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334" r:id="rId5"/>
    <p:sldId id="336" r:id="rId6"/>
    <p:sldId id="337" r:id="rId7"/>
    <p:sldId id="338" r:id="rId8"/>
    <p:sldId id="339" r:id="rId9"/>
    <p:sldId id="340" r:id="rId10"/>
    <p:sldId id="341" r:id="rId11"/>
    <p:sldId id="342" r:id="rId12"/>
    <p:sldId id="343" r:id="rId13"/>
    <p:sldId id="344" r:id="rId14"/>
    <p:sldId id="345" r:id="rId15"/>
    <p:sldId id="346" r:id="rId16"/>
    <p:sldId id="348" r:id="rId17"/>
    <p:sldId id="349" r:id="rId18"/>
    <p:sldId id="347" r:id="rId19"/>
    <p:sldId id="350" r:id="rId20"/>
    <p:sldId id="351" r:id="rId21"/>
    <p:sldId id="352" r:id="rId22"/>
    <p:sldId id="353" r:id="rId23"/>
    <p:sldId id="354" r:id="rId24"/>
    <p:sldId id="355" r:id="rId25"/>
    <p:sldId id="357" r:id="rId26"/>
    <p:sldId id="356" r:id="rId27"/>
    <p:sldId id="358" r:id="rId28"/>
    <p:sldId id="359" r:id="rId29"/>
    <p:sldId id="360" r:id="rId30"/>
    <p:sldId id="361" r:id="rId31"/>
    <p:sldId id="363" r:id="rId32"/>
    <p:sldId id="364" r:id="rId33"/>
    <p:sldId id="365" r:id="rId34"/>
    <p:sldId id="366" r:id="rId35"/>
    <p:sldId id="2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2" d="100"/>
          <a:sy n="72" d="100"/>
        </p:scale>
        <p:origin x="6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10/18/2016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Raspberry pi</a:t>
            </a:r>
            <a:br>
              <a:rPr lang="en-US" dirty="0"/>
            </a:br>
            <a:r>
              <a:rPr lang="en-US" dirty="0"/>
              <a:t>Python Basic’s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484253"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find a host of recipes to help you get programming with Raspberry Pi.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Strings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assignment operator and a string constant to create a new string. You can use either double or single quotation marks around the string, but they must match.</a:t>
            </a:r>
          </a:p>
          <a:p>
            <a:pPr marL="342900" indent="-342900">
              <a:buFont typeface="Arial" panose="020B0604020202020204" pitchFamily="34" charset="0"/>
              <a:buChar char="•"/>
            </a:pPr>
            <a:r>
              <a:rPr lang="en-US" sz="2000" b="1" dirty="0">
                <a:solidFill>
                  <a:srgbClr val="FF0000"/>
                </a:solidFill>
              </a:rPr>
              <a:t>Example:</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need to include double or single quotes inside a string, then pick the type of quotes that you don’t want to use inside the string as the beginning and end markers of the string.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Strings </a:t>
            </a:r>
          </a:p>
        </p:txBody>
      </p:sp>
      <p:sp>
        <p:nvSpPr>
          <p:cNvPr id="2" name="TextBox 1"/>
          <p:cNvSpPr txBox="1"/>
          <p:nvPr/>
        </p:nvSpPr>
        <p:spPr>
          <a:xfrm>
            <a:off x="417443" y="857743"/>
            <a:ext cx="11357113"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Sometimes you’ll need to include </a:t>
            </a:r>
            <a:r>
              <a:rPr lang="en-US" sz="2000" b="1" dirty="0">
                <a:solidFill>
                  <a:srgbClr val="FF0000"/>
                </a:solidFill>
              </a:rPr>
              <a:t>special characters </a:t>
            </a:r>
            <a:r>
              <a:rPr lang="en-US" sz="2000" dirty="0"/>
              <a:t>such as </a:t>
            </a:r>
            <a:r>
              <a:rPr lang="en-US" sz="2000" b="1" dirty="0"/>
              <a:t>tab</a:t>
            </a:r>
            <a:r>
              <a:rPr lang="en-US" sz="2000" dirty="0"/>
              <a:t> or </a:t>
            </a:r>
            <a:r>
              <a:rPr lang="en-US" sz="2000" b="1" dirty="0"/>
              <a:t>newline</a:t>
            </a:r>
            <a:r>
              <a:rPr lang="en-US" sz="2000" dirty="0"/>
              <a:t> inside your string. This requires the use of what are called </a:t>
            </a:r>
            <a:r>
              <a:rPr lang="en-US" sz="2000" b="1" i="1" dirty="0">
                <a:effectLst>
                  <a:outerShdw blurRad="38100" dist="38100" dir="2700000" algn="tl">
                    <a:srgbClr val="000000">
                      <a:alpha val="43137"/>
                    </a:srgbClr>
                  </a:outerShdw>
                </a:effectLst>
              </a:rPr>
              <a:t>escape characters</a:t>
            </a:r>
            <a:r>
              <a:rPr lang="en-US" sz="2000" dirty="0"/>
              <a:t>. To include a tab, use </a:t>
            </a:r>
            <a:r>
              <a:rPr lang="en-US" sz="2400" b="1" i="1" dirty="0">
                <a:solidFill>
                  <a:srgbClr val="0070C0"/>
                </a:solidFill>
                <a:latin typeface="Consolas" panose="020B0609020204030204" pitchFamily="49" charset="0"/>
                <a:cs typeface="Consolas" panose="020B0609020204030204" pitchFamily="49" charset="0"/>
              </a:rPr>
              <a:t>\t</a:t>
            </a:r>
            <a:r>
              <a:rPr lang="en-US" sz="2000" dirty="0"/>
              <a:t>, and for a newline, use </a:t>
            </a:r>
            <a:r>
              <a:rPr lang="en-US" sz="2400" b="1" i="1" dirty="0">
                <a:solidFill>
                  <a:srgbClr val="0070C0"/>
                </a:solidFill>
                <a:latin typeface="Consolas" panose="020B0609020204030204" pitchFamily="49" charset="0"/>
                <a:cs typeface="Consolas" panose="020B0609020204030204" pitchFamily="49" charset="0"/>
              </a:rPr>
              <a:t>\n</a:t>
            </a:r>
            <a:r>
              <a:rPr lang="en-US" sz="2000" dirty="0"/>
              <a:t>.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"name\</a:t>
            </a:r>
            <a:r>
              <a:rPr lang="en-US" sz="2000" b="1" i="1" dirty="0" err="1">
                <a:solidFill>
                  <a:srgbClr val="0070C0"/>
                </a:solidFill>
                <a:latin typeface="Consolas" panose="020B0609020204030204" pitchFamily="49" charset="0"/>
                <a:cs typeface="Consolas" panose="020B0609020204030204" pitchFamily="49" charset="0"/>
              </a:rPr>
              <a:t>tage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nMatt</a:t>
            </a:r>
            <a:r>
              <a:rPr lang="en-US" sz="2000" b="1" i="1" dirty="0">
                <a:solidFill>
                  <a:srgbClr val="0070C0"/>
                </a:solidFill>
                <a:latin typeface="Consolas" panose="020B0609020204030204" pitchFamily="49" charset="0"/>
                <a:cs typeface="Consolas" panose="020B0609020204030204" pitchFamily="49" charset="0"/>
              </a:rPr>
              <a:t>\t14"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    age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Matt    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Concatenating (Joining) Strings </a:t>
            </a:r>
          </a:p>
        </p:txBody>
      </p:sp>
      <p:sp>
        <p:nvSpPr>
          <p:cNvPr id="2" name="TextBox 1"/>
          <p:cNvSpPr txBox="1"/>
          <p:nvPr/>
        </p:nvSpPr>
        <p:spPr>
          <a:xfrm>
            <a:off x="417443" y="857743"/>
            <a:ext cx="11357113"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(concatenate) operator. </a:t>
            </a:r>
          </a:p>
          <a:p>
            <a:pPr marL="342900" indent="-342900">
              <a:buFont typeface="Arial" panose="020B0604020202020204" pitchFamily="34" charset="0"/>
              <a:buChar char="•"/>
            </a:pPr>
            <a:r>
              <a:rPr lang="en-US" sz="2000" b="1" dirty="0">
                <a:solidFill>
                  <a:srgbClr val="FF0000"/>
                </a:solidFill>
              </a:rPr>
              <a:t>Example: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s2 =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s1 + s2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many languages, you can have a chain of values to concatenate, some of which are strings and some of which are other types such as numbers; numbers will automatically be converted into strings during the concatenation. This is not the case in Python, and if you try the following command, you will get an error: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+ 23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Traceback</a:t>
            </a:r>
            <a:r>
              <a:rPr lang="en-US" sz="2000" b="1" i="1" dirty="0">
                <a:solidFill>
                  <a:srgbClr val="FF0000"/>
                </a:solidFill>
                <a:latin typeface="Consolas" panose="020B0609020204030204" pitchFamily="49" charset="0"/>
                <a:cs typeface="Consolas" panose="020B0609020204030204" pitchFamily="49" charset="0"/>
              </a:rPr>
              <a:t> (most recent call last):  File "&lt;</a:t>
            </a:r>
            <a:r>
              <a:rPr lang="en-US" sz="2000" b="1" i="1" dirty="0" err="1">
                <a:solidFill>
                  <a:srgbClr val="FF0000"/>
                </a:solidFill>
                <a:latin typeface="Consolas" panose="020B0609020204030204" pitchFamily="49" charset="0"/>
                <a:cs typeface="Consolas" panose="020B0609020204030204" pitchFamily="49" charset="0"/>
              </a:rPr>
              <a:t>stdin</a:t>
            </a:r>
            <a:r>
              <a:rPr lang="en-US" sz="2000" b="1" i="1" dirty="0">
                <a:solidFill>
                  <a:srgbClr val="FF0000"/>
                </a:solidFill>
                <a:latin typeface="Consolas" panose="020B0609020204030204" pitchFamily="49" charset="0"/>
                <a:cs typeface="Consolas" panose="020B0609020204030204" pitchFamily="49" charset="0"/>
              </a:rPr>
              <a:t>&gt;", line 1, in &lt;module&gt;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TypeError</a:t>
            </a:r>
            <a:r>
              <a:rPr lang="en-US" sz="2000" b="1" i="1" dirty="0">
                <a:solidFill>
                  <a:srgbClr val="FF0000"/>
                </a:solidFill>
                <a:latin typeface="Consolas" panose="020B0609020204030204" pitchFamily="49" charset="0"/>
                <a:cs typeface="Consolas" panose="020B0609020204030204" pitchFamily="49" charset="0"/>
              </a:rPr>
              <a:t>: Can't convert '</a:t>
            </a:r>
            <a:r>
              <a:rPr lang="en-US" sz="2000" b="1" i="1" dirty="0" err="1">
                <a:solidFill>
                  <a:srgbClr val="FF0000"/>
                </a:solidFill>
                <a:latin typeface="Consolas" panose="020B0609020204030204" pitchFamily="49" charset="0"/>
                <a:cs typeface="Consolas" panose="020B0609020204030204" pitchFamily="49" charset="0"/>
              </a:rPr>
              <a:t>int</a:t>
            </a:r>
            <a:r>
              <a:rPr lang="en-US" sz="2000" b="1" i="1" dirty="0">
                <a:solidFill>
                  <a:srgbClr val="FF0000"/>
                </a:solidFill>
                <a:latin typeface="Consolas" panose="020B0609020204030204" pitchFamily="49" charset="0"/>
                <a:cs typeface="Consolas" panose="020B0609020204030204" pitchFamily="49" charset="0"/>
              </a:rPr>
              <a:t>' object to </a:t>
            </a:r>
            <a:r>
              <a:rPr lang="en-US" sz="2000" b="1" i="1" dirty="0" err="1">
                <a:solidFill>
                  <a:srgbClr val="FF0000"/>
                </a:solidFill>
                <a:latin typeface="Consolas" panose="020B0609020204030204" pitchFamily="49" charset="0"/>
                <a:cs typeface="Consolas" panose="020B0609020204030204" pitchFamily="49" charset="0"/>
              </a:rPr>
              <a:t>str</a:t>
            </a:r>
            <a:r>
              <a:rPr lang="en-US" sz="2000" b="1" i="1" dirty="0">
                <a:solidFill>
                  <a:srgbClr val="FF0000"/>
                </a:solidFill>
                <a:latin typeface="Consolas" panose="020B0609020204030204" pitchFamily="49" charset="0"/>
                <a:cs typeface="Consolas" panose="020B0609020204030204" pitchFamily="49" charset="0"/>
              </a:rPr>
              <a:t> implicitly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Concatenating (Joining) Strings </a:t>
            </a:r>
          </a:p>
        </p:txBody>
      </p:sp>
      <p:sp>
        <p:nvSpPr>
          <p:cNvPr id="2" name="TextBox 1"/>
          <p:cNvSpPr txBox="1"/>
          <p:nvPr/>
        </p:nvSpPr>
        <p:spPr>
          <a:xfrm>
            <a:off x="417443" y="857743"/>
            <a:ext cx="11357113" cy="240065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convert each component that you want to concatenate to a string before concatenating, as shown in this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Converting Numbers to Strings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69331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str</a:t>
            </a:r>
            <a:r>
              <a:rPr lang="en-US" sz="2000" dirty="0"/>
              <a:t> Python function.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Converting Strings to 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Python function.</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convert a floating-point number, use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instead of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float("123.45")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Converting Strings to 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err="1">
                <a:solidFill>
                  <a:srgbClr val="0070C0"/>
                </a:solidFill>
                <a:latin typeface="Consolas" panose="020B0609020204030204" pitchFamily="49" charset="0"/>
                <a:cs typeface="Consolas" panose="020B0609020204030204" pitchFamily="49" charset="0"/>
              </a:rPr>
              <a:t>int</a:t>
            </a:r>
            <a:r>
              <a:rPr lang="en-US" sz="2000" dirty="0"/>
              <a:t> to convert a string representing a number in a number base other than the default of 10 by supplying the number base as the second argument. The following example converts the string representation of binary 1001 into a number: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("1001", 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second example converts the hexadecimal number AFF0 to an integer: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("AFF0", 16)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45040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Find the Length of a String</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5487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length of the string </a:t>
            </a:r>
            <a:r>
              <a:rPr lang="en-US" sz="2000" dirty="0" err="1"/>
              <a:t>abcdef</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arrays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Find the Position of One String Inside Another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0876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starting position of the string </a:t>
            </a:r>
            <a:r>
              <a:rPr lang="en-US" sz="2000" i="1" dirty="0" err="1">
                <a:effectLst>
                  <a:outerShdw blurRad="38100" dist="38100" dir="2700000" algn="tl">
                    <a:srgbClr val="000000">
                      <a:alpha val="43137"/>
                    </a:srgbClr>
                  </a:outerShdw>
                </a:effectLst>
              </a:rPr>
              <a:t>def</a:t>
            </a:r>
            <a:r>
              <a:rPr lang="en-US" sz="2000" dirty="0">
                <a:effectLst>
                  <a:outerShdw blurRad="38100" dist="38100" dir="2700000" algn="tl">
                    <a:srgbClr val="000000">
                      <a:alpha val="43137"/>
                    </a:srgbClr>
                  </a:outerShdw>
                </a:effectLst>
              </a:rPr>
              <a:t> </a:t>
            </a:r>
            <a:r>
              <a:rPr lang="en-US" sz="2000" dirty="0"/>
              <a:t>within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s.find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the string you’re looking for doesn’t exist in the string being searched, then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returns the value -1.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27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Extracting Part of a String</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cut out a section from the second character to the fifth character of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Note that the character positions start at 0, so a position of 1 means the second character in the string and 5 means the sixth, but the character range is exclusive at the high end, so the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is not included in this example.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781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Editing Python Programs with IDLE </a:t>
            </a:r>
          </a:p>
        </p:txBody>
      </p:sp>
      <p:sp>
        <p:nvSpPr>
          <p:cNvPr id="2" name="TextBox 1"/>
          <p:cNvSpPr txBox="1"/>
          <p:nvPr/>
        </p:nvSpPr>
        <p:spPr>
          <a:xfrm>
            <a:off x="291547" y="884069"/>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common Raspberry Pi distributions come with the IDLE Python development tool in both the Python 2 and Python 3 versions. If you are using </a:t>
            </a:r>
            <a:r>
              <a:rPr lang="en-US" sz="2000" dirty="0" err="1"/>
              <a:t>Raspbian</a:t>
            </a:r>
            <a:r>
              <a:rPr lang="en-US" sz="2000" dirty="0"/>
              <a:t> , you will find shortcuts to both versions of IDLE on your Raspberry Pi desktop.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This is an interactive area where you can type Python and see the results immediately.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1681361" y="2610678"/>
            <a:ext cx="8577483" cy="4247322"/>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Extracting Part of a String</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string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s[:5]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abcde</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r>
              <a:rPr lang="en-US" sz="2000" dirty="0"/>
              <a:t>and</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s[3:]</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use negative indices to count back from the end of the string. This can be useful in situations such as when you want to find the three-letter extension of a file, as in the following example:</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"myfile.txt"[-3:]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'txt'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7828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Replacing One String of Characters with Another Inside a String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replace</a:t>
            </a:r>
            <a:r>
              <a:rPr lang="en-US" sz="2000" dirty="0"/>
              <a:t>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replace all occurrences of </a:t>
            </a:r>
            <a:r>
              <a:rPr lang="en-US" sz="2400" b="1" i="1" dirty="0">
                <a:solidFill>
                  <a:srgbClr val="0070C0"/>
                </a:solidFill>
                <a:latin typeface="Consolas" panose="020B0609020204030204" pitchFamily="49" charset="0"/>
                <a:cs typeface="Consolas" panose="020B0609020204030204" pitchFamily="49" charset="0"/>
              </a:rPr>
              <a:t>X</a:t>
            </a:r>
            <a:r>
              <a:rPr lang="en-US" sz="2000" dirty="0"/>
              <a:t> with </a:t>
            </a:r>
            <a:r>
              <a:rPr lang="en-US" sz="2400" b="1" i="1" dirty="0">
                <a:solidFill>
                  <a:srgbClr val="0070C0"/>
                </a:solidFill>
                <a:latin typeface="Consolas" panose="020B0609020204030204" pitchFamily="49" charset="0"/>
                <a:cs typeface="Consolas" panose="020B0609020204030204" pitchFamily="49" charset="0"/>
              </a:rPr>
              <a:t>times</a:t>
            </a:r>
            <a:r>
              <a:rPr lang="en-US" sz="2000" dirty="0"/>
              <a:t>, you would use: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 </a:t>
            </a:r>
            <a:r>
              <a:rPr lang="en-US" sz="2000" b="1" i="1" dirty="0">
                <a:solidFill>
                  <a:srgbClr val="0070C0"/>
                </a:solidFill>
                <a:latin typeface="Consolas" panose="020B0609020204030204" pitchFamily="49" charset="0"/>
                <a:cs typeface="Consolas" panose="020B0609020204030204" pitchFamily="49" charset="0"/>
              </a:rPr>
              <a:t>&gt;&gt;&gt; s = "It was the best of X. It was the worst of X“</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&gt;&gt;&gt; </a:t>
            </a:r>
            <a:r>
              <a:rPr lang="en-US" sz="2000" b="1" i="1" dirty="0" err="1">
                <a:solidFill>
                  <a:srgbClr val="0070C0"/>
                </a:solidFill>
                <a:latin typeface="Consolas" panose="020B0609020204030204" pitchFamily="49" charset="0"/>
                <a:cs typeface="Consolas" panose="020B0609020204030204" pitchFamily="49" charset="0"/>
              </a:rPr>
              <a:t>s.replace</a:t>
            </a:r>
            <a:r>
              <a:rPr lang="en-US" sz="2000" b="1" i="1" dirty="0">
                <a:solidFill>
                  <a:srgbClr val="0070C0"/>
                </a:solidFill>
                <a:latin typeface="Consolas" panose="020B0609020204030204" pitchFamily="49" charset="0"/>
                <a:cs typeface="Consolas" panose="020B0609020204030204" pitchFamily="49" charset="0"/>
              </a:rPr>
              <a:t>("X",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'It was the best of times. It was the worst of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 being searched for must match exactly; that is, the search is case-sensitive and will include spaces.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21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Converting a String to Upper- or Lowercase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or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function as appropriate.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convert </a:t>
            </a:r>
            <a:r>
              <a:rPr lang="en-US" sz="2000" b="1" i="1" dirty="0" err="1">
                <a:solidFill>
                  <a:srgbClr val="0070C0"/>
                </a:solidFill>
                <a:latin typeface="Consolas" panose="020B0609020204030204" pitchFamily="49" charset="0"/>
                <a:cs typeface="Consolas" panose="020B0609020204030204" pitchFamily="49" charset="0"/>
              </a:rPr>
              <a:t>aBcDe</a:t>
            </a:r>
            <a:r>
              <a:rPr lang="en-US" sz="2000" dirty="0"/>
              <a:t> to uppercase,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".upper()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To convert it to lowercase,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".lower()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15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Converting a String to Upper- or Lowercase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common with most functions that manipulate a string in some way,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do not actually modify the string, but rather return a modified copy of the string.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the following code returns a copy of the string s, but note how the original string is unchanged.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change the value of s to be all uppercase, then you need to do the following:</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907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Running Commands Conditionally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0909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will print the message </a:t>
            </a:r>
            <a:r>
              <a:rPr lang="en-US" sz="2400" b="1" i="1" dirty="0">
                <a:solidFill>
                  <a:srgbClr val="0070C0"/>
                </a:solidFill>
                <a:latin typeface="Consolas" panose="020B0609020204030204" pitchFamily="49" charset="0"/>
                <a:cs typeface="Consolas" panose="020B0609020204030204" pitchFamily="49" charset="0"/>
              </a:rPr>
              <a:t>x is big </a:t>
            </a:r>
            <a:r>
              <a:rPr lang="en-US" sz="2000" dirty="0"/>
              <a:t>only if </a:t>
            </a:r>
            <a:r>
              <a:rPr lang="en-US" sz="2400" b="1" i="1" dirty="0">
                <a:solidFill>
                  <a:srgbClr val="0070C0"/>
                </a:solidFill>
                <a:latin typeface="Consolas" panose="020B0609020204030204" pitchFamily="49" charset="0"/>
                <a:cs typeface="Consolas" panose="020B0609020204030204" pitchFamily="49" charset="0"/>
              </a:rPr>
              <a:t>x</a:t>
            </a:r>
            <a:r>
              <a:rPr lang="en-US" sz="2000" dirty="0"/>
              <a:t> has a value greater than </a:t>
            </a:r>
            <a:r>
              <a:rPr lang="en-US" sz="2400" b="1" i="1" dirty="0">
                <a:solidFill>
                  <a:srgbClr val="0070C0"/>
                </a:solidFill>
                <a:latin typeface="Consolas" panose="020B0609020204030204" pitchFamily="49" charset="0"/>
                <a:cs typeface="Consolas" panose="020B0609020204030204" pitchFamily="49" charset="0"/>
              </a:rPr>
              <a:t>100</a:t>
            </a:r>
            <a:r>
              <a:rPr lang="en-US" sz="2000" dirty="0"/>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101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big")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big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if</a:t>
            </a:r>
            <a:r>
              <a:rPr lang="en-US" sz="2000" dirty="0"/>
              <a:t> keyword, there is a condition. This condition often, but not always, compares two values and gives an answer that is either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If it is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then the subsequent indented lines will all be executed.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049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Running Commands Conditionally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7086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is quite common to want to do one thing if a condition is </a:t>
            </a:r>
            <a:r>
              <a:rPr lang="en-US" sz="2400" b="1" i="1" dirty="0">
                <a:solidFill>
                  <a:srgbClr val="0070C0"/>
                </a:solidFill>
                <a:latin typeface="Consolas" panose="020B0609020204030204" pitchFamily="49" charset="0"/>
                <a:cs typeface="Consolas" panose="020B0609020204030204" pitchFamily="49" charset="0"/>
              </a:rPr>
              <a:t>True</a:t>
            </a:r>
            <a:r>
              <a:rPr lang="en-US" sz="2000" dirty="0"/>
              <a:t> and something different if the answer is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In this case, 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command is used with </a:t>
            </a:r>
            <a:r>
              <a:rPr lang="en-US" sz="2400" b="1" i="1" dirty="0">
                <a:solidFill>
                  <a:srgbClr val="0070C0"/>
                </a:solidFill>
                <a:latin typeface="Consolas" panose="020B0609020204030204" pitchFamily="49" charset="0"/>
                <a:cs typeface="Consolas" panose="020B0609020204030204" pitchFamily="49" charset="0"/>
              </a:rPr>
              <a:t>if</a:t>
            </a:r>
            <a:r>
              <a:rPr lang="en-US" sz="2000" dirty="0"/>
              <a:t>, as shown in this example:</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101 </a:t>
            </a:r>
          </a:p>
          <a:p>
            <a:pPr lvl="1"/>
            <a:r>
              <a:rPr lang="en-US" b="1" i="1" dirty="0">
                <a:solidFill>
                  <a:srgbClr val="0070C0"/>
                </a:solidFill>
                <a:latin typeface="Consolas" panose="020B0609020204030204" pitchFamily="49" charset="0"/>
                <a:cs typeface="Consolas" panose="020B0609020204030204" pitchFamily="49" charset="0"/>
              </a:rPr>
              <a:t>if x &gt; 100:    </a:t>
            </a:r>
          </a:p>
          <a:p>
            <a:pPr lvl="2"/>
            <a:r>
              <a:rPr lang="en-US" b="1" i="1" dirty="0">
                <a:solidFill>
                  <a:srgbClr val="0070C0"/>
                </a:solidFill>
                <a:latin typeface="Consolas" panose="020B0609020204030204" pitchFamily="49" charset="0"/>
                <a:cs typeface="Consolas" panose="020B0609020204030204" pitchFamily="49" charset="0"/>
              </a:rPr>
              <a:t>print("x is big") </a:t>
            </a:r>
          </a:p>
          <a:p>
            <a:pPr lvl="1"/>
            <a:r>
              <a:rPr lang="en-US" b="1" i="1" dirty="0">
                <a:solidFill>
                  <a:srgbClr val="0070C0"/>
                </a:solidFill>
                <a:latin typeface="Consolas" panose="020B0609020204030204" pitchFamily="49" charset="0"/>
                <a:cs typeface="Consolas" panose="020B0609020204030204" pitchFamily="49" charset="0"/>
              </a:rPr>
              <a:t>else:    </a:t>
            </a:r>
          </a:p>
          <a:p>
            <a:pPr lvl="2"/>
            <a:r>
              <a:rPr lang="en-US" b="1" i="1" dirty="0">
                <a:solidFill>
                  <a:srgbClr val="0070C0"/>
                </a:solidFill>
                <a:latin typeface="Consolas" panose="020B0609020204030204" pitchFamily="49" charset="0"/>
                <a:cs typeface="Consolas" panose="020B0609020204030204" pitchFamily="49" charset="0"/>
              </a:rPr>
              <a:t>print("x is small")</a:t>
            </a:r>
          </a:p>
          <a:p>
            <a:pPr lvl="1"/>
            <a:r>
              <a:rPr lang="en-US" b="1" i="1" dirty="0">
                <a:solidFill>
                  <a:srgbClr val="0070C0"/>
                </a:solidFill>
                <a:latin typeface="Consolas" panose="020B0609020204030204" pitchFamily="49" charset="0"/>
                <a:cs typeface="Consolas" panose="020B0609020204030204" pitchFamily="49" charset="0"/>
              </a:rPr>
              <a:t>print("This will always print")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chain together a long series of </a:t>
            </a:r>
            <a:r>
              <a:rPr lang="en-US" sz="2400" b="1" i="1" dirty="0" err="1">
                <a:solidFill>
                  <a:srgbClr val="0070C0"/>
                </a:solidFill>
                <a:latin typeface="Consolas" panose="020B0609020204030204" pitchFamily="49" charset="0"/>
                <a:cs typeface="Consolas" panose="020B0609020204030204" pitchFamily="49" charset="0"/>
              </a:rPr>
              <a:t>elif</a:t>
            </a:r>
            <a:r>
              <a:rPr lang="en-US" sz="2400" b="1" i="1" dirty="0">
                <a:solidFill>
                  <a:srgbClr val="0070C0"/>
                </a:solidFill>
                <a:latin typeface="Consolas" panose="020B0609020204030204" pitchFamily="49" charset="0"/>
                <a:cs typeface="Consolas" panose="020B0609020204030204" pitchFamily="49" charset="0"/>
              </a:rPr>
              <a:t> </a:t>
            </a:r>
            <a:r>
              <a:rPr lang="en-US" sz="2000" dirty="0"/>
              <a:t>conditions. If any one of the conditions succeeds, then that block of code is executed, but none of the other conditions are tried. For example: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90 </a:t>
            </a:r>
          </a:p>
          <a:p>
            <a:pPr lvl="1"/>
            <a:r>
              <a:rPr lang="en-US" b="1" i="1" dirty="0">
                <a:solidFill>
                  <a:srgbClr val="0070C0"/>
                </a:solidFill>
                <a:latin typeface="Consolas" panose="020B0609020204030204" pitchFamily="49" charset="0"/>
                <a:cs typeface="Consolas" panose="020B0609020204030204" pitchFamily="49" charset="0"/>
              </a:rPr>
              <a:t>if x &gt; 100:    </a:t>
            </a:r>
          </a:p>
          <a:p>
            <a:pPr lvl="1"/>
            <a:r>
              <a:rPr lang="en-US" b="1" i="1" dirty="0">
                <a:solidFill>
                  <a:srgbClr val="0070C0"/>
                </a:solidFill>
                <a:latin typeface="Consolas" panose="020B0609020204030204" pitchFamily="49" charset="0"/>
                <a:cs typeface="Consolas" panose="020B0609020204030204" pitchFamily="49" charset="0"/>
              </a:rPr>
              <a:t>	print("x is big") </a:t>
            </a:r>
          </a:p>
          <a:p>
            <a:pPr lvl="1"/>
            <a:r>
              <a:rPr lang="en-US" b="1" i="1" dirty="0" err="1">
                <a:solidFill>
                  <a:srgbClr val="0070C0"/>
                </a:solidFill>
                <a:latin typeface="Consolas" panose="020B0609020204030204" pitchFamily="49" charset="0"/>
                <a:cs typeface="Consolas" panose="020B0609020204030204" pitchFamily="49" charset="0"/>
              </a:rPr>
              <a:t>elif</a:t>
            </a:r>
            <a:r>
              <a:rPr lang="en-US" b="1" i="1" dirty="0">
                <a:solidFill>
                  <a:srgbClr val="0070C0"/>
                </a:solidFill>
                <a:latin typeface="Consolas" panose="020B0609020204030204" pitchFamily="49" charset="0"/>
                <a:cs typeface="Consolas" panose="020B0609020204030204" pitchFamily="49" charset="0"/>
              </a:rPr>
              <a:t> x &lt; 10:    </a:t>
            </a:r>
          </a:p>
          <a:p>
            <a:pPr lvl="1"/>
            <a:r>
              <a:rPr lang="en-US" b="1" i="1" dirty="0">
                <a:solidFill>
                  <a:srgbClr val="0070C0"/>
                </a:solidFill>
                <a:latin typeface="Consolas" panose="020B0609020204030204" pitchFamily="49" charset="0"/>
                <a:cs typeface="Consolas" panose="020B0609020204030204" pitchFamily="49" charset="0"/>
              </a:rPr>
              <a:t>	print("x is small") </a:t>
            </a:r>
          </a:p>
          <a:p>
            <a:pPr lvl="1"/>
            <a:r>
              <a:rPr lang="en-US" b="1" i="1" dirty="0">
                <a:solidFill>
                  <a:srgbClr val="0070C0"/>
                </a:solidFill>
                <a:latin typeface="Consolas" panose="020B0609020204030204" pitchFamily="49" charset="0"/>
                <a:cs typeface="Consolas" panose="020B0609020204030204" pitchFamily="49" charset="0"/>
              </a:rPr>
              <a:t>else:    </a:t>
            </a:r>
          </a:p>
          <a:p>
            <a:pPr lvl="1"/>
            <a:r>
              <a:rPr lang="en-US" b="1" i="1" dirty="0">
                <a:solidFill>
                  <a:srgbClr val="0070C0"/>
                </a:solidFill>
                <a:latin typeface="Consolas" panose="020B0609020204030204" pitchFamily="49" charset="0"/>
                <a:cs typeface="Consolas" panose="020B0609020204030204" pitchFamily="49" charset="0"/>
              </a:rPr>
              <a:t>	print("x is medium")</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864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Comparing Values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one of the comparison operators: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a:t>
            </a:r>
            <a:r>
              <a:rPr lang="en-US" sz="2000" dirty="0"/>
              <a:t>, or </a:t>
            </a:r>
            <a:r>
              <a:rPr lang="en-US" sz="2400" b="1" dirty="0">
                <a:solidFill>
                  <a:srgbClr val="0070C0"/>
                </a:solidFill>
                <a:latin typeface="Consolas" panose="020B0609020204030204" pitchFamily="49" charset="0"/>
                <a:cs typeface="Consolas" panose="020B0609020204030204" pitchFamily="49" charset="0"/>
              </a:rPr>
              <a: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people prefer to use the </a:t>
            </a:r>
            <a:r>
              <a:rPr lang="en-US" sz="2400" b="1" dirty="0">
                <a:solidFill>
                  <a:srgbClr val="0070C0"/>
                </a:solidFill>
                <a:latin typeface="Consolas" panose="020B0609020204030204" pitchFamily="49" charset="0"/>
                <a:cs typeface="Consolas" panose="020B0609020204030204" pitchFamily="49" charset="0"/>
              </a:rPr>
              <a:t>&lt;&gt;</a:t>
            </a:r>
            <a:r>
              <a:rPr lang="en-US" sz="2000" dirty="0"/>
              <a:t> operator in place of </a:t>
            </a:r>
            <a:r>
              <a:rPr lang="en-US" sz="2400" b="1" dirty="0">
                <a:solidFill>
                  <a:srgbClr val="0070C0"/>
                </a:solidFill>
                <a:latin typeface="Consolas" panose="020B0609020204030204" pitchFamily="49" charset="0"/>
                <a:cs typeface="Consolas" panose="020B0609020204030204" pitchFamily="49" charset="0"/>
              </a:rPr>
              <a:t>!=</a:t>
            </a:r>
            <a:r>
              <a:rPr lang="en-US" sz="2000" dirty="0"/>
              <a:t>. Both work the same</a:t>
            </a: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test out these commands using the Python console , as shown in the following exchange:</a:t>
            </a:r>
          </a:p>
          <a:p>
            <a:endParaRPr lang="en-US" sz="2000" dirty="0"/>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2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1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10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11</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10 == 10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6576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Comparing Values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mistake is to use </a:t>
            </a:r>
            <a:r>
              <a:rPr lang="en-US" sz="2400" b="1" dirty="0">
                <a:solidFill>
                  <a:srgbClr val="0070C0"/>
                </a:solidFill>
                <a:latin typeface="Consolas" panose="020B0609020204030204" pitchFamily="49" charset="0"/>
                <a:cs typeface="Consolas" panose="020B0609020204030204" pitchFamily="49" charset="0"/>
              </a:rPr>
              <a:t>=</a:t>
            </a:r>
            <a:r>
              <a:rPr lang="en-US" sz="2000" dirty="0"/>
              <a:t> (set a value) instead of </a:t>
            </a:r>
            <a:r>
              <a:rPr lang="en-US" sz="2400" b="1" dirty="0">
                <a:solidFill>
                  <a:srgbClr val="0070C0"/>
                </a:solidFill>
                <a:latin typeface="Consolas" panose="020B0609020204030204" pitchFamily="49" charset="0"/>
                <a:cs typeface="Consolas" panose="020B0609020204030204" pitchFamily="49" charset="0"/>
              </a:rPr>
              <a:t>==</a:t>
            </a:r>
            <a:r>
              <a:rPr lang="en-US" sz="2000" dirty="0"/>
              <a:t> (double equals) in comparisons.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comparing numbers, you can also compare strings using these comparison operators,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'aa' &lt; 'ab'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aaa</a:t>
            </a:r>
            <a:r>
              <a:rPr lang="en-US" sz="2000" b="1" i="1" dirty="0">
                <a:solidFill>
                  <a:srgbClr val="0070C0"/>
                </a:solidFill>
                <a:latin typeface="Consolas" panose="020B0609020204030204" pitchFamily="49" charset="0"/>
                <a:cs typeface="Consolas" panose="020B0609020204030204" pitchFamily="49" charset="0"/>
              </a:rPr>
              <a:t>' &lt; 'aa'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strings are compared lexicographically—that is, in the order that you would find them in a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not quite correct as, for each letter, the uppercase version of the letter is considered less than the lowercase equivalent.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209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Logical Operators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specify a complex condition in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one of the logical operators: </a:t>
            </a:r>
            <a:r>
              <a:rPr lang="en-US" sz="2400" b="1" i="1" dirty="0">
                <a:solidFill>
                  <a:srgbClr val="0070C0"/>
                </a:solidFill>
                <a:latin typeface="Consolas" panose="020B0609020204030204" pitchFamily="49" charset="0"/>
                <a:cs typeface="Consolas" panose="020B0609020204030204" pitchFamily="49" charset="0"/>
              </a:rPr>
              <a:t>and</a:t>
            </a:r>
            <a:r>
              <a:rPr lang="en-US" sz="2000" dirty="0"/>
              <a:t>,</a:t>
            </a:r>
            <a:r>
              <a:rPr lang="en-US" sz="2400" b="1" i="1" dirty="0">
                <a:solidFill>
                  <a:srgbClr val="0070C0"/>
                </a:solidFill>
                <a:latin typeface="Consolas" panose="020B0609020204030204" pitchFamily="49" charset="0"/>
                <a:cs typeface="Consolas" panose="020B0609020204030204" pitchFamily="49" charset="0"/>
              </a:rPr>
              <a:t> or</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r>
              <a:rPr lang="en-US" sz="2000" dirty="0"/>
              <a:t>and</a:t>
            </a:r>
            <a:r>
              <a:rPr lang="en-US" sz="2400" b="1" i="1" dirty="0">
                <a:solidFill>
                  <a:srgbClr val="0070C0"/>
                </a:solidFill>
                <a:latin typeface="Consolas" panose="020B0609020204030204" pitchFamily="49" charset="0"/>
                <a:cs typeface="Consolas" panose="020B0609020204030204" pitchFamily="49" charset="0"/>
              </a:rPr>
              <a:t> not</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400" b="1" dirty="0">
                <a:solidFill>
                  <a:srgbClr val="FF0000"/>
                </a:solidFill>
              </a:rPr>
              <a:t>Example:</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17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 and x &lt;= 20: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in the middle')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in the middle</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673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Repeating Instructions an Exact Number of Times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to repeat a command 10 times, use the following example: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1 </a:t>
            </a:r>
          </a:p>
          <a:p>
            <a:pPr lvl="1"/>
            <a:r>
              <a:rPr lang="en-US" sz="2000" b="1" i="1" dirty="0">
                <a:solidFill>
                  <a:srgbClr val="0070C0"/>
                </a:solidFill>
                <a:latin typeface="Consolas" panose="020B0609020204030204" pitchFamily="49" charset="0"/>
                <a:cs typeface="Consolas" panose="020B0609020204030204" pitchFamily="49" charset="0"/>
              </a:rPr>
              <a:t>2 </a:t>
            </a:r>
          </a:p>
          <a:p>
            <a:pPr lvl="1"/>
            <a:r>
              <a:rPr lang="en-US" sz="2000" b="1" i="1" dirty="0">
                <a:solidFill>
                  <a:srgbClr val="0070C0"/>
                </a:solidFill>
                <a:latin typeface="Consolas" panose="020B0609020204030204" pitchFamily="49" charset="0"/>
                <a:cs typeface="Consolas" panose="020B0609020204030204" pitchFamily="49" charset="0"/>
              </a:rPr>
              <a:t>3 </a:t>
            </a:r>
          </a:p>
          <a:p>
            <a:pPr lvl="1"/>
            <a:r>
              <a:rPr lang="en-US" sz="2000" b="1" i="1" dirty="0">
                <a:solidFill>
                  <a:srgbClr val="0070C0"/>
                </a:solidFill>
                <a:latin typeface="Consolas" panose="020B0609020204030204" pitchFamily="49" charset="0"/>
                <a:cs typeface="Consolas" panose="020B0609020204030204" pitchFamily="49" charset="0"/>
              </a:rPr>
              <a:t>4 </a:t>
            </a:r>
          </a:p>
          <a:p>
            <a:pPr lvl="1"/>
            <a:r>
              <a:rPr lang="en-US" sz="2000" b="1" i="1" dirty="0">
                <a:solidFill>
                  <a:srgbClr val="0070C0"/>
                </a:solidFill>
                <a:latin typeface="Consolas" panose="020B0609020204030204" pitchFamily="49" charset="0"/>
                <a:cs typeface="Consolas" panose="020B0609020204030204" pitchFamily="49" charset="0"/>
              </a:rPr>
              <a:t>5 </a:t>
            </a:r>
          </a:p>
          <a:p>
            <a:pPr lvl="1"/>
            <a:r>
              <a:rPr lang="en-US" sz="2000" b="1" i="1" dirty="0">
                <a:solidFill>
                  <a:srgbClr val="0070C0"/>
                </a:solidFill>
                <a:latin typeface="Consolas" panose="020B0609020204030204" pitchFamily="49" charset="0"/>
                <a:cs typeface="Consolas" panose="020B0609020204030204" pitchFamily="49" charset="0"/>
              </a:rPr>
              <a:t>6 </a:t>
            </a:r>
          </a:p>
          <a:p>
            <a:pPr lvl="1"/>
            <a:r>
              <a:rPr lang="en-US" sz="2000" b="1" i="1" dirty="0">
                <a:solidFill>
                  <a:srgbClr val="0070C0"/>
                </a:solidFill>
                <a:latin typeface="Consolas" panose="020B0609020204030204" pitchFamily="49" charset="0"/>
                <a:cs typeface="Consolas" panose="020B0609020204030204" pitchFamily="49" charset="0"/>
              </a:rPr>
              <a:t>7 </a:t>
            </a:r>
          </a:p>
          <a:p>
            <a:pPr lvl="1"/>
            <a:r>
              <a:rPr lang="en-US" sz="2000" b="1" i="1" dirty="0">
                <a:solidFill>
                  <a:srgbClr val="0070C0"/>
                </a:solidFill>
                <a:latin typeface="Consolas" panose="020B0609020204030204" pitchFamily="49" charset="0"/>
                <a:cs typeface="Consolas" panose="020B0609020204030204" pitchFamily="49" charset="0"/>
              </a:rPr>
              <a:t>8 </a:t>
            </a:r>
          </a:p>
          <a:p>
            <a:pPr lvl="1"/>
            <a:r>
              <a:rPr lang="en-US" sz="2000" b="1" i="1" dirty="0">
                <a:solidFill>
                  <a:srgbClr val="0070C0"/>
                </a:solidFill>
                <a:latin typeface="Consolas" panose="020B0609020204030204" pitchFamily="49" charset="0"/>
                <a:cs typeface="Consolas" panose="020B0609020204030204" pitchFamily="49" charset="0"/>
              </a:rPr>
              <a:t>9 </a:t>
            </a:r>
          </a:p>
          <a:p>
            <a:pPr lvl="1"/>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374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Indentation in Python</a:t>
            </a:r>
          </a:p>
        </p:txBody>
      </p:sp>
      <p:sp>
        <p:nvSpPr>
          <p:cNvPr id="2" name="TextBox 1"/>
          <p:cNvSpPr txBox="1"/>
          <p:nvPr/>
        </p:nvSpPr>
        <p:spPr>
          <a:xfrm>
            <a:off x="291547" y="884069"/>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Whereas many </a:t>
            </a:r>
            <a:r>
              <a:rPr lang="en-US" sz="2000" b="1" dirty="0">
                <a:solidFill>
                  <a:srgbClr val="FF0000"/>
                </a:solidFill>
              </a:rPr>
              <a:t>C-based languages use { and }</a:t>
            </a:r>
            <a:r>
              <a:rPr lang="en-US" sz="2000" dirty="0"/>
              <a:t> to delimit a block of code, </a:t>
            </a:r>
            <a:r>
              <a:rPr lang="en-US" sz="2000" b="1" dirty="0">
                <a:solidFill>
                  <a:srgbClr val="FF0000"/>
                </a:solidFill>
              </a:rPr>
              <a:t>Python uses the indentation level.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10):   </a:t>
            </a:r>
          </a:p>
          <a:p>
            <a:pPr lvl="2"/>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Python knows that print is to be invoked repeatedly as part of the for loop because it is indented out four spaces.</a:t>
            </a:r>
          </a:p>
        </p:txBody>
      </p:sp>
    </p:spTree>
    <p:extLst>
      <p:ext uri="{BB962C8B-B14F-4D97-AF65-F5344CB8AC3E}">
        <p14:creationId xmlns:p14="http://schemas.microsoft.com/office/powerpoint/2010/main" val="360248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Repeating Instructions Until Some Condition Changes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27864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The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repeats its nested commands until its condition becomes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The following example will stay in the loop until the user enters </a:t>
            </a:r>
            <a:r>
              <a:rPr lang="en-US" sz="2400" b="1" i="1" dirty="0">
                <a:solidFill>
                  <a:srgbClr val="0070C0"/>
                </a:solidFill>
                <a:latin typeface="Consolas" panose="020B0609020204030204" pitchFamily="49" charset="0"/>
                <a:cs typeface="Consolas" panose="020B0609020204030204" pitchFamily="49" charset="0"/>
              </a:rPr>
              <a:t>X</a:t>
            </a:r>
            <a:r>
              <a:rPr lang="en-US" sz="2000" dirty="0"/>
              <a:t> for exit: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answer =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dirty="0"/>
              <a:t>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06637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Breaking Out of a Loop</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b="1" i="1" dirty="0">
                <a:solidFill>
                  <a:srgbClr val="0070C0"/>
                </a:solidFill>
                <a:latin typeface="Consolas" panose="020B0609020204030204" pitchFamily="49" charset="0"/>
                <a:cs typeface="Consolas" panose="020B0609020204030204" pitchFamily="49" charset="0"/>
              </a:rPr>
              <a:t>break</a:t>
            </a:r>
            <a:r>
              <a:rPr lang="en-US" sz="2000" dirty="0"/>
              <a:t> statement to exit either a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or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loop</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if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break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904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function that groups together lines of code, allowing it to be called from multiple places.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Creating and then calling function in Python is illustrated in the following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count_to_10():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count_to_10()</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example function is a little inflexible because it can only count to 10. If we wanted to make it more flexible—so it could count up to any number—then we can include the maximum number as a </a:t>
            </a:r>
            <a:r>
              <a:rPr lang="en-US" sz="2000" i="1" dirty="0">
                <a:effectLst>
                  <a:outerShdw blurRad="38100" dist="38100" dir="2700000" algn="tl">
                    <a:srgbClr val="000000">
                      <a:alpha val="43137"/>
                    </a:srgbClr>
                  </a:outerShdw>
                </a:effectLst>
              </a:rPr>
              <a:t>parameter</a:t>
            </a:r>
            <a:r>
              <a:rPr lang="en-US" sz="2000" dirty="0"/>
              <a:t> to the function, as this example illustrates: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7349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specify a </a:t>
            </a:r>
            <a:r>
              <a:rPr lang="en-US" sz="2000" i="1" dirty="0">
                <a:effectLst>
                  <a:outerShdw blurRad="38100" dist="38100" dir="2700000" algn="tl">
                    <a:srgbClr val="000000">
                      <a:alpha val="43137"/>
                    </a:srgbClr>
                  </a:outerShdw>
                </a:effectLst>
              </a:rPr>
              <a:t>default value </a:t>
            </a:r>
            <a:r>
              <a:rPr lang="en-US" sz="2000" dirty="0"/>
              <a:t>for a parameter, and hence have the best of both worlds, as shown in this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your function needs more than one parameter, perhaps to count between two numbers, then the parameters are separated by commas: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 </a:t>
            </a:r>
          </a:p>
          <a:p>
            <a:pPr lvl="1"/>
            <a:r>
              <a:rPr lang="en-US" sz="2000" b="1" i="1" dirty="0">
                <a:solidFill>
                  <a:srgbClr val="0070C0"/>
                </a:solidFill>
                <a:latin typeface="Consolas" panose="020B0609020204030204" pitchFamily="49" charset="0"/>
                <a:cs typeface="Consolas" panose="020B0609020204030204" pitchFamily="49" charset="0"/>
              </a:rPr>
              <a:t>count(5) </a:t>
            </a:r>
          </a:p>
          <a:p>
            <a:pPr lvl="1"/>
            <a:r>
              <a:rPr lang="en-US" sz="2000" b="1" i="1" dirty="0">
                <a:solidFill>
                  <a:srgbClr val="0070C0"/>
                </a:solidFill>
                <a:latin typeface="Consolas" panose="020B0609020204030204" pitchFamily="49" charset="0"/>
                <a:cs typeface="Consolas" panose="020B0609020204030204" pitchFamily="49" charset="0"/>
              </a:rPr>
              <a:t>count(5, 30)</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345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 function to return a value, you need to use the </a:t>
            </a:r>
            <a:r>
              <a:rPr lang="en-US" sz="2400" b="1" i="1" dirty="0">
                <a:solidFill>
                  <a:srgbClr val="0070C0"/>
                </a:solidFill>
                <a:latin typeface="Consolas" panose="020B0609020204030204" pitchFamily="49" charset="0"/>
                <a:cs typeface="Consolas" panose="020B0609020204030204" pitchFamily="49" charset="0"/>
              </a:rPr>
              <a:t>return</a:t>
            </a:r>
            <a:r>
              <a:rPr lang="en-US" sz="2000" dirty="0"/>
              <a:t> command.</a:t>
            </a:r>
          </a:p>
          <a:p>
            <a:pPr marL="342900" indent="-342900">
              <a:buFont typeface="Arial" panose="020B0604020202020204" pitchFamily="34" charset="0"/>
              <a:buChar char="•"/>
            </a:pPr>
            <a:endParaRPr lang="en-US" sz="2000" dirty="0"/>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(sentence):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return sentence + " please“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("Pass the cheese"))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959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the Python Console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enter Python commands without writing a whole program.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console, either within IDLE (Previous Recipe) or in a Terminal session.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start a Python 2 console in a Terminal window, just type the command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for a Python 3 console, enter the command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&gt;&gt;&gt;</a:t>
            </a:r>
            <a:r>
              <a:rPr lang="en-US" sz="2000" dirty="0"/>
              <a:t> prompt indicates that you can type Python commands. If you need to type multiline commands, then the console will automatically provide a continuation line indicated by </a:t>
            </a:r>
            <a:r>
              <a:rPr lang="en-US" sz="2000" b="1" dirty="0">
                <a:effectLst>
                  <a:outerShdw blurRad="38100" dist="38100" dir="2700000" algn="tl">
                    <a:srgbClr val="000000">
                      <a:alpha val="43137"/>
                    </a:srgbClr>
                  </a:outerShdw>
                </a:effectLst>
              </a:rPr>
              <a:t>three dots</a:t>
            </a:r>
            <a:r>
              <a:rPr lang="en-US" sz="2000" dirty="0"/>
              <a:t>. You still need to indent any such lines, by four spaces, as shown in the following session: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Running Python Programs from the Terminal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Running programs from within IDLE is fine, but sometimes you want to run a Python program from a Terminal window.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or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 command in a Terminal, followed by the filename containing the program you want to run.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myprogram.py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run most Python programs as a normal user; however, there are some, especially those that use the GPIO port, that you need to run as super user.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Variables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86199"/>
          </a:xfrm>
          <a:prstGeom prst="rect">
            <a:avLst/>
          </a:prstGeom>
          <a:noFill/>
        </p:spPr>
        <p:txBody>
          <a:bodyPr wrap="square" rtlCol="0">
            <a:spAutoFit/>
          </a:bodyPr>
          <a:lstStyle/>
          <a:p>
            <a:pPr marL="342900" indent="-342900">
              <a:buFont typeface="Arial" panose="020B0604020202020204" pitchFamily="34" charset="0"/>
              <a:buChar char="•"/>
            </a:pPr>
            <a:r>
              <a:rPr lang="en-US" sz="2000" dirty="0"/>
              <a:t>Assign a value to a name using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Python, you don’t have to declare the type of a variable, you can just assign it a value as shown in the following examples: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 = 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 12.34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 = True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You can define character string constants using either single or double quotes</a:t>
            </a:r>
            <a:r>
              <a:rPr lang="en-US" sz="2000" dirty="0"/>
              <a:t>. The logical constants in Python are </a:t>
            </a:r>
            <a:r>
              <a:rPr lang="en-US" sz="2000" b="1" dirty="0"/>
              <a:t>True</a:t>
            </a:r>
            <a:r>
              <a:rPr lang="en-US" sz="2000" dirty="0"/>
              <a:t> and </a:t>
            </a:r>
            <a:r>
              <a:rPr lang="en-US" sz="2000" b="1" dirty="0"/>
              <a:t>False</a:t>
            </a:r>
            <a:r>
              <a:rPr lang="en-US" sz="2000" dirty="0"/>
              <a:t> and are </a:t>
            </a:r>
            <a:r>
              <a:rPr lang="en-US" sz="2000" b="1" dirty="0">
                <a:solidFill>
                  <a:srgbClr val="FF0000"/>
                </a:solidFill>
              </a:rPr>
              <a:t>case-sensitive</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Output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print</a:t>
            </a:r>
            <a:r>
              <a:rPr lang="en-US" sz="2000" dirty="0"/>
              <a:t> command. You can try the following example in the Python console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Reading User Input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86287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(Python 3) or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(Python 2) command. You can try the following example in the Python 3 console :</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input("Enter Value:")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Value:23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2 also has an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function, but this validates the input and attempts to convert it into a Python value of the appropriate type, whereas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does the same thing as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in Python 3 and just returns a string.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Arithmetic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6171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most common operators for arithmetic are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which are, respectively, </a:t>
            </a:r>
            <a:r>
              <a:rPr lang="en-US" sz="2000" b="1" dirty="0"/>
              <a:t>add</a:t>
            </a:r>
            <a:r>
              <a:rPr lang="en-US" sz="2000" dirty="0"/>
              <a:t>, </a:t>
            </a:r>
            <a:r>
              <a:rPr lang="en-US" sz="2000" b="1" dirty="0"/>
              <a:t>subtract</a:t>
            </a:r>
            <a:r>
              <a:rPr lang="en-US" sz="2000" dirty="0"/>
              <a:t>, </a:t>
            </a:r>
            <a:r>
              <a:rPr lang="en-US" sz="2000" b="1" dirty="0"/>
              <a:t>multiply</a:t>
            </a:r>
            <a:r>
              <a:rPr lang="en-US" sz="2000" dirty="0"/>
              <a:t>, and </a:t>
            </a:r>
            <a:r>
              <a:rPr lang="en-US" sz="2000" b="1" dirty="0"/>
              <a:t>divide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group parts of the expression together with parentheses, as shown in the following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input("Enter temp in C: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temp in C: 20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Other arithmetic operators include </a:t>
            </a:r>
            <a:r>
              <a:rPr lang="en-US" sz="2400" b="1" i="1" dirty="0">
                <a:solidFill>
                  <a:srgbClr val="0070C0"/>
                </a:solidFill>
                <a:latin typeface="Consolas" panose="020B0609020204030204" pitchFamily="49" charset="0"/>
                <a:cs typeface="Consolas" panose="020B0609020204030204" pitchFamily="49" charset="0"/>
              </a:rPr>
              <a:t>%</a:t>
            </a:r>
            <a:r>
              <a:rPr lang="en-US" sz="2000" dirty="0"/>
              <a:t> (modulo remainder) and </a:t>
            </a:r>
            <a:r>
              <a:rPr lang="en-US" sz="2400" b="1" i="1" dirty="0">
                <a:solidFill>
                  <a:srgbClr val="0070C0"/>
                </a:solidFill>
                <a:latin typeface="Consolas" panose="020B0609020204030204" pitchFamily="49" charset="0"/>
                <a:cs typeface="Consolas" panose="020B0609020204030204" pitchFamily="49" charset="0"/>
              </a:rPr>
              <a:t>**</a:t>
            </a:r>
            <a:r>
              <a:rPr lang="en-US" sz="2000" dirty="0"/>
              <a:t> (raise to the power of). For 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2 ** 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256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000" b="1" i="1" dirty="0">
                <a:effectLst>
                  <a:outerShdw blurRad="38100" dist="38100" dir="2700000" algn="tl">
                    <a:srgbClr val="000000">
                      <a:alpha val="43137"/>
                    </a:srgbClr>
                  </a:outerShdw>
                </a:effectLst>
              </a:rPr>
              <a:t>Math </a:t>
            </a:r>
            <a:r>
              <a:rPr lang="en-US" sz="2000" dirty="0"/>
              <a:t>library has many useful math functions that you can use.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4013</TotalTime>
  <Words>2600</Words>
  <Application>Microsoft Office PowerPoint</Application>
  <PresentationFormat>Widescreen</PresentationFormat>
  <Paragraphs>429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vt:lpstr>
      <vt:lpstr>Office Theme</vt:lpstr>
      <vt:lpstr>Raspberry pi 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893</cp:revision>
  <dcterms:created xsi:type="dcterms:W3CDTF">2015-08-06T11:05:05Z</dcterms:created>
  <dcterms:modified xsi:type="dcterms:W3CDTF">2016-10-18T11:36:00Z</dcterms:modified>
  <cp:contentStatus/>
</cp:coreProperties>
</file>