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266" r:id="rId21"/>
    <p:sldId id="383" r:id="rId22"/>
    <p:sldId id="335" r:id="rId23"/>
    <p:sldId id="334" r:id="rId24"/>
    <p:sldId id="336" r:id="rId25"/>
    <p:sldId id="367" r:id="rId26"/>
    <p:sldId id="337" r:id="rId27"/>
    <p:sldId id="338" r:id="rId28"/>
    <p:sldId id="368" r:id="rId29"/>
    <p:sldId id="339" r:id="rId30"/>
    <p:sldId id="369" r:id="rId31"/>
    <p:sldId id="370" r:id="rId32"/>
    <p:sldId id="340" r:id="rId33"/>
    <p:sldId id="341" r:id="rId34"/>
    <p:sldId id="371" r:id="rId35"/>
    <p:sldId id="342" r:id="rId36"/>
    <p:sldId id="343" r:id="rId37"/>
    <p:sldId id="344" r:id="rId38"/>
    <p:sldId id="345" r:id="rId39"/>
    <p:sldId id="346" r:id="rId40"/>
    <p:sldId id="348" r:id="rId41"/>
    <p:sldId id="349" r:id="rId42"/>
    <p:sldId id="372" r:id="rId43"/>
    <p:sldId id="374" r:id="rId44"/>
    <p:sldId id="380" r:id="rId45"/>
    <p:sldId id="379" r:id="rId46"/>
    <p:sldId id="375" r:id="rId47"/>
    <p:sldId id="376" r:id="rId48"/>
    <p:sldId id="382" r:id="rId49"/>
    <p:sldId id="377" r:id="rId50"/>
    <p:sldId id="378" r:id="rId51"/>
    <p:sldId id="26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slide" Target="slides/slide3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1.xml"/><Relationship Id="rId29" Type="http://schemas.openxmlformats.org/officeDocument/2006/relationships/slide" Target="slides/slide10.xml"/><Relationship Id="rId41" Type="http://schemas.openxmlformats.org/officeDocument/2006/relationships/slide" Target="slides/slide22.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2.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7/12/2017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7/12/2017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7/12/2017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7/12/2017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7/12/2017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7/12/2017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7/12/2017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7/12/2017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dirty="0"/>
            </a:br>
            <a:r>
              <a:rPr lang="en-US" dirty="0"/>
              <a:t>Python 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object-oriented Python, reading and writing files, handling exceptions, using modules, and Internet programming.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Method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to a File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11587"/>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write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functions to open a file, write some data, and then close the file, respectively:</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f = open('test.txt', 'w')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f.write</a:t>
            </a:r>
            <a:r>
              <a:rPr lang="en-US" sz="2000" b="1" i="1" dirty="0">
                <a:solidFill>
                  <a:srgbClr val="0070C0"/>
                </a:solidFill>
                <a:latin typeface="Consolas" panose="020B0609020204030204" pitchFamily="49" charset="0"/>
                <a:cs typeface="Consolas" panose="020B0609020204030204" pitchFamily="49" charset="0"/>
              </a:rPr>
              <a:t>('This file is not empty')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method takes two parameters. The first is the path to the file to be written. This can be relative to the current working directory, or if it starts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an absolute path.</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second parameter is the mode in which the file should be opened. To overwrite an existing file, or create the file with the name specified if it doesn’t exist, just use </a:t>
            </a:r>
            <a:r>
              <a:rPr lang="en-US" sz="2400" b="1" i="1" dirty="0">
                <a:solidFill>
                  <a:srgbClr val="0070C0"/>
                </a:solidFill>
                <a:latin typeface="Consolas" panose="020B0609020204030204" pitchFamily="49" charset="0"/>
                <a:cs typeface="Consolas" panose="020B0609020204030204" pitchFamily="49" charset="0"/>
              </a:rPr>
              <a:t>w</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open('test.txt', '</a:t>
            </a:r>
            <a:r>
              <a:rPr lang="en-US" sz="2000" b="1" i="1" dirty="0" err="1">
                <a:solidFill>
                  <a:srgbClr val="0070C0"/>
                </a:solidFill>
                <a:latin typeface="Consolas" panose="020B0609020204030204" pitchFamily="49" charset="0"/>
                <a:cs typeface="Consolas" panose="020B0609020204030204" pitchFamily="49" charset="0"/>
              </a:rPr>
              <a:t>r+b</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Binary mode allows you to read or write binary streams </a:t>
            </a:r>
            <a:br>
              <a:rPr lang="en-US" sz="2000" dirty="0"/>
            </a:br>
            <a:r>
              <a:rPr lang="en-US" sz="2000" dirty="0"/>
              <a:t>of data, such as images, rather than text. </a:t>
            </a:r>
          </a:p>
          <a:p>
            <a:pPr marL="342900" indent="-342900">
              <a:buFont typeface="Arial" panose="020B0604020202020204" pitchFamily="34" charset="0"/>
              <a:buChar char="•"/>
            </a:pPr>
            <a:endParaRPr lang="it-IT"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818783" y="4596443"/>
            <a:ext cx="4309716" cy="2157535"/>
          </a:xfrm>
          <a:prstGeom prst="rect">
            <a:avLst/>
          </a:prstGeom>
        </p:spPr>
      </p:pic>
    </p:spTree>
    <p:extLst>
      <p:ext uri="{BB962C8B-B14F-4D97-AF65-F5344CB8AC3E}">
        <p14:creationId xmlns:p14="http://schemas.microsoft.com/office/powerpoint/2010/main" val="167711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Reading from a File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a file’s contents, you need to use the file methods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The following example reads the entire contents of the file into the variable </a:t>
            </a:r>
            <a:r>
              <a:rPr lang="en-US" sz="2400" b="1" i="1" dirty="0">
                <a:solidFill>
                  <a:srgbClr val="0070C0"/>
                </a:solidFill>
                <a:latin typeface="Consolas" panose="020B0609020204030204" pitchFamily="49" charset="0"/>
                <a:cs typeface="Consolas" panose="020B0609020204030204" pitchFamily="49" charset="0"/>
              </a:rPr>
              <a:t>s</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 = open('test.txt')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read text files one line at a time using the method </a:t>
            </a:r>
            <a:r>
              <a:rPr lang="en-US" sz="2400" b="1" i="1" dirty="0" err="1">
                <a:solidFill>
                  <a:srgbClr val="0070C0"/>
                </a:solidFill>
                <a:latin typeface="Consolas" panose="020B0609020204030204" pitchFamily="49" charset="0"/>
                <a:cs typeface="Consolas" panose="020B0609020204030204" pitchFamily="49" charset="0"/>
              </a:rPr>
              <a:t>readline</a:t>
            </a:r>
            <a:r>
              <a:rPr lang="en-US" sz="2000" dirty="0"/>
              <a:t>.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preceding example will throw an exception if the file does not exist or is not readable for some other reason. You can handle this by enclosing the code in a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construction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something goes wrong while a program is running, you want to catch the error or exception and display a more user-friendly error message.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Python’s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 </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common situation where runtime exceptions can occur—in addition to during file access—is when you are accessing a list and the index you are using is outside the bounds of the list. For example, this happens if you try to access the fourth element of a three element list:</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 = [1, 2, 3]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list[4]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Traceback</a:t>
            </a:r>
            <a:r>
              <a:rPr lang="en-US" sz="1600" b="1" i="1" dirty="0">
                <a:solidFill>
                  <a:srgbClr val="0070C0"/>
                </a:solidFill>
                <a:latin typeface="Consolas" panose="020B0609020204030204" pitchFamily="49" charset="0"/>
                <a:cs typeface="Consolas" panose="020B0609020204030204" pitchFamily="49" charset="0"/>
              </a:rPr>
              <a:t> (most recent call last):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File "&lt;</a:t>
            </a:r>
            <a:r>
              <a:rPr lang="en-US" sz="1600" b="1" i="1" dirty="0" err="1">
                <a:solidFill>
                  <a:srgbClr val="0070C0"/>
                </a:solidFill>
                <a:latin typeface="Consolas" panose="020B0609020204030204" pitchFamily="49" charset="0"/>
                <a:cs typeface="Consolas" panose="020B0609020204030204" pitchFamily="49" charset="0"/>
              </a:rPr>
              <a:t>stdin</a:t>
            </a:r>
            <a:r>
              <a:rPr lang="en-US" sz="1600" b="1" i="1" dirty="0">
                <a:solidFill>
                  <a:srgbClr val="0070C0"/>
                </a:solidFill>
                <a:latin typeface="Consolas" panose="020B0609020204030204" pitchFamily="49" charset="0"/>
                <a:cs typeface="Consolas" panose="020B0609020204030204" pitchFamily="49" charset="0"/>
              </a:rPr>
              <a:t>&gt;", line 1, in &lt;module&gt;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IndexError</a:t>
            </a:r>
            <a:r>
              <a:rPr lang="en-US" sz="1600" b="1" i="1" dirty="0">
                <a:solidFill>
                  <a:srgbClr val="0070C0"/>
                </a:solidFill>
                <a:latin typeface="Consolas" panose="020B0609020204030204" pitchFamily="49" charset="0"/>
                <a:cs typeface="Consolas" panose="020B0609020204030204" pitchFamily="49" charset="0"/>
              </a:rPr>
              <a:t>: list index out of range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5816977"/>
          </a:xfrm>
          <a:prstGeom prst="rect">
            <a:avLst/>
          </a:prstGeom>
          <a:noFill/>
        </p:spPr>
        <p:txBody>
          <a:bodyPr wrap="square" rtlCol="0">
            <a:spAutoFit/>
          </a:bodyPr>
          <a:lstStyle/>
          <a:p>
            <a:pPr marL="342900" indent="-342900">
              <a:buFont typeface="Arial" panose="020B0604020202020204" pitchFamily="34" charset="0"/>
              <a:buChar char="•"/>
            </a:pPr>
            <a:r>
              <a:rPr lang="en-US" sz="2000" i="1" dirty="0">
                <a:effectLst>
                  <a:outerShdw blurRad="38100" dist="38100" dir="2700000" algn="tl">
                    <a:srgbClr val="000000">
                      <a:alpha val="43137"/>
                    </a:srgbClr>
                  </a:outerShdw>
                </a:effectLst>
              </a:rPr>
              <a:t>Exception</a:t>
            </a:r>
            <a:r>
              <a:rPr lang="en-US" sz="2000" dirty="0"/>
              <a:t> is pretty near the top of that tree and will catch almost any exception. You can also have separate </a:t>
            </a:r>
            <a:r>
              <a:rPr lang="en-US" sz="2400" b="1" i="1" dirty="0">
                <a:solidFill>
                  <a:srgbClr val="0070C0"/>
                </a:solidFill>
                <a:latin typeface="Consolas" panose="020B0609020204030204" pitchFamily="49" charset="0"/>
                <a:cs typeface="Consolas" panose="020B0609020204030204" pitchFamily="49" charset="0"/>
              </a:rPr>
              <a:t>except</a:t>
            </a:r>
            <a:r>
              <a:rPr lang="en-US" sz="2000" dirty="0"/>
              <a:t> sections for catching different types of exception and handling each in a different way. If you do not specify any exception class, all exceptions will be caught.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also allows you to have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clauses in your error handling:</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list = [1, 2, 3] </a:t>
            </a:r>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list[8] </a:t>
            </a:r>
          </a:p>
          <a:p>
            <a:pPr lvl="1"/>
            <a:r>
              <a:rPr lang="en-US" sz="2000" b="1" i="1" dirty="0">
                <a:solidFill>
                  <a:srgbClr val="0070C0"/>
                </a:solidFill>
                <a:latin typeface="Consolas" panose="020B0609020204030204" pitchFamily="49" charset="0"/>
                <a:cs typeface="Consolas" panose="020B0609020204030204" pitchFamily="49" charset="0"/>
              </a:rPr>
              <a:t>except:    </a:t>
            </a:r>
          </a:p>
          <a:p>
            <a:pPr lvl="1"/>
            <a:r>
              <a:rPr lang="en-US" sz="2000" b="1" i="1" dirty="0">
                <a:solidFill>
                  <a:srgbClr val="0070C0"/>
                </a:solidFill>
                <a:latin typeface="Consolas" panose="020B0609020204030204" pitchFamily="49" charset="0"/>
                <a:cs typeface="Consolas" panose="020B0609020204030204" pitchFamily="49" charset="0"/>
              </a:rPr>
              <a:t>	print("out of range") </a:t>
            </a:r>
          </a:p>
          <a:p>
            <a:pPr lvl="1"/>
            <a:r>
              <a:rPr lang="en-US" sz="2000" b="1" i="1" dirty="0">
                <a:solidFill>
                  <a:srgbClr val="0070C0"/>
                </a:solidFill>
                <a:latin typeface="Consolas" panose="020B0609020204030204" pitchFamily="49" charset="0"/>
                <a:cs typeface="Consolas" panose="020B0609020204030204" pitchFamily="49" charset="0"/>
              </a:rPr>
              <a:t>else:    </a:t>
            </a:r>
          </a:p>
          <a:p>
            <a:pPr lvl="1"/>
            <a:r>
              <a:rPr lang="en-US" sz="2000" b="1" i="1" dirty="0">
                <a:solidFill>
                  <a:srgbClr val="0070C0"/>
                </a:solidFill>
                <a:latin typeface="Consolas" panose="020B0609020204030204" pitchFamily="49" charset="0"/>
                <a:cs typeface="Consolas" panose="020B0609020204030204" pitchFamily="49" charset="0"/>
              </a:rPr>
              <a:t>	print("in range")</a:t>
            </a:r>
          </a:p>
          <a:p>
            <a:pPr lvl="1"/>
            <a:r>
              <a:rPr lang="en-US" sz="2000" b="1" i="1" dirty="0">
                <a:solidFill>
                  <a:srgbClr val="0070C0"/>
                </a:solidFill>
                <a:latin typeface="Consolas" panose="020B0609020204030204" pitchFamily="49" charset="0"/>
                <a:cs typeface="Consolas" panose="020B0609020204030204" pitchFamily="49" charset="0"/>
              </a:rPr>
              <a:t>finally:    </a:t>
            </a:r>
          </a:p>
          <a:p>
            <a:pPr lvl="1"/>
            <a:r>
              <a:rPr lang="en-US" sz="2000" b="1" i="1" dirty="0">
                <a:solidFill>
                  <a:srgbClr val="0070C0"/>
                </a:solidFill>
                <a:latin typeface="Consolas" panose="020B0609020204030204" pitchFamily="49" charset="0"/>
                <a:cs typeface="Consolas" panose="020B0609020204030204" pitchFamily="49" charset="0"/>
              </a:rPr>
              <a:t>	print("always do this")</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clause will be run if there is no exception, and the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 will be run whether there is an exception or not.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Whenever an exception occurs, you can get more information about it using the exception object, which is available only if you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as shown in the following example:</a:t>
            </a:r>
          </a:p>
          <a:p>
            <a:pPr marL="342900" indent="-342900">
              <a:buFont typeface="Arial" panose="020B0604020202020204" pitchFamily="34" charset="0"/>
              <a:buChar char="•"/>
            </a:pPr>
            <a:endParaRPr lang="en-US" sz="2000" dirty="0"/>
          </a:p>
          <a:p>
            <a:pPr marL="571500" lvl="2"/>
            <a:r>
              <a:rPr lang="en-US" sz="2000" b="1" i="1" dirty="0">
                <a:solidFill>
                  <a:srgbClr val="0070C0"/>
                </a:solidFill>
                <a:latin typeface="Consolas" panose="020B0609020204030204" pitchFamily="49" charset="0"/>
                <a:cs typeface="Consolas" panose="020B0609020204030204" pitchFamily="49" charset="0"/>
              </a:rPr>
              <a:t>&gt;&gt;&gt; list = [1, 2, 3] </a:t>
            </a:r>
          </a:p>
          <a:p>
            <a:pPr marL="571500" lvl="2"/>
            <a:r>
              <a:rPr lang="en-US" sz="2000" b="1" i="1" dirty="0">
                <a:solidFill>
                  <a:srgbClr val="0070C0"/>
                </a:solidFill>
                <a:latin typeface="Consolas" panose="020B0609020204030204" pitchFamily="49" charset="0"/>
                <a:cs typeface="Consolas" panose="020B0609020204030204" pitchFamily="49" charset="0"/>
              </a:rPr>
              <a:t>&gt;&gt;&gt; try: </a:t>
            </a:r>
          </a:p>
          <a:p>
            <a:pPr marL="571500" lvl="2"/>
            <a:r>
              <a:rPr lang="en-US" sz="2000" b="1" i="1" dirty="0">
                <a:solidFill>
                  <a:srgbClr val="0070C0"/>
                </a:solidFill>
                <a:latin typeface="Consolas" panose="020B0609020204030204" pitchFamily="49" charset="0"/>
                <a:cs typeface="Consolas" panose="020B0609020204030204" pitchFamily="49" charset="0"/>
              </a:rPr>
              <a:t>...     list[8] </a:t>
            </a:r>
          </a:p>
          <a:p>
            <a:pPr marL="571500" lvl="2"/>
            <a:r>
              <a:rPr lang="en-US" sz="2000" b="1" i="1" dirty="0">
                <a:solidFill>
                  <a:srgbClr val="0070C0"/>
                </a:solidFill>
                <a:latin typeface="Consolas" panose="020B0609020204030204" pitchFamily="49" charset="0"/>
                <a:cs typeface="Consolas" panose="020B0609020204030204" pitchFamily="49" charset="0"/>
              </a:rPr>
              <a:t>... except Exception as e: </a:t>
            </a:r>
          </a:p>
          <a:p>
            <a:pPr marL="571500" lvl="2"/>
            <a:r>
              <a:rPr lang="en-US" sz="2000" b="1" i="1" dirty="0">
                <a:solidFill>
                  <a:srgbClr val="0070C0"/>
                </a:solidFill>
                <a:latin typeface="Consolas" panose="020B0609020204030204" pitchFamily="49" charset="0"/>
                <a:cs typeface="Consolas" panose="020B0609020204030204" pitchFamily="49" charset="0"/>
              </a:rPr>
              <a:t>...     print("out of range") </a:t>
            </a:r>
          </a:p>
          <a:p>
            <a:pPr marL="571500" lvl="2"/>
            <a:r>
              <a:rPr lang="en-US" sz="2000" b="1" i="1" dirty="0">
                <a:solidFill>
                  <a:srgbClr val="0070C0"/>
                </a:solidFill>
                <a:latin typeface="Consolas" panose="020B0609020204030204" pitchFamily="49" charset="0"/>
                <a:cs typeface="Consolas" panose="020B0609020204030204" pitchFamily="49" charset="0"/>
              </a:rPr>
              <a:t>...     print(e) </a:t>
            </a:r>
          </a:p>
          <a:p>
            <a:pPr marL="571500" lvl="2"/>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out of range list index out of range </a:t>
            </a:r>
          </a:p>
          <a:p>
            <a:pPr marL="571500" lvl="2"/>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Help In Python</a:t>
            </a:r>
          </a:p>
        </p:txBody>
      </p:sp>
      <p:sp>
        <p:nvSpPr>
          <p:cNvPr id="2" name="TextBox 1"/>
          <p:cNvSpPr txBox="1"/>
          <p:nvPr/>
        </p:nvSpPr>
        <p:spPr>
          <a:xfrm>
            <a:off x="291547" y="884069"/>
            <a:ext cx="11357113" cy="692497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a:t>
            </a:r>
            <a:r>
              <a:rPr lang="en-US" sz="2400" b="1" i="1" dirty="0">
                <a:solidFill>
                  <a:srgbClr val="0070C0"/>
                </a:solidFill>
                <a:latin typeface="Consolas" panose="020B0609020204030204" pitchFamily="49" charset="0"/>
              </a:rPr>
              <a:t>help</a:t>
            </a:r>
            <a:r>
              <a:rPr lang="en-US" sz="2000" dirty="0"/>
              <a:t> to access the docstrings of the different modules you have imported, e.g., try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&gt;&gt;&gt;help(</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open help center of python: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help(help)</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Help for 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Help for one module(</a:t>
            </a:r>
            <a:r>
              <a:rPr lang="en-US" sz="2000" b="1" dirty="0"/>
              <a:t>not required to import</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 time”)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Modules </a:t>
            </a: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import</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Standard Python libraries include modules for </a:t>
            </a:r>
            <a:r>
              <a:rPr lang="en-US" sz="2000" i="1" dirty="0">
                <a:effectLst>
                  <a:outerShdw blurRad="38100" dist="38100" dir="2700000" algn="tl">
                    <a:srgbClr val="000000">
                      <a:alpha val="43137"/>
                    </a:srgbClr>
                  </a:outerShdw>
                </a:effectLst>
              </a:rPr>
              <a:t>random numbers</a:t>
            </a:r>
            <a:r>
              <a:rPr lang="en-US" sz="2000" dirty="0"/>
              <a:t>, </a:t>
            </a:r>
            <a:r>
              <a:rPr lang="en-US" sz="2000" i="1" dirty="0">
                <a:effectLst>
                  <a:outerShdw blurRad="38100" dist="38100" dir="2700000" algn="tl">
                    <a:srgbClr val="000000">
                      <a:alpha val="43137"/>
                    </a:srgbClr>
                  </a:outerShdw>
                </a:effectLst>
              </a:rPr>
              <a:t>database access</a:t>
            </a:r>
            <a:r>
              <a:rPr lang="en-US" sz="2000" dirty="0"/>
              <a:t>, </a:t>
            </a:r>
            <a:r>
              <a:rPr lang="en-US" sz="2000" i="1" dirty="0">
                <a:effectLst>
                  <a:outerShdw blurRad="38100" dist="38100" dir="2700000" algn="tl">
                    <a:srgbClr val="000000">
                      <a:alpha val="43137"/>
                    </a:srgbClr>
                  </a:outerShdw>
                </a:effectLst>
              </a:rPr>
              <a:t>various Internet protocols</a:t>
            </a:r>
            <a:r>
              <a:rPr lang="en-US" sz="2000" dirty="0"/>
              <a:t>, </a:t>
            </a:r>
            <a:r>
              <a:rPr lang="en-US" sz="2000" i="1" dirty="0">
                <a:effectLst>
                  <a:outerShdw blurRad="38100" dist="38100" dir="2700000" algn="tl">
                    <a:srgbClr val="000000">
                      <a:alpha val="43137"/>
                    </a:srgbClr>
                  </a:outerShdw>
                </a:effectLst>
              </a:rPr>
              <a:t>object serialization</a:t>
            </a:r>
            <a:r>
              <a:rPr lang="en-US" sz="2000" dirty="0"/>
              <a:t>, and many more.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consequence of having so many modules is that there is the potential for conflict —for example, if two modules have a function of the same name. To avoid such conflicts, when importing a module, you can specify how much of the module is accessible.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if you just use a command like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is no possibility of any conflicts because you will only be able to access any functions or variables in the module by prefixing them with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Modules </a:t>
            </a: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on the other hand, you use the following command, everything in the module will be accessible without your having to put anything in front of it.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from random import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between these two extremes, you can explicitly specify those components of a module that you need within a program so that they can be conveniently used without any prefix.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random import </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(1,6))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third option is to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to provide a more convenient or meaningful name for the module when referencing it.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import random as R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R.randint(1, 6)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Random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generate a random number between a range of numbers.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random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import </a:t>
            </a:r>
            <a:r>
              <a:rPr lang="fr-FR" sz="2000" b="1" i="1" dirty="0" err="1">
                <a:solidFill>
                  <a:srgbClr val="0070C0"/>
                </a:solidFill>
                <a:latin typeface="Consolas" panose="020B0609020204030204" pitchFamily="49" charset="0"/>
                <a:cs typeface="Consolas" panose="020B0609020204030204" pitchFamily="49" charset="0"/>
              </a:rPr>
              <a:t>random</a:t>
            </a:r>
            <a:r>
              <a:rPr lang="fr-FR"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random.randint</a:t>
            </a:r>
            <a:r>
              <a:rPr lang="en-US"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common use of random numbers is to select something at random from a list. You can do this by generating an index position and using that, but there is also a command in the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module specifically for this. Try out the following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random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random.choice</a:t>
            </a:r>
            <a:r>
              <a:rPr lang="en-US"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Web Requests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Command-Line Arguments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with push button</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with push button</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with push button</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 Service</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32311"/>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route, </a:t>
            </a:r>
            <a:r>
              <a:rPr lang="en-US" sz="2000" b="1" i="1" dirty="0" err="1">
                <a:solidFill>
                  <a:srgbClr val="0070C0"/>
                </a:solidFill>
                <a:latin typeface="Consolas" panose="020B0609020204030204" pitchFamily="49" charset="0"/>
                <a:cs typeface="Consolas" panose="020B0609020204030204" pitchFamily="49" charset="0"/>
              </a:rPr>
              <a:t>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index():    </a:t>
            </a:r>
          </a:p>
          <a:p>
            <a:pPr lvl="1"/>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return template('&lt;b&gt;Pi thinks the date/time is: {{t}}&lt;/b&gt;', 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run(host='192.168.1.16', port=80) </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Dates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Returning More Than One Value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write a function that returns more than one value.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Return a Python </a:t>
            </a:r>
            <a:r>
              <a:rPr lang="en-US" sz="2000" i="1" dirty="0">
                <a:effectLst>
                  <a:outerShdw blurRad="38100" dist="38100" dir="2700000" algn="tl">
                    <a:srgbClr val="000000">
                      <a:alpha val="43137"/>
                    </a:srgbClr>
                  </a:outerShdw>
                </a:effectLst>
              </a:rPr>
              <a:t>tuple</a:t>
            </a:r>
            <a:r>
              <a:rPr lang="en-US" sz="2000" dirty="0"/>
              <a:t> and use the multiple variable assignment syntax.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(kelvin):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kelvin - 273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f =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(340)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152.6</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A </a:t>
            </a:r>
            <a:r>
              <a:rPr lang="en-US" sz="2000" i="1" dirty="0">
                <a:effectLst>
                  <a:outerShdw blurRad="38100" dist="38100" dir="2700000" algn="tl">
                    <a:srgbClr val="000000">
                      <a:alpha val="43137"/>
                    </a:srgbClr>
                  </a:outerShdw>
                </a:effectLst>
              </a:rPr>
              <a:t>tuple </a:t>
            </a:r>
            <a:r>
              <a:rPr lang="en-US" sz="2000" dirty="0"/>
              <a:t>is a Python data structure that’s a little like a </a:t>
            </a:r>
            <a:r>
              <a:rPr lang="en-US" sz="2000" i="1" dirty="0">
                <a:effectLst>
                  <a:outerShdw blurRad="38100" dist="38100" dir="2700000" algn="tl">
                    <a:srgbClr val="000000">
                      <a:alpha val="43137"/>
                    </a:srgbClr>
                  </a:outerShdw>
                </a:effectLst>
              </a:rPr>
              <a:t>list</a:t>
            </a:r>
            <a:r>
              <a:rPr lang="en-US" sz="2000" dirty="0"/>
              <a:t>, except that tuples are enclosed in parentheses rather than brackets. They are also of fixed size.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self.name = name        </a:t>
            </a:r>
          </a:p>
          <a:p>
            <a:pPr lvl="3"/>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DesktopTaskbar" Revision="1" Stencil="System.Storyboarding.Backgrounds" StencilVersion="0.1"/>
</Control>
</file>

<file path=customXml/item10.xml><?xml version="1.0" encoding="utf-8"?>
<Control xmlns="http://schemas.microsoft.com/VisualStudio/2011/storyboarding/control">
  <Id Name="System.Storyboarding.Common.Button" Revision="1" Stencil="System.Storyboarding.Common"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
  <Id Name="System.Storyboarding.Media.MapMarker" Revision="1" Stencil="System.Storyboarding.Media" StencilVersion="0.1"/>
</Control>
</file>

<file path=customXml/item1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4.xml><?xml version="1.0" encoding="utf-8"?>
<Control xmlns="http://schemas.microsoft.com/VisualStudio/2011/storyboarding/control">
  <Id Name="System.Storyboarding.WindowsDesktop.Keyboard" Revision="1" Stencil="System.Storyboarding.WindowsDesktop" StencilVersion="0.1"/>
</Control>
</file>

<file path=customXml/item1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
  <Id Name="System.Storyboarding.WindowsDesktop.Group" Revision="1" Stencil="System.Storyboarding.WindowsDesktop" StencilVersion="0.1"/>
</Control>
</file>

<file path=customXml/item17.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18.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
  <Id Name="System.Storyboarding.Backgrounds.SharePoint" Revision="1" Stencil="System.Storyboarding.Backgrounds" StencilVersion="0.1"/>
</Control>
</file>

<file path=customXml/item6.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7.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10.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11.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12.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customXml/itemProps13.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14.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15.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16.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17.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18.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2.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3.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4.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5.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6.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7.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8.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9.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otalTime>6204</TotalTime>
  <Words>3053</Words>
  <Application>Microsoft Office PowerPoint</Application>
  <PresentationFormat>Widescreen</PresentationFormat>
  <Paragraphs>432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Raspberry pi 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1358</cp:revision>
  <dcterms:created xsi:type="dcterms:W3CDTF">2015-08-06T11:05:05Z</dcterms:created>
  <dcterms:modified xsi:type="dcterms:W3CDTF">2017-07-12T17:24:17Z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