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35" r:id="rId4"/>
    <p:sldId id="451" r:id="rId5"/>
    <p:sldId id="438" r:id="rId6"/>
    <p:sldId id="334" r:id="rId7"/>
    <p:sldId id="452" r:id="rId8"/>
    <p:sldId id="399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3" r:id="rId29"/>
    <p:sldId id="472" r:id="rId30"/>
    <p:sldId id="474" r:id="rId31"/>
    <p:sldId id="476" r:id="rId32"/>
    <p:sldId id="477" r:id="rId33"/>
    <p:sldId id="482" r:id="rId34"/>
    <p:sldId id="478" r:id="rId35"/>
    <p:sldId id="479" r:id="rId36"/>
    <p:sldId id="480" r:id="rId37"/>
    <p:sldId id="481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4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9FA4A-C808-4981-8BA9-64217A6CCEA7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t.i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9.picofile.com/file/8294687892/PyQt4_4_11_4_gpl_Py3_4_Qt5_5_0_x64.ex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-system.i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4405"/>
            <a:ext cx="12192000" cy="174555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/>
              <a:t>Tkinter</a:t>
            </a:r>
            <a:r>
              <a:rPr lang="en-US" b="1" dirty="0"/>
              <a:t> and </a:t>
            </a:r>
            <a:r>
              <a:rPr lang="en-US" b="1" dirty="0" err="1"/>
              <a:t>PyQT</a:t>
            </a:r>
            <a:br>
              <a:rPr lang="en-US" b="1" dirty="0"/>
            </a:br>
            <a:r>
              <a:rPr lang="en-US" b="1" dirty="0"/>
              <a:t>GUI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2993"/>
          </a:xfrm>
        </p:spPr>
        <p:txBody>
          <a:bodyPr/>
          <a:lstStyle/>
          <a:p>
            <a:r>
              <a:rPr lang="en-US" dirty="0"/>
              <a:t>Lecturer: Reza </a:t>
            </a:r>
            <a:r>
              <a:rPr lang="en-US" dirty="0" err="1"/>
              <a:t>Arjmandi</a:t>
            </a:r>
            <a:endParaRPr lang="en-US" dirty="0"/>
          </a:p>
          <a:p>
            <a:r>
              <a:rPr lang="en-US" dirty="0"/>
              <a:t>Summer 2016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5308020"/>
            <a:ext cx="617571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Preface:</a:t>
            </a:r>
          </a:p>
          <a:p>
            <a:r>
              <a:rPr lang="en-US" dirty="0"/>
              <a:t> In this chapter, we explore a range of different displays that can be attached to a Raspberry Pi and learn how to use them.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53" y="164162"/>
            <a:ext cx="1223493" cy="15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Label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711340"/>
            <a:ext cx="113571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این کنترل برای نمایش متن و تصاویر به کار میرود، برای ایجاد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 = Label(master,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attrinute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value)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در این دستور متغییر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Master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کانتینری است شی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باید در آن ظاهر شود. اگر ذکر نگردد، به طور خودکار شی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منظور خواهد شد.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متغییر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attribute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تعدادی صفت است که باید مقداردهی شوند. بعضی از این صفات عبارتند از: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text = “some Text”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متن مشخص شده را نمایش میدهد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font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برای تعیین فونت متن به کار میرود، مثال: 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 = (“Arial” , 16)</a:t>
            </a:r>
            <a:endParaRPr lang="fa-IR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width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,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height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ارتفاع و عرض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تعیین میکنند بر حسب پیکسل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justify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همترازی متن را مشخص میکند، که مقادیر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LEFT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RIGHT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میپذیرد</a:t>
            </a: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Label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857743"/>
            <a:ext cx="113571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fg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foreground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رنگ پس زمینه و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bg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background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رنگ پس زمینه مثال: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“red”,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“white”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textvariable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: متغییری را برای کنترل در نظر میگیرد، که میتوان از طریق آن، متن کنترل را تغییر داد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میتوانید کنترل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به متغییری نسبت دهید و از طریق آن متغییر، محتوای آن را تغییر دهید: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 = Label(master,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textvariable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var.set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 am a label”)</a:t>
            </a:r>
            <a:endParaRPr lang="fa-IR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974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pack() </a:t>
            </a:r>
            <a:r>
              <a:rPr lang="en-US" sz="4800" b="1" dirty="0" err="1"/>
              <a:t>methode</a:t>
            </a:r>
            <a:endParaRPr lang="en-US" sz="4800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711340"/>
            <a:ext cx="113571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این متد، کنترل را بر اساس پارامترهایی که دریافت میکند، به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متصل میکند. پارامتر هایی که این متن می‌پذیرند عبارتند از: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side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مشخص میکند کنترل مورد نظر(مثل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) به کدام ضلع از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متصل شود: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l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 = TOP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	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ضلع بالایی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l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 = LEFT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	ضلع سمت چپ</a:t>
            </a:r>
          </a:p>
          <a:p>
            <a:pPr lvl="1" algn="l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 = BOTTON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	ضلع پایینی</a:t>
            </a:r>
          </a:p>
          <a:p>
            <a:pPr lvl="1" algn="l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 = RIGHT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	ضلع راست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fill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مشخص میکند که آیا کل فضایی که توسط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در اختیارش قرار گرفت، توسط کنترل پر شود یا خیر.</a:t>
            </a:r>
          </a:p>
          <a:p>
            <a:pPr lvl="1" algn="r" rt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اگر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NONE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 (پیش فرض)، در اندازه ی واقعی خود ظاهر میشود، اگر برابر با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X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 </a:t>
            </a:r>
            <a:r>
              <a:rPr lang="fa-IR" sz="20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افقی و اگر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برابر با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 عمودی و اگر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BOTH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 در هر دو جهت پر خواهد شد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expand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مشخص میکند که آیا باید کنترل بسط پیدا کند، تا فضای اضافی را در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پر کند یا خیر، در حالت پیش فرض کل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پوشش نمیدهد. اگر مقدار غیر صفری را تعیین کنید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پوشش میدهد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581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pack() </a:t>
            </a:r>
            <a:r>
              <a:rPr lang="en-US" sz="4800" b="1" dirty="0" err="1"/>
              <a:t>methode</a:t>
            </a:r>
            <a:endParaRPr lang="en-US" sz="4800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711340"/>
            <a:ext cx="113571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in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کنترل را در داخل کنترل دیگر قرار میدهد. این صفت معمولا استفاده نمیشود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ipadx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padding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درونی با پیش فرض صفر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ipady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padding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درونی با پیش فرض صفر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pady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padding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بیرونی با پیش فرض صفر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padx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padding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بیرونی با پیش فرض صفر</a:t>
            </a:r>
            <a:b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</a:b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137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place() </a:t>
            </a:r>
            <a:r>
              <a:rPr lang="en-US" sz="4800" b="1" dirty="0" err="1"/>
              <a:t>methode</a:t>
            </a:r>
            <a:endParaRPr lang="en-US" sz="4800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711340"/>
            <a:ext cx="11357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این متد برای تعیین مکان کنترل در داخل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استفاده میشود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cl.place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 x1, y = y1)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این دستور کنترل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در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x=x1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y=y1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در داخل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قرار میدهد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399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/>
              <a:t>mainloop</a:t>
            </a:r>
            <a:r>
              <a:rPr lang="en-US" sz="4800" b="1" dirty="0"/>
              <a:t>() </a:t>
            </a:r>
            <a:r>
              <a:rPr lang="en-US" sz="4800" b="1" dirty="0" err="1"/>
              <a:t>methode</a:t>
            </a:r>
            <a:endParaRPr lang="en-US" sz="4800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711340"/>
            <a:ext cx="11357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متد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mainloop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میتوان اجرای برنامه‌ی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GUI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انتظار برای دریافت ورودی، و وارد کردن آن و سپس انتظار برای ورودی بعد دانست.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وقتی متد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mainloop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خاتمه میابد، بخش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GUI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برنامه شما نیز خاتمه میابد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l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223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/>
              <a:t>mainloop</a:t>
            </a:r>
            <a:r>
              <a:rPr lang="en-US" sz="4800" b="1" dirty="0"/>
              <a:t>() </a:t>
            </a:r>
            <a:r>
              <a:rPr lang="en-US" sz="4800" b="1" dirty="0" err="1"/>
              <a:t>methode</a:t>
            </a:r>
            <a:endParaRPr lang="en-US" sz="4800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721217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Example:</a:t>
            </a:r>
          </a:p>
          <a:p>
            <a:pPr lvl="1"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lvl="1"/>
            <a:endParaRPr lang="en-US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=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root.title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('label')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Label(root, text="I am a first",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='red',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='white',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padx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=50, font=("Helvetica",16))</a:t>
            </a: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w.pack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Label(root,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textvariable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='green',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='black',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padx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=50, font=("Arial", 16))</a:t>
            </a: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x.pack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var.set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 am a second")</a:t>
            </a:r>
          </a:p>
          <a:p>
            <a:pPr lvl="1"/>
            <a:endParaRPr lang="en-US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Label(root, text='I am a third',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='blue',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='white',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padx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=50, font=("Helvetica",16))</a:t>
            </a: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z.pack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root.mainloop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algn="l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883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Button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این کنترل برای پیاده سازی انواع مختلفی از دکمه ها بکار میرود، دکمه ها میتوانند شامل متن یا تصاویر باشند، و میتوان تابع یا متدی را به آن ها نسبت داد. وقتی دکمه کلیک میشود، پایتون به طور خودکار آن تابع یا متد را اجرا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برای ایجاد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button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به صورت زیر عمل میشود: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Button(master, attributes = value)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در این تعریف،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master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کانتینری است که این دکمه در آن قرار می‌گیرد.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attributes=value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صفاتی هستند، صفاتی هستند که مقدار خاصی را می‌پذیرند، و رفتار این کنترل را تغییر میدهند، دستور زیر را ببینید: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Button(master, text=“OK”, command=quit)</a:t>
            </a:r>
          </a:p>
          <a:p>
            <a:pPr lvl="1"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در مثال بالا دکمه ای با متن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OK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ایجاد میشود که کارش خروج از برنامه است. زیرا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command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برابر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quit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شده است.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درصفت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command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میتوانید تابع یا متدی را برای اجرا تعیین کنید.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318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Button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بسیاری از صفات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Button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همانند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است. بعضی از صفات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Button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command = callback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 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در این صفت،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callback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تابع یا متدی است که در صورت کلیک شدن دکمه اجرا میشود. 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text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: متن دکمه را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font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فونت مورد استفاده را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fg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bg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: به ترتیب رنگ های پیش زمینه و پس زمینه را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height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width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: ارتفاع و پهنای دکمه را برحسب پیکسل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image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تصویری را مشخص میکند که باید در کنترل نمایش داده شود. اگر این گزینه مشخص شود، نسبت به صفات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text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bitmap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تقدم بیشتری دارد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bitmap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تصویری را در دکمه به نمایش در می‌آورد. اگر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image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نیز مشخص شود،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image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اولیت بالاتری دارد</a:t>
            </a:r>
          </a:p>
        </p:txBody>
      </p:sp>
    </p:spTree>
    <p:extLst>
      <p:ext uri="{BB962C8B-B14F-4D97-AF65-F5344CB8AC3E}">
        <p14:creationId xmlns:p14="http://schemas.microsoft.com/office/powerpoint/2010/main" val="187042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Button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activebackground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رنگ پس زمینه ی دکمه را در زمان فعال بودن دکمه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activeforeground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رنگ پیش زمینه ی دکمه را در زمان فعال بودن دکمه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anchor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مشخص میکند متن(یا تصویر) در کجای دکمه قرار گیرد. از گزینه های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(شمال)،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(شمال شرغی)،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SE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(جنوب شرغی)،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W</a:t>
            </a:r>
            <a:r>
              <a:rPr lang="fa-IR" sz="20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(غرب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)،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NW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(شمال غربی)، یا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CENTER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(مرکز) استفاده کنید. پیش فرض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CENTER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borderwidth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پهنای دکمه را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compound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چگونگی ترکیب متن و تصویر را در دکمه مشخص میکند. به طوری پیش فرض، اگر تصویری ارائه شود، به جای متن ترسیم می‌گردد. اگر این گزینه برابر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CENTER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باشد، تصویر در بالای متن رسم می‌شود. اگر این گزینه برابر با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BOTTOM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LEFT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RIGHT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، یا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TOP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باشد، تصویر در کنار متن رسم می‌شود. پیش فرض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NONE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justify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مثل آنچه که در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دیدید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state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حالت دکمه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NORMAL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ACTIVE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DISABLED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.  پیش فرض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NORMAL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textvariable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متغییری را برای دکمه در نظر می‌گیرد</a:t>
            </a:r>
          </a:p>
        </p:txBody>
      </p:sp>
    </p:spTree>
    <p:extLst>
      <p:ext uri="{BB962C8B-B14F-4D97-AF65-F5344CB8AC3E}">
        <p14:creationId xmlns:p14="http://schemas.microsoft.com/office/powerpoint/2010/main" val="103318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547" y="884069"/>
            <a:ext cx="113571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کتابخانه ی استاندارد پایتون شامل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 err="1">
                <a:cs typeface="B Nazanin" panose="00000400000000000000" pitchFamily="2" charset="-78"/>
              </a:rPr>
              <a:t>Tcl</a:t>
            </a:r>
            <a:r>
              <a:rPr lang="en-US" sz="2400" dirty="0">
                <a:cs typeface="B Nazanin" panose="00000400000000000000" pitchFamily="2" charset="-78"/>
              </a:rPr>
              <a:t>/</a:t>
            </a:r>
            <a:r>
              <a:rPr lang="en-US" sz="2400" dirty="0" err="1">
                <a:cs typeface="B Nazanin" panose="00000400000000000000" pitchFamily="2" charset="-78"/>
              </a:rPr>
              <a:t>Tk</a:t>
            </a:r>
            <a:r>
              <a:rPr lang="fa-IR" sz="2400" dirty="0">
                <a:cs typeface="B Nazanin" panose="00000400000000000000" pitchFamily="2" charset="-78"/>
              </a:rPr>
              <a:t> است.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err="1">
                <a:cs typeface="B Nazanin" panose="00000400000000000000" pitchFamily="2" charset="-78"/>
              </a:rPr>
              <a:t>Tcl</a:t>
            </a:r>
            <a:r>
              <a:rPr lang="fa-IR" sz="2400" dirty="0">
                <a:cs typeface="B Nazanin" panose="00000400000000000000" pitchFamily="2" charset="-78"/>
              </a:rPr>
              <a:t> یک زبان اسکریپتی است و </a:t>
            </a:r>
            <a:r>
              <a:rPr lang="en-US" sz="2400" dirty="0">
                <a:cs typeface="B Nazanin" panose="00000400000000000000" pitchFamily="2" charset="-78"/>
              </a:rPr>
              <a:t>TK</a:t>
            </a:r>
            <a:r>
              <a:rPr lang="fa-IR" sz="2400" dirty="0">
                <a:cs typeface="B Nazanin" panose="00000400000000000000" pitchFamily="2" charset="-78"/>
              </a:rPr>
              <a:t> کتابخانه ی </a:t>
            </a:r>
            <a:r>
              <a:rPr lang="en-US" sz="2400" dirty="0">
                <a:cs typeface="B Nazanin" panose="00000400000000000000" pitchFamily="2" charset="-78"/>
              </a:rPr>
              <a:t>GUI</a:t>
            </a:r>
            <a:r>
              <a:rPr lang="fa-IR" sz="2400" dirty="0">
                <a:cs typeface="B Nazanin" panose="00000400000000000000" pitchFamily="2" charset="-78"/>
              </a:rPr>
              <a:t> است که به زبان </a:t>
            </a:r>
            <a:r>
              <a:rPr lang="en-US" sz="2400" dirty="0">
                <a:cs typeface="B Nazanin" panose="00000400000000000000" pitchFamily="2" charset="-78"/>
              </a:rPr>
              <a:t>TCL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C</a:t>
            </a:r>
            <a:r>
              <a:rPr lang="fa-IR" sz="2400" dirty="0">
                <a:cs typeface="B Nazanin" panose="00000400000000000000" pitchFamily="2" charset="-78"/>
              </a:rPr>
              <a:t> نوشته شده است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ماژول </a:t>
            </a:r>
            <a:r>
              <a:rPr lang="en-US" sz="2400" dirty="0" err="1">
                <a:cs typeface="B Nazanin" panose="00000400000000000000" pitchFamily="2" charset="-78"/>
              </a:rPr>
              <a:t>Tkinter</a:t>
            </a:r>
            <a:r>
              <a:rPr lang="fa-IR" sz="2400" dirty="0">
                <a:cs typeface="B Nazanin" panose="00000400000000000000" pitchFamily="2" charset="-78"/>
              </a:rPr>
              <a:t> امکانات لازم را برای کتابخانه ی </a:t>
            </a:r>
            <a:r>
              <a:rPr lang="en-US" sz="2400" dirty="0">
                <a:cs typeface="B Nazanin" panose="00000400000000000000" pitchFamily="2" charset="-78"/>
              </a:rPr>
              <a:t>GUI</a:t>
            </a:r>
            <a:r>
              <a:rPr lang="fa-IR" sz="2400" dirty="0">
                <a:cs typeface="B Nazanin" panose="00000400000000000000" pitchFamily="2" charset="-78"/>
              </a:rPr>
              <a:t> فراهم میسازد.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این ماژول نسبت به سایر کتابخانه های </a:t>
            </a:r>
            <a:r>
              <a:rPr lang="en-US" sz="2400" dirty="0">
                <a:cs typeface="B Nazanin" panose="00000400000000000000" pitchFamily="2" charset="-78"/>
              </a:rPr>
              <a:t>GUI</a:t>
            </a:r>
            <a:r>
              <a:rPr lang="fa-IR" sz="2400" dirty="0">
                <a:cs typeface="B Nazanin" panose="00000400000000000000" pitchFamily="2" charset="-78"/>
              </a:rPr>
              <a:t> که برای پایتون فراهم هستند، امتیازاتی دارد: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1- به عنوان یک استاندارد همراه پایتون نصب میشود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2- حجم آن اندک است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4675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Button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متد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config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()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یک یا چند صفت کنترل را اصلاح میکند. اگر هیچ گزینه‌ای ذکر نشود این متد یک دیکشنری را برمی‌گرداند که حاوی تمامی مقادیر تمام صفت ها است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متد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invoke()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صفت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command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ذکر شده را فراخوانی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607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events and binding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همانطور که گفته شد برنامه های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GUI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اغلب وقت خود را در داخل حلقه رویداد سپری میکنند( که از طریق متد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mainloop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وارد این حلقه میشوند) 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رویداد میتواند از منابع مختلفی به وجود آید، مثل فشار دادن کلید وکارکردن با ماوس توسط کاربر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کتابخانه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tkinter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راهکار قدرتمندی را فراهم می‌کند تا رویداد ها را کنترل کنید.</a:t>
            </a: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برای هر کنترل، میتوانید توابع و متدهایی را به رویداد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bind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کنید: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cl.bind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(event, handler)</a:t>
            </a:r>
          </a:p>
          <a:p>
            <a:pPr lvl="1"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اگر رویدادی متناسب با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event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در کنترل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رخ دهد، اداره کننده آن یعنی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handler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اجرا می‌شود</a:t>
            </a:r>
          </a:p>
        </p:txBody>
      </p:sp>
    </p:spTree>
    <p:extLst>
      <p:ext uri="{BB962C8B-B14F-4D97-AF65-F5344CB8AC3E}">
        <p14:creationId xmlns:p14="http://schemas.microsoft.com/office/powerpoint/2010/main" val="205697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رویدادها به صورت رشته‌‌ها و به شکل خاصی مشخص می‌شوند: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&lt;modifier-type-detail&gt;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رویداد به صورت سه فیلد مشخص میشود. مهم ترین فیلد،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type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 که مشخص میکند چه نوع رویدادی را می‌خواهید به یک کنترل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bind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کنید، که میتواند عکس العمل کاربر مثل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button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key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رویدادهای مدیریت پنجره مثل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Enter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Configure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غیره باشد.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فیلد های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modifier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detail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برای ارائه جزئیات بیشتر به کار می‌روند</a:t>
            </a: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382350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common event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93377"/>
              </p:ext>
            </p:extLst>
          </p:nvPr>
        </p:nvGraphicFramePr>
        <p:xfrm>
          <a:off x="504092" y="887731"/>
          <a:ext cx="11183815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189">
                  <a:extLst>
                    <a:ext uri="{9D8B030D-6E8A-4147-A177-3AD203B41FA5}">
                      <a16:colId xmlns:a16="http://schemas.microsoft.com/office/drawing/2014/main" val="402595513"/>
                    </a:ext>
                  </a:extLst>
                </a:gridCol>
                <a:gridCol w="2208626">
                  <a:extLst>
                    <a:ext uri="{9D8B030D-6E8A-4147-A177-3AD203B41FA5}">
                      <a16:colId xmlns:a16="http://schemas.microsoft.com/office/drawing/2014/main" val="272982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000" dirty="0">
                          <a:cs typeface="B Nazanin" panose="00000400000000000000" pitchFamily="2" charset="-78"/>
                        </a:rPr>
                        <a:t>شرح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>
                          <a:cs typeface="B Nazanin" panose="00000400000000000000" pitchFamily="2" charset="-78"/>
                        </a:rPr>
                        <a:t>رویداد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5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روی می‌دهد که دکمه‌ی ماوس بر روی کنترل کلیک شود.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Button-1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دکمه‌ی سمت چپ،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Button-2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دکمه‌ی وسط(در صورت وجود)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Button-3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دکمه‌ی سمت راست است. وقتی بر روی دکمه کلیک میکنید، مختصات فعلی ماوس در صفات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x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y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شی رویدادی که به اداره کننده ارسال می‌شود، قرار می‌گیرد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‘&lt;Button-1&gt;’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اگر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با فشار دادن دکمه‌ی سمت چپ، ماوس حرکت کند، این رویداد رخ می‌دهد.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B2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برای دکمه وسط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B3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برای دکمه سمت راست. موقعیت فعلی اشاره گر ماوس در صفات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x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y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شی رویداد قرار می‌گیرد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‘&lt;B1-Motion&gt;’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02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دکمه‌ی سمت چپ ماوس رها می‌شود، این روداد رخ می‌دهد. موقعیت فعلی اشاره‌گر ماوس در صفات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x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y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شی رویداد قرار می‌گیرد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‘&lt;ButtonRelease-1&gt;’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9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 دکمه‌ی سمت چپ ماوس دوبار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کلیک شود این رویداد رخ می‌دهد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‘&lt;Double-Button-1&gt;’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60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 رخ می‌دهد که علامت ماوس وارد کنترل شده باشد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‘&lt;Enter&gt;’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7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اشاره گر ماوس از کنترل خارج شود، این رویداد رخ می‌دهد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‘&lt;Leave&gt;’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5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 کاربر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کلید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Enter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را فشار می‌دهد این رویداد رخ می‌دهد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‘&lt;Return&gt;’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00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 رخ می‌دهد که کاربر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هر کلیدی را فشار دهد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‘&lt;Key&gt;’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1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رخ می‌دهد که کابر کلید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shift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را پایین نگه دارد و کلید جهت بالا را فشار دهد. میتواند به جای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Shift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از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Alt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Control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نیز استفاده کنید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‘&lt;Shift-Up&gt;’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رخ می‌دهد که اندازه کنترل تغییر کند. اندازه جدید آن در صفات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width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height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شی رویداد قرار می‌گیرد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‘&lt;Configure&gt;’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6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5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 object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شی رویداد یک شی استاندارد پایتون است که تعدادی صفت دارد. صفات شی رویداد: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58600"/>
              </p:ext>
            </p:extLst>
          </p:nvPr>
        </p:nvGraphicFramePr>
        <p:xfrm>
          <a:off x="590741" y="1756155"/>
          <a:ext cx="1118381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189">
                  <a:extLst>
                    <a:ext uri="{9D8B030D-6E8A-4147-A177-3AD203B41FA5}">
                      <a16:colId xmlns:a16="http://schemas.microsoft.com/office/drawing/2014/main" val="402595513"/>
                    </a:ext>
                  </a:extLst>
                </a:gridCol>
                <a:gridCol w="2208626">
                  <a:extLst>
                    <a:ext uri="{9D8B030D-6E8A-4147-A177-3AD203B41FA5}">
                      <a16:colId xmlns:a16="http://schemas.microsoft.com/office/drawing/2014/main" val="272982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B Nazanin" panose="00000400000000000000" pitchFamily="2" charset="-78"/>
                        </a:rPr>
                        <a:t>شرح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B Nazanin" panose="00000400000000000000" pitchFamily="2" charset="-78"/>
                        </a:rPr>
                        <a:t>صفت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5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کنترلی که این رویداد را تولید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کرده است مشخص می‌کند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cs typeface="B Nazanin" panose="00000400000000000000" pitchFamily="2" charset="-78"/>
                        </a:rPr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dirty="0">
                          <a:cs typeface="B Nazanin" panose="00000400000000000000" pitchFamily="2" charset="-78"/>
                        </a:rPr>
                        <a:t>موقعیت فعلی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اشاره گر ماوس را مشخص می‌کند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cs typeface="B Nazanin" panose="00000400000000000000" pitchFamily="2" charset="-78"/>
                        </a:rPr>
                        <a:t>x ,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2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موقعیت فعلی اشاره گر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ماوس نسبت به گوشه‌ی بالا سمت چپ صفحه، برحسب پیکسل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cs typeface="B Nazanin" panose="00000400000000000000" pitchFamily="2" charset="-78"/>
                        </a:rPr>
                        <a:t>x_root</a:t>
                      </a:r>
                      <a:r>
                        <a:rPr lang="en-US" sz="2400" b="1" dirty="0">
                          <a:cs typeface="B Nazanin" panose="00000400000000000000" pitchFamily="2" charset="-78"/>
                        </a:rPr>
                        <a:t> , </a:t>
                      </a:r>
                      <a:r>
                        <a:rPr lang="en-US" sz="2400" b="1" dirty="0" err="1">
                          <a:cs typeface="B Nazanin" panose="00000400000000000000" pitchFamily="2" charset="-78"/>
                        </a:rPr>
                        <a:t>y_root</a:t>
                      </a:r>
                      <a:endParaRPr lang="en-US" sz="24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9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کاراکتری (در رویداد های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صفحه کلید) به صورت رشته‌ای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cs typeface="B Nazanin" panose="00000400000000000000" pitchFamily="2" charset="-78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0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نماد کلید(برای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صفحه کلید)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cs typeface="B Nazanin" panose="00000400000000000000" pitchFamily="2" charset="-78"/>
                        </a:rPr>
                        <a:t>Keysym</a:t>
                      </a:r>
                      <a:endParaRPr lang="en-US" sz="24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7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کلید(برای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صفحه کلید)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cs typeface="B Nazanin" panose="00000400000000000000" pitchFamily="2" charset="-78"/>
                        </a:rPr>
                        <a:t>keycode</a:t>
                      </a:r>
                      <a:endParaRPr lang="en-US" sz="24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دکمه‌ی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ماوس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cs typeface="B Nazanin" panose="00000400000000000000" pitchFamily="2" charset="-78"/>
                        </a:rPr>
                        <a:t>num</a:t>
                      </a:r>
                      <a:endParaRPr lang="en-US" sz="24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0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اندازه جدید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کنترل را بر حسب پیکسل مشخص می‌کند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cs typeface="B Nazanin" panose="00000400000000000000" pitchFamily="2" charset="-78"/>
                        </a:rPr>
                        <a:t>width,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نوع رویداد را مشخص می‌کند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cs typeface="B Nazanin" panose="00000400000000000000" pitchFamily="2" charset="-78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9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 binding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برای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bind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کردن رویداد به یک کنترل از متد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bind()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استفاده می‌شود. مثال: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func1(event)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event.x,event.y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root.bind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('&lt;Button-1&gt;', func1)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اگر بخواهید عمل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bind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کردن را نه فقط به یک کنترل، بلکه در کل برنامه‌ی کاربردی اعمال کنید، به جای متد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bind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()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از متد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bind_all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()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استفاده نمایید</a:t>
            </a:r>
          </a:p>
        </p:txBody>
      </p:sp>
    </p:spTree>
    <p:extLst>
      <p:ext uri="{BB962C8B-B14F-4D97-AF65-F5344CB8AC3E}">
        <p14:creationId xmlns:p14="http://schemas.microsoft.com/office/powerpoint/2010/main" val="2212047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 binding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Example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</a:p>
          <a:p>
            <a:pPr lvl="1"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Label(root,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textvariable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=v,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='blue')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v.set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('You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didnt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click button')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clickTest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(event):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v.set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('You clicked button')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w.pack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Button(root, text='click me')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b.pack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pady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30)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b.bind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('&lt;Button-1&gt;',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clickTest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root.mainloop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algn="l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541" y="2327912"/>
            <a:ext cx="4334015" cy="22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8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 binding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27" y="1894248"/>
            <a:ext cx="613495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24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 binding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01" y="963276"/>
            <a:ext cx="117110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 = 'click any button, or press a key'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Label(root, text = prompt, width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(prompt), font = ("Helvetica", 16))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w.pack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pady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50)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key(event):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event.char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event.keysym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="Normal Key {}".format(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event.char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event.char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="punctuation key {} ({})".format(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event.keysym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event.char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="Special Key {}".format(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event.keysym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w.config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(text=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w.bind_all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('&lt;Key&gt;',key)</a:t>
            </a:r>
          </a:p>
          <a:p>
            <a:pPr lv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993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 binding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do_mouse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eventname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mouse_binding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(event):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="Mouse event {}".format(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eventname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w.config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(text=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w.bind_all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("&lt;{}&gt;".format(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eventname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mouse_binding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range(1,4):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do_mouse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('Button-{}'.format(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do_mouse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ButtonRelease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-{}'.format(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do_mouse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('Double-Button-{}'.format(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root.mainloop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04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CLI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276" y="1066949"/>
            <a:ext cx="113571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RPi.GPIO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GPIO</a:t>
            </a:r>
          </a:p>
          <a:p>
            <a:pPr lvl="1">
              <a:lnSpc>
                <a:spcPct val="150000"/>
              </a:lnSpc>
            </a:pP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led_pin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18 </a:t>
            </a:r>
          </a:p>
          <a:p>
            <a:pPr lvl="1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GPIO.setmode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(GPIO.BCM) </a:t>
            </a:r>
          </a:p>
          <a:p>
            <a:pPr lvl="1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GPIO.setup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led_pin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GPIO.OUT)</a:t>
            </a:r>
          </a:p>
          <a:p>
            <a:pPr lvl="1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pwm_led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GPIO.PWM(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led_pin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500) </a:t>
            </a:r>
          </a:p>
          <a:p>
            <a:pPr lvl="1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pwm_led.start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lvl="1">
              <a:lnSpc>
                <a:spcPct val="150000"/>
              </a:lnSpc>
            </a:pP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True:        </a:t>
            </a:r>
          </a:p>
          <a:p>
            <a:pPr lvl="2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duty_s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input("Enter Brightness (0 to 100):")        </a:t>
            </a:r>
          </a:p>
          <a:p>
            <a:pPr lvl="2">
              <a:lnSpc>
                <a:spcPct val="150000"/>
              </a:lnSpc>
            </a:pP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duty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duty_s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  </a:t>
            </a:r>
          </a:p>
          <a:p>
            <a:pPr lvl="2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pwm_led.ChangeDutyCycle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(duty)</a:t>
            </a:r>
          </a:p>
        </p:txBody>
      </p:sp>
    </p:spTree>
    <p:extLst>
      <p:ext uri="{BB962C8B-B14F-4D97-AF65-F5344CB8AC3E}">
        <p14:creationId xmlns:p14="http://schemas.microsoft.com/office/powerpoint/2010/main" val="3602484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PyQt</a:t>
            </a:r>
            <a:endParaRPr lang="en-US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29" y="857743"/>
            <a:ext cx="5478741" cy="57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0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is </a:t>
            </a:r>
            <a:r>
              <a:rPr lang="en-US" b="1" dirty="0" err="1"/>
              <a:t>PyQt</a:t>
            </a:r>
            <a:r>
              <a:rPr lang="en-US" b="1" dirty="0"/>
              <a:t>?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01" y="963276"/>
            <a:ext cx="117110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PyQt</a:t>
            </a:r>
            <a:r>
              <a:rPr lang="en-US" dirty="0"/>
              <a:t> is a set of Python v2 and v3 bindings for </a:t>
            </a:r>
            <a:r>
              <a:rPr lang="en-US" dirty="0">
                <a:hlinkClick r:id="rId2"/>
              </a:rPr>
              <a:t>The </a:t>
            </a:r>
            <a:r>
              <a:rPr lang="en-US" dirty="0" err="1">
                <a:hlinkClick r:id="rId2"/>
              </a:rPr>
              <a:t>Qt</a:t>
            </a:r>
            <a:r>
              <a:rPr lang="en-US" dirty="0">
                <a:hlinkClick r:id="rId2"/>
              </a:rPr>
              <a:t> Company's</a:t>
            </a:r>
            <a:r>
              <a:rPr lang="en-US" dirty="0"/>
              <a:t> </a:t>
            </a:r>
            <a:r>
              <a:rPr lang="en-US" dirty="0" err="1"/>
              <a:t>Qt</a:t>
            </a:r>
            <a:r>
              <a:rPr lang="en-US" dirty="0"/>
              <a:t> application framework and runs on all platforms supported by </a:t>
            </a:r>
            <a:r>
              <a:rPr lang="en-US" dirty="0" err="1"/>
              <a:t>Qt</a:t>
            </a:r>
            <a:r>
              <a:rPr lang="en-US" dirty="0"/>
              <a:t> including Windows, OS X, Linux, iOS and Android.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PyQt5 supports </a:t>
            </a:r>
            <a:r>
              <a:rPr lang="en-US" dirty="0" err="1"/>
              <a:t>Qt</a:t>
            </a:r>
            <a:r>
              <a:rPr lang="en-US" dirty="0"/>
              <a:t> v5. </a:t>
            </a:r>
          </a:p>
          <a:p>
            <a:pPr lvl="1"/>
            <a:r>
              <a:rPr lang="en-US" dirty="0"/>
              <a:t>PyQt4 supports </a:t>
            </a:r>
            <a:r>
              <a:rPr lang="en-US" dirty="0" err="1"/>
              <a:t>Qt</a:t>
            </a:r>
            <a:r>
              <a:rPr lang="en-US" dirty="0"/>
              <a:t> v4 and will build against </a:t>
            </a:r>
            <a:r>
              <a:rPr lang="en-US" dirty="0" err="1"/>
              <a:t>Qt</a:t>
            </a:r>
            <a:r>
              <a:rPr lang="en-US" dirty="0"/>
              <a:t> v5.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bindings are implemented as a set of Python modules and contain over 1,000 classes.</a:t>
            </a:r>
          </a:p>
          <a:p>
            <a:pPr lv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3011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QT Designer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4" t="12978" r="48953" b="51170"/>
          <a:stretch/>
        </p:blipFill>
        <p:spPr>
          <a:xfrm>
            <a:off x="3004404" y="2111685"/>
            <a:ext cx="2169995" cy="201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668" y="2271123"/>
            <a:ext cx="1885778" cy="18604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68145" y="4482346"/>
            <a:ext cx="2250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QT Designer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03671" y="4482346"/>
            <a:ext cx="2025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QT Creator</a:t>
            </a:r>
          </a:p>
        </p:txBody>
      </p:sp>
    </p:spTree>
    <p:extLst>
      <p:ext uri="{BB962C8B-B14F-4D97-AF65-F5344CB8AC3E}">
        <p14:creationId xmlns:p14="http://schemas.microsoft.com/office/powerpoint/2010/main" val="581529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Install </a:t>
            </a:r>
            <a:r>
              <a:rPr lang="en-US" b="1" dirty="0" err="1"/>
              <a:t>PyQT</a:t>
            </a:r>
            <a:endParaRPr lang="en-US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PyQT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python-qt4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PyQT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windows:</a:t>
            </a:r>
          </a:p>
          <a:p>
            <a:pPr lvl="1"/>
            <a:b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PyQT</a:t>
            </a:r>
            <a:r>
              <a:rPr lang="en-US" sz="2000" b="1" i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 4 windows version download link </a:t>
            </a: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2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First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172683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160"/>
          <a:stretch/>
        </p:blipFill>
        <p:spPr>
          <a:xfrm>
            <a:off x="859809" y="872716"/>
            <a:ext cx="10385946" cy="5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Convert </a:t>
            </a:r>
            <a:r>
              <a:rPr lang="en-US" b="1" dirty="0" err="1"/>
              <a:t>Ui</a:t>
            </a:r>
            <a:r>
              <a:rPr lang="en-US" b="1" dirty="0"/>
              <a:t> File To Python Class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Command prompt in windows: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pyuic4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uiFileName.ui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pythonFileName.py</a:t>
            </a:r>
          </a:p>
          <a:p>
            <a:pPr lvl="1"/>
            <a:b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26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PyQT</a:t>
            </a:r>
            <a:r>
              <a:rPr lang="en-US" b="1" dirty="0"/>
              <a:t>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721217"/>
            <a:ext cx="121920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Main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pythonFileName.pyw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sz="2400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pyw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PyQt4 import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QtCore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QtGui</a:t>
            </a: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Ui_Dialog</a:t>
            </a: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TestGuiForm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QtGui.QWidget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def __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parent=None):    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super(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TestGuiForm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self).__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__(parent)    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self.ui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Ui_Dialog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self.ui.setupUi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QtCore.QObject.connect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self.ui.pushButton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QtCore.SIGNAL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('clicked()'), 			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self.handler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def handler(self):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self.ui.label.setText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self.ui.lineEdit.text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</a:p>
        </p:txBody>
      </p:sp>
    </p:spTree>
    <p:extLst>
      <p:ext uri="{BB962C8B-B14F-4D97-AF65-F5344CB8AC3E}">
        <p14:creationId xmlns:p14="http://schemas.microsoft.com/office/powerpoint/2010/main" val="496423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PyQT</a:t>
            </a:r>
            <a:r>
              <a:rPr lang="en-US" b="1" dirty="0"/>
              <a:t>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721217"/>
            <a:ext cx="12192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'__main__':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import sys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app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QtGui.QApplication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form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TestGuiForm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form.show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app.exec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_())	</a:t>
            </a:r>
          </a:p>
        </p:txBody>
      </p:sp>
    </p:spTree>
    <p:extLst>
      <p:ext uri="{BB962C8B-B14F-4D97-AF65-F5344CB8AC3E}">
        <p14:creationId xmlns:p14="http://schemas.microsoft.com/office/powerpoint/2010/main" val="4119131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3975737" y="3776718"/>
            <a:ext cx="6134178" cy="931164"/>
          </a:xfrm>
          <a:prstGeom prst="flowChartAlternateProcess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657600" y="1893597"/>
            <a:ext cx="5280337" cy="931164"/>
          </a:xfrm>
          <a:prstGeom prst="flowChartAlternateProcess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</a:t>
            </a:r>
            <a:r>
              <a:rPr lang="fa-IR" dirty="0"/>
              <a:t> </a:t>
            </a:r>
            <a:r>
              <a:rPr lang="en-US" dirty="0"/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t="14756" r="15028" b="14903"/>
          <a:stretch/>
        </p:blipFill>
        <p:spPr>
          <a:xfrm>
            <a:off x="2962008" y="1255689"/>
            <a:ext cx="1769880" cy="1777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9"/>
          <a:stretch/>
        </p:blipFill>
        <p:spPr>
          <a:xfrm>
            <a:off x="2845162" y="3956033"/>
            <a:ext cx="1984416" cy="2031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06096" y="2034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616203">
            <a:off x="4786839" y="2029686"/>
            <a:ext cx="4020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linkClick r:id="rId4"/>
              </a:rPr>
              <a:t>www.e-system.ir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 rot="20723508">
            <a:off x="4791591" y="3860213"/>
            <a:ext cx="4224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Info@e-system.ir </a:t>
            </a:r>
          </a:p>
        </p:txBody>
      </p:sp>
    </p:spTree>
    <p:extLst>
      <p:ext uri="{BB962C8B-B14F-4D97-AF65-F5344CB8AC3E}">
        <p14:creationId xmlns:p14="http://schemas.microsoft.com/office/powerpoint/2010/main" val="275925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GUI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47" y="884069"/>
            <a:ext cx="11357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وقتی برنامه‌ی </a:t>
            </a:r>
            <a:r>
              <a:rPr lang="en-US" sz="2400" dirty="0">
                <a:cs typeface="B Nazanin" panose="00000400000000000000" pitchFamily="2" charset="-78"/>
              </a:rPr>
              <a:t>GUI</a:t>
            </a:r>
            <a:r>
              <a:rPr lang="fa-IR" sz="2400" dirty="0">
                <a:cs typeface="B Nazanin" panose="00000400000000000000" pitchFamily="2" charset="-78"/>
              </a:rPr>
              <a:t> اجرا می‌شود پنجره‌ی خاص خودش را همراه با کنترل هایی روی آن، ایجاد می‌کند. کنترل‌ها شامل نوار منو، نوار ابزار، محیط مرکزی، و نوار وضعیت است.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وقتی پنجره ایجاد شد، همانند یک برنامه‌ی سرور، برنامه‌ی </a:t>
            </a:r>
            <a:r>
              <a:rPr lang="en-US" sz="2400" dirty="0">
                <a:cs typeface="B Nazanin" panose="00000400000000000000" pitchFamily="2" charset="-78"/>
              </a:rPr>
              <a:t>GUI</a:t>
            </a:r>
            <a:r>
              <a:rPr lang="fa-IR" sz="2400" dirty="0">
                <a:cs typeface="B Nazanin" panose="00000400000000000000" pitchFamily="2" charset="-78"/>
              </a:rPr>
              <a:t> منتظر می‌ماند تا کاربر عملی مثل کلیک کردن ماوس و فشار دادن کلیدی از صفحه کلید را انجام دهد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رویداد: هر یک از اعمالی که کاربر بر روی پنجره برنامه مثل کلیک کردن، راست کلیک و ... انجام دهد یک رویداد نام دارد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‌</a:t>
            </a:r>
          </a:p>
        </p:txBody>
      </p:sp>
      <p:pic>
        <p:nvPicPr>
          <p:cNvPr id="1026" name="Picture 2" descr="http://www.vxsearch.com/screenshots/vxsearch_search_fi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4" y="3479776"/>
            <a:ext cx="4789380" cy="33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6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CLI and GUI structure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9017866" y="1509625"/>
            <a:ext cx="2602523" cy="5301533"/>
            <a:chOff x="9017866" y="1101661"/>
            <a:chExt cx="2602523" cy="5301533"/>
          </a:xfrm>
        </p:grpSpPr>
        <p:sp>
          <p:nvSpPr>
            <p:cNvPr id="3" name="Oval 2"/>
            <p:cNvSpPr/>
            <p:nvPr/>
          </p:nvSpPr>
          <p:spPr>
            <a:xfrm>
              <a:off x="9643878" y="1101661"/>
              <a:ext cx="1350499" cy="858129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800" dirty="0">
                  <a:cs typeface="B Traffic" panose="00000400000000000000" pitchFamily="2" charset="-78"/>
                </a:rPr>
                <a:t>شروع</a:t>
              </a:r>
              <a:endParaRPr lang="en-US" sz="2800" dirty="0">
                <a:cs typeface="B Traffic" panose="00000400000000000000" pitchFamily="2" charset="-7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017866" y="2296918"/>
              <a:ext cx="2602523" cy="77372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3200" dirty="0">
                  <a:cs typeface="B Traffic" panose="00000400000000000000" pitchFamily="2" charset="-78"/>
                </a:rPr>
                <a:t>خواندن ورودی</a:t>
              </a:r>
              <a:endParaRPr lang="en-US" sz="3200" dirty="0">
                <a:cs typeface="B Traffic" panose="00000400000000000000" pitchFamily="2" charset="-7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017866" y="3407769"/>
              <a:ext cx="2602523" cy="77372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3200" dirty="0">
                  <a:cs typeface="B Traffic" panose="00000400000000000000" pitchFamily="2" charset="-78"/>
                </a:rPr>
                <a:t>پردازش</a:t>
              </a:r>
              <a:endParaRPr lang="en-US" sz="3200" dirty="0">
                <a:cs typeface="B Traffic" panose="00000400000000000000" pitchFamily="2" charset="-7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17866" y="4518620"/>
              <a:ext cx="2602523" cy="77372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3200" dirty="0">
                  <a:cs typeface="B Traffic" panose="00000400000000000000" pitchFamily="2" charset="-78"/>
                </a:rPr>
                <a:t>نوشتن خروجی</a:t>
              </a:r>
              <a:endParaRPr lang="en-US" sz="3200" dirty="0">
                <a:cs typeface="B Traffic" panose="00000400000000000000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17866" y="5629471"/>
              <a:ext cx="2602523" cy="77372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3200" dirty="0">
                  <a:cs typeface="B Traffic" panose="00000400000000000000" pitchFamily="2" charset="-78"/>
                </a:rPr>
                <a:t>خاتمه</a:t>
              </a:r>
              <a:endParaRPr lang="en-US" sz="3200" dirty="0">
                <a:cs typeface="B Traffic" panose="00000400000000000000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3" idx="4"/>
              <a:endCxn id="6" idx="0"/>
            </p:cNvCxnSpPr>
            <p:nvPr/>
          </p:nvCxnSpPr>
          <p:spPr>
            <a:xfrm>
              <a:off x="10319128" y="1959790"/>
              <a:ext cx="0" cy="3371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>
            <a:xfrm>
              <a:off x="10319128" y="3070641"/>
              <a:ext cx="0" cy="3371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2"/>
              <a:endCxn id="8" idx="0"/>
            </p:cNvCxnSpPr>
            <p:nvPr/>
          </p:nvCxnSpPr>
          <p:spPr>
            <a:xfrm>
              <a:off x="10319128" y="4181492"/>
              <a:ext cx="0" cy="3371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9" idx="0"/>
            </p:cNvCxnSpPr>
            <p:nvPr/>
          </p:nvCxnSpPr>
          <p:spPr>
            <a:xfrm>
              <a:off x="10319128" y="5292343"/>
              <a:ext cx="0" cy="3371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256560" y="734543"/>
            <a:ext cx="212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 structure: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568718" y="1257763"/>
            <a:ext cx="6664909" cy="5538462"/>
            <a:chOff x="-238247" y="889770"/>
            <a:chExt cx="6664909" cy="5538462"/>
          </a:xfrm>
        </p:grpSpPr>
        <p:sp>
          <p:nvSpPr>
            <p:cNvPr id="36" name="Oval 35"/>
            <p:cNvSpPr/>
            <p:nvPr/>
          </p:nvSpPr>
          <p:spPr>
            <a:xfrm>
              <a:off x="1660490" y="889770"/>
              <a:ext cx="1181351" cy="57147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dirty="0">
                  <a:cs typeface="B Traffic" panose="00000400000000000000" pitchFamily="2" charset="-78"/>
                </a:rPr>
                <a:t>شروع</a:t>
              </a:r>
              <a:endParaRPr lang="en-US" sz="2400" dirty="0">
                <a:cs typeface="B Traffic" panose="00000400000000000000" pitchFamily="2" charset="-7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05197" y="1732418"/>
              <a:ext cx="1891936" cy="43659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400" dirty="0">
                  <a:cs typeface="B Traffic" panose="00000400000000000000" pitchFamily="2" charset="-78"/>
                </a:rPr>
                <a:t>ایجاد </a:t>
              </a:r>
              <a:r>
                <a:rPr lang="en-US" sz="2400" dirty="0">
                  <a:cs typeface="B Traffic" panose="00000400000000000000" pitchFamily="2" charset="-78"/>
                </a:rPr>
                <a:t>GUI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5197" y="2433513"/>
              <a:ext cx="1891936" cy="428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cs typeface="B Traffic" panose="00000400000000000000" pitchFamily="2" charset="-78"/>
                </a:rPr>
                <a:t>شروع حلقه رویدادها</a:t>
              </a:r>
              <a:endParaRPr lang="en-US" dirty="0">
                <a:cs typeface="B Traffic" panose="00000400000000000000" pitchFamily="2" charset="-7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05197" y="5986018"/>
              <a:ext cx="1891936" cy="44221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3200" dirty="0">
                  <a:cs typeface="B Traffic" panose="00000400000000000000" pitchFamily="2" charset="-78"/>
                </a:rPr>
                <a:t>خاتمه</a:t>
              </a:r>
              <a:endParaRPr lang="en-US" sz="3200" dirty="0">
                <a:cs typeface="B Traffic" panose="00000400000000000000" pitchFamily="2" charset="-78"/>
              </a:endParaRPr>
            </a:p>
          </p:txBody>
        </p:sp>
        <p:cxnSp>
          <p:nvCxnSpPr>
            <p:cNvPr id="41" name="Straight Arrow Connector 40"/>
            <p:cNvCxnSpPr>
              <a:stCxn id="36" idx="4"/>
              <a:endCxn id="37" idx="0"/>
            </p:cNvCxnSpPr>
            <p:nvPr/>
          </p:nvCxnSpPr>
          <p:spPr>
            <a:xfrm flipH="1">
              <a:off x="2251165" y="1461241"/>
              <a:ext cx="1" cy="27117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2251165" y="2169013"/>
              <a:ext cx="0" cy="2645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2"/>
              <a:endCxn id="71" idx="0"/>
            </p:cNvCxnSpPr>
            <p:nvPr/>
          </p:nvCxnSpPr>
          <p:spPr>
            <a:xfrm>
              <a:off x="2251165" y="2861959"/>
              <a:ext cx="0" cy="3046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08" idx="2"/>
              <a:endCxn id="40" idx="0"/>
            </p:cNvCxnSpPr>
            <p:nvPr/>
          </p:nvCxnSpPr>
          <p:spPr>
            <a:xfrm>
              <a:off x="2251165" y="5688368"/>
              <a:ext cx="0" cy="2976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iamond 70"/>
            <p:cNvSpPr/>
            <p:nvPr/>
          </p:nvSpPr>
          <p:spPr>
            <a:xfrm>
              <a:off x="666871" y="3166591"/>
              <a:ext cx="3168588" cy="1110851"/>
            </a:xfrm>
            <a:prstGeom prst="diamon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dirty="0">
                  <a:cs typeface="B Traffic" panose="00000400000000000000" pitchFamily="2" charset="-78"/>
                </a:rPr>
                <a:t>رویداد برای پردازش وجود دارد؟</a:t>
              </a:r>
              <a:endParaRPr lang="en-US" sz="2000" dirty="0">
                <a:cs typeface="B Traffic" panose="00000400000000000000" pitchFamily="2" charset="-78"/>
              </a:endParaRPr>
            </a:p>
          </p:txBody>
        </p:sp>
        <p:sp>
          <p:nvSpPr>
            <p:cNvPr id="108" name="Diamond 107"/>
            <p:cNvSpPr/>
            <p:nvPr/>
          </p:nvSpPr>
          <p:spPr>
            <a:xfrm>
              <a:off x="666871" y="4577517"/>
              <a:ext cx="3168588" cy="1110851"/>
            </a:xfrm>
            <a:prstGeom prst="diamon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dirty="0">
                  <a:cs typeface="B Traffic" panose="00000400000000000000" pitchFamily="2" charset="-78"/>
                </a:rPr>
                <a:t>درخواست پایان برنامه</a:t>
              </a:r>
              <a:endParaRPr lang="en-US" sz="2000" dirty="0">
                <a:cs typeface="B Traffic" panose="00000400000000000000" pitchFamily="2" charset="-78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34726" y="4160235"/>
              <a:ext cx="1891936" cy="44221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dirty="0">
                  <a:cs typeface="B Traffic" panose="00000400000000000000" pitchFamily="2" charset="-78"/>
                </a:rPr>
                <a:t>پردازش</a:t>
              </a:r>
              <a:endParaRPr lang="en-US" sz="2400" dirty="0">
                <a:cs typeface="B Traffic" panose="00000400000000000000" pitchFamily="2" charset="-78"/>
              </a:endParaRPr>
            </a:p>
          </p:txBody>
        </p:sp>
        <p:cxnSp>
          <p:nvCxnSpPr>
            <p:cNvPr id="117" name="Straight Arrow Connector 116"/>
            <p:cNvCxnSpPr>
              <a:stCxn id="71" idx="2"/>
              <a:endCxn id="108" idx="0"/>
            </p:cNvCxnSpPr>
            <p:nvPr/>
          </p:nvCxnSpPr>
          <p:spPr>
            <a:xfrm>
              <a:off x="2251165" y="4277442"/>
              <a:ext cx="0" cy="3000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Elbow 135"/>
            <p:cNvCxnSpPr>
              <a:stCxn id="108" idx="3"/>
              <a:endCxn id="111" idx="2"/>
            </p:cNvCxnSpPr>
            <p:nvPr/>
          </p:nvCxnSpPr>
          <p:spPr>
            <a:xfrm flipV="1">
              <a:off x="3835459" y="4602449"/>
              <a:ext cx="1645235" cy="53049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/>
            <p:cNvCxnSpPr>
              <a:stCxn id="111" idx="0"/>
            </p:cNvCxnSpPr>
            <p:nvPr/>
          </p:nvCxnSpPr>
          <p:spPr>
            <a:xfrm rot="16200000" flipV="1">
              <a:off x="3347159" y="2026700"/>
              <a:ext cx="1163817" cy="310325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/>
            <p:cNvCxnSpPr>
              <a:stCxn id="71" idx="1"/>
            </p:cNvCxnSpPr>
            <p:nvPr/>
          </p:nvCxnSpPr>
          <p:spPr>
            <a:xfrm rot="10800000" flipH="1">
              <a:off x="666871" y="2996419"/>
              <a:ext cx="1458020" cy="725599"/>
            </a:xfrm>
            <a:prstGeom prst="bentConnector3">
              <a:avLst>
                <a:gd name="adj1" fmla="val -1567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4665020" y="5095089"/>
              <a:ext cx="646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800" dirty="0">
                  <a:cs typeface="B Traffic" panose="00000400000000000000" pitchFamily="2" charset="-78"/>
                </a:rPr>
                <a:t>خیر</a:t>
              </a:r>
              <a:endParaRPr lang="en-US" sz="2800" dirty="0">
                <a:cs typeface="B Traffic" panose="00000400000000000000" pitchFamily="2" charset="-78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-238247" y="3117716"/>
              <a:ext cx="646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800" dirty="0">
                  <a:cs typeface="B Traffic" panose="00000400000000000000" pitchFamily="2" charset="-78"/>
                </a:rPr>
                <a:t>خیر</a:t>
              </a:r>
              <a:endParaRPr lang="en-US" sz="2800" dirty="0">
                <a:cs typeface="B Traffic" panose="00000400000000000000" pitchFamily="2" charset="-78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40221" y="4160235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800" dirty="0">
                  <a:cs typeface="B Traffic" panose="00000400000000000000" pitchFamily="2" charset="-78"/>
                </a:rPr>
                <a:t>بله</a:t>
              </a:r>
              <a:endParaRPr lang="en-US" sz="2800" dirty="0">
                <a:cs typeface="B Traffic" panose="00000400000000000000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91535" y="5559031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800" dirty="0">
                  <a:cs typeface="B Traffic" panose="00000400000000000000" pitchFamily="2" charset="-78"/>
                </a:rPr>
                <a:t>بله</a:t>
              </a:r>
              <a:endParaRPr lang="en-US" sz="2800" dirty="0">
                <a:cs typeface="B Traffic" panose="00000400000000000000" pitchFamily="2" charset="-78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064130" y="747496"/>
            <a:ext cx="224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GUI structure:</a:t>
            </a:r>
          </a:p>
        </p:txBody>
      </p:sp>
    </p:spTree>
    <p:extLst>
      <p:ext uri="{BB962C8B-B14F-4D97-AF65-F5344CB8AC3E}">
        <p14:creationId xmlns:p14="http://schemas.microsoft.com/office/powerpoint/2010/main" val="34363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Create Window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7443" y="2002232"/>
            <a:ext cx="113571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یکی از کلاس های موجود در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tkinter</a:t>
            </a:r>
            <a:r>
              <a:rPr lang="fa-I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کلاس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</a:t>
            </a:r>
            <a:r>
              <a:rPr lang="fa-I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است. برای ایجاد شی ای از کلاس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</a:t>
            </a:r>
            <a:r>
              <a:rPr lang="fa-I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به صورت زیر عمل می‌شود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TK()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r" rtl="1"/>
            <a:r>
              <a:rPr lang="fa-I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با اجرای قطعه کد بالا پنجره‌ی اصلی برنامه ایجاد خواهد شد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GUI Elements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81" y="857743"/>
            <a:ext cx="8358554" cy="57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/>
              <a:t>Tkinter</a:t>
            </a:r>
            <a:r>
              <a:rPr lang="en-US" sz="4800" b="1" dirty="0"/>
              <a:t> Controls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89359"/>
            <a:ext cx="113571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تعدادی کلاس در کتابخانه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Tkinter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برای کنترل های مورد استفاده در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GUI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تعریف شده اند که شرح مختصری از آن ها در ادامه آمده است: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Button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دکمه ای را ایجاد می‌کند که برای اجرای فرمان یا عملیات های دیگر استفاده می شود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Canvas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این کنترل میتواند برای رسم گراف ها و نقاط، ایجاد ویراستار گرافیک و ایجاد کنترل مورد نظر به کار رود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CheckButton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جعبه ای را نشان می‌دهد که میتواند دو حالت مجزا(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True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False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) داشته باشد.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Entry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یک فیلد ورودی متن است که برای دریافت متن از کاربر استفاده میشود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Frame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یک کنترل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است، این کنترل می تواند دارای مرز و پس زمینه باشد و میتواند برای گروه بندی کنترل های دیگر استفاده شود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متن یا تصویری را به نمایش در می‌آورد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Listbox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لیستی از گزینه‌ها را نمایش میدهد. این لیست میتواند پیکربندی شود تا رفتار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RadioButton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ها یا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CheckButton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ها را از خود نشان دهد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369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/>
              <a:t>Tkinter</a:t>
            </a:r>
            <a:r>
              <a:rPr lang="en-US" sz="4800" b="1" dirty="0"/>
              <a:t> Controls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89359"/>
            <a:ext cx="113571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Menu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منویی را ایجاد می‌کند که میتوان گزینه‌هایی را به آن اضافه کرد(منوی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popUp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منو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Pulldown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)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Menubutton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برای ایجاد منوی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Pulldown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به کار میرود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Message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متنی را نمایش میدهد. شبیه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Text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 ولی متن داخل آن حرکت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RadioButton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دکمه های رادیویی را شبیه سازی میکند که در هر زمان فقط یکی از آن ها قابل انتخاب است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Scale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به شما اجازه می‌دهد که یک مقدار عددی را با حرکت لغزنده(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Slider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) تعیین کنید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Scrollbar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نوار های جابه جایی استاندارد را برای استفاده در کنترل های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Canvas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Entry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Listbox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Text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ایجاد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Text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متن فرمت بندی شده را نمایش میدهد. در آن میتوانید متن  را به سبک های مختلفی نشان دهید و ویرایش کنید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Toplevel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کانتینری که به صورت یک جدا کننده مورد استفاده قرار میگیرد</a:t>
            </a:r>
          </a:p>
          <a:p>
            <a:pPr lvl="1" algn="r" rt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143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7337</TotalTime>
  <Words>2853</Words>
  <Application>Microsoft Office PowerPoint</Application>
  <PresentationFormat>Widescreen</PresentationFormat>
  <Paragraphs>417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 Nazanin</vt:lpstr>
      <vt:lpstr>B Traffic</vt:lpstr>
      <vt:lpstr>Calibri</vt:lpstr>
      <vt:lpstr>Calibri Light</vt:lpstr>
      <vt:lpstr>Consolas</vt:lpstr>
      <vt:lpstr>Office Theme</vt:lpstr>
      <vt:lpstr>Tkinter and PyQT GUI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 and  Embedded systems</dc:title>
  <dc:creator>R3Z4</dc:creator>
  <cp:lastModifiedBy>empty fire</cp:lastModifiedBy>
  <cp:revision>2622</cp:revision>
  <dcterms:created xsi:type="dcterms:W3CDTF">2015-08-06T11:05:05Z</dcterms:created>
  <dcterms:modified xsi:type="dcterms:W3CDTF">2017-05-12T05:17:36Z</dcterms:modified>
  <cp:contentStatus/>
</cp:coreProperties>
</file>