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35" r:id="rId4"/>
    <p:sldId id="451" r:id="rId5"/>
    <p:sldId id="473" r:id="rId6"/>
    <p:sldId id="474" r:id="rId7"/>
    <p:sldId id="497" r:id="rId8"/>
    <p:sldId id="475" r:id="rId9"/>
    <p:sldId id="476" r:id="rId10"/>
    <p:sldId id="334" r:id="rId11"/>
    <p:sldId id="477" r:id="rId12"/>
    <p:sldId id="452" r:id="rId13"/>
    <p:sldId id="478" r:id="rId14"/>
    <p:sldId id="479" r:id="rId15"/>
    <p:sldId id="480" r:id="rId16"/>
    <p:sldId id="481" r:id="rId17"/>
    <p:sldId id="482" r:id="rId18"/>
    <p:sldId id="483" r:id="rId19"/>
    <p:sldId id="484" r:id="rId20"/>
    <p:sldId id="399" r:id="rId21"/>
    <p:sldId id="485" r:id="rId22"/>
    <p:sldId id="453" r:id="rId23"/>
    <p:sldId id="486" r:id="rId24"/>
    <p:sldId id="487" r:id="rId25"/>
    <p:sldId id="454" r:id="rId26"/>
    <p:sldId id="455" r:id="rId27"/>
    <p:sldId id="488" r:id="rId28"/>
    <p:sldId id="489" r:id="rId29"/>
    <p:sldId id="490" r:id="rId30"/>
    <p:sldId id="491" r:id="rId31"/>
    <p:sldId id="492" r:id="rId32"/>
    <p:sldId id="493" r:id="rId33"/>
    <p:sldId id="494" r:id="rId34"/>
    <p:sldId id="495" r:id="rId35"/>
    <p:sldId id="496" r:id="rId36"/>
    <p:sldId id="26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varScale="1">
        <p:scale>
          <a:sx n="23" d="100"/>
          <a:sy n="2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11/16/2016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err="1"/>
              <a:t>TKinter</a:t>
            </a:r>
            <a:br>
              <a:rPr lang="en-US" dirty="0"/>
            </a:br>
            <a:r>
              <a:rPr lang="en-US" dirty="0"/>
              <a:t>GUI Development</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6175716"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 In this chapter, we explore a range of different displays that can be attached to a Raspberry Pi and learn how to use them.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Checkbutton</a:t>
            </a:r>
            <a:endParaRPr lang="en-US" dirty="0"/>
          </a:p>
        </p:txBody>
      </p:sp>
      <p:sp>
        <p:nvSpPr>
          <p:cNvPr id="2" name="TextBox 1"/>
          <p:cNvSpPr txBox="1"/>
          <p:nvPr/>
        </p:nvSpPr>
        <p:spPr>
          <a:xfrm>
            <a:off x="417443" y="857743"/>
            <a:ext cx="11357113" cy="5632311"/>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این کنترل برای انتخاب یا عدم انتخاب استفاده می‌شود. دکمه‌های انتخاب می‌توانند شامل متن یا تصویر باشند و به هر دکمه نیز می‌توان یک تابع یا یک متد را نیز نسبت داد تا وقتی دکمه ای کلیک می‌شود اجرا شوند. برای استفاده از این کنترل:</a:t>
            </a:r>
          </a:p>
          <a:p>
            <a:pPr lvl="1"/>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IntVar</a:t>
            </a:r>
            <a:r>
              <a:rPr lang="en-US" sz="2400" b="1" i="1" dirty="0">
                <a:solidFill>
                  <a:srgbClr val="0070C0"/>
                </a:solidFill>
                <a:latin typeface="Consolas" panose="020B0609020204030204" pitchFamily="49" charset="0"/>
                <a:cs typeface="Consolas" panose="020B0609020204030204" pitchFamily="49" charset="0"/>
              </a:rPr>
              <a:t>()</a:t>
            </a:r>
          </a:p>
          <a:p>
            <a:pPr lvl="1"/>
            <a:r>
              <a:rPr lang="en-US" sz="2400" b="1" i="1" dirty="0">
                <a:solidFill>
                  <a:srgbClr val="0070C0"/>
                </a:solidFill>
                <a:latin typeface="Consolas" panose="020B0609020204030204" pitchFamily="49" charset="0"/>
                <a:cs typeface="Consolas" panose="020B0609020204030204" pitchFamily="49" charset="0"/>
              </a:rPr>
              <a:t>c = </a:t>
            </a:r>
            <a:r>
              <a:rPr lang="en-US" sz="2400" b="1" i="1" dirty="0" err="1">
                <a:solidFill>
                  <a:srgbClr val="0070C0"/>
                </a:solidFill>
                <a:latin typeface="Consolas" panose="020B0609020204030204" pitchFamily="49" charset="0"/>
                <a:cs typeface="Consolas" panose="020B0609020204030204" pitchFamily="49" charset="0"/>
              </a:rPr>
              <a:t>Checkbutton</a:t>
            </a:r>
            <a:r>
              <a:rPr lang="en-US" sz="2400" b="1" i="1" dirty="0">
                <a:solidFill>
                  <a:srgbClr val="0070C0"/>
                </a:solidFill>
                <a:latin typeface="Consolas" panose="020B0609020204030204" pitchFamily="49" charset="0"/>
                <a:cs typeface="Consolas" panose="020B0609020204030204" pitchFamily="49" charset="0"/>
              </a:rPr>
              <a:t>(master , text = ‘Expand’ , variable=</a:t>
            </a:r>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به</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طور پیش فرض، وقتی دکمه کلیک می‌شود، متغییر برابر با یک خواهد شد وگرنه صفر است. این مقادیر را با استفاده از صفات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می‌توان تغییر داد.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StringVar</a:t>
            </a:r>
            <a:r>
              <a:rPr lang="en-US" sz="2400" b="1" i="1" dirty="0">
                <a:solidFill>
                  <a:srgbClr val="0070C0"/>
                </a:solidFill>
                <a:latin typeface="Consolas" panose="020B0609020204030204" pitchFamily="49" charset="0"/>
                <a:cs typeface="Consolas" panose="020B0609020204030204" pitchFamily="49" charset="0"/>
              </a:rPr>
              <a:t>()</a:t>
            </a:r>
          </a:p>
          <a:p>
            <a:pPr lvl="1"/>
            <a:r>
              <a:rPr lang="en-US" sz="2400" b="1" i="1" dirty="0">
                <a:solidFill>
                  <a:srgbClr val="0070C0"/>
                </a:solidFill>
                <a:latin typeface="Consolas" panose="020B0609020204030204" pitchFamily="49" charset="0"/>
                <a:cs typeface="Consolas" panose="020B0609020204030204" pitchFamily="49" charset="0"/>
              </a:rPr>
              <a:t>c = </a:t>
            </a:r>
            <a:r>
              <a:rPr lang="en-US" sz="2400" b="1" i="1" dirty="0" err="1">
                <a:solidFill>
                  <a:srgbClr val="0070C0"/>
                </a:solidFill>
                <a:latin typeface="Consolas" panose="020B0609020204030204" pitchFamily="49" charset="0"/>
                <a:cs typeface="Consolas" panose="020B0609020204030204" pitchFamily="49" charset="0"/>
              </a:rPr>
              <a:t>Checkbutton</a:t>
            </a:r>
            <a:r>
              <a:rPr lang="en-US" sz="2400" b="1" i="1" dirty="0">
                <a:solidFill>
                  <a:srgbClr val="0070C0"/>
                </a:solidFill>
                <a:latin typeface="Consolas" panose="020B0609020204030204" pitchFamily="49" charset="0"/>
                <a:cs typeface="Consolas" panose="020B0609020204030204" pitchFamily="49" charset="0"/>
              </a:rPr>
              <a:t>(master , text = ‘color image’ , variable=</a:t>
            </a:r>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onvalue</a:t>
            </a:r>
            <a:r>
              <a:rPr lang="en-US" sz="2400" b="1" i="1" dirty="0">
                <a:solidFill>
                  <a:srgbClr val="0070C0"/>
                </a:solidFill>
                <a:latin typeface="Consolas" panose="020B0609020204030204" pitchFamily="49" charset="0"/>
                <a:cs typeface="Consolas" panose="020B0609020204030204" pitchFamily="49" charset="0"/>
              </a:rPr>
              <a:t> = “RGB” , </a:t>
            </a:r>
            <a:r>
              <a:rPr lang="en-US" sz="2400" b="1" i="1" dirty="0" err="1">
                <a:solidFill>
                  <a:srgbClr val="0070C0"/>
                </a:solidFill>
                <a:latin typeface="Consolas" panose="020B0609020204030204" pitchFamily="49" charset="0"/>
                <a:cs typeface="Consolas" panose="020B0609020204030204" pitchFamily="49" charset="0"/>
              </a:rPr>
              <a:t>offvalue</a:t>
            </a:r>
            <a:r>
              <a:rPr lang="en-US" sz="2400" b="1" i="1" dirty="0">
                <a:solidFill>
                  <a:srgbClr val="0070C0"/>
                </a:solidFill>
                <a:latin typeface="Consolas" panose="020B0609020204030204" pitchFamily="49" charset="0"/>
                <a:cs typeface="Consolas" panose="020B0609020204030204" pitchFamily="49" charset="0"/>
              </a:rPr>
              <a:t>=“L”)</a:t>
            </a:r>
          </a:p>
          <a:p>
            <a:pPr lvl="1" algn="r" rtl="1"/>
            <a:endParaRPr lang="fa-IR" sz="24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یکی از مهم‌ترین متدهای این کنترل، </a:t>
            </a:r>
            <a:r>
              <a:rPr lang="en-US" sz="2400" b="1" i="1" dirty="0">
                <a:solidFill>
                  <a:srgbClr val="0070C0"/>
                </a:solidFill>
                <a:latin typeface="Consolas" panose="020B0609020204030204" pitchFamily="49" charset="0"/>
                <a:cs typeface="Consolas" panose="020B0609020204030204" pitchFamily="49" charset="0"/>
              </a:rPr>
              <a:t>select()</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است که دکمه را انتخاب می‌کند. متد دیگر </a:t>
            </a:r>
            <a:r>
              <a:rPr lang="en-US" sz="2400" b="1" i="1" dirty="0">
                <a:solidFill>
                  <a:srgbClr val="0070C0"/>
                </a:solidFill>
                <a:latin typeface="Consolas" panose="020B0609020204030204" pitchFamily="49" charset="0"/>
                <a:cs typeface="Consolas" panose="020B0609020204030204" pitchFamily="49" charset="0"/>
              </a:rPr>
              <a:t>deselect()</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است که آن را ازحالت انتخاب خارج می‌کند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l"/>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Checkbutton</a:t>
            </a:r>
            <a:endParaRPr lang="en-US" dirty="0"/>
          </a:p>
        </p:txBody>
      </p:sp>
      <p:sp>
        <p:nvSpPr>
          <p:cNvPr id="2" name="TextBox 1"/>
          <p:cNvSpPr txBox="1"/>
          <p:nvPr/>
        </p:nvSpPr>
        <p:spPr>
          <a:xfrm>
            <a:off x="417443" y="857743"/>
            <a:ext cx="11357113" cy="4893647"/>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این کنترل صفات متعددی دارد که از جمله مهم‌ترین آن ها عبارتند از:</a:t>
            </a:r>
          </a:p>
          <a:p>
            <a:pPr lvl="1" algn="r" rtl="1"/>
            <a:endParaRPr lang="fa-IR" sz="2400" b="1" i="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i="1" dirty="0">
                <a:solidFill>
                  <a:srgbClr val="FF0000"/>
                </a:solidFill>
                <a:latin typeface="Consolas" panose="020B0609020204030204" pitchFamily="49" charset="0"/>
                <a:cs typeface="B Nazanin" panose="00000400000000000000" pitchFamily="2" charset="-78"/>
              </a:rPr>
              <a:t>image</a:t>
            </a:r>
            <a:r>
              <a:rPr lang="fa-IR" sz="2400" b="1" dirty="0">
                <a:solidFill>
                  <a:schemeClr val="tx1">
                    <a:lumMod val="95000"/>
                    <a:lumOff val="5000"/>
                  </a:schemeClr>
                </a:solidFill>
                <a:latin typeface="Consolas" panose="020B0609020204030204" pitchFamily="49" charset="0"/>
                <a:cs typeface="B Nazanin" panose="00000400000000000000" pitchFamily="2" charset="-78"/>
              </a:rPr>
              <a:t>: تصویری را که باید در این کنترل نمایش داده شود مشخص می‌کند، نسبت به صفات </a:t>
            </a:r>
            <a:r>
              <a:rPr lang="en-US" sz="24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a:solidFill>
                  <a:schemeClr val="tx1">
                    <a:lumMod val="95000"/>
                    <a:lumOff val="5000"/>
                  </a:schemeClr>
                </a:solidFill>
                <a:latin typeface="Consolas" panose="020B0609020204030204" pitchFamily="49" charset="0"/>
                <a:cs typeface="B Nazanin" panose="00000400000000000000" pitchFamily="2" charset="-78"/>
              </a:rPr>
              <a:t>bitmap</a:t>
            </a:r>
            <a:r>
              <a:rPr lang="fa-IR" sz="2400" b="1" dirty="0">
                <a:solidFill>
                  <a:schemeClr val="tx1">
                    <a:lumMod val="95000"/>
                    <a:lumOff val="5000"/>
                  </a:schemeClr>
                </a:solidFill>
                <a:latin typeface="Consolas" panose="020B0609020204030204" pitchFamily="49" charset="0"/>
                <a:cs typeface="B Nazanin" panose="00000400000000000000" pitchFamily="2" charset="-78"/>
              </a:rPr>
              <a:t> اولویت دارد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err="1">
                <a:solidFill>
                  <a:srgbClr val="FF0000"/>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rgbClr val="FF0000"/>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 مقادیر مربوط به انتخاب و عدم انتخاب را نمایش می‌دهد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err="1">
                <a:solidFill>
                  <a:srgbClr val="FF0000"/>
                </a:solidFill>
                <a:latin typeface="Consolas" panose="020B0609020204030204" pitchFamily="49" charset="0"/>
                <a:cs typeface="B Nazanin" panose="00000400000000000000" pitchFamily="2" charset="-78"/>
              </a:rPr>
              <a:t>textvariable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متن کنترل در نظر می‌گیرد. وقتی متغییر تغییر می‌کند متن کنترل به روز می‌شود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a:solidFill>
                  <a:srgbClr val="FF0000"/>
                </a:solidFill>
                <a:latin typeface="Consolas" panose="020B0609020204030204" pitchFamily="49" charset="0"/>
                <a:cs typeface="B Nazanin" panose="00000400000000000000" pitchFamily="2" charset="-78"/>
              </a:rPr>
              <a:t>variable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کنترل در نظر می‌گیرد. وقتی دکمه کلیک می‌شود، این متغییر مقادیر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را می‎پذیرد</a:t>
            </a:r>
            <a:endParaRPr lang="fa-IR" sz="2400" b="1" i="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2319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419721" y="1126435"/>
            <a:ext cx="10974662" cy="4942232"/>
          </a:xfrm>
          <a:prstGeom prst="rect">
            <a:avLst/>
          </a:prstGeom>
        </p:spPr>
      </p:pic>
    </p:spTree>
    <p:extLst>
      <p:ext uri="{BB962C8B-B14F-4D97-AF65-F5344CB8AC3E}">
        <p14:creationId xmlns:p14="http://schemas.microsoft.com/office/powerpoint/2010/main" val="362646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6044540"/>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form = </a:t>
            </a:r>
            <a:r>
              <a:rPr lang="en-US" sz="2000" b="1" i="1" dirty="0" err="1">
                <a:solidFill>
                  <a:srgbClr val="0070C0"/>
                </a:solidFill>
                <a:latin typeface="Consolas" panose="020B0609020204030204" pitchFamily="49" charset="0"/>
                <a:cs typeface="Consolas" panose="020B0609020204030204" pitchFamily="49" charset="0"/>
              </a:rPr>
              <a:t>tkinter.Tk</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tkinter.IntVar</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form.wm_title</a:t>
            </a:r>
            <a:r>
              <a:rPr lang="en-US" sz="2000" b="1" i="1" dirty="0">
                <a:solidFill>
                  <a:srgbClr val="0070C0"/>
                </a:solidFill>
                <a:latin typeface="Consolas" panose="020B0609020204030204" pitchFamily="49" charset="0"/>
                <a:cs typeface="Consolas" panose="020B0609020204030204" pitchFamily="49" charset="0"/>
              </a:rPr>
              <a:t>('File Parser')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1. Enter File Details: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stepOne.grid</a:t>
            </a:r>
            <a:r>
              <a:rPr lang="en-US" sz="2000" b="1" i="1" dirty="0">
                <a:solidFill>
                  <a:srgbClr val="0070C0"/>
                </a:solidFill>
                <a:latin typeface="Consolas" panose="020B0609020204030204" pitchFamily="49" charset="0"/>
                <a:cs typeface="Consolas" panose="020B0609020204030204" pitchFamily="49" charset="0"/>
              </a:rPr>
              <a:t>(row=0,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Quick Help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helpLf.grid</a:t>
            </a:r>
            <a:r>
              <a:rPr lang="en-US" sz="2000" b="1" i="1" dirty="0">
                <a:solidFill>
                  <a:srgbClr val="0070C0"/>
                </a:solidFill>
                <a:latin typeface="Consolas" panose="020B0609020204030204" pitchFamily="49" charset="0"/>
                <a:cs typeface="Consolas" panose="020B0609020204030204" pitchFamily="49" charset="0"/>
              </a:rPr>
              <a:t>(row=0, column=9,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=2, </a:t>
            </a:r>
            <a:r>
              <a:rPr lang="en-US" sz="2000" b="1" i="1" dirty="0" err="1">
                <a:solidFill>
                  <a:srgbClr val="0070C0"/>
                </a:solidFill>
                <a:latin typeface="Consolas" panose="020B0609020204030204" pitchFamily="49" charset="0"/>
                <a:cs typeface="Consolas" panose="020B0609020204030204" pitchFamily="49" charset="0"/>
              </a:rPr>
              <a:t>rowspan</a:t>
            </a:r>
            <a:r>
              <a:rPr lang="en-US" sz="2000" b="1" i="1" dirty="0">
                <a:solidFill>
                  <a:srgbClr val="0070C0"/>
                </a:solidFill>
                <a:latin typeface="Consolas" panose="020B0609020204030204" pitchFamily="49" charset="0"/>
                <a:cs typeface="Consolas" panose="020B0609020204030204" pitchFamily="49" charset="0"/>
              </a:rPr>
              <a:t>=4,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sticky='NS',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p>
        </p:txBody>
      </p:sp>
    </p:spTree>
    <p:extLst>
      <p:ext uri="{BB962C8B-B14F-4D97-AF65-F5344CB8AC3E}">
        <p14:creationId xmlns:p14="http://schemas.microsoft.com/office/powerpoint/2010/main" val="1466261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helpLf</a:t>
            </a:r>
            <a:r>
              <a:rPr lang="en-US" sz="2000" b="1" i="1" dirty="0">
                <a:solidFill>
                  <a:srgbClr val="0070C0"/>
                </a:solidFill>
                <a:latin typeface="Consolas" panose="020B0609020204030204" pitchFamily="49" charset="0"/>
                <a:cs typeface="Consolas" panose="020B0609020204030204" pitchFamily="49" charset="0"/>
              </a:rPr>
              <a:t>, text="Help will come - ask for it.")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helpLbl.grid</a:t>
            </a:r>
            <a:r>
              <a:rPr lang="en-US" sz="2000" b="1" i="1" dirty="0">
                <a:solidFill>
                  <a:srgbClr val="0070C0"/>
                </a:solidFill>
                <a:latin typeface="Consolas" panose="020B0609020204030204" pitchFamily="49" charset="0"/>
                <a:cs typeface="Consolas" panose="020B0609020204030204" pitchFamily="49" charset="0"/>
              </a:rPr>
              <a:t>(row=0)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2. Enter Table Details: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stepTwo.grid</a:t>
            </a:r>
            <a:r>
              <a:rPr lang="en-US" sz="2000" b="1" i="1" dirty="0">
                <a:solidFill>
                  <a:srgbClr val="0070C0"/>
                </a:solidFill>
                <a:latin typeface="Consolas" panose="020B0609020204030204" pitchFamily="49" charset="0"/>
                <a:cs typeface="Consolas" panose="020B0609020204030204" pitchFamily="49" charset="0"/>
              </a:rPr>
              <a:t>(row=2,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3. Configure: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stepThree.grid</a:t>
            </a:r>
            <a:r>
              <a:rPr lang="en-US" sz="2000" b="1" i="1" dirty="0">
                <a:solidFill>
                  <a:srgbClr val="0070C0"/>
                </a:solidFill>
                <a:latin typeface="Consolas" panose="020B0609020204030204" pitchFamily="49" charset="0"/>
                <a:cs typeface="Consolas" panose="020B0609020204030204" pitchFamily="49" charset="0"/>
              </a:rPr>
              <a:t>(row=3,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text="Select the File:")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inFileLbl.grid</a:t>
            </a:r>
            <a:r>
              <a:rPr lang="en-US" sz="2000" b="1" i="1" dirty="0">
                <a:solidFill>
                  <a:srgbClr val="0070C0"/>
                </a:solidFill>
                <a:latin typeface="Consolas" panose="020B0609020204030204" pitchFamily="49" charset="0"/>
                <a:cs typeface="Consolas" panose="020B0609020204030204" pitchFamily="49" charset="0"/>
              </a:rPr>
              <a:t>(row=0,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p:txBody>
      </p:sp>
    </p:spTree>
    <p:extLst>
      <p:ext uri="{BB962C8B-B14F-4D97-AF65-F5344CB8AC3E}">
        <p14:creationId xmlns:p14="http://schemas.microsoft.com/office/powerpoint/2010/main" val="273700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inFileTxt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inFileTxt.grid</a:t>
            </a:r>
            <a:r>
              <a:rPr lang="en-US" sz="2000" b="1" i="1" dirty="0">
                <a:solidFill>
                  <a:srgbClr val="0070C0"/>
                </a:solidFill>
                <a:latin typeface="Consolas" panose="020B0609020204030204" pitchFamily="49" charset="0"/>
                <a:cs typeface="Consolas" panose="020B0609020204030204" pitchFamily="49" charset="0"/>
              </a:rPr>
              <a:t>(row=0,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=3)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inFileBtn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text="Browse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inFileBtn.grid</a:t>
            </a:r>
            <a:r>
              <a:rPr lang="en-US" sz="2000" b="1" i="1" dirty="0">
                <a:solidFill>
                  <a:srgbClr val="0070C0"/>
                </a:solidFill>
                <a:latin typeface="Consolas" panose="020B0609020204030204" pitchFamily="49" charset="0"/>
                <a:cs typeface="Consolas" panose="020B0609020204030204" pitchFamily="49" charset="0"/>
              </a:rPr>
              <a:t>(row=0, column=8,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text="Save File to:")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outFileLbl.grid</a:t>
            </a:r>
            <a:r>
              <a:rPr lang="en-US" sz="2000" b="1" i="1" dirty="0">
                <a:solidFill>
                  <a:srgbClr val="0070C0"/>
                </a:solidFill>
                <a:latin typeface="Consolas" panose="020B0609020204030204" pitchFamily="49" charset="0"/>
                <a:cs typeface="Consolas" panose="020B0609020204030204" pitchFamily="49" charset="0"/>
              </a:rPr>
              <a:t>(row=1,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outFileTxt.grid</a:t>
            </a:r>
            <a:r>
              <a:rPr lang="en-US" sz="2000" b="1" i="1" dirty="0">
                <a:solidFill>
                  <a:srgbClr val="0070C0"/>
                </a:solidFill>
                <a:latin typeface="Consolas" panose="020B0609020204030204" pitchFamily="49" charset="0"/>
                <a:cs typeface="Consolas" panose="020B0609020204030204" pitchFamily="49" charset="0"/>
              </a:rPr>
              <a:t>(row=1,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outFileBtn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text="Browse ...") </a:t>
            </a:r>
          </a:p>
        </p:txBody>
      </p:sp>
    </p:spTree>
    <p:extLst>
      <p:ext uri="{BB962C8B-B14F-4D97-AF65-F5344CB8AC3E}">
        <p14:creationId xmlns:p14="http://schemas.microsoft.com/office/powerpoint/2010/main" val="147816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655564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outFileBtn.grid</a:t>
            </a:r>
            <a:r>
              <a:rPr lang="en-US" sz="2000" b="1" i="1" dirty="0">
                <a:solidFill>
                  <a:srgbClr val="0070C0"/>
                </a:solidFill>
                <a:latin typeface="Consolas" panose="020B0609020204030204" pitchFamily="49" charset="0"/>
                <a:cs typeface="Consolas" panose="020B0609020204030204" pitchFamily="49" charset="0"/>
              </a:rPr>
              <a:t>(row=1, column=8,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text="Input File Encoding:")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inEncLbl.grid</a:t>
            </a:r>
            <a:r>
              <a:rPr lang="en-US" sz="2000" b="1" i="1" dirty="0">
                <a:solidFill>
                  <a:srgbClr val="0070C0"/>
                </a:solidFill>
                <a:latin typeface="Consolas" panose="020B0609020204030204" pitchFamily="49" charset="0"/>
                <a:cs typeface="Consolas" panose="020B0609020204030204" pitchFamily="49" charset="0"/>
              </a:rPr>
              <a:t>(row=2,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inEncTxt.grid</a:t>
            </a:r>
            <a:r>
              <a:rPr lang="en-US" sz="2000" b="1" i="1" dirty="0">
                <a:solidFill>
                  <a:srgbClr val="0070C0"/>
                </a:solidFill>
                <a:latin typeface="Consolas" panose="020B0609020204030204" pitchFamily="49" charset="0"/>
                <a:cs typeface="Consolas" panose="020B0609020204030204" pitchFamily="49" charset="0"/>
              </a:rPr>
              <a:t>(row=2, column=1, sticky='E',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text="Output File Encoding:")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outEncLbl.grid</a:t>
            </a:r>
            <a:r>
              <a:rPr lang="en-US" sz="2000" b="1" i="1" dirty="0">
                <a:solidFill>
                  <a:srgbClr val="0070C0"/>
                </a:solidFill>
                <a:latin typeface="Consolas" panose="020B0609020204030204" pitchFamily="49" charset="0"/>
                <a:cs typeface="Consolas" panose="020B0609020204030204" pitchFamily="49" charset="0"/>
              </a:rPr>
              <a:t>(row=2, column=5,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outEncTxt.grid</a:t>
            </a:r>
            <a:r>
              <a:rPr lang="en-US" sz="2000" b="1" i="1" dirty="0">
                <a:solidFill>
                  <a:srgbClr val="0070C0"/>
                </a:solidFill>
                <a:latin typeface="Consolas" panose="020B0609020204030204" pitchFamily="49" charset="0"/>
                <a:cs typeface="Consolas" panose="020B0609020204030204" pitchFamily="49" charset="0"/>
              </a:rPr>
              <a:t>(row=2, column=7,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22002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563231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text="Enter the name of the table to be used in the statements:")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outTblLbl.grid</a:t>
            </a:r>
            <a:r>
              <a:rPr lang="en-US" sz="2000" b="1" i="1" dirty="0">
                <a:solidFill>
                  <a:srgbClr val="0070C0"/>
                </a:solidFill>
                <a:latin typeface="Consolas" panose="020B0609020204030204" pitchFamily="49" charset="0"/>
                <a:cs typeface="Consolas" panose="020B0609020204030204" pitchFamily="49" charset="0"/>
              </a:rPr>
              <a:t>(row=3, column=0,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outTblTxt.grid</a:t>
            </a:r>
            <a:r>
              <a:rPr lang="en-US" sz="2000" b="1" i="1" dirty="0">
                <a:solidFill>
                  <a:srgbClr val="0070C0"/>
                </a:solidFill>
                <a:latin typeface="Consolas" panose="020B0609020204030204" pitchFamily="49" charset="0"/>
                <a:cs typeface="Consolas" panose="020B0609020204030204" pitchFamily="49" charset="0"/>
              </a:rPr>
              <a:t>(row=3,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=3,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text="Enter the field (column) names of the table:")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fldLbl.grid</a:t>
            </a:r>
            <a:r>
              <a:rPr lang="en-US" sz="2000" b="1" i="1" dirty="0">
                <a:solidFill>
                  <a:srgbClr val="0070C0"/>
                </a:solidFill>
                <a:latin typeface="Consolas" panose="020B0609020204030204" pitchFamily="49" charset="0"/>
                <a:cs typeface="Consolas" panose="020B0609020204030204" pitchFamily="49" charset="0"/>
              </a:rPr>
              <a:t>(row=4, column=0,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1659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655564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getFldChk</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tkinter.Checkbutton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text="Get fields automatically from input file",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onvalue</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offvalue</a:t>
            </a:r>
            <a:r>
              <a:rPr lang="en-US" sz="2000" b="1" i="1" dirty="0">
                <a:solidFill>
                  <a:srgbClr val="0070C0"/>
                </a:solidFill>
                <a:latin typeface="Consolas" panose="020B0609020204030204" pitchFamily="49" charset="0"/>
                <a:cs typeface="Consolas" panose="020B0609020204030204" pitchFamily="49" charset="0"/>
              </a:rPr>
              <a:t>=0)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getFldChk.grid</a:t>
            </a:r>
            <a:r>
              <a:rPr lang="en-US" sz="2000" b="1" i="1" dirty="0">
                <a:solidFill>
                  <a:srgbClr val="0070C0"/>
                </a:solidFill>
                <a:latin typeface="Consolas" panose="020B0609020204030204" pitchFamily="49" charset="0"/>
                <a:cs typeface="Consolas" panose="020B0609020204030204" pitchFamily="49" charset="0"/>
              </a:rPr>
              <a:t>(row=4,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=3,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fldRowTxt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fldRowTxt.grid</a:t>
            </a:r>
            <a:r>
              <a:rPr lang="en-US" sz="2000" b="1" i="1" dirty="0">
                <a:solidFill>
                  <a:srgbClr val="0070C0"/>
                </a:solidFill>
                <a:latin typeface="Consolas" panose="020B0609020204030204" pitchFamily="49" charset="0"/>
                <a:cs typeface="Consolas" panose="020B0609020204030204" pitchFamily="49" charset="0"/>
              </a:rPr>
              <a:t>(row=5,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transChk</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tkinter.Checkbutton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text="Enable Transaction", </a:t>
            </a:r>
            <a:r>
              <a:rPr lang="en-US" sz="2000" b="1" i="1" dirty="0" err="1">
                <a:solidFill>
                  <a:srgbClr val="0070C0"/>
                </a:solidFill>
                <a:latin typeface="Consolas" panose="020B0609020204030204" pitchFamily="49" charset="0"/>
                <a:cs typeface="Consolas" panose="020B0609020204030204" pitchFamily="49" charset="0"/>
              </a:rPr>
              <a:t>onvalue</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offvalue</a:t>
            </a:r>
            <a:r>
              <a:rPr lang="en-US" sz="2000" b="1" i="1" dirty="0">
                <a:solidFill>
                  <a:srgbClr val="0070C0"/>
                </a:solidFill>
                <a:latin typeface="Consolas" panose="020B0609020204030204" pitchFamily="49" charset="0"/>
                <a:cs typeface="Consolas" panose="020B0609020204030204" pitchFamily="49" charset="0"/>
              </a:rPr>
              <a:t>=0)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transChk.grid</a:t>
            </a:r>
            <a:r>
              <a:rPr lang="en-US" sz="2000" b="1" i="1" dirty="0">
                <a:solidFill>
                  <a:srgbClr val="0070C0"/>
                </a:solidFill>
                <a:latin typeface="Consolas" panose="020B0609020204030204" pitchFamily="49" charset="0"/>
                <a:cs typeface="Consolas" panose="020B0609020204030204" pitchFamily="49" charset="0"/>
              </a:rPr>
              <a:t>(row=6,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436919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517064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 =&gt; Specify number of rows per transaction:")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transRwLbl.grid</a:t>
            </a:r>
            <a:r>
              <a:rPr lang="en-US" sz="2000" b="1" i="1" dirty="0">
                <a:solidFill>
                  <a:srgbClr val="0070C0"/>
                </a:solidFill>
                <a:latin typeface="Consolas" panose="020B0609020204030204" pitchFamily="49" charset="0"/>
                <a:cs typeface="Consolas" panose="020B0609020204030204" pitchFamily="49" charset="0"/>
              </a:rPr>
              <a:t>(row=6, column=2,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transRwTxt.grid</a:t>
            </a:r>
            <a:r>
              <a:rPr lang="en-US" sz="2000" b="1" i="1" dirty="0">
                <a:solidFill>
                  <a:srgbClr val="0070C0"/>
                </a:solidFill>
                <a:latin typeface="Consolas" panose="020B0609020204030204" pitchFamily="49" charset="0"/>
                <a:cs typeface="Consolas" panose="020B0609020204030204" pitchFamily="49" charset="0"/>
              </a:rPr>
              <a:t>(row=6, column=4,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form.mainloop</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4360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Frame</a:t>
            </a:r>
          </a:p>
        </p:txBody>
      </p:sp>
      <p:sp>
        <p:nvSpPr>
          <p:cNvPr id="2" name="TextBox 1"/>
          <p:cNvSpPr txBox="1"/>
          <p:nvPr/>
        </p:nvSpPr>
        <p:spPr>
          <a:xfrm>
            <a:off x="291547" y="884069"/>
            <a:ext cx="11357113" cy="6001643"/>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فریم یک ناحیه مستطیل شکل در صفحه است، در واقع فریم به عنوان کانتینری برای دربرگرفتن سایر کنترل ها استفاده می‌شود. برای ایجاد شی فریم:</a:t>
            </a:r>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fr</a:t>
            </a:r>
            <a:r>
              <a:rPr lang="en-US" sz="2400" b="1" i="1" dirty="0">
                <a:solidFill>
                  <a:srgbClr val="0070C0"/>
                </a:solidFill>
                <a:latin typeface="Consolas" panose="020B0609020204030204" pitchFamily="49" charset="0"/>
                <a:cs typeface="Consolas" panose="020B0609020204030204" pitchFamily="49" charset="0"/>
              </a:rPr>
              <a:t>=Frame(master, </a:t>
            </a:r>
            <a:r>
              <a:rPr lang="en-US" sz="2400" b="1" i="1" dirty="0" err="1">
                <a:solidFill>
                  <a:srgbClr val="0070C0"/>
                </a:solidFill>
                <a:latin typeface="Consolas" panose="020B0609020204030204" pitchFamily="49" charset="0"/>
                <a:cs typeface="Consolas" panose="020B0609020204030204" pitchFamily="49" charset="0"/>
              </a:rPr>
              <a:t>attrinute</a:t>
            </a:r>
            <a:r>
              <a:rPr lang="en-US" sz="2400" b="1" i="1" dirty="0">
                <a:solidFill>
                  <a:srgbClr val="0070C0"/>
                </a:solidFill>
                <a:latin typeface="Consolas" panose="020B0609020204030204" pitchFamily="49" charset="0"/>
                <a:cs typeface="Consolas" panose="020B0609020204030204" pitchFamily="49" charset="0"/>
              </a:rPr>
              <a:t> = value)</a:t>
            </a:r>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fr.pack</a:t>
            </a:r>
            <a:r>
              <a:rPr lang="en-US" sz="2400" b="1" i="1" dirty="0">
                <a:solidFill>
                  <a:srgbClr val="0070C0"/>
                </a:solidFill>
                <a:latin typeface="Consolas" panose="020B0609020204030204" pitchFamily="49" charset="0"/>
                <a:cs typeface="Consolas" panose="020B0609020204030204" pitchFamily="49" charset="0"/>
              </a:rPr>
              <a:t>()</a:t>
            </a:r>
          </a:p>
          <a:p>
            <a:pPr marL="342900" indent="-342900" algn="r" rtl="1">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lgn="r" rtl="1">
              <a:buFont typeface="Arial" panose="020B0604020202020204" pitchFamily="34" charset="0"/>
              <a:buChar char="•"/>
            </a:pPr>
            <a:r>
              <a:rPr lang="fa-IR" sz="2400" dirty="0">
                <a:cs typeface="B Nazanin" panose="00000400000000000000" pitchFamily="2" charset="-78"/>
              </a:rPr>
              <a:t>شی فریم غیر از متدهای استاندارد(مثل </a:t>
            </a:r>
            <a:r>
              <a:rPr lang="en-US" sz="2400" dirty="0" err="1">
                <a:cs typeface="B Nazanin" panose="00000400000000000000" pitchFamily="2" charset="-78"/>
              </a:rPr>
              <a:t>config</a:t>
            </a:r>
            <a:r>
              <a:rPr lang="fa-IR" sz="2400" dirty="0">
                <a:cs typeface="B Nazanin" panose="00000400000000000000" pitchFamily="2" charset="-78"/>
              </a:rPr>
              <a:t> و ...) متد دیگری ندارد.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صفات و گزینه های کنترل </a:t>
            </a:r>
            <a:r>
              <a:rPr lang="en-US" sz="2400" dirty="0">
                <a:cs typeface="B Nazanin" panose="00000400000000000000" pitchFamily="2" charset="-78"/>
              </a:rPr>
              <a:t>Frame</a:t>
            </a:r>
            <a:r>
              <a:rPr lang="fa-IR" sz="2400" dirty="0">
                <a:cs typeface="B Nazanin" panose="00000400000000000000" pitchFamily="2" charset="-78"/>
              </a:rPr>
              <a:t> عبارتند از:</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width</a:t>
            </a:r>
            <a:r>
              <a:rPr lang="fa-IR" sz="2400" dirty="0">
                <a:cs typeface="B Nazanin" panose="00000400000000000000" pitchFamily="2" charset="-78"/>
              </a:rPr>
              <a:t>، </a:t>
            </a:r>
            <a:r>
              <a:rPr lang="en-US" sz="2400" b="1" dirty="0">
                <a:solidFill>
                  <a:srgbClr val="FF0000"/>
                </a:solidFill>
                <a:cs typeface="B Nazanin" panose="00000400000000000000" pitchFamily="2" charset="-78"/>
              </a:rPr>
              <a:t>height</a:t>
            </a:r>
            <a:r>
              <a:rPr lang="fa-IR" sz="2400" dirty="0">
                <a:cs typeface="B Nazanin" panose="00000400000000000000" pitchFamily="2" charset="-78"/>
              </a:rPr>
              <a:t> ، </a:t>
            </a:r>
            <a:r>
              <a:rPr lang="en-US" sz="2400" b="1" dirty="0" err="1">
                <a:solidFill>
                  <a:srgbClr val="FF0000"/>
                </a:solidFill>
                <a:cs typeface="B Nazanin" panose="00000400000000000000" pitchFamily="2" charset="-78"/>
              </a:rPr>
              <a:t>bg</a:t>
            </a:r>
            <a:r>
              <a:rPr lang="fa-IR" sz="2400" dirty="0">
                <a:cs typeface="B Nazanin" panose="00000400000000000000" pitchFamily="2" charset="-78"/>
              </a:rPr>
              <a:t> </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colormap</a:t>
            </a:r>
            <a:r>
              <a:rPr lang="fa-IR" sz="2400" dirty="0">
                <a:cs typeface="B Nazanin" panose="00000400000000000000" pitchFamily="2" charset="-78"/>
              </a:rPr>
              <a:t>: بعضی از نمایشگر ها از 256 رنگ و بعضی دیگر کمتر از آن را پشتیبانی می‌کنند. این نمایشگرها معمولا نقشه‌ی رنگ را مشخص می‌کنند که تعیین می‌کند کدام 256 رنگ باید استفاده 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takefocus</a:t>
            </a:r>
            <a:r>
              <a:rPr lang="fa-IR" sz="2400" dirty="0">
                <a:cs typeface="B Nazanin" panose="00000400000000000000" pitchFamily="2" charset="-78"/>
              </a:rPr>
              <a:t>: نشان می‌دهد که کاربر می‌تواند با استفاده از کلید </a:t>
            </a:r>
            <a:r>
              <a:rPr lang="en-US" sz="2400" dirty="0">
                <a:cs typeface="B Nazanin" panose="00000400000000000000" pitchFamily="2" charset="-78"/>
              </a:rPr>
              <a:t>Tab</a:t>
            </a:r>
            <a:r>
              <a:rPr lang="fa-IR" sz="2400" dirty="0">
                <a:cs typeface="B Nazanin" panose="00000400000000000000" pitchFamily="2" charset="-78"/>
              </a:rPr>
              <a:t> به این کنترل منتقل شود</a:t>
            </a:r>
            <a:endParaRPr lang="en-US" sz="2400" dirty="0">
              <a:cs typeface="B Nazanin" panose="00000400000000000000" pitchFamily="2" charset="-78"/>
            </a:endParaRPr>
          </a:p>
          <a:p>
            <a:pPr marL="342900" indent="-342900" algn="l">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ListBox</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نمایش لیستی از گزینه‌ها(آیتم ها) به کار می‌رود. این کنترل فقط حاوی آیتم های متنی با رنگ و فونت یکسان است. بر حسب پیکربندی کنترل می‌توان یک یا چند گزینه را انتخاب کرد.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وقتی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ایجاد می‌کنید، خالی است و باید آیتم هایی را به آن اضافه کنید. در ادامه روش انجام این کار را می‌آموزید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صفت آن </a:t>
            </a:r>
            <a:r>
              <a:rPr lang="en-US" sz="2000" b="1" dirty="0" err="1">
                <a:solidFill>
                  <a:srgbClr val="FF0000"/>
                </a:solidFill>
                <a:latin typeface="Consolas" panose="020B0609020204030204" pitchFamily="49" charset="0"/>
                <a:cs typeface="B Nazanin" panose="00000400000000000000" pitchFamily="2" charset="-78"/>
              </a:rPr>
              <a:t>selectmode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selectmode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حالت انتخاب را مشخص می‌کند که یکی از مقادیر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SINGLE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BROWSE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MULTIPLE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 پیش فرض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BROWSE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متدهای آن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get(index)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insert(index , items)</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یک یا چند آیتم را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درج می‌کند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923692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ListBox</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1015663"/>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size()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تعداد آیتم های موجود در لیست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09264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Scrollbar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ایجاد نوارجابه جایی در کنترل‌های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Canvas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استفاده می‌شود. برای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Entry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 از نوار جابه جایی افقی استفاده کرد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در نظر گرفتن نوار جابه جایی عمودی برای یک کنترل باید دو عمل زیر را انجام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1-</a:t>
            </a:r>
            <a:r>
              <a:rPr lang="en-US" sz="2000" b="1" dirty="0" err="1">
                <a:solidFill>
                  <a:srgbClr val="FF0000"/>
                </a:solidFill>
                <a:latin typeface="Consolas" panose="020B0609020204030204" pitchFamily="49" charset="0"/>
                <a:cs typeface="B Nazanin" panose="00000400000000000000" pitchFamily="2" charset="-78"/>
              </a:rPr>
              <a:t>yscrollcommand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را برابر با متد </a:t>
            </a:r>
            <a:r>
              <a:rPr lang="en-US" sz="2000" b="1" dirty="0">
                <a:solidFill>
                  <a:srgbClr val="FF0000"/>
                </a:solidFill>
                <a:latin typeface="Consolas" panose="020B0609020204030204" pitchFamily="49" charset="0"/>
                <a:cs typeface="B Nazanin" panose="00000400000000000000" pitchFamily="2" charset="-78"/>
              </a:rPr>
              <a:t>set()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نوارجابه جایی قرار دهید</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2-</a:t>
            </a:r>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نوار جابه جایی را برابر با متد </a:t>
            </a:r>
            <a:r>
              <a:rPr lang="en-US" sz="2000" b="1" dirty="0" err="1">
                <a:solidFill>
                  <a:srgbClr val="FF0000"/>
                </a:solidFill>
                <a:latin typeface="Consolas" panose="020B0609020204030204" pitchFamily="49" charset="0"/>
                <a:cs typeface="B Nazanin" panose="00000400000000000000" pitchFamily="2" charset="-78"/>
              </a:rPr>
              <a:t>yview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قرار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صفات این کنترل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orient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چگونگی نمایش نوار جابه جایی را مشخص می‌کند. مقدار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HORIZONTAL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حالت افقی و مقدار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VERTICAL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حالت عمودی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به هنگام سازی کنترل به کار می‌رود. معمولا برابر با متد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xview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yview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کنترلی است که نوار جابه جایی در آن قرار می‌گیرد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941433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tkinter</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root.title</a:t>
            </a:r>
            <a:r>
              <a:rPr lang="en-US" sz="2000" b="1" i="1" dirty="0">
                <a:solidFill>
                  <a:srgbClr val="0070C0"/>
                </a:solidFill>
                <a:latin typeface="Consolas" panose="020B0609020204030204" pitchFamily="49" charset="0"/>
                <a:cs typeface="Consolas" panose="020B0609020204030204" pitchFamily="49" charset="0"/>
              </a:rPr>
              <a:t>('a scrollable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the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(height/width in char)</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(root, width = 50, height = 6 , </a:t>
            </a:r>
            <a:r>
              <a:rPr lang="en-US" sz="2000" b="1" i="1" dirty="0" err="1">
                <a:solidFill>
                  <a:srgbClr val="0070C0"/>
                </a:solidFill>
                <a:latin typeface="Consolas" panose="020B0609020204030204" pitchFamily="49" charset="0"/>
                <a:cs typeface="Consolas" panose="020B0609020204030204" pitchFamily="49" charset="0"/>
              </a:rPr>
              <a:t>selectmode</a:t>
            </a:r>
            <a:r>
              <a:rPr lang="en-US" sz="2000" b="1" i="1" dirty="0">
                <a:solidFill>
                  <a:srgbClr val="0070C0"/>
                </a:solidFill>
                <a:latin typeface="Consolas" panose="020B0609020204030204" pitchFamily="49" charset="0"/>
                <a:cs typeface="Consolas" panose="020B0609020204030204" pitchFamily="49" charset="0"/>
              </a:rPr>
              <a:t> = MULTIPLE)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listbox.grid</a:t>
            </a:r>
            <a:r>
              <a:rPr lang="en-US" sz="2000" b="1" i="1" dirty="0">
                <a:solidFill>
                  <a:srgbClr val="0070C0"/>
                </a:solidFill>
                <a:latin typeface="Consolas" panose="020B0609020204030204" pitchFamily="49" charset="0"/>
                <a:cs typeface="Consolas" panose="020B0609020204030204" pitchFamily="49" charset="0"/>
              </a:rPr>
              <a:t>(row = 0, column = 0)</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a vertical scrollbar to the right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yscroll</a:t>
            </a:r>
            <a:r>
              <a:rPr lang="en-US" sz="2000" b="1" i="1" dirty="0">
                <a:solidFill>
                  <a:srgbClr val="0070C0"/>
                </a:solidFill>
                <a:latin typeface="Consolas" panose="020B0609020204030204" pitchFamily="49" charset="0"/>
                <a:cs typeface="Consolas" panose="020B0609020204030204" pitchFamily="49" charset="0"/>
              </a:rPr>
              <a:t> = Scrollbar(command = </a:t>
            </a:r>
            <a:r>
              <a:rPr lang="en-US" sz="2000" b="1" i="1" dirty="0" err="1">
                <a:solidFill>
                  <a:srgbClr val="0070C0"/>
                </a:solidFill>
                <a:latin typeface="Consolas" panose="020B0609020204030204" pitchFamily="49" charset="0"/>
                <a:cs typeface="Consolas" panose="020B0609020204030204" pitchFamily="49" charset="0"/>
              </a:rPr>
              <a:t>listbox.yview</a:t>
            </a:r>
            <a:r>
              <a:rPr lang="en-US" sz="2000" b="1" i="1" dirty="0">
                <a:solidFill>
                  <a:srgbClr val="0070C0"/>
                </a:solidFill>
                <a:latin typeface="Consolas" panose="020B0609020204030204" pitchFamily="49" charset="0"/>
                <a:cs typeface="Consolas" panose="020B0609020204030204" pitchFamily="49" charset="0"/>
              </a:rPr>
              <a:t>, orient = VERTICAL)</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yscroll.grid</a:t>
            </a:r>
            <a:r>
              <a:rPr lang="en-US" sz="2000" b="1" i="1" dirty="0">
                <a:solidFill>
                  <a:srgbClr val="0070C0"/>
                </a:solidFill>
                <a:latin typeface="Consolas" panose="020B0609020204030204" pitchFamily="49" charset="0"/>
                <a:cs typeface="Consolas" panose="020B0609020204030204" pitchFamily="49" charset="0"/>
              </a:rPr>
              <a:t>(row = 0, column = 1, sticky = '</a:t>
            </a:r>
            <a:r>
              <a:rPr lang="en-US" sz="2000" b="1" i="1" dirty="0" err="1">
                <a:solidFill>
                  <a:srgbClr val="0070C0"/>
                </a:solidFill>
                <a:latin typeface="Consolas" panose="020B0609020204030204" pitchFamily="49" charset="0"/>
                <a:cs typeface="Consolas" panose="020B0609020204030204" pitchFamily="49" charset="0"/>
              </a:rPr>
              <a:t>n'+'s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listbox.configure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yscrollcommand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yscroll.set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now load the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with data</a:t>
            </a:r>
          </a:p>
        </p:txBody>
      </p:sp>
    </p:spTree>
    <p:extLst>
      <p:ext uri="{BB962C8B-B14F-4D97-AF65-F5344CB8AC3E}">
        <p14:creationId xmlns:p14="http://schemas.microsoft.com/office/powerpoint/2010/main" val="1187748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517064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 = ['C Programming', 'C# programming', 'Java Programming', 'Python </a:t>
            </a:r>
            <a:r>
              <a:rPr lang="en-US" sz="2000" b="1" i="1" dirty="0" err="1">
                <a:solidFill>
                  <a:srgbClr val="0070C0"/>
                </a:solidFill>
                <a:latin typeface="Consolas" panose="020B0609020204030204" pitchFamily="49" charset="0"/>
                <a:cs typeface="Consolas" panose="020B0609020204030204" pitchFamily="49" charset="0"/>
              </a:rPr>
              <a:t>Programming','Software</a:t>
            </a:r>
            <a:r>
              <a:rPr lang="en-US" sz="2000" b="1" i="1" dirty="0">
                <a:solidFill>
                  <a:srgbClr val="0070C0"/>
                </a:solidFill>
                <a:latin typeface="Consolas" panose="020B0609020204030204" pitchFamily="49" charset="0"/>
                <a:cs typeface="Consolas" panose="020B0609020204030204" pitchFamily="49" charset="0"/>
              </a:rPr>
              <a:t> engineering', 'Programming languages', 'Algorithms',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'Data structure', 'Security ', 'Socket </a:t>
            </a:r>
            <a:r>
              <a:rPr lang="en-US" sz="2000" b="1" i="1" dirty="0" err="1">
                <a:solidFill>
                  <a:srgbClr val="0070C0"/>
                </a:solidFill>
                <a:latin typeface="Consolas" panose="020B0609020204030204" pitchFamily="49" charset="0"/>
                <a:cs typeface="Consolas" panose="020B0609020204030204" pitchFamily="49" charset="0"/>
              </a:rPr>
              <a:t>programming','Computer</a:t>
            </a:r>
            <a:r>
              <a:rPr lang="en-US" sz="2000" b="1" i="1" dirty="0">
                <a:solidFill>
                  <a:srgbClr val="0070C0"/>
                </a:solidFill>
                <a:latin typeface="Consolas" panose="020B0609020204030204" pitchFamily="49" charset="0"/>
                <a:cs typeface="Consolas" panose="020B0609020204030204" pitchFamily="49" charset="0"/>
              </a:rPr>
              <a:t> Networks', 'Computer Architecture']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for item in </a:t>
            </a: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 insert each new item to the end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listbox.insert</a:t>
            </a:r>
            <a:r>
              <a:rPr lang="en-US" sz="2000" b="1" i="1" dirty="0">
                <a:solidFill>
                  <a:srgbClr val="0070C0"/>
                </a:solidFill>
                <a:latin typeface="Consolas" panose="020B0609020204030204" pitchFamily="49" charset="0"/>
                <a:cs typeface="Consolas" panose="020B0609020204030204" pitchFamily="49" charset="0"/>
              </a:rPr>
              <a:t>('end', item)</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optionally scroll to the bottom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lines =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2804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Radiobutton</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594008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دکمه هایی به نام دکمه هایی رادیویی را ایجاد می‌کند که از بین آن ها فقط یکی را می‌توان انتخاب کرد. این کنترل می‌تواند حاوی متن یا تصویر باشد. برای هر دکمه می‌توان تابع یا متدی را در نظر گرفت که در صورت کلیک کردن دکمه، اجرا شوند. مهم ترین صفات این کنترل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تابع یا متدی را مشخص می‌کند که وقتی بر روی دکمه کلیک می‌شود، اجرا می‌گردد.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مشخص می‌کند که باید در کنترل نمایش داد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وقتی کنترل کلیک می‌شود،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قرار می‌گیرد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مشخص می‌کند که باید در کنترل نمایش داده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متغییری را به این کنترل نسبت می‌دهد. وقتی دکمه کلیک می‌شود، متغییر برابر با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متدهای مهم این کنترل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select()</a:t>
            </a:r>
            <a:r>
              <a:rPr lang="fa-IR" sz="2000" b="1" dirty="0">
                <a:solidFill>
                  <a:srgbClr val="FF0000"/>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را انتخاب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deselect()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را از حالت انتخاب خارج می‌کند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211734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ایجاد انواع منو ها به کار می‌رود. منوهایی که با این کنترل می‌توان ایجاد کرد عبارتند از: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popup</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منوهای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همیشه زیر نوار عنوان قرار می‌گیرند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ایجاد منوی های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نمونه ای از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Menu</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ایجاد کنید و سپس فرمان ها یا گزینه ها را به آن اضافه نمایید. این کنترل صفت ویژه ای ندارد. چند متد مهم آن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add()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این متد به صورت زیر به کار می‌رود</a:t>
            </a:r>
          </a:p>
          <a:p>
            <a:pPr lvl="1" algn="l"/>
            <a:r>
              <a:rPr lang="en-US" sz="2000" b="1" i="1" dirty="0">
                <a:solidFill>
                  <a:srgbClr val="0070C0"/>
                </a:solidFill>
                <a:latin typeface="Consolas" panose="020B0609020204030204" pitchFamily="49" charset="0"/>
                <a:cs typeface="Consolas" panose="020B0609020204030204" pitchFamily="49" charset="0"/>
              </a:rPr>
              <a:t>add(type , options)</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آیتمی با نوع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به منو اضافه می‌کند.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“cascade”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checkbutton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radiobutton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“separator”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add_separator</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جدا کننده ای را بین گزینه های منو ایجاد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add_cascade</a:t>
            </a:r>
            <a:r>
              <a:rPr lang="en-US" sz="2000" b="1" dirty="0">
                <a:solidFill>
                  <a:srgbClr val="FF0000"/>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افزودن یک آیتم به منو بکار می‌رود. برای ایجاد منوی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نیز به کار می‌رود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659744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3785652"/>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insert(index , type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err="1">
                <a:solidFill>
                  <a:srgbClr val="FF0000"/>
                </a:solidFill>
                <a:latin typeface="Consolas" panose="020B0609020204030204" pitchFamily="49" charset="0"/>
                <a:cs typeface="B Nazanin" panose="00000400000000000000" pitchFamily="2" charset="-78"/>
              </a:rPr>
              <a:t>insert_cascade</a:t>
            </a:r>
            <a:r>
              <a:rPr lang="en-US" sz="2000" b="1" dirty="0">
                <a:solidFill>
                  <a:srgbClr val="FF0000"/>
                </a:solidFill>
                <a:latin typeface="Consolas" panose="020B0609020204030204" pitchFamily="49" charset="0"/>
                <a:cs typeface="B Nazanin" panose="00000400000000000000" pitchFamily="2" charset="-78"/>
              </a:rPr>
              <a:t>(index , type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مانند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add()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ولی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معینی عمل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add_command</a:t>
            </a:r>
            <a:r>
              <a:rPr lang="en-US" sz="2000" b="1" dirty="0">
                <a:solidFill>
                  <a:srgbClr val="FF0000"/>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فرمان هایی را به منو اضافه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متدهایی برای نمایش وجود دارد که بعضی از آن ها:</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post(x , 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منو را در موقعیت معینی نمایش می‌دهد. موقعیت باید با پیکسل مشخص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uppost</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منو را حدف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306404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6044540"/>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display():</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v = </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label = Label(</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 = v)</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("You selected an option")</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label.pack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 = Menu(root)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a pulldown menu, and add it to the menu bar</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(label="Open", command = display)</a:t>
            </a:r>
          </a:p>
        </p:txBody>
      </p:sp>
    </p:spTree>
    <p:extLst>
      <p:ext uri="{BB962C8B-B14F-4D97-AF65-F5344CB8AC3E}">
        <p14:creationId xmlns:p14="http://schemas.microsoft.com/office/powerpoint/2010/main" val="3477613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(label="Save",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filemenu.add_separator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(label="Exit", command = </a:t>
            </a:r>
            <a:r>
              <a:rPr lang="en-US" sz="2000" b="1" i="1" dirty="0" err="1">
                <a:solidFill>
                  <a:srgbClr val="0070C0"/>
                </a:solidFill>
                <a:latin typeface="Consolas" panose="020B0609020204030204" pitchFamily="49" charset="0"/>
                <a:cs typeface="Consolas" panose="020B0609020204030204" pitchFamily="49" charset="0"/>
              </a:rPr>
              <a:t>root.quit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(label="File", menu = </a:t>
            </a:r>
            <a:r>
              <a:rPr lang="en-US" sz="2000" b="1" i="1" dirty="0" err="1">
                <a:solidFill>
                  <a:srgbClr val="0070C0"/>
                </a:solidFill>
                <a:latin typeface="Consolas" panose="020B0609020204030204" pitchFamily="49" charset="0"/>
                <a:cs typeface="Consolas" panose="020B0609020204030204" pitchFamily="49" charset="0"/>
              </a:rPr>
              <a:t>filemenu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more pulldown menus</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(label="Cut",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(label="Copy",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(label="Paste",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(label="Edit", menu = </a:t>
            </a:r>
            <a:r>
              <a:rPr lang="en-US" sz="2000" b="1" i="1" dirty="0" err="1">
                <a:solidFill>
                  <a:srgbClr val="0070C0"/>
                </a:solidFill>
                <a:latin typeface="Consolas" panose="020B0609020204030204" pitchFamily="49" charset="0"/>
                <a:cs typeface="Consolas" panose="020B0609020204030204" pitchFamily="49" charset="0"/>
              </a:rPr>
              <a:t>editmenu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helpmenu.add_command</a:t>
            </a:r>
            <a:r>
              <a:rPr lang="en-US" sz="2000" b="1" i="1" dirty="0">
                <a:solidFill>
                  <a:srgbClr val="0070C0"/>
                </a:solidFill>
                <a:latin typeface="Consolas" panose="020B0609020204030204" pitchFamily="49" charset="0"/>
                <a:cs typeface="Consolas" panose="020B0609020204030204" pitchFamily="49" charset="0"/>
              </a:rPr>
              <a:t>(label = "About", command = display)</a:t>
            </a:r>
          </a:p>
        </p:txBody>
      </p:sp>
    </p:spTree>
    <p:extLst>
      <p:ext uri="{BB962C8B-B14F-4D97-AF65-F5344CB8AC3E}">
        <p14:creationId xmlns:p14="http://schemas.microsoft.com/office/powerpoint/2010/main" val="61554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Frame</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tx</a:t>
            </a:r>
            <a:r>
              <a:rPr lang="en-US" sz="2000" b="1" i="1" dirty="0">
                <a:solidFill>
                  <a:srgbClr val="0070C0"/>
                </a:solidFill>
                <a:latin typeface="Consolas" panose="020B0609020204030204" pitchFamily="49" charset="0"/>
                <a:cs typeface="Consolas" panose="020B0609020204030204" pitchFamily="49" charset="0"/>
              </a:rPr>
              <a:t>='creating a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=Frame(root, </a:t>
            </a:r>
            <a:r>
              <a:rPr lang="en-US" sz="2000" b="1" i="1" dirty="0" err="1">
                <a:solidFill>
                  <a:srgbClr val="0070C0"/>
                </a:solidFill>
                <a:latin typeface="Consolas" panose="020B0609020204030204" pitchFamily="49" charset="0"/>
                <a:cs typeface="Consolas" panose="020B0609020204030204" pitchFamily="49" charset="0"/>
              </a:rPr>
              <a:t>borderwidth</a:t>
            </a:r>
            <a:r>
              <a:rPr lang="en-US" sz="2000" b="1" i="1" dirty="0">
                <a:solidFill>
                  <a:srgbClr val="0070C0"/>
                </a:solidFill>
                <a:latin typeface="Consolas" panose="020B0609020204030204" pitchFamily="49" charset="0"/>
                <a:cs typeface="Consolas" panose="020B0609020204030204" pitchFamily="49" charset="0"/>
              </a:rPr>
              <a:t>=10)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fr.pack</a:t>
            </a:r>
            <a:r>
              <a:rPr lang="en-US" sz="2000" b="1" i="1" dirty="0">
                <a:solidFill>
                  <a:srgbClr val="0070C0"/>
                </a:solidFill>
                <a:latin typeface="Consolas" panose="020B0609020204030204" pitchFamily="49" charset="0"/>
                <a:cs typeface="Consolas" panose="020B0609020204030204" pitchFamily="49" charset="0"/>
              </a:rPr>
              <a:t>(side=LEFT,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=15,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=15)</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L1=Label(</a:t>
            </a: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 text='I am in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L1.pack(side=LEFT)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L2=Label(root, text='I am in root')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L2.pack(side=RIGHT)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B1=Button(</a:t>
            </a: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 text='I am in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B1.pack(side=RIGHT)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root.title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tx</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02484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1938992"/>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 = "Help", menu = </a:t>
            </a:r>
            <a:r>
              <a:rPr lang="en-US" sz="2000" b="1" i="1" dirty="0" err="1">
                <a:solidFill>
                  <a:srgbClr val="0070C0"/>
                </a:solidFill>
                <a:latin typeface="Consolas" panose="020B0609020204030204" pitchFamily="49" charset="0"/>
                <a:cs typeface="Consolas" panose="020B0609020204030204" pitchFamily="49" charset="0"/>
              </a:rPr>
              <a:t>helpmenu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display the menu</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root.config</a:t>
            </a:r>
            <a:r>
              <a:rPr lang="en-US" sz="2000" b="1" i="1" dirty="0">
                <a:solidFill>
                  <a:srgbClr val="0070C0"/>
                </a:solidFill>
                <a:latin typeface="Consolas" panose="020B0609020204030204" pitchFamily="49" charset="0"/>
                <a:cs typeface="Consolas" panose="020B0609020204030204" pitchFamily="49" charset="0"/>
              </a:rPr>
              <a:t>(menu = </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0724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94008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امکانات گرافیکی را برای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فراهم می‌سازد و می‌تواند برای ترسیم پلات و گراف در ویراستارهای گرافیکی به کار رود. برای استفاده از این کنترل باید شی از آن را ایجاد نمایید:</a:t>
            </a:r>
          </a:p>
          <a:p>
            <a:pPr lvl="1" algn="l"/>
            <a:r>
              <a:rPr lang="en-US" sz="2000" b="1" i="1" dirty="0">
                <a:solidFill>
                  <a:srgbClr val="0070C0"/>
                </a:solidFill>
                <a:latin typeface="Consolas" panose="020B0609020204030204" pitchFamily="49" charset="0"/>
                <a:cs typeface="Consolas" panose="020B0609020204030204" pitchFamily="49" charset="0"/>
              </a:rPr>
              <a:t>ca = Canvas(master , options)</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chemeClr val="tx1">
                    <a:lumMod val="95000"/>
                    <a:lumOff val="5000"/>
                  </a:schemeClr>
                </a:solidFill>
                <a:latin typeface="Consolas" panose="020B0609020204030204" pitchFamily="49" charset="0"/>
                <a:cs typeface="B Nazanin" panose="00000400000000000000" pitchFamily="2" charset="-78"/>
              </a:rPr>
              <a:t>Master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کانتینری است که باید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آن قرار بگیرد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آیتم هایی را دارد که در ذیل به آن اشاره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arc</a:t>
            </a:r>
            <a:r>
              <a:rPr lang="fa-IR" sz="2000" b="1" dirty="0">
                <a:solidFill>
                  <a:srgbClr val="FF0000"/>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رسم کمان</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 یا عکس</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line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خط</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oval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دایره یا بیضی</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polygon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چند ضلعی</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rectangle</a:t>
            </a:r>
            <a:r>
              <a:rPr lang="fa-IR"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چهارضلعی</a:t>
            </a:r>
          </a:p>
        </p:txBody>
      </p:sp>
    </p:spTree>
    <p:extLst>
      <p:ext uri="{BB962C8B-B14F-4D97-AF65-F5344CB8AC3E}">
        <p14:creationId xmlns:p14="http://schemas.microsoft.com/office/powerpoint/2010/main" val="3965041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672215"/>
            <a:ext cx="11357113" cy="6863417"/>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چاپ متن</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window</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پنجره</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offset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آفست پنجره را مشخص می‌کند. در حالت پیش فرض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(0,0)</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های این کنترل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(item=None)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باکس دربرگیرنده آیتم ها را برمی‌گرداند. اگر آیتم ذکر نشود، باکس در برگیرنده تمام آیتم ها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create_arc</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کمانی را روی بوم رسم می‌کند. آیتم جدید روی آیتم های موجود رسم می‌شود.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گزینه هایی را برای رسم کمان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create_bimap</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با گزینه های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create_image</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با گزینه‌های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186718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632311"/>
          </a:xfrm>
          <a:prstGeom prst="rect">
            <a:avLst/>
          </a:prstGeom>
          <a:noFill/>
        </p:spPr>
        <p:txBody>
          <a:bodyPr wrap="square" rtlCol="0">
            <a:spAutoFit/>
          </a:bodyPr>
          <a:lstStyle/>
          <a:p>
            <a:pPr lvl="1" algn="r" rtl="1"/>
            <a:r>
              <a:rPr lang="en-US" sz="2000" b="1" dirty="0" err="1">
                <a:solidFill>
                  <a:srgbClr val="FF0000"/>
                </a:solidFill>
                <a:latin typeface="Consolas" panose="020B0609020204030204" pitchFamily="49" charset="0"/>
                <a:cs typeface="B Nazanin" panose="00000400000000000000" pitchFamily="2" charset="-78"/>
              </a:rPr>
              <a:t>create_line</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coords</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خطی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create_oval</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بیضی را درجعبه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bbox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ای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create_polygon</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coords</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چندضلعی را در مختصات تعیین شده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create_rectangle</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چهارضلعی را در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bbox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create_text</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در بوم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create_window</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postiotion</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پنجره ای را در موقعیت معین و با صفات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مشخص شده را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find_above</a:t>
            </a:r>
            <a:r>
              <a:rPr lang="en-US" sz="2000" b="1" dirty="0">
                <a:solidFill>
                  <a:srgbClr val="FF0000"/>
                </a:solidFill>
                <a:latin typeface="Consolas" panose="020B0609020204030204" pitchFamily="49" charset="0"/>
                <a:cs typeface="B Nazanin" panose="00000400000000000000" pitchFamily="2" charset="-78"/>
              </a:rPr>
              <a:t>(item)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بالای آیتم موردنظر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find_all</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تمام آیتم های موجود در بالای بوم را برمی‌گرداند</a:t>
            </a:r>
          </a:p>
        </p:txBody>
      </p:sp>
    </p:spTree>
    <p:extLst>
      <p:ext uri="{BB962C8B-B14F-4D97-AF65-F5344CB8AC3E}">
        <p14:creationId xmlns:p14="http://schemas.microsoft.com/office/powerpoint/2010/main" val="2192355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3170099"/>
          </a:xfrm>
          <a:prstGeom prst="rect">
            <a:avLst/>
          </a:prstGeom>
          <a:noFill/>
        </p:spPr>
        <p:txBody>
          <a:bodyPr wrap="square" rtlCol="0">
            <a:spAutoFit/>
          </a:bodyPr>
          <a:lstStyle/>
          <a:p>
            <a:pPr lvl="1" algn="r" rtl="1"/>
            <a:r>
              <a:rPr lang="en-US" sz="2000" b="1" dirty="0" err="1">
                <a:solidFill>
                  <a:srgbClr val="FF0000"/>
                </a:solidFill>
                <a:latin typeface="Consolas" panose="020B0609020204030204" pitchFamily="49" charset="0"/>
                <a:cs typeface="B Nazanin" panose="00000400000000000000" pitchFamily="2" charset="-78"/>
              </a:rPr>
              <a:t>find_below</a:t>
            </a:r>
            <a:r>
              <a:rPr lang="en-US" sz="2000" b="1" dirty="0">
                <a:solidFill>
                  <a:srgbClr val="FF0000"/>
                </a:solidFill>
                <a:latin typeface="Consolas" panose="020B0609020204030204" pitchFamily="49" charset="0"/>
                <a:cs typeface="B Nazanin" panose="00000400000000000000" pitchFamily="2" charset="-78"/>
              </a:rPr>
              <a:t>(item)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پایین آیتم موردنظر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move(item , dx , </a:t>
            </a:r>
            <a:r>
              <a:rPr lang="en-US" sz="2000" b="1" dirty="0" err="1">
                <a:solidFill>
                  <a:srgbClr val="FF0000"/>
                </a:solidFill>
                <a:latin typeface="Consolas" panose="020B0609020204030204" pitchFamily="49" charset="0"/>
                <a:cs typeface="B Nazanin" panose="00000400000000000000" pitchFamily="2" charset="-78"/>
              </a:rPr>
              <a:t>dy</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را منتقل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مورد نظر را حذف می‌کند</a:t>
            </a: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delete(All)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تمام آیتم ها را در بوم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261549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Example</a:t>
            </a:r>
          </a:p>
        </p:txBody>
      </p:sp>
      <p:sp>
        <p:nvSpPr>
          <p:cNvPr id="6" name="TextBox 5"/>
          <p:cNvSpPr txBox="1"/>
          <p:nvPr/>
        </p:nvSpPr>
        <p:spPr>
          <a:xfrm>
            <a:off x="261780" y="773699"/>
            <a:ext cx="11357113" cy="5632311"/>
          </a:xfrm>
          <a:prstGeom prst="rect">
            <a:avLst/>
          </a:prstGeom>
          <a:noFill/>
        </p:spPr>
        <p:txBody>
          <a:bodyPr wrap="square" rtlCol="0">
            <a:spAutoFit/>
          </a:bodyPr>
          <a:lstStyle/>
          <a:p>
            <a:pPr lvl="1">
              <a:lnSpc>
                <a:spcPct val="150000"/>
              </a:lnSpc>
            </a:pPr>
            <a:r>
              <a:rPr lang="en-US" sz="2000" b="1" i="1">
                <a:solidFill>
                  <a:srgbClr val="0070C0"/>
                </a:solidFill>
                <a:latin typeface="Consolas" panose="020B0609020204030204" pitchFamily="49" charset="0"/>
                <a:cs typeface="Consolas" panose="020B0609020204030204" pitchFamily="49" charset="0"/>
              </a:rPr>
              <a:t>Example:</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master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w = Canvas(master, width = 200, height=100)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w.pack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w.create_line</a:t>
            </a:r>
            <a:r>
              <a:rPr lang="en-US" sz="2000" b="1" i="1" dirty="0">
                <a:solidFill>
                  <a:srgbClr val="0070C0"/>
                </a:solidFill>
                <a:latin typeface="Consolas" panose="020B0609020204030204" pitchFamily="49" charset="0"/>
                <a:cs typeface="Consolas" panose="020B0609020204030204" pitchFamily="49" charset="0"/>
              </a:rPr>
              <a:t>(0, 0, 200, 100)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w.create_line</a:t>
            </a:r>
            <a:r>
              <a:rPr lang="en-US" sz="2000" b="1" i="1" dirty="0">
                <a:solidFill>
                  <a:srgbClr val="0070C0"/>
                </a:solidFill>
                <a:latin typeface="Consolas" panose="020B0609020204030204" pitchFamily="49" charset="0"/>
                <a:cs typeface="Consolas" panose="020B0609020204030204" pitchFamily="49" charset="0"/>
              </a:rPr>
              <a:t>(0, 100, 200, 0, fill = "red", dash = (4, 4))</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w.create_rectangle</a:t>
            </a:r>
            <a:r>
              <a:rPr lang="en-US" sz="2000" b="1" i="1" dirty="0">
                <a:solidFill>
                  <a:srgbClr val="0070C0"/>
                </a:solidFill>
                <a:latin typeface="Consolas" panose="020B0609020204030204" pitchFamily="49" charset="0"/>
                <a:cs typeface="Consolas" panose="020B0609020204030204" pitchFamily="49" charset="0"/>
              </a:rPr>
              <a:t>(50, 25, 150, 75, fill = "blue")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w.create_oval</a:t>
            </a:r>
            <a:r>
              <a:rPr lang="en-US" sz="2000" b="1" i="1" dirty="0">
                <a:solidFill>
                  <a:srgbClr val="0070C0"/>
                </a:solidFill>
                <a:latin typeface="Consolas" panose="020B0609020204030204" pitchFamily="49" charset="0"/>
                <a:cs typeface="Consolas" panose="020B0609020204030204" pitchFamily="49" charset="0"/>
              </a:rPr>
              <a:t>(10, 20, 30, 40, fill = "red") ## circle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w.create_oval</a:t>
            </a:r>
            <a:r>
              <a:rPr lang="en-US" sz="2000" b="1" i="1" dirty="0">
                <a:solidFill>
                  <a:srgbClr val="0070C0"/>
                </a:solidFill>
                <a:latin typeface="Consolas" panose="020B0609020204030204" pitchFamily="49" charset="0"/>
                <a:cs typeface="Consolas" panose="020B0609020204030204" pitchFamily="49" charset="0"/>
              </a:rPr>
              <a:t>(170, 20, 200, 40, fill = "red") ## </a:t>
            </a:r>
            <a:r>
              <a:rPr lang="en-US" sz="2000" b="1" i="1" dirty="0" err="1">
                <a:solidFill>
                  <a:srgbClr val="0070C0"/>
                </a:solidFill>
                <a:latin typeface="Consolas" panose="020B0609020204030204" pitchFamily="49" charset="0"/>
                <a:cs typeface="Consolas" panose="020B0609020204030204" pitchFamily="49" charset="0"/>
              </a:rPr>
              <a:t>elipse</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232962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3"/>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884069"/>
            <a:ext cx="11357113" cy="5262979"/>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این کنترل برای ورودی اطلاعات متنی توسط کاربر به کار می‌رود، کاربر هر بار می‌تواند یک خط از اطلاعات را وارد کند، برای ورودی اطلاعات بیش از یک خط، از کنترل </a:t>
            </a:r>
            <a:r>
              <a:rPr lang="en-US" sz="2400" dirty="0">
                <a:cs typeface="B Nazanin" panose="00000400000000000000" pitchFamily="2" charset="-78"/>
              </a:rPr>
              <a:t>text</a:t>
            </a:r>
            <a:r>
              <a:rPr lang="fa-IR" sz="2400" dirty="0">
                <a:cs typeface="B Nazanin" panose="00000400000000000000" pitchFamily="2" charset="-78"/>
              </a:rPr>
              <a:t> استفاده می‌شود، این کنترل همانند کنترل های دیگر صفاتی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fg</a:t>
            </a:r>
            <a:r>
              <a:rPr lang="fa-IR" sz="2400" dirty="0">
                <a:cs typeface="B Nazanin" panose="00000400000000000000" pitchFamily="2" charset="-78"/>
              </a:rPr>
              <a:t> و </a:t>
            </a:r>
            <a:r>
              <a:rPr lang="en-US" sz="2400" b="1" dirty="0" err="1">
                <a:solidFill>
                  <a:srgbClr val="FF0000"/>
                </a:solidFill>
                <a:cs typeface="B Nazanin" panose="00000400000000000000" pitchFamily="2" charset="-78"/>
              </a:rPr>
              <a:t>bg</a:t>
            </a:r>
            <a:r>
              <a:rPr lang="fa-IR" sz="2400" dirty="0">
                <a:cs typeface="B Nazanin" panose="00000400000000000000" pitchFamily="2" charset="-78"/>
              </a:rPr>
              <a:t>: رنگ های پیش زمینه و پس زمینه</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bd</a:t>
            </a:r>
            <a:r>
              <a:rPr lang="fa-IR" sz="2400" dirty="0">
                <a:cs typeface="B Nazanin" panose="00000400000000000000" pitchFamily="2" charset="-78"/>
              </a:rPr>
              <a:t>: ضخامت کادر ورودی</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cursor</a:t>
            </a:r>
            <a:r>
              <a:rPr lang="fa-IR" sz="2400" dirty="0">
                <a:cs typeface="B Nazanin" panose="00000400000000000000" pitchFamily="2" charset="-78"/>
              </a:rPr>
              <a:t>: مکان نما، پیش فرض آن مکان نمای ورودی متن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font</a:t>
            </a:r>
            <a:r>
              <a:rPr lang="fa-IR" sz="2400" dirty="0">
                <a:cs typeface="B Nazanin" panose="00000400000000000000" pitchFamily="2" charset="-78"/>
              </a:rPr>
              <a:t> : فونت متن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show</a:t>
            </a:r>
            <a:r>
              <a:rPr lang="fa-IR" sz="2400" dirty="0">
                <a:cs typeface="B Nazanin" panose="00000400000000000000" pitchFamily="2" charset="-78"/>
              </a:rPr>
              <a:t>: چگونگی نمایش محتوای کنترل را مشخص می‌کند، اگر کاراکتر خاصی مشخص شود، محتوای آن بجای متن واقعی، آن کاراکتر خواهد بود</a:t>
            </a:r>
          </a:p>
        </p:txBody>
      </p:sp>
    </p:spTree>
    <p:extLst>
      <p:ext uri="{BB962C8B-B14F-4D97-AF65-F5344CB8AC3E}">
        <p14:creationId xmlns:p14="http://schemas.microsoft.com/office/powerpoint/2010/main" val="136056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791305"/>
            <a:ext cx="11357113" cy="6001643"/>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state</a:t>
            </a:r>
            <a:r>
              <a:rPr lang="fa-IR" sz="2400" dirty="0">
                <a:cs typeface="B Nazanin" panose="00000400000000000000" pitchFamily="2" charset="-78"/>
              </a:rPr>
              <a:t>: برابر </a:t>
            </a:r>
            <a:r>
              <a:rPr lang="en-US" sz="2400" dirty="0">
                <a:cs typeface="B Nazanin" panose="00000400000000000000" pitchFamily="2" charset="-78"/>
              </a:rPr>
              <a:t>NORMAL</a:t>
            </a:r>
            <a:r>
              <a:rPr lang="fa-IR" sz="2400" dirty="0">
                <a:cs typeface="B Nazanin" panose="00000400000000000000" pitchFamily="2" charset="-78"/>
              </a:rPr>
              <a:t> یا </a:t>
            </a:r>
            <a:r>
              <a:rPr lang="en-US" sz="2400" dirty="0">
                <a:cs typeface="B Nazanin" panose="00000400000000000000" pitchFamily="2" charset="-78"/>
              </a:rPr>
              <a:t>DISABLED</a:t>
            </a:r>
            <a:r>
              <a:rPr lang="fa-IR" sz="2400" dirty="0">
                <a:cs typeface="B Nazanin" panose="00000400000000000000" pitchFamily="2" charset="-78"/>
              </a:rPr>
              <a:t>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width</a:t>
            </a:r>
            <a:r>
              <a:rPr lang="fa-IR" sz="2400" dirty="0">
                <a:cs typeface="B Nazanin" panose="00000400000000000000" pitchFamily="2" charset="-78"/>
              </a:rPr>
              <a:t>: پهنای کادر ورودی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این کنترل تعدادی متد نیز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selection_adjust</a:t>
            </a:r>
            <a:r>
              <a:rPr lang="en-US" sz="2400" b="1" dirty="0">
                <a:solidFill>
                  <a:srgbClr val="FF0000"/>
                </a:solidFill>
                <a:cs typeface="B Nazanin" panose="00000400000000000000" pitchFamily="2" charset="-78"/>
              </a:rPr>
              <a:t>(index)</a:t>
            </a:r>
            <a:r>
              <a:rPr lang="fa-IR" sz="2400" dirty="0">
                <a:cs typeface="B Nazanin" panose="00000400000000000000" pitchFamily="2" charset="-78"/>
              </a:rPr>
              <a:t>: انتخاب متن را طوری تنظیم می‌کند که شماره کاراکتر مشخص شده در </a:t>
            </a:r>
            <a:r>
              <a:rPr lang="en-US" sz="2400" dirty="0">
                <a:cs typeface="B Nazanin" panose="00000400000000000000" pitchFamily="2" charset="-78"/>
              </a:rPr>
              <a:t>index</a:t>
            </a:r>
            <a:r>
              <a:rPr lang="fa-IR" sz="2400" dirty="0">
                <a:cs typeface="B Nazanin" panose="00000400000000000000" pitchFamily="2" charset="-78"/>
              </a:rPr>
              <a:t> را دربگیرد. اگر قبلا انتخاب شده باشد کاری صورت نمی‌گیرد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selection_clear</a:t>
            </a:r>
            <a:r>
              <a:rPr lang="en-US" sz="2400" b="1" dirty="0">
                <a:solidFill>
                  <a:srgbClr val="FF0000"/>
                </a:solidFill>
                <a:cs typeface="B Nazanin" panose="00000400000000000000" pitchFamily="2" charset="-78"/>
              </a:rPr>
              <a:t>()</a:t>
            </a:r>
            <a:r>
              <a:rPr lang="fa-IR" sz="2400" dirty="0">
                <a:cs typeface="B Nazanin" panose="00000400000000000000" pitchFamily="2" charset="-78"/>
              </a:rPr>
              <a:t>: متن انتخاب شده را از حالت انتخاب خارج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selection_from</a:t>
            </a:r>
            <a:r>
              <a:rPr lang="en-US" sz="2400" b="1" dirty="0">
                <a:solidFill>
                  <a:srgbClr val="FF0000"/>
                </a:solidFill>
                <a:cs typeface="B Nazanin" panose="00000400000000000000" pitchFamily="2" charset="-78"/>
              </a:rPr>
              <a:t>(index)</a:t>
            </a:r>
            <a:r>
              <a:rPr lang="fa-IR" sz="2400" dirty="0">
                <a:cs typeface="B Nazanin" panose="00000400000000000000" pitchFamily="2" charset="-78"/>
              </a:rPr>
              <a:t>: انتخاب جدیدی را شروع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selection_present</a:t>
            </a:r>
            <a:r>
              <a:rPr lang="en-US" sz="2400" b="1" dirty="0">
                <a:solidFill>
                  <a:srgbClr val="FF0000"/>
                </a:solidFill>
                <a:cs typeface="B Nazanin" panose="00000400000000000000" pitchFamily="2" charset="-78"/>
              </a:rPr>
              <a:t>()</a:t>
            </a:r>
            <a:r>
              <a:rPr lang="fa-IR" sz="2400" dirty="0">
                <a:cs typeface="B Nazanin" panose="00000400000000000000" pitchFamily="2" charset="-78"/>
              </a:rPr>
              <a:t>: چنانچه بخشی از متن انتخاب شده باشد، </a:t>
            </a:r>
            <a:r>
              <a:rPr lang="en-US" sz="2400" dirty="0">
                <a:cs typeface="B Nazanin" panose="00000400000000000000" pitchFamily="2" charset="-78"/>
              </a:rPr>
              <a:t>True</a:t>
            </a:r>
            <a:r>
              <a:rPr lang="fa-IR" sz="2400" dirty="0">
                <a:cs typeface="B Nazanin" panose="00000400000000000000" pitchFamily="2" charset="-78"/>
              </a:rPr>
              <a:t> را برمی‌گرداند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selection_range</a:t>
            </a:r>
            <a:r>
              <a:rPr lang="en-US" sz="2400" b="1" dirty="0">
                <a:solidFill>
                  <a:srgbClr val="FF0000"/>
                </a:solidFill>
                <a:cs typeface="B Nazanin" panose="00000400000000000000" pitchFamily="2" charset="-78"/>
              </a:rPr>
              <a:t>(start , end)</a:t>
            </a:r>
            <a:r>
              <a:rPr lang="fa-IR" sz="2400" dirty="0">
                <a:cs typeface="B Nazanin" panose="00000400000000000000" pitchFamily="2" charset="-78"/>
              </a:rPr>
              <a:t>: بخشی از متن را که باید انتخاب شود، مشخص می‌کند</a:t>
            </a:r>
          </a:p>
        </p:txBody>
      </p:sp>
    </p:spTree>
    <p:extLst>
      <p:ext uri="{BB962C8B-B14F-4D97-AF65-F5344CB8AC3E}">
        <p14:creationId xmlns:p14="http://schemas.microsoft.com/office/powerpoint/2010/main" val="329316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791305"/>
            <a:ext cx="11357113" cy="1200329"/>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get()</a:t>
            </a:r>
            <a:r>
              <a:rPr lang="fa-IR" sz="2400" b="1" dirty="0">
                <a:solidFill>
                  <a:srgbClr val="FF0000"/>
                </a:solidFill>
                <a:cs typeface="B Nazanin" panose="00000400000000000000" pitchFamily="2" charset="-78"/>
              </a:rPr>
              <a:t> </a:t>
            </a:r>
            <a:r>
              <a:rPr lang="fa-IR" sz="2400" dirty="0">
                <a:cs typeface="B Nazanin" panose="00000400000000000000" pitchFamily="2" charset="-78"/>
              </a:rPr>
              <a:t>: متن وارد شده در این کنترل را برمی‌گرداند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127690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grid</a:t>
            </a:r>
          </a:p>
        </p:txBody>
      </p:sp>
      <p:sp>
        <p:nvSpPr>
          <p:cNvPr id="5" name="TextBox 4"/>
          <p:cNvSpPr txBox="1"/>
          <p:nvPr/>
        </p:nvSpPr>
        <p:spPr>
          <a:xfrm>
            <a:off x="291547" y="791305"/>
            <a:ext cx="11357113" cy="5632311"/>
          </a:xfrm>
          <a:prstGeom prst="rect">
            <a:avLst/>
          </a:prstGeom>
          <a:noFill/>
        </p:spPr>
        <p:txBody>
          <a:bodyPr wrap="square" rtlCol="0">
            <a:spAutoFit/>
          </a:bodyPr>
          <a:lstStyle/>
          <a:p>
            <a:pPr marL="342900" indent="-342900" algn="r" rtl="1">
              <a:buFont typeface="Arial" panose="020B0604020202020204" pitchFamily="34" charset="0"/>
              <a:buChar char="•"/>
            </a:pPr>
            <a:r>
              <a:rPr lang="fa-IR" sz="2400" b="1" dirty="0">
                <a:solidFill>
                  <a:srgbClr val="FF0000"/>
                </a:solidFill>
                <a:cs typeface="B Nazanin" panose="00000400000000000000" pitchFamily="2" charset="-78"/>
              </a:rPr>
              <a:t>مدیریت هندسه </a:t>
            </a:r>
            <a:r>
              <a:rPr lang="en-US" sz="2400" b="1" dirty="0">
                <a:solidFill>
                  <a:srgbClr val="FF0000"/>
                </a:solidFill>
                <a:cs typeface="B Nazanin" panose="00000400000000000000" pitchFamily="2" charset="-78"/>
              </a:rPr>
              <a:t>grid</a:t>
            </a:r>
            <a:r>
              <a:rPr lang="fa-IR" sz="2400" dirty="0">
                <a:cs typeface="B Nazanin" panose="00000400000000000000" pitchFamily="2" charset="-78"/>
              </a:rPr>
              <a:t>: برای تنظیم چیدمان کنترل ها روی پنجره‌ی واسط کاربر استفاده می‌شود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برای استفاده از </a:t>
            </a:r>
            <a:r>
              <a:rPr lang="en-US" sz="2400" dirty="0">
                <a:cs typeface="B Nazanin" panose="00000400000000000000" pitchFamily="2" charset="-78"/>
              </a:rPr>
              <a:t>grid</a:t>
            </a:r>
            <a:r>
              <a:rPr lang="fa-IR" sz="2400" dirty="0">
                <a:cs typeface="B Nazanin" panose="00000400000000000000" pitchFamily="2" charset="-78"/>
              </a:rPr>
              <a:t> کافی است یک کنترل ایجاد کنید و سپس با استفاده از متد </a:t>
            </a:r>
            <a:r>
              <a:rPr lang="en-US" sz="2400" b="1" dirty="0">
                <a:solidFill>
                  <a:srgbClr val="FF0000"/>
                </a:solidFill>
                <a:cs typeface="B Nazanin" panose="00000400000000000000" pitchFamily="2" charset="-78"/>
              </a:rPr>
              <a:t>grid()</a:t>
            </a:r>
            <a:r>
              <a:rPr lang="fa-IR" sz="2400" b="1" dirty="0">
                <a:solidFill>
                  <a:srgbClr val="FF0000"/>
                </a:solidFill>
                <a:cs typeface="B Nazanin" panose="00000400000000000000" pitchFamily="2" charset="-78"/>
              </a:rPr>
              <a:t> </a:t>
            </a:r>
            <a:r>
              <a:rPr lang="fa-IR" sz="2400" dirty="0">
                <a:cs typeface="B Nazanin" panose="00000400000000000000" pitchFamily="2" charset="-78"/>
              </a:rPr>
              <a:t>به مدیر گرید بگویید که این کنترل در چه سطر و ستونی باید قرار 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دو صفت مهم این متد عبارتند از </a:t>
            </a:r>
            <a:r>
              <a:rPr lang="en-US" sz="2400" dirty="0">
                <a:cs typeface="B Nazanin" panose="00000400000000000000" pitchFamily="2" charset="-78"/>
              </a:rPr>
              <a:t>row</a:t>
            </a:r>
            <a:r>
              <a:rPr lang="fa-IR" sz="2400" dirty="0">
                <a:cs typeface="B Nazanin" panose="00000400000000000000" pitchFamily="2" charset="-78"/>
              </a:rPr>
              <a:t> و </a:t>
            </a:r>
            <a:r>
              <a:rPr lang="en-US" sz="2400" dirty="0">
                <a:cs typeface="B Nazanin" panose="00000400000000000000" pitchFamily="2" charset="-78"/>
              </a:rPr>
              <a:t>column</a:t>
            </a:r>
            <a:r>
              <a:rPr lang="fa-IR" sz="2400" dirty="0">
                <a:cs typeface="B Nazanin" panose="00000400000000000000" pitchFamily="2" charset="-78"/>
              </a:rPr>
              <a:t> که به ترتیب سطر و ستون قرارگرفتن کنترل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columns</a:t>
            </a:r>
            <a:r>
              <a:rPr lang="fa-IR" sz="2400" dirty="0">
                <a:cs typeface="B Nazanin" panose="00000400000000000000" pitchFamily="2" charset="-78"/>
              </a:rPr>
              <a:t>: مشخص می‌کند کنترل در چه ستونی قرار بگیرد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row</a:t>
            </a:r>
            <a:r>
              <a:rPr lang="fa-IR" sz="2400" dirty="0">
                <a:cs typeface="B Nazanin" panose="00000400000000000000" pitchFamily="2" charset="-78"/>
              </a:rPr>
              <a:t>: مشخص می‌کند کنترل در چه سطری قرار بگیرد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columnspan</a:t>
            </a:r>
            <a:r>
              <a:rPr lang="fa-IR" sz="2400" dirty="0">
                <a:cs typeface="B Nazanin" panose="00000400000000000000" pitchFamily="2" charset="-78"/>
              </a:rPr>
              <a:t>: مشخص می‌کند کنترل چند ستون را اشغال 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rowspan</a:t>
            </a:r>
            <a:r>
              <a:rPr lang="fa-IR" sz="2400" dirty="0">
                <a:cs typeface="B Nazanin" panose="00000400000000000000" pitchFamily="2" charset="-78"/>
              </a:rPr>
              <a:t>: مشخص می‌کند کنترل چند سطر را اشغال کند</a:t>
            </a: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210158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791305"/>
            <a:ext cx="11357113" cy="6924973"/>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sticky</a:t>
            </a:r>
            <a:r>
              <a:rPr lang="fa-IR" sz="2400" dirty="0">
                <a:cs typeface="B Nazanin" panose="00000400000000000000" pitchFamily="2" charset="-78"/>
              </a:rPr>
              <a:t>: مشخص می‌کند که اگر سلول حاصل بزرگ تر از خود کنترل باشد، کنترل چگونه قرار بگیرد. می‌توان ترکیبی از ثوابت </a:t>
            </a:r>
            <a:r>
              <a:rPr lang="en-US" sz="2400" dirty="0">
                <a:cs typeface="B Nazanin" panose="00000400000000000000" pitchFamily="2" charset="-78"/>
              </a:rPr>
              <a:t>S</a:t>
            </a:r>
            <a:r>
              <a:rPr lang="fa-IR" sz="2400" dirty="0">
                <a:cs typeface="B Nazanin" panose="00000400000000000000" pitchFamily="2" charset="-78"/>
              </a:rPr>
              <a:t> ، </a:t>
            </a:r>
            <a:r>
              <a:rPr lang="en-US" sz="2400" dirty="0">
                <a:cs typeface="B Nazanin" panose="00000400000000000000" pitchFamily="2" charset="-78"/>
              </a:rPr>
              <a:t>N</a:t>
            </a:r>
            <a:r>
              <a:rPr lang="fa-IR" sz="2400" dirty="0">
                <a:cs typeface="B Nazanin" panose="00000400000000000000" pitchFamily="2" charset="-78"/>
              </a:rPr>
              <a:t> ، </a:t>
            </a:r>
            <a:r>
              <a:rPr lang="en-US" sz="2400" dirty="0">
                <a:cs typeface="B Nazanin" panose="00000400000000000000" pitchFamily="2" charset="-78"/>
              </a:rPr>
              <a:t>E</a:t>
            </a:r>
            <a:r>
              <a:rPr lang="fa-IR" sz="2400" dirty="0">
                <a:cs typeface="B Nazanin" panose="00000400000000000000" pitchFamily="2" charset="-78"/>
              </a:rPr>
              <a:t> ، </a:t>
            </a:r>
            <a:r>
              <a:rPr lang="en-US" sz="2400" dirty="0">
                <a:cs typeface="B Nazanin" panose="00000400000000000000" pitchFamily="2" charset="-78"/>
              </a:rPr>
              <a:t>NW</a:t>
            </a:r>
            <a:r>
              <a:rPr lang="fa-IR" sz="2400" dirty="0">
                <a:cs typeface="B Nazanin" panose="00000400000000000000" pitchFamily="2" charset="-78"/>
              </a:rPr>
              <a:t> ، </a:t>
            </a:r>
            <a:r>
              <a:rPr lang="en-US" sz="2400" dirty="0">
                <a:cs typeface="B Nazanin" panose="00000400000000000000" pitchFamily="2" charset="-78"/>
              </a:rPr>
              <a:t>NE</a:t>
            </a:r>
            <a:r>
              <a:rPr lang="fa-IR" sz="2400" dirty="0">
                <a:cs typeface="B Nazanin" panose="00000400000000000000" pitchFamily="2" charset="-78"/>
              </a:rPr>
              <a:t> ، </a:t>
            </a:r>
            <a:r>
              <a:rPr lang="en-US" sz="2400" dirty="0">
                <a:cs typeface="B Nazanin" panose="00000400000000000000" pitchFamily="2" charset="-78"/>
              </a:rPr>
              <a:t>SW</a:t>
            </a:r>
            <a:r>
              <a:rPr lang="fa-IR" sz="2400" dirty="0">
                <a:cs typeface="B Nazanin" panose="00000400000000000000" pitchFamily="2" charset="-78"/>
              </a:rPr>
              <a:t> ، </a:t>
            </a:r>
            <a:r>
              <a:rPr lang="en-US" sz="2400" dirty="0">
                <a:cs typeface="B Nazanin" panose="00000400000000000000" pitchFamily="2" charset="-78"/>
              </a:rPr>
              <a:t>SE</a:t>
            </a:r>
            <a:r>
              <a:rPr lang="fa-IR" sz="2400" dirty="0">
                <a:cs typeface="B Nazanin" panose="00000400000000000000" pitchFamily="2" charset="-78"/>
              </a:rPr>
              <a:t> را مورد استفاه قرار داد</a:t>
            </a:r>
            <a:endParaRPr lang="en-US" sz="2400" dirty="0">
              <a:cs typeface="B Nazanin" panose="00000400000000000000" pitchFamily="2" charset="-78"/>
            </a:endParaRPr>
          </a:p>
          <a:p>
            <a:pPr marL="342900" indent="-342900" algn="r" rtl="1">
              <a:buFont typeface="Arial" panose="020B0604020202020204" pitchFamily="34" charset="0"/>
              <a:buChar char="•"/>
            </a:pPr>
            <a:endParaRPr lang="en-US" sz="2400" dirty="0">
              <a:cs typeface="B Nazanin" panose="00000400000000000000" pitchFamily="2" charset="-78"/>
            </a:endParaRP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FF0000"/>
                </a:solidFill>
                <a:latin typeface="Consolas" panose="020B0609020204030204" pitchFamily="49" charset="0"/>
                <a:cs typeface="Consolas" panose="020B0609020204030204" pitchFamily="49" charset="0"/>
              </a:rPr>
              <a:t>Example: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show_entry_fields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v=</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L1=Label(master, </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=v)</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('First Name: {}, Last Name: {}'.format(e1.get(),e2.get()))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L1.grid(row=2)</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368797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master=</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master.title</a:t>
            </a:r>
            <a:r>
              <a:rPr lang="en-US" sz="2000" b="1" i="1" dirty="0">
                <a:solidFill>
                  <a:srgbClr val="0070C0"/>
                </a:solidFill>
                <a:latin typeface="Consolas" panose="020B0609020204030204" pitchFamily="49" charset="0"/>
                <a:cs typeface="Consolas" panose="020B0609020204030204" pitchFamily="49" charset="0"/>
              </a:rPr>
              <a:t>("Grid")</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Label(</a:t>
            </a:r>
            <a:r>
              <a:rPr lang="en-US" sz="2000" b="1" i="1" dirty="0" err="1">
                <a:solidFill>
                  <a:srgbClr val="0070C0"/>
                </a:solidFill>
                <a:latin typeface="Consolas" panose="020B0609020204030204" pitchFamily="49" charset="0"/>
                <a:cs typeface="Consolas" panose="020B0609020204030204" pitchFamily="49" charset="0"/>
              </a:rPr>
              <a:t>master,text</a:t>
            </a:r>
            <a:r>
              <a:rPr lang="en-US" sz="2000" b="1" i="1" dirty="0">
                <a:solidFill>
                  <a:srgbClr val="0070C0"/>
                </a:solidFill>
                <a:latin typeface="Consolas" panose="020B0609020204030204" pitchFamily="49" charset="0"/>
                <a:cs typeface="Consolas" panose="020B0609020204030204" pitchFamily="49" charset="0"/>
              </a:rPr>
              <a:t>="First Name").grid(row=0)</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Label(</a:t>
            </a:r>
            <a:r>
              <a:rPr lang="en-US" sz="2000" b="1" i="1" dirty="0" err="1">
                <a:solidFill>
                  <a:srgbClr val="0070C0"/>
                </a:solidFill>
                <a:latin typeface="Consolas" panose="020B0609020204030204" pitchFamily="49" charset="0"/>
                <a:cs typeface="Consolas" panose="020B0609020204030204" pitchFamily="49" charset="0"/>
              </a:rPr>
              <a:t>master,text</a:t>
            </a:r>
            <a:r>
              <a:rPr lang="en-US" sz="2000" b="1" i="1" dirty="0">
                <a:solidFill>
                  <a:srgbClr val="0070C0"/>
                </a:solidFill>
                <a:latin typeface="Consolas" panose="020B0609020204030204" pitchFamily="49" charset="0"/>
                <a:cs typeface="Consolas" panose="020B0609020204030204" pitchFamily="49" charset="0"/>
              </a:rPr>
              <a:t>="Last Name").grid(row=1)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e1=Entry(master)</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e2=Entry(master)</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e1.grid(row=0,column=1)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e2.grid(row=1,column=1)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B1=Button(master,</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text='Quit'</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command=</a:t>
            </a:r>
            <a:r>
              <a:rPr lang="en-US" sz="2000" b="1" i="1" dirty="0" err="1">
                <a:solidFill>
                  <a:srgbClr val="0070C0"/>
                </a:solidFill>
                <a:latin typeface="Consolas" panose="020B0609020204030204" pitchFamily="49" charset="0"/>
                <a:cs typeface="Consolas" panose="020B0609020204030204" pitchFamily="49" charset="0"/>
              </a:rPr>
              <a:t>master.quit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B1.grid(row=3,</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column=0,</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sticky=W,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=4)</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B2=Button(master,</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text="show",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command=</a:t>
            </a:r>
            <a:r>
              <a:rPr lang="en-US" sz="2000" b="1" i="1" dirty="0" err="1">
                <a:solidFill>
                  <a:srgbClr val="0070C0"/>
                </a:solidFill>
                <a:latin typeface="Consolas" panose="020B0609020204030204" pitchFamily="49" charset="0"/>
                <a:cs typeface="Consolas" panose="020B0609020204030204" pitchFamily="49" charset="0"/>
              </a:rPr>
              <a:t>show_entry_fields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B2.grid(row=3,</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column=1,</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sticky=W,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=4)</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master.mainloop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8371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7348</TotalTime>
  <Words>3002</Words>
  <Application>Microsoft Office PowerPoint</Application>
  <PresentationFormat>Widescreen</PresentationFormat>
  <Paragraphs>433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B Nazanin</vt:lpstr>
      <vt:lpstr>Calibri</vt:lpstr>
      <vt:lpstr>Calibri Light</vt:lpstr>
      <vt:lpstr>Consolas</vt:lpstr>
      <vt:lpstr>Office Theme</vt:lpstr>
      <vt:lpstr>TKinter GUI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2636</cp:revision>
  <dcterms:created xsi:type="dcterms:W3CDTF">2015-08-06T11:05:05Z</dcterms:created>
  <dcterms:modified xsi:type="dcterms:W3CDTF">2016-11-16T06:39:11Z</dcterms:modified>
  <cp:contentStatus/>
</cp:coreProperties>
</file>