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94" r:id="rId3"/>
    <p:sldId id="400" r:id="rId4"/>
    <p:sldId id="395" r:id="rId5"/>
    <p:sldId id="401" r:id="rId6"/>
    <p:sldId id="398" r:id="rId7"/>
    <p:sldId id="402" r:id="rId8"/>
    <p:sldId id="403" r:id="rId9"/>
    <p:sldId id="404" r:id="rId10"/>
    <p:sldId id="399" r:id="rId11"/>
    <p:sldId id="405" r:id="rId12"/>
    <p:sldId id="406" r:id="rId13"/>
    <p:sldId id="407" r:id="rId14"/>
    <p:sldId id="408" r:id="rId15"/>
    <p:sldId id="409" r:id="rId16"/>
    <p:sldId id="410" r:id="rId17"/>
    <p:sldId id="419" r:id="rId18"/>
    <p:sldId id="420" r:id="rId19"/>
    <p:sldId id="411" r:id="rId20"/>
    <p:sldId id="412" r:id="rId21"/>
    <p:sldId id="413" r:id="rId22"/>
    <p:sldId id="414" r:id="rId23"/>
    <p:sldId id="415" r:id="rId24"/>
    <p:sldId id="416" r:id="rId25"/>
    <p:sldId id="417" r:id="rId26"/>
    <p:sldId id="418" r:id="rId27"/>
    <p:sldId id="267"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68" autoAdjust="0"/>
    <p:restoredTop sz="94660"/>
  </p:normalViewPr>
  <p:slideViewPr>
    <p:cSldViewPr snapToGrid="0">
      <p:cViewPr varScale="1">
        <p:scale>
          <a:sx n="70" d="100"/>
          <a:sy n="70" d="100"/>
        </p:scale>
        <p:origin x="726"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139FA4A-C808-4981-8BA9-64217A6CCEA7}" type="datetimeFigureOut">
              <a:rPr lang="en-US" smtClean="0"/>
              <a:t>8/27/2017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24909580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139FA4A-C808-4981-8BA9-64217A6CCEA7}" type="datetimeFigureOut">
              <a:rPr lang="en-US" smtClean="0"/>
              <a:t>8/27/2017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19023578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139FA4A-C808-4981-8BA9-64217A6CCEA7}" type="datetimeFigureOut">
              <a:rPr lang="en-US" smtClean="0"/>
              <a:t>8/27/2017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8824776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139FA4A-C808-4981-8BA9-64217A6CCEA7}" type="datetimeFigureOut">
              <a:rPr lang="en-US" smtClean="0"/>
              <a:t>8/27/2017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4737924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39FA4A-C808-4981-8BA9-64217A6CCEA7}" type="datetimeFigureOut">
              <a:rPr lang="en-US" smtClean="0"/>
              <a:t>8/27/2017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35789414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139FA4A-C808-4981-8BA9-64217A6CCEA7}" type="datetimeFigureOut">
              <a:rPr lang="en-US" smtClean="0"/>
              <a:t>8/27/2017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969661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139FA4A-C808-4981-8BA9-64217A6CCEA7}" type="datetimeFigureOut">
              <a:rPr lang="en-US" smtClean="0"/>
              <a:t>8/27/2017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4056493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139FA4A-C808-4981-8BA9-64217A6CCEA7}" type="datetimeFigureOut">
              <a:rPr lang="en-US" smtClean="0"/>
              <a:t>8/27/2017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950088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39FA4A-C808-4981-8BA9-64217A6CCEA7}" type="datetimeFigureOut">
              <a:rPr lang="en-US" smtClean="0"/>
              <a:t>8/27/2017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16213608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39FA4A-C808-4981-8BA9-64217A6CCEA7}" type="datetimeFigureOut">
              <a:rPr lang="en-US" smtClean="0"/>
              <a:t>8/27/2017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22188319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39FA4A-C808-4981-8BA9-64217A6CCEA7}" type="datetimeFigureOut">
              <a:rPr lang="en-US" smtClean="0"/>
              <a:t>8/27/2017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12170266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39FA4A-C808-4981-8BA9-64217A6CCEA7}" type="datetimeFigureOut">
              <a:rPr lang="en-US" smtClean="0"/>
              <a:t>8/27/2017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ACD101-B1BB-4B23-B63C-F89ED867CE54}" type="slidenum">
              <a:rPr lang="en-US" smtClean="0"/>
              <a:t>‹#›</a:t>
            </a:fld>
            <a:endParaRPr lang="en-US"/>
          </a:p>
        </p:txBody>
      </p:sp>
    </p:spTree>
    <p:extLst>
      <p:ext uri="{BB962C8B-B14F-4D97-AF65-F5344CB8AC3E}">
        <p14:creationId xmlns:p14="http://schemas.microsoft.com/office/powerpoint/2010/main" val="40633521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en.wikipedia.org/wiki/Internet_anonymity" TargetMode="External"/><Relationship Id="rId2" Type="http://schemas.openxmlformats.org/officeDocument/2006/relationships/hyperlink" Target="https://en.wikipedia.org/wiki/Free_software" TargetMode="External"/><Relationship Id="rId1" Type="http://schemas.openxmlformats.org/officeDocument/2006/relationships/slideLayout" Target="../slideLayouts/slideLayout2.xml"/><Relationship Id="rId5" Type="http://schemas.openxmlformats.org/officeDocument/2006/relationships/hyperlink" Target="https://en.wikipedia.org/wiki/Traffic_analysis#In_computer_security" TargetMode="External"/><Relationship Id="rId4" Type="http://schemas.openxmlformats.org/officeDocument/2006/relationships/hyperlink" Target="https://en.wikipedia.org/wiki/Computer_surveillance#Network_surveillance"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Layout" Target="../slideLayouts/slideLayout2.xml"/><Relationship Id="rId4" Type="http://schemas.openxmlformats.org/officeDocument/2006/relationships/hyperlink" Target="http://www.e-system.ir/"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764405"/>
            <a:ext cx="12192000" cy="1745557"/>
          </a:xfrm>
        </p:spPr>
        <p:style>
          <a:lnRef idx="0">
            <a:schemeClr val="accent1"/>
          </a:lnRef>
          <a:fillRef idx="3">
            <a:schemeClr val="accent1"/>
          </a:fillRef>
          <a:effectRef idx="3">
            <a:schemeClr val="accent1"/>
          </a:effectRef>
          <a:fontRef idx="minor">
            <a:schemeClr val="lt1"/>
          </a:fontRef>
        </p:style>
        <p:txBody>
          <a:bodyPr/>
          <a:lstStyle/>
          <a:p>
            <a:r>
              <a:rPr lang="en-US" dirty="0"/>
              <a:t>Internet Of</a:t>
            </a:r>
            <a:br>
              <a:rPr lang="en-US" dirty="0"/>
            </a:br>
            <a:r>
              <a:rPr lang="en-US" dirty="0"/>
              <a:t>things</a:t>
            </a:r>
          </a:p>
        </p:txBody>
      </p:sp>
      <p:sp>
        <p:nvSpPr>
          <p:cNvPr id="3" name="Subtitle 2"/>
          <p:cNvSpPr>
            <a:spLocks noGrp="1"/>
          </p:cNvSpPr>
          <p:nvPr>
            <p:ph type="subTitle" idx="1"/>
          </p:nvPr>
        </p:nvSpPr>
        <p:spPr>
          <a:xfrm>
            <a:off x="1524000" y="3602038"/>
            <a:ext cx="9144000" cy="1072993"/>
          </a:xfrm>
        </p:spPr>
        <p:txBody>
          <a:bodyPr/>
          <a:lstStyle/>
          <a:p>
            <a:r>
              <a:rPr lang="en-US" dirty="0"/>
              <a:t>Lecturer: Reza </a:t>
            </a:r>
            <a:r>
              <a:rPr lang="en-US" dirty="0" err="1"/>
              <a:t>Arjmandi</a:t>
            </a:r>
            <a:endParaRPr lang="en-US" dirty="0"/>
          </a:p>
          <a:p>
            <a:r>
              <a:rPr lang="en-US" dirty="0"/>
              <a:t>Summer 2016</a:t>
            </a:r>
          </a:p>
          <a:p>
            <a:endParaRPr lang="en-US" dirty="0"/>
          </a:p>
        </p:txBody>
      </p:sp>
      <p:sp>
        <p:nvSpPr>
          <p:cNvPr id="4" name="TextBox 3"/>
          <p:cNvSpPr txBox="1"/>
          <p:nvPr/>
        </p:nvSpPr>
        <p:spPr>
          <a:xfrm>
            <a:off x="1" y="5308020"/>
            <a:ext cx="5484252" cy="923330"/>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r>
              <a:rPr lang="en-US" dirty="0"/>
              <a:t>Preface:</a:t>
            </a:r>
          </a:p>
          <a:p>
            <a:r>
              <a:rPr lang="en-US" dirty="0"/>
              <a:t>In this chapter, you will learn how your Raspberry Pi can participate in the Internet of Things in various ways. </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4253" y="164162"/>
            <a:ext cx="1223493" cy="1508167"/>
          </a:xfrm>
          <a:prstGeom prst="rect">
            <a:avLst/>
          </a:prstGeom>
        </p:spPr>
      </p:pic>
    </p:spTree>
    <p:extLst>
      <p:ext uri="{BB962C8B-B14F-4D97-AF65-F5344CB8AC3E}">
        <p14:creationId xmlns:p14="http://schemas.microsoft.com/office/powerpoint/2010/main" val="20232240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Displaying Sensor Readings on a Web Page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417443" y="745199"/>
            <a:ext cx="11357113" cy="5324535"/>
          </a:xfrm>
          <a:prstGeom prst="rect">
            <a:avLst/>
          </a:prstGeom>
          <a:noFill/>
        </p:spPr>
        <p:txBody>
          <a:bodyPr wrap="square" rtlCol="0">
            <a:spAutoFit/>
          </a:bodyPr>
          <a:lstStyle/>
          <a:p>
            <a:pPr lvl="1"/>
            <a:r>
              <a:rPr lang="en-US" b="1" i="1" dirty="0">
                <a:solidFill>
                  <a:srgbClr val="0070C0"/>
                </a:solidFill>
                <a:latin typeface="Consolas" panose="020B0609020204030204" pitchFamily="49" charset="0"/>
                <a:cs typeface="Consolas" panose="020B0609020204030204" pitchFamily="49" charset="0"/>
              </a:rPr>
              <a:t>@route('/</a:t>
            </a:r>
            <a:r>
              <a:rPr lang="en-US" b="1" i="1" dirty="0" err="1">
                <a:solidFill>
                  <a:srgbClr val="0070C0"/>
                </a:solidFill>
                <a:latin typeface="Consolas" panose="020B0609020204030204" pitchFamily="49" charset="0"/>
                <a:cs typeface="Consolas" panose="020B0609020204030204" pitchFamily="49" charset="0"/>
              </a:rPr>
              <a:t>justgage</a:t>
            </a:r>
            <a:r>
              <a:rPr lang="en-US" b="1" i="1" dirty="0">
                <a:solidFill>
                  <a:srgbClr val="0070C0"/>
                </a:solidFill>
                <a:latin typeface="Consolas" panose="020B0609020204030204" pitchFamily="49" charset="0"/>
                <a:cs typeface="Consolas" panose="020B0609020204030204" pitchFamily="49" charset="0"/>
              </a:rPr>
              <a:t>')</a:t>
            </a:r>
          </a:p>
          <a:p>
            <a:pPr lvl="1"/>
            <a:r>
              <a:rPr lang="en-US" b="1" i="1" dirty="0" err="1">
                <a:solidFill>
                  <a:srgbClr val="0070C0"/>
                </a:solidFill>
                <a:latin typeface="Consolas" panose="020B0609020204030204" pitchFamily="49" charset="0"/>
                <a:cs typeface="Consolas" panose="020B0609020204030204" pitchFamily="49" charset="0"/>
              </a:rPr>
              <a:t>def</a:t>
            </a:r>
            <a:r>
              <a:rPr lang="en-US" b="1" i="1" dirty="0">
                <a:solidFill>
                  <a:srgbClr val="0070C0"/>
                </a:solidFill>
                <a:latin typeface="Consolas" panose="020B0609020204030204" pitchFamily="49" charset="0"/>
                <a:cs typeface="Consolas" panose="020B0609020204030204" pitchFamily="49" charset="0"/>
              </a:rPr>
              <a:t> index():    </a:t>
            </a:r>
          </a:p>
          <a:p>
            <a:pPr lvl="1"/>
            <a:r>
              <a:rPr lang="en-US" b="1" i="1" dirty="0">
                <a:solidFill>
                  <a:srgbClr val="0070C0"/>
                </a:solidFill>
                <a:latin typeface="Consolas" panose="020B0609020204030204" pitchFamily="49" charset="0"/>
                <a:cs typeface="Consolas" panose="020B0609020204030204" pitchFamily="49" charset="0"/>
              </a:rPr>
              <a:t>	return template('justgage.1.0.1.min.js')</a:t>
            </a:r>
          </a:p>
          <a:p>
            <a:pPr lvl="1"/>
            <a:endParaRPr lang="en-US" b="1" i="1" dirty="0">
              <a:solidFill>
                <a:srgbClr val="0070C0"/>
              </a:solidFill>
              <a:latin typeface="Consolas" panose="020B0609020204030204" pitchFamily="49" charset="0"/>
              <a:cs typeface="Consolas" panose="020B0609020204030204" pitchFamily="49" charset="0"/>
            </a:endParaRPr>
          </a:p>
          <a:p>
            <a:pPr lvl="1"/>
            <a:endParaRPr lang="en-US" b="1" i="1" dirty="0">
              <a:solidFill>
                <a:srgbClr val="0070C0"/>
              </a:solidFill>
              <a:latin typeface="Consolas" panose="020B0609020204030204" pitchFamily="49" charset="0"/>
              <a:cs typeface="Consolas" panose="020B0609020204030204" pitchFamily="49" charset="0"/>
            </a:endParaRPr>
          </a:p>
          <a:p>
            <a:pPr lvl="1"/>
            <a:r>
              <a:rPr lang="en-US" b="1" i="1" dirty="0">
                <a:solidFill>
                  <a:srgbClr val="0070C0"/>
                </a:solidFill>
                <a:latin typeface="Consolas" panose="020B0609020204030204" pitchFamily="49" charset="0"/>
                <a:cs typeface="Consolas" panose="020B0609020204030204" pitchFamily="49" charset="0"/>
              </a:rPr>
              <a:t>run(host='0.0.0.0', port=80)</a:t>
            </a:r>
          </a:p>
          <a:p>
            <a:pPr lvl="1"/>
            <a:endParaRPr lang="en-US" b="1" i="1" dirty="0">
              <a:solidFill>
                <a:srgbClr val="0070C0"/>
              </a:solidFill>
              <a:latin typeface="Consolas" panose="020B0609020204030204" pitchFamily="49" charset="0"/>
              <a:cs typeface="Consolas" panose="020B0609020204030204" pitchFamily="49" charset="0"/>
            </a:endParaRPr>
          </a:p>
          <a:p>
            <a:pPr lvl="1"/>
            <a:endParaRPr lang="en-US" b="1" i="1" dirty="0">
              <a:solidFill>
                <a:srgbClr val="0070C0"/>
              </a:solidFill>
              <a:latin typeface="Consolas" panose="020B0609020204030204" pitchFamily="49" charset="0"/>
              <a:cs typeface="Consolas" panose="020B0609020204030204" pitchFamily="49" charset="0"/>
            </a:endParaRPr>
          </a:p>
          <a:p>
            <a:pPr lvl="1"/>
            <a:endParaRPr lang="en-US" b="1" i="1" dirty="0">
              <a:solidFill>
                <a:srgbClr val="0070C0"/>
              </a:solidFill>
              <a:latin typeface="Consolas" panose="020B0609020204030204" pitchFamily="49" charset="0"/>
              <a:cs typeface="Consolas" panose="020B0609020204030204" pitchFamily="49" charset="0"/>
            </a:endParaRPr>
          </a:p>
          <a:p>
            <a:pPr lvl="1"/>
            <a:endParaRPr lang="en-US" b="1" i="1" dirty="0">
              <a:solidFill>
                <a:srgbClr val="0070C0"/>
              </a:solidFill>
              <a:latin typeface="Consolas" panose="020B0609020204030204" pitchFamily="49" charset="0"/>
              <a:cs typeface="Consolas" panose="020B0609020204030204" pitchFamily="49" charset="0"/>
            </a:endParaRPr>
          </a:p>
          <a:p>
            <a:pPr lvl="1"/>
            <a:r>
              <a:rPr lang="en-US" sz="2000" dirty="0"/>
              <a:t>The function </a:t>
            </a:r>
            <a:r>
              <a:rPr lang="en-US" sz="2000" dirty="0" err="1"/>
              <a:t>cpu_temp</a:t>
            </a:r>
            <a:r>
              <a:rPr lang="en-US" sz="2000" dirty="0"/>
              <a:t> reads the temperature of the Raspberry Pi’s CPU, as described in Previous Recipe</a:t>
            </a:r>
          </a:p>
          <a:p>
            <a:pPr lvl="1"/>
            <a:endParaRPr lang="en-US" sz="2000" dirty="0"/>
          </a:p>
          <a:p>
            <a:pPr lvl="1"/>
            <a:r>
              <a:rPr lang="en-US" sz="2000" dirty="0"/>
              <a:t>Four routes are then defined for the bottle web server. The first (</a:t>
            </a:r>
            <a:r>
              <a:rPr lang="en-US" b="1" i="1" dirty="0">
                <a:solidFill>
                  <a:srgbClr val="0070C0"/>
                </a:solidFill>
                <a:latin typeface="Consolas" panose="020B0609020204030204" pitchFamily="49" charset="0"/>
                <a:cs typeface="Consolas" panose="020B0609020204030204" pitchFamily="49" charset="0"/>
              </a:rPr>
              <a:t>/temp</a:t>
            </a:r>
            <a:r>
              <a:rPr lang="en-US" sz="2000" dirty="0"/>
              <a:t>) returns a string containing the CPU temperature in degrees C. The root route (</a:t>
            </a:r>
            <a:r>
              <a:rPr lang="en-US" b="1" i="1" dirty="0">
                <a:solidFill>
                  <a:srgbClr val="0070C0"/>
                </a:solidFill>
                <a:latin typeface="Consolas" panose="020B0609020204030204" pitchFamily="49" charset="0"/>
                <a:cs typeface="Consolas" panose="020B0609020204030204" pitchFamily="49" charset="0"/>
              </a:rPr>
              <a:t>/</a:t>
            </a:r>
            <a:r>
              <a:rPr lang="en-US" sz="2000" dirty="0"/>
              <a:t>) returns the main HTML template for the page (</a:t>
            </a:r>
            <a:r>
              <a:rPr lang="en-US" b="1" i="1" dirty="0">
                <a:solidFill>
                  <a:srgbClr val="0070C0"/>
                </a:solidFill>
                <a:latin typeface="Consolas" panose="020B0609020204030204" pitchFamily="49" charset="0"/>
                <a:cs typeface="Consolas" panose="020B0609020204030204" pitchFamily="49" charset="0"/>
              </a:rPr>
              <a:t>main.html</a:t>
            </a:r>
            <a:r>
              <a:rPr lang="en-US" sz="2000" dirty="0"/>
              <a:t>). The other two routes provide access to copies of the </a:t>
            </a:r>
            <a:r>
              <a:rPr lang="en-US" b="1" i="1" dirty="0" err="1">
                <a:solidFill>
                  <a:srgbClr val="0070C0"/>
                </a:solidFill>
                <a:latin typeface="Consolas" panose="020B0609020204030204" pitchFamily="49" charset="0"/>
                <a:cs typeface="Consolas" panose="020B0609020204030204" pitchFamily="49" charset="0"/>
              </a:rPr>
              <a:t>raphael</a:t>
            </a:r>
            <a:r>
              <a:rPr lang="en-US" sz="2000" dirty="0"/>
              <a:t> and </a:t>
            </a:r>
            <a:r>
              <a:rPr lang="en-US" b="1" i="1" dirty="0" err="1">
                <a:solidFill>
                  <a:srgbClr val="0070C0"/>
                </a:solidFill>
                <a:latin typeface="Consolas" panose="020B0609020204030204" pitchFamily="49" charset="0"/>
                <a:cs typeface="Consolas" panose="020B0609020204030204" pitchFamily="49" charset="0"/>
              </a:rPr>
              <a:t>justgage</a:t>
            </a:r>
            <a:r>
              <a:rPr lang="en-US" sz="2000" dirty="0"/>
              <a:t> JavaScript libraries. </a:t>
            </a:r>
          </a:p>
          <a:p>
            <a:pPr lvl="1"/>
            <a:r>
              <a:rPr lang="en-US" sz="2000" dirty="0"/>
              <a:t>  </a:t>
            </a:r>
          </a:p>
        </p:txBody>
      </p:sp>
    </p:spTree>
    <p:extLst>
      <p:ext uri="{BB962C8B-B14F-4D97-AF65-F5344CB8AC3E}">
        <p14:creationId xmlns:p14="http://schemas.microsoft.com/office/powerpoint/2010/main" val="5783094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Displaying Sensor Readings on a Web Page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417443" y="745199"/>
            <a:ext cx="11357113" cy="3477875"/>
          </a:xfrm>
          <a:prstGeom prst="rect">
            <a:avLst/>
          </a:prstGeom>
          <a:noFill/>
        </p:spPr>
        <p:txBody>
          <a:bodyPr wrap="square" rtlCol="0">
            <a:spAutoFit/>
          </a:bodyPr>
          <a:lstStyle/>
          <a:p>
            <a:pPr lvl="1"/>
            <a:r>
              <a:rPr lang="en-US" sz="2000" dirty="0"/>
              <a:t>The </a:t>
            </a:r>
            <a:r>
              <a:rPr lang="en-US" b="1" i="1" dirty="0" err="1">
                <a:solidFill>
                  <a:srgbClr val="0070C0"/>
                </a:solidFill>
                <a:latin typeface="Consolas" panose="020B0609020204030204" pitchFamily="49" charset="0"/>
                <a:cs typeface="Consolas" panose="020B0609020204030204" pitchFamily="49" charset="0"/>
              </a:rPr>
              <a:t>JQuery</a:t>
            </a:r>
            <a:r>
              <a:rPr lang="en-US" sz="2000" dirty="0"/>
              <a:t>, </a:t>
            </a:r>
            <a:r>
              <a:rPr lang="en-US" b="1" i="1" dirty="0">
                <a:solidFill>
                  <a:srgbClr val="0070C0"/>
                </a:solidFill>
                <a:latin typeface="Consolas" panose="020B0609020204030204" pitchFamily="49" charset="0"/>
                <a:cs typeface="Consolas" panose="020B0609020204030204" pitchFamily="49" charset="0"/>
              </a:rPr>
              <a:t>Raphael</a:t>
            </a:r>
            <a:r>
              <a:rPr lang="en-US" sz="2000" dirty="0"/>
              <a:t>, and </a:t>
            </a:r>
            <a:r>
              <a:rPr lang="en-US" b="1" i="1" dirty="0" err="1">
                <a:solidFill>
                  <a:srgbClr val="0070C0"/>
                </a:solidFill>
                <a:latin typeface="Consolas" panose="020B0609020204030204" pitchFamily="49" charset="0"/>
                <a:cs typeface="Consolas" panose="020B0609020204030204" pitchFamily="49" charset="0"/>
              </a:rPr>
              <a:t>JustGage</a:t>
            </a:r>
            <a:r>
              <a:rPr lang="en-US" sz="2000" dirty="0"/>
              <a:t> libraries are all imported (</a:t>
            </a:r>
            <a:r>
              <a:rPr lang="en-US" b="1" i="1" dirty="0" err="1">
                <a:solidFill>
                  <a:srgbClr val="0070C0"/>
                </a:solidFill>
                <a:latin typeface="Consolas" panose="020B0609020204030204" pitchFamily="49" charset="0"/>
                <a:cs typeface="Consolas" panose="020B0609020204030204" pitchFamily="49" charset="0"/>
              </a:rPr>
              <a:t>JQuery</a:t>
            </a:r>
            <a:r>
              <a:rPr lang="en-US" sz="2000" dirty="0"/>
              <a:t> from </a:t>
            </a:r>
            <a:r>
              <a:rPr lang="en-US" b="1" i="1" dirty="0">
                <a:solidFill>
                  <a:srgbClr val="0070C0"/>
                </a:solidFill>
                <a:latin typeface="Consolas" panose="020B0609020204030204" pitchFamily="49" charset="0"/>
                <a:cs typeface="Consolas" panose="020B0609020204030204" pitchFamily="49" charset="0"/>
              </a:rPr>
              <a:t>https:// developers.google.com/speed/libraries/#</a:t>
            </a:r>
            <a:r>
              <a:rPr lang="en-US" b="1" i="1" dirty="0" err="1">
                <a:solidFill>
                  <a:srgbClr val="0070C0"/>
                </a:solidFill>
                <a:latin typeface="Consolas" panose="020B0609020204030204" pitchFamily="49" charset="0"/>
                <a:cs typeface="Consolas" panose="020B0609020204030204" pitchFamily="49" charset="0"/>
              </a:rPr>
              <a:t>jquery</a:t>
            </a:r>
            <a:r>
              <a:rPr lang="en-US" b="1" i="1" dirty="0">
                <a:solidFill>
                  <a:srgbClr val="0070C0"/>
                </a:solidFill>
                <a:latin typeface="Consolas" panose="020B0609020204030204" pitchFamily="49" charset="0"/>
                <a:cs typeface="Consolas" panose="020B0609020204030204" pitchFamily="49" charset="0"/>
              </a:rPr>
              <a:t> </a:t>
            </a:r>
            <a:r>
              <a:rPr lang="en-US" sz="2000" dirty="0"/>
              <a:t>and the other two from local copies). </a:t>
            </a:r>
            <a:endParaRPr lang="fa-IR" sz="2000" dirty="0"/>
          </a:p>
          <a:p>
            <a:pPr lvl="1"/>
            <a:endParaRPr lang="fa-IR" sz="2000" dirty="0"/>
          </a:p>
          <a:p>
            <a:pPr lvl="1"/>
            <a:endParaRPr lang="fa-IR" sz="2000" dirty="0"/>
          </a:p>
          <a:p>
            <a:pPr lvl="1"/>
            <a:r>
              <a:rPr lang="en-US" sz="2000" dirty="0"/>
              <a:t>Getting a reading from the Raspberry Pi to the browser window is a two-stage process. First, the function </a:t>
            </a:r>
            <a:r>
              <a:rPr lang="en-US" sz="2000" dirty="0" err="1"/>
              <a:t>getReading</a:t>
            </a:r>
            <a:r>
              <a:rPr lang="en-US" sz="2000" dirty="0"/>
              <a:t> is called. This sends a web request with the route </a:t>
            </a:r>
            <a:r>
              <a:rPr lang="en-US" b="1" i="1" dirty="0">
                <a:solidFill>
                  <a:srgbClr val="0070C0"/>
                </a:solidFill>
                <a:latin typeface="Consolas" panose="020B0609020204030204" pitchFamily="49" charset="0"/>
                <a:cs typeface="Consolas" panose="020B0609020204030204" pitchFamily="49" charset="0"/>
              </a:rPr>
              <a:t>/temp </a:t>
            </a:r>
            <a:r>
              <a:rPr lang="en-US" sz="2000" dirty="0"/>
              <a:t>to web_sensor.py and specifies a function called callback to be run when the web request completes. The callback function is then responsible for updating the </a:t>
            </a:r>
            <a:r>
              <a:rPr lang="en-US" sz="2000" dirty="0" err="1"/>
              <a:t>JustGage</a:t>
            </a:r>
            <a:r>
              <a:rPr lang="en-US" sz="2000" dirty="0"/>
              <a:t> display before setting a timeout to call </a:t>
            </a:r>
            <a:r>
              <a:rPr lang="en-US" b="1" i="1" dirty="0" err="1">
                <a:solidFill>
                  <a:srgbClr val="0070C0"/>
                </a:solidFill>
                <a:latin typeface="Consolas" panose="020B0609020204030204" pitchFamily="49" charset="0"/>
                <a:cs typeface="Consolas" panose="020B0609020204030204" pitchFamily="49" charset="0"/>
              </a:rPr>
              <a:t>getReading</a:t>
            </a:r>
            <a:r>
              <a:rPr lang="en-US" sz="2000" dirty="0"/>
              <a:t> again after a second. </a:t>
            </a:r>
            <a:endParaRPr lang="fa-IR" sz="2000" dirty="0"/>
          </a:p>
          <a:p>
            <a:pPr lvl="1"/>
            <a:endParaRPr lang="fa-IR" sz="2000" dirty="0"/>
          </a:p>
          <a:p>
            <a:pPr lvl="1"/>
            <a:r>
              <a:rPr lang="en-US" sz="2000" dirty="0"/>
              <a:t>  </a:t>
            </a:r>
          </a:p>
        </p:txBody>
      </p:sp>
    </p:spTree>
    <p:extLst>
      <p:ext uri="{BB962C8B-B14F-4D97-AF65-F5344CB8AC3E}">
        <p14:creationId xmlns:p14="http://schemas.microsoft.com/office/powerpoint/2010/main" val="27888073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Sending Email and Other Notifications with IFTTT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417443" y="745199"/>
            <a:ext cx="11357113" cy="5324535"/>
          </a:xfrm>
          <a:prstGeom prst="rect">
            <a:avLst/>
          </a:prstGeom>
          <a:noFill/>
        </p:spPr>
        <p:txBody>
          <a:bodyPr wrap="square" rtlCol="0">
            <a:spAutoFit/>
          </a:bodyPr>
          <a:lstStyle/>
          <a:p>
            <a:pPr lvl="1"/>
            <a:r>
              <a:rPr lang="en-US" sz="2000" dirty="0"/>
              <a:t>You want a flexible way for your </a:t>
            </a:r>
            <a:r>
              <a:rPr lang="en-US" sz="2000" dirty="0" err="1"/>
              <a:t>Raspberrry</a:t>
            </a:r>
            <a:r>
              <a:rPr lang="en-US" sz="2000" dirty="0"/>
              <a:t> Pi to send notifications by email, Facebook status, Twitter, or Slack. </a:t>
            </a:r>
            <a:endParaRPr lang="fa-IR" sz="2000" dirty="0"/>
          </a:p>
          <a:p>
            <a:pPr lvl="1"/>
            <a:endParaRPr lang="fa-IR" sz="2000" dirty="0"/>
          </a:p>
          <a:p>
            <a:pPr lvl="1"/>
            <a:r>
              <a:rPr lang="en-US" sz="2000" dirty="0"/>
              <a:t>This recipe is illustrated with an example that sends you an email when the CPU temperature of your Raspberry Pi exceeds a threshold. </a:t>
            </a:r>
          </a:p>
          <a:p>
            <a:pPr lvl="1"/>
            <a:endParaRPr lang="en-US" sz="2000" dirty="0"/>
          </a:p>
          <a:p>
            <a:pPr lvl="1"/>
            <a:r>
              <a:rPr lang="en-US" sz="2000" dirty="0"/>
              <a:t>You need to create an account with IFTTT before you can start using it, so visit </a:t>
            </a:r>
            <a:r>
              <a:rPr lang="en-US" b="1" i="1" dirty="0">
                <a:solidFill>
                  <a:srgbClr val="0070C0"/>
                </a:solidFill>
                <a:latin typeface="Consolas" panose="020B0609020204030204" pitchFamily="49" charset="0"/>
                <a:cs typeface="Consolas" panose="020B0609020204030204" pitchFamily="49" charset="0"/>
              </a:rPr>
              <a:t>www.ifttt.com</a:t>
            </a:r>
            <a:r>
              <a:rPr lang="en-US" sz="2000" dirty="0"/>
              <a:t> and sign up.</a:t>
            </a:r>
          </a:p>
          <a:p>
            <a:pPr lvl="1"/>
            <a:endParaRPr lang="en-US" sz="2000" dirty="0"/>
          </a:p>
          <a:p>
            <a:pPr lvl="1"/>
            <a:r>
              <a:rPr lang="en-US" sz="2000" dirty="0"/>
              <a:t> Click on the Create a Recipe button. This will prompt you to first enter the </a:t>
            </a:r>
            <a:r>
              <a:rPr lang="en-US" sz="2000" b="1" dirty="0">
                <a:solidFill>
                  <a:srgbClr val="FF0000"/>
                </a:solidFill>
              </a:rPr>
              <a:t>IF</a:t>
            </a:r>
            <a:r>
              <a:rPr lang="en-US" sz="2000" dirty="0"/>
              <a:t> part of the recipe and later the </a:t>
            </a:r>
            <a:r>
              <a:rPr lang="en-US" sz="2000" b="1" dirty="0">
                <a:solidFill>
                  <a:srgbClr val="FF0000"/>
                </a:solidFill>
              </a:rPr>
              <a:t>THAT</a:t>
            </a:r>
            <a:r>
              <a:rPr lang="en-US" sz="2000" dirty="0"/>
              <a:t> part. </a:t>
            </a:r>
          </a:p>
          <a:p>
            <a:pPr lvl="1"/>
            <a:endParaRPr lang="en-US" sz="2000" dirty="0"/>
          </a:p>
          <a:p>
            <a:pPr lvl="1"/>
            <a:r>
              <a:rPr lang="en-US" sz="2000" dirty="0"/>
              <a:t>In this case, the IF THIS part (the trigger) is going to be the receipt of a web request from your Raspberry Pi, so click on THIS and then enter Maker into the search field to find the Maker channel. Select the Maker channel and when prompted to Choose a Trigger, select the option (Receive a Web Request). This will open the form shown in following figure.</a:t>
            </a:r>
          </a:p>
          <a:p>
            <a:pPr lvl="1"/>
            <a:endParaRPr lang="en-US" sz="2000" dirty="0"/>
          </a:p>
        </p:txBody>
      </p:sp>
    </p:spTree>
    <p:extLst>
      <p:ext uri="{BB962C8B-B14F-4D97-AF65-F5344CB8AC3E}">
        <p14:creationId xmlns:p14="http://schemas.microsoft.com/office/powerpoint/2010/main" val="41440681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Sending Email and Other Notifications with IFTTT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p:cNvPicPr>
            <a:picLocks noChangeAspect="1"/>
          </p:cNvPicPr>
          <p:nvPr/>
        </p:nvPicPr>
        <p:blipFill>
          <a:blip r:embed="rId2"/>
          <a:stretch>
            <a:fillRect/>
          </a:stretch>
        </p:blipFill>
        <p:spPr>
          <a:xfrm>
            <a:off x="928048" y="857743"/>
            <a:ext cx="10495128" cy="5900628"/>
          </a:xfrm>
          <a:prstGeom prst="rect">
            <a:avLst/>
          </a:prstGeom>
        </p:spPr>
      </p:pic>
    </p:spTree>
    <p:extLst>
      <p:ext uri="{BB962C8B-B14F-4D97-AF65-F5344CB8AC3E}">
        <p14:creationId xmlns:p14="http://schemas.microsoft.com/office/powerpoint/2010/main" val="170462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Sending Email and Other Notifications with IFTTT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417443" y="745199"/>
            <a:ext cx="11357113" cy="3170099"/>
          </a:xfrm>
          <a:prstGeom prst="rect">
            <a:avLst/>
          </a:prstGeom>
          <a:noFill/>
        </p:spPr>
        <p:txBody>
          <a:bodyPr wrap="square" rtlCol="0">
            <a:spAutoFit/>
          </a:bodyPr>
          <a:lstStyle/>
          <a:p>
            <a:pPr lvl="1"/>
            <a:r>
              <a:rPr lang="en-US" sz="2000" dirty="0"/>
              <a:t>Enter the text </a:t>
            </a:r>
            <a:r>
              <a:rPr lang="en-US" sz="2000" b="1" dirty="0" err="1">
                <a:effectLst>
                  <a:outerShdw blurRad="38100" dist="38100" dir="2700000" algn="tl">
                    <a:srgbClr val="000000">
                      <a:alpha val="43137"/>
                    </a:srgbClr>
                  </a:outerShdw>
                </a:effectLst>
              </a:rPr>
              <a:t>cpu_too_hot</a:t>
            </a:r>
            <a:r>
              <a:rPr lang="en-US" sz="2000" dirty="0"/>
              <a:t> into the Event Name field and click Create Trigger. </a:t>
            </a:r>
            <a:endParaRPr lang="fa-IR" sz="2000" dirty="0"/>
          </a:p>
          <a:p>
            <a:pPr lvl="1"/>
            <a:endParaRPr lang="fa-IR" sz="2000" dirty="0"/>
          </a:p>
          <a:p>
            <a:pPr lvl="1"/>
            <a:endParaRPr lang="fa-IR" sz="2000" dirty="0"/>
          </a:p>
          <a:p>
            <a:pPr lvl="1"/>
            <a:r>
              <a:rPr lang="en-US" sz="2000" dirty="0"/>
              <a:t>This will now move you to the </a:t>
            </a:r>
            <a:r>
              <a:rPr lang="en-US" sz="2000" b="1" dirty="0"/>
              <a:t>THAT </a:t>
            </a:r>
            <a:r>
              <a:rPr lang="en-US" sz="2000" dirty="0"/>
              <a:t>portion of the recipe, the action , and you will need to select an action channel. Here there are many options, but for this example you will use the Email channel, so type Email into the search field and then select the Email channel. You will see several email-related channels, including Gmail. Use the email channel, even if you are sending from a Gmail account. </a:t>
            </a:r>
          </a:p>
          <a:p>
            <a:pPr lvl="1"/>
            <a:endParaRPr lang="en-US" sz="2000" dirty="0"/>
          </a:p>
          <a:p>
            <a:pPr lvl="1"/>
            <a:r>
              <a:rPr lang="en-US" sz="2000" dirty="0"/>
              <a:t>Having selected the Email channel, select the action Send Me an Email, and the form shown in following figure will be displayed</a:t>
            </a:r>
          </a:p>
        </p:txBody>
      </p:sp>
    </p:spTree>
    <p:extLst>
      <p:ext uri="{BB962C8B-B14F-4D97-AF65-F5344CB8AC3E}">
        <p14:creationId xmlns:p14="http://schemas.microsoft.com/office/powerpoint/2010/main" val="13457417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Sending Email and Other Notifications with IFTTT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2"/>
          <a:stretch>
            <a:fillRect/>
          </a:stretch>
        </p:blipFill>
        <p:spPr>
          <a:xfrm>
            <a:off x="823951" y="857743"/>
            <a:ext cx="10378061" cy="5834810"/>
          </a:xfrm>
          <a:prstGeom prst="rect">
            <a:avLst/>
          </a:prstGeom>
        </p:spPr>
      </p:pic>
    </p:spTree>
    <p:extLst>
      <p:ext uri="{BB962C8B-B14F-4D97-AF65-F5344CB8AC3E}">
        <p14:creationId xmlns:p14="http://schemas.microsoft.com/office/powerpoint/2010/main" val="40190751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Tor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6" name="Picture 2" descr="https://upload.wikimedia.org/wikipedia/commons/thumb/1/15/Tor-logo-2011-flat.svg/1200px-Tor-logo-2011-flat.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3377" y="857743"/>
            <a:ext cx="9225244" cy="55738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86303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Tor</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TextBox 5"/>
          <p:cNvSpPr txBox="1"/>
          <p:nvPr/>
        </p:nvSpPr>
        <p:spPr>
          <a:xfrm>
            <a:off x="63500" y="977211"/>
            <a:ext cx="11357113" cy="4493538"/>
          </a:xfrm>
          <a:prstGeom prst="rect">
            <a:avLst/>
          </a:prstGeom>
          <a:noFill/>
        </p:spPr>
        <p:txBody>
          <a:bodyPr wrap="square" rtlCol="0">
            <a:spAutoFit/>
          </a:bodyPr>
          <a:lstStyle/>
          <a:p>
            <a:pPr lvl="1"/>
            <a:r>
              <a:rPr lang="en-US" b="1" dirty="0"/>
              <a:t>Tor</a:t>
            </a:r>
            <a:r>
              <a:rPr lang="en-US" dirty="0"/>
              <a:t> is </a:t>
            </a:r>
            <a:r>
              <a:rPr lang="en-US" dirty="0">
                <a:hlinkClick r:id="rId2" tooltip="Free software"/>
              </a:rPr>
              <a:t>free software</a:t>
            </a:r>
            <a:r>
              <a:rPr lang="en-US" dirty="0"/>
              <a:t> for enabling </a:t>
            </a:r>
            <a:r>
              <a:rPr lang="en-US" dirty="0">
                <a:hlinkClick r:id="rId3" tooltip="Internet anonymity"/>
              </a:rPr>
              <a:t>anonymous communication</a:t>
            </a:r>
            <a:r>
              <a:rPr lang="en-US" dirty="0"/>
              <a:t>. The name is derived from an acronym for the original software project name "The Onion Router".</a:t>
            </a:r>
            <a:r>
              <a:rPr lang="en-US" baseline="30000" dirty="0"/>
              <a:t> </a:t>
            </a:r>
            <a:r>
              <a:rPr lang="en-US" dirty="0"/>
              <a:t> Tor directs Internet traffic through a free, worldwide, volunteer network consisting of more than seven thousand relays to conceal a user's location and usage from anyone conducting </a:t>
            </a:r>
            <a:r>
              <a:rPr lang="en-US" dirty="0">
                <a:hlinkClick r:id="rId4" tooltip="Computer surveillance"/>
              </a:rPr>
              <a:t>network surveillance</a:t>
            </a:r>
            <a:r>
              <a:rPr lang="en-US" dirty="0"/>
              <a:t> or </a:t>
            </a:r>
            <a:r>
              <a:rPr lang="en-US" dirty="0">
                <a:hlinkClick r:id="rId5" tooltip="Traffic analysis"/>
              </a:rPr>
              <a:t>traffic analysis</a:t>
            </a:r>
            <a:r>
              <a:rPr lang="en-US" dirty="0"/>
              <a:t>. Using Tor makes it more difficult for Internet activity to be traced back to the user: this includes "visits to Web sites, online posts, instant messages, and other communication forms". Tor's use is intended to protect the personal privacy of users, as well as their freedom and ability to conduct confidential communication by keeping their Internet activities from being monitored.</a:t>
            </a:r>
          </a:p>
          <a:p>
            <a:pPr lvl="1"/>
            <a:endParaRPr lang="en-US" sz="2000" dirty="0"/>
          </a:p>
          <a:p>
            <a:pPr lvl="1"/>
            <a:r>
              <a:rPr lang="en-US" sz="2000" dirty="0"/>
              <a:t>Install tor:</a:t>
            </a:r>
          </a:p>
          <a:p>
            <a:pPr lvl="1"/>
            <a:endParaRPr lang="fa-IR" sz="2000" dirty="0"/>
          </a:p>
          <a:p>
            <a:pPr lvl="1"/>
            <a:r>
              <a:rPr lang="en-US" sz="2000" b="1" i="1" dirty="0" err="1">
                <a:solidFill>
                  <a:srgbClr val="0070C0"/>
                </a:solidFill>
                <a:latin typeface="Consolas" panose="020B0609020204030204" pitchFamily="49" charset="0"/>
                <a:cs typeface="Consolas" panose="020B0609020204030204" pitchFamily="49" charset="0"/>
              </a:rPr>
              <a:t>sudo</a:t>
            </a:r>
            <a:r>
              <a:rPr lang="en-US" sz="2000" b="1" i="1" dirty="0">
                <a:solidFill>
                  <a:srgbClr val="0070C0"/>
                </a:solidFill>
                <a:latin typeface="Consolas" panose="020B0609020204030204" pitchFamily="49" charset="0"/>
                <a:cs typeface="Consolas" panose="020B0609020204030204" pitchFamily="49" charset="0"/>
              </a:rPr>
              <a:t> apt-get install update</a:t>
            </a:r>
          </a:p>
          <a:p>
            <a:pPr lvl="1"/>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b="1" i="1" dirty="0" err="1">
                <a:solidFill>
                  <a:srgbClr val="0070C0"/>
                </a:solidFill>
                <a:latin typeface="Consolas" panose="020B0609020204030204" pitchFamily="49" charset="0"/>
                <a:cs typeface="Consolas" panose="020B0609020204030204" pitchFamily="49" charset="0"/>
              </a:rPr>
              <a:t>sudo</a:t>
            </a:r>
            <a:r>
              <a:rPr lang="en-US" sz="2000" b="1" i="1" dirty="0">
                <a:solidFill>
                  <a:srgbClr val="0070C0"/>
                </a:solidFill>
                <a:latin typeface="Consolas" panose="020B0609020204030204" pitchFamily="49" charset="0"/>
                <a:cs typeface="Consolas" panose="020B0609020204030204" pitchFamily="49" charset="0"/>
              </a:rPr>
              <a:t> apt-get install tor</a:t>
            </a:r>
          </a:p>
          <a:p>
            <a:pPr lvl="1"/>
            <a:endParaRPr lang="en-US" sz="2000" b="1" i="1" dirty="0">
              <a:solidFill>
                <a:srgbClr val="0070C0"/>
              </a:solidFill>
              <a:latin typeface="Consolas" panose="020B0609020204030204" pitchFamily="49" charset="0"/>
              <a:cs typeface="Consolas" panose="020B0609020204030204" pitchFamily="49" charset="0"/>
            </a:endParaRPr>
          </a:p>
          <a:p>
            <a:pPr lvl="1"/>
            <a:endParaRPr lang="en-US" sz="2000" b="1" i="1" dirty="0">
              <a:solidFill>
                <a:srgbClr val="0070C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5399283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err="1"/>
              <a:t>PySocks</a:t>
            </a:r>
            <a:endParaRPr lang="en-US"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Rectangle 1"/>
          <p:cNvSpPr/>
          <p:nvPr/>
        </p:nvSpPr>
        <p:spPr>
          <a:xfrm>
            <a:off x="0" y="2907250"/>
            <a:ext cx="4031873" cy="400110"/>
          </a:xfrm>
          <a:prstGeom prst="rect">
            <a:avLst/>
          </a:prstGeom>
        </p:spPr>
        <p:txBody>
          <a:bodyPr wrap="none">
            <a:spAutoFit/>
          </a:bodyPr>
          <a:lstStyle/>
          <a:p>
            <a:pPr lvl="1"/>
            <a:r>
              <a:rPr lang="en-US" sz="2000" b="1" i="1" dirty="0" err="1">
                <a:solidFill>
                  <a:srgbClr val="0070C0"/>
                </a:solidFill>
                <a:latin typeface="Consolas" panose="020B0609020204030204" pitchFamily="49" charset="0"/>
                <a:cs typeface="Consolas" panose="020B0609020204030204" pitchFamily="49" charset="0"/>
              </a:rPr>
              <a:t>sudo</a:t>
            </a:r>
            <a:r>
              <a:rPr lang="en-US" sz="2000" b="1" i="1">
                <a:solidFill>
                  <a:srgbClr val="0070C0"/>
                </a:solidFill>
                <a:latin typeface="Consolas" panose="020B0609020204030204" pitchFamily="49" charset="0"/>
                <a:cs typeface="Consolas" panose="020B0609020204030204" pitchFamily="49" charset="0"/>
              </a:rPr>
              <a:t> pip </a:t>
            </a:r>
            <a:r>
              <a:rPr lang="en-US" sz="2000" b="1" i="1" dirty="0">
                <a:solidFill>
                  <a:srgbClr val="0070C0"/>
                </a:solidFill>
                <a:latin typeface="Consolas" panose="020B0609020204030204" pitchFamily="49" charset="0"/>
                <a:cs typeface="Consolas" panose="020B0609020204030204" pitchFamily="49" charset="0"/>
              </a:rPr>
              <a:t>install </a:t>
            </a:r>
            <a:r>
              <a:rPr lang="en-US" sz="2000" b="1" i="1" dirty="0" err="1">
                <a:solidFill>
                  <a:srgbClr val="0070C0"/>
                </a:solidFill>
                <a:latin typeface="Consolas" panose="020B0609020204030204" pitchFamily="49" charset="0"/>
                <a:cs typeface="Consolas" panose="020B0609020204030204" pitchFamily="49" charset="0"/>
              </a:rPr>
              <a:t>PySocks</a:t>
            </a:r>
            <a:endParaRPr lang="en-US" sz="2000" b="1" i="1" dirty="0">
              <a:solidFill>
                <a:srgbClr val="0070C0"/>
              </a:solidFill>
              <a:latin typeface="Consolas" panose="020B0609020204030204" pitchFamily="49" charset="0"/>
              <a:cs typeface="Consolas" panose="020B0609020204030204" pitchFamily="49" charset="0"/>
            </a:endParaRPr>
          </a:p>
        </p:txBody>
      </p:sp>
      <p:sp>
        <p:nvSpPr>
          <p:cNvPr id="6" name="TextBox 5"/>
          <p:cNvSpPr txBox="1"/>
          <p:nvPr/>
        </p:nvSpPr>
        <p:spPr>
          <a:xfrm>
            <a:off x="254568" y="798981"/>
            <a:ext cx="11357113" cy="2308324"/>
          </a:xfrm>
          <a:prstGeom prst="rect">
            <a:avLst/>
          </a:prstGeom>
          <a:noFill/>
        </p:spPr>
        <p:txBody>
          <a:bodyPr wrap="square" rtlCol="0">
            <a:spAutoFit/>
          </a:bodyPr>
          <a:lstStyle/>
          <a:p>
            <a:pPr marL="285750" indent="-285750">
              <a:buFont typeface="Arial" panose="020B0604020202020204" pitchFamily="34" charset="0"/>
              <a:buChar char="•"/>
            </a:pPr>
            <a:r>
              <a:rPr lang="en-US" b="1" dirty="0"/>
              <a:t>SOCKS proxy client for Python 2.6 - 3.x</a:t>
            </a:r>
          </a:p>
          <a:p>
            <a:pPr marL="285750" indent="-285750">
              <a:buFont typeface="Arial" panose="020B0604020202020204" pitchFamily="34" charset="0"/>
              <a:buChar char="•"/>
            </a:pPr>
            <a:r>
              <a:rPr lang="en-US" b="1" dirty="0"/>
              <a:t>TCP and UDP both supported</a:t>
            </a:r>
          </a:p>
          <a:p>
            <a:pPr marL="285750" indent="-285750">
              <a:buFont typeface="Arial" panose="020B0604020202020204" pitchFamily="34" charset="0"/>
              <a:buChar char="•"/>
            </a:pPr>
            <a:r>
              <a:rPr lang="en-US" b="1" dirty="0"/>
              <a:t>HTTP proxy client included but not supported or recommended (you should use urllib2's or requests' own HTTP proxy interface)</a:t>
            </a:r>
          </a:p>
          <a:p>
            <a:pPr marL="285750" indent="-285750">
              <a:buFont typeface="Arial" panose="020B0604020202020204" pitchFamily="34" charset="0"/>
              <a:buChar char="•"/>
            </a:pPr>
            <a:r>
              <a:rPr lang="en-US" b="1" dirty="0"/>
              <a:t>urllib2 handler included</a:t>
            </a:r>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r>
              <a:rPr lang="en-US" b="1" dirty="0"/>
              <a:t>Install </a:t>
            </a:r>
            <a:r>
              <a:rPr lang="en-US" b="1" dirty="0" err="1"/>
              <a:t>PySocks</a:t>
            </a:r>
            <a:r>
              <a:rPr lang="en-US" b="1" dirty="0"/>
              <a:t>:</a:t>
            </a:r>
          </a:p>
          <a:p>
            <a:pPr marL="285750" indent="-285750">
              <a:buFont typeface="Arial" panose="020B0604020202020204" pitchFamily="34" charset="0"/>
              <a:buChar char="•"/>
            </a:pPr>
            <a:endParaRPr lang="en-US" b="1" dirty="0"/>
          </a:p>
        </p:txBody>
      </p:sp>
    </p:spTree>
    <p:extLst>
      <p:ext uri="{BB962C8B-B14F-4D97-AF65-F5344CB8AC3E}">
        <p14:creationId xmlns:p14="http://schemas.microsoft.com/office/powerpoint/2010/main" val="26784545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Sending Email and Other Notifications with IFTTT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417443" y="745199"/>
            <a:ext cx="11357113" cy="6247864"/>
          </a:xfrm>
          <a:prstGeom prst="rect">
            <a:avLst/>
          </a:prstGeom>
          <a:noFill/>
        </p:spPr>
        <p:txBody>
          <a:bodyPr wrap="square" rtlCol="0">
            <a:spAutoFit/>
          </a:bodyPr>
          <a:lstStyle/>
          <a:p>
            <a:pPr lvl="1"/>
            <a:r>
              <a:rPr lang="en-US" sz="2000" dirty="0"/>
              <a:t>The Python program to send the web request:</a:t>
            </a:r>
          </a:p>
          <a:p>
            <a:pPr lvl="1"/>
            <a:endParaRPr lang="fa-IR" sz="2000" dirty="0"/>
          </a:p>
          <a:p>
            <a:pPr lvl="1"/>
            <a:r>
              <a:rPr lang="en-US" sz="2000" b="1" i="1" dirty="0">
                <a:solidFill>
                  <a:srgbClr val="0070C0"/>
                </a:solidFill>
                <a:latin typeface="Consolas" panose="020B0609020204030204" pitchFamily="49" charset="0"/>
                <a:cs typeface="Consolas" panose="020B0609020204030204" pitchFamily="49" charset="0"/>
              </a:rPr>
              <a:t>import time, </a:t>
            </a:r>
            <a:r>
              <a:rPr lang="en-US" sz="2000" b="1" i="1" dirty="0" err="1">
                <a:solidFill>
                  <a:srgbClr val="0070C0"/>
                </a:solidFill>
                <a:latin typeface="Consolas" panose="020B0609020204030204" pitchFamily="49" charset="0"/>
                <a:cs typeface="Consolas" panose="020B0609020204030204" pitchFamily="49" charset="0"/>
              </a:rPr>
              <a:t>os</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urllib</a:t>
            </a:r>
            <a:r>
              <a:rPr lang="en-US" sz="2000" b="1" i="1" dirty="0">
                <a:solidFill>
                  <a:srgbClr val="0070C0"/>
                </a:solidFill>
                <a:latin typeface="Consolas" panose="020B0609020204030204" pitchFamily="49" charset="0"/>
                <a:cs typeface="Consolas" panose="020B0609020204030204" pitchFamily="49" charset="0"/>
              </a:rPr>
              <a:t>, urllib2</a:t>
            </a:r>
          </a:p>
          <a:p>
            <a:pPr lvl="1"/>
            <a:r>
              <a:rPr lang="en-US" sz="2000" b="1" i="1" dirty="0">
                <a:solidFill>
                  <a:srgbClr val="0070C0"/>
                </a:solidFill>
                <a:latin typeface="Consolas" panose="020B0609020204030204" pitchFamily="49" charset="0"/>
                <a:cs typeface="Consolas" panose="020B0609020204030204" pitchFamily="49" charset="0"/>
              </a:rPr>
              <a:t>import socket</a:t>
            </a:r>
          </a:p>
          <a:p>
            <a:pPr lvl="1"/>
            <a:r>
              <a:rPr lang="en-US" sz="2000" b="1" i="1" dirty="0">
                <a:solidFill>
                  <a:srgbClr val="0070C0"/>
                </a:solidFill>
                <a:latin typeface="Consolas" panose="020B0609020204030204" pitchFamily="49" charset="0"/>
                <a:cs typeface="Consolas" panose="020B0609020204030204" pitchFamily="49" charset="0"/>
              </a:rPr>
              <a:t>import socks</a:t>
            </a:r>
          </a:p>
          <a:p>
            <a:pPr lvl="1"/>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b="1" i="1" dirty="0">
                <a:solidFill>
                  <a:srgbClr val="0070C0"/>
                </a:solidFill>
                <a:latin typeface="Consolas" panose="020B0609020204030204" pitchFamily="49" charset="0"/>
                <a:cs typeface="Consolas" panose="020B0609020204030204" pitchFamily="49" charset="0"/>
              </a:rPr>
              <a:t>MAX_TEMP = 37.0 </a:t>
            </a:r>
          </a:p>
          <a:p>
            <a:pPr lvl="1"/>
            <a:r>
              <a:rPr lang="en-US" sz="2000" b="1" i="1" dirty="0">
                <a:solidFill>
                  <a:srgbClr val="0070C0"/>
                </a:solidFill>
                <a:latin typeface="Consolas" panose="020B0609020204030204" pitchFamily="49" charset="0"/>
                <a:cs typeface="Consolas" panose="020B0609020204030204" pitchFamily="49" charset="0"/>
              </a:rPr>
              <a:t>MIN_T_BETWEEN_WARNINGS = 60 # Minutes</a:t>
            </a:r>
          </a:p>
          <a:p>
            <a:pPr lvl="1"/>
            <a:r>
              <a:rPr lang="en-US" sz="2000" b="1" i="1" dirty="0">
                <a:solidFill>
                  <a:srgbClr val="0070C0"/>
                </a:solidFill>
                <a:latin typeface="Consolas" panose="020B0609020204030204" pitchFamily="49" charset="0"/>
                <a:cs typeface="Consolas" panose="020B0609020204030204" pitchFamily="49" charset="0"/>
              </a:rPr>
              <a:t>EVENT = '</a:t>
            </a:r>
            <a:r>
              <a:rPr lang="en-US" sz="2000" b="1" i="1" dirty="0" err="1">
                <a:solidFill>
                  <a:srgbClr val="0070C0"/>
                </a:solidFill>
                <a:latin typeface="Consolas" panose="020B0609020204030204" pitchFamily="49" charset="0"/>
                <a:cs typeface="Consolas" panose="020B0609020204030204" pitchFamily="49" charset="0"/>
              </a:rPr>
              <a:t>cpu_too_hot</a:t>
            </a:r>
            <a:r>
              <a:rPr lang="en-US" sz="2000" b="1" i="1" dirty="0">
                <a:solidFill>
                  <a:srgbClr val="0070C0"/>
                </a:solidFill>
                <a:latin typeface="Consolas" panose="020B0609020204030204" pitchFamily="49" charset="0"/>
                <a:cs typeface="Consolas" panose="020B0609020204030204" pitchFamily="49" charset="0"/>
              </a:rPr>
              <a:t>' </a:t>
            </a:r>
          </a:p>
          <a:p>
            <a:pPr lvl="1"/>
            <a:r>
              <a:rPr lang="en-US" sz="2000" b="1" i="1" dirty="0">
                <a:solidFill>
                  <a:srgbClr val="0070C0"/>
                </a:solidFill>
                <a:latin typeface="Consolas" panose="020B0609020204030204" pitchFamily="49" charset="0"/>
                <a:cs typeface="Consolas" panose="020B0609020204030204" pitchFamily="49" charset="0"/>
              </a:rPr>
              <a:t>BASE_URL = 'https://maker.ifttt.com/trigger/' </a:t>
            </a:r>
          </a:p>
          <a:p>
            <a:pPr lvl="1"/>
            <a:r>
              <a:rPr lang="en-US" sz="2000" b="1" i="1" dirty="0">
                <a:solidFill>
                  <a:srgbClr val="0070C0"/>
                </a:solidFill>
                <a:latin typeface="Consolas" panose="020B0609020204030204" pitchFamily="49" charset="0"/>
                <a:cs typeface="Consolas" panose="020B0609020204030204" pitchFamily="49" charset="0"/>
              </a:rPr>
              <a:t>KEY = 'cyR3vPNFlP9K32W4NZB9cd‘</a:t>
            </a:r>
          </a:p>
          <a:p>
            <a:pPr lvl="1"/>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b="1" i="1" dirty="0">
                <a:solidFill>
                  <a:srgbClr val="0070C0"/>
                </a:solidFill>
                <a:latin typeface="Consolas" panose="020B0609020204030204" pitchFamily="49" charset="0"/>
                <a:cs typeface="Consolas" panose="020B0609020204030204" pitchFamily="49" charset="0"/>
              </a:rPr>
              <a:t>def </a:t>
            </a:r>
            <a:r>
              <a:rPr lang="en-US" sz="2000" b="1" i="1" dirty="0" err="1">
                <a:solidFill>
                  <a:srgbClr val="0070C0"/>
                </a:solidFill>
                <a:latin typeface="Consolas" panose="020B0609020204030204" pitchFamily="49" charset="0"/>
                <a:cs typeface="Consolas" panose="020B0609020204030204" pitchFamily="49" charset="0"/>
              </a:rPr>
              <a:t>send_notification</a:t>
            </a:r>
            <a:r>
              <a:rPr lang="en-US" sz="2000" b="1" i="1" dirty="0">
                <a:solidFill>
                  <a:srgbClr val="0070C0"/>
                </a:solidFill>
                <a:latin typeface="Consolas" panose="020B0609020204030204" pitchFamily="49" charset="0"/>
                <a:cs typeface="Consolas" panose="020B0609020204030204" pitchFamily="49" charset="0"/>
              </a:rPr>
              <a:t>(temp):  </a:t>
            </a: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socks.setdefaultproxy</a:t>
            </a:r>
            <a:r>
              <a:rPr lang="en-US" sz="2000" b="1" i="1" dirty="0">
                <a:solidFill>
                  <a:srgbClr val="0070C0"/>
                </a:solidFill>
                <a:latin typeface="Consolas" panose="020B0609020204030204" pitchFamily="49" charset="0"/>
                <a:cs typeface="Consolas" panose="020B0609020204030204" pitchFamily="49" charset="0"/>
              </a:rPr>
              <a:t>(socks.PROXY_TYPE_SOCKS5, "127.0.0.1", 9050)    	</a:t>
            </a:r>
            <a:r>
              <a:rPr lang="en-US" sz="2000" b="1" i="1" dirty="0" err="1">
                <a:solidFill>
                  <a:srgbClr val="0070C0"/>
                </a:solidFill>
                <a:latin typeface="Consolas" panose="020B0609020204030204" pitchFamily="49" charset="0"/>
                <a:cs typeface="Consolas" panose="020B0609020204030204" pitchFamily="49" charset="0"/>
              </a:rPr>
              <a:t>socket.socket</a:t>
            </a:r>
            <a:r>
              <a:rPr lang="en-US" sz="2000" b="1" i="1" dirty="0">
                <a:solidFill>
                  <a:srgbClr val="0070C0"/>
                </a:solidFill>
                <a:latin typeface="Consolas" panose="020B0609020204030204" pitchFamily="49" charset="0"/>
                <a:cs typeface="Consolas" panose="020B0609020204030204" pitchFamily="49" charset="0"/>
              </a:rPr>
              <a:t> = </a:t>
            </a:r>
            <a:r>
              <a:rPr lang="en-US" sz="2000" b="1" i="1" dirty="0" err="1">
                <a:solidFill>
                  <a:srgbClr val="0070C0"/>
                </a:solidFill>
                <a:latin typeface="Consolas" panose="020B0609020204030204" pitchFamily="49" charset="0"/>
                <a:cs typeface="Consolas" panose="020B0609020204030204" pitchFamily="49" charset="0"/>
              </a:rPr>
              <a:t>socks.socksocket</a:t>
            </a:r>
            <a:r>
              <a:rPr lang="en-US" sz="2000" b="1" i="1" dirty="0">
                <a:solidFill>
                  <a:srgbClr val="0070C0"/>
                </a:solidFill>
                <a:latin typeface="Consolas" panose="020B0609020204030204" pitchFamily="49" charset="0"/>
                <a:cs typeface="Consolas" panose="020B0609020204030204" pitchFamily="49" charset="0"/>
              </a:rPr>
              <a:t>  </a:t>
            </a:r>
          </a:p>
          <a:p>
            <a:pPr lvl="1"/>
            <a:r>
              <a:rPr lang="en-US" sz="2000" b="1" i="1" dirty="0">
                <a:solidFill>
                  <a:srgbClr val="0070C0"/>
                </a:solidFill>
                <a:latin typeface="Consolas" panose="020B0609020204030204" pitchFamily="49" charset="0"/>
                <a:cs typeface="Consolas" panose="020B0609020204030204" pitchFamily="49" charset="0"/>
              </a:rPr>
              <a:t>	data = </a:t>
            </a:r>
            <a:r>
              <a:rPr lang="en-US" sz="2000" b="1" i="1" dirty="0" err="1">
                <a:solidFill>
                  <a:srgbClr val="0070C0"/>
                </a:solidFill>
                <a:latin typeface="Consolas" panose="020B0609020204030204" pitchFamily="49" charset="0"/>
                <a:cs typeface="Consolas" panose="020B0609020204030204" pitchFamily="49" charset="0"/>
              </a:rPr>
              <a:t>urllib.urlencode</a:t>
            </a:r>
            <a:r>
              <a:rPr lang="en-US" sz="2000" b="1" i="1" dirty="0">
                <a:solidFill>
                  <a:srgbClr val="0070C0"/>
                </a:solidFill>
                <a:latin typeface="Consolas" panose="020B0609020204030204" pitchFamily="49" charset="0"/>
                <a:cs typeface="Consolas" panose="020B0609020204030204" pitchFamily="49" charset="0"/>
              </a:rPr>
              <a:t>({'value1' : </a:t>
            </a:r>
            <a:r>
              <a:rPr lang="en-US" sz="2000" b="1" i="1" dirty="0" err="1">
                <a:solidFill>
                  <a:srgbClr val="0070C0"/>
                </a:solidFill>
                <a:latin typeface="Consolas" panose="020B0609020204030204" pitchFamily="49" charset="0"/>
                <a:cs typeface="Consolas" panose="020B0609020204030204" pitchFamily="49" charset="0"/>
              </a:rPr>
              <a:t>str</a:t>
            </a:r>
            <a:r>
              <a:rPr lang="en-US" sz="2000" b="1" i="1" dirty="0">
                <a:solidFill>
                  <a:srgbClr val="0070C0"/>
                </a:solidFill>
                <a:latin typeface="Consolas" panose="020B0609020204030204" pitchFamily="49" charset="0"/>
                <a:cs typeface="Consolas" panose="020B0609020204030204" pitchFamily="49" charset="0"/>
              </a:rPr>
              <a:t>(temp)})    </a:t>
            </a: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url</a:t>
            </a:r>
            <a:r>
              <a:rPr lang="en-US" sz="2000" b="1" i="1" dirty="0">
                <a:solidFill>
                  <a:srgbClr val="0070C0"/>
                </a:solidFill>
                <a:latin typeface="Consolas" panose="020B0609020204030204" pitchFamily="49" charset="0"/>
                <a:cs typeface="Consolas" panose="020B0609020204030204" pitchFamily="49" charset="0"/>
              </a:rPr>
              <a:t> = BASE_URL + EVENT + '/with/key/' + KEY    </a:t>
            </a:r>
          </a:p>
          <a:p>
            <a:pPr lvl="1"/>
            <a:r>
              <a:rPr lang="en-US" sz="2000" b="1" i="1" dirty="0">
                <a:solidFill>
                  <a:srgbClr val="0070C0"/>
                </a:solidFill>
                <a:latin typeface="Consolas" panose="020B0609020204030204" pitchFamily="49" charset="0"/>
                <a:cs typeface="Consolas" panose="020B0609020204030204" pitchFamily="49" charset="0"/>
              </a:rPr>
              <a:t>	response = urllib2.urlopen(</a:t>
            </a:r>
            <a:r>
              <a:rPr lang="en-US" sz="2000" b="1" i="1" dirty="0" err="1">
                <a:solidFill>
                  <a:srgbClr val="0070C0"/>
                </a:solidFill>
                <a:latin typeface="Consolas" panose="020B0609020204030204" pitchFamily="49" charset="0"/>
                <a:cs typeface="Consolas" panose="020B0609020204030204" pitchFamily="49" charset="0"/>
              </a:rPr>
              <a:t>url</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url</a:t>
            </a:r>
            <a:r>
              <a:rPr lang="en-US" sz="2000" b="1" i="1" dirty="0">
                <a:solidFill>
                  <a:srgbClr val="0070C0"/>
                </a:solidFill>
                <a:latin typeface="Consolas" panose="020B0609020204030204" pitchFamily="49" charset="0"/>
                <a:cs typeface="Consolas" panose="020B0609020204030204" pitchFamily="49" charset="0"/>
              </a:rPr>
              <a:t>, data=data)    </a:t>
            </a:r>
          </a:p>
          <a:p>
            <a:pPr lvl="1"/>
            <a:r>
              <a:rPr lang="en-US" sz="2000" b="1" i="1" dirty="0">
                <a:solidFill>
                  <a:srgbClr val="0070C0"/>
                </a:solidFill>
                <a:latin typeface="Consolas" panose="020B0609020204030204" pitchFamily="49" charset="0"/>
                <a:cs typeface="Consolas" panose="020B0609020204030204" pitchFamily="49" charset="0"/>
              </a:rPr>
              <a:t>	print(</a:t>
            </a:r>
            <a:r>
              <a:rPr lang="en-US" sz="2000" b="1" i="1" dirty="0" err="1">
                <a:solidFill>
                  <a:srgbClr val="0070C0"/>
                </a:solidFill>
                <a:latin typeface="Consolas" panose="020B0609020204030204" pitchFamily="49" charset="0"/>
                <a:cs typeface="Consolas" panose="020B0609020204030204" pitchFamily="49" charset="0"/>
              </a:rPr>
              <a:t>response.read</a:t>
            </a:r>
            <a:r>
              <a:rPr lang="en-US" sz="2000" b="1" i="1" dirty="0">
                <a:solidFill>
                  <a:srgbClr val="0070C0"/>
                </a:solidFill>
                <a:latin typeface="Consolas" panose="020B0609020204030204" pitchFamily="49" charset="0"/>
                <a:cs typeface="Consolas" panose="020B0609020204030204" pitchFamily="49" charset="0"/>
              </a:rPr>
              <a:t>())</a:t>
            </a:r>
          </a:p>
          <a:p>
            <a:pPr lvl="1"/>
            <a:endParaRPr lang="en-US" sz="2000" b="1" i="1" dirty="0">
              <a:solidFill>
                <a:srgbClr val="0070C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42177538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Measuring the Raspberry Pi CPU Temperature</a:t>
            </a:r>
          </a:p>
        </p:txBody>
      </p:sp>
      <p:sp>
        <p:nvSpPr>
          <p:cNvPr id="2" name="TextBox 1"/>
          <p:cNvSpPr txBox="1"/>
          <p:nvPr/>
        </p:nvSpPr>
        <p:spPr>
          <a:xfrm>
            <a:off x="417443" y="745199"/>
            <a:ext cx="11357113" cy="5632311"/>
          </a:xfrm>
          <a:prstGeom prst="rect">
            <a:avLst/>
          </a:prstGeom>
          <a:noFill/>
        </p:spPr>
        <p:txBody>
          <a:bodyPr wrap="square" rtlCol="0">
            <a:spAutoFit/>
          </a:bodyPr>
          <a:lstStyle/>
          <a:p>
            <a:pPr marL="342900" indent="-342900">
              <a:buFont typeface="Arial" panose="020B0604020202020204" pitchFamily="34" charset="0"/>
              <a:buChar char="•"/>
            </a:pPr>
            <a:r>
              <a:rPr lang="en-US" sz="2000" dirty="0"/>
              <a:t>You want to know just how hot your Raspberry Pi’s CPU is getting.</a:t>
            </a:r>
          </a:p>
          <a:p>
            <a:pPr marL="342900" indent="-342900">
              <a:buFont typeface="Arial" panose="020B0604020202020204" pitchFamily="34" charset="0"/>
              <a:buChar char="•"/>
            </a:pPr>
            <a:endParaRPr lang="en-US" sz="2000" b="1" dirty="0"/>
          </a:p>
          <a:p>
            <a:pPr marL="342900" indent="-342900">
              <a:buFont typeface="Arial" panose="020B0604020202020204" pitchFamily="34" charset="0"/>
              <a:buChar char="•"/>
            </a:pPr>
            <a:r>
              <a:rPr lang="en-US" sz="2000" b="1" dirty="0"/>
              <a:t>Use the </a:t>
            </a:r>
            <a:r>
              <a:rPr lang="en-US" sz="2000" b="1" dirty="0" err="1"/>
              <a:t>os</a:t>
            </a:r>
            <a:r>
              <a:rPr lang="en-US" sz="2000" b="1" dirty="0"/>
              <a:t> library to access the temperature sensor built into the Broadcom chip. </a:t>
            </a:r>
          </a:p>
          <a:p>
            <a:pPr marL="342900" indent="-342900">
              <a:buFont typeface="Arial" panose="020B0604020202020204" pitchFamily="34" charset="0"/>
              <a:buChar char="•"/>
            </a:pPr>
            <a:endParaRPr lang="en-US" sz="2000" b="1" dirty="0"/>
          </a:p>
          <a:p>
            <a:pPr marL="114300" lvl="1"/>
            <a:r>
              <a:rPr lang="en-US" sz="2000" b="1" i="1" dirty="0">
                <a:solidFill>
                  <a:srgbClr val="0070C0"/>
                </a:solidFill>
                <a:latin typeface="Consolas" panose="020B0609020204030204" pitchFamily="49" charset="0"/>
                <a:cs typeface="Consolas" panose="020B0609020204030204" pitchFamily="49" charset="0"/>
              </a:rPr>
              <a:t>import </a:t>
            </a:r>
            <a:r>
              <a:rPr lang="en-US" sz="2000" b="1" i="1" dirty="0" err="1">
                <a:solidFill>
                  <a:srgbClr val="0070C0"/>
                </a:solidFill>
                <a:latin typeface="Consolas" panose="020B0609020204030204" pitchFamily="49" charset="0"/>
                <a:cs typeface="Consolas" panose="020B0609020204030204" pitchFamily="49" charset="0"/>
              </a:rPr>
              <a:t>os</a:t>
            </a:r>
            <a:r>
              <a:rPr lang="en-US" sz="2000" b="1" i="1" dirty="0">
                <a:solidFill>
                  <a:srgbClr val="0070C0"/>
                </a:solidFill>
                <a:latin typeface="Consolas" panose="020B0609020204030204" pitchFamily="49" charset="0"/>
                <a:cs typeface="Consolas" panose="020B0609020204030204" pitchFamily="49" charset="0"/>
              </a:rPr>
              <a:t>, time</a:t>
            </a:r>
          </a:p>
          <a:p>
            <a:pPr marL="114300" lvl="1"/>
            <a:r>
              <a:rPr lang="en-US" sz="2000" b="1" i="1" dirty="0">
                <a:solidFill>
                  <a:srgbClr val="0070C0"/>
                </a:solidFill>
                <a:latin typeface="Consolas" panose="020B0609020204030204" pitchFamily="49" charset="0"/>
                <a:cs typeface="Consolas" panose="020B0609020204030204" pitchFamily="49" charset="0"/>
              </a:rPr>
              <a:t>while True:    </a:t>
            </a:r>
          </a:p>
          <a:p>
            <a:pPr marL="571500" lvl="2"/>
            <a:r>
              <a:rPr lang="en-US" sz="2000" b="1" i="1" dirty="0">
                <a:solidFill>
                  <a:srgbClr val="0070C0"/>
                </a:solidFill>
                <a:latin typeface="Consolas" panose="020B0609020204030204" pitchFamily="49" charset="0"/>
                <a:cs typeface="Consolas" panose="020B0609020204030204" pitchFamily="49" charset="0"/>
              </a:rPr>
              <a:t>dev = </a:t>
            </a:r>
            <a:r>
              <a:rPr lang="en-US" sz="2000" b="1" i="1" dirty="0" err="1">
                <a:solidFill>
                  <a:srgbClr val="0070C0"/>
                </a:solidFill>
                <a:latin typeface="Consolas" panose="020B0609020204030204" pitchFamily="49" charset="0"/>
                <a:cs typeface="Consolas" panose="020B0609020204030204" pitchFamily="49" charset="0"/>
              </a:rPr>
              <a:t>os.popen</a:t>
            </a:r>
            <a:r>
              <a:rPr lang="en-US" sz="2000" b="1" i="1" dirty="0">
                <a:solidFill>
                  <a:srgbClr val="0070C0"/>
                </a:solidFill>
                <a:latin typeface="Consolas" panose="020B0609020204030204" pitchFamily="49" charset="0"/>
                <a:cs typeface="Consolas" panose="020B0609020204030204" pitchFamily="49" charset="0"/>
              </a:rPr>
              <a:t>('/opt/</a:t>
            </a:r>
            <a:r>
              <a:rPr lang="en-US" sz="2000" b="1" i="1" dirty="0" err="1">
                <a:solidFill>
                  <a:srgbClr val="0070C0"/>
                </a:solidFill>
                <a:latin typeface="Consolas" panose="020B0609020204030204" pitchFamily="49" charset="0"/>
                <a:cs typeface="Consolas" panose="020B0609020204030204" pitchFamily="49" charset="0"/>
              </a:rPr>
              <a:t>vc</a:t>
            </a:r>
            <a:r>
              <a:rPr lang="en-US" sz="2000" b="1" i="1" dirty="0">
                <a:solidFill>
                  <a:srgbClr val="0070C0"/>
                </a:solidFill>
                <a:latin typeface="Consolas" panose="020B0609020204030204" pitchFamily="49" charset="0"/>
                <a:cs typeface="Consolas" panose="020B0609020204030204" pitchFamily="49" charset="0"/>
              </a:rPr>
              <a:t>/bin/</a:t>
            </a:r>
            <a:r>
              <a:rPr lang="en-US" sz="2000" b="1" i="1" dirty="0" err="1">
                <a:solidFill>
                  <a:srgbClr val="0070C0"/>
                </a:solidFill>
                <a:latin typeface="Consolas" panose="020B0609020204030204" pitchFamily="49" charset="0"/>
                <a:cs typeface="Consolas" panose="020B0609020204030204" pitchFamily="49" charset="0"/>
              </a:rPr>
              <a:t>vcgencmd</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measure_temp</a:t>
            </a:r>
            <a:r>
              <a:rPr lang="en-US" sz="2000" b="1" i="1" dirty="0">
                <a:solidFill>
                  <a:srgbClr val="0070C0"/>
                </a:solidFill>
                <a:latin typeface="Consolas" panose="020B0609020204030204" pitchFamily="49" charset="0"/>
                <a:cs typeface="Consolas" panose="020B0609020204030204" pitchFamily="49" charset="0"/>
              </a:rPr>
              <a:t>')    </a:t>
            </a:r>
          </a:p>
          <a:p>
            <a:pPr marL="571500" lvl="2"/>
            <a:r>
              <a:rPr lang="en-US" sz="2000" b="1" i="1" dirty="0" err="1">
                <a:solidFill>
                  <a:srgbClr val="0070C0"/>
                </a:solidFill>
                <a:latin typeface="Consolas" panose="020B0609020204030204" pitchFamily="49" charset="0"/>
                <a:cs typeface="Consolas" panose="020B0609020204030204" pitchFamily="49" charset="0"/>
              </a:rPr>
              <a:t>cpu_temp</a:t>
            </a:r>
            <a:r>
              <a:rPr lang="en-US" sz="2000" b="1" i="1" dirty="0">
                <a:solidFill>
                  <a:srgbClr val="0070C0"/>
                </a:solidFill>
                <a:latin typeface="Consolas" panose="020B0609020204030204" pitchFamily="49" charset="0"/>
                <a:cs typeface="Consolas" panose="020B0609020204030204" pitchFamily="49" charset="0"/>
              </a:rPr>
              <a:t> = </a:t>
            </a:r>
            <a:r>
              <a:rPr lang="en-US" sz="2000" b="1" i="1" dirty="0" err="1">
                <a:solidFill>
                  <a:srgbClr val="0070C0"/>
                </a:solidFill>
                <a:latin typeface="Consolas" panose="020B0609020204030204" pitchFamily="49" charset="0"/>
                <a:cs typeface="Consolas" panose="020B0609020204030204" pitchFamily="49" charset="0"/>
              </a:rPr>
              <a:t>dev.read</a:t>
            </a:r>
            <a:r>
              <a:rPr lang="en-US" sz="2000" b="1" i="1" dirty="0">
                <a:solidFill>
                  <a:srgbClr val="0070C0"/>
                </a:solidFill>
                <a:latin typeface="Consolas" panose="020B0609020204030204" pitchFamily="49" charset="0"/>
                <a:cs typeface="Consolas" panose="020B0609020204030204" pitchFamily="49" charset="0"/>
              </a:rPr>
              <a:t>()    </a:t>
            </a:r>
          </a:p>
          <a:p>
            <a:pPr marL="571500" lvl="2"/>
            <a:r>
              <a:rPr lang="en-US" sz="2000" b="1" i="1" dirty="0">
                <a:solidFill>
                  <a:srgbClr val="0070C0"/>
                </a:solidFill>
                <a:latin typeface="Consolas" panose="020B0609020204030204" pitchFamily="49" charset="0"/>
                <a:cs typeface="Consolas" panose="020B0609020204030204" pitchFamily="49" charset="0"/>
              </a:rPr>
              <a:t>print(</a:t>
            </a:r>
            <a:r>
              <a:rPr lang="en-US" sz="2000" b="1" i="1" dirty="0" err="1">
                <a:solidFill>
                  <a:srgbClr val="0070C0"/>
                </a:solidFill>
                <a:latin typeface="Consolas" panose="020B0609020204030204" pitchFamily="49" charset="0"/>
                <a:cs typeface="Consolas" panose="020B0609020204030204" pitchFamily="49" charset="0"/>
              </a:rPr>
              <a:t>cpu_temp</a:t>
            </a:r>
            <a:r>
              <a:rPr lang="en-US" sz="2000" b="1" i="1" dirty="0">
                <a:solidFill>
                  <a:srgbClr val="0070C0"/>
                </a:solidFill>
                <a:latin typeface="Consolas" panose="020B0609020204030204" pitchFamily="49" charset="0"/>
                <a:cs typeface="Consolas" panose="020B0609020204030204" pitchFamily="49" charset="0"/>
              </a:rPr>
              <a:t>)    </a:t>
            </a:r>
          </a:p>
          <a:p>
            <a:pPr marL="571500" lvl="2"/>
            <a:r>
              <a:rPr lang="en-US" sz="2000" b="1" i="1" dirty="0" err="1">
                <a:solidFill>
                  <a:srgbClr val="0070C0"/>
                </a:solidFill>
                <a:latin typeface="Consolas" panose="020B0609020204030204" pitchFamily="49" charset="0"/>
                <a:cs typeface="Consolas" panose="020B0609020204030204" pitchFamily="49" charset="0"/>
              </a:rPr>
              <a:t>time.sleep</a:t>
            </a:r>
            <a:r>
              <a:rPr lang="en-US" sz="2000" b="1" i="1" dirty="0">
                <a:solidFill>
                  <a:srgbClr val="0070C0"/>
                </a:solidFill>
                <a:latin typeface="Consolas" panose="020B0609020204030204" pitchFamily="49" charset="0"/>
                <a:cs typeface="Consolas" panose="020B0609020204030204" pitchFamily="49" charset="0"/>
              </a:rPr>
              <a:t>(1) </a:t>
            </a:r>
          </a:p>
          <a:p>
            <a:pPr marL="571500" lvl="2"/>
            <a:endParaRPr lang="en-US" sz="2000" b="1" i="1" dirty="0">
              <a:solidFill>
                <a:srgbClr val="0070C0"/>
              </a:solidFill>
              <a:latin typeface="Consolas" panose="020B0609020204030204" pitchFamily="49" charset="0"/>
              <a:cs typeface="Consolas" panose="020B0609020204030204" pitchFamily="49" charset="0"/>
            </a:endParaRPr>
          </a:p>
          <a:p>
            <a:pPr marL="571500" lvl="2"/>
            <a:endParaRPr lang="en-US" sz="2000" b="1" i="1" dirty="0">
              <a:solidFill>
                <a:srgbClr val="0070C0"/>
              </a:solidFill>
              <a:latin typeface="Consolas" panose="020B0609020204030204" pitchFamily="49" charset="0"/>
              <a:cs typeface="Consolas" panose="020B0609020204030204" pitchFamily="49" charset="0"/>
            </a:endParaRPr>
          </a:p>
          <a:p>
            <a:pPr marL="571500" lvl="2"/>
            <a:r>
              <a:rPr lang="en-US" sz="2000" dirty="0"/>
              <a:t>When you run this program, it will report the temperature. Note that the message printed is actually a string with temp= before the temperature and 'C after it.</a:t>
            </a:r>
          </a:p>
          <a:p>
            <a:pPr marL="571500" lvl="2"/>
            <a:endParaRPr lang="en-US" sz="2000" b="1" i="1" dirty="0">
              <a:solidFill>
                <a:srgbClr val="0070C0"/>
              </a:solidFill>
              <a:latin typeface="Consolas" panose="020B0609020204030204" pitchFamily="49" charset="0"/>
              <a:cs typeface="Consolas" panose="020B0609020204030204" pitchFamily="49" charset="0"/>
            </a:endParaRPr>
          </a:p>
          <a:p>
            <a:pPr marL="571500" lvl="2"/>
            <a:r>
              <a:rPr lang="en-US" sz="2000" b="1" i="1" dirty="0">
                <a:solidFill>
                  <a:srgbClr val="0070C0"/>
                </a:solidFill>
                <a:latin typeface="Consolas" panose="020B0609020204030204" pitchFamily="49" charset="0"/>
                <a:cs typeface="Consolas" panose="020B0609020204030204" pitchFamily="49" charset="0"/>
              </a:rPr>
              <a:t>$ python cpu_temp.py </a:t>
            </a:r>
          </a:p>
          <a:p>
            <a:pPr marL="571500" lvl="2"/>
            <a:r>
              <a:rPr lang="en-US" sz="2000" b="1" i="1" dirty="0">
                <a:solidFill>
                  <a:srgbClr val="0070C0"/>
                </a:solidFill>
                <a:latin typeface="Consolas" panose="020B0609020204030204" pitchFamily="49" charset="0"/>
                <a:cs typeface="Consolas" panose="020B0609020204030204" pitchFamily="49" charset="0"/>
              </a:rPr>
              <a:t>temp=33.6'C </a:t>
            </a:r>
          </a:p>
          <a:p>
            <a:pPr marL="571500" lvl="2"/>
            <a:r>
              <a:rPr lang="en-US" sz="2000" b="1" i="1" dirty="0">
                <a:solidFill>
                  <a:srgbClr val="0070C0"/>
                </a:solidFill>
                <a:latin typeface="Consolas" panose="020B0609020204030204" pitchFamily="49" charset="0"/>
                <a:cs typeface="Consolas" panose="020B0609020204030204" pitchFamily="49" charset="0"/>
              </a:rPr>
              <a:t>temp=33.6'C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1940200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Sending Email and Other Notifications with IFTTT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417443" y="745199"/>
            <a:ext cx="11357113" cy="5632311"/>
          </a:xfrm>
          <a:prstGeom prst="rect">
            <a:avLst/>
          </a:prstGeom>
          <a:noFill/>
        </p:spPr>
        <p:txBody>
          <a:bodyPr wrap="square" rtlCol="0">
            <a:spAutoFit/>
          </a:bodyPr>
          <a:lstStyle/>
          <a:p>
            <a:pPr lvl="1"/>
            <a:endParaRPr lang="en-US" sz="2000" b="1" i="1" dirty="0">
              <a:solidFill>
                <a:srgbClr val="0070C0"/>
              </a:solidFill>
              <a:latin typeface="Consolas" panose="020B0609020204030204" pitchFamily="49" charset="0"/>
              <a:cs typeface="Consolas" panose="020B0609020204030204" pitchFamily="49" charset="0"/>
            </a:endParaRPr>
          </a:p>
          <a:p>
            <a:pPr lvl="1"/>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b="1" i="1" dirty="0" err="1">
                <a:solidFill>
                  <a:srgbClr val="0070C0"/>
                </a:solidFill>
                <a:latin typeface="Consolas" panose="020B0609020204030204" pitchFamily="49" charset="0"/>
                <a:cs typeface="Consolas" panose="020B0609020204030204" pitchFamily="49" charset="0"/>
              </a:rPr>
              <a:t>def</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cpu_temp</a:t>
            </a:r>
            <a:r>
              <a:rPr lang="en-US" sz="2000" b="1" i="1" dirty="0">
                <a:solidFill>
                  <a:srgbClr val="0070C0"/>
                </a:solidFill>
                <a:latin typeface="Consolas" panose="020B0609020204030204" pitchFamily="49" charset="0"/>
                <a:cs typeface="Consolas" panose="020B0609020204030204" pitchFamily="49" charset="0"/>
              </a:rPr>
              <a:t>():    </a:t>
            </a:r>
          </a:p>
          <a:p>
            <a:pPr lvl="1"/>
            <a:r>
              <a:rPr lang="en-US" sz="2000" b="1" i="1" dirty="0">
                <a:solidFill>
                  <a:srgbClr val="0070C0"/>
                </a:solidFill>
                <a:latin typeface="Consolas" panose="020B0609020204030204" pitchFamily="49" charset="0"/>
                <a:cs typeface="Consolas" panose="020B0609020204030204" pitchFamily="49" charset="0"/>
              </a:rPr>
              <a:t>	dev = </a:t>
            </a:r>
            <a:r>
              <a:rPr lang="en-US" sz="2000" b="1" i="1" dirty="0" err="1">
                <a:solidFill>
                  <a:srgbClr val="0070C0"/>
                </a:solidFill>
                <a:latin typeface="Consolas" panose="020B0609020204030204" pitchFamily="49" charset="0"/>
                <a:cs typeface="Consolas" panose="020B0609020204030204" pitchFamily="49" charset="0"/>
              </a:rPr>
              <a:t>os.popen</a:t>
            </a:r>
            <a:r>
              <a:rPr lang="en-US" sz="2000" b="1" i="1" dirty="0">
                <a:solidFill>
                  <a:srgbClr val="0070C0"/>
                </a:solidFill>
                <a:latin typeface="Consolas" panose="020B0609020204030204" pitchFamily="49" charset="0"/>
                <a:cs typeface="Consolas" panose="020B0609020204030204" pitchFamily="49" charset="0"/>
              </a:rPr>
              <a:t>('/opt/</a:t>
            </a:r>
            <a:r>
              <a:rPr lang="en-US" sz="2000" b="1" i="1" dirty="0" err="1">
                <a:solidFill>
                  <a:srgbClr val="0070C0"/>
                </a:solidFill>
                <a:latin typeface="Consolas" panose="020B0609020204030204" pitchFamily="49" charset="0"/>
                <a:cs typeface="Consolas" panose="020B0609020204030204" pitchFamily="49" charset="0"/>
              </a:rPr>
              <a:t>vc</a:t>
            </a:r>
            <a:r>
              <a:rPr lang="en-US" sz="2000" b="1" i="1" dirty="0">
                <a:solidFill>
                  <a:srgbClr val="0070C0"/>
                </a:solidFill>
                <a:latin typeface="Consolas" panose="020B0609020204030204" pitchFamily="49" charset="0"/>
                <a:cs typeface="Consolas" panose="020B0609020204030204" pitchFamily="49" charset="0"/>
              </a:rPr>
              <a:t>/bin/</a:t>
            </a:r>
            <a:r>
              <a:rPr lang="en-US" sz="2000" b="1" i="1" dirty="0" err="1">
                <a:solidFill>
                  <a:srgbClr val="0070C0"/>
                </a:solidFill>
                <a:latin typeface="Consolas" panose="020B0609020204030204" pitchFamily="49" charset="0"/>
                <a:cs typeface="Consolas" panose="020B0609020204030204" pitchFamily="49" charset="0"/>
              </a:rPr>
              <a:t>vcgencmd</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measure_temp</a:t>
            </a:r>
            <a:r>
              <a:rPr lang="en-US" sz="2000" b="1" i="1" dirty="0">
                <a:solidFill>
                  <a:srgbClr val="0070C0"/>
                </a:solidFill>
                <a:latin typeface="Consolas" panose="020B0609020204030204" pitchFamily="49" charset="0"/>
                <a:cs typeface="Consolas" panose="020B0609020204030204" pitchFamily="49" charset="0"/>
              </a:rPr>
              <a:t>')    </a:t>
            </a: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cpu_temp</a:t>
            </a:r>
            <a:r>
              <a:rPr lang="en-US" sz="2000" b="1" i="1" dirty="0">
                <a:solidFill>
                  <a:srgbClr val="0070C0"/>
                </a:solidFill>
                <a:latin typeface="Consolas" panose="020B0609020204030204" pitchFamily="49" charset="0"/>
                <a:cs typeface="Consolas" panose="020B0609020204030204" pitchFamily="49" charset="0"/>
              </a:rPr>
              <a:t> = </a:t>
            </a:r>
            <a:r>
              <a:rPr lang="en-US" sz="2000" b="1" i="1" dirty="0" err="1">
                <a:solidFill>
                  <a:srgbClr val="0070C0"/>
                </a:solidFill>
                <a:latin typeface="Consolas" panose="020B0609020204030204" pitchFamily="49" charset="0"/>
                <a:cs typeface="Consolas" panose="020B0609020204030204" pitchFamily="49" charset="0"/>
              </a:rPr>
              <a:t>dev.read</a:t>
            </a:r>
            <a:r>
              <a:rPr lang="en-US" sz="2000" b="1" i="1" dirty="0">
                <a:solidFill>
                  <a:srgbClr val="0070C0"/>
                </a:solidFill>
                <a:latin typeface="Consolas" panose="020B0609020204030204" pitchFamily="49" charset="0"/>
                <a:cs typeface="Consolas" panose="020B0609020204030204" pitchFamily="49" charset="0"/>
              </a:rPr>
              <a:t>()[5:-3]    </a:t>
            </a:r>
          </a:p>
          <a:p>
            <a:pPr lvl="1"/>
            <a:r>
              <a:rPr lang="en-US" sz="2000" b="1" i="1" dirty="0">
                <a:solidFill>
                  <a:srgbClr val="0070C0"/>
                </a:solidFill>
                <a:latin typeface="Consolas" panose="020B0609020204030204" pitchFamily="49" charset="0"/>
                <a:cs typeface="Consolas" panose="020B0609020204030204" pitchFamily="49" charset="0"/>
              </a:rPr>
              <a:t>	return float(</a:t>
            </a:r>
            <a:r>
              <a:rPr lang="en-US" sz="2000" b="1" i="1" dirty="0" err="1">
                <a:solidFill>
                  <a:srgbClr val="0070C0"/>
                </a:solidFill>
                <a:latin typeface="Consolas" panose="020B0609020204030204" pitchFamily="49" charset="0"/>
                <a:cs typeface="Consolas" panose="020B0609020204030204" pitchFamily="49" charset="0"/>
              </a:rPr>
              <a:t>cpu_temp</a:t>
            </a:r>
            <a:r>
              <a:rPr lang="en-US" sz="2000" b="1" i="1" dirty="0">
                <a:solidFill>
                  <a:srgbClr val="0070C0"/>
                </a:solidFill>
                <a:latin typeface="Consolas" panose="020B0609020204030204" pitchFamily="49" charset="0"/>
                <a:cs typeface="Consolas" panose="020B0609020204030204" pitchFamily="49" charset="0"/>
              </a:rPr>
              <a:t>)    </a:t>
            </a:r>
          </a:p>
          <a:p>
            <a:pPr lvl="1"/>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b="1" i="1" dirty="0">
                <a:solidFill>
                  <a:srgbClr val="0070C0"/>
                </a:solidFill>
                <a:latin typeface="Consolas" panose="020B0609020204030204" pitchFamily="49" charset="0"/>
                <a:cs typeface="Consolas" panose="020B0609020204030204" pitchFamily="49" charset="0"/>
              </a:rPr>
              <a:t>while True:    </a:t>
            </a:r>
          </a:p>
          <a:p>
            <a:pPr lvl="1"/>
            <a:r>
              <a:rPr lang="en-US" sz="2000" b="1" i="1" dirty="0">
                <a:solidFill>
                  <a:srgbClr val="0070C0"/>
                </a:solidFill>
                <a:latin typeface="Consolas" panose="020B0609020204030204" pitchFamily="49" charset="0"/>
                <a:cs typeface="Consolas" panose="020B0609020204030204" pitchFamily="49" charset="0"/>
              </a:rPr>
              <a:t>	temp = </a:t>
            </a:r>
            <a:r>
              <a:rPr lang="en-US" sz="2000" b="1" i="1" dirty="0" err="1">
                <a:solidFill>
                  <a:srgbClr val="0070C0"/>
                </a:solidFill>
                <a:latin typeface="Consolas" panose="020B0609020204030204" pitchFamily="49" charset="0"/>
                <a:cs typeface="Consolas" panose="020B0609020204030204" pitchFamily="49" charset="0"/>
              </a:rPr>
              <a:t>cpu_temp</a:t>
            </a:r>
            <a:r>
              <a:rPr lang="en-US" sz="2000" b="1" i="1" dirty="0">
                <a:solidFill>
                  <a:srgbClr val="0070C0"/>
                </a:solidFill>
                <a:latin typeface="Consolas" panose="020B0609020204030204" pitchFamily="49" charset="0"/>
                <a:cs typeface="Consolas" panose="020B0609020204030204" pitchFamily="49" charset="0"/>
              </a:rPr>
              <a:t>()    </a:t>
            </a:r>
          </a:p>
          <a:p>
            <a:pPr lvl="1"/>
            <a:r>
              <a:rPr lang="en-US" sz="2000" b="1" i="1" dirty="0">
                <a:solidFill>
                  <a:srgbClr val="0070C0"/>
                </a:solidFill>
                <a:latin typeface="Consolas" panose="020B0609020204030204" pitchFamily="49" charset="0"/>
                <a:cs typeface="Consolas" panose="020B0609020204030204" pitchFamily="49" charset="0"/>
              </a:rPr>
              <a:t>	print("CPU Temp (C): " + </a:t>
            </a:r>
            <a:r>
              <a:rPr lang="en-US" sz="2000" b="1" i="1" dirty="0" err="1">
                <a:solidFill>
                  <a:srgbClr val="0070C0"/>
                </a:solidFill>
                <a:latin typeface="Consolas" panose="020B0609020204030204" pitchFamily="49" charset="0"/>
                <a:cs typeface="Consolas" panose="020B0609020204030204" pitchFamily="49" charset="0"/>
              </a:rPr>
              <a:t>str</a:t>
            </a:r>
            <a:r>
              <a:rPr lang="en-US" sz="2000" b="1" i="1" dirty="0">
                <a:solidFill>
                  <a:srgbClr val="0070C0"/>
                </a:solidFill>
                <a:latin typeface="Consolas" panose="020B0609020204030204" pitchFamily="49" charset="0"/>
                <a:cs typeface="Consolas" panose="020B0609020204030204" pitchFamily="49" charset="0"/>
              </a:rPr>
              <a:t>(temp))    </a:t>
            </a:r>
          </a:p>
          <a:p>
            <a:pPr lvl="1"/>
            <a:r>
              <a:rPr lang="en-US" sz="2000" b="1" i="1" dirty="0">
                <a:solidFill>
                  <a:srgbClr val="0070C0"/>
                </a:solidFill>
                <a:latin typeface="Consolas" panose="020B0609020204030204" pitchFamily="49" charset="0"/>
                <a:cs typeface="Consolas" panose="020B0609020204030204" pitchFamily="49" charset="0"/>
              </a:rPr>
              <a:t>	if temp &gt; MAX_TEMP:        </a:t>
            </a:r>
          </a:p>
          <a:p>
            <a:pPr lvl="1"/>
            <a:r>
              <a:rPr lang="en-US" sz="2000" b="1" i="1" dirty="0">
                <a:solidFill>
                  <a:srgbClr val="0070C0"/>
                </a:solidFill>
                <a:latin typeface="Consolas" panose="020B0609020204030204" pitchFamily="49" charset="0"/>
                <a:cs typeface="Consolas" panose="020B0609020204030204" pitchFamily="49" charset="0"/>
              </a:rPr>
              <a:t>		print("CPU TOO HOT!")        </a:t>
            </a: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send_notification</a:t>
            </a:r>
            <a:r>
              <a:rPr lang="en-US" sz="2000" b="1" i="1" dirty="0">
                <a:solidFill>
                  <a:srgbClr val="0070C0"/>
                </a:solidFill>
                <a:latin typeface="Consolas" panose="020B0609020204030204" pitchFamily="49" charset="0"/>
                <a:cs typeface="Consolas" panose="020B0609020204030204" pitchFamily="49" charset="0"/>
              </a:rPr>
              <a:t>(temp)        </a:t>
            </a:r>
          </a:p>
          <a:p>
            <a:pPr lvl="1"/>
            <a:r>
              <a:rPr lang="en-US" sz="2000" b="1" i="1" dirty="0">
                <a:solidFill>
                  <a:srgbClr val="0070C0"/>
                </a:solidFill>
                <a:latin typeface="Consolas" panose="020B0609020204030204" pitchFamily="49" charset="0"/>
                <a:cs typeface="Consolas" panose="020B0609020204030204" pitchFamily="49" charset="0"/>
              </a:rPr>
              <a:t>		print("No more notifications for: " + </a:t>
            </a:r>
            <a:r>
              <a:rPr lang="en-US" sz="2000" b="1" i="1" dirty="0" err="1">
                <a:solidFill>
                  <a:srgbClr val="0070C0"/>
                </a:solidFill>
                <a:latin typeface="Consolas" panose="020B0609020204030204" pitchFamily="49" charset="0"/>
                <a:cs typeface="Consolas" panose="020B0609020204030204" pitchFamily="49" charset="0"/>
              </a:rPr>
              <a:t>str</a:t>
            </a:r>
            <a:r>
              <a:rPr lang="en-US" sz="2000" b="1" i="1" dirty="0">
                <a:solidFill>
                  <a:srgbClr val="0070C0"/>
                </a:solidFill>
                <a:latin typeface="Consolas" panose="020B0609020204030204" pitchFamily="49" charset="0"/>
                <a:cs typeface="Consolas" panose="020B0609020204030204" pitchFamily="49" charset="0"/>
              </a:rPr>
              <a:t>(MIN_T_BETWEEN_WARNINGS) 		+ " mins")        </a:t>
            </a: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time.sleep</a:t>
            </a:r>
            <a:r>
              <a:rPr lang="en-US" sz="2000" b="1" i="1" dirty="0">
                <a:solidFill>
                  <a:srgbClr val="0070C0"/>
                </a:solidFill>
                <a:latin typeface="Consolas" panose="020B0609020204030204" pitchFamily="49" charset="0"/>
                <a:cs typeface="Consolas" panose="020B0609020204030204" pitchFamily="49" charset="0"/>
              </a:rPr>
              <a:t>(MIN_T_BETWEEN_WARNINGS * 60)   </a:t>
            </a:r>
          </a:p>
          <a:p>
            <a:pPr lvl="1"/>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time.sleep</a:t>
            </a:r>
            <a:r>
              <a:rPr lang="en-US" sz="2000" b="1" i="1" dirty="0">
                <a:solidFill>
                  <a:srgbClr val="0070C0"/>
                </a:solidFill>
                <a:latin typeface="Consolas" panose="020B0609020204030204" pitchFamily="49" charset="0"/>
                <a:cs typeface="Consolas" panose="020B0609020204030204" pitchFamily="49" charset="0"/>
              </a:rPr>
              <a:t>(1)</a:t>
            </a:r>
          </a:p>
        </p:txBody>
      </p:sp>
    </p:spTree>
    <p:extLst>
      <p:ext uri="{BB962C8B-B14F-4D97-AF65-F5344CB8AC3E}">
        <p14:creationId xmlns:p14="http://schemas.microsoft.com/office/powerpoint/2010/main" val="34317750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Sending Email and Other Notifications with IFTTT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417443" y="745199"/>
            <a:ext cx="11357113" cy="5016758"/>
          </a:xfrm>
          <a:prstGeom prst="rect">
            <a:avLst/>
          </a:prstGeom>
          <a:noFill/>
        </p:spPr>
        <p:txBody>
          <a:bodyPr wrap="square" rtlCol="0">
            <a:spAutoFit/>
          </a:bodyPr>
          <a:lstStyle/>
          <a:p>
            <a:pPr lvl="1"/>
            <a:r>
              <a:rPr lang="en-US" sz="2000" dirty="0"/>
              <a:t>Before running the program, you will need to get an access key for the Maker Action channel by selecting Channels (at the top of the IFTTT web page), and then searching for Maker. Connect to the channel, and then you will see your key displayed near the bottom of the web page </a:t>
            </a:r>
          </a:p>
          <a:p>
            <a:pPr lvl="1"/>
            <a:endParaRPr lang="en-US" sz="2000" dirty="0"/>
          </a:p>
          <a:p>
            <a:pPr lvl="1"/>
            <a:r>
              <a:rPr lang="en-US" sz="2000" dirty="0"/>
              <a:t>Paste the key into previous program on the line that starts </a:t>
            </a:r>
            <a:r>
              <a:rPr lang="en-US" sz="2000" b="1" i="1" dirty="0">
                <a:solidFill>
                  <a:srgbClr val="0070C0"/>
                </a:solidFill>
                <a:latin typeface="Consolas" panose="020B0609020204030204" pitchFamily="49" charset="0"/>
                <a:cs typeface="Consolas" panose="020B0609020204030204" pitchFamily="49" charset="0"/>
              </a:rPr>
              <a:t>KEY=</a:t>
            </a:r>
            <a:r>
              <a:rPr lang="en-US" sz="2000" dirty="0"/>
              <a:t> and then run the program using:</a:t>
            </a:r>
          </a:p>
          <a:p>
            <a:pPr lvl="1"/>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sudo</a:t>
            </a:r>
            <a:r>
              <a:rPr lang="en-US" sz="2000" b="1" i="1" dirty="0">
                <a:solidFill>
                  <a:srgbClr val="0070C0"/>
                </a:solidFill>
                <a:latin typeface="Consolas" panose="020B0609020204030204" pitchFamily="49" charset="0"/>
                <a:cs typeface="Consolas" panose="020B0609020204030204" pitchFamily="49" charset="0"/>
              </a:rPr>
              <a:t> python ifttt_cpu_temp.py</a:t>
            </a:r>
          </a:p>
          <a:p>
            <a:pPr lvl="1"/>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dirty="0"/>
              <a:t>Most of the action for this program takes place in the </a:t>
            </a:r>
            <a:r>
              <a:rPr lang="en-US" sz="2000" b="1" i="1" dirty="0" err="1">
                <a:solidFill>
                  <a:srgbClr val="0070C0"/>
                </a:solidFill>
                <a:latin typeface="Consolas" panose="020B0609020204030204" pitchFamily="49" charset="0"/>
                <a:cs typeface="Consolas" panose="020B0609020204030204" pitchFamily="49" charset="0"/>
              </a:rPr>
              <a:t>send_notification</a:t>
            </a:r>
            <a:r>
              <a:rPr lang="en-US" sz="2000" dirty="0"/>
              <a:t> email. This first constructs a URL including the key and request parameter </a:t>
            </a:r>
            <a:r>
              <a:rPr lang="en-US" sz="2000" b="1" i="1" dirty="0">
                <a:solidFill>
                  <a:srgbClr val="0070C0"/>
                </a:solidFill>
                <a:latin typeface="Consolas" panose="020B0609020204030204" pitchFamily="49" charset="0"/>
                <a:cs typeface="Consolas" panose="020B0609020204030204" pitchFamily="49" charset="0"/>
              </a:rPr>
              <a:t>value1</a:t>
            </a:r>
            <a:r>
              <a:rPr lang="en-US" sz="2000" dirty="0"/>
              <a:t> (containing the temperature) and then uses the Python </a:t>
            </a:r>
            <a:r>
              <a:rPr lang="en-US" sz="2000" b="1" i="1" dirty="0">
                <a:solidFill>
                  <a:srgbClr val="0070C0"/>
                </a:solidFill>
                <a:latin typeface="Consolas" panose="020B0609020204030204" pitchFamily="49" charset="0"/>
                <a:cs typeface="Consolas" panose="020B0609020204030204" pitchFamily="49" charset="0"/>
              </a:rPr>
              <a:t>urllib2</a:t>
            </a:r>
            <a:r>
              <a:rPr lang="en-US" sz="2000" dirty="0"/>
              <a:t> to send the web request to IFTTT. </a:t>
            </a:r>
          </a:p>
          <a:p>
            <a:pPr lvl="1"/>
            <a:endParaRPr lang="en-US" sz="2000" dirty="0"/>
          </a:p>
          <a:p>
            <a:pPr lvl="1"/>
            <a:r>
              <a:rPr lang="en-US" sz="2000" dirty="0"/>
              <a:t>The main loop continually checks the temperature against the </a:t>
            </a:r>
            <a:r>
              <a:rPr lang="en-US" sz="2000" b="1" i="1" dirty="0">
                <a:solidFill>
                  <a:srgbClr val="0070C0"/>
                </a:solidFill>
                <a:latin typeface="Consolas" panose="020B0609020204030204" pitchFamily="49" charset="0"/>
                <a:cs typeface="Consolas" panose="020B0609020204030204" pitchFamily="49" charset="0"/>
              </a:rPr>
              <a:t>MAX_TEMP,</a:t>
            </a:r>
            <a:r>
              <a:rPr lang="en-US" sz="2000" dirty="0"/>
              <a:t> and if the CPU temperature exceeds </a:t>
            </a:r>
            <a:r>
              <a:rPr lang="en-US" sz="2000" b="1" i="1" dirty="0">
                <a:solidFill>
                  <a:srgbClr val="0070C0"/>
                </a:solidFill>
                <a:latin typeface="Consolas" panose="020B0609020204030204" pitchFamily="49" charset="0"/>
                <a:cs typeface="Consolas" panose="020B0609020204030204" pitchFamily="49" charset="0"/>
              </a:rPr>
              <a:t>MAX_TEMP</a:t>
            </a:r>
            <a:r>
              <a:rPr lang="en-US" sz="2000" dirty="0"/>
              <a:t>, the web request is sent and a long sleep is started as specified by </a:t>
            </a:r>
            <a:r>
              <a:rPr lang="en-US" sz="2000" b="1" i="1" dirty="0">
                <a:solidFill>
                  <a:srgbClr val="0070C0"/>
                </a:solidFill>
                <a:latin typeface="Consolas" panose="020B0609020204030204" pitchFamily="49" charset="0"/>
                <a:cs typeface="Consolas" panose="020B0609020204030204" pitchFamily="49" charset="0"/>
              </a:rPr>
              <a:t>MIN_T_BETWEEN_WARNINGS</a:t>
            </a:r>
            <a:r>
              <a:rPr lang="en-US" sz="2000" dirty="0"/>
              <a:t> to prevent your inbox from being flooded with notifications.</a:t>
            </a:r>
          </a:p>
          <a:p>
            <a:pPr lvl="1"/>
            <a:endParaRPr lang="en-US" sz="2000" b="1" i="1" dirty="0">
              <a:solidFill>
                <a:srgbClr val="0070C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630465665"/>
      </p:ext>
    </p:extLst>
  </p:cSld>
  <p:clrMapOvr>
    <a:overrideClrMapping bg1="lt1" tx1="dk1" bg2="lt2" tx2="dk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Sending Sensor Data to </a:t>
            </a:r>
            <a:r>
              <a:rPr lang="en-US" dirty="0" err="1"/>
              <a:t>ThingSpeak</a:t>
            </a:r>
            <a:r>
              <a:rPr lang="en-US" dirty="0"/>
              <a:t>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417443" y="745199"/>
            <a:ext cx="11357113" cy="1938992"/>
          </a:xfrm>
          <a:prstGeom prst="rect">
            <a:avLst/>
          </a:prstGeom>
          <a:noFill/>
        </p:spPr>
        <p:txBody>
          <a:bodyPr wrap="square" rtlCol="0">
            <a:spAutoFit/>
          </a:bodyPr>
          <a:lstStyle/>
          <a:p>
            <a:pPr lvl="1"/>
            <a:r>
              <a:rPr lang="en-US" sz="2000" dirty="0"/>
              <a:t>You want to log sensor data to </a:t>
            </a:r>
            <a:r>
              <a:rPr lang="en-US" sz="2000" dirty="0" err="1"/>
              <a:t>ThingSpeak</a:t>
            </a:r>
            <a:r>
              <a:rPr lang="en-US" sz="2000" dirty="0"/>
              <a:t>. </a:t>
            </a:r>
          </a:p>
          <a:p>
            <a:pPr lvl="1"/>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dirty="0"/>
              <a:t>Log into </a:t>
            </a:r>
            <a:r>
              <a:rPr lang="en-US" sz="2000" dirty="0" err="1"/>
              <a:t>ThingSpeak</a:t>
            </a:r>
            <a:r>
              <a:rPr lang="en-US" sz="2000" dirty="0"/>
              <a:t>, and from the Channels drop-down, select My Channels. Now create a new channel by completing the top of the form as shown in following Figure</a:t>
            </a:r>
          </a:p>
          <a:p>
            <a:pPr lvl="1"/>
            <a:endParaRPr lang="en-US" sz="2000" dirty="0"/>
          </a:p>
          <a:p>
            <a:pPr lvl="1"/>
            <a:endParaRPr lang="en-US" sz="2000" dirty="0"/>
          </a:p>
        </p:txBody>
      </p:sp>
      <p:pic>
        <p:nvPicPr>
          <p:cNvPr id="2" name="Picture 1"/>
          <p:cNvPicPr>
            <a:picLocks noChangeAspect="1"/>
          </p:cNvPicPr>
          <p:nvPr/>
        </p:nvPicPr>
        <p:blipFill>
          <a:blip r:embed="rId2"/>
          <a:stretch>
            <a:fillRect/>
          </a:stretch>
        </p:blipFill>
        <p:spPr>
          <a:xfrm>
            <a:off x="1170988" y="2131889"/>
            <a:ext cx="9886218" cy="4605119"/>
          </a:xfrm>
          <a:prstGeom prst="rect">
            <a:avLst/>
          </a:prstGeom>
        </p:spPr>
      </p:pic>
    </p:spTree>
    <p:extLst>
      <p:ext uri="{BB962C8B-B14F-4D97-AF65-F5344CB8AC3E}">
        <p14:creationId xmlns:p14="http://schemas.microsoft.com/office/powerpoint/2010/main" val="20267759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Sending Sensor Data to </a:t>
            </a:r>
            <a:r>
              <a:rPr lang="en-US" dirty="0" err="1"/>
              <a:t>ThingSpeak</a:t>
            </a:r>
            <a:r>
              <a:rPr lang="en-US" dirty="0"/>
              <a:t>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417443" y="745199"/>
            <a:ext cx="11357113" cy="1015663"/>
          </a:xfrm>
          <a:prstGeom prst="rect">
            <a:avLst/>
          </a:prstGeom>
          <a:noFill/>
        </p:spPr>
        <p:txBody>
          <a:bodyPr wrap="square" rtlCol="0">
            <a:spAutoFit/>
          </a:bodyPr>
          <a:lstStyle/>
          <a:p>
            <a:pPr lvl="1"/>
            <a:r>
              <a:rPr lang="en-US" sz="2000" dirty="0"/>
              <a:t>The rest of the form can be left blank. When you have finished editing, click Save Channel at the bottom of the page. Click on the Data Import/Export tab to find a summary of the web requests that you can use, customized to the channel you just created </a:t>
            </a:r>
          </a:p>
        </p:txBody>
      </p:sp>
      <p:pic>
        <p:nvPicPr>
          <p:cNvPr id="3" name="Picture 2"/>
          <p:cNvPicPr>
            <a:picLocks noChangeAspect="1"/>
          </p:cNvPicPr>
          <p:nvPr/>
        </p:nvPicPr>
        <p:blipFill>
          <a:blip r:embed="rId2"/>
          <a:stretch>
            <a:fillRect/>
          </a:stretch>
        </p:blipFill>
        <p:spPr>
          <a:xfrm>
            <a:off x="2223829" y="1784844"/>
            <a:ext cx="7744339" cy="5121112"/>
          </a:xfrm>
          <a:prstGeom prst="rect">
            <a:avLst/>
          </a:prstGeom>
        </p:spPr>
      </p:pic>
    </p:spTree>
    <p:extLst>
      <p:ext uri="{BB962C8B-B14F-4D97-AF65-F5344CB8AC3E}">
        <p14:creationId xmlns:p14="http://schemas.microsoft.com/office/powerpoint/2010/main" val="19754808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Sending Sensor Data to </a:t>
            </a:r>
            <a:r>
              <a:rPr lang="en-US" dirty="0" err="1"/>
              <a:t>ThingSpeak</a:t>
            </a:r>
            <a:r>
              <a:rPr lang="en-US" dirty="0"/>
              <a:t>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417443" y="745199"/>
            <a:ext cx="11357113" cy="5324535"/>
          </a:xfrm>
          <a:prstGeom prst="rect">
            <a:avLst/>
          </a:prstGeom>
          <a:noFill/>
        </p:spPr>
        <p:txBody>
          <a:bodyPr wrap="square" rtlCol="0">
            <a:spAutoFit/>
          </a:bodyPr>
          <a:lstStyle/>
          <a:p>
            <a:pPr lvl="1"/>
            <a:r>
              <a:rPr lang="en-US" sz="2000" dirty="0"/>
              <a:t>To send data to the channel, a web request must be sent. The Python program:</a:t>
            </a:r>
          </a:p>
          <a:p>
            <a:pPr lvl="1"/>
            <a:endParaRPr lang="en-US" sz="2000" dirty="0"/>
          </a:p>
          <a:p>
            <a:pPr lvl="1"/>
            <a:r>
              <a:rPr lang="en-US" sz="2000" b="1" i="1" dirty="0">
                <a:solidFill>
                  <a:srgbClr val="0070C0"/>
                </a:solidFill>
                <a:latin typeface="Consolas" panose="020B0609020204030204" pitchFamily="49" charset="0"/>
                <a:cs typeface="Consolas" panose="020B0609020204030204" pitchFamily="49" charset="0"/>
              </a:rPr>
              <a:t>import time, </a:t>
            </a:r>
            <a:r>
              <a:rPr lang="en-US" sz="2000" b="1" i="1" dirty="0" err="1">
                <a:solidFill>
                  <a:srgbClr val="0070C0"/>
                </a:solidFill>
                <a:latin typeface="Consolas" panose="020B0609020204030204" pitchFamily="49" charset="0"/>
                <a:cs typeface="Consolas" panose="020B0609020204030204" pitchFamily="49" charset="0"/>
              </a:rPr>
              <a:t>os</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urllib</a:t>
            </a:r>
            <a:r>
              <a:rPr lang="en-US" sz="2000" b="1" i="1" dirty="0">
                <a:solidFill>
                  <a:srgbClr val="0070C0"/>
                </a:solidFill>
                <a:latin typeface="Consolas" panose="020B0609020204030204" pitchFamily="49" charset="0"/>
                <a:cs typeface="Consolas" panose="020B0609020204030204" pitchFamily="49" charset="0"/>
              </a:rPr>
              <a:t>, urllib2</a:t>
            </a:r>
          </a:p>
          <a:p>
            <a:pPr lvl="1"/>
            <a:r>
              <a:rPr lang="en-US" sz="2000" b="1" i="1" dirty="0">
                <a:solidFill>
                  <a:srgbClr val="0070C0"/>
                </a:solidFill>
                <a:latin typeface="Consolas" panose="020B0609020204030204" pitchFamily="49" charset="0"/>
                <a:cs typeface="Consolas" panose="020B0609020204030204" pitchFamily="49" charset="0"/>
              </a:rPr>
              <a:t>PERIOD = 60 # Seconds</a:t>
            </a:r>
          </a:p>
          <a:p>
            <a:pPr lvl="1"/>
            <a:r>
              <a:rPr lang="en-US" sz="2000" b="1" i="1" dirty="0">
                <a:solidFill>
                  <a:srgbClr val="0070C0"/>
                </a:solidFill>
                <a:latin typeface="Consolas" panose="020B0609020204030204" pitchFamily="49" charset="0"/>
                <a:cs typeface="Consolas" panose="020B0609020204030204" pitchFamily="49" charset="0"/>
              </a:rPr>
              <a:t>BASE_URL = 'https://api.thingspeak.com/</a:t>
            </a:r>
            <a:r>
              <a:rPr lang="en-US" sz="2000" b="1" i="1" dirty="0" err="1">
                <a:solidFill>
                  <a:srgbClr val="0070C0"/>
                </a:solidFill>
                <a:latin typeface="Consolas" panose="020B0609020204030204" pitchFamily="49" charset="0"/>
                <a:cs typeface="Consolas" panose="020B0609020204030204" pitchFamily="49" charset="0"/>
              </a:rPr>
              <a:t>update.json</a:t>
            </a:r>
            <a:r>
              <a:rPr lang="en-US" sz="2000" b="1" i="1" dirty="0">
                <a:solidFill>
                  <a:srgbClr val="0070C0"/>
                </a:solidFill>
                <a:latin typeface="Consolas" panose="020B0609020204030204" pitchFamily="49" charset="0"/>
                <a:cs typeface="Consolas" panose="020B0609020204030204" pitchFamily="49" charset="0"/>
              </a:rPr>
              <a:t>' </a:t>
            </a:r>
          </a:p>
          <a:p>
            <a:pPr lvl="1"/>
            <a:r>
              <a:rPr lang="en-US" sz="2000" b="1" i="1" dirty="0">
                <a:solidFill>
                  <a:srgbClr val="0070C0"/>
                </a:solidFill>
                <a:latin typeface="Consolas" panose="020B0609020204030204" pitchFamily="49" charset="0"/>
                <a:cs typeface="Consolas" panose="020B0609020204030204" pitchFamily="49" charset="0"/>
              </a:rPr>
              <a:t>KEY = 'DYHHDDKKLU8OV58T'</a:t>
            </a:r>
          </a:p>
          <a:p>
            <a:pPr lvl="1"/>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b="1" i="1" dirty="0" err="1">
                <a:solidFill>
                  <a:srgbClr val="0070C0"/>
                </a:solidFill>
                <a:latin typeface="Consolas" panose="020B0609020204030204" pitchFamily="49" charset="0"/>
                <a:cs typeface="Consolas" panose="020B0609020204030204" pitchFamily="49" charset="0"/>
              </a:rPr>
              <a:t>def</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send_data</a:t>
            </a:r>
            <a:r>
              <a:rPr lang="en-US" sz="2000" b="1" i="1" dirty="0">
                <a:solidFill>
                  <a:srgbClr val="0070C0"/>
                </a:solidFill>
                <a:latin typeface="Consolas" panose="020B0609020204030204" pitchFamily="49" charset="0"/>
                <a:cs typeface="Consolas" panose="020B0609020204030204" pitchFamily="49" charset="0"/>
              </a:rPr>
              <a:t>(temp):    </a:t>
            </a:r>
          </a:p>
          <a:p>
            <a:pPr lvl="1"/>
            <a:r>
              <a:rPr lang="en-US" sz="2000" b="1" i="1" dirty="0">
                <a:solidFill>
                  <a:srgbClr val="0070C0"/>
                </a:solidFill>
                <a:latin typeface="Consolas" panose="020B0609020204030204" pitchFamily="49" charset="0"/>
                <a:cs typeface="Consolas" panose="020B0609020204030204" pitchFamily="49" charset="0"/>
              </a:rPr>
              <a:t>	data = </a:t>
            </a:r>
            <a:r>
              <a:rPr lang="en-US" sz="2000" b="1" i="1" dirty="0" err="1">
                <a:solidFill>
                  <a:srgbClr val="0070C0"/>
                </a:solidFill>
                <a:latin typeface="Consolas" panose="020B0609020204030204" pitchFamily="49" charset="0"/>
                <a:cs typeface="Consolas" panose="020B0609020204030204" pitchFamily="49" charset="0"/>
              </a:rPr>
              <a:t>urllib.urlencode</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api_key</a:t>
            </a:r>
            <a:r>
              <a:rPr lang="en-US" sz="2000" b="1" i="1" dirty="0">
                <a:solidFill>
                  <a:srgbClr val="0070C0"/>
                </a:solidFill>
                <a:latin typeface="Consolas" panose="020B0609020204030204" pitchFamily="49" charset="0"/>
                <a:cs typeface="Consolas" panose="020B0609020204030204" pitchFamily="49" charset="0"/>
              </a:rPr>
              <a:t>' : KEY, 'field1': temp})    </a:t>
            </a:r>
          </a:p>
          <a:p>
            <a:pPr lvl="1"/>
            <a:r>
              <a:rPr lang="en-US" sz="2000" b="1" i="1" dirty="0">
                <a:solidFill>
                  <a:srgbClr val="0070C0"/>
                </a:solidFill>
                <a:latin typeface="Consolas" panose="020B0609020204030204" pitchFamily="49" charset="0"/>
                <a:cs typeface="Consolas" panose="020B0609020204030204" pitchFamily="49" charset="0"/>
              </a:rPr>
              <a:t>	response = urllib2.urlopen(</a:t>
            </a:r>
            <a:r>
              <a:rPr lang="en-US" sz="2000" b="1" i="1" dirty="0" err="1">
                <a:solidFill>
                  <a:srgbClr val="0070C0"/>
                </a:solidFill>
                <a:latin typeface="Consolas" panose="020B0609020204030204" pitchFamily="49" charset="0"/>
                <a:cs typeface="Consolas" panose="020B0609020204030204" pitchFamily="49" charset="0"/>
              </a:rPr>
              <a:t>url</a:t>
            </a:r>
            <a:r>
              <a:rPr lang="en-US" sz="2000" b="1" i="1" dirty="0">
                <a:solidFill>
                  <a:srgbClr val="0070C0"/>
                </a:solidFill>
                <a:latin typeface="Consolas" panose="020B0609020204030204" pitchFamily="49" charset="0"/>
                <a:cs typeface="Consolas" panose="020B0609020204030204" pitchFamily="49" charset="0"/>
              </a:rPr>
              <a:t>=BASE_URL, data=data) 	print(</a:t>
            </a:r>
            <a:r>
              <a:rPr lang="en-US" sz="2000" b="1" i="1" dirty="0" err="1">
                <a:solidFill>
                  <a:srgbClr val="0070C0"/>
                </a:solidFill>
                <a:latin typeface="Consolas" panose="020B0609020204030204" pitchFamily="49" charset="0"/>
                <a:cs typeface="Consolas" panose="020B0609020204030204" pitchFamily="49" charset="0"/>
              </a:rPr>
              <a:t>response.read</a:t>
            </a:r>
            <a:r>
              <a:rPr lang="en-US" sz="2000" b="1" i="1" dirty="0">
                <a:solidFill>
                  <a:srgbClr val="0070C0"/>
                </a:solidFill>
                <a:latin typeface="Consolas" panose="020B0609020204030204" pitchFamily="49" charset="0"/>
                <a:cs typeface="Consolas" panose="020B0609020204030204" pitchFamily="49" charset="0"/>
              </a:rPr>
              <a:t>())</a:t>
            </a:r>
          </a:p>
          <a:p>
            <a:pPr lvl="1"/>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b="1" i="1" dirty="0" err="1">
                <a:solidFill>
                  <a:srgbClr val="0070C0"/>
                </a:solidFill>
                <a:latin typeface="Consolas" panose="020B0609020204030204" pitchFamily="49" charset="0"/>
                <a:cs typeface="Consolas" panose="020B0609020204030204" pitchFamily="49" charset="0"/>
              </a:rPr>
              <a:t>def</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cpu_temp</a:t>
            </a:r>
            <a:r>
              <a:rPr lang="en-US" sz="2000" b="1" i="1" dirty="0">
                <a:solidFill>
                  <a:srgbClr val="0070C0"/>
                </a:solidFill>
                <a:latin typeface="Consolas" panose="020B0609020204030204" pitchFamily="49" charset="0"/>
                <a:cs typeface="Consolas" panose="020B0609020204030204" pitchFamily="49" charset="0"/>
              </a:rPr>
              <a:t>():    </a:t>
            </a:r>
          </a:p>
          <a:p>
            <a:pPr lvl="1"/>
            <a:r>
              <a:rPr lang="en-US" sz="2000" b="1" i="1" dirty="0">
                <a:solidFill>
                  <a:srgbClr val="0070C0"/>
                </a:solidFill>
                <a:latin typeface="Consolas" panose="020B0609020204030204" pitchFamily="49" charset="0"/>
                <a:cs typeface="Consolas" panose="020B0609020204030204" pitchFamily="49" charset="0"/>
              </a:rPr>
              <a:t>	dev = </a:t>
            </a:r>
            <a:r>
              <a:rPr lang="en-US" sz="2000" b="1" i="1" dirty="0" err="1">
                <a:solidFill>
                  <a:srgbClr val="0070C0"/>
                </a:solidFill>
                <a:latin typeface="Consolas" panose="020B0609020204030204" pitchFamily="49" charset="0"/>
                <a:cs typeface="Consolas" panose="020B0609020204030204" pitchFamily="49" charset="0"/>
              </a:rPr>
              <a:t>os.popen</a:t>
            </a:r>
            <a:r>
              <a:rPr lang="en-US" sz="2000" b="1" i="1" dirty="0">
                <a:solidFill>
                  <a:srgbClr val="0070C0"/>
                </a:solidFill>
                <a:latin typeface="Consolas" panose="020B0609020204030204" pitchFamily="49" charset="0"/>
                <a:cs typeface="Consolas" panose="020B0609020204030204" pitchFamily="49" charset="0"/>
              </a:rPr>
              <a:t>('/opt/</a:t>
            </a:r>
            <a:r>
              <a:rPr lang="en-US" sz="2000" b="1" i="1" dirty="0" err="1">
                <a:solidFill>
                  <a:srgbClr val="0070C0"/>
                </a:solidFill>
                <a:latin typeface="Consolas" panose="020B0609020204030204" pitchFamily="49" charset="0"/>
                <a:cs typeface="Consolas" panose="020B0609020204030204" pitchFamily="49" charset="0"/>
              </a:rPr>
              <a:t>vc</a:t>
            </a:r>
            <a:r>
              <a:rPr lang="en-US" sz="2000" b="1" i="1" dirty="0">
                <a:solidFill>
                  <a:srgbClr val="0070C0"/>
                </a:solidFill>
                <a:latin typeface="Consolas" panose="020B0609020204030204" pitchFamily="49" charset="0"/>
                <a:cs typeface="Consolas" panose="020B0609020204030204" pitchFamily="49" charset="0"/>
              </a:rPr>
              <a:t>/bin/</a:t>
            </a:r>
            <a:r>
              <a:rPr lang="en-US" sz="2000" b="1" i="1" dirty="0" err="1">
                <a:solidFill>
                  <a:srgbClr val="0070C0"/>
                </a:solidFill>
                <a:latin typeface="Consolas" panose="020B0609020204030204" pitchFamily="49" charset="0"/>
                <a:cs typeface="Consolas" panose="020B0609020204030204" pitchFamily="49" charset="0"/>
              </a:rPr>
              <a:t>vcgencmd</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measure_temp</a:t>
            </a:r>
            <a:r>
              <a:rPr lang="en-US" sz="2000" b="1" i="1" dirty="0">
                <a:solidFill>
                  <a:srgbClr val="0070C0"/>
                </a:solidFill>
                <a:latin typeface="Consolas" panose="020B0609020204030204" pitchFamily="49" charset="0"/>
                <a:cs typeface="Consolas" panose="020B0609020204030204" pitchFamily="49" charset="0"/>
              </a:rPr>
              <a:t>')    </a:t>
            </a: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cpu_temp</a:t>
            </a:r>
            <a:r>
              <a:rPr lang="en-US" sz="2000" b="1" i="1" dirty="0">
                <a:solidFill>
                  <a:srgbClr val="0070C0"/>
                </a:solidFill>
                <a:latin typeface="Consolas" panose="020B0609020204030204" pitchFamily="49" charset="0"/>
                <a:cs typeface="Consolas" panose="020B0609020204030204" pitchFamily="49" charset="0"/>
              </a:rPr>
              <a:t> = </a:t>
            </a:r>
            <a:r>
              <a:rPr lang="en-US" sz="2000" b="1" i="1" dirty="0" err="1">
                <a:solidFill>
                  <a:srgbClr val="0070C0"/>
                </a:solidFill>
                <a:latin typeface="Consolas" panose="020B0609020204030204" pitchFamily="49" charset="0"/>
                <a:cs typeface="Consolas" panose="020B0609020204030204" pitchFamily="49" charset="0"/>
              </a:rPr>
              <a:t>dev.read</a:t>
            </a:r>
            <a:r>
              <a:rPr lang="en-US" sz="2000" b="1" i="1" dirty="0">
                <a:solidFill>
                  <a:srgbClr val="0070C0"/>
                </a:solidFill>
                <a:latin typeface="Consolas" panose="020B0609020204030204" pitchFamily="49" charset="0"/>
                <a:cs typeface="Consolas" panose="020B0609020204030204" pitchFamily="49" charset="0"/>
              </a:rPr>
              <a:t>()[5:-3]    </a:t>
            </a:r>
          </a:p>
          <a:p>
            <a:pPr lvl="1"/>
            <a:r>
              <a:rPr lang="en-US" sz="2000" b="1" i="1" dirty="0">
                <a:solidFill>
                  <a:srgbClr val="0070C0"/>
                </a:solidFill>
                <a:latin typeface="Consolas" panose="020B0609020204030204" pitchFamily="49" charset="0"/>
                <a:cs typeface="Consolas" panose="020B0609020204030204" pitchFamily="49" charset="0"/>
              </a:rPr>
              <a:t>	return </a:t>
            </a:r>
            <a:r>
              <a:rPr lang="en-US" sz="2000" b="1" i="1" dirty="0" err="1">
                <a:solidFill>
                  <a:srgbClr val="0070C0"/>
                </a:solidFill>
                <a:latin typeface="Consolas" panose="020B0609020204030204" pitchFamily="49" charset="0"/>
                <a:cs typeface="Consolas" panose="020B0609020204030204" pitchFamily="49" charset="0"/>
              </a:rPr>
              <a:t>cpu_temp</a:t>
            </a:r>
            <a:r>
              <a:rPr lang="en-US" sz="2000" b="1" i="1" dirty="0">
                <a:solidFill>
                  <a:srgbClr val="0070C0"/>
                </a:solidFill>
                <a:latin typeface="Consolas" panose="020B0609020204030204" pitchFamily="49" charset="0"/>
                <a:cs typeface="Consolas" panose="020B0609020204030204" pitchFamily="49" charset="0"/>
              </a:rPr>
              <a:t>    </a:t>
            </a:r>
          </a:p>
          <a:p>
            <a:pPr lvl="1"/>
            <a:endParaRPr lang="en-US" sz="2000" b="1" i="1" dirty="0">
              <a:solidFill>
                <a:srgbClr val="0070C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8553767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Sending Sensor Data to </a:t>
            </a:r>
            <a:r>
              <a:rPr lang="en-US" dirty="0" err="1"/>
              <a:t>ThingSpeak</a:t>
            </a:r>
            <a:r>
              <a:rPr lang="en-US" dirty="0"/>
              <a:t>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417443" y="745199"/>
            <a:ext cx="11357113" cy="2554545"/>
          </a:xfrm>
          <a:prstGeom prst="rect">
            <a:avLst/>
          </a:prstGeom>
          <a:noFill/>
        </p:spPr>
        <p:txBody>
          <a:bodyPr wrap="square" rtlCol="0">
            <a:spAutoFit/>
          </a:bodyPr>
          <a:lstStyle/>
          <a:p>
            <a:pPr lvl="1"/>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b="1" i="1" dirty="0">
                <a:solidFill>
                  <a:srgbClr val="0070C0"/>
                </a:solidFill>
                <a:latin typeface="Consolas" panose="020B0609020204030204" pitchFamily="49" charset="0"/>
                <a:cs typeface="Consolas" panose="020B0609020204030204" pitchFamily="49" charset="0"/>
              </a:rPr>
              <a:t>while True:    </a:t>
            </a:r>
          </a:p>
          <a:p>
            <a:pPr lvl="1"/>
            <a:r>
              <a:rPr lang="en-US" sz="2000" b="1" i="1" dirty="0">
                <a:solidFill>
                  <a:srgbClr val="0070C0"/>
                </a:solidFill>
                <a:latin typeface="Consolas" panose="020B0609020204030204" pitchFamily="49" charset="0"/>
                <a:cs typeface="Consolas" panose="020B0609020204030204" pitchFamily="49" charset="0"/>
              </a:rPr>
              <a:t>	temp = </a:t>
            </a:r>
            <a:r>
              <a:rPr lang="en-US" sz="2000" b="1" i="1" dirty="0" err="1">
                <a:solidFill>
                  <a:srgbClr val="0070C0"/>
                </a:solidFill>
                <a:latin typeface="Consolas" panose="020B0609020204030204" pitchFamily="49" charset="0"/>
                <a:cs typeface="Consolas" panose="020B0609020204030204" pitchFamily="49" charset="0"/>
              </a:rPr>
              <a:t>cpu_temp</a:t>
            </a:r>
            <a:r>
              <a:rPr lang="en-US" sz="2000" b="1" i="1" dirty="0">
                <a:solidFill>
                  <a:srgbClr val="0070C0"/>
                </a:solidFill>
                <a:latin typeface="Consolas" panose="020B0609020204030204" pitchFamily="49" charset="0"/>
                <a:cs typeface="Consolas" panose="020B0609020204030204" pitchFamily="49" charset="0"/>
              </a:rPr>
              <a:t>()    </a:t>
            </a:r>
          </a:p>
          <a:p>
            <a:pPr lvl="1"/>
            <a:r>
              <a:rPr lang="en-US" sz="2000" b="1" i="1" dirty="0">
                <a:solidFill>
                  <a:srgbClr val="0070C0"/>
                </a:solidFill>
                <a:latin typeface="Consolas" panose="020B0609020204030204" pitchFamily="49" charset="0"/>
                <a:cs typeface="Consolas" panose="020B0609020204030204" pitchFamily="49" charset="0"/>
              </a:rPr>
              <a:t>	print("CPU Temp (C): " + </a:t>
            </a:r>
            <a:r>
              <a:rPr lang="en-US" sz="2000" b="1" i="1" dirty="0" err="1">
                <a:solidFill>
                  <a:srgbClr val="0070C0"/>
                </a:solidFill>
                <a:latin typeface="Consolas" panose="020B0609020204030204" pitchFamily="49" charset="0"/>
                <a:cs typeface="Consolas" panose="020B0609020204030204" pitchFamily="49" charset="0"/>
              </a:rPr>
              <a:t>str</a:t>
            </a:r>
            <a:r>
              <a:rPr lang="en-US" sz="2000" b="1" i="1" dirty="0">
                <a:solidFill>
                  <a:srgbClr val="0070C0"/>
                </a:solidFill>
                <a:latin typeface="Consolas" panose="020B0609020204030204" pitchFamily="49" charset="0"/>
                <a:cs typeface="Consolas" panose="020B0609020204030204" pitchFamily="49" charset="0"/>
              </a:rPr>
              <a:t>(temp))    </a:t>
            </a: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send_data</a:t>
            </a:r>
            <a:r>
              <a:rPr lang="en-US" sz="2000" b="1" i="1" dirty="0">
                <a:solidFill>
                  <a:srgbClr val="0070C0"/>
                </a:solidFill>
                <a:latin typeface="Consolas" panose="020B0609020204030204" pitchFamily="49" charset="0"/>
                <a:cs typeface="Consolas" panose="020B0609020204030204" pitchFamily="49" charset="0"/>
              </a:rPr>
              <a:t>(temp)    </a:t>
            </a: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time.sleep</a:t>
            </a:r>
            <a:r>
              <a:rPr lang="en-US" sz="2000" b="1" i="1" dirty="0">
                <a:solidFill>
                  <a:srgbClr val="0070C0"/>
                </a:solidFill>
                <a:latin typeface="Consolas" panose="020B0609020204030204" pitchFamily="49" charset="0"/>
                <a:cs typeface="Consolas" panose="020B0609020204030204" pitchFamily="49" charset="0"/>
              </a:rPr>
              <a:t>(PERIOD)</a:t>
            </a:r>
          </a:p>
          <a:p>
            <a:pPr lvl="1"/>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dirty="0"/>
              <a:t>Run the program. On the </a:t>
            </a:r>
            <a:r>
              <a:rPr lang="en-US" sz="2000" dirty="0" err="1"/>
              <a:t>ThingSpeak</a:t>
            </a:r>
            <a:r>
              <a:rPr lang="en-US" sz="2000" dirty="0"/>
              <a:t> channel page on the Private View tab, you should see a graph like:</a:t>
            </a:r>
          </a:p>
        </p:txBody>
      </p:sp>
      <p:pic>
        <p:nvPicPr>
          <p:cNvPr id="2" name="Picture 1"/>
          <p:cNvPicPr>
            <a:picLocks noChangeAspect="1"/>
          </p:cNvPicPr>
          <p:nvPr/>
        </p:nvPicPr>
        <p:blipFill>
          <a:blip r:embed="rId2"/>
          <a:stretch>
            <a:fillRect/>
          </a:stretch>
        </p:blipFill>
        <p:spPr>
          <a:xfrm>
            <a:off x="3394418" y="3323726"/>
            <a:ext cx="4764845" cy="3413021"/>
          </a:xfrm>
          <a:prstGeom prst="rect">
            <a:avLst/>
          </a:prstGeom>
        </p:spPr>
      </p:pic>
    </p:spTree>
    <p:extLst>
      <p:ext uri="{BB962C8B-B14F-4D97-AF65-F5344CB8AC3E}">
        <p14:creationId xmlns:p14="http://schemas.microsoft.com/office/powerpoint/2010/main" val="15563638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Sending Email and Other Notifications with IFTTT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417443" y="745199"/>
            <a:ext cx="11357113" cy="2862322"/>
          </a:xfrm>
          <a:prstGeom prst="rect">
            <a:avLst/>
          </a:prstGeom>
          <a:noFill/>
        </p:spPr>
        <p:txBody>
          <a:bodyPr wrap="square" rtlCol="0">
            <a:spAutoFit/>
          </a:bodyPr>
          <a:lstStyle/>
          <a:p>
            <a:pPr lvl="1"/>
            <a:r>
              <a:rPr lang="en-US" sz="2000" dirty="0"/>
              <a:t>The variable </a:t>
            </a:r>
            <a:r>
              <a:rPr lang="en-US" sz="2000" b="1" i="1" dirty="0">
                <a:solidFill>
                  <a:srgbClr val="0070C0"/>
                </a:solidFill>
                <a:latin typeface="Consolas" panose="020B0609020204030204" pitchFamily="49" charset="0"/>
                <a:cs typeface="Consolas" panose="020B0609020204030204" pitchFamily="49" charset="0"/>
              </a:rPr>
              <a:t>PERIOD</a:t>
            </a:r>
            <a:r>
              <a:rPr lang="en-US" sz="2000" dirty="0"/>
              <a:t> is used to determine the time interval between each sending of the temperature. This period is in seconds. </a:t>
            </a:r>
          </a:p>
          <a:p>
            <a:pPr lvl="1"/>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dirty="0"/>
              <a:t>The </a:t>
            </a:r>
            <a:r>
              <a:rPr lang="en-US" sz="2000" b="1" i="1" dirty="0" err="1">
                <a:solidFill>
                  <a:srgbClr val="0070C0"/>
                </a:solidFill>
                <a:latin typeface="Consolas" panose="020B0609020204030204" pitchFamily="49" charset="0"/>
                <a:cs typeface="Consolas" panose="020B0609020204030204" pitchFamily="49" charset="0"/>
              </a:rPr>
              <a:t>send_data</a:t>
            </a:r>
            <a:r>
              <a:rPr lang="en-US" sz="2000" dirty="0"/>
              <a:t> function constructs the web request, supplying the temperature in a parameter called </a:t>
            </a:r>
            <a:r>
              <a:rPr lang="en-US" sz="2000" b="1" i="1" dirty="0">
                <a:solidFill>
                  <a:srgbClr val="0070C0"/>
                </a:solidFill>
                <a:latin typeface="Consolas" panose="020B0609020204030204" pitchFamily="49" charset="0"/>
                <a:cs typeface="Consolas" panose="020B0609020204030204" pitchFamily="49" charset="0"/>
              </a:rPr>
              <a:t>field1</a:t>
            </a:r>
            <a:r>
              <a:rPr lang="en-US" sz="2000" dirty="0"/>
              <a:t>.</a:t>
            </a:r>
          </a:p>
          <a:p>
            <a:pPr lvl="1"/>
            <a:endParaRPr lang="en-US" sz="2000" dirty="0"/>
          </a:p>
          <a:p>
            <a:pPr lvl="1"/>
            <a:r>
              <a:rPr lang="en-US" sz="2000" dirty="0"/>
              <a:t>If your data might be of public interest—say, accurate environmental readings—then you might want to make the channel public so that anyone can make use of it. This probably isn’t the case for your Pi’s CPU temperature. </a:t>
            </a:r>
          </a:p>
        </p:txBody>
      </p:sp>
    </p:spTree>
    <p:extLst>
      <p:ext uri="{BB962C8B-B14F-4D97-AF65-F5344CB8AC3E}">
        <p14:creationId xmlns:p14="http://schemas.microsoft.com/office/powerpoint/2010/main" val="38768699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lowchart: Alternate Process 11"/>
          <p:cNvSpPr/>
          <p:nvPr/>
        </p:nvSpPr>
        <p:spPr>
          <a:xfrm>
            <a:off x="3975737" y="3776718"/>
            <a:ext cx="6134178" cy="931164"/>
          </a:xfrm>
          <a:prstGeom prst="flowChartAlternateProcess">
            <a:avLst/>
          </a:prstGeom>
          <a:noFill/>
          <a:effectLst>
            <a:glow rad="63500">
              <a:schemeClr val="accent3">
                <a:satMod val="175000"/>
                <a:alpha val="40000"/>
              </a:schemeClr>
            </a:glow>
          </a:effectLst>
          <a:scene3d>
            <a:camera prst="perspectiveContrastingRigh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lowchart: Alternate Process 10"/>
          <p:cNvSpPr/>
          <p:nvPr/>
        </p:nvSpPr>
        <p:spPr>
          <a:xfrm>
            <a:off x="3657600" y="1893597"/>
            <a:ext cx="5280337" cy="931164"/>
          </a:xfrm>
          <a:prstGeom prst="flowChartAlternateProcess">
            <a:avLst/>
          </a:prstGeom>
          <a:noFill/>
          <a:effectLst>
            <a:glow rad="63500">
              <a:schemeClr val="accent3">
                <a:satMod val="175000"/>
                <a:alpha val="40000"/>
              </a:schemeClr>
            </a:glow>
          </a:effectLst>
          <a:scene3d>
            <a:camera prst="perspectiveHeroicExtremeLef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Contact</a:t>
            </a:r>
            <a:r>
              <a:rPr lang="fa-IR" dirty="0"/>
              <a:t> </a:t>
            </a:r>
            <a:r>
              <a:rPr lang="en-US" dirty="0"/>
              <a:t> us</a:t>
            </a:r>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l="15126" t="14756" r="15028" b="14903"/>
          <a:stretch/>
        </p:blipFill>
        <p:spPr>
          <a:xfrm>
            <a:off x="2962008" y="1255689"/>
            <a:ext cx="1769880" cy="1777285"/>
          </a:xfrm>
          <a:prstGeom prst="rect">
            <a:avLst/>
          </a:prstGeom>
        </p:spPr>
      </p:pic>
      <p:pic>
        <p:nvPicPr>
          <p:cNvPr id="7" name="Picture 6"/>
          <p:cNvPicPr>
            <a:picLocks noChangeAspect="1"/>
          </p:cNvPicPr>
          <p:nvPr/>
        </p:nvPicPr>
        <p:blipFill rotWithShape="1">
          <a:blip r:embed="rId3" cstate="print">
            <a:extLst>
              <a:ext uri="{28A0092B-C50C-407E-A947-70E740481C1C}">
                <a14:useLocalDpi xmlns:a14="http://schemas.microsoft.com/office/drawing/2010/main" val="0"/>
              </a:ext>
            </a:extLst>
          </a:blip>
          <a:srcRect r="12239"/>
          <a:stretch/>
        </p:blipFill>
        <p:spPr>
          <a:xfrm>
            <a:off x="2845162" y="3956033"/>
            <a:ext cx="1984416" cy="2031033"/>
          </a:xfrm>
          <a:prstGeom prst="rect">
            <a:avLst/>
          </a:prstGeom>
        </p:spPr>
      </p:pic>
      <p:sp>
        <p:nvSpPr>
          <p:cNvPr id="8" name="TextBox 7"/>
          <p:cNvSpPr txBox="1"/>
          <p:nvPr/>
        </p:nvSpPr>
        <p:spPr>
          <a:xfrm>
            <a:off x="5306096" y="2034862"/>
            <a:ext cx="45719" cy="369332"/>
          </a:xfrm>
          <a:prstGeom prst="rect">
            <a:avLst/>
          </a:prstGeom>
          <a:noFill/>
        </p:spPr>
        <p:txBody>
          <a:bodyPr wrap="square" rtlCol="0">
            <a:spAutoFit/>
          </a:bodyPr>
          <a:lstStyle/>
          <a:p>
            <a:endParaRPr lang="en-US" dirty="0"/>
          </a:p>
        </p:txBody>
      </p:sp>
      <p:sp>
        <p:nvSpPr>
          <p:cNvPr id="9" name="TextBox 8"/>
          <p:cNvSpPr txBox="1"/>
          <p:nvPr/>
        </p:nvSpPr>
        <p:spPr>
          <a:xfrm rot="616203">
            <a:off x="4786839" y="2029686"/>
            <a:ext cx="4020331" cy="769441"/>
          </a:xfrm>
          <a:prstGeom prst="rect">
            <a:avLst/>
          </a:prstGeom>
          <a:noFill/>
        </p:spPr>
        <p:txBody>
          <a:bodyPr wrap="none" rtlCol="0">
            <a:spAutoFit/>
          </a:bodyPr>
          <a:lstStyle/>
          <a:p>
            <a:r>
              <a:rPr lang="en-US" sz="4400" dirty="0">
                <a:hlinkClick r:id="rId4"/>
              </a:rPr>
              <a:t>www.e-system.ir</a:t>
            </a:r>
            <a:endParaRPr lang="en-US" sz="4400" dirty="0"/>
          </a:p>
        </p:txBody>
      </p:sp>
      <p:sp>
        <p:nvSpPr>
          <p:cNvPr id="10" name="TextBox 9"/>
          <p:cNvSpPr txBox="1"/>
          <p:nvPr/>
        </p:nvSpPr>
        <p:spPr>
          <a:xfrm rot="20723508">
            <a:off x="4791591" y="3860212"/>
            <a:ext cx="4224426" cy="769441"/>
          </a:xfrm>
          <a:prstGeom prst="rect">
            <a:avLst/>
          </a:prstGeom>
          <a:noFill/>
        </p:spPr>
        <p:txBody>
          <a:bodyPr wrap="none" rtlCol="0">
            <a:spAutoFit/>
          </a:bodyPr>
          <a:lstStyle/>
          <a:p>
            <a:r>
              <a:rPr lang="en-US" sz="4400" dirty="0"/>
              <a:t>Info@e-system.ir </a:t>
            </a:r>
          </a:p>
        </p:txBody>
      </p:sp>
    </p:spTree>
    <p:extLst>
      <p:ext uri="{BB962C8B-B14F-4D97-AF65-F5344CB8AC3E}">
        <p14:creationId xmlns:p14="http://schemas.microsoft.com/office/powerpoint/2010/main" val="27592553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Measuring the Raspberry Pi CPU Temperature</a:t>
            </a:r>
          </a:p>
        </p:txBody>
      </p:sp>
      <p:sp>
        <p:nvSpPr>
          <p:cNvPr id="2" name="TextBox 1"/>
          <p:cNvSpPr txBox="1"/>
          <p:nvPr/>
        </p:nvSpPr>
        <p:spPr>
          <a:xfrm>
            <a:off x="417443" y="745199"/>
            <a:ext cx="11357113" cy="3785652"/>
          </a:xfrm>
          <a:prstGeom prst="rect">
            <a:avLst/>
          </a:prstGeom>
          <a:noFill/>
        </p:spPr>
        <p:txBody>
          <a:bodyPr wrap="square" rtlCol="0">
            <a:spAutoFit/>
          </a:bodyPr>
          <a:lstStyle/>
          <a:p>
            <a:pPr marL="342900" indent="-342900">
              <a:buFont typeface="Arial" panose="020B0604020202020204" pitchFamily="34" charset="0"/>
              <a:buChar char="•"/>
            </a:pPr>
            <a:r>
              <a:rPr lang="en-US" sz="2000" dirty="0"/>
              <a:t>If you want the temperature as a number rather than a string, you need to chop off the extra text and then convert the number to a float. </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r>
              <a:rPr lang="en-US" sz="2000" b="1" i="1" dirty="0">
                <a:solidFill>
                  <a:srgbClr val="0070C0"/>
                </a:solidFill>
                <a:latin typeface="Consolas" panose="020B0609020204030204" pitchFamily="49" charset="0"/>
                <a:cs typeface="Consolas" panose="020B0609020204030204" pitchFamily="49" charset="0"/>
              </a:rPr>
              <a:t>import </a:t>
            </a:r>
            <a:r>
              <a:rPr lang="en-US" sz="2000" b="1" i="1" dirty="0" err="1">
                <a:solidFill>
                  <a:srgbClr val="0070C0"/>
                </a:solidFill>
                <a:latin typeface="Consolas" panose="020B0609020204030204" pitchFamily="49" charset="0"/>
                <a:cs typeface="Consolas" panose="020B0609020204030204" pitchFamily="49" charset="0"/>
              </a:rPr>
              <a:t>os</a:t>
            </a:r>
            <a:r>
              <a:rPr lang="en-US" sz="2000" b="1" i="1" dirty="0">
                <a:solidFill>
                  <a:srgbClr val="0070C0"/>
                </a:solidFill>
                <a:latin typeface="Consolas" panose="020B0609020204030204" pitchFamily="49" charset="0"/>
                <a:cs typeface="Consolas" panose="020B0609020204030204" pitchFamily="49" charset="0"/>
              </a:rPr>
              <a:t>, time</a:t>
            </a:r>
          </a:p>
          <a:p>
            <a:r>
              <a:rPr lang="en-US" sz="2000" b="1" i="1" dirty="0">
                <a:solidFill>
                  <a:srgbClr val="0070C0"/>
                </a:solidFill>
                <a:latin typeface="Consolas" panose="020B0609020204030204" pitchFamily="49" charset="0"/>
                <a:cs typeface="Consolas" panose="020B0609020204030204" pitchFamily="49" charset="0"/>
              </a:rPr>
              <a:t>while True:    </a:t>
            </a:r>
          </a:p>
          <a:p>
            <a:pPr lvl="1"/>
            <a:r>
              <a:rPr lang="en-US" sz="2000" b="1" i="1" dirty="0">
                <a:solidFill>
                  <a:srgbClr val="0070C0"/>
                </a:solidFill>
                <a:latin typeface="Consolas" panose="020B0609020204030204" pitchFamily="49" charset="0"/>
                <a:cs typeface="Consolas" panose="020B0609020204030204" pitchFamily="49" charset="0"/>
              </a:rPr>
              <a:t>dev = </a:t>
            </a:r>
            <a:r>
              <a:rPr lang="en-US" sz="2000" b="1" i="1" dirty="0" err="1">
                <a:solidFill>
                  <a:srgbClr val="0070C0"/>
                </a:solidFill>
                <a:latin typeface="Consolas" panose="020B0609020204030204" pitchFamily="49" charset="0"/>
                <a:cs typeface="Consolas" panose="020B0609020204030204" pitchFamily="49" charset="0"/>
              </a:rPr>
              <a:t>os.popen</a:t>
            </a:r>
            <a:r>
              <a:rPr lang="en-US" sz="2000" b="1" i="1" dirty="0">
                <a:solidFill>
                  <a:srgbClr val="0070C0"/>
                </a:solidFill>
                <a:latin typeface="Consolas" panose="020B0609020204030204" pitchFamily="49" charset="0"/>
                <a:cs typeface="Consolas" panose="020B0609020204030204" pitchFamily="49" charset="0"/>
              </a:rPr>
              <a:t>('/opt/</a:t>
            </a:r>
            <a:r>
              <a:rPr lang="en-US" sz="2000" b="1" i="1" dirty="0" err="1">
                <a:solidFill>
                  <a:srgbClr val="0070C0"/>
                </a:solidFill>
                <a:latin typeface="Consolas" panose="020B0609020204030204" pitchFamily="49" charset="0"/>
                <a:cs typeface="Consolas" panose="020B0609020204030204" pitchFamily="49" charset="0"/>
              </a:rPr>
              <a:t>vc</a:t>
            </a:r>
            <a:r>
              <a:rPr lang="en-US" sz="2000" b="1" i="1" dirty="0">
                <a:solidFill>
                  <a:srgbClr val="0070C0"/>
                </a:solidFill>
                <a:latin typeface="Consolas" panose="020B0609020204030204" pitchFamily="49" charset="0"/>
                <a:cs typeface="Consolas" panose="020B0609020204030204" pitchFamily="49" charset="0"/>
              </a:rPr>
              <a:t>/bin/</a:t>
            </a:r>
            <a:r>
              <a:rPr lang="en-US" sz="2000" b="1" i="1" dirty="0" err="1">
                <a:solidFill>
                  <a:srgbClr val="0070C0"/>
                </a:solidFill>
                <a:latin typeface="Consolas" panose="020B0609020204030204" pitchFamily="49" charset="0"/>
                <a:cs typeface="Consolas" panose="020B0609020204030204" pitchFamily="49" charset="0"/>
              </a:rPr>
              <a:t>vcgencmd</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measure_temp</a:t>
            </a:r>
            <a:r>
              <a:rPr lang="en-US" sz="2000" b="1" i="1" dirty="0">
                <a:solidFill>
                  <a:srgbClr val="0070C0"/>
                </a:solidFill>
                <a:latin typeface="Consolas" panose="020B0609020204030204" pitchFamily="49" charset="0"/>
                <a:cs typeface="Consolas" panose="020B0609020204030204" pitchFamily="49" charset="0"/>
              </a:rPr>
              <a:t>')    </a:t>
            </a:r>
          </a:p>
          <a:p>
            <a:pPr lvl="1"/>
            <a:r>
              <a:rPr lang="en-US" sz="2000" b="1" i="1" dirty="0" err="1">
                <a:solidFill>
                  <a:srgbClr val="0070C0"/>
                </a:solidFill>
                <a:latin typeface="Consolas" panose="020B0609020204030204" pitchFamily="49" charset="0"/>
                <a:cs typeface="Consolas" panose="020B0609020204030204" pitchFamily="49" charset="0"/>
              </a:rPr>
              <a:t>cpu_temp_s</a:t>
            </a:r>
            <a:r>
              <a:rPr lang="en-US" sz="2000" b="1" i="1" dirty="0">
                <a:solidFill>
                  <a:srgbClr val="0070C0"/>
                </a:solidFill>
                <a:latin typeface="Consolas" panose="020B0609020204030204" pitchFamily="49" charset="0"/>
                <a:cs typeface="Consolas" panose="020B0609020204030204" pitchFamily="49" charset="0"/>
              </a:rPr>
              <a:t> = </a:t>
            </a:r>
            <a:r>
              <a:rPr lang="en-US" sz="2000" b="1" i="1" dirty="0" err="1">
                <a:solidFill>
                  <a:srgbClr val="0070C0"/>
                </a:solidFill>
                <a:latin typeface="Consolas" panose="020B0609020204030204" pitchFamily="49" charset="0"/>
                <a:cs typeface="Consolas" panose="020B0609020204030204" pitchFamily="49" charset="0"/>
              </a:rPr>
              <a:t>dev.read</a:t>
            </a:r>
            <a:r>
              <a:rPr lang="en-US" sz="2000" b="1" i="1" dirty="0">
                <a:solidFill>
                  <a:srgbClr val="0070C0"/>
                </a:solidFill>
                <a:latin typeface="Consolas" panose="020B0609020204030204" pitchFamily="49" charset="0"/>
                <a:cs typeface="Consolas" panose="020B0609020204030204" pitchFamily="49" charset="0"/>
              </a:rPr>
              <a:t>()[5:-3] # top and tail string    </a:t>
            </a:r>
          </a:p>
          <a:p>
            <a:pPr lvl="1"/>
            <a:r>
              <a:rPr lang="en-US" sz="2000" b="1" i="1" dirty="0" err="1">
                <a:solidFill>
                  <a:srgbClr val="0070C0"/>
                </a:solidFill>
                <a:latin typeface="Consolas" panose="020B0609020204030204" pitchFamily="49" charset="0"/>
                <a:cs typeface="Consolas" panose="020B0609020204030204" pitchFamily="49" charset="0"/>
              </a:rPr>
              <a:t>cpu_temp</a:t>
            </a:r>
            <a:r>
              <a:rPr lang="en-US" sz="2000" b="1" i="1" dirty="0">
                <a:solidFill>
                  <a:srgbClr val="0070C0"/>
                </a:solidFill>
                <a:latin typeface="Consolas" panose="020B0609020204030204" pitchFamily="49" charset="0"/>
                <a:cs typeface="Consolas" panose="020B0609020204030204" pitchFamily="49" charset="0"/>
              </a:rPr>
              <a:t> = float(</a:t>
            </a:r>
            <a:r>
              <a:rPr lang="en-US" sz="2000" b="1" i="1" dirty="0" err="1">
                <a:solidFill>
                  <a:srgbClr val="0070C0"/>
                </a:solidFill>
                <a:latin typeface="Consolas" panose="020B0609020204030204" pitchFamily="49" charset="0"/>
                <a:cs typeface="Consolas" panose="020B0609020204030204" pitchFamily="49" charset="0"/>
              </a:rPr>
              <a:t>cpu_temp_s</a:t>
            </a:r>
            <a:r>
              <a:rPr lang="en-US" sz="2000" b="1" i="1" dirty="0">
                <a:solidFill>
                  <a:srgbClr val="0070C0"/>
                </a:solidFill>
                <a:latin typeface="Consolas" panose="020B0609020204030204" pitchFamily="49" charset="0"/>
                <a:cs typeface="Consolas" panose="020B0609020204030204" pitchFamily="49" charset="0"/>
              </a:rPr>
              <a:t>)    </a:t>
            </a:r>
          </a:p>
          <a:p>
            <a:pPr lvl="1"/>
            <a:r>
              <a:rPr lang="en-US" sz="2000" b="1" i="1" dirty="0">
                <a:solidFill>
                  <a:srgbClr val="0070C0"/>
                </a:solidFill>
                <a:latin typeface="Consolas" panose="020B0609020204030204" pitchFamily="49" charset="0"/>
                <a:cs typeface="Consolas" panose="020B0609020204030204" pitchFamily="49" charset="0"/>
              </a:rPr>
              <a:t>print(</a:t>
            </a:r>
            <a:r>
              <a:rPr lang="en-US" sz="2000" b="1" i="1" dirty="0" err="1">
                <a:solidFill>
                  <a:srgbClr val="0070C0"/>
                </a:solidFill>
                <a:latin typeface="Consolas" panose="020B0609020204030204" pitchFamily="49" charset="0"/>
                <a:cs typeface="Consolas" panose="020B0609020204030204" pitchFamily="49" charset="0"/>
              </a:rPr>
              <a:t>cpu_temp</a:t>
            </a:r>
            <a:r>
              <a:rPr lang="en-US" sz="2000" b="1" i="1" dirty="0">
                <a:solidFill>
                  <a:srgbClr val="0070C0"/>
                </a:solidFill>
                <a:latin typeface="Consolas" panose="020B0609020204030204" pitchFamily="49" charset="0"/>
                <a:cs typeface="Consolas" panose="020B0609020204030204" pitchFamily="49" charset="0"/>
              </a:rPr>
              <a:t>)    </a:t>
            </a:r>
          </a:p>
          <a:p>
            <a:pPr lvl="1"/>
            <a:r>
              <a:rPr lang="en-US" sz="2000" b="1" i="1" dirty="0" err="1">
                <a:solidFill>
                  <a:srgbClr val="0070C0"/>
                </a:solidFill>
                <a:latin typeface="Consolas" panose="020B0609020204030204" pitchFamily="49" charset="0"/>
                <a:cs typeface="Consolas" panose="020B0609020204030204" pitchFamily="49" charset="0"/>
              </a:rPr>
              <a:t>time.sleep</a:t>
            </a:r>
            <a:r>
              <a:rPr lang="en-US" sz="2000" b="1" i="1" dirty="0">
                <a:solidFill>
                  <a:srgbClr val="0070C0"/>
                </a:solidFill>
                <a:latin typeface="Consolas" panose="020B0609020204030204" pitchFamily="49" charset="0"/>
                <a:cs typeface="Consolas" panose="020B0609020204030204" pitchFamily="49" charset="0"/>
              </a:rPr>
              <a:t>(1) </a:t>
            </a:r>
          </a:p>
          <a:p>
            <a:pPr lvl="1"/>
            <a:endParaRPr lang="en-US" sz="2000" b="1" i="1" dirty="0">
              <a:solidFill>
                <a:srgbClr val="0070C0"/>
              </a:solidFill>
              <a:latin typeface="Consolas" panose="020B0609020204030204" pitchFamily="49" charset="0"/>
              <a:cs typeface="Consolas" panose="020B0609020204030204" pitchFamily="49" charset="0"/>
            </a:endParaRPr>
          </a:p>
          <a:p>
            <a:pPr lvl="1"/>
            <a:endParaRPr lang="en-US" sz="2000" b="1" i="1" dirty="0">
              <a:solidFill>
                <a:srgbClr val="0070C0"/>
              </a:solidFill>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3403788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Displaying Sensor Readings on a Web Page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417443" y="777489"/>
            <a:ext cx="11357113" cy="1631216"/>
          </a:xfrm>
          <a:prstGeom prst="rect">
            <a:avLst/>
          </a:prstGeom>
          <a:noFill/>
        </p:spPr>
        <p:txBody>
          <a:bodyPr wrap="square" rtlCol="0">
            <a:spAutoFit/>
          </a:bodyPr>
          <a:lstStyle/>
          <a:p>
            <a:pPr marL="342900" indent="-342900">
              <a:buFont typeface="Arial" panose="020B0604020202020204" pitchFamily="34" charset="0"/>
              <a:buChar char="•"/>
            </a:pPr>
            <a:r>
              <a:rPr lang="en-US" sz="2000" dirty="0"/>
              <a:t>You want to display sensor readings from your Raspberry Pi on a web page that automatically updates.</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Use the bottle web server and some fancy JavaScript to automatically update your display.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p:txBody>
      </p:sp>
      <p:pic>
        <p:nvPicPr>
          <p:cNvPr id="2" name="Picture 1"/>
          <p:cNvPicPr>
            <a:picLocks noChangeAspect="1"/>
          </p:cNvPicPr>
          <p:nvPr/>
        </p:nvPicPr>
        <p:blipFill>
          <a:blip r:embed="rId2"/>
          <a:stretch>
            <a:fillRect/>
          </a:stretch>
        </p:blipFill>
        <p:spPr>
          <a:xfrm>
            <a:off x="1446297" y="1870742"/>
            <a:ext cx="9299404" cy="4874346"/>
          </a:xfrm>
          <a:prstGeom prst="rect">
            <a:avLst/>
          </a:prstGeom>
        </p:spPr>
      </p:pic>
    </p:spTree>
    <p:extLst>
      <p:ext uri="{BB962C8B-B14F-4D97-AF65-F5344CB8AC3E}">
        <p14:creationId xmlns:p14="http://schemas.microsoft.com/office/powerpoint/2010/main" val="29993805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Displaying Sensor Readings on a Web Page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417443" y="763421"/>
            <a:ext cx="11357113" cy="5878532"/>
          </a:xfrm>
          <a:prstGeom prst="rect">
            <a:avLst/>
          </a:prstGeom>
          <a:noFill/>
        </p:spPr>
        <p:txBody>
          <a:bodyPr wrap="square" rtlCol="0">
            <a:spAutoFit/>
          </a:bodyPr>
          <a:lstStyle/>
          <a:p>
            <a:pPr marL="342900" lvl="1" indent="-342900">
              <a:buFont typeface="Arial" panose="020B0604020202020204" pitchFamily="34" charset="0"/>
              <a:buChar char="•"/>
            </a:pPr>
            <a:r>
              <a:rPr lang="en-US" sz="2000" dirty="0"/>
              <a:t>There are four files for this example, which are contained in the folder </a:t>
            </a:r>
            <a:r>
              <a:rPr lang="en-US" sz="2000" dirty="0" err="1"/>
              <a:t>web_sensor</a:t>
            </a:r>
            <a:r>
              <a:rPr lang="en-US" sz="2000" dirty="0"/>
              <a:t>: </a:t>
            </a:r>
          </a:p>
          <a:p>
            <a:pPr marL="342900" lvl="1" indent="-342900">
              <a:buFont typeface="Arial" panose="020B0604020202020204" pitchFamily="34" charset="0"/>
              <a:buChar char="•"/>
            </a:pPr>
            <a:endParaRPr lang="en-US" sz="2000" dirty="0"/>
          </a:p>
          <a:p>
            <a:pPr marL="0" lvl="1"/>
            <a:r>
              <a:rPr lang="en-US" sz="2000" dirty="0"/>
              <a:t>        </a:t>
            </a:r>
            <a:r>
              <a:rPr lang="en-US" sz="2000" b="1" dirty="0">
                <a:effectLst>
                  <a:outerShdw blurRad="38100" dist="38100" dir="2700000" algn="tl">
                    <a:srgbClr val="000000">
                      <a:alpha val="43137"/>
                    </a:srgbClr>
                  </a:outerShdw>
                </a:effectLst>
              </a:rPr>
              <a:t>web_sensor.py </a:t>
            </a:r>
          </a:p>
          <a:p>
            <a:pPr marL="457200" lvl="2"/>
            <a:r>
              <a:rPr lang="en-US" sz="2000" dirty="0"/>
              <a:t>	Contains the Python code for the bottle server </a:t>
            </a:r>
          </a:p>
          <a:p>
            <a:pPr marL="457200" lvl="2"/>
            <a:endParaRPr lang="en-US" sz="2000" dirty="0"/>
          </a:p>
          <a:p>
            <a:pPr marL="457200" lvl="2"/>
            <a:r>
              <a:rPr lang="en-US" sz="2000" b="1" dirty="0">
                <a:effectLst>
                  <a:outerShdw blurRad="38100" dist="38100" dir="2700000" algn="tl">
                    <a:srgbClr val="000000">
                      <a:alpha val="43137"/>
                    </a:srgbClr>
                  </a:outerShdw>
                </a:effectLst>
              </a:rPr>
              <a:t>main.html </a:t>
            </a:r>
          </a:p>
          <a:p>
            <a:pPr marL="457200" lvl="2"/>
            <a:r>
              <a:rPr lang="en-US" sz="2000" dirty="0"/>
              <a:t>	Contains the web page that will be displayed in your browser </a:t>
            </a:r>
          </a:p>
          <a:p>
            <a:pPr marL="457200" lvl="2"/>
            <a:endParaRPr lang="en-US" sz="2000" dirty="0"/>
          </a:p>
          <a:p>
            <a:pPr marL="457200" lvl="2"/>
            <a:r>
              <a:rPr lang="en-US" sz="2000" b="1" dirty="0">
                <a:effectLst>
                  <a:outerShdw blurRad="38100" dist="38100" dir="2700000" algn="tl">
                    <a:srgbClr val="000000">
                      <a:alpha val="43137"/>
                    </a:srgbClr>
                  </a:outerShdw>
                </a:effectLst>
              </a:rPr>
              <a:t>justgage.1.0.1.min.js</a:t>
            </a:r>
            <a:r>
              <a:rPr lang="en-US" sz="2000" dirty="0"/>
              <a:t> </a:t>
            </a:r>
          </a:p>
          <a:p>
            <a:pPr marL="457200" lvl="2"/>
            <a:r>
              <a:rPr lang="en-US" sz="2000" dirty="0"/>
              <a:t>	A third-party JavaScript library that displays the temperature meter </a:t>
            </a:r>
          </a:p>
          <a:p>
            <a:pPr marL="457200" lvl="2"/>
            <a:endParaRPr lang="en-US" sz="2000" dirty="0"/>
          </a:p>
          <a:p>
            <a:pPr marL="457200" lvl="2"/>
            <a:r>
              <a:rPr lang="en-US" sz="2000" b="1" dirty="0"/>
              <a:t>raphael.2.1.0.min.js </a:t>
            </a:r>
          </a:p>
          <a:p>
            <a:pPr marL="457200" lvl="2"/>
            <a:r>
              <a:rPr lang="en-US" sz="2000" dirty="0"/>
              <a:t>	A library used by the </a:t>
            </a:r>
            <a:r>
              <a:rPr lang="en-US" sz="2000" dirty="0" err="1"/>
              <a:t>justgage</a:t>
            </a:r>
            <a:r>
              <a:rPr lang="en-US" sz="2000" dirty="0"/>
              <a:t> library </a:t>
            </a:r>
          </a:p>
          <a:p>
            <a:pPr marL="457200" lvl="2"/>
            <a:endParaRPr lang="en-US" sz="2000" dirty="0"/>
          </a:p>
          <a:p>
            <a:pPr marL="457200" lvl="2"/>
            <a:r>
              <a:rPr lang="en-US" sz="2000" dirty="0"/>
              <a:t>To run the program, change directory to </a:t>
            </a:r>
            <a:r>
              <a:rPr lang="en-US" sz="2000" dirty="0" err="1"/>
              <a:t>web_sensor</a:t>
            </a:r>
            <a:r>
              <a:rPr lang="en-US" sz="2000" dirty="0"/>
              <a:t> and then run the Python program using:</a:t>
            </a:r>
          </a:p>
          <a:p>
            <a:pPr marL="457200" lvl="2"/>
            <a:r>
              <a:rPr lang="en-US" b="1" i="1" dirty="0">
                <a:solidFill>
                  <a:srgbClr val="0070C0"/>
                </a:solidFill>
                <a:latin typeface="Consolas" panose="020B0609020204030204" pitchFamily="49" charset="0"/>
                <a:cs typeface="Consolas" panose="020B0609020204030204" pitchFamily="49" charset="0"/>
              </a:rPr>
              <a:t>$ </a:t>
            </a:r>
            <a:r>
              <a:rPr lang="en-US" b="1" i="1" dirty="0" err="1">
                <a:solidFill>
                  <a:srgbClr val="0070C0"/>
                </a:solidFill>
                <a:latin typeface="Consolas" panose="020B0609020204030204" pitchFamily="49" charset="0"/>
                <a:cs typeface="Consolas" panose="020B0609020204030204" pitchFamily="49" charset="0"/>
              </a:rPr>
              <a:t>sudo</a:t>
            </a:r>
            <a:r>
              <a:rPr lang="en-US" b="1" i="1" dirty="0">
                <a:solidFill>
                  <a:srgbClr val="0070C0"/>
                </a:solidFill>
                <a:latin typeface="Consolas" panose="020B0609020204030204" pitchFamily="49" charset="0"/>
                <a:cs typeface="Consolas" panose="020B0609020204030204" pitchFamily="49" charset="0"/>
              </a:rPr>
              <a:t> python web_sensor.py</a:t>
            </a:r>
          </a:p>
          <a:p>
            <a:pPr marL="457200" lvl="2"/>
            <a:endParaRPr lang="en-US" b="1" i="1" dirty="0">
              <a:solidFill>
                <a:srgbClr val="0070C0"/>
              </a:solidFill>
              <a:latin typeface="Consolas" panose="020B0609020204030204" pitchFamily="49" charset="0"/>
              <a:cs typeface="Consolas" panose="020B0609020204030204" pitchFamily="49" charset="0"/>
            </a:endParaRPr>
          </a:p>
          <a:p>
            <a:pPr marL="457200" lvl="2"/>
            <a:r>
              <a:rPr lang="en-US" sz="2000" dirty="0"/>
              <a:t>Then open a browser, either on the same Raspberry Pi or any computer on the same network as the Raspberry Pi, and enter the IP address of the Raspberry Pi into the browser’s address bar.</a:t>
            </a:r>
          </a:p>
        </p:txBody>
      </p:sp>
    </p:spTree>
    <p:extLst>
      <p:ext uri="{BB962C8B-B14F-4D97-AF65-F5344CB8AC3E}">
        <p14:creationId xmlns:p14="http://schemas.microsoft.com/office/powerpoint/2010/main" val="35550245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Displaying Sensor Readings on a Web Page </a:t>
            </a:r>
          </a:p>
        </p:txBody>
      </p:sp>
      <p:sp>
        <p:nvSpPr>
          <p:cNvPr id="2" name="TextBox 1"/>
          <p:cNvSpPr txBox="1"/>
          <p:nvPr/>
        </p:nvSpPr>
        <p:spPr>
          <a:xfrm>
            <a:off x="417443" y="745199"/>
            <a:ext cx="11357113" cy="5940088"/>
          </a:xfrm>
          <a:prstGeom prst="rect">
            <a:avLst/>
          </a:prstGeom>
          <a:noFill/>
        </p:spPr>
        <p:txBody>
          <a:bodyPr wrap="square" rtlCol="0">
            <a:spAutoFit/>
          </a:bodyPr>
          <a:lstStyle/>
          <a:p>
            <a:pPr lvl="1"/>
            <a:r>
              <a:rPr lang="en-US" sz="2000" dirty="0"/>
              <a:t>The main program (web_sensor.py) is actually quite concise:</a:t>
            </a:r>
          </a:p>
          <a:p>
            <a:pPr lvl="1"/>
            <a:endParaRPr lang="en-US" b="1" i="1" dirty="0">
              <a:solidFill>
                <a:srgbClr val="0070C0"/>
              </a:solidFill>
              <a:latin typeface="Consolas" panose="020B0609020204030204" pitchFamily="49" charset="0"/>
              <a:cs typeface="Consolas" panose="020B0609020204030204" pitchFamily="49" charset="0"/>
            </a:endParaRPr>
          </a:p>
          <a:p>
            <a:pPr lvl="1"/>
            <a:r>
              <a:rPr lang="en-US" b="1" i="1" dirty="0">
                <a:solidFill>
                  <a:srgbClr val="0070C0"/>
                </a:solidFill>
                <a:latin typeface="Consolas" panose="020B0609020204030204" pitchFamily="49" charset="0"/>
                <a:cs typeface="Consolas" panose="020B0609020204030204" pitchFamily="49" charset="0"/>
              </a:rPr>
              <a:t>import </a:t>
            </a:r>
            <a:r>
              <a:rPr lang="en-US" b="1" i="1" dirty="0" err="1">
                <a:solidFill>
                  <a:srgbClr val="0070C0"/>
                </a:solidFill>
                <a:latin typeface="Consolas" panose="020B0609020204030204" pitchFamily="49" charset="0"/>
                <a:cs typeface="Consolas" panose="020B0609020204030204" pitchFamily="49" charset="0"/>
              </a:rPr>
              <a:t>os</a:t>
            </a:r>
            <a:r>
              <a:rPr lang="en-US" b="1" i="1" dirty="0">
                <a:solidFill>
                  <a:srgbClr val="0070C0"/>
                </a:solidFill>
                <a:latin typeface="Consolas" panose="020B0609020204030204" pitchFamily="49" charset="0"/>
                <a:cs typeface="Consolas" panose="020B0609020204030204" pitchFamily="49" charset="0"/>
              </a:rPr>
              <a:t>, time </a:t>
            </a:r>
          </a:p>
          <a:p>
            <a:pPr lvl="1"/>
            <a:r>
              <a:rPr lang="en-US" b="1" i="1" dirty="0">
                <a:solidFill>
                  <a:srgbClr val="0070C0"/>
                </a:solidFill>
                <a:latin typeface="Consolas" panose="020B0609020204030204" pitchFamily="49" charset="0"/>
                <a:cs typeface="Consolas" panose="020B0609020204030204" pitchFamily="49" charset="0"/>
              </a:rPr>
              <a:t>from bottle import route, run, template</a:t>
            </a:r>
          </a:p>
          <a:p>
            <a:pPr lvl="1"/>
            <a:endParaRPr lang="en-US" b="1" i="1" dirty="0">
              <a:solidFill>
                <a:srgbClr val="0070C0"/>
              </a:solidFill>
              <a:latin typeface="Consolas" panose="020B0609020204030204" pitchFamily="49" charset="0"/>
              <a:cs typeface="Consolas" panose="020B0609020204030204" pitchFamily="49" charset="0"/>
            </a:endParaRPr>
          </a:p>
          <a:p>
            <a:pPr lvl="1"/>
            <a:r>
              <a:rPr lang="en-US" b="1" i="1" dirty="0" err="1">
                <a:solidFill>
                  <a:srgbClr val="0070C0"/>
                </a:solidFill>
                <a:latin typeface="Consolas" panose="020B0609020204030204" pitchFamily="49" charset="0"/>
                <a:cs typeface="Consolas" panose="020B0609020204030204" pitchFamily="49" charset="0"/>
              </a:rPr>
              <a:t>def</a:t>
            </a:r>
            <a:r>
              <a:rPr lang="en-US" b="1" i="1" dirty="0">
                <a:solidFill>
                  <a:srgbClr val="0070C0"/>
                </a:solidFill>
                <a:latin typeface="Consolas" panose="020B0609020204030204" pitchFamily="49" charset="0"/>
                <a:cs typeface="Consolas" panose="020B0609020204030204" pitchFamily="49" charset="0"/>
              </a:rPr>
              <a:t> </a:t>
            </a:r>
            <a:r>
              <a:rPr lang="en-US" b="1" i="1" dirty="0" err="1">
                <a:solidFill>
                  <a:srgbClr val="0070C0"/>
                </a:solidFill>
                <a:latin typeface="Consolas" panose="020B0609020204030204" pitchFamily="49" charset="0"/>
                <a:cs typeface="Consolas" panose="020B0609020204030204" pitchFamily="49" charset="0"/>
              </a:rPr>
              <a:t>cpu_temp</a:t>
            </a:r>
            <a:r>
              <a:rPr lang="en-US" b="1" i="1" dirty="0">
                <a:solidFill>
                  <a:srgbClr val="0070C0"/>
                </a:solidFill>
                <a:latin typeface="Consolas" panose="020B0609020204030204" pitchFamily="49" charset="0"/>
                <a:cs typeface="Consolas" panose="020B0609020204030204" pitchFamily="49" charset="0"/>
              </a:rPr>
              <a:t>():    </a:t>
            </a:r>
          </a:p>
          <a:p>
            <a:pPr lvl="1"/>
            <a:r>
              <a:rPr lang="en-US" b="1" i="1" dirty="0">
                <a:solidFill>
                  <a:srgbClr val="0070C0"/>
                </a:solidFill>
                <a:latin typeface="Consolas" panose="020B0609020204030204" pitchFamily="49" charset="0"/>
                <a:cs typeface="Consolas" panose="020B0609020204030204" pitchFamily="49" charset="0"/>
              </a:rPr>
              <a:t>	dev = </a:t>
            </a:r>
            <a:r>
              <a:rPr lang="en-US" b="1" i="1" dirty="0" err="1">
                <a:solidFill>
                  <a:srgbClr val="0070C0"/>
                </a:solidFill>
                <a:latin typeface="Consolas" panose="020B0609020204030204" pitchFamily="49" charset="0"/>
                <a:cs typeface="Consolas" panose="020B0609020204030204" pitchFamily="49" charset="0"/>
              </a:rPr>
              <a:t>os.popen</a:t>
            </a:r>
            <a:r>
              <a:rPr lang="en-US" b="1" i="1" dirty="0">
                <a:solidFill>
                  <a:srgbClr val="0070C0"/>
                </a:solidFill>
                <a:latin typeface="Consolas" panose="020B0609020204030204" pitchFamily="49" charset="0"/>
                <a:cs typeface="Consolas" panose="020B0609020204030204" pitchFamily="49" charset="0"/>
              </a:rPr>
              <a:t>('/opt/</a:t>
            </a:r>
            <a:r>
              <a:rPr lang="en-US" b="1" i="1" dirty="0" err="1">
                <a:solidFill>
                  <a:srgbClr val="0070C0"/>
                </a:solidFill>
                <a:latin typeface="Consolas" panose="020B0609020204030204" pitchFamily="49" charset="0"/>
                <a:cs typeface="Consolas" panose="020B0609020204030204" pitchFamily="49" charset="0"/>
              </a:rPr>
              <a:t>vc</a:t>
            </a:r>
            <a:r>
              <a:rPr lang="en-US" b="1" i="1" dirty="0">
                <a:solidFill>
                  <a:srgbClr val="0070C0"/>
                </a:solidFill>
                <a:latin typeface="Consolas" panose="020B0609020204030204" pitchFamily="49" charset="0"/>
                <a:cs typeface="Consolas" panose="020B0609020204030204" pitchFamily="49" charset="0"/>
              </a:rPr>
              <a:t>/bin/</a:t>
            </a:r>
            <a:r>
              <a:rPr lang="en-US" b="1" i="1" dirty="0" err="1">
                <a:solidFill>
                  <a:srgbClr val="0070C0"/>
                </a:solidFill>
                <a:latin typeface="Consolas" panose="020B0609020204030204" pitchFamily="49" charset="0"/>
                <a:cs typeface="Consolas" panose="020B0609020204030204" pitchFamily="49" charset="0"/>
              </a:rPr>
              <a:t>vcgencmd</a:t>
            </a:r>
            <a:r>
              <a:rPr lang="en-US" b="1" i="1" dirty="0">
                <a:solidFill>
                  <a:srgbClr val="0070C0"/>
                </a:solidFill>
                <a:latin typeface="Consolas" panose="020B0609020204030204" pitchFamily="49" charset="0"/>
                <a:cs typeface="Consolas" panose="020B0609020204030204" pitchFamily="49" charset="0"/>
              </a:rPr>
              <a:t> </a:t>
            </a:r>
            <a:r>
              <a:rPr lang="en-US" b="1" i="1" dirty="0" err="1">
                <a:solidFill>
                  <a:srgbClr val="0070C0"/>
                </a:solidFill>
                <a:latin typeface="Consolas" panose="020B0609020204030204" pitchFamily="49" charset="0"/>
                <a:cs typeface="Consolas" panose="020B0609020204030204" pitchFamily="49" charset="0"/>
              </a:rPr>
              <a:t>measure_temp</a:t>
            </a:r>
            <a:r>
              <a:rPr lang="en-US" b="1" i="1" dirty="0">
                <a:solidFill>
                  <a:srgbClr val="0070C0"/>
                </a:solidFill>
                <a:latin typeface="Consolas" panose="020B0609020204030204" pitchFamily="49" charset="0"/>
                <a:cs typeface="Consolas" panose="020B0609020204030204" pitchFamily="49" charset="0"/>
              </a:rPr>
              <a:t>')    </a:t>
            </a:r>
          </a:p>
          <a:p>
            <a:pPr lvl="1"/>
            <a:r>
              <a:rPr lang="en-US" b="1" i="1" dirty="0">
                <a:solidFill>
                  <a:srgbClr val="0070C0"/>
                </a:solidFill>
                <a:latin typeface="Consolas" panose="020B0609020204030204" pitchFamily="49" charset="0"/>
                <a:cs typeface="Consolas" panose="020B0609020204030204" pitchFamily="49" charset="0"/>
              </a:rPr>
              <a:t>	</a:t>
            </a:r>
            <a:r>
              <a:rPr lang="en-US" b="1" i="1" dirty="0" err="1">
                <a:solidFill>
                  <a:srgbClr val="0070C0"/>
                </a:solidFill>
                <a:latin typeface="Consolas" panose="020B0609020204030204" pitchFamily="49" charset="0"/>
                <a:cs typeface="Consolas" panose="020B0609020204030204" pitchFamily="49" charset="0"/>
              </a:rPr>
              <a:t>cpu_temp</a:t>
            </a:r>
            <a:r>
              <a:rPr lang="en-US" b="1" i="1" dirty="0">
                <a:solidFill>
                  <a:srgbClr val="0070C0"/>
                </a:solidFill>
                <a:latin typeface="Consolas" panose="020B0609020204030204" pitchFamily="49" charset="0"/>
                <a:cs typeface="Consolas" panose="020B0609020204030204" pitchFamily="49" charset="0"/>
              </a:rPr>
              <a:t> = </a:t>
            </a:r>
            <a:r>
              <a:rPr lang="en-US" b="1" i="1" dirty="0" err="1">
                <a:solidFill>
                  <a:srgbClr val="0070C0"/>
                </a:solidFill>
                <a:latin typeface="Consolas" panose="020B0609020204030204" pitchFamily="49" charset="0"/>
                <a:cs typeface="Consolas" panose="020B0609020204030204" pitchFamily="49" charset="0"/>
              </a:rPr>
              <a:t>dev.read</a:t>
            </a:r>
            <a:r>
              <a:rPr lang="en-US" b="1" i="1" dirty="0">
                <a:solidFill>
                  <a:srgbClr val="0070C0"/>
                </a:solidFill>
                <a:latin typeface="Consolas" panose="020B0609020204030204" pitchFamily="49" charset="0"/>
                <a:cs typeface="Consolas" panose="020B0609020204030204" pitchFamily="49" charset="0"/>
              </a:rPr>
              <a:t>()[5:-3]    </a:t>
            </a:r>
          </a:p>
          <a:p>
            <a:pPr lvl="1"/>
            <a:r>
              <a:rPr lang="en-US" b="1" i="1" dirty="0">
                <a:solidFill>
                  <a:srgbClr val="0070C0"/>
                </a:solidFill>
                <a:latin typeface="Consolas" panose="020B0609020204030204" pitchFamily="49" charset="0"/>
                <a:cs typeface="Consolas" panose="020B0609020204030204" pitchFamily="49" charset="0"/>
              </a:rPr>
              <a:t>	return </a:t>
            </a:r>
            <a:r>
              <a:rPr lang="en-US" b="1" i="1" dirty="0" err="1">
                <a:solidFill>
                  <a:srgbClr val="0070C0"/>
                </a:solidFill>
                <a:latin typeface="Consolas" panose="020B0609020204030204" pitchFamily="49" charset="0"/>
                <a:cs typeface="Consolas" panose="020B0609020204030204" pitchFamily="49" charset="0"/>
              </a:rPr>
              <a:t>cpu_temp</a:t>
            </a:r>
            <a:endParaRPr lang="en-US" b="1" i="1" dirty="0">
              <a:solidFill>
                <a:srgbClr val="0070C0"/>
              </a:solidFill>
              <a:latin typeface="Consolas" panose="020B0609020204030204" pitchFamily="49" charset="0"/>
              <a:cs typeface="Consolas" panose="020B0609020204030204" pitchFamily="49" charset="0"/>
            </a:endParaRPr>
          </a:p>
          <a:p>
            <a:pPr lvl="1"/>
            <a:endParaRPr lang="en-US" b="1" i="1" dirty="0">
              <a:solidFill>
                <a:srgbClr val="0070C0"/>
              </a:solidFill>
              <a:latin typeface="Consolas" panose="020B0609020204030204" pitchFamily="49" charset="0"/>
              <a:cs typeface="Consolas" panose="020B0609020204030204" pitchFamily="49" charset="0"/>
            </a:endParaRPr>
          </a:p>
          <a:p>
            <a:pPr lvl="1"/>
            <a:r>
              <a:rPr lang="en-US" b="1" i="1" dirty="0">
                <a:solidFill>
                  <a:srgbClr val="0070C0"/>
                </a:solidFill>
                <a:latin typeface="Consolas" panose="020B0609020204030204" pitchFamily="49" charset="0"/>
                <a:cs typeface="Consolas" panose="020B0609020204030204" pitchFamily="49" charset="0"/>
              </a:rPr>
              <a:t>@route('/temp') </a:t>
            </a:r>
          </a:p>
          <a:p>
            <a:pPr lvl="1"/>
            <a:r>
              <a:rPr lang="en-US" b="1" i="1" dirty="0" err="1">
                <a:solidFill>
                  <a:srgbClr val="0070C0"/>
                </a:solidFill>
                <a:latin typeface="Consolas" panose="020B0609020204030204" pitchFamily="49" charset="0"/>
                <a:cs typeface="Consolas" panose="020B0609020204030204" pitchFamily="49" charset="0"/>
              </a:rPr>
              <a:t>def</a:t>
            </a:r>
            <a:r>
              <a:rPr lang="en-US" b="1" i="1" dirty="0">
                <a:solidFill>
                  <a:srgbClr val="0070C0"/>
                </a:solidFill>
                <a:latin typeface="Consolas" panose="020B0609020204030204" pitchFamily="49" charset="0"/>
                <a:cs typeface="Consolas" panose="020B0609020204030204" pitchFamily="49" charset="0"/>
              </a:rPr>
              <a:t> temp():    </a:t>
            </a:r>
          </a:p>
          <a:p>
            <a:pPr lvl="1"/>
            <a:r>
              <a:rPr lang="en-US" b="1" i="1" dirty="0">
                <a:solidFill>
                  <a:srgbClr val="0070C0"/>
                </a:solidFill>
                <a:latin typeface="Consolas" panose="020B0609020204030204" pitchFamily="49" charset="0"/>
                <a:cs typeface="Consolas" panose="020B0609020204030204" pitchFamily="49" charset="0"/>
              </a:rPr>
              <a:t>	return </a:t>
            </a:r>
            <a:r>
              <a:rPr lang="en-US" b="1" i="1" dirty="0" err="1">
                <a:solidFill>
                  <a:srgbClr val="0070C0"/>
                </a:solidFill>
                <a:latin typeface="Consolas" panose="020B0609020204030204" pitchFamily="49" charset="0"/>
                <a:cs typeface="Consolas" panose="020B0609020204030204" pitchFamily="49" charset="0"/>
              </a:rPr>
              <a:t>cpu_temp</a:t>
            </a:r>
            <a:r>
              <a:rPr lang="en-US" b="1" i="1" dirty="0">
                <a:solidFill>
                  <a:srgbClr val="0070C0"/>
                </a:solidFill>
                <a:latin typeface="Consolas" panose="020B0609020204030204" pitchFamily="49" charset="0"/>
                <a:cs typeface="Consolas" panose="020B0609020204030204" pitchFamily="49" charset="0"/>
              </a:rPr>
              <a:t>()</a:t>
            </a:r>
          </a:p>
          <a:p>
            <a:pPr lvl="1"/>
            <a:endParaRPr lang="en-US" b="1" i="1" dirty="0">
              <a:solidFill>
                <a:srgbClr val="0070C0"/>
              </a:solidFill>
              <a:latin typeface="Consolas" panose="020B0609020204030204" pitchFamily="49" charset="0"/>
              <a:cs typeface="Consolas" panose="020B0609020204030204" pitchFamily="49" charset="0"/>
            </a:endParaRPr>
          </a:p>
          <a:p>
            <a:pPr lvl="1"/>
            <a:r>
              <a:rPr lang="en-US" b="1" i="1" dirty="0">
                <a:solidFill>
                  <a:srgbClr val="0070C0"/>
                </a:solidFill>
                <a:latin typeface="Consolas" panose="020B0609020204030204" pitchFamily="49" charset="0"/>
                <a:cs typeface="Consolas" panose="020B0609020204030204" pitchFamily="49" charset="0"/>
              </a:rPr>
              <a:t>@route('/') </a:t>
            </a:r>
          </a:p>
          <a:p>
            <a:pPr lvl="1"/>
            <a:r>
              <a:rPr lang="en-US" b="1" i="1" dirty="0" err="1">
                <a:solidFill>
                  <a:srgbClr val="0070C0"/>
                </a:solidFill>
                <a:latin typeface="Consolas" panose="020B0609020204030204" pitchFamily="49" charset="0"/>
                <a:cs typeface="Consolas" panose="020B0609020204030204" pitchFamily="49" charset="0"/>
              </a:rPr>
              <a:t>def</a:t>
            </a:r>
            <a:r>
              <a:rPr lang="en-US" b="1" i="1" dirty="0">
                <a:solidFill>
                  <a:srgbClr val="0070C0"/>
                </a:solidFill>
                <a:latin typeface="Consolas" panose="020B0609020204030204" pitchFamily="49" charset="0"/>
                <a:cs typeface="Consolas" panose="020B0609020204030204" pitchFamily="49" charset="0"/>
              </a:rPr>
              <a:t> index():    </a:t>
            </a:r>
          </a:p>
          <a:p>
            <a:pPr lvl="1"/>
            <a:r>
              <a:rPr lang="en-US" b="1" i="1" dirty="0">
                <a:solidFill>
                  <a:srgbClr val="0070C0"/>
                </a:solidFill>
                <a:latin typeface="Consolas" panose="020B0609020204030204" pitchFamily="49" charset="0"/>
                <a:cs typeface="Consolas" panose="020B0609020204030204" pitchFamily="49" charset="0"/>
              </a:rPr>
              <a:t>	return template('main.html')</a:t>
            </a:r>
          </a:p>
          <a:p>
            <a:pPr lvl="1"/>
            <a:endParaRPr lang="en-US" b="1" i="1" dirty="0">
              <a:solidFill>
                <a:srgbClr val="0070C0"/>
              </a:solidFill>
              <a:latin typeface="Consolas" panose="020B0609020204030204" pitchFamily="49" charset="0"/>
              <a:cs typeface="Consolas" panose="020B0609020204030204" pitchFamily="49" charset="0"/>
            </a:endParaRPr>
          </a:p>
          <a:p>
            <a:pPr lvl="1"/>
            <a:r>
              <a:rPr lang="en-US" b="1" i="1" dirty="0">
                <a:solidFill>
                  <a:srgbClr val="0070C0"/>
                </a:solidFill>
                <a:latin typeface="Consolas" panose="020B0609020204030204" pitchFamily="49" charset="0"/>
                <a:cs typeface="Consolas" panose="020B0609020204030204" pitchFamily="49" charset="0"/>
              </a:rPr>
              <a:t>@route('/</a:t>
            </a:r>
            <a:r>
              <a:rPr lang="en-US" b="1" i="1" dirty="0" err="1">
                <a:solidFill>
                  <a:srgbClr val="0070C0"/>
                </a:solidFill>
                <a:latin typeface="Consolas" panose="020B0609020204030204" pitchFamily="49" charset="0"/>
                <a:cs typeface="Consolas" panose="020B0609020204030204" pitchFamily="49" charset="0"/>
              </a:rPr>
              <a:t>raphael</a:t>
            </a:r>
            <a:r>
              <a:rPr lang="en-US" b="1" i="1" dirty="0">
                <a:solidFill>
                  <a:srgbClr val="0070C0"/>
                </a:solidFill>
                <a:latin typeface="Consolas" panose="020B0609020204030204" pitchFamily="49" charset="0"/>
                <a:cs typeface="Consolas" panose="020B0609020204030204" pitchFamily="49" charset="0"/>
              </a:rPr>
              <a:t>') </a:t>
            </a:r>
          </a:p>
          <a:p>
            <a:pPr lvl="1"/>
            <a:r>
              <a:rPr lang="en-US" b="1" i="1" dirty="0" err="1">
                <a:solidFill>
                  <a:srgbClr val="0070C0"/>
                </a:solidFill>
                <a:latin typeface="Consolas" panose="020B0609020204030204" pitchFamily="49" charset="0"/>
                <a:cs typeface="Consolas" panose="020B0609020204030204" pitchFamily="49" charset="0"/>
              </a:rPr>
              <a:t>def</a:t>
            </a:r>
            <a:r>
              <a:rPr lang="en-US" b="1" i="1" dirty="0">
                <a:solidFill>
                  <a:srgbClr val="0070C0"/>
                </a:solidFill>
                <a:latin typeface="Consolas" panose="020B0609020204030204" pitchFamily="49" charset="0"/>
                <a:cs typeface="Consolas" panose="020B0609020204030204" pitchFamily="49" charset="0"/>
              </a:rPr>
              <a:t> index():    </a:t>
            </a:r>
          </a:p>
          <a:p>
            <a:pPr lvl="1"/>
            <a:r>
              <a:rPr lang="en-US" b="1" i="1" dirty="0">
                <a:solidFill>
                  <a:srgbClr val="0070C0"/>
                </a:solidFill>
                <a:latin typeface="Consolas" panose="020B0609020204030204" pitchFamily="49" charset="0"/>
                <a:cs typeface="Consolas" panose="020B0609020204030204" pitchFamily="49" charset="0"/>
              </a:rPr>
              <a:t>	return template('raphael.2.1.0.min.js')</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5044857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Displaying Sensor Readings on a Web Page </a:t>
            </a:r>
          </a:p>
        </p:txBody>
      </p:sp>
      <p:sp>
        <p:nvSpPr>
          <p:cNvPr id="2" name="TextBox 1"/>
          <p:cNvSpPr txBox="1"/>
          <p:nvPr/>
        </p:nvSpPr>
        <p:spPr>
          <a:xfrm>
            <a:off x="417443" y="745199"/>
            <a:ext cx="11357113" cy="5509200"/>
          </a:xfrm>
          <a:prstGeom prst="rect">
            <a:avLst/>
          </a:prstGeom>
          <a:noFill/>
        </p:spPr>
        <p:txBody>
          <a:bodyPr wrap="square" rtlCol="0">
            <a:spAutoFit/>
          </a:bodyPr>
          <a:lstStyle/>
          <a:p>
            <a:pPr lvl="1"/>
            <a:r>
              <a:rPr lang="en-US" b="1" i="1" dirty="0">
                <a:solidFill>
                  <a:srgbClr val="0070C0"/>
                </a:solidFill>
                <a:latin typeface="Consolas" panose="020B0609020204030204" pitchFamily="49" charset="0"/>
                <a:cs typeface="Consolas" panose="020B0609020204030204" pitchFamily="49" charset="0"/>
              </a:rPr>
              <a:t>@route('/</a:t>
            </a:r>
            <a:r>
              <a:rPr lang="en-US" b="1" i="1" dirty="0" err="1">
                <a:solidFill>
                  <a:srgbClr val="0070C0"/>
                </a:solidFill>
                <a:latin typeface="Consolas" panose="020B0609020204030204" pitchFamily="49" charset="0"/>
                <a:cs typeface="Consolas" panose="020B0609020204030204" pitchFamily="49" charset="0"/>
              </a:rPr>
              <a:t>justgage</a:t>
            </a:r>
            <a:r>
              <a:rPr lang="en-US" b="1" i="1" dirty="0">
                <a:solidFill>
                  <a:srgbClr val="0070C0"/>
                </a:solidFill>
                <a:latin typeface="Consolas" panose="020B0609020204030204" pitchFamily="49" charset="0"/>
                <a:cs typeface="Consolas" panose="020B0609020204030204" pitchFamily="49" charset="0"/>
              </a:rPr>
              <a:t>')</a:t>
            </a:r>
          </a:p>
          <a:p>
            <a:pPr lvl="1"/>
            <a:r>
              <a:rPr lang="en-US" b="1" i="1" dirty="0" err="1">
                <a:solidFill>
                  <a:srgbClr val="0070C0"/>
                </a:solidFill>
                <a:latin typeface="Consolas" panose="020B0609020204030204" pitchFamily="49" charset="0"/>
                <a:cs typeface="Consolas" panose="020B0609020204030204" pitchFamily="49" charset="0"/>
              </a:rPr>
              <a:t>def</a:t>
            </a:r>
            <a:r>
              <a:rPr lang="en-US" b="1" i="1" dirty="0">
                <a:solidFill>
                  <a:srgbClr val="0070C0"/>
                </a:solidFill>
                <a:latin typeface="Consolas" panose="020B0609020204030204" pitchFamily="49" charset="0"/>
                <a:cs typeface="Consolas" panose="020B0609020204030204" pitchFamily="49" charset="0"/>
              </a:rPr>
              <a:t> index():    </a:t>
            </a:r>
          </a:p>
          <a:p>
            <a:pPr lvl="1"/>
            <a:r>
              <a:rPr lang="en-US" b="1" i="1" dirty="0">
                <a:solidFill>
                  <a:srgbClr val="0070C0"/>
                </a:solidFill>
                <a:latin typeface="Consolas" panose="020B0609020204030204" pitchFamily="49" charset="0"/>
                <a:cs typeface="Consolas" panose="020B0609020204030204" pitchFamily="49" charset="0"/>
              </a:rPr>
              <a:t>	return template('justgage.1.0.1.min.js')</a:t>
            </a:r>
          </a:p>
          <a:p>
            <a:pPr lvl="1"/>
            <a:endParaRPr lang="en-US" b="1" i="1" dirty="0">
              <a:solidFill>
                <a:srgbClr val="0070C0"/>
              </a:solidFill>
              <a:latin typeface="Consolas" panose="020B0609020204030204" pitchFamily="49" charset="0"/>
              <a:cs typeface="Consolas" panose="020B0609020204030204" pitchFamily="49" charset="0"/>
            </a:endParaRPr>
          </a:p>
          <a:p>
            <a:pPr lvl="1"/>
            <a:endParaRPr lang="en-US" b="1" i="1" dirty="0">
              <a:solidFill>
                <a:srgbClr val="0070C0"/>
              </a:solidFill>
              <a:latin typeface="Consolas" panose="020B0609020204030204" pitchFamily="49" charset="0"/>
              <a:cs typeface="Consolas" panose="020B0609020204030204" pitchFamily="49" charset="0"/>
            </a:endParaRPr>
          </a:p>
          <a:p>
            <a:pPr lvl="1"/>
            <a:r>
              <a:rPr lang="en-US" b="1" i="1" dirty="0">
                <a:solidFill>
                  <a:srgbClr val="0070C0"/>
                </a:solidFill>
                <a:latin typeface="Consolas" panose="020B0609020204030204" pitchFamily="49" charset="0"/>
                <a:cs typeface="Consolas" panose="020B0609020204030204" pitchFamily="49" charset="0"/>
              </a:rPr>
              <a:t>run(host='0.0.0.0', port=80)</a:t>
            </a:r>
          </a:p>
          <a:p>
            <a:pPr lvl="1"/>
            <a:endParaRPr lang="en-US" b="1" i="1" dirty="0">
              <a:solidFill>
                <a:srgbClr val="0070C0"/>
              </a:solidFill>
              <a:latin typeface="Consolas" panose="020B0609020204030204" pitchFamily="49" charset="0"/>
              <a:cs typeface="Consolas" panose="020B0609020204030204" pitchFamily="49" charset="0"/>
            </a:endParaRPr>
          </a:p>
          <a:p>
            <a:pPr lvl="1"/>
            <a:endParaRPr lang="en-US" b="1" i="1" dirty="0">
              <a:solidFill>
                <a:srgbClr val="0070C0"/>
              </a:solidFill>
              <a:latin typeface="Consolas" panose="020B0609020204030204" pitchFamily="49" charset="0"/>
              <a:cs typeface="Consolas" panose="020B0609020204030204" pitchFamily="49" charset="0"/>
            </a:endParaRPr>
          </a:p>
          <a:p>
            <a:pPr lvl="1"/>
            <a:endParaRPr lang="en-US" b="1" i="1" dirty="0">
              <a:solidFill>
                <a:srgbClr val="0070C0"/>
              </a:solidFill>
              <a:latin typeface="Consolas" panose="020B0609020204030204" pitchFamily="49" charset="0"/>
              <a:cs typeface="Consolas" panose="020B0609020204030204" pitchFamily="49" charset="0"/>
            </a:endParaRPr>
          </a:p>
          <a:p>
            <a:pPr lvl="1"/>
            <a:endParaRPr lang="en-US" b="1" i="1" dirty="0">
              <a:solidFill>
                <a:srgbClr val="0070C0"/>
              </a:solidFill>
              <a:latin typeface="Consolas" panose="020B0609020204030204" pitchFamily="49" charset="0"/>
              <a:cs typeface="Consolas" panose="020B0609020204030204" pitchFamily="49" charset="0"/>
            </a:endParaRPr>
          </a:p>
          <a:p>
            <a:pPr lvl="1"/>
            <a:r>
              <a:rPr lang="en-US" sz="2000" dirty="0"/>
              <a:t>The function </a:t>
            </a:r>
            <a:r>
              <a:rPr lang="en-US" sz="2000" b="1" i="1" dirty="0" err="1">
                <a:solidFill>
                  <a:srgbClr val="0070C0"/>
                </a:solidFill>
                <a:latin typeface="Consolas" panose="020B0609020204030204" pitchFamily="49" charset="0"/>
                <a:cs typeface="Consolas" panose="020B0609020204030204" pitchFamily="49" charset="0"/>
              </a:rPr>
              <a:t>cpu_temp</a:t>
            </a:r>
            <a:r>
              <a:rPr lang="en-US" sz="2000" dirty="0"/>
              <a:t> reads the temperature of the Raspberry Pi’s CPU, as described in Previous Recipe</a:t>
            </a:r>
          </a:p>
          <a:p>
            <a:pPr lvl="1"/>
            <a:endParaRPr lang="en-US" sz="2000" dirty="0"/>
          </a:p>
          <a:p>
            <a:pPr lvl="1"/>
            <a:r>
              <a:rPr lang="en-US" sz="2000" dirty="0"/>
              <a:t>Four routes are then defined for the bottle web server. The first (</a:t>
            </a:r>
            <a:r>
              <a:rPr lang="en-US" sz="2400" b="1" i="1" dirty="0">
                <a:solidFill>
                  <a:srgbClr val="0070C0"/>
                </a:solidFill>
                <a:latin typeface="Consolas" panose="020B0609020204030204" pitchFamily="49" charset="0"/>
                <a:cs typeface="Consolas" panose="020B0609020204030204" pitchFamily="49" charset="0"/>
              </a:rPr>
              <a:t>/</a:t>
            </a:r>
            <a:r>
              <a:rPr lang="en-US" sz="2000" b="1" i="1" dirty="0">
                <a:solidFill>
                  <a:srgbClr val="0070C0"/>
                </a:solidFill>
                <a:latin typeface="Consolas" panose="020B0609020204030204" pitchFamily="49" charset="0"/>
                <a:cs typeface="Consolas" panose="020B0609020204030204" pitchFamily="49" charset="0"/>
              </a:rPr>
              <a:t>temp</a:t>
            </a:r>
            <a:r>
              <a:rPr lang="en-US" sz="2000" dirty="0"/>
              <a:t>) returns a string containing the CPU temperature in degrees C. The root route (</a:t>
            </a:r>
            <a:r>
              <a:rPr lang="en-US" sz="2400" b="1" i="1" dirty="0">
                <a:solidFill>
                  <a:srgbClr val="0070C0"/>
                </a:solidFill>
                <a:latin typeface="Consolas" panose="020B0609020204030204" pitchFamily="49" charset="0"/>
                <a:cs typeface="Consolas" panose="020B0609020204030204" pitchFamily="49" charset="0"/>
              </a:rPr>
              <a:t>/</a:t>
            </a:r>
            <a:r>
              <a:rPr lang="en-US" sz="2000" dirty="0"/>
              <a:t>) returns the main HTML template for the page (</a:t>
            </a:r>
            <a:r>
              <a:rPr lang="en-US" sz="2400" b="1" i="1" dirty="0">
                <a:solidFill>
                  <a:srgbClr val="0070C0"/>
                </a:solidFill>
                <a:latin typeface="Consolas" panose="020B0609020204030204" pitchFamily="49" charset="0"/>
                <a:cs typeface="Consolas" panose="020B0609020204030204" pitchFamily="49" charset="0"/>
              </a:rPr>
              <a:t>main.html</a:t>
            </a:r>
            <a:r>
              <a:rPr lang="en-US" sz="2000" dirty="0"/>
              <a:t>). The other two routes provide access to copies of the </a:t>
            </a:r>
            <a:r>
              <a:rPr lang="en-US" sz="2400" b="1" i="1" dirty="0" err="1">
                <a:solidFill>
                  <a:srgbClr val="0070C0"/>
                </a:solidFill>
                <a:latin typeface="Consolas" panose="020B0609020204030204" pitchFamily="49" charset="0"/>
                <a:cs typeface="Consolas" panose="020B0609020204030204" pitchFamily="49" charset="0"/>
              </a:rPr>
              <a:t>raphael</a:t>
            </a:r>
            <a:r>
              <a:rPr lang="en-US" sz="2000" dirty="0"/>
              <a:t> and </a:t>
            </a:r>
            <a:r>
              <a:rPr lang="en-US" sz="2400" b="1" i="1" dirty="0" err="1">
                <a:solidFill>
                  <a:srgbClr val="0070C0"/>
                </a:solidFill>
                <a:latin typeface="Consolas" panose="020B0609020204030204" pitchFamily="49" charset="0"/>
                <a:cs typeface="Consolas" panose="020B0609020204030204" pitchFamily="49" charset="0"/>
              </a:rPr>
              <a:t>justgage</a:t>
            </a:r>
            <a:r>
              <a:rPr lang="en-US" sz="2000" dirty="0"/>
              <a:t> JavaScript libraries. </a:t>
            </a:r>
          </a:p>
          <a:p>
            <a:pPr lvl="1"/>
            <a:r>
              <a:rPr lang="en-US" sz="2000" dirty="0"/>
              <a:t>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4346316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Displaying Sensor Readings on a Web Page </a:t>
            </a:r>
          </a:p>
        </p:txBody>
      </p:sp>
      <p:sp>
        <p:nvSpPr>
          <p:cNvPr id="2" name="TextBox 1"/>
          <p:cNvSpPr txBox="1"/>
          <p:nvPr/>
        </p:nvSpPr>
        <p:spPr>
          <a:xfrm>
            <a:off x="417443" y="745199"/>
            <a:ext cx="11357113" cy="5940088"/>
          </a:xfrm>
          <a:prstGeom prst="rect">
            <a:avLst/>
          </a:prstGeom>
          <a:noFill/>
        </p:spPr>
        <p:txBody>
          <a:bodyPr wrap="square" rtlCol="0">
            <a:spAutoFit/>
          </a:bodyPr>
          <a:lstStyle/>
          <a:p>
            <a:pPr lvl="1"/>
            <a:r>
              <a:rPr lang="en-US" sz="2000" dirty="0"/>
              <a:t>The file main.html mostly contains the JavaScript to render the user interface.</a:t>
            </a:r>
          </a:p>
          <a:p>
            <a:pPr lvl="1"/>
            <a:endParaRPr lang="en-US" b="1" i="1" dirty="0">
              <a:solidFill>
                <a:srgbClr val="0070C0"/>
              </a:solidFill>
              <a:latin typeface="Consolas" panose="020B0609020204030204" pitchFamily="49" charset="0"/>
              <a:cs typeface="Consolas" panose="020B0609020204030204" pitchFamily="49" charset="0"/>
            </a:endParaRPr>
          </a:p>
          <a:p>
            <a:pPr lvl="1"/>
            <a:r>
              <a:rPr lang="en-US" b="1" i="1" dirty="0">
                <a:solidFill>
                  <a:srgbClr val="0070C0"/>
                </a:solidFill>
                <a:latin typeface="Consolas" panose="020B0609020204030204" pitchFamily="49" charset="0"/>
                <a:cs typeface="Consolas" panose="020B0609020204030204" pitchFamily="49" charset="0"/>
              </a:rPr>
              <a:t>&lt;html&gt; </a:t>
            </a:r>
          </a:p>
          <a:p>
            <a:pPr lvl="1"/>
            <a:r>
              <a:rPr lang="en-US" b="1" i="1" dirty="0">
                <a:solidFill>
                  <a:srgbClr val="0070C0"/>
                </a:solidFill>
                <a:latin typeface="Consolas" panose="020B0609020204030204" pitchFamily="49" charset="0"/>
                <a:cs typeface="Consolas" panose="020B0609020204030204" pitchFamily="49" charset="0"/>
              </a:rPr>
              <a:t>&lt;head&gt; </a:t>
            </a:r>
          </a:p>
          <a:p>
            <a:pPr lvl="1"/>
            <a:r>
              <a:rPr lang="en-US" b="1" i="1" dirty="0">
                <a:solidFill>
                  <a:srgbClr val="0070C0"/>
                </a:solidFill>
                <a:latin typeface="Consolas" panose="020B0609020204030204" pitchFamily="49" charset="0"/>
                <a:cs typeface="Consolas" panose="020B0609020204030204" pitchFamily="49" charset="0"/>
              </a:rPr>
              <a:t>&lt;script </a:t>
            </a:r>
            <a:r>
              <a:rPr lang="en-US" b="1" i="1" dirty="0" err="1">
                <a:solidFill>
                  <a:srgbClr val="0070C0"/>
                </a:solidFill>
                <a:latin typeface="Consolas" panose="020B0609020204030204" pitchFamily="49" charset="0"/>
                <a:cs typeface="Consolas" panose="020B0609020204030204" pitchFamily="49" charset="0"/>
              </a:rPr>
              <a:t>src</a:t>
            </a:r>
            <a:r>
              <a:rPr lang="en-US" b="1" i="1" dirty="0">
                <a:solidFill>
                  <a:srgbClr val="0070C0"/>
                </a:solidFill>
                <a:latin typeface="Consolas" panose="020B0609020204030204" pitchFamily="49" charset="0"/>
                <a:cs typeface="Consolas" panose="020B0609020204030204" pitchFamily="49" charset="0"/>
              </a:rPr>
              <a:t>="http://ajax.googleapis.com/ajax/libs/</a:t>
            </a:r>
            <a:r>
              <a:rPr lang="en-US" b="1" i="1" dirty="0" err="1">
                <a:solidFill>
                  <a:srgbClr val="0070C0"/>
                </a:solidFill>
                <a:latin typeface="Consolas" panose="020B0609020204030204" pitchFamily="49" charset="0"/>
                <a:cs typeface="Consolas" panose="020B0609020204030204" pitchFamily="49" charset="0"/>
              </a:rPr>
              <a:t>jquery</a:t>
            </a:r>
            <a:r>
              <a:rPr lang="en-US" b="1" i="1" dirty="0">
                <a:solidFill>
                  <a:srgbClr val="0070C0"/>
                </a:solidFill>
                <a:latin typeface="Consolas" panose="020B0609020204030204" pitchFamily="49" charset="0"/>
                <a:cs typeface="Consolas" panose="020B0609020204030204" pitchFamily="49" charset="0"/>
              </a:rPr>
              <a:t>/1.7.2/jquery.min.js" type="text/</a:t>
            </a:r>
            <a:r>
              <a:rPr lang="en-US" b="1" i="1" dirty="0" err="1">
                <a:solidFill>
                  <a:srgbClr val="0070C0"/>
                </a:solidFill>
                <a:latin typeface="Consolas" panose="020B0609020204030204" pitchFamily="49" charset="0"/>
                <a:cs typeface="Consolas" panose="020B0609020204030204" pitchFamily="49" charset="0"/>
              </a:rPr>
              <a:t>javascript</a:t>
            </a:r>
            <a:r>
              <a:rPr lang="en-US" b="1" i="1" dirty="0">
                <a:solidFill>
                  <a:srgbClr val="0070C0"/>
                </a:solidFill>
                <a:latin typeface="Consolas" panose="020B0609020204030204" pitchFamily="49" charset="0"/>
                <a:cs typeface="Consolas" panose="020B0609020204030204" pitchFamily="49" charset="0"/>
              </a:rPr>
              <a:t>" charset="utf-8"&gt;&lt;/script&gt; </a:t>
            </a:r>
          </a:p>
          <a:p>
            <a:pPr lvl="1"/>
            <a:endParaRPr lang="en-US" b="1" i="1" dirty="0">
              <a:solidFill>
                <a:srgbClr val="0070C0"/>
              </a:solidFill>
              <a:latin typeface="Consolas" panose="020B0609020204030204" pitchFamily="49" charset="0"/>
              <a:cs typeface="Consolas" panose="020B0609020204030204" pitchFamily="49" charset="0"/>
            </a:endParaRPr>
          </a:p>
          <a:p>
            <a:pPr lvl="1"/>
            <a:r>
              <a:rPr lang="en-US" b="1" i="1" dirty="0">
                <a:solidFill>
                  <a:srgbClr val="0070C0"/>
                </a:solidFill>
                <a:latin typeface="Consolas" panose="020B0609020204030204" pitchFamily="49" charset="0"/>
                <a:cs typeface="Consolas" panose="020B0609020204030204" pitchFamily="49" charset="0"/>
              </a:rPr>
              <a:t>&lt;script </a:t>
            </a:r>
            <a:r>
              <a:rPr lang="en-US" b="1" i="1" dirty="0" err="1">
                <a:solidFill>
                  <a:srgbClr val="0070C0"/>
                </a:solidFill>
                <a:latin typeface="Consolas" panose="020B0609020204030204" pitchFamily="49" charset="0"/>
                <a:cs typeface="Consolas" panose="020B0609020204030204" pitchFamily="49" charset="0"/>
              </a:rPr>
              <a:t>src</a:t>
            </a:r>
            <a:r>
              <a:rPr lang="en-US" b="1" i="1" dirty="0">
                <a:solidFill>
                  <a:srgbClr val="0070C0"/>
                </a:solidFill>
                <a:latin typeface="Consolas" panose="020B0609020204030204" pitchFamily="49" charset="0"/>
                <a:cs typeface="Consolas" panose="020B0609020204030204" pitchFamily="49" charset="0"/>
              </a:rPr>
              <a:t>="</a:t>
            </a:r>
            <a:r>
              <a:rPr lang="en-US" b="1" i="1" dirty="0" err="1">
                <a:solidFill>
                  <a:srgbClr val="0070C0"/>
                </a:solidFill>
                <a:latin typeface="Consolas" panose="020B0609020204030204" pitchFamily="49" charset="0"/>
                <a:cs typeface="Consolas" panose="020B0609020204030204" pitchFamily="49" charset="0"/>
              </a:rPr>
              <a:t>raphael</a:t>
            </a:r>
            <a:r>
              <a:rPr lang="en-US" b="1" i="1" dirty="0">
                <a:solidFill>
                  <a:srgbClr val="0070C0"/>
                </a:solidFill>
                <a:latin typeface="Consolas" panose="020B0609020204030204" pitchFamily="49" charset="0"/>
                <a:cs typeface="Consolas" panose="020B0609020204030204" pitchFamily="49" charset="0"/>
              </a:rPr>
              <a:t>"&gt;&lt;/script&gt; </a:t>
            </a:r>
          </a:p>
          <a:p>
            <a:pPr lvl="1"/>
            <a:endParaRPr lang="en-US" b="1" i="1" dirty="0">
              <a:solidFill>
                <a:srgbClr val="0070C0"/>
              </a:solidFill>
              <a:latin typeface="Consolas" panose="020B0609020204030204" pitchFamily="49" charset="0"/>
              <a:cs typeface="Consolas" panose="020B0609020204030204" pitchFamily="49" charset="0"/>
            </a:endParaRPr>
          </a:p>
          <a:p>
            <a:pPr lvl="1"/>
            <a:r>
              <a:rPr lang="en-US" b="1" i="1" dirty="0">
                <a:solidFill>
                  <a:srgbClr val="0070C0"/>
                </a:solidFill>
                <a:latin typeface="Consolas" panose="020B0609020204030204" pitchFamily="49" charset="0"/>
                <a:cs typeface="Consolas" panose="020B0609020204030204" pitchFamily="49" charset="0"/>
              </a:rPr>
              <a:t>&lt;script </a:t>
            </a:r>
            <a:r>
              <a:rPr lang="en-US" b="1" i="1" dirty="0" err="1">
                <a:solidFill>
                  <a:srgbClr val="0070C0"/>
                </a:solidFill>
                <a:latin typeface="Consolas" panose="020B0609020204030204" pitchFamily="49" charset="0"/>
                <a:cs typeface="Consolas" panose="020B0609020204030204" pitchFamily="49" charset="0"/>
              </a:rPr>
              <a:t>src</a:t>
            </a:r>
            <a:r>
              <a:rPr lang="en-US" b="1" i="1" dirty="0">
                <a:solidFill>
                  <a:srgbClr val="0070C0"/>
                </a:solidFill>
                <a:latin typeface="Consolas" panose="020B0609020204030204" pitchFamily="49" charset="0"/>
                <a:cs typeface="Consolas" panose="020B0609020204030204" pitchFamily="49" charset="0"/>
              </a:rPr>
              <a:t>="</a:t>
            </a:r>
            <a:r>
              <a:rPr lang="en-US" b="1" i="1" dirty="0" err="1">
                <a:solidFill>
                  <a:srgbClr val="0070C0"/>
                </a:solidFill>
                <a:latin typeface="Consolas" panose="020B0609020204030204" pitchFamily="49" charset="0"/>
                <a:cs typeface="Consolas" panose="020B0609020204030204" pitchFamily="49" charset="0"/>
              </a:rPr>
              <a:t>justgage</a:t>
            </a:r>
            <a:r>
              <a:rPr lang="en-US" b="1" i="1" dirty="0">
                <a:solidFill>
                  <a:srgbClr val="0070C0"/>
                </a:solidFill>
                <a:latin typeface="Consolas" panose="020B0609020204030204" pitchFamily="49" charset="0"/>
                <a:cs typeface="Consolas" panose="020B0609020204030204" pitchFamily="49" charset="0"/>
              </a:rPr>
              <a:t>"&gt;&lt;/script&gt;</a:t>
            </a:r>
          </a:p>
          <a:p>
            <a:pPr lvl="1"/>
            <a:endParaRPr lang="en-US" b="1" i="1" dirty="0">
              <a:solidFill>
                <a:srgbClr val="0070C0"/>
              </a:solidFill>
              <a:latin typeface="Consolas" panose="020B0609020204030204" pitchFamily="49" charset="0"/>
              <a:cs typeface="Consolas" panose="020B0609020204030204" pitchFamily="49" charset="0"/>
            </a:endParaRPr>
          </a:p>
          <a:p>
            <a:pPr lvl="1"/>
            <a:r>
              <a:rPr lang="en-US" b="1" i="1" dirty="0">
                <a:solidFill>
                  <a:srgbClr val="0070C0"/>
                </a:solidFill>
                <a:latin typeface="Consolas" panose="020B0609020204030204" pitchFamily="49" charset="0"/>
                <a:cs typeface="Consolas" panose="020B0609020204030204" pitchFamily="49" charset="0"/>
              </a:rPr>
              <a:t>&lt;script&gt; </a:t>
            </a:r>
          </a:p>
          <a:p>
            <a:pPr lvl="1"/>
            <a:r>
              <a:rPr lang="en-US" b="1" i="1" dirty="0">
                <a:solidFill>
                  <a:srgbClr val="0070C0"/>
                </a:solidFill>
                <a:latin typeface="Consolas" panose="020B0609020204030204" pitchFamily="49" charset="0"/>
                <a:cs typeface="Consolas" panose="020B0609020204030204" pitchFamily="49" charset="0"/>
              </a:rPr>
              <a:t>function callback(</a:t>
            </a:r>
            <a:r>
              <a:rPr lang="en-US" b="1" i="1" dirty="0" err="1">
                <a:solidFill>
                  <a:srgbClr val="0070C0"/>
                </a:solidFill>
                <a:latin typeface="Consolas" panose="020B0609020204030204" pitchFamily="49" charset="0"/>
                <a:cs typeface="Consolas" panose="020B0609020204030204" pitchFamily="49" charset="0"/>
              </a:rPr>
              <a:t>tempStr</a:t>
            </a:r>
            <a:r>
              <a:rPr lang="en-US" b="1" i="1" dirty="0">
                <a:solidFill>
                  <a:srgbClr val="0070C0"/>
                </a:solidFill>
                <a:latin typeface="Consolas" panose="020B0609020204030204" pitchFamily="49" charset="0"/>
                <a:cs typeface="Consolas" panose="020B0609020204030204" pitchFamily="49" charset="0"/>
              </a:rPr>
              <a:t>, status)</a:t>
            </a:r>
          </a:p>
          <a:p>
            <a:pPr lvl="1"/>
            <a:r>
              <a:rPr lang="en-US" b="1" i="1" dirty="0">
                <a:solidFill>
                  <a:srgbClr val="0070C0"/>
                </a:solidFill>
                <a:latin typeface="Consolas" panose="020B0609020204030204" pitchFamily="49" charset="0"/>
                <a:cs typeface="Consolas" panose="020B0609020204030204" pitchFamily="49" charset="0"/>
              </a:rPr>
              <a:t>{ </a:t>
            </a:r>
          </a:p>
          <a:p>
            <a:pPr lvl="1"/>
            <a:r>
              <a:rPr lang="en-US" b="1" i="1" dirty="0">
                <a:solidFill>
                  <a:srgbClr val="0070C0"/>
                </a:solidFill>
                <a:latin typeface="Consolas" panose="020B0609020204030204" pitchFamily="49" charset="0"/>
                <a:cs typeface="Consolas" panose="020B0609020204030204" pitchFamily="49" charset="0"/>
              </a:rPr>
              <a:t>	if (status == "success") </a:t>
            </a:r>
          </a:p>
          <a:p>
            <a:pPr lvl="1"/>
            <a:r>
              <a:rPr lang="en-US" b="1" i="1" dirty="0">
                <a:solidFill>
                  <a:srgbClr val="0070C0"/>
                </a:solidFill>
                <a:latin typeface="Consolas" panose="020B0609020204030204" pitchFamily="49" charset="0"/>
                <a:cs typeface="Consolas" panose="020B0609020204030204" pitchFamily="49" charset="0"/>
              </a:rPr>
              <a:t>	{    </a:t>
            </a:r>
          </a:p>
          <a:p>
            <a:pPr lvl="1"/>
            <a:r>
              <a:rPr lang="en-US" b="1" i="1" dirty="0">
                <a:solidFill>
                  <a:srgbClr val="0070C0"/>
                </a:solidFill>
                <a:latin typeface="Consolas" panose="020B0609020204030204" pitchFamily="49" charset="0"/>
                <a:cs typeface="Consolas" panose="020B0609020204030204" pitchFamily="49" charset="0"/>
              </a:rPr>
              <a:t>		temp = </a:t>
            </a:r>
            <a:r>
              <a:rPr lang="en-US" b="1" i="1" dirty="0" err="1">
                <a:solidFill>
                  <a:srgbClr val="0070C0"/>
                </a:solidFill>
                <a:latin typeface="Consolas" panose="020B0609020204030204" pitchFamily="49" charset="0"/>
                <a:cs typeface="Consolas" panose="020B0609020204030204" pitchFamily="49" charset="0"/>
              </a:rPr>
              <a:t>parseFloat</a:t>
            </a:r>
            <a:r>
              <a:rPr lang="en-US" b="1" i="1" dirty="0">
                <a:solidFill>
                  <a:srgbClr val="0070C0"/>
                </a:solidFill>
                <a:latin typeface="Consolas" panose="020B0609020204030204" pitchFamily="49" charset="0"/>
                <a:cs typeface="Consolas" panose="020B0609020204030204" pitchFamily="49" charset="0"/>
              </a:rPr>
              <a:t>(</a:t>
            </a:r>
            <a:r>
              <a:rPr lang="en-US" b="1" i="1" dirty="0" err="1">
                <a:solidFill>
                  <a:srgbClr val="0070C0"/>
                </a:solidFill>
                <a:latin typeface="Consolas" panose="020B0609020204030204" pitchFamily="49" charset="0"/>
                <a:cs typeface="Consolas" panose="020B0609020204030204" pitchFamily="49" charset="0"/>
              </a:rPr>
              <a:t>tempStr</a:t>
            </a:r>
            <a:r>
              <a:rPr lang="en-US" b="1" i="1" dirty="0">
                <a:solidFill>
                  <a:srgbClr val="0070C0"/>
                </a:solidFill>
                <a:latin typeface="Consolas" panose="020B0609020204030204" pitchFamily="49" charset="0"/>
                <a:cs typeface="Consolas" panose="020B0609020204030204" pitchFamily="49" charset="0"/>
              </a:rPr>
              <a:t>).</a:t>
            </a:r>
            <a:r>
              <a:rPr lang="en-US" b="1" i="1" dirty="0" err="1">
                <a:solidFill>
                  <a:srgbClr val="0070C0"/>
                </a:solidFill>
                <a:latin typeface="Consolas" panose="020B0609020204030204" pitchFamily="49" charset="0"/>
                <a:cs typeface="Consolas" panose="020B0609020204030204" pitchFamily="49" charset="0"/>
              </a:rPr>
              <a:t>toFixed</a:t>
            </a:r>
            <a:r>
              <a:rPr lang="en-US" b="1" i="1" dirty="0">
                <a:solidFill>
                  <a:srgbClr val="0070C0"/>
                </a:solidFill>
                <a:latin typeface="Consolas" panose="020B0609020204030204" pitchFamily="49" charset="0"/>
                <a:cs typeface="Consolas" panose="020B0609020204030204" pitchFamily="49" charset="0"/>
              </a:rPr>
              <a:t>(2);    </a:t>
            </a:r>
          </a:p>
          <a:p>
            <a:pPr lvl="1"/>
            <a:r>
              <a:rPr lang="en-US" b="1" i="1" dirty="0">
                <a:solidFill>
                  <a:srgbClr val="0070C0"/>
                </a:solidFill>
                <a:latin typeface="Consolas" panose="020B0609020204030204" pitchFamily="49" charset="0"/>
                <a:cs typeface="Consolas" panose="020B0609020204030204" pitchFamily="49" charset="0"/>
              </a:rPr>
              <a:t>		</a:t>
            </a:r>
            <a:r>
              <a:rPr lang="en-US" b="1" i="1" dirty="0" err="1">
                <a:solidFill>
                  <a:srgbClr val="0070C0"/>
                </a:solidFill>
                <a:latin typeface="Consolas" panose="020B0609020204030204" pitchFamily="49" charset="0"/>
                <a:cs typeface="Consolas" panose="020B0609020204030204" pitchFamily="49" charset="0"/>
              </a:rPr>
              <a:t>g.refresh</a:t>
            </a:r>
            <a:r>
              <a:rPr lang="en-US" b="1" i="1" dirty="0">
                <a:solidFill>
                  <a:srgbClr val="0070C0"/>
                </a:solidFill>
                <a:latin typeface="Consolas" panose="020B0609020204030204" pitchFamily="49" charset="0"/>
                <a:cs typeface="Consolas" panose="020B0609020204030204" pitchFamily="49" charset="0"/>
              </a:rPr>
              <a:t>(temp);    </a:t>
            </a:r>
          </a:p>
          <a:p>
            <a:pPr lvl="1"/>
            <a:r>
              <a:rPr lang="en-US" b="1" i="1" dirty="0">
                <a:solidFill>
                  <a:srgbClr val="0070C0"/>
                </a:solidFill>
                <a:latin typeface="Consolas" panose="020B0609020204030204" pitchFamily="49" charset="0"/>
                <a:cs typeface="Consolas" panose="020B0609020204030204" pitchFamily="49" charset="0"/>
              </a:rPr>
              <a:t>		</a:t>
            </a:r>
            <a:r>
              <a:rPr lang="en-US" b="1" i="1" dirty="0" err="1">
                <a:solidFill>
                  <a:srgbClr val="0070C0"/>
                </a:solidFill>
                <a:latin typeface="Consolas" panose="020B0609020204030204" pitchFamily="49" charset="0"/>
                <a:cs typeface="Consolas" panose="020B0609020204030204" pitchFamily="49" charset="0"/>
              </a:rPr>
              <a:t>setTimeout</a:t>
            </a:r>
            <a:r>
              <a:rPr lang="en-US" b="1" i="1" dirty="0">
                <a:solidFill>
                  <a:srgbClr val="0070C0"/>
                </a:solidFill>
                <a:latin typeface="Consolas" panose="020B0609020204030204" pitchFamily="49" charset="0"/>
                <a:cs typeface="Consolas" panose="020B0609020204030204" pitchFamily="49" charset="0"/>
              </a:rPr>
              <a:t>(</a:t>
            </a:r>
            <a:r>
              <a:rPr lang="en-US" b="1" i="1" dirty="0" err="1">
                <a:solidFill>
                  <a:srgbClr val="0070C0"/>
                </a:solidFill>
                <a:latin typeface="Consolas" panose="020B0609020204030204" pitchFamily="49" charset="0"/>
                <a:cs typeface="Consolas" panose="020B0609020204030204" pitchFamily="49" charset="0"/>
              </a:rPr>
              <a:t>getReading</a:t>
            </a:r>
            <a:r>
              <a:rPr lang="en-US" b="1" i="1" dirty="0">
                <a:solidFill>
                  <a:srgbClr val="0070C0"/>
                </a:solidFill>
                <a:latin typeface="Consolas" panose="020B0609020204030204" pitchFamily="49" charset="0"/>
                <a:cs typeface="Consolas" panose="020B0609020204030204" pitchFamily="49" charset="0"/>
              </a:rPr>
              <a:t>, 1000); </a:t>
            </a:r>
          </a:p>
          <a:p>
            <a:pPr lvl="1"/>
            <a:r>
              <a:rPr lang="en-US" b="1" i="1" dirty="0">
                <a:solidFill>
                  <a:srgbClr val="0070C0"/>
                </a:solidFill>
                <a:latin typeface="Consolas" panose="020B0609020204030204" pitchFamily="49" charset="0"/>
                <a:cs typeface="Consolas" panose="020B0609020204030204" pitchFamily="49" charset="0"/>
              </a:rPr>
              <a:t>	} </a:t>
            </a:r>
          </a:p>
          <a:p>
            <a:pPr lvl="1"/>
            <a:r>
              <a:rPr lang="en-US" b="1" i="1" dirty="0">
                <a:solidFill>
                  <a:srgbClr val="0070C0"/>
                </a:solidFill>
                <a:latin typeface="Consolas" panose="020B0609020204030204" pitchFamily="49" charset="0"/>
                <a:cs typeface="Consolas" panose="020B0609020204030204" pitchFamily="49" charset="0"/>
              </a:rPr>
              <a:t>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7831242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Displaying Sensor Readings on a Web Page </a:t>
            </a:r>
          </a:p>
        </p:txBody>
      </p:sp>
      <p:sp>
        <p:nvSpPr>
          <p:cNvPr id="2" name="TextBox 1"/>
          <p:cNvSpPr txBox="1"/>
          <p:nvPr/>
        </p:nvSpPr>
        <p:spPr>
          <a:xfrm>
            <a:off x="417443" y="745199"/>
            <a:ext cx="11357113" cy="6186309"/>
          </a:xfrm>
          <a:prstGeom prst="rect">
            <a:avLst/>
          </a:prstGeom>
          <a:noFill/>
        </p:spPr>
        <p:txBody>
          <a:bodyPr wrap="square" rtlCol="0">
            <a:spAutoFit/>
          </a:bodyPr>
          <a:lstStyle/>
          <a:p>
            <a:pPr lvl="1"/>
            <a:r>
              <a:rPr lang="en-US" b="1" i="1" dirty="0">
                <a:solidFill>
                  <a:srgbClr val="0070C0"/>
                </a:solidFill>
                <a:latin typeface="Consolas" panose="020B0609020204030204" pitchFamily="49" charset="0"/>
                <a:cs typeface="Consolas" panose="020B0609020204030204" pitchFamily="49" charset="0"/>
              </a:rPr>
              <a:t>	else </a:t>
            </a:r>
          </a:p>
          <a:p>
            <a:pPr lvl="1"/>
            <a:r>
              <a:rPr lang="en-US" b="1" i="1" dirty="0">
                <a:solidFill>
                  <a:srgbClr val="0070C0"/>
                </a:solidFill>
                <a:latin typeface="Consolas" panose="020B0609020204030204" pitchFamily="49" charset="0"/>
                <a:cs typeface="Consolas" panose="020B0609020204030204" pitchFamily="49" charset="0"/>
              </a:rPr>
              <a:t>	{    </a:t>
            </a:r>
          </a:p>
          <a:p>
            <a:pPr lvl="1"/>
            <a:r>
              <a:rPr lang="en-US" b="1" i="1" dirty="0">
                <a:solidFill>
                  <a:srgbClr val="0070C0"/>
                </a:solidFill>
                <a:latin typeface="Consolas" panose="020B0609020204030204" pitchFamily="49" charset="0"/>
                <a:cs typeface="Consolas" panose="020B0609020204030204" pitchFamily="49" charset="0"/>
              </a:rPr>
              <a:t>		alert("There was a problem");    </a:t>
            </a:r>
          </a:p>
          <a:p>
            <a:pPr lvl="1"/>
            <a:r>
              <a:rPr lang="en-US" b="1" i="1" dirty="0">
                <a:solidFill>
                  <a:srgbClr val="0070C0"/>
                </a:solidFill>
                <a:latin typeface="Consolas" panose="020B0609020204030204" pitchFamily="49" charset="0"/>
                <a:cs typeface="Consolas" panose="020B0609020204030204" pitchFamily="49" charset="0"/>
              </a:rPr>
              <a:t>	} </a:t>
            </a:r>
          </a:p>
          <a:p>
            <a:pPr lvl="1"/>
            <a:r>
              <a:rPr lang="en-US" b="1" i="1" dirty="0">
                <a:solidFill>
                  <a:srgbClr val="0070C0"/>
                </a:solidFill>
                <a:latin typeface="Consolas" panose="020B0609020204030204" pitchFamily="49" charset="0"/>
                <a:cs typeface="Consolas" panose="020B0609020204030204" pitchFamily="49" charset="0"/>
              </a:rPr>
              <a:t>}</a:t>
            </a:r>
          </a:p>
          <a:p>
            <a:pPr lvl="1"/>
            <a:endParaRPr lang="en-US" b="1" i="1" dirty="0">
              <a:solidFill>
                <a:srgbClr val="0070C0"/>
              </a:solidFill>
              <a:latin typeface="Consolas" panose="020B0609020204030204" pitchFamily="49" charset="0"/>
              <a:cs typeface="Consolas" panose="020B0609020204030204" pitchFamily="49" charset="0"/>
            </a:endParaRPr>
          </a:p>
          <a:p>
            <a:pPr lvl="1"/>
            <a:r>
              <a:rPr lang="en-US" b="1" i="1" dirty="0">
                <a:solidFill>
                  <a:srgbClr val="0070C0"/>
                </a:solidFill>
                <a:latin typeface="Consolas" panose="020B0609020204030204" pitchFamily="49" charset="0"/>
                <a:cs typeface="Consolas" panose="020B0609020204030204" pitchFamily="49" charset="0"/>
              </a:rPr>
              <a:t>function </a:t>
            </a:r>
            <a:r>
              <a:rPr lang="en-US" b="1" i="1" dirty="0" err="1">
                <a:solidFill>
                  <a:srgbClr val="0070C0"/>
                </a:solidFill>
                <a:latin typeface="Consolas" panose="020B0609020204030204" pitchFamily="49" charset="0"/>
                <a:cs typeface="Consolas" panose="020B0609020204030204" pitchFamily="49" charset="0"/>
              </a:rPr>
              <a:t>getReading</a:t>
            </a:r>
            <a:r>
              <a:rPr lang="en-US" b="1" i="1" dirty="0">
                <a:solidFill>
                  <a:srgbClr val="0070C0"/>
                </a:solidFill>
                <a:latin typeface="Consolas" panose="020B0609020204030204" pitchFamily="49" charset="0"/>
                <a:cs typeface="Consolas" panose="020B0609020204030204" pitchFamily="49" charset="0"/>
              </a:rPr>
              <a:t>()</a:t>
            </a:r>
          </a:p>
          <a:p>
            <a:pPr lvl="1"/>
            <a:r>
              <a:rPr lang="en-US" b="1" i="1" dirty="0">
                <a:solidFill>
                  <a:srgbClr val="0070C0"/>
                </a:solidFill>
                <a:latin typeface="Consolas" panose="020B0609020204030204" pitchFamily="49" charset="0"/>
                <a:cs typeface="Consolas" panose="020B0609020204030204" pitchFamily="49" charset="0"/>
              </a:rPr>
              <a:t>{    </a:t>
            </a:r>
          </a:p>
          <a:p>
            <a:pPr lvl="1"/>
            <a:r>
              <a:rPr lang="en-US" b="1" i="1" dirty="0">
                <a:solidFill>
                  <a:srgbClr val="0070C0"/>
                </a:solidFill>
                <a:latin typeface="Consolas" panose="020B0609020204030204" pitchFamily="49" charset="0"/>
                <a:cs typeface="Consolas" panose="020B0609020204030204" pitchFamily="49" charset="0"/>
              </a:rPr>
              <a:t>	$.get('/temp', callback); </a:t>
            </a:r>
          </a:p>
          <a:p>
            <a:pPr lvl="1"/>
            <a:r>
              <a:rPr lang="en-US" b="1" i="1" dirty="0">
                <a:solidFill>
                  <a:srgbClr val="0070C0"/>
                </a:solidFill>
                <a:latin typeface="Consolas" panose="020B0609020204030204" pitchFamily="49" charset="0"/>
                <a:cs typeface="Consolas" panose="020B0609020204030204" pitchFamily="49" charset="0"/>
              </a:rPr>
              <a:t>} </a:t>
            </a:r>
          </a:p>
          <a:p>
            <a:pPr lvl="1"/>
            <a:r>
              <a:rPr lang="en-US" b="1" i="1" dirty="0">
                <a:solidFill>
                  <a:srgbClr val="0070C0"/>
                </a:solidFill>
                <a:latin typeface="Consolas" panose="020B0609020204030204" pitchFamily="49" charset="0"/>
                <a:cs typeface="Consolas" panose="020B0609020204030204" pitchFamily="49" charset="0"/>
              </a:rPr>
              <a:t>&lt;/script&gt; </a:t>
            </a:r>
          </a:p>
          <a:p>
            <a:pPr lvl="1"/>
            <a:r>
              <a:rPr lang="en-US" b="1" i="1" dirty="0">
                <a:solidFill>
                  <a:srgbClr val="0070C0"/>
                </a:solidFill>
                <a:latin typeface="Consolas" panose="020B0609020204030204" pitchFamily="49" charset="0"/>
                <a:cs typeface="Consolas" panose="020B0609020204030204" pitchFamily="49" charset="0"/>
              </a:rPr>
              <a:t>&lt;/head&gt;</a:t>
            </a:r>
          </a:p>
          <a:p>
            <a:pPr lvl="1"/>
            <a:endParaRPr lang="en-US" b="1" i="1" dirty="0">
              <a:solidFill>
                <a:srgbClr val="0070C0"/>
              </a:solidFill>
              <a:latin typeface="Consolas" panose="020B0609020204030204" pitchFamily="49" charset="0"/>
              <a:cs typeface="Consolas" panose="020B0609020204030204" pitchFamily="49" charset="0"/>
            </a:endParaRPr>
          </a:p>
          <a:p>
            <a:pPr lvl="1"/>
            <a:r>
              <a:rPr lang="en-US" b="1" i="1" dirty="0">
                <a:solidFill>
                  <a:srgbClr val="0070C0"/>
                </a:solidFill>
                <a:latin typeface="Consolas" panose="020B0609020204030204" pitchFamily="49" charset="0"/>
                <a:cs typeface="Consolas" panose="020B0609020204030204" pitchFamily="49" charset="0"/>
              </a:rPr>
              <a:t>&lt;body&gt; </a:t>
            </a:r>
          </a:p>
          <a:p>
            <a:pPr lvl="1"/>
            <a:r>
              <a:rPr lang="en-US" b="1" i="1" dirty="0">
                <a:solidFill>
                  <a:srgbClr val="0070C0"/>
                </a:solidFill>
                <a:latin typeface="Consolas" panose="020B0609020204030204" pitchFamily="49" charset="0"/>
                <a:cs typeface="Consolas" panose="020B0609020204030204" pitchFamily="49" charset="0"/>
              </a:rPr>
              <a:t>&lt;div id="gauge" class="200x160px"&gt;&lt;/div&gt;</a:t>
            </a:r>
          </a:p>
          <a:p>
            <a:pPr lvl="1"/>
            <a:endParaRPr lang="en-US" b="1" i="1" dirty="0">
              <a:solidFill>
                <a:srgbClr val="0070C0"/>
              </a:solidFill>
              <a:latin typeface="Consolas" panose="020B0609020204030204" pitchFamily="49" charset="0"/>
              <a:cs typeface="Consolas" panose="020B0609020204030204" pitchFamily="49" charset="0"/>
            </a:endParaRPr>
          </a:p>
          <a:p>
            <a:pPr lvl="1"/>
            <a:r>
              <a:rPr lang="en-US" b="1" i="1" dirty="0">
                <a:solidFill>
                  <a:srgbClr val="0070C0"/>
                </a:solidFill>
                <a:latin typeface="Consolas" panose="020B0609020204030204" pitchFamily="49" charset="0"/>
                <a:cs typeface="Consolas" panose="020B0609020204030204" pitchFamily="49" charset="0"/>
              </a:rPr>
              <a:t>&lt;script&gt; </a:t>
            </a:r>
          </a:p>
          <a:p>
            <a:pPr lvl="1"/>
            <a:r>
              <a:rPr lang="en-US" b="1" i="1" dirty="0" err="1">
                <a:solidFill>
                  <a:srgbClr val="0070C0"/>
                </a:solidFill>
                <a:latin typeface="Consolas" panose="020B0609020204030204" pitchFamily="49" charset="0"/>
                <a:cs typeface="Consolas" panose="020B0609020204030204" pitchFamily="49" charset="0"/>
              </a:rPr>
              <a:t>var</a:t>
            </a:r>
            <a:r>
              <a:rPr lang="en-US" b="1" i="1" dirty="0">
                <a:solidFill>
                  <a:srgbClr val="0070C0"/>
                </a:solidFill>
                <a:latin typeface="Consolas" panose="020B0609020204030204" pitchFamily="49" charset="0"/>
                <a:cs typeface="Consolas" panose="020B0609020204030204" pitchFamily="49" charset="0"/>
              </a:rPr>
              <a:t> g = new </a:t>
            </a:r>
            <a:r>
              <a:rPr lang="en-US" b="1" i="1" dirty="0" err="1">
                <a:solidFill>
                  <a:srgbClr val="0070C0"/>
                </a:solidFill>
                <a:latin typeface="Consolas" panose="020B0609020204030204" pitchFamily="49" charset="0"/>
                <a:cs typeface="Consolas" panose="020B0609020204030204" pitchFamily="49" charset="0"/>
              </a:rPr>
              <a:t>JustGage</a:t>
            </a:r>
            <a:r>
              <a:rPr lang="en-US" b="1" i="1" dirty="0">
                <a:solidFill>
                  <a:srgbClr val="0070C0"/>
                </a:solidFill>
                <a:latin typeface="Consolas" panose="020B0609020204030204" pitchFamily="49" charset="0"/>
                <a:cs typeface="Consolas" panose="020B0609020204030204" pitchFamily="49" charset="0"/>
              </a:rPr>
              <a:t>({id: "gauge", value: 0, min: 10, max: 60,title: "CPU Temp 'C" })</a:t>
            </a:r>
          </a:p>
          <a:p>
            <a:pPr lvl="1"/>
            <a:r>
              <a:rPr lang="en-US" b="1" i="1" dirty="0" err="1">
                <a:solidFill>
                  <a:srgbClr val="0070C0"/>
                </a:solidFill>
                <a:latin typeface="Consolas" panose="020B0609020204030204" pitchFamily="49" charset="0"/>
                <a:cs typeface="Consolas" panose="020B0609020204030204" pitchFamily="49" charset="0"/>
              </a:rPr>
              <a:t>getReading</a:t>
            </a:r>
            <a:r>
              <a:rPr lang="en-US" b="1" i="1" dirty="0">
                <a:solidFill>
                  <a:srgbClr val="0070C0"/>
                </a:solidFill>
                <a:latin typeface="Consolas" panose="020B0609020204030204" pitchFamily="49" charset="0"/>
                <a:cs typeface="Consolas" panose="020B0609020204030204" pitchFamily="49" charset="0"/>
              </a:rPr>
              <a:t>(); </a:t>
            </a:r>
          </a:p>
          <a:p>
            <a:pPr lvl="1"/>
            <a:r>
              <a:rPr lang="en-US" b="1" i="1" dirty="0">
                <a:solidFill>
                  <a:srgbClr val="0070C0"/>
                </a:solidFill>
                <a:latin typeface="Consolas" panose="020B0609020204030204" pitchFamily="49" charset="0"/>
                <a:cs typeface="Consolas" panose="020B0609020204030204" pitchFamily="49" charset="0"/>
              </a:rPr>
              <a:t>&lt;/script&gt;</a:t>
            </a:r>
          </a:p>
          <a:p>
            <a:pPr lvl="1"/>
            <a:r>
              <a:rPr lang="en-US" b="1" i="1" dirty="0">
                <a:solidFill>
                  <a:srgbClr val="0070C0"/>
                </a:solidFill>
                <a:latin typeface="Consolas" panose="020B0609020204030204" pitchFamily="49" charset="0"/>
                <a:cs typeface="Consolas" panose="020B0609020204030204" pitchFamily="49" charset="0"/>
              </a:rPr>
              <a:t>&lt;/body&gt; </a:t>
            </a:r>
          </a:p>
          <a:p>
            <a:pPr lvl="1"/>
            <a:r>
              <a:rPr lang="en-US" b="1" i="1" dirty="0">
                <a:solidFill>
                  <a:srgbClr val="0070C0"/>
                </a:solidFill>
                <a:latin typeface="Consolas" panose="020B0609020204030204" pitchFamily="49" charset="0"/>
                <a:cs typeface="Consolas" panose="020B0609020204030204" pitchFamily="49" charset="0"/>
              </a:rPr>
              <a:t>&lt;/html&gt;</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7415587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5960</TotalTime>
  <Words>1564</Words>
  <Application>Microsoft Office PowerPoint</Application>
  <PresentationFormat>Widescreen</PresentationFormat>
  <Paragraphs>282</Paragraphs>
  <Slides>27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Calibri Light</vt:lpstr>
      <vt:lpstr>Consolas</vt:lpstr>
      <vt:lpstr>Office Theme</vt:lpstr>
      <vt:lpstr>Internet Of things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Microcontrollers and  Embedded systems</dc:title>
  <dc:creator>R3Z4</dc:creator>
  <cp:lastModifiedBy>empty fire</cp:lastModifiedBy>
  <cp:revision>1884</cp:revision>
  <dcterms:created xsi:type="dcterms:W3CDTF">2015-08-06T11:05:05Z</dcterms:created>
  <dcterms:modified xsi:type="dcterms:W3CDTF">2017-08-27T18:20:07Z</dcterms:modified>
  <cp:contentStatus/>
</cp:coreProperties>
</file>