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1" r:id="rId3"/>
    <p:sldId id="302" r:id="rId4"/>
    <p:sldId id="303" r:id="rId5"/>
    <p:sldId id="304" r:id="rId6"/>
    <p:sldId id="305" r:id="rId7"/>
    <p:sldId id="306" r:id="rId8"/>
    <p:sldId id="307" r:id="rId9"/>
    <p:sldId id="308" r:id="rId10"/>
    <p:sldId id="309" r:id="rId11"/>
    <p:sldId id="328"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9" r:id="rId25"/>
    <p:sldId id="330" r:id="rId26"/>
    <p:sldId id="331" r:id="rId27"/>
    <p:sldId id="332" r:id="rId28"/>
    <p:sldId id="333" r:id="rId29"/>
    <p:sldId id="334" r:id="rId30"/>
    <p:sldId id="335" r:id="rId31"/>
    <p:sldId id="336" r:id="rId32"/>
    <p:sldId id="337" r:id="rId33"/>
    <p:sldId id="338" r:id="rId34"/>
    <p:sldId id="339" r:id="rId35"/>
    <p:sldId id="26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snapToGrid="0">
      <p:cViewPr varScale="1">
        <p:scale>
          <a:sx n="70" d="100"/>
          <a:sy n="70" d="100"/>
        </p:scale>
        <p:origin x="72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6/1/2017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6/1/2017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6/1/2017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6/1/2017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dirty="0"/>
              <a:t>Internet </a:t>
            </a:r>
            <a:br>
              <a:rPr lang="en-US" dirty="0"/>
            </a:br>
            <a:r>
              <a:rPr lang="en-US" dirty="0"/>
              <a:t>Of Things</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0" y="5308020"/>
            <a:ext cx="7863839"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Introduction </a:t>
            </a:r>
            <a:r>
              <a:rPr lang="en-US" dirty="0" err="1"/>
              <a:t>ZeroMQ</a:t>
            </a:r>
            <a:r>
              <a:rPr lang="en-US" dirty="0"/>
              <a:t>  Open Source Library, Multi Threading, Socket Programming and CLI Development with </a:t>
            </a:r>
            <a:r>
              <a:rPr lang="en-US" dirty="0" err="1"/>
              <a:t>ncurse</a:t>
            </a:r>
            <a:r>
              <a:rPr lang="en-US" dirty="0"/>
              <a:t> library.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Sensor Source Code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721217"/>
            <a:ext cx="11301047" cy="5632311"/>
          </a:xfrm>
          <a:prstGeom prst="rect">
            <a:avLst/>
          </a:prstGeom>
        </p:spPr>
        <p:txBody>
          <a:bodyPr wrap="square">
            <a:spAutoFit/>
          </a:bodyPr>
          <a:lstStyle/>
          <a:p>
            <a:r>
              <a:rPr lang="en-US" sz="2000" dirty="0"/>
              <a:t>There are only two supported console commands: </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led:%d</a:t>
            </a:r>
            <a:r>
              <a:rPr lang="en-US" sz="2000" dirty="0"/>
              <a:t>: Change LED status </a:t>
            </a:r>
          </a:p>
          <a:p>
            <a:r>
              <a:rPr lang="en-US" sz="2000" b="1" i="1" dirty="0">
                <a:solidFill>
                  <a:srgbClr val="0070C0"/>
                </a:solidFill>
                <a:latin typeface="Consolas" panose="020B0609020204030204" pitchFamily="49" charset="0"/>
                <a:cs typeface="Consolas" panose="020B0609020204030204" pitchFamily="49" charset="0"/>
              </a:rPr>
              <a:t>stop:: </a:t>
            </a:r>
            <a:r>
              <a:rPr lang="en-US" sz="2000" dirty="0"/>
              <a:t>Shut down the </a:t>
            </a:r>
            <a:r>
              <a:rPr lang="en-US" sz="2000" b="1" i="1" dirty="0">
                <a:solidFill>
                  <a:srgbClr val="0070C0"/>
                </a:solidFill>
                <a:latin typeface="Consolas" panose="020B0609020204030204" pitchFamily="49" charset="0"/>
                <a:cs typeface="Consolas" panose="020B0609020204030204" pitchFamily="49" charset="0"/>
              </a:rPr>
              <a:t>./sensor </a:t>
            </a:r>
            <a:r>
              <a:rPr lang="en-US" sz="2000" dirty="0"/>
              <a:t>program</a:t>
            </a:r>
          </a:p>
          <a:p>
            <a:endParaRPr lang="en-US" sz="2000" dirty="0"/>
          </a:p>
          <a:p>
            <a:r>
              <a:rPr lang="en-US" sz="2000" dirty="0"/>
              <a:t>Line 286 of the main program creates the </a:t>
            </a:r>
            <a:r>
              <a:rPr lang="en-US" sz="2000" b="1" i="1" dirty="0">
                <a:solidFill>
                  <a:srgbClr val="0070C0"/>
                </a:solidFill>
                <a:latin typeface="Consolas" panose="020B0609020204030204" pitchFamily="49" charset="0"/>
                <a:cs typeface="Consolas" panose="020B0609020204030204" pitchFamily="49" charset="0"/>
              </a:rPr>
              <a:t>SW1_monitor_thread</a:t>
            </a:r>
            <a:r>
              <a:rPr lang="en-US" sz="2000" dirty="0"/>
              <a:t>. This thread is located in lines </a:t>
            </a:r>
            <a:r>
              <a:rPr lang="en-US" sz="2000" b="1" i="1" dirty="0">
                <a:solidFill>
                  <a:srgbClr val="0070C0"/>
                </a:solidFill>
                <a:latin typeface="Consolas" panose="020B0609020204030204" pitchFamily="49" charset="0"/>
                <a:cs typeface="Consolas" panose="020B0609020204030204" pitchFamily="49" charset="0"/>
              </a:rPr>
              <a:t>211</a:t>
            </a:r>
            <a:r>
              <a:rPr lang="en-US" sz="2000" dirty="0"/>
              <a:t> to </a:t>
            </a:r>
            <a:r>
              <a:rPr lang="en-US" sz="2000" b="1" i="1" dirty="0">
                <a:solidFill>
                  <a:srgbClr val="0070C0"/>
                </a:solidFill>
                <a:latin typeface="Consolas" panose="020B0609020204030204" pitchFamily="49" charset="0"/>
                <a:cs typeface="Consolas" panose="020B0609020204030204" pitchFamily="49" charset="0"/>
              </a:rPr>
              <a:t>223</a:t>
            </a:r>
            <a:r>
              <a:rPr lang="en-US" sz="2000" dirty="0"/>
              <a:t>. It uses the </a:t>
            </a:r>
            <a:r>
              <a:rPr lang="en-US" sz="2000" b="1" i="1" dirty="0">
                <a:solidFill>
                  <a:srgbClr val="0070C0"/>
                </a:solidFill>
                <a:latin typeface="Consolas" panose="020B0609020204030204" pitchFamily="49" charset="0"/>
                <a:cs typeface="Consolas" panose="020B0609020204030204" pitchFamily="49" charset="0"/>
              </a:rPr>
              <a:t>poll(2)</a:t>
            </a:r>
            <a:r>
              <a:rPr lang="en-US" sz="2000" dirty="0"/>
              <a:t> system call in the routine </a:t>
            </a:r>
            <a:r>
              <a:rPr lang="en-US" sz="2000" b="1" i="1" dirty="0" err="1">
                <a:solidFill>
                  <a:srgbClr val="0070C0"/>
                </a:solidFill>
                <a:latin typeface="Consolas" panose="020B0609020204030204" pitchFamily="49" charset="0"/>
                <a:cs typeface="Consolas" panose="020B0609020204030204" pitchFamily="49" charset="0"/>
              </a:rPr>
              <a:t>gpio_poll</a:t>
            </a:r>
            <a:r>
              <a:rPr lang="en-US" sz="2000" b="1" i="1" dirty="0">
                <a:solidFill>
                  <a:srgbClr val="0070C0"/>
                </a:solidFill>
                <a:latin typeface="Consolas" panose="020B0609020204030204" pitchFamily="49" charset="0"/>
                <a:cs typeface="Consolas" panose="020B0609020204030204" pitchFamily="49" charset="0"/>
              </a:rPr>
              <a:t>()</a:t>
            </a:r>
            <a:r>
              <a:rPr lang="en-US" sz="2000" dirty="0"/>
              <a:t>, to determine when the switch setting changes.</a:t>
            </a:r>
          </a:p>
          <a:p>
            <a:endParaRPr lang="en-US" sz="2000" dirty="0"/>
          </a:p>
          <a:p>
            <a:r>
              <a:rPr lang="en-US" sz="2000" dirty="0"/>
              <a:t>Program execution blocks at line </a:t>
            </a:r>
            <a:r>
              <a:rPr lang="en-US" sz="2000" b="1" i="1" dirty="0">
                <a:solidFill>
                  <a:srgbClr val="0070C0"/>
                </a:solidFill>
                <a:latin typeface="Consolas" panose="020B0609020204030204" pitchFamily="49" charset="0"/>
                <a:cs typeface="Consolas" panose="020B0609020204030204" pitchFamily="49" charset="0"/>
              </a:rPr>
              <a:t>216</a:t>
            </a:r>
            <a:r>
              <a:rPr lang="en-US" sz="2000" dirty="0"/>
              <a:t>, until the switch changes state. Then the status of the switch is captured in </a:t>
            </a:r>
            <a:r>
              <a:rPr lang="en-US" sz="2000" b="1" i="1" dirty="0" err="1">
                <a:solidFill>
                  <a:srgbClr val="0070C0"/>
                </a:solidFill>
                <a:latin typeface="Consolas" panose="020B0609020204030204" pitchFamily="49" charset="0"/>
                <a:cs typeface="Consolas" panose="020B0609020204030204" pitchFamily="49" charset="0"/>
              </a:rPr>
              <a:t>rc</a:t>
            </a:r>
            <a:r>
              <a:rPr lang="en-US" sz="2000" dirty="0"/>
              <a:t> and relayed to all interested consoles by calling the routine </a:t>
            </a:r>
            <a:r>
              <a:rPr lang="en-US" sz="2000" b="1" i="1" dirty="0">
                <a:solidFill>
                  <a:srgbClr val="0070C0"/>
                </a:solidFill>
                <a:latin typeface="Consolas" panose="020B0609020204030204" pitchFamily="49" charset="0"/>
                <a:cs typeface="Consolas" panose="020B0609020204030204" pitchFamily="49" charset="0"/>
              </a:rPr>
              <a:t>publish_SW1()</a:t>
            </a:r>
            <a:r>
              <a:rPr lang="en-US" sz="2000" dirty="0"/>
              <a:t>. </a:t>
            </a:r>
          </a:p>
          <a:p>
            <a:endParaRPr lang="en-US" sz="2000" dirty="0"/>
          </a:p>
          <a:p>
            <a:r>
              <a:rPr lang="en-US" sz="2000" dirty="0"/>
              <a:t>The remaining thread is launched in the main program from line </a:t>
            </a:r>
            <a:r>
              <a:rPr lang="en-US" sz="2000" b="1" i="1" dirty="0">
                <a:solidFill>
                  <a:srgbClr val="0070C0"/>
                </a:solidFill>
                <a:latin typeface="Consolas" panose="020B0609020204030204" pitchFamily="49" charset="0"/>
                <a:cs typeface="Consolas" panose="020B0609020204030204" pitchFamily="49" charset="0"/>
              </a:rPr>
              <a:t>289</a:t>
            </a:r>
            <a:r>
              <a:rPr lang="en-US" sz="2000" dirty="0"/>
              <a:t>. It runs in lines </a:t>
            </a:r>
            <a:r>
              <a:rPr lang="en-US" sz="2000" b="1" i="1" dirty="0">
                <a:solidFill>
                  <a:srgbClr val="0070C0"/>
                </a:solidFill>
                <a:latin typeface="Consolas" panose="020B0609020204030204" pitchFamily="49" charset="0"/>
                <a:cs typeface="Consolas" panose="020B0609020204030204" pitchFamily="49" charset="0"/>
              </a:rPr>
              <a:t>228</a:t>
            </a:r>
            <a:r>
              <a:rPr lang="en-US" sz="2000" dirty="0"/>
              <a:t> through </a:t>
            </a:r>
            <a:r>
              <a:rPr lang="en-US" sz="2000" b="1" i="1" dirty="0">
                <a:solidFill>
                  <a:srgbClr val="0070C0"/>
                </a:solidFill>
                <a:latin typeface="Consolas" panose="020B0609020204030204" pitchFamily="49" charset="0"/>
                <a:cs typeface="Consolas" panose="020B0609020204030204" pitchFamily="49" charset="0"/>
              </a:rPr>
              <a:t>237.</a:t>
            </a:r>
            <a:r>
              <a:rPr lang="en-US" sz="2000" dirty="0"/>
              <a:t> It is a very small loop, which simply updates the consoles every 3 seconds, with the current status of the </a:t>
            </a:r>
            <a:r>
              <a:rPr lang="en-US" sz="2000" b="1" i="1" dirty="0">
                <a:solidFill>
                  <a:srgbClr val="0070C0"/>
                </a:solidFill>
                <a:latin typeface="Consolas" panose="020B0609020204030204" pitchFamily="49" charset="0"/>
                <a:cs typeface="Consolas" panose="020B0609020204030204" pitchFamily="49" charset="0"/>
              </a:rPr>
              <a:t>LED</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SW1</a:t>
            </a:r>
            <a:r>
              <a:rPr lang="en-US" sz="2000" dirty="0"/>
              <a:t>. </a:t>
            </a:r>
          </a:p>
          <a:p>
            <a:endParaRPr lang="en-US" sz="2000" dirty="0"/>
          </a:p>
          <a:p>
            <a:r>
              <a:rPr lang="en-US" sz="2000" dirty="0"/>
              <a:t>This is necessary so that consoles that are restarted can eventually know the current state of these items. </a:t>
            </a:r>
          </a:p>
          <a:p>
            <a:endParaRPr lang="en-US" sz="2000" dirty="0"/>
          </a:p>
        </p:txBody>
      </p:sp>
    </p:spTree>
    <p:extLst>
      <p:ext uri="{BB962C8B-B14F-4D97-AF65-F5344CB8AC3E}">
        <p14:creationId xmlns:p14="http://schemas.microsoft.com/office/powerpoint/2010/main" val="2008364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Sensor Source Code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721217"/>
            <a:ext cx="11301047" cy="2554545"/>
          </a:xfrm>
          <a:prstGeom prst="rect">
            <a:avLst/>
          </a:prstGeom>
        </p:spPr>
        <p:txBody>
          <a:bodyPr wrap="square">
            <a:spAutoFit/>
          </a:bodyPr>
          <a:lstStyle/>
          <a:p>
            <a:r>
              <a:rPr lang="en-US" sz="2000" dirty="0"/>
              <a:t>The </a:t>
            </a:r>
            <a:r>
              <a:rPr lang="en-US" sz="2000" b="1" i="1" dirty="0" err="1">
                <a:solidFill>
                  <a:srgbClr val="0070C0"/>
                </a:solidFill>
                <a:latin typeface="Consolas" panose="020B0609020204030204" pitchFamily="49" charset="0"/>
                <a:cs typeface="Consolas" panose="020B0609020204030204" pitchFamily="49" charset="0"/>
              </a:rPr>
              <a:t>mutex_lock</a:t>
            </a:r>
            <a:r>
              <a:rPr lang="en-US" sz="2000" b="1" i="1" dirty="0">
                <a:solidFill>
                  <a:srgbClr val="0070C0"/>
                </a:solidFill>
                <a:latin typeface="Consolas" panose="020B0609020204030204" pitchFamily="49" charset="0"/>
                <a:cs typeface="Consolas" panose="020B0609020204030204" pitchFamily="49" charset="0"/>
              </a:rPr>
              <a:t>() </a:t>
            </a:r>
            <a:r>
              <a:rPr lang="en-US" sz="2000" dirty="0"/>
              <a:t>and </a:t>
            </a:r>
            <a:r>
              <a:rPr lang="en-US" sz="2000" b="1" i="1" dirty="0" err="1">
                <a:solidFill>
                  <a:srgbClr val="0070C0"/>
                </a:solidFill>
                <a:latin typeface="Consolas" panose="020B0609020204030204" pitchFamily="49" charset="0"/>
                <a:cs typeface="Consolas" panose="020B0609020204030204" pitchFamily="49" charset="0"/>
              </a:rPr>
              <a:t>mutex_unlock</a:t>
            </a:r>
            <a:r>
              <a:rPr lang="en-US" sz="2000" b="1" i="1" dirty="0">
                <a:solidFill>
                  <a:srgbClr val="0070C0"/>
                </a:solidFill>
                <a:latin typeface="Consolas" panose="020B0609020204030204" pitchFamily="49" charset="0"/>
                <a:cs typeface="Consolas" panose="020B0609020204030204" pitchFamily="49" charset="0"/>
              </a:rPr>
              <a:t>() </a:t>
            </a:r>
            <a:r>
              <a:rPr lang="en-US" sz="2000" dirty="0"/>
              <a:t>routines are designed to guard against two threads using the same ØMQ resources at the same time. </a:t>
            </a:r>
          </a:p>
          <a:p>
            <a:endParaRPr lang="en-US" sz="2000" dirty="0"/>
          </a:p>
          <a:p>
            <a:r>
              <a:rPr lang="en-US" sz="2000" dirty="0"/>
              <a:t>Doing so would cause program aborts. The ØMQ library supports a routine named </a:t>
            </a:r>
            <a:r>
              <a:rPr lang="en-US" sz="2000" b="1" i="1" dirty="0" err="1">
                <a:solidFill>
                  <a:srgbClr val="0070C0"/>
                </a:solidFill>
                <a:latin typeface="Consolas" panose="020B0609020204030204" pitchFamily="49" charset="0"/>
                <a:cs typeface="Consolas" panose="020B0609020204030204" pitchFamily="49" charset="0"/>
              </a:rPr>
              <a:t>zmq_poll</a:t>
            </a:r>
            <a:r>
              <a:rPr lang="en-US" sz="2000" b="1" i="1" dirty="0">
                <a:solidFill>
                  <a:srgbClr val="0070C0"/>
                </a:solidFill>
                <a:latin typeface="Consolas" panose="020B0609020204030204" pitchFamily="49" charset="0"/>
                <a:cs typeface="Consolas" panose="020B0609020204030204" pitchFamily="49" charset="0"/>
              </a:rPr>
              <a:t>() </a:t>
            </a:r>
            <a:r>
              <a:rPr lang="en-US" sz="2000" dirty="0"/>
              <a:t>, which would have simplified things if it could have been used. </a:t>
            </a:r>
          </a:p>
          <a:p>
            <a:endParaRPr lang="en-US" sz="2000" dirty="0"/>
          </a:p>
          <a:p>
            <a:r>
              <a:rPr lang="en-US" sz="2000" dirty="0"/>
              <a:t>Unfortunately, it supports only </a:t>
            </a:r>
            <a:r>
              <a:rPr lang="en-US" sz="2000" b="1" i="1" dirty="0">
                <a:solidFill>
                  <a:srgbClr val="0070C0"/>
                </a:solidFill>
                <a:latin typeface="Consolas" panose="020B0609020204030204" pitchFamily="49" charset="0"/>
                <a:cs typeface="Consolas" panose="020B0609020204030204" pitchFamily="49" charset="0"/>
              </a:rPr>
              <a:t>ZMQ_POLLIN </a:t>
            </a:r>
            <a:r>
              <a:rPr lang="en-US" sz="2000" dirty="0"/>
              <a:t>for input. Our switch change driver requires the use of </a:t>
            </a:r>
            <a:r>
              <a:rPr lang="en-US" sz="2000" b="1" i="1" dirty="0">
                <a:solidFill>
                  <a:srgbClr val="0070C0"/>
                </a:solidFill>
                <a:latin typeface="Consolas" panose="020B0609020204030204" pitchFamily="49" charset="0"/>
                <a:cs typeface="Consolas" panose="020B0609020204030204" pitchFamily="49" charset="0"/>
              </a:rPr>
              <a:t>poll(2)'s POLLPRI </a:t>
            </a:r>
            <a:r>
              <a:rPr lang="en-US" sz="2000" dirty="0"/>
              <a:t>event, so </a:t>
            </a:r>
            <a:r>
              <a:rPr lang="en-US" sz="2000" b="1" i="1" dirty="0" err="1">
                <a:solidFill>
                  <a:srgbClr val="0070C0"/>
                </a:solidFill>
                <a:latin typeface="Consolas" panose="020B0609020204030204" pitchFamily="49" charset="0"/>
                <a:cs typeface="Consolas" panose="020B0609020204030204" pitchFamily="49" charset="0"/>
              </a:rPr>
              <a:t>zmq_poll</a:t>
            </a:r>
            <a:r>
              <a:rPr lang="en-US" sz="2000" b="1" i="1" dirty="0">
                <a:solidFill>
                  <a:srgbClr val="0070C0"/>
                </a:solidFill>
                <a:latin typeface="Consolas" panose="020B0609020204030204" pitchFamily="49" charset="0"/>
                <a:cs typeface="Consolas" panose="020B0609020204030204" pitchFamily="49" charset="0"/>
              </a:rPr>
              <a:t>() </a:t>
            </a:r>
            <a:r>
              <a:rPr lang="en-US" sz="2000" dirty="0"/>
              <a:t>will not support us there. </a:t>
            </a:r>
          </a:p>
        </p:txBody>
      </p:sp>
    </p:spTree>
    <p:extLst>
      <p:ext uri="{BB962C8B-B14F-4D97-AF65-F5344CB8AC3E}">
        <p14:creationId xmlns:p14="http://schemas.microsoft.com/office/powerpoint/2010/main" val="2456528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Sensor Source Code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1" y="791557"/>
            <a:ext cx="11774556" cy="5909310"/>
          </a:xfrm>
          <a:prstGeom prst="rect">
            <a:avLst/>
          </a:prstGeom>
          <a:noFill/>
        </p:spPr>
        <p:txBody>
          <a:bodyPr wrap="square" rtlCol="0">
            <a:spAutoFit/>
          </a:bodyPr>
          <a:lstStyle/>
          <a:p>
            <a:r>
              <a:rPr lang="en-US" b="1" i="1" dirty="0">
                <a:solidFill>
                  <a:srgbClr val="0070C0"/>
                </a:solidFill>
                <a:latin typeface="Consolas" panose="020B0609020204030204" pitchFamily="49" charset="0"/>
                <a:cs typeface="Consolas" panose="020B0609020204030204" pitchFamily="49" charset="0"/>
              </a:rPr>
              <a:t>#include &lt;</a:t>
            </a:r>
            <a:r>
              <a:rPr lang="en-US" b="1" i="1" dirty="0" err="1">
                <a:solidFill>
                  <a:srgbClr val="0070C0"/>
                </a:solidFill>
                <a:latin typeface="Consolas" panose="020B0609020204030204" pitchFamily="49" charset="0"/>
                <a:cs typeface="Consolas" panose="020B0609020204030204" pitchFamily="49" charset="0"/>
              </a:rPr>
              <a:t>stdlib.h</a:t>
            </a:r>
            <a:r>
              <a:rPr lang="en-US" b="1" i="1" dirty="0">
                <a:solidFill>
                  <a:srgbClr val="0070C0"/>
                </a:solidFill>
                <a:latin typeface="Consolas" panose="020B0609020204030204" pitchFamily="49" charset="0"/>
                <a:cs typeface="Consolas" panose="020B0609020204030204" pitchFamily="49" charset="0"/>
              </a:rPr>
              <a:t>&gt;</a:t>
            </a:r>
          </a:p>
          <a:p>
            <a:r>
              <a:rPr lang="en-US" b="1" i="1" dirty="0">
                <a:solidFill>
                  <a:srgbClr val="0070C0"/>
                </a:solidFill>
                <a:latin typeface="Consolas" panose="020B0609020204030204" pitchFamily="49" charset="0"/>
                <a:cs typeface="Consolas" panose="020B0609020204030204" pitchFamily="49" charset="0"/>
              </a:rPr>
              <a:t>#include &lt;</a:t>
            </a:r>
            <a:r>
              <a:rPr lang="en-US" b="1" i="1" dirty="0" err="1">
                <a:solidFill>
                  <a:srgbClr val="0070C0"/>
                </a:solidFill>
                <a:latin typeface="Consolas" panose="020B0609020204030204" pitchFamily="49" charset="0"/>
                <a:cs typeface="Consolas" panose="020B0609020204030204" pitchFamily="49" charset="0"/>
              </a:rPr>
              <a:t>unistd.h</a:t>
            </a:r>
            <a:r>
              <a:rPr lang="en-US" b="1" i="1" dirty="0">
                <a:solidFill>
                  <a:srgbClr val="0070C0"/>
                </a:solidFill>
                <a:latin typeface="Consolas" panose="020B0609020204030204" pitchFamily="49" charset="0"/>
                <a:cs typeface="Consolas" panose="020B0609020204030204" pitchFamily="49" charset="0"/>
              </a:rPr>
              <a:t>&gt;</a:t>
            </a:r>
          </a:p>
          <a:p>
            <a:r>
              <a:rPr lang="en-US" b="1" i="1" dirty="0">
                <a:solidFill>
                  <a:srgbClr val="0070C0"/>
                </a:solidFill>
                <a:latin typeface="Consolas" panose="020B0609020204030204" pitchFamily="49" charset="0"/>
                <a:cs typeface="Consolas" panose="020B0609020204030204" pitchFamily="49" charset="0"/>
              </a:rPr>
              <a:t>#include &lt;</a:t>
            </a:r>
            <a:r>
              <a:rPr lang="en-US" b="1" i="1" dirty="0" err="1">
                <a:solidFill>
                  <a:srgbClr val="0070C0"/>
                </a:solidFill>
                <a:latin typeface="Consolas" panose="020B0609020204030204" pitchFamily="49" charset="0"/>
                <a:cs typeface="Consolas" panose="020B0609020204030204" pitchFamily="49" charset="0"/>
              </a:rPr>
              <a:t>string.h</a:t>
            </a:r>
            <a:r>
              <a:rPr lang="en-US" b="1" i="1" dirty="0">
                <a:solidFill>
                  <a:srgbClr val="0070C0"/>
                </a:solidFill>
                <a:latin typeface="Consolas" panose="020B0609020204030204" pitchFamily="49" charset="0"/>
                <a:cs typeface="Consolas" panose="020B0609020204030204" pitchFamily="49" charset="0"/>
              </a:rPr>
              <a:t>&gt;</a:t>
            </a:r>
          </a:p>
          <a:p>
            <a:r>
              <a:rPr lang="en-US" b="1" i="1" dirty="0">
                <a:solidFill>
                  <a:srgbClr val="0070C0"/>
                </a:solidFill>
                <a:latin typeface="Consolas" panose="020B0609020204030204" pitchFamily="49" charset="0"/>
                <a:cs typeface="Consolas" panose="020B0609020204030204" pitchFamily="49" charset="0"/>
              </a:rPr>
              <a:t>#include &lt;string&gt;</a:t>
            </a:r>
          </a:p>
          <a:p>
            <a:r>
              <a:rPr lang="en-US" b="1" i="1" dirty="0">
                <a:solidFill>
                  <a:srgbClr val="0070C0"/>
                </a:solidFill>
                <a:latin typeface="Consolas" panose="020B0609020204030204" pitchFamily="49" charset="0"/>
                <a:cs typeface="Consolas" panose="020B0609020204030204" pitchFamily="49" charset="0"/>
              </a:rPr>
              <a:t>#include &lt;</a:t>
            </a:r>
            <a:r>
              <a:rPr lang="en-US" b="1" i="1" dirty="0" err="1">
                <a:solidFill>
                  <a:srgbClr val="0070C0"/>
                </a:solidFill>
                <a:latin typeface="Consolas" panose="020B0609020204030204" pitchFamily="49" charset="0"/>
                <a:cs typeface="Consolas" panose="020B0609020204030204" pitchFamily="49" charset="0"/>
              </a:rPr>
              <a:t>fcntl.h</a:t>
            </a:r>
            <a:r>
              <a:rPr lang="en-US" b="1" i="1" dirty="0">
                <a:solidFill>
                  <a:srgbClr val="0070C0"/>
                </a:solidFill>
                <a:latin typeface="Consolas" panose="020B0609020204030204" pitchFamily="49" charset="0"/>
                <a:cs typeface="Consolas" panose="020B0609020204030204" pitchFamily="49" charset="0"/>
              </a:rPr>
              <a:t>&gt;</a:t>
            </a:r>
          </a:p>
          <a:p>
            <a:r>
              <a:rPr lang="en-US" b="1" i="1" dirty="0">
                <a:solidFill>
                  <a:srgbClr val="0070C0"/>
                </a:solidFill>
                <a:latin typeface="Consolas" panose="020B0609020204030204" pitchFamily="49" charset="0"/>
                <a:cs typeface="Consolas" panose="020B0609020204030204" pitchFamily="49" charset="0"/>
              </a:rPr>
              <a:t>#include &lt;</a:t>
            </a:r>
            <a:r>
              <a:rPr lang="en-US" b="1" i="1" dirty="0" err="1">
                <a:solidFill>
                  <a:srgbClr val="0070C0"/>
                </a:solidFill>
                <a:latin typeface="Consolas" panose="020B0609020204030204" pitchFamily="49" charset="0"/>
                <a:cs typeface="Consolas" panose="020B0609020204030204" pitchFamily="49" charset="0"/>
              </a:rPr>
              <a:t>assert.h</a:t>
            </a:r>
            <a:r>
              <a:rPr lang="en-US" b="1" i="1" dirty="0">
                <a:solidFill>
                  <a:srgbClr val="0070C0"/>
                </a:solidFill>
                <a:latin typeface="Consolas" panose="020B0609020204030204" pitchFamily="49" charset="0"/>
                <a:cs typeface="Consolas" panose="020B0609020204030204" pitchFamily="49" charset="0"/>
              </a:rPr>
              <a:t>&gt;</a:t>
            </a:r>
          </a:p>
          <a:p>
            <a:r>
              <a:rPr lang="en-US" b="1" i="1" dirty="0">
                <a:solidFill>
                  <a:srgbClr val="0070C0"/>
                </a:solidFill>
                <a:latin typeface="Consolas" panose="020B0609020204030204" pitchFamily="49" charset="0"/>
                <a:cs typeface="Consolas" panose="020B0609020204030204" pitchFamily="49" charset="0"/>
              </a:rPr>
              <a:t>#include &lt;sys/</a:t>
            </a:r>
            <a:r>
              <a:rPr lang="en-US" b="1" i="1" dirty="0" err="1">
                <a:solidFill>
                  <a:srgbClr val="0070C0"/>
                </a:solidFill>
                <a:latin typeface="Consolas" panose="020B0609020204030204" pitchFamily="49" charset="0"/>
                <a:cs typeface="Consolas" panose="020B0609020204030204" pitchFamily="49" charset="0"/>
              </a:rPr>
              <a:t>poll.h</a:t>
            </a:r>
            <a:r>
              <a:rPr lang="en-US" b="1" i="1" dirty="0">
                <a:solidFill>
                  <a:srgbClr val="0070C0"/>
                </a:solidFill>
                <a:latin typeface="Consolas" panose="020B0609020204030204" pitchFamily="49" charset="0"/>
                <a:cs typeface="Consolas" panose="020B0609020204030204" pitchFamily="49" charset="0"/>
              </a:rPr>
              <a:t>&gt;</a:t>
            </a:r>
          </a:p>
          <a:p>
            <a:r>
              <a:rPr lang="en-US" b="1" i="1" dirty="0">
                <a:solidFill>
                  <a:srgbClr val="0070C0"/>
                </a:solidFill>
                <a:latin typeface="Consolas" panose="020B0609020204030204" pitchFamily="49" charset="0"/>
                <a:cs typeface="Consolas" panose="020B0609020204030204" pitchFamily="49" charset="0"/>
              </a:rPr>
              <a:t>#include &lt;thread&gt;</a:t>
            </a:r>
          </a:p>
          <a:p>
            <a:r>
              <a:rPr lang="en-US" b="1" i="1" dirty="0">
                <a:solidFill>
                  <a:srgbClr val="0070C0"/>
                </a:solidFill>
                <a:latin typeface="Consolas" panose="020B0609020204030204" pitchFamily="49" charset="0"/>
                <a:cs typeface="Consolas" panose="020B0609020204030204" pitchFamily="49" charset="0"/>
              </a:rPr>
              <a:t>#include &lt;mutex&gt;</a:t>
            </a:r>
          </a:p>
          <a:p>
            <a:r>
              <a:rPr lang="en-US" b="1" i="1" dirty="0">
                <a:solidFill>
                  <a:srgbClr val="0070C0"/>
                </a:solidFill>
                <a:latin typeface="Consolas" panose="020B0609020204030204" pitchFamily="49" charset="0"/>
                <a:cs typeface="Consolas" panose="020B0609020204030204" pitchFamily="49" charset="0"/>
              </a:rPr>
              <a:t>#include &lt;</a:t>
            </a:r>
            <a:r>
              <a:rPr lang="en-US" b="1" i="1" dirty="0" err="1">
                <a:solidFill>
                  <a:srgbClr val="0070C0"/>
                </a:solidFill>
                <a:latin typeface="Consolas" panose="020B0609020204030204" pitchFamily="49" charset="0"/>
                <a:cs typeface="Consolas" panose="020B0609020204030204" pitchFamily="49" charset="0"/>
              </a:rPr>
              <a:t>zmq.h</a:t>
            </a:r>
            <a:r>
              <a:rPr lang="en-US" b="1" i="1" dirty="0">
                <a:solidFill>
                  <a:srgbClr val="0070C0"/>
                </a:solidFill>
                <a:latin typeface="Consolas" panose="020B0609020204030204" pitchFamily="49" charset="0"/>
                <a:cs typeface="Consolas" panose="020B0609020204030204" pitchFamily="49" charset="0"/>
              </a:rPr>
              <a:t>&gt;</a:t>
            </a:r>
          </a:p>
          <a:p>
            <a:r>
              <a:rPr lang="en-US" b="1" i="1" dirty="0">
                <a:solidFill>
                  <a:srgbClr val="0070C0"/>
                </a:solidFill>
                <a:latin typeface="Consolas" panose="020B0609020204030204" pitchFamily="49" charset="0"/>
                <a:cs typeface="Consolas" panose="020B0609020204030204" pitchFamily="49" charset="0"/>
              </a:rPr>
              <a:t>#include &lt;</a:t>
            </a:r>
            <a:r>
              <a:rPr lang="en-US" b="1" i="1" dirty="0" err="1">
                <a:solidFill>
                  <a:srgbClr val="0070C0"/>
                </a:solidFill>
                <a:latin typeface="Consolas" panose="020B0609020204030204" pitchFamily="49" charset="0"/>
                <a:cs typeface="Consolas" panose="020B0609020204030204" pitchFamily="49" charset="0"/>
              </a:rPr>
              <a:t>fstream</a:t>
            </a:r>
            <a:r>
              <a:rPr lang="en-US" b="1" i="1" dirty="0">
                <a:solidFill>
                  <a:srgbClr val="0070C0"/>
                </a:solidFill>
                <a:latin typeface="Consolas" panose="020B0609020204030204" pitchFamily="49" charset="0"/>
                <a:cs typeface="Consolas" panose="020B0609020204030204" pitchFamily="49" charset="0"/>
              </a:rPr>
              <a:t>&gt;</a:t>
            </a:r>
          </a:p>
          <a:p>
            <a:r>
              <a:rPr lang="en-US" b="1" i="1" dirty="0">
                <a:solidFill>
                  <a:srgbClr val="0070C0"/>
                </a:solidFill>
                <a:latin typeface="Consolas" panose="020B0609020204030204" pitchFamily="49" charset="0"/>
                <a:cs typeface="Consolas" panose="020B0609020204030204" pitchFamily="49" charset="0"/>
              </a:rPr>
              <a:t>#include &lt;</a:t>
            </a:r>
            <a:r>
              <a:rPr lang="en-US" b="1" i="1" dirty="0" err="1">
                <a:solidFill>
                  <a:srgbClr val="0070C0"/>
                </a:solidFill>
                <a:latin typeface="Consolas" panose="020B0609020204030204" pitchFamily="49" charset="0"/>
                <a:cs typeface="Consolas" panose="020B0609020204030204" pitchFamily="49" charset="0"/>
              </a:rPr>
              <a:t>iostream</a:t>
            </a:r>
            <a:r>
              <a:rPr lang="en-US" b="1" i="1" dirty="0">
                <a:solidFill>
                  <a:srgbClr val="0070C0"/>
                </a:solidFill>
                <a:latin typeface="Consolas" panose="020B0609020204030204" pitchFamily="49" charset="0"/>
                <a:cs typeface="Consolas" panose="020B0609020204030204" pitchFamily="49" charset="0"/>
              </a:rPr>
              <a:t>&gt;</a:t>
            </a:r>
            <a:br>
              <a:rPr lang="en-US" b="1" i="1" dirty="0">
                <a:solidFill>
                  <a:srgbClr val="0070C0"/>
                </a:solidFill>
                <a:latin typeface="Consolas" panose="020B0609020204030204" pitchFamily="49" charset="0"/>
                <a:cs typeface="Consolas" panose="020B0609020204030204" pitchFamily="49" charset="0"/>
              </a:rPr>
            </a:br>
            <a:endParaRPr lang="en-US" b="1" i="1" dirty="0">
              <a:solidFill>
                <a:srgbClr val="0070C0"/>
              </a:solidFill>
              <a:latin typeface="Consolas" panose="020B0609020204030204" pitchFamily="49" charset="0"/>
              <a:cs typeface="Consolas" panose="020B0609020204030204" pitchFamily="49" charset="0"/>
            </a:endParaRPr>
          </a:p>
          <a:p>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::mutex </a:t>
            </a:r>
            <a:r>
              <a:rPr lang="en-US" b="1" i="1" dirty="0" err="1">
                <a:solidFill>
                  <a:srgbClr val="0070C0"/>
                </a:solidFill>
                <a:latin typeface="Consolas" panose="020B0609020204030204" pitchFamily="49" charset="0"/>
                <a:cs typeface="Consolas" panose="020B0609020204030204" pitchFamily="49" charset="0"/>
              </a:rPr>
              <a:t>mutex</a:t>
            </a:r>
            <a:r>
              <a:rPr lang="en-US" b="1" i="1" dirty="0">
                <a:solidFill>
                  <a:srgbClr val="0070C0"/>
                </a:solidFill>
                <a:latin typeface="Consolas" panose="020B0609020204030204" pitchFamily="49" charset="0"/>
                <a:cs typeface="Consolas" panose="020B0609020204030204" pitchFamily="49" charset="0"/>
              </a:rPr>
              <a:t>;</a:t>
            </a:r>
          </a:p>
          <a:p>
            <a:r>
              <a:rPr lang="en-US" b="1" i="1" dirty="0">
                <a:solidFill>
                  <a:srgbClr val="0070C0"/>
                </a:solidFill>
                <a:latin typeface="Consolas" panose="020B0609020204030204" pitchFamily="49" charset="0"/>
                <a:cs typeface="Consolas" panose="020B0609020204030204" pitchFamily="49" charset="0"/>
              </a:rPr>
              <a:t>void *publisher = 0;		/* Publishing socket */</a:t>
            </a:r>
          </a:p>
          <a:p>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 SW1 = 0;			/* Switch status */</a:t>
            </a:r>
          </a:p>
          <a:p>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 LED = 0;			/* LED status */</a:t>
            </a:r>
          </a:p>
          <a:p>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 stop = 0;			/* Non-zero when shutting down */</a:t>
            </a:r>
          </a:p>
          <a:p>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 gp_SW1 = 22;			/* GPIO 22 (input) */</a:t>
            </a:r>
          </a:p>
          <a:p>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gp_LED</a:t>
            </a:r>
            <a:r>
              <a:rPr lang="en-US" b="1" i="1" dirty="0">
                <a:solidFill>
                  <a:srgbClr val="0070C0"/>
                </a:solidFill>
                <a:latin typeface="Consolas" panose="020B0609020204030204" pitchFamily="49" charset="0"/>
                <a:cs typeface="Consolas" panose="020B0609020204030204" pitchFamily="49" charset="0"/>
              </a:rPr>
              <a:t> = 27;			/* GPIO 22 (output) */</a:t>
            </a:r>
          </a:p>
          <a:p>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 fd_SW1 = -1;			/* Open </a:t>
            </a:r>
            <a:r>
              <a:rPr lang="en-US" b="1" i="1" dirty="0" err="1">
                <a:solidFill>
                  <a:srgbClr val="0070C0"/>
                </a:solidFill>
                <a:latin typeface="Consolas" panose="020B0609020204030204" pitchFamily="49" charset="0"/>
                <a:cs typeface="Consolas" panose="020B0609020204030204" pitchFamily="49" charset="0"/>
              </a:rPr>
              <a:t>fd</a:t>
            </a:r>
            <a:r>
              <a:rPr lang="en-US" b="1" i="1" dirty="0">
                <a:solidFill>
                  <a:srgbClr val="0070C0"/>
                </a:solidFill>
                <a:latin typeface="Consolas" panose="020B0609020204030204" pitchFamily="49" charset="0"/>
                <a:cs typeface="Consolas" panose="020B0609020204030204" pitchFamily="49" charset="0"/>
              </a:rPr>
              <a:t> for SW1 */</a:t>
            </a:r>
          </a:p>
        </p:txBody>
      </p:sp>
    </p:spTree>
    <p:extLst>
      <p:ext uri="{BB962C8B-B14F-4D97-AF65-F5344CB8AC3E}">
        <p14:creationId xmlns:p14="http://schemas.microsoft.com/office/powerpoint/2010/main" val="1674485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Sensor Source Code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1" y="791557"/>
            <a:ext cx="11774556" cy="5909310"/>
          </a:xfrm>
          <a:prstGeom prst="rect">
            <a:avLst/>
          </a:prstGeom>
          <a:noFill/>
        </p:spPr>
        <p:txBody>
          <a:bodyPr wrap="square" rtlCol="0">
            <a:spAutoFit/>
          </a:bodyPr>
          <a:lstStyle/>
          <a:p>
            <a:r>
              <a:rPr lang="en-US" b="1" i="1" dirty="0">
                <a:solidFill>
                  <a:srgbClr val="0070C0"/>
                </a:solidFill>
                <a:latin typeface="Consolas" panose="020B0609020204030204" pitchFamily="49" charset="0"/>
                <a:cs typeface="Consolas" panose="020B0609020204030204" pitchFamily="49" charset="0"/>
              </a:rPr>
              <a:t>void </a:t>
            </a:r>
            <a:r>
              <a:rPr lang="en-US" b="1" i="1" dirty="0" err="1">
                <a:solidFill>
                  <a:srgbClr val="0070C0"/>
                </a:solidFill>
                <a:latin typeface="Consolas" panose="020B0609020204030204" pitchFamily="49" charset="0"/>
                <a:cs typeface="Consolas" panose="020B0609020204030204" pitchFamily="49" charset="0"/>
              </a:rPr>
              <a:t>publish_LED</a:t>
            </a:r>
            <a:r>
              <a:rPr lang="en-US" b="1" i="1" dirty="0">
                <a:solidFill>
                  <a:srgbClr val="0070C0"/>
                </a:solidFill>
                <a:latin typeface="Consolas" panose="020B0609020204030204" pitchFamily="49" charset="0"/>
                <a:cs typeface="Consolas" panose="020B0609020204030204" pitchFamily="49" charset="0"/>
              </a:rPr>
              <a:t>(void) </a:t>
            </a:r>
          </a:p>
          <a:p>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::string </a:t>
            </a:r>
            <a:r>
              <a:rPr lang="en-US" b="1" i="1" dirty="0" err="1">
                <a:solidFill>
                  <a:srgbClr val="0070C0"/>
                </a:solidFill>
                <a:latin typeface="Consolas" panose="020B0609020204030204" pitchFamily="49" charset="0"/>
                <a:cs typeface="Consolas" panose="020B0609020204030204" pitchFamily="49" charset="0"/>
              </a:rPr>
              <a:t>msg</a:t>
            </a:r>
            <a:r>
              <a:rPr lang="en-US" b="1" i="1" dirty="0">
                <a:solidFill>
                  <a:srgbClr val="0070C0"/>
                </a:solidFill>
                <a:latin typeface="Consolas" panose="020B0609020204030204" pitchFamily="49" charset="0"/>
                <a:cs typeface="Consolas" panose="020B0609020204030204" pitchFamily="49" charset="0"/>
              </a:rPr>
              <a:t> = "led:" + </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to_string</a:t>
            </a:r>
            <a:r>
              <a:rPr lang="en-US" b="1" i="1" dirty="0">
                <a:solidFill>
                  <a:srgbClr val="0070C0"/>
                </a:solidFill>
                <a:latin typeface="Consolas" panose="020B0609020204030204" pitchFamily="49" charset="0"/>
                <a:cs typeface="Consolas" panose="020B0609020204030204" pitchFamily="49" charset="0"/>
              </a:rPr>
              <a:t>(LED);	</a:t>
            </a:r>
          </a:p>
          <a:p>
            <a:r>
              <a:rPr lang="en-US" b="1" i="1" dirty="0">
                <a:solidFill>
                  <a:srgbClr val="0070C0"/>
                </a:solidFill>
                <a:latin typeface="Consolas" panose="020B0609020204030204" pitchFamily="49" charset="0"/>
                <a:cs typeface="Consolas" panose="020B0609020204030204" pitchFamily="49" charset="0"/>
              </a:rPr>
              <a:t>	{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rc</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lock_guard</a:t>
            </a:r>
            <a:r>
              <a:rPr lang="en-US" b="1" i="1" dirty="0">
                <a:solidFill>
                  <a:srgbClr val="0070C0"/>
                </a:solidFill>
                <a:latin typeface="Consolas" panose="020B0609020204030204" pitchFamily="49" charset="0"/>
                <a:cs typeface="Consolas" panose="020B0609020204030204" pitchFamily="49" charset="0"/>
              </a:rPr>
              <a:t>&lt;</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::mutex&gt; </a:t>
            </a:r>
            <a:r>
              <a:rPr lang="en-US" b="1" i="1" dirty="0" err="1">
                <a:solidFill>
                  <a:srgbClr val="0070C0"/>
                </a:solidFill>
                <a:latin typeface="Consolas" panose="020B0609020204030204" pitchFamily="49" charset="0"/>
                <a:cs typeface="Consolas" panose="020B0609020204030204" pitchFamily="49" charset="0"/>
              </a:rPr>
              <a:t>gaurd</a:t>
            </a:r>
            <a:r>
              <a:rPr lang="en-US" b="1" i="1" dirty="0">
                <a:solidFill>
                  <a:srgbClr val="0070C0"/>
                </a:solidFill>
                <a:latin typeface="Consolas" panose="020B0609020204030204" pitchFamily="49" charset="0"/>
                <a:cs typeface="Consolas" panose="020B0609020204030204" pitchFamily="49" charset="0"/>
              </a:rPr>
              <a:t>(mutex);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rc</a:t>
            </a:r>
            <a:r>
              <a:rPr lang="en-US" b="1" i="1" dirty="0">
                <a:solidFill>
                  <a:srgbClr val="0070C0"/>
                </a:solidFill>
                <a:latin typeface="Consolas" panose="020B0609020204030204" pitchFamily="49" charset="0"/>
                <a:cs typeface="Consolas" panose="020B0609020204030204" pitchFamily="49" charset="0"/>
              </a:rPr>
              <a:t> = </a:t>
            </a:r>
            <a:r>
              <a:rPr lang="en-US" b="1" i="1" dirty="0" err="1">
                <a:solidFill>
                  <a:srgbClr val="0070C0"/>
                </a:solidFill>
                <a:latin typeface="Consolas" panose="020B0609020204030204" pitchFamily="49" charset="0"/>
                <a:cs typeface="Consolas" panose="020B0609020204030204" pitchFamily="49" charset="0"/>
              </a:rPr>
              <a:t>zmq_send</a:t>
            </a:r>
            <a:r>
              <a:rPr lang="en-US" b="1" i="1" dirty="0">
                <a:solidFill>
                  <a:srgbClr val="0070C0"/>
                </a:solidFill>
                <a:latin typeface="Consolas" panose="020B0609020204030204" pitchFamily="49" charset="0"/>
                <a:cs typeface="Consolas" panose="020B0609020204030204" pitchFamily="49" charset="0"/>
              </a:rPr>
              <a:t>(publisher, </a:t>
            </a:r>
            <a:r>
              <a:rPr lang="en-US" b="1" i="1" dirty="0" err="1">
                <a:solidFill>
                  <a:srgbClr val="0070C0"/>
                </a:solidFill>
                <a:latin typeface="Consolas" panose="020B0609020204030204" pitchFamily="49" charset="0"/>
                <a:cs typeface="Consolas" panose="020B0609020204030204" pitchFamily="49" charset="0"/>
              </a:rPr>
              <a:t>msg.c_str</a:t>
            </a:r>
            <a:r>
              <a:rPr lang="en-US" b="1" i="1" dirty="0">
                <a:solidFill>
                  <a:srgbClr val="0070C0"/>
                </a:solidFill>
                <a:latin typeface="Consolas" panose="020B0609020204030204" pitchFamily="49" charset="0"/>
                <a:cs typeface="Consolas" panose="020B0609020204030204" pitchFamily="49" charset="0"/>
              </a:rPr>
              <a:t>(), 5, 0);		</a:t>
            </a:r>
          </a:p>
          <a:p>
            <a:r>
              <a:rPr lang="en-US" b="1" i="1" dirty="0">
                <a:solidFill>
                  <a:srgbClr val="0070C0"/>
                </a:solidFill>
                <a:latin typeface="Consolas" panose="020B0609020204030204" pitchFamily="49" charset="0"/>
                <a:cs typeface="Consolas" panose="020B0609020204030204" pitchFamily="49" charset="0"/>
              </a:rPr>
              <a:t>		assert(</a:t>
            </a:r>
            <a:r>
              <a:rPr lang="en-US" b="1" i="1" dirty="0" err="1">
                <a:solidFill>
                  <a:srgbClr val="0070C0"/>
                </a:solidFill>
                <a:latin typeface="Consolas" panose="020B0609020204030204" pitchFamily="49" charset="0"/>
                <a:cs typeface="Consolas" panose="020B0609020204030204" pitchFamily="49" charset="0"/>
              </a:rPr>
              <a:t>rc</a:t>
            </a:r>
            <a:r>
              <a:rPr lang="en-US" b="1" i="1" dirty="0">
                <a:solidFill>
                  <a:srgbClr val="0070C0"/>
                </a:solidFill>
                <a:latin typeface="Consolas" panose="020B0609020204030204" pitchFamily="49" charset="0"/>
                <a:cs typeface="Consolas" panose="020B0609020204030204" pitchFamily="49" charset="0"/>
              </a:rPr>
              <a:t> != -1);	</a:t>
            </a:r>
          </a:p>
          <a:p>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a:t>
            </a:r>
          </a:p>
          <a:p>
            <a:endParaRPr lang="en-US" b="1" i="1" dirty="0">
              <a:solidFill>
                <a:srgbClr val="0070C0"/>
              </a:solidFill>
              <a:latin typeface="Consolas" panose="020B0609020204030204" pitchFamily="49" charset="0"/>
              <a:cs typeface="Consolas" panose="020B0609020204030204" pitchFamily="49" charset="0"/>
            </a:endParaRPr>
          </a:p>
          <a:p>
            <a:r>
              <a:rPr lang="en-US" b="1" i="1" dirty="0">
                <a:solidFill>
                  <a:srgbClr val="0070C0"/>
                </a:solidFill>
                <a:latin typeface="Consolas" panose="020B0609020204030204" pitchFamily="49" charset="0"/>
                <a:cs typeface="Consolas" panose="020B0609020204030204" pitchFamily="49" charset="0"/>
              </a:rPr>
              <a:t>void publish_SW1(void) </a:t>
            </a:r>
          </a:p>
          <a:p>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::string </a:t>
            </a:r>
            <a:r>
              <a:rPr lang="en-US" b="1" i="1" dirty="0" err="1">
                <a:solidFill>
                  <a:srgbClr val="0070C0"/>
                </a:solidFill>
                <a:latin typeface="Consolas" panose="020B0609020204030204" pitchFamily="49" charset="0"/>
                <a:cs typeface="Consolas" panose="020B0609020204030204" pitchFamily="49" charset="0"/>
              </a:rPr>
              <a:t>msg</a:t>
            </a:r>
            <a:r>
              <a:rPr lang="en-US" b="1" i="1" dirty="0">
                <a:solidFill>
                  <a:srgbClr val="0070C0"/>
                </a:solidFill>
                <a:latin typeface="Consolas" panose="020B0609020204030204" pitchFamily="49" charset="0"/>
                <a:cs typeface="Consolas" panose="020B0609020204030204" pitchFamily="49" charset="0"/>
              </a:rPr>
              <a:t> = "sw1:" + </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to_string</a:t>
            </a:r>
            <a:r>
              <a:rPr lang="en-US" b="1" i="1" dirty="0">
                <a:solidFill>
                  <a:srgbClr val="0070C0"/>
                </a:solidFill>
                <a:latin typeface="Consolas" panose="020B0609020204030204" pitchFamily="49" charset="0"/>
                <a:cs typeface="Consolas" panose="020B0609020204030204" pitchFamily="49" charset="0"/>
              </a:rPr>
              <a:t>(SW1);	</a:t>
            </a:r>
          </a:p>
          <a:p>
            <a:r>
              <a:rPr lang="en-US" b="1" i="1" dirty="0">
                <a:solidFill>
                  <a:srgbClr val="0070C0"/>
                </a:solidFill>
                <a:latin typeface="Consolas" panose="020B0609020204030204" pitchFamily="49" charset="0"/>
                <a:cs typeface="Consolas" panose="020B0609020204030204" pitchFamily="49" charset="0"/>
              </a:rPr>
              <a:t>	{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rc</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lock_guard</a:t>
            </a:r>
            <a:r>
              <a:rPr lang="en-US" b="1" i="1" dirty="0">
                <a:solidFill>
                  <a:srgbClr val="0070C0"/>
                </a:solidFill>
                <a:latin typeface="Consolas" panose="020B0609020204030204" pitchFamily="49" charset="0"/>
                <a:cs typeface="Consolas" panose="020B0609020204030204" pitchFamily="49" charset="0"/>
              </a:rPr>
              <a:t>&lt;</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::mutex&gt; </a:t>
            </a:r>
            <a:r>
              <a:rPr lang="en-US" b="1" i="1" dirty="0" err="1">
                <a:solidFill>
                  <a:srgbClr val="0070C0"/>
                </a:solidFill>
                <a:latin typeface="Consolas" panose="020B0609020204030204" pitchFamily="49" charset="0"/>
                <a:cs typeface="Consolas" panose="020B0609020204030204" pitchFamily="49" charset="0"/>
              </a:rPr>
              <a:t>gaurd</a:t>
            </a:r>
            <a:r>
              <a:rPr lang="en-US" b="1" i="1" dirty="0">
                <a:solidFill>
                  <a:srgbClr val="0070C0"/>
                </a:solidFill>
                <a:latin typeface="Consolas" panose="020B0609020204030204" pitchFamily="49" charset="0"/>
                <a:cs typeface="Consolas" panose="020B0609020204030204" pitchFamily="49" charset="0"/>
              </a:rPr>
              <a:t>(mutex);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rc</a:t>
            </a:r>
            <a:r>
              <a:rPr lang="en-US" b="1" i="1" dirty="0">
                <a:solidFill>
                  <a:srgbClr val="0070C0"/>
                </a:solidFill>
                <a:latin typeface="Consolas" panose="020B0609020204030204" pitchFamily="49" charset="0"/>
                <a:cs typeface="Consolas" panose="020B0609020204030204" pitchFamily="49" charset="0"/>
              </a:rPr>
              <a:t> = </a:t>
            </a:r>
            <a:r>
              <a:rPr lang="en-US" b="1" i="1" dirty="0" err="1">
                <a:solidFill>
                  <a:srgbClr val="0070C0"/>
                </a:solidFill>
                <a:latin typeface="Consolas" panose="020B0609020204030204" pitchFamily="49" charset="0"/>
                <a:cs typeface="Consolas" panose="020B0609020204030204" pitchFamily="49" charset="0"/>
              </a:rPr>
              <a:t>zmq_send</a:t>
            </a:r>
            <a:r>
              <a:rPr lang="en-US" b="1" i="1" dirty="0">
                <a:solidFill>
                  <a:srgbClr val="0070C0"/>
                </a:solidFill>
                <a:latin typeface="Consolas" panose="020B0609020204030204" pitchFamily="49" charset="0"/>
                <a:cs typeface="Consolas" panose="020B0609020204030204" pitchFamily="49" charset="0"/>
              </a:rPr>
              <a:t>(publisher, </a:t>
            </a:r>
            <a:r>
              <a:rPr lang="en-US" b="1" i="1" dirty="0" err="1">
                <a:solidFill>
                  <a:srgbClr val="0070C0"/>
                </a:solidFill>
                <a:latin typeface="Consolas" panose="020B0609020204030204" pitchFamily="49" charset="0"/>
                <a:cs typeface="Consolas" panose="020B0609020204030204" pitchFamily="49" charset="0"/>
              </a:rPr>
              <a:t>msg.c_str</a:t>
            </a:r>
            <a:r>
              <a:rPr lang="en-US" b="1" i="1" dirty="0">
                <a:solidFill>
                  <a:srgbClr val="0070C0"/>
                </a:solidFill>
                <a:latin typeface="Consolas" panose="020B0609020204030204" pitchFamily="49" charset="0"/>
                <a:cs typeface="Consolas" panose="020B0609020204030204" pitchFamily="49" charset="0"/>
              </a:rPr>
              <a:t>(), 5, 0);		</a:t>
            </a:r>
          </a:p>
          <a:p>
            <a:r>
              <a:rPr lang="en-US" b="1" i="1" dirty="0">
                <a:solidFill>
                  <a:srgbClr val="0070C0"/>
                </a:solidFill>
                <a:latin typeface="Consolas" panose="020B0609020204030204" pitchFamily="49" charset="0"/>
                <a:cs typeface="Consolas" panose="020B0609020204030204" pitchFamily="49" charset="0"/>
              </a:rPr>
              <a:t>		assert(</a:t>
            </a:r>
            <a:r>
              <a:rPr lang="en-US" b="1" i="1" dirty="0" err="1">
                <a:solidFill>
                  <a:srgbClr val="0070C0"/>
                </a:solidFill>
                <a:latin typeface="Consolas" panose="020B0609020204030204" pitchFamily="49" charset="0"/>
                <a:cs typeface="Consolas" panose="020B0609020204030204" pitchFamily="49" charset="0"/>
              </a:rPr>
              <a:t>rc</a:t>
            </a:r>
            <a:r>
              <a:rPr lang="en-US" b="1" i="1" dirty="0">
                <a:solidFill>
                  <a:srgbClr val="0070C0"/>
                </a:solidFill>
                <a:latin typeface="Consolas" panose="020B0609020204030204" pitchFamily="49" charset="0"/>
                <a:cs typeface="Consolas" panose="020B0609020204030204" pitchFamily="49" charset="0"/>
              </a:rPr>
              <a:t> != -1);	</a:t>
            </a:r>
          </a:p>
          <a:p>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401927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Sensor Source Code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1" y="791557"/>
            <a:ext cx="11774556" cy="5632311"/>
          </a:xfrm>
          <a:prstGeom prst="rect">
            <a:avLst/>
          </a:prstGeom>
          <a:noFill/>
        </p:spPr>
        <p:txBody>
          <a:bodyPr wrap="square" rtlCol="0">
            <a:spAutoFit/>
          </a:bodyPr>
          <a:lstStyle/>
          <a:p>
            <a:r>
              <a:rPr lang="en-US" b="1" i="1" dirty="0">
                <a:solidFill>
                  <a:srgbClr val="0070C0"/>
                </a:solidFill>
                <a:latin typeface="Consolas" panose="020B0609020204030204" pitchFamily="49" charset="0"/>
                <a:cs typeface="Consolas" panose="020B0609020204030204" pitchFamily="49" charset="0"/>
              </a:rPr>
              <a:t>typedef </a:t>
            </a:r>
            <a:r>
              <a:rPr lang="en-US" b="1" i="1" dirty="0" err="1">
                <a:solidFill>
                  <a:srgbClr val="0070C0"/>
                </a:solidFill>
                <a:latin typeface="Consolas" panose="020B0609020204030204" pitchFamily="49" charset="0"/>
                <a:cs typeface="Consolas" panose="020B0609020204030204" pitchFamily="49" charset="0"/>
              </a:rPr>
              <a:t>enum</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gp_export</a:t>
            </a:r>
            <a:r>
              <a:rPr lang="en-US" b="1" i="1" dirty="0">
                <a:solidFill>
                  <a:srgbClr val="0070C0"/>
                </a:solidFill>
                <a:latin typeface="Consolas" panose="020B0609020204030204" pitchFamily="49" charset="0"/>
                <a:cs typeface="Consolas" panose="020B0609020204030204" pitchFamily="49" charset="0"/>
              </a:rPr>
              <a:t> = 0,	/* /sys/class/</a:t>
            </a:r>
            <a:r>
              <a:rPr lang="en-US" b="1" i="1" dirty="0" err="1">
                <a:solidFill>
                  <a:srgbClr val="0070C0"/>
                </a:solidFill>
                <a:latin typeface="Consolas" panose="020B0609020204030204" pitchFamily="49" charset="0"/>
                <a:cs typeface="Consolas" panose="020B0609020204030204" pitchFamily="49" charset="0"/>
              </a:rPr>
              <a:t>gpio</a:t>
            </a:r>
            <a:r>
              <a:rPr lang="en-US" b="1" i="1" dirty="0">
                <a:solidFill>
                  <a:srgbClr val="0070C0"/>
                </a:solidFill>
                <a:latin typeface="Consolas" panose="020B0609020204030204" pitchFamily="49" charset="0"/>
                <a:cs typeface="Consolas" panose="020B0609020204030204" pitchFamily="49" charset="0"/>
              </a:rPr>
              <a:t>/export */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gp_unexport</a:t>
            </a:r>
            <a:r>
              <a:rPr lang="en-US" b="1" i="1" dirty="0">
                <a:solidFill>
                  <a:srgbClr val="0070C0"/>
                </a:solidFill>
                <a:latin typeface="Consolas" panose="020B0609020204030204" pitchFamily="49" charset="0"/>
                <a:cs typeface="Consolas" panose="020B0609020204030204" pitchFamily="49" charset="0"/>
              </a:rPr>
              <a:t>,	/* /sys/class/</a:t>
            </a:r>
            <a:r>
              <a:rPr lang="en-US" b="1" i="1" dirty="0" err="1">
                <a:solidFill>
                  <a:srgbClr val="0070C0"/>
                </a:solidFill>
                <a:latin typeface="Consolas" panose="020B0609020204030204" pitchFamily="49" charset="0"/>
                <a:cs typeface="Consolas" panose="020B0609020204030204" pitchFamily="49" charset="0"/>
              </a:rPr>
              <a:t>gpio</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unexport</a:t>
            </a:r>
            <a:r>
              <a:rPr lang="en-US" b="1" i="1" dirty="0">
                <a:solidFill>
                  <a:srgbClr val="0070C0"/>
                </a:solidFill>
                <a:latin typeface="Consolas" panose="020B0609020204030204" pitchFamily="49" charset="0"/>
                <a:cs typeface="Consolas" panose="020B0609020204030204" pitchFamily="49" charset="0"/>
              </a:rPr>
              <a:t> */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gp_direction</a:t>
            </a:r>
            <a:r>
              <a:rPr lang="en-US" b="1" i="1" dirty="0">
                <a:solidFill>
                  <a:srgbClr val="0070C0"/>
                </a:solidFill>
                <a:latin typeface="Consolas" panose="020B0609020204030204" pitchFamily="49" charset="0"/>
                <a:cs typeface="Consolas" panose="020B0609020204030204" pitchFamily="49" charset="0"/>
              </a:rPr>
              <a:t>,	/* /sys/class/</a:t>
            </a:r>
            <a:r>
              <a:rPr lang="en-US" b="1" i="1" dirty="0" err="1">
                <a:solidFill>
                  <a:srgbClr val="0070C0"/>
                </a:solidFill>
                <a:latin typeface="Consolas" panose="020B0609020204030204" pitchFamily="49" charset="0"/>
                <a:cs typeface="Consolas" panose="020B0609020204030204" pitchFamily="49" charset="0"/>
              </a:rPr>
              <a:t>gpio%d</a:t>
            </a:r>
            <a:r>
              <a:rPr lang="en-US" b="1" i="1" dirty="0">
                <a:solidFill>
                  <a:srgbClr val="0070C0"/>
                </a:solidFill>
                <a:latin typeface="Consolas" panose="020B0609020204030204" pitchFamily="49" charset="0"/>
                <a:cs typeface="Consolas" panose="020B0609020204030204" pitchFamily="49" charset="0"/>
              </a:rPr>
              <a:t>/direction */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gp_edge</a:t>
            </a:r>
            <a:r>
              <a:rPr lang="en-US" b="1" i="1" dirty="0">
                <a:solidFill>
                  <a:srgbClr val="0070C0"/>
                </a:solidFill>
                <a:latin typeface="Consolas" panose="020B0609020204030204" pitchFamily="49" charset="0"/>
                <a:cs typeface="Consolas" panose="020B0609020204030204" pitchFamily="49" charset="0"/>
              </a:rPr>
              <a:t>,	/* /sys/class/</a:t>
            </a:r>
            <a:r>
              <a:rPr lang="en-US" b="1" i="1" dirty="0" err="1">
                <a:solidFill>
                  <a:srgbClr val="0070C0"/>
                </a:solidFill>
                <a:latin typeface="Consolas" panose="020B0609020204030204" pitchFamily="49" charset="0"/>
                <a:cs typeface="Consolas" panose="020B0609020204030204" pitchFamily="49" charset="0"/>
              </a:rPr>
              <a:t>gpio%d</a:t>
            </a:r>
            <a:r>
              <a:rPr lang="en-US" b="1" i="1" dirty="0">
                <a:solidFill>
                  <a:srgbClr val="0070C0"/>
                </a:solidFill>
                <a:latin typeface="Consolas" panose="020B0609020204030204" pitchFamily="49" charset="0"/>
                <a:cs typeface="Consolas" panose="020B0609020204030204" pitchFamily="49" charset="0"/>
              </a:rPr>
              <a:t>/edge */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gp_value</a:t>
            </a:r>
            <a:r>
              <a:rPr lang="en-US" b="1" i="1" dirty="0">
                <a:solidFill>
                  <a:srgbClr val="0070C0"/>
                </a:solidFill>
                <a:latin typeface="Consolas" panose="020B0609020204030204" pitchFamily="49" charset="0"/>
                <a:cs typeface="Consolas" panose="020B0609020204030204" pitchFamily="49" charset="0"/>
              </a:rPr>
              <a:t>	/* /sys/class/</a:t>
            </a:r>
            <a:r>
              <a:rPr lang="en-US" b="1" i="1" dirty="0" err="1">
                <a:solidFill>
                  <a:srgbClr val="0070C0"/>
                </a:solidFill>
                <a:latin typeface="Consolas" panose="020B0609020204030204" pitchFamily="49" charset="0"/>
                <a:cs typeface="Consolas" panose="020B0609020204030204" pitchFamily="49" charset="0"/>
              </a:rPr>
              <a:t>gpio%d</a:t>
            </a:r>
            <a:r>
              <a:rPr lang="en-US" b="1" i="1" dirty="0">
                <a:solidFill>
                  <a:srgbClr val="0070C0"/>
                </a:solidFill>
                <a:latin typeface="Consolas" panose="020B0609020204030204" pitchFamily="49" charset="0"/>
                <a:cs typeface="Consolas" panose="020B0609020204030204" pitchFamily="49" charset="0"/>
              </a:rPr>
              <a:t>/value */</a:t>
            </a:r>
          </a:p>
          <a:p>
            <a:r>
              <a:rPr lang="en-US" b="1" i="1" dirty="0">
                <a:solidFill>
                  <a:srgbClr val="0070C0"/>
                </a:solidFill>
                <a:latin typeface="Consolas" panose="020B0609020204030204" pitchFamily="49" charset="0"/>
                <a:cs typeface="Consolas" panose="020B0609020204030204" pitchFamily="49" charset="0"/>
              </a:rPr>
              <a:t>} </a:t>
            </a:r>
          </a:p>
          <a:p>
            <a:r>
              <a:rPr lang="en-US" b="1" i="1" dirty="0" err="1">
                <a:solidFill>
                  <a:srgbClr val="0070C0"/>
                </a:solidFill>
                <a:latin typeface="Consolas" panose="020B0609020204030204" pitchFamily="49" charset="0"/>
                <a:cs typeface="Consolas" panose="020B0609020204030204" pitchFamily="49" charset="0"/>
              </a:rPr>
              <a:t>gpio_path_t</a:t>
            </a:r>
            <a:r>
              <a:rPr lang="en-US" b="1" i="1" dirty="0">
                <a:solidFill>
                  <a:srgbClr val="0070C0"/>
                </a:solidFill>
                <a:latin typeface="Consolas" panose="020B0609020204030204" pitchFamily="49" charset="0"/>
                <a:cs typeface="Consolas" panose="020B0609020204030204" pitchFamily="49" charset="0"/>
              </a:rPr>
              <a:t>;</a:t>
            </a:r>
          </a:p>
          <a:p>
            <a:endParaRPr lang="en-US" b="1" i="1" dirty="0">
              <a:solidFill>
                <a:srgbClr val="0070C0"/>
              </a:solidFill>
              <a:latin typeface="Consolas" panose="020B0609020204030204" pitchFamily="49" charset="0"/>
              <a:cs typeface="Consolas" panose="020B0609020204030204" pitchFamily="49" charset="0"/>
            </a:endParaRPr>
          </a:p>
          <a:p>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::string </a:t>
            </a:r>
            <a:r>
              <a:rPr lang="en-US" b="1" i="1" dirty="0" err="1">
                <a:solidFill>
                  <a:srgbClr val="0070C0"/>
                </a:solidFill>
                <a:latin typeface="Consolas" panose="020B0609020204030204" pitchFamily="49" charset="0"/>
                <a:cs typeface="Consolas" panose="020B0609020204030204" pitchFamily="49" charset="0"/>
              </a:rPr>
              <a:t>gpio_getpath</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 pin, </a:t>
            </a:r>
            <a:r>
              <a:rPr lang="en-US" b="1" i="1" dirty="0" err="1">
                <a:solidFill>
                  <a:srgbClr val="0070C0"/>
                </a:solidFill>
                <a:latin typeface="Consolas" panose="020B0609020204030204" pitchFamily="49" charset="0"/>
                <a:cs typeface="Consolas" panose="020B0609020204030204" pitchFamily="49" charset="0"/>
              </a:rPr>
              <a:t>gpio_path_t</a:t>
            </a:r>
            <a:r>
              <a:rPr lang="en-US" b="1" i="1" dirty="0">
                <a:solidFill>
                  <a:srgbClr val="0070C0"/>
                </a:solidFill>
                <a:latin typeface="Consolas" panose="020B0609020204030204" pitchFamily="49" charset="0"/>
                <a:cs typeface="Consolas" panose="020B0609020204030204" pitchFamily="49" charset="0"/>
              </a:rPr>
              <a:t> type) </a:t>
            </a:r>
          </a:p>
          <a:p>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::string paths[] = 	</a:t>
            </a:r>
          </a:p>
          <a:p>
            <a:r>
              <a:rPr lang="en-US" b="1" i="1" dirty="0">
                <a:solidFill>
                  <a:srgbClr val="0070C0"/>
                </a:solidFill>
                <a:latin typeface="Consolas" panose="020B0609020204030204" pitchFamily="49" charset="0"/>
                <a:cs typeface="Consolas" panose="020B0609020204030204" pitchFamily="49" charset="0"/>
              </a:rPr>
              <a:t>	{		</a:t>
            </a:r>
          </a:p>
          <a:p>
            <a:r>
              <a:rPr lang="en-US" b="1" i="1" dirty="0">
                <a:solidFill>
                  <a:srgbClr val="0070C0"/>
                </a:solidFill>
                <a:latin typeface="Consolas" panose="020B0609020204030204" pitchFamily="49" charset="0"/>
                <a:cs typeface="Consolas" panose="020B0609020204030204" pitchFamily="49" charset="0"/>
              </a:rPr>
              <a:t>		"export", "</a:t>
            </a:r>
            <a:r>
              <a:rPr lang="en-US" b="1" i="1" dirty="0" err="1">
                <a:solidFill>
                  <a:srgbClr val="0070C0"/>
                </a:solidFill>
                <a:latin typeface="Consolas" panose="020B0609020204030204" pitchFamily="49" charset="0"/>
                <a:cs typeface="Consolas" panose="020B0609020204030204" pitchFamily="49" charset="0"/>
              </a:rPr>
              <a:t>unexport</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a:t>
            </a:r>
            <a:r>
              <a:rPr lang="en-US" b="1" i="1" dirty="0">
                <a:solidFill>
                  <a:srgbClr val="0070C0"/>
                </a:solidFill>
                <a:latin typeface="Consolas" panose="020B0609020204030204" pitchFamily="49" charset="0"/>
                <a:cs typeface="Consolas" panose="020B0609020204030204" pitchFamily="49" charset="0"/>
              </a:rPr>
              <a:t>" + </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to_string</a:t>
            </a:r>
            <a:r>
              <a:rPr lang="en-US" b="1" i="1" dirty="0">
                <a:solidFill>
                  <a:srgbClr val="0070C0"/>
                </a:solidFill>
                <a:latin typeface="Consolas" panose="020B0609020204030204" pitchFamily="49" charset="0"/>
                <a:cs typeface="Consolas" panose="020B0609020204030204" pitchFamily="49" charset="0"/>
              </a:rPr>
              <a:t>(pin) +  "/direction",		"</a:t>
            </a:r>
            <a:r>
              <a:rPr lang="en-US" b="1" i="1" dirty="0" err="1">
                <a:solidFill>
                  <a:srgbClr val="0070C0"/>
                </a:solidFill>
                <a:latin typeface="Consolas" panose="020B0609020204030204" pitchFamily="49" charset="0"/>
                <a:cs typeface="Consolas" panose="020B0609020204030204" pitchFamily="49" charset="0"/>
              </a:rPr>
              <a:t>gpio</a:t>
            </a:r>
            <a:r>
              <a:rPr lang="en-US" b="1" i="1" dirty="0">
                <a:solidFill>
                  <a:srgbClr val="0070C0"/>
                </a:solidFill>
                <a:latin typeface="Consolas" panose="020B0609020204030204" pitchFamily="49" charset="0"/>
                <a:cs typeface="Consolas" panose="020B0609020204030204" pitchFamily="49" charset="0"/>
              </a:rPr>
              <a:t>" + </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to_string</a:t>
            </a:r>
            <a:r>
              <a:rPr lang="en-US" b="1" i="1" dirty="0">
                <a:solidFill>
                  <a:srgbClr val="0070C0"/>
                </a:solidFill>
                <a:latin typeface="Consolas" panose="020B0609020204030204" pitchFamily="49" charset="0"/>
                <a:cs typeface="Consolas" panose="020B0609020204030204" pitchFamily="49" charset="0"/>
              </a:rPr>
              <a:t>(pin) + "/edge",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a:t>
            </a:r>
            <a:r>
              <a:rPr lang="en-US" b="1" i="1" dirty="0">
                <a:solidFill>
                  <a:srgbClr val="0070C0"/>
                </a:solidFill>
                <a:latin typeface="Consolas" panose="020B0609020204030204" pitchFamily="49" charset="0"/>
                <a:cs typeface="Consolas" panose="020B0609020204030204" pitchFamily="49" charset="0"/>
              </a:rPr>
              <a:t>" + </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to_string</a:t>
            </a:r>
            <a:r>
              <a:rPr lang="en-US" b="1" i="1" dirty="0">
                <a:solidFill>
                  <a:srgbClr val="0070C0"/>
                </a:solidFill>
                <a:latin typeface="Consolas" panose="020B0609020204030204" pitchFamily="49" charset="0"/>
                <a:cs typeface="Consolas" panose="020B0609020204030204" pitchFamily="49" charset="0"/>
              </a:rPr>
              <a:t>(pin) + "/value" 	</a:t>
            </a:r>
          </a:p>
          <a:p>
            <a:r>
              <a:rPr lang="en-US" b="1" i="1" dirty="0">
                <a:solidFill>
                  <a:srgbClr val="0070C0"/>
                </a:solidFill>
                <a:latin typeface="Consolas" panose="020B0609020204030204" pitchFamily="49" charset="0"/>
                <a:cs typeface="Consolas" panose="020B0609020204030204" pitchFamily="49" charset="0"/>
              </a:rPr>
              <a:t>	};	</a:t>
            </a:r>
          </a:p>
          <a:p>
            <a:r>
              <a:rPr lang="en-US" b="1" i="1" dirty="0">
                <a:solidFill>
                  <a:srgbClr val="0070C0"/>
                </a:solidFill>
                <a:latin typeface="Consolas" panose="020B0609020204030204" pitchFamily="49" charset="0"/>
                <a:cs typeface="Consolas" panose="020B0609020204030204" pitchFamily="49" charset="0"/>
              </a:rPr>
              <a:t>	return "/sys/class/</a:t>
            </a:r>
            <a:r>
              <a:rPr lang="en-US" b="1" i="1" dirty="0" err="1">
                <a:solidFill>
                  <a:srgbClr val="0070C0"/>
                </a:solidFill>
                <a:latin typeface="Consolas" panose="020B0609020204030204" pitchFamily="49" charset="0"/>
                <a:cs typeface="Consolas" panose="020B0609020204030204" pitchFamily="49" charset="0"/>
              </a:rPr>
              <a:t>gpio</a:t>
            </a:r>
            <a:r>
              <a:rPr lang="en-US" b="1" i="1" dirty="0">
                <a:solidFill>
                  <a:srgbClr val="0070C0"/>
                </a:solidFill>
                <a:latin typeface="Consolas" panose="020B0609020204030204" pitchFamily="49" charset="0"/>
                <a:cs typeface="Consolas" panose="020B0609020204030204" pitchFamily="49" charset="0"/>
              </a:rPr>
              <a:t>/" + paths[type];</a:t>
            </a:r>
          </a:p>
          <a:p>
            <a:r>
              <a:rPr lang="en-US"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507708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Sensor Source Code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0" y="857743"/>
            <a:ext cx="11774556" cy="5909310"/>
          </a:xfrm>
          <a:prstGeom prst="rect">
            <a:avLst/>
          </a:prstGeom>
          <a:noFill/>
        </p:spPr>
        <p:txBody>
          <a:bodyPr wrap="square" rtlCol="0">
            <a:spAutoFit/>
          </a:bodyPr>
          <a:lstStyle/>
          <a:p>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gpio_open_edge</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 pin, </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::string edge) </a:t>
            </a:r>
          </a:p>
          <a:p>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::string address;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fstream</a:t>
            </a:r>
            <a:r>
              <a:rPr lang="en-US" b="1" i="1" dirty="0">
                <a:solidFill>
                  <a:srgbClr val="0070C0"/>
                </a:solidFill>
                <a:latin typeface="Consolas" panose="020B0609020204030204" pitchFamily="49" charset="0"/>
                <a:cs typeface="Consolas" panose="020B0609020204030204" pitchFamily="49" charset="0"/>
              </a:rPr>
              <a:t> f;	</a:t>
            </a:r>
          </a:p>
          <a:p>
            <a:r>
              <a:rPr lang="en-US" b="1" i="1" dirty="0">
                <a:solidFill>
                  <a:srgbClr val="0070C0"/>
                </a:solidFill>
                <a:latin typeface="Consolas" panose="020B0609020204030204" pitchFamily="49" charset="0"/>
                <a:cs typeface="Consolas" panose="020B0609020204030204" pitchFamily="49" charset="0"/>
              </a:rPr>
              <a:t>	address = </a:t>
            </a:r>
            <a:r>
              <a:rPr lang="en-US" b="1" i="1" dirty="0" err="1">
                <a:solidFill>
                  <a:srgbClr val="0070C0"/>
                </a:solidFill>
                <a:latin typeface="Consolas" panose="020B0609020204030204" pitchFamily="49" charset="0"/>
                <a:cs typeface="Consolas" panose="020B0609020204030204" pitchFamily="49" charset="0"/>
              </a:rPr>
              <a:t>gpio_getpath</a:t>
            </a:r>
            <a:r>
              <a:rPr lang="en-US" b="1" i="1" dirty="0">
                <a:solidFill>
                  <a:srgbClr val="0070C0"/>
                </a:solidFill>
                <a:latin typeface="Consolas" panose="020B0609020204030204" pitchFamily="49" charset="0"/>
                <a:cs typeface="Consolas" panose="020B0609020204030204" pitchFamily="49" charset="0"/>
              </a:rPr>
              <a:t>(pin, </a:t>
            </a:r>
            <a:r>
              <a:rPr lang="en-US" b="1" i="1" dirty="0" err="1">
                <a:solidFill>
                  <a:srgbClr val="0070C0"/>
                </a:solidFill>
                <a:latin typeface="Consolas" panose="020B0609020204030204" pitchFamily="49" charset="0"/>
                <a:cs typeface="Consolas" panose="020B0609020204030204" pitchFamily="49" charset="0"/>
              </a:rPr>
              <a:t>gp_export</a:t>
            </a:r>
            <a:r>
              <a:rPr lang="en-US" b="1" i="1" dirty="0">
                <a:solidFill>
                  <a:srgbClr val="0070C0"/>
                </a:solidFill>
                <a:latin typeface="Consolas" panose="020B0609020204030204" pitchFamily="49" charset="0"/>
                <a:cs typeface="Consolas" panose="020B0609020204030204" pitchFamily="49" charset="0"/>
              </a:rPr>
              <a:t>);</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f.open</a:t>
            </a:r>
            <a:r>
              <a:rPr lang="en-US" b="1" i="1" dirty="0">
                <a:solidFill>
                  <a:srgbClr val="0070C0"/>
                </a:solidFill>
                <a:latin typeface="Consolas" panose="020B0609020204030204" pitchFamily="49" charset="0"/>
                <a:cs typeface="Consolas" panose="020B0609020204030204" pitchFamily="49" charset="0"/>
              </a:rPr>
              <a:t>(address, </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ios</a:t>
            </a:r>
            <a:r>
              <a:rPr lang="en-US" b="1" i="1" dirty="0">
                <a:solidFill>
                  <a:srgbClr val="0070C0"/>
                </a:solidFill>
                <a:latin typeface="Consolas" panose="020B0609020204030204" pitchFamily="49" charset="0"/>
                <a:cs typeface="Consolas" panose="020B0609020204030204" pitchFamily="49" charset="0"/>
              </a:rPr>
              <a:t>::out);	</a:t>
            </a:r>
          </a:p>
          <a:p>
            <a:r>
              <a:rPr lang="en-US" b="1" i="1" dirty="0">
                <a:solidFill>
                  <a:srgbClr val="0070C0"/>
                </a:solidFill>
                <a:latin typeface="Consolas" panose="020B0609020204030204" pitchFamily="49" charset="0"/>
                <a:cs typeface="Consolas" panose="020B0609020204030204" pitchFamily="49" charset="0"/>
              </a:rPr>
              <a:t>	f &lt;&lt; pin &lt;&lt; </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endl</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f.close</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address = </a:t>
            </a:r>
            <a:r>
              <a:rPr lang="en-US" b="1" i="1" dirty="0" err="1">
                <a:solidFill>
                  <a:srgbClr val="0070C0"/>
                </a:solidFill>
                <a:latin typeface="Consolas" panose="020B0609020204030204" pitchFamily="49" charset="0"/>
                <a:cs typeface="Consolas" panose="020B0609020204030204" pitchFamily="49" charset="0"/>
              </a:rPr>
              <a:t>gpio_getpath</a:t>
            </a:r>
            <a:r>
              <a:rPr lang="en-US" b="1" i="1" dirty="0">
                <a:solidFill>
                  <a:srgbClr val="0070C0"/>
                </a:solidFill>
                <a:latin typeface="Consolas" panose="020B0609020204030204" pitchFamily="49" charset="0"/>
                <a:cs typeface="Consolas" panose="020B0609020204030204" pitchFamily="49" charset="0"/>
              </a:rPr>
              <a:t>(pin, </a:t>
            </a:r>
            <a:r>
              <a:rPr lang="en-US" b="1" i="1" dirty="0" err="1">
                <a:solidFill>
                  <a:srgbClr val="0070C0"/>
                </a:solidFill>
                <a:latin typeface="Consolas" panose="020B0609020204030204" pitchFamily="49" charset="0"/>
                <a:cs typeface="Consolas" panose="020B0609020204030204" pitchFamily="49" charset="0"/>
              </a:rPr>
              <a:t>gp_direction</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f.open</a:t>
            </a:r>
            <a:r>
              <a:rPr lang="en-US" b="1" i="1" dirty="0">
                <a:solidFill>
                  <a:srgbClr val="0070C0"/>
                </a:solidFill>
                <a:latin typeface="Consolas" panose="020B0609020204030204" pitchFamily="49" charset="0"/>
                <a:cs typeface="Consolas" panose="020B0609020204030204" pitchFamily="49" charset="0"/>
              </a:rPr>
              <a:t>(address, </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ios</a:t>
            </a:r>
            <a:r>
              <a:rPr lang="en-US" b="1" i="1" dirty="0">
                <a:solidFill>
                  <a:srgbClr val="0070C0"/>
                </a:solidFill>
                <a:latin typeface="Consolas" panose="020B0609020204030204" pitchFamily="49" charset="0"/>
                <a:cs typeface="Consolas" panose="020B0609020204030204" pitchFamily="49" charset="0"/>
              </a:rPr>
              <a:t>::out);	</a:t>
            </a:r>
          </a:p>
          <a:p>
            <a:r>
              <a:rPr lang="en-US" b="1" i="1" dirty="0">
                <a:solidFill>
                  <a:srgbClr val="0070C0"/>
                </a:solidFill>
                <a:latin typeface="Consolas" panose="020B0609020204030204" pitchFamily="49" charset="0"/>
                <a:cs typeface="Consolas" panose="020B0609020204030204" pitchFamily="49" charset="0"/>
              </a:rPr>
              <a:t>	f &lt;&lt; "in" &lt;&lt; </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endl</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f.close</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address = </a:t>
            </a:r>
            <a:r>
              <a:rPr lang="en-US" b="1" i="1" dirty="0" err="1">
                <a:solidFill>
                  <a:srgbClr val="0070C0"/>
                </a:solidFill>
                <a:latin typeface="Consolas" panose="020B0609020204030204" pitchFamily="49" charset="0"/>
                <a:cs typeface="Consolas" panose="020B0609020204030204" pitchFamily="49" charset="0"/>
              </a:rPr>
              <a:t>gpio_getpath</a:t>
            </a:r>
            <a:r>
              <a:rPr lang="en-US" b="1" i="1" dirty="0">
                <a:solidFill>
                  <a:srgbClr val="0070C0"/>
                </a:solidFill>
                <a:latin typeface="Consolas" panose="020B0609020204030204" pitchFamily="49" charset="0"/>
                <a:cs typeface="Consolas" panose="020B0609020204030204" pitchFamily="49" charset="0"/>
              </a:rPr>
              <a:t>(pin, </a:t>
            </a:r>
            <a:r>
              <a:rPr lang="en-US" b="1" i="1" dirty="0" err="1">
                <a:solidFill>
                  <a:srgbClr val="0070C0"/>
                </a:solidFill>
                <a:latin typeface="Consolas" panose="020B0609020204030204" pitchFamily="49" charset="0"/>
                <a:cs typeface="Consolas" panose="020B0609020204030204" pitchFamily="49" charset="0"/>
              </a:rPr>
              <a:t>gp_edge</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f.open</a:t>
            </a:r>
            <a:r>
              <a:rPr lang="en-US" b="1" i="1" dirty="0">
                <a:solidFill>
                  <a:srgbClr val="0070C0"/>
                </a:solidFill>
                <a:latin typeface="Consolas" panose="020B0609020204030204" pitchFamily="49" charset="0"/>
                <a:cs typeface="Consolas" panose="020B0609020204030204" pitchFamily="49" charset="0"/>
              </a:rPr>
              <a:t>(address, </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ios</a:t>
            </a:r>
            <a:r>
              <a:rPr lang="en-US" b="1" i="1" dirty="0">
                <a:solidFill>
                  <a:srgbClr val="0070C0"/>
                </a:solidFill>
                <a:latin typeface="Consolas" panose="020B0609020204030204" pitchFamily="49" charset="0"/>
                <a:cs typeface="Consolas" panose="020B0609020204030204" pitchFamily="49" charset="0"/>
              </a:rPr>
              <a:t>::out);	</a:t>
            </a:r>
          </a:p>
          <a:p>
            <a:r>
              <a:rPr lang="en-US" b="1" i="1" dirty="0">
                <a:solidFill>
                  <a:srgbClr val="0070C0"/>
                </a:solidFill>
                <a:latin typeface="Consolas" panose="020B0609020204030204" pitchFamily="49" charset="0"/>
                <a:cs typeface="Consolas" panose="020B0609020204030204" pitchFamily="49" charset="0"/>
              </a:rPr>
              <a:t>	f &lt;&lt; edge &lt;&lt; </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endl</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f.close</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address = </a:t>
            </a:r>
            <a:r>
              <a:rPr lang="en-US" b="1" i="1" dirty="0" err="1">
                <a:solidFill>
                  <a:srgbClr val="0070C0"/>
                </a:solidFill>
                <a:latin typeface="Consolas" panose="020B0609020204030204" pitchFamily="49" charset="0"/>
                <a:cs typeface="Consolas" panose="020B0609020204030204" pitchFamily="49" charset="0"/>
              </a:rPr>
              <a:t>gpio_getpath</a:t>
            </a:r>
            <a:r>
              <a:rPr lang="en-US" b="1" i="1" dirty="0">
                <a:solidFill>
                  <a:srgbClr val="0070C0"/>
                </a:solidFill>
                <a:latin typeface="Consolas" panose="020B0609020204030204" pitchFamily="49" charset="0"/>
                <a:cs typeface="Consolas" panose="020B0609020204030204" pitchFamily="49" charset="0"/>
              </a:rPr>
              <a:t>(pin, </a:t>
            </a:r>
            <a:r>
              <a:rPr lang="en-US" b="1" i="1" dirty="0" err="1">
                <a:solidFill>
                  <a:srgbClr val="0070C0"/>
                </a:solidFill>
                <a:latin typeface="Consolas" panose="020B0609020204030204" pitchFamily="49" charset="0"/>
                <a:cs typeface="Consolas" panose="020B0609020204030204" pitchFamily="49" charset="0"/>
              </a:rPr>
              <a:t>gp_value</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fd</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fd</a:t>
            </a:r>
            <a:r>
              <a:rPr lang="en-US" b="1" i="1" dirty="0">
                <a:solidFill>
                  <a:srgbClr val="0070C0"/>
                </a:solidFill>
                <a:latin typeface="Consolas" panose="020B0609020204030204" pitchFamily="49" charset="0"/>
                <a:cs typeface="Consolas" panose="020B0609020204030204" pitchFamily="49" charset="0"/>
              </a:rPr>
              <a:t> = open(</a:t>
            </a:r>
            <a:r>
              <a:rPr lang="en-US" b="1" i="1" dirty="0" err="1">
                <a:solidFill>
                  <a:srgbClr val="0070C0"/>
                </a:solidFill>
                <a:latin typeface="Consolas" panose="020B0609020204030204" pitchFamily="49" charset="0"/>
                <a:cs typeface="Consolas" panose="020B0609020204030204" pitchFamily="49" charset="0"/>
              </a:rPr>
              <a:t>address.c_str</a:t>
            </a:r>
            <a:r>
              <a:rPr lang="en-US" b="1" i="1" dirty="0">
                <a:solidFill>
                  <a:srgbClr val="0070C0"/>
                </a:solidFill>
                <a:latin typeface="Consolas" panose="020B0609020204030204" pitchFamily="49" charset="0"/>
                <a:cs typeface="Consolas" panose="020B0609020204030204" pitchFamily="49" charset="0"/>
              </a:rPr>
              <a:t>(), O_RDWR);	</a:t>
            </a:r>
          </a:p>
          <a:p>
            <a:r>
              <a:rPr lang="en-US" b="1" i="1" dirty="0">
                <a:solidFill>
                  <a:srgbClr val="0070C0"/>
                </a:solidFill>
                <a:latin typeface="Consolas" panose="020B0609020204030204" pitchFamily="49" charset="0"/>
                <a:cs typeface="Consolas" panose="020B0609020204030204" pitchFamily="49" charset="0"/>
              </a:rPr>
              <a:t>	return </a:t>
            </a:r>
            <a:r>
              <a:rPr lang="en-US" b="1" i="1" dirty="0" err="1">
                <a:solidFill>
                  <a:srgbClr val="0070C0"/>
                </a:solidFill>
                <a:latin typeface="Consolas" panose="020B0609020204030204" pitchFamily="49" charset="0"/>
                <a:cs typeface="Consolas" panose="020B0609020204030204" pitchFamily="49" charset="0"/>
              </a:rPr>
              <a:t>fd</a:t>
            </a:r>
            <a:r>
              <a:rPr lang="en-US" b="1" i="1" dirty="0">
                <a:solidFill>
                  <a:srgbClr val="0070C0"/>
                </a:solidFill>
                <a:latin typeface="Consolas" panose="020B0609020204030204" pitchFamily="49" charset="0"/>
                <a:cs typeface="Consolas" panose="020B0609020204030204" pitchFamily="49" charset="0"/>
              </a:rPr>
              <a:t>;</a:t>
            </a:r>
          </a:p>
          <a:p>
            <a:r>
              <a:rPr lang="en-US"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031931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Sensor Source Code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1" y="791557"/>
            <a:ext cx="11774556" cy="5016758"/>
          </a:xfrm>
          <a:prstGeom prst="rect">
            <a:avLst/>
          </a:prstGeom>
          <a:noFill/>
        </p:spPr>
        <p:txBody>
          <a:bodyPr wrap="square" rtlCol="0">
            <a:spAutoFit/>
          </a:bodyPr>
          <a:lstStyle/>
          <a:p>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gpio_open_output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pin) </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::string address;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fstream</a:t>
            </a:r>
            <a:r>
              <a:rPr lang="en-US" sz="2000" b="1" i="1" dirty="0">
                <a:solidFill>
                  <a:srgbClr val="0070C0"/>
                </a:solidFill>
                <a:latin typeface="Consolas" panose="020B0609020204030204" pitchFamily="49" charset="0"/>
                <a:cs typeface="Consolas" panose="020B0609020204030204" pitchFamily="49" charset="0"/>
              </a:rPr>
              <a:t> f;	</a:t>
            </a:r>
          </a:p>
          <a:p>
            <a:r>
              <a:rPr lang="en-US" sz="2000" b="1" i="1" dirty="0">
                <a:solidFill>
                  <a:srgbClr val="0070C0"/>
                </a:solidFill>
                <a:latin typeface="Consolas" panose="020B0609020204030204" pitchFamily="49" charset="0"/>
                <a:cs typeface="Consolas" panose="020B0609020204030204" pitchFamily="49" charset="0"/>
              </a:rPr>
              <a:t>	address = </a:t>
            </a:r>
            <a:r>
              <a:rPr lang="en-US" sz="2000" b="1" i="1" dirty="0" err="1">
                <a:solidFill>
                  <a:srgbClr val="0070C0"/>
                </a:solidFill>
                <a:latin typeface="Consolas" panose="020B0609020204030204" pitchFamily="49" charset="0"/>
                <a:cs typeface="Consolas" panose="020B0609020204030204" pitchFamily="49" charset="0"/>
              </a:rPr>
              <a:t>gpio_getpath</a:t>
            </a:r>
            <a:r>
              <a:rPr lang="en-US" sz="2000" b="1" i="1" dirty="0">
                <a:solidFill>
                  <a:srgbClr val="0070C0"/>
                </a:solidFill>
                <a:latin typeface="Consolas" panose="020B0609020204030204" pitchFamily="49" charset="0"/>
                <a:cs typeface="Consolas" panose="020B0609020204030204" pitchFamily="49" charset="0"/>
              </a:rPr>
              <a:t>(pin, </a:t>
            </a:r>
            <a:r>
              <a:rPr lang="en-US" sz="2000" b="1" i="1" dirty="0" err="1">
                <a:solidFill>
                  <a:srgbClr val="0070C0"/>
                </a:solidFill>
                <a:latin typeface="Consolas" panose="020B0609020204030204" pitchFamily="49" charset="0"/>
                <a:cs typeface="Consolas" panose="020B0609020204030204" pitchFamily="49" charset="0"/>
              </a:rPr>
              <a:t>gp_export</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f.open</a:t>
            </a:r>
            <a:r>
              <a:rPr lang="en-US" sz="2000" b="1" i="1" dirty="0">
                <a:solidFill>
                  <a:srgbClr val="0070C0"/>
                </a:solidFill>
                <a:latin typeface="Consolas" panose="020B0609020204030204" pitchFamily="49" charset="0"/>
                <a:cs typeface="Consolas" panose="020B0609020204030204" pitchFamily="49" charset="0"/>
              </a:rPr>
              <a:t>(address,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ios</a:t>
            </a:r>
            <a:r>
              <a:rPr lang="en-US" sz="2000" b="1" i="1" dirty="0">
                <a:solidFill>
                  <a:srgbClr val="0070C0"/>
                </a:solidFill>
                <a:latin typeface="Consolas" panose="020B0609020204030204" pitchFamily="49" charset="0"/>
                <a:cs typeface="Consolas" panose="020B0609020204030204" pitchFamily="49" charset="0"/>
              </a:rPr>
              <a:t>::out);	</a:t>
            </a:r>
          </a:p>
          <a:p>
            <a:r>
              <a:rPr lang="en-US" sz="2000" b="1" i="1" dirty="0">
                <a:solidFill>
                  <a:srgbClr val="0070C0"/>
                </a:solidFill>
                <a:latin typeface="Consolas" panose="020B0609020204030204" pitchFamily="49" charset="0"/>
                <a:cs typeface="Consolas" panose="020B0609020204030204" pitchFamily="49" charset="0"/>
              </a:rPr>
              <a:t>	f &lt;&lt; pin &lt;&lt;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endl</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address = </a:t>
            </a:r>
            <a:r>
              <a:rPr lang="en-US" sz="2000" b="1" i="1" dirty="0" err="1">
                <a:solidFill>
                  <a:srgbClr val="0070C0"/>
                </a:solidFill>
                <a:latin typeface="Consolas" panose="020B0609020204030204" pitchFamily="49" charset="0"/>
                <a:cs typeface="Consolas" panose="020B0609020204030204" pitchFamily="49" charset="0"/>
              </a:rPr>
              <a:t>gpio_getpath</a:t>
            </a:r>
            <a:r>
              <a:rPr lang="en-US" sz="2000" b="1" i="1" dirty="0">
                <a:solidFill>
                  <a:srgbClr val="0070C0"/>
                </a:solidFill>
                <a:latin typeface="Consolas" panose="020B0609020204030204" pitchFamily="49" charset="0"/>
                <a:cs typeface="Consolas" panose="020B0609020204030204" pitchFamily="49" charset="0"/>
              </a:rPr>
              <a:t>(pin, </a:t>
            </a:r>
            <a:r>
              <a:rPr lang="en-US" sz="2000" b="1" i="1" dirty="0" err="1">
                <a:solidFill>
                  <a:srgbClr val="0070C0"/>
                </a:solidFill>
                <a:latin typeface="Consolas" panose="020B0609020204030204" pitchFamily="49" charset="0"/>
                <a:cs typeface="Consolas" panose="020B0609020204030204" pitchFamily="49" charset="0"/>
              </a:rPr>
              <a:t>gp_direction</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f.open</a:t>
            </a:r>
            <a:r>
              <a:rPr lang="en-US" sz="2000" b="1" i="1" dirty="0">
                <a:solidFill>
                  <a:srgbClr val="0070C0"/>
                </a:solidFill>
                <a:latin typeface="Consolas" panose="020B0609020204030204" pitchFamily="49" charset="0"/>
                <a:cs typeface="Consolas" panose="020B0609020204030204" pitchFamily="49" charset="0"/>
              </a:rPr>
              <a:t>(address,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ios</a:t>
            </a:r>
            <a:r>
              <a:rPr lang="en-US" sz="2000" b="1" i="1" dirty="0">
                <a:solidFill>
                  <a:srgbClr val="0070C0"/>
                </a:solidFill>
                <a:latin typeface="Consolas" panose="020B0609020204030204" pitchFamily="49" charset="0"/>
                <a:cs typeface="Consolas" panose="020B0609020204030204" pitchFamily="49" charset="0"/>
              </a:rPr>
              <a:t>::out);	</a:t>
            </a:r>
          </a:p>
          <a:p>
            <a:r>
              <a:rPr lang="en-US" sz="2000" b="1" i="1" dirty="0">
                <a:solidFill>
                  <a:srgbClr val="0070C0"/>
                </a:solidFill>
                <a:latin typeface="Consolas" panose="020B0609020204030204" pitchFamily="49" charset="0"/>
                <a:cs typeface="Consolas" panose="020B0609020204030204" pitchFamily="49" charset="0"/>
              </a:rPr>
              <a:t>	f &lt;&lt; "out" &lt;&lt;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endl</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address = </a:t>
            </a:r>
            <a:r>
              <a:rPr lang="en-US" sz="2000" b="1" i="1" dirty="0" err="1">
                <a:solidFill>
                  <a:srgbClr val="0070C0"/>
                </a:solidFill>
                <a:latin typeface="Consolas" panose="020B0609020204030204" pitchFamily="49" charset="0"/>
                <a:cs typeface="Consolas" panose="020B0609020204030204" pitchFamily="49" charset="0"/>
              </a:rPr>
              <a:t>gpio_getpath</a:t>
            </a:r>
            <a:r>
              <a:rPr lang="en-US" sz="2000" b="1" i="1" dirty="0">
                <a:solidFill>
                  <a:srgbClr val="0070C0"/>
                </a:solidFill>
                <a:latin typeface="Consolas" panose="020B0609020204030204" pitchFamily="49" charset="0"/>
                <a:cs typeface="Consolas" panose="020B0609020204030204" pitchFamily="49" charset="0"/>
              </a:rPr>
              <a:t>(pin, </a:t>
            </a:r>
            <a:r>
              <a:rPr lang="en-US" sz="2000" b="1" i="1" dirty="0" err="1">
                <a:solidFill>
                  <a:srgbClr val="0070C0"/>
                </a:solidFill>
                <a:latin typeface="Consolas" panose="020B0609020204030204" pitchFamily="49" charset="0"/>
                <a:cs typeface="Consolas" panose="020B0609020204030204" pitchFamily="49" charset="0"/>
              </a:rPr>
              <a:t>gp_value</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 = open(</a:t>
            </a:r>
            <a:r>
              <a:rPr lang="en-US" sz="2000" b="1" i="1" dirty="0" err="1">
                <a:solidFill>
                  <a:srgbClr val="0070C0"/>
                </a:solidFill>
                <a:latin typeface="Consolas" panose="020B0609020204030204" pitchFamily="49" charset="0"/>
                <a:cs typeface="Consolas" panose="020B0609020204030204" pitchFamily="49" charset="0"/>
              </a:rPr>
              <a:t>address.c_str</a:t>
            </a:r>
            <a:r>
              <a:rPr lang="en-US" sz="2000" b="1" i="1" dirty="0">
                <a:solidFill>
                  <a:srgbClr val="0070C0"/>
                </a:solidFill>
                <a:latin typeface="Consolas" panose="020B0609020204030204" pitchFamily="49" charset="0"/>
                <a:cs typeface="Consolas" panose="020B0609020204030204" pitchFamily="49" charset="0"/>
              </a:rPr>
              <a:t>(), O_WRONLY);	</a:t>
            </a:r>
          </a:p>
          <a:p>
            <a:r>
              <a:rPr lang="en-US" sz="2000" b="1" i="1" dirty="0">
                <a:solidFill>
                  <a:srgbClr val="0070C0"/>
                </a:solidFill>
                <a:latin typeface="Consolas" panose="020B0609020204030204" pitchFamily="49" charset="0"/>
                <a:cs typeface="Consolas" panose="020B0609020204030204" pitchFamily="49" charset="0"/>
              </a:rPr>
              <a:t>	return </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750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Sensor Source Code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1" y="791557"/>
            <a:ext cx="11774556" cy="6186309"/>
          </a:xfrm>
          <a:prstGeom prst="rect">
            <a:avLst/>
          </a:prstGeom>
          <a:noFill/>
        </p:spPr>
        <p:txBody>
          <a:bodyPr wrap="square" rtlCol="0">
            <a:spAutoFit/>
          </a:bodyPr>
          <a:lstStyle/>
          <a:p>
            <a:r>
              <a:rPr lang="en-US" sz="1600" b="1" i="1" dirty="0">
                <a:solidFill>
                  <a:srgbClr val="0070C0"/>
                </a:solidFill>
                <a:latin typeface="Consolas" panose="020B0609020204030204" pitchFamily="49" charset="0"/>
                <a:cs typeface="Consolas" panose="020B0609020204030204" pitchFamily="49" charset="0"/>
              </a:rPr>
              <a:t>void </a:t>
            </a:r>
            <a:r>
              <a:rPr lang="en-US" sz="1600" b="1" i="1" dirty="0" err="1">
                <a:solidFill>
                  <a:srgbClr val="0070C0"/>
                </a:solidFill>
                <a:latin typeface="Consolas" panose="020B0609020204030204" pitchFamily="49" charset="0"/>
                <a:cs typeface="Consolas" panose="020B0609020204030204" pitchFamily="49" charset="0"/>
              </a:rPr>
              <a:t>gpio_close</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pin) </a:t>
            </a:r>
          </a:p>
          <a:p>
            <a:r>
              <a:rPr lang="en-US" sz="1600" b="1" i="1" dirty="0">
                <a:solidFill>
                  <a:srgbClr val="0070C0"/>
                </a:solidFill>
                <a:latin typeface="Consolas" panose="020B0609020204030204" pitchFamily="49" charset="0"/>
                <a:cs typeface="Consolas" panose="020B0609020204030204" pitchFamily="49" charset="0"/>
              </a:rPr>
              <a:t>{	</a:t>
            </a:r>
          </a:p>
          <a:p>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std</a:t>
            </a:r>
            <a:r>
              <a:rPr lang="en-US" sz="1600" b="1" i="1" dirty="0">
                <a:solidFill>
                  <a:srgbClr val="0070C0"/>
                </a:solidFill>
                <a:latin typeface="Consolas" panose="020B0609020204030204" pitchFamily="49" charset="0"/>
                <a:cs typeface="Consolas" panose="020B0609020204030204" pitchFamily="49" charset="0"/>
              </a:rPr>
              <a:t>::string address;	</a:t>
            </a:r>
          </a:p>
          <a:p>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std</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fstream</a:t>
            </a:r>
            <a:r>
              <a:rPr lang="en-US" sz="1600" b="1" i="1" dirty="0">
                <a:solidFill>
                  <a:srgbClr val="0070C0"/>
                </a:solidFill>
                <a:latin typeface="Consolas" panose="020B0609020204030204" pitchFamily="49" charset="0"/>
                <a:cs typeface="Consolas" panose="020B0609020204030204" pitchFamily="49" charset="0"/>
              </a:rPr>
              <a:t> f;	</a:t>
            </a:r>
          </a:p>
          <a:p>
            <a:r>
              <a:rPr lang="en-US" sz="1600" b="1" i="1" dirty="0">
                <a:solidFill>
                  <a:srgbClr val="0070C0"/>
                </a:solidFill>
                <a:latin typeface="Consolas" panose="020B0609020204030204" pitchFamily="49" charset="0"/>
                <a:cs typeface="Consolas" panose="020B0609020204030204" pitchFamily="49" charset="0"/>
              </a:rPr>
              <a:t>	address = </a:t>
            </a:r>
            <a:r>
              <a:rPr lang="en-US" sz="1600" b="1" i="1" dirty="0" err="1">
                <a:solidFill>
                  <a:srgbClr val="0070C0"/>
                </a:solidFill>
                <a:latin typeface="Consolas" panose="020B0609020204030204" pitchFamily="49" charset="0"/>
                <a:cs typeface="Consolas" panose="020B0609020204030204" pitchFamily="49" charset="0"/>
              </a:rPr>
              <a:t>gpio_getpath</a:t>
            </a:r>
            <a:r>
              <a:rPr lang="en-US" sz="1600" b="1" i="1" dirty="0">
                <a:solidFill>
                  <a:srgbClr val="0070C0"/>
                </a:solidFill>
                <a:latin typeface="Consolas" panose="020B0609020204030204" pitchFamily="49" charset="0"/>
                <a:cs typeface="Consolas" panose="020B0609020204030204" pitchFamily="49" charset="0"/>
              </a:rPr>
              <a:t>(pin, </a:t>
            </a:r>
            <a:r>
              <a:rPr lang="en-US" sz="1600" b="1" i="1" dirty="0" err="1">
                <a:solidFill>
                  <a:srgbClr val="0070C0"/>
                </a:solidFill>
                <a:latin typeface="Consolas" panose="020B0609020204030204" pitchFamily="49" charset="0"/>
                <a:cs typeface="Consolas" panose="020B0609020204030204" pitchFamily="49" charset="0"/>
              </a:rPr>
              <a:t>gp_unexport</a:t>
            </a:r>
            <a:r>
              <a:rPr lang="en-US" sz="1600" b="1" i="1" dirty="0">
                <a:solidFill>
                  <a:srgbClr val="0070C0"/>
                </a:solidFill>
                <a:latin typeface="Consolas" panose="020B0609020204030204" pitchFamily="49" charset="0"/>
                <a:cs typeface="Consolas" panose="020B0609020204030204" pitchFamily="49" charset="0"/>
              </a:rPr>
              <a:t>);	</a:t>
            </a:r>
          </a:p>
          <a:p>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f.open</a:t>
            </a:r>
            <a:r>
              <a:rPr lang="en-US" sz="1600" b="1" i="1" dirty="0">
                <a:solidFill>
                  <a:srgbClr val="0070C0"/>
                </a:solidFill>
                <a:latin typeface="Consolas" panose="020B0609020204030204" pitchFamily="49" charset="0"/>
                <a:cs typeface="Consolas" panose="020B0609020204030204" pitchFamily="49" charset="0"/>
              </a:rPr>
              <a:t>(address, </a:t>
            </a:r>
            <a:r>
              <a:rPr lang="en-US" sz="1600" b="1" i="1" dirty="0" err="1">
                <a:solidFill>
                  <a:srgbClr val="0070C0"/>
                </a:solidFill>
                <a:latin typeface="Consolas" panose="020B0609020204030204" pitchFamily="49" charset="0"/>
                <a:cs typeface="Consolas" panose="020B0609020204030204" pitchFamily="49" charset="0"/>
              </a:rPr>
              <a:t>std</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ios</a:t>
            </a:r>
            <a:r>
              <a:rPr lang="en-US" sz="1600" b="1" i="1" dirty="0">
                <a:solidFill>
                  <a:srgbClr val="0070C0"/>
                </a:solidFill>
                <a:latin typeface="Consolas" panose="020B0609020204030204" pitchFamily="49" charset="0"/>
                <a:cs typeface="Consolas" panose="020B0609020204030204" pitchFamily="49" charset="0"/>
              </a:rPr>
              <a:t>::out);	</a:t>
            </a:r>
          </a:p>
          <a:p>
            <a:r>
              <a:rPr lang="en-US" sz="1600" b="1" i="1" dirty="0">
                <a:solidFill>
                  <a:srgbClr val="0070C0"/>
                </a:solidFill>
                <a:latin typeface="Consolas" panose="020B0609020204030204" pitchFamily="49" charset="0"/>
                <a:cs typeface="Consolas" panose="020B0609020204030204" pitchFamily="49" charset="0"/>
              </a:rPr>
              <a:t>	f &lt;&lt; pin &lt;&lt; </a:t>
            </a:r>
            <a:r>
              <a:rPr lang="en-US" sz="1600" b="1" i="1" dirty="0" err="1">
                <a:solidFill>
                  <a:srgbClr val="0070C0"/>
                </a:solidFill>
                <a:latin typeface="Consolas" panose="020B0609020204030204" pitchFamily="49" charset="0"/>
                <a:cs typeface="Consolas" panose="020B0609020204030204" pitchFamily="49" charset="0"/>
              </a:rPr>
              <a:t>std</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endl</a:t>
            </a:r>
            <a:r>
              <a:rPr lang="en-US" sz="1600" b="1" i="1" dirty="0">
                <a:solidFill>
                  <a:srgbClr val="0070C0"/>
                </a:solidFill>
                <a:latin typeface="Consolas" panose="020B0609020204030204" pitchFamily="49" charset="0"/>
                <a:cs typeface="Consolas" panose="020B0609020204030204" pitchFamily="49" charset="0"/>
              </a:rPr>
              <a:t>;	</a:t>
            </a:r>
          </a:p>
          <a:p>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f.close</a:t>
            </a:r>
            <a:r>
              <a:rPr lang="en-US" sz="1600" b="1" i="1" dirty="0">
                <a:solidFill>
                  <a:srgbClr val="0070C0"/>
                </a:solidFill>
                <a:latin typeface="Consolas" panose="020B0609020204030204" pitchFamily="49" charset="0"/>
                <a:cs typeface="Consolas" panose="020B0609020204030204" pitchFamily="49" charset="0"/>
              </a:rPr>
              <a:t>();</a:t>
            </a:r>
          </a:p>
          <a:p>
            <a:r>
              <a:rPr lang="en-US" sz="1600" b="1" i="1" dirty="0">
                <a:solidFill>
                  <a:srgbClr val="0070C0"/>
                </a:solidFill>
                <a:latin typeface="Consolas" panose="020B0609020204030204" pitchFamily="49" charset="0"/>
                <a:cs typeface="Consolas" panose="020B0609020204030204" pitchFamily="49" charset="0"/>
              </a:rPr>
              <a:t>}</a:t>
            </a:r>
          </a:p>
          <a:p>
            <a:endParaRPr lang="en-US" sz="1600" b="1" i="1" dirty="0">
              <a:solidFill>
                <a:srgbClr val="0070C0"/>
              </a:solidFill>
              <a:latin typeface="Consolas" panose="020B0609020204030204" pitchFamily="49" charset="0"/>
              <a:cs typeface="Consolas" panose="020B0609020204030204" pitchFamily="49" charset="0"/>
            </a:endParaRPr>
          </a:p>
          <a:p>
            <a:r>
              <a:rPr lang="en-US" sz="1600" b="1" i="1" dirty="0">
                <a:solidFill>
                  <a:srgbClr val="0070C0"/>
                </a:solidFill>
                <a:latin typeface="Consolas" panose="020B0609020204030204" pitchFamily="49" charset="0"/>
                <a:cs typeface="Consolas" panose="020B0609020204030204" pitchFamily="49" charset="0"/>
              </a:rPr>
              <a:t>void </a:t>
            </a:r>
            <a:r>
              <a:rPr lang="en-US" sz="1600" b="1" i="1" dirty="0" err="1">
                <a:solidFill>
                  <a:srgbClr val="0070C0"/>
                </a:solidFill>
                <a:latin typeface="Consolas" panose="020B0609020204030204" pitchFamily="49" charset="0"/>
                <a:cs typeface="Consolas" panose="020B0609020204030204" pitchFamily="49" charset="0"/>
              </a:rPr>
              <a:t>gpio_write</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fd</a:t>
            </a: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dbit</a:t>
            </a:r>
            <a:r>
              <a:rPr lang="en-US" sz="1600" b="1" i="1" dirty="0">
                <a:solidFill>
                  <a:srgbClr val="0070C0"/>
                </a:solidFill>
                <a:latin typeface="Consolas" panose="020B0609020204030204" pitchFamily="49" charset="0"/>
                <a:cs typeface="Consolas" panose="020B0609020204030204" pitchFamily="49" charset="0"/>
              </a:rPr>
              <a:t>) </a:t>
            </a:r>
          </a:p>
          <a:p>
            <a:r>
              <a:rPr lang="en-US" sz="1600" b="1" i="1" dirty="0">
                <a:solidFill>
                  <a:srgbClr val="0070C0"/>
                </a:solidFill>
                <a:latin typeface="Consolas" panose="020B0609020204030204" pitchFamily="49" charset="0"/>
                <a:cs typeface="Consolas" panose="020B0609020204030204" pitchFamily="49" charset="0"/>
              </a:rPr>
              <a:t>{	</a:t>
            </a:r>
          </a:p>
          <a:p>
            <a:r>
              <a:rPr lang="en-US" sz="1600" b="1" i="1" dirty="0">
                <a:solidFill>
                  <a:srgbClr val="0070C0"/>
                </a:solidFill>
                <a:latin typeface="Consolas" panose="020B0609020204030204" pitchFamily="49" charset="0"/>
                <a:cs typeface="Consolas" panose="020B0609020204030204" pitchFamily="49" charset="0"/>
              </a:rPr>
              <a:t>	write(</a:t>
            </a:r>
            <a:r>
              <a:rPr lang="en-US" sz="1600" b="1" i="1" dirty="0" err="1">
                <a:solidFill>
                  <a:srgbClr val="0070C0"/>
                </a:solidFill>
                <a:latin typeface="Consolas" panose="020B0609020204030204" pitchFamily="49" charset="0"/>
                <a:cs typeface="Consolas" panose="020B0609020204030204" pitchFamily="49" charset="0"/>
              </a:rPr>
              <a:t>fd</a:t>
            </a: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dbit</a:t>
            </a:r>
            <a:r>
              <a:rPr lang="en-US" sz="1600" b="1" i="1" dirty="0">
                <a:solidFill>
                  <a:srgbClr val="0070C0"/>
                </a:solidFill>
                <a:latin typeface="Consolas" panose="020B0609020204030204" pitchFamily="49" charset="0"/>
                <a:cs typeface="Consolas" panose="020B0609020204030204" pitchFamily="49" charset="0"/>
              </a:rPr>
              <a:t> ? "1\n" : "0\n", 2);</a:t>
            </a:r>
          </a:p>
          <a:p>
            <a:r>
              <a:rPr lang="en-US" sz="1600" b="1" i="1" dirty="0">
                <a:solidFill>
                  <a:srgbClr val="0070C0"/>
                </a:solidFill>
                <a:latin typeface="Consolas" panose="020B0609020204030204" pitchFamily="49" charset="0"/>
                <a:cs typeface="Consolas" panose="020B0609020204030204" pitchFamily="49" charset="0"/>
              </a:rPr>
              <a:t>}</a:t>
            </a:r>
          </a:p>
          <a:p>
            <a:endParaRPr lang="en-US" sz="1600" b="1" i="1" dirty="0">
              <a:solidFill>
                <a:srgbClr val="0070C0"/>
              </a:solidFill>
              <a:latin typeface="Consolas" panose="020B0609020204030204" pitchFamily="49" charset="0"/>
              <a:cs typeface="Consolas" panose="020B0609020204030204" pitchFamily="49" charset="0"/>
            </a:endParaRPr>
          </a:p>
          <a:p>
            <a:r>
              <a:rPr lang="en-US" sz="1600" b="1" i="1" dirty="0">
                <a:solidFill>
                  <a:srgbClr val="0070C0"/>
                </a:solidFill>
                <a:latin typeface="Consolas" panose="020B0609020204030204" pitchFamily="49" charset="0"/>
                <a:cs typeface="Consolas" panose="020B0609020204030204" pitchFamily="49" charset="0"/>
              </a:rPr>
              <a:t>void  SW1_monitor_thread() </a:t>
            </a:r>
          </a:p>
          <a:p>
            <a:r>
              <a:rPr lang="en-US" sz="1600" b="1" i="1" dirty="0">
                <a:solidFill>
                  <a:srgbClr val="0070C0"/>
                </a:solidFill>
                <a:latin typeface="Consolas" panose="020B0609020204030204" pitchFamily="49" charset="0"/>
                <a:cs typeface="Consolas" panose="020B0609020204030204" pitchFamily="49" charset="0"/>
              </a:rPr>
              <a:t>{	</a:t>
            </a:r>
          </a:p>
          <a:p>
            <a:r>
              <a:rPr lang="en-US" sz="1600" b="1" i="1" dirty="0">
                <a:solidFill>
                  <a:srgbClr val="0070C0"/>
                </a:solidFill>
                <a:latin typeface="Consolas" panose="020B0609020204030204" pitchFamily="49" charset="0"/>
                <a:cs typeface="Consolas" panose="020B0609020204030204" pitchFamily="49" charset="0"/>
              </a:rPr>
              <a:t>	while (!stop) 	</a:t>
            </a:r>
          </a:p>
          <a:p>
            <a:r>
              <a:rPr lang="en-US" sz="1600" b="1" i="1" dirty="0">
                <a:solidFill>
                  <a:srgbClr val="0070C0"/>
                </a:solidFill>
                <a:latin typeface="Consolas" panose="020B0609020204030204" pitchFamily="49" charset="0"/>
                <a:cs typeface="Consolas" panose="020B0609020204030204" pitchFamily="49" charset="0"/>
              </a:rPr>
              <a:t>	{		</a:t>
            </a:r>
          </a:p>
          <a:p>
            <a:r>
              <a:rPr lang="en-US" sz="1600" b="1" i="1" dirty="0">
                <a:solidFill>
                  <a:srgbClr val="0070C0"/>
                </a:solidFill>
                <a:latin typeface="Consolas" panose="020B0609020204030204" pitchFamily="49" charset="0"/>
                <a:cs typeface="Consolas" panose="020B0609020204030204" pitchFamily="49" charset="0"/>
              </a:rPr>
              <a:t>		auto </a:t>
            </a:r>
            <a:r>
              <a:rPr lang="en-US" sz="1600" b="1" i="1" dirty="0" err="1">
                <a:solidFill>
                  <a:srgbClr val="0070C0"/>
                </a:solidFill>
                <a:latin typeface="Consolas" panose="020B0609020204030204" pitchFamily="49" charset="0"/>
                <a:cs typeface="Consolas" panose="020B0609020204030204" pitchFamily="49" charset="0"/>
              </a:rPr>
              <a:t>rc</a:t>
            </a:r>
            <a:r>
              <a:rPr lang="en-US" sz="1600" b="1" i="1" dirty="0">
                <a:solidFill>
                  <a:srgbClr val="0070C0"/>
                </a:solidFill>
                <a:latin typeface="Consolas" panose="020B0609020204030204" pitchFamily="49" charset="0"/>
                <a:cs typeface="Consolas" panose="020B0609020204030204" pitchFamily="49" charset="0"/>
              </a:rPr>
              <a:t> = </a:t>
            </a:r>
            <a:r>
              <a:rPr lang="en-US" sz="1600" b="1" i="1" dirty="0" err="1">
                <a:solidFill>
                  <a:srgbClr val="0070C0"/>
                </a:solidFill>
                <a:latin typeface="Consolas" panose="020B0609020204030204" pitchFamily="49" charset="0"/>
                <a:cs typeface="Consolas" panose="020B0609020204030204" pitchFamily="49" charset="0"/>
              </a:rPr>
              <a:t>gpio_poll</a:t>
            </a:r>
            <a:r>
              <a:rPr lang="en-US" sz="1600" b="1" i="1" dirty="0">
                <a:solidFill>
                  <a:srgbClr val="0070C0"/>
                </a:solidFill>
                <a:latin typeface="Consolas" panose="020B0609020204030204" pitchFamily="49" charset="0"/>
                <a:cs typeface="Consolas" panose="020B0609020204030204" pitchFamily="49" charset="0"/>
              </a:rPr>
              <a:t>(fd_SW1);		</a:t>
            </a:r>
          </a:p>
          <a:p>
            <a:r>
              <a:rPr lang="en-US" sz="1600" b="1" i="1" dirty="0">
                <a:solidFill>
                  <a:srgbClr val="0070C0"/>
                </a:solidFill>
                <a:latin typeface="Consolas" panose="020B0609020204030204" pitchFamily="49" charset="0"/>
                <a:cs typeface="Consolas" panose="020B0609020204030204" pitchFamily="49" charset="0"/>
              </a:rPr>
              <a:t>		SW1 = </a:t>
            </a:r>
            <a:r>
              <a:rPr lang="en-US" sz="1600" b="1" i="1" dirty="0" err="1">
                <a:solidFill>
                  <a:srgbClr val="0070C0"/>
                </a:solidFill>
                <a:latin typeface="Consolas" panose="020B0609020204030204" pitchFamily="49" charset="0"/>
                <a:cs typeface="Consolas" panose="020B0609020204030204" pitchFamily="49" charset="0"/>
              </a:rPr>
              <a:t>rc</a:t>
            </a:r>
            <a:r>
              <a:rPr lang="en-US" sz="1600" b="1" i="1" dirty="0">
                <a:solidFill>
                  <a:srgbClr val="0070C0"/>
                </a:solidFill>
                <a:latin typeface="Consolas" panose="020B0609020204030204" pitchFamily="49" charset="0"/>
                <a:cs typeface="Consolas" panose="020B0609020204030204" pitchFamily="49" charset="0"/>
              </a:rPr>
              <a:t>;		</a:t>
            </a:r>
          </a:p>
          <a:p>
            <a:r>
              <a:rPr lang="en-US" sz="1600" b="1" i="1" dirty="0">
                <a:solidFill>
                  <a:srgbClr val="0070C0"/>
                </a:solidFill>
                <a:latin typeface="Consolas" panose="020B0609020204030204" pitchFamily="49" charset="0"/>
                <a:cs typeface="Consolas" panose="020B0609020204030204" pitchFamily="49" charset="0"/>
              </a:rPr>
              <a:t>		publish_SW1();	</a:t>
            </a:r>
          </a:p>
          <a:p>
            <a:r>
              <a:rPr lang="en-US" sz="1600" b="1" i="1" dirty="0">
                <a:solidFill>
                  <a:srgbClr val="0070C0"/>
                </a:solidFill>
                <a:latin typeface="Consolas" panose="020B0609020204030204" pitchFamily="49" charset="0"/>
                <a:cs typeface="Consolas" panose="020B0609020204030204" pitchFamily="49" charset="0"/>
              </a:rPr>
              <a:t>	}</a:t>
            </a:r>
          </a:p>
          <a:p>
            <a:r>
              <a:rPr lang="en-US" sz="16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050509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Sensor Source Code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1" y="832501"/>
            <a:ext cx="11774556" cy="5909310"/>
          </a:xfrm>
          <a:prstGeom prst="rect">
            <a:avLst/>
          </a:prstGeom>
          <a:noFill/>
        </p:spPr>
        <p:txBody>
          <a:bodyPr wrap="square" rtlCol="0">
            <a:spAutoFit/>
          </a:bodyPr>
          <a:lstStyle/>
          <a:p>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gpio_poll</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fd</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struct </a:t>
            </a:r>
            <a:r>
              <a:rPr lang="en-US" b="1" i="1" dirty="0" err="1">
                <a:solidFill>
                  <a:srgbClr val="0070C0"/>
                </a:solidFill>
                <a:latin typeface="Consolas" panose="020B0609020204030204" pitchFamily="49" charset="0"/>
                <a:cs typeface="Consolas" panose="020B0609020204030204" pitchFamily="49" charset="0"/>
              </a:rPr>
              <a:t>pollfd</a:t>
            </a:r>
            <a:r>
              <a:rPr lang="en-US" b="1" i="1" dirty="0">
                <a:solidFill>
                  <a:srgbClr val="0070C0"/>
                </a:solidFill>
                <a:latin typeface="Consolas" panose="020B0609020204030204" pitchFamily="49" charset="0"/>
                <a:cs typeface="Consolas" panose="020B0609020204030204" pitchFamily="49" charset="0"/>
              </a:rPr>
              <a:t> polls;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polls.fd</a:t>
            </a:r>
            <a:r>
              <a:rPr lang="en-US" b="1" i="1" dirty="0">
                <a:solidFill>
                  <a:srgbClr val="0070C0"/>
                </a:solidFill>
                <a:latin typeface="Consolas" panose="020B0609020204030204" pitchFamily="49" charset="0"/>
                <a:cs typeface="Consolas" panose="020B0609020204030204" pitchFamily="49" charset="0"/>
              </a:rPr>
              <a:t> = </a:t>
            </a:r>
            <a:r>
              <a:rPr lang="en-US" b="1" i="1" dirty="0" err="1">
                <a:solidFill>
                  <a:srgbClr val="0070C0"/>
                </a:solidFill>
                <a:latin typeface="Consolas" panose="020B0609020204030204" pitchFamily="49" charset="0"/>
                <a:cs typeface="Consolas" panose="020B0609020204030204" pitchFamily="49" charset="0"/>
              </a:rPr>
              <a:t>fd</a:t>
            </a:r>
            <a:r>
              <a:rPr lang="en-US" b="1" i="1" dirty="0">
                <a:solidFill>
                  <a:srgbClr val="0070C0"/>
                </a:solidFill>
                <a:latin typeface="Consolas" panose="020B0609020204030204" pitchFamily="49" charset="0"/>
                <a:cs typeface="Consolas" panose="020B0609020204030204" pitchFamily="49" charset="0"/>
              </a:rPr>
              <a:t>;			/* /sys/class/gpio17/value */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polls.events</a:t>
            </a:r>
            <a:r>
              <a:rPr lang="en-US" b="1" i="1" dirty="0">
                <a:solidFill>
                  <a:srgbClr val="0070C0"/>
                </a:solidFill>
                <a:latin typeface="Consolas" panose="020B0609020204030204" pitchFamily="49" charset="0"/>
                <a:cs typeface="Consolas" panose="020B0609020204030204" pitchFamily="49" charset="0"/>
              </a:rPr>
              <a:t> = POLLPRI;		/* Exceptions */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rc</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do 	</a:t>
            </a:r>
          </a:p>
          <a:p>
            <a:r>
              <a:rPr lang="en-US" b="1" i="1" dirty="0">
                <a:solidFill>
                  <a:srgbClr val="0070C0"/>
                </a:solidFill>
                <a:latin typeface="Consolas" panose="020B0609020204030204" pitchFamily="49" charset="0"/>
                <a:cs typeface="Consolas" panose="020B0609020204030204" pitchFamily="49" charset="0"/>
              </a:rPr>
              <a:t>	{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rc</a:t>
            </a:r>
            <a:r>
              <a:rPr lang="en-US" b="1" i="1" dirty="0">
                <a:solidFill>
                  <a:srgbClr val="0070C0"/>
                </a:solidFill>
                <a:latin typeface="Consolas" panose="020B0609020204030204" pitchFamily="49" charset="0"/>
                <a:cs typeface="Consolas" panose="020B0609020204030204" pitchFamily="49" charset="0"/>
              </a:rPr>
              <a:t> = poll(&amp;polls, 1, -1);	/* Block */	</a:t>
            </a:r>
          </a:p>
          <a:p>
            <a:r>
              <a:rPr lang="en-US" b="1" i="1" dirty="0">
                <a:solidFill>
                  <a:srgbClr val="0070C0"/>
                </a:solidFill>
                <a:latin typeface="Consolas" panose="020B0609020204030204" pitchFamily="49" charset="0"/>
                <a:cs typeface="Consolas" panose="020B0609020204030204" pitchFamily="49" charset="0"/>
              </a:rPr>
              <a:t>	} </a:t>
            </a:r>
          </a:p>
          <a:p>
            <a:r>
              <a:rPr lang="en-US" b="1" i="1" dirty="0">
                <a:solidFill>
                  <a:srgbClr val="0070C0"/>
                </a:solidFill>
                <a:latin typeface="Consolas" panose="020B0609020204030204" pitchFamily="49" charset="0"/>
                <a:cs typeface="Consolas" panose="020B0609020204030204" pitchFamily="49" charset="0"/>
              </a:rPr>
              <a:t>	while (</a:t>
            </a:r>
            <a:r>
              <a:rPr lang="en-US" b="1" i="1" dirty="0" err="1">
                <a:solidFill>
                  <a:srgbClr val="0070C0"/>
                </a:solidFill>
                <a:latin typeface="Consolas" panose="020B0609020204030204" pitchFamily="49" charset="0"/>
                <a:cs typeface="Consolas" panose="020B0609020204030204" pitchFamily="49" charset="0"/>
              </a:rPr>
              <a:t>rc</a:t>
            </a:r>
            <a:r>
              <a:rPr lang="en-US" b="1" i="1" dirty="0">
                <a:solidFill>
                  <a:srgbClr val="0070C0"/>
                </a:solidFill>
                <a:latin typeface="Consolas" panose="020B0609020204030204" pitchFamily="49" charset="0"/>
                <a:cs typeface="Consolas" panose="020B0609020204030204" pitchFamily="49" charset="0"/>
              </a:rPr>
              <a:t> &lt; 0 &amp;&amp; </a:t>
            </a:r>
            <a:r>
              <a:rPr lang="en-US" b="1" i="1" dirty="0" err="1">
                <a:solidFill>
                  <a:srgbClr val="0070C0"/>
                </a:solidFill>
                <a:latin typeface="Consolas" panose="020B0609020204030204" pitchFamily="49" charset="0"/>
                <a:cs typeface="Consolas" panose="020B0609020204030204" pitchFamily="49" charset="0"/>
              </a:rPr>
              <a:t>errno</a:t>
            </a:r>
            <a:r>
              <a:rPr lang="en-US" b="1" i="1" dirty="0">
                <a:solidFill>
                  <a:srgbClr val="0070C0"/>
                </a:solidFill>
                <a:latin typeface="Consolas" panose="020B0609020204030204" pitchFamily="49" charset="0"/>
                <a:cs typeface="Consolas" panose="020B0609020204030204" pitchFamily="49" charset="0"/>
              </a:rPr>
              <a:t> == EINTR);	</a:t>
            </a:r>
          </a:p>
          <a:p>
            <a:r>
              <a:rPr lang="en-US" b="1" i="1" dirty="0">
                <a:solidFill>
                  <a:srgbClr val="0070C0"/>
                </a:solidFill>
                <a:latin typeface="Consolas" panose="020B0609020204030204" pitchFamily="49" charset="0"/>
                <a:cs typeface="Consolas" panose="020B0609020204030204" pitchFamily="49" charset="0"/>
              </a:rPr>
              <a:t>	assert(</a:t>
            </a:r>
            <a:r>
              <a:rPr lang="en-US" b="1" i="1" dirty="0" err="1">
                <a:solidFill>
                  <a:srgbClr val="0070C0"/>
                </a:solidFill>
                <a:latin typeface="Consolas" panose="020B0609020204030204" pitchFamily="49" charset="0"/>
                <a:cs typeface="Consolas" panose="020B0609020204030204" pitchFamily="49" charset="0"/>
              </a:rPr>
              <a:t>rc</a:t>
            </a:r>
            <a:r>
              <a:rPr lang="en-US" b="1" i="1" dirty="0">
                <a:solidFill>
                  <a:srgbClr val="0070C0"/>
                </a:solidFill>
                <a:latin typeface="Consolas" panose="020B0609020204030204" pitchFamily="49" charset="0"/>
                <a:cs typeface="Consolas" panose="020B0609020204030204" pitchFamily="49" charset="0"/>
              </a:rPr>
              <a:t> &gt; 0);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lseek</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fd</a:t>
            </a:r>
            <a:r>
              <a:rPr lang="en-US" b="1" i="1" dirty="0">
                <a:solidFill>
                  <a:srgbClr val="0070C0"/>
                </a:solidFill>
                <a:latin typeface="Consolas" panose="020B0609020204030204" pitchFamily="49" charset="0"/>
                <a:cs typeface="Consolas" panose="020B0609020204030204" pitchFamily="49" charset="0"/>
              </a:rPr>
              <a:t>, 0, SEEK_SET);	</a:t>
            </a:r>
          </a:p>
          <a:p>
            <a:r>
              <a:rPr lang="en-US" b="1" i="1" dirty="0">
                <a:solidFill>
                  <a:srgbClr val="0070C0"/>
                </a:solidFill>
                <a:latin typeface="Consolas" panose="020B0609020204030204" pitchFamily="49" charset="0"/>
                <a:cs typeface="Consolas" panose="020B0609020204030204" pitchFamily="49" charset="0"/>
              </a:rPr>
              <a:t>	char </a:t>
            </a:r>
            <a:r>
              <a:rPr lang="en-US" b="1" i="1" dirty="0" err="1">
                <a:solidFill>
                  <a:srgbClr val="0070C0"/>
                </a:solidFill>
                <a:latin typeface="Consolas" panose="020B0609020204030204" pitchFamily="49" charset="0"/>
                <a:cs typeface="Consolas" panose="020B0609020204030204" pitchFamily="49" charset="0"/>
              </a:rPr>
              <a:t>buf</a:t>
            </a:r>
            <a:r>
              <a:rPr lang="en-US" b="1" i="1" dirty="0">
                <a:solidFill>
                  <a:srgbClr val="0070C0"/>
                </a:solidFill>
                <a:latin typeface="Consolas" panose="020B0609020204030204" pitchFamily="49" charset="0"/>
                <a:cs typeface="Consolas" panose="020B0609020204030204" pitchFamily="49" charset="0"/>
              </a:rPr>
              <a:t>[32];</a:t>
            </a:r>
          </a:p>
          <a:p>
            <a:r>
              <a:rPr lang="en-US" b="1" i="1" dirty="0">
                <a:solidFill>
                  <a:srgbClr val="0070C0"/>
                </a:solidFill>
                <a:latin typeface="Consolas" panose="020B0609020204030204" pitchFamily="49" charset="0"/>
                <a:cs typeface="Consolas" panose="020B0609020204030204" pitchFamily="49" charset="0"/>
              </a:rPr>
              <a:t>	auto n = read(</a:t>
            </a:r>
            <a:r>
              <a:rPr lang="en-US" b="1" i="1" dirty="0" err="1">
                <a:solidFill>
                  <a:srgbClr val="0070C0"/>
                </a:solidFill>
                <a:latin typeface="Consolas" panose="020B0609020204030204" pitchFamily="49" charset="0"/>
                <a:cs typeface="Consolas" panose="020B0609020204030204" pitchFamily="49" charset="0"/>
              </a:rPr>
              <a:t>fd</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buf</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sizeof</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buf</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assert(n&gt;0);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buf</a:t>
            </a:r>
            <a:r>
              <a:rPr lang="en-US" b="1" i="1" dirty="0">
                <a:solidFill>
                  <a:srgbClr val="0070C0"/>
                </a:solidFill>
                <a:latin typeface="Consolas" panose="020B0609020204030204" pitchFamily="49" charset="0"/>
                <a:cs typeface="Consolas" panose="020B0609020204030204" pitchFamily="49" charset="0"/>
              </a:rPr>
              <a:t>[n] = 0;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rc</a:t>
            </a:r>
            <a:r>
              <a:rPr lang="en-US" b="1" i="1" dirty="0">
                <a:solidFill>
                  <a:srgbClr val="0070C0"/>
                </a:solidFill>
                <a:latin typeface="Consolas" panose="020B0609020204030204" pitchFamily="49" charset="0"/>
                <a:cs typeface="Consolas" panose="020B0609020204030204" pitchFamily="49" charset="0"/>
              </a:rPr>
              <a:t> = </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sscanf</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buf</a:t>
            </a:r>
            <a:r>
              <a:rPr lang="en-US" b="1" i="1" dirty="0">
                <a:solidFill>
                  <a:srgbClr val="0070C0"/>
                </a:solidFill>
                <a:latin typeface="Consolas" panose="020B0609020204030204" pitchFamily="49" charset="0"/>
                <a:cs typeface="Consolas" panose="020B0609020204030204" pitchFamily="49" charset="0"/>
              </a:rPr>
              <a:t>, "%d", &amp;n);	</a:t>
            </a:r>
          </a:p>
          <a:p>
            <a:r>
              <a:rPr lang="en-US" b="1" i="1" dirty="0">
                <a:solidFill>
                  <a:srgbClr val="0070C0"/>
                </a:solidFill>
                <a:latin typeface="Consolas" panose="020B0609020204030204" pitchFamily="49" charset="0"/>
                <a:cs typeface="Consolas" panose="020B0609020204030204" pitchFamily="49" charset="0"/>
              </a:rPr>
              <a:t>	assert(</a:t>
            </a:r>
            <a:r>
              <a:rPr lang="en-US" b="1" i="1" dirty="0" err="1">
                <a:solidFill>
                  <a:srgbClr val="0070C0"/>
                </a:solidFill>
                <a:latin typeface="Consolas" panose="020B0609020204030204" pitchFamily="49" charset="0"/>
                <a:cs typeface="Consolas" panose="020B0609020204030204" pitchFamily="49" charset="0"/>
              </a:rPr>
              <a:t>rc</a:t>
            </a:r>
            <a:r>
              <a:rPr lang="en-US" b="1" i="1" dirty="0">
                <a:solidFill>
                  <a:srgbClr val="0070C0"/>
                </a:solidFill>
                <a:latin typeface="Consolas" panose="020B0609020204030204" pitchFamily="49" charset="0"/>
                <a:cs typeface="Consolas" panose="020B0609020204030204" pitchFamily="49" charset="0"/>
              </a:rPr>
              <a:t> == 1);	</a:t>
            </a:r>
          </a:p>
          <a:p>
            <a:r>
              <a:rPr lang="en-US" b="1" i="1" dirty="0">
                <a:solidFill>
                  <a:srgbClr val="0070C0"/>
                </a:solidFill>
                <a:latin typeface="Consolas" panose="020B0609020204030204" pitchFamily="49" charset="0"/>
                <a:cs typeface="Consolas" panose="020B0609020204030204" pitchFamily="49" charset="0"/>
              </a:rPr>
              <a:t>	return n;			/* Return value */</a:t>
            </a:r>
          </a:p>
          <a:p>
            <a:r>
              <a:rPr lang="en-US"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658129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Sensor Source Code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0" y="791557"/>
            <a:ext cx="12433109" cy="5632311"/>
          </a:xfrm>
          <a:prstGeom prst="rect">
            <a:avLst/>
          </a:prstGeom>
          <a:noFill/>
        </p:spPr>
        <p:txBody>
          <a:bodyPr wrap="square" rtlCol="0">
            <a:spAutoFit/>
          </a:bodyPr>
          <a:lstStyle/>
          <a:p>
            <a:r>
              <a:rPr lang="en-US" b="1" i="1" dirty="0">
                <a:solidFill>
                  <a:srgbClr val="0070C0"/>
                </a:solidFill>
                <a:latin typeface="Consolas" panose="020B0609020204030204" pitchFamily="49" charset="0"/>
                <a:cs typeface="Consolas" panose="020B0609020204030204" pitchFamily="49" charset="0"/>
              </a:rPr>
              <a:t>void </a:t>
            </a:r>
            <a:r>
              <a:rPr lang="en-US" b="1" i="1" dirty="0" err="1">
                <a:solidFill>
                  <a:srgbClr val="0070C0"/>
                </a:solidFill>
                <a:latin typeface="Consolas" panose="020B0609020204030204" pitchFamily="49" charset="0"/>
                <a:cs typeface="Consolas" panose="020B0609020204030204" pitchFamily="49" charset="0"/>
              </a:rPr>
              <a:t>console_thread</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while (!stop) 	</a:t>
            </a:r>
          </a:p>
          <a:p>
            <a:r>
              <a:rPr lang="en-US" b="1" i="1" dirty="0">
                <a:solidFill>
                  <a:srgbClr val="0070C0"/>
                </a:solidFill>
                <a:latin typeface="Consolas" panose="020B0609020204030204" pitchFamily="49" charset="0"/>
                <a:cs typeface="Consolas" panose="020B0609020204030204" pitchFamily="49" charset="0"/>
              </a:rPr>
              <a:t>	{		</a:t>
            </a:r>
          </a:p>
          <a:p>
            <a:r>
              <a:rPr lang="en-US" b="1" i="1" dirty="0">
                <a:solidFill>
                  <a:srgbClr val="0070C0"/>
                </a:solidFill>
                <a:latin typeface="Consolas" panose="020B0609020204030204" pitchFamily="49" charset="0"/>
                <a:cs typeface="Consolas" panose="020B0609020204030204" pitchFamily="49" charset="0"/>
              </a:rPr>
              <a:t>		sleep(3);		</a:t>
            </a:r>
          </a:p>
          <a:p>
            <a:r>
              <a:rPr lang="en-US" b="1" i="1" dirty="0">
                <a:solidFill>
                  <a:srgbClr val="0070C0"/>
                </a:solidFill>
                <a:latin typeface="Consolas" panose="020B0609020204030204" pitchFamily="49" charset="0"/>
                <a:cs typeface="Consolas" panose="020B0609020204030204" pitchFamily="49" charset="0"/>
              </a:rPr>
              <a:t>		publish_SW1();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publish_LED</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a:t>
            </a:r>
          </a:p>
          <a:p>
            <a:endParaRPr lang="en-US" b="1" i="1" dirty="0">
              <a:solidFill>
                <a:srgbClr val="0070C0"/>
              </a:solidFill>
              <a:latin typeface="Consolas" panose="020B0609020204030204" pitchFamily="49" charset="0"/>
              <a:cs typeface="Consolas" panose="020B0609020204030204" pitchFamily="49" charset="0"/>
            </a:endParaRPr>
          </a:p>
          <a:p>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 main(</a:t>
            </a:r>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argc</a:t>
            </a:r>
            <a:r>
              <a:rPr lang="en-US" b="1" i="1" dirty="0">
                <a:solidFill>
                  <a:srgbClr val="0070C0"/>
                </a:solidFill>
                <a:latin typeface="Consolas" panose="020B0609020204030204" pitchFamily="49" charset="0"/>
                <a:cs typeface="Consolas" panose="020B0609020204030204" pitchFamily="49" charset="0"/>
              </a:rPr>
              <a:t>, char **</a:t>
            </a:r>
            <a:r>
              <a:rPr lang="en-US" b="1" i="1" dirty="0" err="1">
                <a:solidFill>
                  <a:srgbClr val="0070C0"/>
                </a:solidFill>
                <a:latin typeface="Consolas" panose="020B0609020204030204" pitchFamily="49" charset="0"/>
                <a:cs typeface="Consolas" panose="020B0609020204030204" pitchFamily="49" charset="0"/>
              </a:rPr>
              <a:t>argv</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fd_LED</a:t>
            </a:r>
            <a:r>
              <a:rPr lang="en-US" b="1" i="1" dirty="0">
                <a:solidFill>
                  <a:srgbClr val="0070C0"/>
                </a:solidFill>
                <a:latin typeface="Consolas" panose="020B0609020204030204" pitchFamily="49" charset="0"/>
                <a:cs typeface="Consolas" panose="020B0609020204030204" pitchFamily="49" charset="0"/>
              </a:rPr>
              <a:t> = -1;			/* GPIO 27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fd_LED</a:t>
            </a:r>
            <a:r>
              <a:rPr lang="en-US" b="1" i="1" dirty="0">
                <a:solidFill>
                  <a:srgbClr val="0070C0"/>
                </a:solidFill>
                <a:latin typeface="Consolas" panose="020B0609020204030204" pitchFamily="49" charset="0"/>
                <a:cs typeface="Consolas" panose="020B0609020204030204" pitchFamily="49" charset="0"/>
              </a:rPr>
              <a:t> = </a:t>
            </a:r>
            <a:r>
              <a:rPr lang="en-US" b="1" i="1" dirty="0" err="1">
                <a:solidFill>
                  <a:srgbClr val="0070C0"/>
                </a:solidFill>
                <a:latin typeface="Consolas" panose="020B0609020204030204" pitchFamily="49" charset="0"/>
                <a:cs typeface="Consolas" panose="020B0609020204030204" pitchFamily="49" charset="0"/>
              </a:rPr>
              <a:t>gpio_open_output</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gp_LED</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if (</a:t>
            </a:r>
            <a:r>
              <a:rPr lang="en-US" b="1" i="1" dirty="0" err="1">
                <a:solidFill>
                  <a:srgbClr val="0070C0"/>
                </a:solidFill>
                <a:latin typeface="Consolas" panose="020B0609020204030204" pitchFamily="49" charset="0"/>
                <a:cs typeface="Consolas" panose="020B0609020204030204" pitchFamily="49" charset="0"/>
              </a:rPr>
              <a:t>fd_LED</a:t>
            </a:r>
            <a:r>
              <a:rPr lang="en-US" b="1" i="1" dirty="0">
                <a:solidFill>
                  <a:srgbClr val="0070C0"/>
                </a:solidFill>
                <a:latin typeface="Consolas" panose="020B0609020204030204" pitchFamily="49" charset="0"/>
                <a:cs typeface="Consolas" panose="020B0609020204030204" pitchFamily="49" charset="0"/>
              </a:rPr>
              <a:t> &lt; 0) 	</a:t>
            </a:r>
          </a:p>
          <a:p>
            <a:r>
              <a:rPr lang="en-US" b="1" i="1" dirty="0">
                <a:solidFill>
                  <a:srgbClr val="0070C0"/>
                </a:solidFill>
                <a:latin typeface="Consolas" panose="020B0609020204030204" pitchFamily="49" charset="0"/>
                <a:cs typeface="Consolas" panose="020B0609020204030204" pitchFamily="49" charset="0"/>
              </a:rPr>
              <a:t>	{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cout</a:t>
            </a:r>
            <a:r>
              <a:rPr lang="en-US" b="1" i="1" dirty="0">
                <a:solidFill>
                  <a:srgbClr val="0070C0"/>
                </a:solidFill>
                <a:latin typeface="Consolas" panose="020B0609020204030204" pitchFamily="49" charset="0"/>
                <a:cs typeface="Consolas" panose="020B0609020204030204" pitchFamily="49" charset="0"/>
              </a:rPr>
              <a:t> &lt;&lt; </a:t>
            </a:r>
            <a:r>
              <a:rPr lang="en-US" b="1" i="1" dirty="0" err="1">
                <a:solidFill>
                  <a:srgbClr val="0070C0"/>
                </a:solidFill>
                <a:latin typeface="Consolas" panose="020B0609020204030204" pitchFamily="49" charset="0"/>
                <a:cs typeface="Consolas" panose="020B0609020204030204" pitchFamily="49" charset="0"/>
              </a:rPr>
              <a:t>strerror</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errno</a:t>
            </a:r>
            <a:r>
              <a:rPr lang="en-US" b="1" i="1" dirty="0">
                <a:solidFill>
                  <a:srgbClr val="0070C0"/>
                </a:solidFill>
                <a:latin typeface="Consolas" panose="020B0609020204030204" pitchFamily="49" charset="0"/>
                <a:cs typeface="Consolas" panose="020B0609020204030204" pitchFamily="49" charset="0"/>
              </a:rPr>
              <a:t>) &lt;&lt; ": Opening GPIO " &lt;&lt; </a:t>
            </a:r>
            <a:r>
              <a:rPr lang="en-US" b="1" i="1" dirty="0" err="1">
                <a:solidFill>
                  <a:srgbClr val="0070C0"/>
                </a:solidFill>
                <a:latin typeface="Consolas" panose="020B0609020204030204" pitchFamily="49" charset="0"/>
                <a:cs typeface="Consolas" panose="020B0609020204030204" pitchFamily="49" charset="0"/>
              </a:rPr>
              <a:t>gp_LED</a:t>
            </a:r>
            <a:r>
              <a:rPr lang="en-US" b="1" i="1" dirty="0">
                <a:solidFill>
                  <a:srgbClr val="0070C0"/>
                </a:solidFill>
                <a:latin typeface="Consolas" panose="020B0609020204030204" pitchFamily="49" charset="0"/>
                <a:cs typeface="Consolas" panose="020B0609020204030204" pitchFamily="49" charset="0"/>
              </a:rPr>
              <a:t> &lt;&lt; " for output.\n";			return 1;	</a:t>
            </a:r>
          </a:p>
          <a:p>
            <a:r>
              <a:rPr lang="en-US" b="1" i="1" dirty="0">
                <a:solidFill>
                  <a:srgbClr val="0070C0"/>
                </a:solidFill>
                <a:latin typeface="Consolas" panose="020B0609020204030204" pitchFamily="49" charset="0"/>
                <a:cs typeface="Consolas" panose="020B0609020204030204" pitchFamily="49" charset="0"/>
              </a:rPr>
              <a:t>	}	/* Open GPIO for SW1 */	</a:t>
            </a:r>
          </a:p>
        </p:txBody>
      </p:sp>
    </p:spTree>
    <p:extLst>
      <p:ext uri="{BB962C8B-B14F-4D97-AF65-F5344CB8AC3E}">
        <p14:creationId xmlns:p14="http://schemas.microsoft.com/office/powerpoint/2010/main" val="2201289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ØMQ</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4401205"/>
          </a:xfrm>
          <a:prstGeom prst="rect">
            <a:avLst/>
          </a:prstGeom>
        </p:spPr>
        <p:txBody>
          <a:bodyPr wrap="square">
            <a:spAutoFit/>
          </a:bodyPr>
          <a:lstStyle/>
          <a:p>
            <a:r>
              <a:rPr lang="en-US" sz="2000" dirty="0"/>
              <a:t>Some open source projects are just too good not to use. ØMQ is one of them. It exists to solve a difficult problem close to our hearts. Using this library, we can have each Raspberry Pi act as a publisher of information for the multiple software consoles acting as subscribers.</a:t>
            </a:r>
          </a:p>
          <a:p>
            <a:endParaRPr lang="en-US" sz="2000" dirty="0"/>
          </a:p>
          <a:p>
            <a:endParaRPr lang="en-US" sz="2000" dirty="0"/>
          </a:p>
          <a:p>
            <a:r>
              <a:rPr lang="en-US" sz="2000" dirty="0"/>
              <a:t>To allow multiple consoles to control each Pi sensing station, each sensing station also becomes a subscriber to the console publishers. In effect, we have many-to-many communication in a tidy software API, thanks to ØMQ.</a:t>
            </a:r>
          </a:p>
          <a:p>
            <a:endParaRPr lang="en-US" sz="2000" dirty="0"/>
          </a:p>
          <a:p>
            <a:endParaRPr lang="en-US" sz="2000" dirty="0"/>
          </a:p>
          <a:p>
            <a:r>
              <a:rPr lang="en-US" sz="2000" dirty="0"/>
              <a:t>For interesting reading, a nice overview of </a:t>
            </a:r>
            <a:r>
              <a:rPr lang="en-US" sz="2000" dirty="0" err="1"/>
              <a:t>ØmQ</a:t>
            </a:r>
            <a:r>
              <a:rPr lang="en-US" sz="2000" dirty="0"/>
              <a:t> is available here: </a:t>
            </a:r>
            <a:r>
              <a:rPr lang="en-US" sz="2000" b="1" i="1" dirty="0">
                <a:solidFill>
                  <a:srgbClr val="0070C0"/>
                </a:solidFill>
                <a:latin typeface="Consolas" panose="020B0609020204030204" pitchFamily="49" charset="0"/>
                <a:cs typeface="Consolas" panose="020B0609020204030204" pitchFamily="49" charset="0"/>
              </a:rPr>
              <a:t>http://zguide.zeromq.org/page:all</a:t>
            </a:r>
            <a:r>
              <a:rPr lang="en-US" sz="2000" dirty="0"/>
              <a:t>.</a:t>
            </a:r>
          </a:p>
          <a:p>
            <a:endParaRPr lang="en-US" sz="2000" dirty="0"/>
          </a:p>
          <a:p>
            <a:endParaRPr lang="en-US" sz="2000" dirty="0" err="1"/>
          </a:p>
        </p:txBody>
      </p:sp>
    </p:spTree>
    <p:extLst>
      <p:ext uri="{BB962C8B-B14F-4D97-AF65-F5344CB8AC3E}">
        <p14:creationId xmlns:p14="http://schemas.microsoft.com/office/powerpoint/2010/main" val="3227113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Sensor Source Code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1" y="791557"/>
            <a:ext cx="12296632" cy="5909310"/>
          </a:xfrm>
          <a:prstGeom prst="rect">
            <a:avLst/>
          </a:prstGeom>
          <a:noFill/>
        </p:spPr>
        <p:txBody>
          <a:bodyPr wrap="square" rtlCol="0">
            <a:spAutoFit/>
          </a:bodyPr>
          <a:lstStyle/>
          <a:p>
            <a:r>
              <a:rPr lang="en-US" b="1" i="1" dirty="0">
                <a:solidFill>
                  <a:srgbClr val="0070C0"/>
                </a:solidFill>
                <a:latin typeface="Consolas" panose="020B0609020204030204" pitchFamily="49" charset="0"/>
                <a:cs typeface="Consolas" panose="020B0609020204030204" pitchFamily="49" charset="0"/>
              </a:rPr>
              <a:t>	fd_SW1 = </a:t>
            </a:r>
            <a:r>
              <a:rPr lang="en-US" b="1" i="1" dirty="0" err="1">
                <a:solidFill>
                  <a:srgbClr val="0070C0"/>
                </a:solidFill>
                <a:latin typeface="Consolas" panose="020B0609020204030204" pitchFamily="49" charset="0"/>
                <a:cs typeface="Consolas" panose="020B0609020204030204" pitchFamily="49" charset="0"/>
              </a:rPr>
              <a:t>gpio_open_edge</a:t>
            </a:r>
            <a:r>
              <a:rPr lang="en-US" b="1" i="1" dirty="0">
                <a:solidFill>
                  <a:srgbClr val="0070C0"/>
                </a:solidFill>
                <a:latin typeface="Consolas" panose="020B0609020204030204" pitchFamily="49" charset="0"/>
                <a:cs typeface="Consolas" panose="020B0609020204030204" pitchFamily="49" charset="0"/>
              </a:rPr>
              <a:t>(22, "both");	</a:t>
            </a:r>
          </a:p>
          <a:p>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if (fd_SW1 &lt; 0) 	</a:t>
            </a:r>
          </a:p>
          <a:p>
            <a:r>
              <a:rPr lang="en-US" b="1" i="1" dirty="0">
                <a:solidFill>
                  <a:srgbClr val="0070C0"/>
                </a:solidFill>
                <a:latin typeface="Consolas" panose="020B0609020204030204" pitchFamily="49" charset="0"/>
                <a:cs typeface="Consolas" panose="020B0609020204030204" pitchFamily="49" charset="0"/>
              </a:rPr>
              <a:t>	{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cout</a:t>
            </a:r>
            <a:r>
              <a:rPr lang="en-US" b="1" i="1" dirty="0">
                <a:solidFill>
                  <a:srgbClr val="0070C0"/>
                </a:solidFill>
                <a:latin typeface="Consolas" panose="020B0609020204030204" pitchFamily="49" charset="0"/>
                <a:cs typeface="Consolas" panose="020B0609020204030204" pitchFamily="49" charset="0"/>
              </a:rPr>
              <a:t> &lt;&lt; </a:t>
            </a:r>
            <a:r>
              <a:rPr lang="en-US" b="1" i="1" dirty="0" err="1">
                <a:solidFill>
                  <a:srgbClr val="0070C0"/>
                </a:solidFill>
                <a:latin typeface="Consolas" panose="020B0609020204030204" pitchFamily="49" charset="0"/>
                <a:cs typeface="Consolas" panose="020B0609020204030204" pitchFamily="49" charset="0"/>
              </a:rPr>
              <a:t>strerror</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errno</a:t>
            </a:r>
            <a:r>
              <a:rPr lang="en-US" b="1" i="1" dirty="0">
                <a:solidFill>
                  <a:srgbClr val="0070C0"/>
                </a:solidFill>
                <a:latin typeface="Consolas" panose="020B0609020204030204" pitchFamily="49" charset="0"/>
                <a:cs typeface="Consolas" panose="020B0609020204030204" pitchFamily="49" charset="0"/>
              </a:rPr>
              <a:t>) &lt;&lt; ": Opening GPIO " &lt;&lt; gp_SW1 &lt;&lt; " for input.\n";		</a:t>
            </a:r>
          </a:p>
          <a:p>
            <a:r>
              <a:rPr lang="en-US" b="1" i="1" dirty="0">
                <a:solidFill>
                  <a:srgbClr val="0070C0"/>
                </a:solidFill>
                <a:latin typeface="Consolas" panose="020B0609020204030204" pitchFamily="49" charset="0"/>
                <a:cs typeface="Consolas" panose="020B0609020204030204" pitchFamily="49" charset="0"/>
              </a:rPr>
              <a:t>		return 1;	</a:t>
            </a:r>
          </a:p>
          <a:p>
            <a:r>
              <a:rPr lang="en-US" b="1" i="1" dirty="0">
                <a:solidFill>
                  <a:srgbClr val="0070C0"/>
                </a:solidFill>
                <a:latin typeface="Consolas" panose="020B0609020204030204" pitchFamily="49" charset="0"/>
                <a:cs typeface="Consolas" panose="020B0609020204030204" pitchFamily="49" charset="0"/>
              </a:rPr>
              <a:t>	}	</a:t>
            </a:r>
          </a:p>
          <a:p>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auto context = </a:t>
            </a:r>
            <a:r>
              <a:rPr lang="en-US" b="1" i="1" dirty="0" err="1">
                <a:solidFill>
                  <a:srgbClr val="0070C0"/>
                </a:solidFill>
                <a:latin typeface="Consolas" panose="020B0609020204030204" pitchFamily="49" charset="0"/>
                <a:cs typeface="Consolas" panose="020B0609020204030204" pitchFamily="49" charset="0"/>
              </a:rPr>
              <a:t>zmq_ctx_new</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assert(context);</a:t>
            </a:r>
          </a:p>
          <a:p>
            <a:endParaRPr lang="en-US" b="1" i="1" dirty="0">
              <a:solidFill>
                <a:srgbClr val="0070C0"/>
              </a:solidFill>
              <a:latin typeface="Consolas" panose="020B0609020204030204" pitchFamily="49" charset="0"/>
              <a:cs typeface="Consolas" panose="020B0609020204030204" pitchFamily="49" charset="0"/>
            </a:endParaRPr>
          </a:p>
          <a:p>
            <a:r>
              <a:rPr lang="en-US" b="1" i="1" dirty="0">
                <a:solidFill>
                  <a:srgbClr val="0070C0"/>
                </a:solidFill>
                <a:latin typeface="Consolas" panose="020B0609020204030204" pitchFamily="49" charset="0"/>
                <a:cs typeface="Consolas" panose="020B0609020204030204" pitchFamily="49" charset="0"/>
              </a:rPr>
              <a:t>	publisher = </a:t>
            </a:r>
            <a:r>
              <a:rPr lang="en-US" b="1" i="1" dirty="0" err="1">
                <a:solidFill>
                  <a:srgbClr val="0070C0"/>
                </a:solidFill>
                <a:latin typeface="Consolas" panose="020B0609020204030204" pitchFamily="49" charset="0"/>
                <a:cs typeface="Consolas" panose="020B0609020204030204" pitchFamily="49" charset="0"/>
              </a:rPr>
              <a:t>zmq_socket</a:t>
            </a:r>
            <a:r>
              <a:rPr lang="en-US" b="1" i="1" dirty="0">
                <a:solidFill>
                  <a:srgbClr val="0070C0"/>
                </a:solidFill>
                <a:latin typeface="Consolas" panose="020B0609020204030204" pitchFamily="49" charset="0"/>
                <a:cs typeface="Consolas" panose="020B0609020204030204" pitchFamily="49" charset="0"/>
              </a:rPr>
              <a:t>(context, ZMQ_PUB);	</a:t>
            </a:r>
          </a:p>
          <a:p>
            <a:r>
              <a:rPr lang="en-US" b="1" i="1" dirty="0">
                <a:solidFill>
                  <a:srgbClr val="0070C0"/>
                </a:solidFill>
                <a:latin typeface="Consolas" panose="020B0609020204030204" pitchFamily="49" charset="0"/>
                <a:cs typeface="Consolas" panose="020B0609020204030204" pitchFamily="49" charset="0"/>
              </a:rPr>
              <a:t>	assert(publisher);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::string </a:t>
            </a:r>
            <a:r>
              <a:rPr lang="en-US" b="1" i="1" dirty="0" err="1">
                <a:solidFill>
                  <a:srgbClr val="0070C0"/>
                </a:solidFill>
                <a:latin typeface="Consolas" panose="020B0609020204030204" pitchFamily="49" charset="0"/>
                <a:cs typeface="Consolas" panose="020B0609020204030204" pitchFamily="49" charset="0"/>
              </a:rPr>
              <a:t>service_sensor_pub</a:t>
            </a:r>
            <a:r>
              <a:rPr lang="en-US" b="1" i="1" dirty="0">
                <a:solidFill>
                  <a:srgbClr val="0070C0"/>
                </a:solidFill>
                <a:latin typeface="Consolas" panose="020B0609020204030204" pitchFamily="49" charset="0"/>
                <a:cs typeface="Consolas" panose="020B0609020204030204" pitchFamily="49" charset="0"/>
              </a:rPr>
              <a:t> = "</a:t>
            </a:r>
            <a:r>
              <a:rPr lang="en-US" b="1" i="1" dirty="0" err="1">
                <a:solidFill>
                  <a:srgbClr val="0070C0"/>
                </a:solidFill>
                <a:latin typeface="Consolas" panose="020B0609020204030204" pitchFamily="49" charset="0"/>
                <a:cs typeface="Consolas" panose="020B0609020204030204" pitchFamily="49" charset="0"/>
              </a:rPr>
              <a:t>tcp</a:t>
            </a:r>
            <a:r>
              <a:rPr lang="en-US" b="1" i="1" dirty="0">
                <a:solidFill>
                  <a:srgbClr val="0070C0"/>
                </a:solidFill>
                <a:latin typeface="Consolas" panose="020B0609020204030204" pitchFamily="49" charset="0"/>
                <a:cs typeface="Consolas" panose="020B0609020204030204" pitchFamily="49" charset="0"/>
              </a:rPr>
              <a:t>://*:9999";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rc</a:t>
            </a:r>
            <a:r>
              <a:rPr lang="en-US" b="1" i="1" dirty="0">
                <a:solidFill>
                  <a:srgbClr val="0070C0"/>
                </a:solidFill>
                <a:latin typeface="Consolas" panose="020B0609020204030204" pitchFamily="49" charset="0"/>
                <a:cs typeface="Consolas" panose="020B0609020204030204" pitchFamily="49" charset="0"/>
              </a:rPr>
              <a:t> = 0;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rc</a:t>
            </a:r>
            <a:r>
              <a:rPr lang="en-US" b="1" i="1" dirty="0">
                <a:solidFill>
                  <a:srgbClr val="0070C0"/>
                </a:solidFill>
                <a:latin typeface="Consolas" panose="020B0609020204030204" pitchFamily="49" charset="0"/>
                <a:cs typeface="Consolas" panose="020B0609020204030204" pitchFamily="49" charset="0"/>
              </a:rPr>
              <a:t> = </a:t>
            </a:r>
            <a:r>
              <a:rPr lang="en-US" b="1" i="1" dirty="0" err="1">
                <a:solidFill>
                  <a:srgbClr val="0070C0"/>
                </a:solidFill>
                <a:latin typeface="Consolas" panose="020B0609020204030204" pitchFamily="49" charset="0"/>
                <a:cs typeface="Consolas" panose="020B0609020204030204" pitchFamily="49" charset="0"/>
              </a:rPr>
              <a:t>zmq_bind</a:t>
            </a:r>
            <a:r>
              <a:rPr lang="en-US" b="1" i="1" dirty="0">
                <a:solidFill>
                  <a:srgbClr val="0070C0"/>
                </a:solidFill>
                <a:latin typeface="Consolas" panose="020B0609020204030204" pitchFamily="49" charset="0"/>
                <a:cs typeface="Consolas" panose="020B0609020204030204" pitchFamily="49" charset="0"/>
              </a:rPr>
              <a:t>(publisher, </a:t>
            </a:r>
            <a:r>
              <a:rPr lang="en-US" b="1" i="1" dirty="0" err="1">
                <a:solidFill>
                  <a:srgbClr val="0070C0"/>
                </a:solidFill>
                <a:latin typeface="Consolas" panose="020B0609020204030204" pitchFamily="49" charset="0"/>
                <a:cs typeface="Consolas" panose="020B0609020204030204" pitchFamily="49" charset="0"/>
              </a:rPr>
              <a:t>service_sensor_pub.c_str</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assert(!</a:t>
            </a:r>
            <a:r>
              <a:rPr lang="en-US" b="1" i="1" dirty="0" err="1">
                <a:solidFill>
                  <a:srgbClr val="0070C0"/>
                </a:solidFill>
                <a:latin typeface="Consolas" panose="020B0609020204030204" pitchFamily="49" charset="0"/>
                <a:cs typeface="Consolas" panose="020B0609020204030204" pitchFamily="49" charset="0"/>
              </a:rPr>
              <a:t>rc</a:t>
            </a:r>
            <a:r>
              <a:rPr lang="en-US" b="1" i="1" dirty="0">
                <a:solidFill>
                  <a:srgbClr val="0070C0"/>
                </a:solidFill>
                <a:latin typeface="Consolas" panose="020B0609020204030204" pitchFamily="49" charset="0"/>
                <a:cs typeface="Consolas" panose="020B0609020204030204" pitchFamily="49" charset="0"/>
              </a:rPr>
              <a:t>);</a:t>
            </a:r>
          </a:p>
          <a:p>
            <a:endParaRPr lang="en-US" b="1" i="1" dirty="0">
              <a:solidFill>
                <a:srgbClr val="0070C0"/>
              </a:solidFill>
              <a:latin typeface="Consolas" panose="020B0609020204030204" pitchFamily="49" charset="0"/>
              <a:cs typeface="Consolas" panose="020B0609020204030204" pitchFamily="49" charset="0"/>
            </a:endParaRPr>
          </a:p>
          <a:p>
            <a:r>
              <a:rPr lang="en-US" b="1" i="1" dirty="0">
                <a:solidFill>
                  <a:srgbClr val="0070C0"/>
                </a:solidFill>
                <a:latin typeface="Consolas" panose="020B0609020204030204" pitchFamily="49" charset="0"/>
                <a:cs typeface="Consolas" panose="020B0609020204030204" pitchFamily="49" charset="0"/>
              </a:rPr>
              <a:t>	auto console = </a:t>
            </a:r>
            <a:r>
              <a:rPr lang="en-US" b="1" i="1" dirty="0" err="1">
                <a:solidFill>
                  <a:srgbClr val="0070C0"/>
                </a:solidFill>
                <a:latin typeface="Consolas" panose="020B0609020204030204" pitchFamily="49" charset="0"/>
                <a:cs typeface="Consolas" panose="020B0609020204030204" pitchFamily="49" charset="0"/>
              </a:rPr>
              <a:t>zmq_socket</a:t>
            </a:r>
            <a:r>
              <a:rPr lang="en-US" b="1" i="1" dirty="0">
                <a:solidFill>
                  <a:srgbClr val="0070C0"/>
                </a:solidFill>
                <a:latin typeface="Consolas" panose="020B0609020204030204" pitchFamily="49" charset="0"/>
                <a:cs typeface="Consolas" panose="020B0609020204030204" pitchFamily="49" charset="0"/>
              </a:rPr>
              <a:t>(context, ZMQ_PULL);	</a:t>
            </a:r>
          </a:p>
          <a:p>
            <a:r>
              <a:rPr lang="en-US" b="1" i="1" dirty="0">
                <a:solidFill>
                  <a:srgbClr val="0070C0"/>
                </a:solidFill>
                <a:latin typeface="Consolas" panose="020B0609020204030204" pitchFamily="49" charset="0"/>
                <a:cs typeface="Consolas" panose="020B0609020204030204" pitchFamily="49" charset="0"/>
              </a:rPr>
              <a:t>	assert(console);</a:t>
            </a:r>
          </a:p>
        </p:txBody>
      </p:sp>
    </p:spTree>
    <p:extLst>
      <p:ext uri="{BB962C8B-B14F-4D97-AF65-F5344CB8AC3E}">
        <p14:creationId xmlns:p14="http://schemas.microsoft.com/office/powerpoint/2010/main" val="2078051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Sensor Source Code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0" y="721217"/>
            <a:ext cx="11774556" cy="3477875"/>
          </a:xfrm>
          <a:prstGeom prst="rect">
            <a:avLst/>
          </a:prstGeom>
          <a:noFill/>
        </p:spPr>
        <p:txBody>
          <a:bodyPr wrap="square" rtlCol="0">
            <a:spAutoFit/>
          </a:bodyPr>
          <a:lstStyle/>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::string </a:t>
            </a:r>
            <a:r>
              <a:rPr lang="en-US" sz="2000" b="1" i="1" dirty="0" err="1">
                <a:solidFill>
                  <a:srgbClr val="0070C0"/>
                </a:solidFill>
                <a:latin typeface="Consolas" panose="020B0609020204030204" pitchFamily="49" charset="0"/>
                <a:cs typeface="Consolas" panose="020B0609020204030204" pitchFamily="49" charset="0"/>
              </a:rPr>
              <a:t>service_sensor_pull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tcp</a:t>
            </a:r>
            <a:r>
              <a:rPr lang="en-US" sz="2000" b="1" i="1" dirty="0">
                <a:solidFill>
                  <a:srgbClr val="0070C0"/>
                </a:solidFill>
                <a:latin typeface="Consolas" panose="020B0609020204030204" pitchFamily="49" charset="0"/>
                <a:cs typeface="Consolas" panose="020B0609020204030204" pitchFamily="49" charset="0"/>
              </a:rPr>
              <a:t>://*:9998";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rc</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zmq_bind</a:t>
            </a:r>
            <a:r>
              <a:rPr lang="en-US" sz="2000" b="1" i="1" dirty="0">
                <a:solidFill>
                  <a:srgbClr val="0070C0"/>
                </a:solidFill>
                <a:latin typeface="Consolas" panose="020B0609020204030204" pitchFamily="49" charset="0"/>
                <a:cs typeface="Consolas" panose="020B0609020204030204" pitchFamily="49" charset="0"/>
              </a:rPr>
              <a:t>(console, </a:t>
            </a:r>
            <a:r>
              <a:rPr lang="en-US" sz="2000" b="1" i="1" dirty="0" err="1">
                <a:solidFill>
                  <a:srgbClr val="0070C0"/>
                </a:solidFill>
                <a:latin typeface="Consolas" panose="020B0609020204030204" pitchFamily="49" charset="0"/>
                <a:cs typeface="Consolas" panose="020B0609020204030204" pitchFamily="49" charset="0"/>
              </a:rPr>
              <a:t>service_sensor_pull.c_str</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a:solidFill>
                  <a:srgbClr val="0070C0"/>
                </a:solidFill>
                <a:latin typeface="Consolas" panose="020B0609020204030204" pitchFamily="49" charset="0"/>
                <a:cs typeface="Consolas" panose="020B0609020204030204" pitchFamily="49" charset="0"/>
              </a:rPr>
              <a:t>	assert(</a:t>
            </a:r>
            <a:r>
              <a:rPr lang="en-US" sz="2000" b="1" i="1" dirty="0" err="1">
                <a:solidFill>
                  <a:srgbClr val="0070C0"/>
                </a:solidFill>
                <a:latin typeface="Consolas" panose="020B0609020204030204" pitchFamily="49" charset="0"/>
                <a:cs typeface="Consolas" panose="020B0609020204030204" pitchFamily="49" charset="0"/>
              </a:rPr>
              <a:t>rc</a:t>
            </a:r>
            <a:r>
              <a:rPr lang="en-US" sz="2000" b="1" i="1" dirty="0">
                <a:solidFill>
                  <a:srgbClr val="0070C0"/>
                </a:solidFill>
                <a:latin typeface="Consolas" panose="020B0609020204030204" pitchFamily="49" charset="0"/>
                <a:cs typeface="Consolas" panose="020B0609020204030204" pitchFamily="49" charset="0"/>
              </a:rPr>
              <a:t> != -1);	</a:t>
            </a:r>
          </a:p>
          <a:p>
            <a:r>
              <a:rPr lang="en-US" sz="2000" b="1" i="1" dirty="0">
                <a:solidFill>
                  <a:srgbClr val="0070C0"/>
                </a:solidFill>
                <a:latin typeface="Consolas" panose="020B0609020204030204" pitchFamily="49" charset="0"/>
                <a:cs typeface="Consolas" panose="020B0609020204030204" pitchFamily="49" charset="0"/>
              </a:rPr>
              <a:t>	SW1 = 0;	</a:t>
            </a:r>
          </a:p>
          <a:p>
            <a:r>
              <a:rPr lang="en-US" sz="2000" b="1" i="1" dirty="0">
                <a:solidFill>
                  <a:srgbClr val="0070C0"/>
                </a:solidFill>
                <a:latin typeface="Consolas" panose="020B0609020204030204" pitchFamily="49" charset="0"/>
                <a:cs typeface="Consolas" panose="020B0609020204030204" pitchFamily="49" charset="0"/>
              </a:rPr>
              <a:t>	publish_SW1();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publish_LED</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::thread thread1(SW1_monitor_thread);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::thread thread2(</a:t>
            </a:r>
            <a:r>
              <a:rPr lang="en-US" sz="2000" b="1" i="1" dirty="0" err="1">
                <a:solidFill>
                  <a:srgbClr val="0070C0"/>
                </a:solidFill>
                <a:latin typeface="Consolas" panose="020B0609020204030204" pitchFamily="49" charset="0"/>
                <a:cs typeface="Consolas" panose="020B0609020204030204" pitchFamily="49" charset="0"/>
              </a:rPr>
              <a:t>console_thread</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209600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Sensor Source Code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1" y="791557"/>
            <a:ext cx="11774556" cy="6186309"/>
          </a:xfrm>
          <a:prstGeom prst="rect">
            <a:avLst/>
          </a:prstGeom>
          <a:noFill/>
        </p:spPr>
        <p:txBody>
          <a:bodyPr wrap="square" rtlCol="0">
            <a:spAutoFit/>
          </a:bodyPr>
          <a:lstStyle/>
          <a:p>
            <a:r>
              <a:rPr lang="en-US" b="1" i="1" dirty="0">
                <a:solidFill>
                  <a:srgbClr val="0070C0"/>
                </a:solidFill>
                <a:latin typeface="Consolas" panose="020B0609020204030204" pitchFamily="49" charset="0"/>
                <a:cs typeface="Consolas" panose="020B0609020204030204" pitchFamily="49" charset="0"/>
              </a:rPr>
              <a:t>	while(true) 	</a:t>
            </a:r>
          </a:p>
          <a:p>
            <a:r>
              <a:rPr lang="en-US" b="1" i="1" dirty="0">
                <a:solidFill>
                  <a:srgbClr val="0070C0"/>
                </a:solidFill>
                <a:latin typeface="Consolas" panose="020B0609020204030204" pitchFamily="49" charset="0"/>
                <a:cs typeface="Consolas" panose="020B0609020204030204" pitchFamily="49" charset="0"/>
              </a:rPr>
              <a:t>	{		</a:t>
            </a:r>
          </a:p>
          <a:p>
            <a:r>
              <a:rPr lang="en-US" b="1" i="1" dirty="0">
                <a:solidFill>
                  <a:srgbClr val="0070C0"/>
                </a:solidFill>
                <a:latin typeface="Consolas" panose="020B0609020204030204" pitchFamily="49" charset="0"/>
                <a:cs typeface="Consolas" panose="020B0609020204030204" pitchFamily="49" charset="0"/>
              </a:rPr>
              <a:t>		char </a:t>
            </a:r>
            <a:r>
              <a:rPr lang="en-US" b="1" i="1" dirty="0" err="1">
                <a:solidFill>
                  <a:srgbClr val="0070C0"/>
                </a:solidFill>
                <a:latin typeface="Consolas" panose="020B0609020204030204" pitchFamily="49" charset="0"/>
                <a:cs typeface="Consolas" panose="020B0609020204030204" pitchFamily="49" charset="0"/>
              </a:rPr>
              <a:t>buf</a:t>
            </a:r>
            <a:r>
              <a:rPr lang="en-US" b="1" i="1" dirty="0">
                <a:solidFill>
                  <a:srgbClr val="0070C0"/>
                </a:solidFill>
                <a:latin typeface="Consolas" panose="020B0609020204030204" pitchFamily="49" charset="0"/>
                <a:cs typeface="Consolas" panose="020B0609020204030204" pitchFamily="49" charset="0"/>
              </a:rPr>
              <a:t>[256];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rc</a:t>
            </a:r>
            <a:r>
              <a:rPr lang="en-US" b="1" i="1" dirty="0">
                <a:solidFill>
                  <a:srgbClr val="0070C0"/>
                </a:solidFill>
                <a:latin typeface="Consolas" panose="020B0609020204030204" pitchFamily="49" charset="0"/>
                <a:cs typeface="Consolas" panose="020B0609020204030204" pitchFamily="49" charset="0"/>
              </a:rPr>
              <a:t> = </a:t>
            </a:r>
            <a:r>
              <a:rPr lang="en-US" b="1" i="1" dirty="0" err="1">
                <a:solidFill>
                  <a:srgbClr val="0070C0"/>
                </a:solidFill>
                <a:latin typeface="Consolas" panose="020B0609020204030204" pitchFamily="49" charset="0"/>
                <a:cs typeface="Consolas" panose="020B0609020204030204" pitchFamily="49" charset="0"/>
              </a:rPr>
              <a:t>zmq_recv</a:t>
            </a:r>
            <a:r>
              <a:rPr lang="en-US" b="1" i="1" dirty="0">
                <a:solidFill>
                  <a:srgbClr val="0070C0"/>
                </a:solidFill>
                <a:latin typeface="Consolas" panose="020B0609020204030204" pitchFamily="49" charset="0"/>
                <a:cs typeface="Consolas" panose="020B0609020204030204" pitchFamily="49" charset="0"/>
              </a:rPr>
              <a:t>(console, </a:t>
            </a:r>
            <a:r>
              <a:rPr lang="en-US" b="1" i="1" dirty="0" err="1">
                <a:solidFill>
                  <a:srgbClr val="0070C0"/>
                </a:solidFill>
                <a:latin typeface="Consolas" panose="020B0609020204030204" pitchFamily="49" charset="0"/>
                <a:cs typeface="Consolas" panose="020B0609020204030204" pitchFamily="49" charset="0"/>
              </a:rPr>
              <a:t>buf</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sizeof</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buf</a:t>
            </a:r>
            <a:r>
              <a:rPr lang="en-US" b="1" i="1" dirty="0">
                <a:solidFill>
                  <a:srgbClr val="0070C0"/>
                </a:solidFill>
                <a:latin typeface="Consolas" panose="020B0609020204030204" pitchFamily="49" charset="0"/>
                <a:cs typeface="Consolas" panose="020B0609020204030204" pitchFamily="49" charset="0"/>
              </a:rPr>
              <a:t> - 1, 0);		</a:t>
            </a:r>
          </a:p>
          <a:p>
            <a:r>
              <a:rPr lang="en-US" b="1" i="1" dirty="0">
                <a:solidFill>
                  <a:srgbClr val="0070C0"/>
                </a:solidFill>
                <a:latin typeface="Consolas" panose="020B0609020204030204" pitchFamily="49" charset="0"/>
                <a:cs typeface="Consolas" panose="020B0609020204030204" pitchFamily="49" charset="0"/>
              </a:rPr>
              <a:t>		if (</a:t>
            </a:r>
            <a:r>
              <a:rPr lang="en-US" b="1" i="1" dirty="0" err="1">
                <a:solidFill>
                  <a:srgbClr val="0070C0"/>
                </a:solidFill>
                <a:latin typeface="Consolas" panose="020B0609020204030204" pitchFamily="49" charset="0"/>
                <a:cs typeface="Consolas" panose="020B0609020204030204" pitchFamily="49" charset="0"/>
              </a:rPr>
              <a:t>rc</a:t>
            </a:r>
            <a:r>
              <a:rPr lang="en-US" b="1" i="1" dirty="0">
                <a:solidFill>
                  <a:srgbClr val="0070C0"/>
                </a:solidFill>
                <a:latin typeface="Consolas" panose="020B0609020204030204" pitchFamily="49" charset="0"/>
                <a:cs typeface="Consolas" panose="020B0609020204030204" pitchFamily="49" charset="0"/>
              </a:rPr>
              <a:t> &gt; 0) 		</a:t>
            </a:r>
          </a:p>
          <a:p>
            <a:r>
              <a:rPr lang="en-US" b="1" i="1" dirty="0">
                <a:solidFill>
                  <a:srgbClr val="0070C0"/>
                </a:solidFill>
                <a:latin typeface="Consolas" panose="020B0609020204030204" pitchFamily="49" charset="0"/>
                <a:cs typeface="Consolas" panose="020B0609020204030204" pitchFamily="49" charset="0"/>
              </a:rPr>
              <a:t>		{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buf</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rc</a:t>
            </a:r>
            <a:r>
              <a:rPr lang="en-US" b="1" i="1" dirty="0">
                <a:solidFill>
                  <a:srgbClr val="0070C0"/>
                </a:solidFill>
                <a:latin typeface="Consolas" panose="020B0609020204030204" pitchFamily="49" charset="0"/>
                <a:cs typeface="Consolas" panose="020B0609020204030204" pitchFamily="49" charset="0"/>
              </a:rPr>
              <a:t>] = 0;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::string </a:t>
            </a:r>
            <a:r>
              <a:rPr lang="en-US" b="1" i="1" dirty="0" err="1">
                <a:solidFill>
                  <a:srgbClr val="0070C0"/>
                </a:solidFill>
                <a:latin typeface="Consolas" panose="020B0609020204030204" pitchFamily="49" charset="0"/>
                <a:cs typeface="Consolas" panose="020B0609020204030204" pitchFamily="49" charset="0"/>
              </a:rPr>
              <a:t>getCmd</a:t>
            </a:r>
            <a:r>
              <a:rPr lang="en-US" b="1" i="1" dirty="0">
                <a:solidFill>
                  <a:srgbClr val="0070C0"/>
                </a:solidFill>
                <a:latin typeface="Consolas" panose="020B0609020204030204" pitchFamily="49" charset="0"/>
                <a:cs typeface="Consolas" panose="020B0609020204030204" pitchFamily="49" charset="0"/>
              </a:rPr>
              <a:t> = </a:t>
            </a:r>
            <a:r>
              <a:rPr lang="en-US" b="1" i="1" dirty="0" err="1">
                <a:solidFill>
                  <a:srgbClr val="0070C0"/>
                </a:solidFill>
                <a:latin typeface="Consolas" panose="020B0609020204030204" pitchFamily="49" charset="0"/>
                <a:cs typeface="Consolas" panose="020B0609020204030204" pitchFamily="49" charset="0"/>
              </a:rPr>
              <a:t>buf</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if(</a:t>
            </a:r>
            <a:r>
              <a:rPr lang="en-US" b="1" i="1" dirty="0" err="1">
                <a:solidFill>
                  <a:srgbClr val="0070C0"/>
                </a:solidFill>
                <a:latin typeface="Consolas" panose="020B0609020204030204" pitchFamily="49" charset="0"/>
                <a:cs typeface="Consolas" panose="020B0609020204030204" pitchFamily="49" charset="0"/>
              </a:rPr>
              <a:t>getCmd.substr</a:t>
            </a:r>
            <a:r>
              <a:rPr lang="en-US" b="1" i="1" dirty="0">
                <a:solidFill>
                  <a:srgbClr val="0070C0"/>
                </a:solidFill>
                <a:latin typeface="Consolas" panose="020B0609020204030204" pitchFamily="49" charset="0"/>
                <a:cs typeface="Consolas" panose="020B0609020204030204" pitchFamily="49" charset="0"/>
              </a:rPr>
              <a:t>(0, 4) == "led:")			</a:t>
            </a:r>
          </a:p>
          <a:p>
            <a:r>
              <a:rPr lang="en-US" b="1" i="1" dirty="0">
                <a:solidFill>
                  <a:srgbClr val="0070C0"/>
                </a:solidFill>
                <a:latin typeface="Consolas" panose="020B0609020204030204" pitchFamily="49" charset="0"/>
                <a:cs typeface="Consolas" panose="020B0609020204030204" pitchFamily="49" charset="0"/>
              </a:rPr>
              <a:t>			{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buf</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rc</a:t>
            </a:r>
            <a:r>
              <a:rPr lang="en-US" b="1" i="1" dirty="0">
                <a:solidFill>
                  <a:srgbClr val="0070C0"/>
                </a:solidFill>
                <a:latin typeface="Consolas" panose="020B0609020204030204" pitchFamily="49" charset="0"/>
                <a:cs typeface="Consolas" panose="020B0609020204030204" pitchFamily="49" charset="0"/>
              </a:rPr>
              <a:t>] = 0;				</a:t>
            </a:r>
          </a:p>
          <a:p>
            <a:r>
              <a:rPr lang="en-US" b="1" i="1" dirty="0">
                <a:solidFill>
                  <a:srgbClr val="0070C0"/>
                </a:solidFill>
                <a:latin typeface="Consolas" panose="020B0609020204030204" pitchFamily="49" charset="0"/>
                <a:cs typeface="Consolas" panose="020B0609020204030204" pitchFamily="49" charset="0"/>
              </a:rPr>
              <a:t>				LED = </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stoi</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getCmd.substr</a:t>
            </a:r>
            <a:r>
              <a:rPr lang="en-US" b="1" i="1" dirty="0">
                <a:solidFill>
                  <a:srgbClr val="0070C0"/>
                </a:solidFill>
                <a:latin typeface="Consolas" panose="020B0609020204030204" pitchFamily="49" charset="0"/>
                <a:cs typeface="Consolas" panose="020B0609020204030204" pitchFamily="49" charset="0"/>
              </a:rPr>
              <a:t>(4, 5));							</a:t>
            </a:r>
            <a:r>
              <a:rPr lang="en-US" b="1" i="1" dirty="0" err="1">
                <a:solidFill>
                  <a:srgbClr val="0070C0"/>
                </a:solidFill>
                <a:latin typeface="Consolas" panose="020B0609020204030204" pitchFamily="49" charset="0"/>
                <a:cs typeface="Consolas" panose="020B0609020204030204" pitchFamily="49" charset="0"/>
              </a:rPr>
              <a:t>gpio_write</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fd_LED</a:t>
            </a:r>
            <a:r>
              <a:rPr lang="en-US" b="1" i="1" dirty="0">
                <a:solidFill>
                  <a:srgbClr val="0070C0"/>
                </a:solidFill>
                <a:latin typeface="Consolas" panose="020B0609020204030204" pitchFamily="49" charset="0"/>
                <a:cs typeface="Consolas" panose="020B0609020204030204" pitchFamily="49" charset="0"/>
              </a:rPr>
              <a:t>, LED);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publish_LED</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			</a:t>
            </a:r>
          </a:p>
          <a:p>
            <a:r>
              <a:rPr lang="en-US" b="1" i="1" dirty="0">
                <a:solidFill>
                  <a:srgbClr val="0070C0"/>
                </a:solidFill>
                <a:latin typeface="Consolas" panose="020B0609020204030204" pitchFamily="49" charset="0"/>
                <a:cs typeface="Consolas" panose="020B0609020204030204" pitchFamily="49" charset="0"/>
              </a:rPr>
              <a:t>			if(</a:t>
            </a:r>
            <a:r>
              <a:rPr lang="en-US" b="1" i="1" dirty="0" err="1">
                <a:solidFill>
                  <a:srgbClr val="0070C0"/>
                </a:solidFill>
                <a:latin typeface="Consolas" panose="020B0609020204030204" pitchFamily="49" charset="0"/>
                <a:cs typeface="Consolas" panose="020B0609020204030204" pitchFamily="49" charset="0"/>
              </a:rPr>
              <a:t>getCmd.substr</a:t>
            </a:r>
            <a:r>
              <a:rPr lang="en-US" b="1" i="1" dirty="0">
                <a:solidFill>
                  <a:srgbClr val="0070C0"/>
                </a:solidFill>
                <a:latin typeface="Consolas" panose="020B0609020204030204" pitchFamily="49" charset="0"/>
                <a:cs typeface="Consolas" panose="020B0609020204030204" pitchFamily="49" charset="0"/>
              </a:rPr>
              <a:t>(0, 5) == "stop:")			</a:t>
            </a:r>
          </a:p>
          <a:p>
            <a:r>
              <a:rPr lang="en-US" b="1" i="1" dirty="0">
                <a:solidFill>
                  <a:srgbClr val="0070C0"/>
                </a:solidFill>
                <a:latin typeface="Consolas" panose="020B0609020204030204" pitchFamily="49" charset="0"/>
                <a:cs typeface="Consolas" panose="020B0609020204030204" pitchFamily="49" charset="0"/>
              </a:rPr>
              <a:t>			{				</a:t>
            </a:r>
          </a:p>
          <a:p>
            <a:r>
              <a:rPr lang="en-US" b="1" i="1" dirty="0">
                <a:solidFill>
                  <a:srgbClr val="0070C0"/>
                </a:solidFill>
                <a:latin typeface="Consolas" panose="020B0609020204030204" pitchFamily="49" charset="0"/>
                <a:cs typeface="Consolas" panose="020B0609020204030204" pitchFamily="49" charset="0"/>
              </a:rPr>
              <a:t>				stop = 1;				</a:t>
            </a:r>
          </a:p>
          <a:p>
            <a:r>
              <a:rPr lang="en-US" b="1" i="1" dirty="0">
                <a:solidFill>
                  <a:srgbClr val="0070C0"/>
                </a:solidFill>
                <a:latin typeface="Consolas" panose="020B0609020204030204" pitchFamily="49" charset="0"/>
                <a:cs typeface="Consolas" panose="020B0609020204030204" pitchFamily="49" charset="0"/>
              </a:rPr>
              <a:t>				break;			</a:t>
            </a:r>
          </a:p>
          <a:p>
            <a:r>
              <a:rPr lang="en-US" b="1" i="1" dirty="0">
                <a:solidFill>
                  <a:srgbClr val="0070C0"/>
                </a:solidFill>
                <a:latin typeface="Consolas" panose="020B0609020204030204" pitchFamily="49" charset="0"/>
                <a:cs typeface="Consolas" panose="020B0609020204030204" pitchFamily="49" charset="0"/>
              </a:rPr>
              <a:t>			}		</a:t>
            </a:r>
          </a:p>
          <a:p>
            <a:r>
              <a:rPr lang="en-US" b="1" i="1" dirty="0">
                <a:solidFill>
                  <a:srgbClr val="0070C0"/>
                </a:solidFill>
                <a:latin typeface="Consolas" panose="020B0609020204030204" pitchFamily="49" charset="0"/>
                <a:cs typeface="Consolas" panose="020B0609020204030204" pitchFamily="49" charset="0"/>
              </a:rPr>
              <a:t>		}	</a:t>
            </a:r>
          </a:p>
          <a:p>
            <a:r>
              <a:rPr lang="en-US"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971149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Sensor Source Code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1" y="791557"/>
            <a:ext cx="11774556" cy="3785652"/>
          </a:xfrm>
          <a:prstGeom prst="rect">
            <a:avLst/>
          </a:prstGeom>
          <a:noFill/>
        </p:spPr>
        <p:txBody>
          <a:bodyPr wrap="square" rtlCol="0">
            <a:spAutoFit/>
          </a:bodyPr>
          <a:lstStyle/>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lock_guard</a:t>
            </a:r>
            <a:r>
              <a:rPr lang="en-US" sz="2000" b="1" i="1" dirty="0">
                <a:solidFill>
                  <a:srgbClr val="0070C0"/>
                </a:solidFill>
                <a:latin typeface="Consolas" panose="020B0609020204030204" pitchFamily="49" charset="0"/>
                <a:cs typeface="Consolas" panose="020B0609020204030204" pitchFamily="49" charset="0"/>
              </a:rPr>
              <a:t>&lt;</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::mutex&gt; </a:t>
            </a:r>
            <a:r>
              <a:rPr lang="en-US" sz="2000" b="1" i="1" dirty="0" err="1">
                <a:solidFill>
                  <a:srgbClr val="0070C0"/>
                </a:solidFill>
                <a:latin typeface="Consolas" panose="020B0609020204030204" pitchFamily="49" charset="0"/>
                <a:cs typeface="Consolas" panose="020B0609020204030204" pitchFamily="49" charset="0"/>
              </a:rPr>
              <a:t>gaurd</a:t>
            </a:r>
            <a:r>
              <a:rPr lang="en-US" sz="2000" b="1" i="1" dirty="0">
                <a:solidFill>
                  <a:srgbClr val="0070C0"/>
                </a:solidFill>
                <a:latin typeface="Consolas" panose="020B0609020204030204" pitchFamily="49" charset="0"/>
                <a:cs typeface="Consolas" panose="020B0609020204030204" pitchFamily="49" charset="0"/>
              </a:rPr>
              <a:t>(mutex);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zmq_close</a:t>
            </a:r>
            <a:r>
              <a:rPr lang="en-US" sz="2000" b="1" i="1" dirty="0">
                <a:solidFill>
                  <a:srgbClr val="0070C0"/>
                </a:solidFill>
                <a:latin typeface="Consolas" panose="020B0609020204030204" pitchFamily="49" charset="0"/>
                <a:cs typeface="Consolas" panose="020B0609020204030204" pitchFamily="49" charset="0"/>
              </a:rPr>
              <a:t>(console);	</a:t>
            </a:r>
          </a:p>
          <a:p>
            <a:r>
              <a:rPr lang="en-US" sz="2000" b="1" i="1" dirty="0">
                <a:solidFill>
                  <a:srgbClr val="0070C0"/>
                </a:solidFill>
                <a:latin typeface="Consolas" panose="020B0609020204030204" pitchFamily="49" charset="0"/>
                <a:cs typeface="Consolas" panose="020B0609020204030204" pitchFamily="49" charset="0"/>
              </a:rPr>
              <a:t>	console = 0;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rc</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zmq_send</a:t>
            </a:r>
            <a:r>
              <a:rPr lang="en-US" sz="2000" b="1" i="1" dirty="0">
                <a:solidFill>
                  <a:srgbClr val="0070C0"/>
                </a:solidFill>
                <a:latin typeface="Consolas" panose="020B0609020204030204" pitchFamily="49" charset="0"/>
                <a:cs typeface="Consolas" panose="020B0609020204030204" pitchFamily="49" charset="0"/>
              </a:rPr>
              <a:t>(publisher, "off:", 4, 0);	</a:t>
            </a:r>
          </a:p>
          <a:p>
            <a:r>
              <a:rPr lang="en-US" sz="2000" b="1" i="1" dirty="0">
                <a:solidFill>
                  <a:srgbClr val="0070C0"/>
                </a:solidFill>
                <a:latin typeface="Consolas" panose="020B0609020204030204" pitchFamily="49" charset="0"/>
                <a:cs typeface="Consolas" panose="020B0609020204030204" pitchFamily="49" charset="0"/>
              </a:rPr>
              <a:t>	assert(</a:t>
            </a:r>
            <a:r>
              <a:rPr lang="en-US" sz="2000" b="1" i="1" dirty="0" err="1">
                <a:solidFill>
                  <a:srgbClr val="0070C0"/>
                </a:solidFill>
                <a:latin typeface="Consolas" panose="020B0609020204030204" pitchFamily="49" charset="0"/>
                <a:cs typeface="Consolas" panose="020B0609020204030204" pitchFamily="49" charset="0"/>
              </a:rPr>
              <a:t>rc</a:t>
            </a:r>
            <a:r>
              <a:rPr lang="en-US" sz="2000" b="1" i="1" dirty="0">
                <a:solidFill>
                  <a:srgbClr val="0070C0"/>
                </a:solidFill>
                <a:latin typeface="Consolas" panose="020B0609020204030204" pitchFamily="49" charset="0"/>
                <a:cs typeface="Consolas" panose="020B0609020204030204" pitchFamily="49" charset="0"/>
              </a:rPr>
              <a:t> != -1);	</a:t>
            </a:r>
          </a:p>
          <a:p>
            <a:r>
              <a:rPr lang="en-US" sz="2000" b="1" i="1" dirty="0">
                <a:solidFill>
                  <a:srgbClr val="0070C0"/>
                </a:solidFill>
                <a:latin typeface="Consolas" panose="020B0609020204030204" pitchFamily="49" charset="0"/>
                <a:cs typeface="Consolas" panose="020B0609020204030204" pitchFamily="49" charset="0"/>
              </a:rPr>
              <a:t>	sleep(3);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zmq_close</a:t>
            </a:r>
            <a:r>
              <a:rPr lang="en-US" sz="2000" b="1" i="1" dirty="0">
                <a:solidFill>
                  <a:srgbClr val="0070C0"/>
                </a:solidFill>
                <a:latin typeface="Consolas" panose="020B0609020204030204" pitchFamily="49" charset="0"/>
                <a:cs typeface="Consolas" panose="020B0609020204030204" pitchFamily="49" charset="0"/>
              </a:rPr>
              <a:t>(publisher);	</a:t>
            </a:r>
          </a:p>
          <a:p>
            <a:r>
              <a:rPr lang="en-US" sz="2000" b="1" i="1" dirty="0">
                <a:solidFill>
                  <a:srgbClr val="0070C0"/>
                </a:solidFill>
                <a:latin typeface="Consolas" panose="020B0609020204030204" pitchFamily="49" charset="0"/>
                <a:cs typeface="Consolas" panose="020B0609020204030204" pitchFamily="49" charset="0"/>
              </a:rPr>
              <a:t>	publisher = 0;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gpio_close</a:t>
            </a:r>
            <a:r>
              <a:rPr lang="en-US" sz="2000" b="1" i="1" dirty="0">
                <a:solidFill>
                  <a:srgbClr val="0070C0"/>
                </a:solidFill>
                <a:latin typeface="Consolas" panose="020B0609020204030204" pitchFamily="49" charset="0"/>
                <a:cs typeface="Consolas" panose="020B0609020204030204" pitchFamily="49" charset="0"/>
              </a:rPr>
              <a:t>(gp_SW1);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gpio_close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gp_LED</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return 0;</a:t>
            </a:r>
          </a:p>
          <a:p>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104822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Console Source Code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721217"/>
            <a:ext cx="11301047" cy="5632311"/>
          </a:xfrm>
          <a:prstGeom prst="rect">
            <a:avLst/>
          </a:prstGeom>
        </p:spPr>
        <p:txBody>
          <a:bodyPr wrap="square">
            <a:spAutoFit/>
          </a:bodyPr>
          <a:lstStyle/>
          <a:p>
            <a:r>
              <a:rPr lang="en-US" sz="2000" dirty="0"/>
              <a:t>The console program is an </a:t>
            </a:r>
            <a:r>
              <a:rPr lang="en-US" sz="2000" b="1" i="1" dirty="0" err="1">
                <a:solidFill>
                  <a:srgbClr val="0070C0"/>
                </a:solidFill>
                <a:latin typeface="Consolas" panose="020B0609020204030204" pitchFamily="49" charset="0"/>
                <a:cs typeface="Consolas" panose="020B0609020204030204" pitchFamily="49" charset="0"/>
              </a:rPr>
              <a:t>ncurses</a:t>
            </a:r>
            <a:r>
              <a:rPr lang="en-US" sz="2000" b="1" i="1" dirty="0">
                <a:solidFill>
                  <a:srgbClr val="0070C0"/>
                </a:solidFill>
                <a:latin typeface="Consolas" panose="020B0609020204030204" pitchFamily="49" charset="0"/>
                <a:cs typeface="Consolas" panose="020B0609020204030204" pitchFamily="49" charset="0"/>
              </a:rPr>
              <a:t>-based</a:t>
            </a:r>
            <a:r>
              <a:rPr lang="en-US" sz="2000" dirty="0"/>
              <a:t> program. It provides the user with a full-screen display without the complexity of programming a GUI program (an exercise left to the interested reader). </a:t>
            </a:r>
          </a:p>
          <a:p>
            <a:endParaRPr lang="en-US" sz="2000" dirty="0"/>
          </a:p>
          <a:p>
            <a:r>
              <a:rPr lang="en-US" sz="2000" dirty="0"/>
              <a:t>The main program initiates curses mode in lines </a:t>
            </a:r>
            <a:r>
              <a:rPr lang="en-US" sz="2000" b="1" i="1" dirty="0">
                <a:solidFill>
                  <a:srgbClr val="0070C0"/>
                </a:solidFill>
                <a:latin typeface="Consolas" panose="020B0609020204030204" pitchFamily="49" charset="0"/>
                <a:cs typeface="Consolas" panose="020B0609020204030204" pitchFamily="49" charset="0"/>
              </a:rPr>
              <a:t>204</a:t>
            </a:r>
            <a:r>
              <a:rPr lang="en-US" sz="2000" dirty="0"/>
              <a:t> through </a:t>
            </a:r>
            <a:r>
              <a:rPr lang="en-US" sz="2000" b="1" i="1" dirty="0">
                <a:solidFill>
                  <a:srgbClr val="0070C0"/>
                </a:solidFill>
                <a:latin typeface="Consolas" panose="020B0609020204030204" pitchFamily="49" charset="0"/>
                <a:cs typeface="Consolas" panose="020B0609020204030204" pitchFamily="49" charset="0"/>
              </a:rPr>
              <a:t>207</a:t>
            </a:r>
            <a:r>
              <a:rPr lang="en-US" sz="2000" dirty="0"/>
              <a:t>. Prior to that, the ØMQ library is used to subscribe to the sensor’s published data in lines </a:t>
            </a:r>
            <a:r>
              <a:rPr lang="en-US" sz="2000" b="1" i="1" dirty="0">
                <a:solidFill>
                  <a:srgbClr val="0070C0"/>
                </a:solidFill>
                <a:latin typeface="Consolas" panose="020B0609020204030204" pitchFamily="49" charset="0"/>
                <a:cs typeface="Consolas" panose="020B0609020204030204" pitchFamily="49" charset="0"/>
              </a:rPr>
              <a:t>184</a:t>
            </a:r>
            <a:r>
              <a:rPr lang="en-US" sz="2000" dirty="0"/>
              <a:t> through </a:t>
            </a:r>
            <a:r>
              <a:rPr lang="en-US" sz="2000" b="1" i="1" dirty="0">
                <a:solidFill>
                  <a:srgbClr val="0070C0"/>
                </a:solidFill>
                <a:latin typeface="Consolas" panose="020B0609020204030204" pitchFamily="49" charset="0"/>
                <a:cs typeface="Consolas" panose="020B0609020204030204" pitchFamily="49" charset="0"/>
              </a:rPr>
              <a:t>196</a:t>
            </a:r>
            <a:r>
              <a:rPr lang="en-US" sz="2000" dirty="0"/>
              <a:t>. Notice that when subscribing, you must indicate what subscriptions you want. Not setting any </a:t>
            </a:r>
            <a:r>
              <a:rPr lang="en-US" sz="2000" b="1" i="1" dirty="0">
                <a:solidFill>
                  <a:srgbClr val="0070C0"/>
                </a:solidFill>
                <a:latin typeface="Consolas" panose="020B0609020204030204" pitchFamily="49" charset="0"/>
                <a:cs typeface="Consolas" panose="020B0609020204030204" pitchFamily="49" charset="0"/>
              </a:rPr>
              <a:t>ZMQ_SUBSCRIBE </a:t>
            </a:r>
            <a:r>
              <a:rPr lang="en-US" sz="2000" dirty="0"/>
              <a:t>options will result in no messages being received.</a:t>
            </a:r>
            <a:endParaRPr lang="en-US" sz="2000" b="1" i="1" dirty="0">
              <a:solidFill>
                <a:srgbClr val="0070C0"/>
              </a:solidFill>
              <a:latin typeface="Consolas" panose="020B0609020204030204" pitchFamily="49" charset="0"/>
            </a:endParaRPr>
          </a:p>
          <a:p>
            <a:endParaRPr lang="en-US" sz="2000" b="1" i="1" dirty="0">
              <a:solidFill>
                <a:srgbClr val="0070C0"/>
              </a:solidFill>
              <a:latin typeface="Consolas" panose="020B0609020204030204" pitchFamily="49" charset="0"/>
            </a:endParaRPr>
          </a:p>
          <a:p>
            <a:r>
              <a:rPr lang="en-US" sz="2000" dirty="0"/>
              <a:t>Lines </a:t>
            </a:r>
            <a:r>
              <a:rPr lang="en-US" sz="2000" b="1" i="1" dirty="0">
                <a:solidFill>
                  <a:srgbClr val="0070C0"/>
                </a:solidFill>
                <a:latin typeface="Consolas" panose="020B0609020204030204" pitchFamily="49" charset="0"/>
                <a:cs typeface="Consolas" panose="020B0609020204030204" pitchFamily="49" charset="0"/>
              </a:rPr>
              <a:t>198</a:t>
            </a:r>
            <a:r>
              <a:rPr lang="en-US" sz="2000" dirty="0"/>
              <a:t> to </a:t>
            </a:r>
            <a:r>
              <a:rPr lang="en-US" sz="2000" b="1" i="1" dirty="0">
                <a:solidFill>
                  <a:srgbClr val="0070C0"/>
                </a:solidFill>
                <a:latin typeface="Consolas" panose="020B0609020204030204" pitchFamily="49" charset="0"/>
                <a:cs typeface="Consolas" panose="020B0609020204030204" pitchFamily="49" charset="0"/>
              </a:rPr>
              <a:t>202</a:t>
            </a:r>
            <a:r>
              <a:rPr lang="en-US" sz="2000" dirty="0"/>
              <a:t> initiate a push connection to the sensor, so commands may be delivered from the console to the sensor. Note that all running consoles will also establish this connection. Any console can control the sensor.</a:t>
            </a:r>
          </a:p>
          <a:p>
            <a:endParaRPr lang="en-US" sz="2000" dirty="0"/>
          </a:p>
          <a:p>
            <a:r>
              <a:rPr lang="en-US" sz="2000" dirty="0"/>
              <a:t>The main console loop from lines </a:t>
            </a:r>
            <a:r>
              <a:rPr lang="en-US" sz="2000" b="1" i="1" dirty="0">
                <a:solidFill>
                  <a:srgbClr val="0070C0"/>
                </a:solidFill>
                <a:latin typeface="Consolas" panose="020B0609020204030204" pitchFamily="49" charset="0"/>
                <a:cs typeface="Consolas" panose="020B0609020204030204" pitchFamily="49" charset="0"/>
              </a:rPr>
              <a:t>226</a:t>
            </a:r>
            <a:r>
              <a:rPr lang="en-US" sz="2000" dirty="0"/>
              <a:t> through </a:t>
            </a:r>
            <a:r>
              <a:rPr lang="en-US" sz="2000" b="1" i="1" dirty="0">
                <a:solidFill>
                  <a:srgbClr val="0070C0"/>
                </a:solidFill>
                <a:latin typeface="Consolas" panose="020B0609020204030204" pitchFamily="49" charset="0"/>
                <a:cs typeface="Consolas" panose="020B0609020204030204" pitchFamily="49" charset="0"/>
              </a:rPr>
              <a:t>243</a:t>
            </a:r>
            <a:r>
              <a:rPr lang="en-US" sz="2000" dirty="0"/>
              <a:t> receives the subscribed messages and displays them on the console. That’s all it does.  </a:t>
            </a:r>
          </a:p>
          <a:p>
            <a:endParaRPr lang="en-US" sz="2000" dirty="0"/>
          </a:p>
          <a:p>
            <a:r>
              <a:rPr lang="en-US" sz="2000" dirty="0"/>
              <a:t>The </a:t>
            </a:r>
            <a:r>
              <a:rPr lang="en-US" sz="2000" b="1" i="1" dirty="0" err="1">
                <a:solidFill>
                  <a:srgbClr val="0070C0"/>
                </a:solidFill>
                <a:latin typeface="Consolas" panose="020B0609020204030204" pitchFamily="49" charset="0"/>
                <a:cs typeface="Consolas" panose="020B0609020204030204" pitchFamily="49" charset="0"/>
              </a:rPr>
              <a:t>command_center</a:t>
            </a:r>
            <a:r>
              <a:rPr lang="en-US" sz="2000" b="1" i="1" dirty="0">
                <a:solidFill>
                  <a:srgbClr val="0070C0"/>
                </a:solidFill>
                <a:latin typeface="Consolas" panose="020B0609020204030204" pitchFamily="49" charset="0"/>
                <a:cs typeface="Consolas" panose="020B0609020204030204" pitchFamily="49" charset="0"/>
              </a:rPr>
              <a:t> </a:t>
            </a:r>
            <a:r>
              <a:rPr lang="en-US" sz="2000" dirty="0"/>
              <a:t>thread is shown in lines </a:t>
            </a:r>
            <a:r>
              <a:rPr lang="en-US" sz="2000" b="1" i="1" dirty="0">
                <a:solidFill>
                  <a:srgbClr val="0070C0"/>
                </a:solidFill>
                <a:latin typeface="Consolas" panose="020B0609020204030204" pitchFamily="49" charset="0"/>
                <a:cs typeface="Consolas" panose="020B0609020204030204" pitchFamily="49" charset="0"/>
              </a:rPr>
              <a:t>112</a:t>
            </a:r>
            <a:r>
              <a:rPr lang="en-US" sz="2000" dirty="0"/>
              <a:t> to </a:t>
            </a:r>
            <a:r>
              <a:rPr lang="en-US" sz="2000" b="1" i="1" dirty="0">
                <a:solidFill>
                  <a:srgbClr val="0070C0"/>
                </a:solidFill>
                <a:latin typeface="Consolas" panose="020B0609020204030204" pitchFamily="49" charset="0"/>
                <a:cs typeface="Consolas" panose="020B0609020204030204" pitchFamily="49" charset="0"/>
              </a:rPr>
              <a:t>161</a:t>
            </a:r>
            <a:r>
              <a:rPr lang="en-US" sz="2000" dirty="0"/>
              <a:t>. It simply reads a keystroke in line </a:t>
            </a:r>
            <a:r>
              <a:rPr lang="en-US" sz="2000" b="1" i="1" dirty="0">
                <a:solidFill>
                  <a:srgbClr val="0070C0"/>
                </a:solidFill>
                <a:latin typeface="Consolas" panose="020B0609020204030204" pitchFamily="49" charset="0"/>
                <a:cs typeface="Consolas" panose="020B0609020204030204" pitchFamily="49" charset="0"/>
              </a:rPr>
              <a:t>125</a:t>
            </a:r>
            <a:r>
              <a:rPr lang="en-US" sz="2000" dirty="0"/>
              <a:t> and then dispatches the command in line </a:t>
            </a:r>
            <a:r>
              <a:rPr lang="en-US" sz="2000" b="1" i="1" dirty="0">
                <a:solidFill>
                  <a:srgbClr val="0070C0"/>
                </a:solidFill>
                <a:latin typeface="Consolas" panose="020B0609020204030204" pitchFamily="49" charset="0"/>
                <a:cs typeface="Consolas" panose="020B0609020204030204" pitchFamily="49" charset="0"/>
              </a:rPr>
              <a:t>132</a:t>
            </a:r>
            <a:r>
              <a:rPr lang="en-US" sz="2000" dirty="0"/>
              <a:t>. The </a:t>
            </a:r>
            <a:r>
              <a:rPr lang="en-US" sz="2000" b="1" i="1" dirty="0" err="1">
                <a:solidFill>
                  <a:srgbClr val="0070C0"/>
                </a:solidFill>
                <a:latin typeface="Consolas" panose="020B0609020204030204" pitchFamily="49" charset="0"/>
                <a:cs typeface="Consolas" panose="020B0609020204030204" pitchFamily="49" charset="0"/>
              </a:rPr>
              <a:t>ncurses</a:t>
            </a:r>
            <a:r>
              <a:rPr lang="en-US" sz="2000" dirty="0"/>
              <a:t> library is not thread safe, so </a:t>
            </a:r>
            <a:r>
              <a:rPr lang="en-US" sz="2000" b="1" i="1" dirty="0" err="1">
                <a:solidFill>
                  <a:srgbClr val="0070C0"/>
                </a:solidFill>
                <a:latin typeface="Consolas" panose="020B0609020204030204" pitchFamily="49" charset="0"/>
                <a:cs typeface="Consolas" panose="020B0609020204030204" pitchFamily="49" charset="0"/>
              </a:rPr>
              <a:t>mutex</a:t>
            </a:r>
            <a:r>
              <a:rPr lang="en-US" sz="2000" dirty="0"/>
              <a:t> locking is used to prevent more than one thread from attempting to use that library simultaneously. </a:t>
            </a:r>
          </a:p>
        </p:txBody>
      </p:sp>
    </p:spTree>
    <p:extLst>
      <p:ext uri="{BB962C8B-B14F-4D97-AF65-F5344CB8AC3E}">
        <p14:creationId xmlns:p14="http://schemas.microsoft.com/office/powerpoint/2010/main" val="2601836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Console Source Code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0" y="791557"/>
            <a:ext cx="12191999" cy="5016758"/>
          </a:xfrm>
          <a:prstGeom prst="rect">
            <a:avLst/>
          </a:prstGeom>
          <a:noFill/>
        </p:spPr>
        <p:txBody>
          <a:bodyPr wrap="square" rtlCol="0">
            <a:spAutoFit/>
          </a:bodyPr>
          <a:lstStyle/>
          <a:p>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string.h</a:t>
            </a:r>
            <a:r>
              <a:rPr lang="en-US" sz="2000" b="1" i="1" dirty="0">
                <a:solidFill>
                  <a:srgbClr val="0070C0"/>
                </a:solidFill>
                <a:latin typeface="Consolas" panose="020B0609020204030204" pitchFamily="49" charset="0"/>
                <a:cs typeface="Consolas" panose="020B0609020204030204" pitchFamily="49" charset="0"/>
              </a:rPr>
              <a:t>&gt;</a:t>
            </a:r>
          </a:p>
          <a:p>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assert.h</a:t>
            </a:r>
            <a:r>
              <a:rPr lang="en-US" sz="2000" b="1" i="1" dirty="0">
                <a:solidFill>
                  <a:srgbClr val="0070C0"/>
                </a:solidFill>
                <a:latin typeface="Consolas" panose="020B0609020204030204" pitchFamily="49" charset="0"/>
                <a:cs typeface="Consolas" panose="020B0609020204030204" pitchFamily="49" charset="0"/>
              </a:rPr>
              <a:t>&gt;</a:t>
            </a:r>
          </a:p>
          <a:p>
            <a:r>
              <a:rPr lang="en-US" sz="2000" b="1" i="1" dirty="0">
                <a:solidFill>
                  <a:srgbClr val="0070C0"/>
                </a:solidFill>
                <a:latin typeface="Consolas" panose="020B0609020204030204" pitchFamily="49" charset="0"/>
                <a:cs typeface="Consolas" panose="020B0609020204030204" pitchFamily="49" charset="0"/>
              </a:rPr>
              <a:t>#include "</a:t>
            </a:r>
            <a:r>
              <a:rPr lang="en-US" sz="2000" b="1" i="1" dirty="0" err="1">
                <a:solidFill>
                  <a:srgbClr val="0070C0"/>
                </a:solidFill>
                <a:latin typeface="Consolas" panose="020B0609020204030204" pitchFamily="49" charset="0"/>
                <a:cs typeface="Consolas" panose="020B0609020204030204" pitchFamily="49" charset="0"/>
              </a:rPr>
              <a:t>pdcourse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curses.h</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a:solidFill>
                  <a:srgbClr val="0070C0"/>
                </a:solidFill>
                <a:latin typeface="Consolas" panose="020B0609020204030204" pitchFamily="49" charset="0"/>
                <a:cs typeface="Consolas" panose="020B0609020204030204" pitchFamily="49" charset="0"/>
              </a:rPr>
              <a:t>#include &lt;string&gt;</a:t>
            </a:r>
          </a:p>
          <a:p>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zmq.h</a:t>
            </a:r>
            <a:r>
              <a:rPr lang="en-US" sz="2000" b="1" i="1" dirty="0">
                <a:solidFill>
                  <a:srgbClr val="0070C0"/>
                </a:solidFill>
                <a:latin typeface="Consolas" panose="020B0609020204030204" pitchFamily="49" charset="0"/>
                <a:cs typeface="Consolas" panose="020B0609020204030204" pitchFamily="49" charset="0"/>
              </a:rPr>
              <a:t>&gt;</a:t>
            </a:r>
          </a:p>
          <a:p>
            <a:r>
              <a:rPr lang="en-US" sz="2000" b="1" i="1" dirty="0">
                <a:solidFill>
                  <a:srgbClr val="0070C0"/>
                </a:solidFill>
                <a:latin typeface="Consolas" panose="020B0609020204030204" pitchFamily="49" charset="0"/>
                <a:cs typeface="Consolas" panose="020B0609020204030204" pitchFamily="49" charset="0"/>
              </a:rPr>
              <a:t>#include &lt;thread&gt;</a:t>
            </a:r>
          </a:p>
          <a:p>
            <a:r>
              <a:rPr lang="en-US" sz="2000" b="1" i="1" dirty="0">
                <a:solidFill>
                  <a:srgbClr val="0070C0"/>
                </a:solidFill>
                <a:latin typeface="Consolas" panose="020B0609020204030204" pitchFamily="49" charset="0"/>
                <a:cs typeface="Consolas" panose="020B0609020204030204" pitchFamily="49" charset="0"/>
              </a:rPr>
              <a:t>#include &lt;mutex&gt;</a:t>
            </a:r>
          </a:p>
          <a:p>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iostream</a:t>
            </a:r>
            <a:r>
              <a:rPr lang="en-US" sz="2000" b="1" i="1" dirty="0">
                <a:solidFill>
                  <a:srgbClr val="0070C0"/>
                </a:solidFill>
                <a:latin typeface="Consolas" panose="020B0609020204030204" pitchFamily="49" charset="0"/>
                <a:cs typeface="Consolas" panose="020B0609020204030204" pitchFamily="49" charset="0"/>
              </a:rPr>
              <a:t>&gt;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::mutex </a:t>
            </a:r>
            <a:r>
              <a:rPr lang="en-US" sz="2000" b="1" i="1" dirty="0" err="1">
                <a:solidFill>
                  <a:srgbClr val="0070C0"/>
                </a:solidFill>
                <a:latin typeface="Consolas" panose="020B0609020204030204" pitchFamily="49" charset="0"/>
                <a:cs typeface="Consolas" panose="020B0609020204030204" pitchFamily="49" charset="0"/>
              </a:rPr>
              <a:t>mutex</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struct </a:t>
            </a:r>
            <a:r>
              <a:rPr lang="en-US" sz="2000" b="1" i="1" dirty="0" err="1">
                <a:solidFill>
                  <a:srgbClr val="0070C0"/>
                </a:solidFill>
                <a:latin typeface="Consolas" panose="020B0609020204030204" pitchFamily="49" charset="0"/>
                <a:cs typeface="Consolas" panose="020B0609020204030204" pitchFamily="49" charset="0"/>
              </a:rPr>
              <a:t>DeviceStatus</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SW1 = -1;			/* Known status of SW1 */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LED = -1;			/* Known status of LED */</a:t>
            </a:r>
          </a:p>
          <a:p>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5619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Console Source Code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0" y="791557"/>
            <a:ext cx="12191999" cy="6186309"/>
          </a:xfrm>
          <a:prstGeom prst="rect">
            <a:avLst/>
          </a:prstGeom>
          <a:noFill/>
        </p:spPr>
        <p:txBody>
          <a:bodyPr wrap="square" rtlCol="0">
            <a:spAutoFit/>
          </a:bodyPr>
          <a:lstStyle/>
          <a:p>
            <a:r>
              <a:rPr lang="en-US" b="1" i="1" dirty="0">
                <a:solidFill>
                  <a:srgbClr val="0070C0"/>
                </a:solidFill>
                <a:latin typeface="Consolas" panose="020B0609020204030204" pitchFamily="49" charset="0"/>
                <a:cs typeface="Consolas" panose="020B0609020204030204" pitchFamily="49" charset="0"/>
              </a:rPr>
              <a:t>void post_SW1(</a:t>
            </a:r>
            <a:r>
              <a:rPr lang="en-US" b="1" i="1" dirty="0" err="1">
                <a:solidFill>
                  <a:srgbClr val="0070C0"/>
                </a:solidFill>
                <a:latin typeface="Consolas" panose="020B0609020204030204" pitchFamily="49" charset="0"/>
                <a:cs typeface="Consolas" panose="020B0609020204030204" pitchFamily="49" charset="0"/>
              </a:rPr>
              <a:t>DeviceStatus</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devState</a:t>
            </a:r>
            <a:r>
              <a:rPr lang="en-US" b="1" i="1" dirty="0">
                <a:solidFill>
                  <a:srgbClr val="0070C0"/>
                </a:solidFill>
                <a:latin typeface="Consolas" panose="020B0609020204030204" pitchFamily="49" charset="0"/>
                <a:cs typeface="Consolas" panose="020B0609020204030204" pitchFamily="49" charset="0"/>
              </a:rPr>
              <a:t>)</a:t>
            </a:r>
          </a:p>
          <a:p>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lock_guard</a:t>
            </a:r>
            <a:r>
              <a:rPr lang="en-US" b="1" i="1" dirty="0">
                <a:solidFill>
                  <a:srgbClr val="0070C0"/>
                </a:solidFill>
                <a:latin typeface="Consolas" panose="020B0609020204030204" pitchFamily="49" charset="0"/>
                <a:cs typeface="Consolas" panose="020B0609020204030204" pitchFamily="49" charset="0"/>
              </a:rPr>
              <a:t>&lt;</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::mutex&gt; </a:t>
            </a:r>
            <a:r>
              <a:rPr lang="en-US" b="1" i="1" dirty="0" err="1">
                <a:solidFill>
                  <a:srgbClr val="0070C0"/>
                </a:solidFill>
                <a:latin typeface="Consolas" panose="020B0609020204030204" pitchFamily="49" charset="0"/>
                <a:cs typeface="Consolas" panose="020B0609020204030204" pitchFamily="49" charset="0"/>
              </a:rPr>
              <a:t>gaurd</a:t>
            </a:r>
            <a:r>
              <a:rPr lang="en-US" b="1" i="1" dirty="0">
                <a:solidFill>
                  <a:srgbClr val="0070C0"/>
                </a:solidFill>
                <a:latin typeface="Consolas" panose="020B0609020204030204" pitchFamily="49" charset="0"/>
                <a:cs typeface="Consolas" panose="020B0609020204030204" pitchFamily="49" charset="0"/>
              </a:rPr>
              <a:t>(mutex);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attrset</a:t>
            </a:r>
            <a:r>
              <a:rPr lang="en-US" b="1" i="1" dirty="0">
                <a:solidFill>
                  <a:srgbClr val="0070C0"/>
                </a:solidFill>
                <a:latin typeface="Consolas" panose="020B0609020204030204" pitchFamily="49" charset="0"/>
                <a:cs typeface="Consolas" panose="020B0609020204030204" pitchFamily="49" charset="0"/>
              </a:rPr>
              <a:t>(A_REVERSE);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mvprintw</a:t>
            </a:r>
            <a:r>
              <a:rPr lang="en-US" b="1" i="1" dirty="0">
                <a:solidFill>
                  <a:srgbClr val="0070C0"/>
                </a:solidFill>
                <a:latin typeface="Consolas" panose="020B0609020204030204" pitchFamily="49" charset="0"/>
                <a:cs typeface="Consolas" panose="020B0609020204030204" pitchFamily="49" charset="0"/>
              </a:rPr>
              <a:t>(3, 4, "SW1:");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attrset</a:t>
            </a:r>
            <a:r>
              <a:rPr lang="en-US" b="1" i="1" dirty="0">
                <a:solidFill>
                  <a:srgbClr val="0070C0"/>
                </a:solidFill>
                <a:latin typeface="Consolas" panose="020B0609020204030204" pitchFamily="49" charset="0"/>
                <a:cs typeface="Consolas" panose="020B0609020204030204" pitchFamily="49" charset="0"/>
              </a:rPr>
              <a:t>(A_NORMAL);	</a:t>
            </a:r>
          </a:p>
          <a:p>
            <a:r>
              <a:rPr lang="en-US" b="1" i="1" dirty="0">
                <a:solidFill>
                  <a:srgbClr val="0070C0"/>
                </a:solidFill>
                <a:latin typeface="Consolas" panose="020B0609020204030204" pitchFamily="49" charset="0"/>
                <a:cs typeface="Consolas" panose="020B0609020204030204" pitchFamily="49" charset="0"/>
              </a:rPr>
              <a:t>	move(3, 9);	</a:t>
            </a:r>
          </a:p>
          <a:p>
            <a:r>
              <a:rPr lang="en-US" b="1" i="1" dirty="0">
                <a:solidFill>
                  <a:srgbClr val="0070C0"/>
                </a:solidFill>
                <a:latin typeface="Consolas" panose="020B0609020204030204" pitchFamily="49" charset="0"/>
                <a:cs typeface="Consolas" panose="020B0609020204030204" pitchFamily="49" charset="0"/>
              </a:rPr>
              <a:t>	if (devState.SW1 &lt; 0)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addstr</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else 	</a:t>
            </a:r>
          </a:p>
          <a:p>
            <a:r>
              <a:rPr lang="en-US" b="1" i="1" dirty="0">
                <a:solidFill>
                  <a:srgbClr val="0070C0"/>
                </a:solidFill>
                <a:latin typeface="Consolas" panose="020B0609020204030204" pitchFamily="49" charset="0"/>
                <a:cs typeface="Consolas" panose="020B0609020204030204" pitchFamily="49" charset="0"/>
              </a:rPr>
              <a:t>	{		</a:t>
            </a:r>
          </a:p>
          <a:p>
            <a:r>
              <a:rPr lang="en-US" b="1" i="1" dirty="0">
                <a:solidFill>
                  <a:srgbClr val="0070C0"/>
                </a:solidFill>
                <a:latin typeface="Consolas" panose="020B0609020204030204" pitchFamily="49" charset="0"/>
                <a:cs typeface="Consolas" panose="020B0609020204030204" pitchFamily="49" charset="0"/>
              </a:rPr>
              <a:t>		if (devState.SW1)		</a:t>
            </a:r>
          </a:p>
          <a:p>
            <a:r>
              <a:rPr lang="en-US" b="1" i="1" dirty="0">
                <a:solidFill>
                  <a:srgbClr val="0070C0"/>
                </a:solidFill>
                <a:latin typeface="Consolas" panose="020B0609020204030204" pitchFamily="49" charset="0"/>
                <a:cs typeface="Consolas" panose="020B0609020204030204" pitchFamily="49" charset="0"/>
              </a:rPr>
              <a:t>		{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attrset</a:t>
            </a:r>
            <a:r>
              <a:rPr lang="en-US" b="1" i="1" dirty="0">
                <a:solidFill>
                  <a:srgbClr val="0070C0"/>
                </a:solidFill>
                <a:latin typeface="Consolas" panose="020B0609020204030204" pitchFamily="49" charset="0"/>
                <a:cs typeface="Consolas" panose="020B0609020204030204" pitchFamily="49" charset="0"/>
              </a:rPr>
              <a:t>(A_BOLD);	/* Blink when switch on */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addstr</a:t>
            </a:r>
            <a:r>
              <a:rPr lang="en-US" b="1" i="1" dirty="0">
                <a:solidFill>
                  <a:srgbClr val="0070C0"/>
                </a:solidFill>
                <a:latin typeface="Consolas" panose="020B0609020204030204" pitchFamily="49" charset="0"/>
                <a:cs typeface="Consolas" panose="020B0609020204030204" pitchFamily="49" charset="0"/>
              </a:rPr>
              <a:t>("On ");		</a:t>
            </a:r>
          </a:p>
          <a:p>
            <a:r>
              <a:rPr lang="en-US" b="1" i="1" dirty="0">
                <a:solidFill>
                  <a:srgbClr val="0070C0"/>
                </a:solidFill>
                <a:latin typeface="Consolas" panose="020B0609020204030204" pitchFamily="49" charset="0"/>
                <a:cs typeface="Consolas" panose="020B0609020204030204" pitchFamily="49" charset="0"/>
              </a:rPr>
              <a:t>		}		</a:t>
            </a:r>
          </a:p>
          <a:p>
            <a:r>
              <a:rPr lang="en-US" b="1" i="1" dirty="0">
                <a:solidFill>
                  <a:srgbClr val="0070C0"/>
                </a:solidFill>
                <a:latin typeface="Consolas" panose="020B0609020204030204" pitchFamily="49" charset="0"/>
                <a:cs typeface="Consolas" panose="020B0609020204030204" pitchFamily="49" charset="0"/>
              </a:rPr>
              <a:t>		else 		</a:t>
            </a:r>
          </a:p>
          <a:p>
            <a:r>
              <a:rPr lang="en-US" b="1" i="1" dirty="0">
                <a:solidFill>
                  <a:srgbClr val="0070C0"/>
                </a:solidFill>
                <a:latin typeface="Consolas" panose="020B0609020204030204" pitchFamily="49" charset="0"/>
                <a:cs typeface="Consolas" panose="020B0609020204030204" pitchFamily="49" charset="0"/>
              </a:rPr>
              <a:t>		{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attrset</a:t>
            </a:r>
            <a:r>
              <a:rPr lang="en-US" b="1" i="1" dirty="0">
                <a:solidFill>
                  <a:srgbClr val="0070C0"/>
                </a:solidFill>
                <a:latin typeface="Consolas" panose="020B0609020204030204" pitchFamily="49" charset="0"/>
                <a:cs typeface="Consolas" panose="020B0609020204030204" pitchFamily="49" charset="0"/>
              </a:rPr>
              <a:t>(A_NORMAL);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addstr</a:t>
            </a:r>
            <a:r>
              <a:rPr lang="en-US" b="1" i="1" dirty="0">
                <a:solidFill>
                  <a:srgbClr val="0070C0"/>
                </a:solidFill>
                <a:latin typeface="Consolas" panose="020B0609020204030204" pitchFamily="49" charset="0"/>
                <a:cs typeface="Consolas" panose="020B0609020204030204" pitchFamily="49" charset="0"/>
              </a:rPr>
              <a:t>("Off");		/* SW1 is off */		</a:t>
            </a:r>
          </a:p>
          <a:p>
            <a:r>
              <a:rPr lang="en-US" b="1" i="1" dirty="0">
                <a:solidFill>
                  <a:srgbClr val="0070C0"/>
                </a:solidFill>
                <a:latin typeface="Consolas" panose="020B0609020204030204" pitchFamily="49" charset="0"/>
                <a:cs typeface="Consolas" panose="020B0609020204030204" pitchFamily="49" charset="0"/>
              </a:rPr>
              <a:t>		}	</a:t>
            </a:r>
          </a:p>
          <a:p>
            <a:r>
              <a:rPr lang="en-US"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565316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Console Source Code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0" y="791557"/>
            <a:ext cx="12191999" cy="4708981"/>
          </a:xfrm>
          <a:prstGeom prst="rect">
            <a:avLst/>
          </a:prstGeom>
          <a:noFill/>
        </p:spPr>
        <p:txBody>
          <a:bodyPr wrap="square" rtlCol="0">
            <a:spAutoFit/>
          </a:bodyPr>
          <a:lstStyle/>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attrset</a:t>
            </a:r>
            <a:r>
              <a:rPr lang="en-US" sz="2000" b="1" i="1" dirty="0">
                <a:solidFill>
                  <a:srgbClr val="0070C0"/>
                </a:solidFill>
                <a:latin typeface="Consolas" panose="020B0609020204030204" pitchFamily="49" charset="0"/>
                <a:cs typeface="Consolas" panose="020B0609020204030204" pitchFamily="49" charset="0"/>
              </a:rPr>
              <a:t>(A_NORMAL);	</a:t>
            </a:r>
          </a:p>
          <a:p>
            <a:r>
              <a:rPr lang="en-US" sz="2000" b="1" i="1" dirty="0">
                <a:solidFill>
                  <a:srgbClr val="0070C0"/>
                </a:solidFill>
                <a:latin typeface="Consolas" panose="020B0609020204030204" pitchFamily="49" charset="0"/>
                <a:cs typeface="Consolas" panose="020B0609020204030204" pitchFamily="49" charset="0"/>
              </a:rPr>
              <a:t>	if (devState.SW1 &gt;= 0 || </a:t>
            </a:r>
            <a:r>
              <a:rPr lang="en-US" sz="2000" b="1" i="1" dirty="0" err="1">
                <a:solidFill>
                  <a:srgbClr val="0070C0"/>
                </a:solidFill>
                <a:latin typeface="Consolas" panose="020B0609020204030204" pitchFamily="49" charset="0"/>
                <a:cs typeface="Consolas" panose="020B0609020204030204" pitchFamily="49" charset="0"/>
              </a:rPr>
              <a:t>devState.LED</a:t>
            </a:r>
            <a:r>
              <a:rPr lang="en-US" sz="2000" b="1" i="1" dirty="0">
                <a:solidFill>
                  <a:srgbClr val="0070C0"/>
                </a:solidFill>
                <a:latin typeface="Consolas" panose="020B0609020204030204" pitchFamily="49" charset="0"/>
                <a:cs typeface="Consolas" panose="020B0609020204030204" pitchFamily="49" charset="0"/>
              </a:rPr>
              <a:t> &gt;= 0)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mvprintw</a:t>
            </a:r>
            <a:r>
              <a:rPr lang="en-US" sz="2000" b="1" i="1" dirty="0">
                <a:solidFill>
                  <a:srgbClr val="0070C0"/>
                </a:solidFill>
                <a:latin typeface="Consolas" panose="020B0609020204030204" pitchFamily="49" charset="0"/>
                <a:cs typeface="Consolas" panose="020B0609020204030204" pitchFamily="49" charset="0"/>
              </a:rPr>
              <a:t>(7, 15, "ONLINE ");	</a:t>
            </a:r>
          </a:p>
          <a:p>
            <a:r>
              <a:rPr lang="en-US" sz="2000" b="1" i="1" dirty="0">
                <a:solidFill>
                  <a:srgbClr val="0070C0"/>
                </a:solidFill>
                <a:latin typeface="Consolas" panose="020B0609020204030204" pitchFamily="49" charset="0"/>
                <a:cs typeface="Consolas" panose="020B0609020204030204" pitchFamily="49" charset="0"/>
              </a:rPr>
              <a:t>	move(7, 12);	</a:t>
            </a:r>
          </a:p>
          <a:p>
            <a:r>
              <a:rPr lang="en-US" sz="2000" b="1" i="1" dirty="0">
                <a:solidFill>
                  <a:srgbClr val="0070C0"/>
                </a:solidFill>
                <a:latin typeface="Consolas" panose="020B0609020204030204" pitchFamily="49" charset="0"/>
                <a:cs typeface="Consolas" panose="020B0609020204030204" pitchFamily="49" charset="0"/>
              </a:rPr>
              <a:t>	refresh();</a:t>
            </a:r>
          </a:p>
          <a:p>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void </a:t>
            </a:r>
            <a:r>
              <a:rPr lang="en-US" sz="2000" b="1" i="1" dirty="0" err="1">
                <a:solidFill>
                  <a:srgbClr val="0070C0"/>
                </a:solidFill>
                <a:latin typeface="Consolas" panose="020B0609020204030204" pitchFamily="49" charset="0"/>
                <a:cs typeface="Consolas" panose="020B0609020204030204" pitchFamily="49" charset="0"/>
              </a:rPr>
              <a:t>post_LED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DeviceStatus</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devState</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lock_guard</a:t>
            </a:r>
            <a:r>
              <a:rPr lang="en-US" sz="2000" b="1" i="1" dirty="0">
                <a:solidFill>
                  <a:srgbClr val="0070C0"/>
                </a:solidFill>
                <a:latin typeface="Consolas" panose="020B0609020204030204" pitchFamily="49" charset="0"/>
                <a:cs typeface="Consolas" panose="020B0609020204030204" pitchFamily="49" charset="0"/>
              </a:rPr>
              <a:t>&lt;</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::mutex&gt; </a:t>
            </a:r>
            <a:r>
              <a:rPr lang="en-US" sz="2000" b="1" i="1" dirty="0" err="1">
                <a:solidFill>
                  <a:srgbClr val="0070C0"/>
                </a:solidFill>
                <a:latin typeface="Consolas" panose="020B0609020204030204" pitchFamily="49" charset="0"/>
                <a:cs typeface="Consolas" panose="020B0609020204030204" pitchFamily="49" charset="0"/>
              </a:rPr>
              <a:t>gaurd</a:t>
            </a:r>
            <a:r>
              <a:rPr lang="en-US" sz="2000" b="1" i="1" dirty="0">
                <a:solidFill>
                  <a:srgbClr val="0070C0"/>
                </a:solidFill>
                <a:latin typeface="Consolas" panose="020B0609020204030204" pitchFamily="49" charset="0"/>
                <a:cs typeface="Consolas" panose="020B0609020204030204" pitchFamily="49" charset="0"/>
              </a:rPr>
              <a:t>(mutex);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attrset</a:t>
            </a:r>
            <a:r>
              <a:rPr lang="en-US" sz="2000" b="1" i="1" dirty="0">
                <a:solidFill>
                  <a:srgbClr val="0070C0"/>
                </a:solidFill>
                <a:latin typeface="Consolas" panose="020B0609020204030204" pitchFamily="49" charset="0"/>
                <a:cs typeface="Consolas" panose="020B0609020204030204" pitchFamily="49" charset="0"/>
              </a:rPr>
              <a:t>(A_REVERSE);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mvprintw</a:t>
            </a:r>
            <a:r>
              <a:rPr lang="en-US" sz="2000" b="1" i="1" dirty="0">
                <a:solidFill>
                  <a:srgbClr val="0070C0"/>
                </a:solidFill>
                <a:latin typeface="Consolas" panose="020B0609020204030204" pitchFamily="49" charset="0"/>
                <a:cs typeface="Consolas" panose="020B0609020204030204" pitchFamily="49" charset="0"/>
              </a:rPr>
              <a:t>(5, 4, "LED:");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attrset</a:t>
            </a:r>
            <a:r>
              <a:rPr lang="en-US" sz="2000" b="1" i="1" dirty="0">
                <a:solidFill>
                  <a:srgbClr val="0070C0"/>
                </a:solidFill>
                <a:latin typeface="Consolas" panose="020B0609020204030204" pitchFamily="49" charset="0"/>
                <a:cs typeface="Consolas" panose="020B0609020204030204" pitchFamily="49" charset="0"/>
              </a:rPr>
              <a:t>(A_NORMAL);	</a:t>
            </a:r>
          </a:p>
          <a:p>
            <a:r>
              <a:rPr lang="en-US" sz="2000" b="1" i="1" dirty="0">
                <a:solidFill>
                  <a:srgbClr val="0070C0"/>
                </a:solidFill>
                <a:latin typeface="Consolas" panose="020B0609020204030204" pitchFamily="49" charset="0"/>
                <a:cs typeface="Consolas" panose="020B0609020204030204" pitchFamily="49" charset="0"/>
              </a:rPr>
              <a:t>	move(5, 9);</a:t>
            </a:r>
          </a:p>
          <a:p>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137202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Console Source Code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0" y="791557"/>
            <a:ext cx="12191999" cy="5909310"/>
          </a:xfrm>
          <a:prstGeom prst="rect">
            <a:avLst/>
          </a:prstGeom>
          <a:noFill/>
        </p:spPr>
        <p:txBody>
          <a:bodyPr wrap="square" rtlCol="0">
            <a:spAutoFit/>
          </a:bodyPr>
          <a:lstStyle/>
          <a:p>
            <a:r>
              <a:rPr lang="en-US" b="1" i="1" dirty="0">
                <a:solidFill>
                  <a:srgbClr val="0070C0"/>
                </a:solidFill>
                <a:latin typeface="Consolas" panose="020B0609020204030204" pitchFamily="49" charset="0"/>
                <a:cs typeface="Consolas" panose="020B0609020204030204" pitchFamily="49" charset="0"/>
              </a:rPr>
              <a:t>	if (</a:t>
            </a:r>
            <a:r>
              <a:rPr lang="en-US" b="1" i="1" dirty="0" err="1">
                <a:solidFill>
                  <a:srgbClr val="0070C0"/>
                </a:solidFill>
                <a:latin typeface="Consolas" panose="020B0609020204030204" pitchFamily="49" charset="0"/>
                <a:cs typeface="Consolas" panose="020B0609020204030204" pitchFamily="49" charset="0"/>
              </a:rPr>
              <a:t>devState.LED</a:t>
            </a:r>
            <a:r>
              <a:rPr lang="en-US" b="1" i="1" dirty="0">
                <a:solidFill>
                  <a:srgbClr val="0070C0"/>
                </a:solidFill>
                <a:latin typeface="Consolas" panose="020B0609020204030204" pitchFamily="49" charset="0"/>
                <a:cs typeface="Consolas" panose="020B0609020204030204" pitchFamily="49" charset="0"/>
              </a:rPr>
              <a:t> &lt; 0)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addstr</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else 	</a:t>
            </a:r>
          </a:p>
          <a:p>
            <a:r>
              <a:rPr lang="en-US" b="1" i="1" dirty="0">
                <a:solidFill>
                  <a:srgbClr val="0070C0"/>
                </a:solidFill>
                <a:latin typeface="Consolas" panose="020B0609020204030204" pitchFamily="49" charset="0"/>
                <a:cs typeface="Consolas" panose="020B0609020204030204" pitchFamily="49" charset="0"/>
              </a:rPr>
              <a:t>	{		</a:t>
            </a:r>
          </a:p>
          <a:p>
            <a:r>
              <a:rPr lang="en-US" b="1" i="1" dirty="0">
                <a:solidFill>
                  <a:srgbClr val="0070C0"/>
                </a:solidFill>
                <a:latin typeface="Consolas" panose="020B0609020204030204" pitchFamily="49" charset="0"/>
                <a:cs typeface="Consolas" panose="020B0609020204030204" pitchFamily="49" charset="0"/>
              </a:rPr>
              <a:t>		if (</a:t>
            </a:r>
            <a:r>
              <a:rPr lang="en-US" b="1" i="1" dirty="0" err="1">
                <a:solidFill>
                  <a:srgbClr val="0070C0"/>
                </a:solidFill>
                <a:latin typeface="Consolas" panose="020B0609020204030204" pitchFamily="49" charset="0"/>
                <a:cs typeface="Consolas" panose="020B0609020204030204" pitchFamily="49" charset="0"/>
              </a:rPr>
              <a:t>devState.LED</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attrset</a:t>
            </a:r>
            <a:r>
              <a:rPr lang="en-US" b="1" i="1" dirty="0">
                <a:solidFill>
                  <a:srgbClr val="0070C0"/>
                </a:solidFill>
                <a:latin typeface="Consolas" panose="020B0609020204030204" pitchFamily="49" charset="0"/>
                <a:cs typeface="Consolas" panose="020B0609020204030204" pitchFamily="49" charset="0"/>
              </a:rPr>
              <a:t>(A_BOLD);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addstr</a:t>
            </a:r>
            <a:r>
              <a:rPr lang="en-US" b="1" i="1" dirty="0">
                <a:solidFill>
                  <a:srgbClr val="0070C0"/>
                </a:solidFill>
                <a:latin typeface="Consolas" panose="020B0609020204030204" pitchFamily="49" charset="0"/>
                <a:cs typeface="Consolas" panose="020B0609020204030204" pitchFamily="49" charset="0"/>
              </a:rPr>
              <a:t>("On ");	/* LED is now on */		</a:t>
            </a:r>
          </a:p>
          <a:p>
            <a:r>
              <a:rPr lang="en-US" b="1" i="1" dirty="0">
                <a:solidFill>
                  <a:srgbClr val="0070C0"/>
                </a:solidFill>
                <a:latin typeface="Consolas" panose="020B0609020204030204" pitchFamily="49" charset="0"/>
                <a:cs typeface="Consolas" panose="020B0609020204030204" pitchFamily="49" charset="0"/>
              </a:rPr>
              <a:t>		}		</a:t>
            </a:r>
          </a:p>
          <a:p>
            <a:r>
              <a:rPr lang="en-US" b="1" i="1" dirty="0">
                <a:solidFill>
                  <a:srgbClr val="0070C0"/>
                </a:solidFill>
                <a:latin typeface="Consolas" panose="020B0609020204030204" pitchFamily="49" charset="0"/>
                <a:cs typeface="Consolas" panose="020B0609020204030204" pitchFamily="49" charset="0"/>
              </a:rPr>
              <a:t>		else		</a:t>
            </a:r>
          </a:p>
          <a:p>
            <a:r>
              <a:rPr lang="en-US" b="1" i="1" dirty="0">
                <a:solidFill>
                  <a:srgbClr val="0070C0"/>
                </a:solidFill>
                <a:latin typeface="Consolas" panose="020B0609020204030204" pitchFamily="49" charset="0"/>
                <a:cs typeface="Consolas" panose="020B0609020204030204" pitchFamily="49" charset="0"/>
              </a:rPr>
              <a:t>		{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attrset</a:t>
            </a:r>
            <a:r>
              <a:rPr lang="en-US" b="1" i="1" dirty="0">
                <a:solidFill>
                  <a:srgbClr val="0070C0"/>
                </a:solidFill>
                <a:latin typeface="Consolas" panose="020B0609020204030204" pitchFamily="49" charset="0"/>
                <a:cs typeface="Consolas" panose="020B0609020204030204" pitchFamily="49" charset="0"/>
              </a:rPr>
              <a:t>(A_NORMAL);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addstr</a:t>
            </a:r>
            <a:r>
              <a:rPr lang="en-US" b="1" i="1" dirty="0">
                <a:solidFill>
                  <a:srgbClr val="0070C0"/>
                </a:solidFill>
                <a:latin typeface="Consolas" panose="020B0609020204030204" pitchFamily="49" charset="0"/>
                <a:cs typeface="Consolas" panose="020B0609020204030204" pitchFamily="49" charset="0"/>
              </a:rPr>
              <a:t>("Off");	/* LED is now off */		</a:t>
            </a:r>
          </a:p>
          <a:p>
            <a:r>
              <a:rPr lang="en-US" b="1" i="1" dirty="0">
                <a:solidFill>
                  <a:srgbClr val="0070C0"/>
                </a:solidFill>
                <a:latin typeface="Consolas" panose="020B0609020204030204" pitchFamily="49" charset="0"/>
                <a:cs typeface="Consolas" panose="020B0609020204030204" pitchFamily="49" charset="0"/>
              </a:rPr>
              <a:t>		}	</a:t>
            </a:r>
          </a:p>
          <a:p>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attrset</a:t>
            </a:r>
            <a:r>
              <a:rPr lang="en-US" b="1" i="1" dirty="0">
                <a:solidFill>
                  <a:srgbClr val="0070C0"/>
                </a:solidFill>
                <a:latin typeface="Consolas" panose="020B0609020204030204" pitchFamily="49" charset="0"/>
                <a:cs typeface="Consolas" panose="020B0609020204030204" pitchFamily="49" charset="0"/>
              </a:rPr>
              <a:t>(A_NORMAL);	</a:t>
            </a:r>
          </a:p>
          <a:p>
            <a:r>
              <a:rPr lang="en-US" b="1" i="1" dirty="0">
                <a:solidFill>
                  <a:srgbClr val="0070C0"/>
                </a:solidFill>
                <a:latin typeface="Consolas" panose="020B0609020204030204" pitchFamily="49" charset="0"/>
                <a:cs typeface="Consolas" panose="020B0609020204030204" pitchFamily="49" charset="0"/>
              </a:rPr>
              <a:t>	if (devState.SW1 &gt;= 0 || </a:t>
            </a:r>
            <a:r>
              <a:rPr lang="en-US" b="1" i="1" dirty="0" err="1">
                <a:solidFill>
                  <a:srgbClr val="0070C0"/>
                </a:solidFill>
                <a:latin typeface="Consolas" panose="020B0609020204030204" pitchFamily="49" charset="0"/>
                <a:cs typeface="Consolas" panose="020B0609020204030204" pitchFamily="49" charset="0"/>
              </a:rPr>
              <a:t>devState.LED</a:t>
            </a:r>
            <a:r>
              <a:rPr lang="en-US" b="1" i="1" dirty="0">
                <a:solidFill>
                  <a:srgbClr val="0070C0"/>
                </a:solidFill>
                <a:latin typeface="Consolas" panose="020B0609020204030204" pitchFamily="49" charset="0"/>
                <a:cs typeface="Consolas" panose="020B0609020204030204" pitchFamily="49" charset="0"/>
              </a:rPr>
              <a:t> &gt;= 0)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mvprintw</a:t>
            </a:r>
            <a:r>
              <a:rPr lang="en-US" b="1" i="1" dirty="0">
                <a:solidFill>
                  <a:srgbClr val="0070C0"/>
                </a:solidFill>
                <a:latin typeface="Consolas" panose="020B0609020204030204" pitchFamily="49" charset="0"/>
                <a:cs typeface="Consolas" panose="020B0609020204030204" pitchFamily="49" charset="0"/>
              </a:rPr>
              <a:t>(7, 15, "ONLINE ");	</a:t>
            </a:r>
          </a:p>
          <a:p>
            <a:r>
              <a:rPr lang="en-US" b="1" i="1" dirty="0">
                <a:solidFill>
                  <a:srgbClr val="0070C0"/>
                </a:solidFill>
                <a:latin typeface="Consolas" panose="020B0609020204030204" pitchFamily="49" charset="0"/>
                <a:cs typeface="Consolas" panose="020B0609020204030204" pitchFamily="49" charset="0"/>
              </a:rPr>
              <a:t>	move(7, 12);	</a:t>
            </a:r>
          </a:p>
          <a:p>
            <a:r>
              <a:rPr lang="en-US" b="1" i="1" dirty="0">
                <a:solidFill>
                  <a:srgbClr val="0070C0"/>
                </a:solidFill>
                <a:latin typeface="Consolas" panose="020B0609020204030204" pitchFamily="49" charset="0"/>
                <a:cs typeface="Consolas" panose="020B0609020204030204" pitchFamily="49" charset="0"/>
              </a:rPr>
              <a:t>	refresh();</a:t>
            </a:r>
          </a:p>
          <a:p>
            <a:r>
              <a:rPr lang="en-US"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48005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Console Source Code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0" y="791557"/>
            <a:ext cx="12191999" cy="4708981"/>
          </a:xfrm>
          <a:prstGeom prst="rect">
            <a:avLst/>
          </a:prstGeom>
          <a:noFill/>
        </p:spPr>
        <p:txBody>
          <a:bodyPr wrap="square" rtlCol="0">
            <a:spAutoFit/>
          </a:bodyPr>
          <a:lstStyle/>
          <a:p>
            <a:r>
              <a:rPr lang="en-US" sz="2000" b="1" i="1" dirty="0">
                <a:solidFill>
                  <a:srgbClr val="0070C0"/>
                </a:solidFill>
                <a:latin typeface="Consolas" panose="020B0609020204030204" pitchFamily="49" charset="0"/>
                <a:cs typeface="Consolas" panose="020B0609020204030204" pitchFamily="49" charset="0"/>
              </a:rPr>
              <a:t>void </a:t>
            </a:r>
            <a:r>
              <a:rPr lang="en-US" sz="2000" b="1" i="1" dirty="0" err="1">
                <a:solidFill>
                  <a:srgbClr val="0070C0"/>
                </a:solidFill>
                <a:latin typeface="Consolas" panose="020B0609020204030204" pitchFamily="49" charset="0"/>
                <a:cs typeface="Consolas" panose="020B0609020204030204" pitchFamily="49" charset="0"/>
              </a:rPr>
              <a:t>post_offline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DeviceStatus</a:t>
            </a:r>
            <a:r>
              <a:rPr lang="en-US" sz="2000" b="1" i="1" dirty="0">
                <a:solidFill>
                  <a:srgbClr val="0070C0"/>
                </a:solidFill>
                <a:latin typeface="Consolas" panose="020B0609020204030204" pitchFamily="49" charset="0"/>
                <a:cs typeface="Consolas" panose="020B0609020204030204" pitchFamily="49" charset="0"/>
              </a:rPr>
              <a:t> &amp; </a:t>
            </a:r>
            <a:r>
              <a:rPr lang="en-US" sz="2000" b="1" i="1" dirty="0" err="1">
                <a:solidFill>
                  <a:srgbClr val="0070C0"/>
                </a:solidFill>
                <a:latin typeface="Consolas" panose="020B0609020204030204" pitchFamily="49" charset="0"/>
                <a:cs typeface="Consolas" panose="020B0609020204030204" pitchFamily="49" charset="0"/>
              </a:rPr>
              <a:t>devState</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devState.SW1 = -1;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devState.LED</a:t>
            </a:r>
            <a:r>
              <a:rPr lang="en-US" sz="2000" b="1" i="1" dirty="0">
                <a:solidFill>
                  <a:srgbClr val="0070C0"/>
                </a:solidFill>
                <a:latin typeface="Consolas" panose="020B0609020204030204" pitchFamily="49" charset="0"/>
                <a:cs typeface="Consolas" panose="020B0609020204030204" pitchFamily="49" charset="0"/>
              </a:rPr>
              <a:t> = -1;	</a:t>
            </a:r>
          </a:p>
          <a:p>
            <a:r>
              <a:rPr lang="en-US" sz="2000" b="1" i="1" dirty="0">
                <a:solidFill>
                  <a:srgbClr val="0070C0"/>
                </a:solidFill>
                <a:latin typeface="Consolas" panose="020B0609020204030204" pitchFamily="49" charset="0"/>
                <a:cs typeface="Consolas" panose="020B0609020204030204" pitchFamily="49" charset="0"/>
              </a:rPr>
              <a:t>	{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lock_guard</a:t>
            </a:r>
            <a:r>
              <a:rPr lang="en-US" sz="2000" b="1" i="1" dirty="0">
                <a:solidFill>
                  <a:srgbClr val="0070C0"/>
                </a:solidFill>
                <a:latin typeface="Consolas" panose="020B0609020204030204" pitchFamily="49" charset="0"/>
                <a:cs typeface="Consolas" panose="020B0609020204030204" pitchFamily="49" charset="0"/>
              </a:rPr>
              <a:t>&lt;</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::mutex&gt; </a:t>
            </a:r>
            <a:r>
              <a:rPr lang="en-US" sz="2000" b="1" i="1" dirty="0" err="1">
                <a:solidFill>
                  <a:srgbClr val="0070C0"/>
                </a:solidFill>
                <a:latin typeface="Consolas" panose="020B0609020204030204" pitchFamily="49" charset="0"/>
                <a:cs typeface="Consolas" panose="020B0609020204030204" pitchFamily="49" charset="0"/>
              </a:rPr>
              <a:t>gaurd</a:t>
            </a:r>
            <a:r>
              <a:rPr lang="en-US" sz="2000" b="1" i="1" dirty="0">
                <a:solidFill>
                  <a:srgbClr val="0070C0"/>
                </a:solidFill>
                <a:latin typeface="Consolas" panose="020B0609020204030204" pitchFamily="49" charset="0"/>
                <a:cs typeface="Consolas" panose="020B0609020204030204" pitchFamily="49" charset="0"/>
              </a:rPr>
              <a:t>(mutex);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attrset</a:t>
            </a:r>
            <a:r>
              <a:rPr lang="en-US" sz="2000" b="1" i="1" dirty="0">
                <a:solidFill>
                  <a:srgbClr val="0070C0"/>
                </a:solidFill>
                <a:latin typeface="Consolas" panose="020B0609020204030204" pitchFamily="49" charset="0"/>
                <a:cs typeface="Consolas" panose="020B0609020204030204" pitchFamily="49" charset="0"/>
              </a:rPr>
              <a:t>(A_REVERSE | A_BLINK);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mvprintw</a:t>
            </a:r>
            <a:r>
              <a:rPr lang="en-US" sz="2000" b="1" i="1" dirty="0">
                <a:solidFill>
                  <a:srgbClr val="0070C0"/>
                </a:solidFill>
                <a:latin typeface="Consolas" panose="020B0609020204030204" pitchFamily="49" charset="0"/>
                <a:cs typeface="Consolas" panose="020B0609020204030204" pitchFamily="49" charset="0"/>
              </a:rPr>
              <a:t>(7, 15, "OFFLINE");		</a:t>
            </a:r>
          </a:p>
          <a:p>
            <a:r>
              <a:rPr lang="en-US" sz="2000" b="1" i="1" dirty="0">
                <a:solidFill>
                  <a:srgbClr val="0070C0"/>
                </a:solidFill>
                <a:latin typeface="Consolas" panose="020B0609020204030204" pitchFamily="49" charset="0"/>
                <a:cs typeface="Consolas" panose="020B0609020204030204" pitchFamily="49" charset="0"/>
              </a:rPr>
              <a:t>		refresh();	</a:t>
            </a:r>
          </a:p>
          <a:p>
            <a:r>
              <a:rPr lang="en-US" sz="2000" b="1" i="1" dirty="0">
                <a:solidFill>
                  <a:srgbClr val="0070C0"/>
                </a:solidFill>
                <a:latin typeface="Consolas" panose="020B0609020204030204" pitchFamily="49" charset="0"/>
                <a:cs typeface="Consolas" panose="020B0609020204030204" pitchFamily="49" charset="0"/>
              </a:rPr>
              <a:t>	}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post_LED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devState</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post_SW1(</a:t>
            </a:r>
            <a:r>
              <a:rPr lang="en-US" sz="2000" b="1" i="1" dirty="0" err="1">
                <a:solidFill>
                  <a:srgbClr val="0070C0"/>
                </a:solidFill>
                <a:latin typeface="Consolas" panose="020B0609020204030204" pitchFamily="49" charset="0"/>
                <a:cs typeface="Consolas" panose="020B0609020204030204" pitchFamily="49" charset="0"/>
              </a:rPr>
              <a:t>devState</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54083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Performing Installation ØMQ</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5016758"/>
          </a:xfrm>
          <a:prstGeom prst="rect">
            <a:avLst/>
          </a:prstGeom>
        </p:spPr>
        <p:txBody>
          <a:bodyPr wrap="square">
            <a:spAutoFit/>
          </a:bodyPr>
          <a:lstStyle/>
          <a:p>
            <a:r>
              <a:rPr lang="en-US" sz="2000" dirty="0"/>
              <a:t>The download and installation of ØMQ is almost painless for the Raspberry Pi. Simply allow some time for the compile, which might take a while (step 3):</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1. </a:t>
            </a:r>
            <a:r>
              <a:rPr lang="en-US" sz="2000" b="1" i="1" dirty="0" err="1">
                <a:solidFill>
                  <a:srgbClr val="0070C0"/>
                </a:solidFill>
                <a:latin typeface="Consolas" panose="020B0609020204030204" pitchFamily="49" charset="0"/>
                <a:cs typeface="Consolas" panose="020B0609020204030204" pitchFamily="49" charset="0"/>
              </a:rPr>
              <a:t>wget</a:t>
            </a:r>
            <a:r>
              <a:rPr lang="en-US" sz="2000" b="1" i="1" dirty="0">
                <a:solidFill>
                  <a:srgbClr val="0070C0"/>
                </a:solidFill>
                <a:latin typeface="Consolas" panose="020B0609020204030204" pitchFamily="49" charset="0"/>
                <a:cs typeface="Consolas" panose="020B0609020204030204" pitchFamily="49" charset="0"/>
              </a:rPr>
              <a:t>  http://download.zeromq.org/zeromq-3.2.2.tar.gz </a:t>
            </a:r>
          </a:p>
          <a:p>
            <a:r>
              <a:rPr lang="en-US" sz="2000" b="1" i="1" dirty="0">
                <a:solidFill>
                  <a:srgbClr val="0070C0"/>
                </a:solidFill>
                <a:latin typeface="Consolas" panose="020B0609020204030204" pitchFamily="49" charset="0"/>
                <a:cs typeface="Consolas" panose="020B0609020204030204" pitchFamily="49" charset="0"/>
              </a:rPr>
              <a:t>2. ./configure  –prefix=/</a:t>
            </a:r>
            <a:r>
              <a:rPr lang="en-US" sz="2000" b="1" i="1" dirty="0" err="1">
                <a:solidFill>
                  <a:srgbClr val="0070C0"/>
                </a:solidFill>
                <a:latin typeface="Consolas" panose="020B0609020204030204" pitchFamily="49" charset="0"/>
                <a:cs typeface="Consolas" panose="020B0609020204030204" pitchFamily="49" charset="0"/>
              </a:rPr>
              <a:t>usr</a:t>
            </a:r>
            <a:r>
              <a:rPr lang="en-US" sz="2000" b="1" i="1" dirty="0">
                <a:solidFill>
                  <a:srgbClr val="0070C0"/>
                </a:solidFill>
                <a:latin typeface="Consolas" panose="020B0609020204030204" pitchFamily="49" charset="0"/>
                <a:cs typeface="Consolas" panose="020B0609020204030204" pitchFamily="49" charset="0"/>
              </a:rPr>
              <a:t>/local </a:t>
            </a:r>
          </a:p>
          <a:p>
            <a:r>
              <a:rPr lang="en-US" sz="2000" b="1" i="1" dirty="0">
                <a:solidFill>
                  <a:srgbClr val="0070C0"/>
                </a:solidFill>
                <a:latin typeface="Consolas" panose="020B0609020204030204" pitchFamily="49" charset="0"/>
                <a:cs typeface="Consolas" panose="020B0609020204030204" pitchFamily="49" charset="0"/>
              </a:rPr>
              <a:t>3. make </a:t>
            </a:r>
          </a:p>
          <a:p>
            <a:r>
              <a:rPr lang="en-US" sz="2000" b="1" i="1" dirty="0">
                <a:solidFill>
                  <a:srgbClr val="0070C0"/>
                </a:solidFill>
                <a:latin typeface="Consolas" panose="020B0609020204030204" pitchFamily="49" charset="0"/>
                <a:cs typeface="Consolas" panose="020B0609020204030204" pitchFamily="49" charset="0"/>
              </a:rPr>
              <a:t>4. make check (optional) </a:t>
            </a:r>
          </a:p>
          <a:p>
            <a:r>
              <a:rPr lang="en-US" sz="2000" b="1" i="1" dirty="0">
                <a:solidFill>
                  <a:srgbClr val="0070C0"/>
                </a:solidFill>
                <a:latin typeface="Consolas" panose="020B0609020204030204" pitchFamily="49" charset="0"/>
                <a:cs typeface="Consolas" panose="020B0609020204030204" pitchFamily="49" charset="0"/>
              </a:rPr>
              <a:t>5. make install </a:t>
            </a:r>
          </a:p>
          <a:p>
            <a:endParaRPr lang="en-US" sz="2000" dirty="0"/>
          </a:p>
          <a:p>
            <a:r>
              <a:rPr lang="en-US" sz="2000" dirty="0"/>
              <a:t>If you also want C++ support for ØMQ,  you can perform the following additional steps (we’ll use only the C API in this chapter): </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1. </a:t>
            </a:r>
            <a:r>
              <a:rPr lang="en-US" sz="2000" b="1" i="1" dirty="0" err="1">
                <a:solidFill>
                  <a:srgbClr val="0070C0"/>
                </a:solidFill>
                <a:latin typeface="Consolas" panose="020B0609020204030204" pitchFamily="49" charset="0"/>
                <a:cs typeface="Consolas" panose="020B0609020204030204" pitchFamily="49" charset="0"/>
              </a:rPr>
              <a:t>git</a:t>
            </a:r>
            <a:r>
              <a:rPr lang="en-US" sz="2000" b="1" i="1" dirty="0">
                <a:solidFill>
                  <a:srgbClr val="0070C0"/>
                </a:solidFill>
                <a:latin typeface="Consolas" panose="020B0609020204030204" pitchFamily="49" charset="0"/>
                <a:cs typeface="Consolas" panose="020B0609020204030204" pitchFamily="49" charset="0"/>
              </a:rPr>
              <a:t> clone https://github.com/zeromq/cppzmq.git </a:t>
            </a:r>
          </a:p>
          <a:p>
            <a:r>
              <a:rPr lang="en-US" sz="2000" b="1" i="1" dirty="0">
                <a:solidFill>
                  <a:srgbClr val="0070C0"/>
                </a:solidFill>
                <a:latin typeface="Consolas" panose="020B0609020204030204" pitchFamily="49" charset="0"/>
                <a:cs typeface="Consolas" panose="020B0609020204030204" pitchFamily="49" charset="0"/>
              </a:rPr>
              <a:t>2. cd </a:t>
            </a:r>
            <a:r>
              <a:rPr lang="en-US" sz="2000" b="1" i="1" dirty="0" err="1">
                <a:solidFill>
                  <a:srgbClr val="0070C0"/>
                </a:solidFill>
                <a:latin typeface="Consolas" panose="020B0609020204030204" pitchFamily="49" charset="0"/>
                <a:cs typeface="Consolas" panose="020B0609020204030204" pitchFamily="49" charset="0"/>
              </a:rPr>
              <a:t>cppzmq</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3.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cp</a:t>
            </a:r>
            <a:r>
              <a:rPr lang="en-US" sz="2000" b="1" i="1" dirty="0">
                <a:solidFill>
                  <a:srgbClr val="0070C0"/>
                </a:solidFill>
                <a:latin typeface="Consolas" panose="020B0609020204030204" pitchFamily="49" charset="0"/>
                <a:cs typeface="Consolas" panose="020B0609020204030204" pitchFamily="49" charset="0"/>
              </a:rPr>
              <a:t> zmq.hpp /</a:t>
            </a:r>
            <a:r>
              <a:rPr lang="en-US" sz="2000" b="1" i="1" dirty="0" err="1">
                <a:solidFill>
                  <a:srgbClr val="0070C0"/>
                </a:solidFill>
                <a:latin typeface="Consolas" panose="020B0609020204030204" pitchFamily="49" charset="0"/>
                <a:cs typeface="Consolas" panose="020B0609020204030204" pitchFamily="49" charset="0"/>
              </a:rPr>
              <a:t>usr</a:t>
            </a:r>
            <a:r>
              <a:rPr lang="en-US" sz="2000" b="1" i="1" dirty="0">
                <a:solidFill>
                  <a:srgbClr val="0070C0"/>
                </a:solidFill>
                <a:latin typeface="Consolas" panose="020B0609020204030204" pitchFamily="49" charset="0"/>
                <a:cs typeface="Consolas" panose="020B0609020204030204" pitchFamily="49" charset="0"/>
              </a:rPr>
              <a:t>/local/include/</a:t>
            </a:r>
          </a:p>
          <a:p>
            <a:endParaRPr lang="en-US" sz="2000" dirty="0" err="1"/>
          </a:p>
        </p:txBody>
      </p:sp>
    </p:spTree>
    <p:extLst>
      <p:ext uri="{BB962C8B-B14F-4D97-AF65-F5344CB8AC3E}">
        <p14:creationId xmlns:p14="http://schemas.microsoft.com/office/powerpoint/2010/main" val="1917240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Console Source Code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0" y="791557"/>
            <a:ext cx="12191999" cy="5324535"/>
          </a:xfrm>
          <a:prstGeom prst="rect">
            <a:avLst/>
          </a:prstGeom>
          <a:noFill/>
        </p:spPr>
        <p:txBody>
          <a:bodyPr wrap="square" rtlCol="0">
            <a:spAutoFit/>
          </a:bodyPr>
          <a:lstStyle/>
          <a:p>
            <a:r>
              <a:rPr lang="en-US" sz="2000" b="1" i="1" dirty="0">
                <a:solidFill>
                  <a:srgbClr val="0070C0"/>
                </a:solidFill>
                <a:latin typeface="Consolas" panose="020B0609020204030204" pitchFamily="49" charset="0"/>
                <a:cs typeface="Consolas" panose="020B0609020204030204" pitchFamily="49" charset="0"/>
              </a:rPr>
              <a:t>void </a:t>
            </a:r>
            <a:r>
              <a:rPr lang="en-US" sz="2000" b="1" i="1" dirty="0" err="1">
                <a:solidFill>
                  <a:srgbClr val="0070C0"/>
                </a:solidFill>
                <a:latin typeface="Consolas" panose="020B0609020204030204" pitchFamily="49" charset="0"/>
                <a:cs typeface="Consolas" panose="020B0609020204030204" pitchFamily="49" charset="0"/>
              </a:rPr>
              <a:t>command_center</a:t>
            </a:r>
            <a:r>
              <a:rPr lang="en-US" sz="2000" b="1" i="1" dirty="0">
                <a:solidFill>
                  <a:srgbClr val="0070C0"/>
                </a:solidFill>
                <a:latin typeface="Consolas" panose="020B0609020204030204" pitchFamily="49" charset="0"/>
                <a:cs typeface="Consolas" panose="020B0609020204030204" pitchFamily="49" charset="0"/>
              </a:rPr>
              <a:t>(void * console) </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rc</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while(1) 	</a:t>
            </a:r>
          </a:p>
          <a:p>
            <a:r>
              <a:rPr lang="en-US" sz="2000" b="1" i="1" dirty="0">
                <a:solidFill>
                  <a:srgbClr val="0070C0"/>
                </a:solidFill>
                <a:latin typeface="Consolas" panose="020B0609020204030204" pitchFamily="49" charset="0"/>
                <a:cs typeface="Consolas" panose="020B0609020204030204" pitchFamily="49" charset="0"/>
              </a:rPr>
              <a:t>	{		</a:t>
            </a:r>
          </a:p>
          <a:p>
            <a:r>
              <a:rPr lang="en-US" sz="2000" b="1" i="1" dirty="0">
                <a:solidFill>
                  <a:srgbClr val="0070C0"/>
                </a:solidFill>
                <a:latin typeface="Consolas" panose="020B0609020204030204" pitchFamily="49" charset="0"/>
                <a:cs typeface="Consolas" panose="020B0609020204030204" pitchFamily="49" charset="0"/>
              </a:rPr>
              <a:t>		{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lock_guard</a:t>
            </a:r>
            <a:r>
              <a:rPr lang="en-US" sz="2000" b="1" i="1" dirty="0">
                <a:solidFill>
                  <a:srgbClr val="0070C0"/>
                </a:solidFill>
                <a:latin typeface="Consolas" panose="020B0609020204030204" pitchFamily="49" charset="0"/>
                <a:cs typeface="Consolas" panose="020B0609020204030204" pitchFamily="49" charset="0"/>
              </a:rPr>
              <a:t>&lt;</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::mutex&gt; </a:t>
            </a:r>
            <a:r>
              <a:rPr lang="en-US" sz="2000" b="1" i="1" dirty="0" err="1">
                <a:solidFill>
                  <a:srgbClr val="0070C0"/>
                </a:solidFill>
                <a:latin typeface="Consolas" panose="020B0609020204030204" pitchFamily="49" charset="0"/>
                <a:cs typeface="Consolas" panose="020B0609020204030204" pitchFamily="49" charset="0"/>
              </a:rPr>
              <a:t>gaurd</a:t>
            </a:r>
            <a:r>
              <a:rPr lang="en-US" sz="2000" b="1" i="1" dirty="0">
                <a:solidFill>
                  <a:srgbClr val="0070C0"/>
                </a:solidFill>
                <a:latin typeface="Consolas" panose="020B0609020204030204" pitchFamily="49" charset="0"/>
                <a:cs typeface="Consolas" panose="020B0609020204030204" pitchFamily="49" charset="0"/>
              </a:rPr>
              <a:t>(mutex);			</a:t>
            </a:r>
          </a:p>
          <a:p>
            <a:r>
              <a:rPr lang="en-US" sz="2000" b="1" i="1" dirty="0">
                <a:solidFill>
                  <a:srgbClr val="0070C0"/>
                </a:solidFill>
                <a:latin typeface="Consolas" panose="020B0609020204030204" pitchFamily="49" charset="0"/>
                <a:cs typeface="Consolas" panose="020B0609020204030204" pitchFamily="49" charset="0"/>
              </a:rPr>
              <a:t>			move(7, 12);		/* Move cursor to command point */					refresh();		</a:t>
            </a:r>
          </a:p>
          <a:p>
            <a:r>
              <a:rPr lang="en-US" sz="2000" b="1" i="1" dirty="0">
                <a:solidFill>
                  <a:srgbClr val="0070C0"/>
                </a:solidFill>
                <a:latin typeface="Consolas" panose="020B0609020204030204" pitchFamily="49" charset="0"/>
                <a:cs typeface="Consolas" panose="020B0609020204030204" pitchFamily="49" charset="0"/>
              </a:rPr>
              <a:t>		}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rc</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getchar</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lock_guard</a:t>
            </a:r>
            <a:r>
              <a:rPr lang="en-US" sz="2000" b="1" i="1" dirty="0">
                <a:solidFill>
                  <a:srgbClr val="0070C0"/>
                </a:solidFill>
                <a:latin typeface="Consolas" panose="020B0609020204030204" pitchFamily="49" charset="0"/>
                <a:cs typeface="Consolas" panose="020B0609020204030204" pitchFamily="49" charset="0"/>
              </a:rPr>
              <a:t>&lt;</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::mutex&gt; </a:t>
            </a:r>
            <a:r>
              <a:rPr lang="en-US" sz="2000" b="1" i="1" dirty="0" err="1">
                <a:solidFill>
                  <a:srgbClr val="0070C0"/>
                </a:solidFill>
                <a:latin typeface="Consolas" panose="020B0609020204030204" pitchFamily="49" charset="0"/>
                <a:cs typeface="Consolas" panose="020B0609020204030204" pitchFamily="49" charset="0"/>
              </a:rPr>
              <a:t>gaurd</a:t>
            </a:r>
            <a:r>
              <a:rPr lang="en-US" sz="2000" b="1" i="1" dirty="0">
                <a:solidFill>
                  <a:srgbClr val="0070C0"/>
                </a:solidFill>
                <a:latin typeface="Consolas" panose="020B0609020204030204" pitchFamily="49" charset="0"/>
                <a:cs typeface="Consolas" panose="020B0609020204030204" pitchFamily="49" charset="0"/>
              </a:rPr>
              <a:t>(mutex);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mvaddch</a:t>
            </a:r>
            <a:r>
              <a:rPr lang="en-US" sz="2000" b="1" i="1" dirty="0">
                <a:solidFill>
                  <a:srgbClr val="0070C0"/>
                </a:solidFill>
                <a:latin typeface="Consolas" panose="020B0609020204030204" pitchFamily="49" charset="0"/>
                <a:cs typeface="Consolas" panose="020B0609020204030204" pitchFamily="49" charset="0"/>
              </a:rPr>
              <a:t>(7, 12, </a:t>
            </a:r>
            <a:r>
              <a:rPr lang="en-US" sz="2000" b="1" i="1" dirty="0" err="1">
                <a:solidFill>
                  <a:srgbClr val="0070C0"/>
                </a:solidFill>
                <a:latin typeface="Consolas" panose="020B0609020204030204" pitchFamily="49" charset="0"/>
                <a:cs typeface="Consolas" panose="020B0609020204030204" pitchFamily="49" charset="0"/>
              </a:rPr>
              <a:t>rc</a:t>
            </a:r>
            <a:r>
              <a:rPr lang="en-US" sz="2000" b="1" i="1" dirty="0">
                <a:solidFill>
                  <a:srgbClr val="0070C0"/>
                </a:solidFill>
                <a:latin typeface="Consolas" panose="020B0609020204030204" pitchFamily="49" charset="0"/>
                <a:cs typeface="Consolas" panose="020B0609020204030204" pitchFamily="49" charset="0"/>
              </a:rPr>
              <a:t>);	/* Echo character that was typed */					refresh();		</a:t>
            </a:r>
          </a:p>
          <a:p>
            <a:r>
              <a:rPr lang="en-US" sz="2000" b="1" i="1" dirty="0">
                <a:solidFill>
                  <a:srgbClr val="0070C0"/>
                </a:solidFill>
                <a:latin typeface="Consolas" panose="020B0609020204030204" pitchFamily="49" charset="0"/>
                <a:cs typeface="Consolas" panose="020B0609020204030204" pitchFamily="49" charset="0"/>
              </a:rPr>
              <a:t>		}</a:t>
            </a:r>
          </a:p>
          <a:p>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05410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Console Source Code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0" y="791557"/>
            <a:ext cx="12191999" cy="6093976"/>
          </a:xfrm>
          <a:prstGeom prst="rect">
            <a:avLst/>
          </a:prstGeom>
          <a:noFill/>
        </p:spPr>
        <p:txBody>
          <a:bodyPr wrap="square" rtlCol="0">
            <a:spAutoFit/>
          </a:bodyPr>
          <a:lstStyle/>
          <a:p>
            <a:pPr lvl="2"/>
            <a:r>
              <a:rPr lang="en-US" sz="1500" b="1" i="1" dirty="0">
                <a:solidFill>
                  <a:srgbClr val="0070C0"/>
                </a:solidFill>
                <a:latin typeface="Consolas" panose="020B0609020204030204" pitchFamily="49" charset="0"/>
                <a:cs typeface="Consolas" panose="020B0609020204030204" pitchFamily="49" charset="0"/>
              </a:rPr>
              <a:t>	switch (</a:t>
            </a:r>
            <a:r>
              <a:rPr lang="en-US" sz="1500" b="1" i="1" dirty="0" err="1">
                <a:solidFill>
                  <a:srgbClr val="0070C0"/>
                </a:solidFill>
                <a:latin typeface="Consolas" panose="020B0609020204030204" pitchFamily="49" charset="0"/>
                <a:cs typeface="Consolas" panose="020B0609020204030204" pitchFamily="49" charset="0"/>
              </a:rPr>
              <a:t>rc</a:t>
            </a:r>
            <a:r>
              <a:rPr lang="en-US" sz="1500" b="1" i="1" dirty="0">
                <a:solidFill>
                  <a:srgbClr val="0070C0"/>
                </a:solidFill>
                <a:latin typeface="Consolas" panose="020B0609020204030204" pitchFamily="49" charset="0"/>
                <a:cs typeface="Consolas" panose="020B0609020204030204" pitchFamily="49" charset="0"/>
              </a:rPr>
              <a:t>) 		</a:t>
            </a:r>
          </a:p>
          <a:p>
            <a:pPr lvl="2"/>
            <a:r>
              <a:rPr lang="en-US" sz="1500" b="1" i="1" dirty="0">
                <a:solidFill>
                  <a:srgbClr val="0070C0"/>
                </a:solidFill>
                <a:latin typeface="Consolas" panose="020B0609020204030204" pitchFamily="49" charset="0"/>
                <a:cs typeface="Consolas" panose="020B0609020204030204" pitchFamily="49" charset="0"/>
              </a:rPr>
              <a:t>	{		</a:t>
            </a:r>
          </a:p>
          <a:p>
            <a:pPr lvl="2"/>
            <a:r>
              <a:rPr lang="en-US" sz="1500" b="1" i="1" dirty="0">
                <a:solidFill>
                  <a:srgbClr val="0070C0"/>
                </a:solidFill>
                <a:latin typeface="Consolas" panose="020B0609020204030204" pitchFamily="49" charset="0"/>
                <a:cs typeface="Consolas" panose="020B0609020204030204" pitchFamily="49" charset="0"/>
              </a:rPr>
              <a:t>		case '0':			/* Tell sensor to turn off LED */					</a:t>
            </a:r>
            <a:r>
              <a:rPr lang="en-US" sz="1500" b="1" i="1" dirty="0" err="1">
                <a:solidFill>
                  <a:srgbClr val="0070C0"/>
                </a:solidFill>
                <a:latin typeface="Consolas" panose="020B0609020204030204" pitchFamily="49" charset="0"/>
                <a:cs typeface="Consolas" panose="020B0609020204030204" pitchFamily="49" charset="0"/>
              </a:rPr>
              <a:t>rc</a:t>
            </a:r>
            <a:r>
              <a:rPr lang="en-US" sz="1500" b="1" i="1" dirty="0">
                <a:solidFill>
                  <a:srgbClr val="0070C0"/>
                </a:solidFill>
                <a:latin typeface="Consolas" panose="020B0609020204030204" pitchFamily="49" charset="0"/>
                <a:cs typeface="Consolas" panose="020B0609020204030204" pitchFamily="49" charset="0"/>
              </a:rPr>
              <a:t> = </a:t>
            </a:r>
            <a:r>
              <a:rPr lang="en-US" sz="1500" b="1" i="1" dirty="0" err="1">
                <a:solidFill>
                  <a:srgbClr val="0070C0"/>
                </a:solidFill>
                <a:latin typeface="Consolas" panose="020B0609020204030204" pitchFamily="49" charset="0"/>
                <a:cs typeface="Consolas" panose="020B0609020204030204" pitchFamily="49" charset="0"/>
              </a:rPr>
              <a:t>zmq_send</a:t>
            </a:r>
            <a:r>
              <a:rPr lang="en-US" sz="1500" b="1" i="1" dirty="0">
                <a:solidFill>
                  <a:srgbClr val="0070C0"/>
                </a:solidFill>
                <a:latin typeface="Consolas" panose="020B0609020204030204" pitchFamily="49" charset="0"/>
                <a:cs typeface="Consolas" panose="020B0609020204030204" pitchFamily="49" charset="0"/>
              </a:rPr>
              <a:t>(console, "led:0", 5, 0);			</a:t>
            </a:r>
          </a:p>
          <a:p>
            <a:pPr lvl="2"/>
            <a:r>
              <a:rPr lang="en-US" sz="1500" b="1" i="1" dirty="0">
                <a:solidFill>
                  <a:srgbClr val="0070C0"/>
                </a:solidFill>
                <a:latin typeface="Consolas" panose="020B0609020204030204" pitchFamily="49" charset="0"/>
                <a:cs typeface="Consolas" panose="020B0609020204030204" pitchFamily="49" charset="0"/>
              </a:rPr>
              <a:t>			assert(</a:t>
            </a:r>
            <a:r>
              <a:rPr lang="en-US" sz="1500" b="1" i="1" dirty="0" err="1">
                <a:solidFill>
                  <a:srgbClr val="0070C0"/>
                </a:solidFill>
                <a:latin typeface="Consolas" panose="020B0609020204030204" pitchFamily="49" charset="0"/>
                <a:cs typeface="Consolas" panose="020B0609020204030204" pitchFamily="49" charset="0"/>
              </a:rPr>
              <a:t>rc</a:t>
            </a:r>
            <a:r>
              <a:rPr lang="en-US" sz="1500" b="1" i="1" dirty="0">
                <a:solidFill>
                  <a:srgbClr val="0070C0"/>
                </a:solidFill>
                <a:latin typeface="Consolas" panose="020B0609020204030204" pitchFamily="49" charset="0"/>
                <a:cs typeface="Consolas" panose="020B0609020204030204" pitchFamily="49" charset="0"/>
              </a:rPr>
              <a:t> != -1);			</a:t>
            </a:r>
          </a:p>
          <a:p>
            <a:pPr lvl="2"/>
            <a:r>
              <a:rPr lang="en-US" sz="1500" b="1" i="1" dirty="0">
                <a:solidFill>
                  <a:srgbClr val="0070C0"/>
                </a:solidFill>
                <a:latin typeface="Consolas" panose="020B0609020204030204" pitchFamily="49" charset="0"/>
                <a:cs typeface="Consolas" panose="020B0609020204030204" pitchFamily="49" charset="0"/>
              </a:rPr>
              <a:t>			break;		</a:t>
            </a:r>
          </a:p>
          <a:p>
            <a:pPr lvl="2"/>
            <a:r>
              <a:rPr lang="en-US" sz="1500" b="1" i="1" dirty="0">
                <a:solidFill>
                  <a:srgbClr val="0070C0"/>
                </a:solidFill>
                <a:latin typeface="Consolas" panose="020B0609020204030204" pitchFamily="49" charset="0"/>
                <a:cs typeface="Consolas" panose="020B0609020204030204" pitchFamily="49" charset="0"/>
              </a:rPr>
              <a:t>		case '1':			/* Tell sensor to turn on LED */			</a:t>
            </a:r>
          </a:p>
          <a:p>
            <a:pPr lvl="2"/>
            <a:r>
              <a:rPr lang="en-US" sz="1500" b="1" i="1" dirty="0">
                <a:solidFill>
                  <a:srgbClr val="0070C0"/>
                </a:solidFill>
                <a:latin typeface="Consolas" panose="020B0609020204030204" pitchFamily="49" charset="0"/>
                <a:cs typeface="Consolas" panose="020B0609020204030204" pitchFamily="49" charset="0"/>
              </a:rPr>
              <a:t>			</a:t>
            </a:r>
            <a:r>
              <a:rPr lang="en-US" sz="1500" b="1" i="1" dirty="0" err="1">
                <a:solidFill>
                  <a:srgbClr val="0070C0"/>
                </a:solidFill>
                <a:latin typeface="Consolas" panose="020B0609020204030204" pitchFamily="49" charset="0"/>
                <a:cs typeface="Consolas" panose="020B0609020204030204" pitchFamily="49" charset="0"/>
              </a:rPr>
              <a:t>rc</a:t>
            </a:r>
            <a:r>
              <a:rPr lang="en-US" sz="1500" b="1" i="1" dirty="0">
                <a:solidFill>
                  <a:srgbClr val="0070C0"/>
                </a:solidFill>
                <a:latin typeface="Consolas" panose="020B0609020204030204" pitchFamily="49" charset="0"/>
                <a:cs typeface="Consolas" panose="020B0609020204030204" pitchFamily="49" charset="0"/>
              </a:rPr>
              <a:t> = </a:t>
            </a:r>
            <a:r>
              <a:rPr lang="en-US" sz="1500" b="1" i="1" dirty="0" err="1">
                <a:solidFill>
                  <a:srgbClr val="0070C0"/>
                </a:solidFill>
                <a:latin typeface="Consolas" panose="020B0609020204030204" pitchFamily="49" charset="0"/>
                <a:cs typeface="Consolas" panose="020B0609020204030204" pitchFamily="49" charset="0"/>
              </a:rPr>
              <a:t>zmq_send</a:t>
            </a:r>
            <a:r>
              <a:rPr lang="en-US" sz="1500" b="1" i="1" dirty="0">
                <a:solidFill>
                  <a:srgbClr val="0070C0"/>
                </a:solidFill>
                <a:latin typeface="Consolas" panose="020B0609020204030204" pitchFamily="49" charset="0"/>
                <a:cs typeface="Consolas" panose="020B0609020204030204" pitchFamily="49" charset="0"/>
              </a:rPr>
              <a:t>(console, "led:1", 5, 0);			</a:t>
            </a:r>
          </a:p>
          <a:p>
            <a:pPr lvl="2"/>
            <a:r>
              <a:rPr lang="en-US" sz="1500" b="1" i="1" dirty="0">
                <a:solidFill>
                  <a:srgbClr val="0070C0"/>
                </a:solidFill>
                <a:latin typeface="Consolas" panose="020B0609020204030204" pitchFamily="49" charset="0"/>
                <a:cs typeface="Consolas" panose="020B0609020204030204" pitchFamily="49" charset="0"/>
              </a:rPr>
              <a:t>			assert(</a:t>
            </a:r>
            <a:r>
              <a:rPr lang="en-US" sz="1500" b="1" i="1" dirty="0" err="1">
                <a:solidFill>
                  <a:srgbClr val="0070C0"/>
                </a:solidFill>
                <a:latin typeface="Consolas" panose="020B0609020204030204" pitchFamily="49" charset="0"/>
                <a:cs typeface="Consolas" panose="020B0609020204030204" pitchFamily="49" charset="0"/>
              </a:rPr>
              <a:t>rc</a:t>
            </a:r>
            <a:r>
              <a:rPr lang="en-US" sz="1500" b="1" i="1" dirty="0">
                <a:solidFill>
                  <a:srgbClr val="0070C0"/>
                </a:solidFill>
                <a:latin typeface="Consolas" panose="020B0609020204030204" pitchFamily="49" charset="0"/>
                <a:cs typeface="Consolas" panose="020B0609020204030204" pitchFamily="49" charset="0"/>
              </a:rPr>
              <a:t> != -1);			</a:t>
            </a:r>
          </a:p>
          <a:p>
            <a:pPr lvl="2"/>
            <a:r>
              <a:rPr lang="en-US" sz="1500" b="1" i="1" dirty="0">
                <a:solidFill>
                  <a:srgbClr val="0070C0"/>
                </a:solidFill>
                <a:latin typeface="Consolas" panose="020B0609020204030204" pitchFamily="49" charset="0"/>
                <a:cs typeface="Consolas" panose="020B0609020204030204" pitchFamily="49" charset="0"/>
              </a:rPr>
              <a:t>			break;		</a:t>
            </a:r>
          </a:p>
          <a:p>
            <a:pPr lvl="2"/>
            <a:r>
              <a:rPr lang="en-US" sz="1500" b="1" i="1" dirty="0">
                <a:solidFill>
                  <a:srgbClr val="0070C0"/>
                </a:solidFill>
                <a:latin typeface="Consolas" panose="020B0609020204030204" pitchFamily="49" charset="0"/>
                <a:cs typeface="Consolas" panose="020B0609020204030204" pitchFamily="49" charset="0"/>
              </a:rPr>
              <a:t>		case 'x’:		</a:t>
            </a:r>
          </a:p>
          <a:p>
            <a:pPr lvl="2"/>
            <a:r>
              <a:rPr lang="en-US" sz="1500" b="1" i="1" dirty="0">
                <a:solidFill>
                  <a:srgbClr val="0070C0"/>
                </a:solidFill>
                <a:latin typeface="Consolas" panose="020B0609020204030204" pitchFamily="49" charset="0"/>
                <a:cs typeface="Consolas" panose="020B0609020204030204" pitchFamily="49" charset="0"/>
              </a:rPr>
              <a:t>		case 'X':			</a:t>
            </a:r>
          </a:p>
          <a:p>
            <a:pPr lvl="2"/>
            <a:r>
              <a:rPr lang="en-US" sz="1500" b="1" i="1" dirty="0">
                <a:solidFill>
                  <a:srgbClr val="0070C0"/>
                </a:solidFill>
                <a:latin typeface="Consolas" panose="020B0609020204030204" pitchFamily="49" charset="0"/>
                <a:cs typeface="Consolas" panose="020B0609020204030204" pitchFamily="49" charset="0"/>
              </a:rPr>
              <a:t>			</a:t>
            </a:r>
            <a:r>
              <a:rPr lang="en-US" sz="1500" b="1" i="1" dirty="0" err="1">
                <a:solidFill>
                  <a:srgbClr val="0070C0"/>
                </a:solidFill>
                <a:latin typeface="Consolas" panose="020B0609020204030204" pitchFamily="49" charset="0"/>
                <a:cs typeface="Consolas" panose="020B0609020204030204" pitchFamily="49" charset="0"/>
              </a:rPr>
              <a:t>rc</a:t>
            </a:r>
            <a:r>
              <a:rPr lang="en-US" sz="1500" b="1" i="1" dirty="0">
                <a:solidFill>
                  <a:srgbClr val="0070C0"/>
                </a:solidFill>
                <a:latin typeface="Consolas" panose="020B0609020204030204" pitchFamily="49" charset="0"/>
                <a:cs typeface="Consolas" panose="020B0609020204030204" pitchFamily="49" charset="0"/>
              </a:rPr>
              <a:t> = </a:t>
            </a:r>
            <a:r>
              <a:rPr lang="en-US" sz="1500" b="1" i="1" dirty="0" err="1">
                <a:solidFill>
                  <a:srgbClr val="0070C0"/>
                </a:solidFill>
                <a:latin typeface="Consolas" panose="020B0609020204030204" pitchFamily="49" charset="0"/>
                <a:cs typeface="Consolas" panose="020B0609020204030204" pitchFamily="49" charset="0"/>
              </a:rPr>
              <a:t>zmq_send</a:t>
            </a:r>
            <a:r>
              <a:rPr lang="en-US" sz="1500" b="1" i="1" dirty="0">
                <a:solidFill>
                  <a:srgbClr val="0070C0"/>
                </a:solidFill>
                <a:latin typeface="Consolas" panose="020B0609020204030204" pitchFamily="49" charset="0"/>
                <a:cs typeface="Consolas" panose="020B0609020204030204" pitchFamily="49" charset="0"/>
              </a:rPr>
              <a:t>(console, "stop:", 5, 0);			</a:t>
            </a:r>
          </a:p>
          <a:p>
            <a:pPr lvl="2"/>
            <a:r>
              <a:rPr lang="en-US" sz="1500" b="1" i="1" dirty="0">
                <a:solidFill>
                  <a:srgbClr val="0070C0"/>
                </a:solidFill>
                <a:latin typeface="Consolas" panose="020B0609020204030204" pitchFamily="49" charset="0"/>
                <a:cs typeface="Consolas" panose="020B0609020204030204" pitchFamily="49" charset="0"/>
              </a:rPr>
              <a:t>			assert(</a:t>
            </a:r>
            <a:r>
              <a:rPr lang="en-US" sz="1500" b="1" i="1" dirty="0" err="1">
                <a:solidFill>
                  <a:srgbClr val="0070C0"/>
                </a:solidFill>
                <a:latin typeface="Consolas" panose="020B0609020204030204" pitchFamily="49" charset="0"/>
                <a:cs typeface="Consolas" panose="020B0609020204030204" pitchFamily="49" charset="0"/>
              </a:rPr>
              <a:t>rc</a:t>
            </a:r>
            <a:r>
              <a:rPr lang="en-US" sz="1500" b="1" i="1" dirty="0">
                <a:solidFill>
                  <a:srgbClr val="0070C0"/>
                </a:solidFill>
                <a:latin typeface="Consolas" panose="020B0609020204030204" pitchFamily="49" charset="0"/>
                <a:cs typeface="Consolas" panose="020B0609020204030204" pitchFamily="49" charset="0"/>
              </a:rPr>
              <a:t> != -1);			</a:t>
            </a:r>
          </a:p>
          <a:p>
            <a:pPr lvl="2"/>
            <a:r>
              <a:rPr lang="en-US" sz="1500" b="1" i="1" dirty="0">
                <a:solidFill>
                  <a:srgbClr val="0070C0"/>
                </a:solidFill>
                <a:latin typeface="Consolas" panose="020B0609020204030204" pitchFamily="49" charset="0"/>
                <a:cs typeface="Consolas" panose="020B0609020204030204" pitchFamily="49" charset="0"/>
              </a:rPr>
              <a:t>			break;</a:t>
            </a:r>
          </a:p>
          <a:p>
            <a:pPr lvl="2"/>
            <a:r>
              <a:rPr lang="en-US" sz="1500" b="1" i="1" dirty="0">
                <a:solidFill>
                  <a:srgbClr val="0070C0"/>
                </a:solidFill>
                <a:latin typeface="Consolas" panose="020B0609020204030204" pitchFamily="49" charset="0"/>
                <a:cs typeface="Consolas" panose="020B0609020204030204" pitchFamily="49" charset="0"/>
              </a:rPr>
              <a:t>		case 'q’:		</a:t>
            </a:r>
          </a:p>
          <a:p>
            <a:pPr lvl="2"/>
            <a:r>
              <a:rPr lang="en-US" sz="1500" b="1" i="1" dirty="0">
                <a:solidFill>
                  <a:srgbClr val="0070C0"/>
                </a:solidFill>
                <a:latin typeface="Consolas" panose="020B0609020204030204" pitchFamily="49" charset="0"/>
                <a:cs typeface="Consolas" panose="020B0609020204030204" pitchFamily="49" charset="0"/>
              </a:rPr>
              <a:t>		case 'Q':			/* Quit the command console */			</a:t>
            </a:r>
          </a:p>
          <a:p>
            <a:pPr lvl="2"/>
            <a:r>
              <a:rPr lang="en-US" sz="1500" b="1" i="1" dirty="0">
                <a:solidFill>
                  <a:srgbClr val="0070C0"/>
                </a:solidFill>
                <a:latin typeface="Consolas" panose="020B0609020204030204" pitchFamily="49" charset="0"/>
                <a:cs typeface="Consolas" panose="020B0609020204030204" pitchFamily="49" charset="0"/>
              </a:rPr>
              <a:t>			Sleep(1);			</a:t>
            </a:r>
          </a:p>
          <a:p>
            <a:pPr lvl="2"/>
            <a:r>
              <a:rPr lang="en-US" sz="1500" b="1" i="1" dirty="0">
                <a:solidFill>
                  <a:srgbClr val="0070C0"/>
                </a:solidFill>
                <a:latin typeface="Consolas" panose="020B0609020204030204" pitchFamily="49" charset="0"/>
                <a:cs typeface="Consolas" panose="020B0609020204030204" pitchFamily="49" charset="0"/>
              </a:rPr>
              <a:t>			clear();			</a:t>
            </a:r>
          </a:p>
          <a:p>
            <a:pPr lvl="2"/>
            <a:r>
              <a:rPr lang="en-US" sz="1500" b="1" i="1" dirty="0">
                <a:solidFill>
                  <a:srgbClr val="0070C0"/>
                </a:solidFill>
                <a:latin typeface="Consolas" panose="020B0609020204030204" pitchFamily="49" charset="0"/>
                <a:cs typeface="Consolas" panose="020B0609020204030204" pitchFamily="49" charset="0"/>
              </a:rPr>
              <a:t>			refresh();			</a:t>
            </a:r>
          </a:p>
          <a:p>
            <a:r>
              <a:rPr lang="en-US" sz="1500" b="1" i="1" dirty="0">
                <a:solidFill>
                  <a:srgbClr val="0070C0"/>
                </a:solidFill>
                <a:latin typeface="Consolas" panose="020B0609020204030204" pitchFamily="49" charset="0"/>
                <a:cs typeface="Consolas" panose="020B0609020204030204" pitchFamily="49" charset="0"/>
              </a:rPr>
              <a:t>			</a:t>
            </a:r>
            <a:r>
              <a:rPr lang="en-US" sz="1500" b="1" i="1" dirty="0" err="1">
                <a:solidFill>
                  <a:srgbClr val="0070C0"/>
                </a:solidFill>
                <a:latin typeface="Consolas" panose="020B0609020204030204" pitchFamily="49" charset="0"/>
                <a:cs typeface="Consolas" panose="020B0609020204030204" pitchFamily="49" charset="0"/>
              </a:rPr>
              <a:t>endwin</a:t>
            </a:r>
            <a:r>
              <a:rPr lang="en-US" sz="1500" b="1" i="1" dirty="0">
                <a:solidFill>
                  <a:srgbClr val="0070C0"/>
                </a:solidFill>
                <a:latin typeface="Consolas" panose="020B0609020204030204" pitchFamily="49" charset="0"/>
                <a:cs typeface="Consolas" panose="020B0609020204030204" pitchFamily="49" charset="0"/>
              </a:rPr>
              <a:t>();			</a:t>
            </a:r>
          </a:p>
          <a:p>
            <a:r>
              <a:rPr lang="en-US" sz="1500" b="1" i="1" dirty="0">
                <a:solidFill>
                  <a:srgbClr val="0070C0"/>
                </a:solidFill>
                <a:latin typeface="Consolas" panose="020B0609020204030204" pitchFamily="49" charset="0"/>
                <a:cs typeface="Consolas" panose="020B0609020204030204" pitchFamily="49" charset="0"/>
              </a:rPr>
              <a:t>			exit(0);			</a:t>
            </a:r>
          </a:p>
          <a:p>
            <a:r>
              <a:rPr lang="en-US" sz="1500" b="1" i="1" dirty="0">
                <a:solidFill>
                  <a:srgbClr val="0070C0"/>
                </a:solidFill>
                <a:latin typeface="Consolas" panose="020B0609020204030204" pitchFamily="49" charset="0"/>
                <a:cs typeface="Consolas" panose="020B0609020204030204" pitchFamily="49" charset="0"/>
              </a:rPr>
              <a:t>			break;		</a:t>
            </a:r>
          </a:p>
          <a:p>
            <a:r>
              <a:rPr lang="en-US" sz="1500" b="1" i="1" dirty="0">
                <a:solidFill>
                  <a:srgbClr val="0070C0"/>
                </a:solidFill>
                <a:latin typeface="Consolas" panose="020B0609020204030204" pitchFamily="49" charset="0"/>
                <a:cs typeface="Consolas" panose="020B0609020204030204" pitchFamily="49" charset="0"/>
              </a:rPr>
              <a:t>		}	</a:t>
            </a:r>
          </a:p>
          <a:p>
            <a:r>
              <a:rPr lang="en-US" sz="1500" b="1" i="1" dirty="0">
                <a:solidFill>
                  <a:srgbClr val="0070C0"/>
                </a:solidFill>
                <a:latin typeface="Consolas" panose="020B0609020204030204" pitchFamily="49" charset="0"/>
                <a:cs typeface="Consolas" panose="020B0609020204030204" pitchFamily="49" charset="0"/>
              </a:rPr>
              <a:t>	}</a:t>
            </a:r>
          </a:p>
          <a:p>
            <a:r>
              <a:rPr lang="en-US" sz="15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21268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Console Source Code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0" y="791557"/>
            <a:ext cx="12191999" cy="5632311"/>
          </a:xfrm>
          <a:prstGeom prst="rect">
            <a:avLst/>
          </a:prstGeom>
          <a:noFill/>
        </p:spPr>
        <p:txBody>
          <a:bodyPr wrap="square" rtlCol="0">
            <a:spAutoFit/>
          </a:bodyPr>
          <a:lstStyle/>
          <a:p>
            <a:r>
              <a:rPr lang="en-US" b="1" i="1" dirty="0">
                <a:solidFill>
                  <a:srgbClr val="0070C0"/>
                </a:solidFill>
                <a:latin typeface="Consolas" panose="020B0609020204030204" pitchFamily="49" charset="0"/>
                <a:cs typeface="Consolas" panose="020B0609020204030204" pitchFamily="49" charset="0"/>
              </a:rPr>
              <a:t>void main(</a:t>
            </a:r>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argc</a:t>
            </a:r>
            <a:r>
              <a:rPr lang="en-US" b="1" i="1" dirty="0">
                <a:solidFill>
                  <a:srgbClr val="0070C0"/>
                </a:solidFill>
                <a:latin typeface="Consolas" panose="020B0609020204030204" pitchFamily="49" charset="0"/>
                <a:cs typeface="Consolas" panose="020B0609020204030204" pitchFamily="49" charset="0"/>
              </a:rPr>
              <a:t>, char **</a:t>
            </a:r>
            <a:r>
              <a:rPr lang="en-US" b="1" i="1" dirty="0" err="1">
                <a:solidFill>
                  <a:srgbClr val="0070C0"/>
                </a:solidFill>
                <a:latin typeface="Consolas" panose="020B0609020204030204" pitchFamily="49" charset="0"/>
                <a:cs typeface="Consolas" panose="020B0609020204030204" pitchFamily="49" charset="0"/>
              </a:rPr>
              <a:t>argv</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::string </a:t>
            </a:r>
            <a:r>
              <a:rPr lang="en-US" b="1" i="1" dirty="0" err="1">
                <a:solidFill>
                  <a:srgbClr val="0070C0"/>
                </a:solidFill>
                <a:latin typeface="Consolas" panose="020B0609020204030204" pitchFamily="49" charset="0"/>
                <a:cs typeface="Consolas" panose="020B0609020204030204" pitchFamily="49" charset="0"/>
              </a:rPr>
              <a:t>host_name</a:t>
            </a:r>
            <a:r>
              <a:rPr lang="en-US" b="1" i="1" dirty="0">
                <a:solidFill>
                  <a:srgbClr val="0070C0"/>
                </a:solidFill>
                <a:latin typeface="Consolas" panose="020B0609020204030204" pitchFamily="49" charset="0"/>
                <a:cs typeface="Consolas" panose="020B0609020204030204" pitchFamily="49" charset="0"/>
              </a:rPr>
              <a:t>("localhost");	/* Default host name */	</a:t>
            </a:r>
          </a:p>
          <a:p>
            <a:r>
              <a:rPr lang="en-US" b="1" i="1" dirty="0">
                <a:solidFill>
                  <a:srgbClr val="0070C0"/>
                </a:solidFill>
                <a:latin typeface="Consolas" panose="020B0609020204030204" pitchFamily="49" charset="0"/>
                <a:cs typeface="Consolas" panose="020B0609020204030204" pitchFamily="49" charset="0"/>
              </a:rPr>
              <a:t>	if (</a:t>
            </a:r>
            <a:r>
              <a:rPr lang="en-US" b="1" i="1" dirty="0" err="1">
                <a:solidFill>
                  <a:srgbClr val="0070C0"/>
                </a:solidFill>
                <a:latin typeface="Consolas" panose="020B0609020204030204" pitchFamily="49" charset="0"/>
                <a:cs typeface="Consolas" panose="020B0609020204030204" pitchFamily="49" charset="0"/>
              </a:rPr>
              <a:t>argc</a:t>
            </a:r>
            <a:r>
              <a:rPr lang="en-US" b="1" i="1" dirty="0">
                <a:solidFill>
                  <a:srgbClr val="0070C0"/>
                </a:solidFill>
                <a:latin typeface="Consolas" panose="020B0609020204030204" pitchFamily="49" charset="0"/>
                <a:cs typeface="Consolas" panose="020B0609020204030204" pitchFamily="49" charset="0"/>
              </a:rPr>
              <a:t> &gt; 1)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host_name</a:t>
            </a:r>
            <a:r>
              <a:rPr lang="en-US" b="1" i="1" dirty="0">
                <a:solidFill>
                  <a:srgbClr val="0070C0"/>
                </a:solidFill>
                <a:latin typeface="Consolas" panose="020B0609020204030204" pitchFamily="49" charset="0"/>
                <a:cs typeface="Consolas" panose="020B0609020204030204" pitchFamily="49" charset="0"/>
              </a:rPr>
              <a:t> = </a:t>
            </a:r>
            <a:r>
              <a:rPr lang="en-US" b="1" i="1" dirty="0" err="1">
                <a:solidFill>
                  <a:srgbClr val="0070C0"/>
                </a:solidFill>
                <a:latin typeface="Consolas" panose="020B0609020204030204" pitchFamily="49" charset="0"/>
                <a:cs typeface="Consolas" panose="020B0609020204030204" pitchFamily="49" charset="0"/>
              </a:rPr>
              <a:t>argv</a:t>
            </a:r>
            <a:r>
              <a:rPr lang="en-US" b="1" i="1" dirty="0">
                <a:solidFill>
                  <a:srgbClr val="0070C0"/>
                </a:solidFill>
                <a:latin typeface="Consolas" panose="020B0609020204030204" pitchFamily="49" charset="0"/>
                <a:cs typeface="Consolas" panose="020B0609020204030204" pitchFamily="49" charset="0"/>
              </a:rPr>
              <a:t>[1];	</a:t>
            </a:r>
          </a:p>
          <a:p>
            <a:r>
              <a:rPr lang="en-US" b="1" i="1" dirty="0">
                <a:solidFill>
                  <a:srgbClr val="0070C0"/>
                </a:solidFill>
                <a:latin typeface="Consolas" panose="020B0609020204030204" pitchFamily="49" charset="0"/>
                <a:cs typeface="Consolas" panose="020B0609020204030204" pitchFamily="49" charset="0"/>
              </a:rPr>
              <a:t>	auto context = </a:t>
            </a:r>
            <a:r>
              <a:rPr lang="en-US" b="1" i="1" dirty="0" err="1">
                <a:solidFill>
                  <a:srgbClr val="0070C0"/>
                </a:solidFill>
                <a:latin typeface="Consolas" panose="020B0609020204030204" pitchFamily="49" charset="0"/>
                <a:cs typeface="Consolas" panose="020B0609020204030204" pitchFamily="49" charset="0"/>
              </a:rPr>
              <a:t>zmq_ctx_new</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assert(context);	</a:t>
            </a:r>
          </a:p>
          <a:p>
            <a:r>
              <a:rPr lang="en-US" b="1" i="1" dirty="0">
                <a:solidFill>
                  <a:srgbClr val="0070C0"/>
                </a:solidFill>
                <a:latin typeface="Consolas" panose="020B0609020204030204" pitchFamily="49" charset="0"/>
                <a:cs typeface="Consolas" panose="020B0609020204030204" pitchFamily="49" charset="0"/>
              </a:rPr>
              <a:t>	auto subscriber = </a:t>
            </a:r>
            <a:r>
              <a:rPr lang="en-US" b="1" i="1" dirty="0" err="1">
                <a:solidFill>
                  <a:srgbClr val="0070C0"/>
                </a:solidFill>
                <a:latin typeface="Consolas" panose="020B0609020204030204" pitchFamily="49" charset="0"/>
                <a:cs typeface="Consolas" panose="020B0609020204030204" pitchFamily="49" charset="0"/>
              </a:rPr>
              <a:t>zmq_socket</a:t>
            </a:r>
            <a:r>
              <a:rPr lang="en-US" b="1" i="1" dirty="0">
                <a:solidFill>
                  <a:srgbClr val="0070C0"/>
                </a:solidFill>
                <a:latin typeface="Consolas" panose="020B0609020204030204" pitchFamily="49" charset="0"/>
                <a:cs typeface="Consolas" panose="020B0609020204030204" pitchFamily="49" charset="0"/>
              </a:rPr>
              <a:t>(context, ZMQ_SUB);	</a:t>
            </a:r>
          </a:p>
          <a:p>
            <a:r>
              <a:rPr lang="en-US" b="1" i="1" dirty="0">
                <a:solidFill>
                  <a:srgbClr val="0070C0"/>
                </a:solidFill>
                <a:latin typeface="Consolas" panose="020B0609020204030204" pitchFamily="49" charset="0"/>
                <a:cs typeface="Consolas" panose="020B0609020204030204" pitchFamily="49" charset="0"/>
              </a:rPr>
              <a:t>	assert(subscriber);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rc</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::string </a:t>
            </a:r>
            <a:r>
              <a:rPr lang="en-US" b="1" i="1" dirty="0" err="1">
                <a:solidFill>
                  <a:srgbClr val="0070C0"/>
                </a:solidFill>
                <a:latin typeface="Consolas" panose="020B0609020204030204" pitchFamily="49" charset="0"/>
                <a:cs typeface="Consolas" panose="020B0609020204030204" pitchFamily="49" charset="0"/>
              </a:rPr>
              <a:t>service_sensor_pub</a:t>
            </a:r>
            <a:r>
              <a:rPr lang="en-US" b="1" i="1" dirty="0">
                <a:solidFill>
                  <a:srgbClr val="0070C0"/>
                </a:solidFill>
                <a:latin typeface="Consolas" panose="020B0609020204030204" pitchFamily="49" charset="0"/>
                <a:cs typeface="Consolas" panose="020B0609020204030204" pitchFamily="49" charset="0"/>
              </a:rPr>
              <a:t> = "</a:t>
            </a:r>
            <a:r>
              <a:rPr lang="en-US" b="1" i="1" dirty="0" err="1">
                <a:solidFill>
                  <a:srgbClr val="0070C0"/>
                </a:solidFill>
                <a:latin typeface="Consolas" panose="020B0609020204030204" pitchFamily="49" charset="0"/>
                <a:cs typeface="Consolas" panose="020B0609020204030204" pitchFamily="49" charset="0"/>
              </a:rPr>
              <a:t>tcp</a:t>
            </a:r>
            <a:r>
              <a:rPr lang="en-US" b="1" i="1" dirty="0">
                <a:solidFill>
                  <a:srgbClr val="0070C0"/>
                </a:solidFill>
                <a:latin typeface="Consolas" panose="020B0609020204030204" pitchFamily="49" charset="0"/>
                <a:cs typeface="Consolas" panose="020B0609020204030204" pitchFamily="49" charset="0"/>
              </a:rPr>
              <a:t>://" + </a:t>
            </a:r>
            <a:r>
              <a:rPr lang="en-US" b="1" i="1" dirty="0" err="1">
                <a:solidFill>
                  <a:srgbClr val="0070C0"/>
                </a:solidFill>
                <a:latin typeface="Consolas" panose="020B0609020204030204" pitchFamily="49" charset="0"/>
                <a:cs typeface="Consolas" panose="020B0609020204030204" pitchFamily="49" charset="0"/>
              </a:rPr>
              <a:t>host_name</a:t>
            </a:r>
            <a:r>
              <a:rPr lang="en-US" b="1" i="1" dirty="0">
                <a:solidFill>
                  <a:srgbClr val="0070C0"/>
                </a:solidFill>
                <a:latin typeface="Consolas" panose="020B0609020204030204" pitchFamily="49" charset="0"/>
                <a:cs typeface="Consolas" panose="020B0609020204030204" pitchFamily="49" charset="0"/>
              </a:rPr>
              <a:t> + ":9999";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rc</a:t>
            </a:r>
            <a:r>
              <a:rPr lang="en-US" b="1" i="1" dirty="0">
                <a:solidFill>
                  <a:srgbClr val="0070C0"/>
                </a:solidFill>
                <a:latin typeface="Consolas" panose="020B0609020204030204" pitchFamily="49" charset="0"/>
                <a:cs typeface="Consolas" panose="020B0609020204030204" pitchFamily="49" charset="0"/>
              </a:rPr>
              <a:t> = </a:t>
            </a:r>
            <a:r>
              <a:rPr lang="en-US" b="1" i="1" dirty="0" err="1">
                <a:solidFill>
                  <a:srgbClr val="0070C0"/>
                </a:solidFill>
                <a:latin typeface="Consolas" panose="020B0609020204030204" pitchFamily="49" charset="0"/>
                <a:cs typeface="Consolas" panose="020B0609020204030204" pitchFamily="49" charset="0"/>
              </a:rPr>
              <a:t>zmq_connect</a:t>
            </a:r>
            <a:r>
              <a:rPr lang="en-US" b="1" i="1" dirty="0">
                <a:solidFill>
                  <a:srgbClr val="0070C0"/>
                </a:solidFill>
                <a:latin typeface="Consolas" panose="020B0609020204030204" pitchFamily="49" charset="0"/>
                <a:cs typeface="Consolas" panose="020B0609020204030204" pitchFamily="49" charset="0"/>
              </a:rPr>
              <a:t>(subscriber, </a:t>
            </a:r>
            <a:r>
              <a:rPr lang="en-US" b="1" i="1" dirty="0" err="1">
                <a:solidFill>
                  <a:srgbClr val="0070C0"/>
                </a:solidFill>
                <a:latin typeface="Consolas" panose="020B0609020204030204" pitchFamily="49" charset="0"/>
                <a:cs typeface="Consolas" panose="020B0609020204030204" pitchFamily="49" charset="0"/>
              </a:rPr>
              <a:t>service_sensor_pub.c_str</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if (</a:t>
            </a:r>
            <a:r>
              <a:rPr lang="en-US" b="1" i="1" dirty="0" err="1">
                <a:solidFill>
                  <a:srgbClr val="0070C0"/>
                </a:solidFill>
                <a:latin typeface="Consolas" panose="020B0609020204030204" pitchFamily="49" charset="0"/>
                <a:cs typeface="Consolas" panose="020B0609020204030204" pitchFamily="49" charset="0"/>
              </a:rPr>
              <a:t>rc</a:t>
            </a:r>
            <a:r>
              <a:rPr lang="en-US" b="1" i="1" dirty="0">
                <a:solidFill>
                  <a:srgbClr val="0070C0"/>
                </a:solidFill>
                <a:latin typeface="Consolas" panose="020B0609020204030204" pitchFamily="49" charset="0"/>
                <a:cs typeface="Consolas" panose="020B0609020204030204" pitchFamily="49" charset="0"/>
              </a:rPr>
              <a:t> == -1)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cerr</a:t>
            </a:r>
            <a:r>
              <a:rPr lang="en-US" b="1" i="1" dirty="0">
                <a:solidFill>
                  <a:srgbClr val="0070C0"/>
                </a:solidFill>
                <a:latin typeface="Consolas" panose="020B0609020204030204" pitchFamily="49" charset="0"/>
                <a:cs typeface="Consolas" panose="020B0609020204030204" pitchFamily="49" charset="0"/>
              </a:rPr>
              <a:t> &lt;&lt; "</a:t>
            </a:r>
            <a:r>
              <a:rPr lang="en-US" b="1" i="1" dirty="0" err="1">
                <a:solidFill>
                  <a:srgbClr val="0070C0"/>
                </a:solidFill>
                <a:latin typeface="Consolas" panose="020B0609020204030204" pitchFamily="49" charset="0"/>
                <a:cs typeface="Consolas" panose="020B0609020204030204" pitchFamily="49" charset="0"/>
              </a:rPr>
              <a:t>zmq_connect</a:t>
            </a:r>
            <a:r>
              <a:rPr lang="en-US" b="1" i="1" dirty="0">
                <a:solidFill>
                  <a:srgbClr val="0070C0"/>
                </a:solidFill>
                <a:latin typeface="Consolas" panose="020B0609020204030204" pitchFamily="49" charset="0"/>
                <a:cs typeface="Consolas" panose="020B0609020204030204" pitchFamily="49" charset="0"/>
              </a:rPr>
              <a:t>\n";</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rc</a:t>
            </a:r>
            <a:r>
              <a:rPr lang="en-US" b="1" i="1" dirty="0">
                <a:solidFill>
                  <a:srgbClr val="0070C0"/>
                </a:solidFill>
                <a:latin typeface="Consolas" panose="020B0609020204030204" pitchFamily="49" charset="0"/>
                <a:cs typeface="Consolas" panose="020B0609020204030204" pitchFamily="49" charset="0"/>
              </a:rPr>
              <a:t> = </a:t>
            </a:r>
            <a:r>
              <a:rPr lang="en-US" b="1" i="1" dirty="0" err="1">
                <a:solidFill>
                  <a:srgbClr val="0070C0"/>
                </a:solidFill>
                <a:latin typeface="Consolas" panose="020B0609020204030204" pitchFamily="49" charset="0"/>
                <a:cs typeface="Consolas" panose="020B0609020204030204" pitchFamily="49" charset="0"/>
              </a:rPr>
              <a:t>zmq_setsockopt</a:t>
            </a:r>
            <a:r>
              <a:rPr lang="en-US" b="1" i="1" dirty="0">
                <a:solidFill>
                  <a:srgbClr val="0070C0"/>
                </a:solidFill>
                <a:latin typeface="Consolas" panose="020B0609020204030204" pitchFamily="49" charset="0"/>
                <a:cs typeface="Consolas" panose="020B0609020204030204" pitchFamily="49" charset="0"/>
              </a:rPr>
              <a:t>(subscriber, ZMQ_SUBSCRIBE, "sw1:", 4);	</a:t>
            </a:r>
          </a:p>
          <a:p>
            <a:r>
              <a:rPr lang="en-US" b="1" i="1" dirty="0">
                <a:solidFill>
                  <a:srgbClr val="0070C0"/>
                </a:solidFill>
                <a:latin typeface="Consolas" panose="020B0609020204030204" pitchFamily="49" charset="0"/>
                <a:cs typeface="Consolas" panose="020B0609020204030204" pitchFamily="49" charset="0"/>
              </a:rPr>
              <a:t>	assert(</a:t>
            </a:r>
            <a:r>
              <a:rPr lang="en-US" b="1" i="1" dirty="0" err="1">
                <a:solidFill>
                  <a:srgbClr val="0070C0"/>
                </a:solidFill>
                <a:latin typeface="Consolas" panose="020B0609020204030204" pitchFamily="49" charset="0"/>
                <a:cs typeface="Consolas" panose="020B0609020204030204" pitchFamily="49" charset="0"/>
              </a:rPr>
              <a:t>rc</a:t>
            </a:r>
            <a:r>
              <a:rPr lang="en-US" b="1" i="1" dirty="0">
                <a:solidFill>
                  <a:srgbClr val="0070C0"/>
                </a:solidFill>
                <a:latin typeface="Consolas" panose="020B0609020204030204" pitchFamily="49" charset="0"/>
                <a:cs typeface="Consolas" panose="020B0609020204030204" pitchFamily="49" charset="0"/>
              </a:rPr>
              <a:t> != -1);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rc</a:t>
            </a:r>
            <a:r>
              <a:rPr lang="en-US" b="1" i="1" dirty="0">
                <a:solidFill>
                  <a:srgbClr val="0070C0"/>
                </a:solidFill>
                <a:latin typeface="Consolas" panose="020B0609020204030204" pitchFamily="49" charset="0"/>
                <a:cs typeface="Consolas" panose="020B0609020204030204" pitchFamily="49" charset="0"/>
              </a:rPr>
              <a:t> = </a:t>
            </a:r>
            <a:r>
              <a:rPr lang="en-US" b="1" i="1" dirty="0" err="1">
                <a:solidFill>
                  <a:srgbClr val="0070C0"/>
                </a:solidFill>
                <a:latin typeface="Consolas" panose="020B0609020204030204" pitchFamily="49" charset="0"/>
                <a:cs typeface="Consolas" panose="020B0609020204030204" pitchFamily="49" charset="0"/>
              </a:rPr>
              <a:t>zmq_setsockopt</a:t>
            </a:r>
            <a:r>
              <a:rPr lang="en-US" b="1" i="1" dirty="0">
                <a:solidFill>
                  <a:srgbClr val="0070C0"/>
                </a:solidFill>
                <a:latin typeface="Consolas" panose="020B0609020204030204" pitchFamily="49" charset="0"/>
                <a:cs typeface="Consolas" panose="020B0609020204030204" pitchFamily="49" charset="0"/>
              </a:rPr>
              <a:t>(subscriber, ZMQ_SUBSCRIBE, "led:", 4);	</a:t>
            </a:r>
          </a:p>
          <a:p>
            <a:r>
              <a:rPr lang="en-US" b="1" i="1" dirty="0">
                <a:solidFill>
                  <a:srgbClr val="0070C0"/>
                </a:solidFill>
                <a:latin typeface="Consolas" panose="020B0609020204030204" pitchFamily="49" charset="0"/>
                <a:cs typeface="Consolas" panose="020B0609020204030204" pitchFamily="49" charset="0"/>
              </a:rPr>
              <a:t>	assert(</a:t>
            </a:r>
            <a:r>
              <a:rPr lang="en-US" b="1" i="1" dirty="0" err="1">
                <a:solidFill>
                  <a:srgbClr val="0070C0"/>
                </a:solidFill>
                <a:latin typeface="Consolas" panose="020B0609020204030204" pitchFamily="49" charset="0"/>
                <a:cs typeface="Consolas" panose="020B0609020204030204" pitchFamily="49" charset="0"/>
              </a:rPr>
              <a:t>rc</a:t>
            </a:r>
            <a:r>
              <a:rPr lang="en-US" b="1" i="1" dirty="0">
                <a:solidFill>
                  <a:srgbClr val="0070C0"/>
                </a:solidFill>
                <a:latin typeface="Consolas" panose="020B0609020204030204" pitchFamily="49" charset="0"/>
                <a:cs typeface="Consolas" panose="020B0609020204030204" pitchFamily="49" charset="0"/>
              </a:rPr>
              <a:t> != -1);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rc</a:t>
            </a:r>
            <a:r>
              <a:rPr lang="en-US" b="1" i="1" dirty="0">
                <a:solidFill>
                  <a:srgbClr val="0070C0"/>
                </a:solidFill>
                <a:latin typeface="Consolas" panose="020B0609020204030204" pitchFamily="49" charset="0"/>
                <a:cs typeface="Consolas" panose="020B0609020204030204" pitchFamily="49" charset="0"/>
              </a:rPr>
              <a:t> = </a:t>
            </a:r>
            <a:r>
              <a:rPr lang="en-US" b="1" i="1" dirty="0" err="1">
                <a:solidFill>
                  <a:srgbClr val="0070C0"/>
                </a:solidFill>
                <a:latin typeface="Consolas" panose="020B0609020204030204" pitchFamily="49" charset="0"/>
                <a:cs typeface="Consolas" panose="020B0609020204030204" pitchFamily="49" charset="0"/>
              </a:rPr>
              <a:t>zmq_setsockopt</a:t>
            </a:r>
            <a:r>
              <a:rPr lang="en-US" b="1" i="1" dirty="0">
                <a:solidFill>
                  <a:srgbClr val="0070C0"/>
                </a:solidFill>
                <a:latin typeface="Consolas" panose="020B0609020204030204" pitchFamily="49" charset="0"/>
                <a:cs typeface="Consolas" panose="020B0609020204030204" pitchFamily="49" charset="0"/>
              </a:rPr>
              <a:t>(subscriber, ZMQ_SUBSCRIBE, "off:", 4);	</a:t>
            </a:r>
          </a:p>
          <a:p>
            <a:r>
              <a:rPr lang="en-US" b="1" i="1" dirty="0">
                <a:solidFill>
                  <a:srgbClr val="0070C0"/>
                </a:solidFill>
                <a:latin typeface="Consolas" panose="020B0609020204030204" pitchFamily="49" charset="0"/>
                <a:cs typeface="Consolas" panose="020B0609020204030204" pitchFamily="49" charset="0"/>
              </a:rPr>
              <a:t>	assert(</a:t>
            </a:r>
            <a:r>
              <a:rPr lang="en-US" b="1" i="1" dirty="0" err="1">
                <a:solidFill>
                  <a:srgbClr val="0070C0"/>
                </a:solidFill>
                <a:latin typeface="Consolas" panose="020B0609020204030204" pitchFamily="49" charset="0"/>
                <a:cs typeface="Consolas" panose="020B0609020204030204" pitchFamily="49" charset="0"/>
              </a:rPr>
              <a:t>rc</a:t>
            </a:r>
            <a:r>
              <a:rPr lang="en-US" b="1" i="1" dirty="0">
                <a:solidFill>
                  <a:srgbClr val="0070C0"/>
                </a:solidFill>
                <a:latin typeface="Consolas" panose="020B0609020204030204" pitchFamily="49" charset="0"/>
                <a:cs typeface="Consolas" panose="020B0609020204030204" pitchFamily="49" charset="0"/>
              </a:rPr>
              <a:t> != -1);</a:t>
            </a:r>
          </a:p>
        </p:txBody>
      </p:sp>
    </p:spTree>
    <p:extLst>
      <p:ext uri="{BB962C8B-B14F-4D97-AF65-F5344CB8AC3E}">
        <p14:creationId xmlns:p14="http://schemas.microsoft.com/office/powerpoint/2010/main" val="4081359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Console Source Code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0" y="791557"/>
            <a:ext cx="12191999" cy="5909310"/>
          </a:xfrm>
          <a:prstGeom prst="rect">
            <a:avLst/>
          </a:prstGeom>
          <a:noFill/>
        </p:spPr>
        <p:txBody>
          <a:bodyPr wrap="square" rtlCol="0">
            <a:spAutoFit/>
          </a:bodyPr>
          <a:lstStyle/>
          <a:p>
            <a:r>
              <a:rPr lang="en-US" b="1" i="1" dirty="0">
                <a:solidFill>
                  <a:srgbClr val="0070C0"/>
                </a:solidFill>
                <a:latin typeface="Consolas" panose="020B0609020204030204" pitchFamily="49" charset="0"/>
                <a:cs typeface="Consolas" panose="020B0609020204030204" pitchFamily="49" charset="0"/>
              </a:rPr>
              <a:t>	auto console = </a:t>
            </a:r>
            <a:r>
              <a:rPr lang="en-US" b="1" i="1" dirty="0" err="1">
                <a:solidFill>
                  <a:srgbClr val="0070C0"/>
                </a:solidFill>
                <a:latin typeface="Consolas" panose="020B0609020204030204" pitchFamily="49" charset="0"/>
                <a:cs typeface="Consolas" panose="020B0609020204030204" pitchFamily="49" charset="0"/>
              </a:rPr>
              <a:t>zmq_socket</a:t>
            </a:r>
            <a:r>
              <a:rPr lang="en-US" b="1" i="1" dirty="0">
                <a:solidFill>
                  <a:srgbClr val="0070C0"/>
                </a:solidFill>
                <a:latin typeface="Consolas" panose="020B0609020204030204" pitchFamily="49" charset="0"/>
                <a:cs typeface="Consolas" panose="020B0609020204030204" pitchFamily="49" charset="0"/>
              </a:rPr>
              <a:t>(context, ZMQ_PUSH);	</a:t>
            </a:r>
          </a:p>
          <a:p>
            <a:r>
              <a:rPr lang="en-US" b="1" i="1" dirty="0">
                <a:solidFill>
                  <a:srgbClr val="0070C0"/>
                </a:solidFill>
                <a:latin typeface="Consolas" panose="020B0609020204030204" pitchFamily="49" charset="0"/>
                <a:cs typeface="Consolas" panose="020B0609020204030204" pitchFamily="49" charset="0"/>
              </a:rPr>
              <a:t>	assert(console);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std</a:t>
            </a:r>
            <a:r>
              <a:rPr lang="en-US" b="1" i="1" dirty="0">
                <a:solidFill>
                  <a:srgbClr val="0070C0"/>
                </a:solidFill>
                <a:latin typeface="Consolas" panose="020B0609020204030204" pitchFamily="49" charset="0"/>
                <a:cs typeface="Consolas" panose="020B0609020204030204" pitchFamily="49" charset="0"/>
              </a:rPr>
              <a:t>::string </a:t>
            </a:r>
            <a:r>
              <a:rPr lang="en-US" b="1" i="1" dirty="0" err="1">
                <a:solidFill>
                  <a:srgbClr val="0070C0"/>
                </a:solidFill>
                <a:latin typeface="Consolas" panose="020B0609020204030204" pitchFamily="49" charset="0"/>
                <a:cs typeface="Consolas" panose="020B0609020204030204" pitchFamily="49" charset="0"/>
              </a:rPr>
              <a:t>service_sensor_pull</a:t>
            </a:r>
            <a:r>
              <a:rPr lang="en-US" b="1" i="1" dirty="0">
                <a:solidFill>
                  <a:srgbClr val="0070C0"/>
                </a:solidFill>
                <a:latin typeface="Consolas" panose="020B0609020204030204" pitchFamily="49" charset="0"/>
                <a:cs typeface="Consolas" panose="020B0609020204030204" pitchFamily="49" charset="0"/>
              </a:rPr>
              <a:t> = "</a:t>
            </a:r>
            <a:r>
              <a:rPr lang="en-US" b="1" i="1" dirty="0" err="1">
                <a:solidFill>
                  <a:srgbClr val="0070C0"/>
                </a:solidFill>
                <a:latin typeface="Consolas" panose="020B0609020204030204" pitchFamily="49" charset="0"/>
                <a:cs typeface="Consolas" panose="020B0609020204030204" pitchFamily="49" charset="0"/>
              </a:rPr>
              <a:t>tcp</a:t>
            </a:r>
            <a:r>
              <a:rPr lang="en-US" b="1" i="1" dirty="0">
                <a:solidFill>
                  <a:srgbClr val="0070C0"/>
                </a:solidFill>
                <a:latin typeface="Consolas" panose="020B0609020204030204" pitchFamily="49" charset="0"/>
                <a:cs typeface="Consolas" panose="020B0609020204030204" pitchFamily="49" charset="0"/>
              </a:rPr>
              <a:t>://" + </a:t>
            </a:r>
            <a:r>
              <a:rPr lang="en-US" b="1" i="1" dirty="0" err="1">
                <a:solidFill>
                  <a:srgbClr val="0070C0"/>
                </a:solidFill>
                <a:latin typeface="Consolas" panose="020B0609020204030204" pitchFamily="49" charset="0"/>
                <a:cs typeface="Consolas" panose="020B0609020204030204" pitchFamily="49" charset="0"/>
              </a:rPr>
              <a:t>host_name</a:t>
            </a:r>
            <a:r>
              <a:rPr lang="en-US" b="1" i="1" dirty="0">
                <a:solidFill>
                  <a:srgbClr val="0070C0"/>
                </a:solidFill>
                <a:latin typeface="Consolas" panose="020B0609020204030204" pitchFamily="49" charset="0"/>
                <a:cs typeface="Consolas" panose="020B0609020204030204" pitchFamily="49" charset="0"/>
              </a:rPr>
              <a:t> + ":9998";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rc</a:t>
            </a:r>
            <a:r>
              <a:rPr lang="en-US" b="1" i="1" dirty="0">
                <a:solidFill>
                  <a:srgbClr val="0070C0"/>
                </a:solidFill>
                <a:latin typeface="Consolas" panose="020B0609020204030204" pitchFamily="49" charset="0"/>
                <a:cs typeface="Consolas" panose="020B0609020204030204" pitchFamily="49" charset="0"/>
              </a:rPr>
              <a:t> = </a:t>
            </a:r>
            <a:r>
              <a:rPr lang="en-US" b="1" i="1" dirty="0" err="1">
                <a:solidFill>
                  <a:srgbClr val="0070C0"/>
                </a:solidFill>
                <a:latin typeface="Consolas" panose="020B0609020204030204" pitchFamily="49" charset="0"/>
                <a:cs typeface="Consolas" panose="020B0609020204030204" pitchFamily="49" charset="0"/>
              </a:rPr>
              <a:t>zmq_connect</a:t>
            </a:r>
            <a:r>
              <a:rPr lang="en-US" b="1" i="1" dirty="0">
                <a:solidFill>
                  <a:srgbClr val="0070C0"/>
                </a:solidFill>
                <a:latin typeface="Consolas" panose="020B0609020204030204" pitchFamily="49" charset="0"/>
                <a:cs typeface="Consolas" panose="020B0609020204030204" pitchFamily="49" charset="0"/>
              </a:rPr>
              <a:t>(console, </a:t>
            </a:r>
            <a:r>
              <a:rPr lang="en-US" b="1" i="1" dirty="0" err="1">
                <a:solidFill>
                  <a:srgbClr val="0070C0"/>
                </a:solidFill>
                <a:latin typeface="Consolas" panose="020B0609020204030204" pitchFamily="49" charset="0"/>
                <a:cs typeface="Consolas" panose="020B0609020204030204" pitchFamily="49" charset="0"/>
              </a:rPr>
              <a:t>service_sensor_pull.c_str</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assert(!</a:t>
            </a:r>
            <a:r>
              <a:rPr lang="en-US" b="1" i="1" dirty="0" err="1">
                <a:solidFill>
                  <a:srgbClr val="0070C0"/>
                </a:solidFill>
                <a:latin typeface="Consolas" panose="020B0609020204030204" pitchFamily="49" charset="0"/>
                <a:cs typeface="Consolas" panose="020B0609020204030204" pitchFamily="49" charset="0"/>
              </a:rPr>
              <a:t>rc</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initscr</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cbreak</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noecho</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nonl</a:t>
            </a:r>
            <a:r>
              <a:rPr lang="en-US" b="1" i="1" dirty="0">
                <a:solidFill>
                  <a:srgbClr val="0070C0"/>
                </a:solidFill>
                <a:latin typeface="Consolas" panose="020B0609020204030204" pitchFamily="49" charset="0"/>
                <a:cs typeface="Consolas" panose="020B0609020204030204" pitchFamily="49" charset="0"/>
              </a:rPr>
              <a:t>();	</a:t>
            </a:r>
          </a:p>
          <a:p>
            <a:r>
              <a:rPr lang="en-US" b="1" i="1" dirty="0">
                <a:solidFill>
                  <a:srgbClr val="0070C0"/>
                </a:solidFill>
                <a:latin typeface="Consolas" panose="020B0609020204030204" pitchFamily="49" charset="0"/>
                <a:cs typeface="Consolas" panose="020B0609020204030204" pitchFamily="49" charset="0"/>
              </a:rPr>
              <a:t>	clear();	</a:t>
            </a:r>
          </a:p>
          <a:p>
            <a:r>
              <a:rPr lang="en-US" b="1" i="1" dirty="0">
                <a:solidFill>
                  <a:srgbClr val="0070C0"/>
                </a:solidFill>
                <a:latin typeface="Consolas" panose="020B0609020204030204" pitchFamily="49" charset="0"/>
                <a:cs typeface="Consolas" panose="020B0609020204030204" pitchFamily="49" charset="0"/>
              </a:rPr>
              <a:t>	box(</a:t>
            </a:r>
            <a:r>
              <a:rPr lang="en-US" b="1" i="1" dirty="0" err="1">
                <a:solidFill>
                  <a:srgbClr val="0070C0"/>
                </a:solidFill>
                <a:latin typeface="Consolas" panose="020B0609020204030204" pitchFamily="49" charset="0"/>
                <a:cs typeface="Consolas" panose="020B0609020204030204" pitchFamily="49" charset="0"/>
              </a:rPr>
              <a:t>stdscr</a:t>
            </a:r>
            <a:r>
              <a:rPr lang="en-US" b="1" i="1" dirty="0">
                <a:solidFill>
                  <a:srgbClr val="0070C0"/>
                </a:solidFill>
                <a:latin typeface="Consolas" panose="020B0609020204030204" pitchFamily="49" charset="0"/>
                <a:cs typeface="Consolas" panose="020B0609020204030204" pitchFamily="49" charset="0"/>
              </a:rPr>
              <a:t>, '|', '-’);	</a:t>
            </a:r>
          </a:p>
          <a:p>
            <a:r>
              <a:rPr lang="en-US" b="1" i="1" dirty="0">
                <a:solidFill>
                  <a:srgbClr val="0070C0"/>
                </a:solidFill>
                <a:latin typeface="Consolas" panose="020B0609020204030204" pitchFamily="49" charset="0"/>
                <a:cs typeface="Consolas" panose="020B0609020204030204" pitchFamily="49" charset="0"/>
              </a:rPr>
              <a:t>	move(1, 2);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printw</a:t>
            </a:r>
            <a:r>
              <a:rPr lang="en-US" b="1" i="1" dirty="0">
                <a:solidFill>
                  <a:srgbClr val="0070C0"/>
                </a:solidFill>
                <a:latin typeface="Consolas" panose="020B0609020204030204" pitchFamily="49" charset="0"/>
                <a:cs typeface="Consolas" panose="020B0609020204030204" pitchFamily="49" charset="0"/>
              </a:rPr>
              <a:t>("Receiving sensor at: %s", </a:t>
            </a:r>
            <a:r>
              <a:rPr lang="en-US" b="1" i="1" dirty="0" err="1">
                <a:solidFill>
                  <a:srgbClr val="0070C0"/>
                </a:solidFill>
                <a:latin typeface="Consolas" panose="020B0609020204030204" pitchFamily="49" charset="0"/>
                <a:cs typeface="Consolas" panose="020B0609020204030204" pitchFamily="49" charset="0"/>
              </a:rPr>
              <a:t>service_sensor_pub.c_str</a:t>
            </a:r>
            <a:r>
              <a:rPr lang="en-US" b="1" i="1" dirty="0">
                <a:solidFill>
                  <a:srgbClr val="0070C0"/>
                </a:solidFill>
                <a:latin typeface="Consolas" panose="020B0609020204030204" pitchFamily="49" charset="0"/>
                <a:cs typeface="Consolas" panose="020B0609020204030204" pitchFamily="49" charset="0"/>
              </a:rPr>
              <a:t>());</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attrset</a:t>
            </a:r>
            <a:r>
              <a:rPr lang="en-US" b="1" i="1" dirty="0">
                <a:solidFill>
                  <a:srgbClr val="0070C0"/>
                </a:solidFill>
                <a:latin typeface="Consolas" panose="020B0609020204030204" pitchFamily="49" charset="0"/>
                <a:cs typeface="Consolas" panose="020B0609020204030204" pitchFamily="49" charset="0"/>
              </a:rPr>
              <a:t>(A_BLINK);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mvaddstr</a:t>
            </a:r>
            <a:r>
              <a:rPr lang="en-US" b="1" i="1" dirty="0">
                <a:solidFill>
                  <a:srgbClr val="0070C0"/>
                </a:solidFill>
                <a:latin typeface="Consolas" panose="020B0609020204030204" pitchFamily="49" charset="0"/>
                <a:cs typeface="Consolas" panose="020B0609020204030204" pitchFamily="49" charset="0"/>
              </a:rPr>
              <a:t>(7, 2, "Commands:");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attrset</a:t>
            </a:r>
            <a:r>
              <a:rPr lang="en-US" b="1" i="1" dirty="0">
                <a:solidFill>
                  <a:srgbClr val="0070C0"/>
                </a:solidFill>
                <a:latin typeface="Consolas" panose="020B0609020204030204" pitchFamily="49" charset="0"/>
                <a:cs typeface="Consolas" panose="020B0609020204030204" pitchFamily="49" charset="0"/>
              </a:rPr>
              <a:t>(A_NORMAL);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mvaddstr</a:t>
            </a:r>
            <a:r>
              <a:rPr lang="en-US" b="1" i="1" dirty="0">
                <a:solidFill>
                  <a:srgbClr val="0070C0"/>
                </a:solidFill>
                <a:latin typeface="Consolas" panose="020B0609020204030204" pitchFamily="49" charset="0"/>
                <a:cs typeface="Consolas" panose="020B0609020204030204" pitchFamily="49" charset="0"/>
              </a:rPr>
              <a:t>(9, 2, "0 - Turn remote LED off.");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mvaddstr</a:t>
            </a:r>
            <a:r>
              <a:rPr lang="en-US" b="1" i="1" dirty="0">
                <a:solidFill>
                  <a:srgbClr val="0070C0"/>
                </a:solidFill>
                <a:latin typeface="Consolas" panose="020B0609020204030204" pitchFamily="49" charset="0"/>
                <a:cs typeface="Consolas" panose="020B0609020204030204" pitchFamily="49" charset="0"/>
              </a:rPr>
              <a:t>(10, 2, "1 - Turn remote LED on.");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mvaddstr</a:t>
            </a:r>
            <a:r>
              <a:rPr lang="en-US" b="1" i="1" dirty="0">
                <a:solidFill>
                  <a:srgbClr val="0070C0"/>
                </a:solidFill>
                <a:latin typeface="Consolas" panose="020B0609020204030204" pitchFamily="49" charset="0"/>
                <a:cs typeface="Consolas" panose="020B0609020204030204" pitchFamily="49" charset="0"/>
              </a:rPr>
              <a:t>(11, 2, "X - Shutdown sensor node.");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mvaddstr</a:t>
            </a:r>
            <a:r>
              <a:rPr lang="en-US" b="1" i="1" dirty="0">
                <a:solidFill>
                  <a:srgbClr val="0070C0"/>
                </a:solidFill>
                <a:latin typeface="Consolas" panose="020B0609020204030204" pitchFamily="49" charset="0"/>
                <a:cs typeface="Consolas" panose="020B0609020204030204" pitchFamily="49" charset="0"/>
              </a:rPr>
              <a:t>(12, 2, "Q - Quit the console.");	</a:t>
            </a:r>
          </a:p>
          <a:p>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mvprintw</a:t>
            </a:r>
            <a:r>
              <a:rPr lang="en-US" b="1" i="1" dirty="0">
                <a:solidFill>
                  <a:srgbClr val="0070C0"/>
                </a:solidFill>
                <a:latin typeface="Consolas" panose="020B0609020204030204" pitchFamily="49" charset="0"/>
                <a:cs typeface="Consolas" panose="020B0609020204030204" pitchFamily="49" charset="0"/>
              </a:rPr>
              <a:t>(7, 15, "Online?");</a:t>
            </a:r>
          </a:p>
        </p:txBody>
      </p:sp>
    </p:spTree>
    <p:extLst>
      <p:ext uri="{BB962C8B-B14F-4D97-AF65-F5344CB8AC3E}">
        <p14:creationId xmlns:p14="http://schemas.microsoft.com/office/powerpoint/2010/main" val="1305057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Console Source Code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0" y="791557"/>
            <a:ext cx="12191999" cy="6093976"/>
          </a:xfrm>
          <a:prstGeom prst="rect">
            <a:avLst/>
          </a:prstGeom>
          <a:noFill/>
        </p:spPr>
        <p:txBody>
          <a:bodyPr wrap="square" rtlCol="0">
            <a:spAutoFit/>
          </a:bodyPr>
          <a:lstStyle/>
          <a:p>
            <a:r>
              <a:rPr lang="en-US" sz="1500" b="1" i="1" dirty="0">
                <a:solidFill>
                  <a:srgbClr val="0070C0"/>
                </a:solidFill>
                <a:latin typeface="Consolas" panose="020B0609020204030204" pitchFamily="49" charset="0"/>
                <a:cs typeface="Consolas" panose="020B0609020204030204" pitchFamily="49" charset="0"/>
              </a:rPr>
              <a:t>	</a:t>
            </a:r>
            <a:r>
              <a:rPr lang="en-US" sz="1500" b="1" i="1" dirty="0" err="1">
                <a:solidFill>
                  <a:srgbClr val="0070C0"/>
                </a:solidFill>
                <a:latin typeface="Consolas" panose="020B0609020204030204" pitchFamily="49" charset="0"/>
                <a:cs typeface="Consolas" panose="020B0609020204030204" pitchFamily="49" charset="0"/>
              </a:rPr>
              <a:t>DeviceStatus</a:t>
            </a:r>
            <a:r>
              <a:rPr lang="en-US" sz="1500" b="1" i="1" dirty="0">
                <a:solidFill>
                  <a:srgbClr val="0070C0"/>
                </a:solidFill>
                <a:latin typeface="Consolas" panose="020B0609020204030204" pitchFamily="49" charset="0"/>
                <a:cs typeface="Consolas" panose="020B0609020204030204" pitchFamily="49" charset="0"/>
              </a:rPr>
              <a:t> </a:t>
            </a:r>
            <a:r>
              <a:rPr lang="en-US" sz="1500" b="1" i="1" dirty="0" err="1">
                <a:solidFill>
                  <a:srgbClr val="0070C0"/>
                </a:solidFill>
                <a:latin typeface="Consolas" panose="020B0609020204030204" pitchFamily="49" charset="0"/>
                <a:cs typeface="Consolas" panose="020B0609020204030204" pitchFamily="49" charset="0"/>
              </a:rPr>
              <a:t>devState</a:t>
            </a:r>
            <a:r>
              <a:rPr lang="en-US" sz="1500" b="1" i="1" dirty="0">
                <a:solidFill>
                  <a:srgbClr val="0070C0"/>
                </a:solidFill>
                <a:latin typeface="Consolas" panose="020B0609020204030204" pitchFamily="49" charset="0"/>
                <a:cs typeface="Consolas" panose="020B0609020204030204" pitchFamily="49" charset="0"/>
              </a:rPr>
              <a:t>;	</a:t>
            </a:r>
          </a:p>
          <a:p>
            <a:r>
              <a:rPr lang="en-US" sz="1500" b="1" i="1" dirty="0">
                <a:solidFill>
                  <a:srgbClr val="0070C0"/>
                </a:solidFill>
                <a:latin typeface="Consolas" panose="020B0609020204030204" pitchFamily="49" charset="0"/>
                <a:cs typeface="Consolas" panose="020B0609020204030204" pitchFamily="49" charset="0"/>
              </a:rPr>
              <a:t>	</a:t>
            </a:r>
            <a:r>
              <a:rPr lang="en-US" sz="1500" b="1" i="1" dirty="0" err="1">
                <a:solidFill>
                  <a:srgbClr val="0070C0"/>
                </a:solidFill>
                <a:latin typeface="Consolas" panose="020B0609020204030204" pitchFamily="49" charset="0"/>
                <a:cs typeface="Consolas" panose="020B0609020204030204" pitchFamily="49" charset="0"/>
              </a:rPr>
              <a:t>post_LED</a:t>
            </a:r>
            <a:r>
              <a:rPr lang="en-US" sz="1500" b="1" i="1" dirty="0">
                <a:solidFill>
                  <a:srgbClr val="0070C0"/>
                </a:solidFill>
                <a:latin typeface="Consolas" panose="020B0609020204030204" pitchFamily="49" charset="0"/>
                <a:cs typeface="Consolas" panose="020B0609020204030204" pitchFamily="49" charset="0"/>
              </a:rPr>
              <a:t>(</a:t>
            </a:r>
            <a:r>
              <a:rPr lang="en-US" sz="1500" b="1" i="1" dirty="0" err="1">
                <a:solidFill>
                  <a:srgbClr val="0070C0"/>
                </a:solidFill>
                <a:latin typeface="Consolas" panose="020B0609020204030204" pitchFamily="49" charset="0"/>
                <a:cs typeface="Consolas" panose="020B0609020204030204" pitchFamily="49" charset="0"/>
              </a:rPr>
              <a:t>devState</a:t>
            </a:r>
            <a:r>
              <a:rPr lang="en-US" sz="1500" b="1" i="1" dirty="0">
                <a:solidFill>
                  <a:srgbClr val="0070C0"/>
                </a:solidFill>
                <a:latin typeface="Consolas" panose="020B0609020204030204" pitchFamily="49" charset="0"/>
                <a:cs typeface="Consolas" panose="020B0609020204030204" pitchFamily="49" charset="0"/>
              </a:rPr>
              <a:t>);	</a:t>
            </a:r>
          </a:p>
          <a:p>
            <a:r>
              <a:rPr lang="en-US" sz="1500" b="1" i="1" dirty="0">
                <a:solidFill>
                  <a:srgbClr val="0070C0"/>
                </a:solidFill>
                <a:latin typeface="Consolas" panose="020B0609020204030204" pitchFamily="49" charset="0"/>
                <a:cs typeface="Consolas" panose="020B0609020204030204" pitchFamily="49" charset="0"/>
              </a:rPr>
              <a:t>	post_SW1(</a:t>
            </a:r>
            <a:r>
              <a:rPr lang="en-US" sz="1500" b="1" i="1" dirty="0" err="1">
                <a:solidFill>
                  <a:srgbClr val="0070C0"/>
                </a:solidFill>
                <a:latin typeface="Consolas" panose="020B0609020204030204" pitchFamily="49" charset="0"/>
                <a:cs typeface="Consolas" panose="020B0609020204030204" pitchFamily="49" charset="0"/>
              </a:rPr>
              <a:t>devState</a:t>
            </a:r>
            <a:r>
              <a:rPr lang="en-US" sz="1500" b="1" i="1" dirty="0">
                <a:solidFill>
                  <a:srgbClr val="0070C0"/>
                </a:solidFill>
                <a:latin typeface="Consolas" panose="020B0609020204030204" pitchFamily="49" charset="0"/>
                <a:cs typeface="Consolas" panose="020B0609020204030204" pitchFamily="49" charset="0"/>
              </a:rPr>
              <a:t>);	</a:t>
            </a:r>
          </a:p>
          <a:p>
            <a:r>
              <a:rPr lang="en-US" sz="1500" b="1" i="1" dirty="0">
                <a:solidFill>
                  <a:srgbClr val="0070C0"/>
                </a:solidFill>
                <a:latin typeface="Consolas" panose="020B0609020204030204" pitchFamily="49" charset="0"/>
                <a:cs typeface="Consolas" panose="020B0609020204030204" pitchFamily="49" charset="0"/>
              </a:rPr>
              <a:t>	</a:t>
            </a:r>
            <a:r>
              <a:rPr lang="en-US" sz="1500" b="1" i="1" dirty="0" err="1">
                <a:solidFill>
                  <a:srgbClr val="0070C0"/>
                </a:solidFill>
                <a:latin typeface="Consolas" panose="020B0609020204030204" pitchFamily="49" charset="0"/>
                <a:cs typeface="Consolas" panose="020B0609020204030204" pitchFamily="49" charset="0"/>
              </a:rPr>
              <a:t>std</a:t>
            </a:r>
            <a:r>
              <a:rPr lang="en-US" sz="1500" b="1" i="1" dirty="0">
                <a:solidFill>
                  <a:srgbClr val="0070C0"/>
                </a:solidFill>
                <a:latin typeface="Consolas" panose="020B0609020204030204" pitchFamily="49" charset="0"/>
                <a:cs typeface="Consolas" panose="020B0609020204030204" pitchFamily="49" charset="0"/>
              </a:rPr>
              <a:t>::thread thread(</a:t>
            </a:r>
            <a:r>
              <a:rPr lang="en-US" sz="1500" b="1" i="1" dirty="0" err="1">
                <a:solidFill>
                  <a:srgbClr val="0070C0"/>
                </a:solidFill>
                <a:latin typeface="Consolas" panose="020B0609020204030204" pitchFamily="49" charset="0"/>
                <a:cs typeface="Consolas" panose="020B0609020204030204" pitchFamily="49" charset="0"/>
              </a:rPr>
              <a:t>command_center</a:t>
            </a:r>
            <a:r>
              <a:rPr lang="en-US" sz="1500" b="1" i="1" dirty="0">
                <a:solidFill>
                  <a:srgbClr val="0070C0"/>
                </a:solidFill>
                <a:latin typeface="Consolas" panose="020B0609020204030204" pitchFamily="49" charset="0"/>
                <a:cs typeface="Consolas" panose="020B0609020204030204" pitchFamily="49" charset="0"/>
              </a:rPr>
              <a:t>, console);	</a:t>
            </a:r>
          </a:p>
          <a:p>
            <a:r>
              <a:rPr lang="en-US" sz="1500" b="1" i="1" dirty="0">
                <a:solidFill>
                  <a:srgbClr val="0070C0"/>
                </a:solidFill>
                <a:latin typeface="Consolas" panose="020B0609020204030204" pitchFamily="49" charset="0"/>
                <a:cs typeface="Consolas" panose="020B0609020204030204" pitchFamily="49" charset="0"/>
              </a:rPr>
              <a:t>	assert(!</a:t>
            </a:r>
            <a:r>
              <a:rPr lang="en-US" sz="1500" b="1" i="1" dirty="0" err="1">
                <a:solidFill>
                  <a:srgbClr val="0070C0"/>
                </a:solidFill>
                <a:latin typeface="Consolas" panose="020B0609020204030204" pitchFamily="49" charset="0"/>
                <a:cs typeface="Consolas" panose="020B0609020204030204" pitchFamily="49" charset="0"/>
              </a:rPr>
              <a:t>rc</a:t>
            </a:r>
            <a:r>
              <a:rPr lang="en-US" sz="1500" b="1" i="1" dirty="0">
                <a:solidFill>
                  <a:srgbClr val="0070C0"/>
                </a:solidFill>
                <a:latin typeface="Consolas" panose="020B0609020204030204" pitchFamily="49" charset="0"/>
                <a:cs typeface="Consolas" panose="020B0609020204030204" pitchFamily="49" charset="0"/>
              </a:rPr>
              <a:t>);</a:t>
            </a:r>
          </a:p>
          <a:p>
            <a:r>
              <a:rPr lang="en-US" sz="1500" b="1" i="1" dirty="0">
                <a:solidFill>
                  <a:srgbClr val="0070C0"/>
                </a:solidFill>
                <a:latin typeface="Consolas" panose="020B0609020204030204" pitchFamily="49" charset="0"/>
                <a:cs typeface="Consolas" panose="020B0609020204030204" pitchFamily="49" charset="0"/>
              </a:rPr>
              <a:t>	while(1) 	</a:t>
            </a:r>
          </a:p>
          <a:p>
            <a:r>
              <a:rPr lang="en-US" sz="1500" b="1" i="1" dirty="0">
                <a:solidFill>
                  <a:srgbClr val="0070C0"/>
                </a:solidFill>
                <a:latin typeface="Consolas" panose="020B0609020204030204" pitchFamily="49" charset="0"/>
                <a:cs typeface="Consolas" panose="020B0609020204030204" pitchFamily="49" charset="0"/>
              </a:rPr>
              <a:t>	{		</a:t>
            </a:r>
          </a:p>
          <a:p>
            <a:r>
              <a:rPr lang="en-US" sz="1500" b="1" i="1" dirty="0">
                <a:solidFill>
                  <a:srgbClr val="0070C0"/>
                </a:solidFill>
                <a:latin typeface="Consolas" panose="020B0609020204030204" pitchFamily="49" charset="0"/>
                <a:cs typeface="Consolas" panose="020B0609020204030204" pitchFamily="49" charset="0"/>
              </a:rPr>
              <a:t>		char </a:t>
            </a:r>
            <a:r>
              <a:rPr lang="en-US" sz="1500" b="1" i="1" dirty="0" err="1">
                <a:solidFill>
                  <a:srgbClr val="0070C0"/>
                </a:solidFill>
                <a:latin typeface="Consolas" panose="020B0609020204030204" pitchFamily="49" charset="0"/>
                <a:cs typeface="Consolas" panose="020B0609020204030204" pitchFamily="49" charset="0"/>
              </a:rPr>
              <a:t>buf</a:t>
            </a:r>
            <a:r>
              <a:rPr lang="en-US" sz="1500" b="1" i="1" dirty="0">
                <a:solidFill>
                  <a:srgbClr val="0070C0"/>
                </a:solidFill>
                <a:latin typeface="Consolas" panose="020B0609020204030204" pitchFamily="49" charset="0"/>
                <a:cs typeface="Consolas" panose="020B0609020204030204" pitchFamily="49" charset="0"/>
              </a:rPr>
              <a:t>[1024];		</a:t>
            </a:r>
          </a:p>
          <a:p>
            <a:r>
              <a:rPr lang="en-US" sz="1500" b="1" i="1" dirty="0">
                <a:solidFill>
                  <a:srgbClr val="0070C0"/>
                </a:solidFill>
                <a:latin typeface="Consolas" panose="020B0609020204030204" pitchFamily="49" charset="0"/>
                <a:cs typeface="Consolas" panose="020B0609020204030204" pitchFamily="49" charset="0"/>
              </a:rPr>
              <a:t>		</a:t>
            </a:r>
            <a:r>
              <a:rPr lang="en-US" sz="1500" b="1" i="1" dirty="0" err="1">
                <a:solidFill>
                  <a:srgbClr val="0070C0"/>
                </a:solidFill>
                <a:latin typeface="Consolas" panose="020B0609020204030204" pitchFamily="49" charset="0"/>
                <a:cs typeface="Consolas" panose="020B0609020204030204" pitchFamily="49" charset="0"/>
              </a:rPr>
              <a:t>rc</a:t>
            </a:r>
            <a:r>
              <a:rPr lang="en-US" sz="1500" b="1" i="1" dirty="0">
                <a:solidFill>
                  <a:srgbClr val="0070C0"/>
                </a:solidFill>
                <a:latin typeface="Consolas" panose="020B0609020204030204" pitchFamily="49" charset="0"/>
                <a:cs typeface="Consolas" panose="020B0609020204030204" pitchFamily="49" charset="0"/>
              </a:rPr>
              <a:t> = </a:t>
            </a:r>
            <a:r>
              <a:rPr lang="en-US" sz="1500" b="1" i="1" dirty="0" err="1">
                <a:solidFill>
                  <a:srgbClr val="0070C0"/>
                </a:solidFill>
                <a:latin typeface="Consolas" panose="020B0609020204030204" pitchFamily="49" charset="0"/>
                <a:cs typeface="Consolas" panose="020B0609020204030204" pitchFamily="49" charset="0"/>
              </a:rPr>
              <a:t>zmq_recv</a:t>
            </a:r>
            <a:r>
              <a:rPr lang="en-US" sz="1500" b="1" i="1" dirty="0">
                <a:solidFill>
                  <a:srgbClr val="0070C0"/>
                </a:solidFill>
                <a:latin typeface="Consolas" panose="020B0609020204030204" pitchFamily="49" charset="0"/>
                <a:cs typeface="Consolas" panose="020B0609020204030204" pitchFamily="49" charset="0"/>
              </a:rPr>
              <a:t>(subscriber, </a:t>
            </a:r>
            <a:r>
              <a:rPr lang="en-US" sz="1500" b="1" i="1" dirty="0" err="1">
                <a:solidFill>
                  <a:srgbClr val="0070C0"/>
                </a:solidFill>
                <a:latin typeface="Consolas" panose="020B0609020204030204" pitchFamily="49" charset="0"/>
                <a:cs typeface="Consolas" panose="020B0609020204030204" pitchFamily="49" charset="0"/>
              </a:rPr>
              <a:t>buf</a:t>
            </a:r>
            <a:r>
              <a:rPr lang="en-US" sz="1500" b="1" i="1" dirty="0">
                <a:solidFill>
                  <a:srgbClr val="0070C0"/>
                </a:solidFill>
                <a:latin typeface="Consolas" panose="020B0609020204030204" pitchFamily="49" charset="0"/>
                <a:cs typeface="Consolas" panose="020B0609020204030204" pitchFamily="49" charset="0"/>
              </a:rPr>
              <a:t>, </a:t>
            </a:r>
            <a:r>
              <a:rPr lang="en-US" sz="1500" b="1" i="1" dirty="0" err="1">
                <a:solidFill>
                  <a:srgbClr val="0070C0"/>
                </a:solidFill>
                <a:latin typeface="Consolas" panose="020B0609020204030204" pitchFamily="49" charset="0"/>
                <a:cs typeface="Consolas" panose="020B0609020204030204" pitchFamily="49" charset="0"/>
              </a:rPr>
              <a:t>sizeof</a:t>
            </a:r>
            <a:r>
              <a:rPr lang="en-US" sz="1500" b="1" i="1" dirty="0">
                <a:solidFill>
                  <a:srgbClr val="0070C0"/>
                </a:solidFill>
                <a:latin typeface="Consolas" panose="020B0609020204030204" pitchFamily="49" charset="0"/>
                <a:cs typeface="Consolas" panose="020B0609020204030204" pitchFamily="49" charset="0"/>
              </a:rPr>
              <a:t> </a:t>
            </a:r>
            <a:r>
              <a:rPr lang="en-US" sz="1500" b="1" i="1" dirty="0" err="1">
                <a:solidFill>
                  <a:srgbClr val="0070C0"/>
                </a:solidFill>
                <a:latin typeface="Consolas" panose="020B0609020204030204" pitchFamily="49" charset="0"/>
                <a:cs typeface="Consolas" panose="020B0609020204030204" pitchFamily="49" charset="0"/>
              </a:rPr>
              <a:t>buf</a:t>
            </a:r>
            <a:r>
              <a:rPr lang="en-US" sz="1500" b="1" i="1" dirty="0">
                <a:solidFill>
                  <a:srgbClr val="0070C0"/>
                </a:solidFill>
                <a:latin typeface="Consolas" panose="020B0609020204030204" pitchFamily="49" charset="0"/>
                <a:cs typeface="Consolas" panose="020B0609020204030204" pitchFamily="49" charset="0"/>
              </a:rPr>
              <a:t> - 1, 0);		</a:t>
            </a:r>
          </a:p>
          <a:p>
            <a:r>
              <a:rPr lang="en-US" sz="1500" b="1" i="1" dirty="0">
                <a:solidFill>
                  <a:srgbClr val="0070C0"/>
                </a:solidFill>
                <a:latin typeface="Consolas" panose="020B0609020204030204" pitchFamily="49" charset="0"/>
                <a:cs typeface="Consolas" panose="020B0609020204030204" pitchFamily="49" charset="0"/>
              </a:rPr>
              <a:t>		assert(</a:t>
            </a:r>
            <a:r>
              <a:rPr lang="en-US" sz="1500" b="1" i="1" dirty="0" err="1">
                <a:solidFill>
                  <a:srgbClr val="0070C0"/>
                </a:solidFill>
                <a:latin typeface="Consolas" panose="020B0609020204030204" pitchFamily="49" charset="0"/>
                <a:cs typeface="Consolas" panose="020B0609020204030204" pitchFamily="49" charset="0"/>
              </a:rPr>
              <a:t>rc</a:t>
            </a:r>
            <a:r>
              <a:rPr lang="en-US" sz="1500" b="1" i="1" dirty="0">
                <a:solidFill>
                  <a:srgbClr val="0070C0"/>
                </a:solidFill>
                <a:latin typeface="Consolas" panose="020B0609020204030204" pitchFamily="49" charset="0"/>
                <a:cs typeface="Consolas" panose="020B0609020204030204" pitchFamily="49" charset="0"/>
              </a:rPr>
              <a:t> &gt;= 0 &amp;&amp; </a:t>
            </a:r>
            <a:r>
              <a:rPr lang="en-US" sz="1500" b="1" i="1" dirty="0" err="1">
                <a:solidFill>
                  <a:srgbClr val="0070C0"/>
                </a:solidFill>
                <a:latin typeface="Consolas" panose="020B0609020204030204" pitchFamily="49" charset="0"/>
                <a:cs typeface="Consolas" panose="020B0609020204030204" pitchFamily="49" charset="0"/>
              </a:rPr>
              <a:t>rc</a:t>
            </a:r>
            <a:r>
              <a:rPr lang="en-US" sz="1500" b="1" i="1" dirty="0">
                <a:solidFill>
                  <a:srgbClr val="0070C0"/>
                </a:solidFill>
                <a:latin typeface="Consolas" panose="020B0609020204030204" pitchFamily="49" charset="0"/>
                <a:cs typeface="Consolas" panose="020B0609020204030204" pitchFamily="49" charset="0"/>
              </a:rPr>
              <a:t> &lt; </a:t>
            </a:r>
            <a:r>
              <a:rPr lang="en-US" sz="1500" b="1" i="1" dirty="0" err="1">
                <a:solidFill>
                  <a:srgbClr val="0070C0"/>
                </a:solidFill>
                <a:latin typeface="Consolas" panose="020B0609020204030204" pitchFamily="49" charset="0"/>
                <a:cs typeface="Consolas" panose="020B0609020204030204" pitchFamily="49" charset="0"/>
              </a:rPr>
              <a:t>sizeof</a:t>
            </a:r>
            <a:r>
              <a:rPr lang="en-US" sz="1500" b="1" i="1" dirty="0">
                <a:solidFill>
                  <a:srgbClr val="0070C0"/>
                </a:solidFill>
                <a:latin typeface="Consolas" panose="020B0609020204030204" pitchFamily="49" charset="0"/>
                <a:cs typeface="Consolas" panose="020B0609020204030204" pitchFamily="49" charset="0"/>
              </a:rPr>
              <a:t> </a:t>
            </a:r>
            <a:r>
              <a:rPr lang="en-US" sz="1500" b="1" i="1" dirty="0" err="1">
                <a:solidFill>
                  <a:srgbClr val="0070C0"/>
                </a:solidFill>
                <a:latin typeface="Consolas" panose="020B0609020204030204" pitchFamily="49" charset="0"/>
                <a:cs typeface="Consolas" panose="020B0609020204030204" pitchFamily="49" charset="0"/>
              </a:rPr>
              <a:t>buf</a:t>
            </a:r>
            <a:r>
              <a:rPr lang="en-US" sz="1500" b="1" i="1" dirty="0">
                <a:solidFill>
                  <a:srgbClr val="0070C0"/>
                </a:solidFill>
                <a:latin typeface="Consolas" panose="020B0609020204030204" pitchFamily="49" charset="0"/>
                <a:cs typeface="Consolas" panose="020B0609020204030204" pitchFamily="49" charset="0"/>
              </a:rPr>
              <a:t> - 1);		</a:t>
            </a:r>
          </a:p>
          <a:p>
            <a:r>
              <a:rPr lang="en-US" sz="1500" b="1" i="1" dirty="0">
                <a:solidFill>
                  <a:srgbClr val="0070C0"/>
                </a:solidFill>
                <a:latin typeface="Consolas" panose="020B0609020204030204" pitchFamily="49" charset="0"/>
                <a:cs typeface="Consolas" panose="020B0609020204030204" pitchFamily="49" charset="0"/>
              </a:rPr>
              <a:t>		</a:t>
            </a:r>
            <a:r>
              <a:rPr lang="en-US" sz="1500" b="1" i="1" dirty="0" err="1">
                <a:solidFill>
                  <a:srgbClr val="0070C0"/>
                </a:solidFill>
                <a:latin typeface="Consolas" panose="020B0609020204030204" pitchFamily="49" charset="0"/>
                <a:cs typeface="Consolas" panose="020B0609020204030204" pitchFamily="49" charset="0"/>
              </a:rPr>
              <a:t>buf</a:t>
            </a:r>
            <a:r>
              <a:rPr lang="en-US" sz="1500" b="1" i="1" dirty="0">
                <a:solidFill>
                  <a:srgbClr val="0070C0"/>
                </a:solidFill>
                <a:latin typeface="Consolas" panose="020B0609020204030204" pitchFamily="49" charset="0"/>
                <a:cs typeface="Consolas" panose="020B0609020204030204" pitchFamily="49" charset="0"/>
              </a:rPr>
              <a:t>[</a:t>
            </a:r>
            <a:r>
              <a:rPr lang="en-US" sz="1500" b="1" i="1" dirty="0" err="1">
                <a:solidFill>
                  <a:srgbClr val="0070C0"/>
                </a:solidFill>
                <a:latin typeface="Consolas" panose="020B0609020204030204" pitchFamily="49" charset="0"/>
                <a:cs typeface="Consolas" panose="020B0609020204030204" pitchFamily="49" charset="0"/>
              </a:rPr>
              <a:t>rc</a:t>
            </a:r>
            <a:r>
              <a:rPr lang="en-US" sz="1500" b="1" i="1" dirty="0">
                <a:solidFill>
                  <a:srgbClr val="0070C0"/>
                </a:solidFill>
                <a:latin typeface="Consolas" panose="020B0609020204030204" pitchFamily="49" charset="0"/>
                <a:cs typeface="Consolas" panose="020B0609020204030204" pitchFamily="49" charset="0"/>
              </a:rPr>
              <a:t>] = 0;		</a:t>
            </a:r>
          </a:p>
          <a:p>
            <a:r>
              <a:rPr lang="en-US" sz="1500" b="1" i="1" dirty="0">
                <a:solidFill>
                  <a:srgbClr val="0070C0"/>
                </a:solidFill>
                <a:latin typeface="Consolas" panose="020B0609020204030204" pitchFamily="49" charset="0"/>
                <a:cs typeface="Consolas" panose="020B0609020204030204" pitchFamily="49" charset="0"/>
              </a:rPr>
              <a:t>		auto </a:t>
            </a:r>
            <a:r>
              <a:rPr lang="en-US" sz="1500" b="1" i="1" dirty="0" err="1">
                <a:solidFill>
                  <a:srgbClr val="0070C0"/>
                </a:solidFill>
                <a:latin typeface="Consolas" panose="020B0609020204030204" pitchFamily="49" charset="0"/>
                <a:cs typeface="Consolas" panose="020B0609020204030204" pitchFamily="49" charset="0"/>
              </a:rPr>
              <a:t>bufStr</a:t>
            </a:r>
            <a:r>
              <a:rPr lang="en-US" sz="1500" b="1" i="1" dirty="0">
                <a:solidFill>
                  <a:srgbClr val="0070C0"/>
                </a:solidFill>
                <a:latin typeface="Consolas" panose="020B0609020204030204" pitchFamily="49" charset="0"/>
                <a:cs typeface="Consolas" panose="020B0609020204030204" pitchFamily="49" charset="0"/>
              </a:rPr>
              <a:t> = </a:t>
            </a:r>
            <a:r>
              <a:rPr lang="en-US" sz="1500" b="1" i="1" dirty="0" err="1">
                <a:solidFill>
                  <a:srgbClr val="0070C0"/>
                </a:solidFill>
                <a:latin typeface="Consolas" panose="020B0609020204030204" pitchFamily="49" charset="0"/>
                <a:cs typeface="Consolas" panose="020B0609020204030204" pitchFamily="49" charset="0"/>
              </a:rPr>
              <a:t>std</a:t>
            </a:r>
            <a:r>
              <a:rPr lang="en-US" sz="1500" b="1" i="1" dirty="0">
                <a:solidFill>
                  <a:srgbClr val="0070C0"/>
                </a:solidFill>
                <a:latin typeface="Consolas" panose="020B0609020204030204" pitchFamily="49" charset="0"/>
                <a:cs typeface="Consolas" panose="020B0609020204030204" pitchFamily="49" charset="0"/>
              </a:rPr>
              <a:t>::string(</a:t>
            </a:r>
            <a:r>
              <a:rPr lang="en-US" sz="1500" b="1" i="1" dirty="0" err="1">
                <a:solidFill>
                  <a:srgbClr val="0070C0"/>
                </a:solidFill>
                <a:latin typeface="Consolas" panose="020B0609020204030204" pitchFamily="49" charset="0"/>
                <a:cs typeface="Consolas" panose="020B0609020204030204" pitchFamily="49" charset="0"/>
              </a:rPr>
              <a:t>buf</a:t>
            </a:r>
            <a:r>
              <a:rPr lang="en-US" sz="1500" b="1" i="1" dirty="0">
                <a:solidFill>
                  <a:srgbClr val="0070C0"/>
                </a:solidFill>
                <a:latin typeface="Consolas" panose="020B0609020204030204" pitchFamily="49" charset="0"/>
                <a:cs typeface="Consolas" panose="020B0609020204030204" pitchFamily="49" charset="0"/>
              </a:rPr>
              <a:t>);		</a:t>
            </a:r>
          </a:p>
          <a:p>
            <a:r>
              <a:rPr lang="en-US" sz="1500" b="1" i="1" dirty="0">
                <a:solidFill>
                  <a:srgbClr val="0070C0"/>
                </a:solidFill>
                <a:latin typeface="Consolas" panose="020B0609020204030204" pitchFamily="49" charset="0"/>
                <a:cs typeface="Consolas" panose="020B0609020204030204" pitchFamily="49" charset="0"/>
              </a:rPr>
              <a:t>		if (</a:t>
            </a:r>
            <a:r>
              <a:rPr lang="en-US" sz="1500" b="1" i="1" dirty="0" err="1">
                <a:solidFill>
                  <a:srgbClr val="0070C0"/>
                </a:solidFill>
                <a:latin typeface="Consolas" panose="020B0609020204030204" pitchFamily="49" charset="0"/>
                <a:cs typeface="Consolas" panose="020B0609020204030204" pitchFamily="49" charset="0"/>
              </a:rPr>
              <a:t>bufStr.substr</a:t>
            </a:r>
            <a:r>
              <a:rPr lang="en-US" sz="1500" b="1" i="1" dirty="0">
                <a:solidFill>
                  <a:srgbClr val="0070C0"/>
                </a:solidFill>
                <a:latin typeface="Consolas" panose="020B0609020204030204" pitchFamily="49" charset="0"/>
                <a:cs typeface="Consolas" panose="020B0609020204030204" pitchFamily="49" charset="0"/>
              </a:rPr>
              <a:t>(0, 4) == "off:")			</a:t>
            </a:r>
          </a:p>
          <a:p>
            <a:r>
              <a:rPr lang="en-US" sz="1500" b="1" i="1" dirty="0">
                <a:solidFill>
                  <a:srgbClr val="0070C0"/>
                </a:solidFill>
                <a:latin typeface="Consolas" panose="020B0609020204030204" pitchFamily="49" charset="0"/>
                <a:cs typeface="Consolas" panose="020B0609020204030204" pitchFamily="49" charset="0"/>
              </a:rPr>
              <a:t>			</a:t>
            </a:r>
            <a:r>
              <a:rPr lang="en-US" sz="1500" b="1" i="1" dirty="0" err="1">
                <a:solidFill>
                  <a:srgbClr val="0070C0"/>
                </a:solidFill>
                <a:latin typeface="Consolas" panose="020B0609020204030204" pitchFamily="49" charset="0"/>
                <a:cs typeface="Consolas" panose="020B0609020204030204" pitchFamily="49" charset="0"/>
              </a:rPr>
              <a:t>post_offline</a:t>
            </a:r>
            <a:r>
              <a:rPr lang="en-US" sz="1500" b="1" i="1" dirty="0">
                <a:solidFill>
                  <a:srgbClr val="0070C0"/>
                </a:solidFill>
                <a:latin typeface="Consolas" panose="020B0609020204030204" pitchFamily="49" charset="0"/>
                <a:cs typeface="Consolas" panose="020B0609020204030204" pitchFamily="49" charset="0"/>
              </a:rPr>
              <a:t>(</a:t>
            </a:r>
            <a:r>
              <a:rPr lang="en-US" sz="1500" b="1" i="1" dirty="0" err="1">
                <a:solidFill>
                  <a:srgbClr val="0070C0"/>
                </a:solidFill>
                <a:latin typeface="Consolas" panose="020B0609020204030204" pitchFamily="49" charset="0"/>
                <a:cs typeface="Consolas" panose="020B0609020204030204" pitchFamily="49" charset="0"/>
              </a:rPr>
              <a:t>devState</a:t>
            </a:r>
            <a:r>
              <a:rPr lang="en-US" sz="1500" b="1" i="1" dirty="0">
                <a:solidFill>
                  <a:srgbClr val="0070C0"/>
                </a:solidFill>
                <a:latin typeface="Consolas" panose="020B0609020204030204" pitchFamily="49" charset="0"/>
                <a:cs typeface="Consolas" panose="020B0609020204030204" pitchFamily="49" charset="0"/>
              </a:rPr>
              <a:t>);		</a:t>
            </a:r>
          </a:p>
          <a:p>
            <a:r>
              <a:rPr lang="en-US" sz="1500" b="1" i="1" dirty="0">
                <a:solidFill>
                  <a:srgbClr val="0070C0"/>
                </a:solidFill>
                <a:latin typeface="Consolas" panose="020B0609020204030204" pitchFamily="49" charset="0"/>
                <a:cs typeface="Consolas" panose="020B0609020204030204" pitchFamily="49" charset="0"/>
              </a:rPr>
              <a:t>		else if (</a:t>
            </a:r>
            <a:r>
              <a:rPr lang="en-US" sz="1500" b="1" i="1" dirty="0" err="1">
                <a:solidFill>
                  <a:srgbClr val="0070C0"/>
                </a:solidFill>
                <a:latin typeface="Consolas" panose="020B0609020204030204" pitchFamily="49" charset="0"/>
                <a:cs typeface="Consolas" panose="020B0609020204030204" pitchFamily="49" charset="0"/>
              </a:rPr>
              <a:t>bufStr.substr</a:t>
            </a:r>
            <a:r>
              <a:rPr lang="en-US" sz="1500" b="1" i="1" dirty="0">
                <a:solidFill>
                  <a:srgbClr val="0070C0"/>
                </a:solidFill>
                <a:latin typeface="Consolas" panose="020B0609020204030204" pitchFamily="49" charset="0"/>
                <a:cs typeface="Consolas" panose="020B0609020204030204" pitchFamily="49" charset="0"/>
              </a:rPr>
              <a:t>(0, 4) == "sw1:")		</a:t>
            </a:r>
          </a:p>
          <a:p>
            <a:r>
              <a:rPr lang="en-US" sz="1500" b="1" i="1" dirty="0">
                <a:solidFill>
                  <a:srgbClr val="0070C0"/>
                </a:solidFill>
                <a:latin typeface="Consolas" panose="020B0609020204030204" pitchFamily="49" charset="0"/>
                <a:cs typeface="Consolas" panose="020B0609020204030204" pitchFamily="49" charset="0"/>
              </a:rPr>
              <a:t>		{			</a:t>
            </a:r>
          </a:p>
          <a:p>
            <a:r>
              <a:rPr lang="en-US" sz="1500" b="1" i="1" dirty="0">
                <a:solidFill>
                  <a:srgbClr val="0070C0"/>
                </a:solidFill>
                <a:latin typeface="Consolas" panose="020B0609020204030204" pitchFamily="49" charset="0"/>
                <a:cs typeface="Consolas" panose="020B0609020204030204" pitchFamily="49" charset="0"/>
              </a:rPr>
              <a:t>			devState.SW1 = </a:t>
            </a:r>
            <a:r>
              <a:rPr lang="en-US" sz="1500" b="1" i="1" dirty="0" err="1">
                <a:solidFill>
                  <a:srgbClr val="0070C0"/>
                </a:solidFill>
                <a:latin typeface="Consolas" panose="020B0609020204030204" pitchFamily="49" charset="0"/>
                <a:cs typeface="Consolas" panose="020B0609020204030204" pitchFamily="49" charset="0"/>
              </a:rPr>
              <a:t>std</a:t>
            </a:r>
            <a:r>
              <a:rPr lang="en-US" sz="1500" b="1" i="1" dirty="0">
                <a:solidFill>
                  <a:srgbClr val="0070C0"/>
                </a:solidFill>
                <a:latin typeface="Consolas" panose="020B0609020204030204" pitchFamily="49" charset="0"/>
                <a:cs typeface="Consolas" panose="020B0609020204030204" pitchFamily="49" charset="0"/>
              </a:rPr>
              <a:t>::</a:t>
            </a:r>
            <a:r>
              <a:rPr lang="en-US" sz="1500" b="1" i="1" dirty="0" err="1">
                <a:solidFill>
                  <a:srgbClr val="0070C0"/>
                </a:solidFill>
                <a:latin typeface="Consolas" panose="020B0609020204030204" pitchFamily="49" charset="0"/>
                <a:cs typeface="Consolas" panose="020B0609020204030204" pitchFamily="49" charset="0"/>
              </a:rPr>
              <a:t>stoi</a:t>
            </a:r>
            <a:r>
              <a:rPr lang="en-US" sz="1500" b="1" i="1" dirty="0">
                <a:solidFill>
                  <a:srgbClr val="0070C0"/>
                </a:solidFill>
                <a:latin typeface="Consolas" panose="020B0609020204030204" pitchFamily="49" charset="0"/>
                <a:cs typeface="Consolas" panose="020B0609020204030204" pitchFamily="49" charset="0"/>
              </a:rPr>
              <a:t>(</a:t>
            </a:r>
            <a:r>
              <a:rPr lang="en-US" sz="1500" b="1" i="1" dirty="0" err="1">
                <a:solidFill>
                  <a:srgbClr val="0070C0"/>
                </a:solidFill>
                <a:latin typeface="Consolas" panose="020B0609020204030204" pitchFamily="49" charset="0"/>
                <a:cs typeface="Consolas" panose="020B0609020204030204" pitchFamily="49" charset="0"/>
              </a:rPr>
              <a:t>bufStr.substr</a:t>
            </a:r>
            <a:r>
              <a:rPr lang="en-US" sz="1500" b="1" i="1" dirty="0">
                <a:solidFill>
                  <a:srgbClr val="0070C0"/>
                </a:solidFill>
                <a:latin typeface="Consolas" panose="020B0609020204030204" pitchFamily="49" charset="0"/>
                <a:cs typeface="Consolas" panose="020B0609020204030204" pitchFamily="49" charset="0"/>
              </a:rPr>
              <a:t>(4, 5));			</a:t>
            </a:r>
          </a:p>
          <a:p>
            <a:r>
              <a:rPr lang="en-US" sz="1500" b="1" i="1" dirty="0">
                <a:solidFill>
                  <a:srgbClr val="0070C0"/>
                </a:solidFill>
                <a:latin typeface="Consolas" panose="020B0609020204030204" pitchFamily="49" charset="0"/>
                <a:cs typeface="Consolas" panose="020B0609020204030204" pitchFamily="49" charset="0"/>
              </a:rPr>
              <a:t>			post_SW1(</a:t>
            </a:r>
            <a:r>
              <a:rPr lang="en-US" sz="1500" b="1" i="1" dirty="0" err="1">
                <a:solidFill>
                  <a:srgbClr val="0070C0"/>
                </a:solidFill>
                <a:latin typeface="Consolas" panose="020B0609020204030204" pitchFamily="49" charset="0"/>
                <a:cs typeface="Consolas" panose="020B0609020204030204" pitchFamily="49" charset="0"/>
              </a:rPr>
              <a:t>devState</a:t>
            </a:r>
            <a:r>
              <a:rPr lang="en-US" sz="1500" b="1" i="1" dirty="0">
                <a:solidFill>
                  <a:srgbClr val="0070C0"/>
                </a:solidFill>
                <a:latin typeface="Consolas" panose="020B0609020204030204" pitchFamily="49" charset="0"/>
                <a:cs typeface="Consolas" panose="020B0609020204030204" pitchFamily="49" charset="0"/>
              </a:rPr>
              <a:t>);		</a:t>
            </a:r>
          </a:p>
          <a:p>
            <a:r>
              <a:rPr lang="en-US" sz="1500" b="1" i="1" dirty="0">
                <a:solidFill>
                  <a:srgbClr val="0070C0"/>
                </a:solidFill>
                <a:latin typeface="Consolas" panose="020B0609020204030204" pitchFamily="49" charset="0"/>
                <a:cs typeface="Consolas" panose="020B0609020204030204" pitchFamily="49" charset="0"/>
              </a:rPr>
              <a:t>		}		</a:t>
            </a:r>
          </a:p>
          <a:p>
            <a:r>
              <a:rPr lang="en-US" sz="1500" b="1" i="1" dirty="0">
                <a:solidFill>
                  <a:srgbClr val="0070C0"/>
                </a:solidFill>
                <a:latin typeface="Consolas" panose="020B0609020204030204" pitchFamily="49" charset="0"/>
                <a:cs typeface="Consolas" panose="020B0609020204030204" pitchFamily="49" charset="0"/>
              </a:rPr>
              <a:t>		else if (</a:t>
            </a:r>
            <a:r>
              <a:rPr lang="en-US" sz="1500" b="1" i="1" dirty="0" err="1">
                <a:solidFill>
                  <a:srgbClr val="0070C0"/>
                </a:solidFill>
                <a:latin typeface="Consolas" panose="020B0609020204030204" pitchFamily="49" charset="0"/>
                <a:cs typeface="Consolas" panose="020B0609020204030204" pitchFamily="49" charset="0"/>
              </a:rPr>
              <a:t>bufStr.substr</a:t>
            </a:r>
            <a:r>
              <a:rPr lang="en-US" sz="1500" b="1" i="1" dirty="0">
                <a:solidFill>
                  <a:srgbClr val="0070C0"/>
                </a:solidFill>
                <a:latin typeface="Consolas" panose="020B0609020204030204" pitchFamily="49" charset="0"/>
                <a:cs typeface="Consolas" panose="020B0609020204030204" pitchFamily="49" charset="0"/>
              </a:rPr>
              <a:t>(0, 4) == "led:")		</a:t>
            </a:r>
          </a:p>
          <a:p>
            <a:r>
              <a:rPr lang="en-US" sz="1500" b="1" i="1" dirty="0">
                <a:solidFill>
                  <a:srgbClr val="0070C0"/>
                </a:solidFill>
                <a:latin typeface="Consolas" panose="020B0609020204030204" pitchFamily="49" charset="0"/>
                <a:cs typeface="Consolas" panose="020B0609020204030204" pitchFamily="49" charset="0"/>
              </a:rPr>
              <a:t>		{			</a:t>
            </a:r>
          </a:p>
          <a:p>
            <a:r>
              <a:rPr lang="en-US" sz="1500" b="1" i="1" dirty="0">
                <a:solidFill>
                  <a:srgbClr val="0070C0"/>
                </a:solidFill>
                <a:latin typeface="Consolas" panose="020B0609020204030204" pitchFamily="49" charset="0"/>
                <a:cs typeface="Consolas" panose="020B0609020204030204" pitchFamily="49" charset="0"/>
              </a:rPr>
              <a:t>			</a:t>
            </a:r>
            <a:r>
              <a:rPr lang="en-US" sz="1500" b="1" i="1" dirty="0" err="1">
                <a:solidFill>
                  <a:srgbClr val="0070C0"/>
                </a:solidFill>
                <a:latin typeface="Consolas" panose="020B0609020204030204" pitchFamily="49" charset="0"/>
                <a:cs typeface="Consolas" panose="020B0609020204030204" pitchFamily="49" charset="0"/>
              </a:rPr>
              <a:t>devState.LED</a:t>
            </a:r>
            <a:r>
              <a:rPr lang="en-US" sz="1500" b="1" i="1" dirty="0">
                <a:solidFill>
                  <a:srgbClr val="0070C0"/>
                </a:solidFill>
                <a:latin typeface="Consolas" panose="020B0609020204030204" pitchFamily="49" charset="0"/>
                <a:cs typeface="Consolas" panose="020B0609020204030204" pitchFamily="49" charset="0"/>
              </a:rPr>
              <a:t> = </a:t>
            </a:r>
            <a:r>
              <a:rPr lang="en-US" sz="1500" b="1" i="1" dirty="0" err="1">
                <a:solidFill>
                  <a:srgbClr val="0070C0"/>
                </a:solidFill>
                <a:latin typeface="Consolas" panose="020B0609020204030204" pitchFamily="49" charset="0"/>
                <a:cs typeface="Consolas" panose="020B0609020204030204" pitchFamily="49" charset="0"/>
              </a:rPr>
              <a:t>std</a:t>
            </a:r>
            <a:r>
              <a:rPr lang="en-US" sz="1500" b="1" i="1" dirty="0">
                <a:solidFill>
                  <a:srgbClr val="0070C0"/>
                </a:solidFill>
                <a:latin typeface="Consolas" panose="020B0609020204030204" pitchFamily="49" charset="0"/>
                <a:cs typeface="Consolas" panose="020B0609020204030204" pitchFamily="49" charset="0"/>
              </a:rPr>
              <a:t>::</a:t>
            </a:r>
            <a:r>
              <a:rPr lang="en-US" sz="1500" b="1" i="1" dirty="0" err="1">
                <a:solidFill>
                  <a:srgbClr val="0070C0"/>
                </a:solidFill>
                <a:latin typeface="Consolas" panose="020B0609020204030204" pitchFamily="49" charset="0"/>
                <a:cs typeface="Consolas" panose="020B0609020204030204" pitchFamily="49" charset="0"/>
              </a:rPr>
              <a:t>stoi</a:t>
            </a:r>
            <a:r>
              <a:rPr lang="en-US" sz="1500" b="1" i="1" dirty="0">
                <a:solidFill>
                  <a:srgbClr val="0070C0"/>
                </a:solidFill>
                <a:latin typeface="Consolas" panose="020B0609020204030204" pitchFamily="49" charset="0"/>
                <a:cs typeface="Consolas" panose="020B0609020204030204" pitchFamily="49" charset="0"/>
              </a:rPr>
              <a:t>(</a:t>
            </a:r>
            <a:r>
              <a:rPr lang="en-US" sz="1500" b="1" i="1" dirty="0" err="1">
                <a:solidFill>
                  <a:srgbClr val="0070C0"/>
                </a:solidFill>
                <a:latin typeface="Consolas" panose="020B0609020204030204" pitchFamily="49" charset="0"/>
                <a:cs typeface="Consolas" panose="020B0609020204030204" pitchFamily="49" charset="0"/>
              </a:rPr>
              <a:t>bufStr.substr</a:t>
            </a:r>
            <a:r>
              <a:rPr lang="en-US" sz="1500" b="1" i="1" dirty="0">
                <a:solidFill>
                  <a:srgbClr val="0070C0"/>
                </a:solidFill>
                <a:latin typeface="Consolas" panose="020B0609020204030204" pitchFamily="49" charset="0"/>
                <a:cs typeface="Consolas" panose="020B0609020204030204" pitchFamily="49" charset="0"/>
              </a:rPr>
              <a:t>(4, 5));						</a:t>
            </a:r>
            <a:r>
              <a:rPr lang="en-US" sz="1500" b="1" i="1" dirty="0" err="1">
                <a:solidFill>
                  <a:srgbClr val="0070C0"/>
                </a:solidFill>
                <a:latin typeface="Consolas" panose="020B0609020204030204" pitchFamily="49" charset="0"/>
                <a:cs typeface="Consolas" panose="020B0609020204030204" pitchFamily="49" charset="0"/>
              </a:rPr>
              <a:t>post_LED</a:t>
            </a:r>
            <a:r>
              <a:rPr lang="en-US" sz="1500" b="1" i="1" dirty="0">
                <a:solidFill>
                  <a:srgbClr val="0070C0"/>
                </a:solidFill>
                <a:latin typeface="Consolas" panose="020B0609020204030204" pitchFamily="49" charset="0"/>
                <a:cs typeface="Consolas" panose="020B0609020204030204" pitchFamily="49" charset="0"/>
              </a:rPr>
              <a:t>(</a:t>
            </a:r>
            <a:r>
              <a:rPr lang="en-US" sz="1500" b="1" i="1" dirty="0" err="1">
                <a:solidFill>
                  <a:srgbClr val="0070C0"/>
                </a:solidFill>
                <a:latin typeface="Consolas" panose="020B0609020204030204" pitchFamily="49" charset="0"/>
                <a:cs typeface="Consolas" panose="020B0609020204030204" pitchFamily="49" charset="0"/>
              </a:rPr>
              <a:t>devState</a:t>
            </a:r>
            <a:r>
              <a:rPr lang="en-US" sz="1500" b="1" i="1" dirty="0">
                <a:solidFill>
                  <a:srgbClr val="0070C0"/>
                </a:solidFill>
                <a:latin typeface="Consolas" panose="020B0609020204030204" pitchFamily="49" charset="0"/>
                <a:cs typeface="Consolas" panose="020B0609020204030204" pitchFamily="49" charset="0"/>
              </a:rPr>
              <a:t>);		</a:t>
            </a:r>
          </a:p>
          <a:p>
            <a:r>
              <a:rPr lang="en-US" sz="1500" b="1" i="1" dirty="0">
                <a:solidFill>
                  <a:srgbClr val="0070C0"/>
                </a:solidFill>
                <a:latin typeface="Consolas" panose="020B0609020204030204" pitchFamily="49" charset="0"/>
                <a:cs typeface="Consolas" panose="020B0609020204030204" pitchFamily="49" charset="0"/>
              </a:rPr>
              <a:t>		}	</a:t>
            </a:r>
          </a:p>
          <a:p>
            <a:r>
              <a:rPr lang="en-US" sz="1500" b="1" i="1" dirty="0">
                <a:solidFill>
                  <a:srgbClr val="0070C0"/>
                </a:solidFill>
                <a:latin typeface="Consolas" panose="020B0609020204030204" pitchFamily="49" charset="0"/>
                <a:cs typeface="Consolas" panose="020B0609020204030204" pitchFamily="49" charset="0"/>
              </a:rPr>
              <a:t>	}</a:t>
            </a:r>
          </a:p>
          <a:p>
            <a:r>
              <a:rPr lang="en-US" sz="15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010237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Compiling and Linking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63500" y="721217"/>
            <a:ext cx="12128500" cy="5940088"/>
          </a:xfrm>
          <a:prstGeom prst="rect">
            <a:avLst/>
          </a:prstGeom>
        </p:spPr>
        <p:txBody>
          <a:bodyPr wrap="square">
            <a:spAutoFit/>
          </a:bodyPr>
          <a:lstStyle/>
          <a:p>
            <a:r>
              <a:rPr lang="en-US" sz="2000" dirty="0"/>
              <a:t>When compiling source code using ØMQ, you need to specify only the directory where the include files were installed: </a:t>
            </a:r>
          </a:p>
          <a:p>
            <a:endParaRPr lang="en-US" sz="2000" dirty="0"/>
          </a:p>
          <a:p>
            <a:r>
              <a:rPr lang="en-US" sz="2000" dirty="0"/>
              <a:t>	</a:t>
            </a:r>
            <a:r>
              <a:rPr lang="en-US" sz="2000" b="1" i="1" dirty="0">
                <a:solidFill>
                  <a:srgbClr val="0070C0"/>
                </a:solidFill>
                <a:latin typeface="Consolas" panose="020B0609020204030204" pitchFamily="49" charset="0"/>
                <a:cs typeface="Consolas" panose="020B0609020204030204" pitchFamily="49" charset="0"/>
              </a:rPr>
              <a:t>-I /</a:t>
            </a:r>
            <a:r>
              <a:rPr lang="en-US" sz="2000" b="1" i="1" dirty="0" err="1">
                <a:solidFill>
                  <a:srgbClr val="0070C0"/>
                </a:solidFill>
                <a:latin typeface="Consolas" panose="020B0609020204030204" pitchFamily="49" charset="0"/>
                <a:cs typeface="Consolas" panose="020B0609020204030204" pitchFamily="49" charset="0"/>
              </a:rPr>
              <a:t>usr</a:t>
            </a:r>
            <a:r>
              <a:rPr lang="en-US" sz="2000" b="1" i="1" dirty="0">
                <a:solidFill>
                  <a:srgbClr val="0070C0"/>
                </a:solidFill>
                <a:latin typeface="Consolas" panose="020B0609020204030204" pitchFamily="49" charset="0"/>
                <a:cs typeface="Consolas" panose="020B0609020204030204" pitchFamily="49" charset="0"/>
              </a:rPr>
              <a:t>/local/include</a:t>
            </a:r>
          </a:p>
          <a:p>
            <a:endParaRPr lang="en-US" sz="2000" dirty="0"/>
          </a:p>
          <a:p>
            <a:r>
              <a:rPr lang="en-US" sz="2000" dirty="0"/>
              <a:t>For linking, you need the following linker options: </a:t>
            </a:r>
          </a:p>
          <a:p>
            <a:endParaRPr lang="en-US" sz="2000" dirty="0"/>
          </a:p>
          <a:p>
            <a:r>
              <a:rPr lang="pt-BR" sz="2000" dirty="0"/>
              <a:t>	</a:t>
            </a:r>
            <a:r>
              <a:rPr lang="pt-BR" sz="2000" b="1" i="1" dirty="0">
                <a:solidFill>
                  <a:srgbClr val="0070C0"/>
                </a:solidFill>
                <a:latin typeface="Consolas" panose="020B0609020204030204" pitchFamily="49" charset="0"/>
                <a:cs typeface="Consolas" panose="020B0609020204030204" pitchFamily="49" charset="0"/>
              </a:rPr>
              <a:t>-L/usr/local/lib -lzmq </a:t>
            </a:r>
          </a:p>
          <a:p>
            <a:r>
              <a:rPr lang="pt-BR" sz="2000" b="1" i="1" dirty="0">
                <a:solidFill>
                  <a:srgbClr val="0070C0"/>
                </a:solidFill>
                <a:latin typeface="Consolas" panose="020B0609020204030204" pitchFamily="49" charset="0"/>
                <a:cs typeface="Consolas" panose="020B0609020204030204" pitchFamily="49" charset="0"/>
              </a:rPr>
              <a:t>	-Wl,-R/usr/local/lib </a:t>
            </a:r>
          </a:p>
          <a:p>
            <a:r>
              <a:rPr lang="en-US" sz="2000" dirty="0"/>
              <a:t>The last option tells the executable where to find the ØMQ shared libraries at runtime. Exclude that option when linking on the Mac (or use the provided </a:t>
            </a:r>
            <a:r>
              <a:rPr lang="en-US" sz="2000" b="1" i="1" dirty="0" err="1">
                <a:solidFill>
                  <a:srgbClr val="0070C0"/>
                </a:solidFill>
                <a:latin typeface="Consolas" panose="020B0609020204030204" pitchFamily="49" charset="0"/>
                <a:cs typeface="Consolas" panose="020B0609020204030204" pitchFamily="49" charset="0"/>
              </a:rPr>
              <a:t>makefile</a:t>
            </a:r>
            <a:r>
              <a:rPr lang="en-US" sz="2000" dirty="0"/>
              <a:t> target </a:t>
            </a:r>
            <a:r>
              <a:rPr lang="en-US" sz="2000" b="1" i="1" dirty="0" err="1">
                <a:solidFill>
                  <a:srgbClr val="0070C0"/>
                </a:solidFill>
                <a:latin typeface="Consolas" panose="020B0609020204030204" pitchFamily="49" charset="0"/>
                <a:cs typeface="Consolas" panose="020B0609020204030204" pitchFamily="49" charset="0"/>
              </a:rPr>
              <a:t>mac_console</a:t>
            </a:r>
            <a:r>
              <a:rPr lang="en-US" sz="2000" dirty="0"/>
              <a:t>).</a:t>
            </a:r>
          </a:p>
          <a:p>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make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gcc</a:t>
            </a:r>
            <a:r>
              <a:rPr lang="en-US" sz="2000" b="1" i="1" dirty="0">
                <a:solidFill>
                  <a:srgbClr val="0070C0"/>
                </a:solidFill>
                <a:latin typeface="Consolas" panose="020B0609020204030204" pitchFamily="49" charset="0"/>
                <a:cs typeface="Consolas" panose="020B0609020204030204" pitchFamily="49" charset="0"/>
              </a:rPr>
              <a:t> –c –Wall –O0 –g –I/</a:t>
            </a:r>
            <a:r>
              <a:rPr lang="en-US" sz="2000" b="1" i="1" dirty="0" err="1">
                <a:solidFill>
                  <a:srgbClr val="0070C0"/>
                </a:solidFill>
                <a:latin typeface="Consolas" panose="020B0609020204030204" pitchFamily="49" charset="0"/>
                <a:cs typeface="Consolas" panose="020B0609020204030204" pitchFamily="49" charset="0"/>
              </a:rPr>
              <a:t>usr</a:t>
            </a:r>
            <a:r>
              <a:rPr lang="en-US" sz="2000" b="1" i="1" dirty="0">
                <a:solidFill>
                  <a:srgbClr val="0070C0"/>
                </a:solidFill>
                <a:latin typeface="Consolas" panose="020B0609020204030204" pitchFamily="49" charset="0"/>
                <a:cs typeface="Consolas" panose="020B0609020204030204" pitchFamily="49" charset="0"/>
              </a:rPr>
              <a:t>/local/include –Wall –O0 –g </a:t>
            </a:r>
            <a:r>
              <a:rPr lang="en-US" sz="2000" b="1" i="1" dirty="0" err="1">
                <a:solidFill>
                  <a:srgbClr val="0070C0"/>
                </a:solidFill>
                <a:latin typeface="Consolas" panose="020B0609020204030204" pitchFamily="49" charset="0"/>
                <a:cs typeface="Consolas" panose="020B0609020204030204" pitchFamily="49" charset="0"/>
              </a:rPr>
              <a:t>sensor.c</a:t>
            </a:r>
            <a:r>
              <a:rPr lang="en-US" sz="2000" b="1" i="1" dirty="0">
                <a:solidFill>
                  <a:srgbClr val="0070C0"/>
                </a:solidFill>
                <a:latin typeface="Consolas" panose="020B0609020204030204" pitchFamily="49" charset="0"/>
                <a:cs typeface="Consolas" panose="020B0609020204030204" pitchFamily="49" charset="0"/>
              </a:rPr>
              <a:t> –o </a:t>
            </a:r>
            <a:r>
              <a:rPr lang="en-US" sz="2000" b="1" i="1" dirty="0" err="1">
                <a:solidFill>
                  <a:srgbClr val="0070C0"/>
                </a:solidFill>
                <a:latin typeface="Consolas" panose="020B0609020204030204" pitchFamily="49" charset="0"/>
                <a:cs typeface="Consolas" panose="020B0609020204030204" pitchFamily="49" charset="0"/>
              </a:rPr>
              <a:t>sensor.o</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gcc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sensor.o</a:t>
            </a:r>
            <a:r>
              <a:rPr lang="en-US" sz="2000" b="1" i="1" dirty="0">
                <a:solidFill>
                  <a:srgbClr val="0070C0"/>
                </a:solidFill>
                <a:latin typeface="Consolas" panose="020B0609020204030204" pitchFamily="49" charset="0"/>
                <a:cs typeface="Consolas" panose="020B0609020204030204" pitchFamily="49" charset="0"/>
              </a:rPr>
              <a:t> –o sensor –L/</a:t>
            </a:r>
            <a:r>
              <a:rPr lang="en-US" sz="2000" b="1" i="1" dirty="0" err="1">
                <a:solidFill>
                  <a:srgbClr val="0070C0"/>
                </a:solidFill>
                <a:latin typeface="Consolas" panose="020B0609020204030204" pitchFamily="49" charset="0"/>
                <a:cs typeface="Consolas" panose="020B0609020204030204" pitchFamily="49" charset="0"/>
              </a:rPr>
              <a:t>usr</a:t>
            </a:r>
            <a:r>
              <a:rPr lang="en-US" sz="2000" b="1" i="1" dirty="0">
                <a:solidFill>
                  <a:srgbClr val="0070C0"/>
                </a:solidFill>
                <a:latin typeface="Consolas" panose="020B0609020204030204" pitchFamily="49" charset="0"/>
                <a:cs typeface="Consolas" panose="020B0609020204030204" pitchFamily="49" charset="0"/>
              </a:rPr>
              <a:t>/local/lib –</a:t>
            </a:r>
            <a:r>
              <a:rPr lang="en-US" sz="2000" b="1" i="1" dirty="0" err="1">
                <a:solidFill>
                  <a:srgbClr val="0070C0"/>
                </a:solidFill>
                <a:latin typeface="Consolas" panose="020B0609020204030204" pitchFamily="49" charset="0"/>
                <a:cs typeface="Consolas" panose="020B0609020204030204" pitchFamily="49" charset="0"/>
              </a:rPr>
              <a:t>lzmq</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lncurses</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Wl</a:t>
            </a:r>
            <a:r>
              <a:rPr lang="en-US" sz="2000" b="1" i="1" dirty="0">
                <a:solidFill>
                  <a:srgbClr val="0070C0"/>
                </a:solidFill>
                <a:latin typeface="Consolas" panose="020B0609020204030204" pitchFamily="49" charset="0"/>
                <a:cs typeface="Consolas" panose="020B0609020204030204" pitchFamily="49" charset="0"/>
              </a:rPr>
              <a:t>, –R/</a:t>
            </a:r>
            <a:r>
              <a:rPr lang="en-US" sz="2000" b="1" i="1" dirty="0" err="1">
                <a:solidFill>
                  <a:srgbClr val="0070C0"/>
                </a:solidFill>
                <a:latin typeface="Consolas" panose="020B0609020204030204" pitchFamily="49" charset="0"/>
                <a:cs typeface="Consolas" panose="020B0609020204030204" pitchFamily="49" charset="0"/>
              </a:rPr>
              <a:t>usr</a:t>
            </a:r>
            <a:r>
              <a:rPr lang="en-US" sz="2000" b="1" i="1" dirty="0">
                <a:solidFill>
                  <a:srgbClr val="0070C0"/>
                </a:solidFill>
                <a:latin typeface="Consolas" panose="020B0609020204030204" pitchFamily="49" charset="0"/>
                <a:cs typeface="Consolas" panose="020B0609020204030204" pitchFamily="49" charset="0"/>
              </a:rPr>
              <a:t>/local/lib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chown</a:t>
            </a:r>
            <a:r>
              <a:rPr lang="en-US" sz="2000" b="1" i="1" dirty="0">
                <a:solidFill>
                  <a:srgbClr val="0070C0"/>
                </a:solidFill>
                <a:latin typeface="Consolas" panose="020B0609020204030204" pitchFamily="49" charset="0"/>
                <a:cs typeface="Consolas" panose="020B0609020204030204" pitchFamily="49" charset="0"/>
              </a:rPr>
              <a:t> root ./sensor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chmod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u+s</a:t>
            </a:r>
            <a:r>
              <a:rPr lang="en-US" sz="2000" b="1" i="1" dirty="0">
                <a:solidFill>
                  <a:srgbClr val="0070C0"/>
                </a:solidFill>
                <a:latin typeface="Consolas" panose="020B0609020204030204" pitchFamily="49" charset="0"/>
                <a:cs typeface="Consolas" panose="020B0609020204030204" pitchFamily="49" charset="0"/>
              </a:rPr>
              <a:t> ./sensor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gcc</a:t>
            </a:r>
            <a:r>
              <a:rPr lang="en-US" sz="2000" b="1" i="1" dirty="0">
                <a:solidFill>
                  <a:srgbClr val="0070C0"/>
                </a:solidFill>
                <a:latin typeface="Consolas" panose="020B0609020204030204" pitchFamily="49" charset="0"/>
                <a:cs typeface="Consolas" panose="020B0609020204030204" pitchFamily="49" charset="0"/>
              </a:rPr>
              <a:t> –c –Wall –O0 –g –I/</a:t>
            </a:r>
            <a:r>
              <a:rPr lang="en-US" sz="2000" b="1" i="1" dirty="0" err="1">
                <a:solidFill>
                  <a:srgbClr val="0070C0"/>
                </a:solidFill>
                <a:latin typeface="Consolas" panose="020B0609020204030204" pitchFamily="49" charset="0"/>
                <a:cs typeface="Consolas" panose="020B0609020204030204" pitchFamily="49" charset="0"/>
              </a:rPr>
              <a:t>usr</a:t>
            </a:r>
            <a:r>
              <a:rPr lang="en-US" sz="2000" b="1" i="1" dirty="0">
                <a:solidFill>
                  <a:srgbClr val="0070C0"/>
                </a:solidFill>
                <a:latin typeface="Consolas" panose="020B0609020204030204" pitchFamily="49" charset="0"/>
                <a:cs typeface="Consolas" panose="020B0609020204030204" pitchFamily="49" charset="0"/>
              </a:rPr>
              <a:t>/local/include –Wall –O0 –g </a:t>
            </a:r>
            <a:r>
              <a:rPr lang="en-US" sz="2000" b="1" i="1" dirty="0" err="1">
                <a:solidFill>
                  <a:srgbClr val="0070C0"/>
                </a:solidFill>
                <a:latin typeface="Consolas" panose="020B0609020204030204" pitchFamily="49" charset="0"/>
                <a:cs typeface="Consolas" panose="020B0609020204030204" pitchFamily="49" charset="0"/>
              </a:rPr>
              <a:t>console.c</a:t>
            </a:r>
            <a:r>
              <a:rPr lang="en-US" sz="2000" b="1" i="1" dirty="0">
                <a:solidFill>
                  <a:srgbClr val="0070C0"/>
                </a:solidFill>
                <a:latin typeface="Consolas" panose="020B0609020204030204" pitchFamily="49" charset="0"/>
                <a:cs typeface="Consolas" panose="020B0609020204030204" pitchFamily="49" charset="0"/>
              </a:rPr>
              <a:t> –o </a:t>
            </a:r>
            <a:r>
              <a:rPr lang="en-US" sz="2000" b="1" i="1" dirty="0" err="1">
                <a:solidFill>
                  <a:srgbClr val="0070C0"/>
                </a:solidFill>
                <a:latin typeface="Consolas" panose="020B0609020204030204" pitchFamily="49" charset="0"/>
                <a:cs typeface="Consolas" panose="020B0609020204030204" pitchFamily="49" charset="0"/>
              </a:rPr>
              <a:t>console.o</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gcc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console.o</a:t>
            </a:r>
            <a:r>
              <a:rPr lang="en-US" sz="2000" b="1" i="1" dirty="0">
                <a:solidFill>
                  <a:srgbClr val="0070C0"/>
                </a:solidFill>
                <a:latin typeface="Consolas" panose="020B0609020204030204" pitchFamily="49" charset="0"/>
                <a:cs typeface="Consolas" panose="020B0609020204030204" pitchFamily="49" charset="0"/>
              </a:rPr>
              <a:t> –o console –L/</a:t>
            </a:r>
            <a:r>
              <a:rPr lang="en-US" sz="2000" b="1" i="1" dirty="0" err="1">
                <a:solidFill>
                  <a:srgbClr val="0070C0"/>
                </a:solidFill>
                <a:latin typeface="Consolas" panose="020B0609020204030204" pitchFamily="49" charset="0"/>
                <a:cs typeface="Consolas" panose="020B0609020204030204" pitchFamily="49" charset="0"/>
              </a:rPr>
              <a:t>usr</a:t>
            </a:r>
            <a:r>
              <a:rPr lang="en-US" sz="2000" b="1" i="1" dirty="0">
                <a:solidFill>
                  <a:srgbClr val="0070C0"/>
                </a:solidFill>
                <a:latin typeface="Consolas" panose="020B0609020204030204" pitchFamily="49" charset="0"/>
                <a:cs typeface="Consolas" panose="020B0609020204030204" pitchFamily="49" charset="0"/>
              </a:rPr>
              <a:t>/local/lib –</a:t>
            </a:r>
            <a:r>
              <a:rPr lang="en-US" sz="2000" b="1" i="1" dirty="0" err="1">
                <a:solidFill>
                  <a:srgbClr val="0070C0"/>
                </a:solidFill>
                <a:latin typeface="Consolas" panose="020B0609020204030204" pitchFamily="49" charset="0"/>
                <a:cs typeface="Consolas" panose="020B0609020204030204" pitchFamily="49" charset="0"/>
              </a:rPr>
              <a:t>lzmq</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lncurses</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Wl</a:t>
            </a:r>
            <a:r>
              <a:rPr lang="en-US" sz="2000" b="1" i="1" dirty="0">
                <a:solidFill>
                  <a:srgbClr val="0070C0"/>
                </a:solidFill>
                <a:latin typeface="Consolas" panose="020B0609020204030204" pitchFamily="49" charset="0"/>
                <a:cs typeface="Consolas" panose="020B0609020204030204" pitchFamily="49" charset="0"/>
              </a:rPr>
              <a:t>, –R/</a:t>
            </a:r>
            <a:r>
              <a:rPr lang="en-US" sz="2000" b="1" i="1" dirty="0" err="1">
                <a:solidFill>
                  <a:srgbClr val="0070C0"/>
                </a:solidFill>
                <a:latin typeface="Consolas" panose="020B0609020204030204" pitchFamily="49" charset="0"/>
                <a:cs typeface="Consolas" panose="020B0609020204030204" pitchFamily="49" charset="0"/>
              </a:rPr>
              <a:t>usr</a:t>
            </a:r>
            <a:r>
              <a:rPr lang="en-US" sz="2000" b="1" i="1" dirty="0">
                <a:solidFill>
                  <a:srgbClr val="0070C0"/>
                </a:solidFill>
                <a:latin typeface="Consolas" panose="020B0609020204030204" pitchFamily="49" charset="0"/>
                <a:cs typeface="Consolas" panose="020B0609020204030204" pitchFamily="49" charset="0"/>
              </a:rPr>
              <a:t>/local/lib</a:t>
            </a:r>
          </a:p>
        </p:txBody>
      </p:sp>
    </p:spTree>
    <p:extLst>
      <p:ext uri="{BB962C8B-B14F-4D97-AF65-F5344CB8AC3E}">
        <p14:creationId xmlns:p14="http://schemas.microsoft.com/office/powerpoint/2010/main" val="2613072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Sensing Station Design</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721217"/>
            <a:ext cx="11301047" cy="5324535"/>
          </a:xfrm>
          <a:prstGeom prst="rect">
            <a:avLst/>
          </a:prstGeom>
        </p:spPr>
        <p:txBody>
          <a:bodyPr wrap="square">
            <a:spAutoFit/>
          </a:bodyPr>
          <a:lstStyle/>
          <a:p>
            <a:r>
              <a:rPr lang="en-US" sz="2000" dirty="0"/>
              <a:t>If you need to imagine some kind of use case, imagine that the Raspberry Pi is controlling a jail cell door. The guard who wants to open a door pushes a micro switch button to show </a:t>
            </a:r>
            <a:r>
              <a:rPr lang="en-US" sz="2000" b="1" i="1" dirty="0">
                <a:solidFill>
                  <a:srgbClr val="0070C0"/>
                </a:solidFill>
                <a:latin typeface="Consolas" panose="020B0609020204030204" pitchFamily="49" charset="0"/>
                <a:cs typeface="Consolas" panose="020B0609020204030204" pitchFamily="49" charset="0"/>
              </a:rPr>
              <a:t>SW1=On </a:t>
            </a:r>
            <a:r>
              <a:rPr lang="en-US" sz="2000" dirty="0" err="1"/>
              <a:t>on</a:t>
            </a:r>
            <a:r>
              <a:rPr lang="en-US" sz="2000" dirty="0"/>
              <a:t> the remote consoles (as a request indication). After the monitoring agents check their video monitor, one of them agrees to honor the request by entering 1 on the console (which lights the LED) to open the jail cell door. Pressing 0 closes the latch again (turns off the LED).</a:t>
            </a:r>
          </a:p>
          <a:p>
            <a:endParaRPr lang="en-US" sz="2000" dirty="0"/>
          </a:p>
          <a:p>
            <a:r>
              <a:rPr lang="en-US" sz="2000" dirty="0"/>
              <a:t>The great thing about using ØMQ for networking is that you can do the following: </a:t>
            </a:r>
          </a:p>
          <a:p>
            <a:endParaRPr lang="en-US" sz="2000" dirty="0"/>
          </a:p>
          <a:p>
            <a:r>
              <a:rPr lang="en-US" sz="2000" dirty="0"/>
              <a:t>Run </a:t>
            </a:r>
            <a:r>
              <a:rPr lang="en-US" sz="2000" b="1" i="1" dirty="0">
                <a:solidFill>
                  <a:srgbClr val="0070C0"/>
                </a:solidFill>
                <a:latin typeface="Consolas" panose="020B0609020204030204" pitchFamily="49" charset="0"/>
                <a:cs typeface="Consolas" panose="020B0609020204030204" pitchFamily="49" charset="0"/>
              </a:rPr>
              <a:t>./sensor </a:t>
            </a:r>
            <a:r>
              <a:rPr lang="en-US" sz="2000" dirty="0"/>
              <a:t>with no consoles running </a:t>
            </a:r>
          </a:p>
          <a:p>
            <a:r>
              <a:rPr lang="en-US" sz="2000" dirty="0"/>
              <a:t>Run any number of </a:t>
            </a:r>
            <a:r>
              <a:rPr lang="en-US" sz="2000" b="1" i="1" dirty="0">
                <a:solidFill>
                  <a:srgbClr val="0070C0"/>
                </a:solidFill>
                <a:latin typeface="Consolas" panose="020B0609020204030204" pitchFamily="49" charset="0"/>
                <a:cs typeface="Consolas" panose="020B0609020204030204" pitchFamily="49" charset="0"/>
              </a:rPr>
              <a:t>./console</a:t>
            </a:r>
            <a:r>
              <a:rPr lang="en-US" sz="2000" dirty="0"/>
              <a:t> (or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mac_console</a:t>
            </a:r>
            <a:r>
              <a:rPr lang="en-US" sz="2000" dirty="0"/>
              <a:t>) programs without the sensor running yet </a:t>
            </a:r>
          </a:p>
          <a:p>
            <a:r>
              <a:rPr lang="en-US" sz="2000" dirty="0"/>
              <a:t>Run as many consoles as you like</a:t>
            </a:r>
          </a:p>
          <a:p>
            <a:r>
              <a:rPr lang="en-US" sz="2000" dirty="0"/>
              <a:t>Bring down consoles anytime you like</a:t>
            </a:r>
          </a:p>
          <a:p>
            <a:endParaRPr lang="en-US" sz="2000" dirty="0"/>
          </a:p>
          <a:p>
            <a:r>
              <a:rPr lang="en-US" sz="2000" dirty="0"/>
              <a:t>With a little homework and extra effort, you could monitor multiple sensors as well. That was avoided here, to keep the example as simple as possible.</a:t>
            </a:r>
          </a:p>
          <a:p>
            <a:endParaRPr lang="en-US" sz="2000" dirty="0"/>
          </a:p>
          <a:p>
            <a:endParaRPr lang="en-US" sz="2000" dirty="0"/>
          </a:p>
        </p:txBody>
      </p:sp>
    </p:spTree>
    <p:extLst>
      <p:ext uri="{BB962C8B-B14F-4D97-AF65-F5344CB8AC3E}">
        <p14:creationId xmlns:p14="http://schemas.microsoft.com/office/powerpoint/2010/main" val="3426740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Sensing Station Program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721217"/>
            <a:ext cx="11301047" cy="5940088"/>
          </a:xfrm>
          <a:prstGeom prst="rect">
            <a:avLst/>
          </a:prstGeom>
        </p:spPr>
        <p:txBody>
          <a:bodyPr wrap="square">
            <a:spAutoFit/>
          </a:bodyPr>
          <a:lstStyle/>
          <a:p>
            <a:r>
              <a:rPr lang="en-US" sz="2000" dirty="0"/>
              <a:t>The sensing station (Raspberry Pi) is started as follows: </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 ./sensor</a:t>
            </a:r>
          </a:p>
          <a:p>
            <a:endParaRPr lang="en-US" sz="2000" dirty="0"/>
          </a:p>
          <a:p>
            <a:r>
              <a:rPr lang="en-US" sz="2000" b="1" dirty="0">
                <a:solidFill>
                  <a:srgbClr val="FF0000"/>
                </a:solidFill>
              </a:rPr>
              <a:t>The station runs quietly until terminated (it can be shut down from a console). While it runs, it periodically broadcasts (publishes) updates to the consoles with the current status of SW1 and LED</a:t>
            </a:r>
            <a:r>
              <a:rPr lang="en-US" sz="2000" dirty="0"/>
              <a:t>. </a:t>
            </a:r>
          </a:p>
          <a:p>
            <a:endParaRPr lang="en-US" sz="2000" dirty="0"/>
          </a:p>
          <a:p>
            <a:r>
              <a:rPr lang="en-US" sz="2000" dirty="0"/>
              <a:t>This is necessary because a console may be offline when the last switch or LED change occurs. Whenever SW1 changes, a broadcast is immediately sent with its new status </a:t>
            </a:r>
            <a:r>
              <a:rPr lang="en-US" sz="2000" b="1" i="1" dirty="0">
                <a:solidFill>
                  <a:srgbClr val="0070C0"/>
                </a:solidFill>
                <a:latin typeface="Consolas" panose="020B0609020204030204" pitchFamily="49" charset="0"/>
                <a:cs typeface="Consolas" panose="020B0609020204030204" pitchFamily="49" charset="0"/>
              </a:rPr>
              <a:t>sw1:%d</a:t>
            </a:r>
            <a:r>
              <a:rPr lang="en-US" sz="2000" dirty="0"/>
              <a:t>, where </a:t>
            </a:r>
            <a:r>
              <a:rPr lang="en-US" sz="2000" b="1" i="1" dirty="0">
                <a:solidFill>
                  <a:srgbClr val="0070C0"/>
                </a:solidFill>
                <a:latin typeface="Consolas" panose="020B0609020204030204" pitchFamily="49" charset="0"/>
                <a:cs typeface="Consolas" panose="020B0609020204030204" pitchFamily="49" charset="0"/>
              </a:rPr>
              <a:t>%d</a:t>
            </a:r>
            <a:r>
              <a:rPr lang="en-US" sz="2000" dirty="0"/>
              <a:t> is a 1 when the switch is on, and otherwise,  a 0. </a:t>
            </a:r>
          </a:p>
          <a:p>
            <a:endParaRPr lang="en-US" sz="2000" dirty="0"/>
          </a:p>
          <a:p>
            <a:r>
              <a:rPr lang="en-US" sz="2000" b="1" dirty="0">
                <a:solidFill>
                  <a:srgbClr val="FF0000"/>
                </a:solidFill>
              </a:rPr>
              <a:t>The LED is changed only at the command of the console program</a:t>
            </a:r>
            <a:r>
              <a:rPr lang="en-US" sz="2000" dirty="0"/>
              <a:t>. When the sensor program receives a console message of the form </a:t>
            </a:r>
            <a:r>
              <a:rPr lang="en-US" sz="2000" b="1" dirty="0">
                <a:solidFill>
                  <a:srgbClr val="FF0000"/>
                </a:solidFill>
              </a:rPr>
              <a:t>led:%d </a:t>
            </a:r>
            <a:r>
              <a:rPr lang="en-US" sz="2000" dirty="0"/>
              <a:t>(over the network), the LED is turned on or off, according to the value of </a:t>
            </a:r>
            <a:r>
              <a:rPr lang="en-US" sz="2000" b="1" i="1" dirty="0">
                <a:solidFill>
                  <a:srgbClr val="0070C0"/>
                </a:solidFill>
                <a:latin typeface="Consolas" panose="020B0609020204030204" pitchFamily="49" charset="0"/>
                <a:cs typeface="Consolas" panose="020B0609020204030204" pitchFamily="49" charset="0"/>
              </a:rPr>
              <a:t>%d</a:t>
            </a:r>
            <a:r>
              <a:rPr lang="en-US" sz="2000" dirty="0"/>
              <a:t> (1 or 0). </a:t>
            </a:r>
          </a:p>
          <a:p>
            <a:endParaRPr lang="en-US" sz="2000" dirty="0"/>
          </a:p>
          <a:p>
            <a:r>
              <a:rPr lang="en-US" sz="2000" dirty="0"/>
              <a:t>Once the LED is changed, however, it is rebroadcasted to all consoles, so that the other consoles can see that this has changed. Finally, if the console sends stop: to the sensor, the sensor program shuts down and exits. Pressing ^C in its terminal session will also terminate it.</a:t>
            </a:r>
          </a:p>
          <a:p>
            <a:endParaRPr lang="en-US" sz="2000" dirty="0"/>
          </a:p>
        </p:txBody>
      </p:sp>
    </p:spTree>
    <p:extLst>
      <p:ext uri="{BB962C8B-B14F-4D97-AF65-F5344CB8AC3E}">
        <p14:creationId xmlns:p14="http://schemas.microsoft.com/office/powerpoint/2010/main" val="2574675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Console Program</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721217"/>
            <a:ext cx="11301047" cy="4401205"/>
          </a:xfrm>
          <a:prstGeom prst="rect">
            <a:avLst/>
          </a:prstGeom>
        </p:spPr>
        <p:txBody>
          <a:bodyPr wrap="square">
            <a:spAutoFit/>
          </a:bodyPr>
          <a:lstStyle/>
          <a:p>
            <a:r>
              <a:rPr lang="en-US" sz="2000" dirty="0"/>
              <a:t>For the Raspberry Pi or any other Linux distribution, you can build the program simply as follows: </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 make</a:t>
            </a:r>
          </a:p>
          <a:p>
            <a:endParaRPr lang="en-US" sz="2000" dirty="0"/>
          </a:p>
          <a:p>
            <a:r>
              <a:rPr lang="en-US" sz="2000" dirty="0"/>
              <a:t>You’ll need the </a:t>
            </a:r>
            <a:r>
              <a:rPr lang="en-US" sz="2000" dirty="0" err="1"/>
              <a:t>ncurses</a:t>
            </a:r>
            <a:r>
              <a:rPr lang="en-US" sz="2000" dirty="0"/>
              <a:t> development library installed, in addition to ØMQ: </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 apt–get install libncurses5–dev </a:t>
            </a:r>
          </a:p>
          <a:p>
            <a:endParaRPr lang="en-US" sz="2000" dirty="0"/>
          </a:p>
          <a:p>
            <a:r>
              <a:rPr lang="en-US" sz="2000" dirty="0"/>
              <a:t>To run the console program, simply launch it with the optional hostname as the first command-line argument (the default is localhost): </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 ./console 192.145.200.14      # Raspberry Pi by IP no. </a:t>
            </a:r>
          </a:p>
          <a:p>
            <a:endParaRPr lang="en-US" sz="2000" dirty="0"/>
          </a:p>
          <a:p>
            <a:endParaRPr lang="en-US" sz="2000" dirty="0"/>
          </a:p>
        </p:txBody>
      </p:sp>
    </p:spTree>
    <p:extLst>
      <p:ext uri="{BB962C8B-B14F-4D97-AF65-F5344CB8AC3E}">
        <p14:creationId xmlns:p14="http://schemas.microsoft.com/office/powerpoint/2010/main" val="59840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Console Program</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721217"/>
            <a:ext cx="11301047" cy="1323439"/>
          </a:xfrm>
          <a:prstGeom prst="rect">
            <a:avLst/>
          </a:prstGeom>
        </p:spPr>
        <p:txBody>
          <a:bodyPr wrap="square">
            <a:spAutoFit/>
          </a:bodyPr>
          <a:lstStyle/>
          <a:p>
            <a:r>
              <a:rPr lang="en-US" sz="2000" dirty="0"/>
              <a:t>Following Figure shows the appearance of the console when it first starts up. The </a:t>
            </a:r>
            <a:r>
              <a:rPr lang="en-US" sz="2000" b="1" i="1" dirty="0">
                <a:solidFill>
                  <a:srgbClr val="0070C0"/>
                </a:solidFill>
                <a:latin typeface="Consolas" panose="020B0609020204030204" pitchFamily="49" charset="0"/>
                <a:cs typeface="Consolas" panose="020B0609020204030204" pitchFamily="49" charset="0"/>
              </a:rPr>
              <a:t>???</a:t>
            </a:r>
            <a:r>
              <a:rPr lang="en-US" sz="2000" dirty="0"/>
              <a:t> show that the console does not yet know the status of the switch or LED. Beside the command-line input, it also shows </a:t>
            </a:r>
            <a:r>
              <a:rPr lang="en-US" sz="2000" b="1" i="1" dirty="0">
                <a:solidFill>
                  <a:srgbClr val="0070C0"/>
                </a:solidFill>
                <a:latin typeface="Consolas" panose="020B0609020204030204" pitchFamily="49" charset="0"/>
                <a:cs typeface="Consolas" panose="020B0609020204030204" pitchFamily="49" charset="0"/>
              </a:rPr>
              <a:t>Online?, </a:t>
            </a:r>
            <a:r>
              <a:rPr lang="en-US" sz="2000" dirty="0"/>
              <a:t>indicating that it does not yet know whether the sensor is online. </a:t>
            </a:r>
            <a:r>
              <a:rPr lang="en-US" sz="2000" b="1" dirty="0">
                <a:solidFill>
                  <a:srgbClr val="FF0000"/>
                </a:solidFill>
              </a:rPr>
              <a:t>As soon as one message is received, that changes to ONLINE.</a:t>
            </a:r>
          </a:p>
        </p:txBody>
      </p:sp>
      <p:pic>
        <p:nvPicPr>
          <p:cNvPr id="2" name="Picture 1"/>
          <p:cNvPicPr>
            <a:picLocks noChangeAspect="1"/>
          </p:cNvPicPr>
          <p:nvPr/>
        </p:nvPicPr>
        <p:blipFill>
          <a:blip r:embed="rId2"/>
          <a:stretch>
            <a:fillRect/>
          </a:stretch>
        </p:blipFill>
        <p:spPr>
          <a:xfrm>
            <a:off x="2828924" y="2168503"/>
            <a:ext cx="6534150" cy="3914775"/>
          </a:xfrm>
          <a:prstGeom prst="rect">
            <a:avLst/>
          </a:prstGeom>
        </p:spPr>
      </p:pic>
    </p:spTree>
    <p:extLst>
      <p:ext uri="{BB962C8B-B14F-4D97-AF65-F5344CB8AC3E}">
        <p14:creationId xmlns:p14="http://schemas.microsoft.com/office/powerpoint/2010/main" val="3757411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Console Commands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721217"/>
            <a:ext cx="11301047" cy="3477875"/>
          </a:xfrm>
          <a:prstGeom prst="rect">
            <a:avLst/>
          </a:prstGeom>
        </p:spPr>
        <p:txBody>
          <a:bodyPr wrap="square">
            <a:spAutoFit/>
          </a:bodyPr>
          <a:lstStyle/>
          <a:p>
            <a:r>
              <a:rPr lang="en-US" sz="2000" dirty="0"/>
              <a:t>The console commands are all single-character commands and are displayed on the screen. </a:t>
            </a:r>
          </a:p>
          <a:p>
            <a:endParaRPr lang="en-US" sz="2000" dirty="0"/>
          </a:p>
          <a:p>
            <a:r>
              <a:rPr lang="en-US" sz="2000" b="1" dirty="0"/>
              <a:t>Typing 0 turns off the LED on the sensor, and typing 1 turns it on. Typing q or Q quits the console. Typing x or X terminates the sensor program. (It would not be good to have this option on a real jail cell control.)</a:t>
            </a:r>
          </a:p>
          <a:p>
            <a:endParaRPr lang="en-US" sz="2000" dirty="0"/>
          </a:p>
          <a:p>
            <a:endParaRPr lang="en-US" sz="2000" dirty="0"/>
          </a:p>
          <a:p>
            <a:r>
              <a:rPr lang="en-US" sz="2000" dirty="0"/>
              <a:t>The </a:t>
            </a:r>
            <a:r>
              <a:rPr lang="en-US" sz="2000" b="1" i="1" dirty="0" err="1">
                <a:solidFill>
                  <a:srgbClr val="0070C0"/>
                </a:solidFill>
                <a:latin typeface="Consolas" panose="020B0609020204030204" pitchFamily="49" charset="0"/>
                <a:cs typeface="Consolas" panose="020B0609020204030204" pitchFamily="49" charset="0"/>
              </a:rPr>
              <a:t>sensor.c</a:t>
            </a:r>
            <a:r>
              <a:rPr lang="en-US" sz="2000" dirty="0"/>
              <a:t> main program gets everything started, by opening the GPIO files (input and output), opening the ØMQ sockets, and creating two threads. The main thread is contained within the main program, within the for loop starting at line </a:t>
            </a:r>
            <a:r>
              <a:rPr lang="en-US" sz="2000" b="1" i="1" dirty="0">
                <a:solidFill>
                  <a:srgbClr val="0070C0"/>
                </a:solidFill>
                <a:latin typeface="Consolas" panose="020B0609020204030204" pitchFamily="49" charset="0"/>
                <a:cs typeface="Consolas" panose="020B0609020204030204" pitchFamily="49" charset="0"/>
              </a:rPr>
              <a:t>298</a:t>
            </a:r>
            <a:r>
              <a:rPr lang="en-US" sz="2000" dirty="0"/>
              <a:t>. The loop simply pulls console commands from the ØMQ socket console at line </a:t>
            </a:r>
            <a:r>
              <a:rPr lang="en-US" sz="2000" b="1" i="1" dirty="0">
                <a:solidFill>
                  <a:srgbClr val="0070C0"/>
                </a:solidFill>
                <a:latin typeface="Consolas" panose="020B0609020204030204" pitchFamily="49" charset="0"/>
                <a:cs typeface="Consolas" panose="020B0609020204030204" pitchFamily="49" charset="0"/>
              </a:rPr>
              <a:t>299</a:t>
            </a:r>
            <a:r>
              <a:rPr lang="en-US" sz="2000" dirty="0"/>
              <a:t> and then acts upon them.</a:t>
            </a:r>
          </a:p>
          <a:p>
            <a:endParaRPr lang="en-US" sz="2000" dirty="0"/>
          </a:p>
        </p:txBody>
      </p:sp>
    </p:spTree>
    <p:extLst>
      <p:ext uri="{BB962C8B-B14F-4D97-AF65-F5344CB8AC3E}">
        <p14:creationId xmlns:p14="http://schemas.microsoft.com/office/powerpoint/2010/main" val="744155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6486</TotalTime>
  <Words>1813</Words>
  <Application>Microsoft Office PowerPoint</Application>
  <PresentationFormat>Widescreen</PresentationFormat>
  <Paragraphs>560</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Consolas</vt:lpstr>
      <vt:lpstr>Office Theme</vt:lpstr>
      <vt:lpstr>Internet  Of Things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empty fire</cp:lastModifiedBy>
  <cp:revision>2057</cp:revision>
  <dcterms:created xsi:type="dcterms:W3CDTF">2015-08-06T11:05:05Z</dcterms:created>
  <dcterms:modified xsi:type="dcterms:W3CDTF">2017-06-01T19:28:28Z</dcterms:modified>
  <cp:contentStatus/>
</cp:coreProperties>
</file>