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20" r:id="rId11"/>
    <p:sldId id="265" r:id="rId12"/>
    <p:sldId id="271" r:id="rId13"/>
    <p:sldId id="270" r:id="rId14"/>
    <p:sldId id="267" r:id="rId15"/>
    <p:sldId id="266" r:id="rId16"/>
    <p:sldId id="268" r:id="rId17"/>
    <p:sldId id="269" r:id="rId18"/>
    <p:sldId id="274" r:id="rId19"/>
    <p:sldId id="275" r:id="rId20"/>
    <p:sldId id="276" r:id="rId21"/>
    <p:sldId id="277" r:id="rId22"/>
    <p:sldId id="272" r:id="rId23"/>
    <p:sldId id="278" r:id="rId24"/>
    <p:sldId id="273" r:id="rId25"/>
    <p:sldId id="279" r:id="rId26"/>
    <p:sldId id="280" r:id="rId27"/>
    <p:sldId id="281" r:id="rId28"/>
    <p:sldId id="283" r:id="rId29"/>
    <p:sldId id="284" r:id="rId30"/>
    <p:sldId id="285" r:id="rId31"/>
    <p:sldId id="282" r:id="rId32"/>
    <p:sldId id="286" r:id="rId33"/>
    <p:sldId id="287" r:id="rId34"/>
    <p:sldId id="288" r:id="rId35"/>
    <p:sldId id="289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290" r:id="rId46"/>
    <p:sldId id="321" r:id="rId47"/>
    <p:sldId id="323" r:id="rId48"/>
    <p:sldId id="322" r:id="rId49"/>
    <p:sldId id="291" r:id="rId50"/>
    <p:sldId id="293" r:id="rId51"/>
    <p:sldId id="292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5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A2E2-492F-454F-A171-81CE2DEBB46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0A12-D87A-4F6C-B1B1-C09C3589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30"/>
            <a:ext cx="12192000" cy="566521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096000" y="561257"/>
            <a:ext cx="4991231" cy="1154034"/>
            <a:chOff x="6096000" y="561257"/>
            <a:chExt cx="4991231" cy="1154034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61257"/>
              <a:ext cx="4636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ea typeface="Yu Gothic UI Semibold" panose="020B0700000000000000" pitchFamily="34" charset="-128"/>
                </a:rPr>
                <a:t>L</a:t>
              </a:r>
              <a:r>
                <a:rPr lang="en-US" sz="6600" b="1" dirty="0">
                  <a:solidFill>
                    <a:srgbClr val="92D050"/>
                  </a:solidFill>
                  <a:ea typeface="Yu Gothic UI Semibold" panose="020B0700000000000000" pitchFamily="34" charset="-128"/>
                </a:rPr>
                <a:t>e</a:t>
              </a:r>
              <a:r>
                <a:rPr lang="en-US" sz="6600" b="1" dirty="0">
                  <a:ea typeface="Yu Gothic UI Semibold" panose="020B0700000000000000" pitchFamily="34" charset="-128"/>
                </a:rPr>
                <a:t>a</a:t>
              </a:r>
              <a:r>
                <a:rPr lang="en-US" sz="6600" b="1" dirty="0">
                  <a:solidFill>
                    <a:srgbClr val="92D050"/>
                  </a:solidFill>
                  <a:ea typeface="Yu Gothic UI Semibold" panose="020B0700000000000000" pitchFamily="34" charset="-128"/>
                </a:rPr>
                <a:t>p</a:t>
              </a:r>
              <a:r>
                <a:rPr lang="en-US" sz="6600" b="1" dirty="0">
                  <a:ea typeface="Yu Gothic UI Semibold" panose="020B0700000000000000" pitchFamily="34" charset="-128"/>
                </a:rPr>
                <a:t> M</a:t>
              </a:r>
              <a:r>
                <a:rPr lang="en-US" sz="6600" b="1" dirty="0">
                  <a:solidFill>
                    <a:srgbClr val="92D050"/>
                  </a:solidFill>
                  <a:ea typeface="Yu Gothic UI Semibold" panose="020B0700000000000000" pitchFamily="34" charset="-128"/>
                </a:rPr>
                <a:t>o</a:t>
              </a:r>
              <a:r>
                <a:rPr lang="en-US" sz="6600" b="1" dirty="0">
                  <a:ea typeface="Yu Gothic UI Semibold" panose="020B0700000000000000" pitchFamily="34" charset="-128"/>
                </a:rPr>
                <a:t>t</a:t>
              </a:r>
              <a:r>
                <a:rPr lang="en-US" sz="6600" b="1" dirty="0">
                  <a:solidFill>
                    <a:srgbClr val="92D050"/>
                  </a:solidFill>
                  <a:ea typeface="Yu Gothic UI Semibold" panose="020B0700000000000000" pitchFamily="34" charset="-128"/>
                </a:rPr>
                <a:t>i</a:t>
              </a:r>
              <a:r>
                <a:rPr lang="en-US" sz="6600" b="1" dirty="0">
                  <a:ea typeface="Yu Gothic UI Semibold" panose="020B0700000000000000" pitchFamily="34" charset="-128"/>
                </a:rPr>
                <a:t>o</a:t>
              </a:r>
              <a:r>
                <a:rPr lang="en-US" sz="6600" b="1" dirty="0">
                  <a:solidFill>
                    <a:srgbClr val="92D050"/>
                  </a:solidFill>
                  <a:ea typeface="Yu Gothic UI Semibold" panose="020B0700000000000000" pitchFamily="34" charset="-128"/>
                </a:rPr>
                <a:t>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36995" y="691734"/>
              <a:ext cx="1450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Moire Light" panose="02000304030000020004" pitchFamily="2" charset="0"/>
                  <a:ea typeface="Yu Gothic UI Semibold" panose="020B0700000000000000" pitchFamily="34" charset="-128"/>
                </a:rPr>
                <a:t>workshop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81874" y="1376737"/>
              <a:ext cx="2864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Moire Light" panose="02000304030000020004" pitchFamily="2" charset="0"/>
                  <a:ea typeface="Yu Gothic UI Semibold" panose="020B0700000000000000" pitchFamily="34" charset="-128"/>
                </a:rPr>
                <a:t>Lecturer  :  Reza </a:t>
              </a:r>
              <a:r>
                <a:rPr lang="en-US" sz="1600" dirty="0" err="1">
                  <a:latin typeface="Moire Light" panose="02000304030000020004" pitchFamily="2" charset="0"/>
                  <a:ea typeface="Yu Gothic UI Semibold" panose="020B0700000000000000" pitchFamily="34" charset="-128"/>
                </a:rPr>
                <a:t>Arjmandi</a:t>
              </a:r>
              <a:endParaRPr lang="en-US" sz="1600" dirty="0">
                <a:latin typeface="Moire Light" panose="02000304030000020004" pitchFamily="2" charset="0"/>
                <a:ea typeface="Yu Gothic UI Semibold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77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Coordinate System</a:t>
            </a:r>
          </a:p>
        </p:txBody>
      </p:sp>
      <p:pic>
        <p:nvPicPr>
          <p:cNvPr id="1026" name="Picture 2" descr="devguide/../../../images/Leap_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54" y="4139867"/>
            <a:ext cx="4395902" cy="27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vguide/../../../images/Leap_Palm_Ve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1" y="1466856"/>
            <a:ext cx="42862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vguide/../../../images/Leap_Finger_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72" y="1593157"/>
            <a:ext cx="44862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38684" y="3075057"/>
            <a:ext cx="711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Leap Motion Simple Example </a:t>
            </a:r>
          </a:p>
        </p:txBody>
      </p:sp>
    </p:spTree>
    <p:extLst>
      <p:ext uri="{BB962C8B-B14F-4D97-AF65-F5344CB8AC3E}">
        <p14:creationId xmlns:p14="http://schemas.microsoft.com/office/powerpoint/2010/main" val="302624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304" y="1178508"/>
            <a:ext cx="11334354" cy="5570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Leap;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onDisconnect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onFocusGained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onFocusLost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onServiceConnect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onServiceDisconnect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58" y="593734"/>
            <a:ext cx="13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50314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Controller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controller.addListener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"Press Enter to quit..."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controller.removeListener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058" y="593734"/>
            <a:ext cx="13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09879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304" y="1178508"/>
            <a:ext cx="11334354" cy="5570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"Initialized"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"Connected"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(Gesture::TYPE_CIRCLE);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(Gesture::TYPE_KEY_TAP);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(Gesture::TYPE_SCREEN_TAP);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(Gesture::TYPE_SWIPE);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onDisconnect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"Disconnected"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058" y="593734"/>
            <a:ext cx="13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13255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304" y="1178508"/>
            <a:ext cx="12011696" cy="5570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"Exited"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"Frame id: " &lt;&lt; frame.id()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", timestamp: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", hands: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().count()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", extended fingers: " &lt;&lt;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frame.fingers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().extended().count()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", tools: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().count()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", gestures: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frame.gestures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().count()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058" y="593734"/>
            <a:ext cx="13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79477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304" y="1178508"/>
            <a:ext cx="12011696" cy="55700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onFocusGained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"Focus Gained"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onFocusLost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"Focus Lost"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onServiceConnect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"Service Connected"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onServiceDisconnect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"Service Disconnected"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058" y="593734"/>
            <a:ext cx="13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25191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onDeviceChange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"Device Changed"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devices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controller.devices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&amp; device : devices)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  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"id: " &lt;&lt; devices[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isStreaming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(devices[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isStreaming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? "true" : 				"false")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058" y="593734"/>
            <a:ext cx="13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5604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38684" y="3075057"/>
            <a:ext cx="711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Introduction ZMQ Library</a:t>
            </a:r>
          </a:p>
        </p:txBody>
      </p:sp>
    </p:spTree>
    <p:extLst>
      <p:ext uri="{BB962C8B-B14F-4D97-AF65-F5344CB8AC3E}">
        <p14:creationId xmlns:p14="http://schemas.microsoft.com/office/powerpoint/2010/main" val="220426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Data Stream Network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9" y="2095260"/>
            <a:ext cx="11034263" cy="2667481"/>
          </a:xfrm>
        </p:spPr>
      </p:pic>
    </p:spTree>
    <p:extLst>
      <p:ext uri="{BB962C8B-B14F-4D97-AF65-F5344CB8AC3E}">
        <p14:creationId xmlns:p14="http://schemas.microsoft.com/office/powerpoint/2010/main" val="39922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5"/>
          <a:stretch/>
        </p:blipFill>
        <p:spPr>
          <a:xfrm flipH="1">
            <a:off x="7240834" y="4217528"/>
            <a:ext cx="4951166" cy="264047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7841" y="1139881"/>
            <a:ext cx="11447994" cy="48978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ire Light" panose="02000304030000020004" pitchFamily="2" charset="0"/>
              </a:rPr>
              <a:t>Leap Motion, Inc. is an American company that manufactures and markets a </a:t>
            </a:r>
            <a:r>
              <a:rPr lang="en-US" sz="2000" b="1" dirty="0">
                <a:latin typeface="Moire Light" panose="02000304030000020004" pitchFamily="2" charset="0"/>
              </a:rPr>
              <a:t>computer hardware sensor device that supports hand and finger motions as input</a:t>
            </a:r>
            <a:r>
              <a:rPr lang="en-US" sz="1800" dirty="0">
                <a:latin typeface="Moire Light" panose="02000304030000020004" pitchFamily="2" charset="0"/>
              </a:rPr>
              <a:t>, </a:t>
            </a:r>
            <a:r>
              <a:rPr lang="en-US" sz="2000" b="1" dirty="0">
                <a:latin typeface="Moire Light" panose="02000304030000020004" pitchFamily="2" charset="0"/>
              </a:rPr>
              <a:t>analogous to a mouse, but requires no hand contact or touching.</a:t>
            </a:r>
          </a:p>
          <a:p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ire Light" panose="02000304030000020004" pitchFamily="2" charset="0"/>
            </a:endParaRPr>
          </a:p>
          <a:p>
            <a:r>
              <a:rPr lang="en-US" sz="1800" dirty="0">
                <a:latin typeface="Moire Light" panose="02000304030000020004" pitchFamily="2" charset="0"/>
              </a:rPr>
              <a:t> In 2016, the company released </a:t>
            </a:r>
            <a:r>
              <a:rPr lang="en-US" sz="2000" b="1" dirty="0">
                <a:latin typeface="Moire Light" panose="02000304030000020004" pitchFamily="2" charset="0"/>
              </a:rPr>
              <a:t>new software designed for hand tracking in virtual reality.</a:t>
            </a:r>
          </a:p>
          <a:p>
            <a:endParaRPr lang="en-US" sz="2000" b="1" dirty="0">
              <a:latin typeface="Moire Light" panose="02000304030000020004" pitchFamily="2" charset="0"/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ire Light" panose="02000304030000020004" pitchFamily="2" charset="0"/>
            </a:endParaRPr>
          </a:p>
          <a:p>
            <a:endParaRPr lang="en-US" sz="2000" b="1" dirty="0">
              <a:latin typeface="Moire Light" panose="02000304030000020004" pitchFamily="2" charset="0"/>
            </a:endParaRPr>
          </a:p>
          <a:p>
            <a:endParaRPr lang="en-US" sz="1800" b="1" dirty="0">
              <a:latin typeface="Moire Light" panose="02000304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841" y="180746"/>
            <a:ext cx="28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918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9244" y="1178508"/>
            <a:ext cx="11792755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zmq_ctx_new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publisher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zmq_socket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ZMQ_PUB);	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zmq_bind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(publisher, 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://*:9999");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BroadcastMSG.c_str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BroadcastMSG.length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(), 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01" y="611632"/>
            <a:ext cx="207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ZMQ - Publisher</a:t>
            </a:r>
          </a:p>
        </p:txBody>
      </p:sp>
    </p:spTree>
    <p:extLst>
      <p:ext uri="{BB962C8B-B14F-4D97-AF65-F5344CB8AC3E}">
        <p14:creationId xmlns:p14="http://schemas.microsoft.com/office/powerpoint/2010/main" val="23922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2124" y="1532586"/>
            <a:ext cx="11779876" cy="521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zmq_ctx_new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zmq_socket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ZMQ_SUB);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zmq_connect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service_sensor_sub.c_str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zmq_setsockopt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ZMQ_SUBSCRIBE, "HL:", 3);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[256];		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zmq_recv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- 1, 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238" y="627021"/>
            <a:ext cx="207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ZMQ - Subscriber</a:t>
            </a:r>
          </a:p>
        </p:txBody>
      </p:sp>
    </p:spTree>
    <p:extLst>
      <p:ext uri="{BB962C8B-B14F-4D97-AF65-F5344CB8AC3E}">
        <p14:creationId xmlns:p14="http://schemas.microsoft.com/office/powerpoint/2010/main" val="149670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38684" y="3075057"/>
            <a:ext cx="711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 DC Motor Project</a:t>
            </a:r>
          </a:p>
        </p:txBody>
      </p:sp>
    </p:spTree>
    <p:extLst>
      <p:ext uri="{BB962C8B-B14F-4D97-AF65-F5344CB8AC3E}">
        <p14:creationId xmlns:p14="http://schemas.microsoft.com/office/powerpoint/2010/main" val="47698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4254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25805" y="3900557"/>
            <a:ext cx="7403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Windows Side Project</a:t>
            </a:r>
          </a:p>
        </p:txBody>
      </p:sp>
    </p:spTree>
    <p:extLst>
      <p:ext uri="{BB962C8B-B14F-4D97-AF65-F5344CB8AC3E}">
        <p14:creationId xmlns:p14="http://schemas.microsoft.com/office/powerpoint/2010/main" val="105308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Leap.h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Leap;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286276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6794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onFrame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controller.frame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hands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normPalmPos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hands[0].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palmNormal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palmPos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hands[0].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palmPosition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if (hands[0].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palmPos.y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6.5;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100)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99;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normPalmPos.x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"CW:"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"CC:" + 		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371996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6794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Controller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controller.addListener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zmq_ctx_new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	auto publisher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zmq_socket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ZMQ_PUB);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zmq_bind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(publisher, 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://*:9999");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!= "None")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BroadcastMSG.c_str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(), 5, 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"Broadcast Message " &lt;&lt; counter++ &lt;&lt; " : "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controller.removeListener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420423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87" y="0"/>
            <a:ext cx="11083413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171977" y="242957"/>
            <a:ext cx="74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Raspberry Pi Side Project</a:t>
            </a:r>
          </a:p>
        </p:txBody>
      </p:sp>
    </p:spTree>
    <p:extLst>
      <p:ext uri="{BB962C8B-B14F-4D97-AF65-F5344CB8AC3E}">
        <p14:creationId xmlns:p14="http://schemas.microsoft.com/office/powerpoint/2010/main" val="398841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648495" y="222895"/>
            <a:ext cx="74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Project Schematic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32" y="746115"/>
            <a:ext cx="6858586" cy="6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648495" y="222895"/>
            <a:ext cx="74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L298 Schematic</a:t>
            </a:r>
          </a:p>
        </p:txBody>
      </p:sp>
      <p:pic>
        <p:nvPicPr>
          <p:cNvPr id="4" name="Picture 2" descr="https://www.robomart.com/image/catalog/RM0024/l298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80" y="1460262"/>
            <a:ext cx="8179715" cy="47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9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2" r="23671"/>
          <a:stretch/>
        </p:blipFill>
        <p:spPr>
          <a:xfrm>
            <a:off x="7086602" y="2795068"/>
            <a:ext cx="4114799" cy="342984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7841" y="1139881"/>
            <a:ext cx="11447994" cy="48978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ire Light" panose="02000304030000020004" pitchFamily="2" charset="0"/>
              </a:rPr>
              <a:t>The Leap Motion controller is a small USB peripheral device which is designed </a:t>
            </a:r>
            <a:r>
              <a:rPr lang="en-US" sz="1800" b="1" dirty="0">
                <a:latin typeface="Moire Light" panose="02000304030000020004" pitchFamily="2" charset="0"/>
              </a:rPr>
              <a:t>to be placed on a physical desktop, facing upward. It can also be mounted onto a virtual reality headset.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ire Light" panose="02000304030000020004" pitchFamily="2" charset="0"/>
            </a:endParaRPr>
          </a:p>
          <a:p>
            <a:endParaRPr lang="en-US" sz="2000" b="1" dirty="0">
              <a:latin typeface="Moire Light" panose="02000304030000020004" pitchFamily="2" charset="0"/>
            </a:endParaRPr>
          </a:p>
          <a:p>
            <a:endParaRPr lang="en-US" sz="1800" b="1" dirty="0">
              <a:latin typeface="Moire Light" panose="02000304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841" y="180746"/>
            <a:ext cx="28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7920"/>
            <a:ext cx="6239435" cy="3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5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648495" y="222895"/>
            <a:ext cx="740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L298 Schematic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7" y="857743"/>
            <a:ext cx="9762324" cy="5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wiringPi.h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softPwm.h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&lt;string&gt;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{CW = 1, CCW = 2} Direction;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Speed = 0;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EnablePin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18;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In1Pin = 23;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In2Pin = 24;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2240138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CW_Rotate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(In1Pin, LOW);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(In2Pin, HIGH);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CCW_Rotate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(In1Pin, HIGH);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(In2Pin, LOW);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6219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MotorAction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softPwmCreate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EnablePin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0, 100);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(In1Pin, OUTPUT);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(In2Pin, OUTPUT);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CW_Rotate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(Direction == CW)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CW_Rotate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CCW_Rotate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softPwmWrite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EnablePin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Speed);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2263763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638" y="1178508"/>
            <a:ext cx="11728361" cy="5570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wiringPiSetupSys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MotorAction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zmq_ctx_new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assert(context);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zmq_socket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ZMQ_SUB);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assert(console);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service_sensor_sub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://192.168.43.87:9999";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zmq_connect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service_sensor_sub.c_str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assert(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zmq_setsockopt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ZMQ_SUBSCRIBE, "CW:", 3);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zmq_setsockopt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ZMQ_SUBSCRIBE, "CC:", 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3663226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638" y="1178508"/>
            <a:ext cx="11728361" cy="5570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[256];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zmq_recv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- 1, 0);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{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0;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Direction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(0, 3) == "CW:" ? CW : CCW;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(3, 5));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*= 2;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&gt; 99 ? 99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Speed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getPwm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}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DC  Motor Project</a:t>
            </a:r>
          </a:p>
        </p:txBody>
      </p:sp>
    </p:spTree>
    <p:extLst>
      <p:ext uri="{BB962C8B-B14F-4D97-AF65-F5344CB8AC3E}">
        <p14:creationId xmlns:p14="http://schemas.microsoft.com/office/powerpoint/2010/main" val="3688194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7" b="28715"/>
          <a:stretch/>
        </p:blipFill>
        <p:spPr>
          <a:xfrm>
            <a:off x="0" y="1223494"/>
            <a:ext cx="12192000" cy="54348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61981" y="383372"/>
            <a:ext cx="835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270680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vtkCubeSource.h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vtkPolyDataMapper.h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vtkActor.h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vtkRenderWindow.h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vtkRenderer.h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vtkCamera.h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Leap.h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Leap;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Vector origin;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Vector move;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Vector center;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3997883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vtkCamera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camera;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actor;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Listener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onFrame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controller.frame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hand1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()[0];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hand2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()[1];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26275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(hand1.isValid())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(hand2.isValid())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hand1.palmNormal();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center = hand1.palmPosition();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203495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7841" y="1139881"/>
            <a:ext cx="11447994" cy="489784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Moire Light" panose="02000304030000020004" pitchFamily="2" charset="0"/>
              </a:rPr>
              <a:t>Using </a:t>
            </a:r>
            <a:r>
              <a:rPr lang="en-US" sz="2000" b="1" dirty="0">
                <a:latin typeface="Moire Light" panose="02000304030000020004" pitchFamily="2" charset="0"/>
              </a:rPr>
              <a:t>two monochromatic IR cameras </a:t>
            </a:r>
            <a:r>
              <a:rPr lang="en-US" sz="1800" dirty="0">
                <a:latin typeface="Moire Light" panose="02000304030000020004" pitchFamily="2" charset="0"/>
              </a:rPr>
              <a:t>and </a:t>
            </a:r>
            <a:r>
              <a:rPr lang="en-US" sz="2000" b="1" dirty="0">
                <a:latin typeface="Moire Light" panose="02000304030000020004" pitchFamily="2" charset="0"/>
              </a:rPr>
              <a:t>three infrared LEDs</a:t>
            </a:r>
            <a:r>
              <a:rPr lang="en-US" sz="1800" dirty="0">
                <a:latin typeface="Moire Light" panose="02000304030000020004" pitchFamily="2" charset="0"/>
              </a:rPr>
              <a:t>, the device observes a roughly hemispherical area, to a distance of about 1 meter.</a:t>
            </a:r>
          </a:p>
          <a:p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ire Light" panose="02000304030000020004" pitchFamily="2" charset="0"/>
            </a:endParaRPr>
          </a:p>
          <a:p>
            <a:r>
              <a:rPr lang="en-US" sz="1800" dirty="0">
                <a:latin typeface="Moire Light" panose="02000304030000020004" pitchFamily="2" charset="0"/>
              </a:rPr>
              <a:t>The LEDs generate pattern-less </a:t>
            </a:r>
            <a:r>
              <a:rPr lang="en-US" sz="1800">
                <a:latin typeface="Moire Light" panose="02000304030000020004" pitchFamily="2" charset="0"/>
              </a:rPr>
              <a:t>IR light and </a:t>
            </a:r>
            <a:r>
              <a:rPr lang="en-US" sz="1800" dirty="0">
                <a:latin typeface="Moire Light" panose="02000304030000020004" pitchFamily="2" charset="0"/>
              </a:rPr>
              <a:t>the cameras generate almost 200 frames per second of reflected data.</a:t>
            </a:r>
          </a:p>
          <a:p>
            <a:endParaRPr lang="en-US" sz="1800" dirty="0">
              <a:latin typeface="Moire Light" panose="02000304030000020004" pitchFamily="2" charset="0"/>
            </a:endParaRPr>
          </a:p>
          <a:p>
            <a:r>
              <a:rPr lang="en-US" sz="1800" dirty="0">
                <a:latin typeface="Moire Light" panose="02000304030000020004" pitchFamily="2" charset="0"/>
              </a:rPr>
              <a:t>This is then sent through a USB cable to the host computer, where it is </a:t>
            </a:r>
            <a:r>
              <a:rPr lang="en-US" sz="2000" b="1" dirty="0">
                <a:latin typeface="Moire Light" panose="02000304030000020004" pitchFamily="2" charset="0"/>
              </a:rPr>
              <a:t>analyzed by the Leap Motion software using "complex </a:t>
            </a:r>
            <a:r>
              <a:rPr lang="en-US" sz="2000" b="1" dirty="0" err="1">
                <a:latin typeface="Moire Light" panose="02000304030000020004" pitchFamily="2" charset="0"/>
              </a:rPr>
              <a:t>maths</a:t>
            </a:r>
            <a:r>
              <a:rPr lang="en-US" sz="2000" b="1" dirty="0">
                <a:latin typeface="Moire Light" panose="02000304030000020004" pitchFamily="2" charset="0"/>
              </a:rPr>
              <a:t>"</a:t>
            </a:r>
            <a:r>
              <a:rPr lang="en-US" sz="1800" dirty="0">
                <a:latin typeface="Moire Light" panose="02000304030000020004" pitchFamily="2" charset="0"/>
              </a:rPr>
              <a:t> in a way that has not been disclosed by the company, in some way synthesizing 3D position data by comparing the 2D frames generated by the two cameras.</a:t>
            </a:r>
          </a:p>
          <a:p>
            <a:endParaRPr lang="en-US" sz="1800" dirty="0">
              <a:latin typeface="Moire Light" panose="02000304030000020004" pitchFamily="2" charset="0"/>
            </a:endParaRPr>
          </a:p>
          <a:p>
            <a:r>
              <a:rPr lang="en-US" sz="1800" dirty="0">
                <a:latin typeface="Moire Light" panose="02000304030000020004" pitchFamily="2" charset="0"/>
              </a:rPr>
              <a:t>The smaller observation area and higher resolution of the device differentiates the product from the Kinect, which is more suitable for whole-body tracking in a space the size of a living room.</a:t>
            </a:r>
          </a:p>
          <a:p>
            <a:endParaRPr lang="en-US" sz="1800" dirty="0">
              <a:latin typeface="Moire Light" panose="02000304030000020004" pitchFamily="2" charset="0"/>
            </a:endParaRPr>
          </a:p>
          <a:p>
            <a:r>
              <a:rPr lang="en-US" sz="1800" dirty="0">
                <a:latin typeface="Moire Light" panose="02000304030000020004" pitchFamily="2" charset="0"/>
              </a:rPr>
              <a:t>In a demonstration to CNET, the controller was shown </a:t>
            </a:r>
            <a:r>
              <a:rPr lang="en-US" sz="2000" b="1" dirty="0">
                <a:latin typeface="Moire Light" panose="02000304030000020004" pitchFamily="2" charset="0"/>
              </a:rPr>
              <a:t>to perform tasks such as navigating a website, using pinch-to-zoom gestures on maps, high-precision drawing, and manipulating complex 3D data visualizations</a:t>
            </a:r>
            <a:r>
              <a:rPr lang="en-US" sz="1800" dirty="0">
                <a:latin typeface="Moire Light" panose="02000304030000020004" pitchFamily="2" charset="0"/>
              </a:rPr>
              <a:t>.</a:t>
            </a:r>
          </a:p>
          <a:p>
            <a:endParaRPr lang="en-US" sz="2000" b="1" dirty="0">
              <a:latin typeface="Moire Light" panose="02000304030000020004" pitchFamily="2" charset="0"/>
            </a:endParaRPr>
          </a:p>
          <a:p>
            <a:endParaRPr lang="en-US" sz="1800" b="1" dirty="0">
              <a:latin typeface="Moire Light" panose="02000304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841" y="180746"/>
            <a:ext cx="28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79641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1178508"/>
            <a:ext cx="12724327" cy="5570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vtkTimerCallback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vtkCommand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vtkTimerCallback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*New()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vtkTimerCallback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vtkObject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caller,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vtkNotUsed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interactor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SafeDownCast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(caller);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actor-&gt;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* 200);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actor-&gt;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rotateVec.y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originVector.y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* 200);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actor-&gt;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rotateVec.z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originVector.z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* 200);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99717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1178508"/>
            <a:ext cx="12724327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camera-&gt;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camera-&gt;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SetPosition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center.y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2);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interactor-&gt;Render();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411309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1178508"/>
            <a:ext cx="12724327" cy="5570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originVector.y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originVector.z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-1.0;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rotateVec.x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rotateVec.y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rotateVec.z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-1.0;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Controller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controller.addListener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SetCenter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(0.0, 0.0, 0.0);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SetXLength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SetYLength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SetZLength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3131315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1178508"/>
            <a:ext cx="12724327" cy="5570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mapper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vtkPolyDataMapper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mapper-&gt;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SetInputConnection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cubeSource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GetOutputPort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actor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actor-&gt;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SetMapper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(mapper);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renderer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renderer-&gt;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(actor);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renderer-&gt;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SetBackground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(.1, .3, .2); // Background color dark green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camera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vtkCamera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renderer-&gt;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SetActiveCamera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(camera);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renderer-&gt;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ResetCamera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camera-&gt;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SetClippingRange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(1, 5000);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AddRenderer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(renderer);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SetWindowName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(1000, 1000);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1460528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1178508"/>
            <a:ext cx="12724327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SetInteractorStyle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-&gt;Initialize();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callback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vtkTimerCallback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&gt;::New();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AddObserver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vtkCommand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TimerEvent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callback);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CreateRepeatingTimer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-&gt;Render();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renderWindowInteractor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-&gt;Start();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controller.removeListener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3D Volume Project</a:t>
            </a:r>
          </a:p>
        </p:txBody>
      </p:sp>
    </p:spTree>
    <p:extLst>
      <p:ext uri="{BB962C8B-B14F-4D97-AF65-F5344CB8AC3E}">
        <p14:creationId xmlns:p14="http://schemas.microsoft.com/office/powerpoint/2010/main" val="1359169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18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38" y="694521"/>
            <a:ext cx="7031865" cy="5273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Unity 3D Game Engine</a:t>
            </a:r>
          </a:p>
        </p:txBody>
      </p:sp>
    </p:spTree>
    <p:extLst>
      <p:ext uri="{BB962C8B-B14F-4D97-AF65-F5344CB8AC3E}">
        <p14:creationId xmlns:p14="http://schemas.microsoft.com/office/powerpoint/2010/main" val="2635393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840" y="180746"/>
            <a:ext cx="795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Vuforia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 Augmented Reality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0" y="2360830"/>
            <a:ext cx="8358572" cy="2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1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7579" y="3075057"/>
            <a:ext cx="835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Controlling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2820384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4254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25805" y="3900557"/>
            <a:ext cx="7403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Windows Side Project</a:t>
            </a:r>
          </a:p>
        </p:txBody>
      </p:sp>
    </p:spTree>
    <p:extLst>
      <p:ext uri="{BB962C8B-B14F-4D97-AF65-F5344CB8AC3E}">
        <p14:creationId xmlns:p14="http://schemas.microsoft.com/office/powerpoint/2010/main" val="81326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58729" y="2302519"/>
            <a:ext cx="3301147" cy="7240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Moire Light" panose="02000304030000020004" pitchFamily="2" charset="0"/>
              </a:rPr>
              <a:t>V2 Tracking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841" y="180746"/>
            <a:ext cx="42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Software SDK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2" r="23671"/>
          <a:stretch/>
        </p:blipFill>
        <p:spPr>
          <a:xfrm>
            <a:off x="4867399" y="3570986"/>
            <a:ext cx="2687687" cy="2240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089"/>
            <a:ext cx="4394273" cy="24256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458" y="3891030"/>
            <a:ext cx="2857500" cy="1600200"/>
          </a:xfrm>
          <a:prstGeom prst="rect">
            <a:avLst/>
          </a:prstGeom>
        </p:spPr>
      </p:pic>
      <p:sp>
        <p:nvSpPr>
          <p:cNvPr id="10" name="Content Placeholder 10"/>
          <p:cNvSpPr txBox="1">
            <a:spLocks/>
          </p:cNvSpPr>
          <p:nvPr/>
        </p:nvSpPr>
        <p:spPr>
          <a:xfrm>
            <a:off x="4394273" y="2302519"/>
            <a:ext cx="3301147" cy="72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>
                <a:latin typeface="Moire Light" panose="02000304030000020004" pitchFamily="2" charset="0"/>
              </a:rPr>
              <a:t>Orion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41811" y="2351235"/>
            <a:ext cx="3301147" cy="72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>
                <a:latin typeface="Moire Light" panose="02000304030000020004" pitchFamily="2" charset="0"/>
              </a:rPr>
              <a:t>Unity </a:t>
            </a:r>
            <a:r>
              <a:rPr lang="en-US" sz="5400" dirty="0" err="1">
                <a:latin typeface="Moire Light" panose="02000304030000020004" pitchFamily="2" charset="0"/>
              </a:rPr>
              <a:t>Assetes</a:t>
            </a:r>
            <a:endParaRPr lang="en-US" sz="5400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26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Leap Motion Gestures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347"/>
            <a:ext cx="12090043" cy="3405646"/>
          </a:xfrm>
        </p:spPr>
      </p:pic>
    </p:spTree>
    <p:extLst>
      <p:ext uri="{BB962C8B-B14F-4D97-AF65-F5344CB8AC3E}">
        <p14:creationId xmlns:p14="http://schemas.microsoft.com/office/powerpoint/2010/main" val="2695579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Leap.h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Leap;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3722208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Controller&amp; controller)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hands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(hands[0].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hands[1].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"HR:HL";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415472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837127" y="1178508"/>
            <a:ext cx="13029127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gestures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frame.gestures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&amp;gesture : gestures)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gesture.isValid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gesture.type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Gesture::Type::TYPE_SWIPE: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SetBroadcastMsg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"HR:TYPE_SWIPE", "HL:TYPE_SWIPE");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Gesture::Type::TYPE_KEY_TAP: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SetBroadcastMsg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"HR:TYPE_KEY_TAP", "HL:TYPE_KEY_TAP");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Gesture::Type::TYPE_SCREEN_TAP: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SetBroadcastMsg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"HR:TYPE_SCREEN_TAP", "HL:TYPE_SCREEN_TAP");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2331758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837127" y="1178508"/>
            <a:ext cx="13029127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Gesture::Type::TYPE_CIRCLE: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SetBroadcastMsg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frame.hands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"HR:TYPE_CIRCLE", "HL:TYPE_CIRCLE");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4091442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570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Leap::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hands ,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						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(hands[0].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(hands[0].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1370632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570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(hands[1].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(hands[1].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5496948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listener;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Controller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(Leap::Gesture::TYPE_KEY_TAP, true);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(Leap::Gesture::TYPE_CIRCLE, true);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(Leap::Gesture::TYPE_SCREEN_TAP, true);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controller.enableGesture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(Leap::Gesture::TYPE_SWIPE, true);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controller.addListener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zmq_ctx_new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publisher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ZMQ_PUB);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zmq_bind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://*:9999");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1790293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78508"/>
            <a:ext cx="12192000" cy="5570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"None")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BroadcastMSG.c_str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"Broadcast Message " &lt;&lt; counter++ &lt;&lt; " : 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		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Sleep(500);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controller.removeListener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2390384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7185" y="487656"/>
            <a:ext cx="7403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Raspberry Pi Side Project</a:t>
            </a:r>
          </a:p>
        </p:txBody>
      </p:sp>
    </p:spTree>
    <p:extLst>
      <p:ext uri="{BB962C8B-B14F-4D97-AF65-F5344CB8AC3E}">
        <p14:creationId xmlns:p14="http://schemas.microsoft.com/office/powerpoint/2010/main" val="385802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2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V2 Tracking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5000" b="51174"/>
          <a:stretch/>
        </p:blipFill>
        <p:spPr>
          <a:xfrm>
            <a:off x="838200" y="1152748"/>
            <a:ext cx="9144000" cy="3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8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wiringPi.h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Hand {Right = 1, Left = 2};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{Static = 1, Blink = 2,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 } Mode;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[9] = { 2, 3, 4, 17, 27, 22, 23, 24, 8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1517976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8)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708843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ResetGPIO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&amp;led 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ResetGPIO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(Mode)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361561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Static: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HIGH);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Blink: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delay(500);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1940107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HIGH);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delay(200);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HIGH);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delay(200);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682894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 led 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delay(500);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2745561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57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wiringPiSetupSys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Mode = Static;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zmq_ctx_new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assert(context);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ZMQ_SUB);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assert(console);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service_sensor_sub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://192.168.43.87:9999";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39949547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78508"/>
            <a:ext cx="11875522" cy="56794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service_sensor_sub.c_str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zmq_setsockopt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ZMQ_SUBSCRIBE, "HL:", 3);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zmq_setsockopt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ZMQ_SUBSCRIBE, "HR:", 3);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zmq_recv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(console,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- 1, 0);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0;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auto hand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3) == "HR:" ? Right : Left;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5) == "HL")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	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Mode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33490396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C++ SDK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6478" y="1139870"/>
            <a:ext cx="11875522" cy="58919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13) == "TYPE_SWIPE")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	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hand == Right ?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14) == "TYPE_CIRCLE")					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Mode = hand == Right ?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15) == "TYPE_KEY_TAP")		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Mode = Blink;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getCmd.substr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18) == "TYPE_SCREEN_TAP")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Mode = Static;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getCmd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}}}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478" y="634716"/>
            <a:ext cx="326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oire Light" panose="02000304030000020004" pitchFamily="2" charset="0"/>
                <a:ea typeface="Yu Gothic UI Semibold" panose="020B0700000000000000" pitchFamily="34" charset="-128"/>
              </a:rPr>
              <a:t>Controling</a:t>
            </a:r>
            <a:r>
              <a:rPr lang="en-US" sz="1100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 LED Array Project</a:t>
            </a:r>
          </a:p>
        </p:txBody>
      </p:sp>
    </p:spTree>
    <p:extLst>
      <p:ext uri="{BB962C8B-B14F-4D97-AF65-F5344CB8AC3E}">
        <p14:creationId xmlns:p14="http://schemas.microsoft.com/office/powerpoint/2010/main" val="9181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Leap Motion App Home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1105436" y="1012863"/>
            <a:ext cx="9981127" cy="53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LeapSDK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ire Light" panose="02000304030000020004" pitchFamily="2" charset="0"/>
              <a:ea typeface="Yu Gothic UI Semibold" panose="020B0700000000000000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088" b="31608"/>
          <a:stretch/>
        </p:blipFill>
        <p:spPr>
          <a:xfrm>
            <a:off x="721216" y="1250151"/>
            <a:ext cx="10391947" cy="45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6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7841" y="180746"/>
            <a:ext cx="47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ire Light" panose="02000304030000020004" pitchFamily="2" charset="0"/>
                <a:ea typeface="Yu Gothic UI Semibold" panose="020B0700000000000000" pitchFamily="34" charset="-128"/>
              </a:rPr>
              <a:t>Leap Motion SDK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15" t="35221" r="14225" b="38210"/>
          <a:stretch/>
        </p:blipFill>
        <p:spPr>
          <a:xfrm>
            <a:off x="0" y="2305317"/>
            <a:ext cx="12192000" cy="22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1198</Words>
  <Application>Microsoft Office PowerPoint</Application>
  <PresentationFormat>Widescreen</PresentationFormat>
  <Paragraphs>719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Yu Gothic UI Semibold</vt:lpstr>
      <vt:lpstr>Arial</vt:lpstr>
      <vt:lpstr>Calibri</vt:lpstr>
      <vt:lpstr>Calibri Light</vt:lpstr>
      <vt:lpstr>Courier New</vt:lpstr>
      <vt:lpstr>Moire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empty fire</dc:creator>
  <cp:lastModifiedBy>empty fire</cp:lastModifiedBy>
  <cp:revision>211</cp:revision>
  <dcterms:created xsi:type="dcterms:W3CDTF">2017-06-10T17:48:50Z</dcterms:created>
  <dcterms:modified xsi:type="dcterms:W3CDTF">2017-06-15T03:06:20Z</dcterms:modified>
</cp:coreProperties>
</file>