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451" r:id="rId5"/>
    <p:sldId id="473" r:id="rId6"/>
    <p:sldId id="474" r:id="rId7"/>
    <p:sldId id="497" r:id="rId8"/>
    <p:sldId id="475" r:id="rId9"/>
    <p:sldId id="476" r:id="rId10"/>
    <p:sldId id="334" r:id="rId11"/>
    <p:sldId id="477" r:id="rId12"/>
    <p:sldId id="452" r:id="rId13"/>
    <p:sldId id="478" r:id="rId14"/>
    <p:sldId id="479" r:id="rId15"/>
    <p:sldId id="480" r:id="rId16"/>
    <p:sldId id="481" r:id="rId17"/>
    <p:sldId id="482" r:id="rId18"/>
    <p:sldId id="483" r:id="rId19"/>
    <p:sldId id="484" r:id="rId20"/>
    <p:sldId id="399" r:id="rId21"/>
    <p:sldId id="485" r:id="rId22"/>
    <p:sldId id="453" r:id="rId23"/>
    <p:sldId id="486" r:id="rId24"/>
    <p:sldId id="487" r:id="rId25"/>
    <p:sldId id="454" r:id="rId26"/>
    <p:sldId id="455" r:id="rId27"/>
    <p:sldId id="488" r:id="rId28"/>
    <p:sldId id="489" r:id="rId29"/>
    <p:sldId id="490" r:id="rId30"/>
    <p:sldId id="491" r:id="rId31"/>
    <p:sldId id="492" r:id="rId32"/>
    <p:sldId id="493" r:id="rId33"/>
    <p:sldId id="494" r:id="rId34"/>
    <p:sldId id="495" r:id="rId35"/>
    <p:sldId id="496" r:id="rId36"/>
    <p:sldId id="26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err="1"/>
              <a:t>TKinter</a:t>
            </a:r>
            <a:br>
              <a:rPr lang="en-US" dirty="0"/>
            </a:br>
            <a:r>
              <a:rPr lang="en-US" dirty="0"/>
              <a:t>GUI Development</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7571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 In this chapter, we explore a range of different displays that can be attached to a Raspberry Pi and learn how to use them.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5632311"/>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برای انتخاب یا عدم انتخاب استفاده می‌شود. دکمه‌های انتخاب می‌توانند شامل متن یا تصویر باشند و به هر دکمه نیز می‌توان یک تابع یا یک متد را نیز نسبت داد تا وقتی دکمه ای کلیک می‌شود اجرا شوند. برای استفاده از این کنترل:</a:t>
            </a: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IntVar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‘Expand’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به</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طور پیش فرض، وقتی دکمه کلیک می‌شود، متغییر برابر با یک خواهد شد وگرنه صفر است. این مقادیر را با استفاده از صفات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می‌توان تغییر داد.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StringVar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‘color image’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onvalue</a:t>
            </a:r>
            <a:r>
              <a:rPr lang="en-US" sz="2400" b="1" i="1" dirty="0">
                <a:solidFill>
                  <a:srgbClr val="0070C0"/>
                </a:solidFill>
                <a:latin typeface="Consolas" panose="020B0609020204030204" pitchFamily="49" charset="0"/>
                <a:cs typeface="Consolas" panose="020B0609020204030204" pitchFamily="49" charset="0"/>
              </a:rPr>
              <a:t> = “RGB” , </a:t>
            </a:r>
            <a:r>
              <a:rPr lang="en-US" sz="2400" b="1" i="1" dirty="0" err="1">
                <a:solidFill>
                  <a:srgbClr val="0070C0"/>
                </a:solidFill>
                <a:latin typeface="Consolas" panose="020B0609020204030204" pitchFamily="49" charset="0"/>
                <a:cs typeface="Consolas" panose="020B0609020204030204" pitchFamily="49" charset="0"/>
              </a:rPr>
              <a:t>offvalue</a:t>
            </a:r>
            <a:r>
              <a:rPr lang="en-US" sz="2400" b="1" i="1" dirty="0">
                <a:solidFill>
                  <a:srgbClr val="0070C0"/>
                </a:solidFill>
                <a:latin typeface="Consolas" panose="020B0609020204030204" pitchFamily="49" charset="0"/>
                <a:cs typeface="Consolas" panose="020B0609020204030204" pitchFamily="49" charset="0"/>
              </a:rPr>
              <a:t>=“L”)</a:t>
            </a:r>
          </a:p>
          <a:p>
            <a:pPr lvl="1" algn="r" rtl="1"/>
            <a:endParaRPr lang="fa-IR"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مهم‌ترین متدهای این کنترل، </a:t>
            </a:r>
            <a:r>
              <a:rPr lang="en-US" sz="2400" b="1" i="1" dirty="0">
                <a:solidFill>
                  <a:srgbClr val="0070C0"/>
                </a:solidFill>
                <a:latin typeface="Consolas" panose="020B0609020204030204" pitchFamily="49" charset="0"/>
                <a:cs typeface="Consolas" panose="020B0609020204030204" pitchFamily="49" charset="0"/>
              </a:rPr>
              <a:t>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دکمه را انتخاب می‌کند. متد دیگر </a:t>
            </a:r>
            <a:r>
              <a:rPr lang="en-US" sz="2400" b="1" i="1" dirty="0">
                <a:solidFill>
                  <a:srgbClr val="0070C0"/>
                </a:solidFill>
                <a:latin typeface="Consolas" panose="020B0609020204030204" pitchFamily="49" charset="0"/>
                <a:cs typeface="Consolas" panose="020B0609020204030204" pitchFamily="49" charset="0"/>
              </a:rPr>
              <a:t>deselect()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آن را ازحالت انتخاب خارج می‌کند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489364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صفات متعددی دارد که از جمله مهم‌ترین آن ها عبارتند از:</a:t>
            </a:r>
          </a:p>
          <a:p>
            <a:pPr lvl="1" algn="r" rtl="1"/>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i="1" dirty="0">
                <a:solidFill>
                  <a:srgbClr val="FF0000"/>
                </a:solidFill>
                <a:latin typeface="Consolas" panose="020B0609020204030204" pitchFamily="49" charset="0"/>
                <a:cs typeface="B Nazanin" panose="00000400000000000000" pitchFamily="2" charset="-78"/>
              </a:rPr>
              <a:t>image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تصویری را که باید در این کنترل نمایش داده شود مشخص می‌کند، نسبت به صفات </a:t>
            </a:r>
            <a:r>
              <a:rPr lang="en-US" sz="24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a:solidFill>
                  <a:schemeClr val="tx1">
                    <a:lumMod val="95000"/>
                    <a:lumOff val="5000"/>
                  </a:schemeClr>
                </a:solidFill>
                <a:latin typeface="Consolas" panose="020B0609020204030204" pitchFamily="49" charset="0"/>
                <a:cs typeface="B Nazanin" panose="00000400000000000000" pitchFamily="2" charset="-78"/>
              </a:rPr>
              <a:t>bitmap</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اولویت دارد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rgbClr val="FF0000"/>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 مقادیر مربوط به انتخاب و عدم انتخاب را نمایش می‌دهد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textvariable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متن کنترل در نظر می‌گیرد. وقتی متغییر تغییر می‌کند متن کنترل به روز می‌شود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a:solidFill>
                  <a:srgbClr val="FF0000"/>
                </a:solidFill>
                <a:latin typeface="Consolas" panose="020B0609020204030204" pitchFamily="49" charset="0"/>
                <a:cs typeface="B Nazanin" panose="00000400000000000000" pitchFamily="2" charset="-78"/>
              </a:rPr>
              <a: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کنترل در نظر می‌گیرد. وقتی دکمه کلیک می‌شود، این متغییر مقادیر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319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19721" y="1126435"/>
            <a:ext cx="10974662" cy="4942232"/>
          </a:xfrm>
          <a:prstGeom prst="rect">
            <a:avLst/>
          </a:prstGeom>
        </p:spPr>
      </p:pic>
    </p:spTree>
    <p:extLst>
      <p:ext uri="{BB962C8B-B14F-4D97-AF65-F5344CB8AC3E}">
        <p14:creationId xmlns:p14="http://schemas.microsoft.com/office/powerpoint/2010/main" val="362646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form = </a:t>
            </a:r>
            <a:r>
              <a:rPr lang="en-US" sz="2000" b="1" i="1" dirty="0" err="1">
                <a:solidFill>
                  <a:srgbClr val="0070C0"/>
                </a:solidFill>
                <a:latin typeface="Consolas" panose="020B0609020204030204" pitchFamily="49" charset="0"/>
                <a:cs typeface="Consolas" panose="020B0609020204030204" pitchFamily="49" charset="0"/>
              </a:rPr>
              <a:t>tkinter.Tk</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tkinter.IntVar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form.wm_title</a:t>
            </a:r>
            <a:r>
              <a:rPr lang="en-US" sz="2000" b="1" i="1" dirty="0">
                <a:solidFill>
                  <a:srgbClr val="0070C0"/>
                </a:solidFill>
                <a:latin typeface="Consolas" panose="020B0609020204030204" pitchFamily="49" charset="0"/>
                <a:cs typeface="Consolas" panose="020B0609020204030204" pitchFamily="49" charset="0"/>
              </a:rPr>
              <a:t>('File Parser')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1. Enter File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stepOne.grid</a:t>
            </a:r>
            <a:r>
              <a:rPr lang="en-US" sz="2000" b="1" i="1" dirty="0">
                <a:solidFill>
                  <a:srgbClr val="0070C0"/>
                </a:solidFill>
                <a:latin typeface="Consolas" panose="020B0609020204030204" pitchFamily="49" charset="0"/>
                <a:cs typeface="Consolas" panose="020B0609020204030204" pitchFamily="49" charset="0"/>
              </a:rPr>
              <a:t>(row=0,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Quick Help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helpLf.grid</a:t>
            </a:r>
            <a:r>
              <a:rPr lang="en-US" sz="2000" b="1" i="1" dirty="0">
                <a:solidFill>
                  <a:srgbClr val="0070C0"/>
                </a:solidFill>
                <a:latin typeface="Consolas" panose="020B0609020204030204" pitchFamily="49" charset="0"/>
                <a:cs typeface="Consolas" panose="020B0609020204030204" pitchFamily="49" charset="0"/>
              </a:rPr>
              <a:t>(row=0, column=9,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r>
              <a:rPr lang="en-US" sz="2000" b="1" i="1" dirty="0" err="1">
                <a:solidFill>
                  <a:srgbClr val="0070C0"/>
                </a:solidFill>
                <a:latin typeface="Consolas" panose="020B0609020204030204" pitchFamily="49" charset="0"/>
                <a:cs typeface="Consolas" panose="020B0609020204030204" pitchFamily="49" charset="0"/>
              </a:rPr>
              <a:t>rowspan</a:t>
            </a:r>
            <a:r>
              <a:rPr lang="en-US" sz="2000" b="1" i="1" dirty="0">
                <a:solidFill>
                  <a:srgbClr val="0070C0"/>
                </a:solidFill>
                <a:latin typeface="Consolas" panose="020B0609020204030204" pitchFamily="49" charset="0"/>
                <a:cs typeface="Consolas" panose="020B0609020204030204" pitchFamily="49" charset="0"/>
              </a:rPr>
              <a:t>=4,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sticky='NS',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p>
        </p:txBody>
      </p:sp>
    </p:spTree>
    <p:extLst>
      <p:ext uri="{BB962C8B-B14F-4D97-AF65-F5344CB8AC3E}">
        <p14:creationId xmlns:p14="http://schemas.microsoft.com/office/powerpoint/2010/main" val="146626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text="Help will come - ask for it.")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helpLbl.grid</a:t>
            </a:r>
            <a:r>
              <a:rPr lang="en-US" sz="2000" b="1" i="1" dirty="0">
                <a:solidFill>
                  <a:srgbClr val="0070C0"/>
                </a:solidFill>
                <a:latin typeface="Consolas" panose="020B0609020204030204" pitchFamily="49" charset="0"/>
                <a:cs typeface="Consolas" panose="020B0609020204030204" pitchFamily="49" charset="0"/>
              </a:rPr>
              <a:t>(row=0)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2. Enter Table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stepTwo.grid</a:t>
            </a:r>
            <a:r>
              <a:rPr lang="en-US" sz="2000" b="1" i="1" dirty="0">
                <a:solidFill>
                  <a:srgbClr val="0070C0"/>
                </a:solidFill>
                <a:latin typeface="Consolas" panose="020B0609020204030204" pitchFamily="49" charset="0"/>
                <a:cs typeface="Consolas" panose="020B0609020204030204" pitchFamily="49" charset="0"/>
              </a:rPr>
              <a:t>(row=2,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3. Configure: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stepThree.grid</a:t>
            </a:r>
            <a:r>
              <a:rPr lang="en-US" sz="2000" b="1" i="1" dirty="0">
                <a:solidFill>
                  <a:srgbClr val="0070C0"/>
                </a:solidFill>
                <a:latin typeface="Consolas" panose="020B0609020204030204" pitchFamily="49" charset="0"/>
                <a:cs typeface="Consolas" panose="020B0609020204030204" pitchFamily="49" charset="0"/>
              </a:rPr>
              <a:t>(row=3,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text="Select the File:")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inFileLbl.grid</a:t>
            </a:r>
            <a:r>
              <a:rPr lang="en-US" sz="2000" b="1" i="1" dirty="0">
                <a:solidFill>
                  <a:srgbClr val="0070C0"/>
                </a:solidFill>
                <a:latin typeface="Consolas" panose="020B0609020204030204" pitchFamily="49" charset="0"/>
                <a:cs typeface="Consolas" panose="020B0609020204030204" pitchFamily="49" charset="0"/>
              </a:rPr>
              <a:t>(row=0,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p:txBody>
      </p:sp>
    </p:spTree>
    <p:extLst>
      <p:ext uri="{BB962C8B-B14F-4D97-AF65-F5344CB8AC3E}">
        <p14:creationId xmlns:p14="http://schemas.microsoft.com/office/powerpoint/2010/main" val="27370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inFileTxt.grid</a:t>
            </a:r>
            <a:r>
              <a:rPr lang="en-US" sz="2000" b="1" i="1" dirty="0">
                <a:solidFill>
                  <a:srgbClr val="0070C0"/>
                </a:solidFill>
                <a:latin typeface="Consolas" panose="020B0609020204030204" pitchFamily="49" charset="0"/>
                <a:cs typeface="Consolas" panose="020B0609020204030204" pitchFamily="49" charset="0"/>
              </a:rPr>
              <a:t>(row=0,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=3)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inFileBtn.grid</a:t>
            </a:r>
            <a:r>
              <a:rPr lang="en-US" sz="2000" b="1" i="1" dirty="0">
                <a:solidFill>
                  <a:srgbClr val="0070C0"/>
                </a:solidFill>
                <a:latin typeface="Consolas" panose="020B0609020204030204" pitchFamily="49" charset="0"/>
                <a:cs typeface="Consolas" panose="020B0609020204030204" pitchFamily="49" charset="0"/>
              </a:rPr>
              <a:t>(row=0,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text="Save File to:")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outFileLbl.grid</a:t>
            </a:r>
            <a:r>
              <a:rPr lang="en-US" sz="2000" b="1" i="1" dirty="0">
                <a:solidFill>
                  <a:srgbClr val="0070C0"/>
                </a:solidFill>
                <a:latin typeface="Consolas" panose="020B0609020204030204" pitchFamily="49" charset="0"/>
                <a:cs typeface="Consolas" panose="020B0609020204030204" pitchFamily="49" charset="0"/>
              </a:rPr>
              <a:t>(row=1,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outFileTxt.grid</a:t>
            </a:r>
            <a:r>
              <a:rPr lang="en-US" sz="2000" b="1" i="1" dirty="0">
                <a:solidFill>
                  <a:srgbClr val="0070C0"/>
                </a:solidFill>
                <a:latin typeface="Consolas" panose="020B0609020204030204" pitchFamily="49" charset="0"/>
                <a:cs typeface="Consolas" panose="020B0609020204030204" pitchFamily="49" charset="0"/>
              </a:rPr>
              <a:t>(row=1,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p:txBody>
      </p:sp>
    </p:spTree>
    <p:extLst>
      <p:ext uri="{BB962C8B-B14F-4D97-AF65-F5344CB8AC3E}">
        <p14:creationId xmlns:p14="http://schemas.microsoft.com/office/powerpoint/2010/main" val="147816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outFileBtn.grid</a:t>
            </a:r>
            <a:r>
              <a:rPr lang="en-US" sz="2000" b="1" i="1" dirty="0">
                <a:solidFill>
                  <a:srgbClr val="0070C0"/>
                </a:solidFill>
                <a:latin typeface="Consolas" panose="020B0609020204030204" pitchFamily="49" charset="0"/>
                <a:cs typeface="Consolas" panose="020B0609020204030204" pitchFamily="49" charset="0"/>
              </a:rPr>
              <a:t>(row=1,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text="Input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inEncLbl.grid</a:t>
            </a:r>
            <a:r>
              <a:rPr lang="en-US" sz="2000" b="1" i="1" dirty="0">
                <a:solidFill>
                  <a:srgbClr val="0070C0"/>
                </a:solidFill>
                <a:latin typeface="Consolas" panose="020B0609020204030204" pitchFamily="49" charset="0"/>
                <a:cs typeface="Consolas" panose="020B0609020204030204" pitchFamily="49" charset="0"/>
              </a:rPr>
              <a:t>(row=2,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inEncTxt.grid</a:t>
            </a:r>
            <a:r>
              <a:rPr lang="en-US" sz="2000" b="1" i="1" dirty="0">
                <a:solidFill>
                  <a:srgbClr val="0070C0"/>
                </a:solidFill>
                <a:latin typeface="Consolas" panose="020B0609020204030204" pitchFamily="49" charset="0"/>
                <a:cs typeface="Consolas" panose="020B0609020204030204" pitchFamily="49" charset="0"/>
              </a:rPr>
              <a:t>(row=2, column=1, sticky='E',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text="Output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outEncLbl.grid</a:t>
            </a:r>
            <a:r>
              <a:rPr lang="en-US" sz="2000" b="1" i="1" dirty="0">
                <a:solidFill>
                  <a:srgbClr val="0070C0"/>
                </a:solidFill>
                <a:latin typeface="Consolas" panose="020B0609020204030204" pitchFamily="49" charset="0"/>
                <a:cs typeface="Consolas" panose="020B0609020204030204" pitchFamily="49" charset="0"/>
              </a:rPr>
              <a:t>(row=2, column=5,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outEncTxt.grid</a:t>
            </a:r>
            <a:r>
              <a:rPr lang="en-US" sz="2000" b="1" i="1" dirty="0">
                <a:solidFill>
                  <a:srgbClr val="0070C0"/>
                </a:solidFill>
                <a:latin typeface="Consolas" panose="020B0609020204030204" pitchFamily="49" charset="0"/>
                <a:cs typeface="Consolas" panose="020B0609020204030204" pitchFamily="49" charset="0"/>
              </a:rPr>
              <a:t>(row=2, column=7,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22002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name of the table to be used in the statements:")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outTblLbl.grid</a:t>
            </a:r>
            <a:r>
              <a:rPr lang="en-US" sz="2000" b="1" i="1" dirty="0">
                <a:solidFill>
                  <a:srgbClr val="0070C0"/>
                </a:solidFill>
                <a:latin typeface="Consolas" panose="020B0609020204030204" pitchFamily="49" charset="0"/>
                <a:cs typeface="Consolas" panose="020B0609020204030204" pitchFamily="49" charset="0"/>
              </a:rPr>
              <a:t>(row=3, column=0,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outTblTxt.grid</a:t>
            </a:r>
            <a:r>
              <a:rPr lang="en-US" sz="2000" b="1" i="1" dirty="0">
                <a:solidFill>
                  <a:srgbClr val="0070C0"/>
                </a:solidFill>
                <a:latin typeface="Consolas" panose="020B0609020204030204" pitchFamily="49" charset="0"/>
                <a:cs typeface="Consolas" panose="020B0609020204030204" pitchFamily="49" charset="0"/>
              </a:rPr>
              <a:t>(row=3,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field (column) names of the table:")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fldLbl.grid</a:t>
            </a:r>
            <a:r>
              <a:rPr lang="en-US" sz="2000" b="1" i="1" dirty="0">
                <a:solidFill>
                  <a:srgbClr val="0070C0"/>
                </a:solidFill>
                <a:latin typeface="Consolas" panose="020B0609020204030204" pitchFamily="49" charset="0"/>
                <a:cs typeface="Consolas" panose="020B0609020204030204" pitchFamily="49" charset="0"/>
              </a:rPr>
              <a:t>(row=4, column=0,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165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text="Get fields automatically from input file",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getFldChk.grid</a:t>
            </a:r>
            <a:r>
              <a:rPr lang="en-US" sz="2000" b="1" i="1" dirty="0">
                <a:solidFill>
                  <a:srgbClr val="0070C0"/>
                </a:solidFill>
                <a:latin typeface="Consolas" panose="020B0609020204030204" pitchFamily="49" charset="0"/>
                <a:cs typeface="Consolas" panose="020B0609020204030204" pitchFamily="49" charset="0"/>
              </a:rPr>
              <a:t>(row=4,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fldRowTxt.grid</a:t>
            </a:r>
            <a:r>
              <a:rPr lang="en-US" sz="2000" b="1" i="1" dirty="0">
                <a:solidFill>
                  <a:srgbClr val="0070C0"/>
                </a:solidFill>
                <a:latin typeface="Consolas" panose="020B0609020204030204" pitchFamily="49" charset="0"/>
                <a:cs typeface="Consolas" panose="020B0609020204030204" pitchFamily="49" charset="0"/>
              </a:rPr>
              <a:t>(row=5,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text="Enable Transaction",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transChk.grid</a:t>
            </a:r>
            <a:r>
              <a:rPr lang="en-US" sz="2000" b="1" i="1" dirty="0">
                <a:solidFill>
                  <a:srgbClr val="0070C0"/>
                </a:solidFill>
                <a:latin typeface="Consolas" panose="020B0609020204030204" pitchFamily="49" charset="0"/>
                <a:cs typeface="Consolas" panose="020B0609020204030204" pitchFamily="49" charset="0"/>
              </a:rPr>
              <a:t>(row=6,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43691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 =&gt; Specify number of rows per transaction:")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transRwLbl.grid</a:t>
            </a:r>
            <a:r>
              <a:rPr lang="en-US" sz="2000" b="1" i="1" dirty="0">
                <a:solidFill>
                  <a:srgbClr val="0070C0"/>
                </a:solidFill>
                <a:latin typeface="Consolas" panose="020B0609020204030204" pitchFamily="49" charset="0"/>
                <a:cs typeface="Consolas" panose="020B0609020204030204" pitchFamily="49" charset="0"/>
              </a:rPr>
              <a:t>(row=6, column=2,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transRwTxt.grid</a:t>
            </a:r>
            <a:r>
              <a:rPr lang="en-US" sz="2000" b="1" i="1" dirty="0">
                <a:solidFill>
                  <a:srgbClr val="0070C0"/>
                </a:solidFill>
                <a:latin typeface="Consolas" panose="020B0609020204030204" pitchFamily="49" charset="0"/>
                <a:cs typeface="Consolas" panose="020B0609020204030204" pitchFamily="49" charset="0"/>
              </a:rPr>
              <a:t>(row=6, column=4,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form.mainloop</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4360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a:t>
            </a:r>
          </a:p>
        </p:txBody>
      </p:sp>
      <p:sp>
        <p:nvSpPr>
          <p:cNvPr id="2" name="TextBox 1"/>
          <p:cNvSpPr txBox="1"/>
          <p:nvPr/>
        </p:nvSpPr>
        <p:spPr>
          <a:xfrm>
            <a:off x="291547" y="884069"/>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فریم یک ناحیه مستطیل شکل در صفحه است، در واقع فریم به عنوان کانتینری برای دربرگرفتن سایر کنترل ها استفاده می‌شود. برای ایجاد شی فریم:</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a:t>
            </a:r>
            <a:r>
              <a:rPr lang="en-US" sz="2400" b="1" i="1" dirty="0">
                <a:solidFill>
                  <a:srgbClr val="0070C0"/>
                </a:solidFill>
                <a:latin typeface="Consolas" panose="020B0609020204030204" pitchFamily="49" charset="0"/>
                <a:cs typeface="Consolas" panose="020B0609020204030204" pitchFamily="49" charset="0"/>
              </a:rPr>
              <a:t>=Frame(master, </a:t>
            </a:r>
            <a:r>
              <a:rPr lang="en-US" sz="2400" b="1" i="1" dirty="0" err="1">
                <a:solidFill>
                  <a:srgbClr val="0070C0"/>
                </a:solidFill>
                <a:latin typeface="Consolas" panose="020B0609020204030204" pitchFamily="49" charset="0"/>
                <a:cs typeface="Consolas" panose="020B0609020204030204" pitchFamily="49" charset="0"/>
              </a:rPr>
              <a:t>attrinute</a:t>
            </a:r>
            <a:r>
              <a:rPr lang="en-US" sz="2400" b="1" i="1" dirty="0">
                <a:solidFill>
                  <a:srgbClr val="0070C0"/>
                </a:solidFill>
                <a:latin typeface="Consolas" panose="020B0609020204030204" pitchFamily="49" charset="0"/>
                <a:cs typeface="Consolas" panose="020B0609020204030204" pitchFamily="49" charset="0"/>
              </a:rPr>
              <a:t> = value)</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fr.pack</a:t>
            </a:r>
            <a:r>
              <a:rPr lang="en-US" sz="2400" b="1" i="1" dirty="0">
                <a:solidFill>
                  <a:srgbClr val="0070C0"/>
                </a:solidFill>
                <a:latin typeface="Consolas" panose="020B0609020204030204" pitchFamily="49" charset="0"/>
                <a:cs typeface="Consolas" panose="020B0609020204030204" pitchFamily="49" charset="0"/>
              </a:rPr>
              <a:t>()</a:t>
            </a:r>
          </a:p>
          <a:p>
            <a:pPr marL="342900" indent="-342900" algn="r" rtl="1">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lgn="r" rtl="1">
              <a:buFont typeface="Arial" panose="020B0604020202020204" pitchFamily="34" charset="0"/>
              <a:buChar char="•"/>
            </a:pPr>
            <a:r>
              <a:rPr lang="fa-IR" sz="2400" dirty="0">
                <a:cs typeface="B Nazanin" panose="00000400000000000000" pitchFamily="2" charset="-78"/>
              </a:rPr>
              <a:t>شی فریم غیر از متدهای استاندارد(مثل </a:t>
            </a:r>
            <a:r>
              <a:rPr lang="en-US" sz="2400" dirty="0" err="1">
                <a:cs typeface="B Nazanin" panose="00000400000000000000" pitchFamily="2" charset="-78"/>
              </a:rPr>
              <a:t>config</a:t>
            </a:r>
            <a:r>
              <a:rPr lang="fa-IR" sz="2400" dirty="0">
                <a:cs typeface="B Nazanin" panose="00000400000000000000" pitchFamily="2" charset="-78"/>
              </a:rPr>
              <a:t> و ...) متد دیگری ندارد.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صفات و گزینه های کنترل </a:t>
            </a:r>
            <a:r>
              <a:rPr lang="en-US" sz="2400" dirty="0">
                <a:cs typeface="B Nazanin" panose="00000400000000000000" pitchFamily="2" charset="-78"/>
              </a:rPr>
              <a:t>Frame</a:t>
            </a:r>
            <a:r>
              <a:rPr lang="fa-IR" sz="2400" dirty="0">
                <a:cs typeface="B Nazanin" panose="00000400000000000000" pitchFamily="2" charset="-78"/>
              </a:rPr>
              <a:t> عبارتند از:</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a:t>
            </a:r>
            <a:r>
              <a:rPr lang="en-US" sz="2400" b="1" dirty="0">
                <a:solidFill>
                  <a:srgbClr val="FF0000"/>
                </a:solidFill>
                <a:cs typeface="B Nazanin" panose="00000400000000000000" pitchFamily="2" charset="-78"/>
              </a:rPr>
              <a:t>height</a:t>
            </a:r>
            <a:r>
              <a:rPr lang="fa-IR" sz="2400" dirty="0">
                <a:cs typeface="B Nazanin" panose="00000400000000000000" pitchFamily="2" charset="-78"/>
              </a:rPr>
              <a:t> ،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colormap</a:t>
            </a:r>
            <a:r>
              <a:rPr lang="fa-IR" sz="2400" dirty="0">
                <a:cs typeface="B Nazanin" panose="00000400000000000000" pitchFamily="2" charset="-78"/>
              </a:rPr>
              <a:t>: بعضی از نمایشگر ها از 256 رنگ و بعضی دیگر کمتر از آن را پشتیبانی می‌کنند. این نمایشگرها معمولا نقشه‌ی رنگ را مشخص می‌کنند که تعیین می‌کند کدام 256 رنگ باید استفاده 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takefocus</a:t>
            </a:r>
            <a:r>
              <a:rPr lang="fa-IR" sz="2400" dirty="0">
                <a:cs typeface="B Nazanin" panose="00000400000000000000" pitchFamily="2" charset="-78"/>
              </a:rPr>
              <a:t>: نشان می‌دهد که کاربر می‌تواند با استفاده از کلید </a:t>
            </a:r>
            <a:r>
              <a:rPr lang="en-US" sz="2400" dirty="0">
                <a:cs typeface="B Nazanin" panose="00000400000000000000" pitchFamily="2" charset="-78"/>
              </a:rPr>
              <a:t>Tab</a:t>
            </a:r>
            <a:r>
              <a:rPr lang="fa-IR" sz="2400" dirty="0">
                <a:cs typeface="B Nazanin" panose="00000400000000000000" pitchFamily="2" charset="-78"/>
              </a:rPr>
              <a:t> به این کنترل منتقل شود</a:t>
            </a:r>
            <a:endParaRPr lang="en-US" sz="2400" dirty="0">
              <a:cs typeface="B Nazanin" panose="00000400000000000000" pitchFamily="2" charset="-78"/>
            </a:endParaRPr>
          </a:p>
          <a:p>
            <a:pPr marL="342900" indent="-342900" algn="l">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لیستی از گزینه‌ها(آیتم ها) به کار می‌رود. این کنترل فقط حاوی آیتم های متنی با رنگ و فونت یکسان است. بر حسب پیکربندی کنترل می‌توان یک یا چند گزینه را انتخاب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می‌کنید، خالی است و باید آیتم هایی را به آن اضافه کنید. در ادامه روش انجام این کار را می‌آموزید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صفت آن </a:t>
            </a:r>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انتخاب را مشخص می‌کند که یکی از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SINGLE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MULTIPLE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متدهای آن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get(index)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insert(index , items)</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آیتم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92369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1015663"/>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size()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 آیتم های موجود در لیست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9264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Scrollbar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نوارجابه جایی در کنترل‌های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برای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 از نوار جابه جایی افقی استفاده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در نظر گرفتن نوار جابه جایی عمودی برای یک کنترل باید دو عمل زیر را انجام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1-</a:t>
            </a:r>
            <a:r>
              <a:rPr lang="en-US" sz="2000" b="1" dirty="0" err="1">
                <a:solidFill>
                  <a:srgbClr val="FF0000"/>
                </a:solidFill>
                <a:latin typeface="Consolas" panose="020B0609020204030204" pitchFamily="49" charset="0"/>
                <a:cs typeface="B Nazanin" panose="00000400000000000000" pitchFamily="2" charset="-78"/>
              </a:rPr>
              <a:t>yscrollcommand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برابر با متد </a:t>
            </a:r>
            <a:r>
              <a:rPr lang="en-US" sz="2000" b="1" dirty="0">
                <a:solidFill>
                  <a:srgbClr val="FF0000"/>
                </a:solidFill>
                <a:latin typeface="Consolas" panose="020B0609020204030204" pitchFamily="49" charset="0"/>
                <a:cs typeface="B Nazanin" panose="00000400000000000000" pitchFamily="2" charset="-78"/>
              </a:rPr>
              <a:t>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نوارجابه جایی قرار دهید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2-</a:t>
            </a:r>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 جابه جایی را برابر با متد </a:t>
            </a:r>
            <a:r>
              <a:rPr lang="en-US" sz="2000" b="1" dirty="0" err="1">
                <a:solidFill>
                  <a:srgbClr val="FF0000"/>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قرار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orient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نمایش نوار جابه جایی را مشخص می‌کند.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HORIZONTAL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افقی و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VERTICAL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عمودی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به هنگام سازی کنترل به کار می‌رود. معمولا برابر با متد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xview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کنترلی است که نوار جابه جایی در آن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94143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 scrollable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(height/width in char)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(root, width = 50, height = 6 , </a:t>
            </a:r>
            <a:r>
              <a:rPr lang="en-US" sz="2000" b="1" i="1" dirty="0" err="1">
                <a:solidFill>
                  <a:srgbClr val="0070C0"/>
                </a:solidFill>
                <a:latin typeface="Consolas" panose="020B0609020204030204" pitchFamily="49" charset="0"/>
                <a:cs typeface="Consolas" panose="020B0609020204030204" pitchFamily="49" charset="0"/>
              </a:rPr>
              <a:t>selectmode</a:t>
            </a:r>
            <a:r>
              <a:rPr lang="en-US" sz="2000" b="1" i="1" dirty="0">
                <a:solidFill>
                  <a:srgbClr val="0070C0"/>
                </a:solidFill>
                <a:latin typeface="Consolas" panose="020B0609020204030204" pitchFamily="49" charset="0"/>
                <a:cs typeface="Consolas" panose="020B0609020204030204" pitchFamily="49" charset="0"/>
              </a:rPr>
              <a:t> = MULTIPLE)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listbox.grid</a:t>
            </a:r>
            <a:r>
              <a:rPr lang="en-US" sz="2000" b="1" i="1" dirty="0">
                <a:solidFill>
                  <a:srgbClr val="0070C0"/>
                </a:solidFill>
                <a:latin typeface="Consolas" panose="020B0609020204030204" pitchFamily="49" charset="0"/>
                <a:cs typeface="Consolas" panose="020B0609020204030204" pitchFamily="49" charset="0"/>
              </a:rPr>
              <a:t>(row = 0, column = 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vertical scrollbar to the right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a:t>
            </a:r>
            <a:r>
              <a:rPr lang="en-US" sz="2000" b="1" i="1" dirty="0">
                <a:solidFill>
                  <a:srgbClr val="0070C0"/>
                </a:solidFill>
                <a:latin typeface="Consolas" panose="020B0609020204030204" pitchFamily="49" charset="0"/>
                <a:cs typeface="Consolas" panose="020B0609020204030204" pitchFamily="49" charset="0"/>
              </a:rPr>
              <a:t> = Scrollbar(command = </a:t>
            </a:r>
            <a:r>
              <a:rPr lang="en-US" sz="2000" b="1" i="1" dirty="0" err="1">
                <a:solidFill>
                  <a:srgbClr val="0070C0"/>
                </a:solidFill>
                <a:latin typeface="Consolas" panose="020B0609020204030204" pitchFamily="49" charset="0"/>
                <a:cs typeface="Consolas" panose="020B0609020204030204" pitchFamily="49" charset="0"/>
              </a:rPr>
              <a:t>listbox.yview</a:t>
            </a:r>
            <a:r>
              <a:rPr lang="en-US" sz="2000" b="1" i="1" dirty="0">
                <a:solidFill>
                  <a:srgbClr val="0070C0"/>
                </a:solidFill>
                <a:latin typeface="Consolas" panose="020B0609020204030204" pitchFamily="49" charset="0"/>
                <a:cs typeface="Consolas" panose="020B0609020204030204" pitchFamily="49" charset="0"/>
              </a:rPr>
              <a:t>, orient = VERTICAL)</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yscroll.grid</a:t>
            </a:r>
            <a:r>
              <a:rPr lang="en-US" sz="2000" b="1" i="1" dirty="0">
                <a:solidFill>
                  <a:srgbClr val="0070C0"/>
                </a:solidFill>
                <a:latin typeface="Consolas" panose="020B0609020204030204" pitchFamily="49" charset="0"/>
                <a:cs typeface="Consolas" panose="020B0609020204030204" pitchFamily="49" charset="0"/>
              </a:rPr>
              <a:t>(row = 0, column = 1, sticky = '</a:t>
            </a:r>
            <a:r>
              <a:rPr lang="en-US" sz="2000" b="1" i="1" dirty="0" err="1">
                <a:solidFill>
                  <a:srgbClr val="0070C0"/>
                </a:solidFill>
                <a:latin typeface="Consolas" panose="020B0609020204030204" pitchFamily="49" charset="0"/>
                <a:cs typeface="Consolas" panose="020B0609020204030204" pitchFamily="49" charset="0"/>
              </a:rPr>
              <a:t>n'+'s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listbox.configure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yscrollcommand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yscroll.set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now load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with data</a:t>
            </a:r>
          </a:p>
        </p:txBody>
      </p:sp>
    </p:spTree>
    <p:extLst>
      <p:ext uri="{BB962C8B-B14F-4D97-AF65-F5344CB8AC3E}">
        <p14:creationId xmlns:p14="http://schemas.microsoft.com/office/powerpoint/2010/main" val="1187748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 = ['C Programming', 'C# programming', 'Java Programming', 'Python </a:t>
            </a:r>
            <a:r>
              <a:rPr lang="en-US" sz="2000" b="1" i="1" dirty="0" err="1">
                <a:solidFill>
                  <a:srgbClr val="0070C0"/>
                </a:solidFill>
                <a:latin typeface="Consolas" panose="020B0609020204030204" pitchFamily="49" charset="0"/>
                <a:cs typeface="Consolas" panose="020B0609020204030204" pitchFamily="49" charset="0"/>
              </a:rPr>
              <a:t>Programming','Software</a:t>
            </a:r>
            <a:r>
              <a:rPr lang="en-US" sz="2000" b="1" i="1" dirty="0">
                <a:solidFill>
                  <a:srgbClr val="0070C0"/>
                </a:solidFill>
                <a:latin typeface="Consolas" panose="020B0609020204030204" pitchFamily="49" charset="0"/>
                <a:cs typeface="Consolas" panose="020B0609020204030204" pitchFamily="49" charset="0"/>
              </a:rPr>
              <a:t> engineering', 'Programming languages', 'Algorithms',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'Data structure', 'Security ', 'Socket </a:t>
            </a:r>
            <a:r>
              <a:rPr lang="en-US" sz="2000" b="1" i="1" dirty="0" err="1">
                <a:solidFill>
                  <a:srgbClr val="0070C0"/>
                </a:solidFill>
                <a:latin typeface="Consolas" panose="020B0609020204030204" pitchFamily="49" charset="0"/>
                <a:cs typeface="Consolas" panose="020B0609020204030204" pitchFamily="49" charset="0"/>
              </a:rPr>
              <a:t>programming','Computer</a:t>
            </a:r>
            <a:r>
              <a:rPr lang="en-US" sz="2000" b="1" i="1" dirty="0">
                <a:solidFill>
                  <a:srgbClr val="0070C0"/>
                </a:solidFill>
                <a:latin typeface="Consolas" panose="020B0609020204030204" pitchFamily="49" charset="0"/>
                <a:cs typeface="Consolas" panose="020B0609020204030204" pitchFamily="49" charset="0"/>
              </a:rPr>
              <a:t> Networks', 'Computer Architecture']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 item in </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 insert each new item to the end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listbox.insert</a:t>
            </a:r>
            <a:r>
              <a:rPr lang="en-US" sz="2000" b="1" i="1" dirty="0">
                <a:solidFill>
                  <a:srgbClr val="0070C0"/>
                </a:solidFill>
                <a:latin typeface="Consolas" panose="020B0609020204030204" pitchFamily="49" charset="0"/>
                <a:cs typeface="Consolas" panose="020B0609020204030204" pitchFamily="49" charset="0"/>
              </a:rPr>
              <a:t>('end', item)</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optionally scroll to the bottom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lines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2804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Radiobutton</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دکمه هایی به نام دکمه هایی رادیویی را ایجاد می‌کند که از بین آن ها فقط یکی را می‌توان انتخاب کرد. این کنترل می‌تواند حاوی متن یا تصویر باشد. برای هر دکمه می‌توان تابع یا متدی را در نظر گرفت که در صورت کلیک کردن دکمه، اجرا شوند. 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را مشخص می‌کند که وقتی بر روی دکمه کلیک می‌شود، اجرا می‌گردد.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وقتی کنترل کلیک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مشخص می‌کند که باید در کنترل نمایش داده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به این کنترل نسبت می‌دهد. وقتی دکمه کلیک می‌شود، متغییر برابر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 مهم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select()</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انتخاب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deselect()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از حالت انتخاب خارج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21173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انواع منو ها به کار می‌رود. منوهایی که با این کنترل می‌توان ایجاد کرد عبارتند از: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منوهای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همیشه زیر نوار عنوان قرار می‌گیرند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نمونه ای از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Menu</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کنید و سپس فرمان ها یا گزینه ها را به آن اضافه نمایید. این کنترل صفت ویژه ای ندارد. چند متد مهم آن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متد به صورت زیر به کار می‌رود</a:t>
            </a:r>
          </a:p>
          <a:p>
            <a:pPr lvl="1" algn="l"/>
            <a:r>
              <a:rPr lang="en-US" sz="2000" b="1" i="1" dirty="0">
                <a:solidFill>
                  <a:srgbClr val="0070C0"/>
                </a:solidFill>
                <a:latin typeface="Consolas" panose="020B0609020204030204" pitchFamily="49" charset="0"/>
                <a:cs typeface="Consolas" panose="020B0609020204030204" pitchFamily="49" charset="0"/>
              </a:rPr>
              <a:t>add(type , options)</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آیتمی با نوع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منو اضافه می‌کند.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“cascade”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“separator”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add_separator</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جدا کننده ای را بین گزینه های منو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add_cascade</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افزودن یک آیتم به منو بکار می‌رود. 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به کار می‌رود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65974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785652"/>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insert(index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rgbClr val="FF0000"/>
                </a:solidFill>
                <a:latin typeface="Consolas" panose="020B0609020204030204" pitchFamily="49" charset="0"/>
                <a:cs typeface="B Nazanin" panose="00000400000000000000" pitchFamily="2" charset="-78"/>
              </a:rPr>
              <a:t>insert_cascade</a:t>
            </a:r>
            <a:r>
              <a:rPr lang="en-US" sz="2000" b="1" dirty="0">
                <a:solidFill>
                  <a:srgbClr val="FF0000"/>
                </a:solidFill>
                <a:latin typeface="Consolas" panose="020B0609020204030204" pitchFamily="49" charset="0"/>
                <a:cs typeface="B Nazanin" panose="00000400000000000000" pitchFamily="2" charset="-78"/>
              </a:rPr>
              <a: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ولی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معینی عمل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add_command</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فرمان هایی را به منو اضافه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متدهایی برای نمایش وجود دارد که بعضی از آن ها:</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post(x , 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در موقعیت معینی نمایش می‌دهد. موقعیت باید با پیکسل مشخص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uppost</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حدف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306404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display():</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label = Label(</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selected an option")</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label.pack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 = Menu(root)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pulldown menu, and add it to the menu bar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(label="Open", command = display)</a:t>
            </a:r>
          </a:p>
        </p:txBody>
      </p:sp>
    </p:spTree>
    <p:extLst>
      <p:ext uri="{BB962C8B-B14F-4D97-AF65-F5344CB8AC3E}">
        <p14:creationId xmlns:p14="http://schemas.microsoft.com/office/powerpoint/2010/main" val="347761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(label="Save",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filemenu.add_separator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(label="Exit", command = </a:t>
            </a:r>
            <a:r>
              <a:rPr lang="en-US" sz="2000" b="1" i="1" dirty="0" err="1">
                <a:solidFill>
                  <a:srgbClr val="0070C0"/>
                </a:solidFill>
                <a:latin typeface="Consolas" panose="020B0609020204030204" pitchFamily="49" charset="0"/>
                <a:cs typeface="Consolas" panose="020B0609020204030204" pitchFamily="49" charset="0"/>
              </a:rPr>
              <a:t>root.quit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(label="File", menu = </a:t>
            </a: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more pulldown menus</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(label="Cut",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(label="Copy",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(label="Paste",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(label="Edit", menu = </a:t>
            </a: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helpmenu.add_command</a:t>
            </a:r>
            <a:r>
              <a:rPr lang="en-US" sz="2000" b="1" i="1" dirty="0">
                <a:solidFill>
                  <a:srgbClr val="0070C0"/>
                </a:solidFill>
                <a:latin typeface="Consolas" panose="020B0609020204030204" pitchFamily="49" charset="0"/>
                <a:cs typeface="Consolas" panose="020B0609020204030204" pitchFamily="49" charset="0"/>
              </a:rPr>
              <a:t>(label = "About", command = display)</a:t>
            </a:r>
          </a:p>
        </p:txBody>
      </p:sp>
    </p:spTree>
    <p:extLst>
      <p:ext uri="{BB962C8B-B14F-4D97-AF65-F5344CB8AC3E}">
        <p14:creationId xmlns:p14="http://schemas.microsoft.com/office/powerpoint/2010/main" val="61554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='creating a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=Frame(root, </a:t>
            </a:r>
            <a:r>
              <a:rPr lang="en-US" sz="2000" b="1" i="1" dirty="0" err="1">
                <a:solidFill>
                  <a:srgbClr val="0070C0"/>
                </a:solidFill>
                <a:latin typeface="Consolas" panose="020B0609020204030204" pitchFamily="49" charset="0"/>
                <a:cs typeface="Consolas" panose="020B0609020204030204" pitchFamily="49" charset="0"/>
              </a:rPr>
              <a:t>borderwidth</a:t>
            </a:r>
            <a:r>
              <a:rPr lang="en-US" sz="2000" b="1" i="1" dirty="0">
                <a:solidFill>
                  <a:srgbClr val="0070C0"/>
                </a:solidFill>
                <a:latin typeface="Consolas" panose="020B0609020204030204" pitchFamily="49" charset="0"/>
                <a:cs typeface="Consolas" panose="020B0609020204030204" pitchFamily="49" charset="0"/>
              </a:rPr>
              <a:t>=10)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fr.pack</a:t>
            </a:r>
            <a:r>
              <a:rPr lang="en-US" sz="2000" b="1" i="1" dirty="0">
                <a:solidFill>
                  <a:srgbClr val="0070C0"/>
                </a:solidFill>
                <a:latin typeface="Consolas" panose="020B0609020204030204" pitchFamily="49" charset="0"/>
                <a:cs typeface="Consolas" panose="020B0609020204030204" pitchFamily="49" charset="0"/>
              </a:rPr>
              <a:t>(side=LEFT,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=15,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=15)</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L1=Label(</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L1.pack(side=LEFT)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L2=Label(root, text='I am in 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L2.pack(side=RIGHT)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B1.pack(side=RIGHT)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1938992"/>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 = "Help", menu = </a:t>
            </a: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display the menu</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root.config</a:t>
            </a:r>
            <a:r>
              <a:rPr lang="en-US" sz="2000" b="1" i="1" dirty="0">
                <a:solidFill>
                  <a:srgbClr val="0070C0"/>
                </a:solidFill>
                <a:latin typeface="Consolas" panose="020B0609020204030204" pitchFamily="49" charset="0"/>
                <a:cs typeface="Consolas" panose="020B0609020204030204" pitchFamily="49" charset="0"/>
              </a:rPr>
              <a:t>(menu = </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0724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امکانات گرافیکی را برای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فراهم می‌سازد و می‌تواند برای ترسیم پلات و گراف در ویراستارهای گرافیکی به کار رود. برای استفاده از این کنترل باید شی از آن را ایجاد نمایید:</a:t>
            </a:r>
          </a:p>
          <a:p>
            <a:pPr lvl="1" algn="l"/>
            <a:r>
              <a:rPr lang="en-US" sz="2000" b="1" i="1" dirty="0">
                <a:solidFill>
                  <a:srgbClr val="0070C0"/>
                </a:solidFill>
                <a:latin typeface="Consolas" panose="020B0609020204030204" pitchFamily="49" charset="0"/>
                <a:cs typeface="Consolas" panose="020B0609020204030204" pitchFamily="49" charset="0"/>
              </a:rPr>
              <a:t>ca = Canvas(master , options)</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chemeClr val="tx1">
                    <a:lumMod val="95000"/>
                    <a:lumOff val="5000"/>
                  </a:schemeClr>
                </a:solidFill>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باید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آن قرار بگیرد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آیتم هایی را دارد که در ذیل به آن اشاره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arc</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رسم کمان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 یا عکس</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line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خط</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oval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دایره یا بیضی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polygon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چند ضلعی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rectangle</a:t>
            </a:r>
            <a:r>
              <a:rPr lang="fa-IR"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چهارضلعی</a:t>
            </a:r>
          </a:p>
        </p:txBody>
      </p:sp>
    </p:spTree>
    <p:extLst>
      <p:ext uri="{BB962C8B-B14F-4D97-AF65-F5344CB8AC3E}">
        <p14:creationId xmlns:p14="http://schemas.microsoft.com/office/powerpoint/2010/main" val="3965041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672215"/>
            <a:ext cx="11357113" cy="6863417"/>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چاپ متن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window</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پنجره</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offset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آفست پنجره را مشخص می‌کند. در حالت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(0,0)</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های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(item=None)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باکس دربرگیرنده آیتم ها را برمی‌گرداند. اگر آیتم ذکر نشود، باکس در برگیرنده تمام آیتم ها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create_arc</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کمانی را روی بوم رسم می‌کند. آیتم جدید روی آیتم های موجود رسم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گزینه هایی را برای رسم کمان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create_bimap</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 های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create_image</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18671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632311"/>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create_line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خطی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create_oval</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بیضی را درجعبه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create_polygon</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چندضلعی را در مختصات تعیین شده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create_rectangle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چهارضلعی را در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create_text</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در بوم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create_window</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postiotion</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پنجره ای را در موقعیت معین و با صفات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مشخص شده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find_above</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بالای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find_all</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های موجود در بالای بوم را برمی‌گرداند</a:t>
            </a:r>
          </a:p>
        </p:txBody>
      </p:sp>
    </p:spTree>
    <p:extLst>
      <p:ext uri="{BB962C8B-B14F-4D97-AF65-F5344CB8AC3E}">
        <p14:creationId xmlns:p14="http://schemas.microsoft.com/office/powerpoint/2010/main" val="2192355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170099"/>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find_below</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پایین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move(item , dx , </a:t>
            </a:r>
            <a:r>
              <a:rPr lang="en-US" sz="2000" b="1" dirty="0" err="1">
                <a:solidFill>
                  <a:srgbClr val="FF0000"/>
                </a:solidFill>
                <a:latin typeface="Consolas" panose="020B0609020204030204" pitchFamily="49" charset="0"/>
                <a:cs typeface="B Nazanin" panose="00000400000000000000" pitchFamily="2" charset="-78"/>
              </a:rPr>
              <a:t>dy</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را منتقل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مورد نظر را حذف می‌کند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delete(All)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 را در بوم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261549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Canvas.py Project</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a:solidFill>
                  <a:srgbClr val="0070C0"/>
                </a:solidFill>
                <a:latin typeface="Consolas" panose="020B0609020204030204" pitchFamily="49" charset="0"/>
                <a:cs typeface="Consolas" panose="020B0609020204030204" pitchFamily="49" charset="0"/>
              </a:rPr>
              <a:t>Example: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 = Canvas(master, width = 200, height=100)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(0, 0, 200, 100)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100, 200, 0, fill = "red", dash = (4, 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w.create_rectangle</a:t>
            </a:r>
            <a:r>
              <a:rPr lang="en-US" sz="2000" b="1" i="1" dirty="0">
                <a:solidFill>
                  <a:srgbClr val="0070C0"/>
                </a:solidFill>
                <a:latin typeface="Consolas" panose="020B0609020204030204" pitchFamily="49" charset="0"/>
                <a:cs typeface="Consolas" panose="020B0609020204030204" pitchFamily="49" charset="0"/>
              </a:rPr>
              <a:t>(50, 25, 150, 75, fill = "blue")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(10, 20, 30, 40, fill = "red") ## circle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(170, 20, 200, 40, fill = "red") ## </a:t>
            </a:r>
            <a:r>
              <a:rPr lang="en-US" sz="2000" b="1" i="1" dirty="0" err="1">
                <a:solidFill>
                  <a:srgbClr val="0070C0"/>
                </a:solidFill>
                <a:latin typeface="Consolas" panose="020B0609020204030204" pitchFamily="49" charset="0"/>
                <a:cs typeface="Consolas" panose="020B0609020204030204" pitchFamily="49" charset="0"/>
              </a:rPr>
              <a:t>elipse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32962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884069"/>
            <a:ext cx="11357113" cy="5262979"/>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این کنترل برای ورودی اطلاعات متنی توسط کاربر به کار می‌رود، کاربر هر بار می‌تواند یک خط از اطلاعات را وارد کند، برای ورودی اطلاعات بیش از یک خط، از کنترل </a:t>
            </a:r>
            <a:r>
              <a:rPr lang="en-US" sz="2400" dirty="0">
                <a:cs typeface="B Nazanin" panose="00000400000000000000" pitchFamily="2" charset="-78"/>
              </a:rPr>
              <a:t>text</a:t>
            </a:r>
            <a:r>
              <a:rPr lang="fa-IR" sz="2400" dirty="0">
                <a:cs typeface="B Nazanin" panose="00000400000000000000" pitchFamily="2" charset="-78"/>
              </a:rPr>
              <a:t> استفاده می‌شود، این کنترل همانند کنترل های دیگر صفاتی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fg</a:t>
            </a:r>
            <a:r>
              <a:rPr lang="fa-IR" sz="2400" dirty="0">
                <a:cs typeface="B Nazanin" panose="00000400000000000000" pitchFamily="2" charset="-78"/>
              </a:rPr>
              <a:t> و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رنگ های پیش زمینه و پس زمینه</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bd</a:t>
            </a:r>
            <a:r>
              <a:rPr lang="fa-IR" sz="2400" dirty="0">
                <a:cs typeface="B Nazanin" panose="00000400000000000000" pitchFamily="2" charset="-78"/>
              </a:rPr>
              <a:t>: ضخامت کادر ورودی</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cursor</a:t>
            </a:r>
            <a:r>
              <a:rPr lang="fa-IR" sz="2400" dirty="0">
                <a:cs typeface="B Nazanin" panose="00000400000000000000" pitchFamily="2" charset="-78"/>
              </a:rPr>
              <a:t>: مکان نما، پیش فرض آن مکان نمای ورودی متن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font</a:t>
            </a:r>
            <a:r>
              <a:rPr lang="fa-IR" sz="2400" dirty="0">
                <a:cs typeface="B Nazanin" panose="00000400000000000000" pitchFamily="2" charset="-78"/>
              </a:rPr>
              <a:t> : فونت متن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show</a:t>
            </a:r>
            <a:r>
              <a:rPr lang="fa-IR" sz="2400" dirty="0">
                <a:cs typeface="B Nazanin" panose="00000400000000000000" pitchFamily="2" charset="-78"/>
              </a:rPr>
              <a:t>: چگونگی نمایش محتوای کنترل را مشخص می‌کند، اگر کاراکتر خاصی مشخص شود، محتوای آن بجای متن واقعی، آن کاراکتر خواهد بود</a:t>
            </a:r>
          </a:p>
        </p:txBody>
      </p:sp>
    </p:spTree>
    <p:extLst>
      <p:ext uri="{BB962C8B-B14F-4D97-AF65-F5344CB8AC3E}">
        <p14:creationId xmlns:p14="http://schemas.microsoft.com/office/powerpoint/2010/main" val="136056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state</a:t>
            </a:r>
            <a:r>
              <a:rPr lang="fa-IR" sz="2400" dirty="0">
                <a:cs typeface="B Nazanin" panose="00000400000000000000" pitchFamily="2" charset="-78"/>
              </a:rPr>
              <a:t>: برابر </a:t>
            </a:r>
            <a:r>
              <a:rPr lang="en-US" sz="2400" dirty="0">
                <a:cs typeface="B Nazanin" panose="00000400000000000000" pitchFamily="2" charset="-78"/>
              </a:rPr>
              <a:t>NORMAL</a:t>
            </a:r>
            <a:r>
              <a:rPr lang="fa-IR" sz="2400" dirty="0">
                <a:cs typeface="B Nazanin" panose="00000400000000000000" pitchFamily="2" charset="-78"/>
              </a:rPr>
              <a:t> یا </a:t>
            </a:r>
            <a:r>
              <a:rPr lang="en-US" sz="2400" dirty="0">
                <a:cs typeface="B Nazanin" panose="00000400000000000000" pitchFamily="2" charset="-78"/>
              </a:rPr>
              <a:t>DISABLED</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پهنای کادر ورودی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کنترل تعدادی متد نیز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selection_adjust</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متن را طوری تنظیم می‌کند که شماره کاراکتر مشخص شده در </a:t>
            </a:r>
            <a:r>
              <a:rPr lang="en-US" sz="2400" dirty="0">
                <a:cs typeface="B Nazanin" panose="00000400000000000000" pitchFamily="2" charset="-78"/>
              </a:rPr>
              <a:t>index</a:t>
            </a:r>
            <a:r>
              <a:rPr lang="fa-IR" sz="2400" dirty="0">
                <a:cs typeface="B Nazanin" panose="00000400000000000000" pitchFamily="2" charset="-78"/>
              </a:rPr>
              <a:t> را دربگیرد. اگر قبلا انتخاب شده باشد کاری صورت نمی‌گیرد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selection_clear</a:t>
            </a:r>
            <a:r>
              <a:rPr lang="en-US" sz="2400" b="1" dirty="0">
                <a:solidFill>
                  <a:srgbClr val="FF0000"/>
                </a:solidFill>
                <a:cs typeface="B Nazanin" panose="00000400000000000000" pitchFamily="2" charset="-78"/>
              </a:rPr>
              <a:t>()</a:t>
            </a:r>
            <a:r>
              <a:rPr lang="fa-IR" sz="2400" dirty="0">
                <a:cs typeface="B Nazanin" panose="00000400000000000000" pitchFamily="2" charset="-78"/>
              </a:rPr>
              <a:t>: متن انتخاب شده را از حالت انتخاب خارج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selection_from</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جدیدی را شروع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selection_present</a:t>
            </a:r>
            <a:r>
              <a:rPr lang="en-US" sz="2400" b="1" dirty="0">
                <a:solidFill>
                  <a:srgbClr val="FF0000"/>
                </a:solidFill>
                <a:cs typeface="B Nazanin" panose="00000400000000000000" pitchFamily="2" charset="-78"/>
              </a:rPr>
              <a:t>()</a:t>
            </a:r>
            <a:r>
              <a:rPr lang="fa-IR" sz="2400" dirty="0">
                <a:cs typeface="B Nazanin" panose="00000400000000000000" pitchFamily="2" charset="-78"/>
              </a:rPr>
              <a:t>: چنانچه بخشی از متن انتخاب شده باشد، </a:t>
            </a:r>
            <a:r>
              <a:rPr lang="en-US" sz="2400" dirty="0">
                <a:cs typeface="B Nazanin" panose="00000400000000000000" pitchFamily="2" charset="-78"/>
              </a:rPr>
              <a:t>True</a:t>
            </a:r>
            <a:r>
              <a:rPr lang="fa-IR" sz="2400" dirty="0">
                <a:cs typeface="B Nazanin" panose="00000400000000000000" pitchFamily="2" charset="-78"/>
              </a:rPr>
              <a:t>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selection_range</a:t>
            </a:r>
            <a:r>
              <a:rPr lang="en-US" sz="2400" b="1" dirty="0">
                <a:solidFill>
                  <a:srgbClr val="FF0000"/>
                </a:solidFill>
                <a:cs typeface="B Nazanin" panose="00000400000000000000" pitchFamily="2" charset="-78"/>
              </a:rPr>
              <a:t>(start , end)</a:t>
            </a:r>
            <a:r>
              <a:rPr lang="fa-IR" sz="2400" dirty="0">
                <a:cs typeface="B Nazanin" panose="00000400000000000000" pitchFamily="2" charset="-78"/>
              </a:rPr>
              <a:t>: بخشی از متن را که باید انتخاب شود، مشخص می‌کند</a:t>
            </a:r>
          </a:p>
        </p:txBody>
      </p:sp>
    </p:spTree>
    <p:extLst>
      <p:ext uri="{BB962C8B-B14F-4D97-AF65-F5344CB8AC3E}">
        <p14:creationId xmlns:p14="http://schemas.microsoft.com/office/powerpoint/2010/main" val="32931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1200329"/>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get()</a:t>
            </a:r>
            <a:r>
              <a:rPr lang="fa-IR" sz="2400" b="1" dirty="0">
                <a:solidFill>
                  <a:srgbClr val="FF0000"/>
                </a:solidFill>
                <a:cs typeface="B Nazanin" panose="00000400000000000000" pitchFamily="2" charset="-78"/>
              </a:rPr>
              <a:t> </a:t>
            </a:r>
            <a:r>
              <a:rPr lang="fa-IR" sz="2400" dirty="0">
                <a:cs typeface="B Nazanin" panose="00000400000000000000" pitchFamily="2" charset="-78"/>
              </a:rPr>
              <a:t>: متن وارد شده در این کنترل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27690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a:t>
            </a:r>
          </a:p>
        </p:txBody>
      </p:sp>
      <p:sp>
        <p:nvSpPr>
          <p:cNvPr id="5" name="TextBox 4"/>
          <p:cNvSpPr txBox="1"/>
          <p:nvPr/>
        </p:nvSpPr>
        <p:spPr>
          <a:xfrm>
            <a:off x="291547" y="791305"/>
            <a:ext cx="11357113" cy="5632311"/>
          </a:xfrm>
          <a:prstGeom prst="rect">
            <a:avLst/>
          </a:prstGeom>
          <a:noFill/>
        </p:spPr>
        <p:txBody>
          <a:bodyPr wrap="square" rtlCol="0">
            <a:spAutoFit/>
          </a:bodyPr>
          <a:lstStyle/>
          <a:p>
            <a:pPr marL="342900" indent="-342900" algn="r" rtl="1">
              <a:buFont typeface="Arial" panose="020B0604020202020204" pitchFamily="34" charset="0"/>
              <a:buChar char="•"/>
            </a:pPr>
            <a:r>
              <a:rPr lang="fa-IR" sz="2400" b="1" dirty="0">
                <a:solidFill>
                  <a:srgbClr val="FF0000"/>
                </a:solidFill>
                <a:cs typeface="B Nazanin" panose="00000400000000000000" pitchFamily="2" charset="-78"/>
              </a:rPr>
              <a:t>مدیریت هندسه </a:t>
            </a:r>
            <a:r>
              <a:rPr lang="en-US" sz="2400" b="1" dirty="0">
                <a:solidFill>
                  <a:srgbClr val="FF0000"/>
                </a:solidFill>
                <a:cs typeface="B Nazanin" panose="00000400000000000000" pitchFamily="2" charset="-78"/>
              </a:rPr>
              <a:t>grid</a:t>
            </a:r>
            <a:r>
              <a:rPr lang="fa-IR" sz="2400" dirty="0">
                <a:cs typeface="B Nazanin" panose="00000400000000000000" pitchFamily="2" charset="-78"/>
              </a:rPr>
              <a:t>: برای تنظیم چیدمان کنترل ها روی پنجره‌ی واسط کاربر استفاده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برای استفاده از </a:t>
            </a:r>
            <a:r>
              <a:rPr lang="en-US" sz="2400" dirty="0">
                <a:cs typeface="B Nazanin" panose="00000400000000000000" pitchFamily="2" charset="-78"/>
              </a:rPr>
              <a:t>grid</a:t>
            </a:r>
            <a:r>
              <a:rPr lang="fa-IR" sz="2400" dirty="0">
                <a:cs typeface="B Nazanin" panose="00000400000000000000" pitchFamily="2" charset="-78"/>
              </a:rPr>
              <a:t> کافی است یک کنترل ایجاد کنید و سپس با استفاده از متد </a:t>
            </a:r>
            <a:r>
              <a:rPr lang="en-US" sz="2400" b="1" dirty="0">
                <a:solidFill>
                  <a:srgbClr val="FF0000"/>
                </a:solidFill>
                <a:cs typeface="B Nazanin" panose="00000400000000000000" pitchFamily="2" charset="-78"/>
              </a:rPr>
              <a:t>grid()</a:t>
            </a:r>
            <a:r>
              <a:rPr lang="fa-IR" sz="2400" b="1" dirty="0">
                <a:solidFill>
                  <a:srgbClr val="FF0000"/>
                </a:solidFill>
                <a:cs typeface="B Nazanin" panose="00000400000000000000" pitchFamily="2" charset="-78"/>
              </a:rPr>
              <a:t> </a:t>
            </a:r>
            <a:r>
              <a:rPr lang="fa-IR" sz="2400" dirty="0">
                <a:cs typeface="B Nazanin" panose="00000400000000000000" pitchFamily="2" charset="-78"/>
              </a:rPr>
              <a:t>به مدیر گرید بگویید که این کنترل در چه سطر و ستونی باید قرار 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دو صفت مهم این متد عبارتند از </a:t>
            </a:r>
            <a:r>
              <a:rPr lang="en-US" sz="2400" dirty="0">
                <a:cs typeface="B Nazanin" panose="00000400000000000000" pitchFamily="2" charset="-78"/>
              </a:rPr>
              <a:t>row</a:t>
            </a:r>
            <a:r>
              <a:rPr lang="fa-IR" sz="2400" dirty="0">
                <a:cs typeface="B Nazanin" panose="00000400000000000000" pitchFamily="2" charset="-78"/>
              </a:rPr>
              <a:t> و </a:t>
            </a:r>
            <a:r>
              <a:rPr lang="en-US" sz="2400" dirty="0">
                <a:cs typeface="B Nazanin" panose="00000400000000000000" pitchFamily="2" charset="-78"/>
              </a:rPr>
              <a:t>column</a:t>
            </a:r>
            <a:r>
              <a:rPr lang="fa-IR" sz="2400" dirty="0">
                <a:cs typeface="B Nazanin" panose="00000400000000000000" pitchFamily="2" charset="-78"/>
              </a:rPr>
              <a:t> که به ترتیب سطر و ستون قرارگرفتن کنترل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columns</a:t>
            </a:r>
            <a:r>
              <a:rPr lang="fa-IR" sz="2400" dirty="0">
                <a:cs typeface="B Nazanin" panose="00000400000000000000" pitchFamily="2" charset="-78"/>
              </a:rPr>
              <a:t>: مشخص می‌کند کنترل در چه ستونی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row</a:t>
            </a:r>
            <a:r>
              <a:rPr lang="fa-IR" sz="2400" dirty="0">
                <a:cs typeface="B Nazanin" panose="00000400000000000000" pitchFamily="2" charset="-78"/>
              </a:rPr>
              <a:t>: مشخص می‌کند کنترل در چه سطری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columnspan</a:t>
            </a:r>
            <a:r>
              <a:rPr lang="fa-IR" sz="2400" dirty="0">
                <a:cs typeface="B Nazanin" panose="00000400000000000000" pitchFamily="2" charset="-78"/>
              </a:rPr>
              <a:t>: مشخص می‌کند کنترل چند ستون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rowspan</a:t>
            </a:r>
            <a:r>
              <a:rPr lang="fa-IR" sz="2400" dirty="0">
                <a:cs typeface="B Nazanin" panose="00000400000000000000" pitchFamily="2" charset="-78"/>
              </a:rPr>
              <a:t>: مشخص می‌کند کنترل چند سطر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10158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5" name="TextBox 4"/>
          <p:cNvSpPr txBox="1"/>
          <p:nvPr/>
        </p:nvSpPr>
        <p:spPr>
          <a:xfrm>
            <a:off x="291547" y="791305"/>
            <a:ext cx="11357113" cy="692497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sticky</a:t>
            </a:r>
            <a:r>
              <a:rPr lang="fa-IR" sz="2400" dirty="0">
                <a:cs typeface="B Nazanin" panose="00000400000000000000" pitchFamily="2" charset="-78"/>
              </a:rPr>
              <a:t>: مشخص می‌کند که اگر سلول حاصل بزرگ تر از خود کنترل باشد، کنترل چگونه قرار بگیرد. می‌توان ترکیبی از ثوابت </a:t>
            </a:r>
            <a:r>
              <a:rPr lang="en-US" sz="2400" dirty="0">
                <a:cs typeface="B Nazanin" panose="00000400000000000000" pitchFamily="2" charset="-78"/>
              </a:rPr>
              <a:t>S</a:t>
            </a:r>
            <a:r>
              <a:rPr lang="fa-IR" sz="2400" dirty="0">
                <a:cs typeface="B Nazanin" panose="00000400000000000000" pitchFamily="2" charset="-78"/>
              </a:rPr>
              <a:t> ، </a:t>
            </a:r>
            <a:r>
              <a:rPr lang="en-US" sz="2400" dirty="0">
                <a:cs typeface="B Nazanin" panose="00000400000000000000" pitchFamily="2" charset="-78"/>
              </a:rPr>
              <a:t>N</a:t>
            </a:r>
            <a:r>
              <a:rPr lang="fa-IR" sz="2400" dirty="0">
                <a:cs typeface="B Nazanin" panose="00000400000000000000" pitchFamily="2" charset="-78"/>
              </a:rPr>
              <a:t> ، </a:t>
            </a:r>
            <a:r>
              <a:rPr lang="en-US" sz="2400" dirty="0">
                <a:cs typeface="B Nazanin" panose="00000400000000000000" pitchFamily="2" charset="-78"/>
              </a:rPr>
              <a:t>E</a:t>
            </a:r>
            <a:r>
              <a:rPr lang="fa-IR" sz="2400" dirty="0">
                <a:cs typeface="B Nazanin" panose="00000400000000000000" pitchFamily="2" charset="-78"/>
              </a:rPr>
              <a:t> ، </a:t>
            </a:r>
            <a:r>
              <a:rPr lang="en-US" sz="2400" dirty="0">
                <a:cs typeface="B Nazanin" panose="00000400000000000000" pitchFamily="2" charset="-78"/>
              </a:rPr>
              <a:t>NW</a:t>
            </a:r>
            <a:r>
              <a:rPr lang="fa-IR" sz="2400" dirty="0">
                <a:cs typeface="B Nazanin" panose="00000400000000000000" pitchFamily="2" charset="-78"/>
              </a:rPr>
              <a:t> ، </a:t>
            </a:r>
            <a:r>
              <a:rPr lang="en-US" sz="2400" dirty="0">
                <a:cs typeface="B Nazanin" panose="00000400000000000000" pitchFamily="2" charset="-78"/>
              </a:rPr>
              <a:t>NE</a:t>
            </a:r>
            <a:r>
              <a:rPr lang="fa-IR" sz="2400" dirty="0">
                <a:cs typeface="B Nazanin" panose="00000400000000000000" pitchFamily="2" charset="-78"/>
              </a:rPr>
              <a:t> ، </a:t>
            </a:r>
            <a:r>
              <a:rPr lang="en-US" sz="2400" dirty="0">
                <a:cs typeface="B Nazanin" panose="00000400000000000000" pitchFamily="2" charset="-78"/>
              </a:rPr>
              <a:t>SW</a:t>
            </a:r>
            <a:r>
              <a:rPr lang="fa-IR" sz="2400" dirty="0">
                <a:cs typeface="B Nazanin" panose="00000400000000000000" pitchFamily="2" charset="-78"/>
              </a:rPr>
              <a:t> ، </a:t>
            </a:r>
            <a:r>
              <a:rPr lang="en-US" sz="2400" dirty="0">
                <a:cs typeface="B Nazanin" panose="00000400000000000000" pitchFamily="2" charset="-78"/>
              </a:rPr>
              <a:t>SE</a:t>
            </a:r>
            <a:r>
              <a:rPr lang="fa-IR" sz="2400" dirty="0">
                <a:cs typeface="B Nazanin" panose="00000400000000000000" pitchFamily="2" charset="-78"/>
              </a:rPr>
              <a:t> را مورد استفاه قرار داد</a:t>
            </a:r>
            <a:endParaRPr lang="en-US" sz="2400" dirty="0">
              <a:cs typeface="B Nazanin" panose="00000400000000000000" pitchFamily="2" charset="-78"/>
            </a:endParaRPr>
          </a:p>
          <a:p>
            <a:pPr marL="342900" indent="-342900" algn="r" rtl="1">
              <a:buFont typeface="Arial" panose="020B0604020202020204" pitchFamily="34" charset="0"/>
              <a:buChar char="•"/>
            </a:pPr>
            <a:endParaRPr lang="en-US" sz="2400" dirty="0">
              <a:cs typeface="B Nazanin" panose="00000400000000000000" pitchFamily="2" charset="-78"/>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FF0000"/>
                </a:solidFill>
                <a:latin typeface="Consolas" panose="020B0609020204030204" pitchFamily="49" charset="0"/>
                <a:cs typeface="Consolas" panose="020B0609020204030204" pitchFamily="49" charset="0"/>
              </a:rPr>
              <a:t>Example: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('First Name: {}, Last Name: {}'.format(e1.get(),e2.get()))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L1.grid(row=2)</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368797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master.title</a:t>
            </a:r>
            <a:r>
              <a:rPr lang="en-US" sz="2000" b="1" i="1" dirty="0">
                <a:solidFill>
                  <a:srgbClr val="0070C0"/>
                </a:solidFill>
                <a:latin typeface="Consolas" panose="020B0609020204030204" pitchFamily="49" charset="0"/>
                <a:cs typeface="Consolas" panose="020B0609020204030204" pitchFamily="49" charset="0"/>
              </a:rPr>
              <a:t>("Grid")</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="First Name").grid(row=0)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="Last Name").grid(row=1)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e1.grid(row=0,column=1)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e2.grid(row=1,column=1)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text='Quit'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master.quit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column=0,</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text="show",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column=1,</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8371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7397</TotalTime>
  <Words>3886</Words>
  <Application>Microsoft Office PowerPoint</Application>
  <PresentationFormat>Widescreen</PresentationFormat>
  <Paragraphs>433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 Nazanin</vt:lpstr>
      <vt:lpstr>Calibri</vt:lpstr>
      <vt:lpstr>Calibri Light</vt:lpstr>
      <vt:lpstr>Consolas</vt:lpstr>
      <vt:lpstr>Office Theme</vt:lpstr>
      <vt:lpstr>TKinter GUI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2658</cp:revision>
  <dcterms:created xsi:type="dcterms:W3CDTF">2015-08-06T11:05:05Z</dcterms:created>
  <dcterms:modified xsi:type="dcterms:W3CDTF">2017-10-04T18:46:58Z</dcterms:modified>
  <cp:contentStatus/>
</cp:coreProperties>
</file>