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395" r:id="rId4"/>
    <p:sldId id="396" r:id="rId5"/>
    <p:sldId id="397" r:id="rId6"/>
    <p:sldId id="398" r:id="rId7"/>
    <p:sldId id="399" r:id="rId8"/>
    <p:sldId id="414" r:id="rId9"/>
    <p:sldId id="415" r:id="rId10"/>
    <p:sldId id="416" r:id="rId11"/>
    <p:sldId id="417" r:id="rId12"/>
    <p:sldId id="418" r:id="rId13"/>
    <p:sldId id="419" r:id="rId14"/>
    <p:sldId id="420" r:id="rId15"/>
    <p:sldId id="400" r:id="rId16"/>
    <p:sldId id="411" r:id="rId17"/>
    <p:sldId id="412" r:id="rId18"/>
    <p:sldId id="401" r:id="rId19"/>
    <p:sldId id="413" r:id="rId20"/>
    <p:sldId id="402" r:id="rId21"/>
    <p:sldId id="403" r:id="rId22"/>
    <p:sldId id="404" r:id="rId23"/>
    <p:sldId id="405" r:id="rId24"/>
    <p:sldId id="406" r:id="rId25"/>
    <p:sldId id="407" r:id="rId26"/>
    <p:sldId id="408" r:id="rId27"/>
    <p:sldId id="409"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9" d="100"/>
          <a:sy n="69" d="100"/>
        </p:scale>
        <p:origin x="76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12/13/2017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weet.io/listen/for/dweets/from/my-thing-na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weet.io/dweet/for/my-thing-name?hello=world&amp;foo=bar" TargetMode="External"/><Relationship Id="rId2" Type="http://schemas.openxmlformats.org/officeDocument/2006/relationships/hyperlink" Target="https://dweet.io/dweet/for/my-thing-name?hello=wor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Getting Dweets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the latest dweet for a thing, you can call...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https://dweet.io/get/latest/dweet/for/my-thing-name</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Note that dweet.io only holds on to the last 5 dweets over a 24 hour period. If the thing hasn't dweeted in the last 24 hours, its history will be removed.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Or to read all the dweets for a dweeter, you can call...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https://dweet.io/get/dweets/for/my-thing-name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4655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Real-time Streams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63103" y="857743"/>
            <a:ext cx="13001336" cy="467820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create a real-time subscription to dweets using a "chunked" HTTP response.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Just </a:t>
            </a:r>
            <a:r>
              <a:rPr lang="en-US" sz="2000" dirty="0"/>
              <a:t>make a call </a:t>
            </a:r>
            <a:r>
              <a:rPr lang="en-US" sz="2000" dirty="0" smtClean="0"/>
              <a:t>to</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2"/>
              </a:rPr>
              <a:t>https://</a:t>
            </a:r>
            <a:r>
              <a:rPr lang="en-US" sz="2000" b="1" i="1" dirty="0" smtClean="0">
                <a:solidFill>
                  <a:srgbClr val="0070C0"/>
                </a:solidFill>
                <a:latin typeface="Consolas" panose="020B0609020204030204" pitchFamily="49" charset="0"/>
                <a:cs typeface="Consolas" panose="020B0609020204030204" pitchFamily="49" charset="0"/>
                <a:hlinkClick r:id="rId2"/>
              </a:rPr>
              <a:t>dweet.io/listen/for/dweets/from/my-thing-name</a:t>
            </a: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(Note</a:t>
            </a:r>
            <a:r>
              <a:rPr lang="en-US" sz="2000" dirty="0"/>
              <a:t>, this won't work in a standard browser)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The server will keep the connection alive and send you dweets as they arrive, like: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{"thing":"my-thing-name","created":"2014-02-17T01:10:21.901Z","content":{"foo":"bar</a:t>
            </a:r>
            <a:r>
              <a:rPr lang="en-US" sz="2000" b="1" i="1" dirty="0" smtClean="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don't know what a chunked HTTP response is, it might be easier to use one of our client libraries below.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6010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Client Libraries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500" y="857743"/>
            <a:ext cx="119761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access dweet.io even quicker and easier with these pre-built client libraries. </a:t>
            </a:r>
            <a:endParaRPr lang="en-US" sz="2000" dirty="0" smtClean="0"/>
          </a:p>
          <a:p>
            <a:pPr marL="342900" indent="-342900">
              <a:buFont typeface="Arial" panose="020B0604020202020204" pitchFamily="34" charset="0"/>
              <a:buChar char="•"/>
            </a:pPr>
            <a:endParaRPr lang="en-US" sz="2000" dirty="0" smtClean="0"/>
          </a:p>
          <a:p>
            <a:pPr lvl="1"/>
            <a:r>
              <a:rPr lang="en-US" sz="2000" dirty="0"/>
              <a:t>To access </a:t>
            </a:r>
            <a:r>
              <a:rPr lang="en-US" sz="2000" b="1" dirty="0">
                <a:solidFill>
                  <a:schemeClr val="accent1">
                    <a:lumMod val="75000"/>
                  </a:schemeClr>
                </a:solidFill>
              </a:rPr>
              <a:t>Dweet</a:t>
            </a:r>
            <a:r>
              <a:rPr lang="en-US" sz="2000" dirty="0"/>
              <a:t> from your Python program, the </a:t>
            </a:r>
            <a:r>
              <a:rPr lang="en-US" sz="2000" b="1" dirty="0">
                <a:solidFill>
                  <a:schemeClr val="accent1">
                    <a:lumMod val="75000"/>
                  </a:schemeClr>
                </a:solidFill>
              </a:rPr>
              <a:t>dweepy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dweepy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sudo python setup.py install</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416377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t>Dweet.py Project</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88586"/>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a:t>
            </a:r>
          </a:p>
          <a:p>
            <a:pPr lvl="1"/>
            <a:r>
              <a:rPr lang="en-US" sz="2000" b="1" i="1" dirty="0">
                <a:solidFill>
                  <a:srgbClr val="0070C0"/>
                </a:solidFill>
                <a:latin typeface="Consolas" panose="020B0609020204030204" pitchFamily="49" charset="0"/>
              </a:rPr>
              <a:t>import dweepy</a:t>
            </a:r>
          </a:p>
          <a:p>
            <a:pPr lvl="1"/>
            <a:r>
              <a:rPr lang="en-US" sz="2000" b="1" i="1" dirty="0">
                <a:solidFill>
                  <a:srgbClr val="0070C0"/>
                </a:solidFill>
                <a:latin typeface="Consolas" panose="020B0609020204030204" pitchFamily="49" charset="0"/>
              </a:rPr>
              <a:t>import RPi.GPIO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'rpi_course_iot_projects'</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led = [18, 23, 24]</a:t>
            </a:r>
          </a:p>
          <a:p>
            <a:pPr lvl="1"/>
            <a:r>
              <a:rPr lang="en-US" sz="2000" b="1" i="1" dirty="0">
                <a:solidFill>
                  <a:srgbClr val="0070C0"/>
                </a:solidFill>
                <a:latin typeface="Consolas" panose="020B0609020204030204" pitchFamily="49" charset="0"/>
              </a:rPr>
              <a:t>led_states = [0, 0, 0]</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GPIO.setmode(GPIO.BCM)</a:t>
            </a:r>
          </a:p>
          <a:p>
            <a:pPr lvl="1"/>
            <a:r>
              <a:rPr lang="en-US" sz="2000" b="1" i="1" dirty="0">
                <a:solidFill>
                  <a:srgbClr val="0070C0"/>
                </a:solidFill>
                <a:latin typeface="Consolas" panose="020B0609020204030204" pitchFamily="49" charset="0"/>
              </a:rPr>
              <a:t>GPIO.setup(18, GPIO.OUT)</a:t>
            </a:r>
          </a:p>
          <a:p>
            <a:pPr lvl="1"/>
            <a:r>
              <a:rPr lang="en-US" sz="2000" b="1" i="1" dirty="0">
                <a:solidFill>
                  <a:srgbClr val="0070C0"/>
                </a:solidFill>
                <a:latin typeface="Consolas" panose="020B0609020204030204" pitchFamily="49" charset="0"/>
              </a:rPr>
              <a:t>GPIO.setup(23, GPIO.OUT)</a:t>
            </a:r>
          </a:p>
          <a:p>
            <a:pPr lvl="1"/>
            <a:r>
              <a:rPr lang="en-US" sz="2000" b="1" i="1" dirty="0">
                <a:solidFill>
                  <a:srgbClr val="0070C0"/>
                </a:solidFill>
                <a:latin typeface="Consolas" panose="020B0609020204030204" pitchFamily="49" charset="0"/>
              </a:rPr>
              <a:t>GPIO.setup(24,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UpdateLeds():</a:t>
            </a:r>
          </a:p>
          <a:p>
            <a:pPr lvl="1"/>
            <a:r>
              <a:rPr lang="en-US" sz="2000" b="1" i="1" dirty="0">
                <a:solidFill>
                  <a:srgbClr val="0070C0"/>
                </a:solidFill>
                <a:latin typeface="Consolas" panose="020B0609020204030204" pitchFamily="49" charset="0"/>
              </a:rPr>
              <a:t>    for i in range(len(led_states)):</a:t>
            </a:r>
          </a:p>
          <a:p>
            <a:pPr lvl="1"/>
            <a:r>
              <a:rPr lang="en-US" sz="2000" b="1" i="1" dirty="0">
                <a:solidFill>
                  <a:srgbClr val="0070C0"/>
                </a:solidFill>
                <a:latin typeface="Consolas" panose="020B0609020204030204" pitchFamily="49" charset="0"/>
              </a:rPr>
              <a:t>        GPIO.output(led[i], led_states[i])</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69153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t>Dweet.py Project</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88586"/>
            <a:ext cx="11357113" cy="4093428"/>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a:t>
            </a:r>
          </a:p>
          <a:p>
            <a:pPr lvl="1"/>
            <a:r>
              <a:rPr lang="en-US" sz="2000" b="1" i="1" dirty="0">
                <a:solidFill>
                  <a:srgbClr val="0070C0"/>
                </a:solidFill>
                <a:latin typeface="Consolas" panose="020B0609020204030204" pitchFamily="49" charset="0"/>
              </a:rPr>
              <a:t>    try:</a:t>
            </a:r>
          </a:p>
          <a:p>
            <a:pPr lvl="1"/>
            <a:r>
              <a:rPr lang="en-US" sz="2000" b="1" i="1" dirty="0">
                <a:solidFill>
                  <a:srgbClr val="0070C0"/>
                </a:solidFill>
                <a:latin typeface="Consolas" panose="020B0609020204030204" pitchFamily="49" charset="0"/>
              </a:rPr>
              <a:t>        for dweet in dweepy.listen_for_dweets_from(KEY):</a:t>
            </a:r>
          </a:p>
          <a:p>
            <a:pPr lvl="1"/>
            <a:r>
              <a:rPr lang="en-US" sz="2000" b="1" i="1" dirty="0">
                <a:solidFill>
                  <a:srgbClr val="0070C0"/>
                </a:solidFill>
                <a:latin typeface="Consolas" panose="020B0609020204030204" pitchFamily="49" charset="0"/>
              </a:rPr>
              <a:t>            if(dweet['content']['led0'] == 1):</a:t>
            </a:r>
          </a:p>
          <a:p>
            <a:pPr lvl="1"/>
            <a:r>
              <a:rPr lang="en-US" sz="2000" b="1" i="1" dirty="0">
                <a:solidFill>
                  <a:srgbClr val="0070C0"/>
                </a:solidFill>
                <a:latin typeface="Consolas" panose="020B0609020204030204" pitchFamily="49" charset="0"/>
              </a:rPr>
              <a:t>                led_states[0] = not led_states[0]</a:t>
            </a:r>
          </a:p>
          <a:p>
            <a:pPr lvl="1"/>
            <a:r>
              <a:rPr lang="en-US" sz="2000" b="1" i="1" dirty="0">
                <a:solidFill>
                  <a:srgbClr val="0070C0"/>
                </a:solidFill>
                <a:latin typeface="Consolas" panose="020B0609020204030204" pitchFamily="49" charset="0"/>
              </a:rPr>
              <a:t>            elif(dweet['content']['led1'] == 1):</a:t>
            </a:r>
          </a:p>
          <a:p>
            <a:pPr lvl="1"/>
            <a:r>
              <a:rPr lang="en-US" sz="2000" b="1" i="1" dirty="0">
                <a:solidFill>
                  <a:srgbClr val="0070C0"/>
                </a:solidFill>
                <a:latin typeface="Consolas" panose="020B0609020204030204" pitchFamily="49" charset="0"/>
              </a:rPr>
              <a:t>                led_states[1] = not led_states[1]</a:t>
            </a:r>
          </a:p>
          <a:p>
            <a:pPr lvl="1"/>
            <a:r>
              <a:rPr lang="en-US" sz="2000" b="1" i="1" dirty="0">
                <a:solidFill>
                  <a:srgbClr val="0070C0"/>
                </a:solidFill>
                <a:latin typeface="Consolas" panose="020B0609020204030204" pitchFamily="49" charset="0"/>
              </a:rPr>
              <a:t>            elif(dweet['content']['led2'] == 1):</a:t>
            </a:r>
          </a:p>
          <a:p>
            <a:pPr lvl="1"/>
            <a:r>
              <a:rPr lang="en-US" sz="2000" b="1" i="1" dirty="0">
                <a:solidFill>
                  <a:srgbClr val="0070C0"/>
                </a:solidFill>
                <a:latin typeface="Consolas" panose="020B0609020204030204" pitchFamily="49" charset="0"/>
              </a:rPr>
              <a:t>                led_states[2] = not led_states[2]</a:t>
            </a:r>
          </a:p>
          <a:p>
            <a:pPr lvl="1"/>
            <a:r>
              <a:rPr lang="en-US" sz="2000" b="1" i="1" dirty="0">
                <a:solidFill>
                  <a:srgbClr val="0070C0"/>
                </a:solidFill>
                <a:latin typeface="Consolas" panose="020B0609020204030204" pitchFamily="49" charset="0"/>
              </a:rPr>
              <a:t>            UpdateLeds()</a:t>
            </a:r>
          </a:p>
          <a:p>
            <a:pPr lvl="1"/>
            <a:r>
              <a:rPr lang="en-US" sz="2000" b="1" i="1" dirty="0">
                <a:solidFill>
                  <a:srgbClr val="0070C0"/>
                </a:solidFill>
                <a:latin typeface="Consolas" panose="020B0609020204030204" pitchFamily="49" charset="0"/>
              </a:rPr>
              <a:t>    except Exception as e:</a:t>
            </a:r>
          </a:p>
          <a:p>
            <a:pPr lvl="1"/>
            <a:r>
              <a:rPr lang="en-US" sz="2000" b="1" i="1" dirty="0">
                <a:solidFill>
                  <a:srgbClr val="0070C0"/>
                </a:solidFill>
                <a:latin typeface="Consolas" panose="020B0609020204030204" pitchFamily="49" charset="0"/>
              </a:rPr>
              <a:t>        pass</a:t>
            </a:r>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416987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One of the shortcomings of the input script is that it must poll the input pin’s value continuously, to see if the value has changed. In a multiprocessing environment like Linux, it is rude to burn the CPU like this (hence the compromise with the sleep command). A better design would have the program wait for a change on the input pin, allowing other processes to use the CPU while it waits.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GPIO driver within the kernel is, in fact, able to do that, though not usable by shell commands. The C program </a:t>
            </a:r>
            <a:r>
              <a:rPr lang="en-US" sz="2000" b="1" i="1" dirty="0" err="1">
                <a:solidFill>
                  <a:srgbClr val="0070C0"/>
                </a:solidFill>
                <a:latin typeface="Consolas" panose="020B0609020204030204" pitchFamily="49" charset="0"/>
                <a:cs typeface="Consolas" panose="020B0609020204030204" pitchFamily="49" charset="0"/>
              </a:rPr>
              <a:t>evinput.c</a:t>
            </a:r>
            <a:r>
              <a:rPr lang="en-US" sz="2000" dirty="0"/>
              <a:t> is an example program that takes advantage of this capability and is presented next. It uses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system call to accomplish this. The basic procedure used is this: </a:t>
            </a:r>
          </a:p>
          <a:p>
            <a:pPr marL="342900" indent="-342900">
              <a:buFont typeface="Arial" panose="020B0604020202020204" pitchFamily="34" charset="0"/>
              <a:buChar char="•"/>
            </a:pPr>
            <a:r>
              <a:rPr lang="en-US" sz="2000" dirty="0"/>
              <a:t>1. The GPIO pin X is configured for input. </a:t>
            </a:r>
          </a:p>
          <a:p>
            <a:pPr marL="342900" indent="-342900">
              <a:buFont typeface="Arial" panose="020B0604020202020204" pitchFamily="34" charset="0"/>
              <a:buChar char="•"/>
            </a:pPr>
            <a:r>
              <a:rPr lang="en-US" sz="2000" dirty="0"/>
              <a:t>2. The value of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/edge</a:t>
            </a:r>
            <a:r>
              <a:rPr lang="en-US" sz="2000" dirty="0"/>
              <a:t> has been configured for the </a:t>
            </a:r>
            <a:r>
              <a:rPr lang="en-US" sz="2000" b="1" i="1" dirty="0">
                <a:solidFill>
                  <a:srgbClr val="0070C0"/>
                </a:solidFill>
                <a:latin typeface="Consolas" panose="020B0609020204030204" pitchFamily="49" charset="0"/>
                <a:cs typeface="Consolas" panose="020B0609020204030204" pitchFamily="49" charset="0"/>
              </a:rPr>
              <a:t>edge(s)</a:t>
            </a:r>
            <a:r>
              <a:rPr lang="en-US" sz="2000" dirty="0"/>
              <a:t> to be reported</a:t>
            </a:r>
          </a:p>
          <a:p>
            <a:pPr marL="342900" indent="-342900">
              <a:buFont typeface="Arial" panose="020B0604020202020204" pitchFamily="34" charset="0"/>
              <a:buChar char="•"/>
            </a:pPr>
            <a:r>
              <a:rPr lang="en-US" sz="2000" dirty="0"/>
              <a:t>3. When querying the input pin, the open file descriptor for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/value</a:t>
            </a:r>
            <a:r>
              <a:rPr lang="en-US" sz="2000" dirty="0"/>
              <a:t> is provided to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call (line 111). </a:t>
            </a:r>
          </a:p>
          <a:p>
            <a:pPr marL="342900" indent="-342900">
              <a:buFont typeface="Arial" panose="020B0604020202020204" pitchFamily="34" charset="0"/>
              <a:buChar char="•"/>
            </a:pPr>
            <a:r>
              <a:rPr lang="en-US" sz="2000" dirty="0"/>
              <a:t>4. The </a:t>
            </a:r>
            <a:r>
              <a:rPr lang="en-US" sz="2000" b="1" i="1" dirty="0">
                <a:solidFill>
                  <a:srgbClr val="0070C0"/>
                </a:solidFill>
                <a:latin typeface="Consolas" panose="020B0609020204030204" pitchFamily="49" charset="0"/>
                <a:cs typeface="Consolas" panose="020B0609020204030204" pitchFamily="49" charset="0"/>
              </a:rPr>
              <a:t>time-out</a:t>
            </a:r>
            <a:r>
              <a:rPr lang="en-US" sz="2000" dirty="0"/>
              <a:t> is specified as </a:t>
            </a:r>
            <a:r>
              <a:rPr lang="en-US" sz="2000" b="1" i="1" dirty="0">
                <a:solidFill>
                  <a:srgbClr val="0070C0"/>
                </a:solidFill>
                <a:latin typeface="Consolas" panose="020B0609020204030204" pitchFamily="49" charset="0"/>
                <a:cs typeface="Consolas" panose="020B0609020204030204" pitchFamily="49" charset="0"/>
              </a:rPr>
              <a:t>–1</a:t>
            </a:r>
            <a:r>
              <a:rPr lang="en-US" sz="2000" dirty="0"/>
              <a:t> in argument 3, so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will wait forever, if necessary. </a:t>
            </a:r>
          </a:p>
          <a:p>
            <a:pPr marL="342900" indent="-342900">
              <a:buFont typeface="Arial" panose="020B0604020202020204" pitchFamily="34" charset="0"/>
              <a:buChar char="•"/>
            </a:pPr>
            <a:r>
              <a:rPr lang="en-US" sz="2000" dirty="0"/>
              <a:t>5. When there is new data for the GPIO input,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returns and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a:t>
            </a:r>
            <a:r>
              <a:rPr lang="en-US" sz="2000" dirty="0"/>
              <a:t>will be greater than zero, breaking out of the loop. </a:t>
            </a:r>
          </a:p>
          <a:p>
            <a:pPr marL="342900" indent="-342900">
              <a:buFont typeface="Arial" panose="020B0604020202020204" pitchFamily="34" charset="0"/>
              <a:buChar char="•"/>
            </a:pPr>
            <a:r>
              <a:rPr lang="en-US" sz="2000" dirty="0"/>
              <a:t>6. The program must rewind to the beginning of the pseudo file with </a:t>
            </a:r>
            <a:r>
              <a:rPr lang="en-US" sz="2000" b="1" i="1" dirty="0" err="1">
                <a:solidFill>
                  <a:srgbClr val="0070C0"/>
                </a:solidFill>
                <a:latin typeface="Consolas" panose="020B0609020204030204" pitchFamily="49" charset="0"/>
                <a:cs typeface="Consolas" panose="020B0609020204030204" pitchFamily="49" charset="0"/>
              </a:rPr>
              <a:t>lseek</a:t>
            </a:r>
            <a:r>
              <a:rPr lang="en-US" sz="2000" b="1" i="1" dirty="0">
                <a:solidFill>
                  <a:srgbClr val="0070C0"/>
                </a:solidFill>
                <a:latin typeface="Consolas" panose="020B0609020204030204" pitchFamily="49" charset="0"/>
                <a:cs typeface="Consolas" panose="020B0609020204030204" pitchFamily="49" charset="0"/>
              </a:rPr>
              <a:t>(2)</a:t>
            </a:r>
            <a:r>
              <a:rPr lang="en-US" sz="2000" dirty="0"/>
              <a:t> (line 118). </a:t>
            </a:r>
            <a:endParaRPr lang="fa-IR" sz="2000" dirty="0"/>
          </a:p>
          <a:p>
            <a:pPr marL="342900" indent="-342900">
              <a:buFont typeface="Arial" panose="020B0604020202020204" pitchFamily="34" charset="0"/>
              <a:buChar char="•"/>
            </a:pPr>
            <a:r>
              <a:rPr lang="en-US" sz="2000" dirty="0"/>
              <a:t>7. Finally, the text is read from the value file in line 119.</a:t>
            </a:r>
          </a:p>
        </p:txBody>
      </p:sp>
    </p:spTree>
    <p:extLst>
      <p:ext uri="{BB962C8B-B14F-4D97-AF65-F5344CB8AC3E}">
        <p14:creationId xmlns:p14="http://schemas.microsoft.com/office/powerpoint/2010/main" val="112382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poll.h</a:t>
            </a:r>
            <a:r>
              <a:rPr lang="en-US" dirty="0"/>
              <a:t> - definitions for the </a:t>
            </a:r>
            <a:r>
              <a:rPr lang="en-US" sz="2000" b="1" i="1" dirty="0">
                <a:solidFill>
                  <a:srgbClr val="0070C0"/>
                </a:solidFill>
                <a:latin typeface="Consolas" panose="020B0609020204030204" pitchFamily="49" charset="0"/>
                <a:cs typeface="Consolas" panose="020B0609020204030204" pitchFamily="49" charset="0"/>
              </a:rPr>
              <a:t>poll() </a:t>
            </a:r>
            <a:r>
              <a:rPr lang="en-US" dirty="0"/>
              <a:t>function</a:t>
            </a:r>
          </a:p>
          <a:p>
            <a:pPr marL="342900" indent="-342900">
              <a:buFont typeface="Arial" panose="020B0604020202020204" pitchFamily="34" charset="0"/>
              <a:buChar char="•"/>
            </a:pPr>
            <a:endParaRPr lang="en-US" sz="2000" dirty="0"/>
          </a:p>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a:t>
            </a:r>
            <a:r>
              <a:rPr lang="en-US" altLang="en-US" sz="2000" b="1" i="1" dirty="0">
                <a:solidFill>
                  <a:srgbClr val="0070C0"/>
                </a:solidFill>
                <a:latin typeface="Consolas" panose="020B0609020204030204" pitchFamily="49" charset="0"/>
                <a:cs typeface="Consolas" panose="020B0609020204030204" pitchFamily="49" charset="0"/>
              </a:rPr>
              <a:t>&lt;</a:t>
            </a:r>
            <a:r>
              <a:rPr lang="en-US" altLang="en-US" sz="2000" b="1" i="1" dirty="0" err="1">
                <a:solidFill>
                  <a:srgbClr val="0070C0"/>
                </a:solidFill>
                <a:latin typeface="Consolas" panose="020B0609020204030204" pitchFamily="49" charset="0"/>
                <a:cs typeface="Consolas" panose="020B0609020204030204" pitchFamily="49" charset="0"/>
              </a:rPr>
              <a:t>poll.h</a:t>
            </a:r>
            <a:r>
              <a:rPr lang="en-US" altLang="en-US" sz="2000" b="1" i="1" dirty="0">
                <a:solidFill>
                  <a:srgbClr val="0070C0"/>
                </a:solidFill>
                <a:latin typeface="Consolas" panose="020B0609020204030204" pitchFamily="49" charset="0"/>
                <a:cs typeface="Consolas" panose="020B0609020204030204" pitchFamily="49" charset="0"/>
              </a:rPr>
              <a:t>&gt;</a:t>
            </a:r>
            <a:r>
              <a:rPr lang="en-US" altLang="en-US" sz="1400" dirty="0">
                <a:solidFill>
                  <a:srgbClr val="000000"/>
                </a:solidFill>
                <a:latin typeface="Verdana" panose="020B0604030504040204" pitchFamily="34" charset="0"/>
              </a:rPr>
              <a:t> header shall define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 that includes at least the following members:</a:t>
            </a:r>
            <a:endParaRPr lang="en-US" altLang="en-US" sz="1600" dirty="0">
              <a:solidFill>
                <a:srgbClr val="000000"/>
              </a:solidFill>
              <a:latin typeface="Arial Unicode MS" panose="020B0604020202020204" pitchFamily="34" charset="-128"/>
              <a:cs typeface="Courier New" panose="02070309020205020404" pitchFamily="49" charset="0"/>
            </a:endParaRP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err="1">
                <a:solidFill>
                  <a:srgbClr val="0070C0"/>
                </a:solidFill>
                <a:latin typeface="Consolas" panose="020B0609020204030204" pitchFamily="49" charset="0"/>
                <a:cs typeface="Consolas" panose="020B0609020204030204" pitchFamily="49" charset="0"/>
              </a:rPr>
              <a:t>int</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b="1" i="1" dirty="0" err="1">
                <a:solidFill>
                  <a:srgbClr val="0070C0"/>
                </a:solidFill>
                <a:latin typeface="Consolas" panose="020B0609020204030204" pitchFamily="49" charset="0"/>
                <a:cs typeface="Consolas" panose="020B0609020204030204" pitchFamily="49" charset="0"/>
              </a:rPr>
              <a:t>fd</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following descriptor being polled.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events 		</a:t>
            </a:r>
            <a:r>
              <a:rPr lang="en-US" altLang="en-US" sz="2000" dirty="0">
                <a:solidFill>
                  <a:srgbClr val="000000"/>
                </a:solidFill>
                <a:latin typeface="Courier New" panose="02070309020205020404" pitchFamily="49" charset="0"/>
                <a:cs typeface="Courier New" panose="02070309020205020404" pitchFamily="49" charset="0"/>
              </a:rPr>
              <a:t>The input event flags (see below).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output event flags (see below).</a:t>
            </a:r>
          </a:p>
        </p:txBody>
      </p:sp>
    </p:spTree>
    <p:extLst>
      <p:ext uri="{BB962C8B-B14F-4D97-AF65-F5344CB8AC3E}">
        <p14:creationId xmlns:p14="http://schemas.microsoft.com/office/powerpoint/2010/main" val="353432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102"/>
            <a:ext cx="11357113" cy="4616648"/>
          </a:xfrm>
          <a:prstGeom prst="rect">
            <a:avLst/>
          </a:prstGeom>
          <a:noFill/>
        </p:spPr>
        <p:txBody>
          <a:bodyPr wrap="square" rtlCol="0">
            <a:spAutoFit/>
          </a:bodyPr>
          <a:lstStyle/>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following symbolic constants shall be defined, zero or more of which may be </a:t>
            </a:r>
            <a:r>
              <a:rPr lang="en-US" altLang="en-US" sz="1400" dirty="0" err="1">
                <a:solidFill>
                  <a:srgbClr val="000000"/>
                </a:solidFill>
                <a:latin typeface="Verdana" panose="020B0604030504040204" pitchFamily="34" charset="0"/>
              </a:rPr>
              <a:t>OR'ed</a:t>
            </a:r>
            <a:r>
              <a:rPr lang="en-US" altLang="en-US" sz="1400" dirty="0">
                <a:solidFill>
                  <a:srgbClr val="000000"/>
                </a:solidFill>
                <a:latin typeface="Verdana" panose="020B0604030504040204" pitchFamily="34" charset="0"/>
              </a:rPr>
              <a:t> together to form the </a:t>
            </a:r>
            <a:r>
              <a:rPr lang="en-US" altLang="en-US" sz="1400" i="1" dirty="0">
                <a:solidFill>
                  <a:srgbClr val="000000"/>
                </a:solidFill>
                <a:latin typeface="Verdana" panose="020B0604030504040204" pitchFamily="34" charset="0"/>
              </a:rPr>
              <a:t>events</a:t>
            </a:r>
            <a:r>
              <a:rPr lang="en-US" altLang="en-US" sz="1400" dirty="0">
                <a:solidFill>
                  <a:srgbClr val="000000"/>
                </a:solidFill>
                <a:latin typeface="Verdana" panose="020B0604030504040204" pitchFamily="34" charset="0"/>
              </a:rPr>
              <a:t> or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1400" dirty="0">
                <a:solidFill>
                  <a:srgbClr val="000000"/>
                </a:solidFill>
                <a:latin typeface="Verdana" panose="020B0604030504040204" pitchFamily="34" charset="0"/>
              </a:rPr>
              <a:t> members in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POLLIN			</a:t>
            </a:r>
            <a:r>
              <a:rPr lang="en-US" altLang="en-US" sz="1400" dirty="0">
                <a:solidFill>
                  <a:srgbClr val="000000"/>
                </a:solidFill>
                <a:latin typeface="Verdana" panose="020B0604030504040204" pitchFamily="34" charset="0"/>
              </a:rPr>
              <a:t>Data other than high-priority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POLLRDNORM		</a:t>
            </a:r>
            <a:r>
              <a:rPr lang="en-US" altLang="en-US" sz="1400" dirty="0">
                <a:solidFill>
                  <a:srgbClr val="000000"/>
                </a:solidFill>
                <a:latin typeface="Verdana" panose="020B0604030504040204" pitchFamily="34" charset="0"/>
              </a:rPr>
              <a:t>Normal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POLLRDBAND		</a:t>
            </a:r>
            <a:r>
              <a:rPr lang="en-US" altLang="en-US" sz="1400" dirty="0">
                <a:solidFill>
                  <a:srgbClr val="000000"/>
                </a:solidFill>
                <a:latin typeface="Verdana" panose="020B0604030504040204" pitchFamily="34" charset="0"/>
              </a:rPr>
              <a:t>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POLLPRI		</a:t>
            </a:r>
            <a:r>
              <a:rPr lang="en-US" altLang="en-US" sz="1400" dirty="0">
                <a:solidFill>
                  <a:srgbClr val="000000"/>
                </a:solidFill>
                <a:latin typeface="Verdana" panose="020B0604030504040204" pitchFamily="34" charset="0"/>
              </a:rPr>
              <a:t>High 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POLLOUT		</a:t>
            </a:r>
            <a:r>
              <a:rPr lang="en-US" altLang="en-US" sz="1400" dirty="0">
                <a:solidFill>
                  <a:srgbClr val="000000"/>
                </a:solidFill>
                <a:latin typeface="Verdana" panose="020B0604030504040204" pitchFamily="34" charset="0"/>
              </a:rPr>
              <a:t>Normal data may be written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POLLWRNORM		</a:t>
            </a:r>
            <a:r>
              <a:rPr lang="en-US" altLang="en-US" sz="1400" dirty="0">
                <a:solidFill>
                  <a:srgbClr val="000000"/>
                </a:solidFill>
                <a:latin typeface="Verdana" panose="020B0604030504040204" pitchFamily="34" charset="0"/>
              </a:rPr>
              <a:t>Equivalent to POLLOUT.</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POLLWRBAND		</a:t>
            </a:r>
            <a:r>
              <a:rPr lang="en-US" altLang="en-US" sz="1400" dirty="0">
                <a:solidFill>
                  <a:srgbClr val="000000"/>
                </a:solidFill>
                <a:latin typeface="Verdana" panose="020B0604030504040204" pitchFamily="34" charset="0"/>
              </a:rPr>
              <a:t>Priority data may be written.</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POLLERR		</a:t>
            </a:r>
            <a:r>
              <a:rPr lang="en-US" altLang="en-US" sz="1400" dirty="0">
                <a:solidFill>
                  <a:srgbClr val="000000"/>
                </a:solidFill>
                <a:latin typeface="Verdana" panose="020B0604030504040204" pitchFamily="34" charset="0"/>
              </a:rPr>
              <a:t>An error has occurred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POLLHUP		</a:t>
            </a:r>
            <a:r>
              <a:rPr lang="en-US" altLang="en-US" sz="1400" dirty="0">
                <a:solidFill>
                  <a:srgbClr val="000000"/>
                </a:solidFill>
                <a:latin typeface="Verdana" panose="020B0604030504040204" pitchFamily="34" charset="0"/>
              </a:rPr>
              <a:t>Device has been disconnected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POLLNVAL		</a:t>
            </a:r>
            <a:r>
              <a:rPr lang="en-US" altLang="en-US" sz="1400" dirty="0">
                <a:solidFill>
                  <a:srgbClr val="000000"/>
                </a:solidFill>
                <a:latin typeface="Verdana" panose="020B0604030504040204" pitchFamily="34" charset="0"/>
              </a:rPr>
              <a:t>Invalid </a:t>
            </a:r>
            <a:r>
              <a:rPr lang="en-US" altLang="en-US" sz="1400" i="1" dirty="0" err="1">
                <a:solidFill>
                  <a:srgbClr val="000000"/>
                </a:solidFill>
                <a:latin typeface="Verdana" panose="020B0604030504040204" pitchFamily="34" charset="0"/>
              </a:rPr>
              <a:t>fd</a:t>
            </a:r>
            <a:r>
              <a:rPr lang="en-US" altLang="en-US" sz="1400" dirty="0">
                <a:solidFill>
                  <a:srgbClr val="000000"/>
                </a:solidFill>
                <a:latin typeface="Verdana" panose="020B0604030504040204" pitchFamily="34" charset="0"/>
              </a:rPr>
              <a:t> member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endParaRPr lang="en-US" altLang="en-US" sz="6000" dirty="0">
              <a:latin typeface="Arial" panose="020B0604020202020204" pitchFamily="34" charset="0"/>
            </a:endParaRPr>
          </a:p>
          <a:p>
            <a:pPr marL="342900" indent="-342900">
              <a:buFont typeface="Arial" panose="020B0604020202020204" pitchFamily="34" charset="0"/>
              <a:buChar char="•"/>
            </a:pPr>
            <a:endParaRPr lang="en-US" sz="4000" dirty="0"/>
          </a:p>
        </p:txBody>
      </p:sp>
    </p:spTree>
    <p:extLst>
      <p:ext uri="{BB962C8B-B14F-4D97-AF65-F5344CB8AC3E}">
        <p14:creationId xmlns:p14="http://schemas.microsoft.com/office/powerpoint/2010/main" val="259766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Compile Source Codes</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compile codes in </a:t>
            </a:r>
            <a:r>
              <a:rPr lang="en-US" sz="2000" dirty="0" err="1"/>
              <a:t>gcc</a:t>
            </a:r>
            <a:r>
              <a:rPr lang="en-US" sz="2000" dirty="0"/>
              <a:t> enter following command in terminal: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–Wall –c </a:t>
            </a:r>
            <a:r>
              <a:rPr lang="en-US" sz="2000" b="1" i="1" dirty="0" err="1">
                <a:solidFill>
                  <a:srgbClr val="0070C0"/>
                </a:solidFill>
                <a:latin typeface="Consolas" panose="020B0609020204030204" pitchFamily="49" charset="0"/>
                <a:cs typeface="Consolas" panose="020B0609020204030204" pitchFamily="49" charset="0"/>
              </a:rPr>
              <a:t>SourceCodeFile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ObjectFileName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ObjectFileName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ExecutableFileName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058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A test was performed using a GPIO output pin (27) wired to the input pin (17). In one session, GPIO output pin 27 was changed from 0 to 1 and back. The events were captured in the other session, running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dirty="0"/>
              <a:t>.</a:t>
            </a:r>
            <a:endParaRPr lang="fa-IR" sz="2000" dirty="0"/>
          </a:p>
          <a:p>
            <a:pPr marL="342900" indent="-342900">
              <a:buFont typeface="Arial" panose="020B0604020202020204" pitchFamily="34" charset="0"/>
              <a:buChar char="•"/>
            </a:pPr>
            <a:r>
              <a:rPr lang="en-US" sz="2000" dirty="0"/>
              <a:t>Input GPIO pin 17 was changed from this separate session, using output GPIO 27 (recall that it is wired to  GPIO 17 for this test):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 cd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echo 27 &gt;export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export gpio27 gpiochip0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 cd gpio27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a:t>
            </a:r>
            <a:r>
              <a:rPr lang="en-US" sz="2000" b="1" i="1" dirty="0" err="1">
                <a:solidFill>
                  <a:srgbClr val="0070C0"/>
                </a:solidFill>
                <a:latin typeface="Consolas" panose="020B0609020204030204" pitchFamily="49" charset="0"/>
                <a:cs typeface="Consolas" panose="020B0609020204030204" pitchFamily="49" charset="0"/>
              </a:rPr>
              <a:t>active_low</a:t>
            </a:r>
            <a:r>
              <a:rPr lang="en-US" sz="2000" b="1" i="1" dirty="0">
                <a:solidFill>
                  <a:srgbClr val="0070C0"/>
                </a:solidFill>
                <a:latin typeface="Consolas" panose="020B0609020204030204" pitchFamily="49" charset="0"/>
                <a:cs typeface="Consolas" panose="020B0609020204030204" pitchFamily="49" charset="0"/>
              </a:rPr>
              <a:t> direction edge power subsystem </a:t>
            </a:r>
            <a:r>
              <a:rPr lang="en-US" sz="2000" b="1" i="1" dirty="0" err="1">
                <a:solidFill>
                  <a:srgbClr val="0070C0"/>
                </a:solidFill>
                <a:latin typeface="Consolas" panose="020B0609020204030204" pitchFamily="49" charset="0"/>
                <a:cs typeface="Consolas" panose="020B0609020204030204" pitchFamily="49" charset="0"/>
              </a:rPr>
              <a:t>uevent</a:t>
            </a:r>
            <a:r>
              <a:rPr lang="en-US" sz="2000" b="1" i="1" dirty="0">
                <a:solidFill>
                  <a:srgbClr val="0070C0"/>
                </a:solidFill>
                <a:latin typeface="Consolas" panose="020B0609020204030204" pitchFamily="49" charset="0"/>
                <a:cs typeface="Consolas" panose="020B0609020204030204" pitchFamily="49" charset="0"/>
              </a:rPr>
              <a:t> 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 echo out &gt;direction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 # s t a r t e d . / </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17 he r e . . .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 echo 1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 echo 1 &gt;value</a:t>
            </a:r>
          </a:p>
        </p:txBody>
      </p:sp>
    </p:spTree>
    <p:extLst>
      <p:ext uri="{BB962C8B-B14F-4D97-AF65-F5344CB8AC3E}">
        <p14:creationId xmlns:p14="http://schemas.microsoft.com/office/powerpoint/2010/main" val="189051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2" name="TextBox 1"/>
          <p:cNvSpPr txBox="1"/>
          <p:nvPr/>
        </p:nvSpPr>
        <p:spPr>
          <a:xfrm>
            <a:off x="417443" y="74519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bottle</a:t>
            </a:r>
            <a:r>
              <a:rPr lang="en-US" sz="2000" dirty="0"/>
              <a:t> Python web server library to create an HTML web interface to control the GPIO port. </a:t>
            </a:r>
          </a:p>
          <a:p>
            <a:pPr marL="342900" indent="-342900">
              <a:buFont typeface="Arial" panose="020B0604020202020204" pitchFamily="34" charset="0"/>
              <a:buChar char="•"/>
            </a:pPr>
            <a:r>
              <a:rPr lang="en-US" sz="2000" dirty="0"/>
              <a:t> install the </a:t>
            </a:r>
            <a:r>
              <a:rPr lang="en-US" sz="2000" b="1" i="1" dirty="0">
                <a:solidFill>
                  <a:srgbClr val="0070C0"/>
                </a:solidFill>
                <a:latin typeface="Consolas" panose="020B0609020204030204" pitchFamily="49" charset="0"/>
                <a:cs typeface="Consolas" panose="020B0609020204030204" pitchFamily="49" charset="0"/>
              </a:rPr>
              <a:t>bottle </a:t>
            </a:r>
            <a:r>
              <a:rPr lang="en-US" sz="2000" dirty="0"/>
              <a:t>library</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9998" y="1447631"/>
            <a:ext cx="6364680" cy="5440349"/>
          </a:xfrm>
          <a:prstGeom prst="rect">
            <a:avLst/>
          </a:prstGeom>
        </p:spPr>
      </p:pic>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Checking the system with the top command, you’ll see that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a:t>
            </a:r>
            <a:r>
              <a:rPr lang="en-US" sz="2000" dirty="0"/>
              <a:t>does not consume CPU. Yet the program  is indeed responsive to the input change events. This leaves the CPU for all of your other processes that you may  need to run</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string.h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assert.h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poll.h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&lt;string&gt;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iostream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-1;	/* GPIO input pin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0;	/* Exit program if signaled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48755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647178"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typedef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enum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 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paths[]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"export",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"/value"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result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paths[type];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result;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4323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Export pin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/export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Direction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78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32453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Edge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/edge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edge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Value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*f;</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open(</a:t>
            </a:r>
            <a:r>
              <a:rPr lang="en-US" sz="2000" b="1" i="1" dirty="0" err="1">
                <a:solidFill>
                  <a:srgbClr val="0070C0"/>
                </a:solidFill>
                <a:latin typeface="Consolas" panose="020B0609020204030204" pitchFamily="49" charset="0"/>
                <a:cs typeface="Consolas" panose="020B0609020204030204" pitchFamily="49" charset="0"/>
              </a:rPr>
              <a:t>fileAddress.c_str</a:t>
            </a:r>
            <a:r>
              <a:rPr lang="en-US" sz="2000" b="1" i="1" dirty="0">
                <a:solidFill>
                  <a:srgbClr val="0070C0"/>
                </a:solidFill>
                <a:latin typeface="Consolas" panose="020B0609020204030204" pitchFamily="49" charset="0"/>
                <a:cs typeface="Consolas" panose="020B0609020204030204" pitchFamily="49" charset="0"/>
              </a:rPr>
              <a:t>(), O_RDWR);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5806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40120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endParaRPr lang="en-US" sz="2000" b="1" i="1" dirty="0">
              <a:solidFill>
                <a:schemeClr val="bg2">
                  <a:lumMod val="75000"/>
                </a:schemeClr>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66912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6463308"/>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GPIO_Poll</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struct </a:t>
            </a:r>
            <a:r>
              <a:rPr lang="en-US" sz="1600" b="1" i="1" dirty="0" err="1">
                <a:solidFill>
                  <a:srgbClr val="0070C0"/>
                </a:solidFill>
                <a:latin typeface="Consolas" panose="020B0609020204030204" pitchFamily="49" charset="0"/>
                <a:cs typeface="Consolas" panose="020B0609020204030204" pitchFamily="49" charset="0"/>
              </a:rPr>
              <a:t>pollfd</a:t>
            </a:r>
            <a:r>
              <a:rPr lang="en-US" sz="1600" b="1" i="1" dirty="0">
                <a:solidFill>
                  <a:srgbClr val="0070C0"/>
                </a:solidFill>
                <a:latin typeface="Consolas" panose="020B0609020204030204" pitchFamily="49" charset="0"/>
                <a:cs typeface="Consolas" panose="020B0609020204030204" pitchFamily="49" charset="0"/>
              </a:rPr>
              <a:t> polls;</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polls.fd</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 /sys/class/gpio17/value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polls.events</a:t>
            </a:r>
            <a:r>
              <a:rPr lang="en-US" sz="1600" b="1" i="1" dirty="0">
                <a:solidFill>
                  <a:srgbClr val="0070C0"/>
                </a:solidFill>
                <a:latin typeface="Consolas" panose="020B0609020204030204" pitchFamily="49" charset="0"/>
                <a:cs typeface="Consolas" panose="020B0609020204030204" pitchFamily="49" charset="0"/>
              </a:rPr>
              <a:t> = POLLPRI;		/* Exceptions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do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 poll(&amp;polls, 1, -1);	/* Block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	/* Exit if ^C received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 while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&lt; 0 &amp;&amp; </a:t>
            </a:r>
            <a:r>
              <a:rPr lang="en-US" sz="1600" b="1" i="1" dirty="0" err="1">
                <a:solidFill>
                  <a:srgbClr val="0070C0"/>
                </a:solidFill>
                <a:latin typeface="Consolas" panose="020B0609020204030204" pitchFamily="49" charset="0"/>
                <a:cs typeface="Consolas" panose="020B0609020204030204" pitchFamily="49" charset="0"/>
              </a:rPr>
              <a:t>errno</a:t>
            </a:r>
            <a:r>
              <a:rPr lang="en-US" sz="1600" b="1" i="1" dirty="0">
                <a:solidFill>
                  <a:srgbClr val="0070C0"/>
                </a:solidFill>
                <a:latin typeface="Consolas" panose="020B0609020204030204" pitchFamily="49" charset="0"/>
                <a:cs typeface="Consolas" panose="020B0609020204030204" pitchFamily="49" charset="0"/>
              </a:rPr>
              <a:t> == EINTR);</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assert(</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char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int</a:t>
            </a:r>
            <a:r>
              <a:rPr lang="en-US" sz="1600" b="1" i="1" dirty="0">
                <a:solidFill>
                  <a:srgbClr val="0070C0"/>
                </a:solidFill>
                <a:latin typeface="Consolas" panose="020B0609020204030204" pitchFamily="49" charset="0"/>
              </a:rPr>
              <a:t> 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lseek</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0, SEEK_SET);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read(</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sizeof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Read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assert(n&gt;0);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[n] = 0;</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a:t>
            </a:r>
            <a:r>
              <a:rPr lang="en-US" sz="1600" b="1" i="1" dirty="0" err="1">
                <a:solidFill>
                  <a:srgbClr val="0070C0"/>
                </a:solidFill>
                <a:latin typeface="Consolas" panose="020B0609020204030204" pitchFamily="49" charset="0"/>
              </a:rPr>
              <a:t>std</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stoi</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return n;			/* Return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501571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1675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signo</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 = 1;		/* Signal to exit program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main(</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char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 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stoi</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[1]);</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&lt; 0 ||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&gt;= 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signal(SIGINT,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		/* Trap on SIGINT */</a:t>
            </a:r>
          </a:p>
        </p:txBody>
      </p:sp>
    </p:spTree>
    <p:extLst>
      <p:ext uri="{BB962C8B-B14F-4D97-AF65-F5344CB8AC3E}">
        <p14:creationId xmlns:p14="http://schemas.microsoft.com/office/powerpoint/2010/main" val="381395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v;</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"both");	/* GPIO input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"Monitoring for GPIO input changes:\n";</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((v = </a:t>
            </a:r>
            <a:r>
              <a:rPr lang="en-US" sz="2000" b="1" i="1" dirty="0" err="1">
                <a:solidFill>
                  <a:srgbClr val="0070C0"/>
                </a:solidFill>
                <a:latin typeface="Consolas" panose="020B0609020204030204" pitchFamily="49" charset="0"/>
                <a:cs typeface="Consolas" panose="020B0609020204030204" pitchFamily="49" charset="0"/>
              </a:rPr>
              <a:t>GPIO_Poll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"GPIO " &lt;&lt;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&lt;&lt; " changed: " &lt;&lt; v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Quit if ^</a:t>
            </a:r>
            <a:r>
              <a:rPr lang="en-US" sz="2000" b="1" i="1" dirty="0" err="1">
                <a:solidFill>
                  <a:srgbClr val="0070C0"/>
                </a:solidFill>
                <a:latin typeface="Consolas" panose="020B0609020204030204" pitchFamily="49" charset="0"/>
                <a:cs typeface="Consolas" panose="020B0609020204030204" pitchFamily="49" charset="0"/>
              </a:rPr>
              <a:t>C'd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close(</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Close </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670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785652"/>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bottle import route, run</a:t>
            </a: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 = [18, 23, 24]</a:t>
            </a:r>
          </a:p>
          <a:p>
            <a:pPr lvl="1"/>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 = [0, 0, 0]</a:t>
            </a:r>
          </a:p>
          <a:p>
            <a:pPr lvl="1"/>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 25</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[0],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[1],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[2],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p:txBody>
      </p:sp>
    </p:spTree>
    <p:extLst>
      <p:ext uri="{BB962C8B-B14F-4D97-AF65-F5344CB8AC3E}">
        <p14:creationId xmlns:p14="http://schemas.microsoft.com/office/powerpoint/2010/main" val="299938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01675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GetSwitchStatus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state =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state:</a:t>
            </a:r>
          </a:p>
          <a:p>
            <a:pPr lvl="1"/>
            <a:r>
              <a:rPr lang="en-US" sz="2000" b="1" i="1" dirty="0">
                <a:solidFill>
                  <a:srgbClr val="0070C0"/>
                </a:solidFill>
                <a:latin typeface="Consolas" panose="020B0609020204030204" pitchFamily="49" charset="0"/>
                <a:cs typeface="Consolas" panose="020B0609020204030204" pitchFamily="49" charset="0"/>
              </a:rPr>
              <a:t>        return 'Up'</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return 'Down'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HtmlForLed</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l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result = " &lt;input type='button' </a:t>
            </a:r>
            <a:r>
              <a:rPr lang="en-US" sz="2000" b="1" i="1" dirty="0" err="1">
                <a:solidFill>
                  <a:srgbClr val="0070C0"/>
                </a:solidFill>
                <a:latin typeface="Consolas" panose="020B0609020204030204" pitchFamily="49" charset="0"/>
                <a:cs typeface="Consolas" panose="020B0609020204030204" pitchFamily="49" charset="0"/>
              </a:rPr>
              <a:t>onClick</a:t>
            </a:r>
            <a:r>
              <a:rPr lang="en-US" sz="2000" b="1" i="1" dirty="0">
                <a:solidFill>
                  <a:srgbClr val="0070C0"/>
                </a:solidFill>
                <a:latin typeface="Consolas" panose="020B0609020204030204" pitchFamily="49" charset="0"/>
                <a:cs typeface="Consolas" panose="020B0609020204030204" pitchFamily="49" charset="0"/>
              </a:rPr>
              <a:t>='changed(" + l + ")' value='LED " + l + "'/&gt;"</a:t>
            </a:r>
          </a:p>
          <a:p>
            <a:pPr lvl="1"/>
            <a:r>
              <a:rPr lang="en-US" sz="2000" b="1" i="1" dirty="0">
                <a:solidFill>
                  <a:srgbClr val="0070C0"/>
                </a:solidFill>
                <a:latin typeface="Consolas" panose="020B0609020204030204" pitchFamily="49" charset="0"/>
                <a:cs typeface="Consolas" panose="020B0609020204030204" pitchFamily="49" charset="0"/>
              </a:rPr>
              <a:t>    return result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UpdateLeds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a:t>
            </a:r>
          </a:p>
        </p:txBody>
      </p:sp>
    </p:spTree>
    <p:extLst>
      <p:ext uri="{BB962C8B-B14F-4D97-AF65-F5344CB8AC3E}">
        <p14:creationId xmlns:p14="http://schemas.microsoft.com/office/powerpoint/2010/main" val="15702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@route('/&lt;led&gt;')</a:t>
            </a:r>
          </a:p>
          <a:p>
            <a:pPr lvl="1"/>
            <a:r>
              <a:rPr lang="en-US" b="1" i="1" dirty="0">
                <a:solidFill>
                  <a:srgbClr val="0070C0"/>
                </a:solidFill>
                <a:latin typeface="Consolas" panose="020B0609020204030204" pitchFamily="49" charset="0"/>
                <a:cs typeface="Consolas" panose="020B0609020204030204" pitchFamily="49" charset="0"/>
              </a:rPr>
              <a:t>def index(led="n"):</a:t>
            </a:r>
          </a:p>
          <a:p>
            <a:pPr lvl="1"/>
            <a:r>
              <a:rPr lang="en-US" b="1" i="1" dirty="0">
                <a:solidFill>
                  <a:srgbClr val="0070C0"/>
                </a:solidFill>
                <a:latin typeface="Consolas" panose="020B0609020204030204" pitchFamily="49" charset="0"/>
                <a:cs typeface="Consolas" panose="020B0609020204030204" pitchFamily="49" charset="0"/>
              </a:rPr>
              <a:t>    print(led)</a:t>
            </a:r>
          </a:p>
          <a:p>
            <a:pPr lvl="1"/>
            <a:r>
              <a:rPr lang="en-US" b="1" i="1" dirty="0">
                <a:solidFill>
                  <a:srgbClr val="0070C0"/>
                </a:solidFill>
                <a:latin typeface="Consolas" panose="020B0609020204030204" pitchFamily="49" charset="0"/>
                <a:cs typeface="Consolas" panose="020B0609020204030204" pitchFamily="49" charset="0"/>
              </a:rPr>
              <a:t>    if led != "n":</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(led)</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not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UpdateLeds</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response += "function changed(led)"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  </a:t>
            </a:r>
            <a:r>
              <a:rPr lang="en-US" b="1" i="1" dirty="0" err="1">
                <a:solidFill>
                  <a:srgbClr val="0070C0"/>
                </a:solidFill>
                <a:latin typeface="Consolas" panose="020B0609020204030204" pitchFamily="49" charset="0"/>
                <a:cs typeface="Consolas" panose="020B0609020204030204" pitchFamily="49" charset="0"/>
              </a:rPr>
              <a:t>window.location.href</a:t>
            </a:r>
            <a:r>
              <a:rPr lang="en-US" b="1" i="1" dirty="0">
                <a:solidFill>
                  <a:srgbClr val="0070C0"/>
                </a:solidFill>
                <a:latin typeface="Consolas" panose="020B0609020204030204" pitchFamily="49" charset="0"/>
                <a:cs typeface="Consolas" panose="020B0609020204030204" pitchFamily="49" charset="0"/>
              </a:rPr>
              <a:t>='/' + 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response += '&lt;h1&gt;GPIO Control&lt;/h1&gt;'</a:t>
            </a:r>
          </a:p>
          <a:p>
            <a:pPr lvl="1"/>
            <a:r>
              <a:rPr lang="en-US" b="1" i="1" dirty="0">
                <a:solidFill>
                  <a:srgbClr val="0070C0"/>
                </a:solidFill>
                <a:latin typeface="Consolas" panose="020B0609020204030204" pitchFamily="49" charset="0"/>
                <a:cs typeface="Consolas" panose="020B0609020204030204" pitchFamily="49" charset="0"/>
              </a:rPr>
              <a:t>    response += '&lt;h2&gt;Button=' + </a:t>
            </a:r>
            <a:r>
              <a:rPr lang="en-US" b="1" i="1" dirty="0" err="1">
                <a:solidFill>
                  <a:srgbClr val="0070C0"/>
                </a:solidFill>
                <a:latin typeface="Consolas" panose="020B0609020204030204" pitchFamily="49" charset="0"/>
                <a:cs typeface="Consolas" panose="020B0609020204030204" pitchFamily="49" charset="0"/>
              </a:rPr>
              <a:t>GetSwitchStatus</a:t>
            </a:r>
            <a:r>
              <a:rPr lang="en-US" b="1" i="1" dirty="0">
                <a:solidFill>
                  <a:srgbClr val="0070C0"/>
                </a:solidFill>
                <a:latin typeface="Consolas" panose="020B0609020204030204" pitchFamily="49" charset="0"/>
                <a:cs typeface="Consolas" panose="020B0609020204030204" pitchFamily="49" charset="0"/>
              </a:rPr>
              <a:t>() + '&lt;/h2&gt;'</a:t>
            </a:r>
          </a:p>
          <a:p>
            <a:pPr lvl="1"/>
            <a:r>
              <a:rPr lang="en-US" b="1" i="1" dirty="0">
                <a:solidFill>
                  <a:srgbClr val="0070C0"/>
                </a:solidFill>
                <a:latin typeface="Consolas" panose="020B0609020204030204" pitchFamily="49" charset="0"/>
                <a:cs typeface="Consolas" panose="020B0609020204030204" pitchFamily="49" charset="0"/>
              </a:rPr>
              <a:t>    response += '&lt;h2&gt;LEDs&lt;/h2&gt;'</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(0)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(1)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return response</a:t>
            </a:r>
          </a:p>
        </p:txBody>
      </p:sp>
    </p:spTree>
    <p:extLst>
      <p:ext uri="{BB962C8B-B14F-4D97-AF65-F5344CB8AC3E}">
        <p14:creationId xmlns:p14="http://schemas.microsoft.com/office/powerpoint/2010/main" val="23718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2" name="TextBox 1"/>
          <p:cNvSpPr txBox="1"/>
          <p:nvPr/>
        </p:nvSpPr>
        <p:spPr>
          <a:xfrm>
            <a:off x="417443" y="745199"/>
            <a:ext cx="11357113" cy="5170646"/>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try:    </a:t>
            </a:r>
          </a:p>
          <a:p>
            <a:pPr lvl="1"/>
            <a:r>
              <a:rPr lang="en-US" b="1" i="1" dirty="0">
                <a:solidFill>
                  <a:srgbClr val="0070C0"/>
                </a:solidFill>
                <a:latin typeface="Consolas" panose="020B0609020204030204" pitchFamily="49" charset="0"/>
                <a:cs typeface="Consolas" panose="020B0609020204030204" pitchFamily="49" charset="0"/>
              </a:rPr>
              <a:t>	run(host='0.0.0.0', port=80) </a:t>
            </a:r>
          </a:p>
          <a:p>
            <a:pPr lvl="1"/>
            <a:r>
              <a:rPr lang="en-US" b="1" i="1" dirty="0">
                <a:solidFill>
                  <a:srgbClr val="0070C0"/>
                </a:solidFill>
                <a:latin typeface="Consolas" panose="020B0609020204030204" pitchFamily="49" charset="0"/>
                <a:cs typeface="Consolas" panose="020B0609020204030204" pitchFamily="49" charset="0"/>
              </a:rPr>
              <a:t>finally:    </a:t>
            </a:r>
          </a:p>
          <a:p>
            <a:pPr lvl="1"/>
            <a:r>
              <a:rPr lang="en-US" b="1" i="1" dirty="0">
                <a:solidFill>
                  <a:srgbClr val="0070C0"/>
                </a:solidFill>
                <a:latin typeface="Consolas" panose="020B0609020204030204" pitchFamily="49" charset="0"/>
                <a:cs typeface="Consolas" panose="020B0609020204030204" pitchFamily="49" charset="0"/>
              </a:rPr>
              <a:t>	print('\</a:t>
            </a:r>
            <a:r>
              <a:rPr lang="en-US" b="1" i="1" dirty="0" err="1">
                <a:solidFill>
                  <a:srgbClr val="0070C0"/>
                </a:solidFill>
                <a:latin typeface="Consolas" panose="020B0609020204030204" pitchFamily="49" charset="0"/>
                <a:cs typeface="Consolas" panose="020B0609020204030204" pitchFamily="49" charset="0"/>
              </a:rPr>
              <a:t>nCleaning</a:t>
            </a:r>
            <a:r>
              <a:rPr lang="en-US" b="1" i="1" dirty="0">
                <a:solidFill>
                  <a:srgbClr val="0070C0"/>
                </a:solidFill>
                <a:latin typeface="Consolas" panose="020B0609020204030204" pitchFamily="49" charset="0"/>
                <a:cs typeface="Consolas" panose="020B0609020204030204" pitchFamily="49" charset="0"/>
              </a:rPr>
              <a:t> up')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GPIO.cleanup</a:t>
            </a:r>
            <a:r>
              <a:rPr lang="en-US"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must run the program as </a:t>
            </a:r>
            <a:r>
              <a:rPr lang="en-US" sz="2000" dirty="0" err="1"/>
              <a:t>superuser</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Open a browser window from any machine on your network, even the Raspberry Pi itself, and navigate to the IP address of the Raspberry Pi. The web interface shown in following Figure  should appear.</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hold down the button as you reload the web page, you should see that the text next to Button says Down rather than Up.</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Web_Control</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56281" y="1215977"/>
            <a:ext cx="11079438" cy="5127674"/>
          </a:xfrm>
          <a:prstGeom prst="rect">
            <a:avLst/>
          </a:prstGeom>
        </p:spPr>
      </p:pic>
    </p:spTree>
    <p:extLst>
      <p:ext uri="{BB962C8B-B14F-4D97-AF65-F5344CB8AC3E}">
        <p14:creationId xmlns:p14="http://schemas.microsoft.com/office/powerpoint/2010/main" val="57830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dweet.io</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dweet.io</a:t>
            </a:r>
            <a:r>
              <a:rPr lang="en-US" sz="2000" dirty="0"/>
              <a:t> doesn't require any setup or sign-up— just publish and go. It's </a:t>
            </a:r>
            <a:r>
              <a:rPr lang="en-US" sz="2000" b="1" dirty="0"/>
              <a:t>machine-to-machine (M2M) </a:t>
            </a:r>
            <a:r>
              <a:rPr lang="en-US" sz="2000" dirty="0"/>
              <a:t>for the </a:t>
            </a:r>
            <a:r>
              <a:rPr lang="en-US" sz="2000" b="1" dirty="0"/>
              <a:t>Internet Of Things (IOT) </a:t>
            </a:r>
            <a:r>
              <a:rPr lang="en-US" sz="2000" dirty="0"/>
              <a:t>the way it was meant to be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151" y="1987984"/>
            <a:ext cx="6979921" cy="4464743"/>
          </a:xfrm>
          <a:prstGeom prst="rect">
            <a:avLst/>
          </a:prstGeom>
        </p:spPr>
      </p:pic>
      <p:sp>
        <p:nvSpPr>
          <p:cNvPr id="3" name="Rectangle 2"/>
          <p:cNvSpPr/>
          <p:nvPr/>
        </p:nvSpPr>
        <p:spPr>
          <a:xfrm>
            <a:off x="5546907" y="3244334"/>
            <a:ext cx="1098186" cy="369332"/>
          </a:xfrm>
          <a:prstGeom prst="rect">
            <a:avLst/>
          </a:prstGeom>
        </p:spPr>
        <p:txBody>
          <a:bodyPr wrap="none">
            <a:spAutoFit/>
          </a:bodyPr>
          <a:lstStyle/>
          <a:p>
            <a:r>
              <a:rPr lang="en-US" b="1" dirty="0"/>
              <a:t>Dweeting</a:t>
            </a:r>
          </a:p>
        </p:txBody>
      </p:sp>
    </p:spTree>
    <p:extLst>
      <p:ext uri="{BB962C8B-B14F-4D97-AF65-F5344CB8AC3E}">
        <p14:creationId xmlns:p14="http://schemas.microsoft.com/office/powerpoint/2010/main" val="110494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Dweeting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To </a:t>
            </a:r>
            <a:r>
              <a:rPr lang="en-US" sz="2000" dirty="0"/>
              <a:t>dweet from your thing, simply call a URL like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2"/>
              </a:rPr>
              <a:t>https://dweet.io/dweet/for/my-thing-name?hello=world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Just replace </a:t>
            </a:r>
            <a:r>
              <a:rPr lang="en-US" sz="2000" b="1" dirty="0"/>
              <a:t>my-thing-name</a:t>
            </a:r>
            <a:r>
              <a:rPr lang="en-US" sz="2000" dirty="0"/>
              <a:t> with a unique name. That's it!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Any query parameters you add to the request will be added as key-value pairs to the content of the dweet. For example: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3"/>
              </a:rPr>
              <a:t>https://</a:t>
            </a:r>
            <a:r>
              <a:rPr lang="en-US" sz="2000" b="1" i="1" dirty="0" smtClean="0">
                <a:solidFill>
                  <a:srgbClr val="0070C0"/>
                </a:solidFill>
                <a:latin typeface="Consolas" panose="020B0609020204030204" pitchFamily="49" charset="0"/>
                <a:cs typeface="Consolas" panose="020B0609020204030204" pitchFamily="49" charset="0"/>
                <a:hlinkClick r:id="rId3"/>
              </a:rPr>
              <a:t>dweet.io/dweet/for/my-thing-name?hello=world&amp;foo=bar</a:t>
            </a: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534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5729</TotalTime>
  <Words>1447</Words>
  <Application>Microsoft Office PowerPoint</Application>
  <PresentationFormat>Widescreen</PresentationFormat>
  <Paragraphs>363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Unicode MS</vt:lpstr>
      <vt:lpstr>Calibri</vt:lpstr>
      <vt:lpstr>Calibri Light</vt:lpstr>
      <vt:lpstr>Consolas</vt:lpstr>
      <vt:lpstr>Courier New</vt:lpstr>
      <vt:lpstr>Verdana</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1817</cp:revision>
  <dcterms:created xsi:type="dcterms:W3CDTF">2015-08-06T11:05:05Z</dcterms:created>
  <dcterms:modified xsi:type="dcterms:W3CDTF">2017-12-13T20:59:53Z</dcterms:modified>
  <cp:contentStatus/>
</cp:coreProperties>
</file>