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4" r:id="rId3"/>
    <p:sldId id="400" r:id="rId4"/>
    <p:sldId id="395" r:id="rId5"/>
    <p:sldId id="401" r:id="rId6"/>
    <p:sldId id="398" r:id="rId7"/>
    <p:sldId id="402" r:id="rId8"/>
    <p:sldId id="403" r:id="rId9"/>
    <p:sldId id="404" r:id="rId10"/>
    <p:sldId id="405" r:id="rId11"/>
    <p:sldId id="433" r:id="rId12"/>
    <p:sldId id="435" r:id="rId13"/>
    <p:sldId id="436" r:id="rId14"/>
    <p:sldId id="437" r:id="rId15"/>
    <p:sldId id="406" r:id="rId16"/>
    <p:sldId id="407" r:id="rId17"/>
    <p:sldId id="408" r:id="rId18"/>
    <p:sldId id="409" r:id="rId19"/>
    <p:sldId id="411" r:id="rId20"/>
    <p:sldId id="412" r:id="rId21"/>
    <p:sldId id="413" r:id="rId22"/>
    <p:sldId id="414" r:id="rId23"/>
    <p:sldId id="438" r:id="rId24"/>
    <p:sldId id="415" r:id="rId25"/>
    <p:sldId id="416" r:id="rId26"/>
    <p:sldId id="417" r:id="rId27"/>
    <p:sldId id="421" r:id="rId28"/>
    <p:sldId id="422" r:id="rId29"/>
    <p:sldId id="423" r:id="rId30"/>
    <p:sldId id="424" r:id="rId31"/>
    <p:sldId id="426" r:id="rId32"/>
    <p:sldId id="425" r:id="rId33"/>
    <p:sldId id="427" r:id="rId34"/>
    <p:sldId id="428" r:id="rId35"/>
    <p:sldId id="429" r:id="rId36"/>
    <p:sldId id="430" r:id="rId37"/>
    <p:sldId id="431" r:id="rId38"/>
    <p:sldId id="432" r:id="rId39"/>
    <p:sldId id="26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snapToGrid="0">
      <p:cViewPr varScale="1">
        <p:scale>
          <a:sx n="69" d="100"/>
          <a:sy n="69" d="100"/>
        </p:scale>
        <p:origin x="7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3/7/2018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3/7/2018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3/7/2018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3/7/2018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Internet Of</a:t>
            </a:r>
            <a:br>
              <a:rPr lang="en-US" dirty="0"/>
            </a:br>
            <a:r>
              <a:rPr lang="en-US" dirty="0"/>
              <a:t>things</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5484252"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learn how your Raspberry Pi can participate in the Internet of Things in various ways.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477875"/>
          </a:xfrm>
          <a:prstGeom prst="rect">
            <a:avLst/>
          </a:prstGeom>
          <a:noFill/>
        </p:spPr>
        <p:txBody>
          <a:bodyPr wrap="square" rtlCol="0">
            <a:spAutoFit/>
          </a:bodyPr>
          <a:lstStyle/>
          <a:p>
            <a:pPr lvl="1"/>
            <a:r>
              <a:rPr lang="en-US" sz="2000" dirty="0"/>
              <a:t>The </a:t>
            </a:r>
            <a:r>
              <a:rPr lang="en-US" b="1" i="1" dirty="0" err="1">
                <a:solidFill>
                  <a:srgbClr val="0070C0"/>
                </a:solidFill>
                <a:latin typeface="Consolas" panose="020B0609020204030204" pitchFamily="49" charset="0"/>
                <a:cs typeface="Consolas" panose="020B0609020204030204" pitchFamily="49" charset="0"/>
              </a:rPr>
              <a:t>JQuery</a:t>
            </a:r>
            <a:r>
              <a:rPr lang="en-US" sz="2000" dirty="0"/>
              <a:t>, </a:t>
            </a:r>
            <a:r>
              <a:rPr lang="en-US" b="1" i="1" dirty="0">
                <a:solidFill>
                  <a:srgbClr val="0070C0"/>
                </a:solidFill>
                <a:latin typeface="Consolas" panose="020B0609020204030204" pitchFamily="49" charset="0"/>
                <a:cs typeface="Consolas" panose="020B0609020204030204" pitchFamily="49" charset="0"/>
              </a:rPr>
              <a:t>Raphael</a:t>
            </a:r>
            <a:r>
              <a:rPr lang="en-US" sz="2000" dirty="0"/>
              <a:t>, and </a:t>
            </a:r>
            <a:r>
              <a:rPr lang="en-US" b="1" i="1" dirty="0" err="1">
                <a:solidFill>
                  <a:srgbClr val="0070C0"/>
                </a:solidFill>
                <a:latin typeface="Consolas" panose="020B0609020204030204" pitchFamily="49" charset="0"/>
                <a:cs typeface="Consolas" panose="020B0609020204030204" pitchFamily="49" charset="0"/>
              </a:rPr>
              <a:t>JustGage</a:t>
            </a:r>
            <a:r>
              <a:rPr lang="en-US" sz="2000" dirty="0"/>
              <a:t> libraries are all imported (</a:t>
            </a:r>
            <a:r>
              <a:rPr lang="en-US" b="1" i="1" dirty="0" err="1">
                <a:solidFill>
                  <a:srgbClr val="0070C0"/>
                </a:solidFill>
                <a:latin typeface="Consolas" panose="020B0609020204030204" pitchFamily="49" charset="0"/>
                <a:cs typeface="Consolas" panose="020B0609020204030204" pitchFamily="49" charset="0"/>
              </a:rPr>
              <a:t>JQuery</a:t>
            </a:r>
            <a:r>
              <a:rPr lang="en-US" sz="2000" dirty="0"/>
              <a:t> from </a:t>
            </a:r>
            <a:r>
              <a:rPr lang="en-US" b="1" i="1" dirty="0">
                <a:solidFill>
                  <a:srgbClr val="0070C0"/>
                </a:solidFill>
                <a:latin typeface="Consolas" panose="020B0609020204030204" pitchFamily="49" charset="0"/>
                <a:cs typeface="Consolas" panose="020B0609020204030204" pitchFamily="49" charset="0"/>
              </a:rPr>
              <a:t>https:// developers.google.com/speed/libraries/#</a:t>
            </a:r>
            <a:r>
              <a:rPr lang="en-US" b="1" i="1" dirty="0" err="1">
                <a:solidFill>
                  <a:srgbClr val="0070C0"/>
                </a:solidFill>
                <a:latin typeface="Consolas" panose="020B0609020204030204" pitchFamily="49" charset="0"/>
                <a:cs typeface="Consolas" panose="020B0609020204030204" pitchFamily="49" charset="0"/>
              </a:rPr>
              <a:t>jquery</a:t>
            </a:r>
            <a:r>
              <a:rPr lang="en-US" b="1" i="1" dirty="0">
                <a:solidFill>
                  <a:srgbClr val="0070C0"/>
                </a:solidFill>
                <a:latin typeface="Consolas" panose="020B0609020204030204" pitchFamily="49" charset="0"/>
                <a:cs typeface="Consolas" panose="020B0609020204030204" pitchFamily="49" charset="0"/>
              </a:rPr>
              <a:t> </a:t>
            </a:r>
            <a:r>
              <a:rPr lang="en-US" sz="2000" dirty="0"/>
              <a:t>and the other two from local copies). </a:t>
            </a:r>
            <a:endParaRPr lang="fa-IR" sz="2000" dirty="0"/>
          </a:p>
          <a:p>
            <a:pPr lvl="1"/>
            <a:endParaRPr lang="fa-IR" sz="2000" dirty="0"/>
          </a:p>
          <a:p>
            <a:pPr lvl="1"/>
            <a:endParaRPr lang="fa-IR" sz="2000" dirty="0"/>
          </a:p>
          <a:p>
            <a:pPr lvl="1"/>
            <a:r>
              <a:rPr lang="en-US" sz="2000" dirty="0"/>
              <a:t>Getting a reading from the Raspberry Pi to the browser window is a two-stage process. First, the function </a:t>
            </a:r>
            <a:r>
              <a:rPr lang="en-US" sz="2000" dirty="0" err="1"/>
              <a:t>getReading</a:t>
            </a:r>
            <a:r>
              <a:rPr lang="en-US" sz="2000" dirty="0"/>
              <a:t> is called. This sends a web request with the route </a:t>
            </a:r>
            <a:r>
              <a:rPr lang="en-US" b="1" i="1" dirty="0">
                <a:solidFill>
                  <a:srgbClr val="0070C0"/>
                </a:solidFill>
                <a:latin typeface="Consolas" panose="020B0609020204030204" pitchFamily="49" charset="0"/>
                <a:cs typeface="Consolas" panose="020B0609020204030204" pitchFamily="49" charset="0"/>
              </a:rPr>
              <a:t>/temp </a:t>
            </a:r>
            <a:r>
              <a:rPr lang="en-US" sz="2000" dirty="0"/>
              <a:t>to web_sensor.py and specifies a function called callback to be run when the web request completes. The callback function is then responsible for updating the </a:t>
            </a:r>
            <a:r>
              <a:rPr lang="en-US" sz="2000" dirty="0" err="1"/>
              <a:t>JustGage</a:t>
            </a:r>
            <a:r>
              <a:rPr lang="en-US" sz="2000" dirty="0"/>
              <a:t> display before setting a timeout to call </a:t>
            </a:r>
            <a:r>
              <a:rPr lang="en-US" b="1" i="1" dirty="0" err="1">
                <a:solidFill>
                  <a:srgbClr val="0070C0"/>
                </a:solidFill>
                <a:latin typeface="Consolas" panose="020B0609020204030204" pitchFamily="49" charset="0"/>
                <a:cs typeface="Consolas" panose="020B0609020204030204" pitchFamily="49" charset="0"/>
              </a:rPr>
              <a:t>getReading</a:t>
            </a:r>
            <a:r>
              <a:rPr lang="en-US" sz="2000" dirty="0"/>
              <a:t> again after a second. </a:t>
            </a:r>
            <a:endParaRPr lang="fa-IR" sz="2000" dirty="0"/>
          </a:p>
          <a:p>
            <a:pPr lvl="1"/>
            <a:endParaRPr lang="fa-IR" sz="2000" dirty="0"/>
          </a:p>
          <a:p>
            <a:pPr lvl="1"/>
            <a:r>
              <a:rPr lang="en-US" sz="2000" dirty="0"/>
              <a:t>  </a:t>
            </a:r>
          </a:p>
        </p:txBody>
      </p:sp>
    </p:spTree>
    <p:extLst>
      <p:ext uri="{BB962C8B-B14F-4D97-AF65-F5344CB8AC3E}">
        <p14:creationId xmlns:p14="http://schemas.microsoft.com/office/powerpoint/2010/main" val="2788807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InternetSensor.py</a:t>
            </a:r>
            <a:r>
              <a:rPr lang="fa-IR" dirty="0" smtClean="0"/>
              <a:t> </a:t>
            </a:r>
            <a:r>
              <a:rPr lang="en-US" dirty="0"/>
              <a:t>Project</a:t>
            </a:r>
          </a:p>
        </p:txBody>
      </p:sp>
      <p:sp>
        <p:nvSpPr>
          <p:cNvPr id="2" name="TextBox 1"/>
          <p:cNvSpPr txBox="1"/>
          <p:nvPr/>
        </p:nvSpPr>
        <p:spPr>
          <a:xfrm>
            <a:off x="417443" y="745199"/>
            <a:ext cx="11357113" cy="4278094"/>
          </a:xfrm>
          <a:prstGeom prst="rect">
            <a:avLst/>
          </a:prstGeom>
          <a:noFill/>
        </p:spPr>
        <p:txBody>
          <a:bodyPr wrap="square" rtlCol="0">
            <a:spAutoFit/>
          </a:bodyPr>
          <a:lstStyle/>
          <a:p>
            <a:pPr lvl="1"/>
            <a:r>
              <a:rPr lang="en-US" sz="2000" dirty="0"/>
              <a:t>The main program </a:t>
            </a:r>
            <a:r>
              <a:rPr lang="en-US" sz="2000" dirty="0" smtClean="0"/>
              <a:t>(InternetSensor.py</a:t>
            </a:r>
            <a:r>
              <a:rPr lang="en-US" sz="2000" dirty="0"/>
              <a:t>) is actually quite concise: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import os, time</a:t>
            </a:r>
          </a:p>
          <a:p>
            <a:pPr lvl="1"/>
            <a:r>
              <a:rPr lang="en-US" b="1" i="1" dirty="0">
                <a:solidFill>
                  <a:srgbClr val="0070C0"/>
                </a:solidFill>
                <a:latin typeface="Consolas" panose="020B0609020204030204" pitchFamily="49" charset="0"/>
                <a:cs typeface="Consolas" panose="020B0609020204030204" pitchFamily="49" charset="0"/>
              </a:rPr>
              <a:t>import urllib2</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CpuTemp():</a:t>
            </a:r>
          </a:p>
          <a:p>
            <a:pPr lvl="1"/>
            <a:r>
              <a:rPr lang="en-US" b="1" i="1" dirty="0">
                <a:solidFill>
                  <a:srgbClr val="0070C0"/>
                </a:solidFill>
                <a:latin typeface="Consolas" panose="020B0609020204030204" pitchFamily="49" charset="0"/>
                <a:cs typeface="Consolas" panose="020B0609020204030204" pitchFamily="49" charset="0"/>
              </a:rPr>
              <a:t>    dev = os.popen('/opt/vc/bin/vcgencmd measure_temp')</a:t>
            </a:r>
          </a:p>
          <a:p>
            <a:pPr lvl="1"/>
            <a:r>
              <a:rPr lang="en-US" b="1" i="1" dirty="0">
                <a:solidFill>
                  <a:srgbClr val="0070C0"/>
                </a:solidFill>
                <a:latin typeface="Consolas" panose="020B0609020204030204" pitchFamily="49" charset="0"/>
                <a:cs typeface="Consolas" panose="020B0609020204030204" pitchFamily="49" charset="0"/>
              </a:rPr>
              <a:t>    temp = dev.read()[5:-3]</a:t>
            </a:r>
          </a:p>
          <a:p>
            <a:pPr lvl="1"/>
            <a:r>
              <a:rPr lang="en-US" b="1" i="1" dirty="0">
                <a:solidFill>
                  <a:srgbClr val="0070C0"/>
                </a:solidFill>
                <a:latin typeface="Consolas" panose="020B0609020204030204" pitchFamily="49" charset="0"/>
                <a:cs typeface="Consolas" panose="020B0609020204030204" pitchFamily="49" charset="0"/>
              </a:rPr>
              <a:t>    return temp</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while True:</a:t>
            </a:r>
          </a:p>
          <a:p>
            <a:pPr lvl="1"/>
            <a:r>
              <a:rPr lang="en-US" b="1" i="1" dirty="0">
                <a:solidFill>
                  <a:srgbClr val="0070C0"/>
                </a:solidFill>
                <a:latin typeface="Consolas" panose="020B0609020204030204" pitchFamily="49" charset="0"/>
                <a:cs typeface="Consolas" panose="020B0609020204030204" pitchFamily="49" charset="0"/>
              </a:rPr>
              <a:t>    temp = CpuTemp()</a:t>
            </a:r>
          </a:p>
          <a:p>
            <a:pPr lvl="1"/>
            <a:r>
              <a:rPr lang="en-US" b="1" i="1" dirty="0">
                <a:solidFill>
                  <a:srgbClr val="0070C0"/>
                </a:solidFill>
                <a:latin typeface="Consolas" panose="020B0609020204030204" pitchFamily="49" charset="0"/>
                <a:cs typeface="Consolas" panose="020B0609020204030204" pitchFamily="49" charset="0"/>
              </a:rPr>
              <a:t>    print("Raspberry Pi Temp: {}".format(temp))</a:t>
            </a:r>
          </a:p>
          <a:p>
            <a:pPr lvl="1"/>
            <a:r>
              <a:rPr lang="en-US" b="1" i="1" dirty="0">
                <a:solidFill>
                  <a:srgbClr val="0070C0"/>
                </a:solidFill>
                <a:latin typeface="Consolas" panose="020B0609020204030204" pitchFamily="49" charset="0"/>
                <a:cs typeface="Consolas" panose="020B0609020204030204" pitchFamily="49" charset="0"/>
              </a:rPr>
              <a:t>    urllib2.urlopen("https://dweet.io/dweet/for/RpiCourseDweet?temp={}".format(temp))</a:t>
            </a:r>
          </a:p>
          <a:p>
            <a:pPr lvl="1"/>
            <a:r>
              <a:rPr lang="en-US" b="1" i="1" dirty="0">
                <a:solidFill>
                  <a:srgbClr val="0070C0"/>
                </a:solidFill>
                <a:latin typeface="Consolas" panose="020B0609020204030204" pitchFamily="49" charset="0"/>
                <a:cs typeface="Consolas" panose="020B0609020204030204" pitchFamily="49" charset="0"/>
              </a:rPr>
              <a:t>    time.sleep(1)</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50594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index.html </a:t>
            </a:r>
            <a:r>
              <a:rPr lang="en-US" dirty="0"/>
              <a:t>File</a:t>
            </a:r>
          </a:p>
        </p:txBody>
      </p:sp>
      <p:sp>
        <p:nvSpPr>
          <p:cNvPr id="2" name="TextBox 1"/>
          <p:cNvSpPr txBox="1"/>
          <p:nvPr/>
        </p:nvSpPr>
        <p:spPr>
          <a:xfrm>
            <a:off x="417443" y="745199"/>
            <a:ext cx="11357113" cy="5940088"/>
          </a:xfrm>
          <a:prstGeom prst="rect">
            <a:avLst/>
          </a:prstGeom>
          <a:noFill/>
        </p:spPr>
        <p:txBody>
          <a:bodyPr wrap="square" rtlCol="0">
            <a:spAutoFit/>
          </a:bodyPr>
          <a:lstStyle/>
          <a:p>
            <a:pPr lvl="1"/>
            <a:r>
              <a:rPr lang="en-US" sz="2000" dirty="0"/>
              <a:t>The file main.html mostly contains the JavaScript to render the user interface.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&lt;html&gt;</a:t>
            </a:r>
          </a:p>
          <a:p>
            <a:pPr lvl="1"/>
            <a:r>
              <a:rPr lang="en-US" b="1" i="1" dirty="0">
                <a:solidFill>
                  <a:srgbClr val="0070C0"/>
                </a:solidFill>
                <a:latin typeface="Consolas" panose="020B0609020204030204" pitchFamily="49" charset="0"/>
                <a:cs typeface="Consolas" panose="020B0609020204030204" pitchFamily="49" charset="0"/>
              </a:rPr>
              <a:t>&lt;head&gt;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src="jquery.min.js" type="text/javascript" charset="utf-8"&gt;&lt;/script&gt;</a:t>
            </a:r>
          </a:p>
          <a:p>
            <a:pPr lvl="1"/>
            <a:r>
              <a:rPr lang="en-US" b="1" i="1" dirty="0">
                <a:solidFill>
                  <a:srgbClr val="0070C0"/>
                </a:solidFill>
                <a:latin typeface="Consolas" panose="020B0609020204030204" pitchFamily="49" charset="0"/>
                <a:cs typeface="Consolas" panose="020B0609020204030204" pitchFamily="49" charset="0"/>
              </a:rPr>
              <a:t>&lt;script src="raphael.2.1.0.min.js"&gt;&lt;/script&gt;</a:t>
            </a:r>
          </a:p>
          <a:p>
            <a:pPr lvl="1"/>
            <a:r>
              <a:rPr lang="en-US" b="1" i="1" dirty="0">
                <a:solidFill>
                  <a:srgbClr val="0070C0"/>
                </a:solidFill>
                <a:latin typeface="Consolas" panose="020B0609020204030204" pitchFamily="49" charset="0"/>
                <a:cs typeface="Consolas" panose="020B0609020204030204" pitchFamily="49" charset="0"/>
              </a:rPr>
              <a:t>&lt;script src="justgage.1.0.1.min.js"&gt;&lt;/script&gt;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function callback(response, status){</a:t>
            </a:r>
          </a:p>
          <a:p>
            <a:pPr lvl="1"/>
            <a:r>
              <a:rPr lang="en-US" b="1" i="1" dirty="0">
                <a:solidFill>
                  <a:srgbClr val="0070C0"/>
                </a:solidFill>
                <a:latin typeface="Consolas" panose="020B0609020204030204" pitchFamily="49" charset="0"/>
                <a:cs typeface="Consolas" panose="020B0609020204030204" pitchFamily="49" charset="0"/>
              </a:rPr>
              <a:t>	if (status == "success") {</a:t>
            </a:r>
          </a:p>
          <a:p>
            <a:pPr lvl="1"/>
            <a:r>
              <a:rPr lang="en-US" b="1" i="1" dirty="0">
                <a:solidFill>
                  <a:srgbClr val="0070C0"/>
                </a:solidFill>
                <a:latin typeface="Consolas" panose="020B0609020204030204" pitchFamily="49" charset="0"/>
                <a:cs typeface="Consolas" panose="020B0609020204030204" pitchFamily="49" charset="0"/>
              </a:rPr>
              <a:t>		temp = parseFloat(response["with"]["0"]["content"]["temp"]).toFixed(2);</a:t>
            </a:r>
          </a:p>
          <a:p>
            <a:pPr lvl="1"/>
            <a:r>
              <a:rPr lang="en-US" b="1" i="1" dirty="0">
                <a:solidFill>
                  <a:srgbClr val="0070C0"/>
                </a:solidFill>
                <a:latin typeface="Consolas" panose="020B0609020204030204" pitchFamily="49" charset="0"/>
                <a:cs typeface="Consolas" panose="020B0609020204030204" pitchFamily="49" charset="0"/>
              </a:rPr>
              <a:t>		g.refresh(temp);</a:t>
            </a:r>
          </a:p>
          <a:p>
            <a:pPr lvl="1"/>
            <a:r>
              <a:rPr lang="en-US" b="1" i="1" dirty="0">
                <a:solidFill>
                  <a:srgbClr val="0070C0"/>
                </a:solidFill>
                <a:latin typeface="Consolas" panose="020B0609020204030204" pitchFamily="49" charset="0"/>
                <a:cs typeface="Consolas" panose="020B0609020204030204" pitchFamily="49" charset="0"/>
              </a:rPr>
              <a:t>		setTimeout(getReading, 1000);</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smtClean="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else </a:t>
            </a:r>
            <a:endParaRPr lang="en-US" b="1" i="1" dirty="0" smtClean="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	</a:t>
            </a:r>
            <a:r>
              <a:rPr lang="en-US" b="1" i="1" dirty="0" smtClean="0">
                <a:solidFill>
                  <a:srgbClr val="0070C0"/>
                </a:solidFill>
                <a:latin typeface="Consolas" panose="020B0609020204030204" pitchFamily="49" charset="0"/>
                <a:cs typeface="Consolas" panose="020B0609020204030204" pitchFamily="49" charset="0"/>
              </a:rPr>
              <a:t>{</a:t>
            </a:r>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		alert("There was a problem");</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02646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main.html File</a:t>
            </a:r>
          </a:p>
        </p:txBody>
      </p:sp>
      <p:sp>
        <p:nvSpPr>
          <p:cNvPr id="2" name="TextBox 1"/>
          <p:cNvSpPr txBox="1"/>
          <p:nvPr/>
        </p:nvSpPr>
        <p:spPr>
          <a:xfrm>
            <a:off x="417443" y="745199"/>
            <a:ext cx="11357113" cy="6186309"/>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function getReading(){</a:t>
            </a:r>
          </a:p>
          <a:p>
            <a:pPr lvl="1"/>
            <a:r>
              <a:rPr lang="en-US" b="1" i="1" dirty="0">
                <a:solidFill>
                  <a:srgbClr val="0070C0"/>
                </a:solidFill>
                <a:latin typeface="Consolas" panose="020B0609020204030204" pitchFamily="49" charset="0"/>
                <a:cs typeface="Consolas" panose="020B0609020204030204" pitchFamily="49" charset="0"/>
              </a:rPr>
              <a:t>   	$.get('https</a:t>
            </a:r>
            <a:r>
              <a:rPr lang="en-US" b="1" i="1">
                <a:solidFill>
                  <a:srgbClr val="0070C0"/>
                </a:solidFill>
                <a:latin typeface="Consolas" panose="020B0609020204030204" pitchFamily="49" charset="0"/>
                <a:cs typeface="Consolas" panose="020B0609020204030204" pitchFamily="49" charset="0"/>
              </a:rPr>
              <a:t>://</a:t>
            </a:r>
            <a:r>
              <a:rPr lang="en-US" b="1" i="1" smtClean="0">
                <a:solidFill>
                  <a:srgbClr val="0070C0"/>
                </a:solidFill>
                <a:latin typeface="Consolas" panose="020B0609020204030204" pitchFamily="49" charset="0"/>
                <a:cs typeface="Consolas" panose="020B0609020204030204" pitchFamily="49" charset="0"/>
              </a:rPr>
              <a:t>dweet.io/get/latest/dweet/for/RpiCourseDweet</a:t>
            </a:r>
            <a:r>
              <a:rPr lang="en-US" b="1" i="1" dirty="0">
                <a:solidFill>
                  <a:srgbClr val="0070C0"/>
                </a:solidFill>
                <a:latin typeface="Consolas" panose="020B0609020204030204" pitchFamily="49" charset="0"/>
                <a:cs typeface="Consolas" panose="020B0609020204030204" pitchFamily="49" charset="0"/>
              </a:rPr>
              <a:t>', callback);</a:t>
            </a:r>
          </a:p>
          <a:p>
            <a:pPr lvl="1"/>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&lt;/head&gt;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&lt;body&gt;</a:t>
            </a:r>
          </a:p>
          <a:p>
            <a:pPr lvl="1"/>
            <a:r>
              <a:rPr lang="en-US" b="1" i="1" dirty="0">
                <a:solidFill>
                  <a:srgbClr val="0070C0"/>
                </a:solidFill>
                <a:latin typeface="Consolas" panose="020B0609020204030204" pitchFamily="49" charset="0"/>
                <a:cs typeface="Consolas" panose="020B0609020204030204" pitchFamily="49" charset="0"/>
              </a:rPr>
              <a:t>&lt;div id="gauge" class="200x160px"&gt;&lt;/div&gt;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var g = new JustGage({</a:t>
            </a:r>
          </a:p>
          <a:p>
            <a:pPr lvl="1"/>
            <a:r>
              <a:rPr lang="en-US" b="1" i="1" dirty="0">
                <a:solidFill>
                  <a:srgbClr val="0070C0"/>
                </a:solidFill>
                <a:latin typeface="Consolas" panose="020B0609020204030204" pitchFamily="49" charset="0"/>
                <a:cs typeface="Consolas" panose="020B0609020204030204" pitchFamily="49" charset="0"/>
              </a:rPr>
              <a:t>    id: "gauge",</a:t>
            </a:r>
          </a:p>
          <a:p>
            <a:pPr lvl="1"/>
            <a:r>
              <a:rPr lang="en-US" b="1" i="1" dirty="0">
                <a:solidFill>
                  <a:srgbClr val="0070C0"/>
                </a:solidFill>
                <a:latin typeface="Consolas" panose="020B0609020204030204" pitchFamily="49" charset="0"/>
                <a:cs typeface="Consolas" panose="020B0609020204030204" pitchFamily="49" charset="0"/>
              </a:rPr>
              <a:t>    value: 0,</a:t>
            </a:r>
          </a:p>
          <a:p>
            <a:pPr lvl="1"/>
            <a:r>
              <a:rPr lang="en-US" b="1" i="1" dirty="0">
                <a:solidFill>
                  <a:srgbClr val="0070C0"/>
                </a:solidFill>
                <a:latin typeface="Consolas" panose="020B0609020204030204" pitchFamily="49" charset="0"/>
                <a:cs typeface="Consolas" panose="020B0609020204030204" pitchFamily="49" charset="0"/>
              </a:rPr>
              <a:t>    min: 10,</a:t>
            </a:r>
          </a:p>
          <a:p>
            <a:pPr lvl="1"/>
            <a:r>
              <a:rPr lang="en-US" b="1" i="1" dirty="0">
                <a:solidFill>
                  <a:srgbClr val="0070C0"/>
                </a:solidFill>
                <a:latin typeface="Consolas" panose="020B0609020204030204" pitchFamily="49" charset="0"/>
                <a:cs typeface="Consolas" panose="020B0609020204030204" pitchFamily="49" charset="0"/>
              </a:rPr>
              <a:t>    max: 60,</a:t>
            </a:r>
          </a:p>
          <a:p>
            <a:pPr lvl="1"/>
            <a:r>
              <a:rPr lang="en-US" b="1" i="1" dirty="0">
                <a:solidFill>
                  <a:srgbClr val="0070C0"/>
                </a:solidFill>
                <a:latin typeface="Consolas" panose="020B0609020204030204" pitchFamily="49" charset="0"/>
                <a:cs typeface="Consolas" panose="020B0609020204030204" pitchFamily="49" charset="0"/>
              </a:rPr>
              <a:t>    title: "Raspberry Pi Temp 'C"</a:t>
            </a:r>
          </a:p>
          <a:p>
            <a:pPr lvl="1"/>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getReading();</a:t>
            </a:r>
          </a:p>
          <a:p>
            <a:pPr lvl="1"/>
            <a:r>
              <a:rPr lang="en-US" b="1" i="1" dirty="0">
                <a:solidFill>
                  <a:srgbClr val="0070C0"/>
                </a:solidFill>
                <a:latin typeface="Consolas" panose="020B0609020204030204" pitchFamily="49" charset="0"/>
                <a:cs typeface="Consolas" panose="020B0609020204030204" pitchFamily="49" charset="0"/>
              </a:rPr>
              <a:t>&lt;/script&gt;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&lt;/body&gt;</a:t>
            </a:r>
          </a:p>
          <a:p>
            <a:pPr lvl="1"/>
            <a:r>
              <a:rPr lang="en-US" b="1" i="1" dirty="0">
                <a:solidFill>
                  <a:srgbClr val="0070C0"/>
                </a:solidFill>
                <a:latin typeface="Consolas" panose="020B0609020204030204" pitchFamily="49" charset="0"/>
                <a:cs typeface="Consolas" panose="020B0609020204030204" pitchFamily="49" charset="0"/>
              </a:rPr>
              <a:t>&lt;/html&gt;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0520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freeboard.io</a:t>
            </a:r>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srcRect t="10486" b="5303"/>
          <a:stretch/>
        </p:blipFill>
        <p:spPr>
          <a:xfrm>
            <a:off x="0" y="721217"/>
            <a:ext cx="12192000" cy="6136782"/>
          </a:xfrm>
          <a:prstGeom prst="rect">
            <a:avLst/>
          </a:prstGeom>
        </p:spPr>
      </p:pic>
    </p:spTree>
    <p:extLst>
      <p:ext uri="{BB962C8B-B14F-4D97-AF65-F5344CB8AC3E}">
        <p14:creationId xmlns:p14="http://schemas.microsoft.com/office/powerpoint/2010/main" val="3117771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324535"/>
          </a:xfrm>
          <a:prstGeom prst="rect">
            <a:avLst/>
          </a:prstGeom>
          <a:noFill/>
        </p:spPr>
        <p:txBody>
          <a:bodyPr wrap="square" rtlCol="0">
            <a:spAutoFit/>
          </a:bodyPr>
          <a:lstStyle/>
          <a:p>
            <a:pPr lvl="1"/>
            <a:r>
              <a:rPr lang="en-US" sz="2000" dirty="0"/>
              <a:t>You want a flexible way for your </a:t>
            </a:r>
            <a:r>
              <a:rPr lang="en-US" sz="2000" dirty="0" err="1"/>
              <a:t>Raspberrry</a:t>
            </a:r>
            <a:r>
              <a:rPr lang="en-US" sz="2000" dirty="0"/>
              <a:t> Pi to send notifications by email, Facebook status, Twitter, or Slack. </a:t>
            </a:r>
            <a:endParaRPr lang="fa-IR" sz="2000" dirty="0"/>
          </a:p>
          <a:p>
            <a:pPr lvl="1"/>
            <a:endParaRPr lang="fa-IR" sz="2000" dirty="0"/>
          </a:p>
          <a:p>
            <a:pPr lvl="1"/>
            <a:r>
              <a:rPr lang="en-US" sz="2000" dirty="0"/>
              <a:t>This recipe is illustrated with an example that sends you an email when the CPU temperature of your Raspberry Pi exceeds a threshold. </a:t>
            </a:r>
          </a:p>
          <a:p>
            <a:pPr lvl="1"/>
            <a:endParaRPr lang="en-US" sz="2000" dirty="0"/>
          </a:p>
          <a:p>
            <a:pPr lvl="1"/>
            <a:r>
              <a:rPr lang="en-US" sz="2000" dirty="0"/>
              <a:t>You need to create an account with IFTTT before you can start using it, so visit </a:t>
            </a:r>
            <a:r>
              <a:rPr lang="en-US" b="1" i="1" dirty="0">
                <a:solidFill>
                  <a:srgbClr val="0070C0"/>
                </a:solidFill>
                <a:latin typeface="Consolas" panose="020B0609020204030204" pitchFamily="49" charset="0"/>
                <a:cs typeface="Consolas" panose="020B0609020204030204" pitchFamily="49" charset="0"/>
              </a:rPr>
              <a:t>www.ifttt.com</a:t>
            </a:r>
            <a:r>
              <a:rPr lang="en-US" sz="2000" dirty="0"/>
              <a:t> and sign up.</a:t>
            </a:r>
          </a:p>
          <a:p>
            <a:pPr lvl="1"/>
            <a:endParaRPr lang="en-US" sz="2000" dirty="0"/>
          </a:p>
          <a:p>
            <a:pPr lvl="1"/>
            <a:r>
              <a:rPr lang="en-US" sz="2000" dirty="0"/>
              <a:t> Click on the Create a Recipe button. This will prompt you to first enter the </a:t>
            </a:r>
            <a:r>
              <a:rPr lang="en-US" sz="2000" b="1" dirty="0">
                <a:solidFill>
                  <a:srgbClr val="FF0000"/>
                </a:solidFill>
              </a:rPr>
              <a:t>IF</a:t>
            </a:r>
            <a:r>
              <a:rPr lang="en-US" sz="2000" dirty="0"/>
              <a:t> part of the recipe and later the </a:t>
            </a:r>
            <a:r>
              <a:rPr lang="en-US" sz="2000" b="1" dirty="0">
                <a:solidFill>
                  <a:srgbClr val="FF0000"/>
                </a:solidFill>
              </a:rPr>
              <a:t>THAT</a:t>
            </a:r>
            <a:r>
              <a:rPr lang="en-US" sz="2000" dirty="0"/>
              <a:t> part. </a:t>
            </a:r>
          </a:p>
          <a:p>
            <a:pPr lvl="1"/>
            <a:endParaRPr lang="en-US" sz="2000" dirty="0"/>
          </a:p>
          <a:p>
            <a:pPr lvl="1"/>
            <a:r>
              <a:rPr lang="en-US" sz="2000" dirty="0"/>
              <a:t>In this case, the IF THIS part (the trigger) is going to be the receipt of a web request from your Raspberry Pi, so click on THIS and then enter Maker into the search field to find the Maker channel. Select the Maker channel and when prompted to Choose a Trigger, select the option (Receive a Web Request). This will open the form shown in following figure.</a:t>
            </a:r>
          </a:p>
          <a:p>
            <a:pPr lvl="1"/>
            <a:endParaRPr lang="en-US" sz="2000" dirty="0"/>
          </a:p>
        </p:txBody>
      </p:sp>
    </p:spTree>
    <p:extLst>
      <p:ext uri="{BB962C8B-B14F-4D97-AF65-F5344CB8AC3E}">
        <p14:creationId xmlns:p14="http://schemas.microsoft.com/office/powerpoint/2010/main" val="4144068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928048" y="857743"/>
            <a:ext cx="10495128" cy="5900628"/>
          </a:xfrm>
          <a:prstGeom prst="rect">
            <a:avLst/>
          </a:prstGeom>
        </p:spPr>
      </p:pic>
    </p:spTree>
    <p:extLst>
      <p:ext uri="{BB962C8B-B14F-4D97-AF65-F5344CB8AC3E}">
        <p14:creationId xmlns:p14="http://schemas.microsoft.com/office/powerpoint/2010/main" val="17046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170099"/>
          </a:xfrm>
          <a:prstGeom prst="rect">
            <a:avLst/>
          </a:prstGeom>
          <a:noFill/>
        </p:spPr>
        <p:txBody>
          <a:bodyPr wrap="square" rtlCol="0">
            <a:spAutoFit/>
          </a:bodyPr>
          <a:lstStyle/>
          <a:p>
            <a:pPr lvl="1"/>
            <a:r>
              <a:rPr lang="en-US" sz="2000" dirty="0"/>
              <a:t>Enter the text </a:t>
            </a:r>
            <a:r>
              <a:rPr lang="en-US" sz="2000" b="1" dirty="0" err="1">
                <a:effectLst>
                  <a:outerShdw blurRad="38100" dist="38100" dir="2700000" algn="tl">
                    <a:srgbClr val="000000">
                      <a:alpha val="43137"/>
                    </a:srgbClr>
                  </a:outerShdw>
                </a:effectLst>
              </a:rPr>
              <a:t>cpu_too_hot</a:t>
            </a:r>
            <a:r>
              <a:rPr lang="en-US" sz="2000" dirty="0"/>
              <a:t> into the Event Name field and click Create Trigger. </a:t>
            </a:r>
            <a:endParaRPr lang="fa-IR" sz="2000" dirty="0"/>
          </a:p>
          <a:p>
            <a:pPr lvl="1"/>
            <a:endParaRPr lang="fa-IR" sz="2000" dirty="0"/>
          </a:p>
          <a:p>
            <a:pPr lvl="1"/>
            <a:endParaRPr lang="fa-IR" sz="2000" dirty="0"/>
          </a:p>
          <a:p>
            <a:pPr lvl="1"/>
            <a:r>
              <a:rPr lang="en-US" sz="2000" dirty="0"/>
              <a:t>This will now move you to the </a:t>
            </a:r>
            <a:r>
              <a:rPr lang="en-US" sz="2000" b="1" dirty="0"/>
              <a:t>THAT </a:t>
            </a:r>
            <a:r>
              <a:rPr lang="en-US" sz="2000" dirty="0"/>
              <a:t>portion of the recipe, the action , and you will need to select an action channel. Here there are many options, but for this example you will use the Email channel, so type Email into the search field and then select the Email channel. You will see several email-related channels, including Gmail. Use the email channel, even if you are sending from a Gmail account. </a:t>
            </a:r>
          </a:p>
          <a:p>
            <a:pPr lvl="1"/>
            <a:endParaRPr lang="en-US" sz="2000" dirty="0"/>
          </a:p>
          <a:p>
            <a:pPr lvl="1"/>
            <a:r>
              <a:rPr lang="en-US" sz="2000" dirty="0"/>
              <a:t>Having selected the Email channel, select the action Send Me an Email, and the form shown in following figure will be displayed</a:t>
            </a:r>
          </a:p>
        </p:txBody>
      </p:sp>
    </p:spTree>
    <p:extLst>
      <p:ext uri="{BB962C8B-B14F-4D97-AF65-F5344CB8AC3E}">
        <p14:creationId xmlns:p14="http://schemas.microsoft.com/office/powerpoint/2010/main" val="1345741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23951" y="857743"/>
            <a:ext cx="10378061" cy="5834810"/>
          </a:xfrm>
          <a:prstGeom prst="rect">
            <a:avLst/>
          </a:prstGeom>
        </p:spPr>
      </p:pic>
    </p:spTree>
    <p:extLst>
      <p:ext uri="{BB962C8B-B14F-4D97-AF65-F5344CB8AC3E}">
        <p14:creationId xmlns:p14="http://schemas.microsoft.com/office/powerpoint/2010/main" val="4019075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EmailIfttt.py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 y="745199"/>
            <a:ext cx="12192001" cy="6247864"/>
          </a:xfrm>
          <a:prstGeom prst="rect">
            <a:avLst/>
          </a:prstGeom>
          <a:noFill/>
        </p:spPr>
        <p:txBody>
          <a:bodyPr wrap="square" rtlCol="0">
            <a:spAutoFit/>
          </a:bodyPr>
          <a:lstStyle/>
          <a:p>
            <a:pPr lvl="1"/>
            <a:r>
              <a:rPr lang="en-US" sz="2000" dirty="0"/>
              <a:t>The Python program to send the web request:</a:t>
            </a:r>
          </a:p>
          <a:p>
            <a:pPr lvl="1"/>
            <a:endParaRPr lang="fa-IR" sz="2000" dirty="0"/>
          </a:p>
          <a:p>
            <a:pPr lvl="1"/>
            <a:r>
              <a:rPr lang="en-US" sz="2000" b="1" i="1" dirty="0">
                <a:solidFill>
                  <a:srgbClr val="0070C0"/>
                </a:solidFill>
                <a:latin typeface="Consolas" panose="020B0609020204030204" pitchFamily="49" charset="0"/>
                <a:cs typeface="Consolas" panose="020B0609020204030204" pitchFamily="49" charset="0"/>
              </a:rPr>
              <a:t>import time,os</a:t>
            </a:r>
          </a:p>
          <a:p>
            <a:pPr lvl="1"/>
            <a:r>
              <a:rPr lang="en-US" sz="2000" b="1" i="1" dirty="0">
                <a:solidFill>
                  <a:srgbClr val="0070C0"/>
                </a:solidFill>
                <a:latin typeface="Consolas" panose="020B0609020204030204" pitchFamily="49" charset="0"/>
                <a:cs typeface="Consolas" panose="020B0609020204030204" pitchFamily="49" charset="0"/>
              </a:rPr>
              <a:t>import urllib2</a:t>
            </a:r>
          </a:p>
          <a:p>
            <a:pPr lvl="1"/>
            <a:r>
              <a:rPr lang="en-US" sz="2000" b="1" i="1" dirty="0">
                <a:solidFill>
                  <a:srgbClr val="0070C0"/>
                </a:solidFill>
                <a:latin typeface="Consolas" panose="020B0609020204030204" pitchFamily="49" charset="0"/>
                <a:cs typeface="Consolas" panose="020B0609020204030204" pitchFamily="49" charset="0"/>
              </a:rPr>
              <a:t>import urllib</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MaxTemp = 37.0</a:t>
            </a:r>
          </a:p>
          <a:p>
            <a:pPr lvl="1"/>
            <a:r>
              <a:rPr lang="en-US" sz="2000" b="1" i="1" dirty="0">
                <a:solidFill>
                  <a:srgbClr val="0070C0"/>
                </a:solidFill>
                <a:latin typeface="Consolas" panose="020B0609020204030204" pitchFamily="49" charset="0"/>
                <a:cs typeface="Consolas" panose="020B0609020204030204" pitchFamily="49" charset="0"/>
              </a:rPr>
              <a:t>EventName = 'cpu_hot'</a:t>
            </a:r>
          </a:p>
          <a:p>
            <a:pPr lvl="1"/>
            <a:r>
              <a:rPr lang="en-US" sz="2000" b="1" i="1" dirty="0">
                <a:solidFill>
                  <a:srgbClr val="0070C0"/>
                </a:solidFill>
                <a:latin typeface="Consolas" panose="020B0609020204030204" pitchFamily="49" charset="0"/>
                <a:cs typeface="Consolas" panose="020B0609020204030204" pitchFamily="49" charset="0"/>
              </a:rPr>
              <a:t>BaseUrl = 'https://maker.ifttt.com/trigger/{}/with/key/{}'</a:t>
            </a:r>
          </a:p>
          <a:p>
            <a:pPr lvl="1"/>
            <a:r>
              <a:rPr lang="en-US" sz="2000" b="1" i="1" dirty="0">
                <a:solidFill>
                  <a:srgbClr val="0070C0"/>
                </a:solidFill>
                <a:latin typeface="Consolas" panose="020B0609020204030204" pitchFamily="49" charset="0"/>
                <a:cs typeface="Consolas" panose="020B0609020204030204" pitchFamily="49" charset="0"/>
              </a:rPr>
              <a:t>Key = </a:t>
            </a:r>
            <a:r>
              <a:rPr lang="en-US" sz="2000" b="1" i="1" dirty="0" smtClean="0">
                <a:solidFill>
                  <a:srgbClr val="0070C0"/>
                </a:solidFill>
                <a:latin typeface="Consolas" panose="020B0609020204030204" pitchFamily="49" charset="0"/>
                <a:cs typeface="Consolas" panose="020B0609020204030204" pitchFamily="49" charset="0"/>
              </a:rPr>
              <a:t>'cxotxZpzCKtUnd3m7tkI4</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SendNotification(temp):</a:t>
            </a:r>
          </a:p>
          <a:p>
            <a:pPr lvl="1"/>
            <a:r>
              <a:rPr lang="en-US" sz="2000" b="1" i="1" dirty="0">
                <a:solidFill>
                  <a:srgbClr val="0070C0"/>
                </a:solidFill>
                <a:latin typeface="Consolas" panose="020B0609020204030204" pitchFamily="49" charset="0"/>
                <a:cs typeface="Consolas" panose="020B0609020204030204" pitchFamily="49" charset="0"/>
              </a:rPr>
              <a:t>    completeUrl = BaseUrl.format(EventName, Key)</a:t>
            </a:r>
          </a:p>
          <a:p>
            <a:pPr lvl="1"/>
            <a:r>
              <a:rPr lang="en-US" sz="2000" b="1" i="1" dirty="0">
                <a:solidFill>
                  <a:srgbClr val="0070C0"/>
                </a:solidFill>
                <a:latin typeface="Consolas" panose="020B0609020204030204" pitchFamily="49" charset="0"/>
                <a:cs typeface="Consolas" panose="020B0609020204030204" pitchFamily="49" charset="0"/>
              </a:rPr>
              <a:t>    jsonData = urllib.urlencode({"value1" : str(temp)})</a:t>
            </a:r>
          </a:p>
          <a:p>
            <a:pPr lvl="1"/>
            <a:r>
              <a:rPr lang="en-US" sz="2000" b="1" i="1" dirty="0">
                <a:solidFill>
                  <a:srgbClr val="0070C0"/>
                </a:solidFill>
                <a:latin typeface="Consolas" panose="020B0609020204030204" pitchFamily="49" charset="0"/>
                <a:cs typeface="Consolas" panose="020B0609020204030204" pitchFamily="49" charset="0"/>
              </a:rPr>
              <a:t>    urllib2.urlopen(url=completeUrl, data=jsonData</a:t>
            </a:r>
            <a:r>
              <a:rPr lang="en-US" sz="2000" b="1" i="1" dirty="0" smtClean="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a:t>
            </a:r>
          </a:p>
          <a:p>
            <a:pPr lvl="1"/>
            <a:r>
              <a:rPr lang="en-US" sz="2000" b="1" i="1" dirty="0">
                <a:solidFill>
                  <a:srgbClr val="0070C0"/>
                </a:solidFill>
                <a:latin typeface="Consolas" panose="020B0609020204030204" pitchFamily="49" charset="0"/>
                <a:cs typeface="Consolas" panose="020B0609020204030204" pitchFamily="49" charset="0"/>
              </a:rPr>
              <a:t>    return float(temp)</a:t>
            </a:r>
          </a:p>
        </p:txBody>
      </p:sp>
    </p:spTree>
    <p:extLst>
      <p:ext uri="{BB962C8B-B14F-4D97-AF65-F5344CB8AC3E}">
        <p14:creationId xmlns:p14="http://schemas.microsoft.com/office/powerpoint/2010/main" val="421775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Measuring the Raspberry Pi CPU Temperature</a:t>
            </a:r>
          </a:p>
        </p:txBody>
      </p:sp>
      <p:sp>
        <p:nvSpPr>
          <p:cNvPr id="2" name="TextBox 1"/>
          <p:cNvSpPr txBox="1"/>
          <p:nvPr/>
        </p:nvSpPr>
        <p:spPr>
          <a:xfrm>
            <a:off x="417443" y="745199"/>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know just how hot your Raspberry Pi’s CPU is getting.</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Use the </a:t>
            </a:r>
            <a:r>
              <a:rPr lang="en-US" sz="2000" b="1" dirty="0" err="1"/>
              <a:t>os</a:t>
            </a:r>
            <a:r>
              <a:rPr lang="en-US" sz="2000" b="1" dirty="0"/>
              <a:t> library to access the temperature sensor built into the Broadcom chip. </a:t>
            </a:r>
          </a:p>
          <a:p>
            <a:pPr marL="342900" indent="-342900">
              <a:buFont typeface="Arial" panose="020B0604020202020204" pitchFamily="34" charset="0"/>
              <a:buChar char="•"/>
            </a:pPr>
            <a:endParaRPr lang="en-US" sz="2000" b="1" dirty="0"/>
          </a:p>
          <a:p>
            <a:pPr marL="114300"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time</a:t>
            </a:r>
          </a:p>
          <a:p>
            <a:pPr marL="114300" lvl="1"/>
            <a:r>
              <a:rPr lang="en-US" sz="2000" b="1" i="1" dirty="0">
                <a:solidFill>
                  <a:srgbClr val="0070C0"/>
                </a:solidFill>
                <a:latin typeface="Consolas" panose="020B0609020204030204" pitchFamily="49" charset="0"/>
                <a:cs typeface="Consolas" panose="020B0609020204030204" pitchFamily="49" charset="0"/>
              </a:rPr>
              <a:t>while True:    </a:t>
            </a:r>
          </a:p>
          <a:p>
            <a:pPr marL="571500" lvl="2"/>
            <a:r>
              <a:rPr lang="en-US" sz="2000" b="1" i="1" dirty="0">
                <a:solidFill>
                  <a:srgbClr val="0070C0"/>
                </a:solidFill>
                <a:latin typeface="Consolas" panose="020B0609020204030204" pitchFamily="49" charset="0"/>
                <a:cs typeface="Consolas" panose="020B0609020204030204" pitchFamily="49" charset="0"/>
              </a:rPr>
              <a:t>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(1) </a:t>
            </a: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r>
              <a:rPr lang="en-US" sz="2000" dirty="0"/>
              <a:t>When you run this program, it will report the temperature. Note that the message printed is actually a string with temp= before the temperature and 'C after it.</a:t>
            </a: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r>
              <a:rPr lang="en-US" sz="2000" b="1" i="1" dirty="0">
                <a:solidFill>
                  <a:srgbClr val="0070C0"/>
                </a:solidFill>
                <a:latin typeface="Consolas" panose="020B0609020204030204" pitchFamily="49" charset="0"/>
                <a:cs typeface="Consolas" panose="020B0609020204030204" pitchFamily="49" charset="0"/>
              </a:rPr>
              <a:t>$ python cpu_temp.py </a:t>
            </a:r>
          </a:p>
          <a:p>
            <a:pPr marL="571500" lvl="2"/>
            <a:r>
              <a:rPr lang="en-US" sz="2000" b="1" i="1" dirty="0">
                <a:solidFill>
                  <a:srgbClr val="0070C0"/>
                </a:solidFill>
                <a:latin typeface="Consolas" panose="020B0609020204030204" pitchFamily="49" charset="0"/>
                <a:cs typeface="Consolas" panose="020B0609020204030204" pitchFamily="49" charset="0"/>
              </a:rPr>
              <a:t>temp=33.6'C </a:t>
            </a:r>
          </a:p>
          <a:p>
            <a:pPr marL="571500" lvl="2"/>
            <a:r>
              <a:rPr lang="en-US" sz="2000" b="1" i="1" dirty="0">
                <a:solidFill>
                  <a:srgbClr val="0070C0"/>
                </a:solidFill>
                <a:latin typeface="Consolas" panose="020B0609020204030204" pitchFamily="49" charset="0"/>
                <a:cs typeface="Consolas" panose="020B0609020204030204" pitchFamily="49" charset="0"/>
              </a:rPr>
              <a:t>temp=33.6'C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4020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EmailIfttt.py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2554545"/>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print("CPU Temp(c) : {}".format(temp))</a:t>
            </a:r>
          </a:p>
          <a:p>
            <a:pPr lvl="1"/>
            <a:r>
              <a:rPr lang="en-US" sz="2000" b="1" i="1" dirty="0">
                <a:solidFill>
                  <a:srgbClr val="0070C0"/>
                </a:solidFill>
                <a:latin typeface="Consolas" panose="020B0609020204030204" pitchFamily="49" charset="0"/>
                <a:cs typeface="Consolas" panose="020B0609020204030204" pitchFamily="49" charset="0"/>
              </a:rPr>
              <a:t>    if temp &gt; </a:t>
            </a:r>
            <a:r>
              <a:rPr lang="en-US" sz="2000" b="1" i="1" dirty="0" err="1">
                <a:solidFill>
                  <a:srgbClr val="0070C0"/>
                </a:solidFill>
                <a:latin typeface="Consolas" panose="020B0609020204030204" pitchFamily="49" charset="0"/>
                <a:cs typeface="Consolas" panose="020B0609020204030204" pitchFamily="49" charset="0"/>
              </a:rPr>
              <a:t>MaxTemp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print("CPU TOO Hot!")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SendNotification</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print("No more notification for : 5")</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(5)</a:t>
            </a:r>
          </a:p>
        </p:txBody>
      </p:sp>
    </p:spTree>
    <p:extLst>
      <p:ext uri="{BB962C8B-B14F-4D97-AF65-F5344CB8AC3E}">
        <p14:creationId xmlns:p14="http://schemas.microsoft.com/office/powerpoint/2010/main" val="3431775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016758"/>
          </a:xfrm>
          <a:prstGeom prst="rect">
            <a:avLst/>
          </a:prstGeom>
          <a:noFill/>
        </p:spPr>
        <p:txBody>
          <a:bodyPr wrap="square" rtlCol="0">
            <a:spAutoFit/>
          </a:bodyPr>
          <a:lstStyle/>
          <a:p>
            <a:pPr lvl="1"/>
            <a:r>
              <a:rPr lang="en-US" sz="2000" dirty="0"/>
              <a:t>Before running the program, you will need to get an access key for the Maker Action channel by selecting Channels (at the top of the IFTTT web page), and then searching for Maker. Connect to the channel, and then you will see your key displayed near the bottom of the web page </a:t>
            </a:r>
          </a:p>
          <a:p>
            <a:pPr lvl="1"/>
            <a:endParaRPr lang="en-US" sz="2000" dirty="0"/>
          </a:p>
          <a:p>
            <a:pPr lvl="1"/>
            <a:r>
              <a:rPr lang="en-US" sz="2000" dirty="0"/>
              <a:t>Paste the key into previous program on the line that starts </a:t>
            </a:r>
            <a:r>
              <a:rPr lang="en-US" sz="2000" b="1" i="1" dirty="0">
                <a:solidFill>
                  <a:srgbClr val="0070C0"/>
                </a:solidFill>
                <a:latin typeface="Consolas" panose="020B0609020204030204" pitchFamily="49" charset="0"/>
                <a:cs typeface="Consolas" panose="020B0609020204030204" pitchFamily="49" charset="0"/>
              </a:rPr>
              <a:t>KEY=</a:t>
            </a:r>
            <a:r>
              <a:rPr lang="en-US" sz="2000" dirty="0"/>
              <a:t> and then run the program using:</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python ifttt_cpu_temp.py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Most of the action for this program takes place in the </a:t>
            </a:r>
            <a:r>
              <a:rPr lang="en-US" sz="2000" b="1" i="1" dirty="0" err="1">
                <a:solidFill>
                  <a:srgbClr val="0070C0"/>
                </a:solidFill>
                <a:latin typeface="Consolas" panose="020B0609020204030204" pitchFamily="49" charset="0"/>
                <a:cs typeface="Consolas" panose="020B0609020204030204" pitchFamily="49" charset="0"/>
              </a:rPr>
              <a:t>send_notification</a:t>
            </a:r>
            <a:r>
              <a:rPr lang="en-US" sz="2000" dirty="0"/>
              <a:t> email. This first constructs a URL including the key and request parameter </a:t>
            </a:r>
            <a:r>
              <a:rPr lang="en-US" sz="2000" b="1" i="1" dirty="0">
                <a:solidFill>
                  <a:srgbClr val="0070C0"/>
                </a:solidFill>
                <a:latin typeface="Consolas" panose="020B0609020204030204" pitchFamily="49" charset="0"/>
                <a:cs typeface="Consolas" panose="020B0609020204030204" pitchFamily="49" charset="0"/>
              </a:rPr>
              <a:t>value1</a:t>
            </a:r>
            <a:r>
              <a:rPr lang="en-US" sz="2000" dirty="0"/>
              <a:t> (containing the temperature) and then uses the Python </a:t>
            </a:r>
            <a:r>
              <a:rPr lang="en-US" sz="2000" b="1" i="1" dirty="0">
                <a:solidFill>
                  <a:srgbClr val="0070C0"/>
                </a:solidFill>
                <a:latin typeface="Consolas" panose="020B0609020204030204" pitchFamily="49" charset="0"/>
                <a:cs typeface="Consolas" panose="020B0609020204030204" pitchFamily="49" charset="0"/>
              </a:rPr>
              <a:t>urllib2</a:t>
            </a:r>
            <a:r>
              <a:rPr lang="en-US" sz="2000" dirty="0"/>
              <a:t> to send the web request to IFTTT. </a:t>
            </a:r>
          </a:p>
          <a:p>
            <a:pPr lvl="1"/>
            <a:endParaRPr lang="en-US" sz="2000" dirty="0"/>
          </a:p>
          <a:p>
            <a:pPr lvl="1"/>
            <a:r>
              <a:rPr lang="en-US" sz="2000" dirty="0"/>
              <a:t>The main loop continually checks the temperature against the </a:t>
            </a:r>
            <a:r>
              <a:rPr lang="en-US" sz="2000" b="1" i="1" dirty="0">
                <a:solidFill>
                  <a:srgbClr val="0070C0"/>
                </a:solidFill>
                <a:latin typeface="Consolas" panose="020B0609020204030204" pitchFamily="49" charset="0"/>
                <a:cs typeface="Consolas" panose="020B0609020204030204" pitchFamily="49" charset="0"/>
              </a:rPr>
              <a:t>MAX_TEMP,</a:t>
            </a:r>
            <a:r>
              <a:rPr lang="en-US" sz="2000" dirty="0"/>
              <a:t> and if the CPU temperature exceeds </a:t>
            </a:r>
            <a:r>
              <a:rPr lang="en-US" sz="2000" b="1" i="1" dirty="0">
                <a:solidFill>
                  <a:srgbClr val="0070C0"/>
                </a:solidFill>
                <a:latin typeface="Consolas" panose="020B0609020204030204" pitchFamily="49" charset="0"/>
                <a:cs typeface="Consolas" panose="020B0609020204030204" pitchFamily="49" charset="0"/>
              </a:rPr>
              <a:t>MAX_TEMP</a:t>
            </a:r>
            <a:r>
              <a:rPr lang="en-US" sz="2000" dirty="0"/>
              <a:t>, the web request is sent and a long sleep is started as specified by </a:t>
            </a:r>
            <a:r>
              <a:rPr lang="en-US" sz="2000" b="1" i="1" dirty="0">
                <a:solidFill>
                  <a:srgbClr val="0070C0"/>
                </a:solidFill>
                <a:latin typeface="Consolas" panose="020B0609020204030204" pitchFamily="49" charset="0"/>
                <a:cs typeface="Consolas" panose="020B0609020204030204" pitchFamily="49" charset="0"/>
              </a:rPr>
              <a:t>MIN_T_BETWEEN_WARNINGS</a:t>
            </a:r>
            <a:r>
              <a:rPr lang="en-US" sz="2000" dirty="0"/>
              <a:t> to prevent your inbox from being flooded with notifications.</a:t>
            </a: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3046566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Sensor Data to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1788535" y="1260432"/>
            <a:ext cx="8622350" cy="4600040"/>
          </a:xfrm>
          <a:prstGeom prst="rect">
            <a:avLst/>
          </a:prstGeom>
        </p:spPr>
      </p:pic>
    </p:spTree>
    <p:extLst>
      <p:ext uri="{BB962C8B-B14F-4D97-AF65-F5344CB8AC3E}">
        <p14:creationId xmlns:p14="http://schemas.microsoft.com/office/powerpoint/2010/main" val="2026775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Sensor Data to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1938992"/>
          </a:xfrm>
          <a:prstGeom prst="rect">
            <a:avLst/>
          </a:prstGeom>
          <a:noFill/>
        </p:spPr>
        <p:txBody>
          <a:bodyPr wrap="square" rtlCol="0">
            <a:spAutoFit/>
          </a:bodyPr>
          <a:lstStyle/>
          <a:p>
            <a:pPr lvl="1"/>
            <a:r>
              <a:rPr lang="en-US" sz="2000" dirty="0"/>
              <a:t>You want to log sensor data to </a:t>
            </a:r>
            <a:r>
              <a:rPr lang="en-US" sz="2000" dirty="0" err="1"/>
              <a:t>ThingSpeak</a:t>
            </a:r>
            <a:r>
              <a:rPr lang="en-US" sz="2000" dirty="0"/>
              <a:t>.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Log into </a:t>
            </a:r>
            <a:r>
              <a:rPr lang="en-US" sz="2000" dirty="0" err="1"/>
              <a:t>ThingSpeak</a:t>
            </a:r>
            <a:r>
              <a:rPr lang="en-US" sz="2000" dirty="0"/>
              <a:t>, and from the Channels drop-down, select My Channels. Now create a new channel by completing the top of the form as shown in following Figure</a:t>
            </a:r>
          </a:p>
          <a:p>
            <a:pPr lvl="1"/>
            <a:endParaRPr lang="en-US" sz="2000" dirty="0"/>
          </a:p>
          <a:p>
            <a:pPr lvl="1"/>
            <a:endParaRPr lang="en-US" sz="2000" dirty="0"/>
          </a:p>
        </p:txBody>
      </p:sp>
      <p:pic>
        <p:nvPicPr>
          <p:cNvPr id="2" name="Picture 1"/>
          <p:cNvPicPr>
            <a:picLocks noChangeAspect="1"/>
          </p:cNvPicPr>
          <p:nvPr/>
        </p:nvPicPr>
        <p:blipFill>
          <a:blip r:embed="rId2"/>
          <a:stretch>
            <a:fillRect/>
          </a:stretch>
        </p:blipFill>
        <p:spPr>
          <a:xfrm>
            <a:off x="1170988" y="2131889"/>
            <a:ext cx="9886218" cy="4605119"/>
          </a:xfrm>
          <a:prstGeom prst="rect">
            <a:avLst/>
          </a:prstGeom>
        </p:spPr>
      </p:pic>
    </p:spTree>
    <p:extLst>
      <p:ext uri="{BB962C8B-B14F-4D97-AF65-F5344CB8AC3E}">
        <p14:creationId xmlns:p14="http://schemas.microsoft.com/office/powerpoint/2010/main" val="124123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Sensor Data to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1015663"/>
          </a:xfrm>
          <a:prstGeom prst="rect">
            <a:avLst/>
          </a:prstGeom>
          <a:noFill/>
        </p:spPr>
        <p:txBody>
          <a:bodyPr wrap="square" rtlCol="0">
            <a:spAutoFit/>
          </a:bodyPr>
          <a:lstStyle/>
          <a:p>
            <a:pPr lvl="1"/>
            <a:r>
              <a:rPr lang="en-US" sz="2000" dirty="0"/>
              <a:t>The rest of the form can be left blank. When you have finished editing, click Save Channel at the bottom of the page. Click on the Data Import/Export tab to find a summary of the web requests that you can use, customized to the channel you just created </a:t>
            </a:r>
          </a:p>
        </p:txBody>
      </p:sp>
      <p:pic>
        <p:nvPicPr>
          <p:cNvPr id="3" name="Picture 2"/>
          <p:cNvPicPr>
            <a:picLocks noChangeAspect="1"/>
          </p:cNvPicPr>
          <p:nvPr/>
        </p:nvPicPr>
        <p:blipFill>
          <a:blip r:embed="rId2"/>
          <a:stretch>
            <a:fillRect/>
          </a:stretch>
        </p:blipFill>
        <p:spPr>
          <a:xfrm>
            <a:off x="2223829" y="1784844"/>
            <a:ext cx="7744339" cy="5121112"/>
          </a:xfrm>
          <a:prstGeom prst="rect">
            <a:avLst/>
          </a:prstGeom>
        </p:spPr>
      </p:pic>
    </p:spTree>
    <p:extLst>
      <p:ext uri="{BB962C8B-B14F-4D97-AF65-F5344CB8AC3E}">
        <p14:creationId xmlns:p14="http://schemas.microsoft.com/office/powerpoint/2010/main" val="1975480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ThingspeakData.py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940088"/>
          </a:xfrm>
          <a:prstGeom prst="rect">
            <a:avLst/>
          </a:prstGeom>
          <a:noFill/>
        </p:spPr>
        <p:txBody>
          <a:bodyPr wrap="square" rtlCol="0">
            <a:spAutoFit/>
          </a:bodyPr>
          <a:lstStyle/>
          <a:p>
            <a:pPr lvl="1"/>
            <a:r>
              <a:rPr lang="en-US" sz="2000" dirty="0"/>
              <a:t>To send data to the channel, a web request must be sent. The Python program:</a:t>
            </a:r>
          </a:p>
          <a:p>
            <a:pPr lvl="1"/>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time,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urllib</a:t>
            </a:r>
            <a:r>
              <a:rPr lang="en-US" sz="2000" b="1" i="1" dirty="0">
                <a:solidFill>
                  <a:srgbClr val="0070C0"/>
                </a:solidFill>
                <a:latin typeface="Consolas" panose="020B0609020204030204" pitchFamily="49" charset="0"/>
                <a:cs typeface="Consolas" panose="020B0609020204030204" pitchFamily="49" charset="0"/>
              </a:rPr>
              <a:t>, urllib2</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DELAY = 15</a:t>
            </a:r>
          </a:p>
          <a:p>
            <a:pPr lvl="1"/>
            <a:r>
              <a:rPr lang="en-US" sz="2000" b="1" i="1" dirty="0">
                <a:solidFill>
                  <a:srgbClr val="0070C0"/>
                </a:solidFill>
                <a:latin typeface="Consolas" panose="020B0609020204030204" pitchFamily="49" charset="0"/>
                <a:cs typeface="Consolas" panose="020B0609020204030204" pitchFamily="49" charset="0"/>
              </a:rPr>
              <a:t>BASEURL = 'https://api.thingspeak.com/</a:t>
            </a:r>
            <a:r>
              <a:rPr lang="en-US" sz="2000" b="1" i="1" dirty="0" err="1">
                <a:solidFill>
                  <a:srgbClr val="0070C0"/>
                </a:solidFill>
                <a:latin typeface="Consolas" panose="020B0609020204030204" pitchFamily="49" charset="0"/>
                <a:cs typeface="Consolas" panose="020B0609020204030204" pitchFamily="49" charset="0"/>
              </a:rPr>
              <a:t>update?api_key</a:t>
            </a:r>
            <a:r>
              <a:rPr lang="en-US" sz="2000" b="1" i="1" dirty="0">
                <a:solidFill>
                  <a:srgbClr val="0070C0"/>
                </a:solidFill>
                <a:latin typeface="Consolas" panose="020B0609020204030204" pitchFamily="49" charset="0"/>
                <a:cs typeface="Consolas" panose="020B0609020204030204" pitchFamily="49" charset="0"/>
              </a:rPr>
              <a:t>={}&amp;field1={}'</a:t>
            </a:r>
          </a:p>
          <a:p>
            <a:pPr lvl="1"/>
            <a:r>
              <a:rPr lang="en-US" sz="2000" b="1" i="1" dirty="0">
                <a:solidFill>
                  <a:srgbClr val="0070C0"/>
                </a:solidFill>
                <a:latin typeface="Consolas" panose="020B0609020204030204" pitchFamily="49" charset="0"/>
                <a:cs typeface="Consolas" panose="020B0609020204030204" pitchFamily="49" charset="0"/>
              </a:rPr>
              <a:t>KEY = 'SNDA3NE8T2I3A5W1'</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SendData</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completeUrl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BASEURL.format</a:t>
            </a:r>
            <a:r>
              <a:rPr lang="en-US" sz="2000" b="1" i="1" dirty="0">
                <a:solidFill>
                  <a:srgbClr val="0070C0"/>
                </a:solidFill>
                <a:latin typeface="Consolas" panose="020B0609020204030204" pitchFamily="49" charset="0"/>
                <a:cs typeface="Consolas" panose="020B0609020204030204" pitchFamily="49" charset="0"/>
              </a:rPr>
              <a:t>(KEY, temp)</a:t>
            </a:r>
          </a:p>
          <a:p>
            <a:pPr lvl="1"/>
            <a:r>
              <a:rPr lang="en-US" sz="2000" b="1" i="1" dirty="0">
                <a:solidFill>
                  <a:srgbClr val="0070C0"/>
                </a:solidFill>
                <a:latin typeface="Consolas" panose="020B0609020204030204" pitchFamily="49" charset="0"/>
                <a:cs typeface="Consolas" panose="020B0609020204030204" pitchFamily="49" charset="0"/>
              </a:rPr>
              <a:t>    	response = urllib2.urlopen(</a:t>
            </a:r>
            <a:r>
              <a:rPr lang="en-US" sz="2000" b="1" i="1" dirty="0" err="1">
                <a:solidFill>
                  <a:srgbClr val="0070C0"/>
                </a:solidFill>
                <a:latin typeface="Consolas" panose="020B0609020204030204" pitchFamily="49" charset="0"/>
                <a:cs typeface="Consolas" panose="020B0609020204030204" pitchFamily="49" charset="0"/>
              </a:rPr>
              <a:t>url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completeUrl</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response.read</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temperature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a:t>
            </a:r>
          </a:p>
          <a:p>
            <a:pPr lvl="1"/>
            <a:r>
              <a:rPr lang="en-US" sz="2000" b="1" i="1" dirty="0">
                <a:solidFill>
                  <a:srgbClr val="0070C0"/>
                </a:solidFill>
                <a:latin typeface="Consolas" panose="020B0609020204030204" pitchFamily="49" charset="0"/>
                <a:cs typeface="Consolas" panose="020B0609020204030204" pitchFamily="49" charset="0"/>
              </a:rPr>
              <a:t>    return temperature</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55376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Sensor Data to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2554545"/>
          </a:xfrm>
          <a:prstGeom prst="rect">
            <a:avLst/>
          </a:prstGeom>
          <a:noFill/>
        </p:spPr>
        <p:txBody>
          <a:bodyPr wrap="square" rtlCol="0">
            <a:spAutoFit/>
          </a:bodyPr>
          <a:lstStyle/>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print("CPU Temp (C): {}".format(temp))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SendData</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(DELAY)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Run the program. On the </a:t>
            </a:r>
            <a:r>
              <a:rPr lang="en-US" sz="2000" dirty="0" err="1"/>
              <a:t>ThingSpeak</a:t>
            </a:r>
            <a:r>
              <a:rPr lang="en-US" sz="2000" dirty="0"/>
              <a:t> channel page on the Private View tab, you should see a graph like:</a:t>
            </a:r>
          </a:p>
        </p:txBody>
      </p:sp>
      <p:pic>
        <p:nvPicPr>
          <p:cNvPr id="2" name="Picture 1"/>
          <p:cNvPicPr>
            <a:picLocks noChangeAspect="1"/>
          </p:cNvPicPr>
          <p:nvPr/>
        </p:nvPicPr>
        <p:blipFill>
          <a:blip r:embed="rId2"/>
          <a:stretch>
            <a:fillRect/>
          </a:stretch>
        </p:blipFill>
        <p:spPr>
          <a:xfrm>
            <a:off x="3394418" y="3323726"/>
            <a:ext cx="4764845" cy="3413021"/>
          </a:xfrm>
          <a:prstGeom prst="rect">
            <a:avLst/>
          </a:prstGeom>
        </p:spPr>
      </p:pic>
    </p:spTree>
    <p:extLst>
      <p:ext uri="{BB962C8B-B14F-4D97-AF65-F5344CB8AC3E}">
        <p14:creationId xmlns:p14="http://schemas.microsoft.com/office/powerpoint/2010/main" val="1556363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Tweets Using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293209"/>
          </a:xfrm>
          <a:prstGeom prst="rect">
            <a:avLst/>
          </a:prstGeom>
          <a:noFill/>
        </p:spPr>
        <p:txBody>
          <a:bodyPr wrap="square" rtlCol="0">
            <a:spAutoFit/>
          </a:bodyPr>
          <a:lstStyle/>
          <a:p>
            <a:pPr lvl="1"/>
            <a:r>
              <a:rPr lang="en-US" sz="2000" dirty="0"/>
              <a:t>You want to automatically send tweets from your Raspberry Pi; for example, to irritate people by telling them the temperature of your CPU.</a:t>
            </a:r>
          </a:p>
          <a:p>
            <a:pPr lvl="1"/>
            <a:endParaRPr lang="en-US" sz="2000" dirty="0"/>
          </a:p>
          <a:p>
            <a:pPr lvl="1"/>
            <a:r>
              <a:rPr lang="en-US" sz="2000" dirty="0"/>
              <a:t>You could just use </a:t>
            </a:r>
            <a:r>
              <a:rPr lang="en-US" sz="2400" b="1" dirty="0"/>
              <a:t>IFTTT </a:t>
            </a:r>
            <a:r>
              <a:rPr lang="en-US" sz="2000" dirty="0"/>
              <a:t>and change the Action Channel to be Twitter. However, the </a:t>
            </a:r>
            <a:r>
              <a:rPr lang="en-US" sz="2000" dirty="0" err="1"/>
              <a:t>ThingSpeak</a:t>
            </a:r>
            <a:r>
              <a:rPr lang="en-US" sz="2000" dirty="0"/>
              <a:t> service is an alternative way of doing this. </a:t>
            </a:r>
          </a:p>
          <a:p>
            <a:pPr lvl="1"/>
            <a:endParaRPr lang="en-US" sz="2000" dirty="0"/>
          </a:p>
          <a:p>
            <a:pPr lvl="1"/>
            <a:r>
              <a:rPr lang="en-US" sz="2000" dirty="0"/>
              <a:t>Start by visiting </a:t>
            </a:r>
            <a:r>
              <a:rPr lang="en-US" sz="2400" b="1" dirty="0">
                <a:solidFill>
                  <a:schemeClr val="accent1">
                    <a:lumMod val="75000"/>
                  </a:schemeClr>
                </a:solidFill>
              </a:rPr>
              <a:t>https://thingspeak.com </a:t>
            </a:r>
            <a:r>
              <a:rPr lang="en-US" sz="2000" dirty="0"/>
              <a:t>and signing up. Then select the </a:t>
            </a:r>
            <a:r>
              <a:rPr lang="en-US" sz="2000" dirty="0" err="1"/>
              <a:t>ThingTweet</a:t>
            </a:r>
            <a:r>
              <a:rPr lang="en-US" sz="2000" dirty="0"/>
              <a:t> action (Following figure). You will be prompted to log in to Twitter.</a:t>
            </a:r>
          </a:p>
          <a:p>
            <a:pPr lvl="1"/>
            <a:endParaRPr lang="en-US" sz="2000" dirty="0"/>
          </a:p>
          <a:p>
            <a:pPr lvl="1"/>
            <a:endParaRPr lang="en-US" sz="2000" dirty="0"/>
          </a:p>
        </p:txBody>
      </p:sp>
    </p:spTree>
    <p:extLst>
      <p:ext uri="{BB962C8B-B14F-4D97-AF65-F5344CB8AC3E}">
        <p14:creationId xmlns:p14="http://schemas.microsoft.com/office/powerpoint/2010/main" val="3177764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Tweets Using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362278BA-8274-44F9-B0AF-5BFD2FE028D1}"/>
              </a:ext>
            </a:extLst>
          </p:cNvPr>
          <p:cNvPicPr>
            <a:picLocks noChangeAspect="1"/>
          </p:cNvPicPr>
          <p:nvPr/>
        </p:nvPicPr>
        <p:blipFill>
          <a:blip r:embed="rId2"/>
          <a:stretch>
            <a:fillRect/>
          </a:stretch>
        </p:blipFill>
        <p:spPr>
          <a:xfrm>
            <a:off x="233362" y="1637969"/>
            <a:ext cx="11725275" cy="4400550"/>
          </a:xfrm>
          <a:prstGeom prst="rect">
            <a:avLst/>
          </a:prstGeom>
        </p:spPr>
      </p:pic>
    </p:spTree>
    <p:extLst>
      <p:ext uri="{BB962C8B-B14F-4D97-AF65-F5344CB8AC3E}">
        <p14:creationId xmlns:p14="http://schemas.microsoft.com/office/powerpoint/2010/main" val="705724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SendTweet.py project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4093428"/>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rPr>
              <a:t>import time, </a:t>
            </a:r>
            <a:r>
              <a:rPr lang="en-US" sz="2000" b="1" i="1" dirty="0" err="1">
                <a:solidFill>
                  <a:srgbClr val="0070C0"/>
                </a:solidFill>
                <a:latin typeface="Consolas" panose="020B0609020204030204" pitchFamily="49" charset="0"/>
              </a:rPr>
              <a:t>os</a:t>
            </a:r>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urllib</a:t>
            </a:r>
            <a:r>
              <a:rPr lang="en-US" sz="2000" b="1" i="1" dirty="0">
                <a:solidFill>
                  <a:srgbClr val="0070C0"/>
                </a:solidFill>
                <a:latin typeface="Consolas" panose="020B0609020204030204" pitchFamily="49" charset="0"/>
              </a:rPr>
              <a:t>, urllib2</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MAX_TEMP = 37.0 </a:t>
            </a:r>
          </a:p>
          <a:p>
            <a:pPr lvl="1"/>
            <a:r>
              <a:rPr lang="en-US" sz="2000" b="1" i="1" dirty="0">
                <a:solidFill>
                  <a:srgbClr val="0070C0"/>
                </a:solidFill>
                <a:latin typeface="Consolas" panose="020B0609020204030204" pitchFamily="49" charset="0"/>
              </a:rPr>
              <a:t>MIN_T_BETWEEN_WARNINGS = 60 # Minutes</a:t>
            </a:r>
          </a:p>
          <a:p>
            <a:pPr lvl="1"/>
            <a:r>
              <a:rPr lang="en-US" sz="2000" b="1" i="1" dirty="0">
                <a:solidFill>
                  <a:srgbClr val="0070C0"/>
                </a:solidFill>
                <a:latin typeface="Consolas" panose="020B0609020204030204" pitchFamily="49" charset="0"/>
              </a:rPr>
              <a:t>BASE_URL = 'https://api.thingspeak.com/apps/</a:t>
            </a:r>
            <a:r>
              <a:rPr lang="en-US" sz="2000" b="1" i="1" dirty="0" err="1">
                <a:solidFill>
                  <a:srgbClr val="0070C0"/>
                </a:solidFill>
                <a:latin typeface="Consolas" panose="020B0609020204030204" pitchFamily="49" charset="0"/>
              </a:rPr>
              <a:t>thingtweet</a:t>
            </a:r>
            <a:r>
              <a:rPr lang="en-US" sz="2000" b="1" i="1" dirty="0">
                <a:solidFill>
                  <a:srgbClr val="0070C0"/>
                </a:solidFill>
                <a:latin typeface="Consolas" panose="020B0609020204030204" pitchFamily="49" charset="0"/>
              </a:rPr>
              <a:t>/1/statuses/update/' KEY = '68LZC4LBMXLO6YDY’</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def </a:t>
            </a:r>
            <a:r>
              <a:rPr lang="en-US" sz="2000" b="1" i="1" dirty="0" err="1">
                <a:solidFill>
                  <a:srgbClr val="0070C0"/>
                </a:solidFill>
                <a:latin typeface="Consolas" panose="020B0609020204030204" pitchFamily="49" charset="0"/>
              </a:rPr>
              <a:t>send_notification</a:t>
            </a:r>
            <a:r>
              <a:rPr lang="en-US" sz="2000" b="1" i="1" dirty="0">
                <a:solidFill>
                  <a:srgbClr val="0070C0"/>
                </a:solidFill>
                <a:latin typeface="Consolas" panose="020B0609020204030204" pitchFamily="49" charset="0"/>
              </a:rPr>
              <a:t>(temp):    </a:t>
            </a:r>
          </a:p>
          <a:p>
            <a:pPr lvl="1"/>
            <a:r>
              <a:rPr lang="en-US" sz="2000" b="1" i="1" dirty="0">
                <a:solidFill>
                  <a:srgbClr val="0070C0"/>
                </a:solidFill>
                <a:latin typeface="Consolas" panose="020B0609020204030204" pitchFamily="49" charset="0"/>
              </a:rPr>
              <a:t>	status = 'Raspberry Pi getting hot. </a:t>
            </a:r>
          </a:p>
          <a:p>
            <a:pPr lvl="1"/>
            <a:r>
              <a:rPr lang="en-US" sz="2000" b="1" i="1" dirty="0">
                <a:solidFill>
                  <a:srgbClr val="0070C0"/>
                </a:solidFill>
                <a:latin typeface="Consolas" panose="020B0609020204030204" pitchFamily="49" charset="0"/>
              </a:rPr>
              <a:t>	CPU temp=' + temp    </a:t>
            </a:r>
          </a:p>
          <a:p>
            <a:pPr lvl="1"/>
            <a:r>
              <a:rPr lang="en-US" sz="2000" b="1" i="1" dirty="0">
                <a:solidFill>
                  <a:srgbClr val="0070C0"/>
                </a:solidFill>
                <a:latin typeface="Consolas" panose="020B0609020204030204" pitchFamily="49" charset="0"/>
              </a:rPr>
              <a:t>	data = </a:t>
            </a:r>
            <a:r>
              <a:rPr lang="en-US" sz="2000" b="1" i="1" dirty="0" err="1">
                <a:solidFill>
                  <a:srgbClr val="0070C0"/>
                </a:solidFill>
                <a:latin typeface="Consolas" panose="020B0609020204030204" pitchFamily="49" charset="0"/>
              </a:rPr>
              <a:t>urllib.urlencode</a:t>
            </a:r>
            <a:r>
              <a:rPr lang="en-US" sz="2000" b="1" i="1" dirty="0">
                <a:solidFill>
                  <a:srgbClr val="0070C0"/>
                </a:solidFill>
                <a:latin typeface="Consolas" panose="020B0609020204030204" pitchFamily="49" charset="0"/>
              </a:rPr>
              <a:t>({'</a:t>
            </a:r>
            <a:r>
              <a:rPr lang="en-US" sz="2000" b="1" i="1" dirty="0" err="1">
                <a:solidFill>
                  <a:srgbClr val="0070C0"/>
                </a:solidFill>
                <a:latin typeface="Consolas" panose="020B0609020204030204" pitchFamily="49" charset="0"/>
              </a:rPr>
              <a:t>api_key</a:t>
            </a:r>
            <a:r>
              <a:rPr lang="en-US" sz="2000" b="1" i="1" dirty="0">
                <a:solidFill>
                  <a:srgbClr val="0070C0"/>
                </a:solidFill>
                <a:latin typeface="Consolas" panose="020B0609020204030204" pitchFamily="49" charset="0"/>
              </a:rPr>
              <a:t>' : KEY, 'status': status})    </a:t>
            </a:r>
          </a:p>
          <a:p>
            <a:pPr lvl="1"/>
            <a:r>
              <a:rPr lang="en-US" sz="2000" b="1" i="1" dirty="0">
                <a:solidFill>
                  <a:srgbClr val="0070C0"/>
                </a:solidFill>
                <a:latin typeface="Consolas" panose="020B0609020204030204" pitchFamily="49" charset="0"/>
              </a:rPr>
              <a:t>	response = urllib2.urlopen(</a:t>
            </a:r>
            <a:r>
              <a:rPr lang="en-US" sz="2000" b="1" i="1" dirty="0" err="1">
                <a:solidFill>
                  <a:srgbClr val="0070C0"/>
                </a:solidFill>
                <a:latin typeface="Consolas" panose="020B0609020204030204" pitchFamily="49" charset="0"/>
              </a:rPr>
              <a:t>url</a:t>
            </a:r>
            <a:r>
              <a:rPr lang="en-US" sz="2000" b="1" i="1" dirty="0">
                <a:solidFill>
                  <a:srgbClr val="0070C0"/>
                </a:solidFill>
                <a:latin typeface="Consolas" panose="020B0609020204030204" pitchFamily="49" charset="0"/>
              </a:rPr>
              <a:t>=BASE_URL, data=data)    </a:t>
            </a:r>
          </a:p>
          <a:p>
            <a:pPr lvl="1"/>
            <a:r>
              <a:rPr lang="en-US" sz="2000" b="1" i="1" dirty="0">
                <a:solidFill>
                  <a:srgbClr val="0070C0"/>
                </a:solidFill>
                <a:latin typeface="Consolas" panose="020B0609020204030204" pitchFamily="49" charset="0"/>
              </a:rPr>
              <a:t>	print(</a:t>
            </a:r>
            <a:r>
              <a:rPr lang="en-US" sz="2000" b="1" i="1" dirty="0" err="1">
                <a:solidFill>
                  <a:srgbClr val="0070C0"/>
                </a:solidFill>
                <a:latin typeface="Consolas" panose="020B0609020204030204" pitchFamily="49" charset="0"/>
              </a:rPr>
              <a:t>response.read</a:t>
            </a:r>
            <a:r>
              <a:rPr lang="en-US" sz="2000" b="1" i="1" dirty="0">
                <a:solidFill>
                  <a:srgbClr val="0070C0"/>
                </a:solidFill>
                <a:latin typeface="Consolas" panose="020B0609020204030204" pitchFamily="49" charset="0"/>
              </a:rPr>
              <a:t>())</a:t>
            </a:r>
          </a:p>
        </p:txBody>
      </p:sp>
    </p:spTree>
    <p:extLst>
      <p:ext uri="{BB962C8B-B14F-4D97-AF65-F5344CB8AC3E}">
        <p14:creationId xmlns:p14="http://schemas.microsoft.com/office/powerpoint/2010/main" val="143834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Measuring the Raspberry Pi CPU Temperature</a:t>
            </a:r>
          </a:p>
        </p:txBody>
      </p:sp>
      <p:sp>
        <p:nvSpPr>
          <p:cNvPr id="2" name="TextBox 1"/>
          <p:cNvSpPr txBox="1"/>
          <p:nvPr/>
        </p:nvSpPr>
        <p:spPr>
          <a:xfrm>
            <a:off x="417443" y="745199"/>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want the temperature as a number rather than a string, you need to chop off the extra text and then convert the number to a float.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time</a:t>
            </a:r>
          </a:p>
          <a:p>
            <a:r>
              <a:rPr lang="en-US" sz="2000" b="1" i="1" dirty="0">
                <a:solidFill>
                  <a:srgbClr val="0070C0"/>
                </a:solidFill>
                <a:latin typeface="Consolas" panose="020B0609020204030204" pitchFamily="49" charset="0"/>
                <a:cs typeface="Consolas" panose="020B0609020204030204" pitchFamily="49" charset="0"/>
              </a:rPr>
              <a:t>while True:    </a:t>
            </a:r>
          </a:p>
          <a:p>
            <a:pPr lvl="1"/>
            <a:r>
              <a:rPr lang="en-US" sz="2000" b="1" i="1" dirty="0">
                <a:solidFill>
                  <a:srgbClr val="0070C0"/>
                </a:solidFill>
                <a:latin typeface="Consolas" panose="020B0609020204030204" pitchFamily="49" charset="0"/>
                <a:cs typeface="Consolas" panose="020B0609020204030204" pitchFamily="49" charset="0"/>
              </a:rPr>
              <a:t>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err="1">
                <a:solidFill>
                  <a:srgbClr val="0070C0"/>
                </a:solidFill>
                <a:latin typeface="Consolas" panose="020B0609020204030204" pitchFamily="49" charset="0"/>
                <a:cs typeface="Consolas" panose="020B0609020204030204" pitchFamily="49" charset="0"/>
              </a:rPr>
              <a:t>cpu_temp_s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 # top and tail string    </a:t>
            </a:r>
          </a:p>
          <a:p>
            <a:pPr lvl="1"/>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 float(</a:t>
            </a:r>
            <a:r>
              <a:rPr lang="en-US" sz="2000" b="1" i="1" dirty="0" err="1">
                <a:solidFill>
                  <a:srgbClr val="0070C0"/>
                </a:solidFill>
                <a:latin typeface="Consolas" panose="020B0609020204030204" pitchFamily="49" charset="0"/>
                <a:cs typeface="Consolas" panose="020B0609020204030204" pitchFamily="49" charset="0"/>
              </a:rPr>
              <a:t>cpu_temp_s</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(1) </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40378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SendTweet.py project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57200" y="745199"/>
            <a:ext cx="12649200" cy="3785652"/>
          </a:xfrm>
          <a:prstGeom prst="rect">
            <a:avLst/>
          </a:prstGeom>
          <a:noFill/>
        </p:spPr>
        <p:txBody>
          <a:bodyPr wrap="square" rtlCol="0">
            <a:spAutoFit/>
          </a:bodyPr>
          <a:lstStyle/>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while True:    </a:t>
            </a:r>
          </a:p>
          <a:p>
            <a:pPr lvl="1"/>
            <a:r>
              <a:rPr lang="en-US" sz="2000" b="1" i="1" dirty="0">
                <a:solidFill>
                  <a:srgbClr val="0070C0"/>
                </a:solidFill>
                <a:latin typeface="Consolas" panose="020B0609020204030204" pitchFamily="49" charset="0"/>
              </a:rPr>
              <a:t>	temp = </a:t>
            </a:r>
            <a:r>
              <a:rPr lang="en-US" sz="2000" b="1" i="1" dirty="0" err="1">
                <a:solidFill>
                  <a:srgbClr val="0070C0"/>
                </a:solidFill>
                <a:latin typeface="Consolas" panose="020B0609020204030204" pitchFamily="49" charset="0"/>
              </a:rPr>
              <a:t>cpu_temp</a:t>
            </a:r>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	print("CPU Temp (C): " + </a:t>
            </a:r>
            <a:r>
              <a:rPr lang="en-US" sz="2000" b="1" i="1" dirty="0" err="1">
                <a:solidFill>
                  <a:srgbClr val="0070C0"/>
                </a:solidFill>
                <a:latin typeface="Consolas" panose="020B0609020204030204" pitchFamily="49" charset="0"/>
              </a:rPr>
              <a:t>str</a:t>
            </a:r>
            <a:r>
              <a:rPr lang="en-US" sz="2000" b="1" i="1" dirty="0">
                <a:solidFill>
                  <a:srgbClr val="0070C0"/>
                </a:solidFill>
                <a:latin typeface="Consolas" panose="020B0609020204030204" pitchFamily="49" charset="0"/>
              </a:rPr>
              <a:t>(temp))    </a:t>
            </a:r>
          </a:p>
          <a:p>
            <a:pPr lvl="1"/>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	if temp &gt; MAX_TEMP:        </a:t>
            </a:r>
          </a:p>
          <a:p>
            <a:pPr lvl="1"/>
            <a:r>
              <a:rPr lang="en-US" sz="2000" b="1" i="1" dirty="0">
                <a:solidFill>
                  <a:srgbClr val="0070C0"/>
                </a:solidFill>
                <a:latin typeface="Consolas" panose="020B0609020204030204" pitchFamily="49" charset="0"/>
              </a:rPr>
              <a:t>		print("CPU TOO HOT!")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send_notification</a:t>
            </a:r>
            <a:r>
              <a:rPr lang="en-US" sz="2000" b="1" i="1" dirty="0">
                <a:solidFill>
                  <a:srgbClr val="0070C0"/>
                </a:solidFill>
                <a:latin typeface="Consolas" panose="020B0609020204030204" pitchFamily="49" charset="0"/>
              </a:rPr>
              <a:t>(temp)        </a:t>
            </a:r>
          </a:p>
          <a:p>
            <a:pPr lvl="1"/>
            <a:r>
              <a:rPr lang="en-US" sz="2000" b="1" i="1" dirty="0">
                <a:solidFill>
                  <a:srgbClr val="0070C0"/>
                </a:solidFill>
                <a:latin typeface="Consolas" panose="020B0609020204030204" pitchFamily="49" charset="0"/>
              </a:rPr>
              <a:t>		print("No more notifications for: " + </a:t>
            </a:r>
            <a:r>
              <a:rPr lang="en-US" sz="2000" b="1" i="1" dirty="0" err="1">
                <a:solidFill>
                  <a:srgbClr val="0070C0"/>
                </a:solidFill>
                <a:latin typeface="Consolas" panose="020B0609020204030204" pitchFamily="49" charset="0"/>
              </a:rPr>
              <a:t>str</a:t>
            </a:r>
            <a:r>
              <a:rPr lang="en-US" sz="2000" b="1" i="1" dirty="0">
                <a:solidFill>
                  <a:srgbClr val="0070C0"/>
                </a:solidFill>
                <a:latin typeface="Consolas" panose="020B0609020204030204" pitchFamily="49" charset="0"/>
              </a:rPr>
              <a:t>(MIN_T_BETWEEN_WARNINGS) + " mins")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time.sleep</a:t>
            </a:r>
            <a:r>
              <a:rPr lang="en-US" sz="2000" b="1" i="1" dirty="0">
                <a:solidFill>
                  <a:srgbClr val="0070C0"/>
                </a:solidFill>
                <a:latin typeface="Consolas" panose="020B0609020204030204" pitchFamily="49" charset="0"/>
              </a:rPr>
              <a:t>(MIN_T_BETWEEN_WARNINGS * 60)    </a:t>
            </a:r>
          </a:p>
          <a:p>
            <a:pPr lvl="1"/>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time.sleep</a:t>
            </a:r>
            <a:r>
              <a:rPr lang="en-US" sz="2000" b="1" i="1" dirty="0">
                <a:solidFill>
                  <a:srgbClr val="0070C0"/>
                </a:solidFill>
                <a:latin typeface="Consolas" panose="020B0609020204030204" pitchFamily="49" charset="0"/>
              </a:rPr>
              <a:t>(1)</a:t>
            </a:r>
          </a:p>
        </p:txBody>
      </p:sp>
    </p:spTree>
    <p:extLst>
      <p:ext uri="{BB962C8B-B14F-4D97-AF65-F5344CB8AC3E}">
        <p14:creationId xmlns:p14="http://schemas.microsoft.com/office/powerpoint/2010/main" val="673597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Tweets Using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0" y="745199"/>
            <a:ext cx="12191999" cy="3046988"/>
          </a:xfrm>
          <a:prstGeom prst="rect">
            <a:avLst/>
          </a:prstGeom>
          <a:noFill/>
        </p:spPr>
        <p:txBody>
          <a:bodyPr wrap="square" rtlCol="0">
            <a:spAutoFit/>
          </a:bodyPr>
          <a:lstStyle/>
          <a:p>
            <a:pPr lvl="1"/>
            <a:r>
              <a:rPr lang="en-US" sz="2000" dirty="0"/>
              <a:t>For full documentation of the </a:t>
            </a:r>
            <a:r>
              <a:rPr lang="en-US" sz="2000" dirty="0" err="1"/>
              <a:t>ThingSpeak</a:t>
            </a:r>
            <a:r>
              <a:rPr lang="en-US" sz="2000" dirty="0"/>
              <a:t> service, see </a:t>
            </a:r>
            <a:r>
              <a:rPr lang="en-US" sz="2400" b="1" dirty="0">
                <a:solidFill>
                  <a:schemeClr val="accent1">
                    <a:lumMod val="75000"/>
                  </a:schemeClr>
                </a:solidFill>
              </a:rPr>
              <a:t>https://uk.mathworks.com/help/ </a:t>
            </a:r>
            <a:r>
              <a:rPr lang="en-US" sz="2400" b="1" dirty="0" err="1">
                <a:solidFill>
                  <a:schemeClr val="accent1">
                    <a:lumMod val="75000"/>
                  </a:schemeClr>
                </a:solidFill>
              </a:rPr>
              <a:t>thingspeak</a:t>
            </a:r>
            <a:r>
              <a:rPr lang="en-US" sz="2400" b="1" dirty="0">
                <a:solidFill>
                  <a:schemeClr val="accent1">
                    <a:lumMod val="75000"/>
                  </a:schemeClr>
                </a:solidFill>
              </a:rPr>
              <a:t>/.</a:t>
            </a:r>
          </a:p>
          <a:p>
            <a:pPr lvl="1"/>
            <a:endParaRPr lang="en-US" sz="2000" dirty="0"/>
          </a:p>
          <a:p>
            <a:pPr lvl="1"/>
            <a:r>
              <a:rPr lang="en-US" sz="2000" dirty="0"/>
              <a:t>You could just use </a:t>
            </a:r>
            <a:r>
              <a:rPr lang="en-US" sz="2400" b="1" dirty="0"/>
              <a:t>IFTTT </a:t>
            </a:r>
            <a:r>
              <a:rPr lang="en-US" sz="2000" dirty="0"/>
              <a:t>and change the Action Channel to be Twitter. However, the </a:t>
            </a:r>
            <a:r>
              <a:rPr lang="en-US" sz="2000" dirty="0" err="1"/>
              <a:t>ThingSpeak</a:t>
            </a:r>
            <a:r>
              <a:rPr lang="en-US" sz="2000" dirty="0"/>
              <a:t> service is an alternative way of doing this. </a:t>
            </a:r>
          </a:p>
          <a:p>
            <a:pPr lvl="1"/>
            <a:endParaRPr lang="en-US" sz="2000" dirty="0"/>
          </a:p>
          <a:p>
            <a:pPr lvl="1"/>
            <a:r>
              <a:rPr lang="en-US" sz="2000" dirty="0"/>
              <a:t>Start by visiting </a:t>
            </a:r>
            <a:r>
              <a:rPr lang="en-US" sz="2400" b="1" dirty="0">
                <a:solidFill>
                  <a:schemeClr val="accent1">
                    <a:lumMod val="75000"/>
                  </a:schemeClr>
                </a:solidFill>
              </a:rPr>
              <a:t>https://thingspeak.com </a:t>
            </a:r>
            <a:r>
              <a:rPr lang="en-US" sz="2000" dirty="0"/>
              <a:t>and signing up. Then select the </a:t>
            </a:r>
            <a:r>
              <a:rPr lang="en-US" sz="2000" dirty="0" err="1"/>
              <a:t>ThingTweet</a:t>
            </a:r>
            <a:r>
              <a:rPr lang="en-US" sz="2000" dirty="0"/>
              <a:t> action (Following figure). You will be prompted to log in to Twitter.</a:t>
            </a:r>
          </a:p>
          <a:p>
            <a:pPr lvl="1"/>
            <a:endParaRPr lang="en-US" sz="2000" dirty="0"/>
          </a:p>
          <a:p>
            <a:pPr lvl="1"/>
            <a:endParaRPr lang="en-US" sz="2000" dirty="0"/>
          </a:p>
        </p:txBody>
      </p:sp>
    </p:spTree>
    <p:extLst>
      <p:ext uri="{BB962C8B-B14F-4D97-AF65-F5344CB8AC3E}">
        <p14:creationId xmlns:p14="http://schemas.microsoft.com/office/powerpoint/2010/main" val="2883567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745199"/>
            <a:ext cx="11357113" cy="3477875"/>
          </a:xfrm>
          <a:prstGeom prst="rect">
            <a:avLst/>
          </a:prstGeom>
          <a:noFill/>
        </p:spPr>
        <p:txBody>
          <a:bodyPr wrap="square" rtlCol="0">
            <a:spAutoFit/>
          </a:bodyPr>
          <a:lstStyle/>
          <a:p>
            <a:pPr lvl="1"/>
            <a:r>
              <a:rPr lang="en-US" sz="2000" dirty="0"/>
              <a:t>You want your Raspberry Pi to perform some action in response to a certain hashtag or mention in a tweet.</a:t>
            </a:r>
          </a:p>
          <a:p>
            <a:pPr lvl="1"/>
            <a:endParaRPr lang="en-US" sz="2000" dirty="0"/>
          </a:p>
          <a:p>
            <a:pPr lvl="1"/>
            <a:r>
              <a:rPr lang="en-US" sz="2000" dirty="0"/>
              <a:t>An efficient mechanism for monitoring tweets that does not rely on polling is to use IFTTT to spot tweets of interest and then send a web request to a service called </a:t>
            </a:r>
            <a:r>
              <a:rPr lang="en-US" sz="2000" dirty="0" err="1"/>
              <a:t>Dweet</a:t>
            </a:r>
            <a:r>
              <a:rPr lang="en-US" sz="2000" dirty="0"/>
              <a:t> that can push notifications to a Python program running on your Raspberry Pi (Following figure). </a:t>
            </a:r>
          </a:p>
          <a:p>
            <a:pPr lvl="1"/>
            <a:endParaRPr lang="en-US" sz="2000" dirty="0"/>
          </a:p>
          <a:p>
            <a:pPr lvl="1"/>
            <a:r>
              <a:rPr lang="en-US" sz="2000" dirty="0"/>
              <a:t>For example, you could flash an LED for 10 seconds every time there is a mention of your username on Twitter by using a Raspberry Squid or an LED attached to a breadboard.</a:t>
            </a:r>
          </a:p>
          <a:p>
            <a:pPr lvl="1"/>
            <a:endParaRPr lang="en-US" sz="2000" dirty="0"/>
          </a:p>
          <a:p>
            <a:pPr lvl="1"/>
            <a:endParaRPr lang="en-US" sz="2000" dirty="0"/>
          </a:p>
        </p:txBody>
      </p:sp>
    </p:spTree>
    <p:extLst>
      <p:ext uri="{BB962C8B-B14F-4D97-AF65-F5344CB8AC3E}">
        <p14:creationId xmlns:p14="http://schemas.microsoft.com/office/powerpoint/2010/main" val="564792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F242D012-7610-4C1C-A85C-72295DDDAC90}"/>
              </a:ext>
            </a:extLst>
          </p:cNvPr>
          <p:cNvPicPr>
            <a:picLocks noChangeAspect="1"/>
          </p:cNvPicPr>
          <p:nvPr/>
        </p:nvPicPr>
        <p:blipFill>
          <a:blip r:embed="rId2"/>
          <a:stretch>
            <a:fillRect/>
          </a:stretch>
        </p:blipFill>
        <p:spPr>
          <a:xfrm>
            <a:off x="2767012" y="1004887"/>
            <a:ext cx="6657975" cy="5457825"/>
          </a:xfrm>
          <a:prstGeom prst="rect">
            <a:avLst/>
          </a:prstGeom>
        </p:spPr>
      </p:pic>
    </p:spTree>
    <p:extLst>
      <p:ext uri="{BB962C8B-B14F-4D97-AF65-F5344CB8AC3E}">
        <p14:creationId xmlns:p14="http://schemas.microsoft.com/office/powerpoint/2010/main" val="2400171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857743"/>
            <a:ext cx="11357113" cy="4955203"/>
          </a:xfrm>
          <a:prstGeom prst="rect">
            <a:avLst/>
          </a:prstGeom>
          <a:noFill/>
        </p:spPr>
        <p:txBody>
          <a:bodyPr wrap="square" rtlCol="0">
            <a:spAutoFit/>
          </a:bodyPr>
          <a:lstStyle/>
          <a:p>
            <a:pPr lvl="1"/>
            <a:r>
              <a:rPr lang="en-US" sz="2000" dirty="0"/>
              <a:t>The first step is to log in to IFTTT and then create a new recipe. Choose an action channel of New Mention of You and then click Create Trigger. For the recipe’s action channel, select </a:t>
            </a:r>
            <a:r>
              <a:rPr lang="en-US" sz="2000" dirty="0" err="1"/>
              <a:t>Webhooks</a:t>
            </a:r>
            <a:r>
              <a:rPr lang="en-US" sz="2000" dirty="0"/>
              <a:t> and then select the action “Make a Web Request” and complete the fields as shown in Following figure.</a:t>
            </a:r>
          </a:p>
          <a:p>
            <a:pPr lvl="1"/>
            <a:endParaRPr lang="en-US" sz="2000" dirty="0"/>
          </a:p>
          <a:p>
            <a:pPr lvl="1"/>
            <a:r>
              <a:rPr lang="en-US" sz="2000" dirty="0"/>
              <a:t>The URL includes a request parameter with the ingredient of text. This will contain the body of the tweet. Although this will not be used other than to print it in the console, you might have the message displayed on an LCD screen for a more sophisticated project, so it is useful to know how to pass data from tweet to the Python program.</a:t>
            </a:r>
          </a:p>
          <a:p>
            <a:pPr lvl="1"/>
            <a:endParaRPr lang="en-US" sz="2000" dirty="0"/>
          </a:p>
          <a:p>
            <a:pPr lvl="1"/>
            <a:r>
              <a:rPr lang="en-US" sz="2000" dirty="0"/>
              <a:t>Then click Create Recipe to take the IFTTT recipe live. </a:t>
            </a:r>
          </a:p>
          <a:p>
            <a:pPr lvl="1"/>
            <a:endParaRPr lang="en-US" sz="2000" dirty="0"/>
          </a:p>
          <a:p>
            <a:pPr lvl="1"/>
            <a:r>
              <a:rPr lang="en-US" sz="2400" b="1" dirty="0"/>
              <a:t>The </a:t>
            </a:r>
            <a:r>
              <a:rPr lang="en-US" sz="2400" b="1" dirty="0">
                <a:solidFill>
                  <a:schemeClr val="accent1">
                    <a:lumMod val="75000"/>
                  </a:schemeClr>
                </a:solidFill>
              </a:rPr>
              <a:t>dweet.io </a:t>
            </a:r>
            <a:r>
              <a:rPr lang="en-US" sz="2400" b="1" dirty="0"/>
              <a:t>web service operates rather like </a:t>
            </a:r>
            <a:r>
              <a:rPr lang="en-US" sz="2400" b="1" dirty="0">
                <a:solidFill>
                  <a:schemeClr val="accent1">
                    <a:lumMod val="75000"/>
                  </a:schemeClr>
                </a:solidFill>
              </a:rPr>
              <a:t>Twitter</a:t>
            </a:r>
            <a:r>
              <a:rPr lang="en-US" sz="2400" b="1" dirty="0"/>
              <a:t> for </a:t>
            </a:r>
            <a:r>
              <a:rPr lang="en-US" sz="2400" b="1" dirty="0">
                <a:solidFill>
                  <a:schemeClr val="accent1">
                    <a:lumMod val="75000"/>
                  </a:schemeClr>
                </a:solidFill>
              </a:rPr>
              <a:t>IoT things</a:t>
            </a:r>
            <a:r>
              <a:rPr lang="en-US" sz="2400" b="1" dirty="0"/>
              <a:t>. It has a web interface that allows you to both post and listen for </a:t>
            </a:r>
            <a:r>
              <a:rPr lang="en-US" sz="2400" b="1" dirty="0" err="1">
                <a:solidFill>
                  <a:schemeClr val="accent1">
                    <a:lumMod val="75000"/>
                  </a:schemeClr>
                </a:solidFill>
              </a:rPr>
              <a:t>dweets</a:t>
            </a:r>
            <a:r>
              <a:rPr lang="en-US" sz="2400" b="1" dirty="0"/>
              <a:t>.</a:t>
            </a:r>
          </a:p>
          <a:p>
            <a:pPr lvl="1"/>
            <a:endParaRPr lang="en-US" sz="2400" b="1" dirty="0"/>
          </a:p>
          <a:p>
            <a:pPr lvl="1"/>
            <a:endParaRPr lang="en-US" sz="2400" b="1" dirty="0"/>
          </a:p>
        </p:txBody>
      </p:sp>
    </p:spTree>
    <p:extLst>
      <p:ext uri="{BB962C8B-B14F-4D97-AF65-F5344CB8AC3E}">
        <p14:creationId xmlns:p14="http://schemas.microsoft.com/office/powerpoint/2010/main" val="3646354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7278AD-3568-49FC-A848-363D784208E6}"/>
              </a:ext>
            </a:extLst>
          </p:cNvPr>
          <p:cNvPicPr>
            <a:picLocks noChangeAspect="1"/>
          </p:cNvPicPr>
          <p:nvPr/>
        </p:nvPicPr>
        <p:blipFill rotWithShape="1">
          <a:blip r:embed="rId2"/>
          <a:srcRect t="4042" b="3994"/>
          <a:stretch/>
        </p:blipFill>
        <p:spPr>
          <a:xfrm>
            <a:off x="0" y="721217"/>
            <a:ext cx="12192000" cy="6136782"/>
          </a:xfrm>
          <a:prstGeom prst="rect">
            <a:avLst/>
          </a:prstGeom>
        </p:spPr>
      </p:pic>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68999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857743"/>
            <a:ext cx="11357113" cy="4708981"/>
          </a:xfrm>
          <a:prstGeom prst="rect">
            <a:avLst/>
          </a:prstGeom>
          <a:noFill/>
        </p:spPr>
        <p:txBody>
          <a:bodyPr wrap="square" rtlCol="0">
            <a:spAutoFit/>
          </a:bodyPr>
          <a:lstStyle/>
          <a:p>
            <a:pPr lvl="1"/>
            <a:r>
              <a:rPr lang="en-US" sz="2000" dirty="0" err="1"/>
              <a:t>Dweet</a:t>
            </a:r>
            <a:r>
              <a:rPr lang="en-US" sz="2000" dirty="0"/>
              <a:t> does not require an account or any login details to make use of it; you can just have one thing (</a:t>
            </a:r>
            <a:r>
              <a:rPr lang="en-US" sz="2000" b="1" dirty="0">
                <a:solidFill>
                  <a:schemeClr val="accent1">
                    <a:lumMod val="75000"/>
                  </a:schemeClr>
                </a:solidFill>
              </a:rPr>
              <a:t>IFTTT</a:t>
            </a:r>
            <a:r>
              <a:rPr lang="en-US" sz="2000" dirty="0"/>
              <a:t> in this case) send a message to it and have another thing (your Raspberry Pi Python program) wait for notifications from it that something you are interested in has happened. In this case, the token that links the two is </a:t>
            </a:r>
            <a:r>
              <a:rPr lang="en-US" sz="2000" b="1" dirty="0" err="1"/>
              <a:t>tweet_about_me</a:t>
            </a:r>
            <a:r>
              <a:rPr lang="en-US" sz="2000" dirty="0"/>
              <a:t>. This is not very unique, and if several people are trying out this example from the book at the same time, then they will get each other’s messages. To avoid this, use a more unique token (say, by adding a random string of letters and numbers to the message).</a:t>
            </a:r>
          </a:p>
          <a:p>
            <a:pPr lvl="1"/>
            <a:endParaRPr lang="en-US" sz="2000" dirty="0"/>
          </a:p>
          <a:p>
            <a:pPr lvl="1"/>
            <a:r>
              <a:rPr lang="en-US" sz="2000" dirty="0"/>
              <a:t>To access </a:t>
            </a:r>
            <a:r>
              <a:rPr lang="en-US" sz="2000" b="1" dirty="0" err="1">
                <a:solidFill>
                  <a:schemeClr val="accent1">
                    <a:lumMod val="75000"/>
                  </a:schemeClr>
                </a:solidFill>
              </a:rPr>
              <a:t>Dweet</a:t>
            </a:r>
            <a:r>
              <a:rPr lang="en-US" sz="2000" dirty="0"/>
              <a:t> from your Python program, the </a:t>
            </a:r>
            <a:r>
              <a:rPr lang="en-US" sz="2000" b="1" dirty="0" err="1">
                <a:solidFill>
                  <a:schemeClr val="accent1">
                    <a:lumMod val="75000"/>
                  </a:schemeClr>
                </a:solidFill>
              </a:rPr>
              <a:t>dweepy</a:t>
            </a:r>
            <a:r>
              <a:rPr lang="en-US" sz="2000" b="1" dirty="0">
                <a:solidFill>
                  <a:schemeClr val="accent1">
                    <a:lumMod val="75000"/>
                  </a:schemeClr>
                </a:solidFill>
              </a:rPr>
              <a:t> library </a:t>
            </a:r>
            <a:r>
              <a:rPr lang="en-US" sz="2000" dirty="0"/>
              <a:t>needs to be installed, using the following commands:</a:t>
            </a:r>
          </a:p>
          <a:p>
            <a:pPr lvl="1"/>
            <a:endParaRPr lang="en-US" sz="2000" dirty="0"/>
          </a:p>
          <a:p>
            <a:pPr lvl="1"/>
            <a:r>
              <a:rPr lang="en-US" sz="2000" b="1" i="1" dirty="0">
                <a:solidFill>
                  <a:srgbClr val="0070C0"/>
                </a:solidFill>
                <a:latin typeface="Consolas" panose="020B0609020204030204" pitchFamily="49" charset="0"/>
              </a:rPr>
              <a:t>git clone git://github.com/paddycarey/dweepy.git </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cd </a:t>
            </a:r>
            <a:r>
              <a:rPr lang="en-US" sz="2000" b="1" i="1" dirty="0" err="1">
                <a:solidFill>
                  <a:srgbClr val="0070C0"/>
                </a:solidFill>
                <a:latin typeface="Consolas" panose="020B0609020204030204" pitchFamily="49" charset="0"/>
              </a:rPr>
              <a:t>dweepy</a:t>
            </a:r>
            <a:r>
              <a:rPr lang="en-US" sz="2000" b="1" i="1" dirty="0">
                <a:solidFill>
                  <a:srgbClr val="0070C0"/>
                </a:solidFill>
                <a:latin typeface="Consolas" panose="020B0609020204030204" pitchFamily="49" charset="0"/>
              </a:rPr>
              <a:t> </a:t>
            </a:r>
          </a:p>
          <a:p>
            <a:pPr lvl="1"/>
            <a:endParaRPr lang="en-US" sz="2000" b="1" i="1" dirty="0">
              <a:solidFill>
                <a:srgbClr val="0070C0"/>
              </a:solidFill>
              <a:latin typeface="Consolas" panose="020B0609020204030204" pitchFamily="49" charset="0"/>
            </a:endParaRPr>
          </a:p>
          <a:p>
            <a:pPr lvl="1"/>
            <a:r>
              <a:rPr lang="en-US" sz="2000" b="1" i="1" dirty="0" err="1">
                <a:solidFill>
                  <a:srgbClr val="0070C0"/>
                </a:solidFill>
                <a:latin typeface="Consolas" panose="020B0609020204030204" pitchFamily="49" charset="0"/>
              </a:rPr>
              <a:t>sudo</a:t>
            </a:r>
            <a:r>
              <a:rPr lang="en-US" sz="2000" b="1" i="1" dirty="0">
                <a:solidFill>
                  <a:srgbClr val="0070C0"/>
                </a:solidFill>
                <a:latin typeface="Consolas" panose="020B0609020204030204" pitchFamily="49" charset="0"/>
              </a:rPr>
              <a:t> python setup.py install</a:t>
            </a:r>
          </a:p>
        </p:txBody>
      </p:sp>
    </p:spTree>
    <p:extLst>
      <p:ext uri="{BB962C8B-B14F-4D97-AF65-F5344CB8AC3E}">
        <p14:creationId xmlns:p14="http://schemas.microsoft.com/office/powerpoint/2010/main" val="3557949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TwitterTrigger.py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721217"/>
            <a:ext cx="11357113" cy="6247864"/>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rPr>
              <a:t>import time </a:t>
            </a:r>
          </a:p>
          <a:p>
            <a:pPr lvl="1"/>
            <a:r>
              <a:rPr lang="en-US" sz="2000" b="1" i="1" dirty="0">
                <a:solidFill>
                  <a:srgbClr val="0070C0"/>
                </a:solidFill>
                <a:latin typeface="Consolas" panose="020B0609020204030204" pitchFamily="49" charset="0"/>
              </a:rPr>
              <a:t>import </a:t>
            </a:r>
            <a:r>
              <a:rPr lang="en-US" sz="2000" b="1" i="1" dirty="0" err="1">
                <a:solidFill>
                  <a:srgbClr val="0070C0"/>
                </a:solidFill>
                <a:latin typeface="Consolas" panose="020B0609020204030204" pitchFamily="49" charset="0"/>
              </a:rPr>
              <a:t>dweepy</a:t>
            </a:r>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import </a:t>
            </a:r>
            <a:r>
              <a:rPr lang="en-US" sz="2000" b="1" i="1" dirty="0" err="1">
                <a:solidFill>
                  <a:srgbClr val="0070C0"/>
                </a:solidFill>
                <a:latin typeface="Consolas" panose="020B0609020204030204" pitchFamily="49" charset="0"/>
              </a:rPr>
              <a:t>RPi.GPIO</a:t>
            </a:r>
            <a:r>
              <a:rPr lang="en-US" sz="2000" b="1" i="1" dirty="0">
                <a:solidFill>
                  <a:srgbClr val="0070C0"/>
                </a:solidFill>
                <a:latin typeface="Consolas" panose="020B0609020204030204" pitchFamily="49" charset="0"/>
              </a:rPr>
              <a:t> as GPIO</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KEY = '</a:t>
            </a:r>
            <a:r>
              <a:rPr lang="en-US" sz="2000" b="1" i="1" dirty="0" err="1">
                <a:solidFill>
                  <a:srgbClr val="0070C0"/>
                </a:solidFill>
                <a:latin typeface="Consolas" panose="020B0609020204030204" pitchFamily="49" charset="0"/>
              </a:rPr>
              <a:t>tweet_about_me</a:t>
            </a:r>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OUTPUT_PIN = 18 </a:t>
            </a:r>
          </a:p>
          <a:p>
            <a:pPr lvl="1"/>
            <a:r>
              <a:rPr lang="en-US" sz="2000" b="1" i="1" dirty="0">
                <a:solidFill>
                  <a:srgbClr val="0070C0"/>
                </a:solidFill>
                <a:latin typeface="Consolas" panose="020B0609020204030204" pitchFamily="49" charset="0"/>
              </a:rPr>
              <a:t>OUTPUT_DURATION = 10</a:t>
            </a:r>
          </a:p>
          <a:p>
            <a:pPr lvl="1"/>
            <a:endParaRPr lang="en-US" sz="2000" b="1" i="1" dirty="0">
              <a:solidFill>
                <a:srgbClr val="0070C0"/>
              </a:solidFill>
              <a:latin typeface="Consolas" panose="020B0609020204030204" pitchFamily="49" charset="0"/>
            </a:endParaRPr>
          </a:p>
          <a:p>
            <a:pPr lvl="1"/>
            <a:r>
              <a:rPr lang="en-US" sz="2000" b="1" i="1" dirty="0" err="1">
                <a:solidFill>
                  <a:srgbClr val="0070C0"/>
                </a:solidFill>
                <a:latin typeface="Consolas" panose="020B0609020204030204" pitchFamily="49" charset="0"/>
              </a:rPr>
              <a:t>GPIO.setmode</a:t>
            </a:r>
            <a:r>
              <a:rPr lang="en-US" sz="2000" b="1" i="1" dirty="0">
                <a:solidFill>
                  <a:srgbClr val="0070C0"/>
                </a:solidFill>
                <a:latin typeface="Consolas" panose="020B0609020204030204" pitchFamily="49" charset="0"/>
              </a:rPr>
              <a:t>(GPIO.BCM) </a:t>
            </a:r>
          </a:p>
          <a:p>
            <a:pPr lvl="1"/>
            <a:r>
              <a:rPr lang="en-US" sz="2000" b="1" i="1" dirty="0" err="1">
                <a:solidFill>
                  <a:srgbClr val="0070C0"/>
                </a:solidFill>
                <a:latin typeface="Consolas" panose="020B0609020204030204" pitchFamily="49" charset="0"/>
              </a:rPr>
              <a:t>GPIO.setup</a:t>
            </a:r>
            <a:r>
              <a:rPr lang="en-US" sz="2000" b="1" i="1" dirty="0">
                <a:solidFill>
                  <a:srgbClr val="0070C0"/>
                </a:solidFill>
                <a:latin typeface="Consolas" panose="020B0609020204030204" pitchFamily="49" charset="0"/>
              </a:rPr>
              <a:t>(OUTPUT_PIN, GPIO.OUT)</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while True:    </a:t>
            </a:r>
          </a:p>
          <a:p>
            <a:pPr lvl="1"/>
            <a:r>
              <a:rPr lang="en-US" sz="2000" b="1" i="1" dirty="0">
                <a:solidFill>
                  <a:srgbClr val="0070C0"/>
                </a:solidFill>
                <a:latin typeface="Consolas" panose="020B0609020204030204" pitchFamily="49" charset="0"/>
              </a:rPr>
              <a:t>	try:        </a:t>
            </a:r>
          </a:p>
          <a:p>
            <a:pPr lvl="1"/>
            <a:r>
              <a:rPr lang="en-US" sz="2000" b="1" i="1" dirty="0">
                <a:solidFill>
                  <a:srgbClr val="0070C0"/>
                </a:solidFill>
                <a:latin typeface="Consolas" panose="020B0609020204030204" pitchFamily="49" charset="0"/>
              </a:rPr>
              <a:t>		for </a:t>
            </a:r>
            <a:r>
              <a:rPr lang="en-US" sz="2000" b="1" i="1" dirty="0" err="1">
                <a:solidFill>
                  <a:srgbClr val="0070C0"/>
                </a:solidFill>
                <a:latin typeface="Consolas" panose="020B0609020204030204" pitchFamily="49" charset="0"/>
              </a:rPr>
              <a:t>dweet</a:t>
            </a:r>
            <a:r>
              <a:rPr lang="en-US" sz="2000" b="1" i="1" dirty="0">
                <a:solidFill>
                  <a:srgbClr val="0070C0"/>
                </a:solidFill>
                <a:latin typeface="Consolas" panose="020B0609020204030204" pitchFamily="49" charset="0"/>
              </a:rPr>
              <a:t> in </a:t>
            </a:r>
            <a:r>
              <a:rPr lang="en-US" sz="2000" b="1" i="1" dirty="0" err="1">
                <a:solidFill>
                  <a:srgbClr val="0070C0"/>
                </a:solidFill>
                <a:latin typeface="Consolas" panose="020B0609020204030204" pitchFamily="49" charset="0"/>
              </a:rPr>
              <a:t>dweepy.listen_for_dweets_from</a:t>
            </a:r>
            <a:r>
              <a:rPr lang="en-US" sz="2000" b="1" i="1" dirty="0">
                <a:solidFill>
                  <a:srgbClr val="0070C0"/>
                </a:solidFill>
                <a:latin typeface="Consolas" panose="020B0609020204030204" pitchFamily="49" charset="0"/>
              </a:rPr>
              <a:t>(KEY):        </a:t>
            </a:r>
          </a:p>
          <a:p>
            <a:pPr lvl="1"/>
            <a:r>
              <a:rPr lang="en-US" sz="2000" b="1" i="1" dirty="0">
                <a:solidFill>
                  <a:srgbClr val="0070C0"/>
                </a:solidFill>
                <a:latin typeface="Consolas" panose="020B0609020204030204" pitchFamily="49" charset="0"/>
              </a:rPr>
              <a:t>			print('Tweet: ' + </a:t>
            </a:r>
            <a:r>
              <a:rPr lang="en-US" sz="2000" b="1" i="1" dirty="0" err="1">
                <a:solidFill>
                  <a:srgbClr val="0070C0"/>
                </a:solidFill>
                <a:latin typeface="Consolas" panose="020B0609020204030204" pitchFamily="49" charset="0"/>
              </a:rPr>
              <a:t>dweet</a:t>
            </a:r>
            <a:r>
              <a:rPr lang="en-US" sz="2000" b="1" i="1" dirty="0">
                <a:solidFill>
                  <a:srgbClr val="0070C0"/>
                </a:solidFill>
                <a:latin typeface="Consolas" panose="020B0609020204030204" pitchFamily="49" charset="0"/>
              </a:rPr>
              <a:t>['content']['text'])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GPIO.output</a:t>
            </a:r>
            <a:r>
              <a:rPr lang="en-US" sz="2000" b="1" i="1" dirty="0">
                <a:solidFill>
                  <a:srgbClr val="0070C0"/>
                </a:solidFill>
                <a:latin typeface="Consolas" panose="020B0609020204030204" pitchFamily="49" charset="0"/>
              </a:rPr>
              <a:t>(OUTPUT_PIN, True)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time.sleep</a:t>
            </a:r>
            <a:r>
              <a:rPr lang="en-US" sz="2000" b="1" i="1" dirty="0">
                <a:solidFill>
                  <a:srgbClr val="0070C0"/>
                </a:solidFill>
                <a:latin typeface="Consolas" panose="020B0609020204030204" pitchFamily="49" charset="0"/>
              </a:rPr>
              <a:t>(OUTPUT_DURATION)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GPIO.output</a:t>
            </a:r>
            <a:r>
              <a:rPr lang="en-US" sz="2000" b="1" i="1" dirty="0">
                <a:solidFill>
                  <a:srgbClr val="0070C0"/>
                </a:solidFill>
                <a:latin typeface="Consolas" panose="020B0609020204030204" pitchFamily="49" charset="0"/>
              </a:rPr>
              <a:t>(OUTPUT_PIN, False)    </a:t>
            </a:r>
          </a:p>
          <a:p>
            <a:pPr lvl="1"/>
            <a:r>
              <a:rPr lang="en-US" sz="2000" b="1" i="1" dirty="0">
                <a:solidFill>
                  <a:srgbClr val="0070C0"/>
                </a:solidFill>
                <a:latin typeface="Consolas" panose="020B0609020204030204" pitchFamily="49" charset="0"/>
              </a:rPr>
              <a:t>	except Exception:        </a:t>
            </a:r>
          </a:p>
          <a:p>
            <a:pPr lvl="1"/>
            <a:r>
              <a:rPr lang="en-US" sz="2000" b="1" i="1" dirty="0">
                <a:solidFill>
                  <a:srgbClr val="0070C0"/>
                </a:solidFill>
                <a:latin typeface="Consolas" panose="020B0609020204030204" pitchFamily="49" charset="0"/>
              </a:rPr>
              <a:t>		pass</a:t>
            </a:r>
          </a:p>
        </p:txBody>
      </p:sp>
    </p:spTree>
    <p:extLst>
      <p:ext uri="{BB962C8B-B14F-4D97-AF65-F5344CB8AC3E}">
        <p14:creationId xmlns:p14="http://schemas.microsoft.com/office/powerpoint/2010/main" val="3024061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857743"/>
            <a:ext cx="11357113" cy="1631216"/>
          </a:xfrm>
          <a:prstGeom prst="rect">
            <a:avLst/>
          </a:prstGeom>
          <a:noFill/>
        </p:spPr>
        <p:txBody>
          <a:bodyPr wrap="square" rtlCol="0">
            <a:spAutoFit/>
          </a:bodyPr>
          <a:lstStyle/>
          <a:p>
            <a:pPr lvl="1"/>
            <a:r>
              <a:rPr lang="en-US" sz="2000" dirty="0"/>
              <a:t>The program uses the </a:t>
            </a:r>
            <a:r>
              <a:rPr lang="en-US" sz="2000" b="1" i="1" dirty="0" err="1">
                <a:solidFill>
                  <a:srgbClr val="0070C0"/>
                </a:solidFill>
                <a:latin typeface="Consolas" panose="020B0609020204030204" pitchFamily="49" charset="0"/>
              </a:rPr>
              <a:t>listen_for_dweets</a:t>
            </a:r>
            <a:r>
              <a:rPr lang="en-US" sz="2000" dirty="0" err="1"/>
              <a:t>_from</a:t>
            </a:r>
            <a:r>
              <a:rPr lang="en-US" sz="2000" dirty="0"/>
              <a:t> method to leave an open connection to the </a:t>
            </a:r>
            <a:r>
              <a:rPr lang="en-US" sz="2000" b="1" i="1" dirty="0">
                <a:solidFill>
                  <a:srgbClr val="0070C0"/>
                </a:solidFill>
                <a:latin typeface="Consolas" panose="020B0609020204030204" pitchFamily="49" charset="0"/>
              </a:rPr>
              <a:t>dweet.io </a:t>
            </a:r>
            <a:r>
              <a:rPr lang="en-US" sz="2000" dirty="0"/>
              <a:t>server, listening for any push messages from the server as a result of a </a:t>
            </a:r>
            <a:r>
              <a:rPr lang="en-US" sz="2000" b="1" i="1" dirty="0" err="1">
                <a:solidFill>
                  <a:srgbClr val="0070C0"/>
                </a:solidFill>
                <a:latin typeface="Consolas" panose="020B0609020204030204" pitchFamily="49" charset="0"/>
              </a:rPr>
              <a:t>dweet</a:t>
            </a:r>
            <a:r>
              <a:rPr lang="en-US" sz="2000" dirty="0"/>
              <a:t> arriving from </a:t>
            </a:r>
            <a:r>
              <a:rPr lang="en-US" sz="2000" b="1" i="1" dirty="0">
                <a:solidFill>
                  <a:srgbClr val="0070C0"/>
                </a:solidFill>
                <a:latin typeface="Consolas" panose="020B0609020204030204" pitchFamily="49" charset="0"/>
              </a:rPr>
              <a:t>IFTTT</a:t>
            </a:r>
            <a:r>
              <a:rPr lang="en-US" sz="2000" dirty="0"/>
              <a:t> in response to a tweet. The </a:t>
            </a:r>
            <a:r>
              <a:rPr lang="en-US" sz="2000" b="1" i="1" dirty="0">
                <a:solidFill>
                  <a:srgbClr val="0070C0"/>
                </a:solidFill>
                <a:latin typeface="Consolas" panose="020B0609020204030204" pitchFamily="49" charset="0"/>
              </a:rPr>
              <a:t>try/except </a:t>
            </a:r>
            <a:r>
              <a:rPr lang="en-US" sz="2000" dirty="0"/>
              <a:t>block ensure that if there is any communication outage, the program will just start the </a:t>
            </a:r>
            <a:r>
              <a:rPr lang="en-US" sz="2000" dirty="0" err="1"/>
              <a:t>listenning</a:t>
            </a:r>
            <a:r>
              <a:rPr lang="en-US" sz="2000" dirty="0"/>
              <a:t> process again.</a:t>
            </a:r>
          </a:p>
          <a:p>
            <a:pPr lvl="1"/>
            <a:endParaRPr lang="en-US" sz="2000" b="1" i="1"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2349675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display sensor readings from your Raspberry Pi on a web page that automatically updates.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bottle web server and some fancy JavaScript to automatically update your display.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2" name="Picture 1"/>
          <p:cNvPicPr>
            <a:picLocks noChangeAspect="1"/>
          </p:cNvPicPr>
          <p:nvPr/>
        </p:nvPicPr>
        <p:blipFill>
          <a:blip r:embed="rId2"/>
          <a:stretch>
            <a:fillRect/>
          </a:stretch>
        </p:blipFill>
        <p:spPr>
          <a:xfrm>
            <a:off x="1446297" y="1870742"/>
            <a:ext cx="9299404" cy="4874346"/>
          </a:xfrm>
          <a:prstGeom prst="rect">
            <a:avLst/>
          </a:prstGeom>
        </p:spPr>
      </p:pic>
    </p:spTree>
    <p:extLst>
      <p:ext uri="{BB962C8B-B14F-4D97-AF65-F5344CB8AC3E}">
        <p14:creationId xmlns:p14="http://schemas.microsoft.com/office/powerpoint/2010/main" val="2999380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63421"/>
            <a:ext cx="11357113" cy="5878532"/>
          </a:xfrm>
          <a:prstGeom prst="rect">
            <a:avLst/>
          </a:prstGeom>
          <a:noFill/>
        </p:spPr>
        <p:txBody>
          <a:bodyPr wrap="square" rtlCol="0">
            <a:spAutoFit/>
          </a:bodyPr>
          <a:lstStyle/>
          <a:p>
            <a:pPr marL="342900" lvl="1" indent="-342900">
              <a:buFont typeface="Arial" panose="020B0604020202020204" pitchFamily="34" charset="0"/>
              <a:buChar char="•"/>
            </a:pPr>
            <a:r>
              <a:rPr lang="en-US" sz="2000" dirty="0"/>
              <a:t>There are four files for this example, which are contained in the folder </a:t>
            </a:r>
            <a:r>
              <a:rPr lang="en-US" sz="2000" dirty="0" err="1"/>
              <a:t>web_sensor</a:t>
            </a:r>
            <a:r>
              <a:rPr lang="en-US" sz="2000" dirty="0"/>
              <a:t>: </a:t>
            </a:r>
          </a:p>
          <a:p>
            <a:pPr marL="342900" lvl="1" indent="-342900">
              <a:buFont typeface="Arial" panose="020B0604020202020204" pitchFamily="34" charset="0"/>
              <a:buChar char="•"/>
            </a:pPr>
            <a:endParaRPr lang="en-US" sz="2000" dirty="0"/>
          </a:p>
          <a:p>
            <a:pPr marL="0" lvl="1"/>
            <a:r>
              <a:rPr lang="en-US" sz="2000" dirty="0"/>
              <a:t>        </a:t>
            </a:r>
            <a:r>
              <a:rPr lang="en-US" sz="2000" b="1" dirty="0">
                <a:effectLst>
                  <a:outerShdw blurRad="38100" dist="38100" dir="2700000" algn="tl">
                    <a:srgbClr val="000000">
                      <a:alpha val="43137"/>
                    </a:srgbClr>
                  </a:outerShdw>
                </a:effectLst>
              </a:rPr>
              <a:t>web_sensor.py </a:t>
            </a:r>
          </a:p>
          <a:p>
            <a:pPr marL="457200" lvl="2"/>
            <a:r>
              <a:rPr lang="en-US" sz="2000" dirty="0"/>
              <a:t>	Contains the Python code for the bottle server </a:t>
            </a:r>
          </a:p>
          <a:p>
            <a:pPr marL="457200" lvl="2"/>
            <a:endParaRPr lang="en-US" sz="2000" dirty="0"/>
          </a:p>
          <a:p>
            <a:pPr marL="457200" lvl="2"/>
            <a:r>
              <a:rPr lang="en-US" sz="2000" b="1" dirty="0">
                <a:effectLst>
                  <a:outerShdw blurRad="38100" dist="38100" dir="2700000" algn="tl">
                    <a:srgbClr val="000000">
                      <a:alpha val="43137"/>
                    </a:srgbClr>
                  </a:outerShdw>
                </a:effectLst>
              </a:rPr>
              <a:t>main.html </a:t>
            </a:r>
          </a:p>
          <a:p>
            <a:pPr marL="457200" lvl="2"/>
            <a:r>
              <a:rPr lang="en-US" sz="2000" dirty="0"/>
              <a:t>	Contains the web page that will be displayed in your browser </a:t>
            </a:r>
          </a:p>
          <a:p>
            <a:pPr marL="457200" lvl="2"/>
            <a:endParaRPr lang="en-US" sz="2000" dirty="0"/>
          </a:p>
          <a:p>
            <a:pPr marL="457200" lvl="2"/>
            <a:r>
              <a:rPr lang="en-US" sz="2000" b="1" dirty="0">
                <a:effectLst>
                  <a:outerShdw blurRad="38100" dist="38100" dir="2700000" algn="tl">
                    <a:srgbClr val="000000">
                      <a:alpha val="43137"/>
                    </a:srgbClr>
                  </a:outerShdw>
                </a:effectLst>
              </a:rPr>
              <a:t>justgage.1.0.1.min.js</a:t>
            </a:r>
            <a:r>
              <a:rPr lang="en-US" sz="2000" dirty="0"/>
              <a:t> </a:t>
            </a:r>
          </a:p>
          <a:p>
            <a:pPr marL="457200" lvl="2"/>
            <a:r>
              <a:rPr lang="en-US" sz="2000" dirty="0"/>
              <a:t>	A third-party JavaScript library that displays the temperature meter </a:t>
            </a:r>
          </a:p>
          <a:p>
            <a:pPr marL="457200" lvl="2"/>
            <a:endParaRPr lang="en-US" sz="2000" dirty="0"/>
          </a:p>
          <a:p>
            <a:pPr marL="457200" lvl="2"/>
            <a:r>
              <a:rPr lang="en-US" sz="2000" b="1" dirty="0"/>
              <a:t>raphael.2.1.0.min.js </a:t>
            </a:r>
          </a:p>
          <a:p>
            <a:pPr marL="457200" lvl="2"/>
            <a:r>
              <a:rPr lang="en-US" sz="2000" dirty="0"/>
              <a:t>	A library used by the </a:t>
            </a:r>
            <a:r>
              <a:rPr lang="en-US" sz="2000" dirty="0" err="1"/>
              <a:t>justgage</a:t>
            </a:r>
            <a:r>
              <a:rPr lang="en-US" sz="2000" dirty="0"/>
              <a:t> library </a:t>
            </a:r>
          </a:p>
          <a:p>
            <a:pPr marL="457200" lvl="2"/>
            <a:endParaRPr lang="en-US" sz="2000" dirty="0"/>
          </a:p>
          <a:p>
            <a:pPr marL="457200" lvl="2"/>
            <a:r>
              <a:rPr lang="en-US" sz="2000" dirty="0"/>
              <a:t>To run the program, change directory to </a:t>
            </a:r>
            <a:r>
              <a:rPr lang="en-US" sz="2000" dirty="0" err="1"/>
              <a:t>web_sensor</a:t>
            </a:r>
            <a:r>
              <a:rPr lang="en-US" sz="2000" dirty="0"/>
              <a:t> and then run the Python program using:</a:t>
            </a:r>
          </a:p>
          <a:p>
            <a:pPr marL="457200" lvl="2"/>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sudo</a:t>
            </a:r>
            <a:r>
              <a:rPr lang="en-US" b="1" i="1" dirty="0">
                <a:solidFill>
                  <a:srgbClr val="0070C0"/>
                </a:solidFill>
                <a:latin typeface="Consolas" panose="020B0609020204030204" pitchFamily="49" charset="0"/>
                <a:cs typeface="Consolas" panose="020B0609020204030204" pitchFamily="49" charset="0"/>
              </a:rPr>
              <a:t> python web_sensor.py</a:t>
            </a:r>
          </a:p>
          <a:p>
            <a:pPr marL="457200" lvl="2"/>
            <a:endParaRPr lang="en-US" b="1" i="1" dirty="0">
              <a:solidFill>
                <a:srgbClr val="0070C0"/>
              </a:solidFill>
              <a:latin typeface="Consolas" panose="020B0609020204030204" pitchFamily="49" charset="0"/>
              <a:cs typeface="Consolas" panose="020B0609020204030204" pitchFamily="49" charset="0"/>
            </a:endParaRPr>
          </a:p>
          <a:p>
            <a:pPr marL="457200" lvl="2"/>
            <a:r>
              <a:rPr lang="en-US" sz="2000" dirty="0"/>
              <a:t>Then open a browser, either on the same Raspberry Pi or any computer on the same network as the Raspberry Pi, and enter the IP address of the Raspberry Pi into the browser’s address bar.</a:t>
            </a:r>
          </a:p>
        </p:txBody>
      </p:sp>
    </p:spTree>
    <p:extLst>
      <p:ext uri="{BB962C8B-B14F-4D97-AF65-F5344CB8AC3E}">
        <p14:creationId xmlns:p14="http://schemas.microsoft.com/office/powerpoint/2010/main" val="3555024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WebSensor.py</a:t>
            </a:r>
            <a:r>
              <a:rPr lang="fa-IR" dirty="0"/>
              <a:t> </a:t>
            </a:r>
            <a:r>
              <a:rPr lang="en-US" dirty="0"/>
              <a:t>Project</a:t>
            </a:r>
          </a:p>
        </p:txBody>
      </p:sp>
      <p:sp>
        <p:nvSpPr>
          <p:cNvPr id="2" name="TextBox 1"/>
          <p:cNvSpPr txBox="1"/>
          <p:nvPr/>
        </p:nvSpPr>
        <p:spPr>
          <a:xfrm>
            <a:off x="417443" y="745199"/>
            <a:ext cx="11357113" cy="6217087"/>
          </a:xfrm>
          <a:prstGeom prst="rect">
            <a:avLst/>
          </a:prstGeom>
          <a:noFill/>
        </p:spPr>
        <p:txBody>
          <a:bodyPr wrap="square" rtlCol="0">
            <a:spAutoFit/>
          </a:bodyPr>
          <a:lstStyle/>
          <a:p>
            <a:pPr lvl="1"/>
            <a:r>
              <a:rPr lang="en-US" sz="2000" dirty="0"/>
              <a:t>The main program (web_sensor.py) is actually quite concise: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import </a:t>
            </a:r>
            <a:r>
              <a:rPr lang="en-US" b="1" i="1" dirty="0" err="1">
                <a:solidFill>
                  <a:srgbClr val="0070C0"/>
                </a:solidFill>
                <a:latin typeface="Consolas" panose="020B0609020204030204" pitchFamily="49" charset="0"/>
                <a:cs typeface="Consolas" panose="020B0609020204030204" pitchFamily="49" charset="0"/>
              </a:rPr>
              <a:t>os</a:t>
            </a:r>
            <a:r>
              <a:rPr lang="en-US" b="1" i="1" dirty="0">
                <a:solidFill>
                  <a:srgbClr val="0070C0"/>
                </a:solidFill>
                <a:latin typeface="Consolas" panose="020B0609020204030204" pitchFamily="49" charset="0"/>
                <a:cs typeface="Consolas" panose="020B0609020204030204" pitchFamily="49" charset="0"/>
              </a:rPr>
              <a:t>, time</a:t>
            </a:r>
          </a:p>
          <a:p>
            <a:pPr lvl="1"/>
            <a:r>
              <a:rPr lang="en-US" b="1" i="1" dirty="0">
                <a:solidFill>
                  <a:srgbClr val="0070C0"/>
                </a:solidFill>
                <a:latin typeface="Consolas" panose="020B0609020204030204" pitchFamily="49" charset="0"/>
                <a:cs typeface="Consolas" panose="020B0609020204030204" pitchFamily="49" charset="0"/>
              </a:rPr>
              <a:t>from bottle import route, run, template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a:t>
            </a:r>
            <a:r>
              <a:rPr lang="en-US" b="1" i="1" dirty="0" err="1">
                <a:solidFill>
                  <a:srgbClr val="0070C0"/>
                </a:solidFill>
                <a:latin typeface="Consolas" panose="020B0609020204030204" pitchFamily="49" charset="0"/>
                <a:cs typeface="Consolas" panose="020B0609020204030204" pitchFamily="49" charset="0"/>
              </a:rPr>
              <a:t>CpuTemp</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dev = </a:t>
            </a:r>
            <a:r>
              <a:rPr lang="en-US" b="1" i="1" dirty="0" err="1">
                <a:solidFill>
                  <a:srgbClr val="0070C0"/>
                </a:solidFill>
                <a:latin typeface="Consolas" panose="020B0609020204030204" pitchFamily="49" charset="0"/>
                <a:cs typeface="Consolas" panose="020B0609020204030204" pitchFamily="49" charset="0"/>
              </a:rPr>
              <a:t>os.popen</a:t>
            </a:r>
            <a:r>
              <a:rPr lang="en-US" b="1" i="1" dirty="0">
                <a:solidFill>
                  <a:srgbClr val="0070C0"/>
                </a:solidFill>
                <a:latin typeface="Consolas" panose="020B0609020204030204" pitchFamily="49" charset="0"/>
                <a:cs typeface="Consolas" panose="020B0609020204030204" pitchFamily="49" charset="0"/>
              </a:rPr>
              <a:t>('/opt/</a:t>
            </a:r>
            <a:r>
              <a:rPr lang="en-US" b="1" i="1" dirty="0" err="1">
                <a:solidFill>
                  <a:srgbClr val="0070C0"/>
                </a:solidFill>
                <a:latin typeface="Consolas" panose="020B0609020204030204" pitchFamily="49" charset="0"/>
                <a:cs typeface="Consolas" panose="020B0609020204030204" pitchFamily="49" charset="0"/>
              </a:rPr>
              <a:t>vc</a:t>
            </a:r>
            <a:r>
              <a:rPr lang="en-US" b="1" i="1" dirty="0">
                <a:solidFill>
                  <a:srgbClr val="0070C0"/>
                </a:solidFill>
                <a:latin typeface="Consolas" panose="020B0609020204030204" pitchFamily="49" charset="0"/>
                <a:cs typeface="Consolas" panose="020B0609020204030204" pitchFamily="49" charset="0"/>
              </a:rPr>
              <a:t>/bin/</a:t>
            </a:r>
            <a:r>
              <a:rPr lang="en-US" b="1" i="1" dirty="0" err="1">
                <a:solidFill>
                  <a:srgbClr val="0070C0"/>
                </a:solidFill>
                <a:latin typeface="Consolas" panose="020B0609020204030204" pitchFamily="49" charset="0"/>
                <a:cs typeface="Consolas" panose="020B0609020204030204" pitchFamily="49" charset="0"/>
              </a:rPr>
              <a:t>vcgencmd</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measure_temp</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temp = </a:t>
            </a:r>
            <a:r>
              <a:rPr lang="en-US" b="1" i="1" dirty="0" err="1">
                <a:solidFill>
                  <a:srgbClr val="0070C0"/>
                </a:solidFill>
                <a:latin typeface="Consolas" panose="020B0609020204030204" pitchFamily="49" charset="0"/>
                <a:cs typeface="Consolas" panose="020B0609020204030204" pitchFamily="49" charset="0"/>
              </a:rPr>
              <a:t>dev.read</a:t>
            </a:r>
            <a:r>
              <a:rPr lang="en-US" b="1" i="1" dirty="0">
                <a:solidFill>
                  <a:srgbClr val="0070C0"/>
                </a:solidFill>
                <a:latin typeface="Consolas" panose="020B0609020204030204" pitchFamily="49" charset="0"/>
                <a:cs typeface="Consolas" panose="020B0609020204030204" pitchFamily="49" charset="0"/>
              </a:rPr>
              <a:t>()[5:-3]</a:t>
            </a:r>
          </a:p>
          <a:p>
            <a:pPr lvl="1"/>
            <a:r>
              <a:rPr lang="en-US" b="1" i="1" dirty="0">
                <a:solidFill>
                  <a:srgbClr val="0070C0"/>
                </a:solidFill>
                <a:latin typeface="Consolas" panose="020B0609020204030204" pitchFamily="49" charset="0"/>
                <a:cs typeface="Consolas" panose="020B0609020204030204" pitchFamily="49" charset="0"/>
              </a:rPr>
              <a:t>    return temp</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@route('/temp')</a:t>
            </a:r>
          </a:p>
          <a:p>
            <a:pPr lvl="1"/>
            <a:r>
              <a:rPr lang="en-US" b="1" i="1" dirty="0">
                <a:solidFill>
                  <a:srgbClr val="0070C0"/>
                </a:solidFill>
                <a:latin typeface="Consolas" panose="020B0609020204030204" pitchFamily="49" charset="0"/>
                <a:cs typeface="Consolas" panose="020B0609020204030204" pitchFamily="49" charset="0"/>
              </a:rPr>
              <a:t>def Temp():</a:t>
            </a:r>
          </a:p>
          <a:p>
            <a:pPr lvl="1"/>
            <a:r>
              <a:rPr lang="en-US" b="1" i="1" dirty="0">
                <a:solidFill>
                  <a:srgbClr val="0070C0"/>
                </a:solidFill>
                <a:latin typeface="Consolas" panose="020B0609020204030204" pitchFamily="49" charset="0"/>
                <a:cs typeface="Consolas" panose="020B0609020204030204" pitchFamily="49" charset="0"/>
              </a:rPr>
              <a:t>    return </a:t>
            </a:r>
            <a:r>
              <a:rPr lang="en-US" b="1" i="1" dirty="0" err="1">
                <a:solidFill>
                  <a:srgbClr val="0070C0"/>
                </a:solidFill>
                <a:latin typeface="Consolas" panose="020B0609020204030204" pitchFamily="49" charset="0"/>
                <a:cs typeface="Consolas" panose="020B0609020204030204" pitchFamily="49" charset="0"/>
              </a:rPr>
              <a:t>CpuTemp</a:t>
            </a:r>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a:t>
            </a:r>
          </a:p>
          <a:p>
            <a:pPr lvl="1"/>
            <a:r>
              <a:rPr lang="en-US" b="1" i="1" dirty="0">
                <a:solidFill>
                  <a:srgbClr val="0070C0"/>
                </a:solidFill>
                <a:latin typeface="Consolas" panose="020B0609020204030204" pitchFamily="49" charset="0"/>
                <a:cs typeface="Consolas" panose="020B0609020204030204" pitchFamily="49" charset="0"/>
              </a:rPr>
              <a:t>def index():</a:t>
            </a:r>
          </a:p>
          <a:p>
            <a:pPr lvl="1"/>
            <a:r>
              <a:rPr lang="en-US" b="1" i="1" dirty="0">
                <a:solidFill>
                  <a:srgbClr val="0070C0"/>
                </a:solidFill>
                <a:latin typeface="Consolas" panose="020B0609020204030204" pitchFamily="49" charset="0"/>
                <a:cs typeface="Consolas" panose="020B0609020204030204" pitchFamily="49" charset="0"/>
              </a:rPr>
              <a:t>	return template('main.html')</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a:t>
            </a:r>
            <a:r>
              <a:rPr lang="en-US" b="1" i="1" dirty="0" err="1">
                <a:solidFill>
                  <a:srgbClr val="0070C0"/>
                </a:solidFill>
                <a:latin typeface="Consolas" panose="020B0609020204030204" pitchFamily="49" charset="0"/>
                <a:cs typeface="Consolas" panose="020B0609020204030204" pitchFamily="49" charset="0"/>
              </a:rPr>
              <a:t>raphael</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def index():</a:t>
            </a:r>
          </a:p>
          <a:p>
            <a:pPr lvl="1"/>
            <a:r>
              <a:rPr lang="en-US" b="1" i="1" dirty="0">
                <a:solidFill>
                  <a:srgbClr val="0070C0"/>
                </a:solidFill>
                <a:latin typeface="Consolas" panose="020B0609020204030204" pitchFamily="49" charset="0"/>
                <a:cs typeface="Consolas" panose="020B0609020204030204" pitchFamily="49" charset="0"/>
              </a:rPr>
              <a:t>	return template('raphael.2.1.0.min.js')</a:t>
            </a:r>
          </a:p>
          <a:p>
            <a:pPr lvl="1"/>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448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WebSensor.py</a:t>
            </a:r>
            <a:r>
              <a:rPr lang="fa-IR" dirty="0"/>
              <a:t> </a:t>
            </a:r>
            <a:r>
              <a:rPr lang="en-US" dirty="0"/>
              <a:t>Project</a:t>
            </a:r>
          </a:p>
        </p:txBody>
      </p:sp>
      <p:sp>
        <p:nvSpPr>
          <p:cNvPr id="2" name="TextBox 1"/>
          <p:cNvSpPr txBox="1"/>
          <p:nvPr/>
        </p:nvSpPr>
        <p:spPr>
          <a:xfrm>
            <a:off x="417443" y="745199"/>
            <a:ext cx="11357113" cy="4955203"/>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@route('/</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def index():</a:t>
            </a:r>
          </a:p>
          <a:p>
            <a:pPr lvl="1"/>
            <a:r>
              <a:rPr lang="en-US" b="1" i="1" dirty="0">
                <a:solidFill>
                  <a:srgbClr val="0070C0"/>
                </a:solidFill>
                <a:latin typeface="Consolas" panose="020B0609020204030204" pitchFamily="49" charset="0"/>
                <a:cs typeface="Consolas" panose="020B0609020204030204" pitchFamily="49" charset="0"/>
              </a:rPr>
              <a:t>	return template('justgage.1.0.1.min.js')</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run(host=‘0.0.0.0', port=80)</a:t>
            </a:r>
          </a:p>
          <a:p>
            <a:pPr lvl="1"/>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sz="2000" dirty="0"/>
              <a:t>The function </a:t>
            </a:r>
            <a:r>
              <a:rPr lang="en-US" sz="2000" b="1" i="1" dirty="0" err="1">
                <a:solidFill>
                  <a:srgbClr val="0070C0"/>
                </a:solidFill>
                <a:latin typeface="Consolas" panose="020B0609020204030204" pitchFamily="49" charset="0"/>
              </a:rPr>
              <a:t>C</a:t>
            </a:r>
            <a:r>
              <a:rPr lang="en-US" sz="2000" b="1" i="1" dirty="0" err="1">
                <a:solidFill>
                  <a:srgbClr val="0070C0"/>
                </a:solidFill>
                <a:latin typeface="Consolas" panose="020B0609020204030204" pitchFamily="49" charset="0"/>
                <a:cs typeface="Consolas" panose="020B0609020204030204" pitchFamily="49" charset="0"/>
              </a:rPr>
              <a:t>puTemp</a:t>
            </a:r>
            <a:r>
              <a:rPr lang="en-US" sz="2000" dirty="0"/>
              <a:t> reads the temperature of the Raspberry Pi’s CPU, as described in Previous Recipe</a:t>
            </a:r>
          </a:p>
          <a:p>
            <a:pPr lvl="1"/>
            <a:endParaRPr lang="en-US" sz="2000" dirty="0"/>
          </a:p>
          <a:p>
            <a:pPr lvl="1"/>
            <a:r>
              <a:rPr lang="en-US" sz="2000" dirty="0"/>
              <a:t>Four routes are then defined for the bottle web server. The first (</a:t>
            </a:r>
            <a:r>
              <a:rPr lang="en-US" sz="2400" b="1" i="1" dirty="0">
                <a:solidFill>
                  <a:srgbClr val="0070C0"/>
                </a:solidFill>
                <a:latin typeface="Consolas" panose="020B0609020204030204" pitchFamily="49" charset="0"/>
                <a:cs typeface="Consolas" panose="020B0609020204030204" pitchFamily="49" charset="0"/>
              </a:rPr>
              <a:t>/</a:t>
            </a:r>
            <a:r>
              <a:rPr lang="en-US" sz="2000" b="1" i="1" dirty="0">
                <a:solidFill>
                  <a:srgbClr val="0070C0"/>
                </a:solidFill>
                <a:latin typeface="Consolas" panose="020B0609020204030204" pitchFamily="49" charset="0"/>
                <a:cs typeface="Consolas" panose="020B0609020204030204" pitchFamily="49" charset="0"/>
              </a:rPr>
              <a:t>temp</a:t>
            </a:r>
            <a:r>
              <a:rPr lang="en-US" sz="2000" dirty="0"/>
              <a:t>) returns a string containing the CPU temperature in degrees C. The root route (</a:t>
            </a:r>
            <a:r>
              <a:rPr lang="en-US" sz="2400" b="1" i="1" dirty="0">
                <a:solidFill>
                  <a:srgbClr val="0070C0"/>
                </a:solidFill>
                <a:latin typeface="Consolas" panose="020B0609020204030204" pitchFamily="49" charset="0"/>
                <a:cs typeface="Consolas" panose="020B0609020204030204" pitchFamily="49" charset="0"/>
              </a:rPr>
              <a:t>/</a:t>
            </a:r>
            <a:r>
              <a:rPr lang="en-US" sz="2000" dirty="0"/>
              <a:t>) returns the main HTML template for the page (</a:t>
            </a:r>
            <a:r>
              <a:rPr lang="en-US" sz="2400" b="1" i="1" dirty="0">
                <a:solidFill>
                  <a:srgbClr val="0070C0"/>
                </a:solidFill>
                <a:latin typeface="Consolas" panose="020B0609020204030204" pitchFamily="49" charset="0"/>
                <a:cs typeface="Consolas" panose="020B0609020204030204" pitchFamily="49" charset="0"/>
              </a:rPr>
              <a:t>main.html</a:t>
            </a:r>
            <a:r>
              <a:rPr lang="en-US" sz="2000" dirty="0"/>
              <a:t>). The other two routes provide access to copies of the </a:t>
            </a:r>
            <a:r>
              <a:rPr lang="en-US" sz="2400" b="1" i="1" dirty="0" err="1">
                <a:solidFill>
                  <a:srgbClr val="0070C0"/>
                </a:solidFill>
                <a:latin typeface="Consolas" panose="020B0609020204030204" pitchFamily="49" charset="0"/>
                <a:cs typeface="Consolas" panose="020B0609020204030204" pitchFamily="49" charset="0"/>
              </a:rPr>
              <a:t>raphael</a:t>
            </a:r>
            <a:r>
              <a:rPr lang="en-US" sz="2000" dirty="0"/>
              <a:t> and </a:t>
            </a:r>
            <a:r>
              <a:rPr lang="en-US" sz="2400" b="1" i="1" dirty="0" err="1">
                <a:solidFill>
                  <a:srgbClr val="0070C0"/>
                </a:solidFill>
                <a:latin typeface="Consolas" panose="020B0609020204030204" pitchFamily="49" charset="0"/>
                <a:cs typeface="Consolas" panose="020B0609020204030204" pitchFamily="49" charset="0"/>
              </a:rPr>
              <a:t>justgage</a:t>
            </a:r>
            <a:r>
              <a:rPr lang="en-US" sz="2000" dirty="0"/>
              <a:t> JavaScript libraries. </a:t>
            </a:r>
          </a:p>
          <a:p>
            <a:pPr lvl="1"/>
            <a:r>
              <a:rPr lang="en-US" sz="2000"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463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main.html File</a:t>
            </a:r>
          </a:p>
        </p:txBody>
      </p:sp>
      <p:sp>
        <p:nvSpPr>
          <p:cNvPr id="2" name="TextBox 1"/>
          <p:cNvSpPr txBox="1"/>
          <p:nvPr/>
        </p:nvSpPr>
        <p:spPr>
          <a:xfrm>
            <a:off x="417443" y="745199"/>
            <a:ext cx="11357113" cy="5940088"/>
          </a:xfrm>
          <a:prstGeom prst="rect">
            <a:avLst/>
          </a:prstGeom>
          <a:noFill/>
        </p:spPr>
        <p:txBody>
          <a:bodyPr wrap="square" rtlCol="0">
            <a:spAutoFit/>
          </a:bodyPr>
          <a:lstStyle/>
          <a:p>
            <a:pPr lvl="1"/>
            <a:r>
              <a:rPr lang="en-US" sz="2000" dirty="0"/>
              <a:t>The file main.html mostly contains the JavaScript to render the user interface.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&lt;html&gt; </a:t>
            </a:r>
          </a:p>
          <a:p>
            <a:pPr lvl="1"/>
            <a:r>
              <a:rPr lang="en-US" b="1" i="1" dirty="0">
                <a:solidFill>
                  <a:srgbClr val="0070C0"/>
                </a:solidFill>
                <a:latin typeface="Consolas" panose="020B0609020204030204" pitchFamily="49" charset="0"/>
                <a:cs typeface="Consolas" panose="020B0609020204030204" pitchFamily="49" charset="0"/>
              </a:rPr>
              <a:t>&lt;head&gt; </a:t>
            </a: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="http://ajax.googleapis.com/ajax/libs/</a:t>
            </a:r>
            <a:r>
              <a:rPr lang="en-US" b="1" i="1" dirty="0" err="1">
                <a:solidFill>
                  <a:srgbClr val="0070C0"/>
                </a:solidFill>
                <a:latin typeface="Consolas" panose="020B0609020204030204" pitchFamily="49" charset="0"/>
                <a:cs typeface="Consolas" panose="020B0609020204030204" pitchFamily="49" charset="0"/>
              </a:rPr>
              <a:t>jquery</a:t>
            </a:r>
            <a:r>
              <a:rPr lang="en-US" b="1" i="1" dirty="0">
                <a:solidFill>
                  <a:srgbClr val="0070C0"/>
                </a:solidFill>
                <a:latin typeface="Consolas" panose="020B0609020204030204" pitchFamily="49" charset="0"/>
                <a:cs typeface="Consolas" panose="020B0609020204030204" pitchFamily="49" charset="0"/>
              </a:rPr>
              <a:t>/1.7.2/jquery.min.js" type="text/</a:t>
            </a:r>
            <a:r>
              <a:rPr lang="en-US" b="1" i="1" dirty="0" err="1">
                <a:solidFill>
                  <a:srgbClr val="0070C0"/>
                </a:solidFill>
                <a:latin typeface="Consolas" panose="020B0609020204030204" pitchFamily="49" charset="0"/>
                <a:cs typeface="Consolas" panose="020B0609020204030204" pitchFamily="49" charset="0"/>
              </a:rPr>
              <a:t>javascript</a:t>
            </a:r>
            <a:r>
              <a:rPr lang="en-US" b="1" i="1" dirty="0">
                <a:solidFill>
                  <a:srgbClr val="0070C0"/>
                </a:solidFill>
                <a:latin typeface="Consolas" panose="020B0609020204030204" pitchFamily="49" charset="0"/>
                <a:cs typeface="Consolas" panose="020B0609020204030204" pitchFamily="49" charset="0"/>
              </a:rPr>
              <a:t>" charset="utf-8"&gt;&lt;/script&gt;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raphael</a:t>
            </a:r>
            <a:r>
              <a:rPr lang="en-US" b="1" i="1" dirty="0">
                <a:solidFill>
                  <a:srgbClr val="0070C0"/>
                </a:solidFill>
                <a:latin typeface="Consolas" panose="020B0609020204030204" pitchFamily="49" charset="0"/>
                <a:cs typeface="Consolas" panose="020B0609020204030204" pitchFamily="49" charset="0"/>
              </a:rPr>
              <a:t>"&gt;&lt;/script&gt;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"&gt;&lt;/script&gt;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a:solidFill>
                  <a:srgbClr val="0070C0"/>
                </a:solidFill>
                <a:latin typeface="Consolas" panose="020B0609020204030204" pitchFamily="49" charset="0"/>
                <a:cs typeface="Consolas" panose="020B0609020204030204" pitchFamily="49" charset="0"/>
              </a:rPr>
              <a:t>function callback(</a:t>
            </a:r>
            <a:r>
              <a:rPr lang="en-US" b="1" i="1" dirty="0" err="1">
                <a:solidFill>
                  <a:srgbClr val="0070C0"/>
                </a:solidFill>
                <a:latin typeface="Consolas" panose="020B0609020204030204" pitchFamily="49" charset="0"/>
                <a:cs typeface="Consolas" panose="020B0609020204030204" pitchFamily="49" charset="0"/>
              </a:rPr>
              <a:t>tempStr</a:t>
            </a:r>
            <a:r>
              <a:rPr lang="en-US" b="1" i="1" dirty="0">
                <a:solidFill>
                  <a:srgbClr val="0070C0"/>
                </a:solidFill>
                <a:latin typeface="Consolas" panose="020B0609020204030204" pitchFamily="49" charset="0"/>
                <a:cs typeface="Consolas" panose="020B0609020204030204" pitchFamily="49" charset="0"/>
              </a:rPr>
              <a:t>, status)</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if (status == "success")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temp = </a:t>
            </a:r>
            <a:r>
              <a:rPr lang="en-US" b="1" i="1" dirty="0" err="1">
                <a:solidFill>
                  <a:srgbClr val="0070C0"/>
                </a:solidFill>
                <a:latin typeface="Consolas" panose="020B0609020204030204" pitchFamily="49" charset="0"/>
                <a:cs typeface="Consolas" panose="020B0609020204030204" pitchFamily="49" charset="0"/>
              </a:rPr>
              <a:t>parseFloat</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tempStr</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toFixed</a:t>
            </a:r>
            <a:r>
              <a:rPr lang="en-US" b="1" i="1" dirty="0">
                <a:solidFill>
                  <a:srgbClr val="0070C0"/>
                </a:solidFill>
                <a:latin typeface="Consolas" panose="020B0609020204030204" pitchFamily="49" charset="0"/>
                <a:cs typeface="Consolas" panose="020B0609020204030204" pitchFamily="49" charset="0"/>
              </a:rPr>
              <a:t>(2);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g.refresh</a:t>
            </a:r>
            <a:r>
              <a:rPr lang="en-US" b="1" i="1" dirty="0">
                <a:solidFill>
                  <a:srgbClr val="0070C0"/>
                </a:solidFill>
                <a:latin typeface="Consolas" panose="020B0609020204030204" pitchFamily="49" charset="0"/>
                <a:cs typeface="Consolas" panose="020B0609020204030204" pitchFamily="49" charset="0"/>
              </a:rPr>
              <a:t>(temp);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setTimeout</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 1000);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3124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main.html File</a:t>
            </a:r>
          </a:p>
        </p:txBody>
      </p:sp>
      <p:sp>
        <p:nvSpPr>
          <p:cNvPr id="2" name="TextBox 1"/>
          <p:cNvSpPr txBox="1"/>
          <p:nvPr/>
        </p:nvSpPr>
        <p:spPr>
          <a:xfrm>
            <a:off x="417443" y="745199"/>
            <a:ext cx="11357113" cy="6186309"/>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	else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alert("There was a problem");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function </a:t>
            </a:r>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$.get('/temp', callback); </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a:solidFill>
                  <a:srgbClr val="0070C0"/>
                </a:solidFill>
                <a:latin typeface="Consolas" panose="020B0609020204030204" pitchFamily="49" charset="0"/>
                <a:cs typeface="Consolas" panose="020B0609020204030204" pitchFamily="49" charset="0"/>
              </a:rPr>
              <a:t>&lt;/head&gt;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&lt;body&gt; </a:t>
            </a:r>
          </a:p>
          <a:p>
            <a:pPr lvl="1"/>
            <a:r>
              <a:rPr lang="en-US" b="1" i="1" dirty="0">
                <a:solidFill>
                  <a:srgbClr val="0070C0"/>
                </a:solidFill>
                <a:latin typeface="Consolas" panose="020B0609020204030204" pitchFamily="49" charset="0"/>
                <a:cs typeface="Consolas" panose="020B0609020204030204" pitchFamily="49" charset="0"/>
              </a:rPr>
              <a:t>&lt;div id="gauge" class="200x160px"&gt;&lt;/div&gt;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err="1">
                <a:solidFill>
                  <a:srgbClr val="0070C0"/>
                </a:solidFill>
                <a:latin typeface="Consolas" panose="020B0609020204030204" pitchFamily="49" charset="0"/>
                <a:cs typeface="Consolas" panose="020B0609020204030204" pitchFamily="49" charset="0"/>
              </a:rPr>
              <a:t>var</a:t>
            </a:r>
            <a:r>
              <a:rPr lang="en-US" b="1" i="1" dirty="0">
                <a:solidFill>
                  <a:srgbClr val="0070C0"/>
                </a:solidFill>
                <a:latin typeface="Consolas" panose="020B0609020204030204" pitchFamily="49" charset="0"/>
                <a:cs typeface="Consolas" panose="020B0609020204030204" pitchFamily="49" charset="0"/>
              </a:rPr>
              <a:t> g = new </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({id: "gauge", value: 0, min: 10, max: 60,title: "CPU Temp 'C" })</a:t>
            </a:r>
          </a:p>
          <a:p>
            <a:pPr lvl="1"/>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&lt;/body&gt; </a:t>
            </a:r>
          </a:p>
          <a:p>
            <a:pPr lvl="1"/>
            <a:r>
              <a:rPr lang="en-US" b="1" i="1" dirty="0">
                <a:solidFill>
                  <a:srgbClr val="0070C0"/>
                </a:solidFill>
                <a:latin typeface="Consolas" panose="020B0609020204030204" pitchFamily="49" charset="0"/>
                <a:cs typeface="Consolas" panose="020B0609020204030204" pitchFamily="49" charset="0"/>
              </a:rPr>
              <a:t>&lt;/html&gt;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1558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6179</TotalTime>
  <Words>2259</Words>
  <Application>Microsoft Office PowerPoint</Application>
  <PresentationFormat>Widescreen</PresentationFormat>
  <Paragraphs>388</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Consolas</vt:lpstr>
      <vt:lpstr>Office Theme</vt:lpstr>
      <vt:lpstr>Internet Of things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1948</cp:revision>
  <dcterms:created xsi:type="dcterms:W3CDTF">2015-08-06T11:05:05Z</dcterms:created>
  <dcterms:modified xsi:type="dcterms:W3CDTF">2018-03-07T17:11:31Z</dcterms:modified>
  <cp:contentStatus/>
</cp:coreProperties>
</file>