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35" r:id="rId4"/>
    <p:sldId id="386" r:id="rId5"/>
    <p:sldId id="334" r:id="rId6"/>
    <p:sldId id="336" r:id="rId7"/>
    <p:sldId id="337" r:id="rId8"/>
    <p:sldId id="368" r:id="rId9"/>
    <p:sldId id="338" r:id="rId10"/>
    <p:sldId id="339" r:id="rId11"/>
    <p:sldId id="340" r:id="rId12"/>
    <p:sldId id="341" r:id="rId13"/>
    <p:sldId id="342" r:id="rId14"/>
    <p:sldId id="343" r:id="rId15"/>
    <p:sldId id="344" r:id="rId16"/>
    <p:sldId id="345" r:id="rId17"/>
    <p:sldId id="346" r:id="rId18"/>
    <p:sldId id="348" r:id="rId19"/>
    <p:sldId id="349" r:id="rId20"/>
    <p:sldId id="347" r:id="rId21"/>
    <p:sldId id="350" r:id="rId22"/>
    <p:sldId id="351" r:id="rId23"/>
    <p:sldId id="352" r:id="rId24"/>
    <p:sldId id="353" r:id="rId25"/>
    <p:sldId id="354" r:id="rId26"/>
    <p:sldId id="355" r:id="rId27"/>
    <p:sldId id="357" r:id="rId28"/>
    <p:sldId id="356" r:id="rId29"/>
    <p:sldId id="358" r:id="rId30"/>
    <p:sldId id="359" r:id="rId31"/>
    <p:sldId id="360" r:id="rId32"/>
    <p:sldId id="361" r:id="rId33"/>
    <p:sldId id="363" r:id="rId34"/>
    <p:sldId id="364" r:id="rId35"/>
    <p:sldId id="365" r:id="rId36"/>
    <p:sldId id="369" r:id="rId37"/>
    <p:sldId id="370" r:id="rId38"/>
    <p:sldId id="371" r:id="rId39"/>
    <p:sldId id="372" r:id="rId40"/>
    <p:sldId id="366" r:id="rId41"/>
    <p:sldId id="367"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26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Python</a:t>
            </a:r>
            <a:r>
              <a:rPr lang="en-US" smtClean="0"/>
              <a:t/>
            </a:r>
            <a:br>
              <a:rPr lang="en-US" smtClean="0"/>
            </a:br>
            <a:r>
              <a:rPr lang="en-US" smtClean="0"/>
              <a:t>Basic’s</a:t>
            </a:r>
            <a:endParaRPr lang="en-US" dirty="0"/>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5484253"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find a host of recipes to help you get programming with Raspberry Pi.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Reading User Input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86287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(Python 3) or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dirty="0"/>
              <a:t> (Python 2) command. You can try the following example in the Python 3 console :</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input("Enter Value:")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Value:23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2 also has an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function, but this validates the input and attempts to convert it into a Python value of the appropriate type, whereas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dirty="0"/>
              <a:t> does the same thing as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in Python 3 and just returns a string.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Arithmetic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61719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most common operators for arithmetic are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t>
            </a:r>
            <a:r>
              <a:rPr lang="en-US" sz="2000" dirty="0"/>
              <a:t>, which are, respectively, </a:t>
            </a:r>
            <a:r>
              <a:rPr lang="en-US" sz="2000" b="1" dirty="0"/>
              <a:t>add</a:t>
            </a:r>
            <a:r>
              <a:rPr lang="en-US" sz="2000" dirty="0"/>
              <a:t>, </a:t>
            </a:r>
            <a:r>
              <a:rPr lang="en-US" sz="2000" b="1" dirty="0"/>
              <a:t>subtract</a:t>
            </a:r>
            <a:r>
              <a:rPr lang="en-US" sz="2000" dirty="0"/>
              <a:t>, </a:t>
            </a:r>
            <a:r>
              <a:rPr lang="en-US" sz="2000" b="1" dirty="0"/>
              <a:t>multiply</a:t>
            </a:r>
            <a:r>
              <a:rPr lang="en-US" sz="2000" dirty="0"/>
              <a:t>, and </a:t>
            </a:r>
            <a:r>
              <a:rPr lang="en-US" sz="2000" b="1" dirty="0"/>
              <a:t>divide</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also group parts of the expression together with parentheses, as shown in the following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tempC</a:t>
            </a:r>
            <a:r>
              <a:rPr lang="en-US" sz="2000" b="1" i="1" dirty="0">
                <a:solidFill>
                  <a:srgbClr val="0070C0"/>
                </a:solidFill>
                <a:latin typeface="Consolas" panose="020B0609020204030204" pitchFamily="49" charset="0"/>
                <a:cs typeface="Consolas" panose="020B0609020204030204" pitchFamily="49" charset="0"/>
              </a:rPr>
              <a:t> = input("Enter temp in C: ")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temp in C: 20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tempF</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tempC</a:t>
            </a:r>
            <a:r>
              <a:rPr lang="en-US" sz="2000" b="1" i="1" dirty="0">
                <a:solidFill>
                  <a:srgbClr val="0070C0"/>
                </a:solidFill>
                <a:latin typeface="Consolas" panose="020B0609020204030204" pitchFamily="49" charset="0"/>
                <a:cs typeface="Consolas" panose="020B0609020204030204" pitchFamily="49" charset="0"/>
              </a:rPr>
              <a:t>) * 9) / 5 + 32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a:t>
            </a:r>
            <a:r>
              <a:rPr lang="en-US" sz="2000" b="1" i="1" dirty="0" err="1">
                <a:solidFill>
                  <a:srgbClr val="0070C0"/>
                </a:solidFill>
                <a:latin typeface="Consolas" panose="020B0609020204030204" pitchFamily="49" charset="0"/>
                <a:cs typeface="Consolas" panose="020B0609020204030204" pitchFamily="49" charset="0"/>
              </a:rPr>
              <a:t>tempF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68.0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Other arithmetic operators include </a:t>
            </a:r>
            <a:r>
              <a:rPr lang="en-US" sz="2400" b="1" i="1" dirty="0">
                <a:solidFill>
                  <a:srgbClr val="0070C0"/>
                </a:solidFill>
                <a:latin typeface="Consolas" panose="020B0609020204030204" pitchFamily="49" charset="0"/>
                <a:cs typeface="Consolas" panose="020B0609020204030204" pitchFamily="49" charset="0"/>
              </a:rPr>
              <a:t>%</a:t>
            </a:r>
            <a:r>
              <a:rPr lang="en-US" sz="2000" dirty="0"/>
              <a:t> (modulo remainder) and </a:t>
            </a:r>
            <a:r>
              <a:rPr lang="en-US" sz="2400" b="1" i="1" dirty="0">
                <a:solidFill>
                  <a:srgbClr val="0070C0"/>
                </a:solidFill>
                <a:latin typeface="Consolas" panose="020B0609020204030204" pitchFamily="49" charset="0"/>
                <a:cs typeface="Consolas" panose="020B0609020204030204" pitchFamily="49" charset="0"/>
              </a:rPr>
              <a:t>**</a:t>
            </a:r>
            <a:r>
              <a:rPr lang="en-US" sz="2000" dirty="0"/>
              <a:t> (raise to the power of). For example: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2 ** 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256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000" b="1" i="1" dirty="0">
                <a:effectLst>
                  <a:outerShdw blurRad="38100" dist="38100" dir="2700000" algn="tl">
                    <a:srgbClr val="000000">
                      <a:alpha val="43137"/>
                    </a:srgbClr>
                  </a:outerShdw>
                </a:effectLst>
              </a:rPr>
              <a:t>Math </a:t>
            </a:r>
            <a:r>
              <a:rPr lang="en-US" sz="2000" dirty="0"/>
              <a:t>library has many useful math functions that you can use.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601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Strings </a:t>
            </a: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assignment operator and a string constant to create a new string. You can use either double or single quotation marks around the string, but they must match.</a:t>
            </a:r>
          </a:p>
          <a:p>
            <a:pPr marL="342900" indent="-342900">
              <a:buFont typeface="Arial" panose="020B0604020202020204" pitchFamily="34" charset="0"/>
              <a:buChar char="•"/>
            </a:pPr>
            <a:r>
              <a:rPr lang="en-US" sz="2000" b="1" dirty="0">
                <a:solidFill>
                  <a:srgbClr val="FF0000"/>
                </a:solidFill>
              </a:rPr>
              <a:t>Example:</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need to include double or single quotes inside a string, then pick the type of quotes that you don’t want to use inside the string as the beginning and end markers of the string.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"Isn't it warm?"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Isn't it warm?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Strings </a:t>
            </a:r>
          </a:p>
        </p:txBody>
      </p:sp>
      <p:sp>
        <p:nvSpPr>
          <p:cNvPr id="2" name="TextBox 1"/>
          <p:cNvSpPr txBox="1"/>
          <p:nvPr/>
        </p:nvSpPr>
        <p:spPr>
          <a:xfrm>
            <a:off x="417443" y="857743"/>
            <a:ext cx="11357113" cy="4062651"/>
          </a:xfrm>
          <a:prstGeom prst="rect">
            <a:avLst/>
          </a:prstGeom>
          <a:noFill/>
        </p:spPr>
        <p:txBody>
          <a:bodyPr wrap="square" rtlCol="0">
            <a:spAutoFit/>
          </a:bodyPr>
          <a:lstStyle/>
          <a:p>
            <a:pPr marL="342900" indent="-342900">
              <a:buFont typeface="Arial" panose="020B0604020202020204" pitchFamily="34" charset="0"/>
              <a:buChar char="•"/>
            </a:pPr>
            <a:r>
              <a:rPr lang="en-US" sz="2000" dirty="0"/>
              <a:t>Sometimes you’ll need to include </a:t>
            </a:r>
            <a:r>
              <a:rPr lang="en-US" sz="2000" b="1" dirty="0">
                <a:solidFill>
                  <a:srgbClr val="FF0000"/>
                </a:solidFill>
              </a:rPr>
              <a:t>special characters </a:t>
            </a:r>
            <a:r>
              <a:rPr lang="en-US" sz="2000" dirty="0"/>
              <a:t>such as </a:t>
            </a:r>
            <a:r>
              <a:rPr lang="en-US" sz="2000" b="1" dirty="0"/>
              <a:t>tab</a:t>
            </a:r>
            <a:r>
              <a:rPr lang="en-US" sz="2000" dirty="0"/>
              <a:t> or </a:t>
            </a:r>
            <a:r>
              <a:rPr lang="en-US" sz="2000" b="1" dirty="0"/>
              <a:t>newline</a:t>
            </a:r>
            <a:r>
              <a:rPr lang="en-US" sz="2000" dirty="0"/>
              <a:t> inside your string. This requires the use of what are called </a:t>
            </a:r>
            <a:r>
              <a:rPr lang="en-US" sz="2000" b="1" i="1" dirty="0">
                <a:effectLst>
                  <a:outerShdw blurRad="38100" dist="38100" dir="2700000" algn="tl">
                    <a:srgbClr val="000000">
                      <a:alpha val="43137"/>
                    </a:srgbClr>
                  </a:outerShdw>
                </a:effectLst>
              </a:rPr>
              <a:t>escape characters</a:t>
            </a:r>
            <a:r>
              <a:rPr lang="en-US" sz="2000" dirty="0"/>
              <a:t>. To include a tab, use </a:t>
            </a:r>
            <a:r>
              <a:rPr lang="en-US" sz="2400" b="1" i="1" dirty="0">
                <a:solidFill>
                  <a:srgbClr val="0070C0"/>
                </a:solidFill>
                <a:latin typeface="Consolas" panose="020B0609020204030204" pitchFamily="49" charset="0"/>
                <a:cs typeface="Consolas" panose="020B0609020204030204" pitchFamily="49" charset="0"/>
              </a:rPr>
              <a:t>\t</a:t>
            </a:r>
            <a:r>
              <a:rPr lang="en-US" sz="2000" dirty="0"/>
              <a:t>, and for a newline, use </a:t>
            </a:r>
            <a:r>
              <a:rPr lang="en-US" sz="2400" b="1" i="1" dirty="0">
                <a:solidFill>
                  <a:srgbClr val="0070C0"/>
                </a:solidFill>
                <a:latin typeface="Consolas" panose="020B0609020204030204" pitchFamily="49" charset="0"/>
                <a:cs typeface="Consolas" panose="020B0609020204030204" pitchFamily="49" charset="0"/>
              </a:rPr>
              <a:t>\n</a:t>
            </a:r>
            <a:r>
              <a:rPr lang="en-US" sz="2000" dirty="0"/>
              <a:t>.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"name\</a:t>
            </a:r>
            <a:r>
              <a:rPr lang="en-US" sz="2000" b="1" i="1" dirty="0" err="1">
                <a:solidFill>
                  <a:srgbClr val="0070C0"/>
                </a:solidFill>
                <a:latin typeface="Consolas" panose="020B0609020204030204" pitchFamily="49" charset="0"/>
                <a:cs typeface="Consolas" panose="020B0609020204030204" pitchFamily="49" charset="0"/>
              </a:rPr>
              <a:t>tage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nMatt</a:t>
            </a:r>
            <a:r>
              <a:rPr lang="en-US" sz="2000" b="1" i="1" dirty="0">
                <a:solidFill>
                  <a:srgbClr val="0070C0"/>
                </a:solidFill>
                <a:latin typeface="Consolas" panose="020B0609020204030204" pitchFamily="49" charset="0"/>
                <a:cs typeface="Consolas" panose="020B0609020204030204" pitchFamily="49" charset="0"/>
              </a:rPr>
              <a:t>\t14"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name    age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Matt    14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461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Concatenating (Joining) Strings </a:t>
            </a:r>
          </a:p>
        </p:txBody>
      </p:sp>
      <p:sp>
        <p:nvSpPr>
          <p:cNvPr id="2" name="TextBox 1"/>
          <p:cNvSpPr txBox="1"/>
          <p:nvPr/>
        </p:nvSpPr>
        <p:spPr>
          <a:xfrm>
            <a:off x="417443" y="857743"/>
            <a:ext cx="11357113" cy="655564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 (concatenate) operator. </a:t>
            </a:r>
          </a:p>
          <a:p>
            <a:pPr marL="342900" indent="-342900">
              <a:buFont typeface="Arial" panose="020B0604020202020204" pitchFamily="34" charset="0"/>
              <a:buChar char="•"/>
            </a:pPr>
            <a:r>
              <a:rPr lang="en-US" sz="2000" b="1" dirty="0">
                <a:solidFill>
                  <a:srgbClr val="FF0000"/>
                </a:solidFill>
              </a:rPr>
              <a:t>Example:</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s1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s2 =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s1 + s2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abcdef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many languages, you can have a chain of values to concatenate, some of which are strings and some of which are other types such as numbers; numbers will automatically be converted into strings during the concatenation. This is not the case in Python, and if you try the following command, you will get an error:</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+ 23 </a:t>
            </a:r>
          </a:p>
          <a:p>
            <a:pPr marL="342900" indent="-342900">
              <a:buFont typeface="Arial" panose="020B0604020202020204" pitchFamily="34" charset="0"/>
              <a:buChar char="•"/>
            </a:pPr>
            <a:r>
              <a:rPr lang="en-US" sz="2000" b="1" i="1" dirty="0" err="1">
                <a:solidFill>
                  <a:srgbClr val="FF0000"/>
                </a:solidFill>
                <a:latin typeface="Consolas" panose="020B0609020204030204" pitchFamily="49" charset="0"/>
                <a:cs typeface="Consolas" panose="020B0609020204030204" pitchFamily="49" charset="0"/>
              </a:rPr>
              <a:t>Traceback</a:t>
            </a:r>
            <a:r>
              <a:rPr lang="en-US" sz="2000" b="1" i="1" dirty="0">
                <a:solidFill>
                  <a:srgbClr val="FF0000"/>
                </a:solidFill>
                <a:latin typeface="Consolas" panose="020B0609020204030204" pitchFamily="49" charset="0"/>
                <a:cs typeface="Consolas" panose="020B0609020204030204" pitchFamily="49" charset="0"/>
              </a:rPr>
              <a:t> (most recent call last):  File "&lt;</a:t>
            </a:r>
            <a:r>
              <a:rPr lang="en-US" sz="2000" b="1" i="1" dirty="0" err="1">
                <a:solidFill>
                  <a:srgbClr val="FF0000"/>
                </a:solidFill>
                <a:latin typeface="Consolas" panose="020B0609020204030204" pitchFamily="49" charset="0"/>
                <a:cs typeface="Consolas" panose="020B0609020204030204" pitchFamily="49" charset="0"/>
              </a:rPr>
              <a:t>stdin</a:t>
            </a:r>
            <a:r>
              <a:rPr lang="en-US" sz="2000" b="1" i="1" dirty="0">
                <a:solidFill>
                  <a:srgbClr val="FF0000"/>
                </a:solidFill>
                <a:latin typeface="Consolas" panose="020B0609020204030204" pitchFamily="49" charset="0"/>
                <a:cs typeface="Consolas" panose="020B0609020204030204" pitchFamily="49" charset="0"/>
              </a:rPr>
              <a:t>&gt;", line 1, in &lt;module&gt; </a:t>
            </a:r>
          </a:p>
          <a:p>
            <a:pPr marL="342900" indent="-342900">
              <a:buFont typeface="Arial" panose="020B0604020202020204" pitchFamily="34" charset="0"/>
              <a:buChar char="•"/>
            </a:pPr>
            <a:r>
              <a:rPr lang="en-US" sz="2000" b="1" i="1" dirty="0" err="1">
                <a:solidFill>
                  <a:srgbClr val="FF0000"/>
                </a:solidFill>
                <a:latin typeface="Consolas" panose="020B0609020204030204" pitchFamily="49" charset="0"/>
                <a:cs typeface="Consolas" panose="020B0609020204030204" pitchFamily="49" charset="0"/>
              </a:rPr>
              <a:t>TypeError</a:t>
            </a:r>
            <a:r>
              <a:rPr lang="en-US" sz="2000" b="1" i="1" dirty="0">
                <a:solidFill>
                  <a:srgbClr val="FF0000"/>
                </a:solidFill>
                <a:latin typeface="Consolas" panose="020B0609020204030204" pitchFamily="49" charset="0"/>
                <a:cs typeface="Consolas" panose="020B0609020204030204" pitchFamily="49" charset="0"/>
              </a:rPr>
              <a:t>: Can't convert '</a:t>
            </a:r>
            <a:r>
              <a:rPr lang="en-US" sz="2000" b="1" i="1" dirty="0" err="1">
                <a:solidFill>
                  <a:srgbClr val="FF0000"/>
                </a:solidFill>
                <a:latin typeface="Consolas" panose="020B0609020204030204" pitchFamily="49" charset="0"/>
                <a:cs typeface="Consolas" panose="020B0609020204030204" pitchFamily="49" charset="0"/>
              </a:rPr>
              <a:t>int</a:t>
            </a:r>
            <a:r>
              <a:rPr lang="en-US" sz="2000" b="1" i="1" dirty="0">
                <a:solidFill>
                  <a:srgbClr val="FF0000"/>
                </a:solidFill>
                <a:latin typeface="Consolas" panose="020B0609020204030204" pitchFamily="49" charset="0"/>
                <a:cs typeface="Consolas" panose="020B0609020204030204" pitchFamily="49" charset="0"/>
              </a:rPr>
              <a:t>' object to </a:t>
            </a:r>
            <a:r>
              <a:rPr lang="en-US" sz="2000" b="1" i="1" dirty="0" err="1">
                <a:solidFill>
                  <a:srgbClr val="FF0000"/>
                </a:solidFill>
                <a:latin typeface="Consolas" panose="020B0609020204030204" pitchFamily="49" charset="0"/>
                <a:cs typeface="Consolas" panose="020B0609020204030204" pitchFamily="49" charset="0"/>
              </a:rPr>
              <a:t>str</a:t>
            </a:r>
            <a:r>
              <a:rPr lang="en-US" sz="2000" b="1" i="1" dirty="0">
                <a:solidFill>
                  <a:srgbClr val="FF0000"/>
                </a:solidFill>
                <a:latin typeface="Consolas" panose="020B0609020204030204" pitchFamily="49" charset="0"/>
                <a:cs typeface="Consolas" panose="020B0609020204030204" pitchFamily="49" charset="0"/>
              </a:rPr>
              <a:t> implicitly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5100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Concatenating (Joining) Strings </a:t>
            </a:r>
          </a:p>
        </p:txBody>
      </p:sp>
      <p:sp>
        <p:nvSpPr>
          <p:cNvPr id="2" name="TextBox 1"/>
          <p:cNvSpPr txBox="1"/>
          <p:nvPr/>
        </p:nvSpPr>
        <p:spPr>
          <a:xfrm>
            <a:off x="417443" y="857743"/>
            <a:ext cx="11357113" cy="2400657"/>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convert each component that you want to concatenate to a string before concatenating, as shown in this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085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Converting Numbers to Strings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69331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str</a:t>
            </a:r>
            <a:r>
              <a:rPr lang="en-US" sz="2000" dirty="0"/>
              <a:t> Python function.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930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Converting Strings to Numbers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err="1">
                <a:solidFill>
                  <a:srgbClr val="0070C0"/>
                </a:solidFill>
                <a:latin typeface="Consolas" panose="020B0609020204030204" pitchFamily="49" charset="0"/>
                <a:cs typeface="Consolas" panose="020B0609020204030204" pitchFamily="49" charset="0"/>
              </a:rPr>
              <a:t>int</a:t>
            </a:r>
            <a:r>
              <a:rPr lang="en-US" sz="2000" dirty="0"/>
              <a:t> or </a:t>
            </a:r>
            <a:r>
              <a:rPr lang="en-US" sz="2000" b="1" i="1" dirty="0">
                <a:solidFill>
                  <a:srgbClr val="0070C0"/>
                </a:solidFill>
                <a:latin typeface="Consolas" panose="020B0609020204030204" pitchFamily="49" charset="0"/>
                <a:cs typeface="Consolas" panose="020B0609020204030204" pitchFamily="49" charset="0"/>
              </a:rPr>
              <a:t>float</a:t>
            </a:r>
            <a:r>
              <a:rPr lang="en-US" sz="2000" dirty="0"/>
              <a:t> Python function.</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convert a floating-point number, use </a:t>
            </a:r>
            <a:r>
              <a:rPr lang="en-US" sz="2000" b="1" i="1" dirty="0">
                <a:solidFill>
                  <a:srgbClr val="0070C0"/>
                </a:solidFill>
                <a:latin typeface="Consolas" panose="020B0609020204030204" pitchFamily="49" charset="0"/>
                <a:cs typeface="Consolas" panose="020B0609020204030204" pitchFamily="49" charset="0"/>
              </a:rPr>
              <a:t>float</a:t>
            </a:r>
            <a:r>
              <a:rPr lang="en-US" sz="2000" dirty="0"/>
              <a:t> instead of </a:t>
            </a:r>
            <a:r>
              <a:rPr lang="en-US" sz="2000" b="1" i="1" dirty="0" err="1">
                <a:solidFill>
                  <a:srgbClr val="0070C0"/>
                </a:solidFill>
                <a:latin typeface="Consolas" panose="020B0609020204030204" pitchFamily="49" charset="0"/>
                <a:cs typeface="Consolas" panose="020B0609020204030204" pitchFamily="49" charset="0"/>
              </a:rPr>
              <a:t>int</a:t>
            </a:r>
            <a:r>
              <a:rPr lang="en-US" sz="2000" dirty="0"/>
              <a:t>:</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float("123.45")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123.45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3390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Converting Strings to Numbers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a:t>
            </a:r>
            <a:r>
              <a:rPr lang="en-US" sz="2000" b="1" i="1" dirty="0">
                <a:solidFill>
                  <a:srgbClr val="0070C0"/>
                </a:solidFill>
                <a:latin typeface="Consolas" panose="020B0609020204030204" pitchFamily="49" charset="0"/>
                <a:cs typeface="Consolas" panose="020B0609020204030204" pitchFamily="49" charset="0"/>
              </a:rPr>
              <a:t> </a:t>
            </a:r>
            <a:r>
              <a:rPr lang="en-US" sz="2400" b="1" i="1" dirty="0" err="1">
                <a:solidFill>
                  <a:srgbClr val="0070C0"/>
                </a:solidFill>
                <a:latin typeface="Consolas" panose="020B0609020204030204" pitchFamily="49" charset="0"/>
                <a:cs typeface="Consolas" panose="020B0609020204030204" pitchFamily="49" charset="0"/>
              </a:rPr>
              <a:t>int</a:t>
            </a:r>
            <a:r>
              <a:rPr lang="en-US" sz="2000" dirty="0"/>
              <a:t> to convert a string representing a number in a number base other than the default of 10 by supplying the number base as the second argument. The following example converts the string representation of binary 1001 into a number:</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("1001", 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9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second example converts the hexadecimal number AFF0 to an integer:</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("AFF0", 16)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45040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9858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Find the Length of a String</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754874"/>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Python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find the length of the string </a:t>
            </a:r>
            <a:r>
              <a:rPr lang="en-US" sz="2000" dirty="0" err="1"/>
              <a:t>abcdef</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command also works on arrays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Editing Python Programs with IDLE </a:t>
            </a:r>
          </a:p>
        </p:txBody>
      </p:sp>
      <p:sp>
        <p:nvSpPr>
          <p:cNvPr id="2" name="TextBox 1"/>
          <p:cNvSpPr txBox="1"/>
          <p:nvPr/>
        </p:nvSpPr>
        <p:spPr>
          <a:xfrm>
            <a:off x="291547" y="884069"/>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common Raspberry Pi distributions come with the IDLE Python development tool in both the Python 2 and Python 3 versions. If you are using </a:t>
            </a:r>
            <a:r>
              <a:rPr lang="en-US" sz="2000" dirty="0" err="1"/>
              <a:t>Raspbian</a:t>
            </a:r>
            <a:r>
              <a:rPr lang="en-US" sz="2000" dirty="0"/>
              <a:t> , you will find shortcuts to both versions of IDLE on your Raspberry Pi desktop.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This is an interactive area where you can type Python and see the results immediately.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5" name="Picture 4"/>
          <p:cNvPicPr>
            <a:picLocks noChangeAspect="1"/>
          </p:cNvPicPr>
          <p:nvPr/>
        </p:nvPicPr>
        <p:blipFill>
          <a:blip r:embed="rId2"/>
          <a:stretch>
            <a:fillRect/>
          </a:stretch>
        </p:blipFill>
        <p:spPr>
          <a:xfrm>
            <a:off x="1681361" y="2610678"/>
            <a:ext cx="8577483" cy="4247322"/>
          </a:xfrm>
          <a:prstGeom prst="rect">
            <a:avLst/>
          </a:prstGeom>
        </p:spPr>
      </p:pic>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Find the Position of One String Inside Another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90876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find</a:t>
            </a:r>
            <a:r>
              <a:rPr lang="en-US" sz="2000" dirty="0"/>
              <a:t> Python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find the starting position of the string </a:t>
            </a:r>
            <a:r>
              <a:rPr lang="en-US" sz="2000" i="1" dirty="0" err="1">
                <a:effectLst>
                  <a:outerShdw blurRad="38100" dist="38100" dir="2700000" algn="tl">
                    <a:srgbClr val="000000">
                      <a:alpha val="43137"/>
                    </a:srgbClr>
                  </a:outerShdw>
                </a:effectLst>
              </a:rPr>
              <a:t>def</a:t>
            </a:r>
            <a:r>
              <a:rPr lang="en-US" sz="2000" dirty="0">
                <a:effectLst>
                  <a:outerShdw blurRad="38100" dist="38100" dir="2700000" algn="tl">
                    <a:srgbClr val="000000">
                      <a:alpha val="43137"/>
                    </a:srgbClr>
                  </a:outerShdw>
                </a:effectLst>
              </a:rPr>
              <a:t> </a:t>
            </a:r>
            <a:r>
              <a:rPr lang="en-US" sz="2000" dirty="0"/>
              <a:t>within the string </a:t>
            </a:r>
            <a:r>
              <a:rPr lang="en-US" sz="2000" i="1" dirty="0" err="1">
                <a:effectLst>
                  <a:outerShdw blurRad="38100" dist="38100" dir="2700000" algn="tl">
                    <a:srgbClr val="000000">
                      <a:alpha val="43137"/>
                    </a:srgbClr>
                  </a:outerShdw>
                </a:effectLst>
              </a:rPr>
              <a:t>abcdefghi</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abcdefghi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s.find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the string you’re looking for doesn’t exist in the string being searched, then </a:t>
            </a:r>
            <a:r>
              <a:rPr lang="en-US" sz="2400" b="1" i="1" dirty="0">
                <a:solidFill>
                  <a:srgbClr val="0070C0"/>
                </a:solidFill>
                <a:latin typeface="Consolas" panose="020B0609020204030204" pitchFamily="49" charset="0"/>
                <a:cs typeface="Consolas" panose="020B0609020204030204" pitchFamily="49" charset="0"/>
              </a:rPr>
              <a:t>find</a:t>
            </a:r>
            <a:r>
              <a:rPr lang="en-US" sz="2000" dirty="0"/>
              <a:t> returns the value -1.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3272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Extracting Part of a String</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cut out a section from the second character to the fifth character of the string </a:t>
            </a:r>
            <a:r>
              <a:rPr lang="en-US" sz="2000" i="1" dirty="0" err="1">
                <a:effectLst>
                  <a:outerShdw blurRad="38100" dist="38100" dir="2700000" algn="tl">
                    <a:srgbClr val="000000">
                      <a:alpha val="43137"/>
                    </a:srgbClr>
                  </a:outerShdw>
                </a:effectLst>
              </a:rPr>
              <a:t>abcdefghi</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abcdefghi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s[1:5]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Note that the character positions start at 0, so a position of 1 means the second character in the string and 5 means the sixth, but the character range is exclusive at the high end, so the letter </a:t>
            </a:r>
            <a:r>
              <a:rPr lang="en-US" sz="2400" b="1" i="1" dirty="0">
                <a:solidFill>
                  <a:srgbClr val="0070C0"/>
                </a:solidFill>
                <a:latin typeface="Consolas" panose="020B0609020204030204" pitchFamily="49" charset="0"/>
                <a:cs typeface="Consolas" panose="020B0609020204030204" pitchFamily="49" charset="0"/>
              </a:rPr>
              <a:t>f</a:t>
            </a:r>
            <a:r>
              <a:rPr lang="en-US" sz="2000" dirty="0"/>
              <a:t> is not included in this example.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37813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Extracting Part of a String</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is actually quite powerful. You can omit either argument, in which case, the start or end of the string is assumed as appropriate.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 = "</a:t>
            </a:r>
            <a:r>
              <a:rPr lang="en-US" sz="2000" b="1" dirty="0" err="1">
                <a:solidFill>
                  <a:srgbClr val="0070C0"/>
                </a:solidFill>
                <a:latin typeface="Consolas" panose="020B0609020204030204" pitchFamily="49" charset="0"/>
                <a:cs typeface="Consolas" panose="020B0609020204030204" pitchFamily="49" charset="0"/>
              </a:rPr>
              <a:t>abcdefghi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s[:5]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a:t>
            </a:r>
            <a:r>
              <a:rPr lang="en-US" sz="2000" b="1" dirty="0" err="1">
                <a:solidFill>
                  <a:srgbClr val="0070C0"/>
                </a:solidFill>
                <a:latin typeface="Consolas" panose="020B0609020204030204" pitchFamily="49" charset="0"/>
                <a:cs typeface="Consolas" panose="020B0609020204030204" pitchFamily="49" charset="0"/>
              </a:rPr>
              <a:t>abcde</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r>
              <a:rPr lang="en-US" sz="2000" dirty="0"/>
              <a:t>and</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 = "</a:t>
            </a:r>
            <a:r>
              <a:rPr lang="en-US" sz="2000" b="1" dirty="0" err="1">
                <a:solidFill>
                  <a:srgbClr val="0070C0"/>
                </a:solidFill>
                <a:latin typeface="Consolas" panose="020B0609020204030204" pitchFamily="49" charset="0"/>
                <a:cs typeface="Consolas" panose="020B0609020204030204" pitchFamily="49" charset="0"/>
              </a:rPr>
              <a:t>abcdefghi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s[3:]</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a:t>
            </a:r>
            <a:r>
              <a:rPr lang="en-US" sz="2000" b="1" dirty="0" err="1">
                <a:solidFill>
                  <a:srgbClr val="0070C0"/>
                </a:solidFill>
                <a:latin typeface="Consolas" panose="020B0609020204030204" pitchFamily="49" charset="0"/>
                <a:cs typeface="Consolas" panose="020B0609020204030204" pitchFamily="49" charset="0"/>
              </a:rPr>
              <a:t>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use negative indices to count back from the end of the string. This can be useful in situations such as when you want to find the three-letter extension of a file, as in the following example:</a:t>
            </a:r>
          </a:p>
          <a:p>
            <a:pPr marL="342900" indent="-342900">
              <a:buFont typeface="Arial" panose="020B0604020202020204" pitchFamily="34" charset="0"/>
              <a:buChar char="•"/>
            </a:pPr>
            <a:endParaRPr lang="en-US" sz="20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"myfile.txt"[-3:]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'txt'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0782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Replacing One String of Characters with Another Inside a String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52431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replace</a:t>
            </a:r>
            <a:r>
              <a:rPr lang="en-US" sz="2000" dirty="0"/>
              <a:t>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replace all occurrences of </a:t>
            </a:r>
            <a:r>
              <a:rPr lang="en-US" sz="2400" b="1" i="1" dirty="0">
                <a:solidFill>
                  <a:srgbClr val="0070C0"/>
                </a:solidFill>
                <a:latin typeface="Consolas" panose="020B0609020204030204" pitchFamily="49" charset="0"/>
                <a:cs typeface="Consolas" panose="020B0609020204030204" pitchFamily="49" charset="0"/>
              </a:rPr>
              <a:t>X</a:t>
            </a:r>
            <a:r>
              <a:rPr lang="en-US" sz="2000" dirty="0"/>
              <a:t> with </a:t>
            </a:r>
            <a:r>
              <a:rPr lang="en-US" sz="2400" b="1" i="1" dirty="0">
                <a:solidFill>
                  <a:srgbClr val="0070C0"/>
                </a:solidFill>
                <a:latin typeface="Consolas" panose="020B0609020204030204" pitchFamily="49" charset="0"/>
                <a:cs typeface="Consolas" panose="020B0609020204030204" pitchFamily="49" charset="0"/>
              </a:rPr>
              <a:t>times</a:t>
            </a:r>
            <a:r>
              <a:rPr lang="en-US" sz="2000" dirty="0"/>
              <a:t>, you would use: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dirty="0"/>
              <a:t> </a:t>
            </a:r>
            <a:r>
              <a:rPr lang="en-US" sz="2000" b="1" i="1" dirty="0">
                <a:solidFill>
                  <a:srgbClr val="0070C0"/>
                </a:solidFill>
                <a:latin typeface="Consolas" panose="020B0609020204030204" pitchFamily="49" charset="0"/>
                <a:cs typeface="Consolas" panose="020B0609020204030204" pitchFamily="49" charset="0"/>
              </a:rPr>
              <a:t>&gt;&gt;&gt; s = "It was the best of X. It was the worst of X“</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&gt;&gt;&gt; </a:t>
            </a:r>
            <a:r>
              <a:rPr lang="en-US" sz="2000" b="1" i="1" dirty="0" err="1">
                <a:solidFill>
                  <a:srgbClr val="0070C0"/>
                </a:solidFill>
                <a:latin typeface="Consolas" panose="020B0609020204030204" pitchFamily="49" charset="0"/>
                <a:cs typeface="Consolas" panose="020B0609020204030204" pitchFamily="49" charset="0"/>
              </a:rPr>
              <a:t>s.replace</a:t>
            </a:r>
            <a:r>
              <a:rPr lang="en-US" sz="2000" b="1" i="1" dirty="0">
                <a:solidFill>
                  <a:srgbClr val="0070C0"/>
                </a:solidFill>
                <a:latin typeface="Consolas" panose="020B0609020204030204" pitchFamily="49" charset="0"/>
                <a:cs typeface="Consolas" panose="020B0609020204030204" pitchFamily="49" charset="0"/>
              </a:rPr>
              <a:t>("X", "times")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'It was the best of times. It was the worst of times'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string being searched for must match exactly; that is, the search is case-sensitive and will include spaces.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210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Converting a String to Upper- or Lowercase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upper</a:t>
            </a:r>
            <a:r>
              <a:rPr lang="en-US" sz="2000" dirty="0"/>
              <a:t> or </a:t>
            </a:r>
            <a:r>
              <a:rPr lang="en-US" sz="2400" b="1" i="1" dirty="0">
                <a:solidFill>
                  <a:srgbClr val="0070C0"/>
                </a:solidFill>
                <a:latin typeface="Consolas" panose="020B0609020204030204" pitchFamily="49" charset="0"/>
                <a:cs typeface="Consolas" panose="020B0609020204030204" pitchFamily="49" charset="0"/>
              </a:rPr>
              <a:t>lower</a:t>
            </a:r>
            <a:r>
              <a:rPr lang="en-US" sz="2000" dirty="0"/>
              <a:t> function as appropriate.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convert </a:t>
            </a:r>
            <a:r>
              <a:rPr lang="en-US" sz="2000" b="1" i="1" dirty="0" err="1">
                <a:solidFill>
                  <a:srgbClr val="0070C0"/>
                </a:solidFill>
                <a:latin typeface="Consolas" panose="020B0609020204030204" pitchFamily="49" charset="0"/>
                <a:cs typeface="Consolas" panose="020B0609020204030204" pitchFamily="49" charset="0"/>
              </a:rPr>
              <a:t>aBcDe</a:t>
            </a:r>
            <a:r>
              <a:rPr lang="en-US" sz="2000" dirty="0"/>
              <a:t> to uppercase,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".upper()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To convert it to lowercase,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".lower()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15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Converting a String to Upper- or Lowercase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In common with most functions that manipulate a string in some way, </a:t>
            </a:r>
            <a:r>
              <a:rPr lang="en-US" sz="2400" b="1" i="1" dirty="0">
                <a:solidFill>
                  <a:srgbClr val="0070C0"/>
                </a:solidFill>
                <a:latin typeface="Consolas" panose="020B0609020204030204" pitchFamily="49" charset="0"/>
                <a:cs typeface="Consolas" panose="020B0609020204030204" pitchFamily="49" charset="0"/>
              </a:rPr>
              <a:t>upper</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lower</a:t>
            </a:r>
            <a:r>
              <a:rPr lang="en-US" sz="2000" dirty="0"/>
              <a:t> do not actually modify the string, but rather return a modified copy of the string.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For example, the following code returns a copy of the string s, but note how the original string is unchanged.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s.upper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want to change the value of s to be all uppercase, then you need to do the following:</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s.upper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79072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Running Commands Conditionally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0909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following example will print the message </a:t>
            </a:r>
            <a:r>
              <a:rPr lang="en-US" sz="2400" b="1" i="1" dirty="0">
                <a:solidFill>
                  <a:srgbClr val="0070C0"/>
                </a:solidFill>
                <a:latin typeface="Consolas" panose="020B0609020204030204" pitchFamily="49" charset="0"/>
                <a:cs typeface="Consolas" panose="020B0609020204030204" pitchFamily="49" charset="0"/>
              </a:rPr>
              <a:t>x is big </a:t>
            </a:r>
            <a:r>
              <a:rPr lang="en-US" sz="2000" dirty="0"/>
              <a:t>only if </a:t>
            </a:r>
            <a:r>
              <a:rPr lang="en-US" sz="2400" b="1" i="1" dirty="0">
                <a:solidFill>
                  <a:srgbClr val="0070C0"/>
                </a:solidFill>
                <a:latin typeface="Consolas" panose="020B0609020204030204" pitchFamily="49" charset="0"/>
                <a:cs typeface="Consolas" panose="020B0609020204030204" pitchFamily="49" charset="0"/>
              </a:rPr>
              <a:t>x</a:t>
            </a:r>
            <a:r>
              <a:rPr lang="en-US" sz="2000" dirty="0"/>
              <a:t> has a value greater than </a:t>
            </a:r>
            <a:r>
              <a:rPr lang="en-US" sz="2400" b="1" i="1" dirty="0">
                <a:solidFill>
                  <a:srgbClr val="0070C0"/>
                </a:solidFill>
                <a:latin typeface="Consolas" panose="020B0609020204030204" pitchFamily="49" charset="0"/>
                <a:cs typeface="Consolas" panose="020B0609020204030204" pitchFamily="49" charset="0"/>
              </a:rPr>
              <a:t>100</a:t>
            </a:r>
            <a:r>
              <a:rPr lang="en-US" sz="2000" dirty="0"/>
              <a:t>:</a:t>
            </a:r>
          </a:p>
          <a:p>
            <a:pPr lvl="1"/>
            <a:endParaRPr lang="en-US" sz="24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x = 101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if x &gt; 100: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print("x is big")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x is big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After the </a:t>
            </a:r>
            <a:r>
              <a:rPr lang="en-US" sz="2400" b="1" i="1" dirty="0">
                <a:solidFill>
                  <a:srgbClr val="0070C0"/>
                </a:solidFill>
                <a:latin typeface="Consolas" panose="020B0609020204030204" pitchFamily="49" charset="0"/>
                <a:cs typeface="Consolas" panose="020B0609020204030204" pitchFamily="49" charset="0"/>
              </a:rPr>
              <a:t>if</a:t>
            </a:r>
            <a:r>
              <a:rPr lang="en-US" sz="2000" dirty="0"/>
              <a:t> keyword, there is a condition. This condition often, but not always, compares two values and gives an answer that is either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or </a:t>
            </a:r>
            <a:r>
              <a:rPr lang="en-US" sz="2000" b="1" i="1" dirty="0">
                <a:solidFill>
                  <a:srgbClr val="0070C0"/>
                </a:solidFill>
                <a:latin typeface="Consolas" panose="020B0609020204030204" pitchFamily="49" charset="0"/>
                <a:cs typeface="Consolas" panose="020B0609020204030204" pitchFamily="49" charset="0"/>
              </a:rPr>
              <a:t>False</a:t>
            </a:r>
            <a:r>
              <a:rPr lang="en-US" sz="2000" dirty="0"/>
              <a:t>. If it is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then the subsequent indented lines will all be executed.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0498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Running Commands Conditionally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70865"/>
          </a:xfrm>
          <a:prstGeom prst="rect">
            <a:avLst/>
          </a:prstGeom>
          <a:noFill/>
        </p:spPr>
        <p:txBody>
          <a:bodyPr wrap="square" rtlCol="0">
            <a:spAutoFit/>
          </a:bodyPr>
          <a:lstStyle/>
          <a:p>
            <a:pPr marL="342900" indent="-342900">
              <a:buFont typeface="Arial" panose="020B0604020202020204" pitchFamily="34" charset="0"/>
              <a:buChar char="•"/>
            </a:pPr>
            <a:r>
              <a:rPr lang="en-US" sz="2000" dirty="0"/>
              <a:t>It is quite common to want to do one thing if a condition is </a:t>
            </a:r>
            <a:r>
              <a:rPr lang="en-US" sz="2400" b="1" i="1" dirty="0">
                <a:solidFill>
                  <a:srgbClr val="0070C0"/>
                </a:solidFill>
                <a:latin typeface="Consolas" panose="020B0609020204030204" pitchFamily="49" charset="0"/>
                <a:cs typeface="Consolas" panose="020B0609020204030204" pitchFamily="49" charset="0"/>
              </a:rPr>
              <a:t>True</a:t>
            </a:r>
            <a:r>
              <a:rPr lang="en-US" sz="2000" dirty="0"/>
              <a:t> and something different if the answer is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In this case, the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command is used with </a:t>
            </a:r>
            <a:r>
              <a:rPr lang="en-US" sz="2400" b="1" i="1" dirty="0">
                <a:solidFill>
                  <a:srgbClr val="0070C0"/>
                </a:solidFill>
                <a:latin typeface="Consolas" panose="020B0609020204030204" pitchFamily="49" charset="0"/>
                <a:cs typeface="Consolas" panose="020B0609020204030204" pitchFamily="49" charset="0"/>
              </a:rPr>
              <a:t>if</a:t>
            </a:r>
            <a:r>
              <a:rPr lang="en-US" sz="2000" dirty="0"/>
              <a:t>, as shown in this example:</a:t>
            </a:r>
          </a:p>
          <a:p>
            <a:pPr marL="342900" indent="-342900">
              <a:buFont typeface="Arial" panose="020B0604020202020204" pitchFamily="34" charset="0"/>
              <a:buChar char="•"/>
            </a:pPr>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x = 101 </a:t>
            </a:r>
          </a:p>
          <a:p>
            <a:pPr lvl="1"/>
            <a:r>
              <a:rPr lang="en-US" b="1" i="1" dirty="0">
                <a:solidFill>
                  <a:srgbClr val="0070C0"/>
                </a:solidFill>
                <a:latin typeface="Consolas" panose="020B0609020204030204" pitchFamily="49" charset="0"/>
                <a:cs typeface="Consolas" panose="020B0609020204030204" pitchFamily="49" charset="0"/>
              </a:rPr>
              <a:t>if x &gt; 100:    </a:t>
            </a:r>
          </a:p>
          <a:p>
            <a:pPr lvl="2"/>
            <a:r>
              <a:rPr lang="en-US" b="1" i="1" dirty="0">
                <a:solidFill>
                  <a:srgbClr val="0070C0"/>
                </a:solidFill>
                <a:latin typeface="Consolas" panose="020B0609020204030204" pitchFamily="49" charset="0"/>
                <a:cs typeface="Consolas" panose="020B0609020204030204" pitchFamily="49" charset="0"/>
              </a:rPr>
              <a:t>print("x is big") </a:t>
            </a:r>
          </a:p>
          <a:p>
            <a:pPr lvl="1"/>
            <a:r>
              <a:rPr lang="en-US" b="1" i="1" dirty="0">
                <a:solidFill>
                  <a:srgbClr val="0070C0"/>
                </a:solidFill>
                <a:latin typeface="Consolas" panose="020B0609020204030204" pitchFamily="49" charset="0"/>
                <a:cs typeface="Consolas" panose="020B0609020204030204" pitchFamily="49" charset="0"/>
              </a:rPr>
              <a:t>else:    </a:t>
            </a:r>
          </a:p>
          <a:p>
            <a:pPr lvl="2"/>
            <a:r>
              <a:rPr lang="en-US" b="1" i="1" dirty="0">
                <a:solidFill>
                  <a:srgbClr val="0070C0"/>
                </a:solidFill>
                <a:latin typeface="Consolas" panose="020B0609020204030204" pitchFamily="49" charset="0"/>
                <a:cs typeface="Consolas" panose="020B0609020204030204" pitchFamily="49" charset="0"/>
              </a:rPr>
              <a:t>print("x is small")</a:t>
            </a:r>
          </a:p>
          <a:p>
            <a:pPr lvl="1"/>
            <a:r>
              <a:rPr lang="en-US" b="1" i="1" dirty="0">
                <a:solidFill>
                  <a:srgbClr val="0070C0"/>
                </a:solidFill>
                <a:latin typeface="Consolas" panose="020B0609020204030204" pitchFamily="49" charset="0"/>
                <a:cs typeface="Consolas" panose="020B0609020204030204" pitchFamily="49" charset="0"/>
              </a:rPr>
              <a:t>print("This will always print")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chain together a long series of </a:t>
            </a:r>
            <a:r>
              <a:rPr lang="en-US" sz="2400" b="1" i="1" dirty="0" err="1">
                <a:solidFill>
                  <a:srgbClr val="0070C0"/>
                </a:solidFill>
                <a:latin typeface="Consolas" panose="020B0609020204030204" pitchFamily="49" charset="0"/>
                <a:cs typeface="Consolas" panose="020B0609020204030204" pitchFamily="49" charset="0"/>
              </a:rPr>
              <a:t>elif</a:t>
            </a:r>
            <a:r>
              <a:rPr lang="en-US" sz="2400" b="1" i="1" dirty="0">
                <a:solidFill>
                  <a:srgbClr val="0070C0"/>
                </a:solidFill>
                <a:latin typeface="Consolas" panose="020B0609020204030204" pitchFamily="49" charset="0"/>
                <a:cs typeface="Consolas" panose="020B0609020204030204" pitchFamily="49" charset="0"/>
              </a:rPr>
              <a:t> </a:t>
            </a:r>
            <a:r>
              <a:rPr lang="en-US" sz="2000" dirty="0"/>
              <a:t>conditions. If any one of the conditions succeeds, then that block of code is executed, but none of the other conditions are tried. For example: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x = 90 </a:t>
            </a:r>
          </a:p>
          <a:p>
            <a:pPr lvl="1"/>
            <a:r>
              <a:rPr lang="en-US" b="1" i="1" dirty="0">
                <a:solidFill>
                  <a:srgbClr val="0070C0"/>
                </a:solidFill>
                <a:latin typeface="Consolas" panose="020B0609020204030204" pitchFamily="49" charset="0"/>
                <a:cs typeface="Consolas" panose="020B0609020204030204" pitchFamily="49" charset="0"/>
              </a:rPr>
              <a:t>if x &gt; 100:    </a:t>
            </a:r>
          </a:p>
          <a:p>
            <a:pPr lvl="1"/>
            <a:r>
              <a:rPr lang="en-US" b="1" i="1" dirty="0">
                <a:solidFill>
                  <a:srgbClr val="0070C0"/>
                </a:solidFill>
                <a:latin typeface="Consolas" panose="020B0609020204030204" pitchFamily="49" charset="0"/>
                <a:cs typeface="Consolas" panose="020B0609020204030204" pitchFamily="49" charset="0"/>
              </a:rPr>
              <a:t>	print("x is big") </a:t>
            </a:r>
          </a:p>
          <a:p>
            <a:pPr lvl="1"/>
            <a:r>
              <a:rPr lang="en-US" b="1" i="1" dirty="0" err="1">
                <a:solidFill>
                  <a:srgbClr val="0070C0"/>
                </a:solidFill>
                <a:latin typeface="Consolas" panose="020B0609020204030204" pitchFamily="49" charset="0"/>
                <a:cs typeface="Consolas" panose="020B0609020204030204" pitchFamily="49" charset="0"/>
              </a:rPr>
              <a:t>elif</a:t>
            </a:r>
            <a:r>
              <a:rPr lang="en-US" b="1" i="1" dirty="0">
                <a:solidFill>
                  <a:srgbClr val="0070C0"/>
                </a:solidFill>
                <a:latin typeface="Consolas" panose="020B0609020204030204" pitchFamily="49" charset="0"/>
                <a:cs typeface="Consolas" panose="020B0609020204030204" pitchFamily="49" charset="0"/>
              </a:rPr>
              <a:t> x &lt; 10:    </a:t>
            </a:r>
          </a:p>
          <a:p>
            <a:pPr lvl="1"/>
            <a:r>
              <a:rPr lang="en-US" b="1" i="1" dirty="0">
                <a:solidFill>
                  <a:srgbClr val="0070C0"/>
                </a:solidFill>
                <a:latin typeface="Consolas" panose="020B0609020204030204" pitchFamily="49" charset="0"/>
                <a:cs typeface="Consolas" panose="020B0609020204030204" pitchFamily="49" charset="0"/>
              </a:rPr>
              <a:t>	print("x is small") </a:t>
            </a:r>
          </a:p>
          <a:p>
            <a:pPr lvl="1"/>
            <a:r>
              <a:rPr lang="en-US" b="1" i="1" dirty="0">
                <a:solidFill>
                  <a:srgbClr val="0070C0"/>
                </a:solidFill>
                <a:latin typeface="Consolas" panose="020B0609020204030204" pitchFamily="49" charset="0"/>
                <a:cs typeface="Consolas" panose="020B0609020204030204" pitchFamily="49" charset="0"/>
              </a:rPr>
              <a:t>else:    </a:t>
            </a:r>
          </a:p>
          <a:p>
            <a:pPr lvl="1"/>
            <a:r>
              <a:rPr lang="en-US" b="1" i="1" dirty="0">
                <a:solidFill>
                  <a:srgbClr val="0070C0"/>
                </a:solidFill>
                <a:latin typeface="Consolas" panose="020B0609020204030204" pitchFamily="49" charset="0"/>
                <a:cs typeface="Consolas" panose="020B0609020204030204" pitchFamily="49" charset="0"/>
              </a:rPr>
              <a:t>	print("x is medium")</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6864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Comparing Values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one of the comparison operators: </a:t>
            </a:r>
            <a:r>
              <a:rPr lang="en-US" sz="2400" b="1" dirty="0">
                <a:solidFill>
                  <a:srgbClr val="0070C0"/>
                </a:solidFill>
                <a:latin typeface="Consolas" panose="020B0609020204030204" pitchFamily="49" charset="0"/>
                <a:cs typeface="Consolas" panose="020B0609020204030204" pitchFamily="49" charset="0"/>
              </a:rPr>
              <a:t>&lt;</a:t>
            </a:r>
            <a:r>
              <a:rPr lang="en-US" sz="2000" dirty="0"/>
              <a:t>, </a:t>
            </a:r>
            <a:r>
              <a:rPr lang="en-US" sz="2400" b="1" dirty="0">
                <a:solidFill>
                  <a:srgbClr val="0070C0"/>
                </a:solidFill>
                <a:latin typeface="Consolas" panose="020B0609020204030204" pitchFamily="49" charset="0"/>
                <a:cs typeface="Consolas" panose="020B0609020204030204" pitchFamily="49" charset="0"/>
              </a:rPr>
              <a:t>&gt;</a:t>
            </a:r>
            <a:r>
              <a:rPr lang="en-US" sz="2000" dirty="0"/>
              <a:t>, </a:t>
            </a:r>
            <a:r>
              <a:rPr lang="en-US" sz="2400" b="1" dirty="0">
                <a:solidFill>
                  <a:srgbClr val="0070C0"/>
                </a:solidFill>
                <a:latin typeface="Consolas" panose="020B0609020204030204" pitchFamily="49" charset="0"/>
                <a:cs typeface="Consolas" panose="020B0609020204030204" pitchFamily="49" charset="0"/>
              </a:rPr>
              <a:t>&lt;=</a:t>
            </a:r>
            <a:r>
              <a:rPr lang="en-US" sz="2000" dirty="0"/>
              <a:t>, </a:t>
            </a:r>
            <a:r>
              <a:rPr lang="en-US" sz="2400" b="1" dirty="0">
                <a:solidFill>
                  <a:srgbClr val="0070C0"/>
                </a:solidFill>
                <a:latin typeface="Consolas" panose="020B0609020204030204" pitchFamily="49" charset="0"/>
                <a:cs typeface="Consolas" panose="020B0609020204030204" pitchFamily="49" charset="0"/>
              </a:rPr>
              <a:t>&gt;=</a:t>
            </a:r>
            <a:r>
              <a:rPr lang="en-US" sz="2000" dirty="0"/>
              <a:t>, </a:t>
            </a:r>
            <a:r>
              <a:rPr lang="en-US" sz="2400" b="1" dirty="0">
                <a:solidFill>
                  <a:srgbClr val="0070C0"/>
                </a:solidFill>
                <a:latin typeface="Consolas" panose="020B0609020204030204" pitchFamily="49" charset="0"/>
                <a:cs typeface="Consolas" panose="020B0609020204030204" pitchFamily="49" charset="0"/>
              </a:rPr>
              <a:t>==</a:t>
            </a:r>
            <a:r>
              <a:rPr lang="en-US" sz="2000" dirty="0"/>
              <a:t>, or </a:t>
            </a:r>
            <a:r>
              <a:rPr lang="en-US" sz="2400" b="1" dirty="0">
                <a:solidFill>
                  <a:srgbClr val="0070C0"/>
                </a:solidFill>
                <a:latin typeface="Consolas" panose="020B0609020204030204" pitchFamily="49" charset="0"/>
                <a:cs typeface="Consolas" panose="020B0609020204030204" pitchFamily="49" charset="0"/>
              </a:rPr>
              <a: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Some people prefer to use the </a:t>
            </a:r>
            <a:r>
              <a:rPr lang="en-US" sz="2400" b="1" dirty="0">
                <a:solidFill>
                  <a:srgbClr val="0070C0"/>
                </a:solidFill>
                <a:latin typeface="Consolas" panose="020B0609020204030204" pitchFamily="49" charset="0"/>
                <a:cs typeface="Consolas" panose="020B0609020204030204" pitchFamily="49" charset="0"/>
              </a:rPr>
              <a:t>&lt;&gt;</a:t>
            </a:r>
            <a:r>
              <a:rPr lang="en-US" sz="2000" dirty="0"/>
              <a:t> operator in place of </a:t>
            </a:r>
            <a:r>
              <a:rPr lang="en-US" sz="2400" b="1" dirty="0">
                <a:solidFill>
                  <a:srgbClr val="0070C0"/>
                </a:solidFill>
                <a:latin typeface="Consolas" panose="020B0609020204030204" pitchFamily="49" charset="0"/>
                <a:cs typeface="Consolas" panose="020B0609020204030204" pitchFamily="49" charset="0"/>
              </a:rPr>
              <a:t>!=</a:t>
            </a:r>
            <a:r>
              <a:rPr lang="en-US" sz="2000" dirty="0"/>
              <a:t>. Both work the same</a:t>
            </a:r>
            <a:endParaRPr lang="en-US" sz="24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test out these commands using the Python console , as shown in the following exchange:</a:t>
            </a:r>
          </a:p>
          <a:p>
            <a:endParaRPr lang="en-US" sz="2000" dirty="0"/>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 != 2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 != 1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10 &gt;= 10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10 &gt;= 11</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10 == 10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56576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Comparing Values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A common mistake is to use </a:t>
            </a:r>
            <a:r>
              <a:rPr lang="en-US" sz="2400" b="1" dirty="0">
                <a:solidFill>
                  <a:srgbClr val="0070C0"/>
                </a:solidFill>
                <a:latin typeface="Consolas" panose="020B0609020204030204" pitchFamily="49" charset="0"/>
                <a:cs typeface="Consolas" panose="020B0609020204030204" pitchFamily="49" charset="0"/>
              </a:rPr>
              <a:t>=</a:t>
            </a:r>
            <a:r>
              <a:rPr lang="en-US" sz="2000" dirty="0"/>
              <a:t> (set a value) instead of </a:t>
            </a:r>
            <a:r>
              <a:rPr lang="en-US" sz="2400" b="1" dirty="0">
                <a:solidFill>
                  <a:srgbClr val="0070C0"/>
                </a:solidFill>
                <a:latin typeface="Consolas" panose="020B0609020204030204" pitchFamily="49" charset="0"/>
                <a:cs typeface="Consolas" panose="020B0609020204030204" pitchFamily="49" charset="0"/>
              </a:rPr>
              <a:t>==</a:t>
            </a:r>
            <a:r>
              <a:rPr lang="en-US" sz="2000" dirty="0"/>
              <a:t> (double equals) in comparisons.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As well as comparing numbers, you can also compare strings using these comparison operators,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'aa' &lt; 'ab'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True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aaa</a:t>
            </a:r>
            <a:r>
              <a:rPr lang="en-US" sz="2000" b="1" i="1" dirty="0">
                <a:solidFill>
                  <a:srgbClr val="0070C0"/>
                </a:solidFill>
                <a:latin typeface="Consolas" panose="020B0609020204030204" pitchFamily="49" charset="0"/>
                <a:cs typeface="Consolas" panose="020B0609020204030204" pitchFamily="49" charset="0"/>
              </a:rPr>
              <a:t>' &lt; 'aa'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strings are compared lexicographically—that is, in the order that you would find them in a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is not quite correct as, for each letter, the uppercase version of the letter is considered less than the lowercase equivalent. </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2098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Indentation in Python</a:t>
            </a:r>
          </a:p>
        </p:txBody>
      </p:sp>
      <p:sp>
        <p:nvSpPr>
          <p:cNvPr id="2" name="TextBox 1"/>
          <p:cNvSpPr txBox="1"/>
          <p:nvPr/>
        </p:nvSpPr>
        <p:spPr>
          <a:xfrm>
            <a:off x="291547" y="884069"/>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Whereas many </a:t>
            </a:r>
            <a:r>
              <a:rPr lang="en-US" sz="2000" b="1" dirty="0">
                <a:solidFill>
                  <a:srgbClr val="FF0000"/>
                </a:solidFill>
              </a:rPr>
              <a:t>C-based languages use { and }</a:t>
            </a:r>
            <a:r>
              <a:rPr lang="en-US" sz="2000" dirty="0"/>
              <a:t> to delimit a block of code, </a:t>
            </a:r>
            <a:r>
              <a:rPr lang="en-US" sz="2000" b="1" dirty="0">
                <a:solidFill>
                  <a:srgbClr val="FF0000"/>
                </a:solidFill>
              </a:rPr>
              <a:t>Python uses the indentation level.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10):   </a:t>
            </a:r>
          </a:p>
          <a:p>
            <a:pPr lvl="2"/>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preceding example, Python knows that print is to be invoked repeatedly as part of the for loop because it is indented out four spaces</a:t>
            </a:r>
            <a:r>
              <a:rPr lang="en-US" sz="2000" dirty="0" smtClean="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a:t>Indenting starts a block and unindenting ends it</a:t>
            </a:r>
            <a:r>
              <a:rPr lang="en-US" sz="2000" b="1"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are no explicit braces, brackets, or keywords. </a:t>
            </a:r>
            <a:r>
              <a:rPr lang="en-US" sz="2000" b="1" dirty="0" smtClean="0">
                <a:solidFill>
                  <a:srgbClr val="FF0000"/>
                </a:solidFill>
              </a:rPr>
              <a:t>This means that whitespace is significant, and must be consistent. </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smtClean="0"/>
              <a:t>In </a:t>
            </a:r>
            <a:r>
              <a:rPr lang="en-US" sz="2000" dirty="0"/>
              <a:t>this example, the function code is indented four spaces. </a:t>
            </a:r>
            <a:r>
              <a:rPr lang="en-US" sz="2000" b="1" dirty="0">
                <a:solidFill>
                  <a:srgbClr val="FF0000"/>
                </a:solidFill>
              </a:rPr>
              <a:t>It doesn’t need to be four spaces, it just needs to be consistent.</a:t>
            </a:r>
            <a:r>
              <a:rPr lang="en-US" sz="2000" dirty="0"/>
              <a:t> The first line that is not indented marks the end of the </a:t>
            </a:r>
            <a:r>
              <a:rPr lang="en-US" sz="2000" dirty="0" smtClean="0"/>
              <a:t>for loop. </a:t>
            </a:r>
            <a:endParaRPr lang="en-US" sz="2000" dirty="0"/>
          </a:p>
        </p:txBody>
      </p:sp>
    </p:spTree>
    <p:extLst>
      <p:ext uri="{BB962C8B-B14F-4D97-AF65-F5344CB8AC3E}">
        <p14:creationId xmlns:p14="http://schemas.microsoft.com/office/powerpoint/2010/main" val="3602484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Logical Operators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3997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specify a complex condition in an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statement.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one of the logical operators: </a:t>
            </a:r>
            <a:r>
              <a:rPr lang="en-US" sz="2400" b="1" i="1" dirty="0">
                <a:solidFill>
                  <a:srgbClr val="0070C0"/>
                </a:solidFill>
                <a:latin typeface="Consolas" panose="020B0609020204030204" pitchFamily="49" charset="0"/>
                <a:cs typeface="Consolas" panose="020B0609020204030204" pitchFamily="49" charset="0"/>
              </a:rPr>
              <a:t>and</a:t>
            </a:r>
            <a:r>
              <a:rPr lang="en-US" sz="2000" dirty="0"/>
              <a:t>,</a:t>
            </a:r>
            <a:r>
              <a:rPr lang="en-US" sz="2400" b="1" i="1" dirty="0">
                <a:solidFill>
                  <a:srgbClr val="0070C0"/>
                </a:solidFill>
                <a:latin typeface="Consolas" panose="020B0609020204030204" pitchFamily="49" charset="0"/>
                <a:cs typeface="Consolas" panose="020B0609020204030204" pitchFamily="49" charset="0"/>
              </a:rPr>
              <a:t> or</a:t>
            </a:r>
            <a:r>
              <a:rPr lang="en-US" sz="2000" dirty="0"/>
              <a:t>,</a:t>
            </a:r>
            <a:r>
              <a:rPr lang="en-US" sz="2400" b="1" i="1" dirty="0">
                <a:solidFill>
                  <a:srgbClr val="0070C0"/>
                </a:solidFill>
                <a:latin typeface="Consolas" panose="020B0609020204030204" pitchFamily="49" charset="0"/>
                <a:cs typeface="Consolas" panose="020B0609020204030204" pitchFamily="49" charset="0"/>
              </a:rPr>
              <a:t> </a:t>
            </a:r>
            <a:r>
              <a:rPr lang="en-US" sz="2000" dirty="0"/>
              <a:t>and</a:t>
            </a:r>
            <a:r>
              <a:rPr lang="en-US" sz="2400" b="1" i="1" dirty="0">
                <a:solidFill>
                  <a:srgbClr val="0070C0"/>
                </a:solidFill>
                <a:latin typeface="Consolas" panose="020B0609020204030204" pitchFamily="49" charset="0"/>
                <a:cs typeface="Consolas" panose="020B0609020204030204" pitchFamily="49" charset="0"/>
              </a:rPr>
              <a:t> not</a:t>
            </a:r>
            <a:r>
              <a:rPr lang="en-US" sz="2000" dirty="0"/>
              <a:t>.</a:t>
            </a:r>
            <a:r>
              <a:rPr lang="en-US" sz="24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400" b="1" dirty="0">
                <a:solidFill>
                  <a:srgbClr val="FF0000"/>
                </a:solidFill>
              </a:rPr>
              <a:t>Example:</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x = 17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if x &gt;= 10 and x &lt;= 20: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print('x is in the middle')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x is in the middle</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9673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Repeating Instructions an Exact Number of Times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and iterate over a range.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For example, to repeat a command 10 times, use the following example: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&gt;&gt;&gt;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1 </a:t>
            </a:r>
          </a:p>
          <a:p>
            <a:pPr lvl="1"/>
            <a:r>
              <a:rPr lang="en-US" sz="2000" b="1" i="1" dirty="0">
                <a:solidFill>
                  <a:srgbClr val="0070C0"/>
                </a:solidFill>
                <a:latin typeface="Consolas" panose="020B0609020204030204" pitchFamily="49" charset="0"/>
                <a:cs typeface="Consolas" panose="020B0609020204030204" pitchFamily="49" charset="0"/>
              </a:rPr>
              <a:t>2 </a:t>
            </a:r>
          </a:p>
          <a:p>
            <a:pPr lvl="1"/>
            <a:r>
              <a:rPr lang="en-US" sz="2000" b="1" i="1" dirty="0">
                <a:solidFill>
                  <a:srgbClr val="0070C0"/>
                </a:solidFill>
                <a:latin typeface="Consolas" panose="020B0609020204030204" pitchFamily="49" charset="0"/>
                <a:cs typeface="Consolas" panose="020B0609020204030204" pitchFamily="49" charset="0"/>
              </a:rPr>
              <a:t>3 </a:t>
            </a:r>
          </a:p>
          <a:p>
            <a:pPr lvl="1"/>
            <a:r>
              <a:rPr lang="en-US" sz="2000" b="1" i="1" dirty="0">
                <a:solidFill>
                  <a:srgbClr val="0070C0"/>
                </a:solidFill>
                <a:latin typeface="Consolas" panose="020B0609020204030204" pitchFamily="49" charset="0"/>
                <a:cs typeface="Consolas" panose="020B0609020204030204" pitchFamily="49" charset="0"/>
              </a:rPr>
              <a:t>4 </a:t>
            </a:r>
          </a:p>
          <a:p>
            <a:pPr lvl="1"/>
            <a:r>
              <a:rPr lang="en-US" sz="2000" b="1" i="1" dirty="0">
                <a:solidFill>
                  <a:srgbClr val="0070C0"/>
                </a:solidFill>
                <a:latin typeface="Consolas" panose="020B0609020204030204" pitchFamily="49" charset="0"/>
                <a:cs typeface="Consolas" panose="020B0609020204030204" pitchFamily="49" charset="0"/>
              </a:rPr>
              <a:t>5 </a:t>
            </a:r>
          </a:p>
          <a:p>
            <a:pPr lvl="1"/>
            <a:r>
              <a:rPr lang="en-US" sz="2000" b="1" i="1" dirty="0">
                <a:solidFill>
                  <a:srgbClr val="0070C0"/>
                </a:solidFill>
                <a:latin typeface="Consolas" panose="020B0609020204030204" pitchFamily="49" charset="0"/>
                <a:cs typeface="Consolas" panose="020B0609020204030204" pitchFamily="49" charset="0"/>
              </a:rPr>
              <a:t>6 </a:t>
            </a:r>
          </a:p>
          <a:p>
            <a:pPr lvl="1"/>
            <a:r>
              <a:rPr lang="en-US" sz="2000" b="1" i="1" dirty="0">
                <a:solidFill>
                  <a:srgbClr val="0070C0"/>
                </a:solidFill>
                <a:latin typeface="Consolas" panose="020B0609020204030204" pitchFamily="49" charset="0"/>
                <a:cs typeface="Consolas" panose="020B0609020204030204" pitchFamily="49" charset="0"/>
              </a:rPr>
              <a:t>7 </a:t>
            </a:r>
          </a:p>
          <a:p>
            <a:pPr lvl="1"/>
            <a:r>
              <a:rPr lang="en-US" sz="2000" b="1" i="1" dirty="0">
                <a:solidFill>
                  <a:srgbClr val="0070C0"/>
                </a:solidFill>
                <a:latin typeface="Consolas" panose="020B0609020204030204" pitchFamily="49" charset="0"/>
                <a:cs typeface="Consolas" panose="020B0609020204030204" pitchFamily="49" charset="0"/>
              </a:rPr>
              <a:t>8 </a:t>
            </a:r>
          </a:p>
          <a:p>
            <a:pPr lvl="1"/>
            <a:r>
              <a:rPr lang="en-US" sz="2000" b="1" i="1" dirty="0">
                <a:solidFill>
                  <a:srgbClr val="0070C0"/>
                </a:solidFill>
                <a:latin typeface="Consolas" panose="020B0609020204030204" pitchFamily="49" charset="0"/>
                <a:cs typeface="Consolas" panose="020B0609020204030204" pitchFamily="49" charset="0"/>
              </a:rPr>
              <a:t>9 </a:t>
            </a:r>
          </a:p>
          <a:p>
            <a:pPr lvl="1"/>
            <a:r>
              <a:rPr lang="en-US" sz="2000" b="1" i="1" dirty="0">
                <a:solidFill>
                  <a:srgbClr val="0070C0"/>
                </a:solidFill>
                <a:latin typeface="Consolas" panose="020B0609020204030204" pitchFamily="49" charset="0"/>
                <a:cs typeface="Consolas" panose="020B0609020204030204" pitchFamily="49" charset="0"/>
              </a:rPr>
              <a:t>10 </a:t>
            </a:r>
          </a:p>
          <a:p>
            <a:pPr lvl="1"/>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3748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Repeating Instructions Until Some Condition Changes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27864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and iterate over a range.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statement. The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statement repeats its nested commands until its condition becomes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The following example will stay in the loop until the user enters </a:t>
            </a:r>
            <a:r>
              <a:rPr lang="en-US" sz="2400" b="1" i="1" dirty="0">
                <a:solidFill>
                  <a:srgbClr val="0070C0"/>
                </a:solidFill>
                <a:latin typeface="Consolas" panose="020B0609020204030204" pitchFamily="49" charset="0"/>
                <a:cs typeface="Consolas" panose="020B0609020204030204" pitchFamily="49" charset="0"/>
              </a:rPr>
              <a:t>X</a:t>
            </a:r>
            <a:r>
              <a:rPr lang="en-US" sz="2000" dirty="0"/>
              <a:t> for exit:</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answer = ''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while answer != 'X':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answer = input('Enter command:')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command:A</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command:B</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command:X</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dirty="0"/>
              <a:t> </a:t>
            </a: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06637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Breaking Out of a Loop</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3997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000" b="1" i="1" dirty="0">
                <a:solidFill>
                  <a:srgbClr val="0070C0"/>
                </a:solidFill>
                <a:latin typeface="Consolas" panose="020B0609020204030204" pitchFamily="49" charset="0"/>
                <a:cs typeface="Consolas" panose="020B0609020204030204" pitchFamily="49" charset="0"/>
              </a:rPr>
              <a:t>break</a:t>
            </a:r>
            <a:r>
              <a:rPr lang="en-US" sz="2000" dirty="0"/>
              <a:t> statement to exit either a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or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loop</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while True: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answer = input('Enter command:')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if answer == 'X':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break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command:A</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command:B</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command:X</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9046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Function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 a function that groups together lines of code, allowing it to be called from multiple places.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Creating and then calling function in Python is illustrated in the following example:</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count_to_10():    </a:t>
            </a:r>
          </a:p>
          <a:p>
            <a:pPr lvl="2"/>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11):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3"/>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count_to_10()</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example function is a little inflexible because it can only count to 10. If we wanted to make it more flexible—so it could count up to any number—then we can include the maximum number as a </a:t>
            </a:r>
            <a:r>
              <a:rPr lang="en-US" sz="2000" i="1" dirty="0">
                <a:effectLst>
                  <a:outerShdw blurRad="38100" dist="38100" dir="2700000" algn="tl">
                    <a:srgbClr val="000000">
                      <a:alpha val="43137"/>
                    </a:srgbClr>
                  </a:outerShdw>
                </a:effectLst>
              </a:rPr>
              <a:t>parameter</a:t>
            </a:r>
            <a:r>
              <a:rPr lang="en-US" sz="2000" dirty="0"/>
              <a:t> to the function, as this example illustrates: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(n):    </a:t>
            </a:r>
          </a:p>
          <a:p>
            <a:pPr lvl="2"/>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n + 1):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3"/>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(5)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07349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Function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specify a </a:t>
            </a:r>
            <a:r>
              <a:rPr lang="en-US" sz="2000" i="1" dirty="0">
                <a:effectLst>
                  <a:outerShdw blurRad="38100" dist="38100" dir="2700000" algn="tl">
                    <a:srgbClr val="000000">
                      <a:alpha val="43137"/>
                    </a:srgbClr>
                  </a:outerShdw>
                </a:effectLst>
              </a:rPr>
              <a:t>default value </a:t>
            </a:r>
            <a:r>
              <a:rPr lang="en-US" sz="2000" dirty="0"/>
              <a:t>for a parameter, and hence have the best of both worlds, as shown in this example:</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(n=10):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n + 1):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your function needs more than one parameter, perhaps to count between two numbers, then the parameters are separated by commas: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count(</a:t>
            </a:r>
            <a:r>
              <a:rPr lang="en-US" sz="2000" b="1" i="1" dirty="0" err="1">
                <a:solidFill>
                  <a:srgbClr val="0070C0"/>
                </a:solidFill>
                <a:latin typeface="Consolas" panose="020B0609020204030204" pitchFamily="49" charset="0"/>
                <a:cs typeface="Consolas" panose="020B0609020204030204" pitchFamily="49" charset="0"/>
              </a:rPr>
              <a:t>from_num</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to_num</a:t>
            </a:r>
            <a:r>
              <a:rPr lang="en-US" sz="2000" b="1" i="1" dirty="0">
                <a:solidFill>
                  <a:srgbClr val="0070C0"/>
                </a:solidFill>
                <a:latin typeface="Consolas" panose="020B0609020204030204" pitchFamily="49" charset="0"/>
                <a:cs typeface="Consolas" panose="020B0609020204030204" pitchFamily="49" charset="0"/>
              </a:rPr>
              <a:t>=10):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a:t>
            </a:r>
            <a:r>
              <a:rPr lang="en-US" sz="2000" b="1" i="1" dirty="0" err="1">
                <a:solidFill>
                  <a:srgbClr val="0070C0"/>
                </a:solidFill>
                <a:latin typeface="Consolas" panose="020B0609020204030204" pitchFamily="49" charset="0"/>
                <a:cs typeface="Consolas" panose="020B0609020204030204" pitchFamily="49" charset="0"/>
              </a:rPr>
              <a:t>from_num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to_num</a:t>
            </a:r>
            <a:r>
              <a:rPr lang="en-US" sz="2000" b="1" i="1" dirty="0">
                <a:solidFill>
                  <a:srgbClr val="0070C0"/>
                </a:solidFill>
                <a:latin typeface="Consolas" panose="020B0609020204030204" pitchFamily="49" charset="0"/>
                <a:cs typeface="Consolas" panose="020B0609020204030204" pitchFamily="49" charset="0"/>
              </a:rPr>
              <a:t> + 1):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count() </a:t>
            </a:r>
          </a:p>
          <a:p>
            <a:pPr lvl="1"/>
            <a:r>
              <a:rPr lang="en-US" sz="2000" b="1" i="1" dirty="0">
                <a:solidFill>
                  <a:srgbClr val="0070C0"/>
                </a:solidFill>
                <a:latin typeface="Consolas" panose="020B0609020204030204" pitchFamily="49" charset="0"/>
                <a:cs typeface="Consolas" panose="020B0609020204030204" pitchFamily="49" charset="0"/>
              </a:rPr>
              <a:t>count(5) </a:t>
            </a:r>
          </a:p>
          <a:p>
            <a:pPr lvl="1"/>
            <a:r>
              <a:rPr lang="en-US" sz="2000" b="1" i="1" dirty="0">
                <a:solidFill>
                  <a:srgbClr val="0070C0"/>
                </a:solidFill>
                <a:latin typeface="Consolas" panose="020B0609020204030204" pitchFamily="49" charset="0"/>
                <a:cs typeface="Consolas" panose="020B0609020204030204" pitchFamily="49" charset="0"/>
              </a:rPr>
              <a:t>count(5, 30)</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345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Function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138773"/>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FF0000"/>
                </a:solidFill>
              </a:rPr>
              <a:t>Furthermore, arguments can be specified in any order by using named arguments. </a:t>
            </a:r>
            <a:endParaRPr lang="en-US" sz="2400" b="1" dirty="0" smtClean="0">
              <a:solidFill>
                <a:srgbClr val="FF0000"/>
              </a:solidFill>
            </a:endParaRPr>
          </a:p>
          <a:p>
            <a:pPr marL="342900" indent="-342900">
              <a:buFont typeface="Arial" panose="020B0604020202020204" pitchFamily="34" charset="0"/>
              <a:buChar char="•"/>
            </a:pPr>
            <a:endParaRPr lang="en-US" sz="2000" dirty="0"/>
          </a:p>
          <a:p>
            <a:pPr lvl="1"/>
            <a:r>
              <a:rPr lang="en-US" sz="2400" b="1" i="1" dirty="0" smtClean="0">
                <a:solidFill>
                  <a:srgbClr val="0070C0"/>
                </a:solidFill>
                <a:latin typeface="Consolas" panose="020B0609020204030204" pitchFamily="49" charset="0"/>
                <a:cs typeface="Consolas" panose="020B0609020204030204" pitchFamily="49" charset="0"/>
              </a:rPr>
              <a:t>count(to_num = 100, from_num=10</a:t>
            </a:r>
            <a:r>
              <a:rPr lang="en-US" sz="2400" b="1" i="1" dirty="0">
                <a:solidFill>
                  <a:srgbClr val="0070C0"/>
                </a:solidFill>
                <a:latin typeface="Consolas" panose="020B0609020204030204" pitchFamily="49" charset="0"/>
                <a:cs typeface="Consolas" panose="020B0609020204030204" pitchFamily="49" charset="0"/>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91053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Optional Parameters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Suppose the following function decleration: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def approximate_size(size, a_kilobyte_is_1024_bytes=True</a:t>
            </a:r>
            <a:r>
              <a:rPr lang="en-US" sz="2000" b="1" i="1" dirty="0" smtClean="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if size &lt; 0:</a:t>
            </a:r>
          </a:p>
          <a:p>
            <a:pPr lvl="1"/>
            <a:r>
              <a:rPr lang="en-US" sz="2000" b="1" i="1" dirty="0">
                <a:solidFill>
                  <a:srgbClr val="0070C0"/>
                </a:solidFill>
                <a:latin typeface="Consolas" panose="020B0609020204030204" pitchFamily="49" charset="0"/>
                <a:cs typeface="Consolas" panose="020B0609020204030204" pitchFamily="49" charset="0"/>
              </a:rPr>
              <a:t>        raise ValueError('number must be non-negative')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multiple = 1024 if a_kilobyte_is_1024_bytes else 1000</a:t>
            </a:r>
          </a:p>
          <a:p>
            <a:pPr lvl="1"/>
            <a:r>
              <a:rPr lang="en-US" sz="2000" b="1" i="1" dirty="0">
                <a:solidFill>
                  <a:srgbClr val="0070C0"/>
                </a:solidFill>
                <a:latin typeface="Consolas" panose="020B0609020204030204" pitchFamily="49" charset="0"/>
                <a:cs typeface="Consolas" panose="020B0609020204030204" pitchFamily="49" charset="0"/>
              </a:rPr>
              <a:t>    for suffix in SUFFIXES[multiple]:</a:t>
            </a:r>
          </a:p>
          <a:p>
            <a:pPr lvl="1"/>
            <a:r>
              <a:rPr lang="en-US" sz="2000" b="1" i="1" dirty="0">
                <a:solidFill>
                  <a:srgbClr val="0070C0"/>
                </a:solidFill>
                <a:latin typeface="Consolas" panose="020B0609020204030204" pitchFamily="49" charset="0"/>
                <a:cs typeface="Consolas" panose="020B0609020204030204" pitchFamily="49" charset="0"/>
              </a:rPr>
              <a:t>        size /= multiple</a:t>
            </a:r>
          </a:p>
          <a:p>
            <a:pPr lvl="1"/>
            <a:r>
              <a:rPr lang="en-US" sz="2000" b="1" i="1" dirty="0">
                <a:solidFill>
                  <a:srgbClr val="0070C0"/>
                </a:solidFill>
                <a:latin typeface="Consolas" panose="020B0609020204030204" pitchFamily="49" charset="0"/>
                <a:cs typeface="Consolas" panose="020B0609020204030204" pitchFamily="49" charset="0"/>
              </a:rPr>
              <a:t>        if size &lt; multiple:</a:t>
            </a:r>
          </a:p>
          <a:p>
            <a:pPr lvl="1"/>
            <a:r>
              <a:rPr lang="en-US" sz="2000" b="1" i="1" dirty="0">
                <a:solidFill>
                  <a:srgbClr val="0070C0"/>
                </a:solidFill>
                <a:latin typeface="Consolas" panose="020B0609020204030204" pitchFamily="49" charset="0"/>
                <a:cs typeface="Consolas" panose="020B0609020204030204" pitchFamily="49" charset="0"/>
              </a:rPr>
              <a:t>            return '{0:.1f} {1}'.format(size, suffix)</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37204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Optional Parameters</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2704" y="857743"/>
            <a:ext cx="7803833" cy="5800335"/>
          </a:xfrm>
          <a:prstGeom prst="rect">
            <a:avLst/>
          </a:prstGeom>
        </p:spPr>
      </p:pic>
    </p:spTree>
    <p:extLst>
      <p:ext uri="{BB962C8B-B14F-4D97-AF65-F5344CB8AC3E}">
        <p14:creationId xmlns:p14="http://schemas.microsoft.com/office/powerpoint/2010/main" val="2092257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Optional Parameters</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175432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This</a:t>
            </a:r>
            <a:r>
              <a:rPr lang="fa-IR" sz="2000" dirty="0" smtClean="0"/>
              <a:t> </a:t>
            </a:r>
            <a:r>
              <a:rPr lang="en-US" sz="2000" dirty="0" smtClean="0"/>
              <a:t>fourth function call fails, because you have a named argument followed by an unnamed (positional) argument, and that never works</a:t>
            </a:r>
            <a:r>
              <a:rPr lang="en-US" sz="2000" b="1" dirty="0" smtClean="0">
                <a:solidFill>
                  <a:srgbClr val="FF0000"/>
                </a:solidFill>
              </a:rPr>
              <a:t>. </a:t>
            </a:r>
            <a:r>
              <a:rPr lang="en-US" sz="2400" b="1" dirty="0" smtClean="0">
                <a:solidFill>
                  <a:srgbClr val="FF0000"/>
                </a:solidFill>
              </a:rPr>
              <a:t>Reading the argument list from left to right, once you have a single named argument, the rest of the arguments must also be named</a:t>
            </a:r>
            <a:r>
              <a:rPr lang="en-US" sz="2400" dirty="0" smtClean="0"/>
              <a:t>. </a:t>
            </a:r>
            <a:endParaRPr lang="en-US" sz="2000" dirty="0" smtClean="0"/>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70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Indentation in Python</a:t>
            </a:r>
          </a:p>
        </p:txBody>
      </p:sp>
      <p:sp>
        <p:nvSpPr>
          <p:cNvPr id="2" name="TextBox 1"/>
          <p:cNvSpPr txBox="1"/>
          <p:nvPr/>
        </p:nvSpPr>
        <p:spPr>
          <a:xfrm>
            <a:off x="291547" y="884069"/>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Python uses </a:t>
            </a:r>
            <a:r>
              <a:rPr lang="en-US" sz="2000" b="1" dirty="0">
                <a:solidFill>
                  <a:srgbClr val="FF0000"/>
                </a:solidFill>
              </a:rPr>
              <a:t>carriage returns </a:t>
            </a:r>
            <a:r>
              <a:rPr lang="en-US" sz="2000" b="1" dirty="0"/>
              <a:t>to </a:t>
            </a:r>
            <a:r>
              <a:rPr lang="en-US" sz="2000" b="1" dirty="0">
                <a:solidFill>
                  <a:srgbClr val="FF0000"/>
                </a:solidFill>
              </a:rPr>
              <a:t>separate statements </a:t>
            </a:r>
            <a:r>
              <a:rPr lang="en-US" sz="2000" b="1" dirty="0"/>
              <a:t>and </a:t>
            </a:r>
            <a:r>
              <a:rPr lang="en-US" sz="2000" b="1" dirty="0">
                <a:solidFill>
                  <a:srgbClr val="FF0000"/>
                </a:solidFill>
              </a:rPr>
              <a:t>a colon </a:t>
            </a:r>
            <a:r>
              <a:rPr lang="en-US" sz="2000" b="1" dirty="0"/>
              <a:t>and </a:t>
            </a:r>
            <a:r>
              <a:rPr lang="en-US" sz="2000" b="1" dirty="0">
                <a:solidFill>
                  <a:srgbClr val="FF0000"/>
                </a:solidFill>
              </a:rPr>
              <a:t>indentation</a:t>
            </a:r>
            <a:r>
              <a:rPr lang="en-US" sz="2000" b="1" dirty="0"/>
              <a:t> to separate code </a:t>
            </a:r>
            <a:r>
              <a:rPr lang="en-US" sz="2000" b="1" dirty="0">
                <a:solidFill>
                  <a:srgbClr val="FF0000"/>
                </a:solidFill>
              </a:rPr>
              <a:t>blocks</a:t>
            </a:r>
            <a:r>
              <a:rPr lang="en-US" sz="2000" b="1"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 </a:t>
            </a:r>
            <a:r>
              <a:rPr lang="en-US" sz="2000" b="1" dirty="0">
                <a:solidFill>
                  <a:srgbClr val="FF0000"/>
                </a:solidFill>
              </a:rPr>
              <a:t>C++ </a:t>
            </a:r>
            <a:r>
              <a:rPr lang="en-US" sz="2000" b="1" dirty="0"/>
              <a:t>and </a:t>
            </a:r>
            <a:r>
              <a:rPr lang="en-US" sz="2000" b="1" dirty="0">
                <a:solidFill>
                  <a:srgbClr val="FF0000"/>
                </a:solidFill>
              </a:rPr>
              <a:t>Java</a:t>
            </a:r>
            <a:r>
              <a:rPr lang="en-US" sz="2000" b="1" dirty="0"/>
              <a:t> use </a:t>
            </a:r>
            <a:r>
              <a:rPr lang="en-US" sz="2000" b="1" dirty="0">
                <a:solidFill>
                  <a:srgbClr val="FF0000"/>
                </a:solidFill>
              </a:rPr>
              <a:t>semicolons</a:t>
            </a:r>
            <a:r>
              <a:rPr lang="en-US" sz="2000" b="1" dirty="0"/>
              <a:t> to separate </a:t>
            </a:r>
            <a:r>
              <a:rPr lang="en-US" sz="2000" b="1" dirty="0">
                <a:solidFill>
                  <a:srgbClr val="FF0000"/>
                </a:solidFill>
              </a:rPr>
              <a:t>statements</a:t>
            </a:r>
            <a:r>
              <a:rPr lang="en-US" sz="2000" b="1" dirty="0"/>
              <a:t> and </a:t>
            </a:r>
            <a:r>
              <a:rPr lang="en-US" sz="2000" b="1" dirty="0">
                <a:solidFill>
                  <a:srgbClr val="FF0000"/>
                </a:solidFill>
              </a:rPr>
              <a:t>curly braces </a:t>
            </a:r>
            <a:r>
              <a:rPr lang="en-US" sz="2000" b="1" dirty="0"/>
              <a:t>to separate </a:t>
            </a:r>
            <a:r>
              <a:rPr lang="en-US" sz="2000" b="1" dirty="0">
                <a:solidFill>
                  <a:srgbClr val="FF0000"/>
                </a:solidFill>
              </a:rPr>
              <a:t>code blocks</a:t>
            </a:r>
            <a:r>
              <a:rPr lang="en-US" sz="2000" b="1" dirty="0"/>
              <a:t>. </a:t>
            </a:r>
            <a:endParaRPr lang="en-US" sz="2000" b="1" dirty="0"/>
          </a:p>
        </p:txBody>
      </p:sp>
    </p:spTree>
    <p:extLst>
      <p:ext uri="{BB962C8B-B14F-4D97-AF65-F5344CB8AC3E}">
        <p14:creationId xmlns:p14="http://schemas.microsoft.com/office/powerpoint/2010/main" val="3902920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Function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923877"/>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need a function to return a value, you need to use the </a:t>
            </a:r>
            <a:r>
              <a:rPr lang="en-US" sz="2400" b="1" i="1" dirty="0">
                <a:solidFill>
                  <a:srgbClr val="0070C0"/>
                </a:solidFill>
                <a:latin typeface="Consolas" panose="020B0609020204030204" pitchFamily="49" charset="0"/>
                <a:cs typeface="Consolas" panose="020B0609020204030204" pitchFamily="49" charset="0"/>
              </a:rPr>
              <a:t>return</a:t>
            </a:r>
            <a:r>
              <a:rPr lang="en-US" sz="2000" dirty="0"/>
              <a:t> command.</a:t>
            </a:r>
          </a:p>
          <a:p>
            <a:pPr marL="342900" indent="-342900">
              <a:buFont typeface="Arial" panose="020B0604020202020204" pitchFamily="34" charset="0"/>
              <a:buChar char="•"/>
            </a:pPr>
            <a:endParaRPr lang="en-US" sz="2000" dirty="0"/>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make_polite</a:t>
            </a:r>
            <a:r>
              <a:rPr lang="en-US" sz="2000" b="1" i="1" dirty="0">
                <a:solidFill>
                  <a:srgbClr val="0070C0"/>
                </a:solidFill>
                <a:latin typeface="Consolas" panose="020B0609020204030204" pitchFamily="49" charset="0"/>
                <a:cs typeface="Consolas" panose="020B0609020204030204" pitchFamily="49" charset="0"/>
              </a:rPr>
              <a:t>(sentence):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return sentence + " please“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make_polite</a:t>
            </a:r>
            <a:r>
              <a:rPr lang="en-US" sz="2000" b="1" i="1" dirty="0">
                <a:solidFill>
                  <a:srgbClr val="0070C0"/>
                </a:solidFill>
                <a:latin typeface="Consolas" panose="020B0609020204030204" pitchFamily="49" charset="0"/>
                <a:cs typeface="Consolas" panose="020B0609020204030204" pitchFamily="49" charset="0"/>
              </a:rPr>
              <a:t>("Pass the cheese")) </a:t>
            </a: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6959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Function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554545"/>
          </a:xfrm>
          <a:prstGeom prst="rect">
            <a:avLst/>
          </a:prstGeom>
          <a:noFill/>
        </p:spPr>
        <p:txBody>
          <a:bodyPr wrap="square" rtlCol="0">
            <a:spAutoFit/>
          </a:bodyPr>
          <a:lstStyle/>
          <a:p>
            <a:pPr marL="342900" lvl="0" indent="-342900">
              <a:buFont typeface="Arial" panose="020B0604020202020204" pitchFamily="34" charset="0"/>
              <a:buChar char="•"/>
            </a:pPr>
            <a:r>
              <a:rPr lang="en-US" altLang="en-US" sz="2000" b="1" dirty="0" smtClean="0"/>
              <a:t>Python </a:t>
            </a:r>
            <a:r>
              <a:rPr lang="en-US" altLang="en-US" sz="2000" b="1" dirty="0"/>
              <a:t>functions do not specify the datatype of their return value</a:t>
            </a:r>
            <a:r>
              <a:rPr lang="en-US" altLang="en-US" sz="2000" dirty="0"/>
              <a:t>; they don’t even specify whether or not they return a value. </a:t>
            </a:r>
            <a:endParaRPr lang="en-US" altLang="en-US" sz="2000" dirty="0" smtClean="0"/>
          </a:p>
          <a:p>
            <a:pPr marL="342900" lvl="0" indent="-342900">
              <a:buFont typeface="Arial" panose="020B0604020202020204" pitchFamily="34" charset="0"/>
              <a:buChar char="•"/>
            </a:pPr>
            <a:endParaRPr lang="en-US" altLang="en-US" sz="2000" dirty="0"/>
          </a:p>
          <a:p>
            <a:pPr marL="342900" lvl="0" indent="-342900">
              <a:buFont typeface="Arial" panose="020B0604020202020204" pitchFamily="34" charset="0"/>
              <a:buChar char="•"/>
            </a:pPr>
            <a:r>
              <a:rPr lang="en-US" altLang="en-US" sz="2000" b="1" dirty="0" smtClean="0"/>
              <a:t>In </a:t>
            </a:r>
            <a:r>
              <a:rPr lang="en-US" altLang="en-US" sz="2000" b="1" dirty="0"/>
              <a:t>fact, every Python function returns a value</a:t>
            </a:r>
            <a:r>
              <a:rPr lang="en-US" altLang="en-US" sz="2000" dirty="0"/>
              <a:t>; if the function ever executes a return statement, it will return that value, </a:t>
            </a:r>
            <a:r>
              <a:rPr lang="en-US" altLang="en-US" sz="2000" b="1" dirty="0"/>
              <a:t>otherwise it will return </a:t>
            </a:r>
            <a:r>
              <a:rPr lang="en-US" altLang="en-US" sz="2000" b="1" i="1" dirty="0">
                <a:solidFill>
                  <a:srgbClr val="0070C0"/>
                </a:solidFill>
                <a:latin typeface="Consolas" panose="020B0609020204030204" pitchFamily="49" charset="0"/>
                <a:cs typeface="Consolas" panose="020B0609020204030204" pitchFamily="49" charset="0"/>
              </a:rPr>
              <a:t>None</a:t>
            </a:r>
            <a:r>
              <a:rPr lang="en-US" altLang="en-US" sz="2000" b="1" dirty="0"/>
              <a:t>, the Python null value</a:t>
            </a:r>
            <a:r>
              <a:rPr lang="en-US" altLang="en-US" sz="2000" dirty="0" smtClean="0"/>
              <a:t>.</a:t>
            </a:r>
            <a:endParaRPr lang="en-US" alt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02808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Documentation Strings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707886"/>
          </a:xfrm>
          <a:prstGeom prst="rect">
            <a:avLst/>
          </a:prstGeom>
          <a:noFill/>
        </p:spPr>
        <p:txBody>
          <a:bodyPr wrap="square" rtlCol="0">
            <a:spAutoFit/>
          </a:bodyPr>
          <a:lstStyle/>
          <a:p>
            <a:pPr marL="342900" lvl="0" indent="-342900">
              <a:buFont typeface="Arial" panose="020B0604020202020204" pitchFamily="34" charset="0"/>
              <a:buChar char="•"/>
            </a:pPr>
            <a:r>
              <a:rPr lang="en-US" altLang="en-US" sz="2000" dirty="0" smtClean="0"/>
              <a:t>You </a:t>
            </a:r>
            <a:r>
              <a:rPr lang="en-US" altLang="en-US" sz="2000" dirty="0"/>
              <a:t>can document a Python function by giving it a documentation string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for short). In this program, the </a:t>
            </a:r>
            <a:r>
              <a:rPr lang="en-US" altLang="en-US" sz="2000" b="1" i="1" dirty="0">
                <a:solidFill>
                  <a:srgbClr val="0070C0"/>
                </a:solidFill>
                <a:latin typeface="Consolas" panose="020B0609020204030204" pitchFamily="49" charset="0"/>
                <a:cs typeface="Consolas" panose="020B0609020204030204" pitchFamily="49" charset="0"/>
              </a:rPr>
              <a:t>approximate_size() </a:t>
            </a:r>
            <a:r>
              <a:rPr lang="en-US" altLang="en-US" sz="2000" dirty="0"/>
              <a:t>function has 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smtClean="0"/>
              <a:t>:</a:t>
            </a:r>
            <a:endParaRPr lang="en-US" alt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41601" y="1847441"/>
            <a:ext cx="8367713" cy="4794686"/>
          </a:xfrm>
          <a:prstGeom prst="rect">
            <a:avLst/>
          </a:prstGeom>
        </p:spPr>
      </p:pic>
    </p:spTree>
    <p:extLst>
      <p:ext uri="{BB962C8B-B14F-4D97-AF65-F5344CB8AC3E}">
        <p14:creationId xmlns:p14="http://schemas.microsoft.com/office/powerpoint/2010/main" val="4205112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Documentation Strings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lvl="0" indent="-342900">
              <a:buFont typeface="Arial" panose="020B0604020202020204" pitchFamily="34" charset="0"/>
              <a:buChar char="•"/>
            </a:pPr>
            <a:r>
              <a:rPr lang="en-US" altLang="en-US" sz="2000" b="1" dirty="0"/>
              <a:t>Triple quotes signify a multi-line string.</a:t>
            </a:r>
            <a:r>
              <a:rPr lang="en-US" altLang="en-US" sz="2000" dirty="0"/>
              <a:t> Everything between </a:t>
            </a:r>
            <a:r>
              <a:rPr lang="en-US" altLang="en-US" sz="2000" b="1" dirty="0"/>
              <a:t>the start and end quotes is part of a single string</a:t>
            </a:r>
            <a:r>
              <a:rPr lang="en-US" altLang="en-US" sz="2000" dirty="0"/>
              <a:t>, including </a:t>
            </a:r>
            <a:r>
              <a:rPr lang="en-US" altLang="en-US" sz="2000" b="1" dirty="0"/>
              <a:t>carriage returns</a:t>
            </a:r>
            <a:r>
              <a:rPr lang="en-US" altLang="en-US" sz="2000" dirty="0"/>
              <a:t>, leading </a:t>
            </a:r>
            <a:r>
              <a:rPr lang="en-US" altLang="en-US" sz="2000" b="1" dirty="0"/>
              <a:t>white space</a:t>
            </a:r>
            <a:r>
              <a:rPr lang="en-US" altLang="en-US" sz="2000" dirty="0"/>
              <a:t>, and other </a:t>
            </a:r>
            <a:r>
              <a:rPr lang="en-US" altLang="en-US" sz="2000" b="1" dirty="0"/>
              <a:t>quote characters</a:t>
            </a:r>
            <a:r>
              <a:rPr lang="en-US" altLang="en-US" sz="2000" dirty="0"/>
              <a:t>. You can use them anywhere, but you’ll see them most often used when defining 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a:t>
            </a:r>
            <a:endParaRPr lang="en-US" altLang="en-US" sz="2000" dirty="0" smtClean="0"/>
          </a:p>
          <a:p>
            <a:pPr marL="342900" lvl="0" indent="-342900">
              <a:buFont typeface="Arial" panose="020B0604020202020204" pitchFamily="34" charset="0"/>
              <a:buChar char="•"/>
            </a:pPr>
            <a:endParaRPr lang="en-US" altLang="en-US" sz="2000" dirty="0"/>
          </a:p>
          <a:p>
            <a:pPr marL="342900" lvl="0" indent="-342900">
              <a:buFont typeface="Arial" panose="020B0604020202020204" pitchFamily="34" charset="0"/>
              <a:buChar char="•"/>
            </a:pPr>
            <a:r>
              <a:rPr lang="en-US" altLang="en-US" sz="2000" b="1" dirty="0"/>
              <a:t>Everything between the triple quotes is the function’s docstring, which documents what the function does. </a:t>
            </a:r>
            <a:r>
              <a:rPr lang="en-US" altLang="en-US" sz="2000" dirty="0"/>
              <a:t>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if it exists, must be the first thing defined in a function (</a:t>
            </a:r>
            <a:r>
              <a:rPr lang="en-US" altLang="en-US" sz="2000" b="1" dirty="0"/>
              <a:t>that is, on the next line after the function declaration</a:t>
            </a:r>
            <a:r>
              <a:rPr lang="en-US" altLang="en-US" sz="2000" dirty="0"/>
              <a:t>). You don’t technically need to give your function a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but you always should. I know you’ve heard this in every programming class you’ve ever taken, but Python gives you an added incentive: the </a:t>
            </a:r>
            <a:r>
              <a:rPr lang="en-US" altLang="en-US" sz="2000" b="1" i="1" dirty="0">
                <a:solidFill>
                  <a:srgbClr val="0070C0"/>
                </a:solidFill>
                <a:latin typeface="Consolas" panose="020B0609020204030204" pitchFamily="49" charset="0"/>
                <a:cs typeface="Consolas" panose="020B0609020204030204" pitchFamily="49" charset="0"/>
              </a:rPr>
              <a:t>docstring</a:t>
            </a:r>
            <a:r>
              <a:rPr lang="en-US" altLang="en-US" sz="2000" dirty="0"/>
              <a:t> is available at runtime as an attribute of the function</a:t>
            </a:r>
            <a:endParaRPr lang="en-US" alt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58335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Modules </a:t>
            </a: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import</a:t>
            </a:r>
            <a:r>
              <a:rPr lang="en-US" sz="2000" dirty="0"/>
              <a:t>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import random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Standard Python libraries include modules for </a:t>
            </a:r>
            <a:r>
              <a:rPr lang="en-US" sz="2000" i="1" dirty="0">
                <a:effectLst>
                  <a:outerShdw blurRad="38100" dist="38100" dir="2700000" algn="tl">
                    <a:srgbClr val="000000">
                      <a:alpha val="43137"/>
                    </a:srgbClr>
                  </a:outerShdw>
                </a:effectLst>
              </a:rPr>
              <a:t>random numbers</a:t>
            </a:r>
            <a:r>
              <a:rPr lang="en-US" sz="2000" dirty="0"/>
              <a:t>, </a:t>
            </a:r>
            <a:r>
              <a:rPr lang="en-US" sz="2000" i="1" dirty="0">
                <a:effectLst>
                  <a:outerShdw blurRad="38100" dist="38100" dir="2700000" algn="tl">
                    <a:srgbClr val="000000">
                      <a:alpha val="43137"/>
                    </a:srgbClr>
                  </a:outerShdw>
                </a:effectLst>
              </a:rPr>
              <a:t>database access</a:t>
            </a:r>
            <a:r>
              <a:rPr lang="en-US" sz="2000" dirty="0"/>
              <a:t>, </a:t>
            </a:r>
            <a:r>
              <a:rPr lang="en-US" sz="2000" i="1" dirty="0">
                <a:effectLst>
                  <a:outerShdw blurRad="38100" dist="38100" dir="2700000" algn="tl">
                    <a:srgbClr val="000000">
                      <a:alpha val="43137"/>
                    </a:srgbClr>
                  </a:outerShdw>
                </a:effectLst>
              </a:rPr>
              <a:t>various Internet protocols</a:t>
            </a:r>
            <a:r>
              <a:rPr lang="en-US" sz="2000" dirty="0"/>
              <a:t>, </a:t>
            </a:r>
            <a:r>
              <a:rPr lang="en-US" sz="2000" i="1" dirty="0">
                <a:effectLst>
                  <a:outerShdw blurRad="38100" dist="38100" dir="2700000" algn="tl">
                    <a:srgbClr val="000000">
                      <a:alpha val="43137"/>
                    </a:srgbClr>
                  </a:outerShdw>
                </a:effectLst>
              </a:rPr>
              <a:t>object serialization</a:t>
            </a:r>
            <a:r>
              <a:rPr lang="en-US" sz="2000" dirty="0"/>
              <a:t>, and many more.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consequence of having so many modules is that there is the potential for conflict —for example, if two modules have a function of the same name. To avoid such conflicts, when importing a module, you can specify how much of the module is accessible.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if you just use a command like this: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import random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is no possibility of any conflicts because you will only be able to access any functions or variables in the module by prefixing them with </a:t>
            </a:r>
            <a:r>
              <a:rPr lang="en-US" sz="2400" b="1" i="1" dirty="0">
                <a:solidFill>
                  <a:srgbClr val="0070C0"/>
                </a:solidFill>
                <a:latin typeface="Consolas" panose="020B0609020204030204" pitchFamily="49" charset="0"/>
                <a:cs typeface="Consolas" panose="020B0609020204030204" pitchFamily="49" charset="0"/>
              </a:rPr>
              <a:t>random.</a:t>
            </a:r>
            <a:r>
              <a:rPr lang="en-US" sz="2000" dirty="0"/>
              <a:t>.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889333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Modules </a:t>
            </a:r>
          </a:p>
        </p:txBody>
      </p:sp>
      <p:sp>
        <p:nvSpPr>
          <p:cNvPr id="2" name="TextBox 1"/>
          <p:cNvSpPr txBox="1"/>
          <p:nvPr/>
        </p:nvSpPr>
        <p:spPr>
          <a:xfrm>
            <a:off x="417443" y="857743"/>
            <a:ext cx="11357113" cy="6309420"/>
          </a:xfrm>
          <a:prstGeom prst="rect">
            <a:avLst/>
          </a:prstGeom>
          <a:noFill/>
        </p:spPr>
        <p:txBody>
          <a:bodyPr wrap="square" rtlCol="0">
            <a:spAutoFit/>
          </a:bodyPr>
          <a:lstStyle/>
          <a:p>
            <a:pPr marL="342900" indent="-342900">
              <a:buFont typeface="Arial" panose="020B0604020202020204" pitchFamily="34" charset="0"/>
              <a:buChar char="•"/>
            </a:pPr>
            <a:r>
              <a:rPr lang="en-US" sz="2000" dirty="0"/>
              <a:t>If, on the other hand, you use the following command, everything in the module will be accessible without your having to put anything in front of it.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from random import *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between these two extremes, you can explicitly specify those components of a module that you need within a program so that they can be conveniently used without any prefix. </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from random import </a:t>
            </a:r>
            <a:r>
              <a:rPr lang="en-US" sz="2000" b="1" i="1" dirty="0" err="1">
                <a:solidFill>
                  <a:srgbClr val="0070C0"/>
                </a:solidFill>
                <a:latin typeface="Consolas" panose="020B0609020204030204" pitchFamily="49" charset="0"/>
                <a:cs typeface="Consolas" panose="020B0609020204030204" pitchFamily="49" charset="0"/>
              </a:rPr>
              <a:t>randint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a:t>
            </a:r>
            <a:r>
              <a:rPr lang="en-US" sz="2000" b="1" i="1" dirty="0" err="1">
                <a:solidFill>
                  <a:srgbClr val="0070C0"/>
                </a:solidFill>
                <a:latin typeface="Consolas" panose="020B0609020204030204" pitchFamily="49" charset="0"/>
                <a:cs typeface="Consolas" panose="020B0609020204030204" pitchFamily="49" charset="0"/>
              </a:rPr>
              <a:t>randint</a:t>
            </a:r>
            <a:r>
              <a:rPr lang="en-US" sz="2000" b="1" i="1" dirty="0">
                <a:solidFill>
                  <a:srgbClr val="0070C0"/>
                </a:solidFill>
                <a:latin typeface="Consolas" panose="020B0609020204030204" pitchFamily="49" charset="0"/>
                <a:cs typeface="Consolas" panose="020B0609020204030204" pitchFamily="49" charset="0"/>
              </a:rPr>
              <a:t>(1,6))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 third option is to use the </a:t>
            </a:r>
            <a:r>
              <a:rPr lang="en-US" sz="2400" b="1" i="1" dirty="0">
                <a:solidFill>
                  <a:srgbClr val="0070C0"/>
                </a:solidFill>
                <a:latin typeface="Consolas" panose="020B0609020204030204" pitchFamily="49" charset="0"/>
                <a:cs typeface="Consolas" panose="020B0609020204030204" pitchFamily="49" charset="0"/>
              </a:rPr>
              <a:t>as</a:t>
            </a:r>
            <a:r>
              <a:rPr lang="en-US" sz="2000" dirty="0"/>
              <a:t> keyword to provide a more convenient or meaningful name for the module when referencing it.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import random as R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R.randint(1, 6) </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298770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Random Numbers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generate a random number between a range of numbers.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random library: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import </a:t>
            </a:r>
            <a:r>
              <a:rPr lang="fr-FR" sz="2000" b="1" i="1" dirty="0" err="1">
                <a:solidFill>
                  <a:srgbClr val="0070C0"/>
                </a:solidFill>
                <a:latin typeface="Consolas" panose="020B0609020204030204" pitchFamily="49" charset="0"/>
                <a:cs typeface="Consolas" panose="020B0609020204030204" pitchFamily="49" charset="0"/>
              </a:rPr>
              <a:t>random</a:t>
            </a:r>
            <a:r>
              <a:rPr lang="fr-FR"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a:t>
            </a:r>
            <a:r>
              <a:rPr lang="fr-FR" sz="2000" b="1" i="1" dirty="0" err="1">
                <a:solidFill>
                  <a:srgbClr val="0070C0"/>
                </a:solidFill>
                <a:latin typeface="Consolas" panose="020B0609020204030204" pitchFamily="49" charset="0"/>
                <a:cs typeface="Consolas" panose="020B0609020204030204" pitchFamily="49" charset="0"/>
              </a:rPr>
              <a:t>random.randint</a:t>
            </a:r>
            <a:r>
              <a:rPr lang="fr-FR" sz="2000" b="1" i="1" dirty="0">
                <a:solidFill>
                  <a:srgbClr val="0070C0"/>
                </a:solidFill>
                <a:latin typeface="Consolas" panose="020B0609020204030204" pitchFamily="49" charset="0"/>
                <a:cs typeface="Consolas" panose="020B0609020204030204" pitchFamily="49" charset="0"/>
              </a:rPr>
              <a:t>(1, 6)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a:t>
            </a:r>
            <a:r>
              <a:rPr lang="fr-FR" sz="2000" b="1" i="1" dirty="0" err="1">
                <a:solidFill>
                  <a:srgbClr val="0070C0"/>
                </a:solidFill>
                <a:latin typeface="Consolas" panose="020B0609020204030204" pitchFamily="49" charset="0"/>
                <a:cs typeface="Consolas" panose="020B0609020204030204" pitchFamily="49" charset="0"/>
              </a:rPr>
              <a:t>random.randint</a:t>
            </a:r>
            <a:r>
              <a:rPr lang="fr-FR" sz="2000" b="1" i="1" dirty="0">
                <a:solidFill>
                  <a:srgbClr val="0070C0"/>
                </a:solidFill>
                <a:latin typeface="Consolas" panose="020B0609020204030204" pitchFamily="49" charset="0"/>
                <a:cs typeface="Consolas" panose="020B0609020204030204" pitchFamily="49" charset="0"/>
              </a:rPr>
              <a:t>(1, 6)</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random.randint</a:t>
            </a:r>
            <a:r>
              <a:rPr lang="en-US" sz="2000" b="1" i="1" dirty="0">
                <a:solidFill>
                  <a:srgbClr val="0070C0"/>
                </a:solidFill>
                <a:latin typeface="Consolas" panose="020B0609020204030204" pitchFamily="49" charset="0"/>
                <a:cs typeface="Consolas" panose="020B0609020204030204" pitchFamily="49" charset="0"/>
              </a:rPr>
              <a:t>(1, 6)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common use of random numbers is to select something at random from a list. You can do this by generating an index position and using that, but there is also a command in the </a:t>
            </a:r>
            <a:r>
              <a:rPr lang="en-US" sz="2400" b="1" i="1" dirty="0">
                <a:solidFill>
                  <a:srgbClr val="0070C0"/>
                </a:solidFill>
                <a:latin typeface="Consolas" panose="020B0609020204030204" pitchFamily="49" charset="0"/>
                <a:cs typeface="Consolas" panose="020B0609020204030204" pitchFamily="49" charset="0"/>
              </a:rPr>
              <a:t>random</a:t>
            </a:r>
            <a:r>
              <a:rPr lang="en-US" sz="2000" dirty="0"/>
              <a:t> module specifically for this. Try out the following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random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random.choice</a:t>
            </a:r>
            <a:r>
              <a:rPr lang="en-US" sz="2000" b="1" i="1" dirty="0">
                <a:solidFill>
                  <a:srgbClr val="0070C0"/>
                </a:solidFill>
                <a:latin typeface="Consolas" panose="020B0609020204030204" pitchFamily="49" charset="0"/>
                <a:cs typeface="Consolas" panose="020B0609020204030204" pitchFamily="49" charset="0"/>
              </a:rPr>
              <a:t>(['a', 'b', 'c'])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52839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The </a:t>
            </a:r>
            <a:r>
              <a:rPr lang="en-US" b="1" dirty="0"/>
              <a:t>import</a:t>
            </a:r>
            <a:r>
              <a:rPr lang="en-US" dirty="0"/>
              <a:t> Search Path</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Python </a:t>
            </a:r>
            <a:r>
              <a:rPr lang="en-US" sz="2000" b="1" dirty="0"/>
              <a:t>looks in several places when you try to import a module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Specifically</a:t>
            </a:r>
            <a:r>
              <a:rPr lang="en-US" sz="2000" b="1" dirty="0"/>
              <a:t>, it looks in all the directories defined in </a:t>
            </a:r>
            <a:r>
              <a:rPr lang="en-US" sz="2000" b="1" i="1" dirty="0">
                <a:solidFill>
                  <a:srgbClr val="0070C0"/>
                </a:solidFill>
                <a:latin typeface="Consolas" panose="020B0609020204030204" pitchFamily="49" charset="0"/>
                <a:cs typeface="Consolas" panose="020B0609020204030204" pitchFamily="49" charset="0"/>
              </a:rPr>
              <a:t>sys.path</a:t>
            </a:r>
            <a:r>
              <a:rPr lang="en-US" sz="2000" b="1" dirty="0"/>
              <a:t>.</a:t>
            </a:r>
            <a:r>
              <a:rPr lang="en-US" sz="2000" dirty="0"/>
              <a:t> </a:t>
            </a:r>
            <a:r>
              <a:rPr lang="en-US" sz="2000" dirty="0" smtClean="0"/>
              <a:t>This </a:t>
            </a:r>
            <a:r>
              <a:rPr lang="en-US" sz="2000" dirty="0"/>
              <a:t>is just a list, and you can easily view it or modify it with standard list methods</a:t>
            </a:r>
            <a:r>
              <a:rPr lang="en-US" sz="2000" dirty="0" smtClean="0"/>
              <a: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835615" y="2317708"/>
            <a:ext cx="8412888" cy="4488624"/>
          </a:xfrm>
          <a:prstGeom prst="rect">
            <a:avLst/>
          </a:prstGeom>
        </p:spPr>
      </p:pic>
    </p:spTree>
    <p:extLst>
      <p:ext uri="{BB962C8B-B14F-4D97-AF65-F5344CB8AC3E}">
        <p14:creationId xmlns:p14="http://schemas.microsoft.com/office/powerpoint/2010/main" val="11534720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The </a:t>
            </a:r>
            <a:r>
              <a:rPr lang="en-US" b="1" dirty="0"/>
              <a:t>import</a:t>
            </a:r>
            <a:r>
              <a:rPr lang="en-US" dirty="0"/>
              <a:t> Search Path</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Python </a:t>
            </a:r>
            <a:r>
              <a:rPr lang="en-US" sz="2000" b="1" dirty="0"/>
              <a:t>looks in several places when you try to import a module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Specifically</a:t>
            </a:r>
            <a:r>
              <a:rPr lang="en-US" sz="2000" b="1" dirty="0"/>
              <a:t>, it looks in all the directories defined in </a:t>
            </a:r>
            <a:r>
              <a:rPr lang="en-US" sz="2000" b="1" i="1" dirty="0">
                <a:solidFill>
                  <a:srgbClr val="0070C0"/>
                </a:solidFill>
                <a:latin typeface="Consolas" panose="020B0609020204030204" pitchFamily="49" charset="0"/>
                <a:cs typeface="Consolas" panose="020B0609020204030204" pitchFamily="49" charset="0"/>
              </a:rPr>
              <a:t>sys.path</a:t>
            </a:r>
            <a:r>
              <a:rPr lang="en-US" sz="2000" b="1" dirty="0"/>
              <a:t>.</a:t>
            </a:r>
            <a:r>
              <a:rPr lang="en-US" sz="2000" dirty="0"/>
              <a:t> </a:t>
            </a:r>
            <a:r>
              <a:rPr lang="en-US" sz="2000" dirty="0" smtClean="0"/>
              <a:t>This </a:t>
            </a:r>
            <a:r>
              <a:rPr lang="en-US" sz="2000" dirty="0"/>
              <a:t>is just a list, and you can easily view it or modify it with standard list methods</a:t>
            </a:r>
            <a:r>
              <a:rPr lang="en-US" sz="2000" dirty="0" smtClean="0"/>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②	</a:t>
            </a:r>
            <a:r>
              <a:rPr lang="en-US" sz="2000" b="1" i="1" dirty="0">
                <a:solidFill>
                  <a:srgbClr val="0070C0"/>
                </a:solidFill>
                <a:latin typeface="Consolas" panose="020B0609020204030204" pitchFamily="49" charset="0"/>
                <a:cs typeface="Consolas" panose="020B0609020204030204" pitchFamily="49" charset="0"/>
              </a:rPr>
              <a:t>sys.path</a:t>
            </a:r>
            <a:r>
              <a:rPr lang="en-US" sz="2000" dirty="0"/>
              <a:t> is a list of directory names that constitute the current search path. (Yours will look different, depending on your operating system, what version of Python you’re running, and where it was originally installed.) Python will look through these directories (in this order) for a </a:t>
            </a:r>
            <a:r>
              <a:rPr lang="en-US" sz="2000" b="1" i="1" dirty="0">
                <a:solidFill>
                  <a:srgbClr val="0070C0"/>
                </a:solidFill>
                <a:latin typeface="Consolas" panose="020B0609020204030204" pitchFamily="49" charset="0"/>
                <a:cs typeface="Consolas" panose="020B0609020204030204" pitchFamily="49" charset="0"/>
              </a:rPr>
              <a:t>.py </a:t>
            </a:r>
            <a:r>
              <a:rPr lang="en-US" sz="2000" dirty="0"/>
              <a:t>file whose name matches what you’re trying to import.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057897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The </a:t>
            </a:r>
            <a:r>
              <a:rPr lang="en-US" b="1" dirty="0"/>
              <a:t>import</a:t>
            </a:r>
            <a:r>
              <a:rPr lang="en-US" dirty="0"/>
              <a:t> Search Path</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84141" y="831617"/>
            <a:ext cx="8424727" cy="5942206"/>
          </a:xfrm>
          <a:prstGeom prst="rect">
            <a:avLst/>
          </a:prstGeom>
        </p:spPr>
      </p:pic>
    </p:spTree>
    <p:extLst>
      <p:ext uri="{BB962C8B-B14F-4D97-AF65-F5344CB8AC3E}">
        <p14:creationId xmlns:p14="http://schemas.microsoft.com/office/powerpoint/2010/main" val="1169902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the Python Console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enter Python commands without writing a whole program.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Python console, either within IDLE (Previous Recipe) or in a Terminal session.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start a Python 2 console in a Terminal window, just type the command </a:t>
            </a:r>
            <a:r>
              <a:rPr lang="en-US" sz="2000" b="1" i="1" dirty="0">
                <a:solidFill>
                  <a:srgbClr val="0070C0"/>
                </a:solidFill>
                <a:latin typeface="Consolas" panose="020B0609020204030204" pitchFamily="49" charset="0"/>
                <a:cs typeface="Consolas" panose="020B0609020204030204" pitchFamily="49" charset="0"/>
              </a:rPr>
              <a:t>python</a:t>
            </a:r>
            <a:r>
              <a:rPr lang="en-US" sz="2000" dirty="0"/>
              <a:t>; for a Python 3 console, enter the command </a:t>
            </a:r>
            <a:r>
              <a:rPr lang="en-US" sz="2000" b="1" i="1" dirty="0">
                <a:solidFill>
                  <a:srgbClr val="0070C0"/>
                </a:solidFill>
                <a:latin typeface="Consolas" panose="020B0609020204030204" pitchFamily="49" charset="0"/>
                <a:cs typeface="Consolas" panose="020B0609020204030204" pitchFamily="49" charset="0"/>
              </a:rPr>
              <a:t>python3</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i="1" dirty="0">
                <a:solidFill>
                  <a:srgbClr val="0070C0"/>
                </a:solidFill>
                <a:latin typeface="Consolas" panose="020B0609020204030204" pitchFamily="49" charset="0"/>
                <a:cs typeface="Consolas" panose="020B0609020204030204" pitchFamily="49" charset="0"/>
              </a:rPr>
              <a:t>&gt;&gt;&gt;</a:t>
            </a:r>
            <a:r>
              <a:rPr lang="en-US" sz="2000" dirty="0"/>
              <a:t> prompt indicates that you can type Python commands. If you need to type multiline commands, then the console will automatically provide a continuation line indicated by </a:t>
            </a:r>
            <a:r>
              <a:rPr lang="en-US" sz="2000" b="1" dirty="0">
                <a:effectLst>
                  <a:outerShdw blurRad="38100" dist="38100" dir="2700000" algn="tl">
                    <a:srgbClr val="000000">
                      <a:alpha val="43137"/>
                    </a:srgbClr>
                  </a:outerShdw>
                </a:effectLst>
              </a:rPr>
              <a:t>three dots</a:t>
            </a:r>
            <a:r>
              <a:rPr lang="en-US" sz="2000" dirty="0"/>
              <a:t>. You still need to indent any such lines, by four spaces, as shown in the following session: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The </a:t>
            </a:r>
            <a:r>
              <a:rPr lang="en-US" b="1" dirty="0"/>
              <a:t>import</a:t>
            </a:r>
            <a:r>
              <a:rPr lang="en-US" dirty="0"/>
              <a:t> Search Path</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③</a:t>
            </a:r>
            <a:r>
              <a:rPr lang="en-US" sz="2000" dirty="0"/>
              <a:t>	Actually, I lied; the truth is more complicated than that, </a:t>
            </a:r>
            <a:r>
              <a:rPr lang="en-US" sz="2000" b="1" dirty="0"/>
              <a:t>because not all modules are stored as </a:t>
            </a:r>
            <a:r>
              <a:rPr lang="en-US" sz="2000" b="1" i="1" dirty="0">
                <a:solidFill>
                  <a:srgbClr val="0070C0"/>
                </a:solidFill>
                <a:latin typeface="Consolas" panose="020B0609020204030204" pitchFamily="49" charset="0"/>
                <a:cs typeface="Consolas" panose="020B0609020204030204" pitchFamily="49" charset="0"/>
              </a:rPr>
              <a:t>.py </a:t>
            </a:r>
            <a:r>
              <a:rPr lang="en-US" sz="2000" b="1" dirty="0"/>
              <a:t>files.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Some </a:t>
            </a:r>
            <a:r>
              <a:rPr lang="en-US" sz="2000" b="1" dirty="0"/>
              <a:t>are built-in modules</a:t>
            </a:r>
            <a:r>
              <a:rPr lang="en-US" sz="2000" dirty="0"/>
              <a:t>; they are actually baked right into Python itself.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Built-in </a:t>
            </a:r>
            <a:r>
              <a:rPr lang="en-US" sz="2000" b="1" dirty="0"/>
              <a:t>modules behave just like regular modules, but their Python source code is not available, because they are not written in Python! (Like Python itself, these built-in modules are written in C.)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a:t>⑤	</a:t>
            </a:r>
            <a:r>
              <a:rPr lang="en-US" sz="2000" dirty="0"/>
              <a:t>By using </a:t>
            </a:r>
            <a:r>
              <a:rPr lang="en-US" sz="2000" b="1" i="1" dirty="0">
                <a:solidFill>
                  <a:srgbClr val="0070C0"/>
                </a:solidFill>
                <a:latin typeface="Consolas" panose="020B0609020204030204" pitchFamily="49" charset="0"/>
                <a:cs typeface="Consolas" panose="020B0609020204030204" pitchFamily="49" charset="0"/>
              </a:rPr>
              <a:t>sys.path.insert(0, new_path)</a:t>
            </a:r>
            <a:r>
              <a:rPr lang="en-US" sz="2000" b="1" dirty="0"/>
              <a:t>, </a:t>
            </a:r>
            <a:r>
              <a:rPr lang="en-US" sz="2000" dirty="0"/>
              <a:t>you inserted a new directory as the first item of the </a:t>
            </a:r>
            <a:r>
              <a:rPr lang="en-US" sz="2000" b="1" i="1" dirty="0">
                <a:solidFill>
                  <a:srgbClr val="0070C0"/>
                </a:solidFill>
                <a:latin typeface="Consolas" panose="020B0609020204030204" pitchFamily="49" charset="0"/>
                <a:cs typeface="Consolas" panose="020B0609020204030204" pitchFamily="49" charset="0"/>
              </a:rPr>
              <a:t>sys.path</a:t>
            </a:r>
            <a:r>
              <a:rPr lang="en-US" sz="2000" dirty="0"/>
              <a:t> list, and therefore at the beginning of Python’s search path</a:t>
            </a:r>
            <a:r>
              <a:rPr lang="en-US" sz="2000" dirty="0" smtClean="0"/>
              <a: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 </a:t>
            </a:r>
            <a:r>
              <a:rPr lang="en-US" sz="2000" dirty="0"/>
              <a:t>This is almost always what you want. </a:t>
            </a:r>
            <a:r>
              <a:rPr lang="en-US" sz="2000" b="1" dirty="0" smtClean="0"/>
              <a:t>In </a:t>
            </a:r>
            <a:r>
              <a:rPr lang="en-US" sz="2000" b="1" dirty="0"/>
              <a:t>case of naming conflicts (for example, if Python ships with version 2 of a particular library but you want to use version 3), this ensures that your modules will be found and used instead of the modules that came with Python.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66321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Everything Is An Object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In </a:t>
            </a:r>
            <a:r>
              <a:rPr lang="en-US" sz="2000" dirty="0"/>
              <a:t>case you missed it, I just said that Python functions have attributes, and that those attributes are available at runtime. A function, like everything else in Python, is an object. </a:t>
            </a:r>
            <a:endParaRPr lang="en-US" sz="2000" dirty="0" smtClean="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dirty="0"/>
              <a:t>Run the interactive Python shell and follow along</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912813" y="2181182"/>
            <a:ext cx="7212284" cy="4600764"/>
          </a:xfrm>
          <a:prstGeom prst="rect">
            <a:avLst/>
          </a:prstGeom>
        </p:spPr>
      </p:pic>
    </p:spTree>
    <p:extLst>
      <p:ext uri="{BB962C8B-B14F-4D97-AF65-F5344CB8AC3E}">
        <p14:creationId xmlns:p14="http://schemas.microsoft.com/office/powerpoint/2010/main" val="41236451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Everything Is An Object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first line imports the </a:t>
            </a:r>
            <a:r>
              <a:rPr lang="en-US" sz="2000" b="1" i="1" dirty="0">
                <a:solidFill>
                  <a:srgbClr val="0070C0"/>
                </a:solidFill>
                <a:latin typeface="Consolas" panose="020B0609020204030204" pitchFamily="49" charset="0"/>
                <a:cs typeface="Consolas" panose="020B0609020204030204" pitchFamily="49" charset="0"/>
              </a:rPr>
              <a:t>humansize </a:t>
            </a:r>
            <a:r>
              <a:rPr lang="en-US" sz="2000" dirty="0"/>
              <a:t>program as a module — a chunk of code that you can use interactively, or from a larger Python program.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Once </a:t>
            </a:r>
            <a:r>
              <a:rPr lang="en-US" sz="2000" dirty="0"/>
              <a:t>you import a module, </a:t>
            </a:r>
            <a:r>
              <a:rPr lang="en-US" sz="2000" b="1" dirty="0"/>
              <a:t>you can reference any of its public functions, classes, or attributes.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Modules </a:t>
            </a:r>
            <a:r>
              <a:rPr lang="en-US" sz="2000" b="1" dirty="0"/>
              <a:t>can do this to access functionality in other modules</a:t>
            </a:r>
            <a:r>
              <a:rPr lang="en-US" sz="2000" dirty="0"/>
              <a:t>, and you can do it in the Python interactive shell too. This is an important </a:t>
            </a:r>
            <a:r>
              <a:rPr lang="en-US" sz="2000" dirty="0" smtClean="0"/>
              <a:t>concept.</a:t>
            </a:r>
            <a:endParaRPr lang="fa-IR" sz="2000" dirty="0" smtClean="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dirty="0"/>
              <a:t>Everything in Python is an object, and everything can have attributes and methods. All functions have a built-in attribute </a:t>
            </a:r>
            <a:r>
              <a:rPr lang="en-US" sz="2000" b="1" i="1" dirty="0">
                <a:solidFill>
                  <a:srgbClr val="0070C0"/>
                </a:solidFill>
                <a:latin typeface="Consolas" panose="020B0609020204030204" pitchFamily="49" charset="0"/>
                <a:cs typeface="Consolas" panose="020B0609020204030204" pitchFamily="49" charset="0"/>
              </a:rPr>
              <a:t>__doc__</a:t>
            </a:r>
            <a:r>
              <a:rPr lang="en-US" sz="2000" b="1" dirty="0"/>
              <a:t>, which returns the </a:t>
            </a:r>
            <a:r>
              <a:rPr lang="en-US" sz="2000" b="1" i="1" dirty="0">
                <a:solidFill>
                  <a:srgbClr val="0070C0"/>
                </a:solidFill>
                <a:latin typeface="Consolas" panose="020B0609020204030204" pitchFamily="49" charset="0"/>
                <a:cs typeface="Consolas" panose="020B0609020204030204" pitchFamily="49" charset="0"/>
              </a:rPr>
              <a:t>docstring</a:t>
            </a:r>
            <a:r>
              <a:rPr lang="en-US" sz="2000" b="1" dirty="0"/>
              <a:t> defined in the function’s source code.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The </a:t>
            </a:r>
            <a:r>
              <a:rPr lang="en-US" sz="2000" b="1" i="1" dirty="0">
                <a:solidFill>
                  <a:srgbClr val="0070C0"/>
                </a:solidFill>
                <a:latin typeface="Consolas" panose="020B0609020204030204" pitchFamily="49" charset="0"/>
                <a:cs typeface="Consolas" panose="020B0609020204030204" pitchFamily="49" charset="0"/>
              </a:rPr>
              <a:t>sys</a:t>
            </a:r>
            <a:r>
              <a:rPr lang="en-US" sz="2000" b="1" dirty="0"/>
              <a:t> module is an object which has (among other things) an attribute called </a:t>
            </a:r>
            <a:r>
              <a:rPr lang="en-US" sz="2000" b="1" i="1" dirty="0">
                <a:solidFill>
                  <a:srgbClr val="0070C0"/>
                </a:solidFill>
                <a:latin typeface="Consolas" panose="020B0609020204030204" pitchFamily="49" charset="0"/>
                <a:cs typeface="Consolas" panose="020B0609020204030204" pitchFamily="49" charset="0"/>
              </a:rPr>
              <a:t>path</a:t>
            </a:r>
            <a:r>
              <a:rPr lang="en-US" sz="2000" b="1" dirty="0"/>
              <a:t>. And so forth.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66978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what is an object?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Still</a:t>
            </a:r>
            <a:r>
              <a:rPr lang="en-US" sz="2000" dirty="0"/>
              <a:t>, this doesn’t answer the more fundamental question: what is an object? Different programming languages define “object” in different ways. In some, it means that all objects must have attributes and methods; in others, it means that all objects are subclassable. In Python, the definition is looser. Some objects have neither attributes nor methods, but they could. Not all objects are subclassable. </a:t>
            </a:r>
            <a:r>
              <a:rPr lang="en-US" sz="2000" b="1" dirty="0"/>
              <a:t>But everything is an object in the sense that it can be assigned to a variable or passed as an argument to a function.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You may have heard the term </a:t>
            </a:r>
            <a:r>
              <a:rPr lang="en-US" sz="2000" dirty="0">
                <a:solidFill>
                  <a:srgbClr val="FF0000"/>
                </a:solidFill>
              </a:rPr>
              <a:t>“first-class object”</a:t>
            </a:r>
            <a:r>
              <a:rPr lang="en-US" sz="2000" dirty="0"/>
              <a:t> in other programming contexts. </a:t>
            </a:r>
            <a:r>
              <a:rPr lang="en-US" sz="2000" b="1" dirty="0"/>
              <a:t>In Python, functions are </a:t>
            </a:r>
            <a:r>
              <a:rPr lang="en-US" sz="2000" b="1" i="1" dirty="0"/>
              <a:t>first-class objects</a:t>
            </a:r>
            <a:r>
              <a:rPr lang="en-US" sz="2000" dirty="0"/>
              <a:t>. </a:t>
            </a:r>
            <a:r>
              <a:rPr lang="en-US" sz="2000" b="1" dirty="0" smtClean="0"/>
              <a:t>You </a:t>
            </a:r>
            <a:r>
              <a:rPr lang="en-US" sz="2000" b="1" dirty="0"/>
              <a:t>can pass a function as an argument to another function</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Modules </a:t>
            </a:r>
            <a:r>
              <a:rPr lang="en-US" sz="2000" b="1" dirty="0"/>
              <a:t>are </a:t>
            </a:r>
            <a:r>
              <a:rPr lang="en-US" sz="2000" b="1" i="1" dirty="0"/>
              <a:t>first-class objects</a:t>
            </a:r>
            <a:r>
              <a:rPr lang="en-US" sz="2000" b="1" dirty="0"/>
              <a:t>. You can pass an entire module as an argument to a function.</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Classes </a:t>
            </a:r>
            <a:r>
              <a:rPr lang="en-US" sz="2000" b="1" dirty="0"/>
              <a:t>are first-class objects, and individual instances of a class are also first-class objects.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solidFill>
                  <a:srgbClr val="FF0000"/>
                </a:solidFill>
              </a:rPr>
              <a:t>Strings</a:t>
            </a:r>
            <a:r>
              <a:rPr lang="en-US" sz="2000" b="1" dirty="0"/>
              <a:t> are objects. </a:t>
            </a:r>
            <a:r>
              <a:rPr lang="en-US" sz="2000" b="1" dirty="0">
                <a:solidFill>
                  <a:srgbClr val="FF0000"/>
                </a:solidFill>
              </a:rPr>
              <a:t>Lists</a:t>
            </a:r>
            <a:r>
              <a:rPr lang="en-US" sz="2000" b="1" dirty="0"/>
              <a:t> are objects. </a:t>
            </a:r>
            <a:r>
              <a:rPr lang="en-US" sz="2000" b="1" dirty="0">
                <a:solidFill>
                  <a:srgbClr val="FF0000"/>
                </a:solidFill>
              </a:rPr>
              <a:t>Functions</a:t>
            </a:r>
            <a:r>
              <a:rPr lang="en-US" sz="2000" b="1" dirty="0"/>
              <a:t> are objects. </a:t>
            </a:r>
            <a:r>
              <a:rPr lang="en-US" sz="2000" b="1" dirty="0">
                <a:solidFill>
                  <a:srgbClr val="FF0000"/>
                </a:solidFill>
              </a:rPr>
              <a:t>Classes</a:t>
            </a:r>
            <a:r>
              <a:rPr lang="en-US" sz="2000" b="1" dirty="0"/>
              <a:t> are objects. </a:t>
            </a:r>
            <a:r>
              <a:rPr lang="en-US" sz="2000" b="1" dirty="0">
                <a:solidFill>
                  <a:srgbClr val="FF0000"/>
                </a:solidFill>
              </a:rPr>
              <a:t>Class instances</a:t>
            </a:r>
            <a:r>
              <a:rPr lang="en-US" sz="2000" b="1" dirty="0"/>
              <a:t> are objects. Even </a:t>
            </a:r>
            <a:r>
              <a:rPr lang="en-US" sz="2000" b="1" dirty="0">
                <a:solidFill>
                  <a:srgbClr val="FF0000"/>
                </a:solidFill>
              </a:rPr>
              <a:t>modules</a:t>
            </a:r>
            <a:r>
              <a:rPr lang="en-US" sz="2000" b="1" dirty="0"/>
              <a:t> are objects.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43208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Running Python Programs from the Terminal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Running programs from within IDLE is fine, but sometimes you want to run a Python program from a Terminal window.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python</a:t>
            </a:r>
            <a:r>
              <a:rPr lang="en-US" sz="2000" dirty="0"/>
              <a:t> or </a:t>
            </a:r>
            <a:r>
              <a:rPr lang="en-US" sz="2000" b="1" i="1" dirty="0">
                <a:solidFill>
                  <a:srgbClr val="0070C0"/>
                </a:solidFill>
                <a:latin typeface="Consolas" panose="020B0609020204030204" pitchFamily="49" charset="0"/>
                <a:cs typeface="Consolas" panose="020B0609020204030204" pitchFamily="49" charset="0"/>
              </a:rPr>
              <a:t>python3</a:t>
            </a:r>
            <a:r>
              <a:rPr lang="en-US" sz="2000" dirty="0"/>
              <a:t> command in a Terminal, followed by the filename containing the program you want to run.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python myprogram.py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run most Python programs as a normal user; however, there are some, especially those that use the GPIO port, that you need to run as super user.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616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Variables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86199"/>
          </a:xfrm>
          <a:prstGeom prst="rect">
            <a:avLst/>
          </a:prstGeom>
          <a:noFill/>
        </p:spPr>
        <p:txBody>
          <a:bodyPr wrap="square" rtlCol="0">
            <a:spAutoFit/>
          </a:bodyPr>
          <a:lstStyle/>
          <a:p>
            <a:pPr marL="342900" indent="-342900">
              <a:buFont typeface="Arial" panose="020B0604020202020204" pitchFamily="34" charset="0"/>
              <a:buChar char="•"/>
            </a:pPr>
            <a:r>
              <a:rPr lang="en-US" sz="2000" dirty="0"/>
              <a:t>Assign a value to a name using =.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Python, you don’t have to declare the type of a variable, you can just assign it a value as shown in the following examples: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 = 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 = 12.34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 = "Hello"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 = 'Hello'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 = True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You can define character string constants using either single or double quotes</a:t>
            </a:r>
            <a:r>
              <a:rPr lang="en-US" sz="2000" dirty="0"/>
              <a:t>. The logical constants in Python are </a:t>
            </a:r>
            <a:r>
              <a:rPr lang="en-US" sz="2000" b="1" dirty="0"/>
              <a:t>True</a:t>
            </a:r>
            <a:r>
              <a:rPr lang="en-US" sz="2000" dirty="0"/>
              <a:t> and </a:t>
            </a:r>
            <a:r>
              <a:rPr lang="en-US" sz="2000" b="1" dirty="0"/>
              <a:t>False</a:t>
            </a:r>
            <a:r>
              <a:rPr lang="en-US" sz="2000" dirty="0"/>
              <a:t> and are </a:t>
            </a:r>
            <a:r>
              <a:rPr lang="en-US" sz="2000" b="1" dirty="0">
                <a:solidFill>
                  <a:srgbClr val="FF0000"/>
                </a:solidFill>
              </a:rPr>
              <a:t>case-sensitive</a:t>
            </a:r>
            <a:r>
              <a:rPr lang="en-US" sz="2000" dirty="0"/>
              <a:t>.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Variables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In Python, variables are never explicitly typed.</a:t>
            </a:r>
            <a:r>
              <a:rPr lang="en-US" sz="2000" dirty="0"/>
              <a:t> Python figures out what type a variable is and </a:t>
            </a:r>
            <a:r>
              <a:rPr lang="en-US" sz="2000" b="1" dirty="0"/>
              <a:t>keeps track of it internally</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smtClean="0"/>
              <a:t>In </a:t>
            </a:r>
            <a:r>
              <a:rPr lang="en-US" sz="2000" b="1" dirty="0"/>
              <a:t>Java and other statically-typed languages</a:t>
            </a:r>
            <a:r>
              <a:rPr lang="en-US" sz="2000" dirty="0"/>
              <a:t>, you must specify the datatype of the function return value and each function argument. </a:t>
            </a:r>
            <a:r>
              <a:rPr lang="en-US" sz="2000" b="1" dirty="0"/>
              <a:t>In Python, you never explicitly specify the datatype of anything. Based on what value you assign, Python keeps track of the datatype internally</a:t>
            </a:r>
            <a:r>
              <a:rPr lang="en-US" sz="2000" dirty="0"/>
              <a:t>.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9047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Output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print</a:t>
            </a:r>
            <a:r>
              <a:rPr lang="en-US" sz="2000" dirty="0"/>
              <a:t> command. You can try the following example in the Python console</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dirty="0">
              <a:solidFill>
                <a:srgbClr val="FF0000"/>
              </a:solidFill>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10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4171</TotalTime>
  <Words>3835</Words>
  <Application>Microsoft Office PowerPoint</Application>
  <PresentationFormat>Widescreen</PresentationFormat>
  <Paragraphs>569</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Consolas</vt:lpstr>
      <vt:lpstr>Office Theme</vt:lpstr>
      <vt:lpstr>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958</cp:revision>
  <dcterms:created xsi:type="dcterms:W3CDTF">2015-08-06T11:05:05Z</dcterms:created>
  <dcterms:modified xsi:type="dcterms:W3CDTF">2018-02-05T20:06:04Z</dcterms:modified>
  <cp:contentStatus/>
</cp:coreProperties>
</file>