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31"/>
  </p:notesMasterIdLst>
  <p:handoutMasterIdLst>
    <p:handoutMasterId r:id="rId32"/>
  </p:handoutMasterIdLst>
  <p:sldIdLst>
    <p:sldId id="410" r:id="rId5"/>
    <p:sldId id="411" r:id="rId6"/>
    <p:sldId id="409" r:id="rId7"/>
    <p:sldId id="412" r:id="rId8"/>
    <p:sldId id="413" r:id="rId9"/>
    <p:sldId id="438" r:id="rId10"/>
    <p:sldId id="439" r:id="rId11"/>
    <p:sldId id="397" r:id="rId12"/>
    <p:sldId id="408" r:id="rId13"/>
    <p:sldId id="414" r:id="rId14"/>
    <p:sldId id="404" r:id="rId15"/>
    <p:sldId id="415" r:id="rId16"/>
    <p:sldId id="417" r:id="rId17"/>
    <p:sldId id="418" r:id="rId18"/>
    <p:sldId id="419" r:id="rId19"/>
    <p:sldId id="420" r:id="rId20"/>
    <p:sldId id="421" r:id="rId21"/>
    <p:sldId id="425" r:id="rId22"/>
    <p:sldId id="426" r:id="rId23"/>
    <p:sldId id="427" r:id="rId24"/>
    <p:sldId id="428" r:id="rId25"/>
    <p:sldId id="433" r:id="rId26"/>
    <p:sldId id="434" r:id="rId27"/>
    <p:sldId id="437" r:id="rId28"/>
    <p:sldId id="436" r:id="rId29"/>
    <p:sldId id="39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27" autoAdjust="0"/>
  </p:normalViewPr>
  <p:slideViewPr>
    <p:cSldViewPr snapToGrid="0">
      <p:cViewPr>
        <p:scale>
          <a:sx n="63" d="100"/>
          <a:sy n="63" d="100"/>
        </p:scale>
        <p:origin x="804"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1" Type="http://schemas.openxmlformats.org/officeDocument/2006/relationships/image" Target="../media/image10.png"/></Relationships>
</file>

<file path=ppt/diagrams/_rels/data2.xml.rels><?xml version="1.0" encoding="UTF-8" standalone="yes"?>
<Relationships xmlns="http://schemas.openxmlformats.org/package/2006/relationships"><Relationship Id="rId1"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C2FC5D-A050-4F18-A21C-B8F5CA67836D}" type="doc">
      <dgm:prSet loTypeId="urn:microsoft.com/office/officeart/2008/layout/PictureGrid" loCatId="picture" qsTypeId="urn:microsoft.com/office/officeart/2005/8/quickstyle/simple1" qsCatId="simple" csTypeId="urn:microsoft.com/office/officeart/2005/8/colors/accent1_2" csCatId="accent1" phldr="1"/>
      <dgm:spPr/>
    </dgm:pt>
    <dgm:pt modelId="{F46F7A35-2DBD-4371-A8AF-558F6DF16677}">
      <dgm:prSet phldrT="[Text]"/>
      <dgm:spPr>
        <a:solidFill>
          <a:srgbClr val="00B0F0"/>
        </a:solidFill>
      </dgm:spPr>
      <dgm:t>
        <a:bodyPr/>
        <a:lstStyle/>
        <a:p>
          <a:r>
            <a:rPr lang="en-US" b="0" dirty="0">
              <a:solidFill>
                <a:schemeClr val="bg1"/>
              </a:solidFill>
            </a:rPr>
            <a:t># </a:t>
          </a:r>
          <a:r>
            <a:rPr lang="en-US" b="1" dirty="0">
              <a:solidFill>
                <a:schemeClr val="bg1"/>
              </a:solidFill>
              <a:latin typeface="Cambria" panose="02040503050406030204" pitchFamily="18" charset="0"/>
              <a:ea typeface="Cambria" panose="02040503050406030204" pitchFamily="18" charset="0"/>
            </a:rPr>
            <a:t>Missing Values/Null Values Count</a:t>
          </a:r>
        </a:p>
        <a:p>
          <a:r>
            <a:rPr lang="en-US" b="1" dirty="0">
              <a:solidFill>
                <a:schemeClr val="bg1"/>
              </a:solidFill>
              <a:latin typeface="Cambria" panose="02040503050406030204" pitchFamily="18" charset="0"/>
              <a:ea typeface="Cambria" panose="02040503050406030204" pitchFamily="18" charset="0"/>
            </a:rPr>
            <a:t>null values=df.isna()==True</a:t>
          </a:r>
        </a:p>
        <a:p>
          <a:r>
            <a:rPr lang="en-IN" b="1" dirty="0">
              <a:solidFill>
                <a:schemeClr val="bg1"/>
              </a:solidFill>
              <a:latin typeface="Cambria" panose="02040503050406030204" pitchFamily="18" charset="0"/>
              <a:ea typeface="Cambria" panose="02040503050406030204" pitchFamily="18" charset="0"/>
            </a:rPr>
            <a:t>null_values</a:t>
          </a:r>
        </a:p>
      </dgm:t>
    </dgm:pt>
    <dgm:pt modelId="{7A86D489-B998-4E30-83B1-95CDF0327C39}" type="parTrans" cxnId="{B8177E14-E705-42A0-BFA6-AE64BE871F93}">
      <dgm:prSet/>
      <dgm:spPr/>
      <dgm:t>
        <a:bodyPr/>
        <a:lstStyle/>
        <a:p>
          <a:endParaRPr lang="en-IN"/>
        </a:p>
      </dgm:t>
    </dgm:pt>
    <dgm:pt modelId="{3759AA8E-4E28-478C-87BB-6F999281C480}" type="sibTrans" cxnId="{B8177E14-E705-42A0-BFA6-AE64BE871F93}">
      <dgm:prSet/>
      <dgm:spPr/>
      <dgm:t>
        <a:bodyPr/>
        <a:lstStyle/>
        <a:p>
          <a:endParaRPr lang="en-IN"/>
        </a:p>
      </dgm:t>
    </dgm:pt>
    <dgm:pt modelId="{7B171A90-449C-4A82-BDD6-0230135DB3EA}" type="pres">
      <dgm:prSet presAssocID="{0CC2FC5D-A050-4F18-A21C-B8F5CA67836D}" presName="Name0" presStyleCnt="0">
        <dgm:presLayoutVars>
          <dgm:dir/>
        </dgm:presLayoutVars>
      </dgm:prSet>
      <dgm:spPr/>
    </dgm:pt>
    <dgm:pt modelId="{B910363B-AD4D-49BF-A18A-6CE667719CD1}" type="pres">
      <dgm:prSet presAssocID="{F46F7A35-2DBD-4371-A8AF-558F6DF16677}" presName="composite" presStyleCnt="0"/>
      <dgm:spPr/>
    </dgm:pt>
    <dgm:pt modelId="{1D98833B-F2B6-44F7-B1A3-B55F2744E446}" type="pres">
      <dgm:prSet presAssocID="{F46F7A35-2DBD-4371-A8AF-558F6DF16677}" presName="rect2" presStyleLbl="revTx" presStyleIdx="0" presStyleCnt="1" custScaleX="110138" custScaleY="108182">
        <dgm:presLayoutVars>
          <dgm:bulletEnabled val="1"/>
        </dgm:presLayoutVars>
      </dgm:prSet>
      <dgm:spPr/>
    </dgm:pt>
    <dgm:pt modelId="{0D106B88-1509-43D2-B8D3-F6B07A2892E3}" type="pres">
      <dgm:prSet presAssocID="{F46F7A35-2DBD-4371-A8AF-558F6DF16677}" presName="rect1" presStyleLbl="alignImgPlace1" presStyleIdx="0" presStyleCnt="1" custScaleX="107255"/>
      <dgm:spPr>
        <a:blipFill>
          <a:blip xmlns:r="http://schemas.openxmlformats.org/officeDocument/2006/relationships" r:embed="rId1">
            <a:extLst>
              <a:ext uri="{28A0092B-C50C-407E-A947-70E740481C1C}">
                <a14:useLocalDpi xmlns:a14="http://schemas.microsoft.com/office/drawing/2010/main" val="0"/>
              </a:ext>
            </a:extLst>
          </a:blip>
          <a:srcRect/>
          <a:stretch>
            <a:fillRect l="-72000" r="-72000"/>
          </a:stretch>
        </a:blipFill>
      </dgm:spPr>
    </dgm:pt>
  </dgm:ptLst>
  <dgm:cxnLst>
    <dgm:cxn modelId="{B8177E14-E705-42A0-BFA6-AE64BE871F93}" srcId="{0CC2FC5D-A050-4F18-A21C-B8F5CA67836D}" destId="{F46F7A35-2DBD-4371-A8AF-558F6DF16677}" srcOrd="0" destOrd="0" parTransId="{7A86D489-B998-4E30-83B1-95CDF0327C39}" sibTransId="{3759AA8E-4E28-478C-87BB-6F999281C480}"/>
    <dgm:cxn modelId="{6F52918E-460A-49C4-AB6C-BD264DADC511}" type="presOf" srcId="{0CC2FC5D-A050-4F18-A21C-B8F5CA67836D}" destId="{7B171A90-449C-4A82-BDD6-0230135DB3EA}" srcOrd="0" destOrd="0" presId="urn:microsoft.com/office/officeart/2008/layout/PictureGrid"/>
    <dgm:cxn modelId="{307D1AE8-FBA7-4682-A6C0-636F00300C6A}" type="presOf" srcId="{F46F7A35-2DBD-4371-A8AF-558F6DF16677}" destId="{1D98833B-F2B6-44F7-B1A3-B55F2744E446}" srcOrd="0" destOrd="0" presId="urn:microsoft.com/office/officeart/2008/layout/PictureGrid"/>
    <dgm:cxn modelId="{8ED0A1D5-858E-4A56-B6CD-C9358562569D}" type="presParOf" srcId="{7B171A90-449C-4A82-BDD6-0230135DB3EA}" destId="{B910363B-AD4D-49BF-A18A-6CE667719CD1}" srcOrd="0" destOrd="0" presId="urn:microsoft.com/office/officeart/2008/layout/PictureGrid"/>
    <dgm:cxn modelId="{FA2040CF-8B65-4C53-A3CF-500691115418}" type="presParOf" srcId="{B910363B-AD4D-49BF-A18A-6CE667719CD1}" destId="{1D98833B-F2B6-44F7-B1A3-B55F2744E446}" srcOrd="0" destOrd="0" presId="urn:microsoft.com/office/officeart/2008/layout/PictureGrid"/>
    <dgm:cxn modelId="{EDE78847-5C9C-4B76-A88A-E22FE43F92B0}" type="presParOf" srcId="{B910363B-AD4D-49BF-A18A-6CE667719CD1}" destId="{0D106B88-1509-43D2-B8D3-F6B07A2892E3}" srcOrd="1" destOrd="0" presId="urn:microsoft.com/office/officeart/2008/layout/PictureGri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57DCEF-C1B8-4581-A4B3-B479E7410E42}" type="doc">
      <dgm:prSet loTypeId="urn:microsoft.com/office/officeart/2008/layout/PictureGrid" loCatId="picture" qsTypeId="urn:microsoft.com/office/officeart/2005/8/quickstyle/simple1" qsCatId="simple" csTypeId="urn:microsoft.com/office/officeart/2005/8/colors/accent1_2" csCatId="accent1" phldr="1"/>
      <dgm:spPr/>
    </dgm:pt>
    <dgm:pt modelId="{E34D8B74-AF4F-47DC-89A9-78B04A360CD4}">
      <dgm:prSet phldrT="[Text]" custT="1"/>
      <dgm:spPr>
        <a:solidFill>
          <a:srgbClr val="00B0F0"/>
        </a:solidFill>
      </dgm:spPr>
      <dgm:t>
        <a:bodyPr/>
        <a:lstStyle/>
        <a:p>
          <a:pPr algn="l"/>
          <a:r>
            <a:rPr lang="en-IN" sz="1200" b="1" dirty="0">
              <a:solidFill>
                <a:schemeClr val="bg1"/>
              </a:solidFill>
              <a:latin typeface="Cambria" panose="02040503050406030204" pitchFamily="18" charset="0"/>
              <a:ea typeface="Cambria" panose="02040503050406030204" pitchFamily="18" charset="0"/>
            </a:rPr>
            <a:t>df.fillna(np.nan , inplace=True)</a:t>
          </a:r>
        </a:p>
        <a:p>
          <a:pPr algn="l"/>
          <a:r>
            <a:rPr lang="en-IN" sz="1200" b="1" dirty="0">
              <a:solidFill>
                <a:schemeClr val="bg1"/>
              </a:solidFill>
              <a:latin typeface="Cambria" panose="02040503050406030204" pitchFamily="18" charset="0"/>
              <a:ea typeface="Cambria" panose="02040503050406030204" pitchFamily="18" charset="0"/>
            </a:rPr>
            <a:t>df</a:t>
          </a:r>
        </a:p>
        <a:p>
          <a:pPr algn="l"/>
          <a:r>
            <a:rPr lang="en-US" sz="1200" b="1" dirty="0">
              <a:solidFill>
                <a:schemeClr val="bg1"/>
              </a:solidFill>
              <a:latin typeface="Cambria" panose="02040503050406030204" pitchFamily="18" charset="0"/>
              <a:ea typeface="Cambria" panose="02040503050406030204" pitchFamily="18" charset="0"/>
            </a:rPr>
            <a:t>#We have replaced all null values as NaN</a:t>
          </a:r>
          <a:endParaRPr lang="en-IN" sz="1200" b="1" dirty="0">
            <a:solidFill>
              <a:schemeClr val="bg1"/>
            </a:solidFill>
            <a:latin typeface="Cambria" panose="02040503050406030204" pitchFamily="18" charset="0"/>
            <a:ea typeface="Cambria" panose="02040503050406030204" pitchFamily="18" charset="0"/>
          </a:endParaRPr>
        </a:p>
      </dgm:t>
    </dgm:pt>
    <dgm:pt modelId="{F1981ACB-37CB-4D55-BFFD-A0D040CF2F84}" type="parTrans" cxnId="{D599B97C-E7C0-4C42-82C5-0F513AA8915B}">
      <dgm:prSet/>
      <dgm:spPr/>
      <dgm:t>
        <a:bodyPr/>
        <a:lstStyle/>
        <a:p>
          <a:endParaRPr lang="en-IN"/>
        </a:p>
      </dgm:t>
    </dgm:pt>
    <dgm:pt modelId="{B5F3492C-B999-44D3-86FC-EDCEE511A750}" type="sibTrans" cxnId="{D599B97C-E7C0-4C42-82C5-0F513AA8915B}">
      <dgm:prSet/>
      <dgm:spPr/>
      <dgm:t>
        <a:bodyPr/>
        <a:lstStyle/>
        <a:p>
          <a:endParaRPr lang="en-IN"/>
        </a:p>
      </dgm:t>
    </dgm:pt>
    <dgm:pt modelId="{90F49A59-8B05-49D8-9CDA-D905DB85882C}" type="pres">
      <dgm:prSet presAssocID="{9157DCEF-C1B8-4581-A4B3-B479E7410E42}" presName="Name0" presStyleCnt="0">
        <dgm:presLayoutVars>
          <dgm:dir/>
        </dgm:presLayoutVars>
      </dgm:prSet>
      <dgm:spPr/>
    </dgm:pt>
    <dgm:pt modelId="{265CAEF3-C713-4E41-B2B9-23474C47A3E6}" type="pres">
      <dgm:prSet presAssocID="{E34D8B74-AF4F-47DC-89A9-78B04A360CD4}" presName="composite" presStyleCnt="0"/>
      <dgm:spPr/>
    </dgm:pt>
    <dgm:pt modelId="{DF68771A-E5CE-4E96-BC1A-99A452F6DD0D}" type="pres">
      <dgm:prSet presAssocID="{E34D8B74-AF4F-47DC-89A9-78B04A360CD4}" presName="rect2" presStyleLbl="revTx" presStyleIdx="0" presStyleCnt="1" custScaleX="127592" custScaleY="108580" custLinFactNeighborX="-11866" custLinFactNeighborY="-30879">
        <dgm:presLayoutVars>
          <dgm:bulletEnabled val="1"/>
        </dgm:presLayoutVars>
      </dgm:prSet>
      <dgm:spPr/>
    </dgm:pt>
    <dgm:pt modelId="{30D150B5-A99B-492F-8D84-C81E830277E6}" type="pres">
      <dgm:prSet presAssocID="{E34D8B74-AF4F-47DC-89A9-78B04A360CD4}" presName="rect1" presStyleLbl="alignImgPlace1" presStyleIdx="0" presStyleCnt="1" custScaleX="128219" custScaleY="104992" custLinFactNeighborX="-6188" custLinFactNeighborY="118"/>
      <dgm:spPr>
        <a:blipFill>
          <a:blip xmlns:r="http://schemas.openxmlformats.org/officeDocument/2006/relationships" r:embed="rId1">
            <a:extLst>
              <a:ext uri="{28A0092B-C50C-407E-A947-70E740481C1C}">
                <a14:useLocalDpi xmlns:a14="http://schemas.microsoft.com/office/drawing/2010/main" val="0"/>
              </a:ext>
            </a:extLst>
          </a:blip>
          <a:srcRect/>
          <a:stretch>
            <a:fillRect l="-29000" r="-29000"/>
          </a:stretch>
        </a:blipFill>
      </dgm:spPr>
    </dgm:pt>
  </dgm:ptLst>
  <dgm:cxnLst>
    <dgm:cxn modelId="{839D3450-732C-491D-A113-178CEE5B15BB}" type="presOf" srcId="{9157DCEF-C1B8-4581-A4B3-B479E7410E42}" destId="{90F49A59-8B05-49D8-9CDA-D905DB85882C}" srcOrd="0" destOrd="0" presId="urn:microsoft.com/office/officeart/2008/layout/PictureGrid"/>
    <dgm:cxn modelId="{D599B97C-E7C0-4C42-82C5-0F513AA8915B}" srcId="{9157DCEF-C1B8-4581-A4B3-B479E7410E42}" destId="{E34D8B74-AF4F-47DC-89A9-78B04A360CD4}" srcOrd="0" destOrd="0" parTransId="{F1981ACB-37CB-4D55-BFFD-A0D040CF2F84}" sibTransId="{B5F3492C-B999-44D3-86FC-EDCEE511A750}"/>
    <dgm:cxn modelId="{968456E0-9434-4262-9391-F26F4C4D4592}" type="presOf" srcId="{E34D8B74-AF4F-47DC-89A9-78B04A360CD4}" destId="{DF68771A-E5CE-4E96-BC1A-99A452F6DD0D}" srcOrd="0" destOrd="0" presId="urn:microsoft.com/office/officeart/2008/layout/PictureGrid"/>
    <dgm:cxn modelId="{7F76AA89-F9D1-4F63-A36C-3EE16C46E9F3}" type="presParOf" srcId="{90F49A59-8B05-49D8-9CDA-D905DB85882C}" destId="{265CAEF3-C713-4E41-B2B9-23474C47A3E6}" srcOrd="0" destOrd="0" presId="urn:microsoft.com/office/officeart/2008/layout/PictureGrid"/>
    <dgm:cxn modelId="{70D75A8C-E066-49E1-8CF0-F0FFB5428332}" type="presParOf" srcId="{265CAEF3-C713-4E41-B2B9-23474C47A3E6}" destId="{DF68771A-E5CE-4E96-BC1A-99A452F6DD0D}" srcOrd="0" destOrd="0" presId="urn:microsoft.com/office/officeart/2008/layout/PictureGrid"/>
    <dgm:cxn modelId="{43ABD1E6-4CBE-4D15-B320-998EB3CEB1E7}" type="presParOf" srcId="{265CAEF3-C713-4E41-B2B9-23474C47A3E6}" destId="{30D150B5-A99B-492F-8D84-C81E830277E6}" srcOrd="1" destOrd="0" presId="urn:microsoft.com/office/officeart/2008/layout/PictureGrid"/>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8833B-F2B6-44F7-B1A3-B55F2744E446}">
      <dsp:nvSpPr>
        <dsp:cNvPr id="0" name=""/>
        <dsp:cNvSpPr/>
      </dsp:nvSpPr>
      <dsp:spPr>
        <a:xfrm>
          <a:off x="625482" y="242026"/>
          <a:ext cx="4556110" cy="671279"/>
        </a:xfrm>
        <a:prstGeom prst="rect">
          <a:avLst/>
        </a:prstGeom>
        <a:solidFill>
          <a:srgbClr val="00B0F0"/>
        </a:solidFill>
        <a:ln>
          <a:noFill/>
        </a:ln>
        <a:effectLst/>
      </dsp:spPr>
      <dsp:style>
        <a:lnRef idx="0">
          <a:scrgbClr r="0" g="0" b="0"/>
        </a:lnRef>
        <a:fillRef idx="0">
          <a:scrgbClr r="0" g="0" b="0"/>
        </a:fillRef>
        <a:effectRef idx="0">
          <a:scrgbClr r="0" g="0" b="0"/>
        </a:effectRef>
        <a:fontRef idx="minor"/>
      </dsp:style>
      <dsp:txBody>
        <a:bodyPr spcFirstLastPara="0" vert="horz" wrap="square" lIns="0" tIns="45720" rIns="45720" bIns="0" numCol="1" spcCol="1270" anchor="b" anchorCtr="0">
          <a:noAutofit/>
        </a:bodyPr>
        <a:lstStyle/>
        <a:p>
          <a:pPr marL="0" lvl="0" indent="0" algn="l" defTabSz="533400">
            <a:lnSpc>
              <a:spcPct val="90000"/>
            </a:lnSpc>
            <a:spcBef>
              <a:spcPct val="0"/>
            </a:spcBef>
            <a:spcAft>
              <a:spcPct val="35000"/>
            </a:spcAft>
            <a:buNone/>
          </a:pPr>
          <a:r>
            <a:rPr lang="en-US" sz="1200" b="0" kern="1200" dirty="0">
              <a:solidFill>
                <a:schemeClr val="bg1"/>
              </a:solidFill>
            </a:rPr>
            <a:t># </a:t>
          </a:r>
          <a:r>
            <a:rPr lang="en-US" sz="1200" b="1" kern="1200" dirty="0">
              <a:solidFill>
                <a:schemeClr val="bg1"/>
              </a:solidFill>
              <a:latin typeface="Cambria" panose="02040503050406030204" pitchFamily="18" charset="0"/>
              <a:ea typeface="Cambria" panose="02040503050406030204" pitchFamily="18" charset="0"/>
            </a:rPr>
            <a:t>Missing Values/Null Values Count</a:t>
          </a:r>
        </a:p>
        <a:p>
          <a:pPr marL="0" lvl="0" indent="0" algn="l" defTabSz="533400">
            <a:lnSpc>
              <a:spcPct val="90000"/>
            </a:lnSpc>
            <a:spcBef>
              <a:spcPct val="0"/>
            </a:spcBef>
            <a:spcAft>
              <a:spcPct val="35000"/>
            </a:spcAft>
            <a:buNone/>
          </a:pPr>
          <a:r>
            <a:rPr lang="en-US" sz="1200" b="1" kern="1200" dirty="0">
              <a:solidFill>
                <a:schemeClr val="bg1"/>
              </a:solidFill>
              <a:latin typeface="Cambria" panose="02040503050406030204" pitchFamily="18" charset="0"/>
              <a:ea typeface="Cambria" panose="02040503050406030204" pitchFamily="18" charset="0"/>
            </a:rPr>
            <a:t>null values=df.isna()==True</a:t>
          </a:r>
        </a:p>
        <a:p>
          <a:pPr marL="0" lvl="0" indent="0" algn="l" defTabSz="533400">
            <a:lnSpc>
              <a:spcPct val="90000"/>
            </a:lnSpc>
            <a:spcBef>
              <a:spcPct val="0"/>
            </a:spcBef>
            <a:spcAft>
              <a:spcPct val="35000"/>
            </a:spcAft>
            <a:buNone/>
          </a:pPr>
          <a:r>
            <a:rPr lang="en-IN" sz="1200" b="1" kern="1200" dirty="0">
              <a:solidFill>
                <a:schemeClr val="bg1"/>
              </a:solidFill>
              <a:latin typeface="Cambria" panose="02040503050406030204" pitchFamily="18" charset="0"/>
              <a:ea typeface="Cambria" panose="02040503050406030204" pitchFamily="18" charset="0"/>
            </a:rPr>
            <a:t>null_values</a:t>
          </a:r>
        </a:p>
      </dsp:txBody>
      <dsp:txXfrm>
        <a:off x="625482" y="242026"/>
        <a:ext cx="4556110" cy="671279"/>
      </dsp:txXfrm>
    </dsp:sp>
    <dsp:sp modelId="{0D106B88-1509-43D2-B8D3-F6B07A2892E3}">
      <dsp:nvSpPr>
        <dsp:cNvPr id="0" name=""/>
        <dsp:cNvSpPr/>
      </dsp:nvSpPr>
      <dsp:spPr>
        <a:xfrm>
          <a:off x="685113" y="1087323"/>
          <a:ext cx="4436849" cy="413672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72000" r="-7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68771A-E5CE-4E96-BC1A-99A452F6DD0D}">
      <dsp:nvSpPr>
        <dsp:cNvPr id="0" name=""/>
        <dsp:cNvSpPr/>
      </dsp:nvSpPr>
      <dsp:spPr>
        <a:xfrm>
          <a:off x="0" y="37528"/>
          <a:ext cx="5071845" cy="647416"/>
        </a:xfrm>
        <a:prstGeom prst="rect">
          <a:avLst/>
        </a:prstGeom>
        <a:solidFill>
          <a:srgbClr val="00B0F0"/>
        </a:solidFill>
        <a:ln>
          <a:noFill/>
        </a:ln>
        <a:effectLst/>
      </dsp:spPr>
      <dsp:style>
        <a:lnRef idx="0">
          <a:scrgbClr r="0" g="0" b="0"/>
        </a:lnRef>
        <a:fillRef idx="0">
          <a:scrgbClr r="0" g="0" b="0"/>
        </a:fillRef>
        <a:effectRef idx="0">
          <a:scrgbClr r="0" g="0" b="0"/>
        </a:effectRef>
        <a:fontRef idx="minor"/>
      </dsp:style>
      <dsp:txBody>
        <a:bodyPr spcFirstLastPara="0" vert="horz" wrap="square" lIns="0" tIns="45720" rIns="45720" bIns="0" numCol="1" spcCol="1270" anchor="b" anchorCtr="0">
          <a:noAutofit/>
        </a:bodyPr>
        <a:lstStyle/>
        <a:p>
          <a:pPr marL="0" lvl="0" indent="0" algn="l" defTabSz="533400">
            <a:lnSpc>
              <a:spcPct val="90000"/>
            </a:lnSpc>
            <a:spcBef>
              <a:spcPct val="0"/>
            </a:spcBef>
            <a:spcAft>
              <a:spcPct val="35000"/>
            </a:spcAft>
            <a:buNone/>
          </a:pPr>
          <a:r>
            <a:rPr lang="en-IN" sz="1200" b="1" kern="1200" dirty="0">
              <a:solidFill>
                <a:schemeClr val="bg1"/>
              </a:solidFill>
              <a:latin typeface="Cambria" panose="02040503050406030204" pitchFamily="18" charset="0"/>
              <a:ea typeface="Cambria" panose="02040503050406030204" pitchFamily="18" charset="0"/>
            </a:rPr>
            <a:t>df.fillna(np.nan , inplace=True)</a:t>
          </a:r>
        </a:p>
        <a:p>
          <a:pPr marL="0" lvl="0" indent="0" algn="l" defTabSz="533400">
            <a:lnSpc>
              <a:spcPct val="90000"/>
            </a:lnSpc>
            <a:spcBef>
              <a:spcPct val="0"/>
            </a:spcBef>
            <a:spcAft>
              <a:spcPct val="35000"/>
            </a:spcAft>
            <a:buNone/>
          </a:pPr>
          <a:r>
            <a:rPr lang="en-IN" sz="1200" b="1" kern="1200" dirty="0">
              <a:solidFill>
                <a:schemeClr val="bg1"/>
              </a:solidFill>
              <a:latin typeface="Cambria" panose="02040503050406030204" pitchFamily="18" charset="0"/>
              <a:ea typeface="Cambria" panose="02040503050406030204" pitchFamily="18" charset="0"/>
            </a:rPr>
            <a:t>df</a:t>
          </a:r>
        </a:p>
        <a:p>
          <a:pPr marL="0" lvl="0" indent="0" algn="l" defTabSz="533400">
            <a:lnSpc>
              <a:spcPct val="90000"/>
            </a:lnSpc>
            <a:spcBef>
              <a:spcPct val="0"/>
            </a:spcBef>
            <a:spcAft>
              <a:spcPct val="35000"/>
            </a:spcAft>
            <a:buNone/>
          </a:pPr>
          <a:r>
            <a:rPr lang="en-US" sz="1200" b="1" kern="1200" dirty="0">
              <a:solidFill>
                <a:schemeClr val="bg1"/>
              </a:solidFill>
              <a:latin typeface="Cambria" panose="02040503050406030204" pitchFamily="18" charset="0"/>
              <a:ea typeface="Cambria" panose="02040503050406030204" pitchFamily="18" charset="0"/>
            </a:rPr>
            <a:t>#We have replaced all null values as NaN</a:t>
          </a:r>
          <a:endParaRPr lang="en-IN" sz="1200" b="1" kern="1200" dirty="0">
            <a:solidFill>
              <a:schemeClr val="bg1"/>
            </a:solidFill>
            <a:latin typeface="Cambria" panose="02040503050406030204" pitchFamily="18" charset="0"/>
            <a:ea typeface="Cambria" panose="02040503050406030204" pitchFamily="18" charset="0"/>
          </a:endParaRPr>
        </a:p>
      </dsp:txBody>
      <dsp:txXfrm>
        <a:off x="0" y="37528"/>
        <a:ext cx="5071845" cy="647416"/>
      </dsp:txXfrm>
    </dsp:sp>
    <dsp:sp modelId="{30D150B5-A99B-492F-8D84-C81E830277E6}">
      <dsp:nvSpPr>
        <dsp:cNvPr id="0" name=""/>
        <dsp:cNvSpPr/>
      </dsp:nvSpPr>
      <dsp:spPr>
        <a:xfrm>
          <a:off x="4719" y="867137"/>
          <a:ext cx="5096769" cy="417348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9000" r="-2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1/29/2025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1/29/2025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2730433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3727777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634596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28313E-7785-0010-0237-19FCB618FD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DAF285-C3B5-48D5-4BF4-897933D4CB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C5AAC4-4F6C-492A-6ECA-8E3D56E781C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879041B-5733-9D23-7E1C-9304C6B03655}"/>
              </a:ext>
            </a:extLst>
          </p:cNvPr>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235804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2F5D6-7CE3-B4C9-F495-93114995CC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530628-6843-D001-0B15-2137C61F5C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AC2CEF-73FA-56A5-B497-DD2B2A32365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BDA3623-0395-6613-8E6A-31F5ED05343B}"/>
              </a:ext>
            </a:extLst>
          </p:cNvPr>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2240677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0DCC14-1644-EC31-8FD5-BFE215C31E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C5FC43-0156-6079-7378-4EE66FCEC6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7E7AB8-0016-A493-126D-2F7B7D5460F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CC431AC-7AE2-1F62-9E28-664CBA0759D9}"/>
              </a:ext>
            </a:extLst>
          </p:cNvPr>
          <p:cNvSpPr>
            <a:spLocks noGrp="1"/>
          </p:cNvSpPr>
          <p:nvPr>
            <p:ph type="sldNum" sz="quarter" idx="5"/>
          </p:nvPr>
        </p:nvSpPr>
        <p:spPr/>
        <p:txBody>
          <a:bodyPr/>
          <a:lstStyle/>
          <a:p>
            <a:fld id="{A89C7E07-3C67-C64C-8DA0-0404F6303970}" type="slidenum">
              <a:rPr lang="en-US" smtClean="0"/>
              <a:t>25</a:t>
            </a:fld>
            <a:endParaRPr lang="en-US" dirty="0"/>
          </a:p>
        </p:txBody>
      </p:sp>
    </p:spTree>
    <p:extLst>
      <p:ext uri="{BB962C8B-B14F-4D97-AF65-F5344CB8AC3E}">
        <p14:creationId xmlns:p14="http://schemas.microsoft.com/office/powerpoint/2010/main" val="4045876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26</a:t>
            </a:fld>
            <a:endParaRPr lang="en-US" dirty="0"/>
          </a:p>
        </p:txBody>
      </p:sp>
    </p:spTree>
    <p:extLst>
      <p:ext uri="{BB962C8B-B14F-4D97-AF65-F5344CB8AC3E}">
        <p14:creationId xmlns:p14="http://schemas.microsoft.com/office/powerpoint/2010/main" val="176592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cio.com/article/246250/how-to-keep-meetings-from-eating-into-your-bottom-line.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2854959"/>
            <a:ext cx="5486400" cy="848359"/>
          </a:xfrm>
        </p:spPr>
        <p:txBody>
          <a:bodyPr/>
          <a:lstStyle/>
          <a:p>
            <a:endParaRPr lang="en-US" dirty="0"/>
          </a:p>
        </p:txBody>
      </p:sp>
      <p:pic>
        <p:nvPicPr>
          <p:cNvPr id="4" name="Picture 3">
            <a:extLst>
              <a:ext uri="{FF2B5EF4-FFF2-40B4-BE49-F238E27FC236}">
                <a16:creationId xmlns:a16="http://schemas.microsoft.com/office/drawing/2014/main" id="{A6451BF5-0AE1-F913-E9BD-BBD86B912B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255" y="-79514"/>
            <a:ext cx="12904741" cy="73459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041287F5-147C-4A3E-2C4B-93E00872A6FD}"/>
              </a:ext>
            </a:extLst>
          </p:cNvPr>
          <p:cNvSpPr txBox="1"/>
          <p:nvPr/>
        </p:nvSpPr>
        <p:spPr>
          <a:xfrm>
            <a:off x="3258972" y="268182"/>
            <a:ext cx="9186503" cy="1938992"/>
          </a:xfrm>
          <a:prstGeom prst="rect">
            <a:avLst/>
          </a:prstGeom>
          <a:noFill/>
          <a:ln>
            <a:noFill/>
          </a:ln>
          <a:effectLst>
            <a:outerShdw blurRad="190500" dist="228600" dir="2700000" algn="ctr">
              <a:srgbClr val="000000">
                <a:alpha val="30000"/>
              </a:srgbClr>
            </a:outerShdw>
          </a:effectLst>
          <a:scene3d>
            <a:camera prst="orthographicFront"/>
            <a:lightRig rig="glow" dir="t">
              <a:rot lat="0" lon="0" rev="4800000"/>
            </a:lightRig>
          </a:scene3d>
          <a:sp3d prstMaterial="matte">
            <a:bevelT w="127000" h="63500"/>
          </a:sp3d>
        </p:spPr>
        <p:txBody>
          <a:bodyPr wrap="square" rtlCol="0">
            <a:spAutoFit/>
          </a:bodyPr>
          <a:lstStyle/>
          <a:p>
            <a:pPr algn="ctr"/>
            <a:r>
              <a:rPr lang="en-US" sz="6000" b="1" dirty="0">
                <a:solidFill>
                  <a:schemeClr val="bg1"/>
                </a:solidFill>
                <a:latin typeface="Algerian" panose="04020705040A02060702" pitchFamily="82" charset="0"/>
              </a:rPr>
              <a:t>EDA-HOTEL BOOKING PROJECT</a:t>
            </a:r>
            <a:endParaRPr lang="en-IN" sz="6000" b="1" dirty="0">
              <a:solidFill>
                <a:schemeClr val="bg1"/>
              </a:solidFill>
              <a:latin typeface="Algerian" panose="04020705040A02060702" pitchFamily="82" charset="0"/>
            </a:endParaRPr>
          </a:p>
        </p:txBody>
      </p:sp>
      <p:sp>
        <p:nvSpPr>
          <p:cNvPr id="6" name="TextBox 5">
            <a:extLst>
              <a:ext uri="{FF2B5EF4-FFF2-40B4-BE49-F238E27FC236}">
                <a16:creationId xmlns:a16="http://schemas.microsoft.com/office/drawing/2014/main" id="{618C2FD3-1E09-7AFD-006E-6A3E76AFF9C3}"/>
              </a:ext>
            </a:extLst>
          </p:cNvPr>
          <p:cNvSpPr txBox="1"/>
          <p:nvPr/>
        </p:nvSpPr>
        <p:spPr>
          <a:xfrm>
            <a:off x="8426892" y="5505790"/>
            <a:ext cx="4018583" cy="369332"/>
          </a:xfrm>
          <a:prstGeom prst="rect">
            <a:avLst/>
          </a:prstGeom>
          <a:solidFill>
            <a:schemeClr val="accent3"/>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just"/>
            <a:r>
              <a:rPr lang="en-US" b="1" i="1" dirty="0">
                <a:latin typeface="Times New Roman" panose="02020603050405020304" pitchFamily="18" charset="0"/>
                <a:cs typeface="Times New Roman" panose="02020603050405020304" pitchFamily="18" charset="0"/>
              </a:rPr>
              <a:t>Presented by- Shraddha,  Aditi, Sanika</a:t>
            </a:r>
            <a:endParaRPr lang="en-IN" b="1"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C451F9D-D067-5BED-B463-5CAC1FE80BDD}"/>
              </a:ext>
            </a:extLst>
          </p:cNvPr>
          <p:cNvSpPr txBox="1"/>
          <p:nvPr/>
        </p:nvSpPr>
        <p:spPr>
          <a:xfrm>
            <a:off x="8576903" y="6189708"/>
            <a:ext cx="3718560" cy="400110"/>
          </a:xfrm>
          <a:prstGeom prst="rect">
            <a:avLst/>
          </a:prstGeom>
          <a:solidFill>
            <a:schemeClr val="accent3"/>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US" sz="2000" b="1" i="1" dirty="0">
                <a:latin typeface="Cambria" panose="02040503050406030204" pitchFamily="18" charset="0"/>
                <a:ea typeface="Cambria" panose="02040503050406030204" pitchFamily="18" charset="0"/>
                <a:cs typeface="Times New Roman" panose="02020603050405020304" pitchFamily="18" charset="0"/>
              </a:rPr>
              <a:t>Guided By –Abhishek wavhal</a:t>
            </a:r>
            <a:endParaRPr lang="en-IN" sz="2000" b="1" i="1" dirty="0">
              <a:latin typeface="Cambria" panose="02040503050406030204" pitchFamily="18" charset="0"/>
              <a:ea typeface="Cambria" panose="02040503050406030204" pitchFamily="18" charset="0"/>
              <a:cs typeface="Times New Roman" panose="02020603050405020304" pitchFamily="18" charset="0"/>
            </a:endParaRPr>
          </a:p>
        </p:txBody>
      </p:sp>
      <p:grpSp>
        <p:nvGrpSpPr>
          <p:cNvPr id="8" name="Group 7">
            <a:extLst>
              <a:ext uri="{FF2B5EF4-FFF2-40B4-BE49-F238E27FC236}">
                <a16:creationId xmlns:a16="http://schemas.microsoft.com/office/drawing/2014/main" id="{0F2EDE2B-BFAE-2070-F0BB-6353E5496D52}"/>
              </a:ext>
              <a:ext uri="{C183D7F6-B498-43B3-948B-1728B52AA6E4}">
                <adec:decorative xmlns:adec="http://schemas.microsoft.com/office/drawing/2017/decorative" val="1"/>
              </a:ext>
            </a:extLst>
          </p:cNvPr>
          <p:cNvGrpSpPr>
            <a:grpSpLocks/>
          </p:cNvGrpSpPr>
          <p:nvPr/>
        </p:nvGrpSpPr>
        <p:grpSpPr bwMode="auto">
          <a:xfrm rot="16200000" flipV="1">
            <a:off x="-1069339" y="5742940"/>
            <a:ext cx="2184400" cy="45719"/>
            <a:chOff x="0" y="12289"/>
            <a:chExt cx="3550" cy="3551"/>
          </a:xfrm>
        </p:grpSpPr>
        <p:sp>
          <p:nvSpPr>
            <p:cNvPr id="9" name="Freeform 19">
              <a:extLst>
                <a:ext uri="{FF2B5EF4-FFF2-40B4-BE49-F238E27FC236}">
                  <a16:creationId xmlns:a16="http://schemas.microsoft.com/office/drawing/2014/main" id="{6979F0A4-648C-C4E4-DCDF-65504ED57F2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20">
              <a:extLst>
                <a:ext uri="{FF2B5EF4-FFF2-40B4-BE49-F238E27FC236}">
                  <a16:creationId xmlns:a16="http://schemas.microsoft.com/office/drawing/2014/main" id="{4CFAFBC5-D841-DAEC-58D5-74A7C139E5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21">
              <a:extLst>
                <a:ext uri="{FF2B5EF4-FFF2-40B4-BE49-F238E27FC236}">
                  <a16:creationId xmlns:a16="http://schemas.microsoft.com/office/drawing/2014/main" id="{01BDF6DE-27F9-E72B-6E9B-006B1596C05C}"/>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a:gsLst>
            <a:gs pos="15000">
              <a:schemeClr val="accent1">
                <a:lumMod val="11000"/>
                <a:lumOff val="8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536F989-3062-693F-4190-4C28FA9655AD}"/>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715000" y="1375626"/>
            <a:ext cx="6318332" cy="5319813"/>
          </a:xfrm>
        </p:spPr>
      </p:pic>
      <p:sp>
        <p:nvSpPr>
          <p:cNvPr id="7" name="TextBox 6">
            <a:extLst>
              <a:ext uri="{FF2B5EF4-FFF2-40B4-BE49-F238E27FC236}">
                <a16:creationId xmlns:a16="http://schemas.microsoft.com/office/drawing/2014/main" id="{FE431445-306C-EBC3-A2A6-974DE7285AF9}"/>
              </a:ext>
            </a:extLst>
          </p:cNvPr>
          <p:cNvSpPr txBox="1"/>
          <p:nvPr/>
        </p:nvSpPr>
        <p:spPr>
          <a:xfrm>
            <a:off x="304800" y="1225892"/>
            <a:ext cx="5293360" cy="557216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dirty="0">
                <a:solidFill>
                  <a:schemeClr val="bg1"/>
                </a:solidFill>
                <a:latin typeface="Century" panose="02040604050505020304" pitchFamily="18" charset="0"/>
              </a:rPr>
              <a:t>As part of the data cleaning process, we first checked the dataset for duplicate values. </a:t>
            </a:r>
          </a:p>
          <a:p>
            <a:pPr marL="285750" indent="-285750">
              <a:lnSpc>
                <a:spcPct val="150000"/>
              </a:lnSpc>
              <a:buFont typeface="Wingdings" panose="05000000000000000000" pitchFamily="2" charset="2"/>
              <a:buChar char="Ø"/>
            </a:pPr>
            <a:r>
              <a:rPr lang="en-US" sz="2000" dirty="0">
                <a:solidFill>
                  <a:schemeClr val="bg1"/>
                </a:solidFill>
                <a:latin typeface="Century" panose="02040604050505020304" pitchFamily="18" charset="0"/>
              </a:rPr>
              <a:t>We found that there were 31,994 duplicate records in the data. </a:t>
            </a:r>
          </a:p>
          <a:p>
            <a:pPr marL="285750" indent="-285750">
              <a:lnSpc>
                <a:spcPct val="150000"/>
              </a:lnSpc>
              <a:buFont typeface="Wingdings" panose="05000000000000000000" pitchFamily="2" charset="2"/>
              <a:buChar char="Ø"/>
            </a:pPr>
            <a:r>
              <a:rPr lang="en-US" sz="2000" dirty="0">
                <a:solidFill>
                  <a:schemeClr val="bg1"/>
                </a:solidFill>
                <a:latin typeface="Century" panose="02040604050505020304" pitchFamily="18" charset="0"/>
              </a:rPr>
              <a:t>These duplicates could have caused errors in the analysis, such as showing incorrect booking counts or misleading trends.</a:t>
            </a:r>
          </a:p>
          <a:p>
            <a:pPr marL="285750" indent="-285750">
              <a:lnSpc>
                <a:spcPct val="150000"/>
              </a:lnSpc>
              <a:buFont typeface="Wingdings" panose="05000000000000000000" pitchFamily="2" charset="2"/>
              <a:buChar char="Ø"/>
            </a:pPr>
            <a:r>
              <a:rPr lang="en-US" sz="2000" dirty="0">
                <a:solidFill>
                  <a:schemeClr val="bg1"/>
                </a:solidFill>
                <a:latin typeface="Century" panose="02040604050505020304" pitchFamily="18" charset="0"/>
              </a:rPr>
              <a:t>To avoid this, we removed all the duplicate entries. After cleaning, the dataset now has 87,396 unique records. </a:t>
            </a:r>
            <a:endParaRPr lang="en-IN" sz="2000" dirty="0">
              <a:solidFill>
                <a:schemeClr val="bg1"/>
              </a:solidFill>
              <a:latin typeface="Century" panose="02040604050505020304" pitchFamily="18" charset="0"/>
            </a:endParaRPr>
          </a:p>
        </p:txBody>
      </p:sp>
      <p:sp>
        <p:nvSpPr>
          <p:cNvPr id="6" name="Rectangle 5">
            <a:extLst>
              <a:ext uri="{FF2B5EF4-FFF2-40B4-BE49-F238E27FC236}">
                <a16:creationId xmlns:a16="http://schemas.microsoft.com/office/drawing/2014/main" id="{362C1F40-5719-4784-ABAF-1B872D8F9282}"/>
              </a:ext>
            </a:extLst>
          </p:cNvPr>
          <p:cNvSpPr/>
          <p:nvPr/>
        </p:nvSpPr>
        <p:spPr>
          <a:xfrm>
            <a:off x="586409" y="162561"/>
            <a:ext cx="10585173" cy="974035"/>
          </a:xfrm>
          <a:prstGeom prst="rect">
            <a:avLst/>
          </a:prstGeom>
          <a:solidFill>
            <a:schemeClr val="accent4">
              <a:lumMod val="60000"/>
              <a:lumOff val="40000"/>
            </a:schemeClr>
          </a:solidFill>
          <a:ln>
            <a:noFill/>
          </a:ln>
          <a:effectLst>
            <a:glow rad="63500">
              <a:schemeClr val="accent1">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effectLst>
                  <a:outerShdw blurRad="38100" dist="38100" dir="2700000" algn="tl">
                    <a:srgbClr val="000000">
                      <a:alpha val="43137"/>
                    </a:srgbClr>
                  </a:outerShdw>
                </a:effectLst>
                <a:latin typeface="Algerian" panose="04020705040A02060702" pitchFamily="82" charset="0"/>
                <a:ea typeface="Cambria" panose="02040503050406030204" pitchFamily="18" charset="0"/>
              </a:rPr>
              <a:t>VISUALIZATION OF DUPLICATE VALUES</a:t>
            </a:r>
          </a:p>
        </p:txBody>
      </p:sp>
    </p:spTree>
    <p:extLst>
      <p:ext uri="{BB962C8B-B14F-4D97-AF65-F5344CB8AC3E}">
        <p14:creationId xmlns:p14="http://schemas.microsoft.com/office/powerpoint/2010/main" val="3359713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15000">
              <a:schemeClr val="accent1">
                <a:lumMod val="11000"/>
                <a:lumOff val="8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C2E4B3D-FAA8-DEDF-C660-E9AF011FE57B}"/>
              </a:ext>
            </a:extLst>
          </p:cNvPr>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8368144" y="2299899"/>
            <a:ext cx="3228543" cy="4195957"/>
          </a:xfrm>
        </p:spPr>
      </p:pic>
      <p:sp>
        <p:nvSpPr>
          <p:cNvPr id="7" name="Rectangle 1">
            <a:extLst>
              <a:ext uri="{FF2B5EF4-FFF2-40B4-BE49-F238E27FC236}">
                <a16:creationId xmlns:a16="http://schemas.microsoft.com/office/drawing/2014/main" id="{BC20DFB9-8CE0-3630-24E1-EB5DEA5F48BD}"/>
              </a:ext>
            </a:extLst>
          </p:cNvPr>
          <p:cNvSpPr>
            <a:spLocks noGrp="1" noChangeArrowheads="1"/>
          </p:cNvSpPr>
          <p:nvPr>
            <p:ph sz="quarter" idx="13"/>
          </p:nvPr>
        </p:nvSpPr>
        <p:spPr bwMode="auto">
          <a:xfrm>
            <a:off x="595313" y="2377185"/>
            <a:ext cx="7207567" cy="4195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effectLst/>
                <a:latin typeface="Cambria" panose="02040503050406030204" pitchFamily="18" charset="0"/>
                <a:ea typeface="Cambria" panose="02040503050406030204" pitchFamily="18" charset="0"/>
              </a:rPr>
              <a:t>In the dataset, we found that four columns—</a:t>
            </a:r>
            <a:r>
              <a:rPr kumimoji="0" lang="en-US" altLang="en-US" sz="1800" b="1" i="0" u="none" strike="noStrike" cap="none" normalizeH="0" baseline="0" dirty="0">
                <a:ln>
                  <a:noFill/>
                </a:ln>
                <a:effectLst/>
                <a:latin typeface="Cambria" panose="02040503050406030204" pitchFamily="18" charset="0"/>
                <a:ea typeface="Cambria" panose="02040503050406030204" pitchFamily="18" charset="0"/>
              </a:rPr>
              <a:t>Company</a:t>
            </a:r>
            <a:r>
              <a:rPr kumimoji="0" lang="en-US" altLang="en-US" sz="1800" b="0" i="0" u="none" strike="noStrike" cap="none" normalizeH="0" baseline="0" dirty="0">
                <a:ln>
                  <a:noFill/>
                </a:ln>
                <a:effectLst/>
                <a:latin typeface="Cambria" panose="02040503050406030204" pitchFamily="18" charset="0"/>
                <a:ea typeface="Cambria" panose="02040503050406030204" pitchFamily="18" charset="0"/>
              </a:rPr>
              <a:t>, </a:t>
            </a:r>
            <a:r>
              <a:rPr kumimoji="0" lang="en-US" altLang="en-US" sz="1800" b="1" i="0" u="none" strike="noStrike" cap="none" normalizeH="0" baseline="0" dirty="0">
                <a:ln>
                  <a:noFill/>
                </a:ln>
                <a:effectLst/>
                <a:latin typeface="Cambria" panose="02040503050406030204" pitchFamily="18" charset="0"/>
                <a:ea typeface="Cambria" panose="02040503050406030204" pitchFamily="18" charset="0"/>
              </a:rPr>
              <a:t>Agent</a:t>
            </a:r>
            <a:r>
              <a:rPr kumimoji="0" lang="en-US" altLang="en-US" sz="1800" b="0" i="0" u="none" strike="noStrike" cap="none" normalizeH="0" baseline="0" dirty="0">
                <a:ln>
                  <a:noFill/>
                </a:ln>
                <a:effectLst/>
                <a:latin typeface="Cambria" panose="02040503050406030204" pitchFamily="18" charset="0"/>
                <a:ea typeface="Cambria" panose="02040503050406030204" pitchFamily="18" charset="0"/>
              </a:rPr>
              <a:t>, </a:t>
            </a:r>
            <a:r>
              <a:rPr kumimoji="0" lang="en-US" altLang="en-US" sz="1800" b="1" i="0" u="none" strike="noStrike" cap="none" normalizeH="0" baseline="0" dirty="0">
                <a:ln>
                  <a:noFill/>
                </a:ln>
                <a:effectLst/>
                <a:latin typeface="Cambria" panose="02040503050406030204" pitchFamily="18" charset="0"/>
                <a:ea typeface="Cambria" panose="02040503050406030204" pitchFamily="18" charset="0"/>
              </a:rPr>
              <a:t>Country</a:t>
            </a:r>
            <a:r>
              <a:rPr kumimoji="0" lang="en-US" altLang="en-US" sz="1800" b="0" i="0" u="none" strike="noStrike" cap="none" normalizeH="0" baseline="0" dirty="0">
                <a:ln>
                  <a:noFill/>
                </a:ln>
                <a:effectLst/>
                <a:latin typeface="Cambria" panose="02040503050406030204" pitchFamily="18" charset="0"/>
                <a:ea typeface="Cambria" panose="02040503050406030204" pitchFamily="18" charset="0"/>
              </a:rPr>
              <a:t>, and </a:t>
            </a:r>
            <a:r>
              <a:rPr kumimoji="0" lang="en-US" altLang="en-US" sz="1800" b="1" i="0" u="none" strike="noStrike" cap="none" normalizeH="0" baseline="0" dirty="0">
                <a:ln>
                  <a:noFill/>
                </a:ln>
                <a:effectLst/>
                <a:latin typeface="Cambria" panose="02040503050406030204" pitchFamily="18" charset="0"/>
                <a:ea typeface="Cambria" panose="02040503050406030204" pitchFamily="18" charset="0"/>
              </a:rPr>
              <a:t>Children</a:t>
            </a:r>
            <a:r>
              <a:rPr kumimoji="0" lang="en-US" altLang="en-US" sz="1800" b="0" i="0" u="none" strike="noStrike" cap="none" normalizeH="0" baseline="0" dirty="0">
                <a:ln>
                  <a:noFill/>
                </a:ln>
                <a:effectLst/>
                <a:latin typeface="Cambria" panose="02040503050406030204" pitchFamily="18" charset="0"/>
                <a:ea typeface="Cambria" panose="02040503050406030204" pitchFamily="18" charset="0"/>
              </a:rPr>
              <a:t>—had missing values. The missing values in each column were:</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effectLst/>
                <a:latin typeface="Cambria" panose="02040503050406030204" pitchFamily="18" charset="0"/>
                <a:ea typeface="Cambria" panose="02040503050406030204" pitchFamily="18" charset="0"/>
              </a:rPr>
              <a:t>Company</a:t>
            </a:r>
            <a:r>
              <a:rPr kumimoji="0" lang="en-US" altLang="en-US" sz="1800" b="0" i="0" u="none" strike="noStrike" cap="none" normalizeH="0" baseline="0" dirty="0">
                <a:ln>
                  <a:noFill/>
                </a:ln>
                <a:effectLst/>
                <a:latin typeface="Cambria" panose="02040503050406030204" pitchFamily="18" charset="0"/>
                <a:ea typeface="Cambria" panose="02040503050406030204" pitchFamily="18" charset="0"/>
              </a:rPr>
              <a:t>: 82,137 missing entries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effectLst/>
                <a:latin typeface="Cambria" panose="02040503050406030204" pitchFamily="18" charset="0"/>
                <a:ea typeface="Cambria" panose="02040503050406030204" pitchFamily="18" charset="0"/>
              </a:rPr>
              <a:t>Agent</a:t>
            </a:r>
            <a:r>
              <a:rPr kumimoji="0" lang="en-US" altLang="en-US" sz="1800" b="0" i="0" u="none" strike="noStrike" cap="none" normalizeH="0" baseline="0" dirty="0">
                <a:ln>
                  <a:noFill/>
                </a:ln>
                <a:effectLst/>
                <a:latin typeface="Cambria" panose="02040503050406030204" pitchFamily="18" charset="0"/>
                <a:ea typeface="Cambria" panose="02040503050406030204" pitchFamily="18" charset="0"/>
              </a:rPr>
              <a:t>: 12,193 missing entries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effectLst/>
                <a:latin typeface="Cambria" panose="02040503050406030204" pitchFamily="18" charset="0"/>
                <a:ea typeface="Cambria" panose="02040503050406030204" pitchFamily="18" charset="0"/>
              </a:rPr>
              <a:t>Country</a:t>
            </a:r>
            <a:r>
              <a:rPr kumimoji="0" lang="en-US" altLang="en-US" sz="1800" b="0" i="0" u="none" strike="noStrike" cap="none" normalizeH="0" baseline="0" dirty="0">
                <a:ln>
                  <a:noFill/>
                </a:ln>
                <a:effectLst/>
                <a:latin typeface="Cambria" panose="02040503050406030204" pitchFamily="18" charset="0"/>
                <a:ea typeface="Cambria" panose="02040503050406030204" pitchFamily="18" charset="0"/>
              </a:rPr>
              <a:t>: 452 missing entries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effectLst/>
                <a:latin typeface="Cambria" panose="02040503050406030204" pitchFamily="18" charset="0"/>
                <a:ea typeface="Cambria" panose="02040503050406030204" pitchFamily="18" charset="0"/>
              </a:rPr>
              <a:t>Children</a:t>
            </a:r>
            <a:r>
              <a:rPr kumimoji="0" lang="en-US" altLang="en-US" sz="1800" b="0" i="0" u="none" strike="noStrike" cap="none" normalizeH="0" baseline="0" dirty="0">
                <a:ln>
                  <a:noFill/>
                </a:ln>
                <a:effectLst/>
                <a:latin typeface="Cambria" panose="02040503050406030204" pitchFamily="18" charset="0"/>
                <a:ea typeface="Cambria" panose="02040503050406030204" pitchFamily="18" charset="0"/>
              </a:rPr>
              <a:t>: 4 missing entries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effectLst/>
                <a:latin typeface="Cambria" panose="02040503050406030204" pitchFamily="18" charset="0"/>
                <a:ea typeface="Cambria" panose="02040503050406030204" pitchFamily="18" charset="0"/>
              </a:rPr>
              <a:t>To handle this, we replaced all missing values with NaN. This step makes the dataset cleaner and ensures that we can easily identify and manage missing data during analysis</a:t>
            </a:r>
            <a:r>
              <a:rPr kumimoji="0" lang="en-US" altLang="en-US" sz="800" b="0" i="0" u="none" strike="noStrike" cap="none" normalizeH="0" baseline="0" dirty="0">
                <a:ln>
                  <a:noFill/>
                </a:ln>
                <a:effectLst/>
                <a:latin typeface="Cambria" panose="02040503050406030204" pitchFamily="18" charset="0"/>
                <a:ea typeface="Cambria" panose="02040503050406030204" pitchFamily="18" charset="0"/>
              </a:rPr>
              <a:t>.</a:t>
            </a:r>
            <a:endParaRPr kumimoji="0" lang="en-US" altLang="en-US" sz="1800" b="0" i="0" u="none" strike="noStrike" cap="none" normalizeH="0" baseline="0" dirty="0">
              <a:ln>
                <a:noFill/>
              </a:ln>
              <a:effectLst/>
              <a:latin typeface="Cambria" panose="02040503050406030204" pitchFamily="18" charset="0"/>
              <a:ea typeface="Cambria" panose="02040503050406030204" pitchFamily="18" charset="0"/>
            </a:endParaRPr>
          </a:p>
        </p:txBody>
      </p:sp>
      <p:sp>
        <p:nvSpPr>
          <p:cNvPr id="8" name="Rectangle 7">
            <a:extLst>
              <a:ext uri="{FF2B5EF4-FFF2-40B4-BE49-F238E27FC236}">
                <a16:creationId xmlns:a16="http://schemas.microsoft.com/office/drawing/2014/main" id="{E5D8EEA4-7441-4C1D-98F4-0DC257637471}"/>
              </a:ext>
            </a:extLst>
          </p:cNvPr>
          <p:cNvSpPr/>
          <p:nvPr/>
        </p:nvSpPr>
        <p:spPr>
          <a:xfrm>
            <a:off x="694082" y="284858"/>
            <a:ext cx="10803836" cy="974035"/>
          </a:xfrm>
          <a:prstGeom prst="rect">
            <a:avLst/>
          </a:prstGeom>
          <a:solidFill>
            <a:schemeClr val="accent4">
              <a:lumMod val="60000"/>
              <a:lumOff val="40000"/>
            </a:schemeClr>
          </a:solidFill>
          <a:ln>
            <a:noFill/>
          </a:ln>
          <a:effectLst>
            <a:glow rad="63500">
              <a:schemeClr val="accent1">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effectLst>
                  <a:outerShdw blurRad="38100" dist="38100" dir="2700000" algn="tl">
                    <a:srgbClr val="000000">
                      <a:alpha val="43137"/>
                    </a:srgbClr>
                  </a:outerShdw>
                </a:effectLst>
                <a:latin typeface="Algerian" panose="04020705040A02060702" pitchFamily="82" charset="0"/>
                <a:ea typeface="Cambria" panose="02040503050406030204" pitchFamily="18" charset="0"/>
              </a:rPr>
              <a:t>VISUALIZATION OF NULL VALUES</a:t>
            </a:r>
          </a:p>
        </p:txBody>
      </p:sp>
    </p:spTree>
    <p:extLst>
      <p:ext uri="{BB962C8B-B14F-4D97-AF65-F5344CB8AC3E}">
        <p14:creationId xmlns:p14="http://schemas.microsoft.com/office/powerpoint/2010/main" val="1850768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a:gsLst>
            <a:gs pos="15000">
              <a:schemeClr val="accent1">
                <a:lumMod val="11000"/>
                <a:lumOff val="8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a:extLst>
            <a:ext uri="{FF2B5EF4-FFF2-40B4-BE49-F238E27FC236}">
              <a16:creationId xmlns:a16="http://schemas.microsoft.com/office/drawing/2014/main" id="{5565BC3A-83E1-931F-7505-4DF63C0125AA}"/>
            </a:ext>
          </a:extLst>
        </p:cNvPr>
        <p:cNvGrpSpPr/>
        <p:nvPr/>
      </p:nvGrpSpPr>
      <p:grpSpPr>
        <a:xfrm>
          <a:off x="0" y="0"/>
          <a:ext cx="0" cy="0"/>
          <a:chOff x="0" y="0"/>
          <a:chExt cx="0" cy="0"/>
        </a:xfrm>
      </p:grpSpPr>
      <p:graphicFrame>
        <p:nvGraphicFramePr>
          <p:cNvPr id="15" name="Content Placeholder 14">
            <a:extLst>
              <a:ext uri="{FF2B5EF4-FFF2-40B4-BE49-F238E27FC236}">
                <a16:creationId xmlns:a16="http://schemas.microsoft.com/office/drawing/2014/main" id="{A25CE271-2E28-A1FE-D923-90D7ED1C7BE5}"/>
              </a:ext>
            </a:extLst>
          </p:cNvPr>
          <p:cNvGraphicFramePr>
            <a:graphicFrameLocks noGrp="1"/>
          </p:cNvGraphicFramePr>
          <p:nvPr>
            <p:ph sz="quarter" idx="13"/>
            <p:extLst>
              <p:ext uri="{D42A27DB-BD31-4B8C-83A1-F6EECF244321}">
                <p14:modId xmlns:p14="http://schemas.microsoft.com/office/powerpoint/2010/main" val="876824283"/>
              </p:ext>
            </p:extLst>
          </p:nvPr>
        </p:nvGraphicFramePr>
        <p:xfrm>
          <a:off x="368438" y="1272429"/>
          <a:ext cx="5807076" cy="546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6" name="Diagram 15">
            <a:extLst>
              <a:ext uri="{FF2B5EF4-FFF2-40B4-BE49-F238E27FC236}">
                <a16:creationId xmlns:a16="http://schemas.microsoft.com/office/drawing/2014/main" id="{29AB3E86-0EA0-F8A8-12D3-4CF444C4D436}"/>
              </a:ext>
            </a:extLst>
          </p:cNvPr>
          <p:cNvGraphicFramePr/>
          <p:nvPr>
            <p:extLst>
              <p:ext uri="{D42A27DB-BD31-4B8C-83A1-F6EECF244321}">
                <p14:modId xmlns:p14="http://schemas.microsoft.com/office/powerpoint/2010/main" val="766694316"/>
              </p:ext>
            </p:extLst>
          </p:nvPr>
        </p:nvGraphicFramePr>
        <p:xfrm>
          <a:off x="6323717" y="1480930"/>
          <a:ext cx="5598160" cy="525757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Rectangle 5">
            <a:extLst>
              <a:ext uri="{FF2B5EF4-FFF2-40B4-BE49-F238E27FC236}">
                <a16:creationId xmlns:a16="http://schemas.microsoft.com/office/drawing/2014/main" id="{22053C06-BE52-4280-9518-A459F7D3916F}"/>
              </a:ext>
            </a:extLst>
          </p:cNvPr>
          <p:cNvSpPr/>
          <p:nvPr/>
        </p:nvSpPr>
        <p:spPr>
          <a:xfrm>
            <a:off x="803413" y="119491"/>
            <a:ext cx="10585173" cy="974035"/>
          </a:xfrm>
          <a:prstGeom prst="rect">
            <a:avLst/>
          </a:prstGeom>
          <a:solidFill>
            <a:schemeClr val="accent4">
              <a:lumMod val="60000"/>
              <a:lumOff val="40000"/>
            </a:schemeClr>
          </a:solidFill>
          <a:ln>
            <a:noFill/>
          </a:ln>
          <a:effectLst>
            <a:glow rad="63500">
              <a:schemeClr val="accent1">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effectLst>
                  <a:outerShdw blurRad="38100" dist="38100" dir="2700000" algn="tl">
                    <a:srgbClr val="000000">
                      <a:alpha val="43137"/>
                    </a:srgbClr>
                  </a:outerShdw>
                </a:effectLst>
                <a:latin typeface="Algerian" panose="04020705040A02060702" pitchFamily="82" charset="0"/>
                <a:ea typeface="Cambria" panose="02040503050406030204" pitchFamily="18" charset="0"/>
              </a:rPr>
              <a:t>VISUALIZATION OF NULL VALUES</a:t>
            </a:r>
          </a:p>
        </p:txBody>
      </p:sp>
    </p:spTree>
    <p:extLst>
      <p:ext uri="{BB962C8B-B14F-4D97-AF65-F5344CB8AC3E}">
        <p14:creationId xmlns:p14="http://schemas.microsoft.com/office/powerpoint/2010/main" val="1034323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15000">
              <a:schemeClr val="accent1">
                <a:lumMod val="11000"/>
                <a:lumOff val="8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a:extLst>
            <a:ext uri="{FF2B5EF4-FFF2-40B4-BE49-F238E27FC236}">
              <a16:creationId xmlns:a16="http://schemas.microsoft.com/office/drawing/2014/main" id="{7CB2D05A-070D-2DA3-6D6C-B4437D7082A3}"/>
            </a:ext>
          </a:extLst>
        </p:cNvPr>
        <p:cNvGrpSpPr/>
        <p:nvPr/>
      </p:nvGrpSpPr>
      <p:grpSpPr>
        <a:xfrm>
          <a:off x="0" y="0"/>
          <a:ext cx="0" cy="0"/>
          <a:chOff x="0" y="0"/>
          <a:chExt cx="0" cy="0"/>
        </a:xfrm>
      </p:grpSpPr>
      <p:sp>
        <p:nvSpPr>
          <p:cNvPr id="7" name="Rectangle 1">
            <a:extLst>
              <a:ext uri="{FF2B5EF4-FFF2-40B4-BE49-F238E27FC236}">
                <a16:creationId xmlns:a16="http://schemas.microsoft.com/office/drawing/2014/main" id="{86E4C4A8-6C96-C074-963E-67C56D756347}"/>
              </a:ext>
            </a:extLst>
          </p:cNvPr>
          <p:cNvSpPr>
            <a:spLocks noGrp="1" noChangeArrowheads="1"/>
          </p:cNvSpPr>
          <p:nvPr>
            <p:ph sz="quarter" idx="13"/>
          </p:nvPr>
        </p:nvSpPr>
        <p:spPr bwMode="auto">
          <a:xfrm>
            <a:off x="574039" y="2094060"/>
            <a:ext cx="5712461" cy="3874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l">
              <a:buNone/>
            </a:pPr>
            <a:r>
              <a:rPr lang="en-US" sz="1800" b="1" i="1" u="sng" dirty="0">
                <a:solidFill>
                  <a:srgbClr val="408080"/>
                </a:solidFill>
                <a:highlight>
                  <a:srgbClr val="FFFF00"/>
                </a:highlight>
                <a:latin typeface="Courier New" panose="02070309020205020404" pitchFamily="49" charset="0"/>
              </a:rPr>
              <a:t>But we are </a:t>
            </a:r>
            <a:r>
              <a:rPr lang="en-US" sz="1800" b="1" i="1" u="sng" dirty="0">
                <a:solidFill>
                  <a:srgbClr val="408080"/>
                </a:solidFill>
                <a:effectLst/>
                <a:highlight>
                  <a:srgbClr val="FFFF00"/>
                </a:highlight>
                <a:latin typeface="Courier New" panose="02070309020205020404" pitchFamily="49" charset="0"/>
              </a:rPr>
              <a:t>Adding </a:t>
            </a:r>
          </a:p>
          <a:p>
            <a:pPr marL="285750" indent="-285750" algn="l">
              <a:buFont typeface="Wingdings" panose="05000000000000000000" pitchFamily="2" charset="2"/>
              <a:buChar char="Ø"/>
            </a:pPr>
            <a:r>
              <a:rPr lang="en-US" b="0" i="1" dirty="0">
                <a:solidFill>
                  <a:schemeClr val="bg1"/>
                </a:solidFill>
                <a:latin typeface="Cambria" panose="02040503050406030204" pitchFamily="18" charset="0"/>
                <a:ea typeface="Cambria" panose="02040503050406030204" pitchFamily="18" charset="0"/>
              </a:rPr>
              <a:t>T</a:t>
            </a:r>
            <a:r>
              <a:rPr lang="en-US" b="0" i="1" dirty="0">
                <a:solidFill>
                  <a:schemeClr val="bg1"/>
                </a:solidFill>
                <a:effectLst/>
                <a:latin typeface="Cambria" panose="02040503050406030204" pitchFamily="18" charset="0"/>
                <a:ea typeface="Cambria" panose="02040503050406030204" pitchFamily="18" charset="0"/>
              </a:rPr>
              <a:t>otal </a:t>
            </a:r>
            <a:r>
              <a:rPr lang="en-US" b="0" i="1" dirty="0">
                <a:solidFill>
                  <a:schemeClr val="bg1"/>
                </a:solidFill>
                <a:latin typeface="Cambria" panose="02040503050406030204" pitchFamily="18" charset="0"/>
                <a:ea typeface="Cambria" panose="02040503050406030204" pitchFamily="18" charset="0"/>
              </a:rPr>
              <a:t>stays in night .</a:t>
            </a:r>
            <a:endParaRPr lang="en-US" b="0" i="1" dirty="0">
              <a:solidFill>
                <a:schemeClr val="bg1"/>
              </a:solidFill>
              <a:effectLst/>
              <a:latin typeface="Cambria" panose="02040503050406030204" pitchFamily="18" charset="0"/>
              <a:ea typeface="Cambria" panose="02040503050406030204" pitchFamily="18" charset="0"/>
            </a:endParaRPr>
          </a:p>
          <a:p>
            <a:pPr marL="285750" indent="-285750" algn="l">
              <a:buFont typeface="Wingdings" panose="05000000000000000000" pitchFamily="2" charset="2"/>
              <a:buChar char="Ø"/>
            </a:pPr>
            <a:r>
              <a:rPr lang="en-US" b="0" i="1" dirty="0">
                <a:solidFill>
                  <a:schemeClr val="bg1"/>
                </a:solidFill>
                <a:latin typeface="Cambria" panose="02040503050406030204" pitchFamily="18" charset="0"/>
                <a:ea typeface="Cambria" panose="02040503050406030204" pitchFamily="18" charset="0"/>
              </a:rPr>
              <a:t>Total No of guest(</a:t>
            </a:r>
            <a:r>
              <a:rPr lang="en-US" b="0" i="1" dirty="0">
                <a:solidFill>
                  <a:schemeClr val="bg1"/>
                </a:solidFill>
                <a:effectLst/>
                <a:latin typeface="Cambria" panose="02040503050406030204" pitchFamily="18" charset="0"/>
                <a:ea typeface="Cambria" panose="02040503050406030204" pitchFamily="18" charset="0"/>
              </a:rPr>
              <a:t> adults+ child+ babies).</a:t>
            </a:r>
          </a:p>
          <a:p>
            <a:pPr marL="285750" indent="-285750">
              <a:buFont typeface="Wingdings" panose="05000000000000000000" pitchFamily="2" charset="2"/>
              <a:buChar char="Ø"/>
            </a:pPr>
            <a:r>
              <a:rPr lang="en-US" b="0" i="1" dirty="0">
                <a:solidFill>
                  <a:schemeClr val="bg1"/>
                </a:solidFill>
                <a:latin typeface="Cambria" panose="02040503050406030204" pitchFamily="18" charset="0"/>
                <a:ea typeface="Cambria" panose="02040503050406030204" pitchFamily="18" charset="0"/>
              </a:rPr>
              <a:t>We have created </a:t>
            </a:r>
            <a:r>
              <a:rPr lang="en-US" i="1" dirty="0">
                <a:solidFill>
                  <a:schemeClr val="bg1"/>
                </a:solidFill>
                <a:latin typeface="Cambria" panose="02040503050406030204" pitchFamily="18" charset="0"/>
                <a:ea typeface="Cambria" panose="02040503050406030204" pitchFamily="18" charset="0"/>
              </a:rPr>
              <a:t>arrival date </a:t>
            </a:r>
            <a:r>
              <a:rPr lang="en-US" b="0" i="1" dirty="0">
                <a:solidFill>
                  <a:schemeClr val="bg1"/>
                </a:solidFill>
                <a:latin typeface="Cambria" panose="02040503050406030204" pitchFamily="18" charset="0"/>
                <a:ea typeface="Cambria" panose="02040503050406030204" pitchFamily="18" charset="0"/>
              </a:rPr>
              <a:t>using  columns [arrival_date_year, arrival_date_month, arrival_date_day _</a:t>
            </a:r>
            <a:r>
              <a:rPr lang="en-US" b="0" i="1" dirty="0" err="1">
                <a:solidFill>
                  <a:schemeClr val="bg1"/>
                </a:solidFill>
                <a:latin typeface="Cambria" panose="02040503050406030204" pitchFamily="18" charset="0"/>
                <a:ea typeface="Cambria" panose="02040503050406030204" pitchFamily="18" charset="0"/>
              </a:rPr>
              <a:t>of_month</a:t>
            </a:r>
            <a:r>
              <a:rPr lang="en-US" b="0" i="1" dirty="0">
                <a:solidFill>
                  <a:schemeClr val="bg1"/>
                </a:solidFill>
                <a:latin typeface="Cambria" panose="02040503050406030204" pitchFamily="18" charset="0"/>
                <a:ea typeface="Cambria" panose="02040503050406030204" pitchFamily="18" charset="0"/>
              </a:rPr>
              <a:t>  ]</a:t>
            </a:r>
            <a:endParaRPr lang="en-US" b="0" i="1" dirty="0">
              <a:solidFill>
                <a:schemeClr val="bg1"/>
              </a:solidFill>
              <a:effectLst/>
              <a:latin typeface="Cambria" panose="02040503050406030204" pitchFamily="18" charset="0"/>
              <a:ea typeface="Cambria" panose="02040503050406030204" pitchFamily="18" charset="0"/>
            </a:endParaRPr>
          </a:p>
          <a:p>
            <a:pPr marL="285750" indent="-285750" algn="l">
              <a:buFont typeface="Wingdings" panose="05000000000000000000" pitchFamily="2" charset="2"/>
              <a:buChar char="Ø"/>
            </a:pPr>
            <a:r>
              <a:rPr lang="en-US" b="0" i="1" dirty="0">
                <a:solidFill>
                  <a:schemeClr val="bg1"/>
                </a:solidFill>
                <a:latin typeface="Cambria" panose="02040503050406030204" pitchFamily="18" charset="0"/>
                <a:ea typeface="Cambria" panose="02040503050406030204" pitchFamily="18" charset="0"/>
              </a:rPr>
              <a:t>At the end we have given indexing. </a:t>
            </a:r>
            <a:r>
              <a:rPr lang="en-US" b="0" i="1" dirty="0">
                <a:solidFill>
                  <a:schemeClr val="bg1"/>
                </a:solidFill>
                <a:effectLst/>
                <a:latin typeface="Cambria" panose="02040503050406030204" pitchFamily="18" charset="0"/>
                <a:ea typeface="Cambria" panose="02040503050406030204" pitchFamily="18" charset="0"/>
              </a:rPr>
              <a:t> </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effectLst/>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BFA9E1A4-305B-F446-A297-DEE70E6DD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8590" y="1593081"/>
            <a:ext cx="5354320" cy="4876800"/>
          </a:xfrm>
          <a:prstGeom prst="rect">
            <a:avLst/>
          </a:prstGeom>
          <a:solidFill>
            <a:srgbClr val="FFFFFF">
              <a:shade val="85000"/>
            </a:srgbClr>
          </a:solidFill>
          <a:ln w="88900" cap="sq">
            <a:solidFill>
              <a:schemeClr val="tx2">
                <a:lumMod val="75000"/>
              </a:schemeClr>
            </a:solid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6" name="Rectangle 5">
            <a:extLst>
              <a:ext uri="{FF2B5EF4-FFF2-40B4-BE49-F238E27FC236}">
                <a16:creationId xmlns:a16="http://schemas.microsoft.com/office/drawing/2014/main" id="{1BBE1207-861D-4803-AAC5-92702D0CB8FC}"/>
              </a:ext>
            </a:extLst>
          </p:cNvPr>
          <p:cNvSpPr/>
          <p:nvPr/>
        </p:nvSpPr>
        <p:spPr>
          <a:xfrm>
            <a:off x="546652" y="196180"/>
            <a:ext cx="11306258" cy="974035"/>
          </a:xfrm>
          <a:prstGeom prst="rect">
            <a:avLst/>
          </a:prstGeom>
          <a:solidFill>
            <a:schemeClr val="accent4">
              <a:lumMod val="60000"/>
              <a:lumOff val="40000"/>
            </a:schemeClr>
          </a:solidFill>
          <a:ln>
            <a:noFill/>
          </a:ln>
          <a:effectLst>
            <a:glow rad="63500">
              <a:schemeClr val="accent1">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effectLst>
                  <a:outerShdw blurRad="38100" dist="38100" dir="2700000" algn="tl">
                    <a:srgbClr val="000000">
                      <a:alpha val="43137"/>
                    </a:srgbClr>
                  </a:outerShdw>
                </a:effectLst>
                <a:latin typeface="Algerian" panose="04020705040A02060702" pitchFamily="82" charset="0"/>
                <a:ea typeface="Cambria" panose="02040503050406030204" pitchFamily="18" charset="0"/>
              </a:rPr>
              <a:t>DATA WRANGLING</a:t>
            </a:r>
          </a:p>
        </p:txBody>
      </p:sp>
      <p:cxnSp>
        <p:nvCxnSpPr>
          <p:cNvPr id="8" name="Straight Connector 7">
            <a:extLst>
              <a:ext uri="{FF2B5EF4-FFF2-40B4-BE49-F238E27FC236}">
                <a16:creationId xmlns:a16="http://schemas.microsoft.com/office/drawing/2014/main" id="{E7AE18D0-9360-456E-85CE-2BF258875D02}"/>
              </a:ext>
            </a:extLst>
          </p:cNvPr>
          <p:cNvCxnSpPr>
            <a:cxnSpLocks/>
          </p:cNvCxnSpPr>
          <p:nvPr/>
        </p:nvCxnSpPr>
        <p:spPr>
          <a:xfrm>
            <a:off x="8975035" y="4572000"/>
            <a:ext cx="43732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3927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15000">
              <a:schemeClr val="accent1">
                <a:lumMod val="11000"/>
                <a:lumOff val="8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a:extLst>
            <a:ext uri="{FF2B5EF4-FFF2-40B4-BE49-F238E27FC236}">
              <a16:creationId xmlns:a16="http://schemas.microsoft.com/office/drawing/2014/main" id="{77922E9F-16D4-90D1-2666-DDBC5ABF9A1F}"/>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010442C-170A-2E74-08A2-504EF4D41229}"/>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bwMode="auto">
          <a:xfrm>
            <a:off x="367030" y="1221697"/>
            <a:ext cx="11358880" cy="56363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EA6E7C83-1AA2-5882-7630-C17CDE94D3DF}"/>
              </a:ext>
            </a:extLst>
          </p:cNvPr>
          <p:cNvSpPr txBox="1"/>
          <p:nvPr/>
        </p:nvSpPr>
        <p:spPr>
          <a:xfrm>
            <a:off x="4069080" y="1303020"/>
            <a:ext cx="3954780" cy="5166360"/>
          </a:xfrm>
          <a:prstGeom prst="rect">
            <a:avLst/>
          </a:prstGeom>
          <a:noFill/>
          <a:ln w="38100">
            <a:solidFill>
              <a:srgbClr val="C00000"/>
            </a:solidFill>
          </a:ln>
        </p:spPr>
        <p:txBody>
          <a:bodyPr wrap="square" rtlCol="0">
            <a:spAutoFit/>
          </a:bodyPr>
          <a:lstStyle/>
          <a:p>
            <a:endParaRPr lang="en-IN" dirty="0"/>
          </a:p>
        </p:txBody>
      </p:sp>
      <p:sp>
        <p:nvSpPr>
          <p:cNvPr id="6" name="Rectangle 5">
            <a:extLst>
              <a:ext uri="{FF2B5EF4-FFF2-40B4-BE49-F238E27FC236}">
                <a16:creationId xmlns:a16="http://schemas.microsoft.com/office/drawing/2014/main" id="{5946F985-BB61-41DB-B08C-4FD43B9FD29A}"/>
              </a:ext>
            </a:extLst>
          </p:cNvPr>
          <p:cNvSpPr/>
          <p:nvPr/>
        </p:nvSpPr>
        <p:spPr>
          <a:xfrm>
            <a:off x="292155" y="136946"/>
            <a:ext cx="11433755" cy="777454"/>
          </a:xfrm>
          <a:prstGeom prst="rect">
            <a:avLst/>
          </a:prstGeom>
          <a:solidFill>
            <a:schemeClr val="accent4">
              <a:lumMod val="60000"/>
              <a:lumOff val="40000"/>
            </a:schemeClr>
          </a:solidFill>
          <a:ln>
            <a:noFill/>
          </a:ln>
          <a:effectLst>
            <a:glow rad="63500">
              <a:schemeClr val="accent1">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effectLst>
                  <a:outerShdw blurRad="38100" dist="38100" dir="2700000" algn="tl">
                    <a:srgbClr val="000000">
                      <a:alpha val="43137"/>
                    </a:srgbClr>
                  </a:outerShdw>
                </a:effectLst>
                <a:latin typeface="Algerian" panose="04020705040A02060702" pitchFamily="82" charset="0"/>
                <a:ea typeface="Cambria" panose="02040503050406030204" pitchFamily="18" charset="0"/>
              </a:rPr>
              <a:t>DATA WRANGLING</a:t>
            </a:r>
          </a:p>
        </p:txBody>
      </p:sp>
    </p:spTree>
    <p:extLst>
      <p:ext uri="{BB962C8B-B14F-4D97-AF65-F5344CB8AC3E}">
        <p14:creationId xmlns:p14="http://schemas.microsoft.com/office/powerpoint/2010/main" val="1022147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gradFill>
          <a:gsLst>
            <a:gs pos="15000">
              <a:schemeClr val="accent1">
                <a:lumMod val="11000"/>
                <a:lumOff val="8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a:extLst>
            <a:ext uri="{FF2B5EF4-FFF2-40B4-BE49-F238E27FC236}">
              <a16:creationId xmlns:a16="http://schemas.microsoft.com/office/drawing/2014/main" id="{55B19594-21B6-0384-FCDB-CE848E2163B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DAE116F-4DB9-D7BE-6F74-45199AFAA2F9}"/>
              </a:ext>
            </a:extLst>
          </p:cNvPr>
          <p:cNvSpPr txBox="1"/>
          <p:nvPr/>
        </p:nvSpPr>
        <p:spPr>
          <a:xfrm>
            <a:off x="239811" y="1737665"/>
            <a:ext cx="5534823" cy="4279505"/>
          </a:xfrm>
          <a:prstGeom prst="rect">
            <a:avLst/>
          </a:prstGeom>
          <a:noFill/>
        </p:spPr>
        <p:txBody>
          <a:bodyPr wrap="square" rtlCol="0">
            <a:spAutoFit/>
          </a:bodyPr>
          <a:lstStyle/>
          <a:p>
            <a:pPr>
              <a:lnSpc>
                <a:spcPct val="150000"/>
              </a:lnSpc>
            </a:pPr>
            <a:r>
              <a:rPr lang="en-US" sz="2400" b="0" dirty="0">
                <a:solidFill>
                  <a:schemeClr val="bg1"/>
                </a:solidFill>
                <a:effectLst/>
                <a:latin typeface="Cambria" panose="02040503050406030204" pitchFamily="18" charset="0"/>
                <a:ea typeface="Cambria" panose="02040503050406030204" pitchFamily="18" charset="0"/>
              </a:rPr>
              <a:t>Based on the above observations, we found that 66.45% preferred city hotel and 33.55% preferred resort hotel for booking.</a:t>
            </a:r>
          </a:p>
          <a:p>
            <a:pPr>
              <a:lnSpc>
                <a:spcPct val="150000"/>
              </a:lnSpc>
            </a:pPr>
            <a:r>
              <a:rPr lang="en-US" sz="2400" b="0" dirty="0">
                <a:solidFill>
                  <a:schemeClr val="bg1"/>
                </a:solidFill>
                <a:effectLst/>
                <a:latin typeface="Cambria" panose="02040503050406030204" pitchFamily="18" charset="0"/>
                <a:ea typeface="Cambria" panose="02040503050406030204" pitchFamily="18" charset="0"/>
              </a:rPr>
              <a:t>Which means Resort hotels have less booking.</a:t>
            </a:r>
          </a:p>
          <a:p>
            <a:pPr marL="285750" indent="-285750">
              <a:lnSpc>
                <a:spcPct val="150000"/>
              </a:lnSpc>
              <a:buFont typeface="Wingdings" panose="05000000000000000000" pitchFamily="2" charset="2"/>
              <a:buChar char="Ø"/>
            </a:pPr>
            <a:endParaRPr lang="en-US" sz="2000" b="0" dirty="0">
              <a:solidFill>
                <a:srgbClr val="000000"/>
              </a:solidFill>
              <a:effectLst/>
              <a:latin typeface="Courier New" panose="02070309020205020404" pitchFamily="49" charset="0"/>
            </a:endParaRPr>
          </a:p>
          <a:p>
            <a:pPr marL="285750" indent="-285750">
              <a:lnSpc>
                <a:spcPct val="150000"/>
              </a:lnSpc>
              <a:buFont typeface="Wingdings" panose="05000000000000000000" pitchFamily="2" charset="2"/>
              <a:buChar char="Ø"/>
            </a:pPr>
            <a:endParaRPr lang="en-IN" sz="2000" dirty="0">
              <a:solidFill>
                <a:schemeClr val="bg1"/>
              </a:solidFill>
              <a:latin typeface="Century" panose="02040604050505020304" pitchFamily="18" charset="0"/>
            </a:endParaRPr>
          </a:p>
        </p:txBody>
      </p:sp>
      <p:pic>
        <p:nvPicPr>
          <p:cNvPr id="8" name="Content Placeholder 7">
            <a:extLst>
              <a:ext uri="{FF2B5EF4-FFF2-40B4-BE49-F238E27FC236}">
                <a16:creationId xmlns:a16="http://schemas.microsoft.com/office/drawing/2014/main" id="{59739970-C88E-C7CF-5CF3-37052BE56D9A}"/>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491136" y="1368333"/>
            <a:ext cx="5293361" cy="5349100"/>
          </a:xfrm>
          <a:ln>
            <a:solidFill>
              <a:schemeClr val="tx2">
                <a:lumMod val="75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9" name="TextBox 8">
            <a:extLst>
              <a:ext uri="{FF2B5EF4-FFF2-40B4-BE49-F238E27FC236}">
                <a16:creationId xmlns:a16="http://schemas.microsoft.com/office/drawing/2014/main" id="{541056B9-D183-7D4C-785F-8FC10293F24C}"/>
              </a:ext>
            </a:extLst>
          </p:cNvPr>
          <p:cNvSpPr txBox="1"/>
          <p:nvPr/>
        </p:nvSpPr>
        <p:spPr>
          <a:xfrm>
            <a:off x="279914" y="1368333"/>
            <a:ext cx="5420952" cy="369332"/>
          </a:xfrm>
          <a:prstGeom prst="rect">
            <a:avLst/>
          </a:prstGeom>
          <a:solidFill>
            <a:schemeClr val="accent4">
              <a:lumMod val="40000"/>
              <a:lumOff val="60000"/>
            </a:schemeClr>
          </a:solidFill>
          <a:effectLst>
            <a:outerShdw blurRad="50800" dist="38100" dir="2700000" algn="tl" rotWithShape="0">
              <a:prstClr val="black">
                <a:alpha val="40000"/>
              </a:prstClr>
            </a:outerShdw>
          </a:effectLst>
        </p:spPr>
        <p:txBody>
          <a:bodyPr wrap="square" rtlCol="0">
            <a:spAutoFit/>
          </a:bodyPr>
          <a:lstStyle/>
          <a:p>
            <a:r>
              <a:rPr lang="en-IN" dirty="0">
                <a:solidFill>
                  <a:schemeClr val="bg1"/>
                </a:solidFill>
                <a:latin typeface="Cambria" panose="02040503050406030204" pitchFamily="18" charset="0"/>
                <a:ea typeface="Cambria" panose="02040503050406030204" pitchFamily="18" charset="0"/>
              </a:rPr>
              <a:t>Which type of hotel have more number of bookings?</a:t>
            </a:r>
          </a:p>
        </p:txBody>
      </p:sp>
      <p:sp>
        <p:nvSpPr>
          <p:cNvPr id="10" name="Rectangle 9">
            <a:extLst>
              <a:ext uri="{FF2B5EF4-FFF2-40B4-BE49-F238E27FC236}">
                <a16:creationId xmlns:a16="http://schemas.microsoft.com/office/drawing/2014/main" id="{8BB3B984-820D-446A-AEA3-D8FE3FD0E677}"/>
              </a:ext>
            </a:extLst>
          </p:cNvPr>
          <p:cNvSpPr/>
          <p:nvPr/>
        </p:nvSpPr>
        <p:spPr>
          <a:xfrm>
            <a:off x="279914" y="47494"/>
            <a:ext cx="11567529" cy="974035"/>
          </a:xfrm>
          <a:prstGeom prst="rect">
            <a:avLst/>
          </a:prstGeom>
          <a:solidFill>
            <a:schemeClr val="accent4">
              <a:lumMod val="60000"/>
              <a:lumOff val="40000"/>
            </a:schemeClr>
          </a:solidFill>
          <a:ln>
            <a:noFill/>
          </a:ln>
          <a:effectLst>
            <a:glow rad="63500">
              <a:schemeClr val="accent1">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effectLst>
                  <a:outerShdw blurRad="38100" dist="38100" dir="2700000" algn="tl">
                    <a:srgbClr val="000000">
                      <a:alpha val="43137"/>
                    </a:srgbClr>
                  </a:outerShdw>
                </a:effectLst>
                <a:latin typeface="Algerian" panose="04020705040A02060702" pitchFamily="82" charset="0"/>
                <a:ea typeface="Cambria" panose="02040503050406030204" pitchFamily="18" charset="0"/>
              </a:rPr>
              <a:t>VISUALIZATION OF data</a:t>
            </a:r>
          </a:p>
        </p:txBody>
      </p:sp>
    </p:spTree>
    <p:extLst>
      <p:ext uri="{BB962C8B-B14F-4D97-AF65-F5344CB8AC3E}">
        <p14:creationId xmlns:p14="http://schemas.microsoft.com/office/powerpoint/2010/main" val="2127238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gradFill>
          <a:gsLst>
            <a:gs pos="15000">
              <a:schemeClr val="accent1">
                <a:lumMod val="11000"/>
                <a:lumOff val="8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a:extLst>
            <a:ext uri="{FF2B5EF4-FFF2-40B4-BE49-F238E27FC236}">
              <a16:creationId xmlns:a16="http://schemas.microsoft.com/office/drawing/2014/main" id="{1BD3D0AF-B971-C25D-24D4-7A2E1DB29B52}"/>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02EDBEE-4D4B-A25A-77AF-E2040B05C45C}"/>
              </a:ext>
            </a:extLst>
          </p:cNvPr>
          <p:cNvSpPr txBox="1"/>
          <p:nvPr/>
        </p:nvSpPr>
        <p:spPr>
          <a:xfrm>
            <a:off x="198437" y="1414130"/>
            <a:ext cx="5293360" cy="614014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endParaRPr lang="en-US" sz="2400" dirty="0">
              <a:solidFill>
                <a:schemeClr val="bg1"/>
              </a:solidFill>
            </a:endParaRPr>
          </a:p>
          <a:p>
            <a:r>
              <a:rPr lang="en-US" sz="2400" dirty="0">
                <a:solidFill>
                  <a:schemeClr val="bg1"/>
                </a:solidFill>
                <a:latin typeface="Cambria" panose="02040503050406030204" pitchFamily="18" charset="0"/>
                <a:ea typeface="Cambria" panose="02040503050406030204" pitchFamily="18" charset="0"/>
              </a:rPr>
              <a:t>City hotels generate higher revenue than resort hotels, as reflected by their higher Average Daily Rate (ADR).</a:t>
            </a:r>
          </a:p>
          <a:p>
            <a:r>
              <a:rPr lang="en-US" sz="2400" dirty="0">
                <a:solidFill>
                  <a:schemeClr val="bg1"/>
                </a:solidFill>
                <a:latin typeface="Cambria" panose="02040503050406030204" pitchFamily="18" charset="0"/>
                <a:ea typeface="Cambria" panose="02040503050406030204" pitchFamily="18" charset="0"/>
              </a:rPr>
              <a:t> With an ADR of 110, city hotels earn more per room compared to resort hotels, which have an ADR of 99.</a:t>
            </a:r>
          </a:p>
          <a:p>
            <a:r>
              <a:rPr lang="en-US" sz="2400" dirty="0">
                <a:solidFill>
                  <a:schemeClr val="bg1"/>
                </a:solidFill>
                <a:latin typeface="Cambria" panose="02040503050406030204" pitchFamily="18" charset="0"/>
                <a:ea typeface="Cambria" panose="02040503050406030204" pitchFamily="18" charset="0"/>
              </a:rPr>
              <a:t> This difference in ADR indicates that city hotels typically outperform resort hotels in terms of revenue generation</a:t>
            </a:r>
          </a:p>
          <a:p>
            <a:pPr>
              <a:lnSpc>
                <a:spcPct val="150000"/>
              </a:lnSpc>
            </a:pPr>
            <a:br>
              <a:rPr lang="en-US" sz="2400" dirty="0">
                <a:solidFill>
                  <a:schemeClr val="bg1"/>
                </a:solidFill>
                <a:effectLst/>
                <a:latin typeface="Cambria" panose="02040503050406030204" pitchFamily="18" charset="0"/>
                <a:ea typeface="Cambria" panose="02040503050406030204" pitchFamily="18" charset="0"/>
              </a:rPr>
            </a:br>
            <a:endParaRPr lang="en-US" sz="2400" dirty="0">
              <a:solidFill>
                <a:schemeClr val="bg1"/>
              </a:solidFill>
              <a:effectLst/>
              <a:latin typeface="Cambria" panose="02040503050406030204" pitchFamily="18" charset="0"/>
              <a:ea typeface="Cambria" panose="02040503050406030204" pitchFamily="18" charset="0"/>
            </a:endParaRPr>
          </a:p>
          <a:p>
            <a:pPr marL="342900" indent="-342900">
              <a:lnSpc>
                <a:spcPct val="150000"/>
              </a:lnSpc>
              <a:buFont typeface="Wingdings" panose="05000000000000000000" pitchFamily="2" charset="2"/>
              <a:buChar char="Ø"/>
            </a:pPr>
            <a:endParaRPr lang="en-US" sz="2400" dirty="0">
              <a:solidFill>
                <a:schemeClr val="bg1"/>
              </a:solidFill>
              <a:effectLst/>
              <a:latin typeface="Cambria" panose="02040503050406030204" pitchFamily="18" charset="0"/>
              <a:ea typeface="Cambria" panose="02040503050406030204" pitchFamily="18" charset="0"/>
            </a:endParaRPr>
          </a:p>
          <a:p>
            <a:pPr marL="342900" indent="-342900">
              <a:lnSpc>
                <a:spcPct val="150000"/>
              </a:lnSpc>
              <a:buFont typeface="Wingdings" panose="05000000000000000000" pitchFamily="2" charset="2"/>
              <a:buChar char="Ø"/>
            </a:pPr>
            <a:endParaRPr lang="en-US" sz="2400" b="0" dirty="0">
              <a:solidFill>
                <a:schemeClr val="bg1"/>
              </a:solidFill>
              <a:effectLst/>
              <a:latin typeface="Courier New" panose="02070309020205020404" pitchFamily="49" charset="0"/>
            </a:endParaRPr>
          </a:p>
        </p:txBody>
      </p:sp>
      <p:pic>
        <p:nvPicPr>
          <p:cNvPr id="6" name="Content Placeholder 5">
            <a:extLst>
              <a:ext uri="{FF2B5EF4-FFF2-40B4-BE49-F238E27FC236}">
                <a16:creationId xmlns:a16="http://schemas.microsoft.com/office/drawing/2014/main" id="{5E4FEA8D-B422-9639-8CE8-A013956318F9}"/>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893434" y="2170821"/>
            <a:ext cx="5988550" cy="42604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Rectangle 7">
            <a:extLst>
              <a:ext uri="{FF2B5EF4-FFF2-40B4-BE49-F238E27FC236}">
                <a16:creationId xmlns:a16="http://schemas.microsoft.com/office/drawing/2014/main" id="{14ED8406-161C-4550-9D39-AA34AE0B6872}"/>
              </a:ext>
            </a:extLst>
          </p:cNvPr>
          <p:cNvSpPr/>
          <p:nvPr/>
        </p:nvSpPr>
        <p:spPr>
          <a:xfrm>
            <a:off x="618476" y="188844"/>
            <a:ext cx="10549916" cy="1140798"/>
          </a:xfrm>
          <a:prstGeom prst="rect">
            <a:avLst/>
          </a:prstGeom>
          <a:solidFill>
            <a:schemeClr val="accent4">
              <a:lumMod val="60000"/>
              <a:lumOff val="40000"/>
            </a:schemeClr>
          </a:solidFill>
          <a:ln>
            <a:noFill/>
          </a:ln>
          <a:effectLst>
            <a:glow rad="63500">
              <a:schemeClr val="accent1">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lgerian" panose="04020705040A02060702" pitchFamily="82" charset="0"/>
              </a:rPr>
              <a:t>Which Type Of hotel have Highest revenue or ADR</a:t>
            </a:r>
            <a:endParaRPr lang="en-US" sz="3600" dirty="0">
              <a:solidFill>
                <a:schemeClr val="bg1"/>
              </a:solidFill>
              <a:effectLst>
                <a:outerShdw blurRad="38100" dist="38100" dir="2700000" algn="tl">
                  <a:srgbClr val="000000">
                    <a:alpha val="43137"/>
                  </a:srgbClr>
                </a:outerShdw>
              </a:effectLst>
              <a:latin typeface="Algerian" panose="04020705040A02060702" pitchFamily="82" charset="0"/>
              <a:ea typeface="Cambria" panose="02040503050406030204" pitchFamily="18" charset="0"/>
            </a:endParaRPr>
          </a:p>
        </p:txBody>
      </p:sp>
    </p:spTree>
    <p:extLst>
      <p:ext uri="{BB962C8B-B14F-4D97-AF65-F5344CB8AC3E}">
        <p14:creationId xmlns:p14="http://schemas.microsoft.com/office/powerpoint/2010/main" val="4125396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gradFill>
          <a:gsLst>
            <a:gs pos="15000">
              <a:schemeClr val="accent1">
                <a:lumMod val="11000"/>
                <a:lumOff val="8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a:extLst>
            <a:ext uri="{FF2B5EF4-FFF2-40B4-BE49-F238E27FC236}">
              <a16:creationId xmlns:a16="http://schemas.microsoft.com/office/drawing/2014/main" id="{C2965BCE-5389-B0FF-67A8-ED02A57514E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B4CB14A-FF1C-0C62-A283-7C31D6B79F47}"/>
              </a:ext>
            </a:extLst>
          </p:cNvPr>
          <p:cNvSpPr txBox="1"/>
          <p:nvPr/>
        </p:nvSpPr>
        <p:spPr>
          <a:xfrm>
            <a:off x="198437" y="1414130"/>
            <a:ext cx="3522958" cy="2362185"/>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endParaRPr lang="en-US" sz="2000" dirty="0">
              <a:solidFill>
                <a:schemeClr val="bg1"/>
              </a:solidFill>
            </a:endParaRPr>
          </a:p>
          <a:p>
            <a:pPr>
              <a:lnSpc>
                <a:spcPct val="150000"/>
              </a:lnSpc>
            </a:pPr>
            <a:br>
              <a:rPr lang="en-US" sz="2000" dirty="0">
                <a:solidFill>
                  <a:schemeClr val="bg1"/>
                </a:solidFill>
                <a:effectLst/>
                <a:latin typeface="Cambria" panose="02040503050406030204" pitchFamily="18" charset="0"/>
                <a:ea typeface="Cambria" panose="02040503050406030204" pitchFamily="18" charset="0"/>
              </a:rPr>
            </a:br>
            <a:endParaRPr lang="en-US" sz="2000" dirty="0">
              <a:solidFill>
                <a:schemeClr val="bg1"/>
              </a:solidFill>
              <a:effectLst/>
              <a:latin typeface="Cambria" panose="02040503050406030204" pitchFamily="18" charset="0"/>
              <a:ea typeface="Cambria" panose="02040503050406030204" pitchFamily="18" charset="0"/>
            </a:endParaRPr>
          </a:p>
          <a:p>
            <a:pPr marL="342900" indent="-342900">
              <a:lnSpc>
                <a:spcPct val="150000"/>
              </a:lnSpc>
              <a:buFont typeface="Wingdings" panose="05000000000000000000" pitchFamily="2" charset="2"/>
              <a:buChar char="Ø"/>
            </a:pPr>
            <a:endParaRPr lang="en-US" sz="2000" dirty="0">
              <a:solidFill>
                <a:schemeClr val="bg1"/>
              </a:solidFill>
              <a:effectLst/>
              <a:latin typeface="Cambria" panose="02040503050406030204" pitchFamily="18" charset="0"/>
              <a:ea typeface="Cambria" panose="02040503050406030204" pitchFamily="18" charset="0"/>
            </a:endParaRPr>
          </a:p>
          <a:p>
            <a:pPr marL="342900" indent="-342900">
              <a:lnSpc>
                <a:spcPct val="150000"/>
              </a:lnSpc>
              <a:buFont typeface="Wingdings" panose="05000000000000000000" pitchFamily="2" charset="2"/>
              <a:buChar char="Ø"/>
            </a:pPr>
            <a:endParaRPr lang="en-US" sz="2000" b="0" dirty="0">
              <a:solidFill>
                <a:schemeClr val="bg1"/>
              </a:solidFill>
              <a:effectLst/>
              <a:latin typeface="Courier New" panose="02070309020205020404" pitchFamily="49" charset="0"/>
            </a:endParaRPr>
          </a:p>
        </p:txBody>
      </p:sp>
      <p:pic>
        <p:nvPicPr>
          <p:cNvPr id="8" name="Content Placeholder 7">
            <a:extLst>
              <a:ext uri="{FF2B5EF4-FFF2-40B4-BE49-F238E27FC236}">
                <a16:creationId xmlns:a16="http://schemas.microsoft.com/office/drawing/2014/main" id="{C1603999-66E8-36C5-15FB-2CDEDEB3DEEA}"/>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923163" y="2817627"/>
            <a:ext cx="6779520" cy="3811367"/>
          </a:xfrm>
        </p:spPr>
      </p:pic>
      <p:pic>
        <p:nvPicPr>
          <p:cNvPr id="10" name="Picture 9">
            <a:extLst>
              <a:ext uri="{FF2B5EF4-FFF2-40B4-BE49-F238E27FC236}">
                <a16:creationId xmlns:a16="http://schemas.microsoft.com/office/drawing/2014/main" id="{514D4962-A62C-9F93-9276-74C65E66ED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086" y="1414130"/>
            <a:ext cx="4345428" cy="5194575"/>
          </a:xfrm>
          <a:prstGeom prst="rect">
            <a:avLst/>
          </a:prstGeom>
        </p:spPr>
      </p:pic>
      <p:sp>
        <p:nvSpPr>
          <p:cNvPr id="11" name="TextBox 10">
            <a:extLst>
              <a:ext uri="{FF2B5EF4-FFF2-40B4-BE49-F238E27FC236}">
                <a16:creationId xmlns:a16="http://schemas.microsoft.com/office/drawing/2014/main" id="{78C60EA8-10D0-96B7-EDCC-E9B1D2D6DF30}"/>
              </a:ext>
            </a:extLst>
          </p:cNvPr>
          <p:cNvSpPr txBox="1"/>
          <p:nvPr/>
        </p:nvSpPr>
        <p:spPr>
          <a:xfrm>
            <a:off x="4923163" y="1376511"/>
            <a:ext cx="6779520" cy="1860766"/>
          </a:xfrm>
          <a:prstGeom prst="rect">
            <a:avLst/>
          </a:prstGeom>
          <a:noFill/>
        </p:spPr>
        <p:txBody>
          <a:bodyPr wrap="square" rtlCol="0">
            <a:spAutoFit/>
          </a:bodyPr>
          <a:lstStyle/>
          <a:p>
            <a:r>
              <a:rPr lang="en-US" dirty="0">
                <a:solidFill>
                  <a:schemeClr val="bg1"/>
                </a:solidFill>
                <a:effectLst/>
                <a:latin typeface="Cambria" panose="02040503050406030204" pitchFamily="18" charset="0"/>
                <a:ea typeface="Cambria" panose="02040503050406030204" pitchFamily="18" charset="0"/>
              </a:rPr>
              <a:t>July and August months had the most Bookings. Summer vacations can be the reason for the bookings</a:t>
            </a:r>
          </a:p>
          <a:p>
            <a:r>
              <a:rPr lang="en-US" dirty="0">
                <a:solidFill>
                  <a:schemeClr val="bg1"/>
                </a:solidFill>
                <a:effectLst/>
                <a:latin typeface="Cambria" panose="02040503050406030204" pitchFamily="18" charset="0"/>
                <a:ea typeface="Cambria" panose="02040503050406030204" pitchFamily="18" charset="0"/>
              </a:rPr>
              <a:t>with increased volume of visitors will help hotel to manage revenue in this three months, will also help employee satisfaction and retention</a:t>
            </a:r>
            <a:r>
              <a:rPr lang="en-US" b="1" dirty="0">
                <a:solidFill>
                  <a:schemeClr val="bg1"/>
                </a:solidFill>
                <a:effectLst/>
                <a:latin typeface="Cambria" panose="02040503050406030204" pitchFamily="18" charset="0"/>
                <a:ea typeface="Cambria" panose="02040503050406030204" pitchFamily="18" charset="0"/>
              </a:rPr>
              <a:t>.</a:t>
            </a:r>
          </a:p>
          <a:p>
            <a:pPr>
              <a:lnSpc>
                <a:spcPts val="1425"/>
              </a:lnSpc>
            </a:pPr>
            <a:endParaRPr lang="en-US" b="0" dirty="0">
              <a:solidFill>
                <a:srgbClr val="000000"/>
              </a:solidFill>
              <a:effectLst/>
              <a:latin typeface="Courier New" panose="02070309020205020404" pitchFamily="49" charset="0"/>
            </a:endParaRPr>
          </a:p>
          <a:p>
            <a:pPr>
              <a:lnSpc>
                <a:spcPts val="1425"/>
              </a:lnSpc>
            </a:pPr>
            <a:endParaRPr lang="en-US" b="0" dirty="0">
              <a:solidFill>
                <a:srgbClr val="000000"/>
              </a:solidFill>
              <a:effectLst/>
              <a:latin typeface="Courier New" panose="02070309020205020404" pitchFamily="49" charset="0"/>
            </a:endParaRPr>
          </a:p>
        </p:txBody>
      </p:sp>
      <p:sp>
        <p:nvSpPr>
          <p:cNvPr id="9" name="Rectangle 8">
            <a:extLst>
              <a:ext uri="{FF2B5EF4-FFF2-40B4-BE49-F238E27FC236}">
                <a16:creationId xmlns:a16="http://schemas.microsoft.com/office/drawing/2014/main" id="{2E843967-73AE-47B8-83B3-B78EAADB9614}"/>
              </a:ext>
            </a:extLst>
          </p:cNvPr>
          <p:cNvSpPr/>
          <p:nvPr/>
        </p:nvSpPr>
        <p:spPr>
          <a:xfrm>
            <a:off x="546652" y="0"/>
            <a:ext cx="10585173" cy="1143000"/>
          </a:xfrm>
          <a:prstGeom prst="rect">
            <a:avLst/>
          </a:prstGeom>
          <a:solidFill>
            <a:schemeClr val="accent4">
              <a:lumMod val="60000"/>
              <a:lumOff val="40000"/>
            </a:schemeClr>
          </a:solidFill>
          <a:ln>
            <a:noFill/>
          </a:ln>
          <a:effectLst>
            <a:glow rad="63500">
              <a:schemeClr val="accent1">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lgerian" panose="04020705040A02060702" pitchFamily="82" charset="0"/>
              </a:rPr>
              <a:t>In which Month there are more number of bookings </a:t>
            </a:r>
            <a:endParaRPr lang="en-US" sz="3600" dirty="0">
              <a:solidFill>
                <a:schemeClr val="bg1"/>
              </a:solidFill>
              <a:effectLst>
                <a:outerShdw blurRad="38100" dist="38100" dir="2700000" algn="tl">
                  <a:srgbClr val="000000">
                    <a:alpha val="43137"/>
                  </a:srgbClr>
                </a:outerShdw>
              </a:effectLst>
              <a:latin typeface="Algerian" panose="04020705040A02060702" pitchFamily="82" charset="0"/>
              <a:ea typeface="Cambria" panose="02040503050406030204" pitchFamily="18" charset="0"/>
            </a:endParaRPr>
          </a:p>
        </p:txBody>
      </p:sp>
    </p:spTree>
    <p:extLst>
      <p:ext uri="{BB962C8B-B14F-4D97-AF65-F5344CB8AC3E}">
        <p14:creationId xmlns:p14="http://schemas.microsoft.com/office/powerpoint/2010/main" val="3177744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15000">
              <a:schemeClr val="accent1">
                <a:lumMod val="11000"/>
                <a:lumOff val="8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C189FD0-6225-826D-5F4A-934E52470E5B}"/>
              </a:ext>
            </a:extLst>
          </p:cNvPr>
          <p:cNvPicPr>
            <a:picLocks noGrp="1" noChangeAspect="1"/>
          </p:cNvPicPr>
          <p:nvPr>
            <p:ph sz="quarter" idx="14"/>
          </p:nvPr>
        </p:nvPicPr>
        <p:blipFill>
          <a:blip r:embed="rId2">
            <a:extLst>
              <a:ext uri="{28A0092B-C50C-407E-A947-70E740481C1C}">
                <a14:useLocalDpi xmlns:a14="http://schemas.microsoft.com/office/drawing/2010/main" val="0"/>
              </a:ext>
            </a:extLst>
          </a:blip>
          <a:srcRect l="6741" t="5721" r="2026" b="2705"/>
          <a:stretch/>
        </p:blipFill>
        <p:spPr>
          <a:xfrm>
            <a:off x="5142218" y="1029917"/>
            <a:ext cx="6367296" cy="41056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Content Placeholder 7">
            <a:extLst>
              <a:ext uri="{FF2B5EF4-FFF2-40B4-BE49-F238E27FC236}">
                <a16:creationId xmlns:a16="http://schemas.microsoft.com/office/drawing/2014/main" id="{CD5A0E81-8686-1D09-8EDA-04A0C88370AA}"/>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496958" y="1029917"/>
            <a:ext cx="4222048" cy="41056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74E94FEE-BB85-85ED-92D9-51B4B0D80EF0}"/>
              </a:ext>
            </a:extLst>
          </p:cNvPr>
          <p:cNvSpPr txBox="1"/>
          <p:nvPr/>
        </p:nvSpPr>
        <p:spPr>
          <a:xfrm>
            <a:off x="407503" y="5226784"/>
            <a:ext cx="11221279" cy="1631216"/>
          </a:xfrm>
          <a:prstGeom prst="rect">
            <a:avLst/>
          </a:prstGeom>
          <a:noFill/>
        </p:spPr>
        <p:txBody>
          <a:bodyPr wrap="square" rtlCol="0">
            <a:spAutoFit/>
          </a:bodyPr>
          <a:lstStyle/>
          <a:p>
            <a:pPr marL="0" indent="0" algn="l">
              <a:buNone/>
            </a:pPr>
            <a:r>
              <a:rPr lang="en-US" sz="2000" i="0" dirty="0">
                <a:solidFill>
                  <a:schemeClr val="bg1"/>
                </a:solidFill>
                <a:effectLst/>
                <a:latin typeface="Cambria" panose="02040503050406030204" pitchFamily="18" charset="0"/>
                <a:ea typeface="Cambria" panose="02040503050406030204" pitchFamily="18" charset="0"/>
              </a:rPr>
              <a:t>The management will be able to understand that the maximum bookings are done for type A and D hence they can either reduce type of rooms or get more amenities in other types. They can also give discounts.</a:t>
            </a:r>
          </a:p>
          <a:p>
            <a:pPr marL="0" indent="0" algn="l">
              <a:buNone/>
            </a:pPr>
            <a:r>
              <a:rPr lang="en-US" sz="2000" i="0" dirty="0">
                <a:solidFill>
                  <a:schemeClr val="bg1"/>
                </a:solidFill>
                <a:effectLst/>
                <a:latin typeface="Cambria" panose="02040503050406030204" pitchFamily="18" charset="0"/>
                <a:ea typeface="Cambria" panose="02040503050406030204" pitchFamily="18" charset="0"/>
              </a:rPr>
              <a:t>Management should ensure that the room type booked by the customers is the one provided to them. If the management fails to do so, it may have an impact on their revenue</a:t>
            </a:r>
          </a:p>
        </p:txBody>
      </p:sp>
      <p:sp>
        <p:nvSpPr>
          <p:cNvPr id="9" name="Rectangle 8">
            <a:extLst>
              <a:ext uri="{FF2B5EF4-FFF2-40B4-BE49-F238E27FC236}">
                <a16:creationId xmlns:a16="http://schemas.microsoft.com/office/drawing/2014/main" id="{9CE6179E-5F36-48B9-9C01-B0435ABAB051}"/>
              </a:ext>
            </a:extLst>
          </p:cNvPr>
          <p:cNvSpPr/>
          <p:nvPr/>
        </p:nvSpPr>
        <p:spPr>
          <a:xfrm>
            <a:off x="407503" y="139148"/>
            <a:ext cx="11102011" cy="715617"/>
          </a:xfrm>
          <a:prstGeom prst="rect">
            <a:avLst/>
          </a:prstGeom>
          <a:solidFill>
            <a:schemeClr val="accent4">
              <a:lumMod val="60000"/>
              <a:lumOff val="40000"/>
            </a:schemeClr>
          </a:solidFill>
          <a:ln>
            <a:noFill/>
          </a:ln>
          <a:effectLst>
            <a:glow rad="63500">
              <a:schemeClr val="accent1">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latin typeface="Algerian" panose="04020705040A02060702" pitchFamily="82" charset="0"/>
              </a:rPr>
              <a:t>Which is the most preferred room type by guest</a:t>
            </a:r>
            <a:endParaRPr lang="en-US" sz="3200" dirty="0">
              <a:solidFill>
                <a:schemeClr val="bg1"/>
              </a:solidFill>
              <a:effectLst>
                <a:outerShdw blurRad="38100" dist="38100" dir="2700000" algn="tl">
                  <a:srgbClr val="000000">
                    <a:alpha val="43137"/>
                  </a:srgbClr>
                </a:outerShdw>
              </a:effectLst>
              <a:latin typeface="Algerian" panose="04020705040A02060702" pitchFamily="82" charset="0"/>
              <a:ea typeface="Cambria" panose="02040503050406030204" pitchFamily="18" charset="0"/>
            </a:endParaRPr>
          </a:p>
        </p:txBody>
      </p:sp>
    </p:spTree>
    <p:extLst>
      <p:ext uri="{BB962C8B-B14F-4D97-AF65-F5344CB8AC3E}">
        <p14:creationId xmlns:p14="http://schemas.microsoft.com/office/powerpoint/2010/main" val="4123824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15000">
              <a:schemeClr val="accent1">
                <a:lumMod val="11000"/>
                <a:lumOff val="8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D94303C-78FC-A19F-9D5A-588CB84BC5AA}"/>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rcRect t="3292"/>
          <a:stretch/>
        </p:blipFill>
        <p:spPr>
          <a:xfrm>
            <a:off x="478465" y="1531087"/>
            <a:ext cx="5528930" cy="50610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D6C2411B-FCA4-084D-F500-AC0B315FFB04}"/>
              </a:ext>
            </a:extLst>
          </p:cNvPr>
          <p:cNvSpPr txBox="1"/>
          <p:nvPr/>
        </p:nvSpPr>
        <p:spPr>
          <a:xfrm>
            <a:off x="6251944" y="1531087"/>
            <a:ext cx="5677786" cy="4149790"/>
          </a:xfrm>
          <a:prstGeom prst="rect">
            <a:avLst/>
          </a:prstGeom>
          <a:noFill/>
        </p:spPr>
        <p:txBody>
          <a:bodyPr wrap="square" rtlCol="0">
            <a:spAutoFit/>
          </a:bodyPr>
          <a:lstStyle/>
          <a:p>
            <a:pPr>
              <a:lnSpc>
                <a:spcPct val="150000"/>
              </a:lnSpc>
            </a:pPr>
            <a:r>
              <a:rPr lang="en-US" sz="2000" dirty="0">
                <a:solidFill>
                  <a:schemeClr val="bg1"/>
                </a:solidFill>
                <a:latin typeface="Cambria" panose="02040503050406030204" pitchFamily="18" charset="0"/>
                <a:ea typeface="Cambria" panose="02040503050406030204" pitchFamily="18" charset="0"/>
              </a:rPr>
              <a:t>Agents 9 and 240 have made the highest number of bookings, which has a positive impact on the business by contributing significantly to revenue. In contrast, agents 28 and 8 have made the least number of bookings, which may indicate areas for improvement. </a:t>
            </a:r>
          </a:p>
          <a:p>
            <a:pPr>
              <a:lnSpc>
                <a:spcPct val="150000"/>
              </a:lnSpc>
            </a:pPr>
            <a:r>
              <a:rPr lang="en-US" sz="2000" dirty="0">
                <a:solidFill>
                  <a:schemeClr val="bg1"/>
                </a:solidFill>
                <a:latin typeface="Cambria" panose="02040503050406030204" pitchFamily="18" charset="0"/>
                <a:ea typeface="Cambria" panose="02040503050406030204" pitchFamily="18" charset="0"/>
              </a:rPr>
              <a:t>Focusing on the performance of these agents and addressing any challenges they face can help boost </a:t>
            </a:r>
            <a:r>
              <a:rPr lang="en-US" dirty="0">
                <a:solidFill>
                  <a:schemeClr val="bg1"/>
                </a:solidFill>
                <a:latin typeface="Cambria" panose="02040503050406030204" pitchFamily="18" charset="0"/>
                <a:ea typeface="Cambria" panose="02040503050406030204" pitchFamily="18" charset="0"/>
              </a:rPr>
              <a:t>overall productivity and balance business growth.</a:t>
            </a:r>
            <a:endParaRPr lang="en-IN" dirty="0">
              <a:solidFill>
                <a:schemeClr val="bg1"/>
              </a:solidFill>
              <a:latin typeface="Cambria" panose="02040503050406030204" pitchFamily="18" charset="0"/>
              <a:ea typeface="Cambria" panose="02040503050406030204" pitchFamily="18" charset="0"/>
            </a:endParaRPr>
          </a:p>
        </p:txBody>
      </p:sp>
      <p:sp>
        <p:nvSpPr>
          <p:cNvPr id="7" name="Rectangle 6">
            <a:extLst>
              <a:ext uri="{FF2B5EF4-FFF2-40B4-BE49-F238E27FC236}">
                <a16:creationId xmlns:a16="http://schemas.microsoft.com/office/drawing/2014/main" id="{9266C922-E3C0-4E81-B048-9896A42847D5}"/>
              </a:ext>
            </a:extLst>
          </p:cNvPr>
          <p:cNvSpPr/>
          <p:nvPr/>
        </p:nvSpPr>
        <p:spPr>
          <a:xfrm>
            <a:off x="407503" y="69574"/>
            <a:ext cx="11102011" cy="715617"/>
          </a:xfrm>
          <a:prstGeom prst="rect">
            <a:avLst/>
          </a:prstGeom>
          <a:solidFill>
            <a:schemeClr val="accent4">
              <a:lumMod val="60000"/>
              <a:lumOff val="40000"/>
            </a:schemeClr>
          </a:solidFill>
          <a:ln>
            <a:noFill/>
          </a:ln>
          <a:effectLst>
            <a:glow rad="63500">
              <a:schemeClr val="accent1">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Algerian" panose="04020705040A02060702" pitchFamily="82" charset="0"/>
              </a:rPr>
              <a:t>Which agent has made the most Booking </a:t>
            </a:r>
            <a:endParaRPr lang="en-US" sz="4000" dirty="0">
              <a:solidFill>
                <a:schemeClr val="bg1"/>
              </a:solidFill>
              <a:effectLst>
                <a:outerShdw blurRad="38100" dist="38100" dir="2700000" algn="tl">
                  <a:srgbClr val="000000">
                    <a:alpha val="43137"/>
                  </a:srgbClr>
                </a:outerShdw>
              </a:effectLst>
              <a:latin typeface="Algerian" panose="04020705040A02060702" pitchFamily="82" charset="0"/>
              <a:ea typeface="Cambria" panose="02040503050406030204" pitchFamily="18" charset="0"/>
            </a:endParaRPr>
          </a:p>
        </p:txBody>
      </p:sp>
    </p:spTree>
    <p:extLst>
      <p:ext uri="{BB962C8B-B14F-4D97-AF65-F5344CB8AC3E}">
        <p14:creationId xmlns:p14="http://schemas.microsoft.com/office/powerpoint/2010/main" val="998503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7D2FAB-B57C-B2F0-D71A-1F594718674B}"/>
              </a:ext>
            </a:extLst>
          </p:cNvPr>
          <p:cNvSpPr>
            <a:spLocks noGrp="1"/>
          </p:cNvSpPr>
          <p:nvPr>
            <p:ph sz="quarter" idx="13"/>
          </p:nvPr>
        </p:nvSpPr>
        <p:spPr>
          <a:xfrm>
            <a:off x="546652" y="1262270"/>
            <a:ext cx="10642601" cy="5377069"/>
          </a:xfrm>
        </p:spPr>
        <p:txBody>
          <a:bodyPr>
            <a:noAutofit/>
          </a:bodyPr>
          <a:lstStyle/>
          <a:p>
            <a:pPr>
              <a:lnSpc>
                <a:spcPct val="120000"/>
              </a:lnSpc>
            </a:pPr>
            <a:r>
              <a:rPr lang="en-US" sz="1800" b="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This Project </a:t>
            </a:r>
            <a:r>
              <a:rPr lang="en-US" sz="1800" b="0" dirty="0">
                <a:solidFill>
                  <a:schemeClr val="bg1"/>
                </a:solidFill>
                <a:latin typeface="Cambria" panose="02040503050406030204" pitchFamily="18" charset="0"/>
                <a:ea typeface="Cambria" panose="02040503050406030204" pitchFamily="18" charset="0"/>
                <a:cs typeface="Times New Roman" panose="02020603050405020304" pitchFamily="18" charset="0"/>
              </a:rPr>
              <a:t>wa</a:t>
            </a:r>
            <a:r>
              <a:rPr lang="en-US" sz="1800" b="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s given to us by the Anudeep team with an intention to understand the Business done by Hotel Group. </a:t>
            </a:r>
          </a:p>
          <a:p>
            <a:pPr>
              <a:lnSpc>
                <a:spcPct val="120000"/>
              </a:lnSpc>
            </a:pPr>
            <a:r>
              <a:rPr lang="en-US" sz="1800" b="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This Dataset had two hotels City Hotel and Resort Hotel. The data provided was for 3 years 2015 , 2016 and 2017.We also have the revenue and booking details with number of days of stay and booking cancellation, total number of guests including children. It also specifies guests wait period for booking , reptation of guests, their food choices among others. The data also gives us an analyzation of countries from which bookings have been done. We also have a agent and other channels who also help in business by booking rooms for guests on the resort and city hotel behalf.</a:t>
            </a:r>
          </a:p>
          <a:p>
            <a:pPr>
              <a:lnSpc>
                <a:spcPct val="120000"/>
              </a:lnSpc>
            </a:pPr>
            <a:r>
              <a:rPr lang="en-US" sz="1800" b="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The data is divided between city hotel and resort hotel. so, we can make a fair comparison between both.</a:t>
            </a:r>
          </a:p>
          <a:p>
            <a:pPr>
              <a:lnSpc>
                <a:spcPct val="120000"/>
              </a:lnSpc>
            </a:pPr>
            <a:r>
              <a:rPr lang="en-US" sz="1800" b="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Before visualize any data from the data set We will do the data cleaning as to fill any null values and delete any duplicated values and after that we have to do data wrangling.</a:t>
            </a:r>
          </a:p>
          <a:p>
            <a:pPr>
              <a:lnSpc>
                <a:spcPct val="120000"/>
              </a:lnSpc>
            </a:pPr>
            <a:r>
              <a:rPr lang="en-US" sz="1800" b="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Also we will do our analysis for both city and resort as individual businesses and in comparison to one another. We will also take help of charts for better analysis.</a:t>
            </a:r>
          </a:p>
          <a:p>
            <a:endParaRPr lang="en-IN" sz="1600" dirty="0">
              <a:latin typeface="Century" panose="020406040505050203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2117E643-67C6-4771-9B8B-CA8DBB9080EE}"/>
              </a:ext>
            </a:extLst>
          </p:cNvPr>
          <p:cNvSpPr/>
          <p:nvPr/>
        </p:nvSpPr>
        <p:spPr>
          <a:xfrm>
            <a:off x="546652" y="27618"/>
            <a:ext cx="10585173" cy="974035"/>
          </a:xfrm>
          <a:prstGeom prst="rect">
            <a:avLst/>
          </a:prstGeom>
          <a:solidFill>
            <a:schemeClr val="accent4">
              <a:lumMod val="60000"/>
              <a:lumOff val="40000"/>
            </a:schemeClr>
          </a:solidFill>
          <a:ln>
            <a:noFill/>
          </a:ln>
          <a:effectLst>
            <a:glow rad="63500">
              <a:schemeClr val="accent1">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effectLst>
                  <a:outerShdw blurRad="38100" dist="38100" dir="2700000" algn="tl">
                    <a:srgbClr val="000000">
                      <a:alpha val="43137"/>
                    </a:srgbClr>
                  </a:outerShdw>
                </a:effectLst>
                <a:latin typeface="Algerian" panose="04020705040A02060702" pitchFamily="82" charset="0"/>
                <a:ea typeface="Cambria" panose="02040503050406030204" pitchFamily="18" charset="0"/>
              </a:rPr>
              <a:t>SUMMARY OF PROJECT</a:t>
            </a:r>
          </a:p>
        </p:txBody>
      </p:sp>
    </p:spTree>
    <p:extLst>
      <p:ext uri="{BB962C8B-B14F-4D97-AF65-F5344CB8AC3E}">
        <p14:creationId xmlns:p14="http://schemas.microsoft.com/office/powerpoint/2010/main" val="2224804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15000">
              <a:schemeClr val="accent1">
                <a:lumMod val="11000"/>
                <a:lumOff val="8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a:extLst>
            <a:ext uri="{FF2B5EF4-FFF2-40B4-BE49-F238E27FC236}">
              <a16:creationId xmlns:a16="http://schemas.microsoft.com/office/drawing/2014/main" id="{981B0495-4801-C3B0-E6A5-DEFC02CA8726}"/>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05A6949B-5885-A078-30B0-1E73A1B92E8E}"/>
              </a:ext>
            </a:extLst>
          </p:cNvPr>
          <p:cNvSpPr txBox="1"/>
          <p:nvPr/>
        </p:nvSpPr>
        <p:spPr>
          <a:xfrm>
            <a:off x="6096000" y="3091351"/>
            <a:ext cx="5677786" cy="3266920"/>
          </a:xfrm>
          <a:prstGeom prst="rect">
            <a:avLst/>
          </a:prstGeom>
          <a:noFill/>
        </p:spPr>
        <p:txBody>
          <a:bodyPr wrap="square" rtlCol="0">
            <a:spAutoFit/>
          </a:bodyPr>
          <a:lstStyle/>
          <a:p>
            <a:pPr>
              <a:lnSpc>
                <a:spcPct val="150000"/>
              </a:lnSpc>
            </a:pPr>
            <a:r>
              <a:rPr lang="en-IN" sz="2000" dirty="0">
                <a:solidFill>
                  <a:schemeClr val="bg1"/>
                </a:solidFill>
                <a:latin typeface="Cambria" panose="02040503050406030204" pitchFamily="18" charset="0"/>
                <a:ea typeface="Cambria" panose="02040503050406030204" pitchFamily="18" charset="0"/>
              </a:rPr>
              <a:t>As we can see that count of repeated guest is more in city hotel as compared to resort hotel</a:t>
            </a:r>
          </a:p>
          <a:p>
            <a:pPr>
              <a:lnSpc>
                <a:spcPct val="150000"/>
              </a:lnSpc>
            </a:pPr>
            <a:r>
              <a:rPr lang="en-IN" sz="2000" dirty="0">
                <a:solidFill>
                  <a:schemeClr val="bg1"/>
                </a:solidFill>
                <a:latin typeface="Cambria" panose="02040503050406030204" pitchFamily="18" charset="0"/>
                <a:ea typeface="Cambria" panose="02040503050406030204" pitchFamily="18" charset="0"/>
              </a:rPr>
              <a:t>This helps city hotel increase in revenue by gibing offers and discounts or memberships to repeated guest.</a:t>
            </a:r>
          </a:p>
          <a:p>
            <a:pPr>
              <a:lnSpc>
                <a:spcPct val="150000"/>
              </a:lnSpc>
            </a:pPr>
            <a:r>
              <a:rPr lang="en-IN" sz="2000" dirty="0">
                <a:solidFill>
                  <a:schemeClr val="bg1"/>
                </a:solidFill>
                <a:latin typeface="Cambria" panose="02040503050406030204" pitchFamily="18" charset="0"/>
                <a:ea typeface="Cambria" panose="02040503050406030204" pitchFamily="18" charset="0"/>
              </a:rPr>
              <a:t>And also helps resort hotel to make strategy to attract the more people and increase the revenue</a:t>
            </a:r>
          </a:p>
        </p:txBody>
      </p:sp>
      <p:pic>
        <p:nvPicPr>
          <p:cNvPr id="9" name="Content Placeholder 8">
            <a:extLst>
              <a:ext uri="{FF2B5EF4-FFF2-40B4-BE49-F238E27FC236}">
                <a16:creationId xmlns:a16="http://schemas.microsoft.com/office/drawing/2014/main" id="{7D663896-974E-F784-231A-5EBC2ACE081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rcRect l="3472" t="16180" r="7426" b="10352"/>
          <a:stretch/>
        </p:blipFill>
        <p:spPr>
          <a:xfrm>
            <a:off x="331470" y="1851660"/>
            <a:ext cx="5154930" cy="43808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Rectangle 6">
            <a:extLst>
              <a:ext uri="{FF2B5EF4-FFF2-40B4-BE49-F238E27FC236}">
                <a16:creationId xmlns:a16="http://schemas.microsoft.com/office/drawing/2014/main" id="{745E1F9D-C44D-4AB6-8BE5-593E469E9B41}"/>
              </a:ext>
            </a:extLst>
          </p:cNvPr>
          <p:cNvSpPr/>
          <p:nvPr/>
        </p:nvSpPr>
        <p:spPr>
          <a:xfrm>
            <a:off x="407503" y="99391"/>
            <a:ext cx="11102011" cy="954157"/>
          </a:xfrm>
          <a:prstGeom prst="rect">
            <a:avLst/>
          </a:prstGeom>
          <a:solidFill>
            <a:schemeClr val="accent4">
              <a:lumMod val="60000"/>
              <a:lumOff val="40000"/>
            </a:schemeClr>
          </a:solidFill>
          <a:ln>
            <a:noFill/>
          </a:ln>
          <a:effectLst>
            <a:glow rad="63500">
              <a:schemeClr val="accent1">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lgerian" panose="04020705040A02060702" pitchFamily="82" charset="0"/>
              </a:rPr>
              <a:t>Which hotel has more repeated guest count</a:t>
            </a:r>
            <a:endParaRPr lang="en-US" sz="3600" dirty="0">
              <a:solidFill>
                <a:schemeClr val="bg1"/>
              </a:solidFill>
              <a:effectLst>
                <a:outerShdw blurRad="38100" dist="38100" dir="2700000" algn="tl">
                  <a:srgbClr val="000000">
                    <a:alpha val="43137"/>
                  </a:srgbClr>
                </a:outerShdw>
              </a:effectLst>
              <a:latin typeface="Algerian" panose="04020705040A02060702" pitchFamily="82" charset="0"/>
              <a:ea typeface="Cambria" panose="02040503050406030204" pitchFamily="18" charset="0"/>
            </a:endParaRPr>
          </a:p>
        </p:txBody>
      </p:sp>
    </p:spTree>
    <p:extLst>
      <p:ext uri="{BB962C8B-B14F-4D97-AF65-F5344CB8AC3E}">
        <p14:creationId xmlns:p14="http://schemas.microsoft.com/office/powerpoint/2010/main" val="817532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15000">
              <a:schemeClr val="accent1">
                <a:lumMod val="11000"/>
                <a:lumOff val="8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a:extLst>
            <a:ext uri="{FF2B5EF4-FFF2-40B4-BE49-F238E27FC236}">
              <a16:creationId xmlns:a16="http://schemas.microsoft.com/office/drawing/2014/main" id="{F8E3DB1E-7F5C-BEF3-CE9D-F88F5533C3FF}"/>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61F8A6E-017E-5738-2349-35793BB0FC33}"/>
              </a:ext>
            </a:extLst>
          </p:cNvPr>
          <p:cNvSpPr txBox="1"/>
          <p:nvPr/>
        </p:nvSpPr>
        <p:spPr>
          <a:xfrm>
            <a:off x="6010940" y="3665509"/>
            <a:ext cx="5677786" cy="2343590"/>
          </a:xfrm>
          <a:prstGeom prst="rect">
            <a:avLst/>
          </a:prstGeom>
          <a:noFill/>
        </p:spPr>
        <p:txBody>
          <a:bodyPr wrap="square" rtlCol="0">
            <a:spAutoFit/>
          </a:bodyPr>
          <a:lstStyle/>
          <a:p>
            <a:pPr marL="0" indent="0">
              <a:buNone/>
            </a:pPr>
            <a:r>
              <a:rPr lang="en-US" sz="2000" dirty="0">
                <a:solidFill>
                  <a:schemeClr val="bg1"/>
                </a:solidFill>
                <a:latin typeface="Cambria" panose="02040503050406030204" pitchFamily="18" charset="0"/>
                <a:ea typeface="Cambria" panose="02040503050406030204" pitchFamily="18" charset="0"/>
              </a:rPr>
              <a:t>This chart indicates the revenue generated through various distribution channels, revealing that the highest average revenue collection of 120.55 occurred through GDS. </a:t>
            </a:r>
          </a:p>
          <a:p>
            <a:pPr marL="0" indent="0">
              <a:buNone/>
            </a:pPr>
            <a:r>
              <a:rPr lang="en-US" sz="2000" dirty="0">
                <a:solidFill>
                  <a:schemeClr val="bg1"/>
                </a:solidFill>
                <a:latin typeface="Cambria" panose="02040503050406030204" pitchFamily="18" charset="0"/>
                <a:ea typeface="Cambria" panose="02040503050406030204" pitchFamily="18" charset="0"/>
              </a:rPr>
              <a:t>The management should give attention on corporate channel to grow ADR</a:t>
            </a:r>
            <a:endParaRPr lang="en-IN" sz="2000" dirty="0">
              <a:solidFill>
                <a:schemeClr val="bg1"/>
              </a:solidFill>
              <a:latin typeface="Cambria" panose="02040503050406030204" pitchFamily="18" charset="0"/>
              <a:ea typeface="Cambria" panose="02040503050406030204" pitchFamily="18" charset="0"/>
            </a:endParaRPr>
          </a:p>
          <a:p>
            <a:pPr>
              <a:lnSpc>
                <a:spcPct val="150000"/>
              </a:lnSpc>
            </a:pPr>
            <a:endParaRPr lang="en-IN" sz="2000" dirty="0">
              <a:solidFill>
                <a:schemeClr val="bg1"/>
              </a:solidFill>
              <a:latin typeface="Cambria" panose="02040503050406030204" pitchFamily="18" charset="0"/>
              <a:ea typeface="Cambria" panose="02040503050406030204" pitchFamily="18" charset="0"/>
            </a:endParaRPr>
          </a:p>
        </p:txBody>
      </p:sp>
      <p:pic>
        <p:nvPicPr>
          <p:cNvPr id="7" name="Content Placeholder 6">
            <a:extLst>
              <a:ext uri="{FF2B5EF4-FFF2-40B4-BE49-F238E27FC236}">
                <a16:creationId xmlns:a16="http://schemas.microsoft.com/office/drawing/2014/main" id="{9E4C793F-98D6-A0E2-46CC-B5027FC07F7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rcRect l="7330" t="12171" r="7738" b="10520"/>
          <a:stretch/>
        </p:blipFill>
        <p:spPr>
          <a:xfrm>
            <a:off x="503274" y="1992011"/>
            <a:ext cx="4754880" cy="4017088"/>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8" name="Rectangle 7">
            <a:extLst>
              <a:ext uri="{FF2B5EF4-FFF2-40B4-BE49-F238E27FC236}">
                <a16:creationId xmlns:a16="http://schemas.microsoft.com/office/drawing/2014/main" id="{29CAA84C-DAB5-4CD8-9B1E-FCA70E922D59}"/>
              </a:ext>
            </a:extLst>
          </p:cNvPr>
          <p:cNvSpPr/>
          <p:nvPr/>
        </p:nvSpPr>
        <p:spPr>
          <a:xfrm>
            <a:off x="407503" y="69574"/>
            <a:ext cx="11102011" cy="1073426"/>
          </a:xfrm>
          <a:prstGeom prst="rect">
            <a:avLst/>
          </a:prstGeom>
          <a:solidFill>
            <a:schemeClr val="accent4">
              <a:lumMod val="60000"/>
              <a:lumOff val="40000"/>
            </a:schemeClr>
          </a:solidFill>
          <a:ln>
            <a:noFill/>
          </a:ln>
          <a:effectLst>
            <a:glow rad="63500">
              <a:schemeClr val="accent1">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lgerian" panose="04020705040A02060702" pitchFamily="82" charset="0"/>
              </a:rPr>
              <a:t>Revenue Generated by Distribution channel </a:t>
            </a:r>
            <a:endParaRPr lang="en-US" sz="3600" dirty="0">
              <a:solidFill>
                <a:schemeClr val="bg1"/>
              </a:solidFill>
              <a:effectLst>
                <a:outerShdw blurRad="38100" dist="38100" dir="2700000" algn="tl">
                  <a:srgbClr val="000000">
                    <a:alpha val="43137"/>
                  </a:srgbClr>
                </a:outerShdw>
              </a:effectLst>
              <a:latin typeface="Algerian" panose="04020705040A02060702" pitchFamily="82" charset="0"/>
              <a:ea typeface="Cambria" panose="02040503050406030204" pitchFamily="18" charset="0"/>
            </a:endParaRPr>
          </a:p>
        </p:txBody>
      </p:sp>
    </p:spTree>
    <p:extLst>
      <p:ext uri="{BB962C8B-B14F-4D97-AF65-F5344CB8AC3E}">
        <p14:creationId xmlns:p14="http://schemas.microsoft.com/office/powerpoint/2010/main" val="27977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gradFill>
          <a:gsLst>
            <a:gs pos="15000">
              <a:schemeClr val="accent1">
                <a:lumMod val="11000"/>
                <a:lumOff val="8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a:extLst>
            <a:ext uri="{FF2B5EF4-FFF2-40B4-BE49-F238E27FC236}">
              <a16:creationId xmlns:a16="http://schemas.microsoft.com/office/drawing/2014/main" id="{DF078CC7-DBE0-643A-3D32-45EAA65F43B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A97BD5E-48AC-5621-4FA3-F0FB0C9E4FC8}"/>
              </a:ext>
            </a:extLst>
          </p:cNvPr>
          <p:cNvSpPr txBox="1"/>
          <p:nvPr/>
        </p:nvSpPr>
        <p:spPr>
          <a:xfrm>
            <a:off x="883919" y="1005840"/>
            <a:ext cx="9672320" cy="6555641"/>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solidFill>
                  <a:schemeClr val="bg1"/>
                </a:solidFill>
                <a:latin typeface="Cambria" panose="02040503050406030204" pitchFamily="18" charset="0"/>
                <a:ea typeface="Cambria" panose="02040503050406030204" pitchFamily="18" charset="0"/>
              </a:rPr>
              <a:t>Our analysis shows that city hotels are the most preferred, with the highest bookings and revenue recorded in 2016. Since most guests do not need parking, reducing investment in parking spaces can save costs. The busiest months for bookings are July and August, likely due to vacations and increased travel.</a:t>
            </a:r>
          </a:p>
          <a:p>
            <a:pPr marL="285750" indent="-285750">
              <a:buFont typeface="Wingdings" panose="05000000000000000000" pitchFamily="2" charset="2"/>
              <a:buChar char="Ø"/>
            </a:pPr>
            <a:r>
              <a:rPr lang="en-US" sz="2000" dirty="0">
                <a:solidFill>
                  <a:schemeClr val="bg1"/>
                </a:solidFill>
                <a:latin typeface="Cambria" panose="02040503050406030204" pitchFamily="18" charset="0"/>
                <a:ea typeface="Cambria" panose="02040503050406030204" pitchFamily="18" charset="0"/>
              </a:rPr>
              <a:t>Most bookings are made through agents, and guests mainly come from Portugal, the United Kingdom, France, and Spain. Room categories A and D are the most popular, and many guests prefer to stay at the same hotel again. The BB-type meal is the most chosen food option.</a:t>
            </a:r>
          </a:p>
          <a:p>
            <a:pPr marL="285750" indent="-285750">
              <a:buFont typeface="Wingdings" panose="05000000000000000000" pitchFamily="2" charset="2"/>
              <a:buChar char="Ø"/>
            </a:pPr>
            <a:r>
              <a:rPr lang="en-US" sz="2000" dirty="0">
                <a:solidFill>
                  <a:schemeClr val="bg1"/>
                </a:solidFill>
                <a:latin typeface="Cambria" panose="02040503050406030204" pitchFamily="18" charset="0"/>
                <a:ea typeface="Cambria" panose="02040503050406030204" pitchFamily="18" charset="0"/>
              </a:rPr>
              <a:t>As more guests book rooms, the Average Daily Rate (ADR) also increases, meaning higher occupancy leads to more revenue. To grow the business, hotels should focus on increasing bookings and attracting more long-term guests.</a:t>
            </a:r>
          </a:p>
          <a:p>
            <a:pPr marL="285750" indent="-285750">
              <a:buFont typeface="Wingdings" panose="05000000000000000000" pitchFamily="2" charset="2"/>
              <a:buChar char="Ø"/>
            </a:pPr>
            <a:r>
              <a:rPr lang="en-US" sz="2000" dirty="0">
                <a:solidFill>
                  <a:schemeClr val="bg1"/>
                </a:solidFill>
                <a:latin typeface="Cambria" panose="02040503050406030204" pitchFamily="18" charset="0"/>
                <a:ea typeface="Cambria" panose="02040503050406030204" pitchFamily="18" charset="0"/>
              </a:rPr>
              <a:t>One key insight is the positive relationship between the number of bookings and the Average Daily Rate (ADR). As more guests book rooms, the revenue per room also increases, showing that higher occupancy leads to financial growth. To maximize profits, the hotel should focus on increasing guest stays and offering packages that encourage longer visits.</a:t>
            </a:r>
          </a:p>
          <a:p>
            <a:pPr marL="285750" indent="-285750">
              <a:buFont typeface="Wingdings" panose="05000000000000000000" pitchFamily="2" charset="2"/>
              <a:buChar char="Ø"/>
            </a:pPr>
            <a:r>
              <a:rPr lang="en-US" sz="2000" dirty="0">
                <a:solidFill>
                  <a:schemeClr val="bg1"/>
                </a:solidFill>
                <a:latin typeface="Cambria" panose="02040503050406030204" pitchFamily="18" charset="0"/>
                <a:ea typeface="Cambria" panose="02040503050406030204" pitchFamily="18" charset="0"/>
              </a:rPr>
              <a:t>By improving marketing strategies, optimizing services based on guest needs, and enhancing customer satisfaction, the hotel can continue to grow and attract more visitors.</a:t>
            </a:r>
          </a:p>
          <a:p>
            <a:endParaRPr lang="en-US" sz="2000" dirty="0">
              <a:solidFill>
                <a:schemeClr val="bg1"/>
              </a:solidFill>
            </a:endParaRPr>
          </a:p>
          <a:p>
            <a:pPr marL="285750" indent="-285750">
              <a:buFont typeface="Wingdings" panose="05000000000000000000" pitchFamily="2" charset="2"/>
              <a:buChar char="Ø"/>
            </a:pPr>
            <a:endParaRPr lang="en-IN" sz="2000" dirty="0">
              <a:solidFill>
                <a:schemeClr val="bg1"/>
              </a:solidFill>
              <a:latin typeface="Cambria" panose="02040503050406030204" pitchFamily="18" charset="0"/>
              <a:ea typeface="Cambria" panose="02040503050406030204" pitchFamily="18" charset="0"/>
            </a:endParaRPr>
          </a:p>
        </p:txBody>
      </p:sp>
      <p:sp>
        <p:nvSpPr>
          <p:cNvPr id="5" name="Rectangle 4">
            <a:extLst>
              <a:ext uri="{FF2B5EF4-FFF2-40B4-BE49-F238E27FC236}">
                <a16:creationId xmlns:a16="http://schemas.microsoft.com/office/drawing/2014/main" id="{6160EA73-2100-49E6-992E-70623E28D20D}"/>
              </a:ext>
            </a:extLst>
          </p:cNvPr>
          <p:cNvSpPr/>
          <p:nvPr/>
        </p:nvSpPr>
        <p:spPr>
          <a:xfrm>
            <a:off x="407503" y="69574"/>
            <a:ext cx="11102011" cy="785191"/>
          </a:xfrm>
          <a:prstGeom prst="rect">
            <a:avLst/>
          </a:prstGeom>
          <a:solidFill>
            <a:schemeClr val="accent4">
              <a:lumMod val="60000"/>
              <a:lumOff val="40000"/>
            </a:schemeClr>
          </a:solidFill>
          <a:ln>
            <a:noFill/>
          </a:ln>
          <a:effectLst>
            <a:glow rad="63500">
              <a:schemeClr val="accent1">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solidFill>
                  <a:schemeClr val="bg1"/>
                </a:solidFill>
                <a:latin typeface="Algerian" panose="04020705040A02060702" pitchFamily="82" charset="0"/>
              </a:rPr>
              <a:t>Solution to Business Objectives</a:t>
            </a:r>
            <a:endParaRPr lang="en-US" sz="4000" dirty="0">
              <a:solidFill>
                <a:schemeClr val="bg1"/>
              </a:solidFill>
              <a:effectLst>
                <a:outerShdw blurRad="38100" dist="38100" dir="2700000" algn="tl">
                  <a:srgbClr val="000000">
                    <a:alpha val="43137"/>
                  </a:srgbClr>
                </a:outerShdw>
              </a:effectLst>
              <a:latin typeface="Algerian" panose="04020705040A02060702" pitchFamily="82" charset="0"/>
              <a:ea typeface="Cambria" panose="02040503050406030204" pitchFamily="18" charset="0"/>
            </a:endParaRPr>
          </a:p>
        </p:txBody>
      </p:sp>
    </p:spTree>
    <p:extLst>
      <p:ext uri="{BB962C8B-B14F-4D97-AF65-F5344CB8AC3E}">
        <p14:creationId xmlns:p14="http://schemas.microsoft.com/office/powerpoint/2010/main" val="3124599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gradFill>
          <a:gsLst>
            <a:gs pos="15000">
              <a:schemeClr val="accent1">
                <a:lumMod val="11000"/>
                <a:lumOff val="8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a:extLst>
            <a:ext uri="{FF2B5EF4-FFF2-40B4-BE49-F238E27FC236}">
              <a16:creationId xmlns:a16="http://schemas.microsoft.com/office/drawing/2014/main" id="{2F692FA5-DC5A-1ECF-8204-944D6E8CF1B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1665DCD-2566-4ED8-E7B7-A965A479A044}"/>
              </a:ext>
            </a:extLst>
          </p:cNvPr>
          <p:cNvSpPr txBox="1"/>
          <p:nvPr/>
        </p:nvSpPr>
        <p:spPr>
          <a:xfrm>
            <a:off x="361507" y="1286540"/>
            <a:ext cx="11440633" cy="5236690"/>
          </a:xfrm>
          <a:prstGeom prst="rect">
            <a:avLst/>
          </a:prstGeom>
          <a:noFill/>
        </p:spPr>
        <p:txBody>
          <a:bodyPr wrap="square" rtlCol="0">
            <a:spAutoFit/>
          </a:bodyPr>
          <a:lstStyle/>
          <a:p>
            <a:pPr marL="342900" indent="-342900" algn="l">
              <a:buFont typeface="Wingdings" panose="05000000000000000000" pitchFamily="2" charset="2"/>
              <a:buChar char="Ø"/>
            </a:pPr>
            <a:r>
              <a:rPr lang="en-US" sz="2000" i="0" dirty="0">
                <a:solidFill>
                  <a:srgbClr val="1F1F1F"/>
                </a:solidFill>
                <a:effectLst/>
                <a:latin typeface="Cambria" panose="02040503050406030204" pitchFamily="18" charset="0"/>
                <a:ea typeface="Cambria" panose="02040503050406030204" pitchFamily="18" charset="0"/>
              </a:rPr>
              <a:t>We found that 66.45% preferred city hotel and 33.55% preferred to book a resort hotel</a:t>
            </a:r>
          </a:p>
          <a:p>
            <a:pPr marL="342900" indent="-342900" algn="l">
              <a:buFont typeface="Wingdings" panose="05000000000000000000" pitchFamily="2" charset="2"/>
              <a:buChar char="Ø"/>
            </a:pPr>
            <a:r>
              <a:rPr lang="en-US" sz="2000" i="0" dirty="0">
                <a:solidFill>
                  <a:srgbClr val="1F1F1F"/>
                </a:solidFill>
                <a:effectLst/>
                <a:latin typeface="Cambria" panose="02040503050406030204" pitchFamily="18" charset="0"/>
                <a:ea typeface="Cambria" panose="02040503050406030204" pitchFamily="18" charset="0"/>
              </a:rPr>
              <a:t>The city hotel has made more number of bookings in years 2016 and 2017.The resort did have more bookings in 2016 but there was a noticeable decline in 2017.</a:t>
            </a:r>
          </a:p>
          <a:p>
            <a:pPr marL="342900" indent="-342900" algn="l">
              <a:buFont typeface="Wingdings" panose="05000000000000000000" pitchFamily="2" charset="2"/>
              <a:buChar char="Ø"/>
            </a:pPr>
            <a:r>
              <a:rPr lang="en-US" sz="2000" i="0" dirty="0">
                <a:solidFill>
                  <a:srgbClr val="1F1F1F"/>
                </a:solidFill>
                <a:effectLst/>
                <a:latin typeface="Cambria" panose="02040503050406030204" pitchFamily="18" charset="0"/>
                <a:ea typeface="Cambria" panose="02040503050406030204" pitchFamily="18" charset="0"/>
              </a:rPr>
              <a:t>The city hotels have more ADR that means City hotels Generate more Revenue than Resort Hotel</a:t>
            </a:r>
          </a:p>
          <a:p>
            <a:pPr marL="342900" indent="-342900" algn="l">
              <a:buFont typeface="Wingdings" panose="05000000000000000000" pitchFamily="2" charset="2"/>
              <a:buChar char="Ø"/>
            </a:pPr>
            <a:r>
              <a:rPr lang="en-US" sz="2000" i="0" dirty="0">
                <a:solidFill>
                  <a:srgbClr val="1F1F1F"/>
                </a:solidFill>
                <a:effectLst/>
                <a:latin typeface="Cambria" panose="02040503050406030204" pitchFamily="18" charset="0"/>
                <a:ea typeface="Cambria" panose="02040503050406030204" pitchFamily="18" charset="0"/>
              </a:rPr>
              <a:t>Here, we found that overall more than 27% of booking got cancelled</a:t>
            </a:r>
          </a:p>
          <a:p>
            <a:pPr marL="342900" indent="-342900" algn="l">
              <a:buFont typeface="Wingdings" panose="05000000000000000000" pitchFamily="2" charset="2"/>
              <a:buChar char="Ø"/>
            </a:pPr>
            <a:r>
              <a:rPr lang="en-US" sz="2000" i="0" dirty="0">
                <a:solidFill>
                  <a:srgbClr val="1F1F1F"/>
                </a:solidFill>
                <a:effectLst/>
                <a:latin typeface="Cambria" panose="02040503050406030204" pitchFamily="18" charset="0"/>
                <a:ea typeface="Cambria" panose="02040503050406030204" pitchFamily="18" charset="0"/>
              </a:rPr>
              <a:t>The month of July and August had the most Bookings. Summer vacation can be the reason for the bookings.</a:t>
            </a:r>
          </a:p>
          <a:p>
            <a:pPr marL="342900" indent="-342900" algn="l">
              <a:buFont typeface="Wingdings" panose="05000000000000000000" pitchFamily="2" charset="2"/>
              <a:buChar char="Ø"/>
            </a:pPr>
            <a:r>
              <a:rPr lang="en-US" sz="2000" i="0" dirty="0">
                <a:solidFill>
                  <a:srgbClr val="1F1F1F"/>
                </a:solidFill>
                <a:effectLst/>
                <a:latin typeface="Cambria" panose="02040503050406030204" pitchFamily="18" charset="0"/>
                <a:ea typeface="Cambria" panose="02040503050406030204" pitchFamily="18" charset="0"/>
              </a:rPr>
              <a:t>Agent no. 9 and 240 made highest bookings, where as least number of bookings are made by agent no 28 and 8</a:t>
            </a:r>
          </a:p>
          <a:p>
            <a:pPr marL="342900" indent="-342900">
              <a:buFont typeface="Wingdings" panose="05000000000000000000" pitchFamily="2" charset="2"/>
              <a:buChar char="Ø"/>
            </a:pPr>
            <a:r>
              <a:rPr lang="en-US" sz="2000" dirty="0">
                <a:solidFill>
                  <a:schemeClr val="bg1"/>
                </a:solidFill>
                <a:effectLst/>
                <a:latin typeface="Cambria" panose="02040503050406030204" pitchFamily="18" charset="0"/>
                <a:ea typeface="Cambria" panose="02040503050406030204" pitchFamily="18" charset="0"/>
              </a:rPr>
              <a:t>Room type A and D have been booked maximum in the last 3years.</a:t>
            </a:r>
          </a:p>
          <a:p>
            <a:pPr marL="342900" indent="-342900">
              <a:buFont typeface="Wingdings" panose="05000000000000000000" pitchFamily="2" charset="2"/>
              <a:buChar char="Ø"/>
            </a:pPr>
            <a:r>
              <a:rPr lang="en-US" sz="2000" dirty="0">
                <a:solidFill>
                  <a:schemeClr val="bg1"/>
                </a:solidFill>
                <a:effectLst/>
                <a:latin typeface="Cambria" panose="02040503050406030204" pitchFamily="18" charset="0"/>
                <a:ea typeface="Cambria" panose="02040503050406030204" pitchFamily="18" charset="0"/>
              </a:rPr>
              <a:t> From above insight we have found that the average stay length is 7 days for both types</a:t>
            </a:r>
          </a:p>
          <a:p>
            <a:endParaRPr lang="en-US" sz="2000" dirty="0">
              <a:solidFill>
                <a:schemeClr val="bg1"/>
              </a:solidFill>
              <a:latin typeface="Cambria" panose="02040503050406030204" pitchFamily="18" charset="0"/>
              <a:ea typeface="Cambria" panose="02040503050406030204" pitchFamily="18" charset="0"/>
            </a:endParaRPr>
          </a:p>
          <a:p>
            <a:endParaRPr lang="en-US" sz="2000" dirty="0">
              <a:solidFill>
                <a:schemeClr val="bg1"/>
              </a:solidFill>
              <a:effectLst/>
              <a:latin typeface="Cambria" panose="02040503050406030204" pitchFamily="18" charset="0"/>
              <a:ea typeface="Cambria" panose="02040503050406030204" pitchFamily="18" charset="0"/>
            </a:endParaRPr>
          </a:p>
          <a:p>
            <a:r>
              <a:rPr lang="en-US" sz="2400" b="1" dirty="0">
                <a:solidFill>
                  <a:schemeClr val="bg1"/>
                </a:solidFill>
                <a:effectLst/>
                <a:latin typeface="Cambria" panose="02040503050406030204" pitchFamily="18" charset="0"/>
                <a:ea typeface="Cambria" panose="02040503050406030204" pitchFamily="18" charset="0"/>
              </a:rPr>
              <a:t>**As the total number of people increases adr also increases. Thus, adr and total people are directly proportional to each other.**</a:t>
            </a:r>
          </a:p>
          <a:p>
            <a:pPr algn="l">
              <a:lnSpc>
                <a:spcPct val="150000"/>
              </a:lnSpc>
              <a:buFont typeface="+mj-lt"/>
              <a:buAutoNum type="arabicPeriod"/>
            </a:pPr>
            <a:endParaRPr lang="en-US" sz="2000" i="0" dirty="0">
              <a:solidFill>
                <a:srgbClr val="1F1F1F"/>
              </a:solidFill>
              <a:effectLst/>
              <a:latin typeface="Cambria" panose="02040503050406030204" pitchFamily="18" charset="0"/>
              <a:ea typeface="Cambria" panose="02040503050406030204" pitchFamily="18" charset="0"/>
            </a:endParaRPr>
          </a:p>
        </p:txBody>
      </p:sp>
      <p:sp>
        <p:nvSpPr>
          <p:cNvPr id="5" name="Rectangle 4">
            <a:extLst>
              <a:ext uri="{FF2B5EF4-FFF2-40B4-BE49-F238E27FC236}">
                <a16:creationId xmlns:a16="http://schemas.microsoft.com/office/drawing/2014/main" id="{EC57A511-82B3-4300-9639-69CA3C997167}"/>
              </a:ext>
            </a:extLst>
          </p:cNvPr>
          <p:cNvSpPr/>
          <p:nvPr/>
        </p:nvSpPr>
        <p:spPr>
          <a:xfrm>
            <a:off x="407503" y="69574"/>
            <a:ext cx="11102011" cy="884583"/>
          </a:xfrm>
          <a:prstGeom prst="rect">
            <a:avLst/>
          </a:prstGeom>
          <a:solidFill>
            <a:schemeClr val="accent4">
              <a:lumMod val="60000"/>
              <a:lumOff val="40000"/>
            </a:schemeClr>
          </a:solidFill>
          <a:ln>
            <a:noFill/>
          </a:ln>
          <a:effectLst>
            <a:glow rad="63500">
              <a:schemeClr val="accent1">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solidFill>
                  <a:schemeClr val="bg1"/>
                </a:solidFill>
                <a:latin typeface="Algerian" panose="04020705040A02060702" pitchFamily="82" charset="0"/>
              </a:rPr>
              <a:t>Result and conclusion</a:t>
            </a:r>
            <a:endParaRPr lang="en-US" sz="4000" dirty="0">
              <a:solidFill>
                <a:schemeClr val="bg1"/>
              </a:solidFill>
              <a:effectLst>
                <a:outerShdw blurRad="38100" dist="38100" dir="2700000" algn="tl">
                  <a:srgbClr val="000000">
                    <a:alpha val="43137"/>
                  </a:srgbClr>
                </a:outerShdw>
              </a:effectLst>
              <a:latin typeface="Algerian" panose="04020705040A02060702" pitchFamily="82" charset="0"/>
              <a:ea typeface="Cambria" panose="02040503050406030204" pitchFamily="18" charset="0"/>
            </a:endParaRPr>
          </a:p>
        </p:txBody>
      </p:sp>
    </p:spTree>
    <p:extLst>
      <p:ext uri="{BB962C8B-B14F-4D97-AF65-F5344CB8AC3E}">
        <p14:creationId xmlns:p14="http://schemas.microsoft.com/office/powerpoint/2010/main" val="2452145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97E5A5C-AB5C-BDFC-D212-A4422898155E}"/>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40118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D20D8-6B17-4965-DD0F-09CE82FAE8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0F4361-79AE-3ECA-C646-0255522538B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B8401A67-3FF5-DF41-8917-297B18F0159D}"/>
              </a:ext>
            </a:extLst>
          </p:cNvPr>
          <p:cNvSpPr>
            <a:spLocks noGrp="1"/>
          </p:cNvSpPr>
          <p:nvPr>
            <p:ph type="body" sz="quarter" idx="11"/>
          </p:nvPr>
        </p:nvSpPr>
        <p:spPr>
          <a:xfrm>
            <a:off x="594360" y="4549552"/>
            <a:ext cx="5486400" cy="1645920"/>
          </a:xfrm>
        </p:spPr>
        <p:txBody>
          <a:bodyPr/>
          <a:lstStyle/>
          <a:p>
            <a:r>
              <a:rPr lang="en-US" dirty="0"/>
              <a:t>Brita Tamm</a:t>
            </a:r>
          </a:p>
          <a:p>
            <a:r>
              <a:rPr lang="en-US" dirty="0"/>
              <a:t>502-555-0152</a:t>
            </a:r>
          </a:p>
          <a:p>
            <a:r>
              <a:rPr lang="en-US" dirty="0"/>
              <a:t>brita@firstupconsultants.com</a:t>
            </a:r>
          </a:p>
          <a:p>
            <a:r>
              <a:rPr lang="en-US" dirty="0"/>
              <a:t>www.firstupconsultants.com</a:t>
            </a:r>
          </a:p>
        </p:txBody>
      </p:sp>
      <p:pic>
        <p:nvPicPr>
          <p:cNvPr id="32" name="Picture Placeholder 31">
            <a:extLst>
              <a:ext uri="{FF2B5EF4-FFF2-40B4-BE49-F238E27FC236}">
                <a16:creationId xmlns:a16="http://schemas.microsoft.com/office/drawing/2014/main" id="{5BCA5BAB-559B-FFDD-4763-AE722C5D9673}"/>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12192000" cy="6858000"/>
          </a:xfrm>
          <a:prstGeom prst="rect">
            <a:avLst/>
          </a:prstGeom>
        </p:spPr>
      </p:pic>
    </p:spTree>
    <p:extLst>
      <p:ext uri="{BB962C8B-B14F-4D97-AF65-F5344CB8AC3E}">
        <p14:creationId xmlns:p14="http://schemas.microsoft.com/office/powerpoint/2010/main" val="3844476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r>
              <a:rPr lang="en-US" dirty="0"/>
              <a:t>Brita Tamm</a:t>
            </a:r>
          </a:p>
          <a:p>
            <a:r>
              <a:rPr lang="en-US" dirty="0"/>
              <a:t>502-555-0152</a:t>
            </a:r>
          </a:p>
          <a:p>
            <a:r>
              <a:rPr lang="en-US" dirty="0"/>
              <a:t>brita@firstupconsultants.com</a:t>
            </a:r>
          </a:p>
          <a:p>
            <a:r>
              <a:rPr lang="en-US" dirty="0"/>
              <a:t>www.firstupconsultants.com</a:t>
            </a:r>
          </a:p>
        </p:txBody>
      </p:sp>
      <p:pic>
        <p:nvPicPr>
          <p:cNvPr id="5" name="Picture 4">
            <a:extLst>
              <a:ext uri="{FF2B5EF4-FFF2-40B4-BE49-F238E27FC236}">
                <a16:creationId xmlns:a16="http://schemas.microsoft.com/office/drawing/2014/main" id="{D5906E71-890D-4DEB-694F-FBA22A960948}"/>
              </a:ext>
            </a:extLst>
          </p:cNvPr>
          <p:cNvPicPr>
            <a:picLocks noChangeAspect="1"/>
          </p:cNvPicPr>
          <p:nvPr/>
        </p:nvPicPr>
        <p:blipFill>
          <a:blip r:embed="rId3">
            <a:extLst>
              <a:ext uri="{28A0092B-C50C-407E-A947-70E740481C1C}">
                <a14:useLocalDpi xmlns:a14="http://schemas.microsoft.com/office/drawing/2010/main" val="0"/>
              </a:ext>
            </a:extLst>
          </a:blip>
          <a:srcRect b="30519"/>
          <a:stretch/>
        </p:blipFill>
        <p:spPr>
          <a:xfrm>
            <a:off x="0" y="0"/>
            <a:ext cx="12192000" cy="6858000"/>
          </a:xfrm>
          <a:prstGeom prst="rect">
            <a:avLst/>
          </a:prstGeom>
        </p:spPr>
      </p:pic>
    </p:spTree>
    <p:extLst>
      <p:ext uri="{BB962C8B-B14F-4D97-AF65-F5344CB8AC3E}">
        <p14:creationId xmlns:p14="http://schemas.microsoft.com/office/powerpoint/2010/main" val="426113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alpha val="9000"/>
          </a:schemeClr>
        </a:solidFill>
        <a:effectLst/>
      </p:bgPr>
    </p:bg>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8DB431A1-9806-9CFE-0E5F-1A5611C2A666}"/>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15013" b="15013"/>
          <a:stretch/>
        </p:blipFill>
        <p:spPr>
          <a:xfrm>
            <a:off x="6492240" y="0"/>
            <a:ext cx="5699760" cy="6858000"/>
          </a:xfrm>
        </p:spPr>
      </p:pic>
      <p:sp>
        <p:nvSpPr>
          <p:cNvPr id="7" name="TextBox 6">
            <a:extLst>
              <a:ext uri="{FF2B5EF4-FFF2-40B4-BE49-F238E27FC236}">
                <a16:creationId xmlns:a16="http://schemas.microsoft.com/office/drawing/2014/main" id="{C0652FC3-F453-25D2-9C3D-361E02687866}"/>
              </a:ext>
            </a:extLst>
          </p:cNvPr>
          <p:cNvSpPr txBox="1"/>
          <p:nvPr/>
        </p:nvSpPr>
        <p:spPr>
          <a:xfrm>
            <a:off x="396240" y="1109547"/>
            <a:ext cx="6096000" cy="4653390"/>
          </a:xfrm>
          <a:prstGeom prst="rect">
            <a:avLst/>
          </a:prstGeom>
          <a:noFill/>
        </p:spPr>
        <p:txBody>
          <a:bodyPr wrap="square" rtlCol="0">
            <a:spAutoFit/>
          </a:bodyPr>
          <a:lstStyle/>
          <a:p>
            <a:pPr marL="342900" indent="-342900" algn="l">
              <a:lnSpc>
                <a:spcPct val="150000"/>
              </a:lnSpc>
              <a:buFont typeface="Wingdings" panose="05000000000000000000" pitchFamily="2" charset="2"/>
              <a:buChar char="Ø"/>
            </a:pPr>
            <a:r>
              <a:rPr lang="en-US" sz="2000" dirty="0">
                <a:solidFill>
                  <a:schemeClr val="bg1"/>
                </a:solidFill>
                <a:effectLst/>
                <a:latin typeface="Century" panose="02040604050505020304" pitchFamily="18" charset="0"/>
              </a:rPr>
              <a:t>This data set contains booking information for a city hotel and a resort hotel </a:t>
            </a:r>
          </a:p>
          <a:p>
            <a:pPr marL="342900" indent="-342900" algn="l">
              <a:lnSpc>
                <a:spcPct val="150000"/>
              </a:lnSpc>
              <a:buFont typeface="Wingdings" panose="05000000000000000000" pitchFamily="2" charset="2"/>
              <a:buChar char="Ø"/>
            </a:pPr>
            <a:r>
              <a:rPr lang="en-US" sz="2000" dirty="0">
                <a:solidFill>
                  <a:schemeClr val="bg1"/>
                </a:solidFill>
                <a:effectLst/>
                <a:latin typeface="Century" panose="02040604050505020304" pitchFamily="18" charset="0"/>
              </a:rPr>
              <a:t>It includes information such as when the booking  was made, the number of adults, children, and/or babies, and the number of available parking spaces, which agent made the booking, among other things.</a:t>
            </a:r>
          </a:p>
          <a:p>
            <a:pPr marL="342900" indent="-342900" algn="l">
              <a:lnSpc>
                <a:spcPct val="150000"/>
              </a:lnSpc>
              <a:buFont typeface="Wingdings" panose="05000000000000000000" pitchFamily="2" charset="2"/>
              <a:buChar char="Ø"/>
            </a:pPr>
            <a:r>
              <a:rPr lang="en-US" sz="2000" dirty="0">
                <a:solidFill>
                  <a:schemeClr val="bg1"/>
                </a:solidFill>
                <a:effectLst/>
                <a:latin typeface="Century" panose="02040604050505020304" pitchFamily="18" charset="0"/>
              </a:rPr>
              <a:t>The objective of this project is Explore and analyze the data to discover important factors that govern the bookings.</a:t>
            </a:r>
            <a:r>
              <a:rPr lang="en-US" dirty="0">
                <a:effectLst/>
                <a:latin typeface="Century" panose="02040604050505020304" pitchFamily="18" charset="0"/>
              </a:rPr>
              <a:t> </a:t>
            </a:r>
            <a:endParaRPr lang="en-US" b="1" i="0" dirty="0">
              <a:effectLst/>
              <a:latin typeface="Arno Pro Display" panose="02020502050506020403" pitchFamily="18" charset="0"/>
            </a:endParaRPr>
          </a:p>
        </p:txBody>
      </p:sp>
      <p:sp>
        <p:nvSpPr>
          <p:cNvPr id="6" name="Rectangle 5">
            <a:extLst>
              <a:ext uri="{FF2B5EF4-FFF2-40B4-BE49-F238E27FC236}">
                <a16:creationId xmlns:a16="http://schemas.microsoft.com/office/drawing/2014/main" id="{D48B2F52-41D9-4FBC-AF46-DA5C8CD5627F}"/>
              </a:ext>
            </a:extLst>
          </p:cNvPr>
          <p:cNvSpPr/>
          <p:nvPr/>
        </p:nvSpPr>
        <p:spPr>
          <a:xfrm>
            <a:off x="546653" y="77313"/>
            <a:ext cx="5549348" cy="974035"/>
          </a:xfrm>
          <a:prstGeom prst="rect">
            <a:avLst/>
          </a:prstGeom>
          <a:solidFill>
            <a:schemeClr val="accent4">
              <a:lumMod val="60000"/>
              <a:lumOff val="40000"/>
            </a:schemeClr>
          </a:solidFill>
          <a:ln>
            <a:noFill/>
          </a:ln>
          <a:effectLst>
            <a:glow rad="63500">
              <a:schemeClr val="accent1">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effectLst>
                  <a:outerShdw blurRad="38100" dist="38100" dir="2700000" algn="tl">
                    <a:srgbClr val="000000">
                      <a:alpha val="43137"/>
                    </a:srgbClr>
                  </a:outerShdw>
                </a:effectLst>
                <a:latin typeface="Algerian" panose="04020705040A02060702" pitchFamily="82" charset="0"/>
                <a:ea typeface="Cambria" panose="02040503050406030204" pitchFamily="18" charset="0"/>
              </a:rPr>
              <a:t>PROBLEM STATEMENT</a:t>
            </a:r>
          </a:p>
        </p:txBody>
      </p:sp>
    </p:spTree>
    <p:extLst>
      <p:ext uri="{BB962C8B-B14F-4D97-AF65-F5344CB8AC3E}">
        <p14:creationId xmlns:p14="http://schemas.microsoft.com/office/powerpoint/2010/main" val="2249372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6EBD1B2-720E-8EE3-A440-4F173F365A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48075"/>
          </a:xfrm>
          <a:prstGeom prst="rect">
            <a:avLst/>
          </a:prstGeom>
        </p:spPr>
      </p:pic>
      <p:sp>
        <p:nvSpPr>
          <p:cNvPr id="3" name="Rectangle 2">
            <a:extLst>
              <a:ext uri="{FF2B5EF4-FFF2-40B4-BE49-F238E27FC236}">
                <a16:creationId xmlns:a16="http://schemas.microsoft.com/office/drawing/2014/main" id="{29860FAC-9165-492F-9E81-3A0ABFE13522}"/>
              </a:ext>
            </a:extLst>
          </p:cNvPr>
          <p:cNvSpPr/>
          <p:nvPr/>
        </p:nvSpPr>
        <p:spPr>
          <a:xfrm>
            <a:off x="9178788" y="5475117"/>
            <a:ext cx="2534478" cy="56653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55A01AD7-756C-48CB-9AE7-45079FE025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3815282"/>
            <a:ext cx="8054340" cy="3886200"/>
          </a:xfrm>
          <a:prstGeom prst="rect">
            <a:avLst/>
          </a:prstGeom>
        </p:spPr>
      </p:pic>
    </p:spTree>
    <p:extLst>
      <p:ext uri="{BB962C8B-B14F-4D97-AF65-F5344CB8AC3E}">
        <p14:creationId xmlns:p14="http://schemas.microsoft.com/office/powerpoint/2010/main" val="2372496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Content Placeholder 5">
            <a:extLst>
              <a:ext uri="{FF2B5EF4-FFF2-40B4-BE49-F238E27FC236}">
                <a16:creationId xmlns:a16="http://schemas.microsoft.com/office/drawing/2014/main" id="{0D9B6B39-87BF-F68D-1E33-7D7C283B004F}"/>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47040" y="1461764"/>
            <a:ext cx="11389360" cy="5111755"/>
          </a:xfrm>
        </p:spPr>
      </p:pic>
      <p:sp>
        <p:nvSpPr>
          <p:cNvPr id="5" name="Rectangle 4">
            <a:extLst>
              <a:ext uri="{FF2B5EF4-FFF2-40B4-BE49-F238E27FC236}">
                <a16:creationId xmlns:a16="http://schemas.microsoft.com/office/drawing/2014/main" id="{7EDB4F20-C728-4389-BF4D-AD2C98002904}"/>
              </a:ext>
            </a:extLst>
          </p:cNvPr>
          <p:cNvSpPr/>
          <p:nvPr/>
        </p:nvSpPr>
        <p:spPr>
          <a:xfrm>
            <a:off x="447040" y="196584"/>
            <a:ext cx="11389360" cy="974035"/>
          </a:xfrm>
          <a:prstGeom prst="rect">
            <a:avLst/>
          </a:prstGeom>
          <a:solidFill>
            <a:schemeClr val="accent4">
              <a:lumMod val="60000"/>
              <a:lumOff val="40000"/>
            </a:schemeClr>
          </a:solidFill>
          <a:ln>
            <a:noFill/>
          </a:ln>
          <a:effectLst>
            <a:glow rad="63500">
              <a:schemeClr val="accent1">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effectLst>
                  <a:outerShdw blurRad="38100" dist="38100" dir="2700000" algn="tl">
                    <a:srgbClr val="000000">
                      <a:alpha val="43137"/>
                    </a:srgbClr>
                  </a:outerShdw>
                </a:effectLst>
                <a:latin typeface="Algerian" panose="04020705040A02060702" pitchFamily="82" charset="0"/>
                <a:ea typeface="Cambria" panose="02040503050406030204" pitchFamily="18" charset="0"/>
              </a:rPr>
              <a:t>DATASET FIRST VIEW</a:t>
            </a:r>
          </a:p>
        </p:txBody>
      </p:sp>
    </p:spTree>
    <p:extLst>
      <p:ext uri="{BB962C8B-B14F-4D97-AF65-F5344CB8AC3E}">
        <p14:creationId xmlns:p14="http://schemas.microsoft.com/office/powerpoint/2010/main" val="2324747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4EC8783-020D-ECB2-06EA-A6562258DA2D}"/>
              </a:ext>
            </a:extLst>
          </p:cNvPr>
          <p:cNvSpPr>
            <a:spLocks noGrp="1" noChangeArrowheads="1"/>
          </p:cNvSpPr>
          <p:nvPr>
            <p:ph type="body" sz="quarter" idx="11"/>
          </p:nvPr>
        </p:nvSpPr>
        <p:spPr bwMode="auto">
          <a:xfrm>
            <a:off x="406400" y="1719035"/>
            <a:ext cx="1078992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hotel </a:t>
            </a:r>
            <a:r>
              <a:rPr kumimoji="0" lang="en-US" altLang="en-US" sz="2000" b="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 Type of hotel (Resort or City).</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is_canceled </a:t>
            </a:r>
            <a:r>
              <a:rPr kumimoji="0" lang="en-US" altLang="en-US" sz="2000" b="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 Booking status: 0 (not canceled) or 1 (canceled).</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lead_time </a:t>
            </a:r>
            <a:r>
              <a:rPr kumimoji="0" lang="en-US" altLang="en-US" sz="2000" b="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 Days between booking and arrival.</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arrival_date_year </a:t>
            </a:r>
            <a:r>
              <a:rPr kumimoji="0" lang="en-US" altLang="en-US" sz="2000" b="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 Year of arrival.</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arrival_date_month </a:t>
            </a:r>
            <a:r>
              <a:rPr kumimoji="0" lang="en-US" altLang="en-US" sz="2000" b="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 Month of arrival.</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arrival_date_week_number </a:t>
            </a:r>
            <a:r>
              <a:rPr kumimoji="0" lang="en-US" altLang="en-US" sz="2000" b="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 Arrival week number.</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stays_in_weekend_nights </a:t>
            </a:r>
            <a:r>
              <a:rPr kumimoji="0" lang="en-US" altLang="en-US" sz="2000" b="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 Weekend nights (Sat-Sun) stayed.</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stays_in_week_nights </a:t>
            </a:r>
            <a:r>
              <a:rPr kumimoji="0" lang="en-US" altLang="en-US" sz="2000" b="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 Weeknights (Mon-Fri) stayed.</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adults</a:t>
            </a:r>
            <a:r>
              <a:rPr kumimoji="0" lang="en-US" altLang="en-US" sz="2000" b="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 – Number of adults.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children</a:t>
            </a:r>
            <a:r>
              <a:rPr kumimoji="0" lang="en-US" altLang="en-US" sz="2000" b="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 – Number of children.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babies</a:t>
            </a:r>
            <a:r>
              <a:rPr kumimoji="0" lang="en-US" altLang="en-US" sz="2000" b="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 – Number of babies.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meal</a:t>
            </a:r>
            <a:r>
              <a:rPr kumimoji="0" lang="en-US" altLang="en-US" sz="2000" b="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 – Meal type booked.</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country</a:t>
            </a:r>
            <a:r>
              <a:rPr kumimoji="0" lang="en-US" altLang="en-US" sz="2000" b="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 – Guest's country.</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market_segment</a:t>
            </a:r>
            <a:r>
              <a:rPr kumimoji="0" lang="en-US" altLang="en-US" sz="2000" b="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 – Booking category based on travel habits.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distribution_channel</a:t>
            </a:r>
            <a:r>
              <a:rPr kumimoji="0" lang="en-US" altLang="en-US" sz="2000" b="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 – Booking channel name.</a:t>
            </a:r>
          </a:p>
        </p:txBody>
      </p:sp>
      <p:sp>
        <p:nvSpPr>
          <p:cNvPr id="5" name="Rectangle 4">
            <a:extLst>
              <a:ext uri="{FF2B5EF4-FFF2-40B4-BE49-F238E27FC236}">
                <a16:creationId xmlns:a16="http://schemas.microsoft.com/office/drawing/2014/main" id="{2FEC16B5-45F3-48D2-A235-2983BB1256E1}"/>
              </a:ext>
            </a:extLst>
          </p:cNvPr>
          <p:cNvSpPr/>
          <p:nvPr/>
        </p:nvSpPr>
        <p:spPr>
          <a:xfrm>
            <a:off x="705678" y="127007"/>
            <a:ext cx="10585173" cy="974035"/>
          </a:xfrm>
          <a:prstGeom prst="rect">
            <a:avLst/>
          </a:prstGeom>
          <a:solidFill>
            <a:schemeClr val="accent4">
              <a:lumMod val="60000"/>
              <a:lumOff val="40000"/>
            </a:schemeClr>
          </a:solidFill>
          <a:ln>
            <a:noFill/>
          </a:ln>
          <a:effectLst>
            <a:glow rad="63500">
              <a:schemeClr val="accent1">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effectLst>
                  <a:outerShdw blurRad="38100" dist="38100" dir="2700000" algn="tl">
                    <a:srgbClr val="000000">
                      <a:alpha val="43137"/>
                    </a:srgbClr>
                  </a:outerShdw>
                </a:effectLst>
                <a:latin typeface="Algerian" panose="04020705040A02060702" pitchFamily="82" charset="0"/>
                <a:ea typeface="Cambria" panose="02040503050406030204" pitchFamily="18" charset="0"/>
              </a:rPr>
              <a:t>Variable description</a:t>
            </a:r>
          </a:p>
        </p:txBody>
      </p:sp>
    </p:spTree>
    <p:extLst>
      <p:ext uri="{BB962C8B-B14F-4D97-AF65-F5344CB8AC3E}">
        <p14:creationId xmlns:p14="http://schemas.microsoft.com/office/powerpoint/2010/main" val="1899723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7C7B666F-EED9-678E-1A37-31738B3DFD21}"/>
            </a:ext>
          </a:extLst>
        </p:cNvPr>
        <p:cNvGrpSpPr/>
        <p:nvPr/>
      </p:nvGrpSpPr>
      <p:grpSpPr>
        <a:xfrm>
          <a:off x="0" y="0"/>
          <a:ext cx="0" cy="0"/>
          <a:chOff x="0" y="0"/>
          <a:chExt cx="0" cy="0"/>
        </a:xfrm>
      </p:grpSpPr>
      <p:sp>
        <p:nvSpPr>
          <p:cNvPr id="3" name="Rectangle 1">
            <a:extLst>
              <a:ext uri="{FF2B5EF4-FFF2-40B4-BE49-F238E27FC236}">
                <a16:creationId xmlns:a16="http://schemas.microsoft.com/office/drawing/2014/main" id="{08B85BC5-79DF-BFF6-16B0-9FA746F710E9}"/>
              </a:ext>
            </a:extLst>
          </p:cNvPr>
          <p:cNvSpPr>
            <a:spLocks noGrp="1" noChangeArrowheads="1"/>
          </p:cNvSpPr>
          <p:nvPr>
            <p:ph type="body" sz="quarter" idx="11"/>
          </p:nvPr>
        </p:nvSpPr>
        <p:spPr bwMode="auto">
          <a:xfrm>
            <a:off x="406400" y="1565147"/>
            <a:ext cx="1044448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is_repeated_guest </a:t>
            </a:r>
            <a:r>
              <a:rPr kumimoji="0" lang="en-US" altLang="en-US" sz="2000" b="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 1 (repeat guest) or 0 (new guest).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previous_cancellations</a:t>
            </a:r>
            <a:r>
              <a:rPr kumimoji="0" lang="en-US" altLang="en-US" sz="2000" b="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 – Number of past canceled bookings.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previous_booking_not_canceled</a:t>
            </a:r>
            <a:r>
              <a:rPr kumimoji="0" lang="en-US" altLang="en-US" sz="2000" b="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 – Number of past successful bookings.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reserved_room_type </a:t>
            </a:r>
            <a:r>
              <a:rPr kumimoji="0" lang="en-US" altLang="en-US" sz="2000" b="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 Reserved room type code.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assigned_room_type</a:t>
            </a:r>
            <a:r>
              <a:rPr kumimoji="0" lang="en-US" altLang="en-US" sz="2000" b="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 – Assigned room type code.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booking_changes</a:t>
            </a:r>
            <a:r>
              <a:rPr kumimoji="0" lang="en-US" altLang="en-US" sz="2000" b="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 – Number of changes made.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deposit_type</a:t>
            </a:r>
            <a:r>
              <a:rPr kumimoji="0" lang="en-US" altLang="en-US" sz="2000" b="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 – Type of deposit paid.</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agent</a:t>
            </a:r>
            <a:r>
              <a:rPr kumimoji="0" lang="en-US" altLang="en-US" sz="2000" b="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 – Booking agent ID.</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company</a:t>
            </a:r>
            <a:r>
              <a:rPr kumimoji="0" lang="en-US" altLang="en-US" sz="2000" b="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 – Company ID for corporate bookings.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days_in_waiting_list</a:t>
            </a:r>
            <a:r>
              <a:rPr kumimoji="0" lang="en-US" altLang="en-US" sz="2000" b="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 – Days booking was on the waitlist.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customer_type</a:t>
            </a:r>
            <a:r>
              <a:rPr kumimoji="0" lang="en-US" altLang="en-US" sz="2000" b="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 – Category of customer.</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adr</a:t>
            </a:r>
            <a:r>
              <a:rPr kumimoji="0" lang="en-US" altLang="en-US" sz="2000" b="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 – Average Daily Rate (ADR).</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required_car_parking_spaces</a:t>
            </a:r>
            <a:r>
              <a:rPr kumimoji="0" lang="en-US" altLang="en-US" sz="2000" b="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 – Parking spaces requested.</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total_of_special_requests</a:t>
            </a:r>
            <a:r>
              <a:rPr kumimoji="0" lang="en-US" altLang="en-US" sz="2000" b="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 – Number of special requests.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err="1">
                <a:ln>
                  <a:noFill/>
                </a:ln>
                <a:solidFill>
                  <a:schemeClr val="bg1"/>
                </a:solidFill>
                <a:effectLst/>
                <a:latin typeface="Cambria" panose="02040503050406030204" pitchFamily="18" charset="0"/>
                <a:ea typeface="Cambria" panose="02040503050406030204" pitchFamily="18" charset="0"/>
              </a:rPr>
              <a:t>reservation_status</a:t>
            </a:r>
            <a:r>
              <a:rPr kumimoji="0" lang="en-US" altLang="en-US" sz="2000" b="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 – Current reservation status.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reservation_status_date</a:t>
            </a:r>
            <a:r>
              <a:rPr kumimoji="0" lang="en-US" altLang="en-US" sz="2000" b="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 – Last update date for reservation. </a:t>
            </a:r>
          </a:p>
        </p:txBody>
      </p:sp>
      <p:sp>
        <p:nvSpPr>
          <p:cNvPr id="5" name="Rectangle 4">
            <a:extLst>
              <a:ext uri="{FF2B5EF4-FFF2-40B4-BE49-F238E27FC236}">
                <a16:creationId xmlns:a16="http://schemas.microsoft.com/office/drawing/2014/main" id="{5BD08751-AD59-49C3-B365-332A13C3365D}"/>
              </a:ext>
            </a:extLst>
          </p:cNvPr>
          <p:cNvSpPr/>
          <p:nvPr/>
        </p:nvSpPr>
        <p:spPr>
          <a:xfrm>
            <a:off x="665922" y="136948"/>
            <a:ext cx="10585173" cy="974035"/>
          </a:xfrm>
          <a:prstGeom prst="rect">
            <a:avLst/>
          </a:prstGeom>
          <a:solidFill>
            <a:schemeClr val="accent4">
              <a:lumMod val="60000"/>
              <a:lumOff val="40000"/>
            </a:schemeClr>
          </a:solidFill>
          <a:ln>
            <a:noFill/>
          </a:ln>
          <a:effectLst>
            <a:glow rad="63500">
              <a:schemeClr val="accent1">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effectLst>
                  <a:outerShdw blurRad="38100" dist="38100" dir="2700000" algn="tl">
                    <a:srgbClr val="000000">
                      <a:alpha val="43137"/>
                    </a:srgbClr>
                  </a:outerShdw>
                </a:effectLst>
                <a:latin typeface="Algerian" panose="04020705040A02060702" pitchFamily="82" charset="0"/>
                <a:ea typeface="Cambria" panose="02040503050406030204" pitchFamily="18" charset="0"/>
              </a:rPr>
              <a:t>Variable description</a:t>
            </a:r>
          </a:p>
        </p:txBody>
      </p:sp>
    </p:spTree>
    <p:extLst>
      <p:ext uri="{BB962C8B-B14F-4D97-AF65-F5344CB8AC3E}">
        <p14:creationId xmlns:p14="http://schemas.microsoft.com/office/powerpoint/2010/main" val="2351435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15000">
              <a:schemeClr val="accent1">
                <a:lumMod val="11000"/>
                <a:lumOff val="8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591442CD-A26D-1761-8CE7-8BC3075BB4ED}"/>
              </a:ext>
            </a:extLst>
          </p:cNvPr>
          <p:cNvSpPr>
            <a:spLocks noGrp="1"/>
          </p:cNvSpPr>
          <p:nvPr>
            <p:ph type="body" sz="quarter" idx="11"/>
          </p:nvPr>
        </p:nvSpPr>
        <p:spPr>
          <a:xfrm>
            <a:off x="436880" y="1645919"/>
            <a:ext cx="11267440" cy="4800601"/>
          </a:xfrm>
          <a:ln>
            <a:noFill/>
          </a:ln>
        </p:spPr>
        <p:txBody>
          <a:bodyPr>
            <a:normAutofit/>
          </a:bodyPr>
          <a:lstStyle/>
          <a:p>
            <a:pPr marL="342900" indent="-342900">
              <a:lnSpc>
                <a:spcPct val="110000"/>
              </a:lnSpc>
              <a:buFont typeface="Wingdings" panose="05000000000000000000" pitchFamily="2" charset="2"/>
              <a:buChar char="Ø"/>
            </a:pPr>
            <a:r>
              <a:rPr lang="en-US" b="0" dirty="0">
                <a:solidFill>
                  <a:schemeClr val="bg1"/>
                </a:solidFill>
                <a:latin typeface="Cambria" panose="02040503050406030204" pitchFamily="18" charset="0"/>
                <a:ea typeface="Cambria" panose="02040503050406030204" pitchFamily="18" charset="0"/>
                <a:cs typeface="Times New Roman" panose="02020603050405020304" pitchFamily="18" charset="0"/>
              </a:rPr>
              <a:t>The given dataset is of Hotel Booking and we have to analyze and explore this dataset to discover important factors which affects the Hotel Booking. This dataset has 119390 rows and 32 columns.</a:t>
            </a:r>
          </a:p>
          <a:p>
            <a:pPr marL="342900" indent="-342900">
              <a:lnSpc>
                <a:spcPct val="110000"/>
              </a:lnSpc>
              <a:buFont typeface="Wingdings" panose="05000000000000000000" pitchFamily="2" charset="2"/>
              <a:buChar char="Ø"/>
            </a:pPr>
            <a:r>
              <a:rPr lang="en-US" b="0" dirty="0">
                <a:solidFill>
                  <a:schemeClr val="bg1"/>
                </a:solidFill>
                <a:latin typeface="Cambria" panose="02040503050406030204" pitchFamily="18" charset="0"/>
                <a:ea typeface="Cambria" panose="02040503050406030204" pitchFamily="18" charset="0"/>
                <a:cs typeface="Times New Roman" panose="02020603050405020304" pitchFamily="18" charset="0"/>
              </a:rPr>
              <a:t> The duplicate value count is 31994 rows.</a:t>
            </a:r>
          </a:p>
          <a:p>
            <a:pPr marL="342900" indent="-342900">
              <a:lnSpc>
                <a:spcPct val="110000"/>
              </a:lnSpc>
              <a:buFont typeface="Wingdings" panose="05000000000000000000" pitchFamily="2" charset="2"/>
              <a:buChar char="Ø"/>
            </a:pPr>
            <a:r>
              <a:rPr lang="en-US" b="0" dirty="0">
                <a:solidFill>
                  <a:schemeClr val="bg1"/>
                </a:solidFill>
                <a:latin typeface="Cambria" panose="02040503050406030204" pitchFamily="18" charset="0"/>
                <a:ea typeface="Cambria" panose="02040503050406030204" pitchFamily="18" charset="0"/>
                <a:cs typeface="Times New Roman" panose="02020603050405020304" pitchFamily="18" charset="0"/>
              </a:rPr>
              <a:t> There are 4 columns in dataset which is having missing values and those columns are company, agent, country and children.</a:t>
            </a:r>
          </a:p>
          <a:p>
            <a:pPr marL="342900" indent="-342900">
              <a:lnSpc>
                <a:spcPct val="110000"/>
              </a:lnSpc>
              <a:buFont typeface="Wingdings" panose="05000000000000000000" pitchFamily="2" charset="2"/>
              <a:buChar char="Ø"/>
            </a:pPr>
            <a:r>
              <a:rPr lang="en-US" b="0" dirty="0">
                <a:solidFill>
                  <a:schemeClr val="bg1"/>
                </a:solidFill>
                <a:latin typeface="Cambria" panose="02040503050406030204" pitchFamily="18" charset="0"/>
                <a:ea typeface="Cambria" panose="02040503050406030204" pitchFamily="18" charset="0"/>
                <a:cs typeface="Times New Roman" panose="02020603050405020304" pitchFamily="18" charset="0"/>
              </a:rPr>
              <a:t>There are separate columns called adults, children and babies that show the total number of people who are coming to visit, so instead of different columns will add these three in one called total_num_people</a:t>
            </a:r>
            <a:endParaRPr lang="en-IN" b="0" dirty="0">
              <a:solidFill>
                <a:schemeClr val="bg1"/>
              </a:solidFill>
              <a:latin typeface="Cambria" panose="02040503050406030204" pitchFamily="18" charset="0"/>
              <a:ea typeface="Cambria" panose="02040503050406030204" pitchFamily="18" charset="0"/>
              <a:cs typeface="Times New Roman" panose="02020603050405020304" pitchFamily="18" charset="0"/>
            </a:endParaRPr>
          </a:p>
          <a:p>
            <a:endParaRPr lang="en-IN" sz="2400" b="0" i="0" dirty="0">
              <a:effectLst/>
              <a:latin typeface="Adobe Caslon Pro" panose="0205050205050A020403" pitchFamily="18" charset="0"/>
            </a:endParaRPr>
          </a:p>
          <a:p>
            <a:endParaRPr lang="en-US" dirty="0"/>
          </a:p>
        </p:txBody>
      </p:sp>
      <p:sp>
        <p:nvSpPr>
          <p:cNvPr id="5" name="Rectangle 4">
            <a:extLst>
              <a:ext uri="{FF2B5EF4-FFF2-40B4-BE49-F238E27FC236}">
                <a16:creationId xmlns:a16="http://schemas.microsoft.com/office/drawing/2014/main" id="{E8F8A0CA-EFAB-4891-8187-772D9FA4C758}"/>
              </a:ext>
            </a:extLst>
          </p:cNvPr>
          <p:cNvSpPr/>
          <p:nvPr/>
        </p:nvSpPr>
        <p:spPr>
          <a:xfrm>
            <a:off x="778013" y="196583"/>
            <a:ext cx="10585173" cy="974035"/>
          </a:xfrm>
          <a:prstGeom prst="rect">
            <a:avLst/>
          </a:prstGeom>
          <a:solidFill>
            <a:schemeClr val="accent4">
              <a:lumMod val="60000"/>
              <a:lumOff val="40000"/>
            </a:schemeClr>
          </a:solidFill>
          <a:ln>
            <a:noFill/>
          </a:ln>
          <a:effectLst>
            <a:glow rad="63500">
              <a:schemeClr val="accent1">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effectLst>
                  <a:outerShdw blurRad="38100" dist="38100" dir="2700000" algn="tl">
                    <a:srgbClr val="000000">
                      <a:alpha val="43137"/>
                    </a:srgbClr>
                  </a:outerShdw>
                </a:effectLst>
                <a:latin typeface="Algerian" panose="04020705040A02060702" pitchFamily="82" charset="0"/>
                <a:ea typeface="Cambria" panose="02040503050406030204" pitchFamily="18" charset="0"/>
              </a:rPr>
              <a:t>WHAT DO WE KNOW ABOUT DATASET?</a:t>
            </a:r>
          </a:p>
        </p:txBody>
      </p:sp>
    </p:spTree>
    <p:extLst>
      <p:ext uri="{BB962C8B-B14F-4D97-AF65-F5344CB8AC3E}">
        <p14:creationId xmlns:p14="http://schemas.microsoft.com/office/powerpoint/2010/main" val="2039059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5000">
              <a:schemeClr val="accent1">
                <a:lumMod val="11000"/>
                <a:lumOff val="8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1B41EA3-993B-3B89-30F8-B58EB1474C30}"/>
              </a:ext>
            </a:extLst>
          </p:cNvPr>
          <p:cNvPicPr>
            <a:picLocks noGrp="1" noChangeAspect="1"/>
          </p:cNvPicPr>
          <p:nvPr>
            <p:ph sz="quarter" idx="16"/>
          </p:nvPr>
        </p:nvPicPr>
        <p:blipFill>
          <a:blip r:embed="rId3">
            <a:extLst>
              <a:ext uri="{28A0092B-C50C-407E-A947-70E740481C1C}">
                <a14:useLocalDpi xmlns:a14="http://schemas.microsoft.com/office/drawing/2010/main" val="0"/>
              </a:ext>
            </a:extLst>
          </a:blip>
          <a:stretch>
            <a:fillRect/>
          </a:stretch>
        </p:blipFill>
        <p:spPr>
          <a:xfrm>
            <a:off x="6310312" y="1412240"/>
            <a:ext cx="5639752" cy="5069841"/>
          </a:xfrm>
          <a:prstGeom prst="rect">
            <a:avLst/>
          </a:prstGeom>
          <a:solidFill>
            <a:srgbClr val="FFFFFF">
              <a:shade val="85000"/>
            </a:srgbClr>
          </a:solidFill>
          <a:ln w="88900" cap="sq">
            <a:solidFill>
              <a:schemeClr val="tx1">
                <a:lumMod val="9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Content Placeholder 11">
            <a:extLst>
              <a:ext uri="{FF2B5EF4-FFF2-40B4-BE49-F238E27FC236}">
                <a16:creationId xmlns:a16="http://schemas.microsoft.com/office/drawing/2014/main" id="{05A0AC19-E649-701D-AEF3-1D7A0B235A5F}"/>
              </a:ext>
            </a:extLst>
          </p:cNvPr>
          <p:cNvPicPr>
            <a:picLocks noGrp="1" noChangeAspect="1"/>
          </p:cNvPicPr>
          <p:nvPr>
            <p:ph sz="quarter" idx="15"/>
          </p:nvPr>
        </p:nvPicPr>
        <p:blipFill>
          <a:blip r:embed="rId4">
            <a:extLst>
              <a:ext uri="{28A0092B-C50C-407E-A947-70E740481C1C}">
                <a14:useLocalDpi xmlns:a14="http://schemas.microsoft.com/office/drawing/2010/main" val="0"/>
              </a:ext>
            </a:extLst>
          </a:blip>
          <a:stretch>
            <a:fillRect/>
          </a:stretch>
        </p:blipFill>
        <p:spPr>
          <a:xfrm>
            <a:off x="475934" y="1412240"/>
            <a:ext cx="5359400" cy="5069841"/>
          </a:xfrm>
          <a:prstGeom prst="rect">
            <a:avLst/>
          </a:prstGeom>
          <a:solidFill>
            <a:srgbClr val="FFFFFF">
              <a:shade val="85000"/>
            </a:srgbClr>
          </a:solidFill>
          <a:ln w="88900" cap="sq">
            <a:solidFill>
              <a:schemeClr val="tx1">
                <a:lumMod val="9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Rectangle 6">
            <a:extLst>
              <a:ext uri="{FF2B5EF4-FFF2-40B4-BE49-F238E27FC236}">
                <a16:creationId xmlns:a16="http://schemas.microsoft.com/office/drawing/2014/main" id="{7B385DC5-49EE-407F-934C-94E5C81D886F}"/>
              </a:ext>
            </a:extLst>
          </p:cNvPr>
          <p:cNvSpPr/>
          <p:nvPr/>
        </p:nvSpPr>
        <p:spPr>
          <a:xfrm>
            <a:off x="387625" y="186642"/>
            <a:ext cx="11562439" cy="974035"/>
          </a:xfrm>
          <a:prstGeom prst="rect">
            <a:avLst/>
          </a:prstGeom>
          <a:solidFill>
            <a:schemeClr val="accent4">
              <a:lumMod val="60000"/>
              <a:lumOff val="40000"/>
            </a:schemeClr>
          </a:solidFill>
          <a:ln>
            <a:noFill/>
          </a:ln>
          <a:effectLst>
            <a:glow rad="63500">
              <a:schemeClr val="accent1">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effectLst>
                  <a:outerShdw blurRad="38100" dist="38100" dir="2700000" algn="tl">
                    <a:srgbClr val="000000">
                      <a:alpha val="43137"/>
                    </a:srgbClr>
                  </a:outerShdw>
                </a:effectLst>
                <a:latin typeface="Algerian" panose="04020705040A02060702" pitchFamily="82" charset="0"/>
                <a:ea typeface="Cambria" panose="02040503050406030204" pitchFamily="18" charset="0"/>
              </a:rPr>
              <a:t>DATASET INFO</a:t>
            </a:r>
          </a:p>
        </p:txBody>
      </p:sp>
    </p:spTree>
    <p:extLst>
      <p:ext uri="{BB962C8B-B14F-4D97-AF65-F5344CB8AC3E}">
        <p14:creationId xmlns:p14="http://schemas.microsoft.com/office/powerpoint/2010/main" val="888484295"/>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4B194E-8B30-4377-8C59-ECFB902D2A26}">
  <ds:schemaRefs>
    <ds:schemaRef ds:uri="http://schemas.microsoft.com/office/2006/documentManagement/types"/>
    <ds:schemaRef ds:uri="http://schemas.microsoft.com/sharepoint/v3"/>
    <ds:schemaRef ds:uri="http://schemas.openxmlformats.org/package/2006/metadata/core-properties"/>
    <ds:schemaRef ds:uri="http://schemas.microsoft.com/office/2006/metadata/properties"/>
    <ds:schemaRef ds:uri="http://schemas.microsoft.com/office/infopath/2007/PartnerControls"/>
    <ds:schemaRef ds:uri="http://purl.org/dc/elements/1.1/"/>
    <ds:schemaRef ds:uri="230e9df3-be65-4c73-a93b-d1236ebd677e"/>
    <ds:schemaRef ds:uri="16c05727-aa75-4e4a-9b5f-8a80a1165891"/>
    <ds:schemaRef ds:uri="http://purl.org/dc/dcmitype/"/>
    <ds:schemaRef ds:uri="71af3243-3dd4-4a8d-8c0d-dd76da1f02a5"/>
    <ds:schemaRef ds:uri="http://www.w3.org/XML/1998/namespace"/>
    <ds:schemaRef ds:uri="http://purl.org/dc/terms/"/>
  </ds:schemaRefs>
</ds:datastoreItem>
</file>

<file path=customXml/itemProps3.xml><?xml version="1.0" encoding="utf-8"?>
<ds:datastoreItem xmlns:ds="http://schemas.openxmlformats.org/officeDocument/2006/customXml" ds:itemID="{C21FFAC0-05A2-416A-B06C-C248395482C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2680</TotalTime>
  <Words>1925</Words>
  <Application>Microsoft Office PowerPoint</Application>
  <PresentationFormat>Widescreen</PresentationFormat>
  <Paragraphs>144</Paragraphs>
  <Slides>26</Slides>
  <Notes>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26</vt:i4>
      </vt:variant>
    </vt:vector>
  </HeadingPairs>
  <TitlesOfParts>
    <vt:vector size="39" baseType="lpstr">
      <vt:lpstr>Adobe Caslon Pro</vt:lpstr>
      <vt:lpstr>Algerian</vt:lpstr>
      <vt:lpstr>Arial</vt:lpstr>
      <vt:lpstr>Arno Pro Display</vt:lpstr>
      <vt:lpstr>Calibri</vt:lpstr>
      <vt:lpstr>Cambria</vt:lpstr>
      <vt:lpstr>Century</vt:lpstr>
      <vt:lpstr>Courier New</vt:lpstr>
      <vt:lpstr>Franklin Gothic Book</vt:lpstr>
      <vt:lpstr>Franklin Gothic Demi</vt:lpstr>
      <vt:lpstr>Times New Roman</vt:lpstr>
      <vt:lpstr>Wingdings</vt:lpstr>
      <vt:lpstr>Custom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Koundinye</dc:creator>
  <cp:lastModifiedBy>Divya Koundinye</cp:lastModifiedBy>
  <cp:revision>33</cp:revision>
  <dcterms:created xsi:type="dcterms:W3CDTF">2025-01-26T09:28:05Z</dcterms:created>
  <dcterms:modified xsi:type="dcterms:W3CDTF">2025-01-29T13:09:16Z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