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5" d="100"/>
          <a:sy n="65" d="100"/>
        </p:scale>
        <p:origin x="-900"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dirty="0"/>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1975069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D291B17-9318-49DB-B28B-6E5994AE9581}" type="datetime1">
              <a:rPr lang="en-US" smtClean="0"/>
              <a:t>4/5/2024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4963-E985-44C4-B8C4-FDD613B7C2F8}" type="datetime1">
              <a:rPr lang="en-US" smtClean="0"/>
              <a:t>4/5/2024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291B17-9318-49DB-B28B-6E5994AE9581}" type="datetime1">
              <a:rPr lang="en-US" smtClean="0"/>
              <a:t>4/5/2024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DD82B9-B8EE-4375-B6FF-88FA6ABB15D9}" type="datetime1">
              <a:rPr lang="en-US" smtClean="0"/>
              <a:t>4/5/2024</a:t>
            </a:fld>
            <a:endParaRPr lang="en-US" dirty="0"/>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497495-0637-405E-AE64-5CC7506D51F5}" type="datetime1">
              <a:rPr lang="en-US" smtClean="0"/>
              <a:t>4/5/2024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FFD690-9426-415D-8B65-26881E07B2D4}" type="datetime1">
              <a:rPr lang="en-US" smtClean="0"/>
              <a:t>4/5/2024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C4989A-474C-40DE-95B9-011C28B71673}" type="datetime1">
              <a:rPr lang="en-US" smtClean="0"/>
              <a:t>4/5/2024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3A98EE3D-8CD1-4C3F-BD1C-C98C9596463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DB4ED54-5B5E-4A04-93D3-5772E3CE3818}" type="datetime1">
              <a:rPr lang="en-US" smtClean="0"/>
              <a:t>4/5/2024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DE50D6-574B-40AF-946F-D52A04ADE379}" type="datetime1">
              <a:rPr lang="en-US" smtClean="0"/>
              <a:t>4/5/2024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D82884F1-FFEA-405F-9602-3DCA865EDA4E}" type="datetime1">
              <a:rPr lang="en-US" smtClean="0"/>
              <a:t>4/5/2024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18DB4A-8810-4A10-AD5C-D5E2C667F5B3}" type="datetime1">
              <a:rPr lang="en-US" smtClean="0"/>
              <a:t>4/5/2024</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pPr algn="l"/>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98EE3D-8CD1-4C3F-BD1C-C98C9596463C}" type="slidenum">
              <a:rPr lang="en-US" smtClean="0"/>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D291B17-9318-49DB-B28B-6E5994AE9581}" type="datetime1">
              <a:rPr lang="en-US" smtClean="0"/>
              <a:t>4/5/2024</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A98EE3D-8CD1-4C3F-BD1C-C98C9596463C}" type="slidenum">
              <a:rPr lang="en-US" smtClean="0"/>
              <a:t>‹#›</a:t>
            </a:fld>
            <a:endParaRPr lang="en-US" dirty="0"/>
          </a:p>
        </p:txBody>
      </p:sp>
      <p:pic>
        <p:nvPicPr>
          <p:cNvPr id="11" name="Picture 7" descr="Logo  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ctrTitle"/>
          </p:nvPr>
        </p:nvSpPr>
        <p:spPr>
          <a:xfrm>
            <a:off x="1359108" y="1821635"/>
            <a:ext cx="9144000" cy="977778"/>
          </a:xfrm>
        </p:spPr>
        <p:txBody>
          <a:bodyPr/>
          <a:lstStyle/>
          <a:p>
            <a:pPr algn="ctr"/>
            <a:r>
              <a:rPr lang="en-US" b="1" dirty="0">
                <a:solidFill>
                  <a:schemeClr val="accent1">
                    <a:lumMod val="50000"/>
                  </a:schemeClr>
                </a:solidFill>
                <a:latin typeface="Arial" panose="020B0604020202020204" pitchFamily="34" charset="0"/>
                <a:cs typeface="Arial" panose="020B0604020202020204" pitchFamily="34" charset="0"/>
              </a:rPr>
              <a:t>KEYLOGGER project </a:t>
            </a:r>
            <a:endParaRPr lang="zh-CN" altLang="en-US" dirty="0">
              <a:solidFill>
                <a:schemeClr val="accent1">
                  <a:lumMod val="50000"/>
                </a:schemeClr>
              </a:solidFill>
            </a:endParaRPr>
          </a:p>
        </p:txBody>
      </p:sp>
      <p:sp>
        <p:nvSpPr>
          <p:cNvPr id="1048606" name="TextBox 2"/>
          <p:cNvSpPr txBox="1"/>
          <p:nvPr/>
        </p:nvSpPr>
        <p:spPr>
          <a:xfrm>
            <a:off x="-329782" y="1034321"/>
            <a:ext cx="12726648" cy="532130"/>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607" name="TextBox 3"/>
          <p:cNvSpPr txBox="1"/>
          <p:nvPr/>
        </p:nvSpPr>
        <p:spPr>
          <a:xfrm>
            <a:off x="2409605" y="3421242"/>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1.NAME- Keerthi </a:t>
            </a:r>
            <a:r>
              <a:rPr lang="en-US" sz="2000" b="1" dirty="0" smtClean="0">
                <a:solidFill>
                  <a:schemeClr val="accent1">
                    <a:lumMod val="75000"/>
                  </a:schemeClr>
                </a:solidFill>
                <a:latin typeface="Arial"/>
                <a:cs typeface="Arial"/>
              </a:rPr>
              <a:t>M</a:t>
            </a:r>
            <a:endParaRPr lang="zh-CN" altLang="en-US" dirty="0"/>
          </a:p>
          <a:p>
            <a:r>
              <a:rPr lang="en-US" sz="2000" b="1" dirty="0">
                <a:solidFill>
                  <a:schemeClr val="accent1">
                    <a:lumMod val="75000"/>
                  </a:schemeClr>
                </a:solidFill>
                <a:latin typeface="Arial"/>
                <a:cs typeface="Arial"/>
              </a:rPr>
              <a:t>COLLEGE NAME- Priyadarshini engineering college </a:t>
            </a:r>
            <a:endParaRPr lang="zh-CN" altLang="en-US" dirty="0"/>
          </a:p>
          <a:p>
            <a:r>
              <a:rPr lang="en-US" sz="2000" b="1" dirty="0">
                <a:solidFill>
                  <a:schemeClr val="accent1">
                    <a:lumMod val="75000"/>
                  </a:schemeClr>
                </a:solidFill>
                <a:latin typeface="Arial"/>
                <a:cs typeface="Arial"/>
              </a:rPr>
              <a:t>DEPARTMENT- Compu</a:t>
            </a:r>
            <a:r>
              <a:rPr lang="en-US" altLang="en-US" sz="2000" b="1" dirty="0">
                <a:solidFill>
                  <a:schemeClr val="accent1">
                    <a:lumMod val="75000"/>
                  </a:schemeClr>
                </a:solidFill>
                <a:latin typeface="Arial"/>
                <a:cs typeface="Arial"/>
              </a:rPr>
              <a:t>ter </a:t>
            </a:r>
            <a:r>
              <a:rPr lang="en-US" altLang="en-GB" sz="2000" b="1" dirty="0">
                <a:solidFill>
                  <a:schemeClr val="accent1">
                    <a:lumMod val="75000"/>
                  </a:schemeClr>
                </a:solidFill>
                <a:latin typeface="Arial"/>
                <a:cs typeface="Arial"/>
              </a:rPr>
              <a:t>science and engineering </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4"/>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p:cNvSpPr>
            <a:spLocks noGrp="1"/>
          </p:cNvSpPr>
          <p:nvPr>
            <p:ph idx="1"/>
          </p:nvPr>
        </p:nvSpPr>
        <p:spPr/>
        <p:txBody>
          <a:bodyPr>
            <a:normAutofit fontScale="92500" lnSpcReduction="10000"/>
          </a:bodyPr>
          <a:lstStyle/>
          <a:p>
            <a:r>
              <a:rPr lang="en-IN" sz="2100" dirty="0" smtClean="0"/>
              <a:t>https</a:t>
            </a:r>
            <a:r>
              <a:rPr lang="en-IN" sz="2100" dirty="0"/>
              <a:t>://www.ntiva.com/cyber-security-services/ </a:t>
            </a:r>
          </a:p>
          <a:p>
            <a:r>
              <a:rPr lang="en-IN" sz="2100" dirty="0" smtClean="0"/>
              <a:t>geeksforgeeks.org/cryptography-introduction</a:t>
            </a:r>
            <a:r>
              <a:rPr lang="en-IN" sz="2100" dirty="0"/>
              <a:t>/ </a:t>
            </a:r>
            <a:r>
              <a:rPr lang="en-IN" sz="2100" dirty="0" smtClean="0"/>
              <a:t> </a:t>
            </a:r>
            <a:endParaRPr lang="en-IN" sz="2100" dirty="0"/>
          </a:p>
          <a:p>
            <a:r>
              <a:rPr lang="en-IN" sz="2100" dirty="0" smtClean="0"/>
              <a:t>https</a:t>
            </a:r>
            <a:r>
              <a:rPr lang="en-IN" sz="2100" dirty="0"/>
              <a:t>://sec.okta.com/articles/2020/12/password-spraying-attacks-and-how-prevent-them </a:t>
            </a:r>
            <a:r>
              <a:rPr lang="en-IN" sz="2100" dirty="0" smtClean="0"/>
              <a:t> </a:t>
            </a:r>
            <a:endParaRPr lang="en-IN" sz="2100" dirty="0"/>
          </a:p>
          <a:p>
            <a:r>
              <a:rPr lang="en-IN" sz="2100" dirty="0" smtClean="0"/>
              <a:t>https</a:t>
            </a:r>
            <a:r>
              <a:rPr lang="en-IN" sz="2100" dirty="0"/>
              <a:t>://info-savvy.com/password-attacks/ </a:t>
            </a:r>
            <a:r>
              <a:rPr lang="en-IN" sz="2100" dirty="0" smtClean="0"/>
              <a:t> </a:t>
            </a:r>
            <a:endParaRPr lang="en-IN" sz="2100" dirty="0"/>
          </a:p>
          <a:p>
            <a:r>
              <a:rPr lang="en-IN" sz="2100" dirty="0" smtClean="0"/>
              <a:t>https</a:t>
            </a:r>
            <a:r>
              <a:rPr lang="en-IN" sz="2100" dirty="0"/>
              <a:t>://www.linkedin.com/pulse/common-security-attacks-cyber-mobile-atms-wifi-iot-niteen-lall </a:t>
            </a:r>
          </a:p>
          <a:p>
            <a:r>
              <a:rPr lang="en-IN" sz="2100" dirty="0" smtClean="0"/>
              <a:t>https</a:t>
            </a:r>
            <a:r>
              <a:rPr lang="en-IN" sz="2100" dirty="0"/>
              <a:t>://searchsecurity.techtarget.com/definition/keylogger </a:t>
            </a:r>
            <a:r>
              <a:rPr lang="en-IN" sz="2100" dirty="0" smtClean="0"/>
              <a:t> </a:t>
            </a:r>
            <a:endParaRPr lang="en-IN" sz="2100" dirty="0"/>
          </a:p>
          <a:p>
            <a:r>
              <a:rPr lang="en-IN" sz="2100" dirty="0" smtClean="0"/>
              <a:t>https</a:t>
            </a:r>
            <a:r>
              <a:rPr lang="en-IN" sz="2100" dirty="0"/>
              <a:t>://www.veracode.com/security/keylogger </a:t>
            </a:r>
          </a:p>
          <a:p>
            <a:r>
              <a:rPr lang="en-IN" sz="2100" dirty="0" smtClean="0"/>
              <a:t>Antioch </a:t>
            </a:r>
            <a:r>
              <a:rPr lang="en-IN" sz="2100" dirty="0"/>
              <a:t>Shield against the Software </a:t>
            </a:r>
            <a:r>
              <a:rPr lang="en-IN" sz="2100" dirty="0" smtClean="0"/>
              <a:t>Key loggers. </a:t>
            </a:r>
            <a:r>
              <a:rPr lang="en-IN" sz="2100" dirty="0"/>
              <a:t>Aslam at el. (2004) </a:t>
            </a:r>
          </a:p>
          <a:p>
            <a:r>
              <a:rPr lang="en-IN" sz="2100" dirty="0" smtClean="0"/>
              <a:t>Analysis </a:t>
            </a:r>
            <a:r>
              <a:rPr lang="en-IN" sz="2100" dirty="0"/>
              <a:t>and Implementation of   Decipherments of Keylogger, Parth Mananbhai Patel, Prof. Vivek  K.ShahParth (2015). </a:t>
            </a:r>
            <a:r>
              <a:rPr lang="en-IN" sz="2100" dirty="0" smtClean="0"/>
              <a:t> </a:t>
            </a:r>
            <a:endParaRPr lang="en-IN" sz="2100" dirty="0"/>
          </a:p>
          <a:p>
            <a:r>
              <a:rPr lang="en-IN" sz="2100" dirty="0" smtClean="0"/>
              <a:t>Bait </a:t>
            </a:r>
            <a:r>
              <a:rPr lang="en-IN" sz="2100" dirty="0"/>
              <a:t>Your Hook: A Novel Detection Technique for Keyloggers,Stefano Ortolani, Cristiano Giuffrida, Bruno Crispo (2010). </a:t>
            </a:r>
            <a:r>
              <a:rPr lang="en-IN" sz="2100" dirty="0" smtClean="0"/>
              <a:t> </a:t>
            </a:r>
            <a:endParaRPr lang="en-IN" sz="2100" dirty="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a:xfrm>
            <a:off x="1463041" y="2766218"/>
            <a:ext cx="9298744" cy="1325563"/>
          </a:xfrm>
        </p:spPr>
        <p:txBody>
          <a:bodyPr/>
          <a:lstStyle/>
          <a:p>
            <a:pPr algn="ctr"/>
            <a:r>
              <a:rPr lang="en-US" b="1" dirty="0">
                <a:solidFill>
                  <a:srgbClr val="002060"/>
                </a:solidFill>
                <a:latin typeface="Cambria" pitchFamily="18" charset="0"/>
                <a:ea typeface="Cambria" pitchFamily="18" charset="0"/>
                <a:cs typeface="Arial" panose="020B0604020202020204" pitchFamily="34"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
        <p:nvSpPr>
          <p:cNvPr id="1048608" name="Title 1"/>
          <p:cNvSpPr>
            <a:spLocks noGrp="1"/>
          </p:cNvSpPr>
          <p:nvPr>
            <p:ph type="title"/>
          </p:nvPr>
        </p:nvSpPr>
        <p:spPr>
          <a:xfrm>
            <a:off x="849573" y="558468"/>
            <a:ext cx="10515600" cy="1325563"/>
          </a:xfrm>
        </p:spPr>
        <p:txBody>
          <a:bodyPr/>
          <a:lstStyle/>
          <a:p>
            <a:r>
              <a:rPr lang="en-US" b="1" dirty="0">
                <a:solidFill>
                  <a:schemeClr val="bg2">
                    <a:lumMod val="50000"/>
                  </a:schemeClr>
                </a:solidFill>
                <a:latin typeface="Arial" panose="020B0604020202020204" pitchFamily="34" charset="0"/>
                <a:cs typeface="Arial" panose="020B0604020202020204" pitchFamily="34" charset="0"/>
              </a:rPr>
              <a:t>OUTLINE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611" name="TextBox 1048610"/>
          <p:cNvSpPr txBox="1"/>
          <p:nvPr/>
        </p:nvSpPr>
        <p:spPr>
          <a:xfrm rot="21593796">
            <a:off x="965136" y="1792695"/>
            <a:ext cx="11004331" cy="2823850"/>
          </a:xfrm>
          <a:prstGeom prst="rect">
            <a:avLst/>
          </a:prstGeom>
        </p:spPr>
        <p:txBody>
          <a:bodyPr wrap="square" rtlCol="0">
            <a:spAutoFit/>
          </a:bodyPr>
          <a:lstStyle/>
          <a:p>
            <a:pPr>
              <a:lnSpc>
                <a:spcPct val="150000"/>
              </a:lnSpc>
            </a:pPr>
            <a:r>
              <a:rPr lang="en-US" altLang="en-GB" sz="2000" dirty="0">
                <a:solidFill>
                  <a:srgbClr val="000000"/>
                </a:solidFill>
              </a:rPr>
              <a:t>       </a:t>
            </a:r>
            <a:r>
              <a:rPr lang="en-US" altLang="en-GB" sz="2000" dirty="0" smtClean="0">
                <a:solidFill>
                  <a:srgbClr val="000000"/>
                </a:solidFill>
              </a:rPr>
              <a:t> </a:t>
            </a:r>
            <a:r>
              <a:rPr lang="en-US" altLang="en-GB" sz="2000" dirty="0">
                <a:solidFill>
                  <a:srgbClr val="000000"/>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GB" sz="2000"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1"/>
          <p:cNvSpPr>
            <a:spLocks noGrp="1"/>
          </p:cNvSpPr>
          <p:nvPr>
            <p:ph idx="1"/>
          </p:nvPr>
        </p:nvSpPr>
        <p:spPr>
          <a:xfrm>
            <a:off x="471948" y="973394"/>
            <a:ext cx="11046541" cy="5117690"/>
          </a:xfrm>
        </p:spPr>
        <p:txBody>
          <a:bodyPr vert="horz" lIns="91440" tIns="45720" rIns="91440" bIns="45720" rtlCol="0" anchor="ctr">
            <a:noAutofit/>
          </a:bodyPr>
          <a:lstStyle/>
          <a:p>
            <a:pPr marL="285750" indent="-285750"/>
            <a:r>
              <a:rPr lang="en-US" sz="1300" b="1" dirty="0">
                <a:ea typeface="Calibri" pitchFamily="34" charset="0"/>
                <a:cs typeface="Calibri" pitchFamily="34" charset="0"/>
              </a:rPr>
              <a:t>Implement Keystroke Logging</a:t>
            </a:r>
            <a:r>
              <a:rPr lang="en-US" sz="1300" b="1" dirty="0" smtClean="0">
                <a:ea typeface="Calibri" pitchFamily="34" charset="0"/>
                <a:cs typeface="Calibri" pitchFamily="34" charset="0"/>
              </a:rPr>
              <a:t>:</a:t>
            </a:r>
          </a:p>
          <a:p>
            <a:pPr marL="0" indent="0">
              <a:buNone/>
            </a:pPr>
            <a:r>
              <a:rPr lang="en-US" sz="1300" dirty="0">
                <a:ea typeface="Calibri" pitchFamily="34" charset="0"/>
                <a:cs typeface="Calibri" pitchFamily="34" charset="0"/>
              </a:rPr>
              <a:t> </a:t>
            </a:r>
            <a:r>
              <a:rPr lang="en-US" sz="1300" dirty="0" smtClean="0">
                <a:ea typeface="Calibri" pitchFamily="34" charset="0"/>
                <a:cs typeface="Calibri" pitchFamily="34" charset="0"/>
              </a:rPr>
              <a:t>            </a:t>
            </a:r>
            <a:r>
              <a:rPr lang="en-US" sz="1300" dirty="0">
                <a:ea typeface="Calibri" pitchFamily="34" charset="0"/>
                <a:cs typeface="Calibri" pitchFamily="34" charset="0"/>
              </a:rPr>
              <a:t>Write code to capture keystrokes. You can achieve this using platform-specific libraries or APIs. In Windows, you might use the Windows API or libraries like pyhook for Python. For macOS, you can use Objective-C libraries or the NSEvent class in Objective-C or Swift. On Linux, you might use X11 or other system-level libraries</a:t>
            </a:r>
            <a:r>
              <a:rPr lang="en-US" sz="1300" dirty="0" smtClean="0">
                <a:ea typeface="Calibri" pitchFamily="34" charset="0"/>
                <a:cs typeface="Calibri" pitchFamily="34" charset="0"/>
              </a:rPr>
              <a:t>.</a:t>
            </a:r>
            <a:endParaRPr lang="en-US" sz="1300" dirty="0">
              <a:ea typeface="Calibri" pitchFamily="34" charset="0"/>
              <a:cs typeface="Calibri" pitchFamily="34" charset="0"/>
            </a:endParaRPr>
          </a:p>
          <a:p>
            <a:pPr marL="285750" indent="-285750"/>
            <a:r>
              <a:rPr lang="en-US" sz="1300" b="1" dirty="0">
                <a:ea typeface="Calibri" pitchFamily="34" charset="0"/>
                <a:cs typeface="Calibri" pitchFamily="34" charset="0"/>
              </a:rPr>
              <a:t>Store or Send Logs: </a:t>
            </a:r>
            <a:endParaRPr lang="en-US" sz="1300" b="1" dirty="0" smtClean="0">
              <a:ea typeface="Calibri" pitchFamily="34" charset="0"/>
              <a:cs typeface="Calibri" pitchFamily="34" charset="0"/>
            </a:endParaRPr>
          </a:p>
          <a:p>
            <a:pPr marL="0" indent="0">
              <a:buNone/>
            </a:pPr>
            <a:r>
              <a:rPr lang="en-US" sz="1300" dirty="0">
                <a:ea typeface="Calibri" pitchFamily="34" charset="0"/>
                <a:cs typeface="Calibri" pitchFamily="34" charset="0"/>
              </a:rPr>
              <a:t> </a:t>
            </a:r>
            <a:r>
              <a:rPr lang="en-US" sz="1300" dirty="0" smtClean="0">
                <a:ea typeface="Calibri" pitchFamily="34" charset="0"/>
                <a:cs typeface="Calibri" pitchFamily="34" charset="0"/>
              </a:rPr>
              <a:t>             Decide </a:t>
            </a:r>
            <a:r>
              <a:rPr lang="en-US" sz="1300" dirty="0">
                <a:ea typeface="Calibri" pitchFamily="34" charset="0"/>
                <a:cs typeface="Calibri" pitchFamily="34" charset="0"/>
              </a:rPr>
              <a:t>how you want to store or transmit the captured keystrokes. You might log them to a text file, store them in a database, or send them over a network connection to a remote server</a:t>
            </a:r>
            <a:r>
              <a:rPr lang="en-US" sz="1300" dirty="0" smtClean="0">
                <a:ea typeface="Calibri" pitchFamily="34" charset="0"/>
                <a:cs typeface="Calibri" pitchFamily="34" charset="0"/>
              </a:rPr>
              <a:t>.</a:t>
            </a:r>
            <a:endParaRPr lang="en-US" sz="1300" dirty="0">
              <a:ea typeface="Calibri" pitchFamily="34" charset="0"/>
              <a:cs typeface="Calibri" pitchFamily="34" charset="0"/>
            </a:endParaRPr>
          </a:p>
          <a:p>
            <a:pPr marL="285750" indent="-285750"/>
            <a:r>
              <a:rPr lang="en-US" sz="1300" b="1" dirty="0">
                <a:ea typeface="Calibri" pitchFamily="34" charset="0"/>
                <a:cs typeface="Calibri" pitchFamily="34" charset="0"/>
              </a:rPr>
              <a:t>Handle Permissions and Security</a:t>
            </a:r>
            <a:r>
              <a:rPr lang="en-US" sz="1300" b="1" dirty="0" smtClean="0">
                <a:ea typeface="Calibri" pitchFamily="34" charset="0"/>
                <a:cs typeface="Calibri" pitchFamily="34" charset="0"/>
              </a:rPr>
              <a:t>:</a:t>
            </a:r>
          </a:p>
          <a:p>
            <a:pPr marL="0" indent="0">
              <a:buNone/>
            </a:pPr>
            <a:r>
              <a:rPr lang="en-US" sz="1300" dirty="0">
                <a:ea typeface="Calibri" pitchFamily="34" charset="0"/>
                <a:cs typeface="Calibri" pitchFamily="34" charset="0"/>
              </a:rPr>
              <a:t> </a:t>
            </a:r>
            <a:r>
              <a:rPr lang="en-US" sz="1300" dirty="0" smtClean="0">
                <a:ea typeface="Calibri" pitchFamily="34" charset="0"/>
                <a:cs typeface="Calibri" pitchFamily="34" charset="0"/>
              </a:rPr>
              <a:t>             </a:t>
            </a:r>
            <a:r>
              <a:rPr lang="en-US" sz="1300" dirty="0">
                <a:ea typeface="Calibri" pitchFamily="34" charset="0"/>
                <a:cs typeface="Calibri" pitchFamily="34" charset="0"/>
              </a:rPr>
              <a:t>Ensure that your keylogger operates within legal and ethical boundaries. Inform users if keystrokes are being captured, and obtain necessary permissions if required by law. Implement security measures to protect the captured data, such as encryption for transmission or storage</a:t>
            </a:r>
            <a:r>
              <a:rPr lang="en-US" sz="1300" dirty="0" smtClean="0">
                <a:ea typeface="Calibri" pitchFamily="34" charset="0"/>
                <a:cs typeface="Calibri" pitchFamily="34" charset="0"/>
              </a:rPr>
              <a:t>.</a:t>
            </a:r>
            <a:endParaRPr lang="en-US" sz="1300" dirty="0">
              <a:ea typeface="Calibri" pitchFamily="34" charset="0"/>
              <a:cs typeface="Calibri" pitchFamily="34" charset="0"/>
            </a:endParaRPr>
          </a:p>
          <a:p>
            <a:pPr marL="285750" indent="-285750"/>
            <a:r>
              <a:rPr lang="en-US" sz="1300" b="1" dirty="0">
                <a:ea typeface="Calibri" pitchFamily="34" charset="0"/>
                <a:cs typeface="Calibri" pitchFamily="34" charset="0"/>
              </a:rPr>
              <a:t>Stealth Mode (Optional</a:t>
            </a:r>
            <a:r>
              <a:rPr lang="en-US" sz="1300" b="1" dirty="0" smtClean="0">
                <a:ea typeface="Calibri" pitchFamily="34" charset="0"/>
                <a:cs typeface="Calibri" pitchFamily="34" charset="0"/>
              </a:rPr>
              <a:t>):</a:t>
            </a:r>
          </a:p>
          <a:p>
            <a:pPr marL="0" indent="0">
              <a:buNone/>
            </a:pPr>
            <a:r>
              <a:rPr lang="en-US" sz="1300" dirty="0">
                <a:ea typeface="Calibri" pitchFamily="34" charset="0"/>
                <a:cs typeface="Calibri" pitchFamily="34" charset="0"/>
              </a:rPr>
              <a:t> </a:t>
            </a:r>
            <a:r>
              <a:rPr lang="en-US" sz="1300" dirty="0" smtClean="0">
                <a:ea typeface="Calibri" pitchFamily="34" charset="0"/>
                <a:cs typeface="Calibri" pitchFamily="34" charset="0"/>
              </a:rPr>
              <a:t>             </a:t>
            </a:r>
            <a:r>
              <a:rPr lang="en-US" sz="1300" dirty="0">
                <a:ea typeface="Calibri" pitchFamily="34" charset="0"/>
                <a:cs typeface="Calibri" pitchFamily="34" charset="0"/>
              </a:rPr>
              <a:t>If you want your keylogger to run stealthily, without the user's knowledge, you'll need to implement techniques to hide its presence. This might involve hiding the process from task managers, using rootkit-like techniques, or running the keylogger as a hidden service</a:t>
            </a:r>
            <a:r>
              <a:rPr lang="en-US" sz="1300" dirty="0" smtClean="0">
                <a:ea typeface="Calibri" pitchFamily="34" charset="0"/>
                <a:cs typeface="Calibri" pitchFamily="34" charset="0"/>
              </a:rPr>
              <a:t>.</a:t>
            </a:r>
            <a:endParaRPr lang="en-US" sz="1300" dirty="0">
              <a:ea typeface="Calibri" pitchFamily="34" charset="0"/>
              <a:cs typeface="Calibri" pitchFamily="34" charset="0"/>
            </a:endParaRPr>
          </a:p>
          <a:p>
            <a:pPr marL="285750" indent="-285750"/>
            <a:r>
              <a:rPr lang="en-US" sz="1300" b="1" dirty="0">
                <a:ea typeface="Calibri" pitchFamily="34" charset="0"/>
                <a:cs typeface="Calibri" pitchFamily="34" charset="0"/>
              </a:rPr>
              <a:t>Testing</a:t>
            </a:r>
            <a:r>
              <a:rPr lang="en-US" sz="1300" b="1" dirty="0" smtClean="0">
                <a:ea typeface="Calibri" pitchFamily="34" charset="0"/>
                <a:cs typeface="Calibri" pitchFamily="34" charset="0"/>
              </a:rPr>
              <a:t>:</a:t>
            </a:r>
          </a:p>
          <a:p>
            <a:pPr marL="0" indent="0">
              <a:buNone/>
            </a:pPr>
            <a:r>
              <a:rPr lang="en-US" sz="1300" dirty="0" smtClean="0">
                <a:ea typeface="Calibri" pitchFamily="34" charset="0"/>
                <a:cs typeface="Calibri" pitchFamily="34" charset="0"/>
              </a:rPr>
              <a:t>             </a:t>
            </a:r>
            <a:r>
              <a:rPr lang="en-US" sz="1300" dirty="0">
                <a:ea typeface="Calibri" pitchFamily="34" charset="0"/>
                <a:cs typeface="Calibri" pitchFamily="34" charset="0"/>
              </a:rPr>
              <a:t>Thoroughly test your keylogger to ensure it captures keystrokes accurately and behaves as expected. Test it on different operating systems and environments to verify compatibility</a:t>
            </a:r>
            <a:r>
              <a:rPr lang="en-US" sz="1400" dirty="0">
                <a:ea typeface="Calibri" pitchFamily="34" charset="0"/>
                <a:cs typeface="Calibri" pitchFamily="34" charset="0"/>
              </a:rPr>
              <a:t>.</a:t>
            </a:r>
            <a:endParaRPr lang="en-IN" sz="1400" dirty="0">
              <a:ea typeface="Calibri" pitchFamily="34" charset="0"/>
              <a:cs typeface="Calibri" pitchFamily="34" charset="0"/>
            </a:endParaRPr>
          </a:p>
        </p:txBody>
      </p:sp>
      <p:sp>
        <p:nvSpPr>
          <p:cNvPr id="1048612" name="Title 4"/>
          <p:cNvSpPr>
            <a:spLocks noGrp="1"/>
          </p:cNvSpPr>
          <p:nvPr>
            <p:ph type="title"/>
          </p:nvPr>
        </p:nvSpPr>
        <p:spPr>
          <a:xfrm>
            <a:off x="550607" y="245141"/>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15" name="TextBox 1048614"/>
          <p:cNvSpPr txBox="1"/>
          <p:nvPr/>
        </p:nvSpPr>
        <p:spPr>
          <a:xfrm rot="21600000">
            <a:off x="1011917" y="1730885"/>
            <a:ext cx="10804660" cy="2123658"/>
          </a:xfrm>
          <a:prstGeom prst="rect">
            <a:avLst/>
          </a:prstGeom>
        </p:spPr>
        <p:txBody>
          <a:bodyPr wrap="square" rtlCol="0">
            <a:spAutoFit/>
          </a:bodyPr>
          <a:lstStyle/>
          <a:p>
            <a:pPr>
              <a:lnSpc>
                <a:spcPct val="150000"/>
              </a:lnSpc>
            </a:pPr>
            <a:r>
              <a:rPr lang="en-US" altLang="en-GB" sz="2800" dirty="0">
                <a:solidFill>
                  <a:srgbClr val="000000"/>
                </a:solidFill>
              </a:rPr>
              <a:t>           </a:t>
            </a:r>
            <a:r>
              <a:rPr lang="en-GB" sz="2000" dirty="0">
                <a:solidFill>
                  <a:srgbClr val="000000"/>
                </a:solidFill>
              </a:rPr>
              <a:t>Hardware Keylogger are easy to use as they are placed in the internal hardware of the computer itself or it can be secretly inserted in between the CPU and the keyboard wire. But to plant the hardware Keylogger, the cybercriminal has to have physical access to the computer system while no one is watching.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Content Placeholder 1"/>
          <p:cNvSpPr>
            <a:spLocks noGrp="1"/>
          </p:cNvSpPr>
          <p:nvPr>
            <p:ph idx="1"/>
          </p:nvPr>
        </p:nvSpPr>
        <p:spPr/>
        <p:txBody>
          <a:bodyPr>
            <a:normAutofit/>
          </a:bodyPr>
          <a:lstStyle/>
          <a:p>
            <a:pPr marL="305435" indent="-305435"/>
            <a:r>
              <a:rPr lang="en-US" sz="2000" b="1" dirty="0"/>
              <a:t>Capture Keystrokes</a:t>
            </a:r>
            <a:r>
              <a:rPr lang="en-US" sz="2000" dirty="0" smtClean="0"/>
              <a:t>:</a:t>
            </a:r>
          </a:p>
          <a:p>
            <a:pPr marL="0" indent="0">
              <a:buNone/>
            </a:pPr>
            <a:r>
              <a:rPr lang="en-US" sz="2000" dirty="0"/>
              <a:t> </a:t>
            </a:r>
            <a:r>
              <a:rPr lang="en-US" sz="2000" dirty="0" smtClean="0"/>
              <a:t>           </a:t>
            </a:r>
            <a:r>
              <a:rPr lang="en-US" sz="2000" dirty="0"/>
              <a:t>Implement a mechanism to capture keystrokes made by the user. You can achieve </a:t>
            </a:r>
            <a:r>
              <a:rPr lang="en-US" sz="2000" dirty="0" smtClean="0"/>
              <a:t>this </a:t>
            </a:r>
            <a:r>
              <a:rPr lang="en-US" sz="2000" dirty="0"/>
              <a:t>by utilizing platform-specific libraries or modules</a:t>
            </a:r>
            <a:r>
              <a:rPr lang="en-US" sz="2000" dirty="0" smtClean="0"/>
              <a:t>.</a:t>
            </a:r>
          </a:p>
          <a:p>
            <a:pPr marL="0" indent="0">
              <a:buNone/>
            </a:pPr>
            <a:endParaRPr lang="en-US" sz="2000" dirty="0" smtClean="0"/>
          </a:p>
          <a:p>
            <a:pPr marL="342900" indent="-342900"/>
            <a:r>
              <a:rPr lang="en-US" sz="2000" b="1" dirty="0"/>
              <a:t>Record Keystrokes</a:t>
            </a:r>
            <a:r>
              <a:rPr lang="en-US" sz="2000" dirty="0"/>
              <a:t>: </a:t>
            </a:r>
            <a:endParaRPr lang="en-US" sz="2000" dirty="0" smtClean="0"/>
          </a:p>
          <a:p>
            <a:pPr marL="0" indent="0">
              <a:buNone/>
            </a:pPr>
            <a:r>
              <a:rPr lang="en-US" sz="2000" dirty="0"/>
              <a:t> </a:t>
            </a:r>
            <a:r>
              <a:rPr lang="en-US" sz="2000" dirty="0" smtClean="0"/>
              <a:t>           Store </a:t>
            </a:r>
            <a:r>
              <a:rPr lang="en-US" sz="2000" dirty="0"/>
              <a:t>the captured keystrokes in a secure and persistent manner. You might choose to log them into a file, a database, or transmit them to a remote server, depending on your project requirements</a:t>
            </a:r>
            <a:r>
              <a:rPr lang="en-US" sz="2000" dirty="0" smtClean="0"/>
              <a:t>.</a:t>
            </a:r>
          </a:p>
          <a:p>
            <a:pPr marL="0" indent="0">
              <a:buNone/>
            </a:pPr>
            <a:endParaRPr lang="en-US" sz="2000" dirty="0" smtClean="0"/>
          </a:p>
          <a:p>
            <a:pPr marL="342900" indent="-342900"/>
            <a:r>
              <a:rPr lang="en-US" sz="2000" b="1" dirty="0"/>
              <a:t>Documentation</a:t>
            </a:r>
            <a:r>
              <a:rPr lang="en-US" sz="2000" dirty="0"/>
              <a:t>: Document the keylogger's functionality, usage instructions, and any other relevant information for future reference.</a:t>
            </a:r>
            <a:endParaRPr lang="en-US" sz="2000" dirty="0" smtClean="0"/>
          </a:p>
          <a:p>
            <a:pPr marL="0" indent="0">
              <a:buNone/>
            </a:pPr>
            <a:endParaRPr lang="en-IN" sz="2000" dirty="0"/>
          </a:p>
        </p:txBody>
      </p:sp>
      <p:sp>
        <p:nvSpPr>
          <p:cNvPr id="1048616"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8283" y="212777"/>
            <a:ext cx="5265175" cy="3179352"/>
          </a:xfrm>
        </p:spPr>
      </p:pic>
      <p:sp>
        <p:nvSpPr>
          <p:cNvPr id="1048597" name="Title 4"/>
          <p:cNvSpPr>
            <a:spLocks noGrp="1"/>
          </p:cNvSpPr>
          <p:nvPr>
            <p:ph type="title"/>
          </p:nvPr>
        </p:nvSpPr>
        <p:spPr/>
        <p:txBody>
          <a:bodyPr>
            <a:normAutofit/>
          </a:bodyPr>
          <a:lstStyle/>
          <a:p>
            <a:r>
              <a:rPr lang="en-US" sz="4400" b="1" u="sng" dirty="0">
                <a:solidFill>
                  <a:schemeClr val="accent1"/>
                </a:solidFill>
                <a:latin typeface="Arial"/>
                <a:ea typeface="+mj-lt"/>
                <a:cs typeface="Arial"/>
              </a:rPr>
              <a:t>Result</a:t>
            </a:r>
            <a:endParaRPr lang="en-US" u="sn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136" y="2669460"/>
            <a:ext cx="5294671" cy="321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1"/>
          <p:cNvSpPr>
            <a:spLocks noGrp="1"/>
          </p:cNvSpPr>
          <p:nvPr>
            <p:ph idx="1"/>
          </p:nvPr>
        </p:nvSpPr>
        <p:spPr/>
        <p:txBody>
          <a:bodyPr>
            <a:normAutofit/>
          </a:bodyPr>
          <a:lstStyle/>
          <a:p>
            <a:pPr marL="305435" indent="-305435"/>
            <a:r>
              <a:rPr lang="en-US" altLang="en-IN" sz="2000" dirty="0">
                <a:solidFill>
                  <a:srgbClr val="0F0F0F"/>
                </a:solidFill>
                <a:ea typeface="+mn-lt"/>
                <a:cs typeface="+mn-lt"/>
              </a:rPr>
              <a:t>In this paper, the article attempts to insight the keylogger workings, different types of password attacks and prevention &amp; detection measures to reduce and avoid the keylogging attacks. This paper had discussed a cryptography encryption decryption method to reduce the keylogging attacks. To reduce the keylogging attacks user has to keep their software up-to-date and it is advisable to maintain the strong password policy for their systems. It is advisable to disable the self-running files that are externally connected devices like USBs and restrict to copy the files to and from external computers by doing this attacks may get reduce. In literature review, this paper discussed the various measures and methods to reduce keylogging attacks and it also used for parents to monitoring the children’s activity. </a:t>
            </a:r>
            <a:endParaRPr lang="en-IN" sz="2000" dirty="0"/>
          </a:p>
        </p:txBody>
      </p:sp>
      <p:sp>
        <p:nvSpPr>
          <p:cNvPr id="1048595" name="Title 4"/>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Content Placeholder 2"/>
          <p:cNvSpPr>
            <a:spLocks noGrp="1"/>
          </p:cNvSpPr>
          <p:nvPr>
            <p:ph idx="1"/>
          </p:nvPr>
        </p:nvSpPr>
        <p:spPr>
          <a:xfrm>
            <a:off x="387439" y="1224116"/>
            <a:ext cx="11029615" cy="4859429"/>
          </a:xfrm>
        </p:spPr>
        <p:txBody>
          <a:bodyPr>
            <a:noAutofit/>
          </a:bodyPr>
          <a:lstStyle/>
          <a:p>
            <a:pPr marL="0" indent="0">
              <a:buNone/>
            </a:pPr>
            <a:r>
              <a:rPr lang="en-US" sz="1400" dirty="0" smtClean="0"/>
              <a:t>Improved </a:t>
            </a:r>
            <a:r>
              <a:rPr lang="en-US" sz="1400" dirty="0"/>
              <a:t>Stealth and Security: Implement advanced techniques to make the Keylogger more discreet and resistant to detection by antivirus software and anti-keylogging tools</a:t>
            </a:r>
            <a:r>
              <a:rPr lang="en-US" sz="1400" dirty="0" smtClean="0"/>
              <a:t>.</a:t>
            </a:r>
            <a:r>
              <a:rPr lang="en-US" sz="1400" dirty="0"/>
              <a:t>
Enhanced Logging: Add features to capture additional types of data, such as screenshots, clipboard contents, and web camera footage, to provide a more comprehensive overview of user activity</a:t>
            </a:r>
            <a:r>
              <a:rPr lang="en-US" sz="1400" dirty="0" smtClean="0"/>
              <a:t>.</a:t>
            </a:r>
            <a:r>
              <a:rPr lang="en-US" sz="1400" dirty="0"/>
              <a:t>
Remote Monitoring: Develop the ability to remotely access and monitor the logged data, possibly through a web-based interface or mobile application, allowing users to view activity from anywhere</a:t>
            </a:r>
            <a:r>
              <a:rPr lang="en-US" sz="1400" dirty="0" smtClean="0"/>
              <a:t>.</a:t>
            </a:r>
            <a:r>
              <a:rPr lang="en-US" sz="1400" dirty="0"/>
              <a:t>
Encryption and Data Protection: Integrate encryption algorithms to secure the logged data and implement secure methods for transmitting it to a designated server or storage location</a:t>
            </a:r>
            <a:r>
              <a:rPr lang="en-US" sz="1400" dirty="0" smtClean="0"/>
              <a:t>.</a:t>
            </a:r>
            <a:r>
              <a:rPr lang="en-US" sz="1400" dirty="0"/>
              <a:t>
User Authentication: Incorporate user authentication mechanisms to ensure that only authorized individuals can access the logged data and configure the Keylogger settings</a:t>
            </a:r>
            <a:r>
              <a:rPr lang="en-US" sz="1400" dirty="0" smtClean="0"/>
              <a:t>.</a:t>
            </a:r>
            <a:r>
              <a:rPr lang="en-US" sz="1400" dirty="0"/>
              <a:t>
Behavioral Analysis: Implement algorithms to analyze user behavior and detect suspicious or potentially malicious activity, providing alerts or notifications to the administrator</a:t>
            </a:r>
            <a:r>
              <a:rPr lang="en-US" sz="1400" dirty="0" smtClean="0"/>
              <a:t>.</a:t>
            </a:r>
            <a:r>
              <a:rPr lang="en-US" sz="1400" dirty="0"/>
              <a:t>
Compliance and Legal Considerations: Ensure compliance with relevant laws and regulations regarding privacy and data protection, and provide features to facilitate adherence to these requirements</a:t>
            </a:r>
            <a:r>
              <a:rPr lang="en-US" sz="1400" dirty="0" smtClean="0"/>
              <a:t>.</a:t>
            </a:r>
            <a:r>
              <a:rPr lang="en-US" sz="1400" dirty="0"/>
              <a:t>
Integration with Security Solutions: Enable integration with other security software and systems, such as intrusion detection/prevention systems or Security Information and Event Management (SIEM) platforms, to enhance overall security posture</a:t>
            </a:r>
            <a:r>
              <a:rPr lang="en-US" sz="1400" dirty="0" smtClean="0"/>
              <a:t>.</a:t>
            </a:r>
            <a:r>
              <a:rPr lang="en-US" sz="1400" dirty="0"/>
              <a:t>
Overall, the future scope for a Keylogger project lies in continually adapting to evolving security threats and user needs, while prioritizing privacy, security, and legal compliance.</a:t>
            </a:r>
            <a:endParaRPr lang="en-US" sz="1400" b="1" dirty="0"/>
          </a:p>
        </p:txBody>
      </p:sp>
      <p:sp>
        <p:nvSpPr>
          <p:cNvPr id="1048594" name="Title 4"/>
          <p:cNvSpPr txBox="1"/>
          <p:nvPr/>
        </p:nvSpPr>
        <p:spPr>
          <a:xfrm>
            <a:off x="388186" y="612363"/>
            <a:ext cx="11029616" cy="530296"/>
          </a:xfrm>
          <a:prstGeom prst="rect">
            <a:avLst/>
          </a:prstGeom>
        </p:spPr>
        <p:txBody>
          <a:bodyPr vert="horz" lIns="91440" tIns="45720" rIns="91440" bIns="45720" rtlCol="0" anchor="b">
            <a:normAutofit fontScale="7511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82</TotalTime>
  <Words>741</Words>
  <Application>Microsoft Office PowerPoint</Application>
  <PresentationFormat>Custom</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KEYLOGGER project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csepec</cp:lastModifiedBy>
  <cp:revision>8</cp:revision>
  <dcterms:created xsi:type="dcterms:W3CDTF">2021-05-25T18:50:10Z</dcterms:created>
  <dcterms:modified xsi:type="dcterms:W3CDTF">2024-04-05T07:19:33Z</dcterms:modified>
</cp:coreProperties>
</file>