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7A7D4-E85C-19FB-811C-90B106AEA8AD}" v="192" dt="2024-10-29T10:46:37.933"/>
    <p1510:client id="{849DFBBA-883E-42B5-BD09-F3A12487CC0A}" v="1" dt="2024-10-29T10:46:53.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A0C5434A-C9AD-4A09-BBE0-85EA968D0B73}" type="datetimeFigureOut">
              <a:rPr lang="en-IN" smtClean="0"/>
              <a:t>29-10-2024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61D069D-2228-4F25-90F1-3CBD18727592}" type="slidenum">
              <a:rPr lang="en-IN" smtClean="0"/>
              <a:t>‹#›</a:t>
            </a:fld>
            <a:endParaRPr lang="en-IN"/>
          </a:p>
        </p:txBody>
      </p:sp>
    </p:spTree>
    <p:extLst>
      <p:ext uri="{BB962C8B-B14F-4D97-AF65-F5344CB8AC3E}">
        <p14:creationId xmlns:p14="http://schemas.microsoft.com/office/powerpoint/2010/main" val="1493479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C5434A-C9AD-4A09-BBE0-85EA968D0B73}"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1D069D-2228-4F25-90F1-3CBD18727592}" type="slidenum">
              <a:rPr lang="en-IN" smtClean="0"/>
              <a:t>‹#›</a:t>
            </a:fld>
            <a:endParaRPr lang="en-IN"/>
          </a:p>
        </p:txBody>
      </p:sp>
    </p:spTree>
    <p:extLst>
      <p:ext uri="{BB962C8B-B14F-4D97-AF65-F5344CB8AC3E}">
        <p14:creationId xmlns:p14="http://schemas.microsoft.com/office/powerpoint/2010/main" val="3478554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C5434A-C9AD-4A09-BBE0-85EA968D0B73}"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1D069D-2228-4F25-90F1-3CBD18727592}" type="slidenum">
              <a:rPr lang="en-IN" smtClean="0"/>
              <a:t>‹#›</a:t>
            </a:fld>
            <a:endParaRPr lang="en-IN"/>
          </a:p>
        </p:txBody>
      </p:sp>
    </p:spTree>
    <p:extLst>
      <p:ext uri="{BB962C8B-B14F-4D97-AF65-F5344CB8AC3E}">
        <p14:creationId xmlns:p14="http://schemas.microsoft.com/office/powerpoint/2010/main" val="1267835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C5434A-C9AD-4A09-BBE0-85EA968D0B73}"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1D069D-2228-4F25-90F1-3CBD18727592}"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50162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C5434A-C9AD-4A09-BBE0-85EA968D0B73}"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1D069D-2228-4F25-90F1-3CBD18727592}" type="slidenum">
              <a:rPr lang="en-IN" smtClean="0"/>
              <a:t>‹#›</a:t>
            </a:fld>
            <a:endParaRPr lang="en-IN"/>
          </a:p>
        </p:txBody>
      </p:sp>
    </p:spTree>
    <p:extLst>
      <p:ext uri="{BB962C8B-B14F-4D97-AF65-F5344CB8AC3E}">
        <p14:creationId xmlns:p14="http://schemas.microsoft.com/office/powerpoint/2010/main" val="3138724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C5434A-C9AD-4A09-BBE0-85EA968D0B73}" type="datetimeFigureOut">
              <a:rPr lang="en-IN" smtClean="0"/>
              <a:t>29-10-2024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1D069D-2228-4F25-90F1-3CBD18727592}" type="slidenum">
              <a:rPr lang="en-IN" smtClean="0"/>
              <a:t>‹#›</a:t>
            </a:fld>
            <a:endParaRPr lang="en-IN"/>
          </a:p>
        </p:txBody>
      </p:sp>
    </p:spTree>
    <p:extLst>
      <p:ext uri="{BB962C8B-B14F-4D97-AF65-F5344CB8AC3E}">
        <p14:creationId xmlns:p14="http://schemas.microsoft.com/office/powerpoint/2010/main" val="661287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C5434A-C9AD-4A09-BBE0-85EA968D0B73}" type="datetimeFigureOut">
              <a:rPr lang="en-IN" smtClean="0"/>
              <a:t>29-10-2024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1D069D-2228-4F25-90F1-3CBD18727592}" type="slidenum">
              <a:rPr lang="en-IN" smtClean="0"/>
              <a:t>‹#›</a:t>
            </a:fld>
            <a:endParaRPr lang="en-IN"/>
          </a:p>
        </p:txBody>
      </p:sp>
    </p:spTree>
    <p:extLst>
      <p:ext uri="{BB962C8B-B14F-4D97-AF65-F5344CB8AC3E}">
        <p14:creationId xmlns:p14="http://schemas.microsoft.com/office/powerpoint/2010/main" val="813711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C5434A-C9AD-4A09-BBE0-85EA968D0B73}"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D069D-2228-4F25-90F1-3CBD18727592}" type="slidenum">
              <a:rPr lang="en-IN" smtClean="0"/>
              <a:t>‹#›</a:t>
            </a:fld>
            <a:endParaRPr lang="en-IN"/>
          </a:p>
        </p:txBody>
      </p:sp>
    </p:spTree>
    <p:extLst>
      <p:ext uri="{BB962C8B-B14F-4D97-AF65-F5344CB8AC3E}">
        <p14:creationId xmlns:p14="http://schemas.microsoft.com/office/powerpoint/2010/main" val="3684531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C5434A-C9AD-4A09-BBE0-85EA968D0B73}"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D069D-2228-4F25-90F1-3CBD18727592}" type="slidenum">
              <a:rPr lang="en-IN" smtClean="0"/>
              <a:t>‹#›</a:t>
            </a:fld>
            <a:endParaRPr lang="en-IN"/>
          </a:p>
        </p:txBody>
      </p:sp>
    </p:spTree>
    <p:extLst>
      <p:ext uri="{BB962C8B-B14F-4D97-AF65-F5344CB8AC3E}">
        <p14:creationId xmlns:p14="http://schemas.microsoft.com/office/powerpoint/2010/main" val="1748468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C5434A-C9AD-4A09-BBE0-85EA968D0B73}"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D069D-2228-4F25-90F1-3CBD18727592}" type="slidenum">
              <a:rPr lang="en-IN" smtClean="0"/>
              <a:t>‹#›</a:t>
            </a:fld>
            <a:endParaRPr lang="en-IN"/>
          </a:p>
        </p:txBody>
      </p:sp>
    </p:spTree>
    <p:extLst>
      <p:ext uri="{BB962C8B-B14F-4D97-AF65-F5344CB8AC3E}">
        <p14:creationId xmlns:p14="http://schemas.microsoft.com/office/powerpoint/2010/main" val="84803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C5434A-C9AD-4A09-BBE0-85EA968D0B73}" type="datetimeFigureOut">
              <a:rPr lang="en-IN" smtClean="0"/>
              <a:t>29-10-2024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D069D-2228-4F25-90F1-3CBD18727592}" type="slidenum">
              <a:rPr lang="en-IN" smtClean="0"/>
              <a:t>‹#›</a:t>
            </a:fld>
            <a:endParaRPr lang="en-IN"/>
          </a:p>
        </p:txBody>
      </p:sp>
    </p:spTree>
    <p:extLst>
      <p:ext uri="{BB962C8B-B14F-4D97-AF65-F5344CB8AC3E}">
        <p14:creationId xmlns:p14="http://schemas.microsoft.com/office/powerpoint/2010/main" val="3993289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C5434A-C9AD-4A09-BBE0-85EA968D0B73}"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1D069D-2228-4F25-90F1-3CBD18727592}" type="slidenum">
              <a:rPr lang="en-IN" smtClean="0"/>
              <a:t>‹#›</a:t>
            </a:fld>
            <a:endParaRPr lang="en-IN"/>
          </a:p>
        </p:txBody>
      </p:sp>
    </p:spTree>
    <p:extLst>
      <p:ext uri="{BB962C8B-B14F-4D97-AF65-F5344CB8AC3E}">
        <p14:creationId xmlns:p14="http://schemas.microsoft.com/office/powerpoint/2010/main" val="261377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C5434A-C9AD-4A09-BBE0-85EA968D0B73}" type="datetimeFigureOut">
              <a:rPr lang="en-IN" smtClean="0"/>
              <a:t>29-10-2024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1D069D-2228-4F25-90F1-3CBD18727592}" type="slidenum">
              <a:rPr lang="en-IN" smtClean="0"/>
              <a:t>‹#›</a:t>
            </a:fld>
            <a:endParaRPr lang="en-IN"/>
          </a:p>
        </p:txBody>
      </p:sp>
    </p:spTree>
    <p:extLst>
      <p:ext uri="{BB962C8B-B14F-4D97-AF65-F5344CB8AC3E}">
        <p14:creationId xmlns:p14="http://schemas.microsoft.com/office/powerpoint/2010/main" val="114789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C5434A-C9AD-4A09-BBE0-85EA968D0B73}" type="datetimeFigureOut">
              <a:rPr lang="en-IN" smtClean="0"/>
              <a:t>29-10-2024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1D069D-2228-4F25-90F1-3CBD18727592}" type="slidenum">
              <a:rPr lang="en-IN" smtClean="0"/>
              <a:t>‹#›</a:t>
            </a:fld>
            <a:endParaRPr lang="en-IN"/>
          </a:p>
        </p:txBody>
      </p:sp>
    </p:spTree>
    <p:extLst>
      <p:ext uri="{BB962C8B-B14F-4D97-AF65-F5344CB8AC3E}">
        <p14:creationId xmlns:p14="http://schemas.microsoft.com/office/powerpoint/2010/main" val="1954074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5434A-C9AD-4A09-BBE0-85EA968D0B73}" type="datetimeFigureOut">
              <a:rPr lang="en-IN" smtClean="0"/>
              <a:t>29-10-2024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1D069D-2228-4F25-90F1-3CBD18727592}" type="slidenum">
              <a:rPr lang="en-IN" smtClean="0"/>
              <a:t>‹#›</a:t>
            </a:fld>
            <a:endParaRPr lang="en-IN"/>
          </a:p>
        </p:txBody>
      </p:sp>
    </p:spTree>
    <p:extLst>
      <p:ext uri="{BB962C8B-B14F-4D97-AF65-F5344CB8AC3E}">
        <p14:creationId xmlns:p14="http://schemas.microsoft.com/office/powerpoint/2010/main" val="2996993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C5434A-C9AD-4A09-BBE0-85EA968D0B73}"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1D069D-2228-4F25-90F1-3CBD18727592}" type="slidenum">
              <a:rPr lang="en-IN" smtClean="0"/>
              <a:t>‹#›</a:t>
            </a:fld>
            <a:endParaRPr lang="en-IN"/>
          </a:p>
        </p:txBody>
      </p:sp>
    </p:spTree>
    <p:extLst>
      <p:ext uri="{BB962C8B-B14F-4D97-AF65-F5344CB8AC3E}">
        <p14:creationId xmlns:p14="http://schemas.microsoft.com/office/powerpoint/2010/main" val="660576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C5434A-C9AD-4A09-BBE0-85EA968D0B73}" type="datetimeFigureOut">
              <a:rPr lang="en-IN" smtClean="0"/>
              <a:t>29-10-2024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1D069D-2228-4F25-90F1-3CBD18727592}" type="slidenum">
              <a:rPr lang="en-IN" smtClean="0"/>
              <a:t>‹#›</a:t>
            </a:fld>
            <a:endParaRPr lang="en-IN"/>
          </a:p>
        </p:txBody>
      </p:sp>
    </p:spTree>
    <p:extLst>
      <p:ext uri="{BB962C8B-B14F-4D97-AF65-F5344CB8AC3E}">
        <p14:creationId xmlns:p14="http://schemas.microsoft.com/office/powerpoint/2010/main" val="67279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C5434A-C9AD-4A09-BBE0-85EA968D0B73}" type="datetimeFigureOut">
              <a:rPr lang="en-IN" smtClean="0"/>
              <a:t>29-10-2024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1D069D-2228-4F25-90F1-3CBD18727592}" type="slidenum">
              <a:rPr lang="en-IN" smtClean="0"/>
              <a:t>‹#›</a:t>
            </a:fld>
            <a:endParaRPr lang="en-IN"/>
          </a:p>
        </p:txBody>
      </p:sp>
    </p:spTree>
    <p:extLst>
      <p:ext uri="{BB962C8B-B14F-4D97-AF65-F5344CB8AC3E}">
        <p14:creationId xmlns:p14="http://schemas.microsoft.com/office/powerpoint/2010/main" val="23182411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281FFB0D-EEF0-949D-74C6-D2A6E251A4B7}"/>
              </a:ext>
            </a:extLst>
          </p:cNvPr>
          <p:cNvSpPr>
            <a:spLocks noGrp="1"/>
          </p:cNvSpPr>
          <p:nvPr/>
        </p:nvSpPr>
        <p:spPr>
          <a:xfrm>
            <a:off x="2639218" y="2552700"/>
            <a:ext cx="7226141" cy="3004820"/>
          </a:xfrm>
          <a:prstGeom prst="rect">
            <a:avLst/>
          </a:prstGeom>
          <a:noFill/>
          <a:ln w="9525">
            <a:noFill/>
          </a:ln>
        </p:spPr>
        <p:txBody>
          <a:bodyPr lIns="91440" tIns="45720" rIns="91440" bIns="45720" anchor="t"/>
          <a:lstStyle>
            <a:lvl1pPr marL="0" indent="0" algn="r" rtl="0" fontAlgn="base">
              <a:spcBef>
                <a:spcPct val="20000"/>
              </a:spcBef>
              <a:spcAft>
                <a:spcPct val="0"/>
              </a:spcAft>
              <a:buFontTx/>
              <a:buNone/>
              <a:defRPr sz="3200" kern="1200">
                <a:solidFill>
                  <a:schemeClr val="bg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a:solidFill>
                  <a:schemeClr val="tx1"/>
                </a:solidFill>
              </a:rPr>
              <a:t>Team Members</a:t>
            </a:r>
            <a:endParaRPr lang="en-US">
              <a:solidFill>
                <a:schemeClr val="tx1"/>
              </a:solidFill>
            </a:endParaRPr>
          </a:p>
          <a:p>
            <a:r>
              <a:rPr lang="en-IN">
                <a:solidFill>
                  <a:schemeClr val="tx1"/>
                </a:solidFill>
              </a:rPr>
              <a:t>Koushal Pala</a:t>
            </a:r>
          </a:p>
          <a:p>
            <a:r>
              <a:rPr lang="en-IN">
                <a:solidFill>
                  <a:schemeClr val="tx1"/>
                </a:solidFill>
              </a:rPr>
              <a:t>Dadi Nishanth</a:t>
            </a:r>
            <a:endParaRPr lang="en-US">
              <a:solidFill>
                <a:schemeClr val="tx1"/>
              </a:solidFill>
            </a:endParaRPr>
          </a:p>
          <a:p>
            <a:r>
              <a:rPr lang="en-US">
                <a:solidFill>
                  <a:schemeClr val="tx1"/>
                </a:solidFill>
              </a:rPr>
              <a:t>Course: Human-Computer Interface</a:t>
            </a:r>
          </a:p>
          <a:p>
            <a:r>
              <a:rPr>
                <a:solidFill>
                  <a:schemeClr val="tx1"/>
                </a:solidFill>
              </a:rPr>
              <a:t>Instructor: </a:t>
            </a:r>
            <a:r>
              <a:rPr lang="en-US">
                <a:solidFill>
                  <a:schemeClr val="tx1"/>
                </a:solidFill>
              </a:rPr>
              <a:t>Deepan</a:t>
            </a:r>
            <a:endParaRPr>
              <a:solidFill>
                <a:schemeClr val="tx1"/>
              </a:solidFill>
            </a:endParaRPr>
          </a:p>
        </p:txBody>
      </p:sp>
    </p:spTree>
    <p:extLst>
      <p:ext uri="{BB962C8B-B14F-4D97-AF65-F5344CB8AC3E}">
        <p14:creationId xmlns:p14="http://schemas.microsoft.com/office/powerpoint/2010/main" val="245173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B713A1-1C87-6565-4F90-0287D44F4F8E}"/>
              </a:ext>
            </a:extLst>
          </p:cNvPr>
          <p:cNvSpPr txBox="1"/>
          <p:nvPr/>
        </p:nvSpPr>
        <p:spPr>
          <a:xfrm>
            <a:off x="1089660" y="578624"/>
            <a:ext cx="9923780" cy="2800767"/>
          </a:xfrm>
          <a:prstGeom prst="rect">
            <a:avLst/>
          </a:prstGeom>
          <a:noFill/>
        </p:spPr>
        <p:txBody>
          <a:bodyPr wrap="square">
            <a:spAutoFit/>
          </a:bodyPr>
          <a:lstStyle/>
          <a:p>
            <a:pPr lvl="4"/>
            <a:r>
              <a:rPr lang="en-US" sz="4000" b="1"/>
              <a:t>Overview of the Project</a:t>
            </a:r>
          </a:p>
          <a:p>
            <a:endParaRPr lang="en-US" b="1"/>
          </a:p>
          <a:p>
            <a:r>
              <a:rPr lang="en-US" sz="2800" b="1"/>
              <a:t>Objective</a:t>
            </a:r>
          </a:p>
          <a:p>
            <a:r>
              <a:rPr lang="en-US"/>
              <a:t>The objective of this car-selling website is to create a user-friendly platform that simplifies the car buying process for customers. We aim to provide a seamless experience where users can easily browse, compare, and purchase vehicles, while also ensuring that relevant information is readily accessible to assist them in making informed decisions. By integrating advanced filtering options and detailed listings, our goal is to connect buyers with their ideal cars efficiently.</a:t>
            </a:r>
          </a:p>
        </p:txBody>
      </p:sp>
      <p:sp>
        <p:nvSpPr>
          <p:cNvPr id="7" name="TextBox 6">
            <a:extLst>
              <a:ext uri="{FF2B5EF4-FFF2-40B4-BE49-F238E27FC236}">
                <a16:creationId xmlns:a16="http://schemas.microsoft.com/office/drawing/2014/main" id="{7B78D967-1511-DDC1-106D-BD9838768321}"/>
              </a:ext>
            </a:extLst>
          </p:cNvPr>
          <p:cNvSpPr txBox="1"/>
          <p:nvPr/>
        </p:nvSpPr>
        <p:spPr>
          <a:xfrm>
            <a:off x="1089660" y="3601720"/>
            <a:ext cx="9822180" cy="2677656"/>
          </a:xfrm>
          <a:prstGeom prst="rect">
            <a:avLst/>
          </a:prstGeom>
          <a:noFill/>
        </p:spPr>
        <p:txBody>
          <a:bodyPr wrap="square">
            <a:spAutoFit/>
          </a:bodyPr>
          <a:lstStyle/>
          <a:p>
            <a:r>
              <a:rPr lang="en-US" sz="2400" b="1"/>
              <a:t>Target Audience</a:t>
            </a:r>
          </a:p>
          <a:p>
            <a:r>
              <a:rPr lang="en-US"/>
              <a:t>Our target audience includes:</a:t>
            </a:r>
          </a:p>
          <a:p>
            <a:pPr>
              <a:buFont typeface="Arial" panose="020B0604020202020204" pitchFamily="34" charset="0"/>
              <a:buChar char="•"/>
            </a:pPr>
            <a:r>
              <a:rPr lang="en-US" b="1"/>
              <a:t>Car Enthusiasts:</a:t>
            </a:r>
            <a:r>
              <a:rPr lang="en-US"/>
              <a:t> Buyers looking for specific makes and models, who appreciate detailed specifications and reviews.</a:t>
            </a:r>
          </a:p>
          <a:p>
            <a:pPr>
              <a:buFont typeface="Arial" panose="020B0604020202020204" pitchFamily="34" charset="0"/>
              <a:buChar char="•"/>
            </a:pPr>
            <a:r>
              <a:rPr lang="en-US" b="1"/>
              <a:t>Families:</a:t>
            </a:r>
            <a:r>
              <a:rPr lang="en-US"/>
              <a:t> Customers looking for family-friendly vehicles, prioritizing safety features and space.</a:t>
            </a:r>
          </a:p>
          <a:p>
            <a:pPr>
              <a:buFont typeface="Arial" panose="020B0604020202020204" pitchFamily="34" charset="0"/>
              <a:buChar char="•"/>
            </a:pPr>
            <a:r>
              <a:rPr lang="en-US" b="1"/>
              <a:t>Budget-conscious Buyers:</a:t>
            </a:r>
            <a:r>
              <a:rPr lang="en-US"/>
              <a:t> Individuals searching for the best deals and value for their money, utilizing filtering tools to find affordable options.</a:t>
            </a:r>
          </a:p>
          <a:p>
            <a:pPr>
              <a:buFont typeface="Arial" panose="020B0604020202020204" pitchFamily="34" charset="0"/>
              <a:buChar char="•"/>
            </a:pPr>
            <a:r>
              <a:rPr lang="en-US" b="1"/>
              <a:t>Tech-savvy Users:</a:t>
            </a:r>
            <a:r>
              <a:rPr lang="en-US"/>
              <a:t> Customers who prefer an online car-buying experience and appreciate features like responsive design and mobile accessibility.</a:t>
            </a:r>
          </a:p>
        </p:txBody>
      </p:sp>
    </p:spTree>
    <p:extLst>
      <p:ext uri="{BB962C8B-B14F-4D97-AF65-F5344CB8AC3E}">
        <p14:creationId xmlns:p14="http://schemas.microsoft.com/office/powerpoint/2010/main" val="28049712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CB10CD0-72B5-AFD6-DA9D-35F8E7DA36D8}"/>
              </a:ext>
            </a:extLst>
          </p:cNvPr>
          <p:cNvSpPr txBox="1"/>
          <p:nvPr/>
        </p:nvSpPr>
        <p:spPr>
          <a:xfrm>
            <a:off x="1351280" y="1470581"/>
            <a:ext cx="9387840" cy="3323987"/>
          </a:xfrm>
          <a:prstGeom prst="rect">
            <a:avLst/>
          </a:prstGeom>
          <a:noFill/>
        </p:spPr>
        <p:txBody>
          <a:bodyPr wrap="square">
            <a:spAutoFit/>
          </a:bodyPr>
          <a:lstStyle/>
          <a:p>
            <a:pPr algn="ctr"/>
            <a:r>
              <a:rPr lang="en-IN" sz="4800" b="1"/>
              <a:t>Problem Statement</a:t>
            </a:r>
          </a:p>
          <a:p>
            <a:endParaRPr lang="en-IN"/>
          </a:p>
          <a:p>
            <a:endParaRPr lang="en-IN"/>
          </a:p>
          <a:p>
            <a:r>
              <a:rPr lang="en-IN"/>
              <a:t>Potential car buyers often struggle with an overwhelming number of listings and a lack of efficient search options, making it difficult to find relevant information quickly. Many existing platforms do not provide sufficient vehicle details, leading to uncertainty about pricing and condition. Additionally, the lack of mobile-friendly designs limits accessibility for users who prefer browsing on the go. Complicated layouts can further frustrate users, resulting in a poor experience and abandoned purchases. Our car-selling website aims to address these challenges by offering a streamlined, user-centred platform that simplifies the car-buying process.</a:t>
            </a:r>
          </a:p>
        </p:txBody>
      </p:sp>
    </p:spTree>
    <p:extLst>
      <p:ext uri="{BB962C8B-B14F-4D97-AF65-F5344CB8AC3E}">
        <p14:creationId xmlns:p14="http://schemas.microsoft.com/office/powerpoint/2010/main" val="3997475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81BA75E-6954-BC67-1742-2F3B9A124508}"/>
              </a:ext>
            </a:extLst>
          </p:cNvPr>
          <p:cNvSpPr txBox="1"/>
          <p:nvPr/>
        </p:nvSpPr>
        <p:spPr>
          <a:xfrm>
            <a:off x="2674620" y="1009591"/>
            <a:ext cx="6101080" cy="5447645"/>
          </a:xfrm>
          <a:prstGeom prst="rect">
            <a:avLst/>
          </a:prstGeom>
          <a:noFill/>
        </p:spPr>
        <p:txBody>
          <a:bodyPr wrap="square">
            <a:spAutoFit/>
          </a:bodyPr>
          <a:lstStyle/>
          <a:p>
            <a:r>
              <a:rPr lang="en-IN" sz="1200"/>
              <a:t>Home</a:t>
            </a:r>
          </a:p>
          <a:p>
            <a:r>
              <a:rPr lang="en-IN" sz="1200"/>
              <a:t>│</a:t>
            </a:r>
          </a:p>
          <a:p>
            <a:r>
              <a:rPr lang="en-IN" sz="1200"/>
              <a:t>├── About</a:t>
            </a:r>
          </a:p>
          <a:p>
            <a:r>
              <a:rPr lang="en-IN" sz="1200"/>
              <a:t>│</a:t>
            </a:r>
          </a:p>
          <a:p>
            <a:r>
              <a:rPr lang="en-IN" sz="1200"/>
              <a:t>├── Contact</a:t>
            </a:r>
          </a:p>
          <a:p>
            <a:r>
              <a:rPr lang="en-IN" sz="1200"/>
              <a:t>│</a:t>
            </a:r>
          </a:p>
          <a:p>
            <a:r>
              <a:rPr lang="en-IN" sz="1200"/>
              <a:t>├── Blog</a:t>
            </a:r>
          </a:p>
          <a:p>
            <a:r>
              <a:rPr lang="en-IN" sz="1200"/>
              <a:t>│   ├── Find Your Dream Car</a:t>
            </a:r>
          </a:p>
          <a:p>
            <a:r>
              <a:rPr lang="en-IN" sz="1200"/>
              <a:t>│   ├── Porsche 911 Dakar: A Sports Car Like No Other</a:t>
            </a:r>
          </a:p>
          <a:p>
            <a:r>
              <a:rPr lang="en-IN" sz="1200"/>
              <a:t>│   │   └── Brief description of blog post 1</a:t>
            </a:r>
          </a:p>
          <a:p>
            <a:r>
              <a:rPr lang="en-IN" sz="1200"/>
              <a:t>│   ├── Blog Post Title 2</a:t>
            </a:r>
          </a:p>
          <a:p>
            <a:r>
              <a:rPr lang="en-IN" sz="1200"/>
              <a:t>│   │   └── Brief description of blog post 2</a:t>
            </a:r>
          </a:p>
          <a:p>
            <a:r>
              <a:rPr lang="en-IN" sz="1200"/>
              <a:t>│   └── Blog Post Title 3</a:t>
            </a:r>
          </a:p>
          <a:p>
            <a:r>
              <a:rPr lang="en-IN" sz="1200"/>
              <a:t>│       └── Brief description of blog post 3</a:t>
            </a:r>
          </a:p>
          <a:p>
            <a:r>
              <a:rPr lang="en-IN" sz="1200"/>
              <a:t>│</a:t>
            </a:r>
          </a:p>
          <a:p>
            <a:r>
              <a:rPr lang="en-IN" sz="1200"/>
              <a:t>├── Search Cars</a:t>
            </a:r>
          </a:p>
          <a:p>
            <a:r>
              <a:rPr lang="en-IN" sz="1200"/>
              <a:t>│   ├── Featured Cars</a:t>
            </a:r>
          </a:p>
          <a:p>
            <a:r>
              <a:rPr lang="en-IN" sz="1200"/>
              <a:t>│   │   ├── Car 1: Toyota Camry (2018, 30,000 miles, $25,000)</a:t>
            </a:r>
          </a:p>
          <a:p>
            <a:r>
              <a:rPr lang="en-IN" sz="1200"/>
              <a:t>│   │   │   └── View Details</a:t>
            </a:r>
          </a:p>
          <a:p>
            <a:r>
              <a:rPr lang="en-IN" sz="1200"/>
              <a:t>│   │   ├── Car 2: Honda Civic (2020, 10,000 miles, $18,000)</a:t>
            </a:r>
          </a:p>
          <a:p>
            <a:r>
              <a:rPr lang="en-IN" sz="1200"/>
              <a:t>│   │   │   └── View Details</a:t>
            </a:r>
          </a:p>
          <a:p>
            <a:r>
              <a:rPr lang="en-IN" sz="1200"/>
              <a:t>│   │   └── Car 3: Ford Mustang (2020, 15,000 miles, $40,000)</a:t>
            </a:r>
          </a:p>
          <a:p>
            <a:r>
              <a:rPr lang="en-IN" sz="1200"/>
              <a:t>│   │       └── View Details</a:t>
            </a:r>
          </a:p>
          <a:p>
            <a:r>
              <a:rPr lang="en-IN" sz="1200"/>
              <a:t>│   └── Explore Careers</a:t>
            </a:r>
          </a:p>
          <a:p>
            <a:r>
              <a:rPr lang="en-IN" sz="1200"/>
              <a:t>│       └── We're Hiring!</a:t>
            </a:r>
          </a:p>
          <a:p>
            <a:r>
              <a:rPr lang="en-IN" sz="1200"/>
              <a:t>│</a:t>
            </a:r>
          </a:p>
          <a:p>
            <a:r>
              <a:rPr lang="en-IN" sz="1200"/>
              <a:t>└── Footer Links</a:t>
            </a:r>
          </a:p>
          <a:p>
            <a:r>
              <a:rPr lang="en-IN" sz="1200"/>
              <a:t>    ├── Privacy Policy</a:t>
            </a:r>
          </a:p>
          <a:p>
            <a:r>
              <a:rPr lang="en-IN" sz="1200"/>
              <a:t>    └── Terms of Service</a:t>
            </a:r>
          </a:p>
        </p:txBody>
      </p:sp>
      <p:sp>
        <p:nvSpPr>
          <p:cNvPr id="11" name="TextBox 10">
            <a:extLst>
              <a:ext uri="{FF2B5EF4-FFF2-40B4-BE49-F238E27FC236}">
                <a16:creationId xmlns:a16="http://schemas.microsoft.com/office/drawing/2014/main" id="{C32B5980-5A3B-E06E-FB70-3971AA2BA5C0}"/>
              </a:ext>
            </a:extLst>
          </p:cNvPr>
          <p:cNvSpPr txBox="1"/>
          <p:nvPr/>
        </p:nvSpPr>
        <p:spPr>
          <a:xfrm>
            <a:off x="2816860" y="400764"/>
            <a:ext cx="7007860" cy="523220"/>
          </a:xfrm>
          <a:prstGeom prst="rect">
            <a:avLst/>
          </a:prstGeom>
          <a:noFill/>
        </p:spPr>
        <p:txBody>
          <a:bodyPr wrap="square">
            <a:spAutoFit/>
          </a:bodyPr>
          <a:lstStyle/>
          <a:p>
            <a:pPr algn="ctr"/>
            <a:r>
              <a:rPr lang="en-IN" sz="2800"/>
              <a:t>Information Architecture Site Map</a:t>
            </a:r>
          </a:p>
        </p:txBody>
      </p:sp>
    </p:spTree>
    <p:extLst>
      <p:ext uri="{BB962C8B-B14F-4D97-AF65-F5344CB8AC3E}">
        <p14:creationId xmlns:p14="http://schemas.microsoft.com/office/powerpoint/2010/main" val="192835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CAC378-2F33-1E3F-FB48-64A1FF9F9BC5}"/>
              </a:ext>
            </a:extLst>
          </p:cNvPr>
          <p:cNvSpPr txBox="1"/>
          <p:nvPr/>
        </p:nvSpPr>
        <p:spPr>
          <a:xfrm>
            <a:off x="731520" y="499467"/>
            <a:ext cx="10779760" cy="5201424"/>
          </a:xfrm>
          <a:prstGeom prst="rect">
            <a:avLst/>
          </a:prstGeom>
          <a:noFill/>
        </p:spPr>
        <p:txBody>
          <a:bodyPr wrap="square">
            <a:spAutoFit/>
          </a:bodyPr>
          <a:lstStyle/>
          <a:p>
            <a:pPr algn="ctr"/>
            <a:r>
              <a:rPr lang="en-US" sz="4000" b="1"/>
              <a:t>Explanation of Navigation Flow</a:t>
            </a:r>
          </a:p>
          <a:p>
            <a:pPr algn="ctr"/>
            <a:endParaRPr lang="en-US" sz="4000" b="1"/>
          </a:p>
          <a:p>
            <a:pPr>
              <a:buFont typeface="+mj-lt"/>
              <a:buAutoNum type="arabicPeriod"/>
            </a:pPr>
            <a:r>
              <a:rPr lang="en-US" b="1"/>
              <a:t>Home</a:t>
            </a:r>
            <a:r>
              <a:rPr lang="en-US"/>
              <a:t>: The landing page where users can start their journey. It provides an overview of the website’s offerings and links to key sections.</a:t>
            </a:r>
          </a:p>
          <a:p>
            <a:pPr>
              <a:buFont typeface="+mj-lt"/>
              <a:buAutoNum type="arabicPeriod"/>
            </a:pPr>
            <a:r>
              <a:rPr lang="en-US" b="1"/>
              <a:t>About</a:t>
            </a:r>
            <a:r>
              <a:rPr lang="en-US"/>
              <a:t>: This page details the mission and vision of the car-selling website, helping users understand the brand and its values.</a:t>
            </a:r>
          </a:p>
          <a:p>
            <a:pPr>
              <a:buFont typeface="+mj-lt"/>
              <a:buAutoNum type="arabicPeriod"/>
            </a:pPr>
            <a:r>
              <a:rPr lang="en-US" b="1"/>
              <a:t>Contact</a:t>
            </a:r>
            <a:r>
              <a:rPr lang="en-US"/>
              <a:t>: Users can find information on how to reach customer support or inquire about services.</a:t>
            </a:r>
          </a:p>
          <a:p>
            <a:pPr>
              <a:buFont typeface="+mj-lt"/>
              <a:buAutoNum type="arabicPeriod"/>
            </a:pPr>
            <a:r>
              <a:rPr lang="en-US" b="1"/>
              <a:t>Blog</a:t>
            </a:r>
            <a:r>
              <a:rPr lang="en-US"/>
              <a:t>: A dedicated section for informative articles about car models, buying tips, and industry news. It includes:</a:t>
            </a:r>
          </a:p>
          <a:p>
            <a:pPr marL="742950" lvl="1" indent="-285750">
              <a:buFont typeface="+mj-lt"/>
              <a:buAutoNum type="arabicPeriod"/>
            </a:pPr>
            <a:r>
              <a:rPr lang="en-US" b="1"/>
              <a:t>Find Your Dream Car</a:t>
            </a:r>
            <a:r>
              <a:rPr lang="en-US"/>
              <a:t>: A guiding article to help users navigate their choices.</a:t>
            </a:r>
          </a:p>
          <a:p>
            <a:pPr marL="742950" lvl="1" indent="-285750">
              <a:buFont typeface="+mj-lt"/>
              <a:buAutoNum type="arabicPeriod"/>
            </a:pPr>
            <a:r>
              <a:rPr lang="en-US"/>
              <a:t>Individual blog posts like “Porsche 911 Dakar” that provide detailed insights and attract user interest.</a:t>
            </a:r>
          </a:p>
          <a:p>
            <a:pPr>
              <a:buFont typeface="+mj-lt"/>
              <a:buAutoNum type="arabicPeriod"/>
            </a:pPr>
            <a:r>
              <a:rPr lang="en-US" b="1"/>
              <a:t>Search Cars</a:t>
            </a:r>
            <a:r>
              <a:rPr lang="en-US"/>
              <a:t>: This section allows users to explore available vehicles. It features:</a:t>
            </a:r>
          </a:p>
          <a:p>
            <a:pPr marL="742950" lvl="1" indent="-285750">
              <a:buFont typeface="+mj-lt"/>
              <a:buAutoNum type="arabicPeriod"/>
            </a:pPr>
            <a:r>
              <a:rPr lang="en-US" b="1"/>
              <a:t>Featured Cars</a:t>
            </a:r>
            <a:r>
              <a:rPr lang="en-US"/>
              <a:t>: Highlighting selected vehicles with essential details (make, model, mileage, and price) along with a "View Details" option for more information.</a:t>
            </a:r>
          </a:p>
          <a:p>
            <a:pPr marL="742950" lvl="1" indent="-285750">
              <a:buFont typeface="+mj-lt"/>
              <a:buAutoNum type="arabicPeriod"/>
            </a:pPr>
            <a:r>
              <a:rPr lang="en-US" b="1"/>
              <a:t>Explore Careers</a:t>
            </a:r>
            <a:r>
              <a:rPr lang="en-US"/>
              <a:t>: An invitation for potential candidates to join the team, enhancing brand engagement.</a:t>
            </a:r>
          </a:p>
          <a:p>
            <a:pPr>
              <a:buFont typeface="+mj-lt"/>
              <a:buAutoNum type="arabicPeriod"/>
            </a:pPr>
            <a:r>
              <a:rPr lang="en-US" b="1"/>
              <a:t>Footer Links</a:t>
            </a:r>
            <a:r>
              <a:rPr lang="en-US"/>
              <a:t>: Includes important links such as Privacy Policy and Terms of Service for users seeking additional information about their rights and the website's guidelines.</a:t>
            </a:r>
          </a:p>
        </p:txBody>
      </p:sp>
    </p:spTree>
    <p:extLst>
      <p:ext uri="{BB962C8B-B14F-4D97-AF65-F5344CB8AC3E}">
        <p14:creationId xmlns:p14="http://schemas.microsoft.com/office/powerpoint/2010/main" val="115026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49D318-4FE3-C738-BDB4-A4F796BFF445}"/>
              </a:ext>
            </a:extLst>
          </p:cNvPr>
          <p:cNvSpPr txBox="1"/>
          <p:nvPr/>
        </p:nvSpPr>
        <p:spPr>
          <a:xfrm>
            <a:off x="1259840" y="751344"/>
            <a:ext cx="9103360" cy="4524315"/>
          </a:xfrm>
          <a:prstGeom prst="rect">
            <a:avLst/>
          </a:prstGeom>
          <a:noFill/>
        </p:spPr>
        <p:txBody>
          <a:bodyPr wrap="square">
            <a:spAutoFit/>
          </a:bodyPr>
          <a:lstStyle/>
          <a:p>
            <a:pPr algn="ctr"/>
            <a:r>
              <a:rPr lang="en-IN" sz="3600"/>
              <a:t>Basic Wireframe Sketches</a:t>
            </a:r>
          </a:p>
          <a:p>
            <a:endParaRPr lang="en-IN" sz="3600"/>
          </a:p>
          <a:p>
            <a:endParaRPr lang="en-IN"/>
          </a:p>
          <a:p>
            <a:r>
              <a:rPr lang="en-IN"/>
              <a:t>1. Homepage: Features a logo, navigation menu, search bar, hero section with a call-to-action, and sections for featured cars and latest blog posts.</a:t>
            </a:r>
          </a:p>
          <a:p>
            <a:endParaRPr lang="en-IN"/>
          </a:p>
          <a:p>
            <a:r>
              <a:rPr lang="en-IN"/>
              <a:t>2. Car Listing Page: Includes a filter sidebar for make, model, and price range, a grid of car thumbnails with key details (year, mileage, price), and sorting options.</a:t>
            </a:r>
          </a:p>
          <a:p>
            <a:endParaRPr lang="en-IN"/>
          </a:p>
          <a:p>
            <a:r>
              <a:rPr lang="en-IN"/>
              <a:t>3. Car Detail Page: Displays large car images, detailed specifications, a "Contact Seller" button, customer reviews, and suggestions for similar cars.</a:t>
            </a:r>
          </a:p>
          <a:p>
            <a:endParaRPr lang="en-IN"/>
          </a:p>
          <a:p>
            <a:r>
              <a:rPr lang="en-IN"/>
              <a:t>4.Footer:Contains links to privacy policy, terms of service, social media icons, and contact information.</a:t>
            </a:r>
          </a:p>
        </p:txBody>
      </p:sp>
    </p:spTree>
    <p:extLst>
      <p:ext uri="{BB962C8B-B14F-4D97-AF65-F5344CB8AC3E}">
        <p14:creationId xmlns:p14="http://schemas.microsoft.com/office/powerpoint/2010/main" val="1233380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52258D-51B6-5BBD-B0BB-3EF204859CA1}"/>
              </a:ext>
            </a:extLst>
          </p:cNvPr>
          <p:cNvSpPr txBox="1"/>
          <p:nvPr/>
        </p:nvSpPr>
        <p:spPr>
          <a:xfrm>
            <a:off x="1320800" y="751344"/>
            <a:ext cx="7820660" cy="5016758"/>
          </a:xfrm>
          <a:prstGeom prst="rect">
            <a:avLst/>
          </a:prstGeom>
          <a:noFill/>
        </p:spPr>
        <p:txBody>
          <a:bodyPr wrap="square">
            <a:spAutoFit/>
          </a:bodyPr>
          <a:lstStyle/>
          <a:p>
            <a:r>
              <a:rPr lang="en-IN" sz="3200"/>
              <a:t> Design Considerations</a:t>
            </a:r>
          </a:p>
          <a:p>
            <a:endParaRPr lang="en-IN"/>
          </a:p>
          <a:p>
            <a:r>
              <a:rPr lang="en-IN" b="1"/>
              <a:t>User Experience (UX):</a:t>
            </a:r>
          </a:p>
          <a:p>
            <a:endParaRPr lang="en-IN"/>
          </a:p>
          <a:p>
            <a:r>
              <a:rPr lang="en-IN"/>
              <a:t>- Usability Principles:</a:t>
            </a:r>
          </a:p>
          <a:p>
            <a:r>
              <a:rPr lang="en-IN"/>
              <a:t> The website prioritizes intuitive navigation with clear labels, minimizing the number of clicks to access information. It employs a responsive design to ensure usability across devices, provides consistent layouts, and uses recognizable icons for easy interaction. Key actions, such as "Contact Seller" or "Search Cars," are prominently displayed to enhance user engagement.</a:t>
            </a:r>
          </a:p>
          <a:p>
            <a:endParaRPr lang="en-IN"/>
          </a:p>
          <a:p>
            <a:r>
              <a:rPr lang="en-IN"/>
              <a:t>- Accessibility:</a:t>
            </a:r>
          </a:p>
          <a:p>
            <a:r>
              <a:rPr lang="en-IN"/>
              <a:t> The design incorporates accessibility features such as alternative text for images, sufficient </a:t>
            </a:r>
            <a:r>
              <a:rPr lang="en-IN" err="1"/>
              <a:t>color</a:t>
            </a:r>
            <a:r>
              <a:rPr lang="en-IN"/>
              <a:t> contrast for readability, and keyboard navigation options. It adheres to WCAG guidelines to ensure that users with disabilities can easily interact with the website, including support for screen readers and adaptable text sizes for better visibility.</a:t>
            </a:r>
          </a:p>
        </p:txBody>
      </p:sp>
    </p:spTree>
    <p:extLst>
      <p:ext uri="{BB962C8B-B14F-4D97-AF65-F5344CB8AC3E}">
        <p14:creationId xmlns:p14="http://schemas.microsoft.com/office/powerpoint/2010/main" val="325847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369E3D3-EC9A-E870-2891-7F73A05F3E99}"/>
              </a:ext>
            </a:extLst>
          </p:cNvPr>
          <p:cNvSpPr txBox="1"/>
          <p:nvPr/>
        </p:nvSpPr>
        <p:spPr>
          <a:xfrm>
            <a:off x="579120" y="90389"/>
            <a:ext cx="11338560" cy="4370427"/>
          </a:xfrm>
          <a:prstGeom prst="rect">
            <a:avLst/>
          </a:prstGeom>
          <a:noFill/>
        </p:spPr>
        <p:txBody>
          <a:bodyPr wrap="square">
            <a:spAutoFit/>
          </a:bodyPr>
          <a:lstStyle/>
          <a:p>
            <a:r>
              <a:rPr lang="en-US" sz="3200" b="1"/>
              <a:t>Interaction Design</a:t>
            </a:r>
          </a:p>
          <a:p>
            <a:endParaRPr lang="en-US" sz="3200" b="1"/>
          </a:p>
          <a:p>
            <a:endParaRPr lang="en-US" sz="3200" b="1"/>
          </a:p>
          <a:p>
            <a:r>
              <a:rPr lang="en-US" sz="2000" b="1"/>
              <a:t>Key Interactions:</a:t>
            </a:r>
            <a:endParaRPr lang="en-US"/>
          </a:p>
          <a:p>
            <a:pPr>
              <a:buFont typeface="Arial" panose="020B0604020202020204" pitchFamily="34" charset="0"/>
              <a:buChar char="•"/>
            </a:pPr>
            <a:r>
              <a:rPr lang="en-US" b="1"/>
              <a:t>Search Functionality:</a:t>
            </a:r>
            <a:r>
              <a:rPr lang="en-US"/>
              <a:t> Users can quickly search for cars using a search bar, with autocomplete suggestions for make and model.</a:t>
            </a:r>
          </a:p>
          <a:p>
            <a:pPr>
              <a:buFont typeface="Arial" panose="020B0604020202020204" pitchFamily="34" charset="0"/>
              <a:buChar char="•"/>
            </a:pPr>
            <a:r>
              <a:rPr lang="en-US" b="1"/>
              <a:t>Filtering Options:</a:t>
            </a:r>
            <a:r>
              <a:rPr lang="en-US"/>
              <a:t> Users can refine their search results using filters for price, mileage, year, and type of car, improving their browsing experience.</a:t>
            </a:r>
          </a:p>
          <a:p>
            <a:pPr>
              <a:buFont typeface="Arial" panose="020B0604020202020204" pitchFamily="34" charset="0"/>
              <a:buChar char="•"/>
            </a:pPr>
            <a:r>
              <a:rPr lang="en-US" b="1"/>
              <a:t>Car Details Access:</a:t>
            </a:r>
            <a:r>
              <a:rPr lang="en-US"/>
              <a:t> Clicking on a car thumbnail takes users to the detailed page, where they can view larger images, specifications, and seller contact information.</a:t>
            </a:r>
          </a:p>
          <a:p>
            <a:pPr>
              <a:buFont typeface="Arial" panose="020B0604020202020204" pitchFamily="34" charset="0"/>
              <a:buChar char="•"/>
            </a:pPr>
            <a:r>
              <a:rPr lang="en-US" b="1"/>
              <a:t>Contact Seller Button:</a:t>
            </a:r>
            <a:r>
              <a:rPr lang="en-US"/>
              <a:t> A prominent button allows users to easily reach out to sellers via email or phone for inquiries about a specific car.</a:t>
            </a:r>
          </a:p>
          <a:p>
            <a:pPr>
              <a:buFont typeface="Arial" panose="020B0604020202020204" pitchFamily="34" charset="0"/>
              <a:buChar char="•"/>
            </a:pPr>
            <a:r>
              <a:rPr lang="en-US" b="1"/>
              <a:t>Blog Engagement:</a:t>
            </a:r>
            <a:r>
              <a:rPr lang="en-US"/>
              <a:t> Users can click on blog post titles to read full articles, enhancing their knowledge about car buying.</a:t>
            </a:r>
          </a:p>
        </p:txBody>
      </p:sp>
    </p:spTree>
    <p:extLst>
      <p:ext uri="{BB962C8B-B14F-4D97-AF65-F5344CB8AC3E}">
        <p14:creationId xmlns:p14="http://schemas.microsoft.com/office/powerpoint/2010/main" val="3127877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BF1B88-78E9-9942-CCB5-885A8981E1C8}"/>
              </a:ext>
            </a:extLst>
          </p:cNvPr>
          <p:cNvSpPr txBox="1"/>
          <p:nvPr/>
        </p:nvSpPr>
        <p:spPr>
          <a:xfrm>
            <a:off x="944880" y="1443841"/>
            <a:ext cx="4277360" cy="4555093"/>
          </a:xfrm>
          <a:prstGeom prst="rect">
            <a:avLst/>
          </a:prstGeom>
          <a:noFill/>
        </p:spPr>
        <p:txBody>
          <a:bodyPr wrap="square">
            <a:spAutoFit/>
          </a:bodyPr>
          <a:lstStyle/>
          <a:p>
            <a:r>
              <a:rPr lang="en-US" sz="3200" b="1"/>
              <a:t>Interaction Design</a:t>
            </a:r>
          </a:p>
          <a:p>
            <a:endParaRPr lang="en-US" sz="3200" b="1"/>
          </a:p>
          <a:p>
            <a:endParaRPr lang="en-US" sz="3200" b="1"/>
          </a:p>
          <a:p>
            <a:r>
              <a:rPr lang="en-US" sz="3200" b="1"/>
              <a:t>Interactive Prototype:</a:t>
            </a:r>
            <a:br>
              <a:rPr lang="en-US" sz="3200"/>
            </a:br>
            <a:r>
              <a:rPr lang="en-US"/>
              <a:t>The interactive prototype of the car-selling website provides a realistic experience for users to navigate through key features. It allows users to explore the homepage, utilize the search functionality, filter car listings, view car details, and initiate contact with sellers. The prototype helps validate design decisions and gather user feedback to refine the final product.</a:t>
            </a:r>
          </a:p>
        </p:txBody>
      </p:sp>
    </p:spTree>
    <p:extLst>
      <p:ext uri="{BB962C8B-B14F-4D97-AF65-F5344CB8AC3E}">
        <p14:creationId xmlns:p14="http://schemas.microsoft.com/office/powerpoint/2010/main" val="2935689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1122</Words>
  <Application>Microsoft Office PowerPoint</Application>
  <PresentationFormat>Widescreen</PresentationFormat>
  <Paragraphs>93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Koushal pala</dc:creator>
  <cp:lastModifiedBy>Koushal pala</cp:lastModifiedBy>
  <cp:revision>2</cp:revision>
  <dcterms:created xsi:type="dcterms:W3CDTF">2024-10-29T09:01:07Z</dcterms:created>
  <dcterms:modified xsi:type="dcterms:W3CDTF">2024-10-29T10:46:53Z</dcterms:modified>
</cp:coreProperties>
</file>