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81" r:id="rId6"/>
    <p:sldId id="260" r:id="rId7"/>
    <p:sldId id="264" r:id="rId8"/>
    <p:sldId id="268" r:id="rId9"/>
    <p:sldId id="265" r:id="rId10"/>
    <p:sldId id="270" r:id="rId11"/>
    <p:sldId id="269" r:id="rId12"/>
    <p:sldId id="271" r:id="rId13"/>
    <p:sldId id="272" r:id="rId14"/>
    <p:sldId id="273" r:id="rId15"/>
    <p:sldId id="278" r:id="rId16"/>
    <p:sldId id="274" r:id="rId17"/>
    <p:sldId id="279" r:id="rId18"/>
    <p:sldId id="280" r:id="rId19"/>
    <p:sldId id="275" r:id="rId20"/>
    <p:sldId id="276" r:id="rId21"/>
    <p:sldId id="277" r:id="rId22"/>
    <p:sldId id="282" r:id="rId23"/>
    <p:sldId id="263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3" autoAdjust="0"/>
    <p:restoredTop sz="83639" autoAdjust="0"/>
  </p:normalViewPr>
  <p:slideViewPr>
    <p:cSldViewPr snapToGrid="0">
      <p:cViewPr varScale="1">
        <p:scale>
          <a:sx n="73" d="100"/>
          <a:sy n="73" d="100"/>
        </p:scale>
        <p:origin x="-1627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C2B39-B48B-453B-BD3D-88655C773D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F819E-B21A-4E57-9CF8-8BF56B9AA6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字体：</a:t>
            </a:r>
            <a:r>
              <a:rPr lang="en-US" altLang="zh-CN" smtClean="0"/>
              <a:t>Arial Unicode 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F819E-B21A-4E57-9CF8-8BF56B9AA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F819E-B21A-4E57-9CF8-8BF56B9AA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可以看出，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异常处理的两个重要步骤都围绕异常类的</a:t>
            </a:r>
            <a:r>
              <a:rPr lang="zh-CN" altLang="en-US" smtClean="0"/>
              <a:t>对象进行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F819E-B21A-4E57-9CF8-8BF56B9AA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F819E-B21A-4E57-9CF8-8BF56B9AA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F819E-B21A-4E57-9CF8-8BF56B9AA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F819E-B21A-4E57-9CF8-8BF56B9AA6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3765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 defTabSz="913765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913765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9F67-0BF2-4109-90A2-F5944EC8C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5025-E100-4B7A-A75B-D64631A4CB9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microsoft.com/office/2007/relationships/hdphoto" Target="../media/image2.wdp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E9F67-0BF2-4109-90A2-F5944EC8CE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5025-E100-4B7A-A75B-D64631A4CB9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\Desktop\shutterstock_129456278 [转换].jpg"/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6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slow">
    <p:cover/>
  </p:transition>
  <p:timing>
    <p:tnLst>
      <p:par>
        <p:cTn id="1" dur="indefinite" restart="never" nodeType="tmRoot"/>
      </p:par>
    </p:tnLst>
  </p:timing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958" y="6221636"/>
            <a:ext cx="2300288" cy="500063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 bwMode="auto">
          <a:xfrm>
            <a:off x="718185" y="2200499"/>
            <a:ext cx="7707554" cy="0"/>
          </a:xfrm>
          <a:prstGeom prst="line">
            <a:avLst/>
          </a:prstGeom>
          <a:solidFill>
            <a:schemeClr val="accent1"/>
          </a:solidFill>
          <a:ln w="10477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3507865" y="3257518"/>
            <a:ext cx="468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latin typeface="Times New Roman" panose="02020603050405020304" charset="0"/>
                <a:ea typeface="楷体" panose="02010609060101010101" charset="-122"/>
                <a:cs typeface="Arial Unicode MS" panose="020B0604020202020204" pitchFamily="34" charset="-122"/>
              </a:rPr>
              <a:t>薛 峰    </a:t>
            </a:r>
            <a:r>
              <a:rPr lang="en-US" altLang="zh-CN" sz="2000" b="1" dirty="0" smtClean="0">
                <a:latin typeface="Times New Roman" panose="02020603050405020304" charset="0"/>
                <a:ea typeface="楷体" panose="02010609060101010101" charset="-122"/>
                <a:cs typeface="Arial Unicode MS" panose="020B0604020202020204" pitchFamily="34" charset="-122"/>
              </a:rPr>
              <a:t>feng.xue@hfut.edu.cn</a:t>
            </a:r>
            <a:endParaRPr lang="zh-CN" altLang="en-US" sz="2000" b="1" dirty="0" smtClean="0">
              <a:latin typeface="Times New Roman" panose="02020603050405020304" charset="0"/>
              <a:ea typeface="楷体" panose="02010609060101010101" charset="-122"/>
              <a:cs typeface="Arial Unicode MS" panose="020B0604020202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53888" y="3780305"/>
            <a:ext cx="5599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latin typeface="Times New Roman" panose="02020603050405020304" charset="0"/>
                <a:ea typeface="楷体" panose="02010609060101010101" charset="-122"/>
                <a:cs typeface="Arial Unicode MS" panose="020B0604020202020204" pitchFamily="34" charset="-122"/>
              </a:rPr>
              <a:t>合肥工业大学  计算机与信息学院</a:t>
            </a:r>
            <a:endParaRPr lang="zh-CN" altLang="en-US" sz="2000" b="1" dirty="0" smtClean="0">
              <a:latin typeface="Times New Roman" panose="02020603050405020304" charset="0"/>
              <a:ea typeface="楷体" panose="02010609060101010101" charset="-122"/>
              <a:cs typeface="Arial Unicode MS" panose="020B0604020202020204" pitchFamily="34" charset="-122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2092959" y="1202237"/>
            <a:ext cx="51435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第五讲：异常处理</a:t>
            </a:r>
            <a:endParaRPr lang="zh-CN" altLang="en-US" sz="4000" b="1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16370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30" y="466090"/>
            <a:ext cx="5525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3.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异常处理机制、流程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15950" y="1443038"/>
            <a:ext cx="8169462" cy="287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回顾一下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中异常的分类：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buClr>
                <a:srgbClr val="FF0000"/>
              </a:buClr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 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运行时异常（不查异常）；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非运行时异常（必查异常）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不查异常：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可以交给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（语法上程序员可以不管它）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ArithmeticException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NullPointerException</a:t>
            </a:r>
            <a:r>
              <a:rPr lang="zh-CN" altLang="en-US" sz="2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必查异常：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语法上必须由程序员处理，否则无法通过编译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体现了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的设计哲学：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未经完善的错误处理的代码，没有机会被执行！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17"/>
          <p:cNvGrpSpPr/>
          <p:nvPr/>
        </p:nvGrpSpPr>
        <p:grpSpPr bwMode="auto">
          <a:xfrm>
            <a:off x="928688" y="4676775"/>
            <a:ext cx="6934200" cy="1752600"/>
            <a:chOff x="768" y="2784"/>
            <a:chExt cx="4368" cy="1104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768" y="3120"/>
              <a:ext cx="768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异常</a:t>
              </a:r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6" name="AutoShape 6"/>
            <p:cNvSpPr/>
            <p:nvPr/>
          </p:nvSpPr>
          <p:spPr bwMode="auto">
            <a:xfrm>
              <a:off x="1680" y="2880"/>
              <a:ext cx="96" cy="720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872" y="2784"/>
              <a:ext cx="96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ea typeface="黑体" panose="02010609060101010101" pitchFamily="49" charset="-122"/>
                </a:rPr>
                <a:t>不查异常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1872" y="3456"/>
              <a:ext cx="96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ea typeface="黑体" panose="02010609060101010101" pitchFamily="49" charset="-122"/>
                </a:rPr>
                <a:t>必查异常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2832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3216" y="2784"/>
              <a:ext cx="1920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ea typeface="黑体" panose="02010609060101010101" pitchFamily="49" charset="-122"/>
                </a:rPr>
                <a:t>可交</a:t>
              </a:r>
              <a:r>
                <a:rPr lang="zh-CN" altLang="en-US" dirty="0">
                  <a:ea typeface="黑体" panose="02010609060101010101" pitchFamily="49" charset="-122"/>
                </a:rPr>
                <a:t>由</a:t>
              </a:r>
              <a:r>
                <a:rPr lang="en-US" altLang="zh-CN" dirty="0">
                  <a:ea typeface="黑体" panose="02010609060101010101" pitchFamily="49" charset="-122"/>
                </a:rPr>
                <a:t>JVM</a:t>
              </a:r>
              <a:r>
                <a:rPr lang="zh-CN" altLang="en-US" dirty="0">
                  <a:ea typeface="黑体" panose="02010609060101010101" pitchFamily="49" charset="-122"/>
                </a:rPr>
                <a:t>自行处理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2832" y="35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302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3024" y="33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3024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3216" y="3216"/>
              <a:ext cx="192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本地捕获、处理</a:t>
              </a:r>
              <a:r>
                <a:rPr lang="en-US" altLang="zh-CN">
                  <a:ea typeface="黑体" panose="02010609060101010101" pitchFamily="49" charset="-122"/>
                </a:rPr>
                <a:t>(try-catch)</a:t>
              </a:r>
              <a:endParaRPr lang="en-US" altLang="zh-CN">
                <a:ea typeface="黑体" panose="02010609060101010101" pitchFamily="49" charset="-122"/>
              </a:endParaRP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3216" y="3648"/>
              <a:ext cx="192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向方法的上层传递、报告</a:t>
              </a:r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27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的相关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类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3.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机制、流程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7292112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1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3.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方法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1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现场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捕获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重点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pic>
        <p:nvPicPr>
          <p:cNvPr id="27" name="Picture 18" descr="Exception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600200"/>
            <a:ext cx="349408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9" descr="Exception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1600200"/>
            <a:ext cx="3649662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806905" y="6143176"/>
            <a:ext cx="206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CatchDemo.java</a:t>
            </a:r>
            <a:endParaRPr lang="en-US" altLang="zh-CN" sz="2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的相关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类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3.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机制、流程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84738" y="5070764"/>
            <a:ext cx="3580717" cy="581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7333675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1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3.Java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中异常处理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方法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1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现场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捕获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重点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9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的相关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类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3.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机制、流程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1" y="1494682"/>
            <a:ext cx="7001415" cy="4898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4" y="1032053"/>
            <a:ext cx="65246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651625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1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3.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异常处理方法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异常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传递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844550" y="1720850"/>
            <a:ext cx="7461250" cy="475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异常传递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：指函数对其内部产生的异常不作捕获处理，而是将其传递给它的上一级调用函数。上层调用函数可以通过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printStackTrace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方法输出该异常的传递轨迹（何时何地，发生了什么错误）；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什么样的方法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具备传递异常的功能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方法在定义时有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throws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void method() 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XxxException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ThrowDemo.java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9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的相关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类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3.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机制、流程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676390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1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3.Java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中异常处理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方法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异常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传递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9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的相关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类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3.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机制、流程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77" y="1438569"/>
            <a:ext cx="7831027" cy="499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24" y="197967"/>
            <a:ext cx="68865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24" y="965540"/>
            <a:ext cx="689017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629566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7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3.Java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中异常处理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方法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总结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0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的相关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类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3.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机制、流程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928688" y="1745033"/>
            <a:ext cx="6934200" cy="1752600"/>
            <a:chOff x="768" y="2784"/>
            <a:chExt cx="4368" cy="1104"/>
          </a:xfrm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768" y="3120"/>
              <a:ext cx="768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ea typeface="黑体" panose="02010609060101010101" pitchFamily="49" charset="-122"/>
                </a:rPr>
                <a:t>异常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6" name="AutoShape 6"/>
            <p:cNvSpPr/>
            <p:nvPr/>
          </p:nvSpPr>
          <p:spPr bwMode="auto">
            <a:xfrm>
              <a:off x="1680" y="2880"/>
              <a:ext cx="96" cy="720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872" y="2784"/>
              <a:ext cx="96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ea typeface="黑体" panose="02010609060101010101" pitchFamily="49" charset="-122"/>
                </a:rPr>
                <a:t>不查异常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1872" y="3456"/>
              <a:ext cx="96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ea typeface="黑体" panose="02010609060101010101" pitchFamily="49" charset="-122"/>
                </a:rPr>
                <a:t>必查异常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2832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3216" y="2784"/>
              <a:ext cx="1920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交由</a:t>
              </a:r>
              <a:r>
                <a:rPr lang="en-US" altLang="zh-CN">
                  <a:ea typeface="黑体" panose="02010609060101010101" pitchFamily="49" charset="-122"/>
                </a:rPr>
                <a:t>JVM</a:t>
              </a:r>
              <a:r>
                <a:rPr lang="zh-CN" altLang="en-US">
                  <a:ea typeface="黑体" panose="02010609060101010101" pitchFamily="49" charset="-122"/>
                </a:rPr>
                <a:t>自行处理</a:t>
              </a:r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2832" y="35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302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3024" y="33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3024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3216" y="3216"/>
              <a:ext cx="192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本地捕获、处理</a:t>
              </a:r>
              <a:r>
                <a:rPr lang="en-US" altLang="zh-CN">
                  <a:ea typeface="黑体" panose="02010609060101010101" pitchFamily="49" charset="-122"/>
                </a:rPr>
                <a:t>(try-catch)</a:t>
              </a:r>
              <a:endParaRPr lang="en-US" altLang="zh-CN">
                <a:ea typeface="黑体" panose="02010609060101010101" pitchFamily="49" charset="-122"/>
              </a:endParaRP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3216" y="3648"/>
              <a:ext cx="192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向方法的上层传递</a:t>
              </a:r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27" name="矩形 4"/>
          <p:cNvSpPr>
            <a:spLocks noChangeArrowheads="1"/>
          </p:cNvSpPr>
          <p:nvPr/>
        </p:nvSpPr>
        <p:spPr bwMode="auto">
          <a:xfrm>
            <a:off x="932328" y="3793420"/>
            <a:ext cx="7270377" cy="1799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对必查（</a:t>
            </a: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Checked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）</a:t>
            </a: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异常两种处理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方法的理解：</a:t>
            </a:r>
            <a:endParaRPr lang="zh-CN" altLang="en-US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1</a:t>
            </a:r>
            <a:r>
              <a:rPr lang="zh-CN" altLang="en-US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）当前</a:t>
            </a:r>
            <a:r>
              <a:rPr lang="zh-CN" altLang="en-US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方法知道如何处理该异常，则用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try...catch</a:t>
            </a:r>
            <a:r>
              <a:rPr lang="zh-CN" altLang="en-US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块来处理该异常。</a:t>
            </a:r>
            <a:br>
              <a:rPr lang="zh-CN" altLang="en-US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</a:br>
            <a:r>
              <a:rPr lang="en-US" altLang="zh-CN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2</a:t>
            </a:r>
            <a:r>
              <a:rPr lang="zh-CN" altLang="en-US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）当前</a:t>
            </a:r>
            <a:r>
              <a:rPr lang="zh-CN" altLang="en-US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方法不知道如何处理，则在定义该方法是</a:t>
            </a:r>
            <a:r>
              <a:rPr lang="zh-CN" altLang="en-US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声明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传递该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异常</a:t>
            </a:r>
            <a:r>
              <a:rPr lang="zh-CN" altLang="en-US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。</a:t>
            </a:r>
            <a:endParaRPr lang="en-US" altLang="zh-CN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2328" y="5419522"/>
            <a:ext cx="76504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一个问题：怎么区分不查异常、必查异常？</a:t>
            </a:r>
            <a:endParaRPr lang="zh-CN" altLang="en-US" dirty="0">
              <a:solidFill>
                <a:srgbClr val="C0000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）靠经验，编程多了就知道哪些是必查异常；（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）智能的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IDE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会告诉你</a:t>
            </a:r>
            <a:endParaRPr lang="zh-CN" altLang="en-US" dirty="0">
              <a:solidFill>
                <a:srgbClr val="C0000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10655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19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44550" y="1644650"/>
            <a:ext cx="7621270" cy="42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自定义异常的目的？</a:t>
            </a:r>
            <a:endParaRPr lang="zh-CN" altLang="en-US" sz="2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使得</a:t>
            </a:r>
            <a:r>
              <a:rPr lang="zh-CN" altLang="en-US" sz="18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用户自定义的业务逻辑错误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（如输入框用户的年龄不能是负数）</a:t>
            </a:r>
            <a:r>
              <a:rPr lang="zh-CN" altLang="en-US" sz="18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可以“</a:t>
            </a:r>
            <a:r>
              <a:rPr lang="zh-CN" altLang="en-US" sz="1800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借用</a:t>
            </a:r>
            <a:r>
              <a:rPr lang="zh-CN" altLang="en-US" sz="18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8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中的异常处理机制，提高程序对</a:t>
            </a:r>
            <a:r>
              <a:rPr lang="zh-CN" altLang="en-US" sz="1800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“更多”错误</a:t>
            </a:r>
            <a:r>
              <a:rPr lang="zh-CN" altLang="en-US" sz="18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的处理能力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如何实现自定义异常的编程呢？</a:t>
            </a:r>
            <a:endParaRPr lang="zh-CN" altLang="en-US" sz="2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人工定义异常类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自定义逻辑错误</a:t>
            </a:r>
            <a:r>
              <a:rPr lang="en-US" altLang="zh-CN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自定义异常类</a:t>
            </a:r>
            <a:endParaRPr lang="zh-CN" altLang="en-US" sz="2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人工创建、抛出该异常类的对象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45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自带的异常，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（隐式）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也是做了以上两件事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的相关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类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  3.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机制、流程   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4.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用户自定义异常</a:t>
            </a:r>
            <a:endParaRPr lang="zh-CN" altLang="en-US" sz="1400" dirty="0">
              <a:latin typeface="楷体" panose="02010609060101010101" charset="-122"/>
              <a:ea typeface="楷体" panose="02010609060101010101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16370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19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44550" y="1644650"/>
            <a:ext cx="7461250" cy="32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自定义异常类</a:t>
            </a:r>
            <a:endParaRPr lang="zh-CN" altLang="en-US" sz="2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class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2000" i="1" dirty="0" err="1" smtClean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MyException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extends</a:t>
            </a: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Exception</a:t>
            </a:r>
            <a:r>
              <a:rPr lang="en-US" altLang="zh-CN" sz="2000" i="1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{</a:t>
            </a:r>
            <a:endParaRPr lang="en-US" altLang="zh-CN" sz="2000" i="1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i="1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</a:t>
            </a:r>
            <a:r>
              <a:rPr lang="en-US" altLang="zh-CN" sz="2000" i="1" dirty="0" err="1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MyException</a:t>
            </a:r>
            <a:r>
              <a:rPr lang="en-US" altLang="zh-CN" sz="2000" i="1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(String s){</a:t>
            </a:r>
            <a:endParaRPr lang="en-US" altLang="zh-CN" sz="2000" i="1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i="1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	super(s);</a:t>
            </a:r>
            <a:endParaRPr lang="en-US" altLang="zh-CN" sz="2000" i="1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i="1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}</a:t>
            </a:r>
            <a:endParaRPr lang="en-US" altLang="zh-CN" sz="2000" i="1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}</a:t>
            </a:r>
            <a:endParaRPr lang="en-US" altLang="zh-CN" sz="1400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1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也可以继承其他异常类；根据需要选择覆盖父类的方法；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的相关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类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  3.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机制、流程   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4.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用户自定义异常</a:t>
            </a:r>
            <a:endParaRPr lang="zh-CN" altLang="en-US" sz="1400" dirty="0">
              <a:latin typeface="楷体" panose="02010609060101010101" charset="-122"/>
              <a:ea typeface="楷体" panose="02010609060101010101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14465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19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</a:t>
            </a:r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0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的相关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类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  3.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机制、流程   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4.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用户自定义异常</a:t>
            </a:r>
            <a:endParaRPr lang="zh-CN" altLang="en-US" sz="1400" dirty="0">
              <a:latin typeface="楷体" panose="02010609060101010101" charset="-122"/>
              <a:ea typeface="楷体" panose="02010609060101010101" charset="-122"/>
              <a:cs typeface="Arial Unicode MS" panose="020B0604020202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47065" y="1644650"/>
            <a:ext cx="7658735" cy="383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手工（显式）创建、抛出异常类对象</a:t>
            </a: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(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完成业务逻辑错误到异常类的映射</a:t>
            </a: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)</a:t>
            </a:r>
            <a:endParaRPr lang="en-US" altLang="zh-CN" sz="2000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if(age &lt; 0)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	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throw</a:t>
            </a: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new </a:t>
            </a:r>
            <a:r>
              <a:rPr lang="en-US" altLang="zh-CN" sz="2000" dirty="0" err="1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MyException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(“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用户年龄不能小于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0”);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None/>
            </a:pP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1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）一般是把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throw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语句放在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if-else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语句中，只有当用户定义的逻辑错误发生时才执行；</a:t>
            </a:r>
            <a:endParaRPr lang="en-US" altLang="zh-CN" sz="2000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None/>
            </a:pPr>
            <a:r>
              <a:rPr lang="en-US" altLang="zh-CN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</a:t>
            </a: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2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）辨析一下两个关键字：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throw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、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throws</a:t>
            </a:r>
            <a:endParaRPr lang="zh-CN" altLang="en-US" sz="2000" dirty="0" smtClean="0">
              <a:solidFill>
                <a:srgbClr val="0000FF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14465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29" y="466090"/>
            <a:ext cx="781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课程总结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0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的相关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类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  3.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机制、流程   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4.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用户自定义异常</a:t>
            </a:r>
            <a:endParaRPr lang="zh-CN" altLang="en-US" sz="1400" dirty="0">
              <a:latin typeface="楷体" panose="02010609060101010101" charset="-122"/>
              <a:ea typeface="楷体" panose="02010609060101010101" charset="-122"/>
              <a:cs typeface="Arial Unicode MS" panose="020B0604020202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17287" y="1478394"/>
            <a:ext cx="7461250" cy="514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Java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的异常处理增强了代码处理错误的功能；异常处理在</a:t>
            </a: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JVM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内部的机理；</a:t>
            </a:r>
            <a:endParaRPr lang="en-US" altLang="zh-CN" sz="2000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Java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的异常分为两大类：不查异常、必查异常；</a:t>
            </a:r>
            <a:endParaRPr lang="en-US" altLang="zh-CN" sz="2000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Java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对</a:t>
            </a: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两种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异常（可</a:t>
            </a:r>
            <a:r>
              <a:rPr lang="zh-CN" altLang="en-US" sz="20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查异常、必查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异常）的处理要求不同；</a:t>
            </a:r>
            <a:endParaRPr lang="en-US" altLang="zh-CN" sz="2000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Java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对异常的两种处理方法：本地</a:t>
            </a:r>
            <a:r>
              <a:rPr lang="en-US" altLang="zh-CN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try-catch</a:t>
            </a: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；向上传递；</a:t>
            </a:r>
            <a:endParaRPr lang="en-US" altLang="zh-CN" sz="2000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如何实现用户自定义异常的编程；</a:t>
            </a:r>
            <a:endParaRPr lang="en-US" altLang="zh-CN" sz="2000" dirty="0" smtClean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grpSp>
        <p:nvGrpSpPr>
          <p:cNvPr id="11" name="Group 17"/>
          <p:cNvGrpSpPr/>
          <p:nvPr/>
        </p:nvGrpSpPr>
        <p:grpSpPr bwMode="auto">
          <a:xfrm>
            <a:off x="1001425" y="4229962"/>
            <a:ext cx="6934200" cy="1752600"/>
            <a:chOff x="768" y="2784"/>
            <a:chExt cx="4368" cy="1104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768" y="3120"/>
              <a:ext cx="768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异常</a:t>
              </a:r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3" name="AutoShape 6"/>
            <p:cNvSpPr/>
            <p:nvPr/>
          </p:nvSpPr>
          <p:spPr bwMode="auto">
            <a:xfrm>
              <a:off x="1680" y="2880"/>
              <a:ext cx="96" cy="720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1872" y="2784"/>
              <a:ext cx="96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ea typeface="黑体" panose="02010609060101010101" pitchFamily="49" charset="-122"/>
                </a:rPr>
                <a:t>不查异常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1872" y="3456"/>
              <a:ext cx="96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ea typeface="黑体" panose="02010609060101010101" pitchFamily="49" charset="-122"/>
                </a:rPr>
                <a:t>必查异常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2832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3216" y="2784"/>
              <a:ext cx="1920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 smtClean="0">
                  <a:ea typeface="黑体" panose="02010609060101010101" pitchFamily="49" charset="-122"/>
                </a:rPr>
                <a:t>可交</a:t>
              </a:r>
              <a:r>
                <a:rPr lang="zh-CN" altLang="en-US" dirty="0">
                  <a:ea typeface="黑体" panose="02010609060101010101" pitchFamily="49" charset="-122"/>
                </a:rPr>
                <a:t>由</a:t>
              </a:r>
              <a:r>
                <a:rPr lang="en-US" altLang="zh-CN" dirty="0">
                  <a:ea typeface="黑体" panose="02010609060101010101" pitchFamily="49" charset="-122"/>
                </a:rPr>
                <a:t>JVM</a:t>
              </a:r>
              <a:r>
                <a:rPr lang="zh-CN" altLang="en-US" dirty="0">
                  <a:ea typeface="黑体" panose="02010609060101010101" pitchFamily="49" charset="-122"/>
                </a:rPr>
                <a:t>自行处理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2832" y="35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3024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3024" y="33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3024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3216" y="3216"/>
              <a:ext cx="192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本地捕获、处理</a:t>
              </a:r>
              <a:r>
                <a:rPr lang="en-US" altLang="zh-CN">
                  <a:ea typeface="黑体" panose="02010609060101010101" pitchFamily="49" charset="-122"/>
                </a:rPr>
                <a:t>(try-catch)</a:t>
              </a:r>
              <a:endParaRPr lang="en-US" altLang="zh-CN">
                <a:ea typeface="黑体" panose="02010609060101010101" pitchFamily="49" charset="-122"/>
              </a:endParaRPr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3216" y="3648"/>
              <a:ext cx="1920" cy="24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黑体" panose="02010609060101010101" pitchFamily="49" charset="-122"/>
                </a:rPr>
                <a:t>向方法的上层传递</a:t>
              </a:r>
              <a:endParaRPr lang="zh-CN" altLang="en-US"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23990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30" y="466090"/>
            <a:ext cx="8497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章节引言（异常处理的背景）</a:t>
            </a:r>
            <a:endParaRPr lang="zh-CN" altLang="en-US" sz="36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9750" y="1688854"/>
            <a:ext cx="7994650" cy="24250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33400" lvl="0" indent="-533400" algn="just">
              <a:lnSpc>
                <a:spcPct val="15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早期、传统的程序设计语言缺少对</a:t>
            </a:r>
            <a:r>
              <a:rPr lang="zh-CN" altLang="en-US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异常（运行错误）处理</a:t>
            </a:r>
            <a:r>
              <a:rPr lang="zh-CN" altLang="en-US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的</a:t>
            </a:r>
            <a:r>
              <a:rPr lang="zh-CN" altLang="en-US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支持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：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533400" marR="0" lvl="0" indent="-5334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1</a:t>
            </a:r>
            <a:r>
              <a:rPr lang="zh-CN" altLang="en-US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）程序员不得不用大量的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if-else</a:t>
            </a:r>
            <a:r>
              <a:rPr lang="zh-CN" altLang="en-US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来规避一些错误陷阱，</a:t>
            </a:r>
            <a:r>
              <a:rPr lang="zh-CN" altLang="en-US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来</a:t>
            </a:r>
            <a:r>
              <a:rPr lang="zh-CN" altLang="en-US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增强</a:t>
            </a:r>
            <a:r>
              <a:rPr lang="zh-CN" altLang="en-US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程序的健壮性</a:t>
            </a:r>
            <a:r>
              <a:rPr lang="en-US" altLang="zh-CN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(Robust</a:t>
            </a:r>
            <a:r>
              <a:rPr lang="en-US" altLang="zh-CN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)</a:t>
            </a:r>
            <a:r>
              <a:rPr lang="zh-CN" altLang="en-US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，但是这些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非业务逻辑的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if-else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会严重降低代码的可读性</a:t>
            </a:r>
            <a:endParaRPr lang="en-US" altLang="zh-CN" dirty="0" smtClean="0">
              <a:solidFill>
                <a:srgbClr val="C00000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533400" lvl="0" indent="-533400" algn="just">
              <a:lnSpc>
                <a:spcPct val="150000"/>
              </a:lnSpc>
              <a:spcBef>
                <a:spcPts val="1000"/>
              </a:spcBef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2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）不同层次的程序员对错误陷阱的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处理技巧存在很大差异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，导致代码的健壮性在</a:t>
            </a:r>
            <a:r>
              <a:rPr kumimoji="0" lang="zh-CN" altLang="en-US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宏观上、整体上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缺乏“保障”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539750" y="4305830"/>
            <a:ext cx="7994650" cy="1755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533400" indent="-533400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针对上述问题，</a:t>
            </a:r>
            <a:r>
              <a:rPr lang="en-US" altLang="zh-CN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Java</a:t>
            </a:r>
            <a:r>
              <a:rPr lang="zh-CN" altLang="en-US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引入了异常处理机制，对常见的运行错误提供统一的处理机制、流程，使得程序的异常处理更简单、高效。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宏观上，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Java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程序的鲁棒性有了保证</a:t>
            </a:r>
            <a:r>
              <a:rPr lang="zh-CN" altLang="en-US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。</a:t>
            </a:r>
            <a:endParaRPr lang="en-US" altLang="zh-CN" dirty="0" smtClean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16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endParaRPr lang="zh-CN" altLang="en-US" sz="16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9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1.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概述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的相关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类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  3.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机制、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流程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85449" y="2343859"/>
            <a:ext cx="257112" cy="5042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1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85449" y="2343859"/>
            <a:ext cx="1971191" cy="2471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1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5400000">
            <a:off x="5309361" y="3305433"/>
            <a:ext cx="2170282" cy="2471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1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flipV="1">
            <a:off x="4385449" y="4009896"/>
            <a:ext cx="257112" cy="3428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1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flipV="1">
            <a:off x="4385449" y="4267008"/>
            <a:ext cx="1971191" cy="2471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1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3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TextBox 27"/>
          <p:cNvSpPr txBox="1"/>
          <p:nvPr/>
        </p:nvSpPr>
        <p:spPr>
          <a:xfrm>
            <a:off x="3964587" y="3538765"/>
            <a:ext cx="15959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24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2625931" y="2972937"/>
            <a:ext cx="3529364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4400" b="1" dirty="0" smtClean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44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646543" y="1249586"/>
            <a:ext cx="4561362" cy="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543" y="465828"/>
            <a:ext cx="223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目录</a:t>
            </a:r>
            <a:endParaRPr lang="zh-CN" altLang="en-US" sz="4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4" name="直接连接符 13"/>
          <p:cNvCxnSpPr>
            <a:endCxn id="18" idx="4"/>
          </p:cNvCxnSpPr>
          <p:nvPr/>
        </p:nvCxnSpPr>
        <p:spPr>
          <a:xfrm>
            <a:off x="2259113" y="2207986"/>
            <a:ext cx="2268" cy="3099798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963838" y="2211982"/>
            <a:ext cx="595086" cy="59508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63838" y="3045554"/>
            <a:ext cx="595086" cy="59508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963838" y="3879126"/>
            <a:ext cx="595086" cy="59508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963838" y="4712698"/>
            <a:ext cx="595086" cy="595086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2647824" y="2731236"/>
            <a:ext cx="4562475" cy="7202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647824" y="3563086"/>
            <a:ext cx="4562475" cy="23083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2647824" y="4386263"/>
            <a:ext cx="4562475" cy="8673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647824" y="5226786"/>
            <a:ext cx="4562475" cy="16727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904999" y="2270098"/>
            <a:ext cx="430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异常处理概述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04999" y="3124504"/>
            <a:ext cx="430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的相关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04999" y="3926527"/>
            <a:ext cx="430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机制、流程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04999" y="4785688"/>
            <a:ext cx="430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用户自定义异常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958" y="6221636"/>
            <a:ext cx="2300288" cy="500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23990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30" y="466090"/>
            <a:ext cx="8497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1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.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异常处理概述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基本概念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9750" y="1566303"/>
            <a:ext cx="7994650" cy="160556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什么是异常？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异常是特殊的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运行错误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,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它在程序运行过程中发生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,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并会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中断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程序的执行。	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9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1.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概述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的相关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类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  3.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机制、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流程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539750" y="3287714"/>
            <a:ext cx="7994650" cy="26776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533400" indent="-533400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异常处理</a:t>
            </a:r>
            <a:r>
              <a:rPr lang="zh-CN" altLang="en-US" sz="20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：</a:t>
            </a:r>
            <a:r>
              <a:rPr lang="en-US" altLang="zh-CN" sz="20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Java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中的异常处理提供了一种错误的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后处理</a:t>
            </a: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方法，</a:t>
            </a:r>
            <a:r>
              <a:rPr lang="zh-CN" altLang="en-US" sz="20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比如将错误（发生的位置、错误详细信息等）写入日志，其作用：</a:t>
            </a:r>
            <a:endParaRPr lang="en-US" altLang="zh-CN" sz="2000" dirty="0" smtClean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r>
              <a:rPr lang="en-US" altLang="zh-CN" sz="20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1</a:t>
            </a:r>
            <a:r>
              <a:rPr lang="zh-CN" altLang="en-US" sz="20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）最小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化已经发生的</a:t>
            </a:r>
            <a:r>
              <a:rPr lang="zh-CN" altLang="en-US" sz="20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错误对程序整体性的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破坏</a:t>
            </a:r>
            <a:r>
              <a:rPr lang="zh-CN" altLang="en-US" sz="20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程度；</a:t>
            </a:r>
            <a:endParaRPr lang="en-US" altLang="zh-CN" sz="2000" dirty="0" smtClean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</a:pP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r>
              <a:rPr lang="en-US" altLang="zh-CN" sz="20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2</a:t>
            </a:r>
            <a:r>
              <a:rPr lang="zh-CN" altLang="en-US" sz="20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）错误日志可以为程序员查找</a:t>
            </a:r>
            <a:r>
              <a:rPr lang="en-US" altLang="zh-CN" sz="20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bug</a:t>
            </a:r>
            <a:r>
              <a:rPr lang="zh-CN" altLang="en-US" sz="20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提供方便。</a:t>
            </a:r>
            <a:endParaRPr lang="en-US" altLang="zh-CN" sz="2000" dirty="0" smtClean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533400" indent="-5334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endParaRPr lang="zh-CN" altLang="en-US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255254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944404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30" y="466090"/>
            <a:ext cx="8497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1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.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异常处理概述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处理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基本流程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grpSp>
        <p:nvGrpSpPr>
          <p:cNvPr id="10" name="Group 4"/>
          <p:cNvGrpSpPr/>
          <p:nvPr/>
        </p:nvGrpSpPr>
        <p:grpSpPr bwMode="auto">
          <a:xfrm>
            <a:off x="646430" y="1551889"/>
            <a:ext cx="8230870" cy="3109913"/>
            <a:chOff x="432" y="2256"/>
            <a:chExt cx="5184" cy="1959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32" y="2256"/>
              <a:ext cx="1296" cy="52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JVM</a:t>
              </a: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将运行时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错误</a:t>
              </a:r>
              <a:endPara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/>
              <a:r>
                <a:rPr lang="zh-CN" altLang="en-US" sz="16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映射</a:t>
              </a:r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、封装成相应</a:t>
              </a:r>
              <a:r>
                <a:rPr lang="zh-CN" altLang="en-US" sz="16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endParaRPr lang="en-US" altLang="zh-CN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/>
              <a:r>
                <a:rPr lang="zh-CN" altLang="en-US" sz="16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异常类对象</a:t>
              </a:r>
              <a:endPara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432" y="3168"/>
              <a:ext cx="1296" cy="52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JVM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将异常类对象</a:t>
              </a:r>
              <a:endPara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/>
              <a:r>
                <a:rPr lang="zh-CN" altLang="en-US" sz="16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沿着函数的</a:t>
              </a:r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调用轨迹进行传递</a:t>
              </a:r>
              <a:endPara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728" y="3456"/>
              <a:ext cx="48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054" y="2784"/>
              <a:ext cx="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2208" y="3120"/>
              <a:ext cx="1344" cy="672"/>
            </a:xfrm>
            <a:prstGeom prst="diamond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ea typeface="黑体" panose="02010609060101010101" pitchFamily="49" charset="-122"/>
                </a:rPr>
                <a:t>沿途是否有处理？</a:t>
              </a:r>
              <a:endParaRPr lang="zh-CN" altLang="en-US" sz="1600">
                <a:ea typeface="黑体" panose="02010609060101010101" pitchFamily="49" charset="-122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3552" y="345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3888" y="3024"/>
              <a:ext cx="1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3888" y="3024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4176" y="2736"/>
              <a:ext cx="1440" cy="52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跳转到相应的地方</a:t>
              </a:r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进行处理</a:t>
              </a: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，处理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后程序继续执行（系统不会</a:t>
              </a:r>
              <a:r>
                <a:rPr lang="en-US" altLang="zh-CN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crash</a:t>
              </a:r>
              <a:r>
                <a:rPr lang="zh-CN" altLang="en-US" sz="1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4176" y="3552"/>
              <a:ext cx="1440" cy="52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一直传递到</a:t>
              </a:r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main()</a:t>
              </a: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方法，并</a:t>
              </a:r>
              <a:r>
                <a:rPr lang="zh-CN" altLang="en-US" sz="1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中断程序的执行</a:t>
              </a:r>
              <a:endPara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3888" y="3936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3792" y="27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是</a:t>
              </a:r>
              <a:endParaRPr lang="zh-CN" altLang="en-US"/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3792" y="398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否</a:t>
              </a:r>
              <a:endParaRPr lang="zh-CN" altLang="en-US"/>
            </a:p>
          </p:txBody>
        </p:sp>
      </p:grp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677309" y="4738100"/>
            <a:ext cx="7994650" cy="188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创建异常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中采用相应的类来封装、表示典型的运行时错误，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自动创建该异常类对象：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运行时错误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异常类的映射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抛出异常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800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创建对应的异常类对象后，将其沿着（发生异常的）函数的调用堆栈轨迹进行传递。 </a:t>
            </a:r>
            <a:r>
              <a:rPr lang="zh-CN" altLang="en-US" sz="1800" dirty="0" smtClean="0">
                <a:ea typeface="黑体" panose="02010609060101010101" pitchFamily="49" charset="-122"/>
              </a:rPr>
              <a:t>	</a:t>
            </a:r>
            <a:endParaRPr lang="zh-CN" altLang="en-US" sz="1800" dirty="0" smtClean="0">
              <a:ea typeface="黑体" panose="02010609060101010101" pitchFamily="49" charset="-122"/>
            </a:endParaRPr>
          </a:p>
        </p:txBody>
      </p:sp>
      <p:sp>
        <p:nvSpPr>
          <p:cNvPr id="26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1.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概述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2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的相关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类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      3.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机制、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流程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09385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30" y="466090"/>
            <a:ext cx="5504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2.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类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类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的继承图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pic>
        <p:nvPicPr>
          <p:cNvPr id="11" name="Picture 6" descr="http://img.blog.csdn.net/201508311433297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" y="1540510"/>
            <a:ext cx="8074025" cy="4674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2.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 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的相关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类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3.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机制、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流程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5297057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37185" y="1676400"/>
            <a:ext cx="8618220" cy="378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lvl="0" indent="-533400" algn="just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Error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:</a:t>
            </a:r>
            <a:r>
              <a:rPr lang="zh-CN" altLang="en-US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它表示（程序员的）程序无法处理的错误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,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 主要是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JVM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内部出现的问题。如：当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JVM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不再有继续执行操作所需的内存资源时，将出现 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OutOfMemoryError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533400" lvl="0" indent="-533400" algn="just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Exception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：是应用程序可以处理的异常（本章的学习对象），按照是否是</a:t>
            </a:r>
            <a:r>
              <a:rPr kumimoji="0" lang="en-US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RuntimeException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的子类可以分为两类：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533400" marR="0" lvl="0" indent="-5334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）运行时异常（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unchecked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异常，不查异常）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RuntimeException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的子类、间接子类，</a:t>
            </a:r>
            <a:r>
              <a:rPr kumimoji="0" lang="zh-CN" altLang="en-US" sz="1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如果出现这类异常的话，一定是程序员的问题</a:t>
            </a:r>
            <a:endParaRPr kumimoji="0" lang="en-US" altLang="zh-CN" sz="16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533400" marR="0" lvl="0" indent="-5334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2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）非运行时异常（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checked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异常，必查异常）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：</a:t>
            </a: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533400" marR="0" lvl="0" indent="-5334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不是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RuntimeException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的子类、间接子类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637464" y="466090"/>
            <a:ext cx="5736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2.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类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处理类的分类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13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2.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 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的相关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类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3.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机制、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流程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  <p:pic>
        <p:nvPicPr>
          <p:cNvPr id="2" name="Picture 6" descr="http://img.blog.csdn.net/201508311433297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415" y="4206240"/>
            <a:ext cx="3957320" cy="229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4964548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30" y="466090"/>
            <a:ext cx="5525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.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异常处理类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常见的异常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类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76275" y="1790700"/>
            <a:ext cx="7896225" cy="388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ArithmeticException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int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= 5/0;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NullPointerException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Point p; </a:t>
            </a:r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p.x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=0;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ArrayIndexOutOfBoundsException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	</a:t>
            </a:r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int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[] a=new </a:t>
            </a:r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int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[3]; a[4] = 0;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NumberFormatException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int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 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= </a:t>
            </a:r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Integer.parseInt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(“a”);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ClassCastException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		Circle c = new Circle();	Car c2 = (Car)c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IOException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, 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FileNoteFoundException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SQLException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2.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 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的相关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类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3.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机制、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流程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777876" y="1606034"/>
            <a:ext cx="1998479" cy="751569"/>
            <a:chOff x="6777876" y="1606034"/>
            <a:chExt cx="1998479" cy="751569"/>
          </a:xfrm>
        </p:grpSpPr>
        <p:sp>
          <p:nvSpPr>
            <p:cNvPr id="2" name="矩形 1"/>
            <p:cNvSpPr/>
            <p:nvPr/>
          </p:nvSpPr>
          <p:spPr>
            <a:xfrm>
              <a:off x="6777876" y="1662596"/>
              <a:ext cx="697583" cy="260473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50870" y="1606034"/>
              <a:ext cx="121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不查异常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787303" y="2044833"/>
              <a:ext cx="697583" cy="260473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60297" y="1988271"/>
              <a:ext cx="121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必查异常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 flipV="1">
            <a:off x="646543" y="1189265"/>
            <a:ext cx="7818912" cy="41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V="1">
            <a:off x="646543" y="1230536"/>
            <a:ext cx="4868886" cy="19050"/>
          </a:xfrm>
          <a:prstGeom prst="line">
            <a:avLst/>
          </a:prstGeom>
          <a:solidFill>
            <a:schemeClr val="accent1"/>
          </a:solidFill>
          <a:ln w="984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本框 2"/>
          <p:cNvSpPr txBox="1"/>
          <p:nvPr/>
        </p:nvSpPr>
        <p:spPr>
          <a:xfrm>
            <a:off x="646430" y="466090"/>
            <a:ext cx="5525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2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.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异常处理类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</a:rPr>
              <a:t>—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Exception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68" y="22766"/>
            <a:ext cx="2300288" cy="500063"/>
          </a:xfrm>
          <a:prstGeom prst="rect">
            <a:avLst/>
          </a:prstGeom>
        </p:spPr>
      </p:pic>
      <p:sp>
        <p:nvSpPr>
          <p:cNvPr id="10" name="文本框 19"/>
          <p:cNvSpPr txBox="1"/>
          <p:nvPr/>
        </p:nvSpPr>
        <p:spPr>
          <a:xfrm>
            <a:off x="-1" y="6548800"/>
            <a:ext cx="9144001" cy="3077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1.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异常处理概述      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2.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 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异常处理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的相关</a:t>
            </a:r>
            <a:r>
              <a:rPr lang="zh-CN" altLang="en-US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类</a:t>
            </a:r>
            <a:r>
              <a:rPr lang="en-US" altLang="zh-CN" sz="1400" dirty="0" smtClean="0">
                <a:latin typeface="楷体" panose="02010609060101010101" charset="-122"/>
                <a:ea typeface="楷体" panose="02010609060101010101" charset="-122"/>
                <a:cs typeface="Arial Unicode MS" panose="020B0604020202020204" pitchFamily="34" charset="-122"/>
              </a:rPr>
              <a:t>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3.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异常处理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机制、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流程       </a:t>
            </a:r>
            <a:r>
              <a:rPr lang="en-US" altLang="zh-CN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4</a:t>
            </a:r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.</a:t>
            </a:r>
            <a:r>
              <a:rPr lang="zh-CN" altLang="en-US" sz="1400" b="1" dirty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用户自定义</a:t>
            </a:r>
            <a:r>
              <a:rPr lang="zh-CN" altLang="en-US" sz="1400" b="1" dirty="0" smtClean="0">
                <a:solidFill>
                  <a:schemeClr val="bg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异常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17563" y="1793875"/>
            <a:ext cx="778668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典型的构造方法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public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Exception</a:t>
            </a: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();</a:t>
            </a:r>
            <a:endParaRPr lang="en-US" altLang="zh-CN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	public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Exception</a:t>
            </a: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String s</a:t>
            </a: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)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{</a:t>
            </a: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this.s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= s ;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}</a:t>
            </a:r>
            <a:endParaRPr lang="en-US" altLang="zh-CN" dirty="0">
              <a:solidFill>
                <a:srgbClr val="FF330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：对异常对应的错误的描述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827088" y="3717925"/>
            <a:ext cx="7777162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indent="14605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异常类的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常用函数（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都是用来输出异常的基本信息）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public String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toString</a:t>
            </a:r>
            <a:r>
              <a:rPr lang="en-US" altLang="zh-CN" dirty="0" smtClean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()</a:t>
            </a:r>
            <a:endParaRPr lang="en-US" altLang="zh-CN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public String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getMessage</a:t>
            </a: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()</a:t>
            </a:r>
            <a:endParaRPr lang="en-US" altLang="zh-CN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public void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printStackTrace</a:t>
            </a:r>
            <a:r>
              <a:rPr lang="en-US" altLang="zh-CN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()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5">
      <a:dk1>
        <a:sysClr val="windowText" lastClr="000000"/>
      </a:dk1>
      <a:lt1>
        <a:sysClr val="window" lastClr="FFFFFF"/>
      </a:lt1>
      <a:dk2>
        <a:srgbClr val="1F497D"/>
      </a:dk2>
      <a:lt2>
        <a:srgbClr val="FFC000"/>
      </a:lt2>
      <a:accent1>
        <a:srgbClr val="FF6600"/>
      </a:accent1>
      <a:accent2>
        <a:srgbClr val="FF0000"/>
      </a:accent2>
      <a:accent3>
        <a:srgbClr val="FFC000"/>
      </a:accent3>
      <a:accent4>
        <a:srgbClr val="FFC000"/>
      </a:accent4>
      <a:accent5>
        <a:srgbClr val="FF6600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3905</Words>
  <Application>WPS 演示</Application>
  <PresentationFormat>全屏显示(4:3)</PresentationFormat>
  <Paragraphs>248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楷体</vt:lpstr>
      <vt:lpstr>Arial Unicode MS</vt:lpstr>
      <vt:lpstr>黑体</vt:lpstr>
      <vt:lpstr>微软雅黑</vt:lpstr>
      <vt:lpstr>Verdana</vt:lpstr>
      <vt:lpstr>Comic Sans MS</vt:lpstr>
      <vt:lpstr>Calibri Light</vt:lpstr>
      <vt:lpstr>Calibri</vt:lpstr>
      <vt:lpstr>Office 主题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Vita</dc:creator>
  <cp:lastModifiedBy>鬼迷心窍1427452447</cp:lastModifiedBy>
  <cp:revision>86</cp:revision>
  <dcterms:created xsi:type="dcterms:W3CDTF">2015-06-03T07:02:00Z</dcterms:created>
  <dcterms:modified xsi:type="dcterms:W3CDTF">2021-06-18T05:43:22Z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1A05D1502C304E76A5C98CD738E50AAB</vt:lpwstr>
  </property>
</Properties>
</file>