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4002" r:id="rId2"/>
  </p:sldMasterIdLst>
  <p:sldIdLst>
    <p:sldId id="256" r:id="rId3"/>
    <p:sldId id="583" r:id="rId4"/>
    <p:sldId id="560" r:id="rId5"/>
    <p:sldId id="564" r:id="rId6"/>
    <p:sldId id="566" r:id="rId7"/>
    <p:sldId id="438" r:id="rId8"/>
    <p:sldId id="439" r:id="rId9"/>
    <p:sldId id="440" r:id="rId10"/>
    <p:sldId id="567" r:id="rId11"/>
    <p:sldId id="569" r:id="rId12"/>
    <p:sldId id="430" r:id="rId13"/>
    <p:sldId id="431" r:id="rId14"/>
    <p:sldId id="434" r:id="rId15"/>
    <p:sldId id="435" r:id="rId16"/>
    <p:sldId id="432" r:id="rId17"/>
    <p:sldId id="436" r:id="rId18"/>
    <p:sldId id="433" r:id="rId19"/>
    <p:sldId id="437" r:id="rId20"/>
    <p:sldId id="568" r:id="rId21"/>
    <p:sldId id="563" r:id="rId22"/>
    <p:sldId id="570" r:id="rId23"/>
    <p:sldId id="571" r:id="rId24"/>
    <p:sldId id="572" r:id="rId25"/>
    <p:sldId id="573" r:id="rId26"/>
    <p:sldId id="565" r:id="rId27"/>
    <p:sldId id="580" r:id="rId28"/>
    <p:sldId id="574" r:id="rId29"/>
    <p:sldId id="575" r:id="rId30"/>
    <p:sldId id="576" r:id="rId31"/>
    <p:sldId id="577" r:id="rId32"/>
    <p:sldId id="584" r:id="rId33"/>
    <p:sldId id="562" r:id="rId34"/>
    <p:sldId id="586" r:id="rId35"/>
    <p:sldId id="587" r:id="rId36"/>
    <p:sldId id="588" r:id="rId37"/>
    <p:sldId id="589" r:id="rId38"/>
    <p:sldId id="460" r:id="rId39"/>
    <p:sldId id="461" r:id="rId40"/>
    <p:sldId id="591" r:id="rId41"/>
    <p:sldId id="592" r:id="rId42"/>
    <p:sldId id="466" r:id="rId43"/>
    <p:sldId id="593" r:id="rId44"/>
    <p:sldId id="590" r:id="rId45"/>
    <p:sldId id="455" r:id="rId46"/>
    <p:sldId id="449"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656" r:id="rId66"/>
    <p:sldId id="657" r:id="rId67"/>
    <p:sldId id="659" r:id="rId68"/>
    <p:sldId id="458" r:id="rId69"/>
    <p:sldId id="663" r:id="rId70"/>
    <p:sldId id="464" r:id="rId71"/>
    <p:sldId id="465" r:id="rId72"/>
    <p:sldId id="470" r:id="rId73"/>
    <p:sldId id="467" r:id="rId74"/>
    <p:sldId id="468" r:id="rId75"/>
    <p:sldId id="462" r:id="rId76"/>
    <p:sldId id="556" r:id="rId77"/>
    <p:sldId id="557" r:id="rId78"/>
    <p:sldId id="662" r:id="rId79"/>
    <p:sldId id="665" r:id="rId80"/>
    <p:sldId id="666" r:id="rId81"/>
    <p:sldId id="667" r:id="rId82"/>
    <p:sldId id="664" r:id="rId83"/>
    <p:sldId id="668" r:id="rId84"/>
    <p:sldId id="469" r:id="rId85"/>
    <p:sldId id="471" r:id="rId86"/>
    <p:sldId id="472" r:id="rId87"/>
    <p:sldId id="473" r:id="rId88"/>
    <p:sldId id="474" r:id="rId89"/>
    <p:sldId id="475" r:id="rId90"/>
    <p:sldId id="585" r:id="rId91"/>
    <p:sldId id="658" r:id="rId92"/>
    <p:sldId id="661" r:id="rId93"/>
    <p:sldId id="675" r:id="rId94"/>
    <p:sldId id="678" r:id="rId95"/>
    <p:sldId id="679" r:id="rId96"/>
    <p:sldId id="680" r:id="rId97"/>
    <p:sldId id="681" r:id="rId98"/>
    <p:sldId id="682" r:id="rId99"/>
    <p:sldId id="683" r:id="rId100"/>
    <p:sldId id="671" r:id="rId101"/>
    <p:sldId id="684" r:id="rId102"/>
    <p:sldId id="685" r:id="rId103"/>
    <p:sldId id="686" r:id="rId104"/>
    <p:sldId id="669" r:id="rId105"/>
    <p:sldId id="478" r:id="rId106"/>
    <p:sldId id="687" r:id="rId107"/>
    <p:sldId id="337" r:id="rId10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CCECFF"/>
    <a:srgbClr val="F8FAF2"/>
    <a:srgbClr val="FBFCF7"/>
    <a:srgbClr val="BCDACE"/>
    <a:srgbClr val="F5F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8" autoAdjust="0"/>
    <p:restoredTop sz="86751" autoAdjust="0"/>
  </p:normalViewPr>
  <p:slideViewPr>
    <p:cSldViewPr snapToGrid="0">
      <p:cViewPr varScale="1">
        <p:scale>
          <a:sx n="67" d="100"/>
          <a:sy n="67" d="100"/>
        </p:scale>
        <p:origin x="105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BF56D-CD25-4CF9-A397-2A43CE8E97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8FFDFEB-1E27-4D05-BA3B-9434C30A1212}">
      <dgm:prSet/>
      <dgm:spPr/>
      <dgm:t>
        <a:bodyPr/>
        <a:lstStyle/>
        <a:p>
          <a:pPr rtl="0"/>
          <a:r>
            <a:rPr lang="zh-CN" altLang="en-US" dirty="0"/>
            <a:t>信息安全技术</a:t>
          </a:r>
          <a:endParaRPr lang="zh-CN" dirty="0"/>
        </a:p>
      </dgm:t>
    </dgm:pt>
    <dgm:pt modelId="{7450DE87-C78C-441F-B085-ED7675FCCEB1}" type="parTrans" cxnId="{9F8A3E85-3A4B-4B1E-9374-8B6382351155}">
      <dgm:prSet/>
      <dgm:spPr/>
      <dgm:t>
        <a:bodyPr/>
        <a:lstStyle/>
        <a:p>
          <a:endParaRPr lang="zh-CN" altLang="en-US"/>
        </a:p>
      </dgm:t>
    </dgm:pt>
    <dgm:pt modelId="{72C5ECD1-96CD-4C9C-AD78-255B030ABB13}" type="sibTrans" cxnId="{9F8A3E85-3A4B-4B1E-9374-8B6382351155}">
      <dgm:prSet/>
      <dgm:spPr/>
      <dgm:t>
        <a:bodyPr/>
        <a:lstStyle/>
        <a:p>
          <a:endParaRPr lang="zh-CN" altLang="en-US"/>
        </a:p>
      </dgm:t>
    </dgm:pt>
    <dgm:pt modelId="{20DA0902-5C92-4608-8B12-91384FC2E234}" type="pres">
      <dgm:prSet presAssocID="{E04BF56D-CD25-4CF9-A397-2A43CE8E9769}" presName="linear" presStyleCnt="0">
        <dgm:presLayoutVars>
          <dgm:animLvl val="lvl"/>
          <dgm:resizeHandles val="exact"/>
        </dgm:presLayoutVars>
      </dgm:prSet>
      <dgm:spPr/>
    </dgm:pt>
    <dgm:pt modelId="{3CD10A45-91B4-4A64-A87E-F79FEB5E184B}" type="pres">
      <dgm:prSet presAssocID="{98FFDFEB-1E27-4D05-BA3B-9434C30A1212}" presName="parentText" presStyleLbl="node1" presStyleIdx="0" presStyleCnt="1">
        <dgm:presLayoutVars>
          <dgm:chMax val="0"/>
          <dgm:bulletEnabled val="1"/>
        </dgm:presLayoutVars>
      </dgm:prSet>
      <dgm:spPr/>
    </dgm:pt>
  </dgm:ptLst>
  <dgm:cxnLst>
    <dgm:cxn modelId="{3A5DEC4C-FC21-46A7-A583-F7A48771502C}" type="presOf" srcId="{98FFDFEB-1E27-4D05-BA3B-9434C30A1212}" destId="{3CD10A45-91B4-4A64-A87E-F79FEB5E184B}" srcOrd="0" destOrd="0" presId="urn:microsoft.com/office/officeart/2005/8/layout/vList2"/>
    <dgm:cxn modelId="{9F8A3E85-3A4B-4B1E-9374-8B6382351155}" srcId="{E04BF56D-CD25-4CF9-A397-2A43CE8E9769}" destId="{98FFDFEB-1E27-4D05-BA3B-9434C30A1212}" srcOrd="0" destOrd="0" parTransId="{7450DE87-C78C-441F-B085-ED7675FCCEB1}" sibTransId="{72C5ECD1-96CD-4C9C-AD78-255B030ABB13}"/>
    <dgm:cxn modelId="{1EA5C5ED-1FBF-4A8F-B8D5-4B2637F13AA2}" type="presOf" srcId="{E04BF56D-CD25-4CF9-A397-2A43CE8E9769}" destId="{20DA0902-5C92-4608-8B12-91384FC2E234}" srcOrd="0" destOrd="0" presId="urn:microsoft.com/office/officeart/2005/8/layout/vList2"/>
    <dgm:cxn modelId="{776AF1FD-9DF1-4AD7-BFD7-C9D62DCB4D53}" type="presParOf" srcId="{20DA0902-5C92-4608-8B12-91384FC2E234}" destId="{3CD10A45-91B4-4A64-A87E-F79FEB5E18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40FEA-9D95-4F80-A86A-DC8D71664B40}" type="doc">
      <dgm:prSet loTypeId="urn:microsoft.com/office/officeart/2008/layout/LinedList" loCatId="hierarchy" qsTypeId="urn:microsoft.com/office/officeart/2005/8/quickstyle/3d6" qsCatId="3D" csTypeId="urn:microsoft.com/office/officeart/2005/8/colors/accent1_1" csCatId="accent1" phldr="1"/>
      <dgm:spPr/>
      <dgm:t>
        <a:bodyPr/>
        <a:lstStyle/>
        <a:p>
          <a:endParaRPr lang="zh-CN" altLang="en-US"/>
        </a:p>
      </dgm:t>
    </dgm:pt>
    <dgm:pt modelId="{1F12F2BB-3BAC-4222-B098-A14CE477B02D}">
      <dgm:prSet/>
      <dgm:spPr/>
      <dgm:t>
        <a:bodyPr/>
        <a:lstStyle/>
        <a:p>
          <a:pPr rtl="0"/>
          <a:r>
            <a:rPr lang="en-US" altLang="zh-CN" dirty="0"/>
            <a:t>Information Security Technology</a:t>
          </a:r>
          <a:endParaRPr lang="zh-CN" dirty="0"/>
        </a:p>
      </dgm:t>
    </dgm:pt>
    <dgm:pt modelId="{030B1DE3-56F8-4DBB-BEE2-CBEC43937381}" type="parTrans" cxnId="{CB6E4A18-8124-4E87-8DE0-113D88513E5F}">
      <dgm:prSet/>
      <dgm:spPr/>
      <dgm:t>
        <a:bodyPr/>
        <a:lstStyle/>
        <a:p>
          <a:endParaRPr lang="zh-CN" altLang="en-US"/>
        </a:p>
      </dgm:t>
    </dgm:pt>
    <dgm:pt modelId="{D4343040-4BA0-4249-93C2-DB1EBA9BDBCF}" type="sibTrans" cxnId="{CB6E4A18-8124-4E87-8DE0-113D88513E5F}">
      <dgm:prSet/>
      <dgm:spPr/>
      <dgm:t>
        <a:bodyPr/>
        <a:lstStyle/>
        <a:p>
          <a:endParaRPr lang="zh-CN" altLang="en-US"/>
        </a:p>
      </dgm:t>
    </dgm:pt>
    <dgm:pt modelId="{0845B2EB-617C-463E-A254-D959156A1792}" type="pres">
      <dgm:prSet presAssocID="{28340FEA-9D95-4F80-A86A-DC8D71664B40}" presName="vert0" presStyleCnt="0">
        <dgm:presLayoutVars>
          <dgm:dir/>
          <dgm:animOne val="branch"/>
          <dgm:animLvl val="lvl"/>
        </dgm:presLayoutVars>
      </dgm:prSet>
      <dgm:spPr/>
    </dgm:pt>
    <dgm:pt modelId="{CAD018C2-6B1B-415C-ABEB-8B0F53B19AC5}" type="pres">
      <dgm:prSet presAssocID="{1F12F2BB-3BAC-4222-B098-A14CE477B02D}" presName="thickLine" presStyleLbl="alignNode1" presStyleIdx="0" presStyleCnt="1"/>
      <dgm:spPr/>
    </dgm:pt>
    <dgm:pt modelId="{D2B07470-4C1A-496B-BBA2-B4FBD9E00667}" type="pres">
      <dgm:prSet presAssocID="{1F12F2BB-3BAC-4222-B098-A14CE477B02D}" presName="horz1" presStyleCnt="0"/>
      <dgm:spPr/>
    </dgm:pt>
    <dgm:pt modelId="{6B765497-208F-42E9-87E6-2E9CC97B63EC}" type="pres">
      <dgm:prSet presAssocID="{1F12F2BB-3BAC-4222-B098-A14CE477B02D}" presName="tx1" presStyleLbl="revTx" presStyleIdx="0" presStyleCnt="1"/>
      <dgm:spPr/>
    </dgm:pt>
    <dgm:pt modelId="{2439C60A-A880-45D6-B0AE-ABAEA0882AE5}" type="pres">
      <dgm:prSet presAssocID="{1F12F2BB-3BAC-4222-B098-A14CE477B02D}" presName="vert1" presStyleCnt="0"/>
      <dgm:spPr/>
    </dgm:pt>
  </dgm:ptLst>
  <dgm:cxnLst>
    <dgm:cxn modelId="{CB6E4A18-8124-4E87-8DE0-113D88513E5F}" srcId="{28340FEA-9D95-4F80-A86A-DC8D71664B40}" destId="{1F12F2BB-3BAC-4222-B098-A14CE477B02D}" srcOrd="0" destOrd="0" parTransId="{030B1DE3-56F8-4DBB-BEE2-CBEC43937381}" sibTransId="{D4343040-4BA0-4249-93C2-DB1EBA9BDBCF}"/>
    <dgm:cxn modelId="{7C3FFABE-A863-48C7-8604-CF0BFF265631}" type="presOf" srcId="{28340FEA-9D95-4F80-A86A-DC8D71664B40}" destId="{0845B2EB-617C-463E-A254-D959156A1792}" srcOrd="0" destOrd="0" presId="urn:microsoft.com/office/officeart/2008/layout/LinedList"/>
    <dgm:cxn modelId="{F7872CE5-4B98-4F0B-B326-A81A3BBF3686}" type="presOf" srcId="{1F12F2BB-3BAC-4222-B098-A14CE477B02D}" destId="{6B765497-208F-42E9-87E6-2E9CC97B63EC}" srcOrd="0" destOrd="0" presId="urn:microsoft.com/office/officeart/2008/layout/LinedList"/>
    <dgm:cxn modelId="{A5AD7446-19AD-4B3E-A37A-7EB84D3C9CF6}" type="presParOf" srcId="{0845B2EB-617C-463E-A254-D959156A1792}" destId="{CAD018C2-6B1B-415C-ABEB-8B0F53B19AC5}" srcOrd="0" destOrd="0" presId="urn:microsoft.com/office/officeart/2008/layout/LinedList"/>
    <dgm:cxn modelId="{27B2450D-A0B4-4861-8101-D6242812EDD2}" type="presParOf" srcId="{0845B2EB-617C-463E-A254-D959156A1792}" destId="{D2B07470-4C1A-496B-BBA2-B4FBD9E00667}" srcOrd="1" destOrd="0" presId="urn:microsoft.com/office/officeart/2008/layout/LinedList"/>
    <dgm:cxn modelId="{7E18A0A6-084C-463D-872B-C72A7D4BB1E6}" type="presParOf" srcId="{D2B07470-4C1A-496B-BBA2-B4FBD9E00667}" destId="{6B765497-208F-42E9-87E6-2E9CC97B63EC}" srcOrd="0" destOrd="0" presId="urn:microsoft.com/office/officeart/2008/layout/LinedList"/>
    <dgm:cxn modelId="{2A7DCE18-F6BB-4E4B-A88F-C3768AD1BADD}" type="presParOf" srcId="{D2B07470-4C1A-496B-BBA2-B4FBD9E00667}" destId="{2439C60A-A880-45D6-B0AE-ABAEA0882AE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BF83653-A821-4DF7-AD14-B0F67E4DAFBC}"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zh-CN" altLang="en-US"/>
        </a:p>
      </dgm:t>
    </dgm:pt>
    <dgm:pt modelId="{2BE45158-6C27-4A1F-80F6-B9CEC313573F}">
      <dgm:prSet/>
      <dgm:spPr/>
      <dgm:t>
        <a:bodyPr/>
        <a:lstStyle/>
        <a:p>
          <a:pPr rtl="0"/>
          <a:r>
            <a:rPr lang="zh-CN"/>
            <a:t>周健</a:t>
          </a:r>
        </a:p>
      </dgm:t>
    </dgm:pt>
    <dgm:pt modelId="{41578B86-7567-4997-9C5D-17962425F758}" type="parTrans" cxnId="{BC3FAA38-D9DA-4366-B854-D2119A702B91}">
      <dgm:prSet/>
      <dgm:spPr/>
      <dgm:t>
        <a:bodyPr/>
        <a:lstStyle/>
        <a:p>
          <a:endParaRPr lang="zh-CN" altLang="en-US"/>
        </a:p>
      </dgm:t>
    </dgm:pt>
    <dgm:pt modelId="{75030936-FFDC-4144-A8C1-A2F25C07F706}" type="sibTrans" cxnId="{BC3FAA38-D9DA-4366-B854-D2119A702B91}">
      <dgm:prSet/>
      <dgm:spPr/>
      <dgm:t>
        <a:bodyPr/>
        <a:lstStyle/>
        <a:p>
          <a:endParaRPr lang="zh-CN" altLang="en-US"/>
        </a:p>
      </dgm:t>
    </dgm:pt>
    <dgm:pt modelId="{C457292E-592A-4479-A17B-55B6CC9FE4AB}">
      <dgm:prSet/>
      <dgm:spPr/>
      <dgm:t>
        <a:bodyPr/>
        <a:lstStyle/>
        <a:p>
          <a:pPr rtl="0"/>
          <a:r>
            <a:rPr lang="en-US"/>
            <a:t>zhoujian@hfut.edu.cn</a:t>
          </a:r>
          <a:endParaRPr lang="zh-CN"/>
        </a:p>
      </dgm:t>
    </dgm:pt>
    <dgm:pt modelId="{27A59CC2-E343-4E25-9734-AF0FB6CDB56F}" type="parTrans" cxnId="{7223A511-F0C0-42E6-9F8B-862A88EB6B7E}">
      <dgm:prSet/>
      <dgm:spPr/>
      <dgm:t>
        <a:bodyPr/>
        <a:lstStyle/>
        <a:p>
          <a:endParaRPr lang="zh-CN" altLang="en-US"/>
        </a:p>
      </dgm:t>
    </dgm:pt>
    <dgm:pt modelId="{81E9A52A-D07F-4B65-8B3B-9BD7FC1DF6E5}" type="sibTrans" cxnId="{7223A511-F0C0-42E6-9F8B-862A88EB6B7E}">
      <dgm:prSet/>
      <dgm:spPr/>
      <dgm:t>
        <a:bodyPr/>
        <a:lstStyle/>
        <a:p>
          <a:endParaRPr lang="zh-CN" altLang="en-US"/>
        </a:p>
      </dgm:t>
    </dgm:pt>
    <dgm:pt modelId="{366A662F-A16A-4FAB-862A-2F81D6EE2689}" type="pres">
      <dgm:prSet presAssocID="{2BF83653-A821-4DF7-AD14-B0F67E4DAFBC}" presName="Name0" presStyleCnt="0">
        <dgm:presLayoutVars>
          <dgm:chMax val="7"/>
          <dgm:dir/>
          <dgm:animLvl val="lvl"/>
          <dgm:resizeHandles val="exact"/>
        </dgm:presLayoutVars>
      </dgm:prSet>
      <dgm:spPr/>
    </dgm:pt>
    <dgm:pt modelId="{A908C9DE-B650-4A92-B357-61CD354E5598}" type="pres">
      <dgm:prSet presAssocID="{2BE45158-6C27-4A1F-80F6-B9CEC313573F}" presName="circle1" presStyleLbl="node1" presStyleIdx="0" presStyleCnt="2"/>
      <dgm:spPr/>
    </dgm:pt>
    <dgm:pt modelId="{645E2457-50CD-4ABD-A293-00F9AA3B4619}" type="pres">
      <dgm:prSet presAssocID="{2BE45158-6C27-4A1F-80F6-B9CEC313573F}" presName="space" presStyleCnt="0"/>
      <dgm:spPr/>
    </dgm:pt>
    <dgm:pt modelId="{A378E637-5923-48F4-9049-6C7A6CE39AB2}" type="pres">
      <dgm:prSet presAssocID="{2BE45158-6C27-4A1F-80F6-B9CEC313573F}" presName="rect1" presStyleLbl="alignAcc1" presStyleIdx="0" presStyleCnt="2"/>
      <dgm:spPr/>
    </dgm:pt>
    <dgm:pt modelId="{1A08D317-CCA8-4C49-9758-81B947F6315B}" type="pres">
      <dgm:prSet presAssocID="{C457292E-592A-4479-A17B-55B6CC9FE4AB}" presName="vertSpace2" presStyleLbl="node1" presStyleIdx="0" presStyleCnt="2"/>
      <dgm:spPr/>
    </dgm:pt>
    <dgm:pt modelId="{3E3072CE-2F60-4873-894A-301C1B6B425D}" type="pres">
      <dgm:prSet presAssocID="{C457292E-592A-4479-A17B-55B6CC9FE4AB}" presName="circle2" presStyleLbl="node1" presStyleIdx="1" presStyleCnt="2"/>
      <dgm:spPr/>
    </dgm:pt>
    <dgm:pt modelId="{D8316908-BAB1-468B-BE14-72018B77DC6A}" type="pres">
      <dgm:prSet presAssocID="{C457292E-592A-4479-A17B-55B6CC9FE4AB}" presName="rect2" presStyleLbl="alignAcc1" presStyleIdx="1" presStyleCnt="2"/>
      <dgm:spPr/>
    </dgm:pt>
    <dgm:pt modelId="{50BC84E3-8291-41B2-864B-261722841D9A}" type="pres">
      <dgm:prSet presAssocID="{2BE45158-6C27-4A1F-80F6-B9CEC313573F}" presName="rect1ParTxNoCh" presStyleLbl="alignAcc1" presStyleIdx="1" presStyleCnt="2">
        <dgm:presLayoutVars>
          <dgm:chMax val="1"/>
          <dgm:bulletEnabled val="1"/>
        </dgm:presLayoutVars>
      </dgm:prSet>
      <dgm:spPr/>
    </dgm:pt>
    <dgm:pt modelId="{1556C218-5878-403A-B07D-D0E0A3A564F4}" type="pres">
      <dgm:prSet presAssocID="{C457292E-592A-4479-A17B-55B6CC9FE4AB}" presName="rect2ParTxNoCh" presStyleLbl="alignAcc1" presStyleIdx="1" presStyleCnt="2">
        <dgm:presLayoutVars>
          <dgm:chMax val="1"/>
          <dgm:bulletEnabled val="1"/>
        </dgm:presLayoutVars>
      </dgm:prSet>
      <dgm:spPr/>
    </dgm:pt>
  </dgm:ptLst>
  <dgm:cxnLst>
    <dgm:cxn modelId="{7223A511-F0C0-42E6-9F8B-862A88EB6B7E}" srcId="{2BF83653-A821-4DF7-AD14-B0F67E4DAFBC}" destId="{C457292E-592A-4479-A17B-55B6CC9FE4AB}" srcOrd="1" destOrd="0" parTransId="{27A59CC2-E343-4E25-9734-AF0FB6CDB56F}" sibTransId="{81E9A52A-D07F-4B65-8B3B-9BD7FC1DF6E5}"/>
    <dgm:cxn modelId="{5D5F5422-63BA-4BD3-A459-9B05711C64D0}" type="presOf" srcId="{C457292E-592A-4479-A17B-55B6CC9FE4AB}" destId="{D8316908-BAB1-468B-BE14-72018B77DC6A}" srcOrd="0" destOrd="0" presId="urn:microsoft.com/office/officeart/2005/8/layout/target3"/>
    <dgm:cxn modelId="{2E6E2E2B-22C6-46F1-BFCF-2445B9B0B423}" type="presOf" srcId="{2BE45158-6C27-4A1F-80F6-B9CEC313573F}" destId="{A378E637-5923-48F4-9049-6C7A6CE39AB2}" srcOrd="0" destOrd="0" presId="urn:microsoft.com/office/officeart/2005/8/layout/target3"/>
    <dgm:cxn modelId="{BC3FAA38-D9DA-4366-B854-D2119A702B91}" srcId="{2BF83653-A821-4DF7-AD14-B0F67E4DAFBC}" destId="{2BE45158-6C27-4A1F-80F6-B9CEC313573F}" srcOrd="0" destOrd="0" parTransId="{41578B86-7567-4997-9C5D-17962425F758}" sibTransId="{75030936-FFDC-4144-A8C1-A2F25C07F706}"/>
    <dgm:cxn modelId="{8E14585C-29C2-4824-8AE4-373FA730B730}" type="presOf" srcId="{2BF83653-A821-4DF7-AD14-B0F67E4DAFBC}" destId="{366A662F-A16A-4FAB-862A-2F81D6EE2689}" srcOrd="0" destOrd="0" presId="urn:microsoft.com/office/officeart/2005/8/layout/target3"/>
    <dgm:cxn modelId="{3148ED91-F490-412E-9C10-ACFB69351B3C}" type="presOf" srcId="{2BE45158-6C27-4A1F-80F6-B9CEC313573F}" destId="{50BC84E3-8291-41B2-864B-261722841D9A}" srcOrd="1" destOrd="0" presId="urn:microsoft.com/office/officeart/2005/8/layout/target3"/>
    <dgm:cxn modelId="{86DD39A6-0BFF-4BA5-B264-049235BF9CE7}" type="presOf" srcId="{C457292E-592A-4479-A17B-55B6CC9FE4AB}" destId="{1556C218-5878-403A-B07D-D0E0A3A564F4}" srcOrd="1" destOrd="0" presId="urn:microsoft.com/office/officeart/2005/8/layout/target3"/>
    <dgm:cxn modelId="{F5F221DC-76A5-43A0-810B-0AB145A555E1}" type="presParOf" srcId="{366A662F-A16A-4FAB-862A-2F81D6EE2689}" destId="{A908C9DE-B650-4A92-B357-61CD354E5598}" srcOrd="0" destOrd="0" presId="urn:microsoft.com/office/officeart/2005/8/layout/target3"/>
    <dgm:cxn modelId="{6DBB95D0-622B-4179-B90B-214C2C976132}" type="presParOf" srcId="{366A662F-A16A-4FAB-862A-2F81D6EE2689}" destId="{645E2457-50CD-4ABD-A293-00F9AA3B4619}" srcOrd="1" destOrd="0" presId="urn:microsoft.com/office/officeart/2005/8/layout/target3"/>
    <dgm:cxn modelId="{381C3789-C7E0-473F-8FA2-865361EE83DB}" type="presParOf" srcId="{366A662F-A16A-4FAB-862A-2F81D6EE2689}" destId="{A378E637-5923-48F4-9049-6C7A6CE39AB2}" srcOrd="2" destOrd="0" presId="urn:microsoft.com/office/officeart/2005/8/layout/target3"/>
    <dgm:cxn modelId="{E94EEA34-B501-47E0-86B1-EACE5D80279E}" type="presParOf" srcId="{366A662F-A16A-4FAB-862A-2F81D6EE2689}" destId="{1A08D317-CCA8-4C49-9758-81B947F6315B}" srcOrd="3" destOrd="0" presId="urn:microsoft.com/office/officeart/2005/8/layout/target3"/>
    <dgm:cxn modelId="{00AB483B-BDDF-43E7-9B2E-36C9E2D47C2D}" type="presParOf" srcId="{366A662F-A16A-4FAB-862A-2F81D6EE2689}" destId="{3E3072CE-2F60-4873-894A-301C1B6B425D}" srcOrd="4" destOrd="0" presId="urn:microsoft.com/office/officeart/2005/8/layout/target3"/>
    <dgm:cxn modelId="{74D52C7B-2886-461D-8F8A-76B035E55A21}" type="presParOf" srcId="{366A662F-A16A-4FAB-862A-2F81D6EE2689}" destId="{D8316908-BAB1-468B-BE14-72018B77DC6A}" srcOrd="5" destOrd="0" presId="urn:microsoft.com/office/officeart/2005/8/layout/target3"/>
    <dgm:cxn modelId="{EA241DC5-F264-47B2-B3F3-6528E8971EA9}" type="presParOf" srcId="{366A662F-A16A-4FAB-862A-2F81D6EE2689}" destId="{50BC84E3-8291-41B2-864B-261722841D9A}" srcOrd="6" destOrd="0" presId="urn:microsoft.com/office/officeart/2005/8/layout/target3"/>
    <dgm:cxn modelId="{282FA07C-789E-45FE-BCF9-0C123285BE21}" type="presParOf" srcId="{366A662F-A16A-4FAB-862A-2F81D6EE2689}" destId="{1556C218-5878-403A-B07D-D0E0A3A564F4}"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E6709F-99CE-4510-87F7-FB1A7F6B1CD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39D76C7B-97CF-49FB-AD64-40CB886E29D9}">
      <dgm:prSet/>
      <dgm:spPr/>
      <dgm:t>
        <a:bodyPr/>
        <a:lstStyle/>
        <a:p>
          <a:r>
            <a:rPr lang="en-US" dirty="0"/>
            <a:t>Protection</a:t>
          </a:r>
          <a:r>
            <a:rPr lang="zh-CN" altLang="en-US" dirty="0"/>
            <a:t>保护</a:t>
          </a:r>
          <a:endParaRPr lang="zh-CN" dirty="0"/>
        </a:p>
      </dgm:t>
    </dgm:pt>
    <dgm:pt modelId="{3141AFCE-DF3B-4F2D-92F0-6DA5E2B97E60}" type="parTrans" cxnId="{14A8BE90-FEE1-4709-9FB8-91701443EA25}">
      <dgm:prSet/>
      <dgm:spPr/>
      <dgm:t>
        <a:bodyPr/>
        <a:lstStyle/>
        <a:p>
          <a:endParaRPr lang="zh-CN" altLang="en-US"/>
        </a:p>
      </dgm:t>
    </dgm:pt>
    <dgm:pt modelId="{80848175-EF4E-45C8-9E88-96FC3A1CD013}" type="sibTrans" cxnId="{14A8BE90-FEE1-4709-9FB8-91701443EA25}">
      <dgm:prSet/>
      <dgm:spPr>
        <a:ln w="38100"/>
      </dgm:spPr>
      <dgm:t>
        <a:bodyPr/>
        <a:lstStyle/>
        <a:p>
          <a:endParaRPr lang="zh-CN" altLang="en-US"/>
        </a:p>
      </dgm:t>
    </dgm:pt>
    <dgm:pt modelId="{56338CA0-CA09-479C-BAE3-A185B14B7734}">
      <dgm:prSet/>
      <dgm:spPr/>
      <dgm:t>
        <a:bodyPr/>
        <a:lstStyle/>
        <a:p>
          <a:r>
            <a:rPr lang="en-US" altLang="zh-CN" dirty="0" err="1"/>
            <a:t>Dection</a:t>
          </a:r>
          <a:endParaRPr lang="en-US" altLang="zh-CN" dirty="0"/>
        </a:p>
        <a:p>
          <a:r>
            <a:rPr lang="zh-CN" altLang="en-US" dirty="0"/>
            <a:t>检测</a:t>
          </a:r>
          <a:endParaRPr lang="zh-CN" dirty="0"/>
        </a:p>
      </dgm:t>
    </dgm:pt>
    <dgm:pt modelId="{6649F2DF-2D9F-4524-808A-080A40EF311E}" type="parTrans" cxnId="{F524DB1A-02A2-4724-9956-F2CA3ACDD1B0}">
      <dgm:prSet/>
      <dgm:spPr/>
      <dgm:t>
        <a:bodyPr/>
        <a:lstStyle/>
        <a:p>
          <a:endParaRPr lang="zh-CN" altLang="en-US"/>
        </a:p>
      </dgm:t>
    </dgm:pt>
    <dgm:pt modelId="{CD956BDF-FD6F-4BFA-8C09-AB96D41A7E39}" type="sibTrans" cxnId="{F524DB1A-02A2-4724-9956-F2CA3ACDD1B0}">
      <dgm:prSet/>
      <dgm:spPr>
        <a:ln w="38100"/>
      </dgm:spPr>
      <dgm:t>
        <a:bodyPr/>
        <a:lstStyle/>
        <a:p>
          <a:endParaRPr lang="zh-CN" altLang="en-US"/>
        </a:p>
      </dgm:t>
    </dgm:pt>
    <dgm:pt modelId="{2559B456-FB0E-440F-B5D3-1F5A3A3F553B}">
      <dgm:prSet/>
      <dgm:spPr/>
      <dgm:t>
        <a:bodyPr/>
        <a:lstStyle/>
        <a:p>
          <a:r>
            <a:rPr lang="en-US" altLang="zh-CN" dirty="0"/>
            <a:t>Reaction</a:t>
          </a:r>
          <a:r>
            <a:rPr lang="zh-CN" altLang="en-US" dirty="0"/>
            <a:t>响应</a:t>
          </a:r>
          <a:endParaRPr lang="zh-CN" dirty="0"/>
        </a:p>
      </dgm:t>
    </dgm:pt>
    <dgm:pt modelId="{6998A3F9-1EA9-4525-A96B-ECAD071259C8}" type="parTrans" cxnId="{6D1D4379-C07E-4BD5-A2EC-A52603F01939}">
      <dgm:prSet/>
      <dgm:spPr/>
      <dgm:t>
        <a:bodyPr/>
        <a:lstStyle/>
        <a:p>
          <a:endParaRPr lang="zh-CN" altLang="en-US"/>
        </a:p>
      </dgm:t>
    </dgm:pt>
    <dgm:pt modelId="{D6AD97F3-9B23-4AF4-86E2-BD98E6CD9BB4}" type="sibTrans" cxnId="{6D1D4379-C07E-4BD5-A2EC-A52603F01939}">
      <dgm:prSet/>
      <dgm:spPr>
        <a:ln w="38100"/>
      </dgm:spPr>
      <dgm:t>
        <a:bodyPr/>
        <a:lstStyle/>
        <a:p>
          <a:endParaRPr lang="zh-CN" altLang="en-US"/>
        </a:p>
      </dgm:t>
    </dgm:pt>
    <dgm:pt modelId="{2C7D2618-D6E9-4ACE-9838-EC002A684364}" type="pres">
      <dgm:prSet presAssocID="{8EE6709F-99CE-4510-87F7-FB1A7F6B1CDC}" presName="cycle" presStyleCnt="0">
        <dgm:presLayoutVars>
          <dgm:dir/>
          <dgm:resizeHandles val="exact"/>
        </dgm:presLayoutVars>
      </dgm:prSet>
      <dgm:spPr/>
    </dgm:pt>
    <dgm:pt modelId="{CD3B9128-1AC2-44AE-9871-22509DDFB2AD}" type="pres">
      <dgm:prSet presAssocID="{39D76C7B-97CF-49FB-AD64-40CB886E29D9}" presName="node" presStyleLbl="node1" presStyleIdx="0" presStyleCnt="3">
        <dgm:presLayoutVars>
          <dgm:bulletEnabled val="1"/>
        </dgm:presLayoutVars>
      </dgm:prSet>
      <dgm:spPr/>
    </dgm:pt>
    <dgm:pt modelId="{8BE85C9E-C977-4759-A986-AD613F945BB0}" type="pres">
      <dgm:prSet presAssocID="{39D76C7B-97CF-49FB-AD64-40CB886E29D9}" presName="spNode" presStyleCnt="0"/>
      <dgm:spPr/>
    </dgm:pt>
    <dgm:pt modelId="{A567DDCF-9CA2-4334-B9C0-DF365C74141D}" type="pres">
      <dgm:prSet presAssocID="{80848175-EF4E-45C8-9E88-96FC3A1CD013}" presName="sibTrans" presStyleLbl="sibTrans1D1" presStyleIdx="0" presStyleCnt="3"/>
      <dgm:spPr/>
    </dgm:pt>
    <dgm:pt modelId="{900287C3-9CEB-4FC6-85DB-1E5D74420F24}" type="pres">
      <dgm:prSet presAssocID="{56338CA0-CA09-479C-BAE3-A185B14B7734}" presName="node" presStyleLbl="node1" presStyleIdx="1" presStyleCnt="3" custScaleX="94828">
        <dgm:presLayoutVars>
          <dgm:bulletEnabled val="1"/>
        </dgm:presLayoutVars>
      </dgm:prSet>
      <dgm:spPr/>
    </dgm:pt>
    <dgm:pt modelId="{32C3D3E4-1742-4C0C-AE70-7614E5AEBD6E}" type="pres">
      <dgm:prSet presAssocID="{56338CA0-CA09-479C-BAE3-A185B14B7734}" presName="spNode" presStyleCnt="0"/>
      <dgm:spPr/>
    </dgm:pt>
    <dgm:pt modelId="{FC2395D1-2FC5-4C34-ABE5-BFDFC2E1BDFE}" type="pres">
      <dgm:prSet presAssocID="{CD956BDF-FD6F-4BFA-8C09-AB96D41A7E39}" presName="sibTrans" presStyleLbl="sibTrans1D1" presStyleIdx="1" presStyleCnt="3"/>
      <dgm:spPr/>
    </dgm:pt>
    <dgm:pt modelId="{CF07062B-5C21-4453-BAB6-AE10BF869CF0}" type="pres">
      <dgm:prSet presAssocID="{2559B456-FB0E-440F-B5D3-1F5A3A3F553B}" presName="node" presStyleLbl="node1" presStyleIdx="2" presStyleCnt="3" custScaleX="91262">
        <dgm:presLayoutVars>
          <dgm:bulletEnabled val="1"/>
        </dgm:presLayoutVars>
      </dgm:prSet>
      <dgm:spPr/>
    </dgm:pt>
    <dgm:pt modelId="{A9D3F6F7-9EA5-4191-95F9-4359C45AA5AC}" type="pres">
      <dgm:prSet presAssocID="{2559B456-FB0E-440F-B5D3-1F5A3A3F553B}" presName="spNode" presStyleCnt="0"/>
      <dgm:spPr/>
    </dgm:pt>
    <dgm:pt modelId="{36F08A43-0C15-4B8D-8175-6494AAAA0FEF}" type="pres">
      <dgm:prSet presAssocID="{D6AD97F3-9B23-4AF4-86E2-BD98E6CD9BB4}" presName="sibTrans" presStyleLbl="sibTrans1D1" presStyleIdx="2" presStyleCnt="3"/>
      <dgm:spPr/>
    </dgm:pt>
  </dgm:ptLst>
  <dgm:cxnLst>
    <dgm:cxn modelId="{F524DB1A-02A2-4724-9956-F2CA3ACDD1B0}" srcId="{8EE6709F-99CE-4510-87F7-FB1A7F6B1CDC}" destId="{56338CA0-CA09-479C-BAE3-A185B14B7734}" srcOrd="1" destOrd="0" parTransId="{6649F2DF-2D9F-4524-808A-080A40EF311E}" sibTransId="{CD956BDF-FD6F-4BFA-8C09-AB96D41A7E39}"/>
    <dgm:cxn modelId="{E7D0B43F-BB73-41EB-A46E-2D15CDE01EF0}" type="presOf" srcId="{8EE6709F-99CE-4510-87F7-FB1A7F6B1CDC}" destId="{2C7D2618-D6E9-4ACE-9838-EC002A684364}" srcOrd="0" destOrd="0" presId="urn:microsoft.com/office/officeart/2005/8/layout/cycle5"/>
    <dgm:cxn modelId="{B1359A4F-2FAF-4E6A-92B4-05DF16705FD2}" type="presOf" srcId="{2559B456-FB0E-440F-B5D3-1F5A3A3F553B}" destId="{CF07062B-5C21-4453-BAB6-AE10BF869CF0}" srcOrd="0" destOrd="0" presId="urn:microsoft.com/office/officeart/2005/8/layout/cycle5"/>
    <dgm:cxn modelId="{6D1D4379-C07E-4BD5-A2EC-A52603F01939}" srcId="{8EE6709F-99CE-4510-87F7-FB1A7F6B1CDC}" destId="{2559B456-FB0E-440F-B5D3-1F5A3A3F553B}" srcOrd="2" destOrd="0" parTransId="{6998A3F9-1EA9-4525-A96B-ECAD071259C8}" sibTransId="{D6AD97F3-9B23-4AF4-86E2-BD98E6CD9BB4}"/>
    <dgm:cxn modelId="{14A8BE90-FEE1-4709-9FB8-91701443EA25}" srcId="{8EE6709F-99CE-4510-87F7-FB1A7F6B1CDC}" destId="{39D76C7B-97CF-49FB-AD64-40CB886E29D9}" srcOrd="0" destOrd="0" parTransId="{3141AFCE-DF3B-4F2D-92F0-6DA5E2B97E60}" sibTransId="{80848175-EF4E-45C8-9E88-96FC3A1CD013}"/>
    <dgm:cxn modelId="{BE583393-2EC2-4A30-9CD6-631650BB9167}" type="presOf" srcId="{CD956BDF-FD6F-4BFA-8C09-AB96D41A7E39}" destId="{FC2395D1-2FC5-4C34-ABE5-BFDFC2E1BDFE}" srcOrd="0" destOrd="0" presId="urn:microsoft.com/office/officeart/2005/8/layout/cycle5"/>
    <dgm:cxn modelId="{EDD113B5-A526-4C94-BBFF-3EA2CF0F2470}" type="presOf" srcId="{39D76C7B-97CF-49FB-AD64-40CB886E29D9}" destId="{CD3B9128-1AC2-44AE-9871-22509DDFB2AD}" srcOrd="0" destOrd="0" presId="urn:microsoft.com/office/officeart/2005/8/layout/cycle5"/>
    <dgm:cxn modelId="{5F48DDC8-DB67-4FD2-BFB2-DC661514BC4A}" type="presOf" srcId="{56338CA0-CA09-479C-BAE3-A185B14B7734}" destId="{900287C3-9CEB-4FC6-85DB-1E5D74420F24}" srcOrd="0" destOrd="0" presId="urn:microsoft.com/office/officeart/2005/8/layout/cycle5"/>
    <dgm:cxn modelId="{D0FA5CCE-F1BB-4E02-965E-619BB26C990C}" type="presOf" srcId="{D6AD97F3-9B23-4AF4-86E2-BD98E6CD9BB4}" destId="{36F08A43-0C15-4B8D-8175-6494AAAA0FEF}" srcOrd="0" destOrd="0" presId="urn:microsoft.com/office/officeart/2005/8/layout/cycle5"/>
    <dgm:cxn modelId="{1D5519E6-FF9D-4DA0-9294-BF0F9763988B}" type="presOf" srcId="{80848175-EF4E-45C8-9E88-96FC3A1CD013}" destId="{A567DDCF-9CA2-4334-B9C0-DF365C74141D}" srcOrd="0" destOrd="0" presId="urn:microsoft.com/office/officeart/2005/8/layout/cycle5"/>
    <dgm:cxn modelId="{B2A19556-B00F-4718-BAE8-524602A87AAF}" type="presParOf" srcId="{2C7D2618-D6E9-4ACE-9838-EC002A684364}" destId="{CD3B9128-1AC2-44AE-9871-22509DDFB2AD}" srcOrd="0" destOrd="0" presId="urn:microsoft.com/office/officeart/2005/8/layout/cycle5"/>
    <dgm:cxn modelId="{C3F260AE-FBCE-4333-B00C-866942E49788}" type="presParOf" srcId="{2C7D2618-D6E9-4ACE-9838-EC002A684364}" destId="{8BE85C9E-C977-4759-A986-AD613F945BB0}" srcOrd="1" destOrd="0" presId="urn:microsoft.com/office/officeart/2005/8/layout/cycle5"/>
    <dgm:cxn modelId="{FDEBA2D3-C738-402F-91AC-31A6938DC88D}" type="presParOf" srcId="{2C7D2618-D6E9-4ACE-9838-EC002A684364}" destId="{A567DDCF-9CA2-4334-B9C0-DF365C74141D}" srcOrd="2" destOrd="0" presId="urn:microsoft.com/office/officeart/2005/8/layout/cycle5"/>
    <dgm:cxn modelId="{B6D19BE1-DFF8-47F8-9F92-83952D125B6E}" type="presParOf" srcId="{2C7D2618-D6E9-4ACE-9838-EC002A684364}" destId="{900287C3-9CEB-4FC6-85DB-1E5D74420F24}" srcOrd="3" destOrd="0" presId="urn:microsoft.com/office/officeart/2005/8/layout/cycle5"/>
    <dgm:cxn modelId="{32844005-E8AD-453F-BFCF-3215DA5B3AA5}" type="presParOf" srcId="{2C7D2618-D6E9-4ACE-9838-EC002A684364}" destId="{32C3D3E4-1742-4C0C-AE70-7614E5AEBD6E}" srcOrd="4" destOrd="0" presId="urn:microsoft.com/office/officeart/2005/8/layout/cycle5"/>
    <dgm:cxn modelId="{2BBD9818-3885-4E75-BB6A-734637A0C892}" type="presParOf" srcId="{2C7D2618-D6E9-4ACE-9838-EC002A684364}" destId="{FC2395D1-2FC5-4C34-ABE5-BFDFC2E1BDFE}" srcOrd="5" destOrd="0" presId="urn:microsoft.com/office/officeart/2005/8/layout/cycle5"/>
    <dgm:cxn modelId="{C057C08F-D3A9-444A-B023-DAA84803DAFC}" type="presParOf" srcId="{2C7D2618-D6E9-4ACE-9838-EC002A684364}" destId="{CF07062B-5C21-4453-BAB6-AE10BF869CF0}" srcOrd="6" destOrd="0" presId="urn:microsoft.com/office/officeart/2005/8/layout/cycle5"/>
    <dgm:cxn modelId="{31D07EF8-E2E0-4B4C-B65B-6A0741C52FC5}" type="presParOf" srcId="{2C7D2618-D6E9-4ACE-9838-EC002A684364}" destId="{A9D3F6F7-9EA5-4191-95F9-4359C45AA5AC}" srcOrd="7" destOrd="0" presId="urn:microsoft.com/office/officeart/2005/8/layout/cycle5"/>
    <dgm:cxn modelId="{6FD0B347-1BFB-45AA-BCC8-398B94166504}" type="presParOf" srcId="{2C7D2618-D6E9-4ACE-9838-EC002A684364}" destId="{36F08A43-0C15-4B8D-8175-6494AAAA0FEF}"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0A45-91B4-4A64-A87E-F79FEB5E184B}">
      <dsp:nvSpPr>
        <dsp:cNvPr id="0" name=""/>
        <dsp:cNvSpPr/>
      </dsp:nvSpPr>
      <dsp:spPr>
        <a:xfrm>
          <a:off x="0" y="31005"/>
          <a:ext cx="7242571" cy="16350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zh-CN" altLang="en-US" sz="6500" kern="1200" dirty="0"/>
            <a:t>信息安全技术</a:t>
          </a:r>
          <a:endParaRPr lang="zh-CN" sz="6500" kern="1200" dirty="0"/>
        </a:p>
      </dsp:txBody>
      <dsp:txXfrm>
        <a:off x="79818" y="110823"/>
        <a:ext cx="7082935" cy="147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18C2-6B1B-415C-ABEB-8B0F53B19AC5}">
      <dsp:nvSpPr>
        <dsp:cNvPr id="0" name=""/>
        <dsp:cNvSpPr/>
      </dsp:nvSpPr>
      <dsp:spPr>
        <a:xfrm>
          <a:off x="0" y="0"/>
          <a:ext cx="7102079" cy="0"/>
        </a:xfrm>
        <a:prstGeom prst="line">
          <a:avLst/>
        </a:prstGeom>
        <a:solidFill>
          <a:schemeClr val="lt1">
            <a:hueOff val="0"/>
            <a:satOff val="0"/>
            <a:lumOff val="0"/>
            <a:alphaOff val="0"/>
          </a:schemeClr>
        </a:solidFill>
        <a:ln w="9525" cap="rnd" cmpd="sng" algn="ctr">
          <a:solidFill>
            <a:schemeClr val="accent1">
              <a:shade val="80000"/>
              <a:hueOff val="0"/>
              <a:satOff val="0"/>
              <a:lumOff val="0"/>
              <a:alphaOff val="0"/>
            </a:schemeClr>
          </a:solidFill>
          <a:prstDash val="solid"/>
        </a:ln>
        <a:effectLst>
          <a:outerShdw blurRad="38100" dist="25400" dir="5400000" rotWithShape="0">
            <a:srgbClr val="000000">
              <a:alpha val="2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6B765497-208F-42E9-87E6-2E9CC97B63EC}">
      <dsp:nvSpPr>
        <dsp:cNvPr id="0" name=""/>
        <dsp:cNvSpPr/>
      </dsp:nvSpPr>
      <dsp:spPr>
        <a:xfrm>
          <a:off x="0" y="0"/>
          <a:ext cx="7102079" cy="844712"/>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altLang="zh-CN" sz="3400" kern="1200" dirty="0"/>
            <a:t>Information Security Technology</a:t>
          </a:r>
          <a:endParaRPr lang="zh-CN" sz="3400" kern="1200" dirty="0"/>
        </a:p>
      </dsp:txBody>
      <dsp:txXfrm>
        <a:off x="0" y="0"/>
        <a:ext cx="7102079" cy="844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8C9DE-B650-4A92-B357-61CD354E5598}">
      <dsp:nvSpPr>
        <dsp:cNvPr id="0" name=""/>
        <dsp:cNvSpPr/>
      </dsp:nvSpPr>
      <dsp:spPr>
        <a:xfrm>
          <a:off x="0" y="0"/>
          <a:ext cx="715580" cy="71558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78E637-5923-48F4-9049-6C7A6CE39AB2}">
      <dsp:nvSpPr>
        <dsp:cNvPr id="0" name=""/>
        <dsp:cNvSpPr/>
      </dsp:nvSpPr>
      <dsp:spPr>
        <a:xfrm>
          <a:off x="357790" y="0"/>
          <a:ext cx="3492691" cy="7155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zh-CN" sz="1500" kern="1200"/>
            <a:t>周健</a:t>
          </a:r>
        </a:p>
      </dsp:txBody>
      <dsp:txXfrm>
        <a:off x="357790" y="0"/>
        <a:ext cx="3492691" cy="339900"/>
      </dsp:txXfrm>
    </dsp:sp>
    <dsp:sp modelId="{3E3072CE-2F60-4873-894A-301C1B6B425D}">
      <dsp:nvSpPr>
        <dsp:cNvPr id="0" name=""/>
        <dsp:cNvSpPr/>
      </dsp:nvSpPr>
      <dsp:spPr>
        <a:xfrm>
          <a:off x="187839" y="339900"/>
          <a:ext cx="339900" cy="33990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316908-BAB1-468B-BE14-72018B77DC6A}">
      <dsp:nvSpPr>
        <dsp:cNvPr id="0" name=""/>
        <dsp:cNvSpPr/>
      </dsp:nvSpPr>
      <dsp:spPr>
        <a:xfrm>
          <a:off x="357790" y="339900"/>
          <a:ext cx="3492691" cy="3399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zhoujian@hfut.edu.cn</a:t>
          </a:r>
          <a:endParaRPr lang="zh-CN" sz="1500" kern="1200"/>
        </a:p>
      </dsp:txBody>
      <dsp:txXfrm>
        <a:off x="357790" y="339900"/>
        <a:ext cx="3492691" cy="33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B9128-1AC2-44AE-9871-22509DDFB2AD}">
      <dsp:nvSpPr>
        <dsp:cNvPr id="0" name=""/>
        <dsp:cNvSpPr/>
      </dsp:nvSpPr>
      <dsp:spPr>
        <a:xfrm>
          <a:off x="1800276" y="1478"/>
          <a:ext cx="1387944"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Protection</a:t>
          </a:r>
          <a:r>
            <a:rPr lang="zh-CN" altLang="en-US" sz="1800" kern="1200" dirty="0"/>
            <a:t>保护</a:t>
          </a:r>
          <a:endParaRPr lang="zh-CN" sz="1800" kern="1200" dirty="0"/>
        </a:p>
      </dsp:txBody>
      <dsp:txXfrm>
        <a:off x="1844316" y="45518"/>
        <a:ext cx="1299864" cy="814083"/>
      </dsp:txXfrm>
    </dsp:sp>
    <dsp:sp modelId="{A567DDCF-9CA2-4334-B9C0-DF365C74141D}">
      <dsp:nvSpPr>
        <dsp:cNvPr id="0" name=""/>
        <dsp:cNvSpPr/>
      </dsp:nvSpPr>
      <dsp:spPr>
        <a:xfrm>
          <a:off x="1291800" y="452559"/>
          <a:ext cx="2404897" cy="2404897"/>
        </a:xfrm>
        <a:custGeom>
          <a:avLst/>
          <a:gdLst/>
          <a:ahLst/>
          <a:cxnLst/>
          <a:rect l="0" t="0" r="0" b="0"/>
          <a:pathLst>
            <a:path>
              <a:moveTo>
                <a:pt x="2082434" y="382992"/>
              </a:moveTo>
              <a:arcTo wR="1202448" hR="1202448" stAng="19022390" swAng="2300539"/>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 modelId="{900287C3-9CEB-4FC6-85DB-1E5D74420F24}">
      <dsp:nvSpPr>
        <dsp:cNvPr id="0" name=""/>
        <dsp:cNvSpPr/>
      </dsp:nvSpPr>
      <dsp:spPr>
        <a:xfrm>
          <a:off x="2877520" y="1805151"/>
          <a:ext cx="1316159"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Dection</a:t>
          </a:r>
          <a:endParaRPr lang="en-US" altLang="zh-CN" sz="1800" kern="1200" dirty="0"/>
        </a:p>
        <a:p>
          <a:pPr marL="0" lvl="0" indent="0" algn="ctr" defTabSz="800100">
            <a:lnSpc>
              <a:spcPct val="90000"/>
            </a:lnSpc>
            <a:spcBef>
              <a:spcPct val="0"/>
            </a:spcBef>
            <a:spcAft>
              <a:spcPct val="35000"/>
            </a:spcAft>
            <a:buNone/>
          </a:pPr>
          <a:r>
            <a:rPr lang="zh-CN" altLang="en-US" sz="1800" kern="1200" dirty="0"/>
            <a:t>检测</a:t>
          </a:r>
          <a:endParaRPr lang="zh-CN" sz="1800" kern="1200" dirty="0"/>
        </a:p>
      </dsp:txBody>
      <dsp:txXfrm>
        <a:off x="2921560" y="1849191"/>
        <a:ext cx="1228079" cy="814083"/>
      </dsp:txXfrm>
    </dsp:sp>
    <dsp:sp modelId="{FC2395D1-2FC5-4C34-ABE5-BFDFC2E1BDFE}">
      <dsp:nvSpPr>
        <dsp:cNvPr id="0" name=""/>
        <dsp:cNvSpPr/>
      </dsp:nvSpPr>
      <dsp:spPr>
        <a:xfrm>
          <a:off x="1291800" y="452559"/>
          <a:ext cx="2404897" cy="2404897"/>
        </a:xfrm>
        <a:custGeom>
          <a:avLst/>
          <a:gdLst/>
          <a:ahLst/>
          <a:cxnLst/>
          <a:rect l="0" t="0" r="0" b="0"/>
          <a:pathLst>
            <a:path>
              <a:moveTo>
                <a:pt x="1571016" y="2347019"/>
              </a:moveTo>
              <a:arcTo wR="1202448" hR="1202448" stAng="4329043" swAng="2141913"/>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 modelId="{CF07062B-5C21-4453-BAB6-AE10BF869CF0}">
      <dsp:nvSpPr>
        <dsp:cNvPr id="0" name=""/>
        <dsp:cNvSpPr/>
      </dsp:nvSpPr>
      <dsp:spPr>
        <a:xfrm>
          <a:off x="819564" y="1805151"/>
          <a:ext cx="1266665" cy="90216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Reaction</a:t>
          </a:r>
          <a:r>
            <a:rPr lang="zh-CN" altLang="en-US" sz="1800" kern="1200" dirty="0"/>
            <a:t>响应</a:t>
          </a:r>
          <a:endParaRPr lang="zh-CN" sz="1800" kern="1200" dirty="0"/>
        </a:p>
      </dsp:txBody>
      <dsp:txXfrm>
        <a:off x="863604" y="1849191"/>
        <a:ext cx="1178585" cy="814083"/>
      </dsp:txXfrm>
    </dsp:sp>
    <dsp:sp modelId="{36F08A43-0C15-4B8D-8175-6494AAAA0FEF}">
      <dsp:nvSpPr>
        <dsp:cNvPr id="0" name=""/>
        <dsp:cNvSpPr/>
      </dsp:nvSpPr>
      <dsp:spPr>
        <a:xfrm>
          <a:off x="1291800" y="452559"/>
          <a:ext cx="2404897" cy="2404897"/>
        </a:xfrm>
        <a:custGeom>
          <a:avLst/>
          <a:gdLst/>
          <a:ahLst/>
          <a:cxnLst/>
          <a:rect l="0" t="0" r="0" b="0"/>
          <a:pathLst>
            <a:path>
              <a:moveTo>
                <a:pt x="3903" y="1105640"/>
              </a:moveTo>
              <a:arcTo wR="1202448" hR="1202448" stAng="11077070" swAng="2300539"/>
            </a:path>
          </a:pathLst>
        </a:custGeom>
        <a:noFill/>
        <a:ln w="38100" cap="rnd" cmpd="sng" algn="ctr">
          <a:solidFill>
            <a:scrgbClr r="0" g="0" b="0">
              <a:shade val="90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A54A5ADE-C700-4996-9580-77014A702BC6}"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43699201-972E-41D4-A08C-036BB5FEAAA9}" type="slidenum">
              <a:rPr lang="en-US" altLang="zh-CN"/>
              <a:pPr>
                <a:defRPr/>
              </a:pPr>
              <a:t>‹#›</a:t>
            </a:fld>
            <a:endParaRPr lang="en-US" altLang="zh-CN"/>
          </a:p>
        </p:txBody>
      </p:sp>
    </p:spTree>
    <p:extLst>
      <p:ext uri="{BB962C8B-B14F-4D97-AF65-F5344CB8AC3E}">
        <p14:creationId xmlns:p14="http://schemas.microsoft.com/office/powerpoint/2010/main" val="199129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359343-F53A-4DDD-9CFA-28CE19003377}"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FE5DFA8E-59F4-48E9-BA4D-FC27E273DF5C}" type="slidenum">
              <a:rPr lang="en-US" altLang="zh-CN"/>
              <a:pPr>
                <a:defRPr/>
              </a:pPr>
              <a:t>‹#›</a:t>
            </a:fld>
            <a:endParaRPr lang="en-US" altLang="zh-CN"/>
          </a:p>
        </p:txBody>
      </p:sp>
    </p:spTree>
    <p:extLst>
      <p:ext uri="{BB962C8B-B14F-4D97-AF65-F5344CB8AC3E}">
        <p14:creationId xmlns:p14="http://schemas.microsoft.com/office/powerpoint/2010/main" val="296090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69203090-5AD5-491E-99FC-B87AA8C70452}" type="datetimeFigureOut">
              <a:rPr lang="en-US" altLang="zh-CN"/>
              <a:pPr>
                <a:defRPr/>
              </a:pPr>
              <a:t>11/12/2020</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2169262-63D2-4890-BDBC-1842291BC640}" type="slidenum">
              <a:rPr lang="en-US" altLang="zh-CN"/>
              <a:pPr>
                <a:defRPr/>
              </a:pPr>
              <a:t>‹#›</a:t>
            </a:fld>
            <a:endParaRPr lang="en-US" altLang="zh-CN"/>
          </a:p>
        </p:txBody>
      </p:sp>
    </p:spTree>
    <p:extLst>
      <p:ext uri="{BB962C8B-B14F-4D97-AF65-F5344CB8AC3E}">
        <p14:creationId xmlns:p14="http://schemas.microsoft.com/office/powerpoint/2010/main" val="391673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58869A78-F6E3-4E4D-A22F-A2F80D9894E9}" type="datetimeFigureOut">
              <a:rPr lang="en-US" altLang="zh-CN"/>
              <a:pPr>
                <a:defRPr/>
              </a:pPr>
              <a:t>11/12/2020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DE393D11-A613-487E-92B2-2AD50C24381B}" type="slidenum">
              <a:rPr lang="en-US" altLang="zh-CN"/>
              <a:pPr>
                <a:defRPr/>
              </a:pPr>
              <a:t>‹#›</a:t>
            </a:fld>
            <a:endParaRPr lang="en-US" altLang="zh-CN"/>
          </a:p>
        </p:txBody>
      </p:sp>
    </p:spTree>
    <p:extLst>
      <p:ext uri="{BB962C8B-B14F-4D97-AF65-F5344CB8AC3E}">
        <p14:creationId xmlns:p14="http://schemas.microsoft.com/office/powerpoint/2010/main" val="223658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83E45592-D16E-4789-ABE9-F51F14ADF73A}" type="datetimeFigureOut">
              <a:rPr lang="en-US" altLang="zh-CN"/>
              <a:pPr>
                <a:defRPr/>
              </a:pPr>
              <a:t>11/12/2020</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2A957580-21E2-4FC0-972B-ACCA71E08078}" type="slidenum">
              <a:rPr lang="en-US" altLang="zh-CN"/>
              <a:pPr>
                <a:defRPr/>
              </a:pPr>
              <a:t>‹#›</a:t>
            </a:fld>
            <a:endParaRPr lang="en-US" altLang="zh-CN"/>
          </a:p>
        </p:txBody>
      </p:sp>
    </p:spTree>
    <p:extLst>
      <p:ext uri="{BB962C8B-B14F-4D97-AF65-F5344CB8AC3E}">
        <p14:creationId xmlns:p14="http://schemas.microsoft.com/office/powerpoint/2010/main" val="169006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FB28FAF6-3BA3-4946-8AE9-83B251362425}" type="datetimeFigureOut">
              <a:rPr lang="en-US" altLang="zh-CN"/>
              <a:pPr>
                <a:defRPr/>
              </a:pPr>
              <a:t>11/12/2020</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CDB322C-7F1A-4C37-82F9-D63F8F370295}" type="slidenum">
              <a:rPr lang="en-US" altLang="zh-CN"/>
              <a:pPr>
                <a:defRPr/>
              </a:pPr>
              <a:t>‹#›</a:t>
            </a:fld>
            <a:endParaRPr lang="en-US" altLang="zh-CN"/>
          </a:p>
        </p:txBody>
      </p:sp>
    </p:spTree>
    <p:extLst>
      <p:ext uri="{BB962C8B-B14F-4D97-AF65-F5344CB8AC3E}">
        <p14:creationId xmlns:p14="http://schemas.microsoft.com/office/powerpoint/2010/main" val="297224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29D2EC0-3797-45FD-A86C-4F7AAC75B16D}"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F56705B2-1015-4E80-BAFB-1B27FF4C42EB}" type="slidenum">
              <a:rPr lang="en-US" altLang="zh-CN"/>
              <a:pPr>
                <a:defRPr/>
              </a:pPr>
              <a:t>‹#›</a:t>
            </a:fld>
            <a:endParaRPr lang="en-US" altLang="zh-CN"/>
          </a:p>
        </p:txBody>
      </p:sp>
    </p:spTree>
    <p:extLst>
      <p:ext uri="{BB962C8B-B14F-4D97-AF65-F5344CB8AC3E}">
        <p14:creationId xmlns:p14="http://schemas.microsoft.com/office/powerpoint/2010/main" val="344585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8CB5CECA-693B-4DE6-97A3-DAC5CB156182}" type="datetimeFigureOut">
              <a:rPr lang="en-US" altLang="zh-CN"/>
              <a:pPr>
                <a:defRPr/>
              </a:pPr>
              <a:t>11/12/2020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35472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17E8AB1F-5582-4DCE-B980-1700CE3B361B}"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0F4D88A5-F3B7-4E7E-A2FD-1BE6287E0AB8}" type="slidenum">
              <a:rPr lang="en-US" altLang="zh-CN"/>
              <a:pPr>
                <a:defRPr/>
              </a:pPr>
              <a:t>‹#›</a:t>
            </a:fld>
            <a:endParaRPr lang="en-US" altLang="zh-CN"/>
          </a:p>
        </p:txBody>
      </p:sp>
    </p:spTree>
    <p:extLst>
      <p:ext uri="{BB962C8B-B14F-4D97-AF65-F5344CB8AC3E}">
        <p14:creationId xmlns:p14="http://schemas.microsoft.com/office/powerpoint/2010/main" val="914733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56AC833A-CF54-4C76-8872-5731215CAA6E}" type="datetimeFigureOut">
              <a:rPr lang="en-US" altLang="zh-CN"/>
              <a:pPr>
                <a:defRPr/>
              </a:pPr>
              <a:t>11/12/2020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C572E841-6947-47E4-83A1-5B2B4AD54EF6}" type="slidenum">
              <a:rPr lang="en-US" altLang="zh-CN"/>
              <a:pPr>
                <a:defRPr/>
              </a:pPr>
              <a:t>‹#›</a:t>
            </a:fld>
            <a:endParaRPr lang="en-US" altLang="zh-CN"/>
          </a:p>
        </p:txBody>
      </p:sp>
    </p:spTree>
    <p:extLst>
      <p:ext uri="{BB962C8B-B14F-4D97-AF65-F5344CB8AC3E}">
        <p14:creationId xmlns:p14="http://schemas.microsoft.com/office/powerpoint/2010/main" val="3984424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70D263B-FFD1-42A7-B3C2-C1379FDF2A98}"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96C9959A-72E7-4727-9E34-73FD895200B0}" type="slidenum">
              <a:rPr lang="en-US" altLang="zh-CN"/>
              <a:pPr>
                <a:defRPr/>
              </a:pPr>
              <a:t>‹#›</a:t>
            </a:fld>
            <a:endParaRPr lang="en-US" altLang="zh-CN"/>
          </a:p>
        </p:txBody>
      </p:sp>
    </p:spTree>
    <p:extLst>
      <p:ext uri="{BB962C8B-B14F-4D97-AF65-F5344CB8AC3E}">
        <p14:creationId xmlns:p14="http://schemas.microsoft.com/office/powerpoint/2010/main" val="38661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DA216B0B-E63F-43C7-9CA3-B5F25D10DAFB}" type="datetimeFigureOut">
              <a:rPr lang="en-US" altLang="zh-CN"/>
              <a:pPr>
                <a:defRPr/>
              </a:pPr>
              <a:t>11/12/2020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39B9FF74-E152-4F99-93CF-D86E51E97350}" type="slidenum">
              <a:rPr lang="en-US" altLang="zh-CN"/>
              <a:pPr>
                <a:defRPr/>
              </a:pPr>
              <a:t>‹#›</a:t>
            </a:fld>
            <a:endParaRPr lang="en-US" altLang="zh-CN"/>
          </a:p>
        </p:txBody>
      </p:sp>
    </p:spTree>
    <p:extLst>
      <p:ext uri="{BB962C8B-B14F-4D97-AF65-F5344CB8AC3E}">
        <p14:creationId xmlns:p14="http://schemas.microsoft.com/office/powerpoint/2010/main" val="170333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AF60E99E-502C-4F71-9BA1-F1A27BFE8A08}" type="datetimeFigureOut">
              <a:rPr lang="en-US" altLang="zh-CN"/>
              <a:pPr>
                <a:defRPr/>
              </a:pPr>
              <a:t>11/12/2020</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86073C61-051E-4F73-AEAC-4EF7D4C40ACF}" type="slidenum">
              <a:rPr lang="en-US" altLang="zh-CN"/>
              <a:pPr>
                <a:defRPr/>
              </a:pPr>
              <a:t>‹#›</a:t>
            </a:fld>
            <a:endParaRPr lang="en-US" altLang="zh-CN"/>
          </a:p>
        </p:txBody>
      </p:sp>
    </p:spTree>
    <p:extLst>
      <p:ext uri="{BB962C8B-B14F-4D97-AF65-F5344CB8AC3E}">
        <p14:creationId xmlns:p14="http://schemas.microsoft.com/office/powerpoint/2010/main" val="1606335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44842F21-D5C9-4C94-9F8F-93F2CBC56444}" type="datetimeFigureOut">
              <a:rPr lang="en-US" altLang="zh-CN"/>
              <a:pPr>
                <a:defRPr/>
              </a:pPr>
              <a:t>11/12/2020</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67071B78-7B16-4B25-BF08-167EFA3F225A}" type="slidenum">
              <a:rPr lang="en-US" altLang="zh-CN"/>
              <a:pPr>
                <a:defRPr/>
              </a:pPr>
              <a:t>‹#›</a:t>
            </a:fld>
            <a:endParaRPr lang="en-US" altLang="zh-CN"/>
          </a:p>
        </p:txBody>
      </p:sp>
    </p:spTree>
    <p:extLst>
      <p:ext uri="{BB962C8B-B14F-4D97-AF65-F5344CB8AC3E}">
        <p14:creationId xmlns:p14="http://schemas.microsoft.com/office/powerpoint/2010/main" val="2623198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26376" y="96739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C0235DEA-1194-4A6C-AE18-46788599C007}" type="datetimeFigureOut">
              <a:rPr lang="en-US" altLang="zh-CN"/>
              <a:pPr>
                <a:defRPr/>
              </a:pPr>
              <a:t>11/12/2020</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
        <p:nvSpPr>
          <p:cNvPr id="8" name="Slide Number Placeholder 4"/>
          <p:cNvSpPr>
            <a:spLocks noGrp="1"/>
          </p:cNvSpPr>
          <p:nvPr>
            <p:ph type="sldNum" sz="quarter" idx="12"/>
          </p:nvPr>
        </p:nvSpPr>
        <p:spPr/>
        <p:txBody>
          <a:bodyPr/>
          <a:lstStyle>
            <a:lvl1pPr>
              <a:defRPr/>
            </a:lvl1pPr>
          </a:lstStyle>
          <a:p>
            <a:pPr>
              <a:defRPr/>
            </a:pPr>
            <a:fld id="{AEF15BAA-B8F1-4F9C-AA46-416A65FDF7E5}" type="slidenum">
              <a:rPr lang="en-US" altLang="zh-CN"/>
              <a:pPr>
                <a:defRPr/>
              </a:pPr>
              <a:t>‹#›</a:t>
            </a:fld>
            <a:endParaRPr lang="en-US" altLang="zh-CN"/>
          </a:p>
        </p:txBody>
      </p:sp>
    </p:spTree>
    <p:extLst>
      <p:ext uri="{BB962C8B-B14F-4D97-AF65-F5344CB8AC3E}">
        <p14:creationId xmlns:p14="http://schemas.microsoft.com/office/powerpoint/2010/main" val="3439363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p:txBody>
          <a:bodyPr/>
          <a:lstStyle>
            <a:lvl1pPr>
              <a:defRPr/>
            </a:lvl1pPr>
          </a:lstStyle>
          <a:p>
            <a:pPr>
              <a:defRPr/>
            </a:pPr>
            <a:fld id="{811FD159-D5D6-4587-A63A-BCA74482114F}" type="datetimeFigureOut">
              <a:rPr lang="en-US" altLang="zh-CN"/>
              <a:pPr>
                <a:defRPr/>
              </a:pPr>
              <a:t>11/12/2020</a:t>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15F086AA-B258-45DA-ADC4-3A483ACB9FF2}" type="slidenum">
              <a:rPr lang="en-US" altLang="zh-CN"/>
              <a:pPr>
                <a:defRPr/>
              </a:pPr>
              <a:t>‹#›</a:t>
            </a:fld>
            <a:endParaRPr lang="en-US" altLang="zh-CN"/>
          </a:p>
        </p:txBody>
      </p:sp>
    </p:spTree>
    <p:extLst>
      <p:ext uri="{BB962C8B-B14F-4D97-AF65-F5344CB8AC3E}">
        <p14:creationId xmlns:p14="http://schemas.microsoft.com/office/powerpoint/2010/main" val="2115322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B76C0E0D-1844-4356-A539-9C27C97FDE5D}" type="datetimeFigureOut">
              <a:rPr lang="en-US" altLang="zh-CN"/>
              <a:pPr>
                <a:defRPr/>
              </a:pPr>
              <a:t>11/12/2020</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6"/>
          <p:cNvSpPr>
            <a:spLocks noGrp="1"/>
          </p:cNvSpPr>
          <p:nvPr>
            <p:ph type="sldNum" sz="quarter" idx="12"/>
          </p:nvPr>
        </p:nvSpPr>
        <p:spPr/>
        <p:txBody>
          <a:bodyPr/>
          <a:lstStyle>
            <a:lvl1pPr>
              <a:defRPr/>
            </a:lvl1pPr>
          </a:lstStyle>
          <a:p>
            <a:pPr>
              <a:defRPr/>
            </a:pPr>
            <a:fld id="{72A87F9D-6B7B-4B7A-88ED-6DD1311A97FD}" type="slidenum">
              <a:rPr lang="en-US" altLang="zh-CN"/>
              <a:pPr>
                <a:defRPr/>
              </a:pPr>
              <a:t>‹#›</a:t>
            </a:fld>
            <a:endParaRPr lang="en-US" altLang="zh-CN"/>
          </a:p>
        </p:txBody>
      </p:sp>
    </p:spTree>
    <p:extLst>
      <p:ext uri="{BB962C8B-B14F-4D97-AF65-F5344CB8AC3E}">
        <p14:creationId xmlns:p14="http://schemas.microsoft.com/office/powerpoint/2010/main" val="3903347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DDFAA460-C921-4CB5-B007-B57BC2B9D063}" type="datetimeFigureOut">
              <a:rPr lang="en-US" altLang="zh-CN"/>
              <a:pPr>
                <a:defRPr/>
              </a:pPr>
              <a:t>11/12/2020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153781A1-4667-4452-8EA4-0BA713E3B9C0}" type="slidenum">
              <a:rPr lang="en-US" altLang="zh-CN"/>
              <a:pPr>
                <a:defRPr/>
              </a:pPr>
              <a:t>‹#›</a:t>
            </a:fld>
            <a:endParaRPr lang="en-US" altLang="zh-CN"/>
          </a:p>
        </p:txBody>
      </p:sp>
    </p:spTree>
    <p:extLst>
      <p:ext uri="{BB962C8B-B14F-4D97-AF65-F5344CB8AC3E}">
        <p14:creationId xmlns:p14="http://schemas.microsoft.com/office/powerpoint/2010/main" val="2092710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1582A0F6-7E35-471F-9498-A5325846FAE0}"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351AEAFF-3532-4345-ADAE-8EAB85828FDA}" type="slidenum">
              <a:rPr lang="en-US" altLang="zh-CN"/>
              <a:pPr>
                <a:defRPr/>
              </a:pPr>
              <a:t>‹#›</a:t>
            </a:fld>
            <a:endParaRPr lang="en-US" altLang="zh-CN"/>
          </a:p>
        </p:txBody>
      </p:sp>
    </p:spTree>
    <p:extLst>
      <p:ext uri="{BB962C8B-B14F-4D97-AF65-F5344CB8AC3E}">
        <p14:creationId xmlns:p14="http://schemas.microsoft.com/office/powerpoint/2010/main" val="3979581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7B4F6DD4-EFE9-4883-8BD4-F3087F210E49}" type="datetimeFigureOut">
              <a:rPr lang="en-US" altLang="zh-CN"/>
              <a:pPr>
                <a:defRPr/>
              </a:pPr>
              <a:t>11/12/2020</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153656E-FA8E-47CA-AD2B-64C29042A617}" type="slidenum">
              <a:rPr lang="en-US" altLang="zh-CN"/>
              <a:pPr>
                <a:defRPr/>
              </a:pPr>
              <a:t>‹#›</a:t>
            </a:fld>
            <a:endParaRPr lang="en-US" altLang="zh-CN"/>
          </a:p>
        </p:txBody>
      </p:sp>
    </p:spTree>
    <p:extLst>
      <p:ext uri="{BB962C8B-B14F-4D97-AF65-F5344CB8AC3E}">
        <p14:creationId xmlns:p14="http://schemas.microsoft.com/office/powerpoint/2010/main" val="4209538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B95C8081-2E62-42FC-98F3-E7EBB5F760F2}" type="datetimeFigureOut">
              <a:rPr lang="en-US" altLang="zh-CN"/>
              <a:pPr>
                <a:defRPr/>
              </a:pPr>
              <a:t>11/12/2020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4D6EF006-B762-42E0-B620-1B2A33168517}" type="slidenum">
              <a:rPr lang="en-US" altLang="zh-CN"/>
              <a:pPr>
                <a:defRPr/>
              </a:pPr>
              <a:t>‹#›</a:t>
            </a:fld>
            <a:endParaRPr lang="en-US" altLang="zh-CN"/>
          </a:p>
        </p:txBody>
      </p:sp>
    </p:spTree>
    <p:extLst>
      <p:ext uri="{BB962C8B-B14F-4D97-AF65-F5344CB8AC3E}">
        <p14:creationId xmlns:p14="http://schemas.microsoft.com/office/powerpoint/2010/main" val="1811442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6AB1CADF-075B-45E7-8CB7-AD303D109FC8}" type="datetimeFigureOut">
              <a:rPr lang="en-US" altLang="zh-CN"/>
              <a:pPr>
                <a:defRPr/>
              </a:pPr>
              <a:t>11/12/2020</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9268D798-96A4-4A50-B75D-AC12B1867975}" type="slidenum">
              <a:rPr lang="en-US" altLang="zh-CN"/>
              <a:pPr>
                <a:defRPr/>
              </a:pPr>
              <a:t>‹#›</a:t>
            </a:fld>
            <a:endParaRPr lang="en-US" altLang="zh-CN"/>
          </a:p>
        </p:txBody>
      </p:sp>
    </p:spTree>
    <p:extLst>
      <p:ext uri="{BB962C8B-B14F-4D97-AF65-F5344CB8AC3E}">
        <p14:creationId xmlns:p14="http://schemas.microsoft.com/office/powerpoint/2010/main" val="367186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C31F7E0-144E-4A50-BDB2-3247AA0A16BE}"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579AC1FF-CE69-4DF2-BFBE-E65A11975C9F}" type="slidenum">
              <a:rPr lang="en-US" altLang="zh-CN"/>
              <a:pPr>
                <a:defRPr/>
              </a:pPr>
              <a:t>‹#›</a:t>
            </a:fld>
            <a:endParaRPr lang="en-US" altLang="zh-CN"/>
          </a:p>
        </p:txBody>
      </p:sp>
    </p:spTree>
    <p:extLst>
      <p:ext uri="{BB962C8B-B14F-4D97-AF65-F5344CB8AC3E}">
        <p14:creationId xmlns:p14="http://schemas.microsoft.com/office/powerpoint/2010/main" val="2759099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7033CC64-7B6A-4EA2-B68E-0AA71B203DBC}" type="datetimeFigureOut">
              <a:rPr lang="en-US" altLang="zh-CN"/>
              <a:pPr>
                <a:defRPr/>
              </a:pPr>
              <a:t>11/12/2020</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75D06DC6-6500-4551-8011-F7A411D9CDB5}" type="slidenum">
              <a:rPr lang="en-US" altLang="zh-CN"/>
              <a:pPr>
                <a:defRPr/>
              </a:pPr>
              <a:t>‹#›</a:t>
            </a:fld>
            <a:endParaRPr lang="en-US" altLang="zh-CN"/>
          </a:p>
        </p:txBody>
      </p:sp>
    </p:spTree>
    <p:extLst>
      <p:ext uri="{BB962C8B-B14F-4D97-AF65-F5344CB8AC3E}">
        <p14:creationId xmlns:p14="http://schemas.microsoft.com/office/powerpoint/2010/main" val="3168429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CF14C50-ACF5-40EE-B382-03C429F6102D}" type="datetimeFigureOut">
              <a:rPr lang="en-US" altLang="zh-CN"/>
              <a:pPr>
                <a:defRPr/>
              </a:pPr>
              <a:t>11/12/2020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C5D3C6D8-279A-4DF5-88B1-8490810F3E0B}" type="slidenum">
              <a:rPr lang="en-US" altLang="zh-CN"/>
              <a:pPr>
                <a:defRPr/>
              </a:pPr>
              <a:t>‹#›</a:t>
            </a:fld>
            <a:endParaRPr lang="en-US" altLang="zh-CN"/>
          </a:p>
        </p:txBody>
      </p:sp>
    </p:spTree>
    <p:extLst>
      <p:ext uri="{BB962C8B-B14F-4D97-AF65-F5344CB8AC3E}">
        <p14:creationId xmlns:p14="http://schemas.microsoft.com/office/powerpoint/2010/main" val="1118963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3D087A7F-48B6-4DB6-90B5-D6A683D19AEB}" type="datetimeFigureOut">
              <a:rPr lang="en-US" altLang="zh-CN"/>
              <a:pPr>
                <a:defRPr/>
              </a:pPr>
              <a:t>11/12/2020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FDD64246-0A5E-4436-9E63-837191186D9E}" type="slidenum">
              <a:rPr lang="en-US" altLang="zh-CN"/>
              <a:pPr>
                <a:defRPr/>
              </a:pPr>
              <a:t>‹#›</a:t>
            </a:fld>
            <a:endParaRPr lang="en-US" altLang="zh-CN"/>
          </a:p>
        </p:txBody>
      </p:sp>
    </p:spTree>
    <p:extLst>
      <p:ext uri="{BB962C8B-B14F-4D97-AF65-F5344CB8AC3E}">
        <p14:creationId xmlns:p14="http://schemas.microsoft.com/office/powerpoint/2010/main" val="403537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98686A46-9B81-4EFE-A04B-A0AFF4B7EB9D}" type="datetimeFigureOut">
              <a:rPr lang="en-US" altLang="zh-CN"/>
              <a:pPr>
                <a:defRPr/>
              </a:pPr>
              <a:t>11/12/2020</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A85AB3A3-B764-4EAD-B2B6-526E2128ACAC}" type="slidenum">
              <a:rPr lang="en-US" altLang="zh-CN"/>
              <a:pPr>
                <a:defRPr/>
              </a:pPr>
              <a:t>‹#›</a:t>
            </a:fld>
            <a:endParaRPr lang="en-US" altLang="zh-CN"/>
          </a:p>
        </p:txBody>
      </p:sp>
    </p:spTree>
    <p:extLst>
      <p:ext uri="{BB962C8B-B14F-4D97-AF65-F5344CB8AC3E}">
        <p14:creationId xmlns:p14="http://schemas.microsoft.com/office/powerpoint/2010/main" val="10805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58D41667-CC2F-48D0-8EB8-0AD8F798F208}" type="datetimeFigureOut">
              <a:rPr lang="en-US" altLang="zh-CN"/>
              <a:pPr>
                <a:defRPr/>
              </a:pPr>
              <a:t>11/12/2020</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22D279A7-2F84-408F-AF63-78B7F4F17B9B}" type="slidenum">
              <a:rPr lang="en-US" altLang="zh-CN"/>
              <a:pPr>
                <a:defRPr/>
              </a:pPr>
              <a:t>‹#›</a:t>
            </a:fld>
            <a:endParaRPr lang="en-US" altLang="zh-CN"/>
          </a:p>
        </p:txBody>
      </p:sp>
    </p:spTree>
    <p:extLst>
      <p:ext uri="{BB962C8B-B14F-4D97-AF65-F5344CB8AC3E}">
        <p14:creationId xmlns:p14="http://schemas.microsoft.com/office/powerpoint/2010/main" val="22706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61641" y="75868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890C944A-E893-4877-B832-3C71F4091497}" type="datetimeFigureOut">
              <a:rPr lang="en-US" altLang="zh-CN"/>
              <a:pPr>
                <a:defRPr/>
              </a:pPr>
              <a:t>11/12/2020</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144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p:txBody>
          <a:bodyPr/>
          <a:lstStyle>
            <a:lvl1pPr>
              <a:defRPr/>
            </a:lvl1pPr>
          </a:lstStyle>
          <a:p>
            <a:pPr>
              <a:defRPr/>
            </a:pPr>
            <a:fld id="{59AA3BD0-834F-48A6-B733-131317BDCD93}" type="datetimeFigureOut">
              <a:rPr lang="en-US" altLang="zh-CN"/>
              <a:pPr>
                <a:defRPr/>
              </a:pPr>
              <a:t>11/12/2020</a:t>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26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7DA73622-ACE3-4173-8970-90D71A5CFC94}" type="datetimeFigureOut">
              <a:rPr lang="en-US" altLang="zh-CN"/>
              <a:pPr>
                <a:defRPr/>
              </a:pPr>
              <a:t>11/12/2020</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82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BF92EC6-B0EB-47BA-8A44-BDC06C7285A5}" type="datetimeFigureOut">
              <a:rPr lang="en-US" altLang="zh-CN"/>
              <a:pPr>
                <a:defRPr/>
              </a:pPr>
              <a:t>11/12/2020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EDFFDA1C-623B-4FFD-991F-08C361D232FD}" type="slidenum">
              <a:rPr lang="en-US" altLang="zh-CN"/>
              <a:pPr>
                <a:defRPr/>
              </a:pPr>
              <a:t>‹#›</a:t>
            </a:fld>
            <a:endParaRPr lang="en-US" altLang="zh-CN"/>
          </a:p>
        </p:txBody>
      </p:sp>
    </p:spTree>
    <p:extLst>
      <p:ext uri="{BB962C8B-B14F-4D97-AF65-F5344CB8AC3E}">
        <p14:creationId xmlns:p14="http://schemas.microsoft.com/office/powerpoint/2010/main" val="41126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A4645E3F-4C10-4377-A805-B57C47D3AC76}" type="datetimeFigureOut">
              <a:rPr lang="en-US" altLang="zh-CN"/>
              <a:pPr>
                <a:defRPr/>
              </a:pPr>
              <a:t>11/12/2020</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7ED55137-7E16-4F97-8D78-30A1F91131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7FAA63E5-13F4-4FD2-9637-F7487F12D505}" type="datetimeFigureOut">
              <a:rPr lang="en-US" altLang="zh-CN"/>
              <a:pPr>
                <a:defRPr/>
              </a:pPr>
              <a:t>11/12/2020</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B6806C06-1D65-442F-A7B8-93E98654CF45}" type="slidenum">
              <a:rPr lang="en-US" altLang="zh-CN"/>
              <a:pPr>
                <a:defRPr/>
              </a:pPr>
              <a:t>‹#›</a:t>
            </a:fld>
            <a:endParaRPr lang="en-US" altLang="zh-CN"/>
          </a:p>
        </p:txBody>
      </p:sp>
    </p:spTree>
    <p:extLst>
      <p:ext uri="{BB962C8B-B14F-4D97-AF65-F5344CB8AC3E}">
        <p14:creationId xmlns:p14="http://schemas.microsoft.com/office/powerpoint/2010/main" val="1755501768"/>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jpe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jpe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4.png"/><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91826181"/>
              </p:ext>
            </p:extLst>
          </p:nvPr>
        </p:nvGraphicFramePr>
        <p:xfrm>
          <a:off x="1385888" y="1500188"/>
          <a:ext cx="7242571" cy="169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891642975"/>
              </p:ext>
            </p:extLst>
          </p:nvPr>
        </p:nvGraphicFramePr>
        <p:xfrm>
          <a:off x="1941909" y="3215577"/>
          <a:ext cx="7102079" cy="844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nvGraphicFramePr>
        <p:xfrm>
          <a:off x="4836319" y="4157663"/>
          <a:ext cx="3850481" cy="715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93F7296F-3AAD-4ED3-B6AD-D004B239440F}"/>
              </a:ext>
            </a:extLst>
          </p:cNvPr>
          <p:cNvGraphicFramePr>
            <a:graphicFrameLocks noGrp="1"/>
          </p:cNvGraphicFramePr>
          <p:nvPr>
            <p:extLst>
              <p:ext uri="{D42A27DB-BD31-4B8C-83A1-F6EECF244321}">
                <p14:modId xmlns:p14="http://schemas.microsoft.com/office/powerpoint/2010/main" val="843443385"/>
              </p:ext>
            </p:extLst>
          </p:nvPr>
        </p:nvGraphicFramePr>
        <p:xfrm>
          <a:off x="231775" y="1090599"/>
          <a:ext cx="8755063" cy="5372824"/>
        </p:xfrm>
        <a:graphic>
          <a:graphicData uri="http://schemas.openxmlformats.org/drawingml/2006/table">
            <a:tbl>
              <a:tblPr firstRow="1" firstCol="1" lastRow="1" lastCol="1" bandRow="1" bandCol="1">
                <a:tableStyleId>{5C22544A-7EE6-4342-B048-85BDC9FD1C3A}</a:tableStyleId>
              </a:tblPr>
              <a:tblGrid>
                <a:gridCol w="1204990">
                  <a:extLst>
                    <a:ext uri="{9D8B030D-6E8A-4147-A177-3AD203B41FA5}">
                      <a16:colId xmlns:a16="http://schemas.microsoft.com/office/drawing/2014/main" val="20000"/>
                    </a:ext>
                  </a:extLst>
                </a:gridCol>
                <a:gridCol w="2083817">
                  <a:extLst>
                    <a:ext uri="{9D8B030D-6E8A-4147-A177-3AD203B41FA5}">
                      <a16:colId xmlns:a16="http://schemas.microsoft.com/office/drawing/2014/main" val="20001"/>
                    </a:ext>
                  </a:extLst>
                </a:gridCol>
                <a:gridCol w="785206">
                  <a:extLst>
                    <a:ext uri="{9D8B030D-6E8A-4147-A177-3AD203B41FA5}">
                      <a16:colId xmlns:a16="http://schemas.microsoft.com/office/drawing/2014/main" val="20002"/>
                    </a:ext>
                  </a:extLst>
                </a:gridCol>
                <a:gridCol w="800307">
                  <a:extLst>
                    <a:ext uri="{9D8B030D-6E8A-4147-A177-3AD203B41FA5}">
                      <a16:colId xmlns:a16="http://schemas.microsoft.com/office/drawing/2014/main" val="20003"/>
                    </a:ext>
                  </a:extLst>
                </a:gridCol>
                <a:gridCol w="845608">
                  <a:extLst>
                    <a:ext uri="{9D8B030D-6E8A-4147-A177-3AD203B41FA5}">
                      <a16:colId xmlns:a16="http://schemas.microsoft.com/office/drawing/2014/main" val="20004"/>
                    </a:ext>
                  </a:extLst>
                </a:gridCol>
                <a:gridCol w="785207">
                  <a:extLst>
                    <a:ext uri="{9D8B030D-6E8A-4147-A177-3AD203B41FA5}">
                      <a16:colId xmlns:a16="http://schemas.microsoft.com/office/drawing/2014/main" val="20005"/>
                    </a:ext>
                  </a:extLst>
                </a:gridCol>
                <a:gridCol w="679504">
                  <a:extLst>
                    <a:ext uri="{9D8B030D-6E8A-4147-A177-3AD203B41FA5}">
                      <a16:colId xmlns:a16="http://schemas.microsoft.com/office/drawing/2014/main" val="20006"/>
                    </a:ext>
                  </a:extLst>
                </a:gridCol>
                <a:gridCol w="815413">
                  <a:extLst>
                    <a:ext uri="{9D8B030D-6E8A-4147-A177-3AD203B41FA5}">
                      <a16:colId xmlns:a16="http://schemas.microsoft.com/office/drawing/2014/main" val="20007"/>
                    </a:ext>
                  </a:extLst>
                </a:gridCol>
                <a:gridCol w="755011">
                  <a:extLst>
                    <a:ext uri="{9D8B030D-6E8A-4147-A177-3AD203B41FA5}">
                      <a16:colId xmlns:a16="http://schemas.microsoft.com/office/drawing/2014/main" val="20008"/>
                    </a:ext>
                  </a:extLst>
                </a:gridCol>
              </a:tblGrid>
              <a:tr h="530732">
                <a:tc gridSpan="2">
                  <a:txBody>
                    <a:bodyPr/>
                    <a:lstStyle/>
                    <a:p>
                      <a:pPr indent="228600" algn="just">
                        <a:spcAft>
                          <a:spcPts val="0"/>
                        </a:spcAft>
                      </a:pPr>
                      <a:r>
                        <a:rPr lang="zh-CN" sz="1800" b="1" kern="100" dirty="0">
                          <a:solidFill>
                            <a:schemeClr val="bg1"/>
                          </a:solidFill>
                          <a:effectLst/>
                        </a:rPr>
                        <a:t>　　　</a:t>
                      </a:r>
                      <a:r>
                        <a:rPr lang="en-US" sz="1800" b="1" kern="100" dirty="0">
                          <a:solidFill>
                            <a:schemeClr val="bg1"/>
                          </a:solidFill>
                          <a:effectLst/>
                        </a:rPr>
                        <a:t>            </a:t>
                      </a:r>
                      <a:r>
                        <a:rPr lang="zh-CN" sz="1800" b="1" kern="100" dirty="0">
                          <a:solidFill>
                            <a:schemeClr val="bg1"/>
                          </a:solidFill>
                          <a:effectLst/>
                        </a:rPr>
                        <a:t>网络层次</a:t>
                      </a:r>
                      <a:endParaRPr lang="zh-CN" sz="2400" b="1" kern="100" dirty="0">
                        <a:solidFill>
                          <a:schemeClr val="bg1"/>
                        </a:solidFill>
                        <a:effectLst/>
                      </a:endParaRPr>
                    </a:p>
                    <a:p>
                      <a:pPr algn="just">
                        <a:spcAft>
                          <a:spcPts val="0"/>
                        </a:spcAft>
                      </a:pPr>
                      <a:r>
                        <a:rPr lang="en-US" altLang="zh-CN" sz="1800" b="1" kern="100" dirty="0">
                          <a:solidFill>
                            <a:schemeClr val="bg1"/>
                          </a:solidFill>
                          <a:effectLst/>
                        </a:rPr>
                        <a:t> </a:t>
                      </a:r>
                      <a:r>
                        <a:rPr lang="zh-CN" sz="1800" b="1" kern="100" dirty="0">
                          <a:solidFill>
                            <a:schemeClr val="bg1"/>
                          </a:solidFill>
                          <a:effectLst/>
                        </a:rPr>
                        <a:t>安全服务</a:t>
                      </a:r>
                      <a:endParaRPr lang="zh-CN" sz="2400" b="1" kern="100" dirty="0">
                        <a:solidFill>
                          <a:schemeClr val="bg1"/>
                        </a:solidFill>
                        <a:effectLst/>
                        <a:latin typeface="Calibri"/>
                        <a:ea typeface="宋体"/>
                        <a:cs typeface="Times New Roman"/>
                      </a:endParaRPr>
                    </a:p>
                  </a:txBody>
                  <a:tcPr marL="68577" marR="68577" marT="0" marB="0"/>
                </a:tc>
                <a:tc hMerge="1">
                  <a:txBody>
                    <a:bodyPr/>
                    <a:lstStyle/>
                    <a:p>
                      <a:endParaRPr lang="zh-CN" altLang="en-US"/>
                    </a:p>
                  </a:txBody>
                  <a:tcPr/>
                </a:tc>
                <a:tc>
                  <a:txBody>
                    <a:bodyPr/>
                    <a:lstStyle/>
                    <a:p>
                      <a:pPr algn="just">
                        <a:spcAft>
                          <a:spcPts val="0"/>
                        </a:spcAft>
                      </a:pPr>
                      <a:r>
                        <a:rPr lang="zh-CN" sz="1400" b="1" kern="100" dirty="0">
                          <a:solidFill>
                            <a:schemeClr val="bg1"/>
                          </a:solidFill>
                          <a:effectLst/>
                        </a:rPr>
                        <a:t>物理层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数据链路层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网络层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传输层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会话层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表示层</a:t>
                      </a:r>
                      <a:endParaRPr lang="zh-CN" sz="2400" b="1" kern="100" dirty="0">
                        <a:solidFill>
                          <a:schemeClr val="bg1"/>
                        </a:solidFill>
                        <a:effectLst/>
                        <a:latin typeface="Calibri"/>
                        <a:ea typeface="宋体"/>
                        <a:cs typeface="Times New Roman"/>
                      </a:endParaRPr>
                    </a:p>
                  </a:txBody>
                  <a:tcPr marL="68577" marR="68577" marT="0" marB="0" anchor="ctr"/>
                </a:tc>
                <a:tc>
                  <a:txBody>
                    <a:bodyPr/>
                    <a:lstStyle/>
                    <a:p>
                      <a:pPr algn="just">
                        <a:spcAft>
                          <a:spcPts val="0"/>
                        </a:spcAft>
                      </a:pPr>
                      <a:r>
                        <a:rPr lang="zh-CN" sz="1400" b="1" kern="100" dirty="0">
                          <a:solidFill>
                            <a:schemeClr val="bg1"/>
                          </a:solidFill>
                          <a:effectLst/>
                        </a:rPr>
                        <a:t>应用层</a:t>
                      </a:r>
                      <a:endParaRPr lang="zh-CN" sz="2400" b="1" kern="100" dirty="0">
                        <a:solidFill>
                          <a:schemeClr val="bg1"/>
                        </a:solidFill>
                        <a:effectLst/>
                        <a:latin typeface="Calibri"/>
                        <a:ea typeface="宋体"/>
                        <a:cs typeface="Times New Roman"/>
                      </a:endParaRPr>
                    </a:p>
                  </a:txBody>
                  <a:tcPr marL="68577" marR="68577" marT="0" marB="0" anchor="ctr"/>
                </a:tc>
                <a:extLst>
                  <a:ext uri="{0D108BD9-81ED-4DB2-BD59-A6C34878D82A}">
                    <a16:rowId xmlns:a16="http://schemas.microsoft.com/office/drawing/2014/main" val="10000"/>
                  </a:ext>
                </a:extLst>
              </a:tr>
              <a:tr h="339841">
                <a:tc rowSpan="2">
                  <a:txBody>
                    <a:bodyPr/>
                    <a:lstStyle/>
                    <a:p>
                      <a:pPr algn="ctr">
                        <a:spcAft>
                          <a:spcPts val="0"/>
                        </a:spcAft>
                      </a:pPr>
                      <a:r>
                        <a:rPr lang="zh-CN" sz="1400" b="1" kern="100" dirty="0">
                          <a:solidFill>
                            <a:srgbClr val="0000FF"/>
                          </a:solidFill>
                          <a:effectLst/>
                        </a:rPr>
                        <a:t>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对等实体鉴别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1"/>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数据源</a:t>
                      </a:r>
                      <a:r>
                        <a:rPr lang="zh-CN" altLang="en-US" sz="1400" b="1" kern="100" dirty="0">
                          <a:solidFill>
                            <a:srgbClr val="0000FF"/>
                          </a:solidFill>
                          <a:effectLst/>
                        </a:rPr>
                        <a:t>发</a:t>
                      </a:r>
                      <a:r>
                        <a:rPr lang="zh-CN" sz="1400" b="1" kern="100" dirty="0">
                          <a:solidFill>
                            <a:srgbClr val="0000FF"/>
                          </a:solidFill>
                          <a:effectLst/>
                        </a:rPr>
                        <a:t>鉴别</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2"/>
                  </a:ext>
                </a:extLst>
              </a:tr>
              <a:tr h="406251">
                <a:tc gridSpan="2">
                  <a:txBody>
                    <a:bodyPr/>
                    <a:lstStyle/>
                    <a:p>
                      <a:pPr algn="l">
                        <a:spcAft>
                          <a:spcPts val="0"/>
                        </a:spcAft>
                      </a:pPr>
                      <a:r>
                        <a:rPr lang="zh-CN" sz="1400" b="1" kern="100" dirty="0">
                          <a:solidFill>
                            <a:srgbClr val="0000FF"/>
                          </a:solidFill>
                          <a:effectLst/>
                        </a:rPr>
                        <a:t>访问控制</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hMerge="1">
                  <a:txBody>
                    <a:bodyPr/>
                    <a:lstStyle/>
                    <a:p>
                      <a:endParaRPr lang="zh-CN" altLang="en-US"/>
                    </a:p>
                  </a:txBody>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24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3"/>
                  </a:ext>
                </a:extLst>
              </a:tr>
              <a:tr h="339841">
                <a:tc rowSpan="4">
                  <a:txBody>
                    <a:bodyPr/>
                    <a:lstStyle/>
                    <a:p>
                      <a:pPr algn="ctr">
                        <a:spcAft>
                          <a:spcPts val="0"/>
                        </a:spcAft>
                      </a:pPr>
                      <a:r>
                        <a:rPr lang="zh-CN" sz="1400" b="1" kern="100" dirty="0">
                          <a:solidFill>
                            <a:srgbClr val="0000FF"/>
                          </a:solidFill>
                          <a:effectLst/>
                        </a:rPr>
                        <a:t>数据机密性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连接机密性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4"/>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无连接机密性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5"/>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选择字段机密性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6"/>
                  </a:ext>
                </a:extLst>
              </a:tr>
              <a:tr h="339841">
                <a:tc vMerge="1">
                  <a:txBody>
                    <a:bodyPr/>
                    <a:lstStyle/>
                    <a:p>
                      <a:endParaRPr lang="zh-CN" altLang="en-US"/>
                    </a:p>
                  </a:txBody>
                  <a:tcPr/>
                </a:tc>
                <a:tc>
                  <a:txBody>
                    <a:bodyPr/>
                    <a:lstStyle/>
                    <a:p>
                      <a:pPr algn="ctr">
                        <a:spcAft>
                          <a:spcPts val="0"/>
                        </a:spcAft>
                      </a:pPr>
                      <a:r>
                        <a:rPr lang="zh-CN" sz="1400" b="1" kern="100">
                          <a:solidFill>
                            <a:srgbClr val="0000FF"/>
                          </a:solidFill>
                          <a:effectLst/>
                        </a:rPr>
                        <a:t>业务流机密性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7"/>
                  </a:ext>
                </a:extLst>
              </a:tr>
              <a:tr h="339841">
                <a:tc rowSpan="5">
                  <a:txBody>
                    <a:bodyPr/>
                    <a:lstStyle/>
                    <a:p>
                      <a:pPr algn="ctr">
                        <a:spcAft>
                          <a:spcPts val="0"/>
                        </a:spcAft>
                      </a:pPr>
                      <a:r>
                        <a:rPr lang="zh-CN" sz="1400" b="1" kern="100" dirty="0">
                          <a:solidFill>
                            <a:srgbClr val="0000FF"/>
                          </a:solidFill>
                          <a:effectLst/>
                        </a:rPr>
                        <a:t>数据完整性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可恢复的连接完整性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8"/>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不可恢复的连接完整性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09"/>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选择字段连接完整性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0"/>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无连接完整性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1"/>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选择字段无连接完整性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 Y</a:t>
                      </a: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altLang="zh-CN" sz="1800" b="1" kern="100" dirty="0">
                          <a:solidFill>
                            <a:srgbClr val="0000FF"/>
                          </a:solidFill>
                          <a:effectLst/>
                        </a:rPr>
                        <a:t> Y</a:t>
                      </a: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Y</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2"/>
                  </a:ext>
                </a:extLst>
              </a:tr>
              <a:tr h="339841">
                <a:tc rowSpan="2">
                  <a:txBody>
                    <a:bodyPr/>
                    <a:lstStyle/>
                    <a:p>
                      <a:pPr algn="ctr">
                        <a:spcAft>
                          <a:spcPts val="0"/>
                        </a:spcAft>
                      </a:pPr>
                      <a:r>
                        <a:rPr lang="zh-CN" sz="1400" b="1" kern="100">
                          <a:solidFill>
                            <a:srgbClr val="0000FF"/>
                          </a:solidFill>
                          <a:effectLst/>
                        </a:rPr>
                        <a:t>抗抵赖性</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zh-CN" sz="1400" b="1" kern="100" dirty="0">
                          <a:solidFill>
                            <a:srgbClr val="0000FF"/>
                          </a:solidFill>
                          <a:effectLst/>
                        </a:rPr>
                        <a:t>数据原发证明抗抵赖性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a:solidFill>
                            <a:srgbClr val="0000FF"/>
                          </a:solidFill>
                          <a:effectLst/>
                        </a:rPr>
                        <a:t> </a:t>
                      </a:r>
                      <a:endParaRPr lang="zh-CN" sz="2400" b="1" kern="10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3"/>
                  </a:ext>
                </a:extLst>
              </a:tr>
              <a:tr h="339841">
                <a:tc vMerge="1">
                  <a:txBody>
                    <a:bodyPr/>
                    <a:lstStyle/>
                    <a:p>
                      <a:endParaRPr lang="zh-CN" altLang="en-US"/>
                    </a:p>
                  </a:txBody>
                  <a:tcPr/>
                </a:tc>
                <a:tc>
                  <a:txBody>
                    <a:bodyPr/>
                    <a:lstStyle/>
                    <a:p>
                      <a:pPr algn="ctr">
                        <a:spcAft>
                          <a:spcPts val="0"/>
                        </a:spcAft>
                      </a:pPr>
                      <a:r>
                        <a:rPr lang="zh-CN" sz="1400" b="1" kern="100" dirty="0">
                          <a:solidFill>
                            <a:srgbClr val="0000FF"/>
                          </a:solidFill>
                          <a:effectLst/>
                        </a:rPr>
                        <a:t>交付证明的抗抵赖性</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 </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tc>
                  <a:txBody>
                    <a:bodyPr/>
                    <a:lstStyle/>
                    <a:p>
                      <a:pPr algn="ctr">
                        <a:spcAft>
                          <a:spcPts val="0"/>
                        </a:spcAft>
                      </a:pPr>
                      <a:r>
                        <a:rPr lang="en-US" sz="1800" b="1" kern="100" dirty="0">
                          <a:solidFill>
                            <a:srgbClr val="0000FF"/>
                          </a:solidFill>
                          <a:effectLst/>
                        </a:rPr>
                        <a:t>Y</a:t>
                      </a:r>
                      <a:endParaRPr lang="zh-CN" sz="2400" b="1" kern="100" dirty="0">
                        <a:solidFill>
                          <a:srgbClr val="0000FF"/>
                        </a:solidFill>
                        <a:effectLst/>
                        <a:latin typeface="Calibri"/>
                        <a:ea typeface="宋体"/>
                        <a:cs typeface="Times New Roman"/>
                      </a:endParaRPr>
                    </a:p>
                  </a:txBody>
                  <a:tcPr marL="68577" marR="68577" marT="0" marB="0" anchor="ctr">
                    <a:gradFill flip="none" rotWithShape="1">
                      <a:gsLst>
                        <a:gs pos="0">
                          <a:srgbClr val="FFEFD1"/>
                        </a:gs>
                        <a:gs pos="7000">
                          <a:schemeClr val="bg1"/>
                        </a:gs>
                        <a:gs pos="100000">
                          <a:srgbClr val="D1C39F"/>
                        </a:gs>
                      </a:gsLst>
                      <a:lin ang="2700000" scaled="1"/>
                      <a:tileRect/>
                    </a:gradFill>
                  </a:tcPr>
                </a:tc>
                <a:extLst>
                  <a:ext uri="{0D108BD9-81ED-4DB2-BD59-A6C34878D82A}">
                    <a16:rowId xmlns:a16="http://schemas.microsoft.com/office/drawing/2014/main" val="10014"/>
                  </a:ext>
                </a:extLst>
              </a:tr>
            </a:tbl>
          </a:graphicData>
        </a:graphic>
      </p:graphicFrame>
      <p:cxnSp>
        <p:nvCxnSpPr>
          <p:cNvPr id="6" name="直接连接符 5">
            <a:extLst>
              <a:ext uri="{FF2B5EF4-FFF2-40B4-BE49-F238E27FC236}">
                <a16:creationId xmlns:a16="http://schemas.microsoft.com/office/drawing/2014/main" id="{FF0AABEC-9CC0-480F-B61F-659709807139}"/>
              </a:ext>
            </a:extLst>
          </p:cNvPr>
          <p:cNvCxnSpPr>
            <a:cxnSpLocks/>
          </p:cNvCxnSpPr>
          <p:nvPr/>
        </p:nvCxnSpPr>
        <p:spPr>
          <a:xfrm>
            <a:off x="231775" y="1152605"/>
            <a:ext cx="3249092" cy="43030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E8CC73C-CD1B-4C86-9119-0D8308F11EB7}"/>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394558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C728A6-B2C0-41C9-BA58-679876A92775}"/>
              </a:ext>
            </a:extLst>
          </p:cNvPr>
          <p:cNvSpPr/>
          <p:nvPr/>
        </p:nvSpPr>
        <p:spPr>
          <a:xfrm>
            <a:off x="751113" y="4299820"/>
            <a:ext cx="2608406" cy="369332"/>
          </a:xfrm>
          <a:prstGeom prst="rect">
            <a:avLst/>
          </a:prstGeom>
        </p:spPr>
        <p:txBody>
          <a:bodyPr wrap="none">
            <a:spAutoFit/>
          </a:bodyPr>
          <a:lstStyle/>
          <a:p>
            <a:pPr>
              <a:buClr>
                <a:srgbClr val="C00000"/>
              </a:buClr>
            </a:pPr>
            <a:r>
              <a:rPr lang="en-US" altLang="zh-CN" dirty="0">
                <a:latin typeface="+mn-ea"/>
              </a:rPr>
              <a:t>3</a:t>
            </a:r>
            <a:r>
              <a:rPr lang="zh-CN" altLang="en-US" dirty="0">
                <a:latin typeface="+mn-ea"/>
              </a:rPr>
              <a:t>、</a:t>
            </a:r>
            <a:r>
              <a:rPr lang="en-US" altLang="zh-CN" dirty="0">
                <a:latin typeface="+mn-ea"/>
              </a:rPr>
              <a:t>IATF</a:t>
            </a:r>
            <a:r>
              <a:rPr lang="zh-CN" altLang="en-US" dirty="0">
                <a:latin typeface="+mn-ea"/>
              </a:rPr>
              <a:t>的焦点框架区域</a:t>
            </a:r>
          </a:p>
        </p:txBody>
      </p:sp>
      <p:sp>
        <p:nvSpPr>
          <p:cNvPr id="4" name="矩形 3">
            <a:extLst>
              <a:ext uri="{FF2B5EF4-FFF2-40B4-BE49-F238E27FC236}">
                <a16:creationId xmlns:a16="http://schemas.microsoft.com/office/drawing/2014/main" id="{2414CC2C-6908-46D3-AAD6-EA1475F0C3BF}"/>
              </a:ext>
            </a:extLst>
          </p:cNvPr>
          <p:cNvSpPr/>
          <p:nvPr/>
        </p:nvSpPr>
        <p:spPr>
          <a:xfrm>
            <a:off x="751113" y="4776721"/>
            <a:ext cx="7641772" cy="1477328"/>
          </a:xfrm>
          <a:prstGeom prst="rect">
            <a:avLst/>
          </a:prstGeom>
        </p:spPr>
        <p:txBody>
          <a:bodyPr wrap="square">
            <a:spAutoFit/>
          </a:bodyPr>
          <a:lstStyle/>
          <a:p>
            <a:r>
              <a:rPr lang="zh-CN" altLang="en-US" dirty="0"/>
              <a:t>在</a:t>
            </a:r>
            <a:r>
              <a:rPr lang="en-US" altLang="zh-CN" dirty="0"/>
              <a:t>IATF</a:t>
            </a:r>
            <a:r>
              <a:rPr lang="zh-CN" altLang="en-US" dirty="0"/>
              <a:t>中，将信息系统的信息安全保障技术层面分为四个焦点领域：</a:t>
            </a:r>
            <a:endParaRPr lang="en-US" altLang="zh-CN" dirty="0"/>
          </a:p>
          <a:p>
            <a:pPr marL="742950" lvl="1" indent="-285750">
              <a:buClr>
                <a:srgbClr val="C00000"/>
              </a:buClr>
              <a:buFont typeface="Wingdings" panose="05000000000000000000" pitchFamily="2" charset="2"/>
              <a:buChar char="q"/>
            </a:pPr>
            <a:r>
              <a:rPr lang="zh-CN" altLang="en-US" dirty="0">
                <a:latin typeface="+mn-ea"/>
              </a:rPr>
              <a:t>本地的计算环境；</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区域边界（本地计算环境的外缘）；</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网络和基础设施；</a:t>
            </a:r>
            <a:endParaRPr lang="en-US" altLang="zh-CN" dirty="0">
              <a:latin typeface="+mn-ea"/>
            </a:endParaRPr>
          </a:p>
          <a:p>
            <a:pPr marL="742950" lvl="1" indent="-285750">
              <a:buClr>
                <a:srgbClr val="C00000"/>
              </a:buClr>
              <a:buFont typeface="Wingdings" panose="05000000000000000000" pitchFamily="2" charset="2"/>
              <a:buChar char="q"/>
            </a:pPr>
            <a:r>
              <a:rPr lang="zh-CN" altLang="en-US" dirty="0">
                <a:latin typeface="+mn-ea"/>
              </a:rPr>
              <a:t>支持性基础设施。</a:t>
            </a:r>
          </a:p>
        </p:txBody>
      </p:sp>
      <p:sp>
        <p:nvSpPr>
          <p:cNvPr id="5" name="矩形 4">
            <a:extLst>
              <a:ext uri="{FF2B5EF4-FFF2-40B4-BE49-F238E27FC236}">
                <a16:creationId xmlns:a16="http://schemas.microsoft.com/office/drawing/2014/main" id="{20CD994D-20E4-4DE5-873E-E7A1EAA92EF2}"/>
              </a:ext>
            </a:extLst>
          </p:cNvPr>
          <p:cNvSpPr/>
          <p:nvPr/>
        </p:nvSpPr>
        <p:spPr>
          <a:xfrm>
            <a:off x="751114" y="1643493"/>
            <a:ext cx="7536965"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多点保护。包括保护网络和基础设施、区域边界、计算环境等，即在信息系统的各个方位布置全面的防御机制，将风险减至最低。</a:t>
            </a:r>
          </a:p>
        </p:txBody>
      </p:sp>
      <p:sp>
        <p:nvSpPr>
          <p:cNvPr id="6" name="矩形 5">
            <a:extLst>
              <a:ext uri="{FF2B5EF4-FFF2-40B4-BE49-F238E27FC236}">
                <a16:creationId xmlns:a16="http://schemas.microsoft.com/office/drawing/2014/main" id="{C92CD402-7D08-42AB-8A4A-A37812602BA1}"/>
              </a:ext>
            </a:extLst>
          </p:cNvPr>
          <p:cNvSpPr/>
          <p:nvPr/>
        </p:nvSpPr>
        <p:spPr>
          <a:xfrm>
            <a:off x="751114" y="1174033"/>
            <a:ext cx="2608406" cy="369332"/>
          </a:xfrm>
          <a:prstGeom prst="rect">
            <a:avLst/>
          </a:prstGeom>
        </p:spPr>
        <p:txBody>
          <a:bodyPr wrap="none">
            <a:spAutoFit/>
          </a:bodyPr>
          <a:lstStyle/>
          <a:p>
            <a:pPr>
              <a:buClr>
                <a:srgbClr val="C00000"/>
              </a:buClr>
            </a:pPr>
            <a:r>
              <a:rPr lang="en-US" altLang="zh-CN" dirty="0">
                <a:latin typeface="+mn-ea"/>
              </a:rPr>
              <a:t>2</a:t>
            </a:r>
            <a:r>
              <a:rPr lang="zh-CN" altLang="en-US" dirty="0">
                <a:latin typeface="+mn-ea"/>
              </a:rPr>
              <a:t>、</a:t>
            </a:r>
            <a:r>
              <a:rPr lang="en-US" altLang="zh-CN" dirty="0">
                <a:latin typeface="+mn-ea"/>
              </a:rPr>
              <a:t>IATF</a:t>
            </a:r>
            <a:r>
              <a:rPr lang="zh-CN" altLang="en-US" dirty="0">
                <a:latin typeface="+mn-ea"/>
              </a:rPr>
              <a:t>的信息安全原则</a:t>
            </a:r>
          </a:p>
        </p:txBody>
      </p:sp>
      <p:sp>
        <p:nvSpPr>
          <p:cNvPr id="7" name="矩形 6">
            <a:extLst>
              <a:ext uri="{FF2B5EF4-FFF2-40B4-BE49-F238E27FC236}">
                <a16:creationId xmlns:a16="http://schemas.microsoft.com/office/drawing/2014/main" id="{3510C1F9-57AF-4CB8-9CDC-F1F96D0E88ED}"/>
              </a:ext>
            </a:extLst>
          </p:cNvPr>
          <p:cNvSpPr/>
          <p:nvPr/>
        </p:nvSpPr>
        <p:spPr>
          <a:xfrm>
            <a:off x="751114" y="2397747"/>
            <a:ext cx="7641771"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分层防御。在重要敏感位置部署多层防御机制，不但能抗攻击，还具有检测能力，使攻击者不得不面对被检测到的风险，迫使攻击者由于高昂的攻击代价而放弃攻击行为。 </a:t>
            </a:r>
          </a:p>
        </p:txBody>
      </p:sp>
      <p:sp>
        <p:nvSpPr>
          <p:cNvPr id="8" name="矩形 7">
            <a:extLst>
              <a:ext uri="{FF2B5EF4-FFF2-40B4-BE49-F238E27FC236}">
                <a16:creationId xmlns:a16="http://schemas.microsoft.com/office/drawing/2014/main" id="{D96C89A8-5F78-4FA6-91F3-2646255A96A1}"/>
              </a:ext>
            </a:extLst>
          </p:cNvPr>
          <p:cNvSpPr/>
          <p:nvPr/>
        </p:nvSpPr>
        <p:spPr>
          <a:xfrm>
            <a:off x="751114" y="3429000"/>
            <a:ext cx="7641771"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安全强健性。根据信息系统中每个信息遭到破坏后可能会带来的损失或后果，配备相对应的安全组件。</a:t>
            </a:r>
          </a:p>
        </p:txBody>
      </p:sp>
      <p:sp>
        <p:nvSpPr>
          <p:cNvPr id="2" name="文本框 1">
            <a:extLst>
              <a:ext uri="{FF2B5EF4-FFF2-40B4-BE49-F238E27FC236}">
                <a16:creationId xmlns:a16="http://schemas.microsoft.com/office/drawing/2014/main" id="{2494E0CC-7109-404B-961D-3E43190BCCC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041844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35E654E-5A79-4991-B03C-A636837BDB4B}"/>
              </a:ext>
            </a:extLst>
          </p:cNvPr>
          <p:cNvSpPr/>
          <p:nvPr/>
        </p:nvSpPr>
        <p:spPr>
          <a:xfrm>
            <a:off x="994234" y="1424294"/>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1</a:t>
            </a:r>
            <a:r>
              <a:rPr lang="zh-CN" altLang="en-US" dirty="0">
                <a:latin typeface="+mn-ea"/>
              </a:rPr>
              <a:t>）本地的计算环境</a:t>
            </a:r>
          </a:p>
        </p:txBody>
      </p:sp>
      <p:sp>
        <p:nvSpPr>
          <p:cNvPr id="8" name="矩形 7">
            <a:extLst>
              <a:ext uri="{FF2B5EF4-FFF2-40B4-BE49-F238E27FC236}">
                <a16:creationId xmlns:a16="http://schemas.microsoft.com/office/drawing/2014/main" id="{7F6A06DC-B7D3-44E1-8B47-9A76AE328A25}"/>
              </a:ext>
            </a:extLst>
          </p:cNvPr>
          <p:cNvSpPr/>
          <p:nvPr/>
        </p:nvSpPr>
        <p:spPr>
          <a:xfrm>
            <a:off x="1599890" y="2003490"/>
            <a:ext cx="6427694" cy="1477328"/>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rPr>
              <a:t>服务器</a:t>
            </a:r>
          </a:p>
          <a:p>
            <a:pPr marL="342900" indent="-342900">
              <a:buClr>
                <a:srgbClr val="C00000"/>
              </a:buClr>
              <a:buFont typeface="Wingdings" panose="05000000000000000000" pitchFamily="2" charset="2"/>
              <a:buChar char="q"/>
            </a:pPr>
            <a:r>
              <a:rPr lang="zh-CN" altLang="en-US" dirty="0">
                <a:latin typeface="+mn-ea"/>
              </a:rPr>
              <a:t>客户端及其上面的应用（如打印服务、目录服务等）</a:t>
            </a:r>
          </a:p>
          <a:p>
            <a:pPr marL="342900" indent="-342900">
              <a:buClr>
                <a:srgbClr val="C00000"/>
              </a:buClr>
              <a:buFont typeface="Wingdings" panose="05000000000000000000" pitchFamily="2" charset="2"/>
              <a:buChar char="q"/>
            </a:pPr>
            <a:r>
              <a:rPr lang="zh-CN" altLang="en-US" dirty="0">
                <a:latin typeface="+mn-ea"/>
              </a:rPr>
              <a:t>操作系统</a:t>
            </a:r>
          </a:p>
          <a:p>
            <a:pPr marL="342900" indent="-342900">
              <a:buClr>
                <a:srgbClr val="C00000"/>
              </a:buClr>
              <a:buFont typeface="Wingdings" panose="05000000000000000000" pitchFamily="2" charset="2"/>
              <a:buChar char="q"/>
            </a:pPr>
            <a:r>
              <a:rPr lang="zh-CN" altLang="en-US" dirty="0">
                <a:latin typeface="+mn-ea"/>
              </a:rPr>
              <a:t>数据库</a:t>
            </a:r>
          </a:p>
          <a:p>
            <a:pPr marL="342900" indent="-342900">
              <a:buClr>
                <a:srgbClr val="C00000"/>
              </a:buClr>
              <a:buFont typeface="Wingdings" panose="05000000000000000000" pitchFamily="2" charset="2"/>
              <a:buChar char="q"/>
            </a:pPr>
            <a:r>
              <a:rPr lang="zh-CN" altLang="en-US" dirty="0">
                <a:latin typeface="+mn-ea"/>
              </a:rPr>
              <a:t>基于主机的监控组件（病毒检测、入侵检测） </a:t>
            </a:r>
          </a:p>
        </p:txBody>
      </p:sp>
      <p:sp>
        <p:nvSpPr>
          <p:cNvPr id="9" name="矩形 8">
            <a:extLst>
              <a:ext uri="{FF2B5EF4-FFF2-40B4-BE49-F238E27FC236}">
                <a16:creationId xmlns:a16="http://schemas.microsoft.com/office/drawing/2014/main" id="{20B6574C-AF61-4687-BCD7-572F7BF7F17E}"/>
              </a:ext>
            </a:extLst>
          </p:cNvPr>
          <p:cNvSpPr/>
          <p:nvPr/>
        </p:nvSpPr>
        <p:spPr>
          <a:xfrm>
            <a:off x="994234" y="3754762"/>
            <a:ext cx="4224233"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2</a:t>
            </a:r>
            <a:r>
              <a:rPr lang="zh-CN" altLang="en-US" dirty="0">
                <a:latin typeface="+mn-ea"/>
              </a:rPr>
              <a:t>）区域边界（本地计算环境的外缘）</a:t>
            </a:r>
            <a:endParaRPr lang="zh-CN" altLang="en-US" dirty="0"/>
          </a:p>
        </p:txBody>
      </p:sp>
      <p:sp>
        <p:nvSpPr>
          <p:cNvPr id="10" name="矩形 9">
            <a:extLst>
              <a:ext uri="{FF2B5EF4-FFF2-40B4-BE49-F238E27FC236}">
                <a16:creationId xmlns:a16="http://schemas.microsoft.com/office/drawing/2014/main" id="{DC5B148D-7769-4399-9099-EFFA8E86287C}"/>
              </a:ext>
            </a:extLst>
          </p:cNvPr>
          <p:cNvSpPr/>
          <p:nvPr/>
        </p:nvSpPr>
        <p:spPr>
          <a:xfrm>
            <a:off x="1599890" y="4417377"/>
            <a:ext cx="6742739" cy="1477328"/>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rPr>
              <a:t>区域是指在单一安全策略管理下、通过网络连接起来的计算设备的集合</a:t>
            </a:r>
          </a:p>
          <a:p>
            <a:pPr marL="342900" indent="-342900">
              <a:buClr>
                <a:srgbClr val="C00000"/>
              </a:buClr>
              <a:buFont typeface="Wingdings" panose="05000000000000000000" pitchFamily="2" charset="2"/>
              <a:buChar char="q"/>
            </a:pPr>
            <a:r>
              <a:rPr lang="zh-CN" altLang="en-US" dirty="0">
                <a:latin typeface="+mn-ea"/>
              </a:rPr>
              <a:t>区域边界是区域与外部网络发生信息交换的部分 </a:t>
            </a:r>
          </a:p>
          <a:p>
            <a:pPr marL="342900" indent="-342900">
              <a:buClr>
                <a:srgbClr val="C00000"/>
              </a:buClr>
              <a:buFont typeface="Wingdings" panose="05000000000000000000" pitchFamily="2" charset="2"/>
              <a:buChar char="q"/>
            </a:pPr>
            <a:r>
              <a:rPr lang="zh-CN" altLang="en-US" dirty="0">
                <a:latin typeface="+mn-ea"/>
              </a:rPr>
              <a:t>区域边界确保进入的信息不会影响区域内资源的安全，而离开的信息是经过合法授权的 </a:t>
            </a:r>
          </a:p>
        </p:txBody>
      </p:sp>
      <p:sp>
        <p:nvSpPr>
          <p:cNvPr id="2" name="文本框 1">
            <a:extLst>
              <a:ext uri="{FF2B5EF4-FFF2-40B4-BE49-F238E27FC236}">
                <a16:creationId xmlns:a16="http://schemas.microsoft.com/office/drawing/2014/main" id="{66A15465-384C-4079-9673-12CB62EAAFCA}"/>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28404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E482EF4-7D00-42A6-804B-B61EFE0FD381}"/>
              </a:ext>
            </a:extLst>
          </p:cNvPr>
          <p:cNvSpPr/>
          <p:nvPr/>
        </p:nvSpPr>
        <p:spPr>
          <a:xfrm>
            <a:off x="823263" y="1435583"/>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3</a:t>
            </a:r>
            <a:r>
              <a:rPr lang="zh-CN" altLang="en-US" dirty="0">
                <a:latin typeface="+mn-ea"/>
              </a:rPr>
              <a:t>）网络和基础设施</a:t>
            </a:r>
            <a:endParaRPr lang="zh-CN" altLang="en-US" dirty="0"/>
          </a:p>
        </p:txBody>
      </p:sp>
      <p:sp>
        <p:nvSpPr>
          <p:cNvPr id="6" name="矩形 5">
            <a:extLst>
              <a:ext uri="{FF2B5EF4-FFF2-40B4-BE49-F238E27FC236}">
                <a16:creationId xmlns:a16="http://schemas.microsoft.com/office/drawing/2014/main" id="{7EAC0217-BB40-488C-9D73-410884521143}"/>
              </a:ext>
            </a:extLst>
          </p:cNvPr>
          <p:cNvSpPr/>
          <p:nvPr/>
        </p:nvSpPr>
        <p:spPr>
          <a:xfrm>
            <a:off x="967832" y="1899526"/>
            <a:ext cx="2915019" cy="858377"/>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局域网（</a:t>
            </a:r>
            <a:r>
              <a:rPr lang="en-US" altLang="zh-CN" dirty="0">
                <a:latin typeface="+mn-ea"/>
              </a:rPr>
              <a:t>LAN</a:t>
            </a:r>
            <a:r>
              <a:rPr lang="zh-CN" altLang="en-US" dirty="0">
                <a:latin typeface="+mn-ea"/>
              </a:rPr>
              <a:t>）</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校园网（</a:t>
            </a:r>
            <a:r>
              <a:rPr lang="en-US" altLang="zh-CN" dirty="0">
                <a:latin typeface="+mn-ea"/>
              </a:rPr>
              <a:t>CAN</a:t>
            </a:r>
            <a:r>
              <a:rPr lang="zh-CN" altLang="en-US" dirty="0">
                <a:latin typeface="+mn-ea"/>
              </a:rPr>
              <a:t>）</a:t>
            </a:r>
          </a:p>
        </p:txBody>
      </p:sp>
      <p:sp>
        <p:nvSpPr>
          <p:cNvPr id="7" name="矩形 6">
            <a:extLst>
              <a:ext uri="{FF2B5EF4-FFF2-40B4-BE49-F238E27FC236}">
                <a16:creationId xmlns:a16="http://schemas.microsoft.com/office/drawing/2014/main" id="{7416F37D-D235-4135-8B7C-797883F3F398}"/>
              </a:ext>
            </a:extLst>
          </p:cNvPr>
          <p:cNvSpPr/>
          <p:nvPr/>
        </p:nvSpPr>
        <p:spPr>
          <a:xfrm>
            <a:off x="823263" y="4100098"/>
            <a:ext cx="2377574" cy="369332"/>
          </a:xfrm>
          <a:prstGeom prst="rect">
            <a:avLst/>
          </a:prstGeom>
        </p:spPr>
        <p:txBody>
          <a:bodyPr wrap="none">
            <a:spAutoFit/>
          </a:bodyPr>
          <a:lstStyle/>
          <a:p>
            <a:pPr>
              <a:buClr>
                <a:srgbClr val="C00000"/>
              </a:buClr>
            </a:pPr>
            <a:r>
              <a:rPr lang="zh-CN" altLang="en-US" dirty="0">
                <a:latin typeface="+mn-ea"/>
              </a:rPr>
              <a:t>（</a:t>
            </a:r>
            <a:r>
              <a:rPr lang="en-US" altLang="zh-CN" dirty="0">
                <a:latin typeface="+mn-ea"/>
              </a:rPr>
              <a:t>4</a:t>
            </a:r>
            <a:r>
              <a:rPr lang="zh-CN" altLang="en-US" dirty="0">
                <a:latin typeface="+mn-ea"/>
              </a:rPr>
              <a:t>）支持性基础设施</a:t>
            </a:r>
          </a:p>
        </p:txBody>
      </p:sp>
      <p:sp>
        <p:nvSpPr>
          <p:cNvPr id="8" name="矩形 7">
            <a:extLst>
              <a:ext uri="{FF2B5EF4-FFF2-40B4-BE49-F238E27FC236}">
                <a16:creationId xmlns:a16="http://schemas.microsoft.com/office/drawing/2014/main" id="{C975500B-817B-4D93-9E1C-E3CDFBDE0556}"/>
              </a:ext>
            </a:extLst>
          </p:cNvPr>
          <p:cNvSpPr/>
          <p:nvPr/>
        </p:nvSpPr>
        <p:spPr>
          <a:xfrm>
            <a:off x="965641" y="4491875"/>
            <a:ext cx="2351622" cy="1273875"/>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鉴别</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访问控制</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机密性</a:t>
            </a:r>
          </a:p>
        </p:txBody>
      </p:sp>
      <p:sp>
        <p:nvSpPr>
          <p:cNvPr id="9" name="矩形 8">
            <a:extLst>
              <a:ext uri="{FF2B5EF4-FFF2-40B4-BE49-F238E27FC236}">
                <a16:creationId xmlns:a16="http://schemas.microsoft.com/office/drawing/2014/main" id="{8ACE98F9-5F7A-430E-B284-6482A16A9452}"/>
              </a:ext>
            </a:extLst>
          </p:cNvPr>
          <p:cNvSpPr/>
          <p:nvPr/>
        </p:nvSpPr>
        <p:spPr>
          <a:xfrm>
            <a:off x="3053110" y="4397264"/>
            <a:ext cx="2502447" cy="1273875"/>
          </a:xfrm>
          <a:prstGeom prst="rect">
            <a:avLst/>
          </a:prstGeom>
        </p:spPr>
        <p:txBody>
          <a:bodyPr wrap="square">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完整性</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抗抵赖性</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可用性</a:t>
            </a:r>
          </a:p>
        </p:txBody>
      </p:sp>
      <p:sp>
        <p:nvSpPr>
          <p:cNvPr id="2" name="矩形 1">
            <a:extLst>
              <a:ext uri="{FF2B5EF4-FFF2-40B4-BE49-F238E27FC236}">
                <a16:creationId xmlns:a16="http://schemas.microsoft.com/office/drawing/2014/main" id="{44F006E8-CB67-4481-8105-83AB1D793A47}"/>
              </a:ext>
            </a:extLst>
          </p:cNvPr>
          <p:cNvSpPr/>
          <p:nvPr/>
        </p:nvSpPr>
        <p:spPr>
          <a:xfrm>
            <a:off x="1198365" y="2894374"/>
            <a:ext cx="7431677" cy="923330"/>
          </a:xfrm>
          <a:prstGeom prst="rect">
            <a:avLst/>
          </a:prstGeom>
        </p:spPr>
        <p:txBody>
          <a:bodyPr wrap="square">
            <a:spAutoFit/>
          </a:bodyPr>
          <a:lstStyle/>
          <a:p>
            <a:r>
              <a:rPr lang="zh-CN" altLang="en-US" dirty="0">
                <a:latin typeface="+mn-ea"/>
              </a:rPr>
              <a:t>包括在网络节点间（如路由器和交换机）传递信息的传输部件（如：卫星，微波，光纤等），以及其他重要的网络基础设施组件如网络管理组件、域名服务器及目录服务组件等 </a:t>
            </a:r>
          </a:p>
        </p:txBody>
      </p:sp>
      <p:sp>
        <p:nvSpPr>
          <p:cNvPr id="3" name="矩形 2">
            <a:extLst>
              <a:ext uri="{FF2B5EF4-FFF2-40B4-BE49-F238E27FC236}">
                <a16:creationId xmlns:a16="http://schemas.microsoft.com/office/drawing/2014/main" id="{C389E6E3-0DE1-4859-BC0C-1009A61311FA}"/>
              </a:ext>
            </a:extLst>
          </p:cNvPr>
          <p:cNvSpPr/>
          <p:nvPr/>
        </p:nvSpPr>
        <p:spPr>
          <a:xfrm>
            <a:off x="3662502" y="1899526"/>
            <a:ext cx="4572000" cy="858377"/>
          </a:xfrm>
          <a:prstGeom prst="rect">
            <a:avLst/>
          </a:prstGeom>
        </p:spPr>
        <p:txBody>
          <a:bodyPr>
            <a:spAutoFit/>
          </a:bodyPr>
          <a:lstStyle/>
          <a:p>
            <a:pPr marL="342900" lvl="1" indent="-342900">
              <a:lnSpc>
                <a:spcPct val="150000"/>
              </a:lnSpc>
              <a:buClr>
                <a:srgbClr val="C00000"/>
              </a:buClr>
              <a:buSzPct val="70000"/>
              <a:buFont typeface="Wingdings" panose="05000000000000000000" pitchFamily="2" charset="2"/>
              <a:buChar char="q"/>
            </a:pPr>
            <a:r>
              <a:rPr lang="zh-CN" altLang="en-US" dirty="0">
                <a:latin typeface="+mn-ea"/>
              </a:rPr>
              <a:t>城域网（</a:t>
            </a:r>
            <a:r>
              <a:rPr lang="en-US" altLang="zh-CN" dirty="0">
                <a:latin typeface="+mn-ea"/>
              </a:rPr>
              <a:t>MAN</a:t>
            </a:r>
            <a:r>
              <a:rPr lang="zh-CN" altLang="en-US" dirty="0">
                <a:latin typeface="+mn-ea"/>
              </a:rPr>
              <a:t>）</a:t>
            </a:r>
          </a:p>
          <a:p>
            <a:pPr marL="342900" lvl="1" indent="-342900">
              <a:lnSpc>
                <a:spcPct val="150000"/>
              </a:lnSpc>
              <a:buClr>
                <a:srgbClr val="C00000"/>
              </a:buClr>
              <a:buSzPct val="70000"/>
              <a:buFont typeface="Wingdings" panose="05000000000000000000" pitchFamily="2" charset="2"/>
              <a:buChar char="q"/>
            </a:pPr>
            <a:r>
              <a:rPr lang="zh-CN" altLang="en-US" dirty="0">
                <a:latin typeface="+mn-ea"/>
              </a:rPr>
              <a:t>广域网等</a:t>
            </a:r>
            <a:endParaRPr lang="en-US" altLang="zh-CN" dirty="0">
              <a:latin typeface="+mn-ea"/>
            </a:endParaRPr>
          </a:p>
        </p:txBody>
      </p:sp>
      <p:sp>
        <p:nvSpPr>
          <p:cNvPr id="4" name="文本框 3">
            <a:extLst>
              <a:ext uri="{FF2B5EF4-FFF2-40B4-BE49-F238E27FC236}">
                <a16:creationId xmlns:a16="http://schemas.microsoft.com/office/drawing/2014/main" id="{FAF16FC2-F480-492C-95EF-B5C5D3DD103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8878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 grpId="0"/>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D35DE0-87BF-45DB-B64A-4A4D259D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77" y="1727848"/>
            <a:ext cx="41005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7FDD7F34-3DCA-4BC9-A46D-061A1BD739E9}"/>
              </a:ext>
            </a:extLst>
          </p:cNvPr>
          <p:cNvGrpSpPr>
            <a:grpSpLocks/>
          </p:cNvGrpSpPr>
          <p:nvPr/>
        </p:nvGrpSpPr>
        <p:grpSpPr bwMode="auto">
          <a:xfrm>
            <a:off x="2234827" y="1683398"/>
            <a:ext cx="2339975" cy="2330450"/>
            <a:chOff x="1406" y="1076"/>
            <a:chExt cx="1474" cy="1468"/>
          </a:xfrm>
        </p:grpSpPr>
        <p:pic>
          <p:nvPicPr>
            <p:cNvPr id="29" name="Picture 8">
              <a:extLst>
                <a:ext uri="{FF2B5EF4-FFF2-40B4-BE49-F238E27FC236}">
                  <a16:creationId xmlns:a16="http://schemas.microsoft.com/office/drawing/2014/main" id="{9C53B34D-274F-4A72-B0E7-9EE833768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 y="1076"/>
              <a:ext cx="1474" cy="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9">
              <a:extLst>
                <a:ext uri="{FF2B5EF4-FFF2-40B4-BE49-F238E27FC236}">
                  <a16:creationId xmlns:a16="http://schemas.microsoft.com/office/drawing/2014/main" id="{354FE94E-C6C7-4A45-8E84-AFCDFD0ABD37}"/>
                </a:ext>
              </a:extLst>
            </p:cNvPr>
            <p:cNvSpPr txBox="1">
              <a:spLocks noChangeArrowheads="1"/>
            </p:cNvSpPr>
            <p:nvPr/>
          </p:nvSpPr>
          <p:spPr bwMode="auto">
            <a:xfrm>
              <a:off x="2001" y="1428"/>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ctr"/>
              <a:r>
                <a:rPr lang="zh-CN" altLang="en-US" sz="2600" b="1">
                  <a:cs typeface="Times New Roman" panose="02020603050405020304" pitchFamily="18" charset="0"/>
                </a:rPr>
                <a:t>保护</a:t>
              </a:r>
            </a:p>
          </p:txBody>
        </p:sp>
      </p:grpSp>
      <p:pic>
        <p:nvPicPr>
          <p:cNvPr id="4" name="Picture 3">
            <a:extLst>
              <a:ext uri="{FF2B5EF4-FFF2-40B4-BE49-F238E27FC236}">
                <a16:creationId xmlns:a16="http://schemas.microsoft.com/office/drawing/2014/main" id="{16BED1EC-334F-475A-B252-1262905F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377" y="3978923"/>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BC8DB5F-DD66-4493-AB35-FAE7DD93C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3840" y="1704035"/>
            <a:ext cx="44656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8216ADB-C272-484D-9294-367537110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27" y="3978923"/>
            <a:ext cx="4100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0">
            <a:extLst>
              <a:ext uri="{FF2B5EF4-FFF2-40B4-BE49-F238E27FC236}">
                <a16:creationId xmlns:a16="http://schemas.microsoft.com/office/drawing/2014/main" id="{61F1953D-85A0-49CB-851A-F1D842760C07}"/>
              </a:ext>
            </a:extLst>
          </p:cNvPr>
          <p:cNvGrpSpPr>
            <a:grpSpLocks/>
          </p:cNvGrpSpPr>
          <p:nvPr/>
        </p:nvGrpSpPr>
        <p:grpSpPr bwMode="auto">
          <a:xfrm>
            <a:off x="4427165" y="1689748"/>
            <a:ext cx="2322512" cy="2303462"/>
            <a:chOff x="2793" y="1080"/>
            <a:chExt cx="1463" cy="1451"/>
          </a:xfrm>
        </p:grpSpPr>
        <p:pic>
          <p:nvPicPr>
            <p:cNvPr id="27" name="Picture 11">
              <a:extLst>
                <a:ext uri="{FF2B5EF4-FFF2-40B4-BE49-F238E27FC236}">
                  <a16:creationId xmlns:a16="http://schemas.microsoft.com/office/drawing/2014/main" id="{A574FEE0-12AF-48B4-A3CD-3D92D22086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3" y="1080"/>
              <a:ext cx="1463"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2">
              <a:extLst>
                <a:ext uri="{FF2B5EF4-FFF2-40B4-BE49-F238E27FC236}">
                  <a16:creationId xmlns:a16="http://schemas.microsoft.com/office/drawing/2014/main" id="{0814F6C8-4150-4FFC-9BE0-6091C1D6C173}"/>
                </a:ext>
              </a:extLst>
            </p:cNvPr>
            <p:cNvSpPr txBox="1">
              <a:spLocks noChangeArrowheads="1"/>
            </p:cNvSpPr>
            <p:nvPr/>
          </p:nvSpPr>
          <p:spPr bwMode="auto">
            <a:xfrm>
              <a:off x="3172" y="1428"/>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r"/>
              <a:r>
                <a:rPr lang="zh-CN" altLang="en-US" sz="2600" b="1">
                  <a:cs typeface="Times New Roman" panose="02020603050405020304" pitchFamily="18" charset="0"/>
                </a:rPr>
                <a:t>检测</a:t>
              </a:r>
            </a:p>
          </p:txBody>
        </p:sp>
      </p:grpSp>
      <p:grpSp>
        <p:nvGrpSpPr>
          <p:cNvPr id="10" name="Group 13">
            <a:extLst>
              <a:ext uri="{FF2B5EF4-FFF2-40B4-BE49-F238E27FC236}">
                <a16:creationId xmlns:a16="http://schemas.microsoft.com/office/drawing/2014/main" id="{37675A26-F89B-4D0B-AE5E-2A06CEF8D345}"/>
              </a:ext>
            </a:extLst>
          </p:cNvPr>
          <p:cNvGrpSpPr>
            <a:grpSpLocks/>
          </p:cNvGrpSpPr>
          <p:nvPr/>
        </p:nvGrpSpPr>
        <p:grpSpPr bwMode="auto">
          <a:xfrm>
            <a:off x="2188790" y="3764610"/>
            <a:ext cx="2322512" cy="2322513"/>
            <a:chOff x="1408" y="2464"/>
            <a:chExt cx="1463" cy="1463"/>
          </a:xfrm>
        </p:grpSpPr>
        <p:pic>
          <p:nvPicPr>
            <p:cNvPr id="25" name="Picture 14">
              <a:extLst>
                <a:ext uri="{FF2B5EF4-FFF2-40B4-BE49-F238E27FC236}">
                  <a16:creationId xmlns:a16="http://schemas.microsoft.com/office/drawing/2014/main" id="{09C73777-C783-4C7F-91B5-7562D385C1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 y="2464"/>
              <a:ext cx="1463"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15">
              <a:extLst>
                <a:ext uri="{FF2B5EF4-FFF2-40B4-BE49-F238E27FC236}">
                  <a16:creationId xmlns:a16="http://schemas.microsoft.com/office/drawing/2014/main" id="{B9295C18-9EF3-4AB1-854F-900FEFBA59F6}"/>
                </a:ext>
              </a:extLst>
            </p:cNvPr>
            <p:cNvSpPr txBox="1">
              <a:spLocks noChangeArrowheads="1"/>
            </p:cNvSpPr>
            <p:nvPr/>
          </p:nvSpPr>
          <p:spPr bwMode="auto">
            <a:xfrm>
              <a:off x="2002" y="3232"/>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ctr"/>
              <a:r>
                <a:rPr lang="zh-CN" altLang="en-US" sz="2600" b="1" dirty="0">
                  <a:cs typeface="Times New Roman" panose="02020603050405020304" pitchFamily="18" charset="0"/>
                </a:rPr>
                <a:t>恢复</a:t>
              </a:r>
            </a:p>
          </p:txBody>
        </p:sp>
      </p:grpSp>
      <p:pic>
        <p:nvPicPr>
          <p:cNvPr id="11" name="Picture 16">
            <a:extLst>
              <a:ext uri="{FF2B5EF4-FFF2-40B4-BE49-F238E27FC236}">
                <a16:creationId xmlns:a16="http://schemas.microsoft.com/office/drawing/2014/main" id="{FC6A550E-28A3-4111-9751-D0D208065D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5890" y="3770960"/>
            <a:ext cx="23399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7">
            <a:extLst>
              <a:ext uri="{FF2B5EF4-FFF2-40B4-BE49-F238E27FC236}">
                <a16:creationId xmlns:a16="http://schemas.microsoft.com/office/drawing/2014/main" id="{AE1CF2E1-7A0D-462E-8841-281304CED171}"/>
              </a:ext>
            </a:extLst>
          </p:cNvPr>
          <p:cNvSpPr txBox="1">
            <a:spLocks noChangeArrowheads="1"/>
          </p:cNvSpPr>
          <p:nvPr/>
        </p:nvSpPr>
        <p:spPr bwMode="auto">
          <a:xfrm>
            <a:off x="4852615" y="5002860"/>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lgn="r"/>
            <a:r>
              <a:rPr lang="zh-CN" altLang="en-US" sz="2600" b="1" dirty="0">
                <a:cs typeface="Times New Roman" panose="02020603050405020304" pitchFamily="18" charset="0"/>
              </a:rPr>
              <a:t>响应</a:t>
            </a:r>
          </a:p>
        </p:txBody>
      </p:sp>
      <p:grpSp>
        <p:nvGrpSpPr>
          <p:cNvPr id="13" name="Group 18">
            <a:extLst>
              <a:ext uri="{FF2B5EF4-FFF2-40B4-BE49-F238E27FC236}">
                <a16:creationId xmlns:a16="http://schemas.microsoft.com/office/drawing/2014/main" id="{5C7699FE-C3E7-4F84-A9E3-0AAB4EC21FCA}"/>
              </a:ext>
            </a:extLst>
          </p:cNvPr>
          <p:cNvGrpSpPr>
            <a:grpSpLocks/>
          </p:cNvGrpSpPr>
          <p:nvPr/>
        </p:nvGrpSpPr>
        <p:grpSpPr bwMode="auto">
          <a:xfrm>
            <a:off x="3549277" y="3010548"/>
            <a:ext cx="1847850" cy="1857375"/>
            <a:chOff x="2240" y="1912"/>
            <a:chExt cx="1164" cy="1170"/>
          </a:xfrm>
        </p:grpSpPr>
        <p:pic>
          <p:nvPicPr>
            <p:cNvPr id="23" name="Picture 19">
              <a:extLst>
                <a:ext uri="{FF2B5EF4-FFF2-40B4-BE49-F238E27FC236}">
                  <a16:creationId xmlns:a16="http://schemas.microsoft.com/office/drawing/2014/main" id="{B786E8FA-A02A-4745-A860-8DFA439206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0" y="1912"/>
              <a:ext cx="1164"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20">
              <a:extLst>
                <a:ext uri="{FF2B5EF4-FFF2-40B4-BE49-F238E27FC236}">
                  <a16:creationId xmlns:a16="http://schemas.microsoft.com/office/drawing/2014/main" id="{B8331C05-860F-4F86-9B39-84386B7954BF}"/>
                </a:ext>
              </a:extLst>
            </p:cNvPr>
            <p:cNvSpPr txBox="1">
              <a:spLocks noChangeArrowheads="1"/>
            </p:cNvSpPr>
            <p:nvPr/>
          </p:nvSpPr>
          <p:spPr bwMode="auto">
            <a:xfrm>
              <a:off x="2505" y="2211"/>
              <a:ext cx="56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Tahoma" panose="020B0604030504040204" pitchFamily="34" charset="0"/>
                  <a:ea typeface="宋体" panose="02010600030101010101" pitchFamily="2" charset="-122"/>
                  <a:cs typeface="Times New Roman" panose="02020603050405020304" pitchFamily="18" charset="0"/>
                </a:rPr>
                <a:t>信息</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Tahoma" panose="020B0604030504040204" pitchFamily="34" charset="0"/>
                  <a:ea typeface="宋体" panose="02010600030101010101" pitchFamily="2" charset="-122"/>
                  <a:cs typeface="Times New Roman" panose="02020603050405020304" pitchFamily="18" charset="0"/>
                </a:rPr>
                <a:t>保障</a:t>
              </a:r>
              <a:endPar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imes New Roman" panose="02020603050405020304" pitchFamily="18" charset="0"/>
              </a:endParaRPr>
            </a:p>
          </p:txBody>
        </p:sp>
      </p:grpSp>
      <p:sp>
        <p:nvSpPr>
          <p:cNvPr id="14" name="Text Box 21">
            <a:extLst>
              <a:ext uri="{FF2B5EF4-FFF2-40B4-BE49-F238E27FC236}">
                <a16:creationId xmlns:a16="http://schemas.microsoft.com/office/drawing/2014/main" id="{43D45CFA-0B68-482A-A858-1CE814313611}"/>
              </a:ext>
            </a:extLst>
          </p:cNvPr>
          <p:cNvSpPr txBox="1">
            <a:spLocks noChangeArrowheads="1"/>
          </p:cNvSpPr>
          <p:nvPr/>
        </p:nvSpPr>
        <p:spPr bwMode="auto">
          <a:xfrm>
            <a:off x="388565" y="1727848"/>
            <a:ext cx="28146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dirty="0">
                <a:cs typeface="Times New Roman" panose="02020603050405020304" pitchFamily="18" charset="0"/>
              </a:rPr>
              <a:t>采用一切手段（主要指静态防护手段）保护信息系统的五大特性。</a:t>
            </a:r>
            <a:endParaRPr lang="zh-CN" altLang="en-US" sz="1400" dirty="0">
              <a:latin typeface="Times" panose="02020603050405020304" pitchFamily="18" charset="0"/>
              <a:cs typeface="Times New Roman" panose="02020603050405020304" pitchFamily="18" charset="0"/>
            </a:endParaRPr>
          </a:p>
        </p:txBody>
      </p:sp>
      <p:sp>
        <p:nvSpPr>
          <p:cNvPr id="15" name="Text Box 22">
            <a:extLst>
              <a:ext uri="{FF2B5EF4-FFF2-40B4-BE49-F238E27FC236}">
                <a16:creationId xmlns:a16="http://schemas.microsoft.com/office/drawing/2014/main" id="{5CF56184-BF48-4736-863F-2166BDDC54FC}"/>
              </a:ext>
            </a:extLst>
          </p:cNvPr>
          <p:cNvSpPr txBox="1">
            <a:spLocks noChangeArrowheads="1"/>
          </p:cNvSpPr>
          <p:nvPr/>
        </p:nvSpPr>
        <p:spPr bwMode="auto">
          <a:xfrm>
            <a:off x="317127" y="5766448"/>
            <a:ext cx="3455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dirty="0">
                <a:cs typeface="Times New Roman" panose="02020603050405020304" pitchFamily="18" charset="0"/>
              </a:rPr>
              <a:t>及时恢复系统，使其尽快正常对外提供服务，是降低网络攻击造成损失的有效途径</a:t>
            </a:r>
          </a:p>
        </p:txBody>
      </p:sp>
      <p:sp>
        <p:nvSpPr>
          <p:cNvPr id="16" name="Text Box 23">
            <a:extLst>
              <a:ext uri="{FF2B5EF4-FFF2-40B4-BE49-F238E27FC236}">
                <a16:creationId xmlns:a16="http://schemas.microsoft.com/office/drawing/2014/main" id="{00014234-213A-4551-9303-12F182BA5342}"/>
              </a:ext>
            </a:extLst>
          </p:cNvPr>
          <p:cNvSpPr txBox="1">
            <a:spLocks noChangeArrowheads="1"/>
          </p:cNvSpPr>
          <p:nvPr/>
        </p:nvSpPr>
        <p:spPr bwMode="auto">
          <a:xfrm>
            <a:off x="5141540" y="5766448"/>
            <a:ext cx="3744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a:latin typeface="Times" panose="02020603050405020304" pitchFamily="18" charset="0"/>
                <a:cs typeface="Times New Roman" panose="02020603050405020304" pitchFamily="18" charset="0"/>
              </a:rPr>
              <a:t>对危及网络安全的事件和行为做出反应，阻止对信息系统的进一步破坏并使损失降到最低</a:t>
            </a:r>
          </a:p>
        </p:txBody>
      </p:sp>
      <p:pic>
        <p:nvPicPr>
          <p:cNvPr id="18" name="Picture 25">
            <a:extLst>
              <a:ext uri="{FF2B5EF4-FFF2-40B4-BE49-F238E27FC236}">
                <a16:creationId xmlns:a16="http://schemas.microsoft.com/office/drawing/2014/main" id="{7D61B1CE-F337-4BB5-99E5-5299F4F03E15}"/>
              </a:ext>
            </a:extLst>
          </p:cNvPr>
          <p:cNvPicPr>
            <a:picLocks noChangeAspect="1" noChangeArrowheads="1"/>
          </p:cNvPicPr>
          <p:nvPr/>
        </p:nvPicPr>
        <p:blipFill>
          <a:blip r:embed="rId11"/>
          <a:srcRect/>
          <a:stretch>
            <a:fillRect/>
          </a:stretch>
        </p:blipFill>
        <p:spPr bwMode="auto">
          <a:xfrm>
            <a:off x="6078165" y="4058298"/>
            <a:ext cx="2519362" cy="1524000"/>
          </a:xfrm>
          <a:prstGeom prst="rect">
            <a:avLst/>
          </a:prstGeom>
          <a:noFill/>
          <a:ln w="19050">
            <a:solidFill>
              <a:srgbClr val="000000"/>
            </a:solidFill>
            <a:miter lim="800000"/>
            <a:headEnd/>
            <a:tailEnd/>
          </a:ln>
          <a:effectLst>
            <a:outerShdw dist="35921" dir="2700000" algn="ctr" rotWithShape="0">
              <a:srgbClr val="000000"/>
            </a:outerShdw>
          </a:effectLst>
        </p:spPr>
      </p:pic>
      <p:pic>
        <p:nvPicPr>
          <p:cNvPr id="19" name="Picture 26">
            <a:extLst>
              <a:ext uri="{FF2B5EF4-FFF2-40B4-BE49-F238E27FC236}">
                <a16:creationId xmlns:a16="http://schemas.microsoft.com/office/drawing/2014/main" id="{79172A46-196F-412C-B888-FB330EBEC221}"/>
              </a:ext>
            </a:extLst>
          </p:cNvPr>
          <p:cNvPicPr>
            <a:picLocks noChangeAspect="1" noChangeArrowheads="1"/>
          </p:cNvPicPr>
          <p:nvPr/>
        </p:nvPicPr>
        <p:blipFill>
          <a:blip r:embed="rId12"/>
          <a:srcRect l="13278" t="13309" r="20332"/>
          <a:stretch>
            <a:fillRect/>
          </a:stretch>
        </p:blipFill>
        <p:spPr bwMode="auto">
          <a:xfrm>
            <a:off x="450477" y="4090048"/>
            <a:ext cx="2286000" cy="1563687"/>
          </a:xfrm>
          <a:prstGeom prst="rect">
            <a:avLst/>
          </a:prstGeom>
          <a:noFill/>
          <a:ln w="19050">
            <a:solidFill>
              <a:srgbClr val="000000"/>
            </a:solidFill>
            <a:miter lim="800000"/>
            <a:headEnd/>
            <a:tailEnd/>
          </a:ln>
          <a:effectLst>
            <a:outerShdw dist="35921" dir="2700000" algn="ctr" rotWithShape="0">
              <a:srgbClr val="000000"/>
            </a:outerShdw>
          </a:effectLst>
        </p:spPr>
      </p:pic>
      <p:pic>
        <p:nvPicPr>
          <p:cNvPr id="20" name="Picture 27">
            <a:extLst>
              <a:ext uri="{FF2B5EF4-FFF2-40B4-BE49-F238E27FC236}">
                <a16:creationId xmlns:a16="http://schemas.microsoft.com/office/drawing/2014/main" id="{59262094-43C9-4A56-A351-1047F6F50F18}"/>
              </a:ext>
            </a:extLst>
          </p:cNvPr>
          <p:cNvPicPr>
            <a:picLocks noChangeAspect="1" noChangeArrowheads="1"/>
          </p:cNvPicPr>
          <p:nvPr/>
        </p:nvPicPr>
        <p:blipFill>
          <a:blip r:embed="rId13"/>
          <a:srcRect/>
          <a:stretch>
            <a:fillRect/>
          </a:stretch>
        </p:blipFill>
        <p:spPr bwMode="auto">
          <a:xfrm>
            <a:off x="6078165" y="2258073"/>
            <a:ext cx="2493962" cy="1460500"/>
          </a:xfrm>
          <a:prstGeom prst="rect">
            <a:avLst/>
          </a:prstGeom>
          <a:noFill/>
          <a:ln w="19050">
            <a:solidFill>
              <a:srgbClr val="000000"/>
            </a:solidFill>
            <a:miter lim="800000"/>
            <a:headEnd/>
            <a:tailEnd/>
          </a:ln>
          <a:effectLst>
            <a:outerShdw dist="35921" dir="2700000" algn="ctr" rotWithShape="0">
              <a:srgbClr val="000000"/>
            </a:outerShdw>
          </a:effectLst>
        </p:spPr>
      </p:pic>
      <p:sp>
        <p:nvSpPr>
          <p:cNvPr id="21" name="Rectangle 28">
            <a:extLst>
              <a:ext uri="{FF2B5EF4-FFF2-40B4-BE49-F238E27FC236}">
                <a16:creationId xmlns:a16="http://schemas.microsoft.com/office/drawing/2014/main" id="{8DEBFD77-9101-4B08-BC4A-346E3C11FD34}"/>
              </a:ext>
            </a:extLst>
          </p:cNvPr>
          <p:cNvSpPr>
            <a:spLocks noChangeArrowheads="1"/>
          </p:cNvSpPr>
          <p:nvPr/>
        </p:nvSpPr>
        <p:spPr bwMode="auto">
          <a:xfrm>
            <a:off x="450477" y="2185048"/>
            <a:ext cx="2286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 name="Text Box 29">
            <a:extLst>
              <a:ext uri="{FF2B5EF4-FFF2-40B4-BE49-F238E27FC236}">
                <a16:creationId xmlns:a16="http://schemas.microsoft.com/office/drawing/2014/main" id="{A872EE3D-BD6B-47CF-9061-C99DF4932358}"/>
              </a:ext>
            </a:extLst>
          </p:cNvPr>
          <p:cNvSpPr txBox="1">
            <a:spLocks noChangeArrowheads="1"/>
          </p:cNvSpPr>
          <p:nvPr/>
        </p:nvSpPr>
        <p:spPr bwMode="auto">
          <a:xfrm>
            <a:off x="5860677" y="1740548"/>
            <a:ext cx="3200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buFont typeface="Wingdings" panose="05000000000000000000" pitchFamily="2" charset="2"/>
              <a:buNone/>
            </a:pPr>
            <a:r>
              <a:rPr lang="zh-CN" altLang="en-US" sz="1400" b="1">
                <a:cs typeface="Times New Roman" panose="02020603050405020304" pitchFamily="18" charset="0"/>
              </a:rPr>
              <a:t>检测本地网络的安全漏洞和存在的非法信息流，从而有效阻止网络攻击</a:t>
            </a:r>
            <a:endParaRPr lang="zh-CN" altLang="en-US" sz="1400">
              <a:latin typeface="Times" panose="02020603050405020304" pitchFamily="18" charset="0"/>
              <a:cs typeface="Times New Roman" panose="02020603050405020304" pitchFamily="18" charset="0"/>
            </a:endParaRPr>
          </a:p>
        </p:txBody>
      </p:sp>
      <p:pic>
        <p:nvPicPr>
          <p:cNvPr id="17" name="Picture 24">
            <a:extLst>
              <a:ext uri="{FF2B5EF4-FFF2-40B4-BE49-F238E27FC236}">
                <a16:creationId xmlns:a16="http://schemas.microsoft.com/office/drawing/2014/main" id="{37B4993B-FFEA-4673-BBC0-C62D6608A770}"/>
              </a:ext>
            </a:extLst>
          </p:cNvPr>
          <p:cNvPicPr>
            <a:picLocks noChangeAspect="1" noChangeArrowheads="1"/>
          </p:cNvPicPr>
          <p:nvPr/>
        </p:nvPicPr>
        <p:blipFill>
          <a:blip r:embed="rId14"/>
          <a:srcRect b="11258"/>
          <a:stretch>
            <a:fillRect/>
          </a:stretch>
        </p:blipFill>
        <p:spPr bwMode="auto">
          <a:xfrm>
            <a:off x="461590" y="2258073"/>
            <a:ext cx="2303462" cy="1447800"/>
          </a:xfrm>
          <a:prstGeom prst="rect">
            <a:avLst/>
          </a:prstGeom>
          <a:noFill/>
          <a:ln w="19050">
            <a:solidFill>
              <a:srgbClr val="000000"/>
            </a:solidFill>
            <a:miter lim="800000"/>
            <a:headEnd/>
            <a:tailEnd/>
          </a:ln>
          <a:effectLst>
            <a:outerShdw dist="35921" dir="2700000" algn="ctr" rotWithShape="0">
              <a:srgbClr val="000000"/>
            </a:outerShdw>
          </a:effectLst>
        </p:spPr>
      </p:pic>
      <p:sp>
        <p:nvSpPr>
          <p:cNvPr id="2" name="文本框 1">
            <a:extLst>
              <a:ext uri="{FF2B5EF4-FFF2-40B4-BE49-F238E27FC236}">
                <a16:creationId xmlns:a16="http://schemas.microsoft.com/office/drawing/2014/main" id="{4BAADC80-DAA9-4F0B-8864-7D53F37228E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6628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2000"/>
                                        <p:tgtEl>
                                          <p:spTgt spid="14"/>
                                        </p:tgtEl>
                                      </p:cBhvr>
                                    </p:animEffect>
                                  </p:childTnLst>
                                </p:cTn>
                              </p:par>
                            </p:childTnLst>
                          </p:cTn>
                        </p:par>
                        <p:par>
                          <p:cTn id="21" fill="hold">
                            <p:stCondLst>
                              <p:cond delay="4500"/>
                            </p:stCondLst>
                            <p:childTnLst>
                              <p:par>
                                <p:cTn id="22" presetID="21"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heel(1)">
                                      <p:cBhvr>
                                        <p:cTn id="24" dur="2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par>
                          <p:cTn id="30" fill="hold">
                            <p:stCondLst>
                              <p:cond delay="500"/>
                            </p:stCondLst>
                            <p:childTnLst>
                              <p:par>
                                <p:cTn id="31" presetID="21" presetClass="entr" presetSubtype="1"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heel(1)">
                                      <p:cBhvr>
                                        <p:cTn id="33" dur="2000"/>
                                        <p:tgtEl>
                                          <p:spTgt spid="6"/>
                                        </p:tgtEl>
                                      </p:cBhvr>
                                    </p:animEffect>
                                  </p:childTnLst>
                                </p:cTn>
                              </p:par>
                            </p:childTnLst>
                          </p:cTn>
                        </p:par>
                        <p:par>
                          <p:cTn id="34" fill="hold">
                            <p:stCondLst>
                              <p:cond delay="2500"/>
                            </p:stCondLst>
                            <p:childTnLst>
                              <p:par>
                                <p:cTn id="35" presetID="21" presetClass="entr" presetSubtype="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heel(1)">
                                      <p:cBhvr>
                                        <p:cTn id="37" dur="2000"/>
                                        <p:tgtEl>
                                          <p:spTgt spid="22"/>
                                        </p:tgtEl>
                                      </p:cBhvr>
                                    </p:animEffect>
                                  </p:childTnLst>
                                </p:cTn>
                              </p:par>
                            </p:childTnLst>
                          </p:cTn>
                        </p:par>
                        <p:par>
                          <p:cTn id="38" fill="hold">
                            <p:stCondLst>
                              <p:cond delay="4500"/>
                            </p:stCondLst>
                            <p:childTnLst>
                              <p:par>
                                <p:cTn id="39" presetID="21" presetClass="entr" presetSubtype="1"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right)">
                                      <p:cBhvr>
                                        <p:cTn id="46" dur="500"/>
                                        <p:tgtEl>
                                          <p:spTgt spid="1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par>
                          <p:cTn id="50" fill="hold">
                            <p:stCondLst>
                              <p:cond delay="500"/>
                            </p:stCondLst>
                            <p:childTnLst>
                              <p:par>
                                <p:cTn id="51" presetID="21" presetClass="entr" presetSubtype="1"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heel(1)">
                                      <p:cBhvr>
                                        <p:cTn id="53" dur="2000"/>
                                        <p:tgtEl>
                                          <p:spTgt spid="4"/>
                                        </p:tgtEl>
                                      </p:cBhvr>
                                    </p:animEffect>
                                  </p:childTnLst>
                                </p:cTn>
                              </p:par>
                            </p:childTnLst>
                          </p:cTn>
                        </p:par>
                        <p:par>
                          <p:cTn id="54" fill="hold">
                            <p:stCondLst>
                              <p:cond delay="2500"/>
                            </p:stCondLst>
                            <p:childTnLst>
                              <p:par>
                                <p:cTn id="55" presetID="21"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heel(1)">
                                      <p:cBhvr>
                                        <p:cTn id="57" dur="2000"/>
                                        <p:tgtEl>
                                          <p:spTgt spid="18"/>
                                        </p:tgtEl>
                                      </p:cBhvr>
                                    </p:animEffect>
                                  </p:childTnLst>
                                </p:cTn>
                              </p:par>
                            </p:childTnLst>
                          </p:cTn>
                        </p:par>
                        <p:par>
                          <p:cTn id="58" fill="hold">
                            <p:stCondLst>
                              <p:cond delay="4500"/>
                            </p:stCondLst>
                            <p:childTnLst>
                              <p:par>
                                <p:cTn id="59" presetID="21" presetClass="entr" presetSubtype="1"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heel(1)">
                                      <p:cBhvr>
                                        <p:cTn id="61" dur="20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down)">
                                      <p:cBhvr>
                                        <p:cTn id="66" dur="500"/>
                                        <p:tgtEl>
                                          <p:spTgt spid="10"/>
                                        </p:tgtEl>
                                      </p:cBhvr>
                                    </p:animEffect>
                                  </p:childTnLst>
                                </p:cTn>
                              </p:par>
                            </p:childTnLst>
                          </p:cTn>
                        </p:par>
                        <p:par>
                          <p:cTn id="67" fill="hold">
                            <p:stCondLst>
                              <p:cond delay="500"/>
                            </p:stCondLst>
                            <p:childTnLst>
                              <p:par>
                                <p:cTn id="68" presetID="21" presetClass="entr" presetSubtype="1"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heel(1)">
                                      <p:cBhvr>
                                        <p:cTn id="70" dur="2000"/>
                                        <p:tgtEl>
                                          <p:spTgt spid="7"/>
                                        </p:tgtEl>
                                      </p:cBhvr>
                                    </p:animEffect>
                                  </p:childTnLst>
                                </p:cTn>
                              </p:par>
                            </p:childTnLst>
                          </p:cTn>
                        </p:par>
                        <p:par>
                          <p:cTn id="71" fill="hold">
                            <p:stCondLst>
                              <p:cond delay="2500"/>
                            </p:stCondLst>
                            <p:childTnLst>
                              <p:par>
                                <p:cTn id="72" presetID="21" presetClass="entr" presetSubtype="1"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heel(1)">
                                      <p:cBhvr>
                                        <p:cTn id="74" dur="2000"/>
                                        <p:tgtEl>
                                          <p:spTgt spid="15"/>
                                        </p:tgtEl>
                                      </p:cBhvr>
                                    </p:animEffect>
                                  </p:childTnLst>
                                </p:cTn>
                              </p:par>
                            </p:childTnLst>
                          </p:cTn>
                        </p:par>
                        <p:par>
                          <p:cTn id="75" fill="hold">
                            <p:stCondLst>
                              <p:cond delay="4500"/>
                            </p:stCondLst>
                            <p:childTnLst>
                              <p:par>
                                <p:cTn id="76" presetID="21" presetClass="entr" presetSubtype="1"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heel(1)">
                                      <p:cBhvr>
                                        <p:cTn id="7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n-lt"/>
              </a:rPr>
              <a:t>第</a:t>
            </a:r>
            <a:r>
              <a:rPr lang="en-US" altLang="zh-CN" sz="2800" dirty="0">
                <a:latin typeface="+mn-lt"/>
              </a:rPr>
              <a:t>2</a:t>
            </a:r>
            <a:r>
              <a:rPr lang="zh-CN" altLang="en-US" sz="2800" dirty="0">
                <a:latin typeface="+mn-lt"/>
              </a:rPr>
              <a:t>章作业</a:t>
            </a:r>
            <a:endParaRPr lang="en-US" altLang="zh-CN" sz="2800" dirty="0">
              <a:latin typeface="+mj-ea"/>
              <a:ea typeface="+mj-ea"/>
            </a:endParaRPr>
          </a:p>
        </p:txBody>
      </p:sp>
      <p:sp>
        <p:nvSpPr>
          <p:cNvPr id="10" name="矩形 9">
            <a:extLst>
              <a:ext uri="{FF2B5EF4-FFF2-40B4-BE49-F238E27FC236}">
                <a16:creationId xmlns:a16="http://schemas.microsoft.com/office/drawing/2014/main" id="{A0C7C0DA-B5DA-4047-A806-98C7813D3D34}"/>
              </a:ext>
            </a:extLst>
          </p:cNvPr>
          <p:cNvSpPr/>
          <p:nvPr/>
        </p:nvSpPr>
        <p:spPr>
          <a:xfrm>
            <a:off x="996591" y="1609105"/>
            <a:ext cx="7365462" cy="646331"/>
          </a:xfrm>
          <a:prstGeom prst="rect">
            <a:avLst/>
          </a:prstGeom>
        </p:spPr>
        <p:txBody>
          <a:bodyPr wrap="square">
            <a:spAutoFit/>
          </a:bodyPr>
          <a:lstStyle/>
          <a:p>
            <a:r>
              <a:rPr lang="en-US" altLang="zh-CN" dirty="0"/>
              <a:t>1. </a:t>
            </a:r>
            <a:r>
              <a:rPr lang="zh-CN" altLang="en-US" dirty="0"/>
              <a:t>什么是安全服务和安全机制？在</a:t>
            </a:r>
            <a:r>
              <a:rPr lang="en-US" altLang="zh-CN" dirty="0"/>
              <a:t>OSI</a:t>
            </a:r>
            <a:r>
              <a:rPr lang="zh-CN" altLang="en-US" dirty="0"/>
              <a:t>的安全体系结构中，安全服务和安全机制分别有哪几种</a:t>
            </a:r>
            <a:r>
              <a:rPr lang="en-US" altLang="zh-CN" dirty="0"/>
              <a:t>?</a:t>
            </a:r>
            <a:endParaRPr lang="zh-CN" altLang="en-US" dirty="0"/>
          </a:p>
        </p:txBody>
      </p:sp>
      <p:sp>
        <p:nvSpPr>
          <p:cNvPr id="14" name="矩形 13">
            <a:extLst>
              <a:ext uri="{FF2B5EF4-FFF2-40B4-BE49-F238E27FC236}">
                <a16:creationId xmlns:a16="http://schemas.microsoft.com/office/drawing/2014/main" id="{6E69D6A7-0F1C-4929-9D28-F8BC01A67727}"/>
              </a:ext>
            </a:extLst>
          </p:cNvPr>
          <p:cNvSpPr/>
          <p:nvPr/>
        </p:nvSpPr>
        <p:spPr>
          <a:xfrm>
            <a:off x="996591" y="2651615"/>
            <a:ext cx="7365462" cy="369332"/>
          </a:xfrm>
          <a:prstGeom prst="rect">
            <a:avLst/>
          </a:prstGeom>
        </p:spPr>
        <p:txBody>
          <a:bodyPr wrap="square">
            <a:spAutoFit/>
          </a:bodyPr>
          <a:lstStyle/>
          <a:p>
            <a:r>
              <a:rPr lang="en-US" altLang="zh-CN" dirty="0"/>
              <a:t>2. </a:t>
            </a:r>
            <a:r>
              <a:rPr lang="zh-CN" altLang="en-US" dirty="0"/>
              <a:t>在</a:t>
            </a:r>
            <a:r>
              <a:rPr lang="en-US" altLang="zh-CN" dirty="0"/>
              <a:t>TCP/IP</a:t>
            </a:r>
            <a:r>
              <a:rPr lang="zh-CN" altLang="en-US" dirty="0"/>
              <a:t>模型中，网际层和传输层分别有什么样的安全体系结构？</a:t>
            </a:r>
          </a:p>
        </p:txBody>
      </p:sp>
      <p:sp>
        <p:nvSpPr>
          <p:cNvPr id="15" name="矩形 14">
            <a:extLst>
              <a:ext uri="{FF2B5EF4-FFF2-40B4-BE49-F238E27FC236}">
                <a16:creationId xmlns:a16="http://schemas.microsoft.com/office/drawing/2014/main" id="{7548280E-4F55-4319-8DE2-A4E832A9F8CB}"/>
              </a:ext>
            </a:extLst>
          </p:cNvPr>
          <p:cNvSpPr/>
          <p:nvPr/>
        </p:nvSpPr>
        <p:spPr>
          <a:xfrm>
            <a:off x="996591" y="3417126"/>
            <a:ext cx="7365462" cy="646331"/>
          </a:xfrm>
          <a:prstGeom prst="rect">
            <a:avLst/>
          </a:prstGeom>
        </p:spPr>
        <p:txBody>
          <a:bodyPr wrap="square">
            <a:spAutoFit/>
          </a:bodyPr>
          <a:lstStyle/>
          <a:p>
            <a:r>
              <a:rPr lang="en-US" altLang="zh-CN" dirty="0"/>
              <a:t>3. TCSEC</a:t>
            </a:r>
            <a:r>
              <a:rPr lang="zh-CN" altLang="en-US" dirty="0"/>
              <a:t>和</a:t>
            </a:r>
            <a:r>
              <a:rPr lang="en-US" altLang="zh-CN" dirty="0"/>
              <a:t>CC</a:t>
            </a:r>
            <a:r>
              <a:rPr lang="zh-CN" altLang="en-US" dirty="0"/>
              <a:t>中分别制定了几个安全级别？我国的安全等级保护中的安全级别有哪几个级别以及是如何确定的？</a:t>
            </a:r>
          </a:p>
        </p:txBody>
      </p:sp>
      <p:sp>
        <p:nvSpPr>
          <p:cNvPr id="17" name="矩形 16">
            <a:extLst>
              <a:ext uri="{FF2B5EF4-FFF2-40B4-BE49-F238E27FC236}">
                <a16:creationId xmlns:a16="http://schemas.microsoft.com/office/drawing/2014/main" id="{5309F9AA-1045-43EA-A4D2-C48450F6FEB8}"/>
              </a:ext>
            </a:extLst>
          </p:cNvPr>
          <p:cNvSpPr/>
          <p:nvPr/>
        </p:nvSpPr>
        <p:spPr>
          <a:xfrm>
            <a:off x="996591" y="4459636"/>
            <a:ext cx="5796095" cy="369332"/>
          </a:xfrm>
          <a:prstGeom prst="rect">
            <a:avLst/>
          </a:prstGeom>
        </p:spPr>
        <p:txBody>
          <a:bodyPr wrap="square">
            <a:spAutoFit/>
          </a:bodyPr>
          <a:lstStyle/>
          <a:p>
            <a:r>
              <a:rPr lang="en-US" altLang="zh-CN" dirty="0"/>
              <a:t>4. </a:t>
            </a:r>
            <a:r>
              <a:rPr lang="zh-CN" altLang="en-US" dirty="0"/>
              <a:t>什么是</a:t>
            </a:r>
            <a:r>
              <a:rPr lang="en-US" altLang="zh-CN" dirty="0"/>
              <a:t>PDR</a:t>
            </a:r>
            <a:r>
              <a:rPr lang="zh-CN" altLang="en-US" dirty="0"/>
              <a:t>模型？什么</a:t>
            </a:r>
            <a:r>
              <a:rPr lang="en-US" altLang="zh-CN" dirty="0"/>
              <a:t>PPDR</a:t>
            </a:r>
            <a:r>
              <a:rPr lang="zh-CN" altLang="en-US" dirty="0"/>
              <a:t>模型？各有什么特点？</a:t>
            </a:r>
          </a:p>
        </p:txBody>
      </p:sp>
    </p:spTree>
    <p:extLst>
      <p:ext uri="{BB962C8B-B14F-4D97-AF65-F5344CB8AC3E}">
        <p14:creationId xmlns:p14="http://schemas.microsoft.com/office/powerpoint/2010/main" val="22443098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6E09A3-DA59-4A3E-80F8-7447638E56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n-lt"/>
              </a:rPr>
              <a:t>第</a:t>
            </a:r>
            <a:r>
              <a:rPr lang="en-US" altLang="zh-CN" sz="2800" dirty="0">
                <a:latin typeface="+mn-lt"/>
              </a:rPr>
              <a:t>2</a:t>
            </a:r>
            <a:r>
              <a:rPr lang="zh-CN" altLang="en-US" sz="2800" dirty="0">
                <a:latin typeface="+mn-lt"/>
              </a:rPr>
              <a:t>章任务</a:t>
            </a:r>
            <a:endParaRPr lang="en-US" altLang="zh-CN" sz="2800" dirty="0">
              <a:latin typeface="+mj-ea"/>
              <a:ea typeface="+mj-ea"/>
            </a:endParaRPr>
          </a:p>
        </p:txBody>
      </p:sp>
      <p:sp>
        <p:nvSpPr>
          <p:cNvPr id="5" name="文本框 4">
            <a:extLst>
              <a:ext uri="{FF2B5EF4-FFF2-40B4-BE49-F238E27FC236}">
                <a16:creationId xmlns:a16="http://schemas.microsoft.com/office/drawing/2014/main" id="{8A26ACC2-319E-4AAC-A96F-930275E6CA51}"/>
              </a:ext>
            </a:extLst>
          </p:cNvPr>
          <p:cNvSpPr txBox="1"/>
          <p:nvPr/>
        </p:nvSpPr>
        <p:spPr>
          <a:xfrm>
            <a:off x="942975" y="1450181"/>
            <a:ext cx="1821656" cy="369332"/>
          </a:xfrm>
          <a:prstGeom prst="rect">
            <a:avLst/>
          </a:prstGeom>
          <a:noFill/>
        </p:spPr>
        <p:txBody>
          <a:bodyPr wrap="square" rtlCol="0">
            <a:spAutoFit/>
          </a:bodyPr>
          <a:lstStyle/>
          <a:p>
            <a:r>
              <a:rPr lang="en-US" altLang="zh-CN" dirty="0"/>
              <a:t>1</a:t>
            </a:r>
            <a:r>
              <a:rPr lang="zh-CN" altLang="en-US" dirty="0"/>
              <a:t>、阅读论文：</a:t>
            </a:r>
          </a:p>
        </p:txBody>
      </p:sp>
      <p:sp>
        <p:nvSpPr>
          <p:cNvPr id="6" name="文本框 5">
            <a:extLst>
              <a:ext uri="{FF2B5EF4-FFF2-40B4-BE49-F238E27FC236}">
                <a16:creationId xmlns:a16="http://schemas.microsoft.com/office/drawing/2014/main" id="{CE0BD574-76C6-4703-94B9-58E4682736EE}"/>
              </a:ext>
            </a:extLst>
          </p:cNvPr>
          <p:cNvSpPr txBox="1"/>
          <p:nvPr/>
        </p:nvSpPr>
        <p:spPr>
          <a:xfrm>
            <a:off x="942973" y="2035223"/>
            <a:ext cx="7808119" cy="369332"/>
          </a:xfrm>
          <a:prstGeom prst="rect">
            <a:avLst/>
          </a:prstGeom>
          <a:noFill/>
        </p:spPr>
        <p:txBody>
          <a:bodyPr wrap="square" rtlCol="0">
            <a:spAutoFit/>
          </a:bodyPr>
          <a:lstStyle/>
          <a:p>
            <a:r>
              <a:rPr lang="zh-CN" altLang="en-US" dirty="0"/>
              <a:t>每人至少阅读三篇与动态安全模型相关的学术论文，其中一篇为英文文献。</a:t>
            </a:r>
          </a:p>
        </p:txBody>
      </p:sp>
      <p:sp>
        <p:nvSpPr>
          <p:cNvPr id="7" name="文本框 6">
            <a:extLst>
              <a:ext uri="{FF2B5EF4-FFF2-40B4-BE49-F238E27FC236}">
                <a16:creationId xmlns:a16="http://schemas.microsoft.com/office/drawing/2014/main" id="{25984C87-DC2C-4277-9B6C-136A533B7330}"/>
              </a:ext>
            </a:extLst>
          </p:cNvPr>
          <p:cNvSpPr txBox="1"/>
          <p:nvPr/>
        </p:nvSpPr>
        <p:spPr>
          <a:xfrm>
            <a:off x="942973" y="3630832"/>
            <a:ext cx="7558089" cy="646331"/>
          </a:xfrm>
          <a:prstGeom prst="rect">
            <a:avLst/>
          </a:prstGeom>
          <a:noFill/>
        </p:spPr>
        <p:txBody>
          <a:bodyPr wrap="square" rtlCol="0">
            <a:spAutoFit/>
          </a:bodyPr>
          <a:lstStyle/>
          <a:p>
            <a:r>
              <a:rPr lang="zh-CN" altLang="en-US" dirty="0"/>
              <a:t>在综述中要交待清楚文献名称、作者、发表时间、发表刊物名称（或会议名称）、论文主要研究的问题、提出的观点和方法等。</a:t>
            </a:r>
          </a:p>
        </p:txBody>
      </p:sp>
      <p:sp>
        <p:nvSpPr>
          <p:cNvPr id="9" name="文本框 8">
            <a:extLst>
              <a:ext uri="{FF2B5EF4-FFF2-40B4-BE49-F238E27FC236}">
                <a16:creationId xmlns:a16="http://schemas.microsoft.com/office/drawing/2014/main" id="{203E2E62-8327-4473-B8B6-91DC11B8E5E9}"/>
              </a:ext>
            </a:extLst>
          </p:cNvPr>
          <p:cNvSpPr txBox="1"/>
          <p:nvPr/>
        </p:nvSpPr>
        <p:spPr>
          <a:xfrm>
            <a:off x="942973" y="5035877"/>
            <a:ext cx="6800850" cy="923330"/>
          </a:xfrm>
          <a:prstGeom prst="rect">
            <a:avLst/>
          </a:prstGeom>
          <a:noFill/>
        </p:spPr>
        <p:txBody>
          <a:bodyPr wrap="square" rtlCol="0">
            <a:spAutoFit/>
          </a:bodyPr>
          <a:lstStyle/>
          <a:p>
            <a:r>
              <a:rPr lang="zh-CN" altLang="en-US" dirty="0"/>
              <a:t>文献来源：自主从学校的数字图书馆中外文期刊数据库中检索。</a:t>
            </a:r>
            <a:endParaRPr lang="en-US" altLang="zh-CN" dirty="0"/>
          </a:p>
          <a:p>
            <a:r>
              <a:rPr lang="zh-CN" altLang="en-US" dirty="0"/>
              <a:t>中文数据库：万方数据库、中国知网</a:t>
            </a:r>
            <a:endParaRPr lang="en-US" altLang="zh-CN" dirty="0"/>
          </a:p>
          <a:p>
            <a:r>
              <a:rPr lang="zh-CN" altLang="en-US" dirty="0"/>
              <a:t>英文数据库：</a:t>
            </a:r>
            <a:r>
              <a:rPr lang="en-US" altLang="zh-CN" dirty="0"/>
              <a:t>Engineering Village</a:t>
            </a:r>
            <a:r>
              <a:rPr lang="zh-CN" altLang="en-US" dirty="0"/>
              <a:t>（</a:t>
            </a:r>
            <a:r>
              <a:rPr lang="en-US" altLang="zh-CN" dirty="0" err="1"/>
              <a:t>Ei</a:t>
            </a:r>
            <a:r>
              <a:rPr lang="zh-CN" altLang="en-US" dirty="0"/>
              <a:t>）</a:t>
            </a:r>
          </a:p>
        </p:txBody>
      </p:sp>
      <p:sp>
        <p:nvSpPr>
          <p:cNvPr id="11" name="文本框 10">
            <a:extLst>
              <a:ext uri="{FF2B5EF4-FFF2-40B4-BE49-F238E27FC236}">
                <a16:creationId xmlns:a16="http://schemas.microsoft.com/office/drawing/2014/main" id="{CEE1865F-1F6B-442A-B0FA-93E93F75ED91}"/>
              </a:ext>
            </a:extLst>
          </p:cNvPr>
          <p:cNvSpPr txBox="1"/>
          <p:nvPr/>
        </p:nvSpPr>
        <p:spPr>
          <a:xfrm>
            <a:off x="942973" y="2599697"/>
            <a:ext cx="3193256" cy="369332"/>
          </a:xfrm>
          <a:prstGeom prst="rect">
            <a:avLst/>
          </a:prstGeom>
          <a:noFill/>
        </p:spPr>
        <p:txBody>
          <a:bodyPr wrap="square">
            <a:spAutoFit/>
          </a:bodyPr>
          <a:lstStyle/>
          <a:p>
            <a:r>
              <a:rPr lang="en-US" altLang="zh-CN" dirty="0"/>
              <a:t>2</a:t>
            </a:r>
            <a:r>
              <a:rPr lang="zh-CN" altLang="en-US" dirty="0"/>
              <a:t>、撰写一篇阅读后的综述</a:t>
            </a:r>
          </a:p>
        </p:txBody>
      </p:sp>
      <p:sp>
        <p:nvSpPr>
          <p:cNvPr id="13" name="文本框 12">
            <a:extLst>
              <a:ext uri="{FF2B5EF4-FFF2-40B4-BE49-F238E27FC236}">
                <a16:creationId xmlns:a16="http://schemas.microsoft.com/office/drawing/2014/main" id="{C1FA2080-C0FA-4C38-AF11-74F1EEEC9154}"/>
              </a:ext>
            </a:extLst>
          </p:cNvPr>
          <p:cNvSpPr txBox="1"/>
          <p:nvPr/>
        </p:nvSpPr>
        <p:spPr>
          <a:xfrm>
            <a:off x="942973" y="3066809"/>
            <a:ext cx="4572000" cy="369332"/>
          </a:xfrm>
          <a:prstGeom prst="rect">
            <a:avLst/>
          </a:prstGeom>
          <a:noFill/>
        </p:spPr>
        <p:txBody>
          <a:bodyPr wrap="square">
            <a:spAutoFit/>
          </a:bodyPr>
          <a:lstStyle/>
          <a:p>
            <a:r>
              <a:rPr lang="en-US" altLang="zh-CN" dirty="0"/>
              <a:t>3</a:t>
            </a:r>
            <a:r>
              <a:rPr lang="zh-CN" altLang="en-US" dirty="0"/>
              <a:t>、要求</a:t>
            </a:r>
          </a:p>
        </p:txBody>
      </p:sp>
      <p:sp>
        <p:nvSpPr>
          <p:cNvPr id="15" name="文本框 14">
            <a:extLst>
              <a:ext uri="{FF2B5EF4-FFF2-40B4-BE49-F238E27FC236}">
                <a16:creationId xmlns:a16="http://schemas.microsoft.com/office/drawing/2014/main" id="{F9619BC8-5E59-4FE7-841B-EA2818E195A4}"/>
              </a:ext>
            </a:extLst>
          </p:cNvPr>
          <p:cNvSpPr txBox="1"/>
          <p:nvPr/>
        </p:nvSpPr>
        <p:spPr>
          <a:xfrm>
            <a:off x="942973" y="4471854"/>
            <a:ext cx="1400177" cy="369332"/>
          </a:xfrm>
          <a:prstGeom prst="rect">
            <a:avLst/>
          </a:prstGeom>
          <a:noFill/>
        </p:spPr>
        <p:txBody>
          <a:bodyPr wrap="square">
            <a:spAutoFit/>
          </a:bodyPr>
          <a:lstStyle/>
          <a:p>
            <a:r>
              <a:rPr lang="en-US" altLang="zh-CN" dirty="0"/>
              <a:t>4</a:t>
            </a:r>
            <a:r>
              <a:rPr lang="zh-CN" altLang="en-US" dirty="0"/>
              <a:t>、提示</a:t>
            </a:r>
          </a:p>
        </p:txBody>
      </p:sp>
      <p:sp>
        <p:nvSpPr>
          <p:cNvPr id="2" name="文本框 1">
            <a:extLst>
              <a:ext uri="{FF2B5EF4-FFF2-40B4-BE49-F238E27FC236}">
                <a16:creationId xmlns:a16="http://schemas.microsoft.com/office/drawing/2014/main" id="{8E9697E1-4F94-42EA-85FE-E79E089AB1D0}"/>
              </a:ext>
            </a:extLst>
          </p:cNvPr>
          <p:cNvSpPr txBox="1"/>
          <p:nvPr/>
        </p:nvSpPr>
        <p:spPr>
          <a:xfrm>
            <a:off x="942972" y="6059535"/>
            <a:ext cx="7808119" cy="369332"/>
          </a:xfrm>
          <a:prstGeom prst="rect">
            <a:avLst/>
          </a:prstGeom>
          <a:noFill/>
        </p:spPr>
        <p:txBody>
          <a:bodyPr wrap="square" rtlCol="0">
            <a:spAutoFit/>
          </a:bodyPr>
          <a:lstStyle/>
          <a:p>
            <a:r>
              <a:rPr lang="zh-CN" altLang="en-US" dirty="0"/>
              <a:t>检索时要善用关键词、学科等。如</a:t>
            </a:r>
            <a:r>
              <a:rPr lang="en-US" altLang="zh-CN" dirty="0"/>
              <a:t>PDR</a:t>
            </a:r>
            <a:r>
              <a:rPr lang="zh-CN" altLang="en-US" dirty="0"/>
              <a:t>、</a:t>
            </a:r>
            <a:r>
              <a:rPr lang="en-US" altLang="zh-CN" dirty="0"/>
              <a:t>PPDR</a:t>
            </a:r>
            <a:r>
              <a:rPr lang="zh-CN" altLang="en-US" dirty="0"/>
              <a:t>、</a:t>
            </a:r>
            <a:r>
              <a:rPr lang="en-US" altLang="zh-CN" dirty="0"/>
              <a:t>IATF</a:t>
            </a:r>
            <a:r>
              <a:rPr lang="zh-CN" altLang="en-US"/>
              <a:t>、纵深防御等</a:t>
            </a:r>
            <a:endParaRPr lang="zh-CN" altLang="en-US" dirty="0"/>
          </a:p>
        </p:txBody>
      </p:sp>
    </p:spTree>
    <p:extLst>
      <p:ext uri="{BB962C8B-B14F-4D97-AF65-F5344CB8AC3E}">
        <p14:creationId xmlns:p14="http://schemas.microsoft.com/office/powerpoint/2010/main" val="4744456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第二章结束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46602" y="4941906"/>
            <a:ext cx="7523819" cy="646331"/>
          </a:xfrm>
          <a:prstGeom prst="rect">
            <a:avLst/>
          </a:prstGeom>
        </p:spPr>
        <p:txBody>
          <a:bodyPr wrap="square">
            <a:spAutoFit/>
          </a:bodyPr>
          <a:lstStyle/>
          <a:p>
            <a:r>
              <a:rPr lang="zh-CN" altLang="en-US" dirty="0"/>
              <a:t>加密是网络安全的核心技术，是提供数据保密的最常用方法。加密技术不仅应用于数据的存储和传输的过程中，也常应用于程序运行过程中。</a:t>
            </a:r>
          </a:p>
        </p:txBody>
      </p:sp>
      <p:sp>
        <p:nvSpPr>
          <p:cNvPr id="7" name="矩形 6"/>
          <p:cNvSpPr/>
          <p:nvPr/>
        </p:nvSpPr>
        <p:spPr>
          <a:xfrm>
            <a:off x="1046602" y="4455198"/>
            <a:ext cx="1364476" cy="369332"/>
          </a:xfrm>
          <a:prstGeom prst="rect">
            <a:avLst/>
          </a:prstGeom>
        </p:spPr>
        <p:txBody>
          <a:bodyPr wrap="none">
            <a:spAutoFit/>
          </a:bodyPr>
          <a:lstStyle/>
          <a:p>
            <a:r>
              <a:rPr lang="en-US" altLang="zh-CN" dirty="0"/>
              <a:t>1. </a:t>
            </a:r>
            <a:r>
              <a:rPr lang="zh-CN" altLang="en-US" dirty="0"/>
              <a:t>加密机制</a:t>
            </a:r>
          </a:p>
        </p:txBody>
      </p:sp>
      <p:sp>
        <p:nvSpPr>
          <p:cNvPr id="9" name="文本框 8"/>
          <p:cNvSpPr txBox="1"/>
          <p:nvPr/>
        </p:nvSpPr>
        <p:spPr>
          <a:xfrm>
            <a:off x="1046602" y="5674429"/>
            <a:ext cx="574489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按密钥类型分：有对称密钥加密和非对称密钥加密；</a:t>
            </a:r>
          </a:p>
        </p:txBody>
      </p:sp>
      <p:sp>
        <p:nvSpPr>
          <p:cNvPr id="10" name="文本框 9"/>
          <p:cNvSpPr txBox="1"/>
          <p:nvPr/>
        </p:nvSpPr>
        <p:spPr>
          <a:xfrm>
            <a:off x="1046602" y="6129953"/>
            <a:ext cx="466424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按密码体制分：有序列密码和分组密码。</a:t>
            </a:r>
          </a:p>
        </p:txBody>
      </p:sp>
      <p:sp>
        <p:nvSpPr>
          <p:cNvPr id="16" name="矩形 15"/>
          <p:cNvSpPr/>
          <p:nvPr/>
        </p:nvSpPr>
        <p:spPr>
          <a:xfrm>
            <a:off x="1046603" y="1052896"/>
            <a:ext cx="1569660" cy="369332"/>
          </a:xfrm>
          <a:prstGeom prst="rect">
            <a:avLst/>
          </a:prstGeom>
        </p:spPr>
        <p:txBody>
          <a:bodyPr wrap="none">
            <a:spAutoFit/>
          </a:bodyPr>
          <a:lstStyle/>
          <a:p>
            <a:r>
              <a:rPr lang="zh-CN" altLang="en-US" dirty="0"/>
              <a:t>三、安全机制</a:t>
            </a:r>
          </a:p>
        </p:txBody>
      </p:sp>
      <p:sp>
        <p:nvSpPr>
          <p:cNvPr id="2" name="文本框 1"/>
          <p:cNvSpPr txBox="1"/>
          <p:nvPr/>
        </p:nvSpPr>
        <p:spPr>
          <a:xfrm>
            <a:off x="1046602" y="1592945"/>
            <a:ext cx="7322402" cy="923330"/>
          </a:xfrm>
          <a:prstGeom prst="rect">
            <a:avLst/>
          </a:prstGeom>
          <a:noFill/>
        </p:spPr>
        <p:txBody>
          <a:bodyPr wrap="square" rtlCol="0">
            <a:spAutoFit/>
          </a:bodyPr>
          <a:lstStyle/>
          <a:p>
            <a:r>
              <a:rPr lang="zh-CN" altLang="en-US" dirty="0"/>
              <a:t>安全机制是安全服务的技术实现手段。一种安全服务可以通过多个安全机制加以实现；同样地，一个安全机制也可以为多种安全服务的实现提供实现的措施。</a:t>
            </a:r>
          </a:p>
        </p:txBody>
      </p:sp>
      <p:sp>
        <p:nvSpPr>
          <p:cNvPr id="3" name="矩形 2">
            <a:extLst>
              <a:ext uri="{FF2B5EF4-FFF2-40B4-BE49-F238E27FC236}">
                <a16:creationId xmlns:a16="http://schemas.microsoft.com/office/drawing/2014/main" id="{3C29AE7C-93FA-4BEB-BA1E-B2BFF4966FF7}"/>
              </a:ext>
            </a:extLst>
          </p:cNvPr>
          <p:cNvSpPr/>
          <p:nvPr/>
        </p:nvSpPr>
        <p:spPr>
          <a:xfrm>
            <a:off x="1046602" y="2633651"/>
            <a:ext cx="7523819" cy="369332"/>
          </a:xfrm>
          <a:prstGeom prst="rect">
            <a:avLst/>
          </a:prstGeom>
        </p:spPr>
        <p:txBody>
          <a:bodyPr wrap="square">
            <a:spAutoFit/>
          </a:bodyPr>
          <a:lstStyle/>
          <a:p>
            <a:r>
              <a:rPr lang="zh-CN" altLang="en-US" dirty="0"/>
              <a:t>在</a:t>
            </a:r>
            <a:r>
              <a:rPr lang="en-US" altLang="zh-CN" dirty="0"/>
              <a:t>ISO</a:t>
            </a:r>
            <a:r>
              <a:rPr lang="zh-CN" altLang="en-US" dirty="0"/>
              <a:t>标准中，安全机制分为两大类：</a:t>
            </a:r>
          </a:p>
        </p:txBody>
      </p:sp>
      <p:sp>
        <p:nvSpPr>
          <p:cNvPr id="4" name="矩形 3">
            <a:extLst>
              <a:ext uri="{FF2B5EF4-FFF2-40B4-BE49-F238E27FC236}">
                <a16:creationId xmlns:a16="http://schemas.microsoft.com/office/drawing/2014/main" id="{4A00BF2B-4CAD-4400-B4A2-C961CE7142B3}"/>
              </a:ext>
            </a:extLst>
          </p:cNvPr>
          <p:cNvSpPr/>
          <p:nvPr/>
        </p:nvSpPr>
        <p:spPr>
          <a:xfrm>
            <a:off x="1046602" y="3120359"/>
            <a:ext cx="7523818" cy="1077218"/>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普遍安全机制。不属于任何协议层或安全服务，包括可信功能度、安全标记、事件检测、安全设计和安全恢复等</a:t>
            </a:r>
            <a:r>
              <a:rPr lang="en-US" altLang="zh-CN" dirty="0"/>
              <a:t>5</a:t>
            </a:r>
            <a:r>
              <a:rPr lang="zh-CN" altLang="en-US" dirty="0"/>
              <a:t>种。</a:t>
            </a:r>
            <a:endParaRPr lang="en-US" altLang="zh-CN" dirty="0"/>
          </a:p>
          <a:p>
            <a:pPr marL="285750" indent="-285750">
              <a:spcBef>
                <a:spcPts val="600"/>
              </a:spcBef>
              <a:spcAft>
                <a:spcPts val="600"/>
              </a:spcAft>
              <a:buClr>
                <a:schemeClr val="accent1"/>
              </a:buClr>
              <a:buFont typeface="Wingdings" panose="05000000000000000000" pitchFamily="2" charset="2"/>
              <a:buChar char="q"/>
            </a:pPr>
            <a:r>
              <a:rPr lang="zh-CN" altLang="en-US" dirty="0"/>
              <a:t>特定安全机制。在某个或某几个协议层实现，共</a:t>
            </a:r>
            <a:r>
              <a:rPr lang="en-US" altLang="zh-CN" dirty="0"/>
              <a:t>8</a:t>
            </a:r>
            <a:r>
              <a:rPr lang="zh-CN" altLang="en-US" dirty="0"/>
              <a:t>种。分别是：</a:t>
            </a:r>
          </a:p>
        </p:txBody>
      </p:sp>
      <p:sp>
        <p:nvSpPr>
          <p:cNvPr id="12" name="文本框 11">
            <a:extLst>
              <a:ext uri="{FF2B5EF4-FFF2-40B4-BE49-F238E27FC236}">
                <a16:creationId xmlns:a16="http://schemas.microsoft.com/office/drawing/2014/main" id="{DDC7B9B7-7DC3-4E87-AB70-C580268D879E}"/>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1534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143" y="2633508"/>
            <a:ext cx="1826141" cy="369332"/>
          </a:xfrm>
          <a:prstGeom prst="rect">
            <a:avLst/>
          </a:prstGeom>
        </p:spPr>
        <p:txBody>
          <a:bodyPr wrap="none">
            <a:spAutoFit/>
          </a:bodyPr>
          <a:lstStyle/>
          <a:p>
            <a:r>
              <a:rPr lang="en-US" altLang="zh-CN" dirty="0"/>
              <a:t>2. </a:t>
            </a:r>
            <a:r>
              <a:rPr lang="zh-CN" altLang="en-US" dirty="0"/>
              <a:t>访问控制机制</a:t>
            </a:r>
          </a:p>
        </p:txBody>
      </p:sp>
      <p:sp>
        <p:nvSpPr>
          <p:cNvPr id="5" name="矩形 4"/>
          <p:cNvSpPr/>
          <p:nvPr/>
        </p:nvSpPr>
        <p:spPr>
          <a:xfrm>
            <a:off x="1075143" y="3077899"/>
            <a:ext cx="7393448" cy="646331"/>
          </a:xfrm>
          <a:prstGeom prst="rect">
            <a:avLst/>
          </a:prstGeom>
        </p:spPr>
        <p:txBody>
          <a:bodyPr wrap="square">
            <a:spAutoFit/>
          </a:bodyPr>
          <a:lstStyle/>
          <a:p>
            <a:pPr marR="3200">
              <a:buClr>
                <a:schemeClr val="accent1"/>
              </a:buClr>
            </a:pPr>
            <a:r>
              <a:rPr lang="zh-CN" altLang="en-US" dirty="0"/>
              <a:t>访问控制机制是按事先确定的规则防止未经授权的用户或用户组非法使用系统资源。</a:t>
            </a:r>
          </a:p>
        </p:txBody>
      </p:sp>
      <p:sp>
        <p:nvSpPr>
          <p:cNvPr id="7" name="矩形 6"/>
          <p:cNvSpPr/>
          <p:nvPr/>
        </p:nvSpPr>
        <p:spPr>
          <a:xfrm>
            <a:off x="1075143" y="4964429"/>
            <a:ext cx="7393448"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自主访问控制：用户可以向其他用户授予或回收自身所属（或创建）的对象（文件、数据表等）的访问操作权限。</a:t>
            </a:r>
          </a:p>
        </p:txBody>
      </p:sp>
      <p:sp>
        <p:nvSpPr>
          <p:cNvPr id="8" name="矩形 7"/>
          <p:cNvSpPr/>
          <p:nvPr/>
        </p:nvSpPr>
        <p:spPr>
          <a:xfrm>
            <a:off x="1075143" y="5685819"/>
            <a:ext cx="7393448"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强制访问控制：用户对所有对象的访问操作权限由系统（通常是系统安全员）按照规则授权或回收。</a:t>
            </a:r>
          </a:p>
        </p:txBody>
      </p:sp>
      <p:sp>
        <p:nvSpPr>
          <p:cNvPr id="2" name="矩形 1"/>
          <p:cNvSpPr/>
          <p:nvPr/>
        </p:nvSpPr>
        <p:spPr>
          <a:xfrm>
            <a:off x="1075143" y="3847796"/>
            <a:ext cx="7393448" cy="923330"/>
          </a:xfrm>
          <a:prstGeom prst="rect">
            <a:avLst/>
          </a:prstGeom>
        </p:spPr>
        <p:txBody>
          <a:bodyPr wrap="square">
            <a:spAutoFit/>
          </a:bodyPr>
          <a:lstStyle/>
          <a:p>
            <a:pPr marR="3200"/>
            <a:r>
              <a:rPr lang="zh-CN" altLang="en-US" dirty="0">
                <a:solidFill>
                  <a:srgbClr val="525252"/>
                </a:solidFill>
                <a:latin typeface="+mn-ea"/>
              </a:rPr>
              <a:t>当</a:t>
            </a:r>
            <a:r>
              <a:rPr lang="zh-CN" altLang="en-US" dirty="0">
                <a:solidFill>
                  <a:srgbClr val="777777"/>
                </a:solidFill>
                <a:latin typeface="+mn-ea"/>
              </a:rPr>
              <a:t>一</a:t>
            </a:r>
            <a:r>
              <a:rPr lang="zh-CN" altLang="en-US" dirty="0">
                <a:solidFill>
                  <a:srgbClr val="525252"/>
                </a:solidFill>
                <a:latin typeface="+mn-ea"/>
              </a:rPr>
              <a:t>个主体（用户、程序或进程等）企图非法访问未经授权的客体（文件、程序或进程）资源时，访问控制机制将拒绝这</a:t>
            </a:r>
            <a:r>
              <a:rPr lang="zh-CN" altLang="en-US" dirty="0">
                <a:solidFill>
                  <a:srgbClr val="777777"/>
                </a:solidFill>
                <a:latin typeface="+mn-ea"/>
              </a:rPr>
              <a:t>一</a:t>
            </a:r>
            <a:r>
              <a:rPr lang="zh-CN" altLang="en-US" dirty="0">
                <a:solidFill>
                  <a:srgbClr val="525252"/>
                </a:solidFill>
                <a:latin typeface="+mn-ea"/>
              </a:rPr>
              <a:t>企图，并向审计系统报告，审计系统则发出报警并形成部分追踪审计日志。</a:t>
            </a:r>
            <a:endParaRPr lang="zh-CN" altLang="en-US" dirty="0">
              <a:solidFill>
                <a:srgbClr val="000000"/>
              </a:solidFill>
              <a:latin typeface="+mn-ea"/>
            </a:endParaRPr>
          </a:p>
        </p:txBody>
      </p:sp>
      <p:sp>
        <p:nvSpPr>
          <p:cNvPr id="9" name="文本框 8"/>
          <p:cNvSpPr txBox="1"/>
          <p:nvPr/>
        </p:nvSpPr>
        <p:spPr>
          <a:xfrm>
            <a:off x="1075143" y="1138272"/>
            <a:ext cx="4810827" cy="369332"/>
          </a:xfrm>
          <a:prstGeom prst="rect">
            <a:avLst/>
          </a:prstGeom>
          <a:noFill/>
        </p:spPr>
        <p:txBody>
          <a:bodyPr wrap="square" rtlCol="0">
            <a:spAutoFit/>
          </a:bodyPr>
          <a:lstStyle/>
          <a:p>
            <a:r>
              <a:rPr lang="zh-CN" altLang="en-US" dirty="0"/>
              <a:t>加密可以在</a:t>
            </a:r>
            <a:r>
              <a:rPr lang="en-US" altLang="zh-CN" dirty="0"/>
              <a:t>OSI</a:t>
            </a:r>
            <a:r>
              <a:rPr lang="zh-CN" altLang="en-US" dirty="0"/>
              <a:t>的不同层次上进行，包括：</a:t>
            </a:r>
          </a:p>
        </p:txBody>
      </p:sp>
      <p:sp>
        <p:nvSpPr>
          <p:cNvPr id="10" name="文本框 9"/>
          <p:cNvSpPr txBox="1"/>
          <p:nvPr/>
        </p:nvSpPr>
        <p:spPr>
          <a:xfrm>
            <a:off x="1075143" y="1604255"/>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链路层加密</a:t>
            </a:r>
          </a:p>
        </p:txBody>
      </p:sp>
      <p:sp>
        <p:nvSpPr>
          <p:cNvPr id="11" name="文本框 10"/>
          <p:cNvSpPr txBox="1"/>
          <p:nvPr/>
        </p:nvSpPr>
        <p:spPr>
          <a:xfrm>
            <a:off x="1075143" y="2048365"/>
            <a:ext cx="2088574"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网络层加密</a:t>
            </a:r>
          </a:p>
        </p:txBody>
      </p:sp>
      <p:sp>
        <p:nvSpPr>
          <p:cNvPr id="13" name="文本框 12"/>
          <p:cNvSpPr txBox="1"/>
          <p:nvPr/>
        </p:nvSpPr>
        <p:spPr>
          <a:xfrm>
            <a:off x="3115216" y="1608353"/>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传输层加密</a:t>
            </a:r>
          </a:p>
        </p:txBody>
      </p:sp>
      <p:sp>
        <p:nvSpPr>
          <p:cNvPr id="14" name="文本框 13"/>
          <p:cNvSpPr txBox="1"/>
          <p:nvPr/>
        </p:nvSpPr>
        <p:spPr>
          <a:xfrm>
            <a:off x="3115216" y="2048365"/>
            <a:ext cx="1776846"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zh-CN" altLang="en-US" dirty="0"/>
              <a:t>应用层加密</a:t>
            </a:r>
          </a:p>
        </p:txBody>
      </p:sp>
      <p:sp>
        <p:nvSpPr>
          <p:cNvPr id="15" name="文本框 14">
            <a:extLst>
              <a:ext uri="{FF2B5EF4-FFF2-40B4-BE49-F238E27FC236}">
                <a16:creationId xmlns:a16="http://schemas.microsoft.com/office/drawing/2014/main" id="{91BB2DDF-2318-47E8-9AC4-CD4ACDAF545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0211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143" y="1215426"/>
            <a:ext cx="2056973" cy="369332"/>
          </a:xfrm>
          <a:prstGeom prst="rect">
            <a:avLst/>
          </a:prstGeom>
        </p:spPr>
        <p:txBody>
          <a:bodyPr wrap="none">
            <a:spAutoFit/>
          </a:bodyPr>
          <a:lstStyle/>
          <a:p>
            <a:r>
              <a:rPr lang="en-US" altLang="zh-CN" dirty="0"/>
              <a:t>3. </a:t>
            </a:r>
            <a:r>
              <a:rPr lang="zh-CN" altLang="en-US" dirty="0"/>
              <a:t>数据完整性机制</a:t>
            </a:r>
          </a:p>
        </p:txBody>
      </p:sp>
      <p:sp>
        <p:nvSpPr>
          <p:cNvPr id="6" name="矩形 5"/>
          <p:cNvSpPr/>
          <p:nvPr/>
        </p:nvSpPr>
        <p:spPr>
          <a:xfrm>
            <a:off x="1075142" y="2955442"/>
            <a:ext cx="7179396" cy="369332"/>
          </a:xfrm>
          <a:prstGeom prst="rect">
            <a:avLst/>
          </a:prstGeom>
        </p:spPr>
        <p:txBody>
          <a:bodyPr wrap="square">
            <a:spAutoFit/>
          </a:bodyPr>
          <a:lstStyle/>
          <a:p>
            <a:pPr>
              <a:buClr>
                <a:schemeClr val="accent1"/>
              </a:buClr>
            </a:pPr>
            <a:r>
              <a:rPr lang="zh-CN" altLang="en-US" dirty="0"/>
              <a:t>数据单元完整性的目的是保证组成一个单元的数据不被破坏或篡改。</a:t>
            </a:r>
          </a:p>
        </p:txBody>
      </p:sp>
      <p:sp>
        <p:nvSpPr>
          <p:cNvPr id="2" name="矩形 1"/>
          <p:cNvSpPr/>
          <p:nvPr/>
        </p:nvSpPr>
        <p:spPr>
          <a:xfrm>
            <a:off x="1075143" y="1761989"/>
            <a:ext cx="6780384" cy="646331"/>
          </a:xfrm>
          <a:prstGeom prst="rect">
            <a:avLst/>
          </a:prstGeom>
        </p:spPr>
        <p:txBody>
          <a:bodyPr wrap="square">
            <a:spAutoFit/>
          </a:bodyPr>
          <a:lstStyle/>
          <a:p>
            <a:r>
              <a:rPr lang="zh-CN" altLang="en-US" dirty="0"/>
              <a:t>数据完整性包括两种形式：一种是数据单元的完整性，另一种是数据单元序列的完整性。</a:t>
            </a:r>
          </a:p>
        </p:txBody>
      </p:sp>
      <p:sp>
        <p:nvSpPr>
          <p:cNvPr id="7" name="矩形 6"/>
          <p:cNvSpPr/>
          <p:nvPr/>
        </p:nvSpPr>
        <p:spPr>
          <a:xfrm>
            <a:off x="1075142" y="3502564"/>
            <a:ext cx="3638174" cy="369332"/>
          </a:xfrm>
          <a:prstGeom prst="rect">
            <a:avLst/>
          </a:prstGeom>
        </p:spPr>
        <p:txBody>
          <a:bodyPr wrap="square">
            <a:spAutoFit/>
          </a:bodyPr>
          <a:lstStyle/>
          <a:p>
            <a:pPr>
              <a:buClr>
                <a:schemeClr val="accent1"/>
              </a:buClr>
            </a:pPr>
            <a:r>
              <a:rPr lang="zh-CN" altLang="en-US" dirty="0"/>
              <a:t>保证数据单元完整性的一般方法：</a:t>
            </a:r>
          </a:p>
        </p:txBody>
      </p:sp>
      <p:sp>
        <p:nvSpPr>
          <p:cNvPr id="8" name="矩形 7"/>
          <p:cNvSpPr/>
          <p:nvPr/>
        </p:nvSpPr>
        <p:spPr>
          <a:xfrm>
            <a:off x="1075142" y="4819157"/>
            <a:ext cx="5575040"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接收实体采用相同函数计算接收到的数据的标记。</a:t>
            </a:r>
          </a:p>
        </p:txBody>
      </p:sp>
      <p:sp>
        <p:nvSpPr>
          <p:cNvPr id="9" name="矩形 8"/>
          <p:cNvSpPr/>
          <p:nvPr/>
        </p:nvSpPr>
        <p:spPr>
          <a:xfrm>
            <a:off x="1075142" y="4022361"/>
            <a:ext cx="717939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发送实体在一个数据单元上加一个标记，这个标记通常就是数据本身的函数，如分组校验、密码校验函数，也可以是哈希函数。</a:t>
            </a:r>
          </a:p>
        </p:txBody>
      </p:sp>
      <p:sp>
        <p:nvSpPr>
          <p:cNvPr id="10" name="矩形 9"/>
          <p:cNvSpPr/>
          <p:nvPr/>
        </p:nvSpPr>
        <p:spPr>
          <a:xfrm>
            <a:off x="1075142" y="2481095"/>
            <a:ext cx="2390398" cy="369332"/>
          </a:xfrm>
          <a:prstGeom prst="rect">
            <a:avLst/>
          </a:prstGeom>
        </p:spPr>
        <p:txBody>
          <a:bodyPr wrap="none">
            <a:spAutoFit/>
          </a:bodyPr>
          <a:lstStyle/>
          <a:p>
            <a:r>
              <a:rPr lang="zh-CN" altLang="en-US" dirty="0"/>
              <a:t>（</a:t>
            </a:r>
            <a:r>
              <a:rPr lang="en-US" altLang="zh-CN" dirty="0"/>
              <a:t>1</a:t>
            </a:r>
            <a:r>
              <a:rPr lang="zh-CN" altLang="en-US" dirty="0"/>
              <a:t>）数据单元完整性</a:t>
            </a:r>
          </a:p>
        </p:txBody>
      </p:sp>
      <p:sp>
        <p:nvSpPr>
          <p:cNvPr id="11" name="矩形 10"/>
          <p:cNvSpPr/>
          <p:nvPr/>
        </p:nvSpPr>
        <p:spPr>
          <a:xfrm>
            <a:off x="1075142" y="5338954"/>
            <a:ext cx="7179396"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若通信双方的标记相同，则认为在传输过程中数据没有被篡改。</a:t>
            </a:r>
          </a:p>
        </p:txBody>
      </p:sp>
      <p:sp>
        <p:nvSpPr>
          <p:cNvPr id="13" name="文本框 12">
            <a:extLst>
              <a:ext uri="{FF2B5EF4-FFF2-40B4-BE49-F238E27FC236}">
                <a16:creationId xmlns:a16="http://schemas.microsoft.com/office/drawing/2014/main" id="{8DE2768F-7ECB-4C40-AB99-A4C7A6BE10D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265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642" y="4202489"/>
            <a:ext cx="683857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接收实体按照原有的序列还原并能保持序列号的连续性和时间标记的正确性。</a:t>
            </a:r>
          </a:p>
        </p:txBody>
      </p:sp>
      <p:sp>
        <p:nvSpPr>
          <p:cNvPr id="5" name="矩形 4"/>
          <p:cNvSpPr/>
          <p:nvPr/>
        </p:nvSpPr>
        <p:spPr>
          <a:xfrm>
            <a:off x="1141644" y="1307274"/>
            <a:ext cx="2852063" cy="369332"/>
          </a:xfrm>
          <a:prstGeom prst="rect">
            <a:avLst/>
          </a:prstGeom>
        </p:spPr>
        <p:txBody>
          <a:bodyPr wrap="none">
            <a:spAutoFit/>
          </a:bodyPr>
          <a:lstStyle/>
          <a:p>
            <a:r>
              <a:rPr lang="zh-CN" altLang="en-US" dirty="0"/>
              <a:t>（</a:t>
            </a:r>
            <a:r>
              <a:rPr lang="en-US" altLang="zh-CN" dirty="0"/>
              <a:t>2</a:t>
            </a:r>
            <a:r>
              <a:rPr lang="zh-CN" altLang="en-US" dirty="0"/>
              <a:t>）数据单元序列完整性</a:t>
            </a:r>
          </a:p>
        </p:txBody>
      </p:sp>
      <p:sp>
        <p:nvSpPr>
          <p:cNvPr id="6" name="矩形 5"/>
          <p:cNvSpPr/>
          <p:nvPr/>
        </p:nvSpPr>
        <p:spPr>
          <a:xfrm>
            <a:off x="1141643" y="1853430"/>
            <a:ext cx="7329026" cy="646331"/>
          </a:xfrm>
          <a:prstGeom prst="rect">
            <a:avLst/>
          </a:prstGeom>
        </p:spPr>
        <p:txBody>
          <a:bodyPr wrap="square">
            <a:spAutoFit/>
          </a:bodyPr>
          <a:lstStyle/>
          <a:p>
            <a:r>
              <a:rPr lang="zh-CN" altLang="en-US" dirty="0"/>
              <a:t>数据单元序列的完整性是要求数据编号的连续性和时间标记的正确性，以防止假冒、丢失、重发、插入或修改数据。</a:t>
            </a:r>
          </a:p>
        </p:txBody>
      </p:sp>
      <p:sp>
        <p:nvSpPr>
          <p:cNvPr id="7" name="矩形 6"/>
          <p:cNvSpPr/>
          <p:nvPr/>
        </p:nvSpPr>
        <p:spPr>
          <a:xfrm>
            <a:off x="1141642" y="2677234"/>
            <a:ext cx="4120313" cy="369332"/>
          </a:xfrm>
          <a:prstGeom prst="rect">
            <a:avLst/>
          </a:prstGeom>
        </p:spPr>
        <p:txBody>
          <a:bodyPr wrap="square">
            <a:spAutoFit/>
          </a:bodyPr>
          <a:lstStyle/>
          <a:p>
            <a:pPr>
              <a:buClr>
                <a:schemeClr val="accent1"/>
              </a:buClr>
            </a:pPr>
            <a:r>
              <a:rPr lang="zh-CN" altLang="en-US" dirty="0"/>
              <a:t>保证数据单元序列完整性的一般方法：</a:t>
            </a:r>
          </a:p>
        </p:txBody>
      </p:sp>
      <p:sp>
        <p:nvSpPr>
          <p:cNvPr id="8" name="矩形 7"/>
          <p:cNvSpPr/>
          <p:nvPr/>
        </p:nvSpPr>
        <p:spPr>
          <a:xfrm>
            <a:off x="1141642" y="3301362"/>
            <a:ext cx="6838576"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发送实体按照某种规则将数据分割成若干个按序列号编排的数据单元，并将编号与数据单元一起发送给接收实体。</a:t>
            </a:r>
          </a:p>
        </p:txBody>
      </p:sp>
      <p:sp>
        <p:nvSpPr>
          <p:cNvPr id="9" name="文本框 8">
            <a:extLst>
              <a:ext uri="{FF2B5EF4-FFF2-40B4-BE49-F238E27FC236}">
                <a16:creationId xmlns:a16="http://schemas.microsoft.com/office/drawing/2014/main" id="{DBCAA5EA-6AC5-4B5D-8BE4-C0CDAC2B1B22}"/>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5586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8699" y="1542326"/>
            <a:ext cx="7647709" cy="646331"/>
          </a:xfrm>
          <a:prstGeom prst="rect">
            <a:avLst/>
          </a:prstGeom>
        </p:spPr>
        <p:txBody>
          <a:bodyPr wrap="square">
            <a:spAutoFit/>
          </a:bodyPr>
          <a:lstStyle/>
          <a:p>
            <a:r>
              <a:rPr lang="zh-CN" altLang="en-US" dirty="0"/>
              <a:t>数字签名机制是对加密机制和数据完整性机制的重要补充，也是解决网络通信安全问题的有效方法 。</a:t>
            </a:r>
          </a:p>
        </p:txBody>
      </p:sp>
      <p:sp>
        <p:nvSpPr>
          <p:cNvPr id="5" name="矩形 4"/>
          <p:cNvSpPr/>
          <p:nvPr/>
        </p:nvSpPr>
        <p:spPr>
          <a:xfrm>
            <a:off x="1142886" y="1103663"/>
            <a:ext cx="1826141" cy="369332"/>
          </a:xfrm>
          <a:prstGeom prst="rect">
            <a:avLst/>
          </a:prstGeom>
        </p:spPr>
        <p:txBody>
          <a:bodyPr wrap="none">
            <a:spAutoFit/>
          </a:bodyPr>
          <a:lstStyle/>
          <a:p>
            <a:r>
              <a:rPr lang="en-US" altLang="zh-CN" dirty="0"/>
              <a:t>4. </a:t>
            </a:r>
            <a:r>
              <a:rPr lang="zh-CN" altLang="en-US" dirty="0"/>
              <a:t>数字签名机制</a:t>
            </a:r>
          </a:p>
        </p:txBody>
      </p:sp>
      <p:sp>
        <p:nvSpPr>
          <p:cNvPr id="7" name="矩形 6"/>
          <p:cNvSpPr/>
          <p:nvPr/>
        </p:nvSpPr>
        <p:spPr>
          <a:xfrm>
            <a:off x="1028699" y="2928331"/>
            <a:ext cx="455122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否认：包括发送方否认和接收方否认。</a:t>
            </a:r>
          </a:p>
        </p:txBody>
      </p:sp>
      <p:sp>
        <p:nvSpPr>
          <p:cNvPr id="8" name="矩形 7"/>
          <p:cNvSpPr/>
          <p:nvPr/>
        </p:nvSpPr>
        <p:spPr>
          <a:xfrm>
            <a:off x="1028699" y="3364584"/>
            <a:ext cx="455122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伪造：接收方伪造来自发送方的数据 。</a:t>
            </a:r>
          </a:p>
        </p:txBody>
      </p:sp>
      <p:sp>
        <p:nvSpPr>
          <p:cNvPr id="9" name="矩形 8"/>
          <p:cNvSpPr/>
          <p:nvPr/>
        </p:nvSpPr>
        <p:spPr>
          <a:xfrm>
            <a:off x="1028699" y="3806313"/>
            <a:ext cx="4686187"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冒充：假冒其他用户身份收发信息。</a:t>
            </a:r>
          </a:p>
        </p:txBody>
      </p:sp>
      <p:sp>
        <p:nvSpPr>
          <p:cNvPr id="10" name="矩形 9"/>
          <p:cNvSpPr/>
          <p:nvPr/>
        </p:nvSpPr>
        <p:spPr>
          <a:xfrm>
            <a:off x="1028699" y="4242566"/>
            <a:ext cx="5102050"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篡改：接收方私自更改发送方发出的信息。</a:t>
            </a:r>
          </a:p>
        </p:txBody>
      </p:sp>
      <p:sp>
        <p:nvSpPr>
          <p:cNvPr id="2" name="矩形 1"/>
          <p:cNvSpPr/>
          <p:nvPr/>
        </p:nvSpPr>
        <p:spPr>
          <a:xfrm>
            <a:off x="1028699" y="2373828"/>
            <a:ext cx="3416320" cy="369332"/>
          </a:xfrm>
          <a:prstGeom prst="rect">
            <a:avLst/>
          </a:prstGeom>
        </p:spPr>
        <p:txBody>
          <a:bodyPr wrap="none">
            <a:spAutoFit/>
          </a:bodyPr>
          <a:lstStyle/>
          <a:p>
            <a:r>
              <a:rPr lang="zh-CN" altLang="en-US" dirty="0"/>
              <a:t>数字签名机制可解决下列问题：</a:t>
            </a:r>
          </a:p>
        </p:txBody>
      </p:sp>
      <p:sp>
        <p:nvSpPr>
          <p:cNvPr id="11" name="文本框 10">
            <a:extLst>
              <a:ext uri="{FF2B5EF4-FFF2-40B4-BE49-F238E27FC236}">
                <a16:creationId xmlns:a16="http://schemas.microsoft.com/office/drawing/2014/main" id="{9C6FA4A6-B1F3-4DB4-98D4-F471FD2E66EF}"/>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52858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9554" y="1289713"/>
            <a:ext cx="1826141" cy="369332"/>
          </a:xfrm>
          <a:prstGeom prst="rect">
            <a:avLst/>
          </a:prstGeom>
        </p:spPr>
        <p:txBody>
          <a:bodyPr wrap="none">
            <a:spAutoFit/>
          </a:bodyPr>
          <a:lstStyle/>
          <a:p>
            <a:r>
              <a:rPr lang="en-US" altLang="zh-CN" dirty="0"/>
              <a:t>5. </a:t>
            </a:r>
            <a:r>
              <a:rPr lang="zh-CN" altLang="en-US" dirty="0"/>
              <a:t>交换鉴别机制</a:t>
            </a:r>
          </a:p>
        </p:txBody>
      </p:sp>
      <p:sp>
        <p:nvSpPr>
          <p:cNvPr id="4" name="矩形 3"/>
          <p:cNvSpPr/>
          <p:nvPr/>
        </p:nvSpPr>
        <p:spPr>
          <a:xfrm>
            <a:off x="1039554" y="1889141"/>
            <a:ext cx="6566592" cy="369332"/>
          </a:xfrm>
          <a:prstGeom prst="rect">
            <a:avLst/>
          </a:prstGeom>
        </p:spPr>
        <p:txBody>
          <a:bodyPr wrap="square">
            <a:spAutoFit/>
          </a:bodyPr>
          <a:lstStyle/>
          <a:p>
            <a:r>
              <a:rPr lang="zh-CN" altLang="en-US" dirty="0"/>
              <a:t>交换鉴别机制是通过互相交换信息的方式来确认彼此的身份 。</a:t>
            </a:r>
          </a:p>
        </p:txBody>
      </p:sp>
      <p:sp>
        <p:nvSpPr>
          <p:cNvPr id="5" name="矩形 4"/>
          <p:cNvSpPr/>
          <p:nvPr/>
        </p:nvSpPr>
        <p:spPr>
          <a:xfrm>
            <a:off x="1039553" y="2983852"/>
            <a:ext cx="7647711"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口令鉴别：通过提供和验证口令，实现一方向另一方证明自己的身份。 </a:t>
            </a:r>
          </a:p>
        </p:txBody>
      </p:sp>
      <p:sp>
        <p:nvSpPr>
          <p:cNvPr id="6" name="矩形 5"/>
          <p:cNvSpPr/>
          <p:nvPr/>
        </p:nvSpPr>
        <p:spPr>
          <a:xfrm>
            <a:off x="1039553" y="3479498"/>
            <a:ext cx="7647711"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数据加密鉴别：将交换的数据加密后进行传送，只有合法用户才能通过自己掌握的密钥解密，得出明文并确认发送方是掌握另一个密钥的人。</a:t>
            </a:r>
          </a:p>
        </p:txBody>
      </p:sp>
      <p:sp>
        <p:nvSpPr>
          <p:cNvPr id="7" name="矩形 6"/>
          <p:cNvSpPr/>
          <p:nvPr/>
        </p:nvSpPr>
        <p:spPr>
          <a:xfrm>
            <a:off x="1039552" y="4981452"/>
            <a:ext cx="7813966"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实物属性鉴别：利用双方的固有特征或所拥有的生物或实物属性进行身份鉴别 。如指纹 、声谱、身份卡等。</a:t>
            </a:r>
          </a:p>
        </p:txBody>
      </p:sp>
      <p:sp>
        <p:nvSpPr>
          <p:cNvPr id="9" name="矩形 8"/>
          <p:cNvSpPr/>
          <p:nvPr/>
        </p:nvSpPr>
        <p:spPr>
          <a:xfrm>
            <a:off x="1039553" y="2488569"/>
            <a:ext cx="2723823" cy="369332"/>
          </a:xfrm>
          <a:prstGeom prst="rect">
            <a:avLst/>
          </a:prstGeom>
        </p:spPr>
        <p:txBody>
          <a:bodyPr wrap="none">
            <a:spAutoFit/>
          </a:bodyPr>
          <a:lstStyle/>
          <a:p>
            <a:r>
              <a:rPr lang="zh-CN" altLang="en-US" dirty="0"/>
              <a:t>用于交换鉴别的技术有：</a:t>
            </a:r>
          </a:p>
        </p:txBody>
      </p:sp>
      <p:sp>
        <p:nvSpPr>
          <p:cNvPr id="11" name="矩形 10"/>
          <p:cNvSpPr/>
          <p:nvPr/>
        </p:nvSpPr>
        <p:spPr>
          <a:xfrm>
            <a:off x="1320830" y="4163738"/>
            <a:ext cx="7366433" cy="646331"/>
          </a:xfrm>
          <a:prstGeom prst="rect">
            <a:avLst/>
          </a:prstGeom>
        </p:spPr>
        <p:txBody>
          <a:bodyPr wrap="square">
            <a:spAutoFit/>
          </a:bodyPr>
          <a:lstStyle/>
          <a:p>
            <a:r>
              <a:rPr lang="zh-CN" altLang="en-US" dirty="0"/>
              <a:t>在许多情况下，与时间标记、同步时钟、双方或三方“握手”、数字签名和公证机构等技术一起使用。</a:t>
            </a:r>
          </a:p>
        </p:txBody>
      </p:sp>
      <p:sp>
        <p:nvSpPr>
          <p:cNvPr id="10" name="文本框 9">
            <a:extLst>
              <a:ext uri="{FF2B5EF4-FFF2-40B4-BE49-F238E27FC236}">
                <a16:creationId xmlns:a16="http://schemas.microsoft.com/office/drawing/2014/main" id="{BD557621-2A41-4430-BF6A-35C1F7DBFE65}"/>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66696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7784" y="1118301"/>
            <a:ext cx="2287806" cy="369332"/>
          </a:xfrm>
          <a:prstGeom prst="rect">
            <a:avLst/>
          </a:prstGeom>
        </p:spPr>
        <p:txBody>
          <a:bodyPr wrap="none">
            <a:spAutoFit/>
          </a:bodyPr>
          <a:lstStyle/>
          <a:p>
            <a:r>
              <a:rPr lang="en-US" altLang="zh-CN" dirty="0"/>
              <a:t>6. </a:t>
            </a:r>
            <a:r>
              <a:rPr lang="zh-CN" altLang="en-US" dirty="0"/>
              <a:t>通信业务填充机制</a:t>
            </a:r>
          </a:p>
        </p:txBody>
      </p:sp>
      <p:sp>
        <p:nvSpPr>
          <p:cNvPr id="6" name="矩形 5"/>
          <p:cNvSpPr/>
          <p:nvPr/>
        </p:nvSpPr>
        <p:spPr>
          <a:xfrm>
            <a:off x="1117783" y="3849361"/>
            <a:ext cx="7724877"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通过填充机制可以掩盖通信的频度、报文的长度、报文的格式和报文的地址等，一般采用链路加密方式。</a:t>
            </a:r>
          </a:p>
        </p:txBody>
      </p:sp>
      <p:sp>
        <p:nvSpPr>
          <p:cNvPr id="3" name="矩形 2"/>
          <p:cNvSpPr/>
          <p:nvPr/>
        </p:nvSpPr>
        <p:spPr>
          <a:xfrm>
            <a:off x="1117784" y="1580259"/>
            <a:ext cx="7061939" cy="646331"/>
          </a:xfrm>
          <a:prstGeom prst="rect">
            <a:avLst/>
          </a:prstGeom>
        </p:spPr>
        <p:txBody>
          <a:bodyPr wrap="square">
            <a:spAutoFit/>
          </a:bodyPr>
          <a:lstStyle/>
          <a:p>
            <a:r>
              <a:rPr lang="zh-CN" altLang="en-US" dirty="0"/>
              <a:t>通信业务填充机制主要是为对抗非授权者在线路上监听数据并对其进行流量和流向分析。</a:t>
            </a:r>
          </a:p>
        </p:txBody>
      </p:sp>
      <p:sp>
        <p:nvSpPr>
          <p:cNvPr id="4" name="矩形 3"/>
          <p:cNvSpPr/>
          <p:nvPr/>
        </p:nvSpPr>
        <p:spPr>
          <a:xfrm>
            <a:off x="1117784" y="2260619"/>
            <a:ext cx="1750108" cy="369332"/>
          </a:xfrm>
          <a:prstGeom prst="rect">
            <a:avLst/>
          </a:prstGeom>
        </p:spPr>
        <p:txBody>
          <a:bodyPr wrap="square">
            <a:spAutoFit/>
          </a:bodyPr>
          <a:lstStyle/>
          <a:p>
            <a:r>
              <a:rPr lang="zh-CN" altLang="en-US" dirty="0"/>
              <a:t>采用的方法：</a:t>
            </a:r>
          </a:p>
        </p:txBody>
      </p:sp>
      <p:sp>
        <p:nvSpPr>
          <p:cNvPr id="14" name="矩形 13"/>
          <p:cNvSpPr/>
          <p:nvPr/>
        </p:nvSpPr>
        <p:spPr>
          <a:xfrm>
            <a:off x="1117783" y="2763967"/>
            <a:ext cx="7061939"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一般由保密装置在无信息传输时，连续发出伪随机序列，使得非授权者无法判断哪些是有用信息、哪些是无用信息，从而无法通过流量分析方法窃取有用的信息。</a:t>
            </a:r>
          </a:p>
        </p:txBody>
      </p:sp>
      <p:sp>
        <p:nvSpPr>
          <p:cNvPr id="15" name="矩形 14"/>
          <p:cNvSpPr/>
          <p:nvPr/>
        </p:nvSpPr>
        <p:spPr>
          <a:xfrm>
            <a:off x="1117783" y="4817211"/>
            <a:ext cx="1915909" cy="369332"/>
          </a:xfrm>
          <a:prstGeom prst="rect">
            <a:avLst/>
          </a:prstGeom>
        </p:spPr>
        <p:txBody>
          <a:bodyPr wrap="none">
            <a:spAutoFit/>
          </a:bodyPr>
          <a:lstStyle/>
          <a:p>
            <a:r>
              <a:rPr lang="en-US" altLang="zh-CN" dirty="0">
                <a:latin typeface="+mn-ea"/>
              </a:rPr>
              <a:t>7. </a:t>
            </a:r>
            <a:r>
              <a:rPr lang="zh-CN" altLang="en-US" dirty="0">
                <a:latin typeface="+mn-ea"/>
              </a:rPr>
              <a:t>路由控制机制</a:t>
            </a:r>
          </a:p>
        </p:txBody>
      </p:sp>
      <p:sp>
        <p:nvSpPr>
          <p:cNvPr id="16" name="矩形 15"/>
          <p:cNvSpPr/>
          <p:nvPr/>
        </p:nvSpPr>
        <p:spPr>
          <a:xfrm>
            <a:off x="1117783" y="5310068"/>
            <a:ext cx="7261445" cy="923330"/>
          </a:xfrm>
          <a:prstGeom prst="rect">
            <a:avLst/>
          </a:prstGeom>
        </p:spPr>
        <p:txBody>
          <a:bodyPr wrap="square">
            <a:spAutoFit/>
          </a:bodyPr>
          <a:lstStyle/>
          <a:p>
            <a:r>
              <a:rPr lang="zh-CN" altLang="en-US" dirty="0">
                <a:latin typeface="+mn-ea"/>
              </a:rPr>
              <a:t>在一个大型网络中，从源节点到目的节点可能有多条线路，有些线路可能是安全的，而另一些线路是不安全的。路由控制机制可使信息发送者选择特殊的路由，以保证数据安全。 </a:t>
            </a:r>
          </a:p>
        </p:txBody>
      </p:sp>
      <p:sp>
        <p:nvSpPr>
          <p:cNvPr id="10" name="文本框 9">
            <a:extLst>
              <a:ext uri="{FF2B5EF4-FFF2-40B4-BE49-F238E27FC236}">
                <a16:creationId xmlns:a16="http://schemas.microsoft.com/office/drawing/2014/main" id="{C8433120-9D7A-4F52-9C6F-D902DD67AE9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18534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6342" y="5956891"/>
            <a:ext cx="6706571" cy="369332"/>
          </a:xfrm>
          <a:prstGeom prst="rect">
            <a:avLst/>
          </a:prstGeom>
        </p:spPr>
        <p:txBody>
          <a:bodyPr wrap="square">
            <a:spAutoFit/>
          </a:bodyPr>
          <a:lstStyle/>
          <a:p>
            <a:r>
              <a:rPr lang="zh-CN" altLang="en-US" dirty="0"/>
              <a:t>显然，首先需要解决公证机构本身的安全可靠性和诚实可信度。</a:t>
            </a:r>
          </a:p>
        </p:txBody>
      </p:sp>
      <p:sp>
        <p:nvSpPr>
          <p:cNvPr id="4" name="矩形 3"/>
          <p:cNvSpPr/>
          <p:nvPr/>
        </p:nvSpPr>
        <p:spPr>
          <a:xfrm>
            <a:off x="1026344" y="1229729"/>
            <a:ext cx="1364476" cy="369332"/>
          </a:xfrm>
          <a:prstGeom prst="rect">
            <a:avLst/>
          </a:prstGeom>
        </p:spPr>
        <p:txBody>
          <a:bodyPr wrap="none">
            <a:spAutoFit/>
          </a:bodyPr>
          <a:lstStyle/>
          <a:p>
            <a:r>
              <a:rPr lang="en-US" altLang="zh-CN" dirty="0"/>
              <a:t>8. </a:t>
            </a:r>
            <a:r>
              <a:rPr lang="zh-CN" altLang="en-US" dirty="0"/>
              <a:t>公证机制</a:t>
            </a:r>
          </a:p>
        </p:txBody>
      </p:sp>
      <p:sp>
        <p:nvSpPr>
          <p:cNvPr id="5" name="矩形 4"/>
          <p:cNvSpPr/>
          <p:nvPr/>
        </p:nvSpPr>
        <p:spPr>
          <a:xfrm>
            <a:off x="1026342" y="3490577"/>
            <a:ext cx="7723067" cy="646331"/>
          </a:xfrm>
          <a:prstGeom prst="rect">
            <a:avLst/>
          </a:prstGeom>
        </p:spPr>
        <p:txBody>
          <a:bodyPr wrap="square">
            <a:spAutoFit/>
          </a:bodyPr>
          <a:lstStyle/>
          <a:p>
            <a:r>
              <a:rPr lang="zh-CN" altLang="en-US" dirty="0"/>
              <a:t>公证机制是为了解决相互不信任主体间的通信问题。同时也可以解决由于设备故障等技术原因造成的信息丢失 、破坏或延迟等有关责任问题 。</a:t>
            </a:r>
          </a:p>
        </p:txBody>
      </p:sp>
      <p:sp>
        <p:nvSpPr>
          <p:cNvPr id="11" name="矩形 10"/>
          <p:cNvSpPr/>
          <p:nvPr/>
        </p:nvSpPr>
        <p:spPr>
          <a:xfrm>
            <a:off x="1026343" y="1728762"/>
            <a:ext cx="5089855" cy="369332"/>
          </a:xfrm>
          <a:prstGeom prst="rect">
            <a:avLst/>
          </a:prstGeom>
        </p:spPr>
        <p:txBody>
          <a:bodyPr wrap="square">
            <a:spAutoFit/>
          </a:bodyPr>
          <a:lstStyle/>
          <a:p>
            <a:r>
              <a:rPr lang="zh-CN" altLang="en-US" dirty="0"/>
              <a:t>在大型网络中，有许多节点或端节点。由于：</a:t>
            </a:r>
          </a:p>
        </p:txBody>
      </p:sp>
      <p:sp>
        <p:nvSpPr>
          <p:cNvPr id="12" name="矩形 11"/>
          <p:cNvSpPr/>
          <p:nvPr/>
        </p:nvSpPr>
        <p:spPr>
          <a:xfrm>
            <a:off x="1026342" y="5177617"/>
            <a:ext cx="7569015"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通信双方进行的所有数据通信，均必须经过这个机构来中转，以确保公证机构能得到必要的信息，供以后仲裁。 </a:t>
            </a:r>
          </a:p>
        </p:txBody>
      </p:sp>
      <p:sp>
        <p:nvSpPr>
          <p:cNvPr id="15" name="矩形 14"/>
          <p:cNvSpPr/>
          <p:nvPr/>
        </p:nvSpPr>
        <p:spPr>
          <a:xfrm>
            <a:off x="1026343" y="2345857"/>
            <a:ext cx="5089855"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不能保证所有节点及实体的真实性和可信性；</a:t>
            </a:r>
          </a:p>
        </p:txBody>
      </p:sp>
      <p:sp>
        <p:nvSpPr>
          <p:cNvPr id="16" name="矩形 15"/>
          <p:cNvSpPr/>
          <p:nvPr/>
        </p:nvSpPr>
        <p:spPr>
          <a:xfrm>
            <a:off x="1026342" y="2873482"/>
            <a:ext cx="6206308"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无法明确区分造成信息丢失、破坏或延迟等的责任问题。</a:t>
            </a:r>
          </a:p>
        </p:txBody>
      </p:sp>
      <p:sp>
        <p:nvSpPr>
          <p:cNvPr id="17" name="矩形 16"/>
          <p:cNvSpPr/>
          <p:nvPr/>
        </p:nvSpPr>
        <p:spPr>
          <a:xfrm>
            <a:off x="1026342" y="4269851"/>
            <a:ext cx="1338828" cy="369332"/>
          </a:xfrm>
          <a:prstGeom prst="rect">
            <a:avLst/>
          </a:prstGeom>
        </p:spPr>
        <p:txBody>
          <a:bodyPr wrap="none">
            <a:spAutoFit/>
          </a:bodyPr>
          <a:lstStyle/>
          <a:p>
            <a:r>
              <a:rPr lang="zh-CN" altLang="en-US" dirty="0"/>
              <a:t>一般方法：</a:t>
            </a:r>
          </a:p>
        </p:txBody>
      </p:sp>
      <p:sp>
        <p:nvSpPr>
          <p:cNvPr id="18" name="矩形 17"/>
          <p:cNvSpPr/>
          <p:nvPr/>
        </p:nvSpPr>
        <p:spPr>
          <a:xfrm>
            <a:off x="1026342" y="4675342"/>
            <a:ext cx="757130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设立公正机构：通信双方共同确定一个双方公认的第三方作为公正机构</a:t>
            </a:r>
          </a:p>
        </p:txBody>
      </p:sp>
      <p:sp>
        <p:nvSpPr>
          <p:cNvPr id="14" name="文本框 13">
            <a:extLst>
              <a:ext uri="{FF2B5EF4-FFF2-40B4-BE49-F238E27FC236}">
                <a16:creationId xmlns:a16="http://schemas.microsoft.com/office/drawing/2014/main" id="{5467A44D-AB10-44F9-9468-3B55B2FCC474}"/>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7207162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4C87613-9A4E-42BD-B46D-37AC8CF5B485}"/>
              </a:ext>
            </a:extLst>
          </p:cNvPr>
          <p:cNvSpPr/>
          <p:nvPr/>
        </p:nvSpPr>
        <p:spPr>
          <a:xfrm>
            <a:off x="996536" y="1031333"/>
            <a:ext cx="3877985" cy="369332"/>
          </a:xfrm>
          <a:prstGeom prst="rect">
            <a:avLst/>
          </a:prstGeom>
        </p:spPr>
        <p:txBody>
          <a:bodyPr wrap="none">
            <a:spAutoFit/>
          </a:bodyPr>
          <a:lstStyle/>
          <a:p>
            <a:r>
              <a:rPr lang="zh-CN" altLang="en-US" dirty="0"/>
              <a:t>四、安全服务与安全机制之间的关系</a:t>
            </a:r>
          </a:p>
        </p:txBody>
      </p:sp>
      <p:graphicFrame>
        <p:nvGraphicFramePr>
          <p:cNvPr id="5" name="内容占位符 3">
            <a:extLst>
              <a:ext uri="{FF2B5EF4-FFF2-40B4-BE49-F238E27FC236}">
                <a16:creationId xmlns:a16="http://schemas.microsoft.com/office/drawing/2014/main" id="{CE12D2EE-0B80-4AB2-BE3B-8E1A90F6AE6F}"/>
              </a:ext>
            </a:extLst>
          </p:cNvPr>
          <p:cNvGraphicFramePr>
            <a:graphicFrameLocks/>
          </p:cNvGraphicFramePr>
          <p:nvPr>
            <p:extLst>
              <p:ext uri="{D42A27DB-BD31-4B8C-83A1-F6EECF244321}">
                <p14:modId xmlns:p14="http://schemas.microsoft.com/office/powerpoint/2010/main" val="306492924"/>
              </p:ext>
            </p:extLst>
          </p:nvPr>
        </p:nvGraphicFramePr>
        <p:xfrm>
          <a:off x="326331" y="1457321"/>
          <a:ext cx="8629651" cy="5410203"/>
        </p:xfrm>
        <a:graphic>
          <a:graphicData uri="http://schemas.openxmlformats.org/drawingml/2006/table">
            <a:tbl>
              <a:tblPr firstRow="1" firstCol="1" lastRow="1" lastCol="1" bandRow="1" bandCol="1"/>
              <a:tblGrid>
                <a:gridCol w="797981">
                  <a:extLst>
                    <a:ext uri="{9D8B030D-6E8A-4147-A177-3AD203B41FA5}">
                      <a16:colId xmlns:a16="http://schemas.microsoft.com/office/drawing/2014/main" val="20000"/>
                    </a:ext>
                  </a:extLst>
                </a:gridCol>
                <a:gridCol w="1857093">
                  <a:extLst>
                    <a:ext uri="{9D8B030D-6E8A-4147-A177-3AD203B41FA5}">
                      <a16:colId xmlns:a16="http://schemas.microsoft.com/office/drawing/2014/main" val="20001"/>
                    </a:ext>
                  </a:extLst>
                </a:gridCol>
                <a:gridCol w="461042">
                  <a:extLst>
                    <a:ext uri="{9D8B030D-6E8A-4147-A177-3AD203B41FA5}">
                      <a16:colId xmlns:a16="http://schemas.microsoft.com/office/drawing/2014/main" val="20002"/>
                    </a:ext>
                  </a:extLst>
                </a:gridCol>
                <a:gridCol w="799140">
                  <a:extLst>
                    <a:ext uri="{9D8B030D-6E8A-4147-A177-3AD203B41FA5}">
                      <a16:colId xmlns:a16="http://schemas.microsoft.com/office/drawing/2014/main" val="20003"/>
                    </a:ext>
                  </a:extLst>
                </a:gridCol>
                <a:gridCol w="799139">
                  <a:extLst>
                    <a:ext uri="{9D8B030D-6E8A-4147-A177-3AD203B41FA5}">
                      <a16:colId xmlns:a16="http://schemas.microsoft.com/office/drawing/2014/main" val="20004"/>
                    </a:ext>
                  </a:extLst>
                </a:gridCol>
                <a:gridCol w="929768">
                  <a:extLst>
                    <a:ext uri="{9D8B030D-6E8A-4147-A177-3AD203B41FA5}">
                      <a16:colId xmlns:a16="http://schemas.microsoft.com/office/drawing/2014/main" val="20005"/>
                    </a:ext>
                  </a:extLst>
                </a:gridCol>
                <a:gridCol w="799140">
                  <a:extLst>
                    <a:ext uri="{9D8B030D-6E8A-4147-A177-3AD203B41FA5}">
                      <a16:colId xmlns:a16="http://schemas.microsoft.com/office/drawing/2014/main" val="20006"/>
                    </a:ext>
                  </a:extLst>
                </a:gridCol>
                <a:gridCol w="906716">
                  <a:extLst>
                    <a:ext uri="{9D8B030D-6E8A-4147-A177-3AD203B41FA5}">
                      <a16:colId xmlns:a16="http://schemas.microsoft.com/office/drawing/2014/main" val="20007"/>
                    </a:ext>
                  </a:extLst>
                </a:gridCol>
                <a:gridCol w="760719">
                  <a:extLst>
                    <a:ext uri="{9D8B030D-6E8A-4147-A177-3AD203B41FA5}">
                      <a16:colId xmlns:a16="http://schemas.microsoft.com/office/drawing/2014/main" val="356032563"/>
                    </a:ext>
                  </a:extLst>
                </a:gridCol>
                <a:gridCol w="518913">
                  <a:extLst>
                    <a:ext uri="{9D8B030D-6E8A-4147-A177-3AD203B41FA5}">
                      <a16:colId xmlns:a16="http://schemas.microsoft.com/office/drawing/2014/main" val="20008"/>
                    </a:ext>
                  </a:extLst>
                </a:gridCol>
              </a:tblGrid>
              <a:tr h="600075">
                <a:tc grid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indent="228600" algn="just">
                        <a:spcAft>
                          <a:spcPts val="0"/>
                        </a:spcAft>
                      </a:pPr>
                      <a:r>
                        <a:rPr lang="zh-CN" sz="1600" b="1" kern="100" dirty="0">
                          <a:solidFill>
                            <a:srgbClr val="0000FF"/>
                          </a:solidFill>
                          <a:effectLst/>
                        </a:rPr>
                        <a:t>　　　</a:t>
                      </a:r>
                      <a:r>
                        <a:rPr lang="en-US" sz="1600" b="1" kern="100" dirty="0">
                          <a:solidFill>
                            <a:srgbClr val="0000FF"/>
                          </a:solidFill>
                          <a:effectLst/>
                        </a:rPr>
                        <a:t>      </a:t>
                      </a:r>
                      <a:r>
                        <a:rPr lang="zh-CN" sz="1600" b="1" kern="100" dirty="0">
                          <a:solidFill>
                            <a:srgbClr val="0000FF"/>
                          </a:solidFill>
                          <a:effectLst/>
                        </a:rPr>
                        <a:t>安全机制</a:t>
                      </a:r>
                      <a:endParaRPr lang="zh-CN" sz="2000" b="1" kern="100" dirty="0">
                        <a:solidFill>
                          <a:srgbClr val="0000FF"/>
                        </a:solidFill>
                        <a:effectLst/>
                      </a:endParaRPr>
                    </a:p>
                    <a:p>
                      <a:pPr algn="just">
                        <a:spcAft>
                          <a:spcPts val="0"/>
                        </a:spcAft>
                      </a:pPr>
                      <a:r>
                        <a:rPr lang="zh-CN" sz="1600" b="1" kern="100" dirty="0">
                          <a:solidFill>
                            <a:srgbClr val="0000FF"/>
                          </a:solidFill>
                          <a:effectLst/>
                        </a:rPr>
                        <a:t>安全服务</a:t>
                      </a:r>
                      <a:endParaRPr lang="zh-CN" sz="2000" b="1" kern="100" dirty="0">
                        <a:solidFill>
                          <a:srgbClr val="0000FF"/>
                        </a:solidFill>
                        <a:effectLst/>
                        <a:latin typeface="Calibri"/>
                        <a:ea typeface="宋体"/>
                        <a:cs typeface="Times New Roman"/>
                      </a:endParaRPr>
                    </a:p>
                  </a:txBody>
                  <a:tcPr marL="68580" marR="68580"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hMerge="1">
                  <a:txBody>
                    <a:bodyPr/>
                    <a:lstStyle/>
                    <a:p>
                      <a:endParaRPr lang="zh-CN" altLang="en-US"/>
                    </a:p>
                  </a:txBody>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加密</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数字签名</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访问控制</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数据完整性</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鉴别交换</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业务流填充</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p>
                      <a:pPr marL="0" algn="just" defTabSz="457200" rtl="0" eaLnBrk="1" latinLnBrk="0" hangingPunct="1">
                        <a:spcAft>
                          <a:spcPts val="0"/>
                        </a:spcAft>
                      </a:pPr>
                      <a:r>
                        <a:rPr lang="zh-CN" altLang="en-US" sz="1200" b="1" kern="100" dirty="0">
                          <a:solidFill>
                            <a:srgbClr val="0000FF"/>
                          </a:solidFill>
                          <a:effectLst/>
                          <a:latin typeface="Arial"/>
                          <a:ea typeface="宋体"/>
                          <a:cs typeface="+mn-cs"/>
                        </a:rPr>
                        <a:t>路由控制</a:t>
                      </a:r>
                    </a:p>
                  </a:txBody>
                  <a:tcPr marL="68580" marR="68580" marT="0" marB="0" anchor="ctr" anchorCtr="1">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just">
                        <a:spcAft>
                          <a:spcPts val="0"/>
                        </a:spcAft>
                      </a:pPr>
                      <a:r>
                        <a:rPr lang="zh-CN" sz="1200" b="1" kern="100" dirty="0">
                          <a:solidFill>
                            <a:srgbClr val="0000FF"/>
                          </a:solidFill>
                          <a:effectLst/>
                        </a:rPr>
                        <a:t>公证</a:t>
                      </a:r>
                      <a:endParaRPr lang="zh-CN" sz="2000" b="1" kern="100" dirty="0">
                        <a:solidFill>
                          <a:srgbClr val="0000FF"/>
                        </a:solidFill>
                        <a:effectLst/>
                        <a:latin typeface="Calibri"/>
                        <a:ea typeface="宋体"/>
                        <a:cs typeface="Times New Roman"/>
                      </a:endParaRPr>
                    </a:p>
                  </a:txBody>
                  <a:tcPr marL="68580" marR="68580" marT="0" marB="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10000"/>
                  </a:ext>
                </a:extLst>
              </a:tr>
              <a:tr h="350044">
                <a:tc row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dirty="0">
                          <a:solidFill>
                            <a:srgbClr val="0000FF"/>
                          </a:solidFill>
                          <a:effectLst/>
                        </a:rPr>
                        <a:t>鉴别</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对等实体鉴别</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1"/>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dirty="0">
                          <a:solidFill>
                            <a:srgbClr val="0000FF"/>
                          </a:solidFill>
                          <a:effectLst/>
                        </a:rPr>
                        <a:t>数据源鉴别</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2"/>
                  </a:ext>
                </a:extLst>
              </a:tr>
              <a:tr h="350044">
                <a:tc grid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l">
                        <a:spcAft>
                          <a:spcPts val="0"/>
                        </a:spcAft>
                      </a:pPr>
                      <a:r>
                        <a:rPr lang="zh-CN" sz="1200" b="1" kern="100" dirty="0">
                          <a:solidFill>
                            <a:srgbClr val="0000FF"/>
                          </a:solidFill>
                          <a:effectLst/>
                        </a:rPr>
                        <a:t>访问控制</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h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3"/>
                  </a:ext>
                </a:extLst>
              </a:tr>
              <a:tr h="350044">
                <a:tc rowSpan="4">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数据机密性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连接机密性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4"/>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无连接机密性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20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5"/>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6"/>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业务流机密性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srgbClr val="0000FF"/>
                          </a:solidFill>
                          <a:effectLst/>
                          <a:uLnTx/>
                          <a:uFillTx/>
                          <a:latin typeface="+mn-lt"/>
                          <a:ea typeface="+mn-ea"/>
                          <a:cs typeface="+mn-cs"/>
                        </a:rPr>
                        <a:t>Y</a:t>
                      </a:r>
                      <a:endParaRPr kumimoji="0" lang="zh-CN" altLang="en-US" sz="2000" b="1" i="0" u="none" strike="noStrike" kern="100" cap="none" spc="0" normalizeH="0" baseline="0" noProof="0" dirty="0">
                        <a:ln>
                          <a:noFill/>
                        </a:ln>
                        <a:solidFill>
                          <a:srgbClr val="0000FF"/>
                        </a:solidFill>
                        <a:effectLst/>
                        <a:uLnTx/>
                        <a:uFillTx/>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7"/>
                  </a:ext>
                </a:extLst>
              </a:tr>
              <a:tr h="350044">
                <a:tc rowSpan="5">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数据完整性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可恢复的连接完整性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8"/>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不可恢复的连接完整性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09"/>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0"/>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无连接完整性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1"/>
                  </a:ext>
                </a:extLst>
              </a:tr>
              <a:tr h="350044">
                <a:tc vMerge="1">
                  <a:txBody>
                    <a:bodyPr/>
                    <a:lstStyle/>
                    <a:p>
                      <a:endParaRPr lang="zh-CN" altLang="en-US"/>
                    </a:p>
                  </a:txBody>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选择字段无连接完整性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20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2"/>
                  </a:ext>
                </a:extLst>
              </a:tr>
              <a:tr h="300038">
                <a:tc rowSpan="2">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a:solidFill>
                            <a:srgbClr val="0000FF"/>
                          </a:solidFill>
                          <a:effectLst/>
                        </a:rPr>
                        <a:t>抗抵赖性</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381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zh-CN" sz="1200" b="1" kern="100">
                          <a:solidFill>
                            <a:srgbClr val="0000FF"/>
                          </a:solidFill>
                          <a:effectLst/>
                        </a:rPr>
                        <a:t>数据原发证明抗抵赖性</a:t>
                      </a:r>
                      <a:endParaRPr lang="zh-CN" sz="2000" b="1" kern="100">
                        <a:solidFill>
                          <a:srgbClr val="0000FF"/>
                        </a:solidFill>
                        <a:effectLst/>
                        <a:latin typeface="Calibri"/>
                        <a:ea typeface="宋体"/>
                        <a:cs typeface="Times New Roman"/>
                      </a:endParaRPr>
                    </a:p>
                  </a:txBody>
                  <a:tcPr marL="68580" marR="68580" marT="0" marB="0" anchor="ctr">
                    <a:lnL w="381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kern="1200">
                          <a:solidFill>
                            <a:schemeClr val="dk1"/>
                          </a:solidFill>
                          <a:latin typeface="Arial"/>
                          <a:ea typeface="宋体"/>
                        </a:defRPr>
                      </a:lvl1pPr>
                      <a:lvl2pPr marL="457200" algn="l" defTabSz="457200" rtl="0" eaLnBrk="1" latinLnBrk="0" hangingPunct="1">
                        <a:defRPr sz="1800" kern="1200">
                          <a:solidFill>
                            <a:schemeClr val="dk1"/>
                          </a:solidFill>
                          <a:latin typeface="Arial"/>
                          <a:ea typeface="宋体"/>
                        </a:defRPr>
                      </a:lvl2pPr>
                      <a:lvl3pPr marL="914400" algn="l" defTabSz="457200" rtl="0" eaLnBrk="1" latinLnBrk="0" hangingPunct="1">
                        <a:defRPr sz="1800" kern="1200">
                          <a:solidFill>
                            <a:schemeClr val="dk1"/>
                          </a:solidFill>
                          <a:latin typeface="Arial"/>
                          <a:ea typeface="宋体"/>
                        </a:defRPr>
                      </a:lvl3pPr>
                      <a:lvl4pPr marL="1371600" algn="l" defTabSz="457200" rtl="0" eaLnBrk="1" latinLnBrk="0" hangingPunct="1">
                        <a:defRPr sz="1800" kern="1200">
                          <a:solidFill>
                            <a:schemeClr val="dk1"/>
                          </a:solidFill>
                          <a:latin typeface="Arial"/>
                          <a:ea typeface="宋体"/>
                        </a:defRPr>
                      </a:lvl4pPr>
                      <a:lvl5pPr marL="1828800" algn="l" defTabSz="457200" rtl="0" eaLnBrk="1" latinLnBrk="0" hangingPunct="1">
                        <a:defRPr sz="1800" kern="1200">
                          <a:solidFill>
                            <a:schemeClr val="dk1"/>
                          </a:solidFill>
                          <a:latin typeface="Arial"/>
                          <a:ea typeface="宋体"/>
                        </a:defRPr>
                      </a:lvl5pPr>
                      <a:lvl6pPr marL="2286000" algn="l" defTabSz="457200" rtl="0" eaLnBrk="1" latinLnBrk="0" hangingPunct="1">
                        <a:defRPr sz="1800" kern="1200">
                          <a:solidFill>
                            <a:schemeClr val="dk1"/>
                          </a:solidFill>
                          <a:latin typeface="Arial"/>
                          <a:ea typeface="宋体"/>
                        </a:defRPr>
                      </a:lvl6pPr>
                      <a:lvl7pPr marL="2743200" algn="l" defTabSz="457200" rtl="0" eaLnBrk="1" latinLnBrk="0" hangingPunct="1">
                        <a:defRPr sz="1800" kern="1200">
                          <a:solidFill>
                            <a:schemeClr val="dk1"/>
                          </a:solidFill>
                          <a:latin typeface="Arial"/>
                          <a:ea typeface="宋体"/>
                        </a:defRPr>
                      </a:lvl7pPr>
                      <a:lvl8pPr marL="3200400" algn="l" defTabSz="457200" rtl="0" eaLnBrk="1" latinLnBrk="0" hangingPunct="1">
                        <a:defRPr sz="1800" kern="1200">
                          <a:solidFill>
                            <a:schemeClr val="dk1"/>
                          </a:solidFill>
                          <a:latin typeface="Arial"/>
                          <a:ea typeface="宋体"/>
                        </a:defRPr>
                      </a:lvl8pPr>
                      <a:lvl9pPr marL="3657600" algn="l" defTabSz="457200" rtl="0" eaLnBrk="1" latinLnBrk="0" hangingPunct="1">
                        <a:defRPr sz="1800" kern="1200">
                          <a:solidFill>
                            <a:schemeClr val="dk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3"/>
                  </a:ext>
                </a:extLst>
              </a:tr>
              <a:tr h="300038">
                <a:tc vMerge="1">
                  <a:txBody>
                    <a:bodyPr/>
                    <a:lstStyle/>
                    <a:p>
                      <a:endParaRPr lang="zh-CN" altLang="en-US"/>
                    </a:p>
                  </a:txBody>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zh-CN" sz="1200" b="1" kern="100" dirty="0">
                          <a:solidFill>
                            <a:srgbClr val="0000FF"/>
                          </a:solidFill>
                          <a:effectLst/>
                        </a:rPr>
                        <a:t>交付证明的抗抵赖性</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Y</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a:solidFill>
                            <a:srgbClr val="0000FF"/>
                          </a:solidFill>
                          <a:effectLst/>
                        </a:rPr>
                        <a:t> </a:t>
                      </a:r>
                      <a:endParaRPr lang="zh-CN" sz="2000" b="1" kern="10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 </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p>
                      <a:pPr algn="ctr">
                        <a:spcAft>
                          <a:spcPts val="0"/>
                        </a:spcAft>
                      </a:pP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tc>
                  <a:txBody>
                    <a:bodyPr/>
                    <a:lstStyle>
                      <a:lvl1pPr marL="0" algn="l" defTabSz="457200" rtl="0" eaLnBrk="1" latinLnBrk="0" hangingPunct="1">
                        <a:defRPr sz="1800" b="1" kern="1200">
                          <a:solidFill>
                            <a:schemeClr val="lt1"/>
                          </a:solidFill>
                          <a:latin typeface="Arial"/>
                          <a:ea typeface="宋体"/>
                        </a:defRPr>
                      </a:lvl1pPr>
                      <a:lvl2pPr marL="457200" algn="l" defTabSz="457200" rtl="0" eaLnBrk="1" latinLnBrk="0" hangingPunct="1">
                        <a:defRPr sz="1800" b="1" kern="1200">
                          <a:solidFill>
                            <a:schemeClr val="lt1"/>
                          </a:solidFill>
                          <a:latin typeface="Arial"/>
                          <a:ea typeface="宋体"/>
                        </a:defRPr>
                      </a:lvl2pPr>
                      <a:lvl3pPr marL="914400" algn="l" defTabSz="457200" rtl="0" eaLnBrk="1" latinLnBrk="0" hangingPunct="1">
                        <a:defRPr sz="1800" b="1" kern="1200">
                          <a:solidFill>
                            <a:schemeClr val="lt1"/>
                          </a:solidFill>
                          <a:latin typeface="Arial"/>
                          <a:ea typeface="宋体"/>
                        </a:defRPr>
                      </a:lvl3pPr>
                      <a:lvl4pPr marL="1371600" algn="l" defTabSz="457200" rtl="0" eaLnBrk="1" latinLnBrk="0" hangingPunct="1">
                        <a:defRPr sz="1800" b="1" kern="1200">
                          <a:solidFill>
                            <a:schemeClr val="lt1"/>
                          </a:solidFill>
                          <a:latin typeface="Arial"/>
                          <a:ea typeface="宋体"/>
                        </a:defRPr>
                      </a:lvl4pPr>
                      <a:lvl5pPr marL="1828800" algn="l" defTabSz="457200" rtl="0" eaLnBrk="1" latinLnBrk="0" hangingPunct="1">
                        <a:defRPr sz="1800" b="1" kern="1200">
                          <a:solidFill>
                            <a:schemeClr val="lt1"/>
                          </a:solidFill>
                          <a:latin typeface="Arial"/>
                          <a:ea typeface="宋体"/>
                        </a:defRPr>
                      </a:lvl5pPr>
                      <a:lvl6pPr marL="2286000" algn="l" defTabSz="457200" rtl="0" eaLnBrk="1" latinLnBrk="0" hangingPunct="1">
                        <a:defRPr sz="1800" b="1" kern="1200">
                          <a:solidFill>
                            <a:schemeClr val="lt1"/>
                          </a:solidFill>
                          <a:latin typeface="Arial"/>
                          <a:ea typeface="宋体"/>
                        </a:defRPr>
                      </a:lvl6pPr>
                      <a:lvl7pPr marL="2743200" algn="l" defTabSz="457200" rtl="0" eaLnBrk="1" latinLnBrk="0" hangingPunct="1">
                        <a:defRPr sz="1800" b="1" kern="1200">
                          <a:solidFill>
                            <a:schemeClr val="lt1"/>
                          </a:solidFill>
                          <a:latin typeface="Arial"/>
                          <a:ea typeface="宋体"/>
                        </a:defRPr>
                      </a:lvl7pPr>
                      <a:lvl8pPr marL="3200400" algn="l" defTabSz="457200" rtl="0" eaLnBrk="1" latinLnBrk="0" hangingPunct="1">
                        <a:defRPr sz="1800" b="1" kern="1200">
                          <a:solidFill>
                            <a:schemeClr val="lt1"/>
                          </a:solidFill>
                          <a:latin typeface="Arial"/>
                          <a:ea typeface="宋体"/>
                        </a:defRPr>
                      </a:lvl8pPr>
                      <a:lvl9pPr marL="3657600" algn="l" defTabSz="457200" rtl="0" eaLnBrk="1" latinLnBrk="0" hangingPunct="1">
                        <a:defRPr sz="1800" b="1" kern="1200">
                          <a:solidFill>
                            <a:schemeClr val="lt1"/>
                          </a:solidFill>
                          <a:latin typeface="Arial"/>
                          <a:ea typeface="宋体"/>
                        </a:defRPr>
                      </a:lvl9pPr>
                    </a:lstStyle>
                    <a:p>
                      <a:pPr algn="ctr">
                        <a:spcAft>
                          <a:spcPts val="0"/>
                        </a:spcAft>
                      </a:pPr>
                      <a:r>
                        <a:rPr lang="en-US" sz="1600" b="1" kern="100" dirty="0">
                          <a:solidFill>
                            <a:srgbClr val="0000FF"/>
                          </a:solidFill>
                          <a:effectLst/>
                        </a:rPr>
                        <a:t>Y</a:t>
                      </a:r>
                      <a:endParaRPr lang="zh-CN" sz="2000" b="1" kern="100" dirty="0">
                        <a:solidFill>
                          <a:srgbClr val="0000FF"/>
                        </a:solidFill>
                        <a:effectLst/>
                        <a:latin typeface="Calibri"/>
                        <a:ea typeface="宋体"/>
                        <a:cs typeface="Times New Roman"/>
                      </a:endParaRPr>
                    </a:p>
                  </a:txBody>
                  <a:tcPr marL="68580" marR="6858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gradFill flip="none" rotWithShape="1">
                      <a:gsLst>
                        <a:gs pos="0">
                          <a:srgbClr val="5E9EFF"/>
                        </a:gs>
                        <a:gs pos="39999">
                          <a:srgbClr val="85C2FF"/>
                        </a:gs>
                        <a:gs pos="70000">
                          <a:srgbClr val="C4D6EB"/>
                        </a:gs>
                        <a:gs pos="100000">
                          <a:srgbClr val="FFEBFA"/>
                        </a:gs>
                      </a:gsLst>
                      <a:lin ang="5400000" scaled="0"/>
                      <a:tileRect/>
                    </a:gradFill>
                  </a:tcPr>
                </a:tc>
                <a:extLst>
                  <a:ext uri="{0D108BD9-81ED-4DB2-BD59-A6C34878D82A}">
                    <a16:rowId xmlns:a16="http://schemas.microsoft.com/office/drawing/2014/main" val="10014"/>
                  </a:ext>
                </a:extLst>
              </a:tr>
            </a:tbl>
          </a:graphicData>
        </a:graphic>
      </p:graphicFrame>
      <p:cxnSp>
        <p:nvCxnSpPr>
          <p:cNvPr id="6" name="直接连接符 5">
            <a:extLst>
              <a:ext uri="{FF2B5EF4-FFF2-40B4-BE49-F238E27FC236}">
                <a16:creationId xmlns:a16="http://schemas.microsoft.com/office/drawing/2014/main" id="{254483B6-D426-475E-812F-9AA42D334999}"/>
              </a:ext>
            </a:extLst>
          </p:cNvPr>
          <p:cNvCxnSpPr>
            <a:cxnSpLocks/>
          </p:cNvCxnSpPr>
          <p:nvPr/>
        </p:nvCxnSpPr>
        <p:spPr>
          <a:xfrm>
            <a:off x="326331" y="1457321"/>
            <a:ext cx="2662758" cy="57894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55E342A-A171-45CD-8FE9-68A63340108C}"/>
              </a:ext>
            </a:extLst>
          </p:cNvPr>
          <p:cNvSpPr txBox="1"/>
          <p:nvPr/>
        </p:nvSpPr>
        <p:spPr>
          <a:xfrm>
            <a:off x="829875" y="3592813"/>
            <a:ext cx="7684034" cy="1569660"/>
          </a:xfrm>
          <a:prstGeom prst="rect">
            <a:avLst/>
          </a:prstGeom>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3200" dirty="0"/>
              <a:t>注意：</a:t>
            </a:r>
            <a:endParaRPr lang="en-US" altLang="zh-CN" sz="3200" dirty="0"/>
          </a:p>
          <a:p>
            <a:r>
              <a:rPr lang="zh-CN" altLang="en-US" sz="3200" dirty="0"/>
              <a:t>每一种安全服务既可以由一种安全机制提供，也可以由几种安全机制联合提供。</a:t>
            </a:r>
          </a:p>
        </p:txBody>
      </p:sp>
      <p:sp>
        <p:nvSpPr>
          <p:cNvPr id="8" name="文本框 7">
            <a:extLst>
              <a:ext uri="{FF2B5EF4-FFF2-40B4-BE49-F238E27FC236}">
                <a16:creationId xmlns:a16="http://schemas.microsoft.com/office/drawing/2014/main" id="{5B101641-F4D8-4029-913C-CBE55FC70AF5}"/>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17795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a:spLocks noGrp="1"/>
          </p:cNvSpPr>
          <p:nvPr>
            <p:ph type="title"/>
          </p:nvPr>
        </p:nvSpPr>
        <p:spPr>
          <a:xfrm>
            <a:off x="2801938" y="585788"/>
            <a:ext cx="3122612" cy="584200"/>
          </a:xfrm>
        </p:spPr>
        <p:txBody>
          <a:bodyPr/>
          <a:lstStyle/>
          <a:p>
            <a:pPr marL="342900" indent="-342900" algn="ctr" eaLnBrk="1" hangingPunct="1"/>
            <a:r>
              <a:rPr lang="zh-CN" altLang="en-US" sz="3300">
                <a:solidFill>
                  <a:schemeClr val="tx2"/>
                </a:solidFill>
                <a:ea typeface="宋体" panose="02010600030101010101" pitchFamily="2" charset="-122"/>
              </a:rPr>
              <a:t>课程内容</a:t>
            </a:r>
          </a:p>
        </p:txBody>
      </p:sp>
      <p:sp>
        <p:nvSpPr>
          <p:cNvPr id="2" name="矩形 1"/>
          <p:cNvSpPr/>
          <p:nvPr/>
        </p:nvSpPr>
        <p:spPr>
          <a:xfrm>
            <a:off x="2988624" y="2007786"/>
            <a:ext cx="5109091" cy="461665"/>
          </a:xfrm>
          <a:prstGeom prst="rect">
            <a:avLst/>
          </a:prstGeom>
          <a:noFill/>
        </p:spPr>
        <p:txBody>
          <a:bodyPr wrap="none">
            <a:spAutoFit/>
          </a:bodyPr>
          <a:lstStyle/>
          <a:p>
            <a:pPr marL="0" lvl="1" eaLnBrk="1" fontAlgn="auto" hangingPunct="1">
              <a:spcBef>
                <a:spcPts val="2400"/>
              </a:spcBef>
              <a:spcAft>
                <a:spcPts val="0"/>
              </a:spcAf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2</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a:t>
            </a:r>
            <a:r>
              <a:rPr lang="zh-CN" altLang="en-US" sz="2400" dirty="0">
                <a:solidFill>
                  <a:prstClr val="black"/>
                </a:solidFill>
                <a:latin typeface="幼圆" panose="02010509060101010101" pitchFamily="49" charset="-122"/>
              </a:rPr>
              <a:t>信息安全的体系、模型及评价</a:t>
            </a:r>
            <a:endPar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3" name="矩形 2"/>
          <p:cNvSpPr/>
          <p:nvPr/>
        </p:nvSpPr>
        <p:spPr>
          <a:xfrm>
            <a:off x="2988624" y="2630929"/>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3</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密码技术基础</a:t>
            </a:r>
            <a:endPar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
        <p:nvSpPr>
          <p:cNvPr id="5" name="矩形 4"/>
          <p:cNvSpPr/>
          <p:nvPr/>
        </p:nvSpPr>
        <p:spPr>
          <a:xfrm>
            <a:off x="2939493" y="3254668"/>
            <a:ext cx="3262312"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4</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认证技术基础</a:t>
            </a:r>
          </a:p>
        </p:txBody>
      </p:sp>
      <p:sp>
        <p:nvSpPr>
          <p:cNvPr id="9" name="矩形 8">
            <a:extLst>
              <a:ext uri="{FF2B5EF4-FFF2-40B4-BE49-F238E27FC236}">
                <a16:creationId xmlns:a16="http://schemas.microsoft.com/office/drawing/2014/main" id="{798D9D8E-B085-4B34-9A2C-887C7168C804}"/>
              </a:ext>
            </a:extLst>
          </p:cNvPr>
          <p:cNvSpPr/>
          <p:nvPr/>
        </p:nvSpPr>
        <p:spPr>
          <a:xfrm>
            <a:off x="2989915" y="4501848"/>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6</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网络防御技术</a:t>
            </a:r>
          </a:p>
        </p:txBody>
      </p:sp>
      <p:sp>
        <p:nvSpPr>
          <p:cNvPr id="11" name="矩形 10">
            <a:extLst>
              <a:ext uri="{FF2B5EF4-FFF2-40B4-BE49-F238E27FC236}">
                <a16:creationId xmlns:a16="http://schemas.microsoft.com/office/drawing/2014/main" id="{4062F04F-FE8A-4305-99A7-0233BE2B1C77}"/>
              </a:ext>
            </a:extLst>
          </p:cNvPr>
          <p:cNvSpPr/>
          <p:nvPr/>
        </p:nvSpPr>
        <p:spPr>
          <a:xfrm>
            <a:off x="2988624" y="3878705"/>
            <a:ext cx="295465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网络攻击技术</a:t>
            </a:r>
          </a:p>
        </p:txBody>
      </p:sp>
      <p:sp>
        <p:nvSpPr>
          <p:cNvPr id="12" name="矩形 11">
            <a:extLst>
              <a:ext uri="{FF2B5EF4-FFF2-40B4-BE49-F238E27FC236}">
                <a16:creationId xmlns:a16="http://schemas.microsoft.com/office/drawing/2014/main" id="{F0A20C2A-C9AF-4CF4-89E7-30B32B91F535}"/>
              </a:ext>
            </a:extLst>
          </p:cNvPr>
          <p:cNvSpPr/>
          <p:nvPr/>
        </p:nvSpPr>
        <p:spPr>
          <a:xfrm>
            <a:off x="2988624" y="5124991"/>
            <a:ext cx="3877985" cy="461665"/>
          </a:xfrm>
          <a:prstGeom prst="rect">
            <a:avLst/>
          </a:prstGeom>
        </p:spPr>
        <p:txBody>
          <a:bodyPr wrap="none">
            <a:spAutoFit/>
          </a:bodyPr>
          <a:lstStyle/>
          <a:p>
            <a:pPr marL="0" marR="0" lvl="1" indent="0" algn="l" defTabSz="457200" rtl="0" eaLnBrk="1" fontAlgn="auto" latinLnBrk="0" hangingPunct="1">
              <a:lnSpc>
                <a:spcPct val="100000"/>
              </a:lnSpc>
              <a:spcBef>
                <a:spcPts val="240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7</a:t>
            </a: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章 信息安全策略与管理</a:t>
            </a:r>
          </a:p>
        </p:txBody>
      </p:sp>
      <p:sp>
        <p:nvSpPr>
          <p:cNvPr id="13" name="矩形 12">
            <a:extLst>
              <a:ext uri="{FF2B5EF4-FFF2-40B4-BE49-F238E27FC236}">
                <a16:creationId xmlns:a16="http://schemas.microsoft.com/office/drawing/2014/main" id="{A9CA5FEC-40DD-4246-A423-4C91868EAD59}"/>
              </a:ext>
            </a:extLst>
          </p:cNvPr>
          <p:cNvSpPr/>
          <p:nvPr/>
        </p:nvSpPr>
        <p:spPr>
          <a:xfrm>
            <a:off x="2988624" y="1384196"/>
            <a:ext cx="1723549" cy="461665"/>
          </a:xfrm>
          <a:prstGeom prst="rect">
            <a:avLst/>
          </a:prstGeom>
        </p:spPr>
        <p:txBody>
          <a:bodyPr wrap="none">
            <a:spAutoFit/>
          </a:bodyPr>
          <a:lstStyle/>
          <a:p>
            <a:pPr marL="0" lvl="1" eaLnBrk="1" fontAlgn="auto" hangingPunct="1">
              <a:spcBef>
                <a:spcPts val="2400"/>
              </a:spcBef>
              <a:spcAft>
                <a:spcPts val="0"/>
              </a:spcAft>
              <a:defRPr/>
            </a:pPr>
            <a:r>
              <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第</a:t>
            </a:r>
            <a:r>
              <a:rPr kumimoji="0" lang="en-US" altLang="zh-CN"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rPr>
              <a:t>1</a:t>
            </a:r>
            <a:r>
              <a:rPr lang="zh-CN" altLang="en-US" sz="2400" dirty="0">
                <a:solidFill>
                  <a:prstClr val="black"/>
                </a:solidFill>
                <a:latin typeface="幼圆" panose="02010509060101010101" pitchFamily="49" charset="-122"/>
              </a:rPr>
              <a:t>章 绪论</a:t>
            </a:r>
            <a:endParaRPr kumimoji="0" lang="zh-CN" altLang="en-US" sz="2400" b="0" i="0" u="none" strike="noStrike" kern="1200" cap="none" spc="0" normalizeH="0" baseline="0" noProof="0" dirty="0">
              <a:ln>
                <a:noFill/>
              </a:ln>
              <a:solidFill>
                <a:prstClr val="black"/>
              </a:solidFill>
              <a:effectLst/>
              <a:uLnTx/>
              <a:uFillTx/>
              <a:latin typeface="幼圆" panose="02010509060101010101" pitchFamily="49" charset="-122"/>
              <a:ea typeface="幼圆" panose="02010509060101010101" pitchFamily="49" charset="-122"/>
              <a:cs typeface="+mn-cs"/>
            </a:endParaRPr>
          </a:p>
        </p:txBody>
      </p:sp>
    </p:spTree>
    <p:extLst>
      <p:ext uri="{BB962C8B-B14F-4D97-AF65-F5344CB8AC3E}">
        <p14:creationId xmlns:p14="http://schemas.microsoft.com/office/powerpoint/2010/main" val="245926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1300" fill="hold"/>
                                        <p:tgtEl>
                                          <p:spTgt spid="2"/>
                                        </p:tgtEl>
                                        <p:attrNameLst>
                                          <p:attrName>fillcolor</p:attrName>
                                        </p:attrNameLst>
                                      </p:cBhvr>
                                      <p:to>
                                        <a:srgbClr val="A53010"/>
                                      </p:to>
                                    </p:animClr>
                                    <p:set>
                                      <p:cBhvr>
                                        <p:cTn id="7" dur="1300" fill="hold"/>
                                        <p:tgtEl>
                                          <p:spTgt spid="2"/>
                                        </p:tgtEl>
                                        <p:attrNameLst>
                                          <p:attrName>fill.type</p:attrName>
                                        </p:attrNameLst>
                                      </p:cBhvr>
                                      <p:to>
                                        <p:strVal val="solid"/>
                                      </p:to>
                                    </p:set>
                                    <p:set>
                                      <p:cBhvr>
                                        <p:cTn id="8" dur="1300" fill="hold"/>
                                        <p:tgtEl>
                                          <p:spTgt spid="2"/>
                                        </p:tgtEl>
                                        <p:attrNameLst>
                                          <p:attrName>fill.on</p:attrName>
                                        </p:attrNameLst>
                                      </p:cBhvr>
                                      <p:to>
                                        <p:strVal val="true"/>
                                      </p:to>
                                    </p:set>
                                  </p:childTnLst>
                                </p:cTn>
                              </p:par>
                            </p:childTnLst>
                          </p:cTn>
                        </p:par>
                        <p:par>
                          <p:cTn id="9" fill="hold">
                            <p:stCondLst>
                              <p:cond delay="1300"/>
                            </p:stCondLst>
                            <p:childTnLst>
                              <p:par>
                                <p:cTn id="10" presetID="3" presetClass="emph" presetSubtype="2" fill="hold" grpId="0" nodeType="afterEffect">
                                  <p:stCondLst>
                                    <p:cond delay="0"/>
                                  </p:stCondLst>
                                  <p:childTnLst>
                                    <p:animClr clrSpc="rgb" dir="cw">
                                      <p:cBhvr override="childStyle">
                                        <p:cTn id="11" dur="2000" fill="hold"/>
                                        <p:tgtEl>
                                          <p:spTgt spid="2"/>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31B48F-2489-4784-A6C7-5AFA166586F5}"/>
              </a:ext>
            </a:extLst>
          </p:cNvPr>
          <p:cNvSpPr/>
          <p:nvPr/>
        </p:nvSpPr>
        <p:spPr>
          <a:xfrm>
            <a:off x="1046603" y="1052896"/>
            <a:ext cx="1569660" cy="369332"/>
          </a:xfrm>
          <a:prstGeom prst="rect">
            <a:avLst/>
          </a:prstGeom>
        </p:spPr>
        <p:txBody>
          <a:bodyPr wrap="none">
            <a:spAutoFit/>
          </a:bodyPr>
          <a:lstStyle/>
          <a:p>
            <a:r>
              <a:rPr lang="zh-CN" altLang="en-US" dirty="0"/>
              <a:t>五、安全管理</a:t>
            </a:r>
          </a:p>
        </p:txBody>
      </p:sp>
      <p:sp>
        <p:nvSpPr>
          <p:cNvPr id="2" name="矩形 1">
            <a:extLst>
              <a:ext uri="{FF2B5EF4-FFF2-40B4-BE49-F238E27FC236}">
                <a16:creationId xmlns:a16="http://schemas.microsoft.com/office/drawing/2014/main" id="{D0ED406F-B1C5-43E1-9251-ED6426F40BD9}"/>
              </a:ext>
            </a:extLst>
          </p:cNvPr>
          <p:cNvSpPr/>
          <p:nvPr/>
        </p:nvSpPr>
        <p:spPr>
          <a:xfrm>
            <a:off x="1046600" y="1514640"/>
            <a:ext cx="7513410" cy="923330"/>
          </a:xfrm>
          <a:prstGeom prst="rect">
            <a:avLst/>
          </a:prstGeom>
        </p:spPr>
        <p:txBody>
          <a:bodyPr wrap="square">
            <a:spAutoFit/>
          </a:bodyPr>
          <a:lstStyle/>
          <a:p>
            <a:r>
              <a:rPr lang="en-US" altLang="zh-CN" dirty="0"/>
              <a:t>OSI</a:t>
            </a:r>
            <a:r>
              <a:rPr lang="zh-CN" altLang="en-US" dirty="0"/>
              <a:t>安全管理是为了更加方便、有效的运用安全服务而制定的技术措施，涉及到</a:t>
            </a:r>
            <a:r>
              <a:rPr lang="en-US" altLang="zh-CN" dirty="0"/>
              <a:t>OSI</a:t>
            </a:r>
            <a:r>
              <a:rPr lang="zh-CN" altLang="en-US" dirty="0"/>
              <a:t>安全服务与安全机制，包括向安全服务和安全机制中分配管理信息，以及收集与这些服务和机制的操作有关的信息等。</a:t>
            </a:r>
          </a:p>
        </p:txBody>
      </p:sp>
      <p:sp>
        <p:nvSpPr>
          <p:cNvPr id="7" name="矩形 6">
            <a:extLst>
              <a:ext uri="{FF2B5EF4-FFF2-40B4-BE49-F238E27FC236}">
                <a16:creationId xmlns:a16="http://schemas.microsoft.com/office/drawing/2014/main" id="{C48B10D1-52CD-472B-B628-551582EA2CC0}"/>
              </a:ext>
            </a:extLst>
          </p:cNvPr>
          <p:cNvSpPr/>
          <p:nvPr/>
        </p:nvSpPr>
        <p:spPr>
          <a:xfrm>
            <a:off x="1046600" y="3418568"/>
            <a:ext cx="2056973" cy="369332"/>
          </a:xfrm>
          <a:prstGeom prst="rect">
            <a:avLst/>
          </a:prstGeom>
        </p:spPr>
        <p:txBody>
          <a:bodyPr wrap="none">
            <a:spAutoFit/>
          </a:bodyPr>
          <a:lstStyle/>
          <a:p>
            <a:r>
              <a:rPr lang="en-US" altLang="zh-CN" dirty="0"/>
              <a:t>1. </a:t>
            </a:r>
            <a:r>
              <a:rPr lang="zh-CN" altLang="en-US" dirty="0"/>
              <a:t>安全管理信息库</a:t>
            </a:r>
          </a:p>
        </p:txBody>
      </p:sp>
      <p:sp>
        <p:nvSpPr>
          <p:cNvPr id="8" name="矩形 7">
            <a:extLst>
              <a:ext uri="{FF2B5EF4-FFF2-40B4-BE49-F238E27FC236}">
                <a16:creationId xmlns:a16="http://schemas.microsoft.com/office/drawing/2014/main" id="{7625D5C0-6622-48C1-A8EF-FEB5CA0EFA22}"/>
              </a:ext>
            </a:extLst>
          </p:cNvPr>
          <p:cNvSpPr/>
          <p:nvPr/>
        </p:nvSpPr>
        <p:spPr>
          <a:xfrm>
            <a:off x="1046600" y="3841338"/>
            <a:ext cx="7513410"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所有与安全有关的信息组成一个分布式信息库，称为“安全管理信息库</a:t>
            </a:r>
            <a:r>
              <a:rPr lang="en-US" altLang="zh-CN" dirty="0"/>
              <a:t>(SMIB)</a:t>
            </a:r>
            <a:r>
              <a:rPr lang="zh-CN" altLang="en-US" dirty="0"/>
              <a:t>”。</a:t>
            </a:r>
            <a:r>
              <a:rPr lang="en-US" altLang="zh-CN" dirty="0"/>
              <a:t>SMIB</a:t>
            </a:r>
            <a:r>
              <a:rPr lang="zh-CN" altLang="en-US" dirty="0"/>
              <a:t>是概念上的数据库，是</a:t>
            </a:r>
            <a:r>
              <a:rPr lang="en-US" altLang="zh-CN" dirty="0"/>
              <a:t>OSI</a:t>
            </a:r>
            <a:r>
              <a:rPr lang="zh-CN" altLang="en-US" dirty="0"/>
              <a:t>安全管理的核心 。通过</a:t>
            </a:r>
            <a:r>
              <a:rPr lang="en-US" altLang="zh-CN" dirty="0"/>
              <a:t>SMB</a:t>
            </a:r>
            <a:r>
              <a:rPr lang="zh-CN" altLang="en-US" dirty="0"/>
              <a:t>可以在在一组端系统实施一致的安全策略。</a:t>
            </a:r>
          </a:p>
        </p:txBody>
      </p:sp>
      <p:sp>
        <p:nvSpPr>
          <p:cNvPr id="9" name="矩形 8">
            <a:extLst>
              <a:ext uri="{FF2B5EF4-FFF2-40B4-BE49-F238E27FC236}">
                <a16:creationId xmlns:a16="http://schemas.microsoft.com/office/drawing/2014/main" id="{E8D83F30-720D-4CD3-B15E-E39735F7F3A4}"/>
              </a:ext>
            </a:extLst>
          </p:cNvPr>
          <p:cNvSpPr/>
          <p:nvPr/>
        </p:nvSpPr>
        <p:spPr>
          <a:xfrm>
            <a:off x="1100389" y="4812343"/>
            <a:ext cx="75748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安全管理可以根据需要通过非</a:t>
            </a:r>
            <a:r>
              <a:rPr lang="en-US" altLang="zh-CN" dirty="0"/>
              <a:t>OSI</a:t>
            </a:r>
            <a:r>
              <a:rPr lang="zh-CN" altLang="en-US" dirty="0"/>
              <a:t>通道和</a:t>
            </a:r>
            <a:r>
              <a:rPr lang="en-US" altLang="zh-CN" dirty="0"/>
              <a:t>OSI</a:t>
            </a:r>
            <a:r>
              <a:rPr lang="zh-CN" altLang="en-US" dirty="0"/>
              <a:t>通道在不同系统的管理机构间交换与安全有关的信息，从而完成</a:t>
            </a:r>
            <a:r>
              <a:rPr lang="en-US" altLang="zh-CN" dirty="0"/>
              <a:t>SMIB</a:t>
            </a:r>
            <a:r>
              <a:rPr lang="zh-CN" altLang="en-US" dirty="0"/>
              <a:t>的建立、更新和扩展。</a:t>
            </a:r>
          </a:p>
        </p:txBody>
      </p:sp>
      <p:sp>
        <p:nvSpPr>
          <p:cNvPr id="10" name="矩形 9">
            <a:extLst>
              <a:ext uri="{FF2B5EF4-FFF2-40B4-BE49-F238E27FC236}">
                <a16:creationId xmlns:a16="http://schemas.microsoft.com/office/drawing/2014/main" id="{43217BDE-D3A0-435E-B531-F3ECD5D4A8FD}"/>
              </a:ext>
            </a:extLst>
          </p:cNvPr>
          <p:cNvSpPr/>
          <p:nvPr/>
        </p:nvSpPr>
        <p:spPr>
          <a:xfrm>
            <a:off x="1046600" y="5506349"/>
            <a:ext cx="7513409"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en-US" altLang="zh-CN" dirty="0"/>
              <a:t>ISO</a:t>
            </a:r>
            <a:r>
              <a:rPr lang="zh-CN" altLang="en-US" dirty="0"/>
              <a:t>并未限定</a:t>
            </a:r>
            <a:r>
              <a:rPr lang="en-US" altLang="zh-CN" dirty="0"/>
              <a:t>SMIB</a:t>
            </a:r>
            <a:r>
              <a:rPr lang="zh-CN" altLang="en-US" dirty="0"/>
              <a:t>的信息储存和实现的形式，既可以是数据表格，也可以是文件，甚至是软件或硬件中嵌入的数据或规则。</a:t>
            </a:r>
          </a:p>
        </p:txBody>
      </p:sp>
      <p:sp>
        <p:nvSpPr>
          <p:cNvPr id="14" name="矩形 13">
            <a:extLst>
              <a:ext uri="{FF2B5EF4-FFF2-40B4-BE49-F238E27FC236}">
                <a16:creationId xmlns:a16="http://schemas.microsoft.com/office/drawing/2014/main" id="{C1E726D6-FDE7-4CB7-B64C-3D793A58748C}"/>
              </a:ext>
            </a:extLst>
          </p:cNvPr>
          <p:cNvSpPr/>
          <p:nvPr/>
        </p:nvSpPr>
        <p:spPr>
          <a:xfrm>
            <a:off x="1046600" y="2550862"/>
            <a:ext cx="7513409" cy="646331"/>
          </a:xfrm>
          <a:prstGeom prst="rect">
            <a:avLst/>
          </a:prstGeom>
        </p:spPr>
        <p:txBody>
          <a:bodyPr wrap="square">
            <a:spAutoFit/>
          </a:bodyPr>
          <a:lstStyle/>
          <a:p>
            <a:r>
              <a:rPr lang="zh-CN" altLang="en-US" dirty="0"/>
              <a:t>因此，</a:t>
            </a:r>
            <a:r>
              <a:rPr lang="en-US" altLang="zh-CN" dirty="0"/>
              <a:t>OSI</a:t>
            </a:r>
            <a:r>
              <a:rPr lang="zh-CN" altLang="en-US" dirty="0"/>
              <a:t>安全管理包括以下三方面的活动：系统安全管理、安全服务管理、安全机制管理，此外，还要考虑到</a:t>
            </a:r>
            <a:r>
              <a:rPr lang="en-US" altLang="zh-CN" dirty="0"/>
              <a:t>OSI</a:t>
            </a:r>
            <a:r>
              <a:rPr lang="zh-CN" altLang="en-US" dirty="0"/>
              <a:t>管理本身的安全。</a:t>
            </a:r>
          </a:p>
        </p:txBody>
      </p:sp>
      <p:sp>
        <p:nvSpPr>
          <p:cNvPr id="11" name="文本框 10">
            <a:extLst>
              <a:ext uri="{FF2B5EF4-FFF2-40B4-BE49-F238E27FC236}">
                <a16:creationId xmlns:a16="http://schemas.microsoft.com/office/drawing/2014/main" id="{F18AB40D-47E9-4A5C-B541-22B0406E155E}"/>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38557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FBE8FC-512E-49B7-B7C7-5498AEB2C83E}"/>
              </a:ext>
            </a:extLst>
          </p:cNvPr>
          <p:cNvSpPr/>
          <p:nvPr/>
        </p:nvSpPr>
        <p:spPr>
          <a:xfrm>
            <a:off x="1010481" y="1957167"/>
            <a:ext cx="7480375" cy="923330"/>
          </a:xfrm>
          <a:prstGeom prst="rect">
            <a:avLst/>
          </a:prstGeom>
        </p:spPr>
        <p:txBody>
          <a:bodyPr wrap="square">
            <a:spAutoFit/>
          </a:bodyPr>
          <a:lstStyle/>
          <a:p>
            <a:r>
              <a:rPr lang="zh-CN" altLang="en-US" dirty="0"/>
              <a:t>系统安全管理与整个</a:t>
            </a:r>
            <a:r>
              <a:rPr lang="en-US" altLang="zh-CN" dirty="0"/>
              <a:t>OSI</a:t>
            </a:r>
            <a:r>
              <a:rPr lang="zh-CN" altLang="en-US" dirty="0"/>
              <a:t>环境的安全管理有关，需与其它</a:t>
            </a:r>
            <a:r>
              <a:rPr lang="en-US" altLang="zh-CN" dirty="0"/>
              <a:t>OSI</a:t>
            </a:r>
            <a:r>
              <a:rPr lang="zh-CN" altLang="en-US" dirty="0"/>
              <a:t>管理职能相配合。系统安全管理的典型活动包括：</a:t>
            </a:r>
          </a:p>
          <a:p>
            <a:r>
              <a:rPr lang="zh-CN" altLang="en-US" dirty="0"/>
              <a:t> </a:t>
            </a:r>
          </a:p>
        </p:txBody>
      </p:sp>
      <p:sp>
        <p:nvSpPr>
          <p:cNvPr id="5" name="矩形 4">
            <a:extLst>
              <a:ext uri="{FF2B5EF4-FFF2-40B4-BE49-F238E27FC236}">
                <a16:creationId xmlns:a16="http://schemas.microsoft.com/office/drawing/2014/main" id="{6822E0D1-C6BA-454A-AD2F-F1E96A3F4025}"/>
              </a:ext>
            </a:extLst>
          </p:cNvPr>
          <p:cNvSpPr/>
          <p:nvPr/>
        </p:nvSpPr>
        <p:spPr>
          <a:xfrm>
            <a:off x="1010482" y="1343789"/>
            <a:ext cx="1890261" cy="369332"/>
          </a:xfrm>
          <a:prstGeom prst="rect">
            <a:avLst/>
          </a:prstGeom>
        </p:spPr>
        <p:txBody>
          <a:bodyPr wrap="none">
            <a:spAutoFit/>
          </a:bodyPr>
          <a:lstStyle/>
          <a:p>
            <a:r>
              <a:rPr lang="en-US" altLang="zh-CN" dirty="0"/>
              <a:t>2. </a:t>
            </a:r>
            <a:r>
              <a:rPr lang="zh-CN" altLang="en-US" dirty="0"/>
              <a:t>系统安全管理 </a:t>
            </a:r>
          </a:p>
        </p:txBody>
      </p:sp>
      <p:sp>
        <p:nvSpPr>
          <p:cNvPr id="6" name="矩形 5">
            <a:extLst>
              <a:ext uri="{FF2B5EF4-FFF2-40B4-BE49-F238E27FC236}">
                <a16:creationId xmlns:a16="http://schemas.microsoft.com/office/drawing/2014/main" id="{0282E008-2127-4BB0-B7AD-671E0878DF40}"/>
              </a:ext>
            </a:extLst>
          </p:cNvPr>
          <p:cNvSpPr/>
          <p:nvPr/>
        </p:nvSpPr>
        <p:spPr>
          <a:xfrm>
            <a:off x="977056" y="2880497"/>
            <a:ext cx="7713586" cy="2492990"/>
          </a:xfrm>
          <a:prstGeom prst="rect">
            <a:avLst/>
          </a:prstGeom>
        </p:spPr>
        <p:txBody>
          <a:bodyPr wrap="square">
            <a:spAutoFit/>
          </a:bodyPr>
          <a:lstStyle/>
          <a:p>
            <a:pPr marL="285750" indent="-285750">
              <a:spcBef>
                <a:spcPts val="600"/>
              </a:spcBef>
              <a:spcAft>
                <a:spcPts val="600"/>
              </a:spcAft>
              <a:buClr>
                <a:schemeClr val="accent1"/>
              </a:buClr>
              <a:buFont typeface="Arial Unicode MS" panose="020B0604020202020204" pitchFamily="34" charset="-122"/>
              <a:buChar char="❏"/>
            </a:pPr>
            <a:r>
              <a:rPr lang="zh-CN" altLang="en-US" dirty="0"/>
              <a:t>安全策略管理：包括一致性的维护与更新。</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事件处理管理：违反系统安全的远程报告及修改触发事件的报告门限。</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安全审计管理：确定并汇集本地或远程的安全事件、启动和终止所选安全事件的审计：跟踪记录、采集远程安全事件的审计记录，以及准备安全审计报告。</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安全恢复管理：维护针对违反安全策略行为的规则、对违反系统安全策略的行为进行报告。</a:t>
            </a:r>
          </a:p>
        </p:txBody>
      </p:sp>
      <p:sp>
        <p:nvSpPr>
          <p:cNvPr id="8" name="文本框 7">
            <a:extLst>
              <a:ext uri="{FF2B5EF4-FFF2-40B4-BE49-F238E27FC236}">
                <a16:creationId xmlns:a16="http://schemas.microsoft.com/office/drawing/2014/main" id="{6D6764BF-EC39-4D55-A4A5-742D4B5CEA33}"/>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39030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FEAA1F-13F7-4E2F-BF82-F581399A46ED}"/>
              </a:ext>
            </a:extLst>
          </p:cNvPr>
          <p:cNvSpPr/>
          <p:nvPr/>
        </p:nvSpPr>
        <p:spPr>
          <a:xfrm>
            <a:off x="1010482" y="1343789"/>
            <a:ext cx="1890261" cy="369332"/>
          </a:xfrm>
          <a:prstGeom prst="rect">
            <a:avLst/>
          </a:prstGeom>
        </p:spPr>
        <p:txBody>
          <a:bodyPr wrap="none">
            <a:spAutoFit/>
          </a:bodyPr>
          <a:lstStyle/>
          <a:p>
            <a:r>
              <a:rPr lang="en-US" altLang="zh-CN" dirty="0"/>
              <a:t>3. </a:t>
            </a:r>
            <a:r>
              <a:rPr lang="zh-CN" altLang="en-US" dirty="0"/>
              <a:t>安全服务管理 </a:t>
            </a:r>
          </a:p>
        </p:txBody>
      </p:sp>
      <p:sp>
        <p:nvSpPr>
          <p:cNvPr id="4" name="矩形 3">
            <a:extLst>
              <a:ext uri="{FF2B5EF4-FFF2-40B4-BE49-F238E27FC236}">
                <a16:creationId xmlns:a16="http://schemas.microsoft.com/office/drawing/2014/main" id="{22BEBC27-8CB7-4BB2-8B77-ECA945853807}"/>
              </a:ext>
            </a:extLst>
          </p:cNvPr>
          <p:cNvSpPr/>
          <p:nvPr/>
        </p:nvSpPr>
        <p:spPr>
          <a:xfrm>
            <a:off x="1010480" y="2527663"/>
            <a:ext cx="7580269" cy="1477328"/>
          </a:xfrm>
          <a:prstGeom prst="rect">
            <a:avLst/>
          </a:prstGeom>
        </p:spPr>
        <p:txBody>
          <a:bodyPr wrap="square">
            <a:spAutoFit/>
          </a:bodyPr>
          <a:lstStyle/>
          <a:p>
            <a:pPr marL="285750" indent="-285750">
              <a:spcBef>
                <a:spcPts val="600"/>
              </a:spcBef>
              <a:spcAft>
                <a:spcPts val="600"/>
              </a:spcAft>
              <a:buClr>
                <a:schemeClr val="accent1"/>
              </a:buClr>
              <a:buFont typeface="Arial Unicode MS" panose="020B0604020202020204" pitchFamily="34" charset="-122"/>
              <a:buChar char="❏"/>
            </a:pPr>
            <a:r>
              <a:rPr lang="en-US" altLang="zh-CN" dirty="0"/>
              <a:t> </a:t>
            </a:r>
            <a:r>
              <a:rPr lang="zh-CN" altLang="en-US" dirty="0"/>
              <a:t>确定和分配服务对象的安全保护</a:t>
            </a:r>
            <a:endParaRPr lang="en-US" altLang="zh-CN" dirty="0"/>
          </a:p>
          <a:p>
            <a:pPr marL="285750" indent="-285750">
              <a:spcBef>
                <a:spcPts val="600"/>
              </a:spcBef>
              <a:spcAft>
                <a:spcPts val="600"/>
              </a:spcAft>
              <a:buClr>
                <a:schemeClr val="accent1"/>
              </a:buClr>
              <a:buFont typeface="Arial Unicode MS" panose="020B0604020202020204" pitchFamily="34" charset="-122"/>
              <a:buChar char="❏"/>
            </a:pPr>
            <a:r>
              <a:rPr lang="en-US" altLang="zh-CN" dirty="0"/>
              <a:t> </a:t>
            </a:r>
            <a:r>
              <a:rPr lang="zh-CN" altLang="en-US" dirty="0"/>
              <a:t>分配和维护所选择的安全机制的规则，以提供所需安全服务，</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在本地或远程协商取得事先管理同意的可用安全机制，</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通过适当的安全机制管理职能， 调用具体安全机制，</a:t>
            </a:r>
          </a:p>
          <a:p>
            <a:pPr marL="285750" indent="-285750">
              <a:spcBef>
                <a:spcPts val="600"/>
              </a:spcBef>
              <a:spcAft>
                <a:spcPts val="600"/>
              </a:spcAft>
              <a:buClr>
                <a:schemeClr val="accent1"/>
              </a:buClr>
              <a:buFont typeface="Arial Unicode MS" panose="020B0604020202020204" pitchFamily="34" charset="-122"/>
              <a:buChar char="❏"/>
            </a:pPr>
            <a:r>
              <a:rPr lang="zh-CN" altLang="en-US" dirty="0"/>
              <a:t> 与其它安全服务管理功能和安全机制管理功能相互配合。 </a:t>
            </a:r>
          </a:p>
        </p:txBody>
      </p:sp>
      <p:sp>
        <p:nvSpPr>
          <p:cNvPr id="5" name="矩形 4">
            <a:extLst>
              <a:ext uri="{FF2B5EF4-FFF2-40B4-BE49-F238E27FC236}">
                <a16:creationId xmlns:a16="http://schemas.microsoft.com/office/drawing/2014/main" id="{8AECCEC3-AFAF-4DB7-A6E2-F01AFDBE6467}"/>
              </a:ext>
            </a:extLst>
          </p:cNvPr>
          <p:cNvSpPr/>
          <p:nvPr/>
        </p:nvSpPr>
        <p:spPr>
          <a:xfrm>
            <a:off x="1010481" y="1900542"/>
            <a:ext cx="5605471" cy="369332"/>
          </a:xfrm>
          <a:prstGeom prst="rect">
            <a:avLst/>
          </a:prstGeom>
        </p:spPr>
        <p:txBody>
          <a:bodyPr wrap="square">
            <a:spAutoFit/>
          </a:bodyPr>
          <a:lstStyle/>
          <a:p>
            <a:r>
              <a:rPr lang="zh-CN" altLang="en-US" dirty="0"/>
              <a:t>在安全服务管理中，典型的活动有：</a:t>
            </a:r>
            <a:endParaRPr lang="en-US" altLang="zh-CN" dirty="0"/>
          </a:p>
        </p:txBody>
      </p:sp>
      <p:sp>
        <p:nvSpPr>
          <p:cNvPr id="7" name="文本框 6">
            <a:extLst>
              <a:ext uri="{FF2B5EF4-FFF2-40B4-BE49-F238E27FC236}">
                <a16:creationId xmlns:a16="http://schemas.microsoft.com/office/drawing/2014/main" id="{87C2F08C-EE06-4380-B53A-09159ED6A09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5826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7320C4-0D72-4C79-92C5-81A01BB47992}"/>
              </a:ext>
            </a:extLst>
          </p:cNvPr>
          <p:cNvSpPr/>
          <p:nvPr/>
        </p:nvSpPr>
        <p:spPr>
          <a:xfrm>
            <a:off x="1010481" y="933373"/>
            <a:ext cx="1890261" cy="369332"/>
          </a:xfrm>
          <a:prstGeom prst="rect">
            <a:avLst/>
          </a:prstGeom>
        </p:spPr>
        <p:txBody>
          <a:bodyPr wrap="none">
            <a:spAutoFit/>
          </a:bodyPr>
          <a:lstStyle/>
          <a:p>
            <a:r>
              <a:rPr lang="en-US" altLang="zh-CN" dirty="0"/>
              <a:t>4. </a:t>
            </a:r>
            <a:r>
              <a:rPr lang="zh-CN" altLang="en-US" dirty="0"/>
              <a:t>安全机制管理 </a:t>
            </a:r>
          </a:p>
        </p:txBody>
      </p:sp>
      <p:sp>
        <p:nvSpPr>
          <p:cNvPr id="4" name="矩形 3">
            <a:extLst>
              <a:ext uri="{FF2B5EF4-FFF2-40B4-BE49-F238E27FC236}">
                <a16:creationId xmlns:a16="http://schemas.microsoft.com/office/drawing/2014/main" id="{F09941EA-594D-4563-8038-CEC34692F253}"/>
              </a:ext>
            </a:extLst>
          </p:cNvPr>
          <p:cNvSpPr/>
          <p:nvPr/>
        </p:nvSpPr>
        <p:spPr>
          <a:xfrm>
            <a:off x="1010481" y="1718131"/>
            <a:ext cx="7641741" cy="5139869"/>
          </a:xfrm>
          <a:prstGeom prst="rect">
            <a:avLst/>
          </a:prstGeom>
        </p:spPr>
        <p:txBody>
          <a:bodyPr wrap="square">
            <a:spAutoFit/>
          </a:bodyPr>
          <a:lstStyle/>
          <a:p>
            <a:pPr marL="285750" indent="-285750">
              <a:spcBef>
                <a:spcPts val="0"/>
              </a:spcBef>
              <a:spcAft>
                <a:spcPts val="600"/>
              </a:spcAft>
              <a:buClr>
                <a:schemeClr val="accent1"/>
              </a:buClr>
              <a:buFont typeface="Arial Unicode MS" panose="020B0604020202020204" pitchFamily="34" charset="-122"/>
              <a:buChar char="❏"/>
            </a:pPr>
            <a:r>
              <a:rPr lang="zh-CN" altLang="en-US" dirty="0"/>
              <a:t>密钥管理：包括产生与所需安全级别相应的密钥，按访问控制要求决定可以接收密钥副本的实体，并以安全方式分配密钥。</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加密管理：包括与密钥管理相互配合，确定密码参数，实现密码同步。</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数字签名管理：包括与密钥管理相互配合，确定密码参数和密码算法，管理通信实体间使用的协议及与可能需要的公证者之问的协议 。</a:t>
            </a:r>
          </a:p>
          <a:p>
            <a:pPr marL="285750" indent="-285750">
              <a:spcBef>
                <a:spcPts val="0"/>
              </a:spcBef>
              <a:spcAft>
                <a:spcPts val="600"/>
              </a:spcAft>
              <a:buClr>
                <a:schemeClr val="accent1"/>
              </a:buClr>
              <a:buFont typeface="Arial Unicode MS" panose="020B0604020202020204" pitchFamily="34" charset="-122"/>
              <a:buChar char="❏"/>
            </a:pPr>
            <a:r>
              <a:rPr lang="zh-CN" altLang="en-US" dirty="0"/>
              <a:t>访问控制管理：包括分配安全属性，更新访问控制表，管理通信实体以及其它提供访问控制的实体之间使用的协议。</a:t>
            </a:r>
          </a:p>
          <a:p>
            <a:pPr marL="285750" indent="-285750">
              <a:spcBef>
                <a:spcPts val="0"/>
              </a:spcBef>
              <a:spcAft>
                <a:spcPts val="600"/>
              </a:spcAft>
              <a:buClr>
                <a:schemeClr val="accent1"/>
              </a:buClr>
              <a:buFont typeface="Arial Unicode MS" panose="020B0604020202020204" pitchFamily="34" charset="-122"/>
              <a:buChar char="❏"/>
            </a:pPr>
            <a:r>
              <a:rPr lang="zh-CN" altLang="en-US" dirty="0"/>
              <a:t> 数据完整性管理：包括与密钥管理相互配合，建立密码参数和密码算法以及管理通信实体间使用的协议。</a:t>
            </a:r>
            <a:endParaRPr lang="en-US" altLang="zh-CN" dirty="0"/>
          </a:p>
          <a:p>
            <a:pPr marL="285750" indent="-285750">
              <a:spcBef>
                <a:spcPts val="0"/>
              </a:spcBef>
              <a:spcAft>
                <a:spcPts val="600"/>
              </a:spcAft>
              <a:buClr>
                <a:schemeClr val="accent1"/>
              </a:buClr>
              <a:buFont typeface="Arial Unicode MS" panose="020B0604020202020204" pitchFamily="34" charset="-122"/>
              <a:buChar char="❏"/>
            </a:pPr>
            <a:r>
              <a:rPr lang="zh-CN" altLang="en-US" dirty="0"/>
              <a:t>鉴别管理：包括对需要实现鉴别的实体分配说明信息、通行字或密钥，管理通信实体以及提供鉴别服务的其它实体之间使用的协议 。</a:t>
            </a:r>
          </a:p>
          <a:p>
            <a:pPr marL="285750" indent="-285750">
              <a:spcBef>
                <a:spcPts val="0"/>
              </a:spcBef>
              <a:spcAft>
                <a:spcPts val="600"/>
              </a:spcAft>
              <a:buClr>
                <a:schemeClr val="accent1"/>
              </a:buClr>
              <a:buFont typeface="Arial Unicode MS" panose="020B0604020202020204" pitchFamily="34" charset="-122"/>
              <a:buChar char="❏"/>
            </a:pPr>
            <a:r>
              <a:rPr lang="zh-CN" altLang="en-US" dirty="0"/>
              <a:t> 信息填充管理：维护信息填充规则，如预先规定数据比率、规定随机数据比率、规定信息特征、修改规定等。</a:t>
            </a:r>
          </a:p>
          <a:p>
            <a:pPr marL="285750" indent="-285750">
              <a:spcBef>
                <a:spcPts val="0"/>
              </a:spcBef>
              <a:spcAft>
                <a:spcPts val="600"/>
              </a:spcAft>
              <a:buClr>
                <a:schemeClr val="accent1"/>
              </a:buClr>
              <a:buFont typeface="Arial Unicode MS" panose="020B0604020202020204" pitchFamily="34" charset="-122"/>
              <a:buChar char="❏"/>
            </a:pPr>
            <a:r>
              <a:rPr lang="zh-CN" altLang="en-US" dirty="0"/>
              <a:t> 路由控制管理：包括定义链路或子网，确保其安全可信。</a:t>
            </a:r>
          </a:p>
          <a:p>
            <a:pPr marL="285750" indent="-285750">
              <a:spcBef>
                <a:spcPts val="0"/>
              </a:spcBef>
              <a:spcAft>
                <a:spcPts val="600"/>
              </a:spcAft>
              <a:buClr>
                <a:schemeClr val="accent1"/>
              </a:buClr>
              <a:buFont typeface="Arial Unicode MS" panose="020B0604020202020204" pitchFamily="34" charset="-122"/>
              <a:buChar char="❏"/>
            </a:pPr>
            <a:r>
              <a:rPr lang="zh-CN" altLang="en-US" dirty="0"/>
              <a:t> 公证管理：包括分配公证信息，管理公证员与通信实体之间使用的协议以及各公证者之间的相互配合。</a:t>
            </a:r>
          </a:p>
        </p:txBody>
      </p:sp>
      <p:sp>
        <p:nvSpPr>
          <p:cNvPr id="5" name="矩形 4">
            <a:extLst>
              <a:ext uri="{FF2B5EF4-FFF2-40B4-BE49-F238E27FC236}">
                <a16:creationId xmlns:a16="http://schemas.microsoft.com/office/drawing/2014/main" id="{A4E8E0F3-D64A-43C8-97C6-87632AF8C05E}"/>
              </a:ext>
            </a:extLst>
          </p:cNvPr>
          <p:cNvSpPr/>
          <p:nvPr/>
        </p:nvSpPr>
        <p:spPr>
          <a:xfrm>
            <a:off x="1010481" y="1325752"/>
            <a:ext cx="3416320" cy="369332"/>
          </a:xfrm>
          <a:prstGeom prst="rect">
            <a:avLst/>
          </a:prstGeom>
        </p:spPr>
        <p:txBody>
          <a:bodyPr wrap="none">
            <a:spAutoFit/>
          </a:bodyPr>
          <a:lstStyle/>
          <a:p>
            <a:r>
              <a:rPr lang="zh-CN" altLang="en-US" dirty="0"/>
              <a:t>典型的安全机制管理功能包括：</a:t>
            </a:r>
          </a:p>
        </p:txBody>
      </p:sp>
      <p:sp>
        <p:nvSpPr>
          <p:cNvPr id="7" name="文本框 6">
            <a:extLst>
              <a:ext uri="{FF2B5EF4-FFF2-40B4-BE49-F238E27FC236}">
                <a16:creationId xmlns:a16="http://schemas.microsoft.com/office/drawing/2014/main" id="{21EEEDB2-23B3-40EB-99B3-21C7E180AAF2}"/>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15114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1A5417B-0E6C-41AB-A8F6-DE8F38B6D0B3}"/>
              </a:ext>
            </a:extLst>
          </p:cNvPr>
          <p:cNvSpPr/>
          <p:nvPr/>
        </p:nvSpPr>
        <p:spPr>
          <a:xfrm>
            <a:off x="986892" y="1122422"/>
            <a:ext cx="2492990" cy="369332"/>
          </a:xfrm>
          <a:prstGeom prst="rect">
            <a:avLst/>
          </a:prstGeom>
        </p:spPr>
        <p:txBody>
          <a:bodyPr wrap="none">
            <a:spAutoFit/>
          </a:bodyPr>
          <a:lstStyle/>
          <a:p>
            <a:r>
              <a:rPr lang="zh-CN" altLang="en-US" dirty="0"/>
              <a:t>六、信息安全体系框架</a:t>
            </a:r>
          </a:p>
        </p:txBody>
      </p:sp>
      <p:sp>
        <p:nvSpPr>
          <p:cNvPr id="6" name="矩形 5">
            <a:extLst>
              <a:ext uri="{FF2B5EF4-FFF2-40B4-BE49-F238E27FC236}">
                <a16:creationId xmlns:a16="http://schemas.microsoft.com/office/drawing/2014/main" id="{B4FE88AB-2E08-4B4E-B281-A84BD9BE8673}"/>
              </a:ext>
            </a:extLst>
          </p:cNvPr>
          <p:cNvSpPr/>
          <p:nvPr/>
        </p:nvSpPr>
        <p:spPr>
          <a:xfrm>
            <a:off x="1009943" y="1809186"/>
            <a:ext cx="7699342" cy="369332"/>
          </a:xfrm>
          <a:prstGeom prst="rect">
            <a:avLst/>
          </a:prstGeom>
        </p:spPr>
        <p:txBody>
          <a:bodyPr wrap="square">
            <a:spAutoFit/>
          </a:bodyPr>
          <a:lstStyle/>
          <a:p>
            <a:pPr eaLnBrk="1" fontAlgn="auto" hangingPunct="1">
              <a:spcBef>
                <a:spcPts val="0"/>
              </a:spcBef>
              <a:spcAft>
                <a:spcPts val="0"/>
              </a:spcAft>
              <a:buClr>
                <a:schemeClr val="accent1"/>
              </a:buClr>
            </a:pPr>
            <a:r>
              <a:rPr lang="zh-CN" altLang="en-US" dirty="0">
                <a:latin typeface="+mn-lt"/>
              </a:rPr>
              <a:t>信息安全的总需求是物理安全、网络安全、内容安全和应用安全的总和。</a:t>
            </a:r>
            <a:endParaRPr lang="en-US" altLang="zh-CN" dirty="0">
              <a:latin typeface="+mn-lt"/>
            </a:endParaRPr>
          </a:p>
        </p:txBody>
      </p:sp>
      <p:sp>
        <p:nvSpPr>
          <p:cNvPr id="7" name="矩形 6">
            <a:extLst>
              <a:ext uri="{FF2B5EF4-FFF2-40B4-BE49-F238E27FC236}">
                <a16:creationId xmlns:a16="http://schemas.microsoft.com/office/drawing/2014/main" id="{CA69FF1B-B9CC-4F31-9169-24C03B6D6E6F}"/>
              </a:ext>
            </a:extLst>
          </p:cNvPr>
          <p:cNvSpPr/>
          <p:nvPr/>
        </p:nvSpPr>
        <p:spPr>
          <a:xfrm>
            <a:off x="1009943" y="2326901"/>
            <a:ext cx="7699342" cy="646331"/>
          </a:xfrm>
          <a:prstGeom prst="rect">
            <a:avLst/>
          </a:prstGeom>
        </p:spPr>
        <p:txBody>
          <a:bodyPr wrap="square">
            <a:spAutoFit/>
          </a:bodyPr>
          <a:lstStyle/>
          <a:p>
            <a:pPr eaLnBrk="1" fontAlgn="auto" hangingPunct="1">
              <a:spcBef>
                <a:spcPts val="0"/>
              </a:spcBef>
              <a:spcAft>
                <a:spcPts val="0"/>
              </a:spcAft>
              <a:buClr>
                <a:schemeClr val="accent1"/>
              </a:buClr>
            </a:pPr>
            <a:r>
              <a:rPr lang="zh-CN" altLang="en-US" dirty="0">
                <a:latin typeface="+mn-lt"/>
              </a:rPr>
              <a:t>信息安全的最终目标是确保信息的机密性、完整性、可用性、可控性和不可抵赖性的实现，以及确保信息主体对信息资源的完全控制。</a:t>
            </a:r>
          </a:p>
        </p:txBody>
      </p:sp>
      <p:sp>
        <p:nvSpPr>
          <p:cNvPr id="2" name="矩形 1">
            <a:extLst>
              <a:ext uri="{FF2B5EF4-FFF2-40B4-BE49-F238E27FC236}">
                <a16:creationId xmlns:a16="http://schemas.microsoft.com/office/drawing/2014/main" id="{C52AB4CC-9B5E-456F-B666-B4D1AA427558}"/>
              </a:ext>
            </a:extLst>
          </p:cNvPr>
          <p:cNvSpPr/>
          <p:nvPr/>
        </p:nvSpPr>
        <p:spPr>
          <a:xfrm>
            <a:off x="1009943" y="3258109"/>
            <a:ext cx="7419442"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完整的信息安全体系框架由技术体系、组织机构体系和管理体系组成。 </a:t>
            </a:r>
          </a:p>
        </p:txBody>
      </p:sp>
      <p:sp>
        <p:nvSpPr>
          <p:cNvPr id="8" name="文本框 7">
            <a:extLst>
              <a:ext uri="{FF2B5EF4-FFF2-40B4-BE49-F238E27FC236}">
                <a16:creationId xmlns:a16="http://schemas.microsoft.com/office/drawing/2014/main" id="{B84BBC9A-5202-446C-842A-FD9442B0E4C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3844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3EF866A5-4425-4431-93EA-BBCC95D917EA}"/>
              </a:ext>
            </a:extLst>
          </p:cNvPr>
          <p:cNvCxnSpPr/>
          <p:nvPr/>
        </p:nvCxnSpPr>
        <p:spPr>
          <a:xfrm>
            <a:off x="9328417" y="5678501"/>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9C05B40C-543D-4BB4-88C2-3967A495F20D}"/>
              </a:ext>
            </a:extLst>
          </p:cNvPr>
          <p:cNvGrpSpPr/>
          <p:nvPr/>
        </p:nvGrpSpPr>
        <p:grpSpPr>
          <a:xfrm>
            <a:off x="1285575" y="1791809"/>
            <a:ext cx="7172430" cy="4566728"/>
            <a:chOff x="740009" y="1933963"/>
            <a:chExt cx="7172430" cy="4566728"/>
          </a:xfrm>
        </p:grpSpPr>
        <p:sp>
          <p:nvSpPr>
            <p:cNvPr id="2" name="立方体 1">
              <a:extLst>
                <a:ext uri="{FF2B5EF4-FFF2-40B4-BE49-F238E27FC236}">
                  <a16:creationId xmlns:a16="http://schemas.microsoft.com/office/drawing/2014/main" id="{3D5CEF0D-0F72-46C5-8333-6308557765E3}"/>
                </a:ext>
              </a:extLst>
            </p:cNvPr>
            <p:cNvSpPr/>
            <p:nvPr/>
          </p:nvSpPr>
          <p:spPr>
            <a:xfrm>
              <a:off x="1928283" y="5852469"/>
              <a:ext cx="5983678" cy="648222"/>
            </a:xfrm>
            <a:prstGeom prst="cube">
              <a:avLst>
                <a:gd name="adj" fmla="val 28974"/>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5C88FEC-E1D6-4708-A42B-47D28B4DDE1B}"/>
                </a:ext>
              </a:extLst>
            </p:cNvPr>
            <p:cNvSpPr txBox="1"/>
            <p:nvPr/>
          </p:nvSpPr>
          <p:spPr>
            <a:xfrm>
              <a:off x="4259139" y="6027656"/>
              <a:ext cx="1667434" cy="461665"/>
            </a:xfrm>
            <a:prstGeom prst="rect">
              <a:avLst/>
            </a:prstGeom>
            <a:noFill/>
          </p:spPr>
          <p:txBody>
            <a:bodyPr wrap="square" rtlCol="0">
              <a:spAutoFit/>
            </a:bodyPr>
            <a:lstStyle/>
            <a:p>
              <a:r>
                <a:rPr lang="zh-CN" altLang="en-US" sz="2400" b="1" dirty="0">
                  <a:solidFill>
                    <a:schemeClr val="bg1"/>
                  </a:solidFill>
                </a:rPr>
                <a:t>组织体系</a:t>
              </a:r>
            </a:p>
          </p:txBody>
        </p:sp>
        <p:sp>
          <p:nvSpPr>
            <p:cNvPr id="29" name="立方体 28">
              <a:extLst>
                <a:ext uri="{FF2B5EF4-FFF2-40B4-BE49-F238E27FC236}">
                  <a16:creationId xmlns:a16="http://schemas.microsoft.com/office/drawing/2014/main" id="{7D1E8FE7-5ED7-4BAC-8ACB-21AA14BD0425}"/>
                </a:ext>
              </a:extLst>
            </p:cNvPr>
            <p:cNvSpPr/>
            <p:nvPr/>
          </p:nvSpPr>
          <p:spPr>
            <a:xfrm>
              <a:off x="1928283" y="5325035"/>
              <a:ext cx="5983678" cy="702621"/>
            </a:xfrm>
            <a:prstGeom prst="cube">
              <a:avLst>
                <a:gd name="adj" fmla="val 28974"/>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0" name="立方体 29">
              <a:extLst>
                <a:ext uri="{FF2B5EF4-FFF2-40B4-BE49-F238E27FC236}">
                  <a16:creationId xmlns:a16="http://schemas.microsoft.com/office/drawing/2014/main" id="{DA267AAA-EC0D-4A32-A869-BB03DF9377ED}"/>
                </a:ext>
              </a:extLst>
            </p:cNvPr>
            <p:cNvSpPr/>
            <p:nvPr/>
          </p:nvSpPr>
          <p:spPr>
            <a:xfrm>
              <a:off x="1920599" y="4810205"/>
              <a:ext cx="5991362" cy="698310"/>
            </a:xfrm>
            <a:prstGeom prst="cube">
              <a:avLst>
                <a:gd name="adj" fmla="val 28974"/>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立方体 30">
              <a:extLst>
                <a:ext uri="{FF2B5EF4-FFF2-40B4-BE49-F238E27FC236}">
                  <a16:creationId xmlns:a16="http://schemas.microsoft.com/office/drawing/2014/main" id="{DDEAADC0-7650-4019-8774-E6D359B2FA62}"/>
                </a:ext>
              </a:extLst>
            </p:cNvPr>
            <p:cNvSpPr/>
            <p:nvPr/>
          </p:nvSpPr>
          <p:spPr>
            <a:xfrm>
              <a:off x="1928283" y="4319474"/>
              <a:ext cx="5983678" cy="702621"/>
            </a:xfrm>
            <a:prstGeom prst="cube">
              <a:avLst>
                <a:gd name="adj" fmla="val 28974"/>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05292B0-3B08-48CF-94AE-961DF54A8F78}"/>
                </a:ext>
              </a:extLst>
            </p:cNvPr>
            <p:cNvSpPr txBox="1"/>
            <p:nvPr/>
          </p:nvSpPr>
          <p:spPr>
            <a:xfrm>
              <a:off x="4259139" y="5050833"/>
              <a:ext cx="1667434" cy="461665"/>
            </a:xfrm>
            <a:prstGeom prst="rect">
              <a:avLst/>
            </a:prstGeom>
            <a:noFill/>
          </p:spPr>
          <p:txBody>
            <a:bodyPr wrap="square" rtlCol="0">
              <a:spAutoFit/>
            </a:bodyPr>
            <a:lstStyle/>
            <a:p>
              <a:r>
                <a:rPr lang="zh-CN" altLang="en-US" sz="2400" b="1" dirty="0">
                  <a:solidFill>
                    <a:schemeClr val="bg1"/>
                  </a:solidFill>
                </a:rPr>
                <a:t>技术体系</a:t>
              </a:r>
            </a:p>
          </p:txBody>
        </p:sp>
        <p:sp>
          <p:nvSpPr>
            <p:cNvPr id="33" name="立方体 32">
              <a:extLst>
                <a:ext uri="{FF2B5EF4-FFF2-40B4-BE49-F238E27FC236}">
                  <a16:creationId xmlns:a16="http://schemas.microsoft.com/office/drawing/2014/main" id="{117DEAC3-9538-46E5-A3BB-CD0E4870B19E}"/>
                </a:ext>
              </a:extLst>
            </p:cNvPr>
            <p:cNvSpPr/>
            <p:nvPr/>
          </p:nvSpPr>
          <p:spPr>
            <a:xfrm>
              <a:off x="2902232" y="3589510"/>
              <a:ext cx="5010207" cy="927057"/>
            </a:xfrm>
            <a:prstGeom prst="cube">
              <a:avLst>
                <a:gd name="adj" fmla="val 23026"/>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立方体 33">
              <a:extLst>
                <a:ext uri="{FF2B5EF4-FFF2-40B4-BE49-F238E27FC236}">
                  <a16:creationId xmlns:a16="http://schemas.microsoft.com/office/drawing/2014/main" id="{B79880C4-1D0A-4EEE-8412-C432B5232D84}"/>
                </a:ext>
              </a:extLst>
            </p:cNvPr>
            <p:cNvSpPr/>
            <p:nvPr/>
          </p:nvSpPr>
          <p:spPr>
            <a:xfrm>
              <a:off x="2901754" y="2442121"/>
              <a:ext cx="5010207" cy="1364678"/>
            </a:xfrm>
            <a:prstGeom prst="cube">
              <a:avLst>
                <a:gd name="adj" fmla="val 15723"/>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连接符 36">
              <a:extLst>
                <a:ext uri="{FF2B5EF4-FFF2-40B4-BE49-F238E27FC236}">
                  <a16:creationId xmlns:a16="http://schemas.microsoft.com/office/drawing/2014/main" id="{A73A9812-6BA3-426E-AB39-75E9C827919F}"/>
                </a:ext>
              </a:extLst>
            </p:cNvPr>
            <p:cNvCxnSpPr>
              <a:cxnSpLocks/>
            </p:cNvCxnSpPr>
            <p:nvPr/>
          </p:nvCxnSpPr>
          <p:spPr>
            <a:xfrm flipH="1">
              <a:off x="5833886" y="2636584"/>
              <a:ext cx="10325" cy="11542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B09E0C4-4DB8-43FC-8E11-F00285CF30E3}"/>
                </a:ext>
              </a:extLst>
            </p:cNvPr>
            <p:cNvCxnSpPr>
              <a:cxnSpLocks/>
            </p:cNvCxnSpPr>
            <p:nvPr/>
          </p:nvCxnSpPr>
          <p:spPr>
            <a:xfrm>
              <a:off x="6783788" y="2648484"/>
              <a:ext cx="9415" cy="1132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25E0D7A-4E8B-4599-B855-9556CE3907D3}"/>
                </a:ext>
              </a:extLst>
            </p:cNvPr>
            <p:cNvCxnSpPr>
              <a:cxnSpLocks/>
            </p:cNvCxnSpPr>
            <p:nvPr/>
          </p:nvCxnSpPr>
          <p:spPr>
            <a:xfrm flipH="1">
              <a:off x="4711296" y="2646120"/>
              <a:ext cx="2370" cy="11542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2ECE4D1-2A8E-48A5-A656-B43B0BBFE7D0}"/>
                </a:ext>
              </a:extLst>
            </p:cNvPr>
            <p:cNvCxnSpPr>
              <a:cxnSpLocks/>
            </p:cNvCxnSpPr>
            <p:nvPr/>
          </p:nvCxnSpPr>
          <p:spPr>
            <a:xfrm>
              <a:off x="4698029" y="3221725"/>
              <a:ext cx="11358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3D35453-7C86-495C-A317-A6D0CCC72384}"/>
                </a:ext>
              </a:extLst>
            </p:cNvPr>
            <p:cNvCxnSpPr>
              <a:cxnSpLocks/>
            </p:cNvCxnSpPr>
            <p:nvPr/>
          </p:nvCxnSpPr>
          <p:spPr>
            <a:xfrm>
              <a:off x="3982966" y="4529336"/>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CC7D0E2-1FF4-457A-9B2B-02D5279B8C3D}"/>
                </a:ext>
              </a:extLst>
            </p:cNvPr>
            <p:cNvCxnSpPr>
              <a:cxnSpLocks/>
            </p:cNvCxnSpPr>
            <p:nvPr/>
          </p:nvCxnSpPr>
          <p:spPr>
            <a:xfrm flipH="1">
              <a:off x="5818739" y="3790797"/>
              <a:ext cx="21846" cy="723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1B71C446-D128-415B-A533-14263C6AE73A}"/>
                </a:ext>
              </a:extLst>
            </p:cNvPr>
            <p:cNvSpPr txBox="1"/>
            <p:nvPr/>
          </p:nvSpPr>
          <p:spPr>
            <a:xfrm>
              <a:off x="5161035" y="4525608"/>
              <a:ext cx="1667434" cy="461665"/>
            </a:xfrm>
            <a:prstGeom prst="rect">
              <a:avLst/>
            </a:prstGeom>
            <a:noFill/>
          </p:spPr>
          <p:txBody>
            <a:bodyPr wrap="square" rtlCol="0">
              <a:spAutoFit/>
            </a:bodyPr>
            <a:lstStyle/>
            <a:p>
              <a:r>
                <a:rPr lang="zh-CN" altLang="en-US" sz="2400" b="1" dirty="0">
                  <a:solidFill>
                    <a:srgbClr val="FF0000"/>
                  </a:solidFill>
                </a:rPr>
                <a:t>技术机制</a:t>
              </a:r>
            </a:p>
          </p:txBody>
        </p:sp>
        <p:sp>
          <p:nvSpPr>
            <p:cNvPr id="46" name="文本框 45">
              <a:extLst>
                <a:ext uri="{FF2B5EF4-FFF2-40B4-BE49-F238E27FC236}">
                  <a16:creationId xmlns:a16="http://schemas.microsoft.com/office/drawing/2014/main" id="{54709697-9C3E-486B-AA81-0D316DB95584}"/>
                </a:ext>
              </a:extLst>
            </p:cNvPr>
            <p:cNvSpPr txBox="1"/>
            <p:nvPr/>
          </p:nvSpPr>
          <p:spPr>
            <a:xfrm>
              <a:off x="2241600" y="4535685"/>
              <a:ext cx="1667434" cy="461665"/>
            </a:xfrm>
            <a:prstGeom prst="rect">
              <a:avLst/>
            </a:prstGeom>
            <a:noFill/>
          </p:spPr>
          <p:txBody>
            <a:bodyPr wrap="square" rtlCol="0">
              <a:spAutoFit/>
            </a:bodyPr>
            <a:lstStyle/>
            <a:p>
              <a:r>
                <a:rPr lang="zh-CN" altLang="en-US" sz="2400" b="1" dirty="0">
                  <a:solidFill>
                    <a:srgbClr val="FF0000"/>
                  </a:solidFill>
                </a:rPr>
                <a:t>技术管理</a:t>
              </a:r>
            </a:p>
          </p:txBody>
        </p:sp>
        <p:cxnSp>
          <p:nvCxnSpPr>
            <p:cNvPr id="48" name="直接连接符 47">
              <a:extLst>
                <a:ext uri="{FF2B5EF4-FFF2-40B4-BE49-F238E27FC236}">
                  <a16:creationId xmlns:a16="http://schemas.microsoft.com/office/drawing/2014/main" id="{CF33BFEB-7F8D-451B-97DB-2D5DE6C708FB}"/>
                </a:ext>
              </a:extLst>
            </p:cNvPr>
            <p:cNvCxnSpPr>
              <a:cxnSpLocks/>
            </p:cNvCxnSpPr>
            <p:nvPr/>
          </p:nvCxnSpPr>
          <p:spPr>
            <a:xfrm>
              <a:off x="3982966" y="5534897"/>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4385E9A-2DAD-43C8-A0B8-07CB3324A767}"/>
                </a:ext>
              </a:extLst>
            </p:cNvPr>
            <p:cNvCxnSpPr>
              <a:cxnSpLocks/>
            </p:cNvCxnSpPr>
            <p:nvPr/>
          </p:nvCxnSpPr>
          <p:spPr>
            <a:xfrm>
              <a:off x="5841839" y="5541155"/>
              <a:ext cx="0" cy="49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AFF9EC0-33AD-4D57-9B8D-D89414F646F6}"/>
                </a:ext>
              </a:extLst>
            </p:cNvPr>
            <p:cNvSpPr txBox="1"/>
            <p:nvPr/>
          </p:nvSpPr>
          <p:spPr>
            <a:xfrm>
              <a:off x="2582003" y="5530788"/>
              <a:ext cx="950016" cy="461665"/>
            </a:xfrm>
            <a:prstGeom prst="rect">
              <a:avLst/>
            </a:prstGeom>
            <a:noFill/>
          </p:spPr>
          <p:txBody>
            <a:bodyPr wrap="square" rtlCol="0">
              <a:spAutoFit/>
            </a:bodyPr>
            <a:lstStyle/>
            <a:p>
              <a:r>
                <a:rPr lang="zh-CN" altLang="en-US" sz="2400" b="1" dirty="0">
                  <a:solidFill>
                    <a:schemeClr val="accent1"/>
                  </a:solidFill>
                </a:rPr>
                <a:t>机构</a:t>
              </a:r>
            </a:p>
          </p:txBody>
        </p:sp>
        <p:sp>
          <p:nvSpPr>
            <p:cNvPr id="51" name="文本框 50">
              <a:extLst>
                <a:ext uri="{FF2B5EF4-FFF2-40B4-BE49-F238E27FC236}">
                  <a16:creationId xmlns:a16="http://schemas.microsoft.com/office/drawing/2014/main" id="{D6B3B631-950F-4F5A-8E65-C1AC9D60DA8E}"/>
                </a:ext>
              </a:extLst>
            </p:cNvPr>
            <p:cNvSpPr txBox="1"/>
            <p:nvPr/>
          </p:nvSpPr>
          <p:spPr>
            <a:xfrm>
              <a:off x="4522440" y="5530788"/>
              <a:ext cx="950016" cy="461665"/>
            </a:xfrm>
            <a:prstGeom prst="rect">
              <a:avLst/>
            </a:prstGeom>
            <a:noFill/>
          </p:spPr>
          <p:txBody>
            <a:bodyPr wrap="square" rtlCol="0">
              <a:spAutoFit/>
            </a:bodyPr>
            <a:lstStyle/>
            <a:p>
              <a:r>
                <a:rPr lang="zh-CN" altLang="en-US" sz="2400" b="1" dirty="0">
                  <a:solidFill>
                    <a:schemeClr val="accent1"/>
                  </a:solidFill>
                </a:rPr>
                <a:t>岗位</a:t>
              </a:r>
            </a:p>
          </p:txBody>
        </p:sp>
        <p:sp>
          <p:nvSpPr>
            <p:cNvPr id="52" name="文本框 51">
              <a:extLst>
                <a:ext uri="{FF2B5EF4-FFF2-40B4-BE49-F238E27FC236}">
                  <a16:creationId xmlns:a16="http://schemas.microsoft.com/office/drawing/2014/main" id="{D075951F-950D-4408-9CB4-AE30E5404904}"/>
                </a:ext>
              </a:extLst>
            </p:cNvPr>
            <p:cNvSpPr txBox="1"/>
            <p:nvPr/>
          </p:nvSpPr>
          <p:spPr>
            <a:xfrm>
              <a:off x="6381312" y="5505920"/>
              <a:ext cx="950016" cy="461665"/>
            </a:xfrm>
            <a:prstGeom prst="rect">
              <a:avLst/>
            </a:prstGeom>
            <a:noFill/>
          </p:spPr>
          <p:txBody>
            <a:bodyPr wrap="square" rtlCol="0">
              <a:spAutoFit/>
            </a:bodyPr>
            <a:lstStyle/>
            <a:p>
              <a:r>
                <a:rPr lang="zh-CN" altLang="en-US" sz="2400" b="1" dirty="0">
                  <a:solidFill>
                    <a:schemeClr val="accent1"/>
                  </a:solidFill>
                </a:rPr>
                <a:t>人事</a:t>
              </a:r>
            </a:p>
          </p:txBody>
        </p:sp>
        <p:sp>
          <p:nvSpPr>
            <p:cNvPr id="53" name="文本框 52">
              <a:extLst>
                <a:ext uri="{FF2B5EF4-FFF2-40B4-BE49-F238E27FC236}">
                  <a16:creationId xmlns:a16="http://schemas.microsoft.com/office/drawing/2014/main" id="{D690A78C-9933-48C6-B8B9-AD7AEDBA0B49}"/>
                </a:ext>
              </a:extLst>
            </p:cNvPr>
            <p:cNvSpPr txBox="1"/>
            <p:nvPr/>
          </p:nvSpPr>
          <p:spPr>
            <a:xfrm>
              <a:off x="4046981" y="2829975"/>
              <a:ext cx="768454" cy="923330"/>
            </a:xfrm>
            <a:prstGeom prst="rect">
              <a:avLst/>
            </a:prstGeom>
            <a:noFill/>
          </p:spPr>
          <p:txBody>
            <a:bodyPr wrap="square" rtlCol="0">
              <a:spAutoFit/>
            </a:bodyPr>
            <a:lstStyle/>
            <a:p>
              <a:r>
                <a:rPr lang="en-US" altLang="zh-CN" b="1" dirty="0"/>
                <a:t>OSI</a:t>
              </a:r>
              <a:r>
                <a:rPr lang="zh-CN" altLang="en-US" b="1" dirty="0"/>
                <a:t>安全管理</a:t>
              </a:r>
            </a:p>
          </p:txBody>
        </p:sp>
        <p:sp>
          <p:nvSpPr>
            <p:cNvPr id="54" name="文本框 53">
              <a:extLst>
                <a:ext uri="{FF2B5EF4-FFF2-40B4-BE49-F238E27FC236}">
                  <a16:creationId xmlns:a16="http://schemas.microsoft.com/office/drawing/2014/main" id="{2A5D6EF9-2EB6-4419-8167-202E0E268F2E}"/>
                </a:ext>
              </a:extLst>
            </p:cNvPr>
            <p:cNvSpPr txBox="1"/>
            <p:nvPr/>
          </p:nvSpPr>
          <p:spPr>
            <a:xfrm>
              <a:off x="4740293" y="2791889"/>
              <a:ext cx="1135856" cy="369332"/>
            </a:xfrm>
            <a:prstGeom prst="rect">
              <a:avLst/>
            </a:prstGeom>
            <a:noFill/>
          </p:spPr>
          <p:txBody>
            <a:bodyPr wrap="square" rtlCol="0">
              <a:spAutoFit/>
            </a:bodyPr>
            <a:lstStyle/>
            <a:p>
              <a:r>
                <a:rPr lang="zh-CN" altLang="en-US" b="1" dirty="0"/>
                <a:t>安全服务</a:t>
              </a:r>
            </a:p>
          </p:txBody>
        </p:sp>
        <p:sp>
          <p:nvSpPr>
            <p:cNvPr id="55" name="文本框 54">
              <a:extLst>
                <a:ext uri="{FF2B5EF4-FFF2-40B4-BE49-F238E27FC236}">
                  <a16:creationId xmlns:a16="http://schemas.microsoft.com/office/drawing/2014/main" id="{91A2FB79-DA70-49EF-9670-7A6ACDF596FB}"/>
                </a:ext>
              </a:extLst>
            </p:cNvPr>
            <p:cNvSpPr txBox="1"/>
            <p:nvPr/>
          </p:nvSpPr>
          <p:spPr>
            <a:xfrm>
              <a:off x="4705983" y="3378876"/>
              <a:ext cx="1135856" cy="369332"/>
            </a:xfrm>
            <a:prstGeom prst="rect">
              <a:avLst/>
            </a:prstGeom>
            <a:noFill/>
          </p:spPr>
          <p:txBody>
            <a:bodyPr wrap="square" rtlCol="0">
              <a:spAutoFit/>
            </a:bodyPr>
            <a:lstStyle/>
            <a:p>
              <a:r>
                <a:rPr lang="zh-CN" altLang="en-US" b="1" dirty="0"/>
                <a:t>安全机制</a:t>
              </a:r>
            </a:p>
          </p:txBody>
        </p:sp>
        <p:sp>
          <p:nvSpPr>
            <p:cNvPr id="56" name="文本框 55">
              <a:extLst>
                <a:ext uri="{FF2B5EF4-FFF2-40B4-BE49-F238E27FC236}">
                  <a16:creationId xmlns:a16="http://schemas.microsoft.com/office/drawing/2014/main" id="{477ECC36-56C8-4446-8CA7-CEBB7A16019F}"/>
                </a:ext>
              </a:extLst>
            </p:cNvPr>
            <p:cNvSpPr txBox="1"/>
            <p:nvPr/>
          </p:nvSpPr>
          <p:spPr>
            <a:xfrm>
              <a:off x="5963843" y="2915500"/>
              <a:ext cx="709727" cy="646331"/>
            </a:xfrm>
            <a:prstGeom prst="rect">
              <a:avLst/>
            </a:prstGeom>
            <a:noFill/>
          </p:spPr>
          <p:txBody>
            <a:bodyPr wrap="square" rtlCol="0">
              <a:spAutoFit/>
            </a:bodyPr>
            <a:lstStyle/>
            <a:p>
              <a:r>
                <a:rPr lang="zh-CN" altLang="en-US" b="1" dirty="0"/>
                <a:t>物理安全</a:t>
              </a:r>
            </a:p>
          </p:txBody>
        </p:sp>
        <p:sp>
          <p:nvSpPr>
            <p:cNvPr id="57" name="文本框 56">
              <a:extLst>
                <a:ext uri="{FF2B5EF4-FFF2-40B4-BE49-F238E27FC236}">
                  <a16:creationId xmlns:a16="http://schemas.microsoft.com/office/drawing/2014/main" id="{83D6EB04-2F64-43DC-B959-62603060F14B}"/>
                </a:ext>
              </a:extLst>
            </p:cNvPr>
            <p:cNvSpPr txBox="1"/>
            <p:nvPr/>
          </p:nvSpPr>
          <p:spPr>
            <a:xfrm>
              <a:off x="6931006" y="2911032"/>
              <a:ext cx="709727" cy="646331"/>
            </a:xfrm>
            <a:prstGeom prst="rect">
              <a:avLst/>
            </a:prstGeom>
            <a:noFill/>
          </p:spPr>
          <p:txBody>
            <a:bodyPr wrap="square" rtlCol="0">
              <a:spAutoFit/>
            </a:bodyPr>
            <a:lstStyle/>
            <a:p>
              <a:r>
                <a:rPr lang="zh-CN" altLang="en-US" b="1" dirty="0"/>
                <a:t>系统安全</a:t>
              </a:r>
            </a:p>
          </p:txBody>
        </p:sp>
        <p:sp>
          <p:nvSpPr>
            <p:cNvPr id="58" name="文本框 57">
              <a:extLst>
                <a:ext uri="{FF2B5EF4-FFF2-40B4-BE49-F238E27FC236}">
                  <a16:creationId xmlns:a16="http://schemas.microsoft.com/office/drawing/2014/main" id="{F68F54DB-CE84-407D-AD0B-F6BF82B2A67A}"/>
                </a:ext>
              </a:extLst>
            </p:cNvPr>
            <p:cNvSpPr txBox="1"/>
            <p:nvPr/>
          </p:nvSpPr>
          <p:spPr>
            <a:xfrm>
              <a:off x="4143301" y="3999870"/>
              <a:ext cx="1545958" cy="369332"/>
            </a:xfrm>
            <a:prstGeom prst="rect">
              <a:avLst/>
            </a:prstGeom>
            <a:noFill/>
          </p:spPr>
          <p:txBody>
            <a:bodyPr wrap="square" rtlCol="0">
              <a:spAutoFit/>
            </a:bodyPr>
            <a:lstStyle/>
            <a:p>
              <a:r>
                <a:rPr lang="en-US" altLang="zh-CN" b="1" dirty="0">
                  <a:solidFill>
                    <a:schemeClr val="bg1"/>
                  </a:solidFill>
                </a:rPr>
                <a:t>OSI</a:t>
              </a:r>
              <a:r>
                <a:rPr lang="zh-CN" altLang="en-US" b="1" dirty="0">
                  <a:solidFill>
                    <a:schemeClr val="bg1"/>
                  </a:solidFill>
                </a:rPr>
                <a:t>安全技术</a:t>
              </a:r>
            </a:p>
          </p:txBody>
        </p:sp>
        <p:sp>
          <p:nvSpPr>
            <p:cNvPr id="59" name="文本框 58">
              <a:extLst>
                <a:ext uri="{FF2B5EF4-FFF2-40B4-BE49-F238E27FC236}">
                  <a16:creationId xmlns:a16="http://schemas.microsoft.com/office/drawing/2014/main" id="{D5AECDF9-2F6E-420E-94B3-9248271A23B1}"/>
                </a:ext>
              </a:extLst>
            </p:cNvPr>
            <p:cNvSpPr txBox="1"/>
            <p:nvPr/>
          </p:nvSpPr>
          <p:spPr>
            <a:xfrm>
              <a:off x="5897514" y="3837523"/>
              <a:ext cx="1642781" cy="646331"/>
            </a:xfrm>
            <a:prstGeom prst="rect">
              <a:avLst/>
            </a:prstGeom>
            <a:noFill/>
          </p:spPr>
          <p:txBody>
            <a:bodyPr wrap="square" rtlCol="0">
              <a:spAutoFit/>
            </a:bodyPr>
            <a:lstStyle/>
            <a:p>
              <a:r>
                <a:rPr lang="zh-CN" altLang="en-US" b="1" dirty="0">
                  <a:solidFill>
                    <a:schemeClr val="bg1"/>
                  </a:solidFill>
                </a:rPr>
                <a:t>运行环境及系统安全技术</a:t>
              </a:r>
            </a:p>
          </p:txBody>
        </p:sp>
        <p:cxnSp>
          <p:nvCxnSpPr>
            <p:cNvPr id="71" name="直接连接符 70">
              <a:extLst>
                <a:ext uri="{FF2B5EF4-FFF2-40B4-BE49-F238E27FC236}">
                  <a16:creationId xmlns:a16="http://schemas.microsoft.com/office/drawing/2014/main" id="{A0F1ADB7-4355-42AA-B93F-9CB5A998895A}"/>
                </a:ext>
              </a:extLst>
            </p:cNvPr>
            <p:cNvCxnSpPr>
              <a:cxnSpLocks/>
            </p:cNvCxnSpPr>
            <p:nvPr/>
          </p:nvCxnSpPr>
          <p:spPr>
            <a:xfrm flipH="1">
              <a:off x="3967364" y="3823920"/>
              <a:ext cx="8330" cy="7070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0EC97D-23A9-4B30-BF56-5858E42A743A}"/>
                </a:ext>
              </a:extLst>
            </p:cNvPr>
            <p:cNvCxnSpPr>
              <a:cxnSpLocks/>
            </p:cNvCxnSpPr>
            <p:nvPr/>
          </p:nvCxnSpPr>
          <p:spPr>
            <a:xfrm flipH="1">
              <a:off x="3972726" y="2628944"/>
              <a:ext cx="9375" cy="1185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3B72880-A40F-4EF7-8588-D6AF8AB1B42E}"/>
                </a:ext>
              </a:extLst>
            </p:cNvPr>
            <p:cNvCxnSpPr>
              <a:cxnSpLocks/>
            </p:cNvCxnSpPr>
            <p:nvPr/>
          </p:nvCxnSpPr>
          <p:spPr>
            <a:xfrm flipH="1">
              <a:off x="3430111" y="2630100"/>
              <a:ext cx="9375" cy="1185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7FF74E1F-47EE-47CA-8414-C368C27797DA}"/>
                </a:ext>
              </a:extLst>
            </p:cNvPr>
            <p:cNvSpPr txBox="1"/>
            <p:nvPr/>
          </p:nvSpPr>
          <p:spPr>
            <a:xfrm>
              <a:off x="3373004" y="2934783"/>
              <a:ext cx="768454" cy="646331"/>
            </a:xfrm>
            <a:prstGeom prst="rect">
              <a:avLst/>
            </a:prstGeom>
            <a:noFill/>
          </p:spPr>
          <p:txBody>
            <a:bodyPr wrap="square" rtlCol="0">
              <a:spAutoFit/>
            </a:bodyPr>
            <a:lstStyle/>
            <a:p>
              <a:r>
                <a:rPr lang="zh-CN" altLang="en-US" b="1" dirty="0"/>
                <a:t>入侵检测</a:t>
              </a:r>
            </a:p>
          </p:txBody>
        </p:sp>
        <p:sp>
          <p:nvSpPr>
            <p:cNvPr id="81" name="文本框 80">
              <a:extLst>
                <a:ext uri="{FF2B5EF4-FFF2-40B4-BE49-F238E27FC236}">
                  <a16:creationId xmlns:a16="http://schemas.microsoft.com/office/drawing/2014/main" id="{B8CD6CEE-5D6E-49C4-A28B-A6448481C581}"/>
                </a:ext>
              </a:extLst>
            </p:cNvPr>
            <p:cNvSpPr txBox="1"/>
            <p:nvPr/>
          </p:nvSpPr>
          <p:spPr>
            <a:xfrm>
              <a:off x="2827019" y="2943343"/>
              <a:ext cx="768454" cy="646331"/>
            </a:xfrm>
            <a:prstGeom prst="rect">
              <a:avLst/>
            </a:prstGeom>
            <a:noFill/>
          </p:spPr>
          <p:txBody>
            <a:bodyPr wrap="square" rtlCol="0">
              <a:spAutoFit/>
            </a:bodyPr>
            <a:lstStyle/>
            <a:p>
              <a:r>
                <a:rPr lang="zh-CN" altLang="en-US" b="1" dirty="0"/>
                <a:t>状态检测</a:t>
              </a:r>
            </a:p>
          </p:txBody>
        </p:sp>
        <p:sp>
          <p:nvSpPr>
            <p:cNvPr id="82" name="文本框 81">
              <a:extLst>
                <a:ext uri="{FF2B5EF4-FFF2-40B4-BE49-F238E27FC236}">
                  <a16:creationId xmlns:a16="http://schemas.microsoft.com/office/drawing/2014/main" id="{07F7EC04-04CD-4A94-9C78-157608A3CB06}"/>
                </a:ext>
              </a:extLst>
            </p:cNvPr>
            <p:cNvSpPr txBox="1"/>
            <p:nvPr/>
          </p:nvSpPr>
          <p:spPr>
            <a:xfrm>
              <a:off x="3115107" y="3976022"/>
              <a:ext cx="768454" cy="369332"/>
            </a:xfrm>
            <a:prstGeom prst="rect">
              <a:avLst/>
            </a:prstGeom>
            <a:noFill/>
          </p:spPr>
          <p:txBody>
            <a:bodyPr wrap="square" rtlCol="0">
              <a:spAutoFit/>
            </a:bodyPr>
            <a:lstStyle/>
            <a:p>
              <a:r>
                <a:rPr lang="zh-CN" altLang="en-US" b="1" dirty="0">
                  <a:solidFill>
                    <a:schemeClr val="bg1"/>
                  </a:solidFill>
                </a:rPr>
                <a:t>审计</a:t>
              </a:r>
            </a:p>
          </p:txBody>
        </p:sp>
        <p:sp>
          <p:nvSpPr>
            <p:cNvPr id="35" name="立方体 34">
              <a:extLst>
                <a:ext uri="{FF2B5EF4-FFF2-40B4-BE49-F238E27FC236}">
                  <a16:creationId xmlns:a16="http://schemas.microsoft.com/office/drawing/2014/main" id="{9ED87A46-8C43-47A8-8701-8B581187431D}"/>
                </a:ext>
              </a:extLst>
            </p:cNvPr>
            <p:cNvSpPr/>
            <p:nvPr/>
          </p:nvSpPr>
          <p:spPr>
            <a:xfrm>
              <a:off x="747423" y="1933963"/>
              <a:ext cx="7164538" cy="702621"/>
            </a:xfrm>
            <a:prstGeom prst="cube">
              <a:avLst>
                <a:gd name="adj" fmla="val 28705"/>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87946786-09F1-4D22-93A4-70A52CE7C050}"/>
                </a:ext>
              </a:extLst>
            </p:cNvPr>
            <p:cNvSpPr/>
            <p:nvPr/>
          </p:nvSpPr>
          <p:spPr>
            <a:xfrm>
              <a:off x="1920599" y="2646120"/>
              <a:ext cx="970830" cy="1867741"/>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a:extLst>
                <a:ext uri="{FF2B5EF4-FFF2-40B4-BE49-F238E27FC236}">
                  <a16:creationId xmlns:a16="http://schemas.microsoft.com/office/drawing/2014/main" id="{89FCF4FC-1530-4B90-A332-68A630498D96}"/>
                </a:ext>
              </a:extLst>
            </p:cNvPr>
            <p:cNvCxnSpPr>
              <a:stCxn id="84" idx="0"/>
              <a:endCxn id="84" idx="2"/>
            </p:cNvCxnSpPr>
            <p:nvPr/>
          </p:nvCxnSpPr>
          <p:spPr>
            <a:xfrm>
              <a:off x="2406014" y="2646120"/>
              <a:ext cx="0" cy="18677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E63A1E55-23F4-4C34-B81B-F2F6687F97BF}"/>
                </a:ext>
              </a:extLst>
            </p:cNvPr>
            <p:cNvSpPr txBox="1"/>
            <p:nvPr/>
          </p:nvSpPr>
          <p:spPr>
            <a:xfrm>
              <a:off x="1988611" y="2565896"/>
              <a:ext cx="447649" cy="2031325"/>
            </a:xfrm>
            <a:prstGeom prst="rect">
              <a:avLst/>
            </a:prstGeom>
            <a:noFill/>
          </p:spPr>
          <p:txBody>
            <a:bodyPr wrap="square" rtlCol="0">
              <a:spAutoFit/>
            </a:bodyPr>
            <a:lstStyle/>
            <a:p>
              <a:r>
                <a:rPr lang="zh-CN" altLang="en-US" b="1" dirty="0"/>
                <a:t>安全策略与服务</a:t>
              </a:r>
            </a:p>
          </p:txBody>
        </p:sp>
        <p:sp>
          <p:nvSpPr>
            <p:cNvPr id="88" name="文本框 87">
              <a:extLst>
                <a:ext uri="{FF2B5EF4-FFF2-40B4-BE49-F238E27FC236}">
                  <a16:creationId xmlns:a16="http://schemas.microsoft.com/office/drawing/2014/main" id="{E4368E13-8C55-49A3-BF05-A56B419887AE}"/>
                </a:ext>
              </a:extLst>
            </p:cNvPr>
            <p:cNvSpPr txBox="1"/>
            <p:nvPr/>
          </p:nvSpPr>
          <p:spPr>
            <a:xfrm>
              <a:off x="2442430" y="2947898"/>
              <a:ext cx="447649" cy="1200329"/>
            </a:xfrm>
            <a:prstGeom prst="rect">
              <a:avLst/>
            </a:prstGeom>
            <a:noFill/>
          </p:spPr>
          <p:txBody>
            <a:bodyPr wrap="square" rtlCol="0">
              <a:spAutoFit/>
            </a:bodyPr>
            <a:lstStyle/>
            <a:p>
              <a:r>
                <a:rPr lang="zh-CN" altLang="en-US" b="1" dirty="0"/>
                <a:t>密钥管理</a:t>
              </a:r>
            </a:p>
          </p:txBody>
        </p:sp>
        <p:sp>
          <p:nvSpPr>
            <p:cNvPr id="89" name="矩形 88">
              <a:extLst>
                <a:ext uri="{FF2B5EF4-FFF2-40B4-BE49-F238E27FC236}">
                  <a16:creationId xmlns:a16="http://schemas.microsoft.com/office/drawing/2014/main" id="{557F8FB7-033A-49F8-AF12-A7097CCD6AC5}"/>
                </a:ext>
              </a:extLst>
            </p:cNvPr>
            <p:cNvSpPr/>
            <p:nvPr/>
          </p:nvSpPr>
          <p:spPr>
            <a:xfrm>
              <a:off x="1227946" y="2636584"/>
              <a:ext cx="689026" cy="386410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0FB17305-2E47-4A6E-A912-49C7AD3FE90A}"/>
                </a:ext>
              </a:extLst>
            </p:cNvPr>
            <p:cNvCxnSpPr>
              <a:cxnSpLocks/>
            </p:cNvCxnSpPr>
            <p:nvPr/>
          </p:nvCxnSpPr>
          <p:spPr>
            <a:xfrm>
              <a:off x="1227946" y="3857809"/>
              <a:ext cx="681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D54C2CD-C9B8-4C97-8422-FEB3F35D23C0}"/>
                </a:ext>
              </a:extLst>
            </p:cNvPr>
            <p:cNvCxnSpPr>
              <a:cxnSpLocks/>
            </p:cNvCxnSpPr>
            <p:nvPr/>
          </p:nvCxnSpPr>
          <p:spPr>
            <a:xfrm>
              <a:off x="1227946" y="5053585"/>
              <a:ext cx="681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76CF0070-3501-4710-896B-1E154DAE19A6}"/>
                </a:ext>
              </a:extLst>
            </p:cNvPr>
            <p:cNvSpPr txBox="1"/>
            <p:nvPr/>
          </p:nvSpPr>
          <p:spPr>
            <a:xfrm>
              <a:off x="1281979" y="4027019"/>
              <a:ext cx="612375" cy="830997"/>
            </a:xfrm>
            <a:prstGeom prst="rect">
              <a:avLst/>
            </a:prstGeom>
            <a:noFill/>
          </p:spPr>
          <p:txBody>
            <a:bodyPr wrap="square" rtlCol="0">
              <a:spAutoFit/>
            </a:bodyPr>
            <a:lstStyle/>
            <a:p>
              <a:r>
                <a:rPr lang="zh-CN" altLang="en-US" sz="2400" b="1" dirty="0">
                  <a:solidFill>
                    <a:srgbClr val="FF0000"/>
                  </a:solidFill>
                </a:rPr>
                <a:t>制度</a:t>
              </a:r>
            </a:p>
          </p:txBody>
        </p:sp>
        <p:sp>
          <p:nvSpPr>
            <p:cNvPr id="97" name="文本框 96">
              <a:extLst>
                <a:ext uri="{FF2B5EF4-FFF2-40B4-BE49-F238E27FC236}">
                  <a16:creationId xmlns:a16="http://schemas.microsoft.com/office/drawing/2014/main" id="{90945A98-317D-404A-95AF-7CCC2283F7CE}"/>
                </a:ext>
              </a:extLst>
            </p:cNvPr>
            <p:cNvSpPr txBox="1"/>
            <p:nvPr/>
          </p:nvSpPr>
          <p:spPr>
            <a:xfrm>
              <a:off x="1271406" y="2849819"/>
              <a:ext cx="612375" cy="830997"/>
            </a:xfrm>
            <a:prstGeom prst="rect">
              <a:avLst/>
            </a:prstGeom>
            <a:noFill/>
          </p:spPr>
          <p:txBody>
            <a:bodyPr wrap="square" rtlCol="0">
              <a:spAutoFit/>
            </a:bodyPr>
            <a:lstStyle/>
            <a:p>
              <a:r>
                <a:rPr lang="zh-CN" altLang="en-US" sz="2400" b="1" dirty="0">
                  <a:solidFill>
                    <a:srgbClr val="FF0000"/>
                  </a:solidFill>
                </a:rPr>
                <a:t>培训</a:t>
              </a:r>
            </a:p>
          </p:txBody>
        </p:sp>
        <p:sp>
          <p:nvSpPr>
            <p:cNvPr id="98" name="文本框 97">
              <a:extLst>
                <a:ext uri="{FF2B5EF4-FFF2-40B4-BE49-F238E27FC236}">
                  <a16:creationId xmlns:a16="http://schemas.microsoft.com/office/drawing/2014/main" id="{ACB5F572-2C75-4347-8FC3-6E9089BCBCEA}"/>
                </a:ext>
              </a:extLst>
            </p:cNvPr>
            <p:cNvSpPr txBox="1"/>
            <p:nvPr/>
          </p:nvSpPr>
          <p:spPr>
            <a:xfrm>
              <a:off x="1281978" y="5306988"/>
              <a:ext cx="612375" cy="830997"/>
            </a:xfrm>
            <a:prstGeom prst="rect">
              <a:avLst/>
            </a:prstGeom>
            <a:noFill/>
          </p:spPr>
          <p:txBody>
            <a:bodyPr wrap="square" rtlCol="0">
              <a:spAutoFit/>
            </a:bodyPr>
            <a:lstStyle/>
            <a:p>
              <a:r>
                <a:rPr lang="zh-CN" altLang="en-US" sz="2400" b="1" dirty="0">
                  <a:solidFill>
                    <a:srgbClr val="FF0000"/>
                  </a:solidFill>
                </a:rPr>
                <a:t>法律</a:t>
              </a:r>
            </a:p>
          </p:txBody>
        </p:sp>
        <p:sp>
          <p:nvSpPr>
            <p:cNvPr id="99" name="矩形 98">
              <a:extLst>
                <a:ext uri="{FF2B5EF4-FFF2-40B4-BE49-F238E27FC236}">
                  <a16:creationId xmlns:a16="http://schemas.microsoft.com/office/drawing/2014/main" id="{8F0E5DFB-02B8-447A-B083-1CEA56F22176}"/>
                </a:ext>
              </a:extLst>
            </p:cNvPr>
            <p:cNvSpPr/>
            <p:nvPr/>
          </p:nvSpPr>
          <p:spPr>
            <a:xfrm>
              <a:off x="746944" y="2636584"/>
              <a:ext cx="485507" cy="3864107"/>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D1DAD30C-EAD0-44F2-9E2D-5687446AE740}"/>
                </a:ext>
              </a:extLst>
            </p:cNvPr>
            <p:cNvSpPr txBox="1"/>
            <p:nvPr/>
          </p:nvSpPr>
          <p:spPr>
            <a:xfrm>
              <a:off x="740009" y="3512029"/>
              <a:ext cx="404133" cy="1569660"/>
            </a:xfrm>
            <a:prstGeom prst="rect">
              <a:avLst/>
            </a:prstGeom>
            <a:noFill/>
          </p:spPr>
          <p:txBody>
            <a:bodyPr wrap="square" rtlCol="0">
              <a:spAutoFit/>
            </a:bodyPr>
            <a:lstStyle/>
            <a:p>
              <a:r>
                <a:rPr lang="zh-CN" altLang="en-US" sz="2400" b="1" dirty="0">
                  <a:solidFill>
                    <a:schemeClr val="bg1"/>
                  </a:solidFill>
                </a:rPr>
                <a:t>管理体系</a:t>
              </a:r>
            </a:p>
          </p:txBody>
        </p:sp>
        <p:sp>
          <p:nvSpPr>
            <p:cNvPr id="103" name="文本框 102">
              <a:extLst>
                <a:ext uri="{FF2B5EF4-FFF2-40B4-BE49-F238E27FC236}">
                  <a16:creationId xmlns:a16="http://schemas.microsoft.com/office/drawing/2014/main" id="{F2D710F0-A817-49AB-ABA0-57528BC18B13}"/>
                </a:ext>
              </a:extLst>
            </p:cNvPr>
            <p:cNvSpPr txBox="1"/>
            <p:nvPr/>
          </p:nvSpPr>
          <p:spPr>
            <a:xfrm>
              <a:off x="2907015" y="2140861"/>
              <a:ext cx="3056350" cy="400110"/>
            </a:xfrm>
            <a:prstGeom prst="rect">
              <a:avLst/>
            </a:prstGeom>
            <a:noFill/>
          </p:spPr>
          <p:txBody>
            <a:bodyPr wrap="square" rtlCol="0">
              <a:spAutoFit/>
            </a:bodyPr>
            <a:lstStyle/>
            <a:p>
              <a:r>
                <a:rPr lang="zh-CN" altLang="en-US" sz="2000" b="1" dirty="0">
                  <a:solidFill>
                    <a:srgbClr val="0070C0"/>
                  </a:solidFill>
                </a:rPr>
                <a:t>信息安全体系框架</a:t>
              </a:r>
            </a:p>
          </p:txBody>
        </p:sp>
      </p:grpSp>
      <p:sp>
        <p:nvSpPr>
          <p:cNvPr id="60" name="文本框 59">
            <a:extLst>
              <a:ext uri="{FF2B5EF4-FFF2-40B4-BE49-F238E27FC236}">
                <a16:creationId xmlns:a16="http://schemas.microsoft.com/office/drawing/2014/main" id="{D67A4EBE-0159-404B-B14A-99A261CFA849}"/>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48087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C2DF701-92DD-4DF0-BCCF-14DD68653066}"/>
              </a:ext>
            </a:extLst>
          </p:cNvPr>
          <p:cNvSpPr>
            <a:spLocks noChangeArrowheads="1"/>
          </p:cNvSpPr>
          <p:nvPr/>
        </p:nvSpPr>
        <p:spPr bwMode="auto">
          <a:xfrm>
            <a:off x="990600" y="1296041"/>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1. </a:t>
            </a:r>
            <a:r>
              <a:rPr lang="zh-CN" altLang="en-US" dirty="0">
                <a:latin typeface="+mn-ea"/>
              </a:rPr>
              <a:t>技术体系 </a:t>
            </a:r>
          </a:p>
        </p:txBody>
      </p:sp>
      <p:sp>
        <p:nvSpPr>
          <p:cNvPr id="4" name="矩形 3">
            <a:extLst>
              <a:ext uri="{FF2B5EF4-FFF2-40B4-BE49-F238E27FC236}">
                <a16:creationId xmlns:a16="http://schemas.microsoft.com/office/drawing/2014/main" id="{088EC695-D2D9-4F23-A90B-2AD945C2ED67}"/>
              </a:ext>
            </a:extLst>
          </p:cNvPr>
          <p:cNvSpPr/>
          <p:nvPr/>
        </p:nvSpPr>
        <p:spPr>
          <a:xfrm>
            <a:off x="990599" y="4546296"/>
            <a:ext cx="7415732" cy="1200329"/>
          </a:xfrm>
          <a:prstGeom prst="rect">
            <a:avLst/>
          </a:prstGeom>
        </p:spPr>
        <p:txBody>
          <a:bodyPr wrap="square">
            <a:spAutoFit/>
          </a:bodyPr>
          <a:lstStyle/>
          <a:p>
            <a:r>
              <a:rPr lang="zh-CN" altLang="en-US" dirty="0">
                <a:solidFill>
                  <a:srgbClr val="000000"/>
                </a:solidFill>
                <a:latin typeface="+mn-ea"/>
              </a:rPr>
              <a:t>通过对信息系统与安全相关组件的操作系统的安全性选择措施或自主控制，使信息系统安全组件的软件工作平台达到相应的安全等级，一方面避免操作平台自身的脆弱性和漏洞引发的风险，另一方面阻塞任何形式的非授权行为对信息系统安全组件的入侵或接管系统管理权。 </a:t>
            </a:r>
            <a:endParaRPr lang="zh-CN" altLang="en-US" dirty="0">
              <a:latin typeface="+mn-ea"/>
            </a:endParaRPr>
          </a:p>
        </p:txBody>
      </p:sp>
      <p:sp>
        <p:nvSpPr>
          <p:cNvPr id="5" name="矩形 4">
            <a:extLst>
              <a:ext uri="{FF2B5EF4-FFF2-40B4-BE49-F238E27FC236}">
                <a16:creationId xmlns:a16="http://schemas.microsoft.com/office/drawing/2014/main" id="{436ABB5F-FDA5-404C-BE09-AAF8FA7D24FE}"/>
              </a:ext>
            </a:extLst>
          </p:cNvPr>
          <p:cNvSpPr/>
          <p:nvPr/>
        </p:nvSpPr>
        <p:spPr>
          <a:xfrm>
            <a:off x="990599" y="2494554"/>
            <a:ext cx="7415733" cy="1200329"/>
          </a:xfrm>
          <a:prstGeom prst="rect">
            <a:avLst/>
          </a:prstGeom>
        </p:spPr>
        <p:txBody>
          <a:bodyPr wrap="square">
            <a:spAutoFit/>
          </a:bodyPr>
          <a:lstStyle/>
          <a:p>
            <a:pPr algn="just"/>
            <a:r>
              <a:rPr lang="zh-CN" altLang="en-US" dirty="0">
                <a:solidFill>
                  <a:srgbClr val="000000"/>
                </a:solidFill>
                <a:latin typeface="+mn-ea"/>
              </a:rPr>
              <a:t>信息系统的建筑物、机房条件及硬件设备条件满足信息系统的机械防护安全；通过对电力供应设备以及信息系统组件的抗电磁干扰和电磁泄露性能的选择性措施达到相应的安全目的。物理安全技术运用于物理保障环境(含系统组件的物理环境)。</a:t>
            </a:r>
          </a:p>
        </p:txBody>
      </p:sp>
      <p:sp>
        <p:nvSpPr>
          <p:cNvPr id="6" name="矩形 5">
            <a:extLst>
              <a:ext uri="{FF2B5EF4-FFF2-40B4-BE49-F238E27FC236}">
                <a16:creationId xmlns:a16="http://schemas.microsoft.com/office/drawing/2014/main" id="{E11BF783-1F9A-4EB9-9FC8-E386C64F7FE8}"/>
              </a:ext>
            </a:extLst>
          </p:cNvPr>
          <p:cNvSpPr/>
          <p:nvPr/>
        </p:nvSpPr>
        <p:spPr>
          <a:xfrm>
            <a:off x="990600" y="1943238"/>
            <a:ext cx="2161169" cy="369332"/>
          </a:xfrm>
          <a:prstGeom prst="rect">
            <a:avLst/>
          </a:prstGeom>
        </p:spPr>
        <p:txBody>
          <a:bodyPr wrap="none">
            <a:spAutoFit/>
          </a:bodyPr>
          <a:lstStyle/>
          <a:p>
            <a:r>
              <a:rPr lang="zh-CN" altLang="en-US" dirty="0">
                <a:latin typeface="+mn-ea"/>
              </a:rPr>
              <a:t>（</a:t>
            </a:r>
            <a:r>
              <a:rPr lang="en-US" altLang="zh-CN" dirty="0">
                <a:latin typeface="+mn-ea"/>
              </a:rPr>
              <a:t>1</a:t>
            </a:r>
            <a:r>
              <a:rPr lang="zh-CN" altLang="en-US" dirty="0">
                <a:latin typeface="+mn-ea"/>
              </a:rPr>
              <a:t>）物理安全技术</a:t>
            </a:r>
          </a:p>
        </p:txBody>
      </p:sp>
      <p:sp>
        <p:nvSpPr>
          <p:cNvPr id="7" name="矩形 6">
            <a:extLst>
              <a:ext uri="{FF2B5EF4-FFF2-40B4-BE49-F238E27FC236}">
                <a16:creationId xmlns:a16="http://schemas.microsoft.com/office/drawing/2014/main" id="{F35595BE-6895-403A-858A-B90B554E37A3}"/>
              </a:ext>
            </a:extLst>
          </p:cNvPr>
          <p:cNvSpPr/>
          <p:nvPr/>
        </p:nvSpPr>
        <p:spPr>
          <a:xfrm>
            <a:off x="990599" y="4056280"/>
            <a:ext cx="2161169"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）系统安全技术</a:t>
            </a:r>
          </a:p>
        </p:txBody>
      </p:sp>
      <p:sp>
        <p:nvSpPr>
          <p:cNvPr id="8" name="文本框 7">
            <a:extLst>
              <a:ext uri="{FF2B5EF4-FFF2-40B4-BE49-F238E27FC236}">
                <a16:creationId xmlns:a16="http://schemas.microsoft.com/office/drawing/2014/main" id="{1C5F84A0-66DD-40A7-8C53-37338ACE0C4D}"/>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24511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36C94A-81FC-4F2B-AC5A-4DF638470A3B}"/>
              </a:ext>
            </a:extLst>
          </p:cNvPr>
          <p:cNvSpPr>
            <a:spLocks noChangeArrowheads="1"/>
          </p:cNvSpPr>
          <p:nvPr/>
        </p:nvSpPr>
        <p:spPr bwMode="auto">
          <a:xfrm>
            <a:off x="959863" y="1380566"/>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2.</a:t>
            </a:r>
            <a:r>
              <a:rPr lang="zh-CN" altLang="en-US" dirty="0">
                <a:latin typeface="+mn-ea"/>
              </a:rPr>
              <a:t>组织体系 </a:t>
            </a:r>
          </a:p>
        </p:txBody>
      </p:sp>
      <p:sp>
        <p:nvSpPr>
          <p:cNvPr id="2" name="矩形 1">
            <a:extLst>
              <a:ext uri="{FF2B5EF4-FFF2-40B4-BE49-F238E27FC236}">
                <a16:creationId xmlns:a16="http://schemas.microsoft.com/office/drawing/2014/main" id="{37D09ADB-AE60-4548-9041-DF8EE21FB10C}"/>
              </a:ext>
            </a:extLst>
          </p:cNvPr>
          <p:cNvSpPr/>
          <p:nvPr/>
        </p:nvSpPr>
        <p:spPr>
          <a:xfrm>
            <a:off x="1317263" y="1884458"/>
            <a:ext cx="7411798" cy="590931"/>
          </a:xfrm>
          <a:prstGeom prst="rect">
            <a:avLst/>
          </a:prstGeom>
        </p:spPr>
        <p:txBody>
          <a:bodyPr wrap="square">
            <a:spAutoFit/>
          </a:bodyPr>
          <a:lstStyle/>
          <a:p>
            <a:pPr>
              <a:lnSpc>
                <a:spcPct val="90000"/>
              </a:lnSpc>
            </a:pPr>
            <a:r>
              <a:rPr lang="zh-CN" altLang="en-US" dirty="0">
                <a:latin typeface="+mn-ea"/>
              </a:rPr>
              <a:t>组织机构体系是信息系统安全的组织保障系统，由机构、岗位和人事机构三个模块构成。 </a:t>
            </a:r>
          </a:p>
        </p:txBody>
      </p:sp>
      <p:sp>
        <p:nvSpPr>
          <p:cNvPr id="6" name="矩形 5">
            <a:extLst>
              <a:ext uri="{FF2B5EF4-FFF2-40B4-BE49-F238E27FC236}">
                <a16:creationId xmlns:a16="http://schemas.microsoft.com/office/drawing/2014/main" id="{E53ABA00-4226-40A9-A740-A9BF7DC074F0}"/>
              </a:ext>
            </a:extLst>
          </p:cNvPr>
          <p:cNvSpPr/>
          <p:nvPr/>
        </p:nvSpPr>
        <p:spPr>
          <a:xfrm>
            <a:off x="1317263" y="3116895"/>
            <a:ext cx="6174669" cy="341632"/>
          </a:xfrm>
          <a:prstGeom prst="rect">
            <a:avLst/>
          </a:prstGeom>
        </p:spPr>
        <p:txBody>
          <a:bodyPr wrap="square">
            <a:spAutoFit/>
          </a:bodyPr>
          <a:lstStyle/>
          <a:p>
            <a:pPr>
              <a:lnSpc>
                <a:spcPct val="90000"/>
              </a:lnSpc>
            </a:pPr>
            <a:r>
              <a:rPr lang="zh-CN" altLang="en-US" dirty="0">
                <a:latin typeface="+mn-ea"/>
              </a:rPr>
              <a:t>机构的设置分为三个层次：决策层、管理层和执行层。</a:t>
            </a:r>
          </a:p>
        </p:txBody>
      </p:sp>
      <p:sp>
        <p:nvSpPr>
          <p:cNvPr id="7" name="矩形 6">
            <a:extLst>
              <a:ext uri="{FF2B5EF4-FFF2-40B4-BE49-F238E27FC236}">
                <a16:creationId xmlns:a16="http://schemas.microsoft.com/office/drawing/2014/main" id="{138DFF81-5E28-4D28-B2F5-CE095DE19AC1}"/>
              </a:ext>
            </a:extLst>
          </p:cNvPr>
          <p:cNvSpPr/>
          <p:nvPr/>
        </p:nvSpPr>
        <p:spPr>
          <a:xfrm>
            <a:off x="1317264" y="5768774"/>
            <a:ext cx="7411798" cy="590931"/>
          </a:xfrm>
          <a:prstGeom prst="rect">
            <a:avLst/>
          </a:prstGeom>
        </p:spPr>
        <p:txBody>
          <a:bodyPr wrap="square">
            <a:spAutoFit/>
          </a:bodyPr>
          <a:lstStyle/>
          <a:p>
            <a:pPr marL="285750" lvl="1" indent="-285750" eaLnBrk="1" fontAlgn="auto" hangingPunct="1">
              <a:lnSpc>
                <a:spcPct val="90000"/>
              </a:lnSpc>
              <a:spcBef>
                <a:spcPts val="0"/>
              </a:spcBef>
              <a:spcAft>
                <a:spcPts val="0"/>
              </a:spcAft>
              <a:buClr>
                <a:schemeClr val="accent1"/>
              </a:buClr>
              <a:buFont typeface="Arial Unicode MS" panose="020B0604020202020204" pitchFamily="34" charset="-122"/>
              <a:buChar char="❏"/>
            </a:pPr>
            <a:r>
              <a:rPr lang="zh-CN" altLang="en-US" dirty="0">
                <a:latin typeface="+mn-lt"/>
              </a:rPr>
              <a:t>执行层是在管理层协调下具体负责某一个或某几个特定安全事务的一个逻辑群体，这个群体分布在信息系统的各个操作层或岗位上。 </a:t>
            </a:r>
          </a:p>
        </p:txBody>
      </p:sp>
      <p:sp>
        <p:nvSpPr>
          <p:cNvPr id="9" name="矩形 8">
            <a:extLst>
              <a:ext uri="{FF2B5EF4-FFF2-40B4-BE49-F238E27FC236}">
                <a16:creationId xmlns:a16="http://schemas.microsoft.com/office/drawing/2014/main" id="{226FB639-4215-449F-AA86-42B719FADF22}"/>
              </a:ext>
            </a:extLst>
          </p:cNvPr>
          <p:cNvSpPr/>
          <p:nvPr/>
        </p:nvSpPr>
        <p:spPr>
          <a:xfrm>
            <a:off x="959863" y="2617260"/>
            <a:ext cx="1223412" cy="369332"/>
          </a:xfrm>
          <a:prstGeom prst="rect">
            <a:avLst/>
          </a:prstGeom>
        </p:spPr>
        <p:txBody>
          <a:bodyPr wrap="none">
            <a:spAutoFit/>
          </a:bodyPr>
          <a:lstStyle/>
          <a:p>
            <a:r>
              <a:rPr lang="zh-CN" altLang="en-US" dirty="0">
                <a:latin typeface="+mn-ea"/>
              </a:rPr>
              <a:t>（</a:t>
            </a:r>
            <a:r>
              <a:rPr lang="en-US" altLang="zh-CN" dirty="0">
                <a:latin typeface="+mn-ea"/>
              </a:rPr>
              <a:t>1</a:t>
            </a:r>
            <a:r>
              <a:rPr lang="zh-CN" altLang="en-US" dirty="0">
                <a:latin typeface="+mn-ea"/>
              </a:rPr>
              <a:t>）机构</a:t>
            </a:r>
            <a:endParaRPr lang="zh-CN" altLang="en-US" dirty="0"/>
          </a:p>
        </p:txBody>
      </p:sp>
      <p:sp>
        <p:nvSpPr>
          <p:cNvPr id="11" name="矩形 10">
            <a:extLst>
              <a:ext uri="{FF2B5EF4-FFF2-40B4-BE49-F238E27FC236}">
                <a16:creationId xmlns:a16="http://schemas.microsoft.com/office/drawing/2014/main" id="{5727CAF7-37BF-4A6D-A8C9-2417ABA5E0EE}"/>
              </a:ext>
            </a:extLst>
          </p:cNvPr>
          <p:cNvSpPr/>
          <p:nvPr/>
        </p:nvSpPr>
        <p:spPr>
          <a:xfrm>
            <a:off x="1317263" y="4712176"/>
            <a:ext cx="7411798" cy="840230"/>
          </a:xfrm>
          <a:prstGeom prst="rect">
            <a:avLst/>
          </a:prstGeom>
        </p:spPr>
        <p:txBody>
          <a:bodyPr wrap="square">
            <a:spAutoFit/>
          </a:bodyPr>
          <a:lstStyle/>
          <a:p>
            <a:pPr marL="285750" lvl="1" indent="-285750" eaLnBrk="1" fontAlgn="auto" hangingPunct="1">
              <a:lnSpc>
                <a:spcPct val="90000"/>
              </a:lnSpc>
              <a:spcBef>
                <a:spcPts val="0"/>
              </a:spcBef>
              <a:spcAft>
                <a:spcPts val="0"/>
              </a:spcAft>
              <a:buClr>
                <a:schemeClr val="accent1"/>
              </a:buClr>
              <a:buFont typeface="Arial Unicode MS" panose="020B0604020202020204" pitchFamily="34" charset="-122"/>
              <a:buChar char="❏"/>
            </a:pPr>
            <a:r>
              <a:rPr lang="zh-CN" altLang="en-US" dirty="0">
                <a:latin typeface="+mn-lt"/>
              </a:rPr>
              <a:t>管理层是决策的日常管理机关，根据决策机构的决定全面规划并协调各方面力量实施信息系统的安全方案，制定、修改安全策略，处理安全事故，设置安全相关的岗位。</a:t>
            </a:r>
          </a:p>
        </p:txBody>
      </p:sp>
      <p:sp>
        <p:nvSpPr>
          <p:cNvPr id="12" name="矩形 11">
            <a:extLst>
              <a:ext uri="{FF2B5EF4-FFF2-40B4-BE49-F238E27FC236}">
                <a16:creationId xmlns:a16="http://schemas.microsoft.com/office/drawing/2014/main" id="{658904E8-8C46-4A96-A1EB-94A045CA5D6D}"/>
              </a:ext>
            </a:extLst>
          </p:cNvPr>
          <p:cNvSpPr/>
          <p:nvPr/>
        </p:nvSpPr>
        <p:spPr>
          <a:xfrm>
            <a:off x="1317262" y="3628098"/>
            <a:ext cx="7411797"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决策层是信息系统主体单位决定信息系统安全重大事宜的领导机构，以单位主管信息工作的负责人为首，由行使国家安全。公共安全、机要和保密职能的部门负责人和信息系统主要负责人参与组成。</a:t>
            </a:r>
          </a:p>
        </p:txBody>
      </p:sp>
      <p:sp>
        <p:nvSpPr>
          <p:cNvPr id="13" name="文本框 12">
            <a:extLst>
              <a:ext uri="{FF2B5EF4-FFF2-40B4-BE49-F238E27FC236}">
                <a16:creationId xmlns:a16="http://schemas.microsoft.com/office/drawing/2014/main" id="{430C8DC3-749F-4A25-B74A-CDA4E65D82D7}"/>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41791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B890AD-A094-4071-A91F-799BF0580EA0}"/>
              </a:ext>
            </a:extLst>
          </p:cNvPr>
          <p:cNvSpPr/>
          <p:nvPr/>
        </p:nvSpPr>
        <p:spPr>
          <a:xfrm>
            <a:off x="883023" y="1464655"/>
            <a:ext cx="1223412"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）岗位</a:t>
            </a:r>
            <a:endParaRPr lang="zh-CN" altLang="en-US" dirty="0"/>
          </a:p>
        </p:txBody>
      </p:sp>
      <p:sp>
        <p:nvSpPr>
          <p:cNvPr id="2" name="矩形 1">
            <a:extLst>
              <a:ext uri="{FF2B5EF4-FFF2-40B4-BE49-F238E27FC236}">
                <a16:creationId xmlns:a16="http://schemas.microsoft.com/office/drawing/2014/main" id="{425EB0E4-10ED-4DEA-9BC5-69A41E6FAE06}"/>
              </a:ext>
            </a:extLst>
          </p:cNvPr>
          <p:cNvSpPr/>
          <p:nvPr/>
        </p:nvSpPr>
        <p:spPr>
          <a:xfrm>
            <a:off x="883023" y="1951672"/>
            <a:ext cx="7357461" cy="646331"/>
          </a:xfrm>
          <a:prstGeom prst="rect">
            <a:avLst/>
          </a:prstGeom>
        </p:spPr>
        <p:txBody>
          <a:bodyPr wrap="square">
            <a:spAutoFit/>
          </a:bodyPr>
          <a:lstStyle/>
          <a:p>
            <a:r>
              <a:rPr lang="zh-CN" altLang="en-US" dirty="0"/>
              <a:t>岗位是信息安全管理机关根据安全需要设定的负责某一个或几个特定安全事务的职位。</a:t>
            </a:r>
          </a:p>
        </p:txBody>
      </p:sp>
      <p:sp>
        <p:nvSpPr>
          <p:cNvPr id="5" name="矩形 4">
            <a:extLst>
              <a:ext uri="{FF2B5EF4-FFF2-40B4-BE49-F238E27FC236}">
                <a16:creationId xmlns:a16="http://schemas.microsoft.com/office/drawing/2014/main" id="{A9E2FFA8-0DAA-45DF-AF40-D89623565C88}"/>
              </a:ext>
            </a:extLst>
          </p:cNvPr>
          <p:cNvSpPr/>
          <p:nvPr/>
        </p:nvSpPr>
        <p:spPr>
          <a:xfrm>
            <a:off x="883023" y="2693143"/>
            <a:ext cx="7357461"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岗位是具有垂直领导关系的若干层次的一个序列，一个人可以负责一个或几个安全岗位，但一个人不得同时兼任安全岗位所对应的管理或具体业务岗位上。</a:t>
            </a:r>
          </a:p>
        </p:txBody>
      </p:sp>
      <p:sp>
        <p:nvSpPr>
          <p:cNvPr id="6" name="矩形 5">
            <a:extLst>
              <a:ext uri="{FF2B5EF4-FFF2-40B4-BE49-F238E27FC236}">
                <a16:creationId xmlns:a16="http://schemas.microsoft.com/office/drawing/2014/main" id="{7F232DB4-27C6-4507-9B0F-CB2A4AF2932D}"/>
              </a:ext>
            </a:extLst>
          </p:cNvPr>
          <p:cNvSpPr/>
          <p:nvPr/>
        </p:nvSpPr>
        <p:spPr>
          <a:xfrm>
            <a:off x="883022" y="3734158"/>
            <a:ext cx="7357461"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岗位并不是一个机构，它由管理机构设定，由人事机构管理。 </a:t>
            </a:r>
          </a:p>
        </p:txBody>
      </p:sp>
      <p:sp>
        <p:nvSpPr>
          <p:cNvPr id="7" name="矩形 6">
            <a:extLst>
              <a:ext uri="{FF2B5EF4-FFF2-40B4-BE49-F238E27FC236}">
                <a16:creationId xmlns:a16="http://schemas.microsoft.com/office/drawing/2014/main" id="{EF4DF910-0A23-4D1A-BB54-F65603A846AA}"/>
              </a:ext>
            </a:extLst>
          </p:cNvPr>
          <p:cNvSpPr/>
          <p:nvPr/>
        </p:nvSpPr>
        <p:spPr>
          <a:xfrm>
            <a:off x="883021" y="4752628"/>
            <a:ext cx="7357461" cy="646331"/>
          </a:xfrm>
          <a:prstGeom prst="rect">
            <a:avLst/>
          </a:prstGeom>
        </p:spPr>
        <p:txBody>
          <a:bodyPr wrap="square">
            <a:spAutoFit/>
          </a:bodyPr>
          <a:lstStyle/>
          <a:p>
            <a:r>
              <a:rPr lang="zh-CN" altLang="en-US" dirty="0"/>
              <a:t>人事是根据管理机构设定的岗位，负责对各岗位上的雇员进行素质教育、业绩考核和安全监管的机构。</a:t>
            </a:r>
          </a:p>
        </p:txBody>
      </p:sp>
      <p:sp>
        <p:nvSpPr>
          <p:cNvPr id="8" name="矩形 7">
            <a:extLst>
              <a:ext uri="{FF2B5EF4-FFF2-40B4-BE49-F238E27FC236}">
                <a16:creationId xmlns:a16="http://schemas.microsoft.com/office/drawing/2014/main" id="{842D2F6E-1EC4-4A07-8362-2F23A76BBD0E}"/>
              </a:ext>
            </a:extLst>
          </p:cNvPr>
          <p:cNvSpPr/>
          <p:nvPr/>
        </p:nvSpPr>
        <p:spPr>
          <a:xfrm>
            <a:off x="883022" y="4307097"/>
            <a:ext cx="1236236" cy="369332"/>
          </a:xfrm>
          <a:prstGeom prst="rect">
            <a:avLst/>
          </a:prstGeom>
        </p:spPr>
        <p:txBody>
          <a:bodyPr wrap="none">
            <a:spAutoFit/>
          </a:bodyPr>
          <a:lstStyle/>
          <a:p>
            <a:r>
              <a:rPr lang="zh-CN" altLang="en-US" dirty="0"/>
              <a:t>（</a:t>
            </a:r>
            <a:r>
              <a:rPr lang="en-US" altLang="zh-CN" dirty="0"/>
              <a:t>3</a:t>
            </a:r>
            <a:r>
              <a:rPr lang="zh-CN" altLang="en-US" dirty="0"/>
              <a:t>）人事</a:t>
            </a:r>
          </a:p>
        </p:txBody>
      </p:sp>
      <p:sp>
        <p:nvSpPr>
          <p:cNvPr id="9" name="矩形 8">
            <a:extLst>
              <a:ext uri="{FF2B5EF4-FFF2-40B4-BE49-F238E27FC236}">
                <a16:creationId xmlns:a16="http://schemas.microsoft.com/office/drawing/2014/main" id="{C5B72626-519D-45D4-97D5-0F96D8B0386E}"/>
              </a:ext>
            </a:extLst>
          </p:cNvPr>
          <p:cNvSpPr/>
          <p:nvPr/>
        </p:nvSpPr>
        <p:spPr>
          <a:xfrm>
            <a:off x="883021" y="5516644"/>
            <a:ext cx="7357460" cy="646331"/>
          </a:xfrm>
          <a:prstGeom prst="rect">
            <a:avLst/>
          </a:prstGeom>
        </p:spPr>
        <p:txBody>
          <a:bodyPr wrap="square">
            <a:spAutoFit/>
          </a:bodyPr>
          <a:lstStyle/>
          <a:p>
            <a:r>
              <a:rPr lang="zh-CN" altLang="en-US" dirty="0"/>
              <a:t>人事机构的全部管理活动在国家有关安全的法律、法规和政策规定范围内依法进行。 </a:t>
            </a:r>
          </a:p>
        </p:txBody>
      </p:sp>
      <p:sp>
        <p:nvSpPr>
          <p:cNvPr id="10" name="文本框 9">
            <a:extLst>
              <a:ext uri="{FF2B5EF4-FFF2-40B4-BE49-F238E27FC236}">
                <a16:creationId xmlns:a16="http://schemas.microsoft.com/office/drawing/2014/main" id="{CF44173F-5720-4E74-92C6-474DED2E8D7B}"/>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763500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28D1C-3D99-474E-BDE8-FCE558F40D21}"/>
              </a:ext>
            </a:extLst>
          </p:cNvPr>
          <p:cNvSpPr>
            <a:spLocks noChangeArrowheads="1"/>
          </p:cNvSpPr>
          <p:nvPr/>
        </p:nvSpPr>
        <p:spPr bwMode="auto">
          <a:xfrm>
            <a:off x="959863" y="1380566"/>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3.</a:t>
            </a:r>
            <a:r>
              <a:rPr lang="zh-CN" altLang="en-US" dirty="0">
                <a:latin typeface="+mn-ea"/>
              </a:rPr>
              <a:t>管理体系 </a:t>
            </a:r>
          </a:p>
        </p:txBody>
      </p:sp>
      <p:sp>
        <p:nvSpPr>
          <p:cNvPr id="5" name="文本框 4">
            <a:extLst>
              <a:ext uri="{FF2B5EF4-FFF2-40B4-BE49-F238E27FC236}">
                <a16:creationId xmlns:a16="http://schemas.microsoft.com/office/drawing/2014/main" id="{D03244B0-BCF8-433E-B070-D9E74925F1D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2" name="矩形 1">
            <a:extLst>
              <a:ext uri="{FF2B5EF4-FFF2-40B4-BE49-F238E27FC236}">
                <a16:creationId xmlns:a16="http://schemas.microsoft.com/office/drawing/2014/main" id="{5D70F8A6-58D4-4408-B936-A6BA58B87D79}"/>
              </a:ext>
            </a:extLst>
          </p:cNvPr>
          <p:cNvSpPr/>
          <p:nvPr/>
        </p:nvSpPr>
        <p:spPr>
          <a:xfrm>
            <a:off x="959863" y="2359343"/>
            <a:ext cx="7587610" cy="369332"/>
          </a:xfrm>
          <a:prstGeom prst="rect">
            <a:avLst/>
          </a:prstGeom>
        </p:spPr>
        <p:txBody>
          <a:bodyPr wrap="square">
            <a:spAutoFit/>
          </a:bodyPr>
          <a:lstStyle/>
          <a:p>
            <a:r>
              <a:rPr lang="zh-CN" altLang="en-US" dirty="0"/>
              <a:t>信息安全的管理体系由法律管理、制度管理和培训管理三个部分组成。</a:t>
            </a:r>
          </a:p>
        </p:txBody>
      </p:sp>
      <p:sp>
        <p:nvSpPr>
          <p:cNvPr id="6" name="矩形 5">
            <a:extLst>
              <a:ext uri="{FF2B5EF4-FFF2-40B4-BE49-F238E27FC236}">
                <a16:creationId xmlns:a16="http://schemas.microsoft.com/office/drawing/2014/main" id="{AE09557B-E716-43B5-954C-36FA8C60D348}"/>
              </a:ext>
            </a:extLst>
          </p:cNvPr>
          <p:cNvSpPr/>
          <p:nvPr/>
        </p:nvSpPr>
        <p:spPr>
          <a:xfrm>
            <a:off x="959863" y="1871808"/>
            <a:ext cx="3185487" cy="369332"/>
          </a:xfrm>
          <a:prstGeom prst="rect">
            <a:avLst/>
          </a:prstGeom>
        </p:spPr>
        <p:txBody>
          <a:bodyPr wrap="none">
            <a:spAutoFit/>
          </a:bodyPr>
          <a:lstStyle/>
          <a:p>
            <a:r>
              <a:rPr lang="zh-CN" altLang="en-US" dirty="0"/>
              <a:t>管理是信息系统安全的灵魂。</a:t>
            </a:r>
          </a:p>
        </p:txBody>
      </p:sp>
      <p:sp>
        <p:nvSpPr>
          <p:cNvPr id="7" name="矩形 6">
            <a:extLst>
              <a:ext uri="{FF2B5EF4-FFF2-40B4-BE49-F238E27FC236}">
                <a16:creationId xmlns:a16="http://schemas.microsoft.com/office/drawing/2014/main" id="{A3997250-31AB-4AF7-9121-56400CF9A273}"/>
              </a:ext>
            </a:extLst>
          </p:cNvPr>
          <p:cNvSpPr/>
          <p:nvPr/>
        </p:nvSpPr>
        <p:spPr>
          <a:xfrm>
            <a:off x="959863" y="3511949"/>
            <a:ext cx="7661623"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法律管理是根据相关的国家法律、法规对信息系统主体及其与外界关联行为的规范和约束。</a:t>
            </a:r>
          </a:p>
        </p:txBody>
      </p:sp>
      <p:sp>
        <p:nvSpPr>
          <p:cNvPr id="8" name="矩形 7">
            <a:extLst>
              <a:ext uri="{FF2B5EF4-FFF2-40B4-BE49-F238E27FC236}">
                <a16:creationId xmlns:a16="http://schemas.microsoft.com/office/drawing/2014/main" id="{A270A1A8-BD61-4873-BDDE-1939F1A1EC1F}"/>
              </a:ext>
            </a:extLst>
          </p:cNvPr>
          <p:cNvSpPr/>
          <p:nvPr/>
        </p:nvSpPr>
        <p:spPr>
          <a:xfrm>
            <a:off x="959863" y="2935646"/>
            <a:ext cx="1697901" cy="369332"/>
          </a:xfrm>
          <a:prstGeom prst="rect">
            <a:avLst/>
          </a:prstGeom>
        </p:spPr>
        <p:txBody>
          <a:bodyPr wrap="none">
            <a:spAutoFit/>
          </a:bodyPr>
          <a:lstStyle/>
          <a:p>
            <a:r>
              <a:rPr lang="zh-CN" altLang="en-US" dirty="0"/>
              <a:t>（</a:t>
            </a:r>
            <a:r>
              <a:rPr lang="en-US" altLang="zh-CN" dirty="0"/>
              <a:t>1</a:t>
            </a:r>
            <a:r>
              <a:rPr lang="zh-CN" altLang="en-US" dirty="0"/>
              <a:t>）法律管理</a:t>
            </a:r>
          </a:p>
        </p:txBody>
      </p:sp>
      <p:sp>
        <p:nvSpPr>
          <p:cNvPr id="9" name="矩形 8">
            <a:extLst>
              <a:ext uri="{FF2B5EF4-FFF2-40B4-BE49-F238E27FC236}">
                <a16:creationId xmlns:a16="http://schemas.microsoft.com/office/drawing/2014/main" id="{34C617F1-7BC0-4C91-833B-95CD49D3BCFD}"/>
              </a:ext>
            </a:extLst>
          </p:cNvPr>
          <p:cNvSpPr/>
          <p:nvPr/>
        </p:nvSpPr>
        <p:spPr>
          <a:xfrm>
            <a:off x="959863" y="4365251"/>
            <a:ext cx="7587610"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法律管理具有对信息系统主体行为的强制性约束力，并且有明确的管理层次性。</a:t>
            </a:r>
          </a:p>
        </p:txBody>
      </p:sp>
      <p:sp>
        <p:nvSpPr>
          <p:cNvPr id="10" name="矩形 9">
            <a:extLst>
              <a:ext uri="{FF2B5EF4-FFF2-40B4-BE49-F238E27FC236}">
                <a16:creationId xmlns:a16="http://schemas.microsoft.com/office/drawing/2014/main" id="{10379345-D155-4CE3-8B04-6AEF951A190A}"/>
              </a:ext>
            </a:extLst>
          </p:cNvPr>
          <p:cNvSpPr/>
          <p:nvPr/>
        </p:nvSpPr>
        <p:spPr>
          <a:xfrm>
            <a:off x="959862" y="5218553"/>
            <a:ext cx="6272787" cy="369332"/>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与安全有关的法律法规是信息系统安全的最高行为准则。 </a:t>
            </a:r>
          </a:p>
        </p:txBody>
      </p:sp>
    </p:spTree>
    <p:extLst>
      <p:ext uri="{BB962C8B-B14F-4D97-AF65-F5344CB8AC3E}">
        <p14:creationId xmlns:p14="http://schemas.microsoft.com/office/powerpoint/2010/main" val="212640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126854" y="1538290"/>
            <a:ext cx="4105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prstClr val="black"/>
                </a:solidFill>
              </a:rPr>
              <a:t>信息安全体系结构</a:t>
            </a:r>
            <a:endParaRPr lang="zh-CN" altLang="en-US" sz="2400" dirty="0">
              <a:solidFill>
                <a:schemeClr val="tx1"/>
              </a:solidFill>
            </a:endParaRPr>
          </a:p>
        </p:txBody>
      </p:sp>
      <p:sp>
        <p:nvSpPr>
          <p:cNvPr id="21508" name="文本框 3"/>
          <p:cNvSpPr txBox="1">
            <a:spLocks noChangeArrowheads="1"/>
          </p:cNvSpPr>
          <p:nvPr/>
        </p:nvSpPr>
        <p:spPr bwMode="auto">
          <a:xfrm>
            <a:off x="3126854" y="3164864"/>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信息安全保障框架</a:t>
            </a:r>
          </a:p>
        </p:txBody>
      </p:sp>
      <p:sp>
        <p:nvSpPr>
          <p:cNvPr id="21509" name="文本框 5"/>
          <p:cNvSpPr txBox="1">
            <a:spLocks noChangeArrowheads="1"/>
          </p:cNvSpPr>
          <p:nvPr/>
        </p:nvSpPr>
        <p:spPr bwMode="auto">
          <a:xfrm>
            <a:off x="3126854" y="2351577"/>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schemeClr val="tx1"/>
                </a:solidFill>
              </a:rPr>
              <a:t>安全体系结构</a:t>
            </a:r>
          </a:p>
        </p:txBody>
      </p:sp>
      <p:sp>
        <p:nvSpPr>
          <p:cNvPr id="21512" name="矩形 4"/>
          <p:cNvSpPr>
            <a:spLocks noChangeArrowheads="1"/>
          </p:cNvSpPr>
          <p:nvPr/>
        </p:nvSpPr>
        <p:spPr bwMode="auto">
          <a:xfrm>
            <a:off x="3126855" y="3978151"/>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信息安全评价准则</a:t>
            </a:r>
          </a:p>
        </p:txBody>
      </p:sp>
    </p:spTree>
    <p:extLst>
      <p:ext uri="{BB962C8B-B14F-4D97-AF65-F5344CB8AC3E}">
        <p14:creationId xmlns:p14="http://schemas.microsoft.com/office/powerpoint/2010/main" val="18034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FC7956-25D4-48C1-84B0-E3A9B46763C3}"/>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2" name="矩形 1">
            <a:extLst>
              <a:ext uri="{FF2B5EF4-FFF2-40B4-BE49-F238E27FC236}">
                <a16:creationId xmlns:a16="http://schemas.microsoft.com/office/drawing/2014/main" id="{8BC886B0-BB2C-4EC3-9415-55502528C5BD}"/>
              </a:ext>
            </a:extLst>
          </p:cNvPr>
          <p:cNvSpPr/>
          <p:nvPr/>
        </p:nvSpPr>
        <p:spPr>
          <a:xfrm>
            <a:off x="929021" y="1423218"/>
            <a:ext cx="1697901" cy="369332"/>
          </a:xfrm>
          <a:prstGeom prst="rect">
            <a:avLst/>
          </a:prstGeom>
        </p:spPr>
        <p:txBody>
          <a:bodyPr wrap="none">
            <a:spAutoFit/>
          </a:bodyPr>
          <a:lstStyle/>
          <a:p>
            <a:r>
              <a:rPr lang="zh-CN" altLang="en-US" dirty="0"/>
              <a:t>（</a:t>
            </a:r>
            <a:r>
              <a:rPr lang="en-US" altLang="zh-CN" dirty="0"/>
              <a:t>2</a:t>
            </a:r>
            <a:r>
              <a:rPr lang="zh-CN" altLang="en-US" dirty="0"/>
              <a:t>）制度管理</a:t>
            </a:r>
          </a:p>
        </p:txBody>
      </p:sp>
      <p:sp>
        <p:nvSpPr>
          <p:cNvPr id="5" name="矩形 4">
            <a:extLst>
              <a:ext uri="{FF2B5EF4-FFF2-40B4-BE49-F238E27FC236}">
                <a16:creationId xmlns:a16="http://schemas.microsoft.com/office/drawing/2014/main" id="{C9C492B8-B8CA-4720-A4AD-CA570BEB35AD}"/>
              </a:ext>
            </a:extLst>
          </p:cNvPr>
          <p:cNvSpPr/>
          <p:nvPr/>
        </p:nvSpPr>
        <p:spPr>
          <a:xfrm>
            <a:off x="929021" y="1914341"/>
            <a:ext cx="7554152" cy="1200329"/>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制度管理是依据必要的国家或组织的安全需求制定的一系列内部规章制度，主要内容包括安全管理和执行机构的行为规范、岗位设定及其操作规范、岗位人员的素质要求及行为规范、内部关系与外部关系的行为规范等。</a:t>
            </a:r>
          </a:p>
        </p:txBody>
      </p:sp>
      <p:sp>
        <p:nvSpPr>
          <p:cNvPr id="6" name="矩形 5">
            <a:extLst>
              <a:ext uri="{FF2B5EF4-FFF2-40B4-BE49-F238E27FC236}">
                <a16:creationId xmlns:a16="http://schemas.microsoft.com/office/drawing/2014/main" id="{442BEBB3-9C26-42FA-9F41-BA261C644E7F}"/>
              </a:ext>
            </a:extLst>
          </p:cNvPr>
          <p:cNvSpPr/>
          <p:nvPr/>
        </p:nvSpPr>
        <p:spPr>
          <a:xfrm>
            <a:off x="929021" y="3236462"/>
            <a:ext cx="7554152"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制度管理是法律管理的形式化、具体化，是法律、法规与管理对象的接口。 </a:t>
            </a:r>
          </a:p>
        </p:txBody>
      </p:sp>
      <p:sp>
        <p:nvSpPr>
          <p:cNvPr id="7" name="矩形 6">
            <a:extLst>
              <a:ext uri="{FF2B5EF4-FFF2-40B4-BE49-F238E27FC236}">
                <a16:creationId xmlns:a16="http://schemas.microsoft.com/office/drawing/2014/main" id="{2484278E-4173-42BB-BB15-5B10F6EE2343}"/>
              </a:ext>
            </a:extLst>
          </p:cNvPr>
          <p:cNvSpPr/>
          <p:nvPr/>
        </p:nvSpPr>
        <p:spPr>
          <a:xfrm>
            <a:off x="929020" y="4114750"/>
            <a:ext cx="1697901" cy="369332"/>
          </a:xfrm>
          <a:prstGeom prst="rect">
            <a:avLst/>
          </a:prstGeom>
        </p:spPr>
        <p:txBody>
          <a:bodyPr wrap="none">
            <a:spAutoFit/>
          </a:bodyPr>
          <a:lstStyle/>
          <a:p>
            <a:r>
              <a:rPr lang="zh-CN" altLang="en-US" dirty="0"/>
              <a:t>（</a:t>
            </a:r>
            <a:r>
              <a:rPr lang="en-US" altLang="zh-CN" dirty="0"/>
              <a:t>3</a:t>
            </a:r>
            <a:r>
              <a:rPr lang="zh-CN" altLang="en-US" dirty="0"/>
              <a:t>）培训管理</a:t>
            </a:r>
          </a:p>
        </p:txBody>
      </p:sp>
      <p:sp>
        <p:nvSpPr>
          <p:cNvPr id="8" name="矩形 7">
            <a:extLst>
              <a:ext uri="{FF2B5EF4-FFF2-40B4-BE49-F238E27FC236}">
                <a16:creationId xmlns:a16="http://schemas.microsoft.com/office/drawing/2014/main" id="{708AC70B-4E0E-426A-AB7D-4B946FEBBFBB}"/>
              </a:ext>
            </a:extLst>
          </p:cNvPr>
          <p:cNvSpPr/>
          <p:nvPr/>
        </p:nvSpPr>
        <p:spPr>
          <a:xfrm>
            <a:off x="924848" y="5096996"/>
            <a:ext cx="7727374"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培训管理的内容包括法律法规、内部制度、岗位操作、普遍安全意识和与岗位相关的布点安全意识相结合、业务素质与技能技巧等方面的培训。</a:t>
            </a:r>
          </a:p>
        </p:txBody>
      </p:sp>
      <p:sp>
        <p:nvSpPr>
          <p:cNvPr id="9" name="矩形 8">
            <a:extLst>
              <a:ext uri="{FF2B5EF4-FFF2-40B4-BE49-F238E27FC236}">
                <a16:creationId xmlns:a16="http://schemas.microsoft.com/office/drawing/2014/main" id="{DA113CCC-6806-461B-9AE5-E1E93175865D}"/>
              </a:ext>
            </a:extLst>
          </p:cNvPr>
          <p:cNvSpPr/>
          <p:nvPr/>
        </p:nvSpPr>
        <p:spPr>
          <a:xfrm>
            <a:off x="924848" y="4605873"/>
            <a:ext cx="3647152" cy="369332"/>
          </a:xfrm>
          <a:prstGeom prst="rect">
            <a:avLst/>
          </a:prstGeom>
        </p:spPr>
        <p:txBody>
          <a:bodyPr wrap="none">
            <a:spAutoFit/>
          </a:bodyPr>
          <a:lstStyle/>
          <a:p>
            <a:r>
              <a:rPr lang="zh-CN" altLang="en-US" dirty="0"/>
              <a:t>培训管理是确保信息安全的前提。</a:t>
            </a:r>
          </a:p>
        </p:txBody>
      </p:sp>
      <p:sp>
        <p:nvSpPr>
          <p:cNvPr id="10" name="矩形 9">
            <a:extLst>
              <a:ext uri="{FF2B5EF4-FFF2-40B4-BE49-F238E27FC236}">
                <a16:creationId xmlns:a16="http://schemas.microsoft.com/office/drawing/2014/main" id="{9E5E56D3-380C-411A-986C-7690FD89E47B}"/>
              </a:ext>
            </a:extLst>
          </p:cNvPr>
          <p:cNvSpPr/>
          <p:nvPr/>
        </p:nvSpPr>
        <p:spPr>
          <a:xfrm>
            <a:off x="929022" y="5866242"/>
            <a:ext cx="7554151"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培训的对象不仅仅是从事安全管理和业务的人员，而几乎包括信息系统有关的所有人员。 </a:t>
            </a:r>
          </a:p>
        </p:txBody>
      </p:sp>
    </p:spTree>
    <p:extLst>
      <p:ext uri="{BB962C8B-B14F-4D97-AF65-F5344CB8AC3E}">
        <p14:creationId xmlns:p14="http://schemas.microsoft.com/office/powerpoint/2010/main" val="471457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2176463"/>
            <a:ext cx="4105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a:t>
            </a:r>
            <a:r>
              <a:rPr lang="en-US" altLang="zh-CN" sz="2400" dirty="0">
                <a:solidFill>
                  <a:prstClr val="black"/>
                </a:solidFill>
              </a:rPr>
              <a:t>TCP/IP</a:t>
            </a:r>
            <a:r>
              <a:rPr lang="zh-CN" altLang="en-US" sz="2400" dirty="0">
                <a:solidFill>
                  <a:prstClr val="black"/>
                </a:solidFill>
              </a:rPr>
              <a:t>安全体系结构</a:t>
            </a:r>
            <a:endParaRPr lang="zh-CN" altLang="en-US" sz="2400" dirty="0">
              <a:solidFill>
                <a:schemeClr val="tx1"/>
              </a:solidFill>
            </a:endParaRPr>
          </a:p>
        </p:txBody>
      </p:sp>
      <p:sp>
        <p:nvSpPr>
          <p:cNvPr id="21508" name="文本框 3"/>
          <p:cNvSpPr txBox="1">
            <a:spLocks noChangeArrowheads="1"/>
          </p:cNvSpPr>
          <p:nvPr/>
        </p:nvSpPr>
        <p:spPr bwMode="auto">
          <a:xfrm>
            <a:off x="3386137" y="3034444"/>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信息安全保障框架</a:t>
            </a: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8" y="3892426"/>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信息安全评价准则</a:t>
            </a:r>
          </a:p>
        </p:txBody>
      </p:sp>
    </p:spTree>
    <p:extLst>
      <p:ext uri="{BB962C8B-B14F-4D97-AF65-F5344CB8AC3E}">
        <p14:creationId xmlns:p14="http://schemas.microsoft.com/office/powerpoint/2010/main" val="8223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F5F278C-C177-41F1-8A52-8629644761FC}"/>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2" name="文本框 1">
            <a:extLst>
              <a:ext uri="{FF2B5EF4-FFF2-40B4-BE49-F238E27FC236}">
                <a16:creationId xmlns:a16="http://schemas.microsoft.com/office/drawing/2014/main" id="{77F5EB7E-980F-4D08-A205-EFB7C5ECB493}"/>
              </a:ext>
            </a:extLst>
          </p:cNvPr>
          <p:cNvSpPr txBox="1"/>
          <p:nvPr/>
        </p:nvSpPr>
        <p:spPr>
          <a:xfrm>
            <a:off x="882385" y="1081486"/>
            <a:ext cx="2804672" cy="369332"/>
          </a:xfrm>
          <a:prstGeom prst="rect">
            <a:avLst/>
          </a:prstGeom>
          <a:noFill/>
        </p:spPr>
        <p:txBody>
          <a:bodyPr wrap="square" rtlCol="0">
            <a:spAutoFit/>
          </a:bodyPr>
          <a:lstStyle/>
          <a:p>
            <a:r>
              <a:rPr lang="zh-CN" altLang="en-US" dirty="0"/>
              <a:t>一、</a:t>
            </a:r>
            <a:r>
              <a:rPr lang="en-US" altLang="zh-CN" dirty="0"/>
              <a:t>TCP/IP</a:t>
            </a:r>
            <a:r>
              <a:rPr lang="zh-CN" altLang="en-US" dirty="0"/>
              <a:t>安全体系概述</a:t>
            </a:r>
          </a:p>
        </p:txBody>
      </p:sp>
      <p:sp>
        <p:nvSpPr>
          <p:cNvPr id="4" name="文本框 3">
            <a:extLst>
              <a:ext uri="{FF2B5EF4-FFF2-40B4-BE49-F238E27FC236}">
                <a16:creationId xmlns:a16="http://schemas.microsoft.com/office/drawing/2014/main" id="{3272DFD6-5F32-45B1-8DA4-BDBA94C9D084}"/>
              </a:ext>
            </a:extLst>
          </p:cNvPr>
          <p:cNvSpPr txBox="1"/>
          <p:nvPr/>
        </p:nvSpPr>
        <p:spPr>
          <a:xfrm>
            <a:off x="882385" y="1567376"/>
            <a:ext cx="7530353" cy="646331"/>
          </a:xfrm>
          <a:prstGeom prst="rect">
            <a:avLst/>
          </a:prstGeom>
          <a:noFill/>
        </p:spPr>
        <p:txBody>
          <a:bodyPr wrap="square" rtlCol="0">
            <a:spAutoFit/>
          </a:bodyPr>
          <a:lstStyle/>
          <a:p>
            <a:r>
              <a:rPr lang="zh-CN" altLang="en-US" dirty="0"/>
              <a:t>以</a:t>
            </a:r>
            <a:r>
              <a:rPr lang="en-US" altLang="zh-CN" dirty="0"/>
              <a:t>TCP/IP</a:t>
            </a:r>
            <a:r>
              <a:rPr lang="zh-CN" altLang="en-US" dirty="0"/>
              <a:t>协议簇为基础的当代互联网，具有结构简单、易于实现的特点。</a:t>
            </a:r>
            <a:r>
              <a:rPr lang="en-US" altLang="zh-CN" dirty="0"/>
              <a:t>TCP/IP</a:t>
            </a:r>
            <a:r>
              <a:rPr lang="zh-CN" altLang="en-US" dirty="0"/>
              <a:t>也成为互联网事实上的国际标准。</a:t>
            </a:r>
          </a:p>
        </p:txBody>
      </p:sp>
      <p:sp>
        <p:nvSpPr>
          <p:cNvPr id="5" name="矩形 4">
            <a:extLst>
              <a:ext uri="{FF2B5EF4-FFF2-40B4-BE49-F238E27FC236}">
                <a16:creationId xmlns:a16="http://schemas.microsoft.com/office/drawing/2014/main" id="{993D9ED9-1EC5-48F8-AFD7-5C39353B382A}"/>
              </a:ext>
            </a:extLst>
          </p:cNvPr>
          <p:cNvSpPr/>
          <p:nvPr/>
        </p:nvSpPr>
        <p:spPr>
          <a:xfrm>
            <a:off x="882385" y="2330265"/>
            <a:ext cx="5513048" cy="369332"/>
          </a:xfrm>
          <a:prstGeom prst="rect">
            <a:avLst/>
          </a:prstGeom>
        </p:spPr>
        <p:txBody>
          <a:bodyPr wrap="none">
            <a:spAutoFit/>
          </a:bodyPr>
          <a:lstStyle/>
          <a:p>
            <a:r>
              <a:rPr lang="zh-CN" altLang="en-US" dirty="0"/>
              <a:t>互联网安全的很大程度上取决于</a:t>
            </a:r>
            <a:r>
              <a:rPr lang="en-US" altLang="zh-CN" dirty="0"/>
              <a:t>TCP/IP</a:t>
            </a:r>
            <a:r>
              <a:rPr lang="zh-CN" altLang="en-US" dirty="0"/>
              <a:t>的安全能力。</a:t>
            </a:r>
          </a:p>
        </p:txBody>
      </p:sp>
      <p:sp>
        <p:nvSpPr>
          <p:cNvPr id="6" name="文本框 5">
            <a:extLst>
              <a:ext uri="{FF2B5EF4-FFF2-40B4-BE49-F238E27FC236}">
                <a16:creationId xmlns:a16="http://schemas.microsoft.com/office/drawing/2014/main" id="{3CCF0761-E76F-4C66-AF3B-275286F35F6A}"/>
              </a:ext>
            </a:extLst>
          </p:cNvPr>
          <p:cNvSpPr txBox="1"/>
          <p:nvPr/>
        </p:nvSpPr>
        <p:spPr>
          <a:xfrm>
            <a:off x="882385" y="2816886"/>
            <a:ext cx="7407408" cy="369332"/>
          </a:xfrm>
          <a:prstGeom prst="rect">
            <a:avLst/>
          </a:prstGeom>
          <a:noFill/>
        </p:spPr>
        <p:txBody>
          <a:bodyPr wrap="square" rtlCol="0">
            <a:spAutoFit/>
          </a:bodyPr>
          <a:lstStyle/>
          <a:p>
            <a:r>
              <a:rPr lang="zh-CN" altLang="en-US" dirty="0"/>
              <a:t>在因特网中，存在许多为保障不同层次安全需求的特制安全协议。如：</a:t>
            </a:r>
          </a:p>
        </p:txBody>
      </p:sp>
      <p:sp>
        <p:nvSpPr>
          <p:cNvPr id="7" name="文本框 6">
            <a:extLst>
              <a:ext uri="{FF2B5EF4-FFF2-40B4-BE49-F238E27FC236}">
                <a16:creationId xmlns:a16="http://schemas.microsoft.com/office/drawing/2014/main" id="{255CBDAF-7729-45FE-A89E-ADCA2AA3E6DD}"/>
              </a:ext>
            </a:extLst>
          </p:cNvPr>
          <p:cNvSpPr txBox="1"/>
          <p:nvPr/>
        </p:nvSpPr>
        <p:spPr>
          <a:xfrm>
            <a:off x="882385" y="3274467"/>
            <a:ext cx="2528047" cy="1286186"/>
          </a:xfrm>
          <a:prstGeom prst="rect">
            <a:avLst/>
          </a:prstGeom>
        </p:spPr>
        <p:txBody>
          <a:bodyPr wrap="square">
            <a:spAutoFit/>
          </a:bodyPr>
          <a:lstStyle>
            <a:defPPr>
              <a:defRPr lang="en-US"/>
            </a:defPPr>
            <a:lvl1pPr marL="285750" indent="-285750" eaLnBrk="1" fontAlgn="auto" hangingPunct="1">
              <a:spcBef>
                <a:spcPts val="0"/>
              </a:spcBef>
              <a:spcAft>
                <a:spcPts val="0"/>
              </a:spcAft>
              <a:buClr>
                <a:schemeClr val="accent1"/>
              </a:buClr>
              <a:buFont typeface="Arial Unicode MS" panose="020B0604020202020204" pitchFamily="34" charset="-122"/>
              <a:buChar char="❏"/>
              <a:defRPr>
                <a:latin typeface="+mn-lt"/>
              </a:defRPr>
            </a:lvl1pPr>
          </a:lstStyle>
          <a:p>
            <a:pPr>
              <a:lnSpc>
                <a:spcPct val="150000"/>
              </a:lnSpc>
            </a:pPr>
            <a:r>
              <a:rPr lang="en-US" altLang="zh-CN" dirty="0"/>
              <a:t>HTTPS</a:t>
            </a:r>
            <a:r>
              <a:rPr lang="zh-CN" altLang="en-US" dirty="0"/>
              <a:t>、</a:t>
            </a:r>
            <a:r>
              <a:rPr lang="en-US" altLang="zh-CN" dirty="0"/>
              <a:t>SET</a:t>
            </a:r>
          </a:p>
          <a:p>
            <a:pPr>
              <a:lnSpc>
                <a:spcPct val="150000"/>
              </a:lnSpc>
            </a:pPr>
            <a:r>
              <a:rPr lang="en-US" altLang="zh-CN" dirty="0"/>
              <a:t>SSL</a:t>
            </a:r>
          </a:p>
          <a:p>
            <a:pPr>
              <a:lnSpc>
                <a:spcPct val="150000"/>
              </a:lnSpc>
            </a:pPr>
            <a:r>
              <a:rPr lang="en-US" altLang="zh-CN" dirty="0" err="1"/>
              <a:t>IPSec</a:t>
            </a:r>
            <a:endParaRPr lang="zh-CN" altLang="en-US" dirty="0"/>
          </a:p>
        </p:txBody>
      </p:sp>
      <p:grpSp>
        <p:nvGrpSpPr>
          <p:cNvPr id="39" name="组合 38">
            <a:extLst>
              <a:ext uri="{FF2B5EF4-FFF2-40B4-BE49-F238E27FC236}">
                <a16:creationId xmlns:a16="http://schemas.microsoft.com/office/drawing/2014/main" id="{719CE887-ED58-45BA-A303-31D5B16F3579}"/>
              </a:ext>
            </a:extLst>
          </p:cNvPr>
          <p:cNvGrpSpPr/>
          <p:nvPr/>
        </p:nvGrpSpPr>
        <p:grpSpPr>
          <a:xfrm>
            <a:off x="2479382" y="3302776"/>
            <a:ext cx="6508375" cy="2912656"/>
            <a:chOff x="2520364" y="3857370"/>
            <a:chExt cx="6508375" cy="2912656"/>
          </a:xfrm>
        </p:grpSpPr>
        <p:sp>
          <p:nvSpPr>
            <p:cNvPr id="8" name="矩形 7">
              <a:extLst>
                <a:ext uri="{FF2B5EF4-FFF2-40B4-BE49-F238E27FC236}">
                  <a16:creationId xmlns:a16="http://schemas.microsoft.com/office/drawing/2014/main" id="{9713AA7D-961E-4AB2-8D13-4951A79350C4}"/>
                </a:ext>
              </a:extLst>
            </p:cNvPr>
            <p:cNvSpPr/>
            <p:nvPr/>
          </p:nvSpPr>
          <p:spPr>
            <a:xfrm>
              <a:off x="3918857" y="6185646"/>
              <a:ext cx="5109882" cy="5839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E59A16A-4A3C-45B5-B633-B27C63A27C58}"/>
                </a:ext>
              </a:extLst>
            </p:cNvPr>
            <p:cNvSpPr/>
            <p:nvPr/>
          </p:nvSpPr>
          <p:spPr>
            <a:xfrm>
              <a:off x="3918857" y="5601657"/>
              <a:ext cx="5109882" cy="5839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517809-1376-4EB8-8004-65D767CBA154}"/>
                </a:ext>
              </a:extLst>
            </p:cNvPr>
            <p:cNvSpPr/>
            <p:nvPr/>
          </p:nvSpPr>
          <p:spPr>
            <a:xfrm>
              <a:off x="3918857" y="5017670"/>
              <a:ext cx="5109882" cy="5839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1CABE1F-59AD-429F-B787-47F55C0793E4}"/>
                </a:ext>
              </a:extLst>
            </p:cNvPr>
            <p:cNvSpPr/>
            <p:nvPr/>
          </p:nvSpPr>
          <p:spPr>
            <a:xfrm>
              <a:off x="3918857" y="4433680"/>
              <a:ext cx="5109882" cy="5839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4E52CC6-BACC-4D7A-9AEB-664B5E0A855C}"/>
                </a:ext>
              </a:extLst>
            </p:cNvPr>
            <p:cNvSpPr/>
            <p:nvPr/>
          </p:nvSpPr>
          <p:spPr>
            <a:xfrm>
              <a:off x="3918857" y="3857370"/>
              <a:ext cx="5109882" cy="6374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C9FB731-21A7-4754-A834-BDD62F15DEC0}"/>
                </a:ext>
              </a:extLst>
            </p:cNvPr>
            <p:cNvSpPr txBox="1"/>
            <p:nvPr/>
          </p:nvSpPr>
          <p:spPr>
            <a:xfrm>
              <a:off x="5809129" y="6246806"/>
              <a:ext cx="2282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IP/</a:t>
              </a:r>
              <a:r>
                <a:rPr lang="en-US" altLang="zh-CN" sz="2800" dirty="0" err="1">
                  <a:solidFill>
                    <a:schemeClr val="bg1"/>
                  </a:solidFill>
                  <a:latin typeface="华文仿宋" panose="02010600040101010101" pitchFamily="2" charset="-122"/>
                  <a:ea typeface="华文仿宋" panose="02010600040101010101" pitchFamily="2" charset="-122"/>
                </a:rPr>
                <a:t>IPSec</a:t>
              </a:r>
              <a:endParaRPr lang="zh-CN" altLang="en-US" sz="2800" dirty="0">
                <a:solidFill>
                  <a:schemeClr val="bg1"/>
                </a:solidFill>
                <a:latin typeface="华文仿宋" panose="02010600040101010101" pitchFamily="2" charset="-122"/>
                <a:ea typeface="华文仿宋" panose="02010600040101010101" pitchFamily="2" charset="-122"/>
              </a:endParaRPr>
            </a:p>
          </p:txBody>
        </p:sp>
        <p:cxnSp>
          <p:nvCxnSpPr>
            <p:cNvPr id="15" name="直接连接符 14">
              <a:extLst>
                <a:ext uri="{FF2B5EF4-FFF2-40B4-BE49-F238E27FC236}">
                  <a16:creationId xmlns:a16="http://schemas.microsoft.com/office/drawing/2014/main" id="{9836C7DF-0C0C-4E35-B459-2C45B69F4B92}"/>
                </a:ext>
              </a:extLst>
            </p:cNvPr>
            <p:cNvCxnSpPr>
              <a:stCxn id="9" idx="0"/>
              <a:endCxn id="9" idx="2"/>
            </p:cNvCxnSpPr>
            <p:nvPr/>
          </p:nvCxnSpPr>
          <p:spPr>
            <a:xfrm>
              <a:off x="6473798" y="5601657"/>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1DC58E5-2A1B-4139-9CC7-ABB29EEB3A74}"/>
                </a:ext>
              </a:extLst>
            </p:cNvPr>
            <p:cNvSpPr txBox="1"/>
            <p:nvPr/>
          </p:nvSpPr>
          <p:spPr>
            <a:xfrm>
              <a:off x="4766664" y="5632041"/>
              <a:ext cx="123712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TCP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8" name="文本框 17">
              <a:extLst>
                <a:ext uri="{FF2B5EF4-FFF2-40B4-BE49-F238E27FC236}">
                  <a16:creationId xmlns:a16="http://schemas.microsoft.com/office/drawing/2014/main" id="{2E42FBFA-A865-45AE-9248-0B3535FB9B67}"/>
                </a:ext>
              </a:extLst>
            </p:cNvPr>
            <p:cNvSpPr txBox="1"/>
            <p:nvPr/>
          </p:nvSpPr>
          <p:spPr>
            <a:xfrm>
              <a:off x="7321605" y="5601264"/>
              <a:ext cx="123712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UDP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19" name="文本框 18">
              <a:extLst>
                <a:ext uri="{FF2B5EF4-FFF2-40B4-BE49-F238E27FC236}">
                  <a16:creationId xmlns:a16="http://schemas.microsoft.com/office/drawing/2014/main" id="{162028E5-36BA-4BD6-A0BA-7FD669AF162D}"/>
                </a:ext>
              </a:extLst>
            </p:cNvPr>
            <p:cNvSpPr txBox="1"/>
            <p:nvPr/>
          </p:nvSpPr>
          <p:spPr>
            <a:xfrm>
              <a:off x="5385228" y="5062853"/>
              <a:ext cx="2282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SSL  or TLS</a:t>
              </a:r>
              <a:endParaRPr lang="zh-CN" altLang="en-US" sz="2800" dirty="0">
                <a:solidFill>
                  <a:schemeClr val="bg1"/>
                </a:solidFill>
                <a:latin typeface="华文仿宋" panose="02010600040101010101" pitchFamily="2" charset="-122"/>
                <a:ea typeface="华文仿宋" panose="02010600040101010101" pitchFamily="2" charset="-122"/>
              </a:endParaRPr>
            </a:p>
          </p:txBody>
        </p:sp>
        <p:cxnSp>
          <p:nvCxnSpPr>
            <p:cNvPr id="20" name="直接连接符 19">
              <a:extLst>
                <a:ext uri="{FF2B5EF4-FFF2-40B4-BE49-F238E27FC236}">
                  <a16:creationId xmlns:a16="http://schemas.microsoft.com/office/drawing/2014/main" id="{9FBF098D-E910-4013-A04D-0A046CFCCDF3}"/>
                </a:ext>
              </a:extLst>
            </p:cNvPr>
            <p:cNvCxnSpPr>
              <a:cxnSpLocks/>
            </p:cNvCxnSpPr>
            <p:nvPr/>
          </p:nvCxnSpPr>
          <p:spPr>
            <a:xfrm>
              <a:off x="5488961" y="4494843"/>
              <a:ext cx="0" cy="5305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4B42CE-CDF1-4691-B591-97ACB038ACA2}"/>
                </a:ext>
              </a:extLst>
            </p:cNvPr>
            <p:cNvCxnSpPr>
              <a:cxnSpLocks/>
            </p:cNvCxnSpPr>
            <p:nvPr/>
          </p:nvCxnSpPr>
          <p:spPr>
            <a:xfrm>
              <a:off x="7301114" y="4494843"/>
              <a:ext cx="0" cy="5305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EED33E6-1B49-48AC-8B5D-A45C2971AA4F}"/>
                </a:ext>
              </a:extLst>
            </p:cNvPr>
            <p:cNvCxnSpPr/>
            <p:nvPr/>
          </p:nvCxnSpPr>
          <p:spPr>
            <a:xfrm>
              <a:off x="5012551"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91ADF4B-D8A1-4232-8A5D-FCF9096A9452}"/>
                </a:ext>
              </a:extLst>
            </p:cNvPr>
            <p:cNvCxnSpPr/>
            <p:nvPr/>
          </p:nvCxnSpPr>
          <p:spPr>
            <a:xfrm>
              <a:off x="5950003"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E74FBF-211E-4EFC-B90A-A329FC7C159C}"/>
                </a:ext>
              </a:extLst>
            </p:cNvPr>
            <p:cNvCxnSpPr/>
            <p:nvPr/>
          </p:nvCxnSpPr>
          <p:spPr>
            <a:xfrm>
              <a:off x="7033452"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228D6EC-9825-432E-AAB2-54DD169FC698}"/>
                </a:ext>
              </a:extLst>
            </p:cNvPr>
            <p:cNvCxnSpPr/>
            <p:nvPr/>
          </p:nvCxnSpPr>
          <p:spPr>
            <a:xfrm>
              <a:off x="7958098" y="3871456"/>
              <a:ext cx="0" cy="5839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2C226BF-09B2-4BEE-9572-70D9E5283656}"/>
                </a:ext>
              </a:extLst>
            </p:cNvPr>
            <p:cNvSpPr txBox="1"/>
            <p:nvPr/>
          </p:nvSpPr>
          <p:spPr>
            <a:xfrm>
              <a:off x="4432412" y="4516603"/>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FTP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29" name="文本框 28">
              <a:extLst>
                <a:ext uri="{FF2B5EF4-FFF2-40B4-BE49-F238E27FC236}">
                  <a16:creationId xmlns:a16="http://schemas.microsoft.com/office/drawing/2014/main" id="{0E08EB2E-C308-4926-865A-34CCA0B3F39A}"/>
                </a:ext>
              </a:extLst>
            </p:cNvPr>
            <p:cNvSpPr txBox="1"/>
            <p:nvPr/>
          </p:nvSpPr>
          <p:spPr>
            <a:xfrm>
              <a:off x="5985863" y="4500072"/>
              <a:ext cx="1129548"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SMTP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0" name="文本框 29">
              <a:extLst>
                <a:ext uri="{FF2B5EF4-FFF2-40B4-BE49-F238E27FC236}">
                  <a16:creationId xmlns:a16="http://schemas.microsoft.com/office/drawing/2014/main" id="{C818DAD1-1F70-425D-B593-41FE3C39A117}"/>
                </a:ext>
              </a:extLst>
            </p:cNvPr>
            <p:cNvSpPr txBox="1"/>
            <p:nvPr/>
          </p:nvSpPr>
          <p:spPr>
            <a:xfrm>
              <a:off x="7558533" y="4492950"/>
              <a:ext cx="1301157"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HTTP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1" name="文本框 30">
              <a:extLst>
                <a:ext uri="{FF2B5EF4-FFF2-40B4-BE49-F238E27FC236}">
                  <a16:creationId xmlns:a16="http://schemas.microsoft.com/office/drawing/2014/main" id="{F2F89525-24D9-4E86-9631-CBB6781C67C4}"/>
                </a:ext>
              </a:extLst>
            </p:cNvPr>
            <p:cNvSpPr txBox="1"/>
            <p:nvPr/>
          </p:nvSpPr>
          <p:spPr>
            <a:xfrm>
              <a:off x="3918857" y="3989821"/>
              <a:ext cx="1151318" cy="400110"/>
            </a:xfrm>
            <a:prstGeom prst="rect">
              <a:avLst/>
            </a:prstGeom>
            <a:noFill/>
          </p:spPr>
          <p:txBody>
            <a:bodyPr wrap="square" rtlCol="0">
              <a:spAutoFit/>
            </a:bodyPr>
            <a:lstStyle/>
            <a:p>
              <a:r>
                <a:rPr lang="en-US" altLang="zh-CN" sz="2000" dirty="0">
                  <a:solidFill>
                    <a:schemeClr val="bg1"/>
                  </a:solidFill>
                  <a:latin typeface="华文仿宋" panose="02010600040101010101" pitchFamily="2" charset="-122"/>
                  <a:ea typeface="华文仿宋" panose="02010600040101010101" pitchFamily="2" charset="-122"/>
                </a:rPr>
                <a:t>Kerberos</a:t>
              </a:r>
              <a:endParaRPr lang="zh-CN" altLang="en-US" sz="2000" dirty="0">
                <a:solidFill>
                  <a:schemeClr val="bg1"/>
                </a:solidFill>
                <a:latin typeface="华文仿宋" panose="02010600040101010101" pitchFamily="2" charset="-122"/>
                <a:ea typeface="华文仿宋" panose="02010600040101010101" pitchFamily="2" charset="-122"/>
              </a:endParaRPr>
            </a:p>
          </p:txBody>
        </p:sp>
        <p:sp>
          <p:nvSpPr>
            <p:cNvPr id="32" name="文本框 31">
              <a:extLst>
                <a:ext uri="{FF2B5EF4-FFF2-40B4-BE49-F238E27FC236}">
                  <a16:creationId xmlns:a16="http://schemas.microsoft.com/office/drawing/2014/main" id="{54685B34-B0BC-44B5-AABA-558F868DBB02}"/>
                </a:ext>
              </a:extLst>
            </p:cNvPr>
            <p:cNvSpPr txBox="1"/>
            <p:nvPr/>
          </p:nvSpPr>
          <p:spPr>
            <a:xfrm>
              <a:off x="5100914" y="3910854"/>
              <a:ext cx="952815" cy="461665"/>
            </a:xfrm>
            <a:prstGeom prst="rect">
              <a:avLst/>
            </a:prstGeom>
            <a:noFill/>
          </p:spPr>
          <p:txBody>
            <a:bodyPr wrap="square" rtlCol="0">
              <a:spAutoFit/>
            </a:bodyPr>
            <a:lstStyle/>
            <a:p>
              <a:r>
                <a:rPr lang="en-US" altLang="zh-CN" sz="2400" dirty="0">
                  <a:solidFill>
                    <a:schemeClr val="bg1"/>
                  </a:solidFill>
                  <a:latin typeface="华文仿宋" panose="02010600040101010101" pitchFamily="2" charset="-122"/>
                  <a:ea typeface="华文仿宋" panose="02010600040101010101" pitchFamily="2" charset="-122"/>
                </a:rPr>
                <a:t>SFTP</a:t>
              </a:r>
              <a:endParaRPr lang="zh-CN" altLang="en-US" sz="2400" dirty="0">
                <a:solidFill>
                  <a:schemeClr val="bg1"/>
                </a:solidFill>
                <a:latin typeface="华文仿宋" panose="02010600040101010101" pitchFamily="2" charset="-122"/>
                <a:ea typeface="华文仿宋" panose="02010600040101010101" pitchFamily="2" charset="-122"/>
              </a:endParaRPr>
            </a:p>
          </p:txBody>
        </p:sp>
        <p:sp>
          <p:nvSpPr>
            <p:cNvPr id="33" name="文本框 32">
              <a:extLst>
                <a:ext uri="{FF2B5EF4-FFF2-40B4-BE49-F238E27FC236}">
                  <a16:creationId xmlns:a16="http://schemas.microsoft.com/office/drawing/2014/main" id="{9749CD2E-14BD-495F-9FE3-21E7B6D8645E}"/>
                </a:ext>
              </a:extLst>
            </p:cNvPr>
            <p:cNvSpPr txBox="1"/>
            <p:nvPr/>
          </p:nvSpPr>
          <p:spPr>
            <a:xfrm>
              <a:off x="5937197" y="4002827"/>
              <a:ext cx="1159013" cy="400110"/>
            </a:xfrm>
            <a:prstGeom prst="rect">
              <a:avLst/>
            </a:prstGeom>
            <a:noFill/>
          </p:spPr>
          <p:txBody>
            <a:bodyPr wrap="square" rtlCol="0">
              <a:spAutoFit/>
            </a:bodyPr>
            <a:lstStyle/>
            <a:p>
              <a:r>
                <a:rPr lang="en-US" altLang="zh-CN" sz="2000" dirty="0">
                  <a:solidFill>
                    <a:schemeClr val="bg1"/>
                  </a:solidFill>
                  <a:latin typeface="华文仿宋" panose="02010600040101010101" pitchFamily="2" charset="-122"/>
                  <a:ea typeface="华文仿宋" panose="02010600040101010101" pitchFamily="2" charset="-122"/>
                </a:rPr>
                <a:t>S/MIME</a:t>
              </a:r>
              <a:endParaRPr lang="zh-CN" altLang="en-US" sz="2000" dirty="0">
                <a:solidFill>
                  <a:schemeClr val="bg1"/>
                </a:solidFill>
                <a:latin typeface="华文仿宋" panose="02010600040101010101" pitchFamily="2" charset="-122"/>
                <a:ea typeface="华文仿宋" panose="02010600040101010101" pitchFamily="2" charset="-122"/>
              </a:endParaRPr>
            </a:p>
          </p:txBody>
        </p:sp>
        <p:sp>
          <p:nvSpPr>
            <p:cNvPr id="34" name="文本框 33">
              <a:extLst>
                <a:ext uri="{FF2B5EF4-FFF2-40B4-BE49-F238E27FC236}">
                  <a16:creationId xmlns:a16="http://schemas.microsoft.com/office/drawing/2014/main" id="{30903C55-BDBB-4032-98EE-A6AF4AD36547}"/>
                </a:ext>
              </a:extLst>
            </p:cNvPr>
            <p:cNvSpPr txBox="1"/>
            <p:nvPr/>
          </p:nvSpPr>
          <p:spPr>
            <a:xfrm>
              <a:off x="7096210" y="3908570"/>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PGP</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5" name="文本框 34">
              <a:extLst>
                <a:ext uri="{FF2B5EF4-FFF2-40B4-BE49-F238E27FC236}">
                  <a16:creationId xmlns:a16="http://schemas.microsoft.com/office/drawing/2014/main" id="{43929286-BB63-4AC1-937F-5DC9CE341103}"/>
                </a:ext>
              </a:extLst>
            </p:cNvPr>
            <p:cNvSpPr txBox="1"/>
            <p:nvPr/>
          </p:nvSpPr>
          <p:spPr>
            <a:xfrm>
              <a:off x="8068242" y="3908570"/>
              <a:ext cx="952815" cy="523220"/>
            </a:xfrm>
            <a:prstGeom prst="rect">
              <a:avLst/>
            </a:prstGeom>
            <a:noFill/>
          </p:spPr>
          <p:txBody>
            <a:bodyPr wrap="square" rtlCol="0">
              <a:spAutoFit/>
            </a:bodyPr>
            <a:lstStyle/>
            <a:p>
              <a:r>
                <a:rPr lang="en-US" altLang="zh-CN" sz="2800" dirty="0">
                  <a:solidFill>
                    <a:schemeClr val="bg1"/>
                  </a:solidFill>
                  <a:latin typeface="华文仿宋" panose="02010600040101010101" pitchFamily="2" charset="-122"/>
                  <a:ea typeface="华文仿宋" panose="02010600040101010101" pitchFamily="2" charset="-122"/>
                </a:rPr>
                <a:t>SET</a:t>
              </a:r>
              <a:endParaRPr lang="zh-CN" altLang="en-US" sz="2800" dirty="0">
                <a:solidFill>
                  <a:schemeClr val="bg1"/>
                </a:solidFill>
                <a:latin typeface="华文仿宋" panose="02010600040101010101" pitchFamily="2" charset="-122"/>
                <a:ea typeface="华文仿宋" panose="02010600040101010101" pitchFamily="2" charset="-122"/>
              </a:endParaRPr>
            </a:p>
          </p:txBody>
        </p:sp>
        <p:sp>
          <p:nvSpPr>
            <p:cNvPr id="36" name="文本框 35">
              <a:extLst>
                <a:ext uri="{FF2B5EF4-FFF2-40B4-BE49-F238E27FC236}">
                  <a16:creationId xmlns:a16="http://schemas.microsoft.com/office/drawing/2014/main" id="{D86271D4-8850-40B8-AED6-36F484D9726F}"/>
                </a:ext>
              </a:extLst>
            </p:cNvPr>
            <p:cNvSpPr txBox="1"/>
            <p:nvPr/>
          </p:nvSpPr>
          <p:spPr>
            <a:xfrm>
              <a:off x="2520364" y="6246413"/>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网际层</a:t>
              </a:r>
            </a:p>
          </p:txBody>
        </p:sp>
        <p:sp>
          <p:nvSpPr>
            <p:cNvPr id="37" name="文本框 36">
              <a:extLst>
                <a:ext uri="{FF2B5EF4-FFF2-40B4-BE49-F238E27FC236}">
                  <a16:creationId xmlns:a16="http://schemas.microsoft.com/office/drawing/2014/main" id="{56FA3019-D310-497C-84F5-84FC3FA0320B}"/>
                </a:ext>
              </a:extLst>
            </p:cNvPr>
            <p:cNvSpPr txBox="1"/>
            <p:nvPr/>
          </p:nvSpPr>
          <p:spPr>
            <a:xfrm>
              <a:off x="2520364" y="5613436"/>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传输层</a:t>
              </a:r>
            </a:p>
          </p:txBody>
        </p:sp>
        <p:sp>
          <p:nvSpPr>
            <p:cNvPr id="38" name="文本框 37">
              <a:extLst>
                <a:ext uri="{FF2B5EF4-FFF2-40B4-BE49-F238E27FC236}">
                  <a16:creationId xmlns:a16="http://schemas.microsoft.com/office/drawing/2014/main" id="{97484542-08E6-4B11-83E4-BF13648115E7}"/>
                </a:ext>
              </a:extLst>
            </p:cNvPr>
            <p:cNvSpPr txBox="1"/>
            <p:nvPr/>
          </p:nvSpPr>
          <p:spPr>
            <a:xfrm>
              <a:off x="2520364" y="4510759"/>
              <a:ext cx="1280672"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应用层</a:t>
              </a:r>
            </a:p>
          </p:txBody>
        </p:sp>
      </p:grpSp>
      <p:sp>
        <p:nvSpPr>
          <p:cNvPr id="40" name="文本框 39">
            <a:extLst>
              <a:ext uri="{FF2B5EF4-FFF2-40B4-BE49-F238E27FC236}">
                <a16:creationId xmlns:a16="http://schemas.microsoft.com/office/drawing/2014/main" id="{7ADDD1C5-40AD-4A18-8CF1-1315FD68C009}"/>
              </a:ext>
            </a:extLst>
          </p:cNvPr>
          <p:cNvSpPr txBox="1"/>
          <p:nvPr/>
        </p:nvSpPr>
        <p:spPr>
          <a:xfrm>
            <a:off x="4652686" y="6366353"/>
            <a:ext cx="3913735" cy="369332"/>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TCP/IP</a:t>
            </a:r>
            <a:r>
              <a:rPr lang="zh-CN" altLang="en-US" dirty="0">
                <a:latin typeface="华文仿宋" panose="02010600040101010101" pitchFamily="2" charset="-122"/>
                <a:ea typeface="华文仿宋" panose="02010600040101010101" pitchFamily="2" charset="-122"/>
              </a:rPr>
              <a:t>网络安全体系结构基础框架</a:t>
            </a:r>
          </a:p>
        </p:txBody>
      </p:sp>
    </p:spTree>
    <p:extLst>
      <p:ext uri="{BB962C8B-B14F-4D97-AF65-F5344CB8AC3E}">
        <p14:creationId xmlns:p14="http://schemas.microsoft.com/office/powerpoint/2010/main" val="41634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F3897E-15CE-40BA-BFBD-A2E4035BFC26}"/>
              </a:ext>
            </a:extLst>
          </p:cNvPr>
          <p:cNvSpPr txBox="1"/>
          <p:nvPr/>
        </p:nvSpPr>
        <p:spPr>
          <a:xfrm>
            <a:off x="936173" y="1189063"/>
            <a:ext cx="2804672" cy="369332"/>
          </a:xfrm>
          <a:prstGeom prst="rect">
            <a:avLst/>
          </a:prstGeom>
          <a:noFill/>
        </p:spPr>
        <p:txBody>
          <a:bodyPr wrap="square" rtlCol="0">
            <a:spAutoFit/>
          </a:bodyPr>
          <a:lstStyle/>
          <a:p>
            <a:r>
              <a:rPr lang="zh-CN" altLang="en-US" dirty="0"/>
              <a:t>二、网际层安全体系结构</a:t>
            </a:r>
          </a:p>
        </p:txBody>
      </p:sp>
      <p:sp>
        <p:nvSpPr>
          <p:cNvPr id="2" name="文本框 1">
            <a:extLst>
              <a:ext uri="{FF2B5EF4-FFF2-40B4-BE49-F238E27FC236}">
                <a16:creationId xmlns:a16="http://schemas.microsoft.com/office/drawing/2014/main" id="{25353D2B-9293-404E-9CE7-BD2314C85A39}"/>
              </a:ext>
            </a:extLst>
          </p:cNvPr>
          <p:cNvSpPr txBox="1"/>
          <p:nvPr/>
        </p:nvSpPr>
        <p:spPr>
          <a:xfrm>
            <a:off x="936173" y="1706291"/>
            <a:ext cx="8023410" cy="923330"/>
          </a:xfrm>
          <a:prstGeom prst="rect">
            <a:avLst/>
          </a:prstGeom>
          <a:noFill/>
        </p:spPr>
        <p:txBody>
          <a:bodyPr wrap="square" rtlCol="0">
            <a:spAutoFit/>
          </a:bodyPr>
          <a:lstStyle/>
          <a:p>
            <a:r>
              <a:rPr lang="en-US" altLang="zh-CN" dirty="0"/>
              <a:t>1998</a:t>
            </a:r>
            <a:r>
              <a:rPr lang="zh-CN" altLang="en-US" dirty="0"/>
              <a:t>年，针对</a:t>
            </a:r>
            <a:r>
              <a:rPr lang="en-US" altLang="zh-CN" dirty="0"/>
              <a:t>TCP/IP</a:t>
            </a:r>
            <a:r>
              <a:rPr lang="zh-CN" altLang="en-US" dirty="0"/>
              <a:t>的先天缺陷，互联网工程任务组（</a:t>
            </a:r>
            <a:r>
              <a:rPr lang="en-US" altLang="zh-CN" dirty="0"/>
              <a:t>Internet Engineering Task Force </a:t>
            </a:r>
            <a:r>
              <a:rPr lang="zh-CN" altLang="en-US" dirty="0"/>
              <a:t>，</a:t>
            </a:r>
            <a:r>
              <a:rPr lang="en-US" altLang="zh-CN" dirty="0"/>
              <a:t>IETF</a:t>
            </a:r>
            <a:r>
              <a:rPr lang="zh-CN" altLang="en-US" dirty="0"/>
              <a:t>）发布了网际层的安全标准</a:t>
            </a:r>
            <a:r>
              <a:rPr lang="en-US" altLang="zh-CN" dirty="0" err="1"/>
              <a:t>IPSec</a:t>
            </a:r>
            <a:r>
              <a:rPr lang="zh-CN" altLang="en-US" dirty="0"/>
              <a:t>（</a:t>
            </a:r>
            <a:r>
              <a:rPr lang="en-US" altLang="zh-CN" dirty="0"/>
              <a:t>IP Security</a:t>
            </a:r>
            <a:r>
              <a:rPr lang="zh-CN" altLang="en-US" dirty="0"/>
              <a:t>）协议，并于</a:t>
            </a:r>
            <a:r>
              <a:rPr lang="en-US" altLang="zh-CN" dirty="0"/>
              <a:t>2005</a:t>
            </a:r>
            <a:r>
              <a:rPr lang="zh-CN" altLang="en-US" dirty="0"/>
              <a:t>年发布了更加完善的版本。</a:t>
            </a:r>
          </a:p>
        </p:txBody>
      </p:sp>
      <p:sp>
        <p:nvSpPr>
          <p:cNvPr id="4" name="文本框 3">
            <a:extLst>
              <a:ext uri="{FF2B5EF4-FFF2-40B4-BE49-F238E27FC236}">
                <a16:creationId xmlns:a16="http://schemas.microsoft.com/office/drawing/2014/main" id="{D2A6BAD6-0B16-4E62-9AFF-DA32D857BE9B}"/>
              </a:ext>
            </a:extLst>
          </p:cNvPr>
          <p:cNvSpPr txBox="1"/>
          <p:nvPr/>
        </p:nvSpPr>
        <p:spPr>
          <a:xfrm>
            <a:off x="936173" y="2782669"/>
            <a:ext cx="7522668" cy="646331"/>
          </a:xfrm>
          <a:prstGeom prst="rect">
            <a:avLst/>
          </a:prstGeom>
          <a:noFill/>
        </p:spPr>
        <p:txBody>
          <a:bodyPr wrap="square" rtlCol="0">
            <a:spAutoFit/>
          </a:bodyPr>
          <a:lstStyle/>
          <a:p>
            <a:r>
              <a:rPr lang="en-US" altLang="zh-CN" dirty="0" err="1"/>
              <a:t>IPSec</a:t>
            </a:r>
            <a:r>
              <a:rPr lang="zh-CN" altLang="en-US" dirty="0"/>
              <a:t>的目标是为</a:t>
            </a:r>
            <a:r>
              <a:rPr lang="en-US" altLang="zh-CN" dirty="0"/>
              <a:t>IP</a:t>
            </a:r>
            <a:r>
              <a:rPr lang="zh-CN" altLang="en-US" dirty="0"/>
              <a:t>网络（</a:t>
            </a:r>
            <a:r>
              <a:rPr lang="en-US" altLang="zh-CN" dirty="0"/>
              <a:t>IPv4</a:t>
            </a:r>
            <a:r>
              <a:rPr lang="zh-CN" altLang="en-US" dirty="0"/>
              <a:t>和后来的</a:t>
            </a:r>
            <a:r>
              <a:rPr lang="en-US" altLang="zh-CN" dirty="0"/>
              <a:t>IPv6</a:t>
            </a:r>
            <a:r>
              <a:rPr lang="zh-CN" altLang="en-US" dirty="0"/>
              <a:t>）提供具有较强的互操作能力、高质量和基于密码的安全，在网际层实现多种安全服务，包括：</a:t>
            </a:r>
          </a:p>
        </p:txBody>
      </p:sp>
      <p:sp>
        <p:nvSpPr>
          <p:cNvPr id="5" name="文本框 4">
            <a:extLst>
              <a:ext uri="{FF2B5EF4-FFF2-40B4-BE49-F238E27FC236}">
                <a16:creationId xmlns:a16="http://schemas.microsoft.com/office/drawing/2014/main" id="{643FB518-40C1-4C21-87EC-0B2C7EF55C19}"/>
              </a:ext>
            </a:extLst>
          </p:cNvPr>
          <p:cNvSpPr txBox="1"/>
          <p:nvPr/>
        </p:nvSpPr>
        <p:spPr>
          <a:xfrm>
            <a:off x="936173" y="3582048"/>
            <a:ext cx="3373291" cy="2530501"/>
          </a:xfrm>
          <a:prstGeom prst="rect">
            <a:avLst/>
          </a:prstGeom>
        </p:spPr>
        <p:txBody>
          <a:bodyPr wrap="square">
            <a:spAutoFit/>
          </a:bodyPr>
          <a:lstStyle>
            <a:defPPr>
              <a:defRPr lang="en-US"/>
            </a:defPPr>
            <a:lvl1pPr marL="285750" indent="-285750" eaLnBrk="1" fontAlgn="auto" hangingPunct="1">
              <a:lnSpc>
                <a:spcPct val="150000"/>
              </a:lnSpc>
              <a:spcBef>
                <a:spcPts val="0"/>
              </a:spcBef>
              <a:spcAft>
                <a:spcPts val="0"/>
              </a:spcAft>
              <a:buClr>
                <a:schemeClr val="accent1"/>
              </a:buClr>
              <a:buFont typeface="Arial Unicode MS" panose="020B0604020202020204" pitchFamily="34" charset="-122"/>
              <a:buChar char="❏"/>
              <a:defRPr>
                <a:latin typeface="+mn-lt"/>
              </a:defRPr>
            </a:lvl1pPr>
          </a:lstStyle>
          <a:p>
            <a:r>
              <a:rPr lang="zh-CN" altLang="en-US" dirty="0"/>
              <a:t>访问控制；</a:t>
            </a:r>
            <a:endParaRPr lang="en-US" altLang="zh-CN" dirty="0"/>
          </a:p>
          <a:p>
            <a:r>
              <a:rPr lang="zh-CN" altLang="en-US" dirty="0"/>
              <a:t>无连接完整性；</a:t>
            </a:r>
            <a:endParaRPr lang="en-US" altLang="zh-CN" dirty="0"/>
          </a:p>
          <a:p>
            <a:r>
              <a:rPr lang="zh-CN" altLang="en-US" dirty="0"/>
              <a:t>数据源认证；</a:t>
            </a:r>
            <a:endParaRPr lang="en-US" altLang="zh-CN" dirty="0"/>
          </a:p>
          <a:p>
            <a:r>
              <a:rPr lang="zh-CN" altLang="en-US" dirty="0"/>
              <a:t>抗重播；</a:t>
            </a:r>
            <a:endParaRPr lang="en-US" altLang="zh-CN" dirty="0"/>
          </a:p>
          <a:p>
            <a:r>
              <a:rPr lang="zh-CN" altLang="en-US" dirty="0"/>
              <a:t>基于加密的机密性；</a:t>
            </a:r>
            <a:endParaRPr lang="en-US" altLang="zh-CN" dirty="0"/>
          </a:p>
          <a:p>
            <a:r>
              <a:rPr lang="zh-CN" altLang="en-US" dirty="0"/>
              <a:t>业务量机密性（有限）</a:t>
            </a:r>
          </a:p>
        </p:txBody>
      </p:sp>
      <p:sp>
        <p:nvSpPr>
          <p:cNvPr id="6" name="文本框 5">
            <a:extLst>
              <a:ext uri="{FF2B5EF4-FFF2-40B4-BE49-F238E27FC236}">
                <a16:creationId xmlns:a16="http://schemas.microsoft.com/office/drawing/2014/main" id="{11CFFF90-BB0E-4DC4-848E-B221A880426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19812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9BB8C23-A8BF-4508-8901-9D21FBF3404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4" name="文本框 3">
            <a:extLst>
              <a:ext uri="{FF2B5EF4-FFF2-40B4-BE49-F238E27FC236}">
                <a16:creationId xmlns:a16="http://schemas.microsoft.com/office/drawing/2014/main" id="{77C496D4-1123-4F1A-9A9C-E556143ED549}"/>
              </a:ext>
            </a:extLst>
          </p:cNvPr>
          <p:cNvSpPr txBox="1"/>
          <p:nvPr/>
        </p:nvSpPr>
        <p:spPr>
          <a:xfrm>
            <a:off x="937452" y="1167724"/>
            <a:ext cx="2850777" cy="369332"/>
          </a:xfrm>
          <a:prstGeom prst="rect">
            <a:avLst/>
          </a:prstGeom>
          <a:noFill/>
        </p:spPr>
        <p:txBody>
          <a:bodyPr wrap="square" rtlCol="0">
            <a:spAutoFit/>
          </a:bodyPr>
          <a:lstStyle/>
          <a:p>
            <a:r>
              <a:rPr lang="en-US" altLang="zh-CN" dirty="0"/>
              <a:t>1. </a:t>
            </a:r>
            <a:r>
              <a:rPr lang="en-US" altLang="zh-CN" dirty="0" err="1"/>
              <a:t>IPSec</a:t>
            </a:r>
            <a:r>
              <a:rPr lang="zh-CN" altLang="en-US" dirty="0"/>
              <a:t>的两种传输模式</a:t>
            </a:r>
          </a:p>
        </p:txBody>
      </p:sp>
      <p:sp>
        <p:nvSpPr>
          <p:cNvPr id="5" name="文本框 4">
            <a:extLst>
              <a:ext uri="{FF2B5EF4-FFF2-40B4-BE49-F238E27FC236}">
                <a16:creationId xmlns:a16="http://schemas.microsoft.com/office/drawing/2014/main" id="{B933B1D1-F11D-4B29-B1B9-EFFAFC00507B}"/>
              </a:ext>
            </a:extLst>
          </p:cNvPr>
          <p:cNvSpPr txBox="1"/>
          <p:nvPr/>
        </p:nvSpPr>
        <p:spPr>
          <a:xfrm>
            <a:off x="937452" y="1744277"/>
            <a:ext cx="7691718" cy="646331"/>
          </a:xfrm>
          <a:prstGeom prst="rect">
            <a:avLst/>
          </a:prstGeom>
          <a:noFill/>
        </p:spPr>
        <p:txBody>
          <a:bodyPr wrap="square" rtlCol="0">
            <a:spAutoFit/>
          </a:bodyPr>
          <a:lstStyle/>
          <a:p>
            <a:r>
              <a:rPr lang="en-US" altLang="zh-CN" dirty="0" err="1"/>
              <a:t>IPSec</a:t>
            </a:r>
            <a:r>
              <a:rPr lang="zh-CN" altLang="en-US" dirty="0"/>
              <a:t>中定义了两个重要的运行模式：传输模式和隧道模式。</a:t>
            </a:r>
            <a:r>
              <a:rPr lang="en-US" altLang="zh-CN" dirty="0" err="1"/>
              <a:t>IPSec</a:t>
            </a:r>
            <a:r>
              <a:rPr lang="zh-CN" altLang="en-US" dirty="0"/>
              <a:t>的安全服务能力均以此为基础。</a:t>
            </a:r>
          </a:p>
        </p:txBody>
      </p:sp>
      <p:sp>
        <p:nvSpPr>
          <p:cNvPr id="10" name="矩形 9">
            <a:extLst>
              <a:ext uri="{FF2B5EF4-FFF2-40B4-BE49-F238E27FC236}">
                <a16:creationId xmlns:a16="http://schemas.microsoft.com/office/drawing/2014/main" id="{4D7A50F2-49D2-417D-B8B7-3E83596F1EC7}"/>
              </a:ext>
            </a:extLst>
          </p:cNvPr>
          <p:cNvSpPr/>
          <p:nvPr/>
        </p:nvSpPr>
        <p:spPr>
          <a:xfrm>
            <a:off x="937452" y="3060498"/>
            <a:ext cx="7451252" cy="923330"/>
          </a:xfrm>
          <a:prstGeom prst="rect">
            <a:avLst/>
          </a:prstGeom>
        </p:spPr>
        <p:txBody>
          <a:bodyPr wrap="square">
            <a:spAutoFit/>
          </a:bodyPr>
          <a:lstStyle/>
          <a:p>
            <a:pPr lvl="0" defTabSz="914400">
              <a:buClr>
                <a:schemeClr val="accent1"/>
              </a:buClr>
            </a:pPr>
            <a:r>
              <a:rPr lang="zh-CN" altLang="en-US" dirty="0">
                <a:latin typeface="+mn-ea"/>
                <a:cs typeface="仿宋_GB2312" charset="-122"/>
              </a:rPr>
              <a:t>在</a:t>
            </a:r>
            <a:r>
              <a:rPr lang="en-US" altLang="zh-CN" dirty="0">
                <a:latin typeface="+mn-ea"/>
                <a:cs typeface="仿宋_GB2312" charset="-122"/>
              </a:rPr>
              <a:t>IP</a:t>
            </a:r>
            <a:r>
              <a:rPr lang="zh-CN" altLang="en-US" dirty="0">
                <a:latin typeface="+mn-ea"/>
                <a:cs typeface="仿宋_GB2312" charset="-122"/>
              </a:rPr>
              <a:t>头与上层协议头之间插入一个特殊的</a:t>
            </a:r>
            <a:r>
              <a:rPr lang="en-US" altLang="zh-CN" dirty="0">
                <a:latin typeface="+mn-ea"/>
                <a:cs typeface="仿宋_GB2312" charset="-122"/>
              </a:rPr>
              <a:t>IPSec</a:t>
            </a:r>
            <a:r>
              <a:rPr lang="zh-CN" altLang="en-US" dirty="0">
                <a:latin typeface="+mn-ea"/>
                <a:cs typeface="仿宋_GB2312" charset="-122"/>
              </a:rPr>
              <a:t>头。传输模式保护的是</a:t>
            </a:r>
            <a:r>
              <a:rPr lang="en-US" altLang="zh-CN" dirty="0">
                <a:latin typeface="+mn-ea"/>
                <a:cs typeface="仿宋_GB2312" charset="-122"/>
              </a:rPr>
              <a:t>IP</a:t>
            </a:r>
            <a:r>
              <a:rPr lang="zh-CN" altLang="en-US" dirty="0">
                <a:latin typeface="+mn-ea"/>
                <a:cs typeface="仿宋_GB2312" charset="-122"/>
              </a:rPr>
              <a:t>包的有效载荷（也即是</a:t>
            </a:r>
            <a:r>
              <a:rPr lang="en-US" altLang="zh-CN" dirty="0">
                <a:latin typeface="+mn-ea"/>
                <a:cs typeface="仿宋_GB2312" charset="-122"/>
              </a:rPr>
              <a:t>TCP</a:t>
            </a:r>
            <a:r>
              <a:rPr lang="zh-CN" altLang="en-US" dirty="0">
                <a:latin typeface="+mn-ea"/>
                <a:cs typeface="仿宋_GB2312" charset="-122"/>
              </a:rPr>
              <a:t>、</a:t>
            </a:r>
            <a:r>
              <a:rPr lang="en-US" altLang="zh-CN" dirty="0">
                <a:latin typeface="+mn-ea"/>
                <a:cs typeface="仿宋_GB2312" charset="-122"/>
              </a:rPr>
              <a:t>UDP</a:t>
            </a:r>
            <a:r>
              <a:rPr lang="zh-CN" altLang="en-US" dirty="0">
                <a:latin typeface="+mn-ea"/>
                <a:cs typeface="仿宋_GB2312" charset="-122"/>
              </a:rPr>
              <a:t>和</a:t>
            </a:r>
            <a:r>
              <a:rPr lang="en-US" altLang="zh-CN" dirty="0">
                <a:latin typeface="+mn-ea"/>
                <a:cs typeface="仿宋_GB2312" charset="-122"/>
              </a:rPr>
              <a:t>ICMP</a:t>
            </a:r>
            <a:r>
              <a:rPr lang="zh-CN" altLang="en-US" dirty="0">
                <a:latin typeface="+mn-ea"/>
                <a:cs typeface="仿宋_GB2312" charset="-122"/>
              </a:rPr>
              <a:t>等的报文）。通常，传输模式只用于两台主机之间的安全通信。</a:t>
            </a:r>
            <a:endParaRPr lang="zh-CN" altLang="en-US" dirty="0">
              <a:latin typeface="+mn-ea"/>
            </a:endParaRPr>
          </a:p>
        </p:txBody>
      </p:sp>
      <p:sp>
        <p:nvSpPr>
          <p:cNvPr id="11" name="矩形 10">
            <a:extLst>
              <a:ext uri="{FF2B5EF4-FFF2-40B4-BE49-F238E27FC236}">
                <a16:creationId xmlns:a16="http://schemas.microsoft.com/office/drawing/2014/main" id="{F07599F7-FE8B-4D9B-986B-53C4CC236D38}"/>
              </a:ext>
            </a:extLst>
          </p:cNvPr>
          <p:cNvSpPr/>
          <p:nvPr/>
        </p:nvSpPr>
        <p:spPr>
          <a:xfrm>
            <a:off x="937452" y="2540887"/>
            <a:ext cx="1685077" cy="369332"/>
          </a:xfrm>
          <a:prstGeom prst="rect">
            <a:avLst/>
          </a:prstGeom>
        </p:spPr>
        <p:txBody>
          <a:bodyPr wrap="none">
            <a:spAutoFit/>
          </a:bodyPr>
          <a:lstStyle/>
          <a:p>
            <a:r>
              <a:rPr lang="zh-CN" altLang="en-US" dirty="0">
                <a:latin typeface="+mn-ea"/>
                <a:cs typeface="仿宋_GB2312" charset="-122"/>
              </a:rPr>
              <a:t>（</a:t>
            </a:r>
            <a:r>
              <a:rPr lang="en-US" altLang="zh-CN" dirty="0">
                <a:latin typeface="+mn-ea"/>
                <a:cs typeface="仿宋_GB2312" charset="-122"/>
              </a:rPr>
              <a:t>1</a:t>
            </a:r>
            <a:r>
              <a:rPr lang="zh-CN" altLang="en-US" dirty="0">
                <a:latin typeface="+mn-ea"/>
                <a:cs typeface="仿宋_GB2312" charset="-122"/>
              </a:rPr>
              <a:t>）</a:t>
            </a:r>
            <a:r>
              <a:rPr lang="zh-CN" altLang="zh-CN" dirty="0">
                <a:latin typeface="+mn-ea"/>
                <a:cs typeface="仿宋_GB2312" charset="-122"/>
              </a:rPr>
              <a:t>传输模式</a:t>
            </a:r>
            <a:endParaRPr lang="zh-CN" altLang="en-US" dirty="0"/>
          </a:p>
        </p:txBody>
      </p:sp>
      <p:pic>
        <p:nvPicPr>
          <p:cNvPr id="12" name="图片 11">
            <a:extLst>
              <a:ext uri="{FF2B5EF4-FFF2-40B4-BE49-F238E27FC236}">
                <a16:creationId xmlns:a16="http://schemas.microsoft.com/office/drawing/2014/main" id="{D851734A-A5E8-4D7F-8B1F-FFF7EF58A3FD}"/>
              </a:ext>
            </a:extLst>
          </p:cNvPr>
          <p:cNvPicPr>
            <a:picLocks noChangeAspect="1"/>
          </p:cNvPicPr>
          <p:nvPr/>
        </p:nvPicPr>
        <p:blipFill>
          <a:blip r:embed="rId2"/>
          <a:stretch>
            <a:fillRect/>
          </a:stretch>
        </p:blipFill>
        <p:spPr>
          <a:xfrm>
            <a:off x="1700148" y="4257776"/>
            <a:ext cx="6389162" cy="2322777"/>
          </a:xfrm>
          <a:prstGeom prst="rect">
            <a:avLst/>
          </a:prstGeom>
        </p:spPr>
      </p:pic>
    </p:spTree>
    <p:extLst>
      <p:ext uri="{BB962C8B-B14F-4D97-AF65-F5344CB8AC3E}">
        <p14:creationId xmlns:p14="http://schemas.microsoft.com/office/powerpoint/2010/main" val="985515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450EFE-9560-49C3-9BD1-0E71E3A3D63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4" name="矩形 3">
            <a:extLst>
              <a:ext uri="{FF2B5EF4-FFF2-40B4-BE49-F238E27FC236}">
                <a16:creationId xmlns:a16="http://schemas.microsoft.com/office/drawing/2014/main" id="{87E41255-A1A0-47E7-9733-7C8EB3150CBC}"/>
              </a:ext>
            </a:extLst>
          </p:cNvPr>
          <p:cNvSpPr/>
          <p:nvPr/>
        </p:nvSpPr>
        <p:spPr>
          <a:xfrm>
            <a:off x="1183844" y="1666820"/>
            <a:ext cx="7413690" cy="923330"/>
          </a:xfrm>
          <a:prstGeom prst="rect">
            <a:avLst/>
          </a:prstGeom>
        </p:spPr>
        <p:txBody>
          <a:bodyPr wrap="square">
            <a:spAutoFit/>
          </a:bodyPr>
          <a:lstStyle/>
          <a:p>
            <a:pPr>
              <a:buClr>
                <a:schemeClr val="accent1"/>
              </a:buClr>
            </a:pPr>
            <a:r>
              <a:rPr lang="zh-CN" altLang="en-US" dirty="0"/>
              <a:t>隧道（</a:t>
            </a:r>
            <a:r>
              <a:rPr lang="en-US" altLang="zh-CN" dirty="0"/>
              <a:t>Tunneling</a:t>
            </a:r>
            <a:r>
              <a:rPr lang="zh-CN" altLang="en-US" dirty="0"/>
              <a:t>）是将需要保护的</a:t>
            </a:r>
            <a:r>
              <a:rPr lang="en-US" altLang="zh-CN" dirty="0"/>
              <a:t>IP</a:t>
            </a:r>
            <a:r>
              <a:rPr lang="zh-CN" altLang="en-US" dirty="0"/>
              <a:t>包被完整的封装到另一个</a:t>
            </a:r>
            <a:r>
              <a:rPr lang="en-US" altLang="zh-CN" dirty="0"/>
              <a:t>IP</a:t>
            </a:r>
            <a:r>
              <a:rPr lang="zh-CN" altLang="en-US" dirty="0"/>
              <a:t>包中，并在两个</a:t>
            </a:r>
            <a:r>
              <a:rPr lang="en-US" altLang="zh-CN" dirty="0"/>
              <a:t>IP</a:t>
            </a:r>
            <a:r>
              <a:rPr lang="zh-CN" altLang="en-US" dirty="0"/>
              <a:t>包头之间加上一个</a:t>
            </a:r>
            <a:r>
              <a:rPr lang="en-US" altLang="zh-CN" dirty="0" err="1"/>
              <a:t>IPSec</a:t>
            </a:r>
            <a:r>
              <a:rPr lang="zh-CN" altLang="en-US" dirty="0"/>
              <a:t>头。新的</a:t>
            </a:r>
            <a:r>
              <a:rPr lang="en-US" altLang="zh-CN" dirty="0"/>
              <a:t>IP</a:t>
            </a:r>
            <a:r>
              <a:rPr lang="zh-CN" altLang="en-US" dirty="0"/>
              <a:t>包的目的地址通常是防火墙、路由器或安全网关等。</a:t>
            </a:r>
          </a:p>
        </p:txBody>
      </p:sp>
      <p:sp>
        <p:nvSpPr>
          <p:cNvPr id="5" name="文本框 4">
            <a:extLst>
              <a:ext uri="{FF2B5EF4-FFF2-40B4-BE49-F238E27FC236}">
                <a16:creationId xmlns:a16="http://schemas.microsoft.com/office/drawing/2014/main" id="{71FCE31C-C5EB-42CB-A537-3D400D3016A5}"/>
              </a:ext>
            </a:extLst>
          </p:cNvPr>
          <p:cNvSpPr txBox="1"/>
          <p:nvPr/>
        </p:nvSpPr>
        <p:spPr>
          <a:xfrm>
            <a:off x="1183844" y="1207019"/>
            <a:ext cx="1812929" cy="369332"/>
          </a:xfrm>
          <a:prstGeom prst="rect">
            <a:avLst/>
          </a:prstGeom>
          <a:noFill/>
        </p:spPr>
        <p:txBody>
          <a:bodyPr wrap="square" rtlCol="0">
            <a:spAutoFit/>
          </a:bodyPr>
          <a:lstStyle/>
          <a:p>
            <a:r>
              <a:rPr lang="zh-CN" altLang="en-US" dirty="0"/>
              <a:t>（</a:t>
            </a:r>
            <a:r>
              <a:rPr lang="en-US" altLang="zh-CN" dirty="0"/>
              <a:t>2</a:t>
            </a:r>
            <a:r>
              <a:rPr lang="zh-CN" altLang="en-US" dirty="0"/>
              <a:t>）隧道模式</a:t>
            </a:r>
          </a:p>
        </p:txBody>
      </p:sp>
      <p:sp>
        <p:nvSpPr>
          <p:cNvPr id="6" name="矩形 5">
            <a:extLst>
              <a:ext uri="{FF2B5EF4-FFF2-40B4-BE49-F238E27FC236}">
                <a16:creationId xmlns:a16="http://schemas.microsoft.com/office/drawing/2014/main" id="{8FCE865B-B888-4B4C-B633-ADC1C780221A}"/>
              </a:ext>
            </a:extLst>
          </p:cNvPr>
          <p:cNvSpPr/>
          <p:nvPr/>
        </p:nvSpPr>
        <p:spPr>
          <a:xfrm>
            <a:off x="1183844" y="2680619"/>
            <a:ext cx="7413690" cy="923330"/>
          </a:xfrm>
          <a:prstGeom prst="rect">
            <a:avLst/>
          </a:prstGeom>
        </p:spPr>
        <p:txBody>
          <a:bodyPr wrap="square">
            <a:spAutoFit/>
          </a:bodyPr>
          <a:lstStyle/>
          <a:p>
            <a:r>
              <a:rPr lang="zh-CN" altLang="en-US" dirty="0"/>
              <a:t>当数据包通过这个隧道从</a:t>
            </a:r>
            <a:r>
              <a:rPr lang="en-US" altLang="zh-CN" dirty="0"/>
              <a:t>IP</a:t>
            </a:r>
            <a:r>
              <a:rPr lang="zh-CN" altLang="en-US" dirty="0"/>
              <a:t>网的一端传递到另一端时，沿途的路由器都只检查最外面的</a:t>
            </a:r>
            <a:r>
              <a:rPr lang="en-US" altLang="zh-CN" dirty="0"/>
              <a:t>IP</a:t>
            </a:r>
            <a:r>
              <a:rPr lang="zh-CN" altLang="en-US" dirty="0"/>
              <a:t>报头，不检查内部原来的</a:t>
            </a:r>
            <a:r>
              <a:rPr lang="en-US" altLang="zh-CN" dirty="0"/>
              <a:t>IP</a:t>
            </a:r>
            <a:r>
              <a:rPr lang="zh-CN" altLang="en-US" dirty="0"/>
              <a:t>报头，因而可以隐藏真实的目的地址。</a:t>
            </a:r>
            <a:endParaRPr lang="en-US" altLang="zh-CN" dirty="0"/>
          </a:p>
        </p:txBody>
      </p:sp>
      <p:sp>
        <p:nvSpPr>
          <p:cNvPr id="7" name="矩形 6">
            <a:extLst>
              <a:ext uri="{FF2B5EF4-FFF2-40B4-BE49-F238E27FC236}">
                <a16:creationId xmlns:a16="http://schemas.microsoft.com/office/drawing/2014/main" id="{04229FEA-AEF7-40CE-9267-B878D0708D5E}"/>
              </a:ext>
            </a:extLst>
          </p:cNvPr>
          <p:cNvSpPr/>
          <p:nvPr/>
        </p:nvSpPr>
        <p:spPr>
          <a:xfrm>
            <a:off x="1183844" y="3692135"/>
            <a:ext cx="6945864" cy="369332"/>
          </a:xfrm>
          <a:prstGeom prst="rect">
            <a:avLst/>
          </a:prstGeom>
        </p:spPr>
        <p:txBody>
          <a:bodyPr wrap="square">
            <a:spAutoFit/>
          </a:bodyPr>
          <a:lstStyle/>
          <a:p>
            <a:r>
              <a:rPr lang="zh-CN" altLang="en-US" dirty="0"/>
              <a:t>对</a:t>
            </a:r>
            <a:r>
              <a:rPr lang="en-US" altLang="zh-CN" dirty="0" err="1"/>
              <a:t>IPSec</a:t>
            </a:r>
            <a:r>
              <a:rPr lang="zh-CN" altLang="en-US" dirty="0"/>
              <a:t>而言，</a:t>
            </a:r>
            <a:r>
              <a:rPr lang="en-US" altLang="zh-CN" dirty="0"/>
              <a:t>IP</a:t>
            </a:r>
            <a:r>
              <a:rPr lang="zh-CN" altLang="en-US" dirty="0"/>
              <a:t>隧道的直接目的就是对整个</a:t>
            </a:r>
            <a:r>
              <a:rPr lang="en-US" altLang="zh-CN" dirty="0"/>
              <a:t>IP</a:t>
            </a:r>
            <a:r>
              <a:rPr lang="zh-CN" altLang="en-US" dirty="0"/>
              <a:t>包提供完全的保护。</a:t>
            </a:r>
          </a:p>
        </p:txBody>
      </p:sp>
      <p:pic>
        <p:nvPicPr>
          <p:cNvPr id="8" name="图片 7">
            <a:extLst>
              <a:ext uri="{FF2B5EF4-FFF2-40B4-BE49-F238E27FC236}">
                <a16:creationId xmlns:a16="http://schemas.microsoft.com/office/drawing/2014/main" id="{FA8CF814-0E5C-4C68-99C1-A2F943B5F2F4}"/>
              </a:ext>
            </a:extLst>
          </p:cNvPr>
          <p:cNvPicPr>
            <a:picLocks noChangeAspect="1"/>
          </p:cNvPicPr>
          <p:nvPr/>
        </p:nvPicPr>
        <p:blipFill>
          <a:blip r:embed="rId2"/>
          <a:stretch>
            <a:fillRect/>
          </a:stretch>
        </p:blipFill>
        <p:spPr>
          <a:xfrm>
            <a:off x="1480860" y="4149653"/>
            <a:ext cx="7242676" cy="2670279"/>
          </a:xfrm>
          <a:prstGeom prst="rect">
            <a:avLst/>
          </a:prstGeom>
        </p:spPr>
      </p:pic>
    </p:spTree>
    <p:extLst>
      <p:ext uri="{BB962C8B-B14F-4D97-AF65-F5344CB8AC3E}">
        <p14:creationId xmlns:p14="http://schemas.microsoft.com/office/powerpoint/2010/main" val="4284733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DA54B3-68C9-4C44-BAA3-42B179931B20}"/>
              </a:ext>
            </a:extLst>
          </p:cNvPr>
          <p:cNvSpPr txBox="1"/>
          <p:nvPr/>
        </p:nvSpPr>
        <p:spPr>
          <a:xfrm>
            <a:off x="937453" y="1167724"/>
            <a:ext cx="2827724" cy="369332"/>
          </a:xfrm>
          <a:prstGeom prst="rect">
            <a:avLst/>
          </a:prstGeom>
          <a:noFill/>
        </p:spPr>
        <p:txBody>
          <a:bodyPr wrap="square" rtlCol="0">
            <a:spAutoFit/>
          </a:bodyPr>
          <a:lstStyle/>
          <a:p>
            <a:r>
              <a:rPr lang="en-US" altLang="zh-CN" dirty="0"/>
              <a:t>2. </a:t>
            </a:r>
            <a:r>
              <a:rPr lang="en-US" altLang="zh-CN" dirty="0" err="1"/>
              <a:t>IPSec</a:t>
            </a:r>
            <a:r>
              <a:rPr lang="zh-CN" altLang="en-US" dirty="0"/>
              <a:t>的两个重要协议</a:t>
            </a:r>
          </a:p>
        </p:txBody>
      </p:sp>
      <p:sp>
        <p:nvSpPr>
          <p:cNvPr id="4" name="文本框 3">
            <a:extLst>
              <a:ext uri="{FF2B5EF4-FFF2-40B4-BE49-F238E27FC236}">
                <a16:creationId xmlns:a16="http://schemas.microsoft.com/office/drawing/2014/main" id="{C9DA2FEA-A558-47FD-AFF9-03CF39A0BC28}"/>
              </a:ext>
            </a:extLst>
          </p:cNvPr>
          <p:cNvSpPr txBox="1"/>
          <p:nvPr/>
        </p:nvSpPr>
        <p:spPr>
          <a:xfrm>
            <a:off x="937452" y="1744277"/>
            <a:ext cx="7691718" cy="646331"/>
          </a:xfrm>
          <a:prstGeom prst="rect">
            <a:avLst/>
          </a:prstGeom>
          <a:noFill/>
        </p:spPr>
        <p:txBody>
          <a:bodyPr wrap="square" rtlCol="0">
            <a:spAutoFit/>
          </a:bodyPr>
          <a:lstStyle/>
          <a:p>
            <a:r>
              <a:rPr lang="en-US" altLang="zh-CN" dirty="0" err="1"/>
              <a:t>IPSec</a:t>
            </a:r>
            <a:r>
              <a:rPr lang="zh-CN" altLang="en-US" dirty="0"/>
              <a:t>中有两个主要的安全协议：</a:t>
            </a:r>
            <a:r>
              <a:rPr lang="en-US" altLang="zh-CN" dirty="0"/>
              <a:t>AH</a:t>
            </a:r>
            <a:r>
              <a:rPr lang="zh-CN" altLang="en-US" dirty="0"/>
              <a:t>和</a:t>
            </a:r>
            <a:r>
              <a:rPr lang="en-US" altLang="zh-CN" dirty="0"/>
              <a:t>ESP</a:t>
            </a:r>
            <a:r>
              <a:rPr lang="zh-CN" altLang="en-US" dirty="0"/>
              <a:t>。</a:t>
            </a:r>
            <a:r>
              <a:rPr lang="en-US" altLang="zh-CN" dirty="0" err="1"/>
              <a:t>IPSec</a:t>
            </a:r>
            <a:r>
              <a:rPr lang="zh-CN" altLang="en-US" dirty="0"/>
              <a:t>的安全服务均这两个协议提供。</a:t>
            </a:r>
          </a:p>
        </p:txBody>
      </p:sp>
      <p:sp>
        <p:nvSpPr>
          <p:cNvPr id="5" name="文本框 4">
            <a:extLst>
              <a:ext uri="{FF2B5EF4-FFF2-40B4-BE49-F238E27FC236}">
                <a16:creationId xmlns:a16="http://schemas.microsoft.com/office/drawing/2014/main" id="{4A399DAD-8DEB-457A-AF7D-4C9F4317C83E}"/>
              </a:ext>
            </a:extLst>
          </p:cNvPr>
          <p:cNvSpPr txBox="1"/>
          <p:nvPr/>
        </p:nvSpPr>
        <p:spPr>
          <a:xfrm>
            <a:off x="937452" y="2597829"/>
            <a:ext cx="1812929"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AH</a:t>
            </a:r>
            <a:r>
              <a:rPr lang="zh-CN" altLang="en-US" dirty="0"/>
              <a:t>协议</a:t>
            </a:r>
          </a:p>
        </p:txBody>
      </p:sp>
      <p:sp>
        <p:nvSpPr>
          <p:cNvPr id="6" name="矩形 5">
            <a:extLst>
              <a:ext uri="{FF2B5EF4-FFF2-40B4-BE49-F238E27FC236}">
                <a16:creationId xmlns:a16="http://schemas.microsoft.com/office/drawing/2014/main" id="{0BD639F4-EF8A-4451-A11A-BED12B35F91D}"/>
              </a:ext>
            </a:extLst>
          </p:cNvPr>
          <p:cNvSpPr/>
          <p:nvPr/>
        </p:nvSpPr>
        <p:spPr>
          <a:xfrm>
            <a:off x="937452" y="3174382"/>
            <a:ext cx="7758728" cy="923330"/>
          </a:xfrm>
          <a:prstGeom prst="rect">
            <a:avLst/>
          </a:prstGeom>
        </p:spPr>
        <p:txBody>
          <a:bodyPr wrap="square">
            <a:spAutoFit/>
          </a:bodyPr>
          <a:lstStyle/>
          <a:p>
            <a:r>
              <a:rPr lang="zh-CN" altLang="en-US" dirty="0"/>
              <a:t>验证头协议（</a:t>
            </a:r>
            <a:r>
              <a:rPr lang="en-US" altLang="zh-CN" dirty="0"/>
              <a:t>Authentication Header</a:t>
            </a:r>
            <a:r>
              <a:rPr lang="zh-CN" altLang="en-US" dirty="0"/>
              <a:t>，</a:t>
            </a:r>
            <a:r>
              <a:rPr lang="en-US" altLang="zh-CN" dirty="0"/>
              <a:t>AH</a:t>
            </a:r>
            <a:r>
              <a:rPr lang="zh-CN" altLang="en-US" dirty="0"/>
              <a:t>）是</a:t>
            </a:r>
            <a:r>
              <a:rPr lang="en-US" altLang="zh-CN" dirty="0"/>
              <a:t>IPSec</a:t>
            </a:r>
            <a:r>
              <a:rPr lang="zh-CN" altLang="en-US" dirty="0"/>
              <a:t>中最主要的协议之一，用于增强</a:t>
            </a:r>
            <a:r>
              <a:rPr lang="en-US" altLang="zh-CN" dirty="0"/>
              <a:t>IP</a:t>
            </a:r>
            <a:r>
              <a:rPr lang="zh-CN" altLang="en-US" dirty="0"/>
              <a:t>层安全，可以提供无连接的数据完整性、数据来源验证和抗重放攻击服务。</a:t>
            </a:r>
          </a:p>
        </p:txBody>
      </p:sp>
      <p:graphicFrame>
        <p:nvGraphicFramePr>
          <p:cNvPr id="7" name="Group 62">
            <a:extLst>
              <a:ext uri="{FF2B5EF4-FFF2-40B4-BE49-F238E27FC236}">
                <a16:creationId xmlns:a16="http://schemas.microsoft.com/office/drawing/2014/main" id="{472A9D7A-CDA0-46B0-9ECE-0BC7444A4D23}"/>
              </a:ext>
            </a:extLst>
          </p:cNvPr>
          <p:cNvGraphicFramePr>
            <a:graphicFrameLocks/>
          </p:cNvGraphicFramePr>
          <p:nvPr>
            <p:extLst>
              <p:ext uri="{D42A27DB-BD31-4B8C-83A1-F6EECF244321}">
                <p14:modId xmlns:p14="http://schemas.microsoft.com/office/powerpoint/2010/main" val="1581757360"/>
              </p:ext>
            </p:extLst>
          </p:nvPr>
        </p:nvGraphicFramePr>
        <p:xfrm>
          <a:off x="1146796" y="4916925"/>
          <a:ext cx="7273925" cy="1605435"/>
        </p:xfrm>
        <a:graphic>
          <a:graphicData uri="http://schemas.openxmlformats.org/drawingml/2006/table">
            <a:tbl>
              <a:tblPr/>
              <a:tblGrid>
                <a:gridCol w="1657350">
                  <a:extLst>
                    <a:ext uri="{9D8B030D-6E8A-4147-A177-3AD203B41FA5}">
                      <a16:colId xmlns:a16="http://schemas.microsoft.com/office/drawing/2014/main" val="20000"/>
                    </a:ext>
                  </a:extLst>
                </a:gridCol>
                <a:gridCol w="2014538">
                  <a:extLst>
                    <a:ext uri="{9D8B030D-6E8A-4147-A177-3AD203B41FA5}">
                      <a16:colId xmlns:a16="http://schemas.microsoft.com/office/drawing/2014/main" val="20001"/>
                    </a:ext>
                  </a:extLst>
                </a:gridCol>
                <a:gridCol w="3602037">
                  <a:extLst>
                    <a:ext uri="{9D8B030D-6E8A-4147-A177-3AD203B41FA5}">
                      <a16:colId xmlns:a16="http://schemas.microsoft.com/office/drawing/2014/main" val="20002"/>
                    </a:ext>
                  </a:extLst>
                </a:gridCol>
              </a:tblGrid>
              <a:tr h="355538">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下一个报头</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mn-ea"/>
                          <a:ea typeface="+mn-ea"/>
                        </a:rPr>
                        <a:t>  </a:t>
                      </a:r>
                      <a:r>
                        <a:rPr kumimoji="0" lang="zh-CN" altLang="en-US" sz="1800" b="0" i="0" u="none" strike="noStrike" cap="none" normalizeH="0" baseline="0">
                          <a:ln>
                            <a:noFill/>
                          </a:ln>
                          <a:solidFill>
                            <a:schemeClr val="tx1"/>
                          </a:solidFill>
                          <a:effectLst/>
                          <a:latin typeface="+mn-ea"/>
                          <a:ea typeface="+mn-ea"/>
                        </a:rPr>
                        <a:t>载荷长度</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保留</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538">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安全参数索引（</a:t>
                      </a:r>
                      <a:r>
                        <a:rPr kumimoji="0" lang="en-US" altLang="zh-CN" sz="1800" b="0" i="0" u="none" strike="noStrike" cap="none" normalizeH="0" baseline="0" dirty="0">
                          <a:ln>
                            <a:noFill/>
                          </a:ln>
                          <a:solidFill>
                            <a:schemeClr val="tx1"/>
                          </a:solidFill>
                          <a:effectLst/>
                          <a:latin typeface="+mn-ea"/>
                          <a:ea typeface="+mn-ea"/>
                        </a:rPr>
                        <a:t>SPI</a:t>
                      </a:r>
                      <a:r>
                        <a:rPr kumimoji="0" lang="zh-CN" altLang="en-US" sz="1800" b="0" i="0" u="none" strike="noStrike" cap="none" normalizeH="0" baseline="0" dirty="0">
                          <a:ln>
                            <a:noFill/>
                          </a:ln>
                          <a:solidFill>
                            <a:schemeClr val="tx1"/>
                          </a:solidFill>
                          <a:effectLst/>
                          <a:latin typeface="+mn-ea"/>
                          <a:ea typeface="+mn-ea"/>
                        </a:rPr>
                        <a:t>）</a:t>
                      </a:r>
                      <a:endParaRPr kumimoji="0" lang="en-US" altLang="zh-CN" sz="1800" b="0" i="0" u="none" strike="noStrike" cap="none" normalizeH="0" baseline="0" dirty="0">
                        <a:ln>
                          <a:noFill/>
                        </a:ln>
                        <a:solidFill>
                          <a:schemeClr val="tx1"/>
                        </a:solidFill>
                        <a:effectLst/>
                        <a:latin typeface="+mn-ea"/>
                        <a:ea typeface="+mn-ea"/>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55538">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序列号</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8077">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验证数据（变长）</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8" name="文本框 7">
            <a:extLst>
              <a:ext uri="{FF2B5EF4-FFF2-40B4-BE49-F238E27FC236}">
                <a16:creationId xmlns:a16="http://schemas.microsoft.com/office/drawing/2014/main" id="{BD327785-67EB-4F13-AB1E-6AF0E2CFB953}"/>
              </a:ext>
            </a:extLst>
          </p:cNvPr>
          <p:cNvSpPr txBox="1"/>
          <p:nvPr/>
        </p:nvSpPr>
        <p:spPr>
          <a:xfrm>
            <a:off x="1052867" y="4582163"/>
            <a:ext cx="7694141" cy="369332"/>
          </a:xfrm>
          <a:prstGeom prst="rect">
            <a:avLst/>
          </a:prstGeom>
          <a:noFill/>
        </p:spPr>
        <p:txBody>
          <a:bodyPr wrap="square" rtlCol="0">
            <a:spAutoFit/>
          </a:bodyPr>
          <a:lstStyle/>
          <a:p>
            <a:r>
              <a:rPr lang="en-US" altLang="zh-CN" dirty="0"/>
              <a:t>0                       7                             15                                                    31</a:t>
            </a:r>
            <a:endParaRPr lang="zh-CN" altLang="en-US" dirty="0"/>
          </a:p>
        </p:txBody>
      </p:sp>
      <p:sp>
        <p:nvSpPr>
          <p:cNvPr id="9" name="Rectangle 29">
            <a:extLst>
              <a:ext uri="{FF2B5EF4-FFF2-40B4-BE49-F238E27FC236}">
                <a16:creationId xmlns:a16="http://schemas.microsoft.com/office/drawing/2014/main" id="{8CC08F56-2386-43BC-9593-120C5A27A283}"/>
              </a:ext>
            </a:extLst>
          </p:cNvPr>
          <p:cNvSpPr>
            <a:spLocks noChangeArrowheads="1"/>
          </p:cNvSpPr>
          <p:nvPr/>
        </p:nvSpPr>
        <p:spPr bwMode="auto">
          <a:xfrm>
            <a:off x="937452" y="4239957"/>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协议首部格式：</a:t>
            </a:r>
            <a:endParaRPr kumimoji="0" lang="zh-CN" altLang="en-US" b="0" i="0" u="none" strike="noStrike" cap="none" normalizeH="0" baseline="0" dirty="0">
              <a:ln>
                <a:noFill/>
              </a:ln>
              <a:solidFill>
                <a:schemeClr val="tx1"/>
              </a:solidFill>
              <a:effectLst/>
              <a:latin typeface="+mn-ea"/>
            </a:endParaRPr>
          </a:p>
        </p:txBody>
      </p:sp>
      <p:sp>
        <p:nvSpPr>
          <p:cNvPr id="10" name="文本框 9">
            <a:extLst>
              <a:ext uri="{FF2B5EF4-FFF2-40B4-BE49-F238E27FC236}">
                <a16:creationId xmlns:a16="http://schemas.microsoft.com/office/drawing/2014/main" id="{C6891A32-C1BA-4F4F-BE86-DBBCF579747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101235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642" y="1118971"/>
            <a:ext cx="1569660" cy="369332"/>
          </a:xfrm>
          <a:prstGeom prst="rect">
            <a:avLst/>
          </a:prstGeom>
          <a:solidFill>
            <a:schemeClr val="accent1"/>
          </a:solidFill>
        </p:spPr>
        <p:txBody>
          <a:bodyPr wrap="none">
            <a:spAutoFit/>
          </a:bodyPr>
          <a:lstStyle/>
          <a:p>
            <a:r>
              <a:rPr lang="en-US" altLang="zh-CN" dirty="0">
                <a:solidFill>
                  <a:schemeClr val="bg1"/>
                </a:solidFill>
                <a:latin typeface="+mn-ea"/>
              </a:rPr>
              <a:t>AH</a:t>
            </a:r>
            <a:r>
              <a:rPr lang="zh-CN" altLang="en-US" dirty="0">
                <a:solidFill>
                  <a:schemeClr val="bg1"/>
                </a:solidFill>
                <a:latin typeface="+mn-ea"/>
              </a:rPr>
              <a:t>的传输模式</a:t>
            </a:r>
          </a:p>
        </p:txBody>
      </p:sp>
      <p:sp>
        <p:nvSpPr>
          <p:cNvPr id="5" name="矩形 4"/>
          <p:cNvSpPr/>
          <p:nvPr/>
        </p:nvSpPr>
        <p:spPr>
          <a:xfrm>
            <a:off x="1191641" y="1723422"/>
            <a:ext cx="7276855" cy="646331"/>
          </a:xfrm>
          <a:prstGeom prst="rect">
            <a:avLst/>
          </a:prstGeom>
        </p:spPr>
        <p:txBody>
          <a:bodyPr wrap="square">
            <a:spAutoFit/>
          </a:bodyPr>
          <a:lstStyle/>
          <a:p>
            <a:r>
              <a:rPr lang="en-US" altLang="zh-CN" dirty="0">
                <a:latin typeface="+mn-ea"/>
              </a:rPr>
              <a:t>AH</a:t>
            </a:r>
            <a:r>
              <a:rPr lang="zh-CN" altLang="en-US" dirty="0">
                <a:latin typeface="+mn-ea"/>
              </a:rPr>
              <a:t>插入到</a:t>
            </a:r>
            <a:r>
              <a:rPr lang="en-US" altLang="zh-CN" dirty="0">
                <a:latin typeface="+mn-ea"/>
              </a:rPr>
              <a:t>IP</a:t>
            </a:r>
            <a:r>
              <a:rPr lang="zh-CN" altLang="en-US" dirty="0">
                <a:latin typeface="+mn-ea"/>
              </a:rPr>
              <a:t>头部（包括</a:t>
            </a:r>
            <a:r>
              <a:rPr lang="en-US" altLang="zh-CN" dirty="0">
                <a:latin typeface="+mn-ea"/>
              </a:rPr>
              <a:t>IP</a:t>
            </a:r>
            <a:r>
              <a:rPr lang="zh-CN" altLang="en-US" dirty="0">
                <a:latin typeface="+mn-ea"/>
              </a:rPr>
              <a:t>选项字段）之后，传输层协议（如</a:t>
            </a:r>
            <a:r>
              <a:rPr lang="en-US" altLang="zh-CN" dirty="0">
                <a:latin typeface="+mn-ea"/>
              </a:rPr>
              <a:t>TCP</a:t>
            </a:r>
            <a:r>
              <a:rPr lang="zh-CN" altLang="en-US" dirty="0">
                <a:latin typeface="+mn-ea"/>
              </a:rPr>
              <a:t>、</a:t>
            </a:r>
            <a:r>
              <a:rPr lang="en-US" altLang="zh-CN" dirty="0">
                <a:latin typeface="+mn-ea"/>
              </a:rPr>
              <a:t>UDP</a:t>
            </a:r>
            <a:r>
              <a:rPr lang="zh-CN" altLang="en-US" dirty="0">
                <a:latin typeface="+mn-ea"/>
              </a:rPr>
              <a:t>）或者其他</a:t>
            </a:r>
            <a:r>
              <a:rPr lang="en-US" altLang="zh-CN" dirty="0">
                <a:latin typeface="+mn-ea"/>
              </a:rPr>
              <a:t>IPSec</a:t>
            </a:r>
            <a:r>
              <a:rPr lang="zh-CN" altLang="en-US" dirty="0">
                <a:latin typeface="+mn-ea"/>
              </a:rPr>
              <a:t>协议之前。</a:t>
            </a:r>
          </a:p>
        </p:txBody>
      </p:sp>
      <p:grpSp>
        <p:nvGrpSpPr>
          <p:cNvPr id="20" name="组合 19"/>
          <p:cNvGrpSpPr/>
          <p:nvPr/>
        </p:nvGrpSpPr>
        <p:grpSpPr>
          <a:xfrm>
            <a:off x="1051226" y="2987366"/>
            <a:ext cx="7621587" cy="2238247"/>
            <a:chOff x="1042988" y="2997801"/>
            <a:chExt cx="7621587" cy="2238247"/>
          </a:xfrm>
        </p:grpSpPr>
        <p:sp>
          <p:nvSpPr>
            <p:cNvPr id="6" name="Rectangle 4"/>
            <p:cNvSpPr>
              <a:spLocks noChangeArrowheads="1"/>
            </p:cNvSpPr>
            <p:nvPr/>
          </p:nvSpPr>
          <p:spPr bwMode="auto">
            <a:xfrm>
              <a:off x="1042988" y="34311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7" name="Rectangle 5"/>
            <p:cNvSpPr>
              <a:spLocks noChangeArrowheads="1"/>
            </p:cNvSpPr>
            <p:nvPr/>
          </p:nvSpPr>
          <p:spPr bwMode="auto">
            <a:xfrm>
              <a:off x="1042988" y="42947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8" name="Text Box 6"/>
            <p:cNvSpPr txBox="1">
              <a:spLocks noChangeArrowheads="1"/>
            </p:cNvSpPr>
            <p:nvPr/>
          </p:nvSpPr>
          <p:spPr bwMode="auto">
            <a:xfrm>
              <a:off x="1480024" y="4869336"/>
              <a:ext cx="150241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之前</a:t>
              </a:r>
            </a:p>
          </p:txBody>
        </p:sp>
        <p:sp>
          <p:nvSpPr>
            <p:cNvPr id="9" name="Rectangle 7"/>
            <p:cNvSpPr>
              <a:spLocks noChangeArrowheads="1"/>
            </p:cNvSpPr>
            <p:nvPr/>
          </p:nvSpPr>
          <p:spPr bwMode="auto">
            <a:xfrm>
              <a:off x="4138613" y="3429601"/>
              <a:ext cx="2376487"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AH</a:t>
              </a:r>
              <a:r>
                <a:rPr lang="zh-CN" altLang="en-US"/>
                <a:t>头部</a:t>
              </a:r>
              <a:endParaRPr lang="zh-CN" altLang="en-US" b="1"/>
            </a:p>
          </p:txBody>
        </p:sp>
        <p:sp>
          <p:nvSpPr>
            <p:cNvPr id="10" name="Text Box 8"/>
            <p:cNvSpPr txBox="1">
              <a:spLocks noChangeArrowheads="1"/>
            </p:cNvSpPr>
            <p:nvPr/>
          </p:nvSpPr>
          <p:spPr bwMode="auto">
            <a:xfrm>
              <a:off x="4595470" y="4869336"/>
              <a:ext cx="159938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之后</a:t>
              </a:r>
            </a:p>
          </p:txBody>
        </p:sp>
        <p:sp>
          <p:nvSpPr>
            <p:cNvPr id="11" name="Rectangle 9"/>
            <p:cNvSpPr>
              <a:spLocks noChangeArrowheads="1"/>
            </p:cNvSpPr>
            <p:nvPr/>
          </p:nvSpPr>
          <p:spPr bwMode="auto">
            <a:xfrm>
              <a:off x="1042988" y="3862989"/>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2" name="Rectangle 10"/>
            <p:cNvSpPr>
              <a:spLocks noChangeArrowheads="1"/>
            </p:cNvSpPr>
            <p:nvPr/>
          </p:nvSpPr>
          <p:spPr bwMode="auto">
            <a:xfrm>
              <a:off x="4138613" y="29978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1"/>
            <p:cNvSpPr>
              <a:spLocks noChangeArrowheads="1"/>
            </p:cNvSpPr>
            <p:nvPr/>
          </p:nvSpPr>
          <p:spPr bwMode="auto">
            <a:xfrm>
              <a:off x="4138613" y="42932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数据</a:t>
              </a:r>
            </a:p>
          </p:txBody>
        </p:sp>
        <p:sp>
          <p:nvSpPr>
            <p:cNvPr id="14" name="Rectangle 12"/>
            <p:cNvSpPr>
              <a:spLocks noChangeArrowheads="1"/>
            </p:cNvSpPr>
            <p:nvPr/>
          </p:nvSpPr>
          <p:spPr bwMode="auto">
            <a:xfrm>
              <a:off x="4138613" y="3861401"/>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grpSp>
          <p:nvGrpSpPr>
            <p:cNvPr id="15" name="Group 13"/>
            <p:cNvGrpSpPr>
              <a:grpSpLocks/>
            </p:cNvGrpSpPr>
            <p:nvPr/>
          </p:nvGrpSpPr>
          <p:grpSpPr bwMode="auto">
            <a:xfrm>
              <a:off x="6515100" y="3005739"/>
              <a:ext cx="2149475" cy="1728787"/>
              <a:chOff x="4740" y="1389"/>
              <a:chExt cx="1354" cy="1089"/>
            </a:xfrm>
          </p:grpSpPr>
          <p:sp>
            <p:nvSpPr>
              <p:cNvPr id="16" name="Line 14"/>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7"/>
              <p:cNvSpPr txBox="1">
                <a:spLocks noChangeArrowheads="1"/>
              </p:cNvSpPr>
              <p:nvPr/>
            </p:nvSpPr>
            <p:spPr bwMode="auto">
              <a:xfrm>
                <a:off x="4818" y="171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339933"/>
                    </a:solidFill>
                  </a:rPr>
                  <a:t>验证区域</a:t>
                </a:r>
              </a:p>
              <a:p>
                <a:pPr eaLnBrk="1" hangingPunct="1"/>
                <a:r>
                  <a:rPr lang="zh-CN" altLang="en-US" b="1" dirty="0">
                    <a:solidFill>
                      <a:srgbClr val="339933"/>
                    </a:solidFill>
                  </a:rPr>
                  <a:t>（可变字段除外）</a:t>
                </a:r>
              </a:p>
            </p:txBody>
          </p:sp>
        </p:grpSp>
      </p:grpSp>
      <p:sp>
        <p:nvSpPr>
          <p:cNvPr id="21" name="Rectangle 29"/>
          <p:cNvSpPr>
            <a:spLocks noChangeArrowheads="1"/>
          </p:cNvSpPr>
          <p:nvPr/>
        </p:nvSpPr>
        <p:spPr bwMode="auto">
          <a:xfrm>
            <a:off x="1076225" y="2418899"/>
            <a:ext cx="3877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传输模式中</a:t>
            </a: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协议首部的插入位置：</a:t>
            </a:r>
            <a:endParaRPr kumimoji="0" lang="zh-CN" altLang="en-US" b="0" i="0" u="none" strike="noStrike" cap="none" normalizeH="0" baseline="0" dirty="0">
              <a:ln>
                <a:noFill/>
              </a:ln>
              <a:solidFill>
                <a:schemeClr val="tx1"/>
              </a:solidFill>
              <a:effectLst/>
              <a:latin typeface="+mn-ea"/>
            </a:endParaRPr>
          </a:p>
        </p:txBody>
      </p:sp>
      <p:sp>
        <p:nvSpPr>
          <p:cNvPr id="22" name="矩形 21"/>
          <p:cNvSpPr/>
          <p:nvPr/>
        </p:nvSpPr>
        <p:spPr>
          <a:xfrm>
            <a:off x="1051226" y="5350991"/>
            <a:ext cx="7417270" cy="646331"/>
          </a:xfrm>
          <a:prstGeom prst="rect">
            <a:avLst/>
          </a:prstGeom>
        </p:spPr>
        <p:txBody>
          <a:bodyPr wrap="square">
            <a:spAutoFit/>
          </a:bodyPr>
          <a:lstStyle/>
          <a:p>
            <a:pPr eaLnBrk="1" hangingPunct="1"/>
            <a:r>
              <a:rPr lang="en-US" altLang="zh-CN" dirty="0"/>
              <a:t>AH</a:t>
            </a:r>
            <a:r>
              <a:rPr lang="zh-CN" altLang="en-US" dirty="0"/>
              <a:t>验证的区域是除可变字段以外的整个</a:t>
            </a:r>
            <a:r>
              <a:rPr lang="en-US" altLang="zh-CN" dirty="0"/>
              <a:t>IP</a:t>
            </a:r>
            <a:r>
              <a:rPr lang="zh-CN" altLang="en-US" dirty="0"/>
              <a:t>包，包括</a:t>
            </a:r>
            <a:r>
              <a:rPr lang="en-US" altLang="zh-CN" dirty="0"/>
              <a:t>IP</a:t>
            </a:r>
            <a:r>
              <a:rPr lang="zh-CN" altLang="en-US" dirty="0"/>
              <a:t>包头部，因此源</a:t>
            </a:r>
            <a:r>
              <a:rPr lang="en-US" altLang="zh-CN" dirty="0"/>
              <a:t>IP</a:t>
            </a:r>
            <a:r>
              <a:rPr lang="zh-CN" altLang="en-US" dirty="0"/>
              <a:t>地址、目的</a:t>
            </a:r>
            <a:r>
              <a:rPr lang="en-US" altLang="zh-CN" dirty="0"/>
              <a:t>IP</a:t>
            </a:r>
            <a:r>
              <a:rPr lang="zh-CN" altLang="en-US" dirty="0"/>
              <a:t>地址是不能修改的，否则会被检测出来。</a:t>
            </a:r>
          </a:p>
        </p:txBody>
      </p:sp>
      <p:sp>
        <p:nvSpPr>
          <p:cNvPr id="23" name="文本框 22"/>
          <p:cNvSpPr txBox="1"/>
          <p:nvPr/>
        </p:nvSpPr>
        <p:spPr>
          <a:xfrm>
            <a:off x="1051226" y="6107197"/>
            <a:ext cx="7191633" cy="646331"/>
          </a:xfrm>
          <a:prstGeom prst="rect">
            <a:avLst/>
          </a:prstGeom>
          <a:noFill/>
        </p:spPr>
        <p:txBody>
          <a:bodyPr wrap="square" rtlCol="0">
            <a:spAutoFit/>
          </a:bodyPr>
          <a:lstStyle/>
          <a:p>
            <a:r>
              <a:rPr lang="zh-CN" altLang="en-US" dirty="0"/>
              <a:t>因此，意味着</a:t>
            </a:r>
            <a:r>
              <a:rPr lang="en-US" altLang="zh-CN" dirty="0"/>
              <a:t>AH</a:t>
            </a:r>
            <a:r>
              <a:rPr lang="zh-CN" altLang="en-US" dirty="0"/>
              <a:t>的传输模式不能支持</a:t>
            </a:r>
            <a:r>
              <a:rPr lang="en-US" altLang="zh-CN" dirty="0"/>
              <a:t>NAT</a:t>
            </a:r>
            <a:r>
              <a:rPr lang="zh-CN" altLang="en-US" dirty="0"/>
              <a:t>（</a:t>
            </a:r>
            <a:r>
              <a:rPr lang="en-US" altLang="zh-CN" dirty="0"/>
              <a:t>Network Address Translation</a:t>
            </a:r>
            <a:r>
              <a:rPr lang="zh-CN" altLang="en-US" dirty="0"/>
              <a:t>，网络地址转换）。</a:t>
            </a:r>
          </a:p>
        </p:txBody>
      </p:sp>
      <p:sp>
        <p:nvSpPr>
          <p:cNvPr id="24" name="文本框 23">
            <a:extLst>
              <a:ext uri="{FF2B5EF4-FFF2-40B4-BE49-F238E27FC236}">
                <a16:creationId xmlns:a16="http://schemas.microsoft.com/office/drawing/2014/main" id="{3E52018B-0C5B-4999-A9F2-D823D4ECC03C}"/>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2227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1512" y="1639499"/>
            <a:ext cx="7442887" cy="646331"/>
          </a:xfrm>
          <a:prstGeom prst="rect">
            <a:avLst/>
          </a:prstGeom>
        </p:spPr>
        <p:txBody>
          <a:bodyPr wrap="square">
            <a:spAutoFit/>
          </a:bodyPr>
          <a:lstStyle/>
          <a:p>
            <a:r>
              <a:rPr lang="zh-CN" altLang="en-US" dirty="0"/>
              <a:t>在隧道模式中，</a:t>
            </a:r>
            <a:r>
              <a:rPr lang="en-US" altLang="zh-CN" dirty="0"/>
              <a:t>AH</a:t>
            </a:r>
            <a:r>
              <a:rPr lang="zh-CN" altLang="en-US" dirty="0"/>
              <a:t>插入到原始</a:t>
            </a:r>
            <a:r>
              <a:rPr lang="en-US" altLang="zh-CN" dirty="0"/>
              <a:t>IP</a:t>
            </a:r>
            <a:r>
              <a:rPr lang="zh-CN" altLang="en-US" dirty="0"/>
              <a:t>头部之前，并在</a:t>
            </a:r>
            <a:r>
              <a:rPr lang="en-US" altLang="zh-CN" dirty="0"/>
              <a:t>AH</a:t>
            </a:r>
            <a:r>
              <a:rPr lang="zh-CN" altLang="en-US" dirty="0"/>
              <a:t>之前再增加一个新的</a:t>
            </a:r>
            <a:r>
              <a:rPr lang="en-US" altLang="zh-CN" dirty="0"/>
              <a:t>IP</a:t>
            </a:r>
            <a:r>
              <a:rPr lang="zh-CN" altLang="en-US" dirty="0"/>
              <a:t>头部。</a:t>
            </a:r>
          </a:p>
        </p:txBody>
      </p:sp>
      <p:sp>
        <p:nvSpPr>
          <p:cNvPr id="8" name="矩形 7"/>
          <p:cNvSpPr/>
          <p:nvPr/>
        </p:nvSpPr>
        <p:spPr>
          <a:xfrm>
            <a:off x="1191642" y="1118971"/>
            <a:ext cx="1569660" cy="369332"/>
          </a:xfrm>
          <a:prstGeom prst="rect">
            <a:avLst/>
          </a:prstGeom>
          <a:solidFill>
            <a:schemeClr val="accent1"/>
          </a:solidFill>
        </p:spPr>
        <p:txBody>
          <a:bodyPr wrap="none">
            <a:spAutoFit/>
          </a:bodyPr>
          <a:lstStyle/>
          <a:p>
            <a:r>
              <a:rPr lang="en-US" altLang="zh-CN" dirty="0">
                <a:solidFill>
                  <a:schemeClr val="bg1"/>
                </a:solidFill>
                <a:latin typeface="+mn-ea"/>
              </a:rPr>
              <a:t>AH</a:t>
            </a:r>
            <a:r>
              <a:rPr lang="zh-CN" altLang="en-US" dirty="0">
                <a:solidFill>
                  <a:schemeClr val="bg1"/>
                </a:solidFill>
                <a:latin typeface="+mn-ea"/>
              </a:rPr>
              <a:t>的隧道模式</a:t>
            </a:r>
          </a:p>
        </p:txBody>
      </p:sp>
      <p:sp>
        <p:nvSpPr>
          <p:cNvPr id="9" name="Rectangle 4"/>
          <p:cNvSpPr>
            <a:spLocks noChangeArrowheads="1"/>
          </p:cNvSpPr>
          <p:nvPr/>
        </p:nvSpPr>
        <p:spPr bwMode="auto">
          <a:xfrm>
            <a:off x="1191642" y="38009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0" name="Rectangle 5"/>
          <p:cNvSpPr>
            <a:spLocks noChangeArrowheads="1"/>
          </p:cNvSpPr>
          <p:nvPr/>
        </p:nvSpPr>
        <p:spPr bwMode="auto">
          <a:xfrm>
            <a:off x="1191642" y="46645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1" name="Text Box 6"/>
          <p:cNvSpPr txBox="1">
            <a:spLocks noChangeArrowheads="1"/>
          </p:cNvSpPr>
          <p:nvPr/>
        </p:nvSpPr>
        <p:spPr bwMode="auto">
          <a:xfrm>
            <a:off x="1688510" y="5270916"/>
            <a:ext cx="155111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之前</a:t>
            </a:r>
          </a:p>
        </p:txBody>
      </p:sp>
      <p:sp>
        <p:nvSpPr>
          <p:cNvPr id="12" name="Rectangle 7"/>
          <p:cNvSpPr>
            <a:spLocks noChangeArrowheads="1"/>
          </p:cNvSpPr>
          <p:nvPr/>
        </p:nvSpPr>
        <p:spPr bwMode="auto">
          <a:xfrm>
            <a:off x="4360292" y="2942134"/>
            <a:ext cx="2376488"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新</a:t>
            </a:r>
            <a:r>
              <a:rPr lang="en-US" altLang="zh-CN"/>
              <a:t>IP</a:t>
            </a:r>
            <a:r>
              <a:rPr lang="zh-CN" altLang="en-US"/>
              <a:t>头部</a:t>
            </a:r>
            <a:r>
              <a:rPr lang="en-US" altLang="zh-CN"/>
              <a:t>(</a:t>
            </a:r>
            <a:r>
              <a:rPr lang="zh-CN" altLang="en-US"/>
              <a:t>含选项字段</a:t>
            </a:r>
            <a:r>
              <a:rPr lang="en-US" altLang="zh-CN"/>
              <a:t>)</a:t>
            </a:r>
          </a:p>
        </p:txBody>
      </p:sp>
      <p:sp>
        <p:nvSpPr>
          <p:cNvPr id="13" name="Text Box 8"/>
          <p:cNvSpPr txBox="1">
            <a:spLocks noChangeArrowheads="1"/>
          </p:cNvSpPr>
          <p:nvPr/>
        </p:nvSpPr>
        <p:spPr bwMode="auto">
          <a:xfrm>
            <a:off x="4913085" y="5301032"/>
            <a:ext cx="151284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AH</a:t>
            </a:r>
            <a:r>
              <a:rPr lang="zh-CN" altLang="en-US" b="1" dirty="0"/>
              <a:t>之后</a:t>
            </a:r>
          </a:p>
        </p:txBody>
      </p:sp>
      <p:sp>
        <p:nvSpPr>
          <p:cNvPr id="14" name="Rectangle 9"/>
          <p:cNvSpPr>
            <a:spLocks noChangeArrowheads="1"/>
          </p:cNvSpPr>
          <p:nvPr/>
        </p:nvSpPr>
        <p:spPr bwMode="auto">
          <a:xfrm>
            <a:off x="1191642" y="423277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0"/>
          <p:cNvSpPr>
            <a:spLocks noChangeArrowheads="1"/>
          </p:cNvSpPr>
          <p:nvPr/>
        </p:nvSpPr>
        <p:spPr bwMode="auto">
          <a:xfrm>
            <a:off x="4360292" y="38073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6" name="Rectangle 11"/>
          <p:cNvSpPr>
            <a:spLocks noChangeArrowheads="1"/>
          </p:cNvSpPr>
          <p:nvPr/>
        </p:nvSpPr>
        <p:spPr bwMode="auto">
          <a:xfrm>
            <a:off x="4360292" y="4662984"/>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7" name="Rectangle 12"/>
          <p:cNvSpPr>
            <a:spLocks noChangeArrowheads="1"/>
          </p:cNvSpPr>
          <p:nvPr/>
        </p:nvSpPr>
        <p:spPr bwMode="auto">
          <a:xfrm>
            <a:off x="4360292" y="4231184"/>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8" name="Rectangle 13"/>
          <p:cNvSpPr>
            <a:spLocks noChangeArrowheads="1"/>
          </p:cNvSpPr>
          <p:nvPr/>
        </p:nvSpPr>
        <p:spPr bwMode="auto">
          <a:xfrm>
            <a:off x="4360292" y="3373934"/>
            <a:ext cx="2376488"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AH</a:t>
            </a:r>
            <a:r>
              <a:rPr lang="zh-CN" altLang="en-US"/>
              <a:t>头部</a:t>
            </a:r>
            <a:endParaRPr lang="zh-CN" altLang="en-US" b="1"/>
          </a:p>
        </p:txBody>
      </p:sp>
      <p:grpSp>
        <p:nvGrpSpPr>
          <p:cNvPr id="19" name="Group 14"/>
          <p:cNvGrpSpPr>
            <a:grpSpLocks/>
          </p:cNvGrpSpPr>
          <p:nvPr/>
        </p:nvGrpSpPr>
        <p:grpSpPr bwMode="auto">
          <a:xfrm>
            <a:off x="6736780" y="2943722"/>
            <a:ext cx="2136775" cy="2160587"/>
            <a:chOff x="4740" y="1389"/>
            <a:chExt cx="1346" cy="1089"/>
          </a:xfrm>
        </p:grpSpPr>
        <p:sp>
          <p:nvSpPr>
            <p:cNvPr id="20" name="Line 15"/>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6"/>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7"/>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8"/>
            <p:cNvSpPr txBox="1">
              <a:spLocks noChangeArrowheads="1"/>
            </p:cNvSpPr>
            <p:nvPr/>
          </p:nvSpPr>
          <p:spPr bwMode="auto">
            <a:xfrm>
              <a:off x="4818" y="1710"/>
              <a:ext cx="126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a:p>
              <a:pPr eaLnBrk="1" hangingPunct="1"/>
              <a:r>
                <a:rPr lang="zh-CN" altLang="en-US" b="1">
                  <a:solidFill>
                    <a:srgbClr val="339933"/>
                  </a:solidFill>
                </a:rPr>
                <a:t>（可变字段除外）</a:t>
              </a:r>
            </a:p>
          </p:txBody>
        </p:sp>
      </p:grpSp>
      <p:sp>
        <p:nvSpPr>
          <p:cNvPr id="24" name="Rectangle 29"/>
          <p:cNvSpPr>
            <a:spLocks noChangeArrowheads="1"/>
          </p:cNvSpPr>
          <p:nvPr/>
        </p:nvSpPr>
        <p:spPr bwMode="auto">
          <a:xfrm>
            <a:off x="976096" y="2356902"/>
            <a:ext cx="3877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隧道模式中</a:t>
            </a:r>
            <a:r>
              <a:rPr kumimoji="0" lang="en-US" altLang="zh-CN" b="0" i="0" u="none" strike="noStrike" cap="none" normalizeH="0" baseline="0" dirty="0">
                <a:ln>
                  <a:noFill/>
                </a:ln>
                <a:solidFill>
                  <a:schemeClr val="tx1"/>
                </a:solidFill>
                <a:effectLst/>
                <a:latin typeface="+mn-ea"/>
                <a:cs typeface="仿宋_GB2312" charset="-122"/>
              </a:rPr>
              <a:t>AH</a:t>
            </a:r>
            <a:r>
              <a:rPr kumimoji="0" lang="zh-CN" altLang="en-US" b="0" i="0" u="none" strike="noStrike" cap="none" normalizeH="0" baseline="0" dirty="0">
                <a:ln>
                  <a:noFill/>
                </a:ln>
                <a:solidFill>
                  <a:schemeClr val="tx1"/>
                </a:solidFill>
                <a:effectLst/>
                <a:latin typeface="+mn-ea"/>
                <a:cs typeface="仿宋_GB2312" charset="-122"/>
              </a:rPr>
              <a:t>协议首部的插入位置：</a:t>
            </a:r>
            <a:endParaRPr kumimoji="0" lang="zh-CN" altLang="en-US" b="0" i="0" u="none" strike="noStrike" cap="none" normalizeH="0" baseline="0" dirty="0">
              <a:ln>
                <a:noFill/>
              </a:ln>
              <a:solidFill>
                <a:schemeClr val="tx1"/>
              </a:solidFill>
              <a:effectLst/>
              <a:latin typeface="+mn-ea"/>
            </a:endParaRPr>
          </a:p>
        </p:txBody>
      </p:sp>
      <p:sp>
        <p:nvSpPr>
          <p:cNvPr id="25" name="矩形 24"/>
          <p:cNvSpPr/>
          <p:nvPr/>
        </p:nvSpPr>
        <p:spPr>
          <a:xfrm>
            <a:off x="1191641" y="5814403"/>
            <a:ext cx="7442887" cy="369332"/>
          </a:xfrm>
          <a:prstGeom prst="rect">
            <a:avLst/>
          </a:prstGeom>
        </p:spPr>
        <p:txBody>
          <a:bodyPr wrap="square">
            <a:spAutoFit/>
          </a:bodyPr>
          <a:lstStyle/>
          <a:p>
            <a:r>
              <a:rPr lang="zh-CN" altLang="en-US" dirty="0"/>
              <a:t>隧道模式下，</a:t>
            </a:r>
            <a:r>
              <a:rPr lang="en-US" altLang="zh-CN" dirty="0"/>
              <a:t>AH</a:t>
            </a:r>
            <a:r>
              <a:rPr lang="zh-CN" altLang="en-US" dirty="0"/>
              <a:t>验证的范围也是整个</a:t>
            </a:r>
            <a:r>
              <a:rPr lang="en-US" altLang="zh-CN" dirty="0"/>
              <a:t>IP</a:t>
            </a:r>
            <a:r>
              <a:rPr lang="zh-CN" altLang="en-US" dirty="0"/>
              <a:t>包，仍然存在</a:t>
            </a:r>
            <a:r>
              <a:rPr lang="en-US" altLang="zh-CN" dirty="0"/>
              <a:t>AH</a:t>
            </a:r>
            <a:r>
              <a:rPr lang="zh-CN" altLang="en-US" dirty="0"/>
              <a:t>与</a:t>
            </a:r>
            <a:r>
              <a:rPr lang="en-US" altLang="zh-CN" dirty="0"/>
              <a:t>NAT</a:t>
            </a:r>
            <a:r>
              <a:rPr lang="zh-CN" altLang="en-US" dirty="0"/>
              <a:t>的冲突。</a:t>
            </a:r>
          </a:p>
        </p:txBody>
      </p:sp>
      <p:sp>
        <p:nvSpPr>
          <p:cNvPr id="26" name="文本框 25">
            <a:extLst>
              <a:ext uri="{FF2B5EF4-FFF2-40B4-BE49-F238E27FC236}">
                <a16:creationId xmlns:a16="http://schemas.microsoft.com/office/drawing/2014/main" id="{673B11C8-6E1C-4266-ADDE-A5095EE9D30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790418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0C74AB-5D57-477E-92D9-17AA3C46B763}"/>
              </a:ext>
            </a:extLst>
          </p:cNvPr>
          <p:cNvSpPr txBox="1"/>
          <p:nvPr/>
        </p:nvSpPr>
        <p:spPr>
          <a:xfrm>
            <a:off x="829875" y="1207019"/>
            <a:ext cx="1812929"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ESP</a:t>
            </a:r>
            <a:r>
              <a:rPr lang="zh-CN" altLang="en-US" dirty="0"/>
              <a:t>协议</a:t>
            </a:r>
          </a:p>
        </p:txBody>
      </p:sp>
      <p:sp>
        <p:nvSpPr>
          <p:cNvPr id="4" name="矩形 3">
            <a:extLst>
              <a:ext uri="{FF2B5EF4-FFF2-40B4-BE49-F238E27FC236}">
                <a16:creationId xmlns:a16="http://schemas.microsoft.com/office/drawing/2014/main" id="{2C5FF1E6-4009-4CA9-B217-0628271BF24B}"/>
              </a:ext>
            </a:extLst>
          </p:cNvPr>
          <p:cNvSpPr/>
          <p:nvPr/>
        </p:nvSpPr>
        <p:spPr>
          <a:xfrm>
            <a:off x="829877" y="1750700"/>
            <a:ext cx="7591825" cy="1200329"/>
          </a:xfrm>
          <a:prstGeom prst="rect">
            <a:avLst/>
          </a:prstGeom>
        </p:spPr>
        <p:txBody>
          <a:bodyPr wrap="square">
            <a:spAutoFit/>
          </a:bodyPr>
          <a:lstStyle/>
          <a:p>
            <a:r>
              <a:rPr lang="zh-CN" altLang="en-US" dirty="0"/>
              <a:t>封装安全载荷（</a:t>
            </a:r>
            <a:r>
              <a:rPr lang="en-US" altLang="zh-CN" dirty="0"/>
              <a:t>Encapsulating Security Payload</a:t>
            </a:r>
            <a:r>
              <a:rPr lang="zh-CN" altLang="en-US" dirty="0"/>
              <a:t>，</a:t>
            </a:r>
            <a:r>
              <a:rPr lang="en-US" altLang="zh-CN" dirty="0"/>
              <a:t>ESP</a:t>
            </a:r>
            <a:r>
              <a:rPr lang="zh-CN" altLang="en-US" dirty="0"/>
              <a:t>）：和</a:t>
            </a:r>
            <a:r>
              <a:rPr lang="en-US" altLang="zh-CN" dirty="0"/>
              <a:t>AH</a:t>
            </a:r>
            <a:r>
              <a:rPr lang="zh-CN" altLang="en-US" dirty="0"/>
              <a:t>协议一样，</a:t>
            </a:r>
            <a:r>
              <a:rPr lang="en-US" altLang="zh-CN" dirty="0"/>
              <a:t>ESP</a:t>
            </a:r>
            <a:r>
              <a:rPr lang="zh-CN" altLang="en-US" dirty="0"/>
              <a:t>协议也是</a:t>
            </a:r>
            <a:r>
              <a:rPr lang="en-US" altLang="zh-CN" dirty="0"/>
              <a:t>IPSec</a:t>
            </a:r>
            <a:r>
              <a:rPr lang="zh-CN" altLang="en-US" dirty="0"/>
              <a:t>中最重要的协议，并且得到了比</a:t>
            </a:r>
            <a:r>
              <a:rPr lang="en-US" altLang="zh-CN" dirty="0"/>
              <a:t>AH</a:t>
            </a:r>
            <a:r>
              <a:rPr lang="zh-CN" altLang="en-US" dirty="0"/>
              <a:t>更为广泛的应用。除了可以提供无连接的完整性验证、数据来源验证和抗重放攻击服务之外，</a:t>
            </a:r>
            <a:r>
              <a:rPr lang="en-US" altLang="zh-CN" dirty="0"/>
              <a:t>ESP</a:t>
            </a:r>
            <a:r>
              <a:rPr lang="zh-CN" altLang="en-US" dirty="0"/>
              <a:t>还提供数据包加密和数据流加密服务。</a:t>
            </a:r>
          </a:p>
        </p:txBody>
      </p:sp>
      <p:sp>
        <p:nvSpPr>
          <p:cNvPr id="5" name="矩形 4">
            <a:extLst>
              <a:ext uri="{FF2B5EF4-FFF2-40B4-BE49-F238E27FC236}">
                <a16:creationId xmlns:a16="http://schemas.microsoft.com/office/drawing/2014/main" id="{35B49ED9-9CB3-41E7-8F00-0976217C4F00}"/>
              </a:ext>
            </a:extLst>
          </p:cNvPr>
          <p:cNvSpPr/>
          <p:nvPr/>
        </p:nvSpPr>
        <p:spPr>
          <a:xfrm>
            <a:off x="829876" y="3251012"/>
            <a:ext cx="7591825" cy="646331"/>
          </a:xfrm>
          <a:prstGeom prst="rect">
            <a:avLst/>
          </a:prstGeom>
        </p:spPr>
        <p:txBody>
          <a:bodyPr wrap="square">
            <a:spAutoFit/>
          </a:bodyPr>
          <a:lstStyle/>
          <a:p>
            <a:r>
              <a:rPr lang="en-US" altLang="zh-CN" dirty="0"/>
              <a:t>ESP</a:t>
            </a:r>
            <a:r>
              <a:rPr lang="zh-CN" altLang="en-US" dirty="0"/>
              <a:t>的验证范围不包括</a:t>
            </a:r>
            <a:r>
              <a:rPr lang="en-US" altLang="zh-CN" dirty="0"/>
              <a:t>IP</a:t>
            </a:r>
            <a:r>
              <a:rPr lang="zh-CN" altLang="en-US" dirty="0"/>
              <a:t>包首部。</a:t>
            </a:r>
            <a:r>
              <a:rPr lang="en-US" altLang="zh-CN" dirty="0"/>
              <a:t>ESP</a:t>
            </a:r>
            <a:r>
              <a:rPr lang="zh-CN" altLang="en-US" dirty="0"/>
              <a:t>协议规定了所有</a:t>
            </a:r>
            <a:r>
              <a:rPr lang="en-US" altLang="zh-CN" dirty="0"/>
              <a:t>IPSec</a:t>
            </a:r>
            <a:r>
              <a:rPr lang="zh-CN" altLang="en-US" dirty="0"/>
              <a:t>系统必须实现的验证算法：</a:t>
            </a:r>
            <a:r>
              <a:rPr lang="en-US" altLang="zh-CN" dirty="0"/>
              <a:t>HMAC-MD5</a:t>
            </a:r>
            <a:r>
              <a:rPr lang="zh-CN" altLang="en-US" dirty="0"/>
              <a:t>、</a:t>
            </a:r>
            <a:r>
              <a:rPr lang="en-US" altLang="zh-CN" dirty="0"/>
              <a:t>HMAC-SHA1</a:t>
            </a:r>
            <a:r>
              <a:rPr lang="zh-CN" altLang="en-US" dirty="0"/>
              <a:t>、</a:t>
            </a:r>
            <a:r>
              <a:rPr lang="en-US" altLang="zh-CN" dirty="0"/>
              <a:t>NULL</a:t>
            </a:r>
            <a:r>
              <a:rPr lang="zh-CN" altLang="en-US" dirty="0"/>
              <a:t>。</a:t>
            </a:r>
          </a:p>
        </p:txBody>
      </p:sp>
      <p:sp>
        <p:nvSpPr>
          <p:cNvPr id="6" name="矩形 5">
            <a:extLst>
              <a:ext uri="{FF2B5EF4-FFF2-40B4-BE49-F238E27FC236}">
                <a16:creationId xmlns:a16="http://schemas.microsoft.com/office/drawing/2014/main" id="{84CDE67E-6667-4930-9DF9-9C26EA5D307B}"/>
              </a:ext>
            </a:extLst>
          </p:cNvPr>
          <p:cNvSpPr/>
          <p:nvPr/>
        </p:nvSpPr>
        <p:spPr>
          <a:xfrm>
            <a:off x="829875" y="5281649"/>
            <a:ext cx="7347754" cy="369332"/>
          </a:xfrm>
          <a:prstGeom prst="rect">
            <a:avLst/>
          </a:prstGeom>
        </p:spPr>
        <p:txBody>
          <a:bodyPr wrap="square">
            <a:spAutoFit/>
          </a:bodyPr>
          <a:lstStyle/>
          <a:p>
            <a:r>
              <a:rPr lang="zh-CN" altLang="en-US" dirty="0"/>
              <a:t>另外，</a:t>
            </a:r>
            <a:r>
              <a:rPr lang="en-US" altLang="zh-CN" dirty="0"/>
              <a:t>ESP</a:t>
            </a:r>
            <a:r>
              <a:rPr lang="zh-CN" altLang="en-US" dirty="0"/>
              <a:t>协议规定验证和加密不能同时使用</a:t>
            </a:r>
            <a:r>
              <a:rPr lang="en-US" altLang="zh-CN" dirty="0"/>
              <a:t>NULL</a:t>
            </a:r>
            <a:r>
              <a:rPr lang="zh-CN" altLang="en-US" dirty="0"/>
              <a:t>。</a:t>
            </a:r>
          </a:p>
        </p:txBody>
      </p:sp>
      <p:sp>
        <p:nvSpPr>
          <p:cNvPr id="7" name="矩形 6">
            <a:extLst>
              <a:ext uri="{FF2B5EF4-FFF2-40B4-BE49-F238E27FC236}">
                <a16:creationId xmlns:a16="http://schemas.microsoft.com/office/drawing/2014/main" id="{DE720EFC-208C-45B0-B9A9-C59B3D44C317}"/>
              </a:ext>
            </a:extLst>
          </p:cNvPr>
          <p:cNvSpPr/>
          <p:nvPr/>
        </p:nvSpPr>
        <p:spPr>
          <a:xfrm>
            <a:off x="829875" y="4127831"/>
            <a:ext cx="7591825" cy="923330"/>
          </a:xfrm>
          <a:prstGeom prst="rect">
            <a:avLst/>
          </a:prstGeom>
        </p:spPr>
        <p:txBody>
          <a:bodyPr wrap="square">
            <a:spAutoFit/>
          </a:bodyPr>
          <a:lstStyle/>
          <a:p>
            <a:r>
              <a:rPr lang="en-US" altLang="zh-CN" dirty="0"/>
              <a:t>ESP</a:t>
            </a:r>
            <a:r>
              <a:rPr lang="zh-CN" altLang="en-US" dirty="0"/>
              <a:t>的加密采用的是对称密钥加密算法。不同的</a:t>
            </a:r>
            <a:r>
              <a:rPr lang="en-US" altLang="zh-CN" dirty="0"/>
              <a:t>IPSec</a:t>
            </a:r>
            <a:r>
              <a:rPr lang="zh-CN" altLang="en-US" dirty="0"/>
              <a:t>可以选择不同的加密算法。为了保证互操作性，</a:t>
            </a:r>
            <a:r>
              <a:rPr lang="en-US" altLang="zh-CN" dirty="0"/>
              <a:t>ESP</a:t>
            </a:r>
            <a:r>
              <a:rPr lang="zh-CN" altLang="en-US" dirty="0"/>
              <a:t>协议规定了所有</a:t>
            </a:r>
            <a:r>
              <a:rPr lang="en-US" altLang="zh-CN" dirty="0"/>
              <a:t>IPSec</a:t>
            </a:r>
            <a:r>
              <a:rPr lang="zh-CN" altLang="en-US" dirty="0"/>
              <a:t>系统都必须实现的加密算法：</a:t>
            </a:r>
            <a:r>
              <a:rPr lang="en-US" altLang="zh-CN" dirty="0"/>
              <a:t>DES-CBC</a:t>
            </a:r>
            <a:r>
              <a:rPr lang="zh-CN" altLang="en-US" dirty="0"/>
              <a:t>、</a:t>
            </a:r>
            <a:r>
              <a:rPr lang="en-US" altLang="zh-CN" dirty="0"/>
              <a:t>NULL</a:t>
            </a:r>
            <a:r>
              <a:rPr lang="zh-CN" altLang="en-US" dirty="0"/>
              <a:t>。</a:t>
            </a:r>
          </a:p>
        </p:txBody>
      </p:sp>
      <p:sp>
        <p:nvSpPr>
          <p:cNvPr id="8" name="文本框 7">
            <a:extLst>
              <a:ext uri="{FF2B5EF4-FFF2-40B4-BE49-F238E27FC236}">
                <a16:creationId xmlns:a16="http://schemas.microsoft.com/office/drawing/2014/main" id="{A071F174-7AF7-4C41-B43E-ADC9078122D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93886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4FACED-5196-401F-AD77-E319DB026E38}"/>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
        <p:nvSpPr>
          <p:cNvPr id="7" name="文本框 6">
            <a:extLst>
              <a:ext uri="{FF2B5EF4-FFF2-40B4-BE49-F238E27FC236}">
                <a16:creationId xmlns:a16="http://schemas.microsoft.com/office/drawing/2014/main" id="{2A5D755F-A379-4B5C-B6BD-3EC18C627352}"/>
              </a:ext>
            </a:extLst>
          </p:cNvPr>
          <p:cNvSpPr txBox="1"/>
          <p:nvPr/>
        </p:nvSpPr>
        <p:spPr>
          <a:xfrm>
            <a:off x="1009945" y="1899044"/>
            <a:ext cx="7699341" cy="1200329"/>
          </a:xfrm>
          <a:prstGeom prst="rect">
            <a:avLst/>
          </a:prstGeom>
          <a:noFill/>
        </p:spPr>
        <p:txBody>
          <a:bodyPr wrap="square" rtlCol="0">
            <a:spAutoFit/>
          </a:bodyPr>
          <a:lstStyle/>
          <a:p>
            <a:r>
              <a:rPr lang="en-US" altLang="zh-CN" dirty="0"/>
              <a:t>1988</a:t>
            </a:r>
            <a:r>
              <a:rPr lang="zh-CN" altLang="en-US" dirty="0"/>
              <a:t>年，</a:t>
            </a:r>
            <a:r>
              <a:rPr lang="en-US" altLang="zh-CN" dirty="0"/>
              <a:t>ISO</a:t>
            </a:r>
            <a:r>
              <a:rPr lang="zh-CN" altLang="en-US" dirty="0"/>
              <a:t>颁布了</a:t>
            </a:r>
            <a:r>
              <a:rPr lang="en-US" altLang="zh-CN" dirty="0"/>
              <a:t>ISO7489-2</a:t>
            </a:r>
            <a:r>
              <a:rPr lang="zh-CN" altLang="en-US" dirty="0"/>
              <a:t>标准（ 信息处理系统</a:t>
            </a:r>
            <a:r>
              <a:rPr lang="en-US" altLang="zh-CN" dirty="0"/>
              <a:t>-</a:t>
            </a:r>
            <a:r>
              <a:rPr lang="zh-CN" altLang="en-US" dirty="0"/>
              <a:t>开放系统互连</a:t>
            </a:r>
            <a:r>
              <a:rPr lang="en-US" altLang="zh-CN" dirty="0"/>
              <a:t>-</a:t>
            </a:r>
            <a:r>
              <a:rPr lang="zh-CN" altLang="en-US" dirty="0"/>
              <a:t>基本参考模型第</a:t>
            </a:r>
            <a:r>
              <a:rPr lang="en-US" altLang="zh-CN" dirty="0"/>
              <a:t>2</a:t>
            </a:r>
            <a:r>
              <a:rPr lang="zh-CN" altLang="en-US" dirty="0"/>
              <a:t>部分：安全体系结构），提出了网络安全系统的体系结构。</a:t>
            </a:r>
            <a:r>
              <a:rPr lang="en-US" altLang="zh-CN" dirty="0"/>
              <a:t>ISO7489-2</a:t>
            </a:r>
            <a:r>
              <a:rPr lang="zh-CN" altLang="en-US" dirty="0"/>
              <a:t>和其他相关安全标准提出的网络信息安全架构被称为</a:t>
            </a:r>
            <a:r>
              <a:rPr lang="en-US" altLang="zh-CN" dirty="0"/>
              <a:t>OSI</a:t>
            </a:r>
            <a:r>
              <a:rPr lang="zh-CN" altLang="en-US" dirty="0"/>
              <a:t>安全体系结构。</a:t>
            </a:r>
          </a:p>
        </p:txBody>
      </p:sp>
      <p:sp>
        <p:nvSpPr>
          <p:cNvPr id="8" name="矩形 7">
            <a:extLst>
              <a:ext uri="{FF2B5EF4-FFF2-40B4-BE49-F238E27FC236}">
                <a16:creationId xmlns:a16="http://schemas.microsoft.com/office/drawing/2014/main" id="{D6A4E8C6-EB0F-497C-B24B-7BC6D6D5FAF2}"/>
              </a:ext>
            </a:extLst>
          </p:cNvPr>
          <p:cNvSpPr/>
          <p:nvPr/>
        </p:nvSpPr>
        <p:spPr>
          <a:xfrm>
            <a:off x="1009944" y="3212420"/>
            <a:ext cx="7537175"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en-US" altLang="zh-CN" dirty="0">
                <a:latin typeface="+mn-lt"/>
              </a:rPr>
              <a:t>ISO</a:t>
            </a:r>
            <a:r>
              <a:rPr lang="zh-CN" altLang="en-US" dirty="0">
                <a:latin typeface="+mn-lt"/>
              </a:rPr>
              <a:t>信息安全体系结构指出了计算机网络及信息系统需要的安全服务和解决方案，明确了各类安全服务</a:t>
            </a:r>
            <a:r>
              <a:rPr lang="en-US" altLang="zh-CN" dirty="0">
                <a:latin typeface="+mn-lt"/>
              </a:rPr>
              <a:t>OSI</a:t>
            </a:r>
            <a:r>
              <a:rPr lang="zh-CN" altLang="en-US" dirty="0">
                <a:latin typeface="+mn-lt"/>
              </a:rPr>
              <a:t>模型中的位置。</a:t>
            </a:r>
          </a:p>
        </p:txBody>
      </p:sp>
      <p:sp>
        <p:nvSpPr>
          <p:cNvPr id="9" name="矩形 8">
            <a:extLst>
              <a:ext uri="{FF2B5EF4-FFF2-40B4-BE49-F238E27FC236}">
                <a16:creationId xmlns:a16="http://schemas.microsoft.com/office/drawing/2014/main" id="{6B38E821-39B0-4170-A22B-0BAA348A8CF2}"/>
              </a:ext>
            </a:extLst>
          </p:cNvPr>
          <p:cNvSpPr/>
          <p:nvPr/>
        </p:nvSpPr>
        <p:spPr>
          <a:xfrm>
            <a:off x="1009944" y="3971798"/>
            <a:ext cx="7537175" cy="646331"/>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在不同层次满足不同的安全需求的技术路线为信息安全的发展起到了极为重要的作用！</a:t>
            </a:r>
          </a:p>
        </p:txBody>
      </p:sp>
      <p:sp>
        <p:nvSpPr>
          <p:cNvPr id="2" name="矩形 1">
            <a:extLst>
              <a:ext uri="{FF2B5EF4-FFF2-40B4-BE49-F238E27FC236}">
                <a16:creationId xmlns:a16="http://schemas.microsoft.com/office/drawing/2014/main" id="{1157764F-BA19-46F0-AA1B-94614FEB29BB}"/>
              </a:ext>
            </a:extLst>
          </p:cNvPr>
          <p:cNvSpPr/>
          <p:nvPr/>
        </p:nvSpPr>
        <p:spPr>
          <a:xfrm>
            <a:off x="1009944" y="4731176"/>
            <a:ext cx="7699342" cy="646331"/>
          </a:xfrm>
          <a:prstGeom prst="rect">
            <a:avLst/>
          </a:prstGeom>
        </p:spPr>
        <p:txBody>
          <a:bodyPr wrap="square">
            <a:spAutoFit/>
          </a:bodyPr>
          <a:lstStyle/>
          <a:p>
            <a:r>
              <a:rPr lang="zh-CN" altLang="en-US" dirty="0"/>
              <a:t>参照</a:t>
            </a:r>
            <a:r>
              <a:rPr lang="en-US" altLang="zh-CN" dirty="0"/>
              <a:t>ISO7489-2</a:t>
            </a:r>
            <a:r>
              <a:rPr lang="zh-CN" altLang="en-US" dirty="0"/>
              <a:t>，我国在</a:t>
            </a:r>
            <a:r>
              <a:rPr lang="en-US" altLang="zh-CN" dirty="0"/>
              <a:t>1995</a:t>
            </a:r>
            <a:r>
              <a:rPr lang="zh-CN" altLang="en-US" dirty="0"/>
              <a:t>年颁布了</a:t>
            </a:r>
            <a:r>
              <a:rPr lang="en-US" altLang="zh-CN" dirty="0"/>
              <a:t>《GB/T 9387.2-1995 </a:t>
            </a:r>
            <a:r>
              <a:rPr lang="zh-CN" altLang="en-US" dirty="0"/>
              <a:t>信息处理系统　开放系统互连　基本参考模型　第</a:t>
            </a:r>
            <a:r>
              <a:rPr lang="en-US" altLang="zh-CN" dirty="0"/>
              <a:t>2</a:t>
            </a:r>
            <a:r>
              <a:rPr lang="zh-CN" altLang="en-US" dirty="0"/>
              <a:t>部分：安全体系结构</a:t>
            </a:r>
            <a:r>
              <a:rPr lang="en-US" altLang="zh-CN" dirty="0"/>
              <a:t>》</a:t>
            </a:r>
            <a:endParaRPr lang="zh-CN" altLang="en-US" dirty="0"/>
          </a:p>
        </p:txBody>
      </p:sp>
      <p:sp>
        <p:nvSpPr>
          <p:cNvPr id="10" name="矩形 9">
            <a:extLst>
              <a:ext uri="{FF2B5EF4-FFF2-40B4-BE49-F238E27FC236}">
                <a16:creationId xmlns:a16="http://schemas.microsoft.com/office/drawing/2014/main" id="{9F8264DA-1CC9-4E35-BD53-317FD0C04A4E}"/>
              </a:ext>
            </a:extLst>
          </p:cNvPr>
          <p:cNvSpPr/>
          <p:nvPr/>
        </p:nvSpPr>
        <p:spPr>
          <a:xfrm>
            <a:off x="1009943" y="5566529"/>
            <a:ext cx="7965008" cy="646331"/>
          </a:xfrm>
          <a:prstGeom prst="rect">
            <a:avLst/>
          </a:prstGeom>
        </p:spPr>
        <p:txBody>
          <a:bodyPr wrap="square">
            <a:spAutoFit/>
          </a:bodyPr>
          <a:lstStyle/>
          <a:p>
            <a:r>
              <a:rPr lang="en-US" altLang="zh-CN" dirty="0"/>
              <a:t>ISO</a:t>
            </a:r>
            <a:r>
              <a:rPr lang="zh-CN" altLang="en-US" dirty="0"/>
              <a:t>信息安全体系结构的提出对于构建网络环境下的信息安全解决方案具有非常重要的指导意义，为异构机之间、进程之间的安全通信奠定了重要基础。</a:t>
            </a:r>
          </a:p>
        </p:txBody>
      </p:sp>
      <p:sp>
        <p:nvSpPr>
          <p:cNvPr id="11" name="矩形 10">
            <a:extLst>
              <a:ext uri="{FF2B5EF4-FFF2-40B4-BE49-F238E27FC236}">
                <a16:creationId xmlns:a16="http://schemas.microsoft.com/office/drawing/2014/main" id="{1D64D55D-6CF4-4434-B4E7-A6487129CA9C}"/>
              </a:ext>
            </a:extLst>
          </p:cNvPr>
          <p:cNvSpPr/>
          <p:nvPr/>
        </p:nvSpPr>
        <p:spPr>
          <a:xfrm>
            <a:off x="1009943" y="1353533"/>
            <a:ext cx="1107996" cy="369332"/>
          </a:xfrm>
          <a:prstGeom prst="rect">
            <a:avLst/>
          </a:prstGeom>
        </p:spPr>
        <p:txBody>
          <a:bodyPr wrap="none">
            <a:spAutoFit/>
          </a:bodyPr>
          <a:lstStyle/>
          <a:p>
            <a:r>
              <a:rPr lang="zh-CN" altLang="en-US" dirty="0"/>
              <a:t>一、概述</a:t>
            </a:r>
          </a:p>
        </p:txBody>
      </p:sp>
    </p:spTree>
    <p:extLst>
      <p:ext uri="{BB962C8B-B14F-4D97-AF65-F5344CB8AC3E}">
        <p14:creationId xmlns:p14="http://schemas.microsoft.com/office/powerpoint/2010/main" val="589748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7F0EA1-04CB-4A90-8532-00553D7EA8AE}"/>
              </a:ext>
            </a:extLst>
          </p:cNvPr>
          <p:cNvGrpSpPr/>
          <p:nvPr/>
        </p:nvGrpSpPr>
        <p:grpSpPr>
          <a:xfrm>
            <a:off x="948123" y="2075450"/>
            <a:ext cx="8195877" cy="3371908"/>
            <a:chOff x="787786" y="2739666"/>
            <a:chExt cx="8195877" cy="3371908"/>
          </a:xfrm>
        </p:grpSpPr>
        <p:graphicFrame>
          <p:nvGraphicFramePr>
            <p:cNvPr id="4" name="Group 95">
              <a:extLst>
                <a:ext uri="{FF2B5EF4-FFF2-40B4-BE49-F238E27FC236}">
                  <a16:creationId xmlns:a16="http://schemas.microsoft.com/office/drawing/2014/main" id="{33AF1E8D-D31F-48B3-80DF-656BF57BBE5E}"/>
                </a:ext>
              </a:extLst>
            </p:cNvPr>
            <p:cNvGraphicFramePr>
              <a:graphicFrameLocks/>
            </p:cNvGraphicFramePr>
            <p:nvPr/>
          </p:nvGraphicFramePr>
          <p:xfrm>
            <a:off x="900113" y="3141663"/>
            <a:ext cx="6767512" cy="2969911"/>
          </p:xfrm>
          <a:graphic>
            <a:graphicData uri="http://schemas.openxmlformats.org/drawingml/2006/table">
              <a:tbl>
                <a:tblPr/>
                <a:tblGrid>
                  <a:gridCol w="1657350">
                    <a:extLst>
                      <a:ext uri="{9D8B030D-6E8A-4147-A177-3AD203B41FA5}">
                        <a16:colId xmlns:a16="http://schemas.microsoft.com/office/drawing/2014/main" val="20000"/>
                      </a:ext>
                    </a:extLst>
                  </a:gridCol>
                  <a:gridCol w="1509712">
                    <a:extLst>
                      <a:ext uri="{9D8B030D-6E8A-4147-A177-3AD203B41FA5}">
                        <a16:colId xmlns:a16="http://schemas.microsoft.com/office/drawing/2014/main" val="20001"/>
                      </a:ext>
                    </a:extLst>
                  </a:gridCol>
                  <a:gridCol w="2017713">
                    <a:extLst>
                      <a:ext uri="{9D8B030D-6E8A-4147-A177-3AD203B41FA5}">
                        <a16:colId xmlns:a16="http://schemas.microsoft.com/office/drawing/2014/main" val="20002"/>
                      </a:ext>
                    </a:extLst>
                  </a:gridCol>
                  <a:gridCol w="1582737">
                    <a:extLst>
                      <a:ext uri="{9D8B030D-6E8A-4147-A177-3AD203B41FA5}">
                        <a16:colId xmlns:a16="http://schemas.microsoft.com/office/drawing/2014/main" val="20003"/>
                      </a:ext>
                    </a:extLst>
                  </a:gridCol>
                </a:tblGrid>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mn-ea"/>
                            <a:ea typeface="+mn-ea"/>
                          </a:rPr>
                          <a:t>SPI</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序列号</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59440">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mn-ea"/>
                            <a:ea typeface="+mn-ea"/>
                          </a:rPr>
                          <a:t>载荷数据（变长）</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75593">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mn-ea"/>
                          <a:ea typeface="+mn-ea"/>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mn-ea"/>
                            <a:ea typeface="+mn-ea"/>
                          </a:rPr>
                          <a:t>      </a:t>
                        </a:r>
                        <a:r>
                          <a:rPr kumimoji="0" lang="zh-CN" altLang="en-US" sz="1800" b="0" i="0" u="none" strike="noStrike" cap="none" normalizeH="0" baseline="0" dirty="0">
                            <a:ln>
                              <a:noFill/>
                            </a:ln>
                            <a:solidFill>
                              <a:schemeClr val="tx1"/>
                            </a:solidFill>
                            <a:effectLst/>
                            <a:latin typeface="+mn-ea"/>
                            <a:ea typeface="+mn-ea"/>
                          </a:rPr>
                          <a:t>填充（</a:t>
                        </a:r>
                        <a:r>
                          <a:rPr kumimoji="0" lang="en-US" altLang="zh-CN" sz="1800" b="0" i="0" u="none" strike="noStrike" cap="none" normalizeH="0" baseline="0" dirty="0">
                            <a:ln>
                              <a:noFill/>
                            </a:ln>
                            <a:solidFill>
                              <a:schemeClr val="tx1"/>
                            </a:solidFill>
                            <a:effectLst/>
                            <a:latin typeface="+mn-ea"/>
                            <a:ea typeface="+mn-ea"/>
                          </a:rPr>
                          <a:t>0-255</a:t>
                        </a:r>
                        <a:r>
                          <a:rPr kumimoji="0" lang="zh-CN" altLang="en-US" sz="1800" b="0" i="0" u="none" strike="noStrike" cap="none" normalizeH="0" baseline="0" dirty="0">
                            <a:ln>
                              <a:noFill/>
                            </a:ln>
                            <a:solidFill>
                              <a:schemeClr val="tx1"/>
                            </a:solidFill>
                            <a:effectLst/>
                            <a:latin typeface="+mn-ea"/>
                            <a:ea typeface="+mn-ea"/>
                          </a:rPr>
                          <a:t>字节）</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459440">
                  <a:tc gridSpan="2">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mn-ea"/>
                          <a:ea typeface="+mn-ea"/>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mn-ea"/>
                            <a:ea typeface="+mn-ea"/>
                          </a:rPr>
                          <a:t>  </a:t>
                        </a:r>
                        <a:r>
                          <a:rPr kumimoji="0" lang="zh-CN" altLang="en-US" sz="1800" b="0" i="0" u="none" strike="noStrike" cap="none" normalizeH="0" baseline="0">
                            <a:ln>
                              <a:noFill/>
                            </a:ln>
                            <a:solidFill>
                              <a:schemeClr val="tx1"/>
                            </a:solidFill>
                            <a:effectLst/>
                            <a:latin typeface="+mn-ea"/>
                            <a:ea typeface="+mn-ea"/>
                          </a:rPr>
                          <a:t>填充长度</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下一个报头</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6558">
                  <a:tc gridSpan="4">
                    <a:txBody>
                      <a:bodyPr/>
                      <a:lstStyle>
                        <a:lvl1pPr>
                          <a:spcBef>
                            <a:spcPct val="20000"/>
                          </a:spcBef>
                          <a:buClr>
                            <a:schemeClr val="tx2"/>
                          </a:buClr>
                          <a:buSzPct val="70000"/>
                          <a:buFont typeface="Wingdings" panose="05000000000000000000" pitchFamily="2" charset="2"/>
                          <a:defRPr sz="2600">
                            <a:solidFill>
                              <a:schemeClr val="tx2"/>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验证数据（变长）</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grpSp>
          <p:nvGrpSpPr>
            <p:cNvPr id="5" name="Group 99">
              <a:extLst>
                <a:ext uri="{FF2B5EF4-FFF2-40B4-BE49-F238E27FC236}">
                  <a16:creationId xmlns:a16="http://schemas.microsoft.com/office/drawing/2014/main" id="{193EE722-CBB0-4978-968B-603F939A2342}"/>
                </a:ext>
              </a:extLst>
            </p:cNvPr>
            <p:cNvGrpSpPr>
              <a:grpSpLocks/>
            </p:cNvGrpSpPr>
            <p:nvPr/>
          </p:nvGrpSpPr>
          <p:grpSpPr bwMode="auto">
            <a:xfrm>
              <a:off x="7667625" y="3141663"/>
              <a:ext cx="1295400" cy="969018"/>
              <a:chOff x="4830" y="1979"/>
              <a:chExt cx="816" cy="589"/>
            </a:xfrm>
          </p:grpSpPr>
          <p:sp>
            <p:nvSpPr>
              <p:cNvPr id="12" name="Line 84">
                <a:extLst>
                  <a:ext uri="{FF2B5EF4-FFF2-40B4-BE49-F238E27FC236}">
                    <a16:creationId xmlns:a16="http://schemas.microsoft.com/office/drawing/2014/main" id="{EC115E63-5666-4FF4-8017-FFDB67CA9657}"/>
                  </a:ext>
                </a:extLst>
              </p:cNvPr>
              <p:cNvSpPr>
                <a:spLocks noChangeShapeType="1"/>
              </p:cNvSpPr>
              <p:nvPr/>
            </p:nvSpPr>
            <p:spPr bwMode="auto">
              <a:xfrm>
                <a:off x="4830" y="1979"/>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85">
                <a:extLst>
                  <a:ext uri="{FF2B5EF4-FFF2-40B4-BE49-F238E27FC236}">
                    <a16:creationId xmlns:a16="http://schemas.microsoft.com/office/drawing/2014/main" id="{44EBF606-3ABE-4EBC-97D3-BD53D2366DFE}"/>
                  </a:ext>
                </a:extLst>
              </p:cNvPr>
              <p:cNvSpPr>
                <a:spLocks noChangeShapeType="1"/>
              </p:cNvSpPr>
              <p:nvPr/>
            </p:nvSpPr>
            <p:spPr bwMode="auto">
              <a:xfrm>
                <a:off x="4830" y="2568"/>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88">
                <a:extLst>
                  <a:ext uri="{FF2B5EF4-FFF2-40B4-BE49-F238E27FC236}">
                    <a16:creationId xmlns:a16="http://schemas.microsoft.com/office/drawing/2014/main" id="{08384075-E0CA-447B-9715-10BB4826C8BC}"/>
                  </a:ext>
                </a:extLst>
              </p:cNvPr>
              <p:cNvSpPr>
                <a:spLocks noChangeShapeType="1"/>
              </p:cNvSpPr>
              <p:nvPr/>
            </p:nvSpPr>
            <p:spPr bwMode="auto">
              <a:xfrm>
                <a:off x="4921" y="1979"/>
                <a:ext cx="0" cy="58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97">
                <a:extLst>
                  <a:ext uri="{FF2B5EF4-FFF2-40B4-BE49-F238E27FC236}">
                    <a16:creationId xmlns:a16="http://schemas.microsoft.com/office/drawing/2014/main" id="{E91A1F3A-8CF4-45CD-9121-CC3F880B5B22}"/>
                  </a:ext>
                </a:extLst>
              </p:cNvPr>
              <p:cNvSpPr txBox="1">
                <a:spLocks noChangeArrowheads="1"/>
              </p:cNvSpPr>
              <p:nvPr/>
            </p:nvSpPr>
            <p:spPr bwMode="auto">
              <a:xfrm>
                <a:off x="4954" y="2127"/>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ESP</a:t>
                </a:r>
                <a:r>
                  <a:rPr lang="zh-CN" altLang="en-US"/>
                  <a:t>头部</a:t>
                </a:r>
              </a:p>
            </p:txBody>
          </p:sp>
        </p:grpSp>
        <p:grpSp>
          <p:nvGrpSpPr>
            <p:cNvPr id="6" name="Group 100">
              <a:extLst>
                <a:ext uri="{FF2B5EF4-FFF2-40B4-BE49-F238E27FC236}">
                  <a16:creationId xmlns:a16="http://schemas.microsoft.com/office/drawing/2014/main" id="{9FCCF834-D819-4DD0-AE9A-6D8AA3088935}"/>
                </a:ext>
              </a:extLst>
            </p:cNvPr>
            <p:cNvGrpSpPr>
              <a:grpSpLocks/>
            </p:cNvGrpSpPr>
            <p:nvPr/>
          </p:nvGrpSpPr>
          <p:grpSpPr bwMode="auto">
            <a:xfrm>
              <a:off x="7667625" y="4612178"/>
              <a:ext cx="1316038" cy="973075"/>
              <a:chOff x="4830" y="2886"/>
              <a:chExt cx="829" cy="589"/>
            </a:xfrm>
          </p:grpSpPr>
          <p:sp>
            <p:nvSpPr>
              <p:cNvPr id="8" name="Line 86">
                <a:extLst>
                  <a:ext uri="{FF2B5EF4-FFF2-40B4-BE49-F238E27FC236}">
                    <a16:creationId xmlns:a16="http://schemas.microsoft.com/office/drawing/2014/main" id="{B67F3EC7-0BEB-4739-B038-DB4ECD6772CD}"/>
                  </a:ext>
                </a:extLst>
              </p:cNvPr>
              <p:cNvSpPr>
                <a:spLocks noChangeShapeType="1"/>
              </p:cNvSpPr>
              <p:nvPr/>
            </p:nvSpPr>
            <p:spPr bwMode="auto">
              <a:xfrm>
                <a:off x="4830" y="2886"/>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7">
                <a:extLst>
                  <a:ext uri="{FF2B5EF4-FFF2-40B4-BE49-F238E27FC236}">
                    <a16:creationId xmlns:a16="http://schemas.microsoft.com/office/drawing/2014/main" id="{EF94470F-4CDE-4A85-A8DA-F2A6984F186E}"/>
                  </a:ext>
                </a:extLst>
              </p:cNvPr>
              <p:cNvSpPr>
                <a:spLocks noChangeShapeType="1"/>
              </p:cNvSpPr>
              <p:nvPr/>
            </p:nvSpPr>
            <p:spPr bwMode="auto">
              <a:xfrm>
                <a:off x="4830" y="3475"/>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9">
                <a:extLst>
                  <a:ext uri="{FF2B5EF4-FFF2-40B4-BE49-F238E27FC236}">
                    <a16:creationId xmlns:a16="http://schemas.microsoft.com/office/drawing/2014/main" id="{A4EA9BBB-B893-45BF-B78D-BE54C40D9A1D}"/>
                  </a:ext>
                </a:extLst>
              </p:cNvPr>
              <p:cNvSpPr>
                <a:spLocks noChangeShapeType="1"/>
              </p:cNvSpPr>
              <p:nvPr/>
            </p:nvSpPr>
            <p:spPr bwMode="auto">
              <a:xfrm>
                <a:off x="4921" y="2886"/>
                <a:ext cx="0" cy="58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8">
                <a:extLst>
                  <a:ext uri="{FF2B5EF4-FFF2-40B4-BE49-F238E27FC236}">
                    <a16:creationId xmlns:a16="http://schemas.microsoft.com/office/drawing/2014/main" id="{2FD20342-EDDD-45E4-8F2B-F15443155BDA}"/>
                  </a:ext>
                </a:extLst>
              </p:cNvPr>
              <p:cNvSpPr txBox="1">
                <a:spLocks noChangeArrowheads="1"/>
              </p:cNvSpPr>
              <p:nvPr/>
            </p:nvSpPr>
            <p:spPr bwMode="auto">
              <a:xfrm>
                <a:off x="4967" y="3067"/>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ESP</a:t>
                </a:r>
                <a:r>
                  <a:rPr lang="zh-CN" altLang="en-US"/>
                  <a:t>尾部</a:t>
                </a:r>
              </a:p>
            </p:txBody>
          </p:sp>
        </p:grpSp>
        <p:sp>
          <p:nvSpPr>
            <p:cNvPr id="7" name="Text Box 20">
              <a:extLst>
                <a:ext uri="{FF2B5EF4-FFF2-40B4-BE49-F238E27FC236}">
                  <a16:creationId xmlns:a16="http://schemas.microsoft.com/office/drawing/2014/main" id="{A50CC8B1-91AB-4CC9-8684-FED697678D0B}"/>
                </a:ext>
              </a:extLst>
            </p:cNvPr>
            <p:cNvSpPr txBox="1">
              <a:spLocks noChangeArrowheads="1"/>
            </p:cNvSpPr>
            <p:nvPr/>
          </p:nvSpPr>
          <p:spPr bwMode="auto">
            <a:xfrm>
              <a:off x="787786" y="2739666"/>
              <a:ext cx="7076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mn-ea"/>
                  <a:ea typeface="+mn-ea"/>
                </a:rPr>
                <a:t>0              7           15                             31</a:t>
              </a:r>
            </a:p>
          </p:txBody>
        </p:sp>
      </p:grpSp>
      <p:sp>
        <p:nvSpPr>
          <p:cNvPr id="16" name="Rectangle 29">
            <a:extLst>
              <a:ext uri="{FF2B5EF4-FFF2-40B4-BE49-F238E27FC236}">
                <a16:creationId xmlns:a16="http://schemas.microsoft.com/office/drawing/2014/main" id="{29F1CF66-779E-4A93-94BF-36703AADC686}"/>
              </a:ext>
            </a:extLst>
          </p:cNvPr>
          <p:cNvSpPr>
            <a:spLocks noChangeArrowheads="1"/>
          </p:cNvSpPr>
          <p:nvPr/>
        </p:nvSpPr>
        <p:spPr bwMode="auto">
          <a:xfrm>
            <a:off x="1311224" y="1587814"/>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协议首部格式：</a:t>
            </a:r>
            <a:endParaRPr kumimoji="0" lang="zh-CN" altLang="en-US" b="0" i="0" u="none" strike="noStrike" cap="none" normalizeH="0" baseline="0" dirty="0">
              <a:ln>
                <a:noFill/>
              </a:ln>
              <a:solidFill>
                <a:schemeClr val="tx1"/>
              </a:solidFill>
              <a:effectLst/>
              <a:latin typeface="+mn-ea"/>
            </a:endParaRPr>
          </a:p>
        </p:txBody>
      </p:sp>
      <p:sp>
        <p:nvSpPr>
          <p:cNvPr id="17" name="文本框 16">
            <a:extLst>
              <a:ext uri="{FF2B5EF4-FFF2-40B4-BE49-F238E27FC236}">
                <a16:creationId xmlns:a16="http://schemas.microsoft.com/office/drawing/2014/main" id="{A5C2764A-6F3A-4166-91AA-5BFC372C395E}"/>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4759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3699" y="1010564"/>
            <a:ext cx="1685077" cy="369332"/>
          </a:xfrm>
          <a:prstGeom prst="rect">
            <a:avLst/>
          </a:prstGeom>
          <a:solidFill>
            <a:schemeClr val="accent1"/>
          </a:solidFill>
        </p:spPr>
        <p:txBody>
          <a:bodyPr wrap="none">
            <a:spAutoFit/>
          </a:bodyPr>
          <a:lstStyle/>
          <a:p>
            <a:r>
              <a:rPr lang="en-US" altLang="zh-CN" dirty="0">
                <a:solidFill>
                  <a:schemeClr val="bg1"/>
                </a:solidFill>
                <a:latin typeface="+mn-ea"/>
              </a:rPr>
              <a:t>ESP</a:t>
            </a:r>
            <a:r>
              <a:rPr lang="zh-CN" altLang="en-US" dirty="0">
                <a:solidFill>
                  <a:schemeClr val="bg1"/>
                </a:solidFill>
                <a:latin typeface="+mn-ea"/>
              </a:rPr>
              <a:t>的传输模式</a:t>
            </a:r>
          </a:p>
        </p:txBody>
      </p:sp>
      <p:sp>
        <p:nvSpPr>
          <p:cNvPr id="5" name="矩形 4"/>
          <p:cNvSpPr/>
          <p:nvPr/>
        </p:nvSpPr>
        <p:spPr>
          <a:xfrm>
            <a:off x="1183699" y="1478708"/>
            <a:ext cx="7523990" cy="923330"/>
          </a:xfrm>
          <a:prstGeom prst="rect">
            <a:avLst/>
          </a:prstGeom>
        </p:spPr>
        <p:txBody>
          <a:bodyPr wrap="square">
            <a:spAutoFit/>
          </a:bodyPr>
          <a:lstStyle/>
          <a:p>
            <a:r>
              <a:rPr lang="zh-CN" altLang="en-US" dirty="0"/>
              <a:t>在传输模式中，</a:t>
            </a:r>
            <a:r>
              <a:rPr lang="en-US" altLang="zh-CN" dirty="0"/>
              <a:t>ESP</a:t>
            </a:r>
            <a:r>
              <a:rPr lang="zh-CN" altLang="en-US" dirty="0"/>
              <a:t>协议保护的是</a:t>
            </a:r>
            <a:r>
              <a:rPr lang="en-US" altLang="zh-CN" dirty="0"/>
              <a:t>IP</a:t>
            </a:r>
            <a:r>
              <a:rPr lang="zh-CN" altLang="en-US" dirty="0"/>
              <a:t>包的载荷；</a:t>
            </a:r>
            <a:r>
              <a:rPr lang="en-US" altLang="zh-CN" dirty="0"/>
              <a:t>ESP</a:t>
            </a:r>
            <a:r>
              <a:rPr lang="zh-CN" altLang="en-US" dirty="0"/>
              <a:t>包头位于</a:t>
            </a:r>
            <a:r>
              <a:rPr lang="en-US" altLang="zh-CN" dirty="0"/>
              <a:t>IP</a:t>
            </a:r>
            <a:r>
              <a:rPr lang="zh-CN" altLang="en-US" dirty="0"/>
              <a:t>包首部（包括可选项）与</a:t>
            </a:r>
            <a:r>
              <a:rPr lang="en-US" altLang="zh-CN" dirty="0"/>
              <a:t>IP</a:t>
            </a:r>
            <a:r>
              <a:rPr lang="zh-CN" altLang="en-US" dirty="0"/>
              <a:t>载荷之间（如传输层协议</a:t>
            </a:r>
            <a:r>
              <a:rPr lang="en-US" altLang="zh-CN" dirty="0"/>
              <a:t>TCP</a:t>
            </a:r>
            <a:r>
              <a:rPr lang="zh-CN" altLang="en-US" dirty="0"/>
              <a:t>、</a:t>
            </a:r>
            <a:r>
              <a:rPr lang="en-US" altLang="zh-CN" dirty="0"/>
              <a:t>UDP</a:t>
            </a:r>
            <a:r>
              <a:rPr lang="zh-CN" altLang="en-US" dirty="0"/>
              <a:t>、</a:t>
            </a:r>
            <a:r>
              <a:rPr lang="en-US" altLang="zh-CN" dirty="0"/>
              <a:t>ICMP</a:t>
            </a:r>
            <a:r>
              <a:rPr lang="zh-CN" altLang="en-US" dirty="0"/>
              <a:t>，或者</a:t>
            </a:r>
            <a:r>
              <a:rPr lang="en-US" altLang="zh-CN" dirty="0"/>
              <a:t>IPSec</a:t>
            </a:r>
            <a:r>
              <a:rPr lang="zh-CN" altLang="en-US" dirty="0"/>
              <a:t>协议）。</a:t>
            </a:r>
          </a:p>
        </p:txBody>
      </p:sp>
      <p:sp>
        <p:nvSpPr>
          <p:cNvPr id="6" name="Rectangle 3"/>
          <p:cNvSpPr>
            <a:spLocks noChangeArrowheads="1"/>
          </p:cNvSpPr>
          <p:nvPr/>
        </p:nvSpPr>
        <p:spPr bwMode="auto">
          <a:xfrm>
            <a:off x="1476032" y="39228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mn-ea"/>
                <a:ea typeface="+mn-ea"/>
              </a:rPr>
              <a:t>IP</a:t>
            </a:r>
            <a:r>
              <a:rPr lang="zh-CN" altLang="en-US">
                <a:latin typeface="+mn-ea"/>
                <a:ea typeface="+mn-ea"/>
              </a:rPr>
              <a:t>头部</a:t>
            </a:r>
            <a:r>
              <a:rPr lang="en-US" altLang="zh-CN">
                <a:latin typeface="+mn-ea"/>
                <a:ea typeface="+mn-ea"/>
              </a:rPr>
              <a:t>(</a:t>
            </a:r>
            <a:r>
              <a:rPr lang="zh-CN" altLang="en-US">
                <a:latin typeface="+mn-ea"/>
                <a:ea typeface="+mn-ea"/>
              </a:rPr>
              <a:t>含选项字段</a:t>
            </a:r>
            <a:r>
              <a:rPr lang="en-US" altLang="zh-CN">
                <a:latin typeface="+mn-ea"/>
                <a:ea typeface="+mn-ea"/>
              </a:rPr>
              <a:t>)</a:t>
            </a:r>
          </a:p>
        </p:txBody>
      </p:sp>
      <p:sp>
        <p:nvSpPr>
          <p:cNvPr id="7" name="Rectangle 4"/>
          <p:cNvSpPr>
            <a:spLocks noChangeArrowheads="1"/>
          </p:cNvSpPr>
          <p:nvPr/>
        </p:nvSpPr>
        <p:spPr bwMode="auto">
          <a:xfrm>
            <a:off x="1476032" y="47864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mn-ea"/>
                <a:ea typeface="+mn-ea"/>
              </a:rPr>
              <a:t>数据</a:t>
            </a:r>
          </a:p>
        </p:txBody>
      </p:sp>
      <p:sp>
        <p:nvSpPr>
          <p:cNvPr id="8" name="Text Box 5"/>
          <p:cNvSpPr txBox="1">
            <a:spLocks noChangeArrowheads="1"/>
          </p:cNvSpPr>
          <p:nvPr/>
        </p:nvSpPr>
        <p:spPr bwMode="auto">
          <a:xfrm>
            <a:off x="1902777" y="5278577"/>
            <a:ext cx="157455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mn-ea"/>
                <a:ea typeface="+mn-ea"/>
              </a:rPr>
              <a:t>应用</a:t>
            </a:r>
            <a:r>
              <a:rPr lang="en-US" altLang="zh-CN" b="1" dirty="0">
                <a:latin typeface="+mn-ea"/>
                <a:ea typeface="+mn-ea"/>
              </a:rPr>
              <a:t>ESP</a:t>
            </a:r>
            <a:r>
              <a:rPr lang="zh-CN" altLang="en-US" b="1" dirty="0">
                <a:latin typeface="+mn-ea"/>
                <a:ea typeface="+mn-ea"/>
              </a:rPr>
              <a:t>之前</a:t>
            </a:r>
          </a:p>
        </p:txBody>
      </p:sp>
      <p:sp>
        <p:nvSpPr>
          <p:cNvPr id="9" name="Rectangle 6"/>
          <p:cNvSpPr>
            <a:spLocks noChangeArrowheads="1"/>
          </p:cNvSpPr>
          <p:nvPr/>
        </p:nvSpPr>
        <p:spPr bwMode="auto">
          <a:xfrm>
            <a:off x="5257456" y="3053017"/>
            <a:ext cx="2376487"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头部</a:t>
            </a:r>
            <a:endParaRPr lang="zh-CN" altLang="en-US" b="1"/>
          </a:p>
        </p:txBody>
      </p:sp>
      <p:sp>
        <p:nvSpPr>
          <p:cNvPr id="10" name="Text Box 7"/>
          <p:cNvSpPr txBox="1">
            <a:spLocks noChangeArrowheads="1"/>
          </p:cNvSpPr>
          <p:nvPr/>
        </p:nvSpPr>
        <p:spPr bwMode="auto">
          <a:xfrm>
            <a:off x="5739669" y="5274444"/>
            <a:ext cx="1643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之后</a:t>
            </a:r>
          </a:p>
        </p:txBody>
      </p:sp>
      <p:sp>
        <p:nvSpPr>
          <p:cNvPr id="11" name="Rectangle 8"/>
          <p:cNvSpPr>
            <a:spLocks noChangeArrowheads="1"/>
          </p:cNvSpPr>
          <p:nvPr/>
        </p:nvSpPr>
        <p:spPr bwMode="auto">
          <a:xfrm>
            <a:off x="1476032" y="4354617"/>
            <a:ext cx="2376487"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mn-ea"/>
                <a:ea typeface="+mn-ea"/>
              </a:rPr>
              <a:t>TCP</a:t>
            </a:r>
            <a:r>
              <a:rPr lang="zh-CN" altLang="en-US">
                <a:latin typeface="+mn-ea"/>
                <a:ea typeface="+mn-ea"/>
              </a:rPr>
              <a:t>头部</a:t>
            </a:r>
            <a:r>
              <a:rPr lang="en-US" altLang="zh-CN">
                <a:latin typeface="+mn-ea"/>
                <a:ea typeface="+mn-ea"/>
              </a:rPr>
              <a:t>(</a:t>
            </a:r>
            <a:r>
              <a:rPr lang="zh-CN" altLang="en-US">
                <a:latin typeface="+mn-ea"/>
                <a:ea typeface="+mn-ea"/>
              </a:rPr>
              <a:t>含选项字段</a:t>
            </a:r>
            <a:r>
              <a:rPr lang="en-US" altLang="zh-CN">
                <a:latin typeface="+mn-ea"/>
                <a:ea typeface="+mn-ea"/>
              </a:rPr>
              <a:t>)</a:t>
            </a:r>
          </a:p>
        </p:txBody>
      </p:sp>
      <p:sp>
        <p:nvSpPr>
          <p:cNvPr id="12" name="Rectangle 9"/>
          <p:cNvSpPr>
            <a:spLocks noChangeArrowheads="1"/>
          </p:cNvSpPr>
          <p:nvPr/>
        </p:nvSpPr>
        <p:spPr bwMode="auto">
          <a:xfrm>
            <a:off x="5257456" y="26212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0"/>
          <p:cNvSpPr>
            <a:spLocks noChangeArrowheads="1"/>
          </p:cNvSpPr>
          <p:nvPr/>
        </p:nvSpPr>
        <p:spPr bwMode="auto">
          <a:xfrm>
            <a:off x="5257456" y="39166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4" name="Rectangle 11"/>
          <p:cNvSpPr>
            <a:spLocks noChangeArrowheads="1"/>
          </p:cNvSpPr>
          <p:nvPr/>
        </p:nvSpPr>
        <p:spPr bwMode="auto">
          <a:xfrm>
            <a:off x="5257456" y="3484817"/>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2"/>
          <p:cNvSpPr>
            <a:spLocks noChangeArrowheads="1"/>
          </p:cNvSpPr>
          <p:nvPr/>
        </p:nvSpPr>
        <p:spPr bwMode="auto">
          <a:xfrm>
            <a:off x="5257456" y="4781804"/>
            <a:ext cx="2376487" cy="4333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验证数据</a:t>
            </a:r>
            <a:endParaRPr lang="zh-CN" altLang="en-US" b="1"/>
          </a:p>
        </p:txBody>
      </p:sp>
      <p:sp>
        <p:nvSpPr>
          <p:cNvPr id="16" name="Rectangle 13"/>
          <p:cNvSpPr>
            <a:spLocks noChangeArrowheads="1"/>
          </p:cNvSpPr>
          <p:nvPr/>
        </p:nvSpPr>
        <p:spPr bwMode="auto">
          <a:xfrm>
            <a:off x="5257456" y="4348417"/>
            <a:ext cx="2376487"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尾部</a:t>
            </a:r>
            <a:endParaRPr lang="zh-CN" altLang="en-US" b="1"/>
          </a:p>
        </p:txBody>
      </p:sp>
      <p:grpSp>
        <p:nvGrpSpPr>
          <p:cNvPr id="17" name="Group 24"/>
          <p:cNvGrpSpPr>
            <a:grpSpLocks/>
          </p:cNvGrpSpPr>
          <p:nvPr/>
        </p:nvGrpSpPr>
        <p:grpSpPr bwMode="auto">
          <a:xfrm>
            <a:off x="7633943" y="3053017"/>
            <a:ext cx="1228725" cy="1728787"/>
            <a:chOff x="4740" y="1389"/>
            <a:chExt cx="774" cy="1089"/>
          </a:xfrm>
        </p:grpSpPr>
        <p:sp>
          <p:nvSpPr>
            <p:cNvPr id="18" name="Line 14"/>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18"/>
            <p:cNvSpPr txBox="1">
              <a:spLocks noChangeArrowheads="1"/>
            </p:cNvSpPr>
            <p:nvPr/>
          </p:nvSpPr>
          <p:spPr bwMode="auto">
            <a:xfrm>
              <a:off x="4818" y="1710"/>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p:txBody>
        </p:sp>
      </p:grpSp>
      <p:grpSp>
        <p:nvGrpSpPr>
          <p:cNvPr id="22" name="Group 23"/>
          <p:cNvGrpSpPr>
            <a:grpSpLocks/>
          </p:cNvGrpSpPr>
          <p:nvPr/>
        </p:nvGrpSpPr>
        <p:grpSpPr bwMode="auto">
          <a:xfrm>
            <a:off x="4033493" y="3496530"/>
            <a:ext cx="1223963" cy="1301750"/>
            <a:chOff x="2472" y="1658"/>
            <a:chExt cx="771" cy="820"/>
          </a:xfrm>
        </p:grpSpPr>
        <p:sp>
          <p:nvSpPr>
            <p:cNvPr id="23" name="Line 19"/>
            <p:cNvSpPr>
              <a:spLocks noChangeShapeType="1"/>
            </p:cNvSpPr>
            <p:nvPr/>
          </p:nvSpPr>
          <p:spPr bwMode="auto">
            <a:xfrm>
              <a:off x="3062" y="165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0"/>
            <p:cNvSpPr>
              <a:spLocks noChangeShapeType="1"/>
            </p:cNvSpPr>
            <p:nvPr/>
          </p:nvSpPr>
          <p:spPr bwMode="auto">
            <a:xfrm>
              <a:off x="3061" y="247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1"/>
            <p:cNvSpPr>
              <a:spLocks noChangeShapeType="1"/>
            </p:cNvSpPr>
            <p:nvPr/>
          </p:nvSpPr>
          <p:spPr bwMode="auto">
            <a:xfrm>
              <a:off x="3152" y="1661"/>
              <a:ext cx="0" cy="817"/>
            </a:xfrm>
            <a:prstGeom prst="line">
              <a:avLst/>
            </a:prstGeom>
            <a:noFill/>
            <a:ln w="19050">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2"/>
            <p:cNvSpPr txBox="1">
              <a:spLocks noChangeArrowheads="1"/>
            </p:cNvSpPr>
            <p:nvPr/>
          </p:nvSpPr>
          <p:spPr bwMode="auto">
            <a:xfrm>
              <a:off x="2472" y="197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9933FF"/>
                  </a:solidFill>
                </a:rPr>
                <a:t>加密区域</a:t>
              </a:r>
            </a:p>
          </p:txBody>
        </p:sp>
      </p:grpSp>
      <p:sp>
        <p:nvSpPr>
          <p:cNvPr id="27" name="Rectangle 29"/>
          <p:cNvSpPr>
            <a:spLocks noChangeArrowheads="1"/>
          </p:cNvSpPr>
          <p:nvPr/>
        </p:nvSpPr>
        <p:spPr bwMode="auto">
          <a:xfrm>
            <a:off x="1183699" y="2588459"/>
            <a:ext cx="30122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传输模式中</a:t>
            </a: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协议首部与尾部的位置：</a:t>
            </a:r>
            <a:endParaRPr kumimoji="0" lang="zh-CN" altLang="en-US" b="0" i="0" u="none" strike="noStrike" cap="none" normalizeH="0" baseline="0" dirty="0">
              <a:ln>
                <a:noFill/>
              </a:ln>
              <a:solidFill>
                <a:schemeClr val="tx1"/>
              </a:solidFill>
              <a:effectLst/>
              <a:latin typeface="+mn-ea"/>
            </a:endParaRPr>
          </a:p>
        </p:txBody>
      </p:sp>
      <p:sp>
        <p:nvSpPr>
          <p:cNvPr id="28" name="矩形 27"/>
          <p:cNvSpPr/>
          <p:nvPr/>
        </p:nvSpPr>
        <p:spPr>
          <a:xfrm>
            <a:off x="1183699" y="5704244"/>
            <a:ext cx="7417270" cy="646331"/>
          </a:xfrm>
          <a:prstGeom prst="rect">
            <a:avLst/>
          </a:prstGeom>
        </p:spPr>
        <p:txBody>
          <a:bodyPr wrap="square">
            <a:spAutoFit/>
          </a:bodyPr>
          <a:lstStyle/>
          <a:p>
            <a:pPr eaLnBrk="1" hangingPunct="1"/>
            <a:r>
              <a:rPr lang="en-US" altLang="zh-CN" dirty="0"/>
              <a:t>ESP</a:t>
            </a:r>
            <a:r>
              <a:rPr lang="zh-CN" altLang="en-US" dirty="0"/>
              <a:t>验证的区域不包括</a:t>
            </a:r>
            <a:r>
              <a:rPr lang="en-US" altLang="zh-CN" dirty="0"/>
              <a:t>IP</a:t>
            </a:r>
            <a:r>
              <a:rPr lang="zh-CN" altLang="en-US" dirty="0"/>
              <a:t>包头部，因此可以在运行过程中修改</a:t>
            </a:r>
            <a:r>
              <a:rPr lang="en-US" altLang="zh-CN" dirty="0"/>
              <a:t>IP</a:t>
            </a:r>
            <a:r>
              <a:rPr lang="zh-CN" altLang="en-US" dirty="0"/>
              <a:t>包首部的内容，即不会和</a:t>
            </a:r>
            <a:r>
              <a:rPr lang="en-US" altLang="zh-CN" dirty="0"/>
              <a:t>NAT</a:t>
            </a:r>
            <a:r>
              <a:rPr lang="zh-CN" altLang="en-US" dirty="0"/>
              <a:t>发生冲突，但也无法检测出被修改。</a:t>
            </a:r>
          </a:p>
        </p:txBody>
      </p:sp>
      <p:sp>
        <p:nvSpPr>
          <p:cNvPr id="29" name="文本框 28"/>
          <p:cNvSpPr txBox="1"/>
          <p:nvPr/>
        </p:nvSpPr>
        <p:spPr>
          <a:xfrm>
            <a:off x="1183699" y="6409529"/>
            <a:ext cx="7257535" cy="369332"/>
          </a:xfrm>
          <a:prstGeom prst="rect">
            <a:avLst/>
          </a:prstGeom>
          <a:noFill/>
        </p:spPr>
        <p:txBody>
          <a:bodyPr wrap="square" rtlCol="0">
            <a:spAutoFit/>
          </a:bodyPr>
          <a:lstStyle/>
          <a:p>
            <a:r>
              <a:rPr lang="en-US" altLang="zh-CN" dirty="0"/>
              <a:t>ESP</a:t>
            </a:r>
            <a:r>
              <a:rPr lang="zh-CN" altLang="en-US" dirty="0"/>
              <a:t>的加密不包括</a:t>
            </a:r>
            <a:r>
              <a:rPr lang="en-US" altLang="zh-CN" dirty="0"/>
              <a:t>IP</a:t>
            </a:r>
            <a:r>
              <a:rPr lang="zh-CN" altLang="en-US" dirty="0"/>
              <a:t>首部、</a:t>
            </a:r>
            <a:r>
              <a:rPr lang="en-US" altLang="zh-CN" dirty="0"/>
              <a:t>ESP</a:t>
            </a:r>
            <a:r>
              <a:rPr lang="zh-CN" altLang="en-US" dirty="0"/>
              <a:t>首部和</a:t>
            </a:r>
            <a:r>
              <a:rPr lang="en-US" altLang="zh-CN" dirty="0"/>
              <a:t>ESP</a:t>
            </a:r>
            <a:r>
              <a:rPr lang="zh-CN" altLang="en-US" dirty="0"/>
              <a:t>验证数据</a:t>
            </a:r>
          </a:p>
        </p:txBody>
      </p:sp>
      <p:sp>
        <p:nvSpPr>
          <p:cNvPr id="30" name="文本框 29">
            <a:extLst>
              <a:ext uri="{FF2B5EF4-FFF2-40B4-BE49-F238E27FC236}">
                <a16:creationId xmlns:a16="http://schemas.microsoft.com/office/drawing/2014/main" id="{A7D59304-251E-42F4-B88F-F34F56AF660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34256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7989" y="1426860"/>
            <a:ext cx="7492314" cy="646331"/>
          </a:xfrm>
          <a:prstGeom prst="rect">
            <a:avLst/>
          </a:prstGeom>
        </p:spPr>
        <p:txBody>
          <a:bodyPr wrap="square">
            <a:spAutoFit/>
          </a:bodyPr>
          <a:lstStyle/>
          <a:p>
            <a:r>
              <a:rPr lang="zh-CN" altLang="en-US" dirty="0"/>
              <a:t>在隧道模式中，</a:t>
            </a:r>
            <a:r>
              <a:rPr lang="en-US" altLang="zh-CN" dirty="0"/>
              <a:t>ESP</a:t>
            </a:r>
            <a:r>
              <a:rPr lang="zh-CN" altLang="en-US" dirty="0"/>
              <a:t>保护的是整个</a:t>
            </a:r>
            <a:r>
              <a:rPr lang="en-US" altLang="zh-CN" dirty="0"/>
              <a:t>IP</a:t>
            </a:r>
            <a:r>
              <a:rPr lang="zh-CN" altLang="en-US" dirty="0"/>
              <a:t>包，对整个</a:t>
            </a:r>
            <a:r>
              <a:rPr lang="en-US" altLang="zh-CN" dirty="0"/>
              <a:t>IP</a:t>
            </a:r>
            <a:r>
              <a:rPr lang="zh-CN" altLang="en-US" dirty="0"/>
              <a:t>包进行加密；</a:t>
            </a:r>
            <a:r>
              <a:rPr lang="en-US" altLang="zh-CN" dirty="0"/>
              <a:t>ESP</a:t>
            </a:r>
            <a:r>
              <a:rPr lang="zh-CN" altLang="en-US" dirty="0"/>
              <a:t>包头插入到原始</a:t>
            </a:r>
            <a:r>
              <a:rPr lang="en-US" altLang="zh-CN" dirty="0"/>
              <a:t>IP</a:t>
            </a:r>
            <a:r>
              <a:rPr lang="zh-CN" altLang="en-US" dirty="0"/>
              <a:t>头部之前，并在</a:t>
            </a:r>
            <a:r>
              <a:rPr lang="en-US" altLang="zh-CN" dirty="0"/>
              <a:t>ESP</a:t>
            </a:r>
            <a:r>
              <a:rPr lang="zh-CN" altLang="en-US" dirty="0"/>
              <a:t>包头之前再增加一个新的</a:t>
            </a:r>
            <a:r>
              <a:rPr lang="en-US" altLang="zh-CN" dirty="0"/>
              <a:t>IP</a:t>
            </a:r>
            <a:r>
              <a:rPr lang="zh-CN" altLang="en-US" dirty="0"/>
              <a:t>头部。</a:t>
            </a:r>
          </a:p>
        </p:txBody>
      </p:sp>
      <p:sp>
        <p:nvSpPr>
          <p:cNvPr id="5" name="矩形 4"/>
          <p:cNvSpPr/>
          <p:nvPr/>
        </p:nvSpPr>
        <p:spPr>
          <a:xfrm>
            <a:off x="1183699" y="1010564"/>
            <a:ext cx="1685077" cy="369332"/>
          </a:xfrm>
          <a:prstGeom prst="rect">
            <a:avLst/>
          </a:prstGeom>
          <a:solidFill>
            <a:schemeClr val="accent1"/>
          </a:solidFill>
        </p:spPr>
        <p:txBody>
          <a:bodyPr wrap="none">
            <a:spAutoFit/>
          </a:bodyPr>
          <a:lstStyle/>
          <a:p>
            <a:r>
              <a:rPr lang="en-US" altLang="zh-CN" dirty="0">
                <a:solidFill>
                  <a:schemeClr val="bg1"/>
                </a:solidFill>
                <a:latin typeface="+mn-ea"/>
              </a:rPr>
              <a:t>ESP</a:t>
            </a:r>
            <a:r>
              <a:rPr lang="zh-CN" altLang="en-US" dirty="0">
                <a:solidFill>
                  <a:schemeClr val="bg1"/>
                </a:solidFill>
                <a:latin typeface="+mn-ea"/>
              </a:rPr>
              <a:t>的隧道模式</a:t>
            </a:r>
          </a:p>
        </p:txBody>
      </p:sp>
      <p:sp>
        <p:nvSpPr>
          <p:cNvPr id="6" name="Rectangle 4"/>
          <p:cNvSpPr>
            <a:spLocks noChangeArrowheads="1"/>
          </p:cNvSpPr>
          <p:nvPr/>
        </p:nvSpPr>
        <p:spPr bwMode="auto">
          <a:xfrm>
            <a:off x="1506240" y="41224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7" name="Rectangle 5"/>
          <p:cNvSpPr>
            <a:spLocks noChangeArrowheads="1"/>
          </p:cNvSpPr>
          <p:nvPr/>
        </p:nvSpPr>
        <p:spPr bwMode="auto">
          <a:xfrm>
            <a:off x="1506240" y="49860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8" name="Text Box 6"/>
          <p:cNvSpPr txBox="1">
            <a:spLocks noChangeArrowheads="1"/>
          </p:cNvSpPr>
          <p:nvPr/>
        </p:nvSpPr>
        <p:spPr bwMode="auto">
          <a:xfrm>
            <a:off x="1905290" y="5492634"/>
            <a:ext cx="157838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之前</a:t>
            </a:r>
          </a:p>
        </p:txBody>
      </p:sp>
      <p:sp>
        <p:nvSpPr>
          <p:cNvPr id="9" name="Rectangle 7"/>
          <p:cNvSpPr>
            <a:spLocks noChangeArrowheads="1"/>
          </p:cNvSpPr>
          <p:nvPr/>
        </p:nvSpPr>
        <p:spPr bwMode="auto">
          <a:xfrm>
            <a:off x="5258297" y="240177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新</a:t>
            </a:r>
            <a:r>
              <a:rPr lang="en-US" altLang="zh-CN"/>
              <a:t>IP</a:t>
            </a:r>
            <a:r>
              <a:rPr lang="zh-CN" altLang="en-US"/>
              <a:t>头部</a:t>
            </a:r>
            <a:r>
              <a:rPr lang="en-US" altLang="zh-CN"/>
              <a:t>(</a:t>
            </a:r>
            <a:r>
              <a:rPr lang="zh-CN" altLang="en-US"/>
              <a:t>含选项字段</a:t>
            </a:r>
            <a:r>
              <a:rPr lang="en-US" altLang="zh-CN"/>
              <a:t>)</a:t>
            </a:r>
          </a:p>
        </p:txBody>
      </p:sp>
      <p:sp>
        <p:nvSpPr>
          <p:cNvPr id="10" name="Text Box 8"/>
          <p:cNvSpPr txBox="1">
            <a:spLocks noChangeArrowheads="1"/>
          </p:cNvSpPr>
          <p:nvPr/>
        </p:nvSpPr>
        <p:spPr bwMode="auto">
          <a:xfrm>
            <a:off x="5670742" y="5492634"/>
            <a:ext cx="162534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应用</a:t>
            </a:r>
            <a:r>
              <a:rPr lang="en-US" altLang="zh-CN" b="1" dirty="0"/>
              <a:t>ESP</a:t>
            </a:r>
            <a:r>
              <a:rPr lang="zh-CN" altLang="en-US" b="1" dirty="0"/>
              <a:t>之后</a:t>
            </a:r>
          </a:p>
        </p:txBody>
      </p:sp>
      <p:sp>
        <p:nvSpPr>
          <p:cNvPr id="11" name="Rectangle 9"/>
          <p:cNvSpPr>
            <a:spLocks noChangeArrowheads="1"/>
          </p:cNvSpPr>
          <p:nvPr/>
        </p:nvSpPr>
        <p:spPr bwMode="auto">
          <a:xfrm>
            <a:off x="1506240" y="4554298"/>
            <a:ext cx="2376487"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2" name="Rectangle 10"/>
          <p:cNvSpPr>
            <a:spLocks noChangeArrowheads="1"/>
          </p:cNvSpPr>
          <p:nvPr/>
        </p:nvSpPr>
        <p:spPr bwMode="auto">
          <a:xfrm>
            <a:off x="5258297" y="3266959"/>
            <a:ext cx="2376488" cy="4333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IP</a:t>
            </a:r>
            <a:r>
              <a:rPr lang="zh-CN" altLang="en-US"/>
              <a:t>头部</a:t>
            </a:r>
            <a:r>
              <a:rPr lang="en-US" altLang="zh-CN"/>
              <a:t>(</a:t>
            </a:r>
            <a:r>
              <a:rPr lang="zh-CN" altLang="en-US"/>
              <a:t>含选项字段</a:t>
            </a:r>
            <a:r>
              <a:rPr lang="en-US" altLang="zh-CN"/>
              <a:t>)</a:t>
            </a:r>
          </a:p>
        </p:txBody>
      </p:sp>
      <p:sp>
        <p:nvSpPr>
          <p:cNvPr id="13" name="Rectangle 11"/>
          <p:cNvSpPr>
            <a:spLocks noChangeArrowheads="1"/>
          </p:cNvSpPr>
          <p:nvPr/>
        </p:nvSpPr>
        <p:spPr bwMode="auto">
          <a:xfrm>
            <a:off x="5258297" y="41226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p>
        </p:txBody>
      </p:sp>
      <p:sp>
        <p:nvSpPr>
          <p:cNvPr id="14" name="Rectangle 12"/>
          <p:cNvSpPr>
            <a:spLocks noChangeArrowheads="1"/>
          </p:cNvSpPr>
          <p:nvPr/>
        </p:nvSpPr>
        <p:spPr bwMode="auto">
          <a:xfrm>
            <a:off x="5258297" y="3690822"/>
            <a:ext cx="2376488" cy="4333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TCP</a:t>
            </a:r>
            <a:r>
              <a:rPr lang="zh-CN" altLang="en-US"/>
              <a:t>头部</a:t>
            </a:r>
            <a:r>
              <a:rPr lang="en-US" altLang="zh-CN"/>
              <a:t>(</a:t>
            </a:r>
            <a:r>
              <a:rPr lang="zh-CN" altLang="en-US"/>
              <a:t>含选项字段</a:t>
            </a:r>
            <a:r>
              <a:rPr lang="en-US" altLang="zh-CN"/>
              <a:t>)</a:t>
            </a:r>
          </a:p>
        </p:txBody>
      </p:sp>
      <p:sp>
        <p:nvSpPr>
          <p:cNvPr id="15" name="Rectangle 13"/>
          <p:cNvSpPr>
            <a:spLocks noChangeArrowheads="1"/>
          </p:cNvSpPr>
          <p:nvPr/>
        </p:nvSpPr>
        <p:spPr bwMode="auto">
          <a:xfrm>
            <a:off x="5258297" y="283357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头部</a:t>
            </a:r>
            <a:endParaRPr lang="zh-CN" altLang="en-US" b="1"/>
          </a:p>
        </p:txBody>
      </p:sp>
      <p:sp>
        <p:nvSpPr>
          <p:cNvPr id="16" name="Rectangle 14"/>
          <p:cNvSpPr>
            <a:spLocks noChangeArrowheads="1"/>
          </p:cNvSpPr>
          <p:nvPr/>
        </p:nvSpPr>
        <p:spPr bwMode="auto">
          <a:xfrm>
            <a:off x="5258297" y="455442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尾部</a:t>
            </a:r>
          </a:p>
        </p:txBody>
      </p:sp>
      <p:sp>
        <p:nvSpPr>
          <p:cNvPr id="17" name="Rectangle 15"/>
          <p:cNvSpPr>
            <a:spLocks noChangeArrowheads="1"/>
          </p:cNvSpPr>
          <p:nvPr/>
        </p:nvSpPr>
        <p:spPr bwMode="auto">
          <a:xfrm>
            <a:off x="5258297" y="4986222"/>
            <a:ext cx="2376488" cy="4333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ESP</a:t>
            </a:r>
            <a:r>
              <a:rPr lang="zh-CN" altLang="en-US"/>
              <a:t>验证数据</a:t>
            </a:r>
          </a:p>
        </p:txBody>
      </p:sp>
      <p:grpSp>
        <p:nvGrpSpPr>
          <p:cNvPr id="18" name="Group 16"/>
          <p:cNvGrpSpPr>
            <a:grpSpLocks/>
          </p:cNvGrpSpPr>
          <p:nvPr/>
        </p:nvGrpSpPr>
        <p:grpSpPr bwMode="auto">
          <a:xfrm>
            <a:off x="7634785" y="2833572"/>
            <a:ext cx="1222375" cy="2154237"/>
            <a:chOff x="4740" y="1389"/>
            <a:chExt cx="770" cy="1089"/>
          </a:xfrm>
        </p:grpSpPr>
        <p:sp>
          <p:nvSpPr>
            <p:cNvPr id="19" name="Line 17"/>
            <p:cNvSpPr>
              <a:spLocks noChangeShapeType="1"/>
            </p:cNvSpPr>
            <p:nvPr/>
          </p:nvSpPr>
          <p:spPr bwMode="auto">
            <a:xfrm>
              <a:off x="4740" y="1389"/>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40" y="2478"/>
              <a:ext cx="181" cy="0"/>
            </a:xfrm>
            <a:prstGeom prst="line">
              <a:avLst/>
            </a:prstGeom>
            <a:noFill/>
            <a:ln w="190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4830" y="1389"/>
              <a:ext cx="0" cy="1089"/>
            </a:xfrm>
            <a:prstGeom prst="line">
              <a:avLst/>
            </a:prstGeom>
            <a:noFill/>
            <a:ln w="19050">
              <a:solidFill>
                <a:srgbClr val="339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0"/>
            <p:cNvSpPr txBox="1">
              <a:spLocks noChangeArrowheads="1"/>
            </p:cNvSpPr>
            <p:nvPr/>
          </p:nvSpPr>
          <p:spPr bwMode="auto">
            <a:xfrm>
              <a:off x="4818" y="1710"/>
              <a:ext cx="69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9933"/>
                  </a:solidFill>
                </a:rPr>
                <a:t>验证区域</a:t>
              </a:r>
            </a:p>
          </p:txBody>
        </p:sp>
      </p:grpSp>
      <p:grpSp>
        <p:nvGrpSpPr>
          <p:cNvPr id="23" name="Group 21"/>
          <p:cNvGrpSpPr>
            <a:grpSpLocks/>
          </p:cNvGrpSpPr>
          <p:nvPr/>
        </p:nvGrpSpPr>
        <p:grpSpPr bwMode="auto">
          <a:xfrm>
            <a:off x="3962896" y="3266959"/>
            <a:ext cx="1223963" cy="1728787"/>
            <a:chOff x="2472" y="1658"/>
            <a:chExt cx="771" cy="820"/>
          </a:xfrm>
        </p:grpSpPr>
        <p:sp>
          <p:nvSpPr>
            <p:cNvPr id="24" name="Line 22"/>
            <p:cNvSpPr>
              <a:spLocks noChangeShapeType="1"/>
            </p:cNvSpPr>
            <p:nvPr/>
          </p:nvSpPr>
          <p:spPr bwMode="auto">
            <a:xfrm>
              <a:off x="3062" y="165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3061" y="2478"/>
              <a:ext cx="181" cy="0"/>
            </a:xfrm>
            <a:prstGeom prst="line">
              <a:avLst/>
            </a:prstGeom>
            <a:noFill/>
            <a:ln w="190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a:off x="3152" y="1661"/>
              <a:ext cx="0" cy="817"/>
            </a:xfrm>
            <a:prstGeom prst="line">
              <a:avLst/>
            </a:prstGeom>
            <a:noFill/>
            <a:ln w="19050">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5"/>
            <p:cNvSpPr txBox="1">
              <a:spLocks noChangeArrowheads="1"/>
            </p:cNvSpPr>
            <p:nvPr/>
          </p:nvSpPr>
          <p:spPr bwMode="auto">
            <a:xfrm>
              <a:off x="2472" y="1979"/>
              <a:ext cx="6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9933FF"/>
                  </a:solidFill>
                </a:rPr>
                <a:t>加密区域</a:t>
              </a:r>
            </a:p>
          </p:txBody>
        </p:sp>
      </p:grpSp>
      <p:sp>
        <p:nvSpPr>
          <p:cNvPr id="28" name="Rectangle 29"/>
          <p:cNvSpPr>
            <a:spLocks noChangeArrowheads="1"/>
          </p:cNvSpPr>
          <p:nvPr/>
        </p:nvSpPr>
        <p:spPr bwMode="auto">
          <a:xfrm>
            <a:off x="1107989" y="2278777"/>
            <a:ext cx="28549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仿宋_GB2312" charset="-122"/>
              </a:rPr>
              <a:t>隧道模式中</a:t>
            </a:r>
            <a:r>
              <a:rPr lang="en-US" altLang="zh-CN" dirty="0">
                <a:latin typeface="+mn-ea"/>
                <a:cs typeface="仿宋_GB2312" charset="-122"/>
              </a:rPr>
              <a:t>ESP</a:t>
            </a:r>
            <a:r>
              <a:rPr kumimoji="0" lang="zh-CN" altLang="en-US" b="0" i="0" u="none" strike="noStrike" cap="none" normalizeH="0" baseline="0" dirty="0">
                <a:ln>
                  <a:noFill/>
                </a:ln>
                <a:solidFill>
                  <a:schemeClr val="tx1"/>
                </a:solidFill>
                <a:effectLst/>
                <a:latin typeface="+mn-ea"/>
                <a:cs typeface="仿宋_GB2312" charset="-122"/>
              </a:rPr>
              <a:t>协议首部与尾部的位置：</a:t>
            </a:r>
            <a:endParaRPr kumimoji="0" lang="zh-CN" altLang="en-US" b="0" i="0" u="none" strike="noStrike" cap="none" normalizeH="0" baseline="0" dirty="0">
              <a:ln>
                <a:noFill/>
              </a:ln>
              <a:solidFill>
                <a:schemeClr val="tx1"/>
              </a:solidFill>
              <a:effectLst/>
              <a:latin typeface="+mn-ea"/>
            </a:endParaRPr>
          </a:p>
        </p:txBody>
      </p:sp>
      <p:sp>
        <p:nvSpPr>
          <p:cNvPr id="29" name="矩形 28"/>
          <p:cNvSpPr/>
          <p:nvPr/>
        </p:nvSpPr>
        <p:spPr>
          <a:xfrm>
            <a:off x="1107989" y="5859347"/>
            <a:ext cx="7451124" cy="923330"/>
          </a:xfrm>
          <a:prstGeom prst="rect">
            <a:avLst/>
          </a:prstGeom>
        </p:spPr>
        <p:txBody>
          <a:bodyPr wrap="square">
            <a:spAutoFit/>
          </a:bodyPr>
          <a:lstStyle/>
          <a:p>
            <a:r>
              <a:rPr lang="zh-CN" altLang="en-US" dirty="0"/>
              <a:t>隧道模式更加强大的安全功能，因为对整个原始</a:t>
            </a:r>
            <a:r>
              <a:rPr lang="en-US" altLang="zh-CN" dirty="0"/>
              <a:t>IP</a:t>
            </a:r>
            <a:r>
              <a:rPr lang="zh-CN" altLang="en-US" dirty="0"/>
              <a:t>包进行验证和加密，可以提供数据流加密服务，但是增加了一个额外的</a:t>
            </a:r>
            <a:r>
              <a:rPr lang="en-US" altLang="zh-CN" dirty="0"/>
              <a:t>IP</a:t>
            </a:r>
            <a:r>
              <a:rPr lang="zh-CN" altLang="en-US" dirty="0"/>
              <a:t>首部，将占用更多的带宽。与</a:t>
            </a:r>
            <a:r>
              <a:rPr lang="en-US" altLang="zh-CN" dirty="0"/>
              <a:t>NAT</a:t>
            </a:r>
            <a:r>
              <a:rPr lang="zh-CN" altLang="en-US" dirty="0"/>
              <a:t>不冲突。</a:t>
            </a:r>
          </a:p>
        </p:txBody>
      </p:sp>
      <p:sp>
        <p:nvSpPr>
          <p:cNvPr id="30" name="文本框 29">
            <a:extLst>
              <a:ext uri="{FF2B5EF4-FFF2-40B4-BE49-F238E27FC236}">
                <a16:creationId xmlns:a16="http://schemas.microsoft.com/office/drawing/2014/main" id="{524B54F5-E2DE-44EA-8B5C-9D48A37E4C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157995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165EA4-A390-4AC6-983A-512A1C9DAD48}"/>
              </a:ext>
            </a:extLst>
          </p:cNvPr>
          <p:cNvSpPr txBox="1"/>
          <p:nvPr/>
        </p:nvSpPr>
        <p:spPr>
          <a:xfrm>
            <a:off x="895095" y="1222387"/>
            <a:ext cx="2585772" cy="369332"/>
          </a:xfrm>
          <a:prstGeom prst="rect">
            <a:avLst/>
          </a:prstGeom>
          <a:noFill/>
        </p:spPr>
        <p:txBody>
          <a:bodyPr wrap="square" rtlCol="0">
            <a:spAutoFit/>
          </a:bodyPr>
          <a:lstStyle/>
          <a:p>
            <a:r>
              <a:rPr lang="en-US" altLang="zh-CN" dirty="0"/>
              <a:t>3</a:t>
            </a:r>
            <a:r>
              <a:rPr lang="zh-CN" altLang="en-US" dirty="0"/>
              <a:t>、</a:t>
            </a:r>
            <a:r>
              <a:rPr lang="en-US" altLang="zh-CN" dirty="0" err="1"/>
              <a:t>IPSec</a:t>
            </a:r>
            <a:r>
              <a:rPr lang="zh-CN" altLang="en-US" dirty="0"/>
              <a:t>的安全联盟</a:t>
            </a:r>
          </a:p>
        </p:txBody>
      </p:sp>
      <p:sp>
        <p:nvSpPr>
          <p:cNvPr id="4" name="矩形 3">
            <a:extLst>
              <a:ext uri="{FF2B5EF4-FFF2-40B4-BE49-F238E27FC236}">
                <a16:creationId xmlns:a16="http://schemas.microsoft.com/office/drawing/2014/main" id="{FDD0E855-ECE8-4B1E-94CC-DE100E0387F9}"/>
              </a:ext>
            </a:extLst>
          </p:cNvPr>
          <p:cNvSpPr/>
          <p:nvPr/>
        </p:nvSpPr>
        <p:spPr>
          <a:xfrm>
            <a:off x="895094" y="1696889"/>
            <a:ext cx="7477380" cy="923330"/>
          </a:xfrm>
          <a:prstGeom prst="rect">
            <a:avLst/>
          </a:prstGeom>
        </p:spPr>
        <p:txBody>
          <a:bodyPr wrap="square">
            <a:spAutoFit/>
          </a:bodyPr>
          <a:lstStyle/>
          <a:p>
            <a:r>
              <a:rPr lang="zh-CN" altLang="en-US" dirty="0"/>
              <a:t>安全关联（</a:t>
            </a:r>
            <a:r>
              <a:rPr lang="en-US" altLang="zh-CN" dirty="0"/>
              <a:t>Security Association</a:t>
            </a:r>
            <a:r>
              <a:rPr lang="zh-CN" altLang="en-US" dirty="0"/>
              <a:t>，</a:t>
            </a:r>
            <a:r>
              <a:rPr lang="en-US" altLang="zh-CN" dirty="0"/>
              <a:t>SA</a:t>
            </a:r>
            <a:r>
              <a:rPr lang="zh-CN" altLang="en-US" dirty="0"/>
              <a:t>）是两个</a:t>
            </a:r>
            <a:r>
              <a:rPr lang="en-US" altLang="zh-CN" dirty="0"/>
              <a:t>IPSec</a:t>
            </a:r>
            <a:r>
              <a:rPr lang="zh-CN" altLang="en-US" dirty="0"/>
              <a:t>实体（主机、安全网关）之间经过协商建立起来的一种协定，定义了一组与给定实体之间安全相关参数的集合，从而决定了保护对象、保护方式以及保护机制。</a:t>
            </a:r>
          </a:p>
        </p:txBody>
      </p:sp>
      <p:sp>
        <p:nvSpPr>
          <p:cNvPr id="5" name="矩形 4">
            <a:extLst>
              <a:ext uri="{FF2B5EF4-FFF2-40B4-BE49-F238E27FC236}">
                <a16:creationId xmlns:a16="http://schemas.microsoft.com/office/drawing/2014/main" id="{B6CF2A27-747B-4CC9-A862-FE59C67C2E86}"/>
              </a:ext>
            </a:extLst>
          </p:cNvPr>
          <p:cNvSpPr/>
          <p:nvPr/>
        </p:nvSpPr>
        <p:spPr>
          <a:xfrm>
            <a:off x="895094" y="2776400"/>
            <a:ext cx="7630245" cy="646331"/>
          </a:xfrm>
          <a:prstGeom prst="rect">
            <a:avLst/>
          </a:prstGeom>
        </p:spPr>
        <p:txBody>
          <a:bodyPr wrap="square">
            <a:spAutoFit/>
          </a:bodyPr>
          <a:lstStyle/>
          <a:p>
            <a:r>
              <a:rPr lang="en-US" altLang="zh-CN" dirty="0"/>
              <a:t>SA</a:t>
            </a:r>
            <a:r>
              <a:rPr lang="zh-CN" altLang="en-US" dirty="0"/>
              <a:t>是一种单工关系，即业务流的发送方到接收方是一个单向逻辑关系。在双向的点到点通信中，需要两个</a:t>
            </a:r>
            <a:r>
              <a:rPr lang="en-US" altLang="zh-CN" dirty="0"/>
              <a:t>SA</a:t>
            </a:r>
            <a:r>
              <a:rPr lang="zh-CN" altLang="en-US" dirty="0"/>
              <a:t>，并构成一个</a:t>
            </a:r>
            <a:r>
              <a:rPr lang="en-US" altLang="zh-CN" dirty="0"/>
              <a:t>SA</a:t>
            </a:r>
            <a:r>
              <a:rPr lang="zh-CN" altLang="en-US" dirty="0"/>
              <a:t>束（</a:t>
            </a:r>
            <a:r>
              <a:rPr lang="en-US" altLang="zh-CN" dirty="0"/>
              <a:t>SA Bundle</a:t>
            </a:r>
            <a:r>
              <a:rPr lang="zh-CN" altLang="en-US" dirty="0"/>
              <a:t>）。</a:t>
            </a:r>
          </a:p>
        </p:txBody>
      </p:sp>
      <p:sp>
        <p:nvSpPr>
          <p:cNvPr id="7" name="文本框 6">
            <a:extLst>
              <a:ext uri="{FF2B5EF4-FFF2-40B4-BE49-F238E27FC236}">
                <a16:creationId xmlns:a16="http://schemas.microsoft.com/office/drawing/2014/main" id="{DA23D57B-1EF9-489A-B512-EDCC99DC0B9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
        <p:nvSpPr>
          <p:cNvPr id="8" name="文本框 7">
            <a:extLst>
              <a:ext uri="{FF2B5EF4-FFF2-40B4-BE49-F238E27FC236}">
                <a16:creationId xmlns:a16="http://schemas.microsoft.com/office/drawing/2014/main" id="{8AB779A3-7098-4F39-B044-39F30EAEAE78}"/>
              </a:ext>
            </a:extLst>
          </p:cNvPr>
          <p:cNvSpPr txBox="1"/>
          <p:nvPr/>
        </p:nvSpPr>
        <p:spPr>
          <a:xfrm>
            <a:off x="895094" y="3735955"/>
            <a:ext cx="2216940"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SA</a:t>
            </a:r>
            <a:r>
              <a:rPr lang="zh-CN" altLang="en-US" dirty="0">
                <a:latin typeface="+mn-ea"/>
              </a:rPr>
              <a:t>的表示方法</a:t>
            </a:r>
          </a:p>
        </p:txBody>
      </p:sp>
      <p:sp>
        <p:nvSpPr>
          <p:cNvPr id="9" name="矩形 8">
            <a:extLst>
              <a:ext uri="{FF2B5EF4-FFF2-40B4-BE49-F238E27FC236}">
                <a16:creationId xmlns:a16="http://schemas.microsoft.com/office/drawing/2014/main" id="{1FC7B953-14B2-4A17-90BF-DC4EEBD5E8A4}"/>
              </a:ext>
            </a:extLst>
          </p:cNvPr>
          <p:cNvSpPr/>
          <p:nvPr/>
        </p:nvSpPr>
        <p:spPr>
          <a:xfrm>
            <a:off x="895094" y="4272519"/>
            <a:ext cx="6694785" cy="369332"/>
          </a:xfrm>
          <a:prstGeom prst="rect">
            <a:avLst/>
          </a:prstGeom>
        </p:spPr>
        <p:txBody>
          <a:bodyPr wrap="square">
            <a:spAutoFit/>
          </a:bodyPr>
          <a:lstStyle/>
          <a:p>
            <a:r>
              <a:rPr lang="zh-CN" altLang="en-US" dirty="0"/>
              <a:t>每个</a:t>
            </a:r>
            <a:r>
              <a:rPr lang="en-US" altLang="zh-CN" dirty="0"/>
              <a:t>SA</a:t>
            </a:r>
            <a:r>
              <a:rPr lang="zh-CN" altLang="en-US" dirty="0"/>
              <a:t>由三元组（</a:t>
            </a:r>
            <a:r>
              <a:rPr lang="en-US" altLang="zh-CN" dirty="0"/>
              <a:t>SPI</a:t>
            </a:r>
            <a:r>
              <a:rPr lang="zh-CN" altLang="en-US" dirty="0"/>
              <a:t>，</a:t>
            </a:r>
            <a:r>
              <a:rPr lang="en-US" altLang="zh-CN" dirty="0"/>
              <a:t>IP</a:t>
            </a:r>
            <a:r>
              <a:rPr lang="zh-CN" altLang="en-US" dirty="0"/>
              <a:t>目的地址，</a:t>
            </a:r>
            <a:r>
              <a:rPr lang="en-US" altLang="zh-CN" dirty="0"/>
              <a:t>IPSec</a:t>
            </a:r>
            <a:r>
              <a:rPr lang="zh-CN" altLang="en-US" dirty="0"/>
              <a:t>协议）来惟一标识：</a:t>
            </a:r>
          </a:p>
        </p:txBody>
      </p:sp>
      <p:sp>
        <p:nvSpPr>
          <p:cNvPr id="10" name="矩形 9">
            <a:extLst>
              <a:ext uri="{FF2B5EF4-FFF2-40B4-BE49-F238E27FC236}">
                <a16:creationId xmlns:a16="http://schemas.microsoft.com/office/drawing/2014/main" id="{B9E6C0F6-2D2B-4158-AC45-3EF15D51D16F}"/>
              </a:ext>
            </a:extLst>
          </p:cNvPr>
          <p:cNvSpPr/>
          <p:nvPr/>
        </p:nvSpPr>
        <p:spPr>
          <a:xfrm>
            <a:off x="895094" y="4682163"/>
            <a:ext cx="7444914" cy="646331"/>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安全参数索引（</a:t>
            </a:r>
            <a:r>
              <a:rPr lang="en-US" altLang="zh-CN" dirty="0">
                <a:latin typeface="+mn-ea"/>
              </a:rPr>
              <a:t>Security Parameter Index</a:t>
            </a:r>
            <a:r>
              <a:rPr lang="zh-CN" altLang="en-US" dirty="0">
                <a:latin typeface="+mn-ea"/>
              </a:rPr>
              <a:t>，</a:t>
            </a:r>
            <a:r>
              <a:rPr lang="en-US" altLang="zh-CN" dirty="0">
                <a:latin typeface="+mn-ea"/>
              </a:rPr>
              <a:t>SPI</a:t>
            </a:r>
            <a:r>
              <a:rPr lang="zh-CN" altLang="en-US" dirty="0">
                <a:latin typeface="+mn-ea"/>
              </a:rPr>
              <a:t>），</a:t>
            </a:r>
            <a:r>
              <a:rPr lang="en-US" altLang="zh-CN" dirty="0">
                <a:latin typeface="+mn-ea"/>
              </a:rPr>
              <a:t>32</a:t>
            </a:r>
            <a:r>
              <a:rPr lang="zh-CN" altLang="en-US" dirty="0">
                <a:latin typeface="+mn-ea"/>
              </a:rPr>
              <a:t>位，标识具有相同</a:t>
            </a:r>
            <a:r>
              <a:rPr lang="en-US" altLang="zh-CN" dirty="0">
                <a:latin typeface="+mn-ea"/>
              </a:rPr>
              <a:t>IP</a:t>
            </a:r>
            <a:r>
              <a:rPr lang="zh-CN" altLang="en-US" dirty="0">
                <a:latin typeface="+mn-ea"/>
              </a:rPr>
              <a:t>地址和相同安全协议的不同的</a:t>
            </a:r>
            <a:r>
              <a:rPr lang="en-US" altLang="zh-CN" dirty="0">
                <a:latin typeface="+mn-ea"/>
              </a:rPr>
              <a:t>SA</a:t>
            </a:r>
            <a:r>
              <a:rPr lang="zh-CN" altLang="en-US" dirty="0">
                <a:latin typeface="+mn-ea"/>
              </a:rPr>
              <a:t>，被放在</a:t>
            </a:r>
            <a:r>
              <a:rPr lang="en-US" altLang="zh-CN" dirty="0">
                <a:latin typeface="+mn-ea"/>
              </a:rPr>
              <a:t>AH</a:t>
            </a:r>
            <a:r>
              <a:rPr lang="zh-CN" altLang="en-US" dirty="0">
                <a:latin typeface="+mn-ea"/>
              </a:rPr>
              <a:t>或</a:t>
            </a:r>
            <a:r>
              <a:rPr lang="en-US" altLang="zh-CN" dirty="0">
                <a:latin typeface="+mn-ea"/>
              </a:rPr>
              <a:t>ESP</a:t>
            </a:r>
            <a:r>
              <a:rPr lang="zh-CN" altLang="en-US" dirty="0">
                <a:latin typeface="+mn-ea"/>
              </a:rPr>
              <a:t>头中；</a:t>
            </a:r>
          </a:p>
        </p:txBody>
      </p:sp>
      <p:sp>
        <p:nvSpPr>
          <p:cNvPr id="11" name="矩形 10">
            <a:extLst>
              <a:ext uri="{FF2B5EF4-FFF2-40B4-BE49-F238E27FC236}">
                <a16:creationId xmlns:a16="http://schemas.microsoft.com/office/drawing/2014/main" id="{45BECF7C-1588-4AF8-B9A5-4AB4F71F6F24}"/>
              </a:ext>
            </a:extLst>
          </p:cNvPr>
          <p:cNvSpPr/>
          <p:nvPr/>
        </p:nvSpPr>
        <p:spPr>
          <a:xfrm>
            <a:off x="895094" y="5368806"/>
            <a:ext cx="5360256"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en-US" altLang="zh-CN" dirty="0">
                <a:latin typeface="+mn-ea"/>
              </a:rPr>
              <a:t>IP</a:t>
            </a:r>
            <a:r>
              <a:rPr lang="zh-CN" altLang="en-US" dirty="0">
                <a:latin typeface="+mn-ea"/>
              </a:rPr>
              <a:t>目的地址：</a:t>
            </a:r>
            <a:r>
              <a:rPr lang="en-US" altLang="zh-CN" dirty="0">
                <a:latin typeface="+mn-ea"/>
              </a:rPr>
              <a:t>IP</a:t>
            </a:r>
            <a:r>
              <a:rPr lang="zh-CN" altLang="en-US" dirty="0">
                <a:latin typeface="+mn-ea"/>
              </a:rPr>
              <a:t>目的地址，是</a:t>
            </a:r>
            <a:r>
              <a:rPr lang="en-US" altLang="zh-CN" dirty="0">
                <a:latin typeface="+mn-ea"/>
              </a:rPr>
              <a:t>SA</a:t>
            </a:r>
            <a:r>
              <a:rPr lang="zh-CN" altLang="en-US" dirty="0">
                <a:latin typeface="+mn-ea"/>
              </a:rPr>
              <a:t>的终端地址；</a:t>
            </a:r>
          </a:p>
        </p:txBody>
      </p:sp>
      <p:sp>
        <p:nvSpPr>
          <p:cNvPr id="12" name="矩形 11">
            <a:extLst>
              <a:ext uri="{FF2B5EF4-FFF2-40B4-BE49-F238E27FC236}">
                <a16:creationId xmlns:a16="http://schemas.microsoft.com/office/drawing/2014/main" id="{2ADB1B71-DB27-4191-85D3-1C0475E3FE95}"/>
              </a:ext>
            </a:extLst>
          </p:cNvPr>
          <p:cNvSpPr/>
          <p:nvPr/>
        </p:nvSpPr>
        <p:spPr>
          <a:xfrm>
            <a:off x="895094" y="5778450"/>
            <a:ext cx="324319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latin typeface="+mn-ea"/>
              </a:rPr>
              <a:t>IPSec</a:t>
            </a:r>
            <a:r>
              <a:rPr lang="zh-CN" altLang="en-US" dirty="0">
                <a:latin typeface="+mn-ea"/>
              </a:rPr>
              <a:t>协议：采用</a:t>
            </a:r>
            <a:r>
              <a:rPr lang="en-US" altLang="zh-CN" dirty="0">
                <a:latin typeface="+mn-ea"/>
              </a:rPr>
              <a:t>AH</a:t>
            </a:r>
            <a:r>
              <a:rPr lang="zh-CN" altLang="en-US" dirty="0">
                <a:latin typeface="+mn-ea"/>
              </a:rPr>
              <a:t>或</a:t>
            </a:r>
            <a:r>
              <a:rPr lang="en-US" altLang="zh-CN" dirty="0">
                <a:latin typeface="+mn-ea"/>
              </a:rPr>
              <a:t>ESP</a:t>
            </a:r>
            <a:r>
              <a:rPr lang="zh-CN" altLang="en-US" dirty="0">
                <a:latin typeface="+mn-ea"/>
              </a:rPr>
              <a:t>。</a:t>
            </a:r>
          </a:p>
        </p:txBody>
      </p:sp>
    </p:spTree>
    <p:extLst>
      <p:ext uri="{BB962C8B-B14F-4D97-AF65-F5344CB8AC3E}">
        <p14:creationId xmlns:p14="http://schemas.microsoft.com/office/powerpoint/2010/main" val="223422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09227" y="1827802"/>
            <a:ext cx="7353811" cy="646331"/>
          </a:xfrm>
          <a:prstGeom prst="rect">
            <a:avLst/>
          </a:prstGeom>
        </p:spPr>
        <p:txBody>
          <a:bodyPr wrap="square">
            <a:spAutoFit/>
          </a:bodyPr>
          <a:lstStyle/>
          <a:p>
            <a:r>
              <a:rPr lang="zh-CN" altLang="en-US" dirty="0"/>
              <a:t>安全关联数据库（</a:t>
            </a:r>
            <a:r>
              <a:rPr lang="en-US" altLang="zh-CN" dirty="0"/>
              <a:t>Security Association Database</a:t>
            </a:r>
            <a:r>
              <a:rPr lang="zh-CN" altLang="en-US" dirty="0"/>
              <a:t>，</a:t>
            </a:r>
            <a:r>
              <a:rPr lang="en-US" altLang="zh-CN" dirty="0"/>
              <a:t>SAD</a:t>
            </a:r>
            <a:r>
              <a:rPr lang="zh-CN" altLang="en-US" dirty="0"/>
              <a:t>）并不是通常意义上的数据库，而是将所有</a:t>
            </a:r>
            <a:r>
              <a:rPr lang="en-US" altLang="zh-CN" dirty="0"/>
              <a:t>SA</a:t>
            </a:r>
            <a:r>
              <a:rPr lang="zh-CN" altLang="en-US" dirty="0"/>
              <a:t>以某种数据结构集中存储的一个表。</a:t>
            </a:r>
          </a:p>
        </p:txBody>
      </p:sp>
      <p:graphicFrame>
        <p:nvGraphicFramePr>
          <p:cNvPr id="10" name="表格 9"/>
          <p:cNvGraphicFramePr>
            <a:graphicFrameLocks noGrp="1"/>
          </p:cNvGraphicFramePr>
          <p:nvPr/>
        </p:nvGraphicFramePr>
        <p:xfrm>
          <a:off x="779558" y="3141065"/>
          <a:ext cx="8121094" cy="1611303"/>
        </p:xfrm>
        <a:graphic>
          <a:graphicData uri="http://schemas.openxmlformats.org/drawingml/2006/table">
            <a:tbl>
              <a:tblPr firstRow="1" bandRow="1">
                <a:tableStyleId>{93296810-A885-4BE3-A3E7-6D5BEEA58F35}</a:tableStyleId>
              </a:tblPr>
              <a:tblGrid>
                <a:gridCol w="1075641">
                  <a:extLst>
                    <a:ext uri="{9D8B030D-6E8A-4147-A177-3AD203B41FA5}">
                      <a16:colId xmlns:a16="http://schemas.microsoft.com/office/drawing/2014/main" val="20000"/>
                    </a:ext>
                  </a:extLst>
                </a:gridCol>
                <a:gridCol w="1215475">
                  <a:extLst>
                    <a:ext uri="{9D8B030D-6E8A-4147-A177-3AD203B41FA5}">
                      <a16:colId xmlns:a16="http://schemas.microsoft.com/office/drawing/2014/main" val="20001"/>
                    </a:ext>
                  </a:extLst>
                </a:gridCol>
                <a:gridCol w="1333795">
                  <a:extLst>
                    <a:ext uri="{9D8B030D-6E8A-4147-A177-3AD203B41FA5}">
                      <a16:colId xmlns:a16="http://schemas.microsoft.com/office/drawing/2014/main" val="20002"/>
                    </a:ext>
                  </a:extLst>
                </a:gridCol>
                <a:gridCol w="1548924">
                  <a:extLst>
                    <a:ext uri="{9D8B030D-6E8A-4147-A177-3AD203B41FA5}">
                      <a16:colId xmlns:a16="http://schemas.microsoft.com/office/drawing/2014/main" val="20003"/>
                    </a:ext>
                  </a:extLst>
                </a:gridCol>
                <a:gridCol w="1516655">
                  <a:extLst>
                    <a:ext uri="{9D8B030D-6E8A-4147-A177-3AD203B41FA5}">
                      <a16:colId xmlns:a16="http://schemas.microsoft.com/office/drawing/2014/main" val="20004"/>
                    </a:ext>
                  </a:extLst>
                </a:gridCol>
                <a:gridCol w="1430604">
                  <a:extLst>
                    <a:ext uri="{9D8B030D-6E8A-4147-A177-3AD203B41FA5}">
                      <a16:colId xmlns:a16="http://schemas.microsoft.com/office/drawing/2014/main" val="20005"/>
                    </a:ext>
                  </a:extLst>
                </a:gridCol>
              </a:tblGrid>
              <a:tr h="672144">
                <a:tc>
                  <a:txBody>
                    <a:bodyPr/>
                    <a:lstStyle/>
                    <a:p>
                      <a:r>
                        <a:rPr lang="en-US" altLang="zh-CN" sz="1800" dirty="0">
                          <a:latin typeface="+mn-ea"/>
                          <a:ea typeface="+mn-ea"/>
                        </a:rPr>
                        <a:t>SPI</a:t>
                      </a:r>
                      <a:endParaRPr lang="zh-CN" altLang="en-US" sz="1800" dirty="0">
                        <a:latin typeface="+mn-ea"/>
                        <a:ea typeface="+mn-ea"/>
                      </a:endParaRPr>
                    </a:p>
                  </a:txBody>
                  <a:tcPr anchor="ctr"/>
                </a:tc>
                <a:tc>
                  <a:txBody>
                    <a:bodyPr/>
                    <a:lstStyle/>
                    <a:p>
                      <a:r>
                        <a:rPr lang="zh-CN" altLang="en-US" sz="1800" dirty="0">
                          <a:latin typeface="+mn-ea"/>
                          <a:ea typeface="+mn-ea"/>
                        </a:rPr>
                        <a:t>目标</a:t>
                      </a:r>
                      <a:r>
                        <a:rPr lang="en-US" altLang="zh-CN" sz="1800" dirty="0">
                          <a:latin typeface="+mn-ea"/>
                          <a:ea typeface="+mn-ea"/>
                        </a:rPr>
                        <a:t>IP</a:t>
                      </a:r>
                      <a:endParaRPr lang="zh-CN" altLang="en-US" sz="1800" dirty="0">
                        <a:latin typeface="+mn-ea"/>
                        <a:ea typeface="+mn-ea"/>
                      </a:endParaRPr>
                    </a:p>
                  </a:txBody>
                  <a:tcPr anchor="ctr"/>
                </a:tc>
                <a:tc>
                  <a:txBody>
                    <a:bodyPr/>
                    <a:lstStyle/>
                    <a:p>
                      <a:r>
                        <a:rPr lang="zh-CN" altLang="en-US" sz="1800" dirty="0">
                          <a:latin typeface="+mn-ea"/>
                          <a:ea typeface="+mn-ea"/>
                        </a:rPr>
                        <a:t>执行协议</a:t>
                      </a:r>
                    </a:p>
                  </a:txBody>
                  <a:tcPr anchor="ctr"/>
                </a:tc>
                <a:tc>
                  <a:txBody>
                    <a:bodyPr/>
                    <a:lstStyle/>
                    <a:p>
                      <a:r>
                        <a:rPr lang="en-US" altLang="zh-CN" sz="1800" dirty="0">
                          <a:latin typeface="+mn-ea"/>
                          <a:ea typeface="+mn-ea"/>
                        </a:rPr>
                        <a:t>AH</a:t>
                      </a:r>
                      <a:r>
                        <a:rPr lang="zh-CN" altLang="en-US" sz="1800" dirty="0">
                          <a:latin typeface="+mn-ea"/>
                          <a:ea typeface="+mn-ea"/>
                        </a:rPr>
                        <a:t>验证算法</a:t>
                      </a:r>
                    </a:p>
                  </a:txBody>
                  <a:tcPr anchor="ctr"/>
                </a:tc>
                <a:tc>
                  <a:txBody>
                    <a:bodyPr/>
                    <a:lstStyle/>
                    <a:p>
                      <a:r>
                        <a:rPr lang="en-US" altLang="zh-CN" sz="1800" dirty="0">
                          <a:latin typeface="+mn-ea"/>
                          <a:ea typeface="+mn-ea"/>
                        </a:rPr>
                        <a:t>AH</a:t>
                      </a:r>
                      <a:r>
                        <a:rPr lang="zh-CN" altLang="en-US" sz="1800" dirty="0">
                          <a:latin typeface="+mn-ea"/>
                          <a:ea typeface="+mn-ea"/>
                        </a:rPr>
                        <a:t>加密密钥</a:t>
                      </a:r>
                    </a:p>
                  </a:txBody>
                  <a:tcPr anchor="ctr"/>
                </a:tc>
                <a:tc>
                  <a:txBody>
                    <a:bodyPr/>
                    <a:lstStyle/>
                    <a:p>
                      <a:r>
                        <a:rPr lang="zh-CN" altLang="en-US" sz="1800" dirty="0">
                          <a:latin typeface="+mn-ea"/>
                          <a:ea typeface="+mn-ea"/>
                        </a:rPr>
                        <a:t>工作模式</a:t>
                      </a:r>
                      <a:endParaRPr lang="en-US" altLang="zh-CN" sz="1800" dirty="0">
                        <a:latin typeface="+mn-ea"/>
                        <a:ea typeface="+mn-ea"/>
                      </a:endParaRPr>
                    </a:p>
                  </a:txBody>
                  <a:tcPr anchor="ctr"/>
                </a:tc>
                <a:extLst>
                  <a:ext uri="{0D108BD9-81ED-4DB2-BD59-A6C34878D82A}">
                    <a16:rowId xmlns:a16="http://schemas.microsoft.com/office/drawing/2014/main" val="10000"/>
                  </a:ext>
                </a:extLst>
              </a:tr>
              <a:tr h="939159">
                <a:tc>
                  <a:txBody>
                    <a:bodyPr/>
                    <a:lstStyle/>
                    <a:p>
                      <a:r>
                        <a:rPr lang="en-US" altLang="zh-CN" sz="1800" dirty="0">
                          <a:latin typeface="+mn-ea"/>
                          <a:ea typeface="+mn-ea"/>
                        </a:rPr>
                        <a:t>SPI</a:t>
                      </a:r>
                      <a:r>
                        <a:rPr lang="zh-CN" altLang="en-US" sz="1800" dirty="0">
                          <a:latin typeface="+mn-ea"/>
                          <a:ea typeface="+mn-ea"/>
                        </a:rPr>
                        <a:t>值</a:t>
                      </a:r>
                    </a:p>
                  </a:txBody>
                  <a:tcPr anchor="ctr"/>
                </a:tc>
                <a:tc>
                  <a:txBody>
                    <a:bodyPr/>
                    <a:lstStyle/>
                    <a:p>
                      <a:r>
                        <a:rPr lang="en-US" altLang="zh-CN" sz="1800" dirty="0">
                          <a:latin typeface="+mn-ea"/>
                          <a:ea typeface="+mn-ea"/>
                        </a:rPr>
                        <a:t>IP</a:t>
                      </a:r>
                      <a:r>
                        <a:rPr lang="zh-CN" altLang="en-US" sz="1800" dirty="0">
                          <a:latin typeface="+mn-ea"/>
                          <a:ea typeface="+mn-ea"/>
                        </a:rPr>
                        <a:t>地址</a:t>
                      </a:r>
                    </a:p>
                  </a:txBody>
                  <a:tcPr anchor="ctr"/>
                </a:tc>
                <a:tc>
                  <a:txBody>
                    <a:bodyPr/>
                    <a:lstStyle/>
                    <a:p>
                      <a:r>
                        <a:rPr lang="en-US" altLang="zh-CN" sz="1800" dirty="0">
                          <a:latin typeface="+mn-ea"/>
                          <a:ea typeface="+mn-ea"/>
                        </a:rPr>
                        <a:t>AH</a:t>
                      </a:r>
                      <a:endParaRPr lang="zh-CN" altLang="en-US" sz="1800" dirty="0">
                        <a:latin typeface="+mn-ea"/>
                        <a:ea typeface="+mn-ea"/>
                      </a:endParaRPr>
                    </a:p>
                  </a:txBody>
                  <a:tcPr anchor="ctr"/>
                </a:tc>
                <a:tc>
                  <a:txBody>
                    <a:bodyPr/>
                    <a:lstStyle/>
                    <a:p>
                      <a:r>
                        <a:rPr lang="en-US" altLang="zh-CN" sz="1800" dirty="0">
                          <a:latin typeface="+mn-ea"/>
                          <a:ea typeface="+mn-ea"/>
                        </a:rPr>
                        <a:t>HMAC-SHA1</a:t>
                      </a:r>
                      <a:endParaRPr lang="zh-CN" altLang="en-US" sz="1800" dirty="0">
                        <a:latin typeface="+mn-ea"/>
                        <a:ea typeface="+mn-ea"/>
                      </a:endParaRPr>
                    </a:p>
                  </a:txBody>
                  <a:tcPr anchor="ctr"/>
                </a:tc>
                <a:tc>
                  <a:txBody>
                    <a:bodyPr/>
                    <a:lstStyle/>
                    <a:p>
                      <a:r>
                        <a:rPr lang="en-US" altLang="zh-CN" sz="1800" dirty="0">
                          <a:latin typeface="+mn-ea"/>
                          <a:ea typeface="+mn-ea"/>
                        </a:rPr>
                        <a:t>##########</a:t>
                      </a:r>
                      <a:endParaRPr lang="zh-CN" altLang="en-US" sz="1800" dirty="0">
                        <a:latin typeface="+mn-ea"/>
                        <a:ea typeface="+mn-ea"/>
                      </a:endParaRPr>
                    </a:p>
                  </a:txBody>
                  <a:tcPr anchor="ctr"/>
                </a:tc>
                <a:tc>
                  <a:txBody>
                    <a:bodyPr/>
                    <a:lstStyle/>
                    <a:p>
                      <a:r>
                        <a:rPr lang="zh-CN" altLang="en-US" sz="1800" dirty="0">
                          <a:latin typeface="+mn-ea"/>
                          <a:ea typeface="+mn-ea"/>
                        </a:rPr>
                        <a:t>传输模式</a:t>
                      </a:r>
                      <a:r>
                        <a:rPr lang="en-US" altLang="zh-CN" sz="1800" dirty="0">
                          <a:latin typeface="+mn-ea"/>
                          <a:ea typeface="+mn-ea"/>
                        </a:rPr>
                        <a:t>/</a:t>
                      </a:r>
                      <a:r>
                        <a:rPr lang="zh-CN" altLang="en-US" sz="1800" dirty="0">
                          <a:latin typeface="+mn-ea"/>
                          <a:ea typeface="+mn-ea"/>
                        </a:rPr>
                        <a:t>隧道模式</a:t>
                      </a:r>
                      <a:endParaRPr lang="en-US" altLang="zh-CN" sz="1800" dirty="0">
                        <a:latin typeface="+mn-ea"/>
                        <a:ea typeface="+mn-ea"/>
                      </a:endParaRPr>
                    </a:p>
                  </a:txBody>
                  <a:tcPr anchor="ctr"/>
                </a:tc>
                <a:extLst>
                  <a:ext uri="{0D108BD9-81ED-4DB2-BD59-A6C34878D82A}">
                    <a16:rowId xmlns:a16="http://schemas.microsoft.com/office/drawing/2014/main" val="10001"/>
                  </a:ext>
                </a:extLst>
              </a:tr>
            </a:tbl>
          </a:graphicData>
        </a:graphic>
      </p:graphicFrame>
      <p:sp>
        <p:nvSpPr>
          <p:cNvPr id="11" name="文本框 10"/>
          <p:cNvSpPr txBox="1"/>
          <p:nvPr/>
        </p:nvSpPr>
        <p:spPr>
          <a:xfrm>
            <a:off x="909227" y="1225241"/>
            <a:ext cx="2579324" cy="369332"/>
          </a:xfrm>
          <a:prstGeom prst="rect">
            <a:avLst/>
          </a:prstGeom>
          <a:noFill/>
        </p:spPr>
        <p:txBody>
          <a:bodyPr wrap="square" rtlCol="0">
            <a:spAutoFit/>
          </a:bodyPr>
          <a:lstStyle/>
          <a:p>
            <a:r>
              <a:rPr lang="zh-CN" altLang="en-US" dirty="0">
                <a:latin typeface="+mn-ea"/>
              </a:rPr>
              <a:t>（</a:t>
            </a:r>
            <a:r>
              <a:rPr lang="en-US" altLang="zh-CN" dirty="0">
                <a:latin typeface="+mn-ea"/>
              </a:rPr>
              <a:t>2</a:t>
            </a:r>
            <a:r>
              <a:rPr lang="zh-CN" altLang="en-US" dirty="0">
                <a:latin typeface="+mn-ea"/>
              </a:rPr>
              <a:t>）安全关联数据库</a:t>
            </a:r>
          </a:p>
        </p:txBody>
      </p:sp>
      <p:sp>
        <p:nvSpPr>
          <p:cNvPr id="2" name="文本框 1"/>
          <p:cNvSpPr txBox="1"/>
          <p:nvPr/>
        </p:nvSpPr>
        <p:spPr>
          <a:xfrm>
            <a:off x="699659" y="2674025"/>
            <a:ext cx="4069492" cy="369332"/>
          </a:xfrm>
          <a:prstGeom prst="rect">
            <a:avLst/>
          </a:prstGeom>
          <a:noFill/>
        </p:spPr>
        <p:txBody>
          <a:bodyPr wrap="square" rtlCol="0">
            <a:spAutoFit/>
          </a:bodyPr>
          <a:lstStyle/>
          <a:p>
            <a:r>
              <a:rPr lang="en-US" altLang="zh-CN" dirty="0"/>
              <a:t>AH</a:t>
            </a:r>
            <a:r>
              <a:rPr lang="zh-CN" altLang="en-US" dirty="0"/>
              <a:t>的安全关联数据库主要结构：</a:t>
            </a:r>
          </a:p>
        </p:txBody>
      </p:sp>
      <p:graphicFrame>
        <p:nvGraphicFramePr>
          <p:cNvPr id="12" name="表格 11"/>
          <p:cNvGraphicFramePr>
            <a:graphicFrameLocks noGrp="1"/>
          </p:cNvGraphicFramePr>
          <p:nvPr/>
        </p:nvGraphicFramePr>
        <p:xfrm>
          <a:off x="909228" y="5299561"/>
          <a:ext cx="7991424" cy="1440452"/>
        </p:xfrm>
        <a:graphic>
          <a:graphicData uri="http://schemas.openxmlformats.org/drawingml/2006/table">
            <a:tbl>
              <a:tblPr firstRow="1" bandRow="1">
                <a:tableStyleId>{93296810-A885-4BE3-A3E7-6D5BEEA58F35}</a:tableStyleId>
              </a:tblPr>
              <a:tblGrid>
                <a:gridCol w="842731">
                  <a:extLst>
                    <a:ext uri="{9D8B030D-6E8A-4147-A177-3AD203B41FA5}">
                      <a16:colId xmlns:a16="http://schemas.microsoft.com/office/drawing/2014/main" val="20000"/>
                    </a:ext>
                  </a:extLst>
                </a:gridCol>
                <a:gridCol w="921752">
                  <a:extLst>
                    <a:ext uri="{9D8B030D-6E8A-4147-A177-3AD203B41FA5}">
                      <a16:colId xmlns:a16="http://schemas.microsoft.com/office/drawing/2014/main" val="20001"/>
                    </a:ext>
                  </a:extLst>
                </a:gridCol>
                <a:gridCol w="706676">
                  <a:extLst>
                    <a:ext uri="{9D8B030D-6E8A-4147-A177-3AD203B41FA5}">
                      <a16:colId xmlns:a16="http://schemas.microsoft.com/office/drawing/2014/main" val="20002"/>
                    </a:ext>
                  </a:extLst>
                </a:gridCol>
                <a:gridCol w="923892">
                  <a:extLst>
                    <a:ext uri="{9D8B030D-6E8A-4147-A177-3AD203B41FA5}">
                      <a16:colId xmlns:a16="http://schemas.microsoft.com/office/drawing/2014/main" val="20003"/>
                    </a:ext>
                  </a:extLst>
                </a:gridCol>
                <a:gridCol w="1411211">
                  <a:extLst>
                    <a:ext uri="{9D8B030D-6E8A-4147-A177-3AD203B41FA5}">
                      <a16:colId xmlns:a16="http://schemas.microsoft.com/office/drawing/2014/main" val="20004"/>
                    </a:ext>
                  </a:extLst>
                </a:gridCol>
                <a:gridCol w="911676">
                  <a:extLst>
                    <a:ext uri="{9D8B030D-6E8A-4147-A177-3AD203B41FA5}">
                      <a16:colId xmlns:a16="http://schemas.microsoft.com/office/drawing/2014/main" val="20005"/>
                    </a:ext>
                  </a:extLst>
                </a:gridCol>
                <a:gridCol w="990376">
                  <a:extLst>
                    <a:ext uri="{9D8B030D-6E8A-4147-A177-3AD203B41FA5}">
                      <a16:colId xmlns:a16="http://schemas.microsoft.com/office/drawing/2014/main" val="20006"/>
                    </a:ext>
                  </a:extLst>
                </a:gridCol>
                <a:gridCol w="1283110">
                  <a:extLst>
                    <a:ext uri="{9D8B030D-6E8A-4147-A177-3AD203B41FA5}">
                      <a16:colId xmlns:a16="http://schemas.microsoft.com/office/drawing/2014/main" val="20007"/>
                    </a:ext>
                  </a:extLst>
                </a:gridCol>
              </a:tblGrid>
              <a:tr h="720226">
                <a:tc>
                  <a:txBody>
                    <a:bodyPr/>
                    <a:lstStyle/>
                    <a:p>
                      <a:r>
                        <a:rPr lang="en-US" altLang="zh-CN" sz="1800" dirty="0">
                          <a:latin typeface="+mn-ea"/>
                          <a:ea typeface="+mn-ea"/>
                        </a:rPr>
                        <a:t>SPI</a:t>
                      </a:r>
                      <a:endParaRPr lang="zh-CN" altLang="en-US" sz="1800" dirty="0">
                        <a:latin typeface="+mn-ea"/>
                        <a:ea typeface="+mn-ea"/>
                      </a:endParaRPr>
                    </a:p>
                  </a:txBody>
                  <a:tcPr anchor="ctr"/>
                </a:tc>
                <a:tc>
                  <a:txBody>
                    <a:bodyPr/>
                    <a:lstStyle/>
                    <a:p>
                      <a:r>
                        <a:rPr lang="zh-CN" altLang="en-US" sz="1800" dirty="0">
                          <a:latin typeface="+mn-ea"/>
                          <a:ea typeface="+mn-ea"/>
                        </a:rPr>
                        <a:t>目标</a:t>
                      </a:r>
                      <a:r>
                        <a:rPr lang="en-US" altLang="zh-CN" sz="1800" dirty="0">
                          <a:latin typeface="+mn-ea"/>
                          <a:ea typeface="+mn-ea"/>
                        </a:rPr>
                        <a:t>IP</a:t>
                      </a:r>
                      <a:endParaRPr lang="zh-CN" altLang="en-US" sz="1800" dirty="0">
                        <a:latin typeface="+mn-ea"/>
                        <a:ea typeface="+mn-ea"/>
                      </a:endParaRPr>
                    </a:p>
                  </a:txBody>
                  <a:tcPr anchor="ctr"/>
                </a:tc>
                <a:tc>
                  <a:txBody>
                    <a:bodyPr/>
                    <a:lstStyle/>
                    <a:p>
                      <a:r>
                        <a:rPr lang="zh-CN" altLang="en-US" sz="1800" dirty="0">
                          <a:latin typeface="+mn-ea"/>
                          <a:ea typeface="+mn-ea"/>
                        </a:rPr>
                        <a:t>执行协议</a:t>
                      </a:r>
                    </a:p>
                  </a:txBody>
                  <a:tcPr anchor="ctr"/>
                </a:tc>
                <a:tc>
                  <a:txBody>
                    <a:bodyPr/>
                    <a:lstStyle/>
                    <a:p>
                      <a:r>
                        <a:rPr lang="en-US" altLang="zh-CN" sz="1800" dirty="0">
                          <a:latin typeface="+mn-ea"/>
                          <a:ea typeface="+mn-ea"/>
                        </a:rPr>
                        <a:t>ESP</a:t>
                      </a:r>
                      <a:r>
                        <a:rPr lang="zh-CN" altLang="en-US" sz="1800" dirty="0">
                          <a:latin typeface="+mn-ea"/>
                          <a:ea typeface="+mn-ea"/>
                        </a:rPr>
                        <a:t>验证算法</a:t>
                      </a:r>
                    </a:p>
                  </a:txBody>
                  <a:tcPr anchor="ctr"/>
                </a:tc>
                <a:tc>
                  <a:txBody>
                    <a:bodyPr/>
                    <a:lstStyle/>
                    <a:p>
                      <a:r>
                        <a:rPr lang="en-US" altLang="zh-CN" sz="1800" dirty="0">
                          <a:latin typeface="+mn-ea"/>
                          <a:ea typeface="+mn-ea"/>
                        </a:rPr>
                        <a:t>ESP</a:t>
                      </a:r>
                      <a:r>
                        <a:rPr lang="zh-CN" altLang="en-US" sz="1800" dirty="0">
                          <a:latin typeface="+mn-ea"/>
                          <a:ea typeface="+mn-ea"/>
                        </a:rPr>
                        <a:t>验证算法加密密钥</a:t>
                      </a:r>
                    </a:p>
                  </a:txBody>
                  <a:tcPr anchor="ctr"/>
                </a:tc>
                <a:tc>
                  <a:txBody>
                    <a:bodyPr/>
                    <a:lstStyle/>
                    <a:p>
                      <a:r>
                        <a:rPr lang="en-US" altLang="zh-CN" sz="1800" dirty="0">
                          <a:latin typeface="+mn-ea"/>
                          <a:ea typeface="+mn-ea"/>
                        </a:rPr>
                        <a:t>ESP</a:t>
                      </a:r>
                      <a:r>
                        <a:rPr lang="zh-CN" altLang="en-US" sz="1800" dirty="0">
                          <a:latin typeface="+mn-ea"/>
                          <a:ea typeface="+mn-ea"/>
                        </a:rPr>
                        <a:t>加密算法</a:t>
                      </a:r>
                      <a:endParaRPr lang="en-US" altLang="zh-CN" sz="1800" dirty="0">
                        <a:latin typeface="+mn-ea"/>
                        <a:ea typeface="+mn-ea"/>
                      </a:endParaRPr>
                    </a:p>
                  </a:txBody>
                  <a:tcPr anchor="ctr"/>
                </a:tc>
                <a:tc>
                  <a:txBody>
                    <a:bodyPr/>
                    <a:lstStyle/>
                    <a:p>
                      <a:r>
                        <a:rPr lang="en-US" altLang="zh-CN" sz="1800" dirty="0">
                          <a:latin typeface="+mn-ea"/>
                          <a:ea typeface="+mn-ea"/>
                        </a:rPr>
                        <a:t>ESP</a:t>
                      </a:r>
                      <a:r>
                        <a:rPr lang="zh-CN" altLang="en-US" sz="1800" dirty="0">
                          <a:latin typeface="+mn-ea"/>
                          <a:ea typeface="+mn-ea"/>
                        </a:rPr>
                        <a:t>加密密钥</a:t>
                      </a:r>
                      <a:endParaRPr lang="en-US" altLang="zh-CN" sz="1800" dirty="0">
                        <a:latin typeface="+mn-ea"/>
                        <a:ea typeface="+mn-ea"/>
                      </a:endParaRPr>
                    </a:p>
                  </a:txBody>
                  <a:tcPr anchor="ctr"/>
                </a:tc>
                <a:tc>
                  <a:txBody>
                    <a:bodyPr/>
                    <a:lstStyle/>
                    <a:p>
                      <a:r>
                        <a:rPr lang="zh-CN" altLang="en-US" sz="1800" dirty="0">
                          <a:latin typeface="+mn-ea"/>
                          <a:ea typeface="+mn-ea"/>
                        </a:rPr>
                        <a:t>工作模式</a:t>
                      </a:r>
                      <a:endParaRPr lang="en-US" altLang="zh-CN" sz="1800" dirty="0">
                        <a:latin typeface="+mn-ea"/>
                        <a:ea typeface="+mn-ea"/>
                      </a:endParaRPr>
                    </a:p>
                  </a:txBody>
                  <a:tcPr anchor="ctr"/>
                </a:tc>
                <a:extLst>
                  <a:ext uri="{0D108BD9-81ED-4DB2-BD59-A6C34878D82A}">
                    <a16:rowId xmlns:a16="http://schemas.microsoft.com/office/drawing/2014/main" val="10000"/>
                  </a:ext>
                </a:extLst>
              </a:tr>
              <a:tr h="720226">
                <a:tc>
                  <a:txBody>
                    <a:bodyPr/>
                    <a:lstStyle/>
                    <a:p>
                      <a:r>
                        <a:rPr lang="en-US" altLang="zh-CN" sz="1800" dirty="0">
                          <a:latin typeface="+mn-ea"/>
                          <a:ea typeface="+mn-ea"/>
                        </a:rPr>
                        <a:t>SPI</a:t>
                      </a:r>
                      <a:r>
                        <a:rPr lang="zh-CN" altLang="en-US" sz="1800" dirty="0">
                          <a:latin typeface="+mn-ea"/>
                          <a:ea typeface="+mn-ea"/>
                        </a:rPr>
                        <a:t>值</a:t>
                      </a:r>
                    </a:p>
                  </a:txBody>
                  <a:tcPr anchor="ctr"/>
                </a:tc>
                <a:tc>
                  <a:txBody>
                    <a:bodyPr/>
                    <a:lstStyle/>
                    <a:p>
                      <a:r>
                        <a:rPr lang="en-US" altLang="zh-CN" sz="1800" dirty="0">
                          <a:latin typeface="+mn-ea"/>
                          <a:ea typeface="+mn-ea"/>
                        </a:rPr>
                        <a:t>IP</a:t>
                      </a:r>
                      <a:r>
                        <a:rPr lang="zh-CN" altLang="en-US" sz="1800" dirty="0">
                          <a:latin typeface="+mn-ea"/>
                          <a:ea typeface="+mn-ea"/>
                        </a:rPr>
                        <a:t>地址</a:t>
                      </a:r>
                    </a:p>
                  </a:txBody>
                  <a:tcPr anchor="ctr"/>
                </a:tc>
                <a:tc>
                  <a:txBody>
                    <a:bodyPr/>
                    <a:lstStyle/>
                    <a:p>
                      <a:r>
                        <a:rPr lang="en-US" altLang="zh-CN" sz="1800" dirty="0">
                          <a:latin typeface="+mn-ea"/>
                          <a:ea typeface="+mn-ea"/>
                        </a:rPr>
                        <a:t>ESP</a:t>
                      </a:r>
                      <a:endParaRPr lang="zh-CN" altLang="en-US" sz="1800" dirty="0">
                        <a:latin typeface="+mn-ea"/>
                        <a:ea typeface="+mn-ea"/>
                      </a:endParaRPr>
                    </a:p>
                  </a:txBody>
                  <a:tcPr anchor="ctr"/>
                </a:tc>
                <a:tc>
                  <a:txBody>
                    <a:bodyPr/>
                    <a:lstStyle/>
                    <a:p>
                      <a:r>
                        <a:rPr lang="en-US" altLang="zh-CN" sz="1800" dirty="0">
                          <a:latin typeface="+mn-ea"/>
                          <a:ea typeface="+mn-ea"/>
                        </a:rPr>
                        <a:t>HMAC-SHA1</a:t>
                      </a:r>
                      <a:endParaRPr lang="zh-CN" altLang="en-US" sz="1800" dirty="0">
                        <a:latin typeface="+mn-ea"/>
                        <a:ea typeface="+mn-ea"/>
                      </a:endParaRPr>
                    </a:p>
                  </a:txBody>
                  <a:tcPr anchor="ctr"/>
                </a:tc>
                <a:tc>
                  <a:txBody>
                    <a:bodyPr/>
                    <a:lstStyle/>
                    <a:p>
                      <a:r>
                        <a:rPr lang="en-US" altLang="zh-CN" sz="1800" dirty="0">
                          <a:latin typeface="+mn-ea"/>
                          <a:ea typeface="+mn-ea"/>
                        </a:rPr>
                        <a:t>#########</a:t>
                      </a:r>
                      <a:endParaRPr lang="zh-CN" altLang="en-US" sz="1800" dirty="0">
                        <a:latin typeface="+mn-ea"/>
                        <a:ea typeface="+mn-ea"/>
                      </a:endParaRPr>
                    </a:p>
                  </a:txBody>
                  <a:tcPr anchor="ctr"/>
                </a:tc>
                <a:tc>
                  <a:txBody>
                    <a:bodyPr/>
                    <a:lstStyle/>
                    <a:p>
                      <a:r>
                        <a:rPr lang="en-US" altLang="zh-CN" sz="1800" dirty="0">
                          <a:latin typeface="+mn-ea"/>
                          <a:ea typeface="+mn-ea"/>
                        </a:rPr>
                        <a:t>3DES-CBC</a:t>
                      </a:r>
                    </a:p>
                  </a:txBody>
                  <a:tcPr anchor="ctr"/>
                </a:tc>
                <a:tc>
                  <a:txBody>
                    <a:bodyPr/>
                    <a:lstStyle/>
                    <a:p>
                      <a:r>
                        <a:rPr lang="en-US" altLang="zh-CN" sz="1800" dirty="0" err="1">
                          <a:latin typeface="+mn-ea"/>
                          <a:ea typeface="+mn-ea"/>
                        </a:rPr>
                        <a:t>xxxxxxx</a:t>
                      </a:r>
                      <a:endParaRPr lang="en-US" altLang="zh-CN" sz="1800" dirty="0">
                        <a:latin typeface="+mn-ea"/>
                        <a:ea typeface="+mn-ea"/>
                      </a:endParaRPr>
                    </a:p>
                  </a:txBody>
                  <a:tcPr anchor="ctr"/>
                </a:tc>
                <a:tc>
                  <a:txBody>
                    <a:bodyPr/>
                    <a:lstStyle/>
                    <a:p>
                      <a:r>
                        <a:rPr lang="zh-CN" altLang="en-US" sz="1800" dirty="0">
                          <a:latin typeface="+mn-ea"/>
                          <a:ea typeface="+mn-ea"/>
                        </a:rPr>
                        <a:t>传输模式</a:t>
                      </a:r>
                      <a:r>
                        <a:rPr lang="en-US" altLang="zh-CN" sz="1800" dirty="0">
                          <a:latin typeface="+mn-ea"/>
                          <a:ea typeface="+mn-ea"/>
                        </a:rPr>
                        <a:t>/</a:t>
                      </a:r>
                      <a:r>
                        <a:rPr lang="zh-CN" altLang="en-US" sz="1800" dirty="0">
                          <a:latin typeface="+mn-ea"/>
                          <a:ea typeface="+mn-ea"/>
                        </a:rPr>
                        <a:t>隧道模式</a:t>
                      </a:r>
                      <a:endParaRPr lang="en-US" altLang="zh-CN" sz="1800" dirty="0">
                        <a:latin typeface="+mn-ea"/>
                        <a:ea typeface="+mn-ea"/>
                      </a:endParaRPr>
                    </a:p>
                  </a:txBody>
                  <a:tcPr anchor="ctr"/>
                </a:tc>
                <a:extLst>
                  <a:ext uri="{0D108BD9-81ED-4DB2-BD59-A6C34878D82A}">
                    <a16:rowId xmlns:a16="http://schemas.microsoft.com/office/drawing/2014/main" val="10001"/>
                  </a:ext>
                </a:extLst>
              </a:tr>
            </a:tbl>
          </a:graphicData>
        </a:graphic>
      </p:graphicFrame>
      <p:sp>
        <p:nvSpPr>
          <p:cNvPr id="13" name="文本框 12"/>
          <p:cNvSpPr txBox="1"/>
          <p:nvPr/>
        </p:nvSpPr>
        <p:spPr>
          <a:xfrm>
            <a:off x="779558" y="4859434"/>
            <a:ext cx="4125382" cy="369332"/>
          </a:xfrm>
          <a:prstGeom prst="rect">
            <a:avLst/>
          </a:prstGeom>
          <a:noFill/>
        </p:spPr>
        <p:txBody>
          <a:bodyPr wrap="square" rtlCol="0">
            <a:spAutoFit/>
          </a:bodyPr>
          <a:lstStyle/>
          <a:p>
            <a:r>
              <a:rPr lang="en-US" altLang="zh-CN" dirty="0"/>
              <a:t>ESP</a:t>
            </a:r>
            <a:r>
              <a:rPr lang="zh-CN" altLang="en-US" dirty="0"/>
              <a:t>的安全关联数据库主要结构：</a:t>
            </a:r>
          </a:p>
        </p:txBody>
      </p:sp>
      <p:sp>
        <p:nvSpPr>
          <p:cNvPr id="15" name="文本框 14">
            <a:extLst>
              <a:ext uri="{FF2B5EF4-FFF2-40B4-BE49-F238E27FC236}">
                <a16:creationId xmlns:a16="http://schemas.microsoft.com/office/drawing/2014/main" id="{FE787EA3-E950-4214-8CA4-C62E1DE9E040}"/>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46914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9414" y="1080492"/>
            <a:ext cx="2262158" cy="369332"/>
          </a:xfrm>
          <a:prstGeom prst="rect">
            <a:avLst/>
          </a:prstGeom>
          <a:noFill/>
        </p:spPr>
        <p:txBody>
          <a:bodyPr wrap="none">
            <a:spAutoFit/>
          </a:bodyPr>
          <a:lstStyle/>
          <a:p>
            <a:r>
              <a:rPr lang="en-US" altLang="zh-CN" dirty="0">
                <a:latin typeface="+mn-ea"/>
              </a:rPr>
              <a:t>4</a:t>
            </a:r>
            <a:r>
              <a:rPr lang="zh-CN" altLang="en-US" dirty="0">
                <a:latin typeface="+mn-ea"/>
              </a:rPr>
              <a:t>、</a:t>
            </a:r>
            <a:r>
              <a:rPr lang="en-US" altLang="zh-CN" dirty="0">
                <a:latin typeface="+mn-ea"/>
              </a:rPr>
              <a:t>IPSec</a:t>
            </a:r>
            <a:r>
              <a:rPr lang="zh-CN" altLang="en-US" dirty="0">
                <a:latin typeface="+mn-ea"/>
              </a:rPr>
              <a:t>的体系结构</a:t>
            </a:r>
          </a:p>
        </p:txBody>
      </p:sp>
      <p:grpSp>
        <p:nvGrpSpPr>
          <p:cNvPr id="34" name="组合 33"/>
          <p:cNvGrpSpPr/>
          <p:nvPr/>
        </p:nvGrpSpPr>
        <p:grpSpPr>
          <a:xfrm>
            <a:off x="1476375" y="1700213"/>
            <a:ext cx="6118225" cy="4608512"/>
            <a:chOff x="1476375" y="1700213"/>
            <a:chExt cx="6118225" cy="4608512"/>
          </a:xfrm>
        </p:grpSpPr>
        <p:sp>
          <p:nvSpPr>
            <p:cNvPr id="5" name="Rectangle 5"/>
            <p:cNvSpPr>
              <a:spLocks noChangeArrowheads="1"/>
            </p:cNvSpPr>
            <p:nvPr/>
          </p:nvSpPr>
          <p:spPr bwMode="auto">
            <a:xfrm>
              <a:off x="3708400" y="5876925"/>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密钥管理</a:t>
              </a:r>
              <a:endParaRPr lang="en-US" altLang="zh-CN" sz="1400" dirty="0">
                <a:latin typeface="+mn-ea"/>
              </a:endParaRPr>
            </a:p>
            <a:p>
              <a:pPr algn="ctr"/>
              <a:r>
                <a:rPr lang="en-US" altLang="zh-CN" sz="1400" dirty="0">
                  <a:latin typeface="+mn-ea"/>
                </a:rPr>
                <a:t>RFC2408</a:t>
              </a:r>
              <a:r>
                <a:rPr lang="zh-CN" altLang="en-US" sz="1400" dirty="0">
                  <a:latin typeface="+mn-ea"/>
                </a:rPr>
                <a:t>、</a:t>
              </a:r>
              <a:r>
                <a:rPr lang="en-US" altLang="zh-CN" sz="1400" dirty="0">
                  <a:latin typeface="+mn-ea"/>
                </a:rPr>
                <a:t>2409</a:t>
              </a:r>
              <a:endParaRPr lang="zh-CN" altLang="en-US" sz="1400" dirty="0">
                <a:latin typeface="+mn-ea"/>
              </a:endParaRPr>
            </a:p>
          </p:txBody>
        </p:sp>
        <p:sp>
          <p:nvSpPr>
            <p:cNvPr id="6" name="Rectangle 6"/>
            <p:cNvSpPr>
              <a:spLocks noChangeArrowheads="1"/>
            </p:cNvSpPr>
            <p:nvPr/>
          </p:nvSpPr>
          <p:spPr bwMode="auto">
            <a:xfrm>
              <a:off x="5867400" y="2781300"/>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AH</a:t>
              </a:r>
              <a:r>
                <a:rPr lang="zh-CN" altLang="en-US" dirty="0">
                  <a:latin typeface="+mn-ea"/>
                </a:rPr>
                <a:t>协议</a:t>
              </a:r>
              <a:r>
                <a:rPr lang="en-US" altLang="zh-CN" dirty="0">
                  <a:latin typeface="+mn-ea"/>
                </a:rPr>
                <a:t>RFC2402</a:t>
              </a:r>
              <a:endParaRPr lang="zh-CN" altLang="en-US" dirty="0">
                <a:latin typeface="+mn-ea"/>
              </a:endParaRPr>
            </a:p>
          </p:txBody>
        </p:sp>
        <p:sp>
          <p:nvSpPr>
            <p:cNvPr id="7" name="Rectangle 7"/>
            <p:cNvSpPr>
              <a:spLocks noChangeArrowheads="1"/>
            </p:cNvSpPr>
            <p:nvPr/>
          </p:nvSpPr>
          <p:spPr bwMode="auto">
            <a:xfrm>
              <a:off x="1476375" y="2781300"/>
              <a:ext cx="1727200" cy="431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ESP</a:t>
              </a:r>
              <a:r>
                <a:rPr lang="zh-CN" altLang="en-US" dirty="0">
                  <a:latin typeface="+mn-ea"/>
                </a:rPr>
                <a:t>协议</a:t>
              </a:r>
              <a:r>
                <a:rPr lang="en-US" altLang="zh-CN" dirty="0">
                  <a:latin typeface="+mn-ea"/>
                </a:rPr>
                <a:t>RFC2406</a:t>
              </a:r>
              <a:endParaRPr lang="zh-CN" altLang="en-US" dirty="0">
                <a:latin typeface="+mn-ea"/>
              </a:endParaRPr>
            </a:p>
          </p:txBody>
        </p:sp>
        <p:sp>
          <p:nvSpPr>
            <p:cNvPr id="8" name="Rectangle 8"/>
            <p:cNvSpPr>
              <a:spLocks noChangeArrowheads="1"/>
            </p:cNvSpPr>
            <p:nvPr/>
          </p:nvSpPr>
          <p:spPr bwMode="auto">
            <a:xfrm>
              <a:off x="2195513" y="3933825"/>
              <a:ext cx="1727200" cy="4318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加密算法</a:t>
              </a:r>
              <a:endParaRPr lang="en-US" altLang="zh-CN" sz="1400" dirty="0">
                <a:latin typeface="+mn-ea"/>
              </a:endParaRPr>
            </a:p>
            <a:p>
              <a:pPr algn="ctr"/>
              <a:r>
                <a:rPr lang="en-US" altLang="zh-CN" sz="1400" dirty="0">
                  <a:latin typeface="+mn-ea"/>
                </a:rPr>
                <a:t>RFC2405</a:t>
              </a:r>
              <a:endParaRPr lang="zh-CN" altLang="en-US" sz="1400" dirty="0">
                <a:latin typeface="+mn-ea"/>
              </a:endParaRPr>
            </a:p>
          </p:txBody>
        </p:sp>
        <p:sp>
          <p:nvSpPr>
            <p:cNvPr id="9" name="Rectangle 9"/>
            <p:cNvSpPr>
              <a:spLocks noChangeArrowheads="1"/>
            </p:cNvSpPr>
            <p:nvPr/>
          </p:nvSpPr>
          <p:spPr bwMode="auto">
            <a:xfrm>
              <a:off x="5076825" y="3933825"/>
              <a:ext cx="1727200" cy="4318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latin typeface="+mn-ea"/>
                </a:rPr>
                <a:t>验证算法</a:t>
              </a:r>
              <a:endParaRPr lang="en-US" altLang="zh-CN" sz="1400" dirty="0">
                <a:latin typeface="+mn-ea"/>
              </a:endParaRPr>
            </a:p>
            <a:p>
              <a:pPr algn="ctr"/>
              <a:r>
                <a:rPr lang="en-US" altLang="zh-CN" sz="1400" dirty="0">
                  <a:latin typeface="+mn-ea"/>
                </a:rPr>
                <a:t>RFC2403</a:t>
              </a:r>
              <a:r>
                <a:rPr lang="zh-CN" altLang="en-US" sz="1400" dirty="0">
                  <a:latin typeface="+mn-ea"/>
                </a:rPr>
                <a:t>、</a:t>
              </a:r>
              <a:r>
                <a:rPr lang="en-US" altLang="zh-CN" sz="1400" dirty="0">
                  <a:latin typeface="+mn-ea"/>
                </a:rPr>
                <a:t>2404</a:t>
              </a:r>
              <a:endParaRPr lang="zh-CN" altLang="en-US" sz="1400" dirty="0">
                <a:latin typeface="+mn-ea"/>
              </a:endParaRPr>
            </a:p>
          </p:txBody>
        </p:sp>
        <p:sp>
          <p:nvSpPr>
            <p:cNvPr id="10" name="Rectangle 10"/>
            <p:cNvSpPr>
              <a:spLocks noChangeArrowheads="1"/>
            </p:cNvSpPr>
            <p:nvPr/>
          </p:nvSpPr>
          <p:spPr bwMode="auto">
            <a:xfrm>
              <a:off x="3203575" y="1700213"/>
              <a:ext cx="2447925" cy="431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mn-ea"/>
                </a:rPr>
                <a:t>IPSec</a:t>
              </a:r>
              <a:r>
                <a:rPr lang="zh-CN" altLang="en-US" dirty="0">
                  <a:latin typeface="+mn-ea"/>
                </a:rPr>
                <a:t>安全体系</a:t>
              </a:r>
              <a:r>
                <a:rPr lang="en-US" altLang="zh-CN" dirty="0">
                  <a:latin typeface="+mn-ea"/>
                </a:rPr>
                <a:t>RFC2401</a:t>
              </a:r>
              <a:endParaRPr lang="zh-CN" altLang="en-US" dirty="0">
                <a:latin typeface="+mn-ea"/>
              </a:endParaRPr>
            </a:p>
          </p:txBody>
        </p:sp>
        <p:sp>
          <p:nvSpPr>
            <p:cNvPr id="11" name="Rectangle 11"/>
            <p:cNvSpPr>
              <a:spLocks noChangeArrowheads="1"/>
            </p:cNvSpPr>
            <p:nvPr/>
          </p:nvSpPr>
          <p:spPr bwMode="auto">
            <a:xfrm>
              <a:off x="3708400" y="5084763"/>
              <a:ext cx="1727200" cy="431800"/>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1400" dirty="0">
                  <a:latin typeface="+mn-ea"/>
                </a:rPr>
                <a:t>解释域（</a:t>
              </a:r>
              <a:r>
                <a:rPr lang="en-US" altLang="zh-CN" sz="1400" dirty="0">
                  <a:latin typeface="+mn-ea"/>
                </a:rPr>
                <a:t>DOI</a:t>
              </a:r>
              <a:r>
                <a:rPr lang="zh-CN" altLang="en-US" sz="1400" dirty="0">
                  <a:latin typeface="+mn-ea"/>
                </a:rPr>
                <a:t>）</a:t>
              </a:r>
              <a:endParaRPr lang="en-US" altLang="zh-CN" sz="1400" dirty="0">
                <a:latin typeface="+mn-ea"/>
              </a:endParaRPr>
            </a:p>
            <a:p>
              <a:pPr algn="ctr"/>
              <a:r>
                <a:rPr lang="en-US" altLang="zh-CN" sz="1400" dirty="0">
                  <a:latin typeface="+mn-ea"/>
                </a:rPr>
                <a:t>RFC2407</a:t>
              </a:r>
            </a:p>
          </p:txBody>
        </p:sp>
        <p:sp>
          <p:nvSpPr>
            <p:cNvPr id="12" name="Line 13"/>
            <p:cNvSpPr>
              <a:spLocks noChangeShapeType="1"/>
            </p:cNvSpPr>
            <p:nvPr/>
          </p:nvSpPr>
          <p:spPr bwMode="auto">
            <a:xfrm>
              <a:off x="4356100" y="21336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3" name="Line 14"/>
            <p:cNvSpPr>
              <a:spLocks noChangeShapeType="1"/>
            </p:cNvSpPr>
            <p:nvPr/>
          </p:nvSpPr>
          <p:spPr bwMode="auto">
            <a:xfrm>
              <a:off x="2124075" y="2420938"/>
              <a:ext cx="46085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4" name="Line 15"/>
            <p:cNvSpPr>
              <a:spLocks noChangeShapeType="1"/>
            </p:cNvSpPr>
            <p:nvPr/>
          </p:nvSpPr>
          <p:spPr bwMode="auto">
            <a:xfrm>
              <a:off x="2124075"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5" name="Line 16"/>
            <p:cNvSpPr>
              <a:spLocks noChangeShapeType="1"/>
            </p:cNvSpPr>
            <p:nvPr/>
          </p:nvSpPr>
          <p:spPr bwMode="auto">
            <a:xfrm>
              <a:off x="6732588"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 name="Line 17"/>
            <p:cNvSpPr>
              <a:spLocks noChangeShapeType="1"/>
            </p:cNvSpPr>
            <p:nvPr/>
          </p:nvSpPr>
          <p:spPr bwMode="auto">
            <a:xfrm>
              <a:off x="2411413" y="32131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7" name="Freeform 18"/>
            <p:cNvSpPr>
              <a:spLocks/>
            </p:cNvSpPr>
            <p:nvPr/>
          </p:nvSpPr>
          <p:spPr bwMode="auto">
            <a:xfrm>
              <a:off x="2411413" y="3497263"/>
              <a:ext cx="3168650" cy="436562"/>
            </a:xfrm>
            <a:custGeom>
              <a:avLst/>
              <a:gdLst>
                <a:gd name="T0" fmla="*/ 0 w 1996"/>
                <a:gd name="T1" fmla="*/ 2 h 275"/>
                <a:gd name="T2" fmla="*/ 1995 w 1996"/>
                <a:gd name="T3" fmla="*/ 0 h 275"/>
                <a:gd name="T4" fmla="*/ 1996 w 1996"/>
                <a:gd name="T5" fmla="*/ 275 h 275"/>
              </a:gdLst>
              <a:ahLst/>
              <a:cxnLst>
                <a:cxn ang="0">
                  <a:pos x="T0" y="T1"/>
                </a:cxn>
                <a:cxn ang="0">
                  <a:pos x="T2" y="T3"/>
                </a:cxn>
                <a:cxn ang="0">
                  <a:pos x="T4" y="T5"/>
                </a:cxn>
              </a:cxnLst>
              <a:rect l="0" t="0" r="r" b="b"/>
              <a:pathLst>
                <a:path w="1996" h="275">
                  <a:moveTo>
                    <a:pt x="0" y="2"/>
                  </a:moveTo>
                  <a:lnTo>
                    <a:pt x="1995" y="0"/>
                  </a:lnTo>
                  <a:lnTo>
                    <a:pt x="1996" y="27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8" name="Line 19"/>
            <p:cNvSpPr>
              <a:spLocks noChangeShapeType="1"/>
            </p:cNvSpPr>
            <p:nvPr/>
          </p:nvSpPr>
          <p:spPr bwMode="auto">
            <a:xfrm>
              <a:off x="6443663" y="32131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9" name="Freeform 20"/>
            <p:cNvSpPr>
              <a:spLocks/>
            </p:cNvSpPr>
            <p:nvPr/>
          </p:nvSpPr>
          <p:spPr bwMode="auto">
            <a:xfrm>
              <a:off x="2982913" y="4365625"/>
              <a:ext cx="4762" cy="914400"/>
            </a:xfrm>
            <a:custGeom>
              <a:avLst/>
              <a:gdLst>
                <a:gd name="T0" fmla="*/ 3 w 3"/>
                <a:gd name="T1" fmla="*/ 0 h 576"/>
                <a:gd name="T2" fmla="*/ 0 w 3"/>
                <a:gd name="T3" fmla="*/ 576 h 576"/>
              </a:gdLst>
              <a:ahLst/>
              <a:cxnLst>
                <a:cxn ang="0">
                  <a:pos x="T0" y="T1"/>
                </a:cxn>
                <a:cxn ang="0">
                  <a:pos x="T2" y="T3"/>
                </a:cxn>
              </a:cxnLst>
              <a:rect l="0" t="0" r="r" b="b"/>
              <a:pathLst>
                <a:path w="3" h="576">
                  <a:moveTo>
                    <a:pt x="3" y="0"/>
                  </a:moveTo>
                  <a:lnTo>
                    <a:pt x="0" y="576"/>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0" name="Freeform 21"/>
            <p:cNvSpPr>
              <a:spLocks/>
            </p:cNvSpPr>
            <p:nvPr/>
          </p:nvSpPr>
          <p:spPr bwMode="auto">
            <a:xfrm>
              <a:off x="1908175" y="3213100"/>
              <a:ext cx="1800225" cy="2090738"/>
            </a:xfrm>
            <a:custGeom>
              <a:avLst/>
              <a:gdLst>
                <a:gd name="T0" fmla="*/ 0 w 1134"/>
                <a:gd name="T1" fmla="*/ 0 h 1317"/>
                <a:gd name="T2" fmla="*/ 0 w 1134"/>
                <a:gd name="T3" fmla="*/ 1317 h 1317"/>
                <a:gd name="T4" fmla="*/ 1134 w 1134"/>
                <a:gd name="T5" fmla="*/ 1315 h 1317"/>
              </a:gdLst>
              <a:ahLst/>
              <a:cxnLst>
                <a:cxn ang="0">
                  <a:pos x="T0" y="T1"/>
                </a:cxn>
                <a:cxn ang="0">
                  <a:pos x="T2" y="T3"/>
                </a:cxn>
                <a:cxn ang="0">
                  <a:pos x="T4" y="T5"/>
                </a:cxn>
              </a:cxnLst>
              <a:rect l="0" t="0" r="r" b="b"/>
              <a:pathLst>
                <a:path w="1134" h="1317">
                  <a:moveTo>
                    <a:pt x="0" y="0"/>
                  </a:moveTo>
                  <a:lnTo>
                    <a:pt x="0" y="1317"/>
                  </a:lnTo>
                  <a:lnTo>
                    <a:pt x="1134" y="131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1" name="Freeform 22"/>
            <p:cNvSpPr>
              <a:spLocks/>
            </p:cNvSpPr>
            <p:nvPr/>
          </p:nvSpPr>
          <p:spPr bwMode="auto">
            <a:xfrm>
              <a:off x="5435600" y="3213100"/>
              <a:ext cx="1800225" cy="2090738"/>
            </a:xfrm>
            <a:custGeom>
              <a:avLst/>
              <a:gdLst>
                <a:gd name="T0" fmla="*/ 1134 w 1134"/>
                <a:gd name="T1" fmla="*/ 0 h 1317"/>
                <a:gd name="T2" fmla="*/ 1134 w 1134"/>
                <a:gd name="T3" fmla="*/ 1317 h 1317"/>
                <a:gd name="T4" fmla="*/ 0 w 1134"/>
                <a:gd name="T5" fmla="*/ 1315 h 1317"/>
              </a:gdLst>
              <a:ahLst/>
              <a:cxnLst>
                <a:cxn ang="0">
                  <a:pos x="T0" y="T1"/>
                </a:cxn>
                <a:cxn ang="0">
                  <a:pos x="T2" y="T3"/>
                </a:cxn>
                <a:cxn ang="0">
                  <a:pos x="T4" y="T5"/>
                </a:cxn>
              </a:cxnLst>
              <a:rect l="0" t="0" r="r" b="b"/>
              <a:pathLst>
                <a:path w="1134" h="1317">
                  <a:moveTo>
                    <a:pt x="1134" y="0"/>
                  </a:moveTo>
                  <a:lnTo>
                    <a:pt x="1134" y="1317"/>
                  </a:lnTo>
                  <a:lnTo>
                    <a:pt x="0" y="1315"/>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2" name="Line 23"/>
            <p:cNvSpPr>
              <a:spLocks noChangeShapeType="1"/>
            </p:cNvSpPr>
            <p:nvPr/>
          </p:nvSpPr>
          <p:spPr bwMode="auto">
            <a:xfrm>
              <a:off x="6011863" y="4365625"/>
              <a:ext cx="0" cy="935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23" name="Line 24"/>
            <p:cNvSpPr>
              <a:spLocks noChangeShapeType="1"/>
            </p:cNvSpPr>
            <p:nvPr/>
          </p:nvSpPr>
          <p:spPr bwMode="auto">
            <a:xfrm flipV="1">
              <a:off x="4572000" y="55165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sp>
        <p:nvSpPr>
          <p:cNvPr id="27" name="AutoShape 4"/>
          <p:cNvSpPr>
            <a:spLocks noChangeArrowheads="1"/>
          </p:cNvSpPr>
          <p:nvPr/>
        </p:nvSpPr>
        <p:spPr bwMode="auto">
          <a:xfrm>
            <a:off x="4968081" y="922832"/>
            <a:ext cx="3671887" cy="655916"/>
          </a:xfrm>
          <a:prstGeom prst="wedgeRoundRectCallout">
            <a:avLst>
              <a:gd name="adj1" fmla="val -57993"/>
              <a:gd name="adj2" fmla="val 101471"/>
              <a:gd name="adj3" fmla="val 16667"/>
            </a:avLst>
          </a:prstGeom>
          <a:solidFill>
            <a:schemeClr val="accent1">
              <a:lumMod val="20000"/>
              <a:lumOff val="80000"/>
            </a:schemeClr>
          </a:solidFill>
          <a:ln w="6350">
            <a:solidFill>
              <a:srgbClr val="00B050"/>
            </a:solidFill>
            <a:miter lim="800000"/>
            <a:headEnd/>
            <a:tailEnd/>
          </a:ln>
          <a:effectLst/>
        </p:spPr>
        <p:txBody>
          <a:bodyPr anchor="ctr"/>
          <a:lstStyle/>
          <a:p>
            <a:pPr algn="ctr">
              <a:spcBef>
                <a:spcPct val="0"/>
              </a:spcBef>
            </a:pPr>
            <a:r>
              <a:rPr lang="zh-CN" altLang="en-US" sz="1800" dirty="0">
                <a:latin typeface="+mn-ea"/>
              </a:rPr>
              <a:t>定义了</a:t>
            </a:r>
            <a:r>
              <a:rPr lang="en-US" altLang="zh-CN" sz="1800" dirty="0">
                <a:latin typeface="+mn-ea"/>
              </a:rPr>
              <a:t>IPSec</a:t>
            </a:r>
            <a:r>
              <a:rPr lang="zh-CN" altLang="en-US" sz="1800" dirty="0">
                <a:latin typeface="+mn-ea"/>
              </a:rPr>
              <a:t>协议的语义、一般性概念、应提供的各种能力等</a:t>
            </a:r>
          </a:p>
        </p:txBody>
      </p:sp>
      <p:sp>
        <p:nvSpPr>
          <p:cNvPr id="28" name="AutoShape 6"/>
          <p:cNvSpPr>
            <a:spLocks noChangeArrowheads="1"/>
          </p:cNvSpPr>
          <p:nvPr/>
        </p:nvSpPr>
        <p:spPr bwMode="auto">
          <a:xfrm>
            <a:off x="5130006" y="1811338"/>
            <a:ext cx="3600450" cy="790575"/>
          </a:xfrm>
          <a:prstGeom prst="wedgeRoundRectCallout">
            <a:avLst>
              <a:gd name="adj1" fmla="val -1569"/>
              <a:gd name="adj2" fmla="val 106586"/>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dirty="0">
                <a:latin typeface="+mn-ea"/>
              </a:rPr>
              <a:t>定义了如何使用</a:t>
            </a:r>
            <a:r>
              <a:rPr lang="en-US" altLang="zh-CN" dirty="0">
                <a:latin typeface="+mn-ea"/>
              </a:rPr>
              <a:t>AH</a:t>
            </a:r>
            <a:r>
              <a:rPr lang="zh-CN" altLang="en-US" dirty="0">
                <a:latin typeface="+mn-ea"/>
              </a:rPr>
              <a:t>进行数据包鉴别的处理规则，</a:t>
            </a:r>
            <a:r>
              <a:rPr lang="en-US" altLang="zh-CN" dirty="0">
                <a:latin typeface="+mn-ea"/>
              </a:rPr>
              <a:t>AH</a:t>
            </a:r>
            <a:r>
              <a:rPr lang="zh-CN" altLang="en-US" dirty="0">
                <a:latin typeface="+mn-ea"/>
              </a:rPr>
              <a:t>首部格式及其提供的服务</a:t>
            </a:r>
          </a:p>
        </p:txBody>
      </p:sp>
      <p:sp>
        <p:nvSpPr>
          <p:cNvPr id="29" name="AutoShape 5"/>
          <p:cNvSpPr>
            <a:spLocks noChangeArrowheads="1"/>
          </p:cNvSpPr>
          <p:nvPr/>
        </p:nvSpPr>
        <p:spPr bwMode="auto">
          <a:xfrm>
            <a:off x="179388" y="1773238"/>
            <a:ext cx="3600450" cy="790575"/>
          </a:xfrm>
          <a:prstGeom prst="wedgeRoundRectCallout">
            <a:avLst>
              <a:gd name="adj1" fmla="val -968"/>
              <a:gd name="adj2" fmla="val 108787"/>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dirty="0">
                <a:latin typeface="+mn-ea"/>
              </a:rPr>
              <a:t>定义了如何使用</a:t>
            </a:r>
            <a:r>
              <a:rPr lang="en-US" altLang="zh-CN" sz="1800" dirty="0">
                <a:latin typeface="+mn-ea"/>
              </a:rPr>
              <a:t>ESP</a:t>
            </a:r>
            <a:r>
              <a:rPr lang="zh-CN" altLang="en-US" sz="1800" dirty="0">
                <a:latin typeface="+mn-ea"/>
              </a:rPr>
              <a:t>进行数据包加密的处理规则，</a:t>
            </a:r>
            <a:r>
              <a:rPr lang="en-US" altLang="zh-CN" sz="1800" dirty="0">
                <a:latin typeface="+mn-ea"/>
              </a:rPr>
              <a:t>ESP</a:t>
            </a:r>
            <a:r>
              <a:rPr lang="zh-CN" altLang="en-US" sz="1800" dirty="0">
                <a:latin typeface="+mn-ea"/>
              </a:rPr>
              <a:t>首部格式及其提供的服务</a:t>
            </a:r>
          </a:p>
        </p:txBody>
      </p:sp>
      <p:sp>
        <p:nvSpPr>
          <p:cNvPr id="30" name="AutoShape 8"/>
          <p:cNvSpPr>
            <a:spLocks noChangeArrowheads="1"/>
          </p:cNvSpPr>
          <p:nvPr/>
        </p:nvSpPr>
        <p:spPr bwMode="auto">
          <a:xfrm>
            <a:off x="4140200" y="3262656"/>
            <a:ext cx="3924300" cy="504825"/>
          </a:xfrm>
          <a:prstGeom prst="wedgeRoundRectCallout">
            <a:avLst>
              <a:gd name="adj1" fmla="val -116"/>
              <a:gd name="adj2" fmla="val 139234"/>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a:latin typeface="+mn-ea"/>
              </a:rPr>
              <a:t>描述如何将不同鉴别算法用于</a:t>
            </a:r>
            <a:r>
              <a:rPr lang="en-US" altLang="zh-CN" sz="1800">
                <a:latin typeface="+mn-ea"/>
              </a:rPr>
              <a:t>AH</a:t>
            </a:r>
            <a:r>
              <a:rPr lang="zh-CN" altLang="en-US" sz="1800">
                <a:latin typeface="+mn-ea"/>
              </a:rPr>
              <a:t>和</a:t>
            </a:r>
            <a:r>
              <a:rPr lang="en-US" altLang="zh-CN" sz="1800">
                <a:latin typeface="+mn-ea"/>
              </a:rPr>
              <a:t>ESP</a:t>
            </a:r>
            <a:r>
              <a:rPr lang="zh-CN" altLang="en-US" sz="1800">
                <a:latin typeface="+mn-ea"/>
              </a:rPr>
              <a:t>可选的鉴别选项中</a:t>
            </a:r>
          </a:p>
        </p:txBody>
      </p:sp>
      <p:sp>
        <p:nvSpPr>
          <p:cNvPr id="31" name="AutoShape 7"/>
          <p:cNvSpPr>
            <a:spLocks noChangeArrowheads="1"/>
          </p:cNvSpPr>
          <p:nvPr/>
        </p:nvSpPr>
        <p:spPr bwMode="auto">
          <a:xfrm>
            <a:off x="100787" y="3360738"/>
            <a:ext cx="3924300" cy="360362"/>
          </a:xfrm>
          <a:prstGeom prst="wedgeRoundRectCallout">
            <a:avLst>
              <a:gd name="adj1" fmla="val 20884"/>
              <a:gd name="adj2" fmla="val 191885"/>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sz="1800" dirty="0">
                <a:latin typeface="+mn-ea"/>
              </a:rPr>
              <a:t>描述如何将不同的加密算法用于</a:t>
            </a:r>
            <a:r>
              <a:rPr lang="en-US" altLang="zh-CN" sz="1800" dirty="0">
                <a:latin typeface="+mn-ea"/>
              </a:rPr>
              <a:t>ESP</a:t>
            </a:r>
          </a:p>
        </p:txBody>
      </p:sp>
      <p:sp>
        <p:nvSpPr>
          <p:cNvPr id="32" name="AutoShape 10"/>
          <p:cNvSpPr>
            <a:spLocks noChangeArrowheads="1"/>
          </p:cNvSpPr>
          <p:nvPr/>
        </p:nvSpPr>
        <p:spPr bwMode="auto">
          <a:xfrm>
            <a:off x="200433" y="4211285"/>
            <a:ext cx="3990159" cy="670331"/>
          </a:xfrm>
          <a:prstGeom prst="wedgeRoundRectCallout">
            <a:avLst>
              <a:gd name="adj1" fmla="val 60384"/>
              <a:gd name="adj2" fmla="val 118557"/>
              <a:gd name="adj3" fmla="val 16667"/>
            </a:avLst>
          </a:prstGeom>
          <a:solidFill>
            <a:schemeClr val="accent1">
              <a:lumMod val="20000"/>
              <a:lumOff val="80000"/>
            </a:schemeClr>
          </a:solidFill>
          <a:ln w="6350">
            <a:solidFill>
              <a:srgbClr val="00FFFF"/>
            </a:solidFill>
            <a:miter lim="800000"/>
            <a:headEnd/>
            <a:tailEnd/>
          </a:ln>
          <a:effectLst/>
        </p:spPr>
        <p:txBody>
          <a:bodyPr anchor="ctr"/>
          <a:lstStyle/>
          <a:p>
            <a:pPr algn="ctr">
              <a:spcBef>
                <a:spcPct val="0"/>
              </a:spcBef>
            </a:pPr>
            <a:r>
              <a:rPr lang="zh-CN" altLang="en-US">
                <a:latin typeface="+mn-ea"/>
              </a:rPr>
              <a:t>包括一些参数，批准的加密和鉴别算法标识，以及运行参数等</a:t>
            </a:r>
            <a:endParaRPr lang="zh-CN" altLang="en-US" b="1">
              <a:latin typeface="+mn-ea"/>
            </a:endParaRPr>
          </a:p>
        </p:txBody>
      </p:sp>
      <p:sp>
        <p:nvSpPr>
          <p:cNvPr id="2" name="圆角矩形标注 1"/>
          <p:cNvSpPr/>
          <p:nvPr/>
        </p:nvSpPr>
        <p:spPr>
          <a:xfrm>
            <a:off x="4397965" y="3904006"/>
            <a:ext cx="4666070" cy="1082437"/>
          </a:xfrm>
          <a:prstGeom prst="wedgeRoundRectCallout">
            <a:avLst>
              <a:gd name="adj1" fmla="val -47880"/>
              <a:gd name="adj2" fmla="val 15627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描述密钥管理机制的文档，包括如何协商密钥，分发密钥等</a:t>
            </a:r>
            <a:r>
              <a:rPr lang="en-US" altLang="zh-CN" dirty="0">
                <a:solidFill>
                  <a:schemeClr val="tx1"/>
                </a:solidFill>
                <a:latin typeface="+mn-ea"/>
              </a:rPr>
              <a:t>,</a:t>
            </a:r>
            <a:r>
              <a:rPr lang="zh-CN" altLang="en-US" dirty="0">
                <a:solidFill>
                  <a:schemeClr val="tx1"/>
                </a:solidFill>
                <a:latin typeface="+mn-ea"/>
              </a:rPr>
              <a:t>其中</a:t>
            </a:r>
            <a:r>
              <a:rPr lang="en-US" altLang="zh-CN" dirty="0">
                <a:solidFill>
                  <a:schemeClr val="tx1"/>
                </a:solidFill>
                <a:latin typeface="+mn-ea"/>
              </a:rPr>
              <a:t>IKE</a:t>
            </a:r>
            <a:r>
              <a:rPr lang="zh-CN" altLang="en-US" dirty="0">
                <a:solidFill>
                  <a:schemeClr val="tx1"/>
                </a:solidFill>
                <a:latin typeface="+mn-ea"/>
              </a:rPr>
              <a:t>是默认的密钥自动交换协议，密钥协商的结果，通过</a:t>
            </a:r>
            <a:r>
              <a:rPr lang="en-US" altLang="zh-CN" dirty="0">
                <a:solidFill>
                  <a:schemeClr val="tx1"/>
                </a:solidFill>
                <a:latin typeface="+mn-ea"/>
              </a:rPr>
              <a:t>DOI</a:t>
            </a:r>
            <a:r>
              <a:rPr lang="zh-CN" altLang="en-US" dirty="0">
                <a:solidFill>
                  <a:schemeClr val="tx1"/>
                </a:solidFill>
                <a:latin typeface="+mn-ea"/>
              </a:rPr>
              <a:t>转换为</a:t>
            </a:r>
            <a:r>
              <a:rPr lang="en-US" altLang="zh-CN" dirty="0">
                <a:solidFill>
                  <a:schemeClr val="tx1"/>
                </a:solidFill>
                <a:latin typeface="+mn-ea"/>
              </a:rPr>
              <a:t>IPSec</a:t>
            </a:r>
            <a:r>
              <a:rPr lang="zh-CN" altLang="en-US" dirty="0">
                <a:solidFill>
                  <a:schemeClr val="tx1"/>
                </a:solidFill>
                <a:latin typeface="+mn-ea"/>
              </a:rPr>
              <a:t>的参数</a:t>
            </a:r>
          </a:p>
        </p:txBody>
      </p:sp>
      <p:sp>
        <p:nvSpPr>
          <p:cNvPr id="33" name="文本框 32">
            <a:extLst>
              <a:ext uri="{FF2B5EF4-FFF2-40B4-BE49-F238E27FC236}">
                <a16:creationId xmlns:a16="http://schemas.microsoft.com/office/drawing/2014/main" id="{E2460BE5-E79E-4B5F-808B-9E6DD00522B0}"/>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7801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1"/>
                                        </p:tgtEl>
                                      </p:cBhvr>
                                    </p:animEffect>
                                    <p:set>
                                      <p:cBhvr>
                                        <p:cTn id="44" dur="1" fill="hold">
                                          <p:stCondLst>
                                            <p:cond delay="499"/>
                                          </p:stCondLst>
                                        </p:cTn>
                                        <p:tgtEl>
                                          <p:spTgt spid="31"/>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
                                        </p:tgtEl>
                                      </p:cBhvr>
                                    </p:animEffect>
                                    <p:set>
                                      <p:cBhvr>
                                        <p:cTn id="7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2" grpId="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1491" y="2632910"/>
            <a:ext cx="7570573" cy="646331"/>
          </a:xfrm>
          <a:prstGeom prst="rect">
            <a:avLst/>
          </a:prstGeom>
          <a:noFill/>
        </p:spPr>
        <p:txBody>
          <a:bodyPr wrap="square" rtlCol="0">
            <a:spAutoFit/>
          </a:bodyPr>
          <a:lstStyle/>
          <a:p>
            <a:r>
              <a:rPr lang="en-US" altLang="zh-CN" dirty="0"/>
              <a:t>TCP</a:t>
            </a:r>
            <a:r>
              <a:rPr lang="zh-CN" altLang="en-US" dirty="0"/>
              <a:t>的安全主要通过一种称为安全套接字（</a:t>
            </a:r>
            <a:r>
              <a:rPr lang="en-US" altLang="zh-CN" dirty="0"/>
              <a:t>Secure Socket Layer</a:t>
            </a:r>
            <a:r>
              <a:rPr lang="zh-CN" altLang="en-US" dirty="0"/>
              <a:t>，</a:t>
            </a:r>
            <a:r>
              <a:rPr lang="en-US" altLang="zh-CN" dirty="0"/>
              <a:t>SSL</a:t>
            </a:r>
            <a:r>
              <a:rPr lang="zh-CN" altLang="en-US" dirty="0"/>
              <a:t>）的协议实现。</a:t>
            </a:r>
          </a:p>
        </p:txBody>
      </p:sp>
      <p:sp>
        <p:nvSpPr>
          <p:cNvPr id="4" name="矩形 3"/>
          <p:cNvSpPr/>
          <p:nvPr/>
        </p:nvSpPr>
        <p:spPr>
          <a:xfrm>
            <a:off x="1021491" y="3938362"/>
            <a:ext cx="7339914" cy="923330"/>
          </a:xfrm>
          <a:prstGeom prst="rect">
            <a:avLst/>
          </a:prstGeom>
        </p:spPr>
        <p:txBody>
          <a:bodyPr wrap="square">
            <a:spAutoFit/>
          </a:bodyPr>
          <a:lstStyle/>
          <a:p>
            <a:r>
              <a:rPr lang="en-US" altLang="zh-CN" dirty="0">
                <a:latin typeface="+mn-ea"/>
              </a:rPr>
              <a:t>SSL</a:t>
            </a:r>
            <a:r>
              <a:rPr lang="zh-CN" altLang="en-US" dirty="0">
                <a:latin typeface="+mn-ea"/>
              </a:rPr>
              <a:t>是一种在客户端和服务器端之间建立安全通道的国际标准协议，通过公开密钥体制和</a:t>
            </a:r>
            <a:r>
              <a:rPr lang="en-US" altLang="zh-CN" dirty="0">
                <a:latin typeface="+mn-ea"/>
              </a:rPr>
              <a:t>X.509</a:t>
            </a:r>
            <a:r>
              <a:rPr lang="zh-CN" altLang="en-US" dirty="0">
                <a:latin typeface="+mn-ea"/>
              </a:rPr>
              <a:t>数字证书等技术保障信息传输过程中的机密性和完整性，适用于点对点之间的信息传输，广泛应用于</a:t>
            </a:r>
            <a:r>
              <a:rPr lang="en-US" altLang="zh-CN" dirty="0">
                <a:latin typeface="+mn-ea"/>
              </a:rPr>
              <a:t>Web</a:t>
            </a:r>
            <a:r>
              <a:rPr lang="zh-CN" altLang="en-US" dirty="0">
                <a:latin typeface="+mn-ea"/>
              </a:rPr>
              <a:t>领域。</a:t>
            </a:r>
          </a:p>
        </p:txBody>
      </p:sp>
      <p:sp>
        <p:nvSpPr>
          <p:cNvPr id="6" name="矩形 5"/>
          <p:cNvSpPr/>
          <p:nvPr/>
        </p:nvSpPr>
        <p:spPr>
          <a:xfrm>
            <a:off x="1021491" y="5686452"/>
            <a:ext cx="7393460" cy="646331"/>
          </a:xfrm>
          <a:prstGeom prst="rect">
            <a:avLst/>
          </a:prstGeom>
        </p:spPr>
        <p:txBody>
          <a:bodyPr wrap="square">
            <a:spAutoFit/>
          </a:bodyPr>
          <a:lstStyle/>
          <a:p>
            <a:r>
              <a:rPr lang="zh-CN" altLang="en-US" dirty="0"/>
              <a:t>为</a:t>
            </a:r>
            <a:r>
              <a:rPr lang="en-US" altLang="zh-CN" dirty="0"/>
              <a:t>TCP</a:t>
            </a:r>
            <a:r>
              <a:rPr lang="zh-CN" altLang="en-US" dirty="0"/>
              <a:t>提供一个可靠的端到端安全服务，为两个通讯个体之间提供保密性和完整性</a:t>
            </a:r>
            <a:r>
              <a:rPr lang="en-US" altLang="zh-CN" dirty="0"/>
              <a:t>(</a:t>
            </a:r>
            <a:r>
              <a:rPr lang="zh-CN" altLang="en-US" dirty="0"/>
              <a:t>身份鉴别</a:t>
            </a:r>
            <a:r>
              <a:rPr lang="en-US" altLang="zh-CN" dirty="0"/>
              <a:t>)</a:t>
            </a:r>
            <a:r>
              <a:rPr lang="zh-CN" altLang="en-US" dirty="0"/>
              <a:t>。</a:t>
            </a:r>
          </a:p>
        </p:txBody>
      </p:sp>
      <p:sp>
        <p:nvSpPr>
          <p:cNvPr id="7" name="文本框 6"/>
          <p:cNvSpPr txBox="1"/>
          <p:nvPr/>
        </p:nvSpPr>
        <p:spPr>
          <a:xfrm>
            <a:off x="1161535" y="5116328"/>
            <a:ext cx="1873658"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SSL</a:t>
            </a:r>
            <a:r>
              <a:rPr lang="zh-CN" altLang="en-US" dirty="0">
                <a:latin typeface="+mn-ea"/>
              </a:rPr>
              <a:t>的目标</a:t>
            </a:r>
          </a:p>
        </p:txBody>
      </p:sp>
      <p:sp>
        <p:nvSpPr>
          <p:cNvPr id="8" name="文本框 7">
            <a:extLst>
              <a:ext uri="{FF2B5EF4-FFF2-40B4-BE49-F238E27FC236}">
                <a16:creationId xmlns:a16="http://schemas.microsoft.com/office/drawing/2014/main" id="{4772D510-EDD2-4F8B-AB2E-E3FFC0958492}"/>
              </a:ext>
            </a:extLst>
          </p:cNvPr>
          <p:cNvSpPr txBox="1"/>
          <p:nvPr/>
        </p:nvSpPr>
        <p:spPr>
          <a:xfrm>
            <a:off x="1021491" y="1808150"/>
            <a:ext cx="7471720" cy="646331"/>
          </a:xfrm>
          <a:prstGeom prst="rect">
            <a:avLst/>
          </a:prstGeom>
          <a:noFill/>
        </p:spPr>
        <p:txBody>
          <a:bodyPr wrap="square" rtlCol="0">
            <a:spAutoFit/>
          </a:bodyPr>
          <a:lstStyle/>
          <a:p>
            <a:r>
              <a:rPr lang="en-US" altLang="zh-CN" dirty="0"/>
              <a:t>TCP</a:t>
            </a:r>
            <a:r>
              <a:rPr lang="zh-CN" altLang="en-US" dirty="0"/>
              <a:t>协议是整个</a:t>
            </a:r>
            <a:r>
              <a:rPr lang="en-US" altLang="zh-CN" dirty="0"/>
              <a:t>TCP/IP</a:t>
            </a:r>
            <a:r>
              <a:rPr lang="zh-CN" altLang="en-US" dirty="0"/>
              <a:t>协议族中最复杂的协议之一。在不可靠的网络上可靠的传送数据，</a:t>
            </a:r>
            <a:r>
              <a:rPr lang="en-US" altLang="zh-CN" dirty="0"/>
              <a:t>TCP</a:t>
            </a:r>
            <a:r>
              <a:rPr lang="zh-CN" altLang="en-US" dirty="0"/>
              <a:t>需要解决许多非常复杂问题，如重发、拥塞等。</a:t>
            </a:r>
          </a:p>
        </p:txBody>
      </p:sp>
      <p:sp>
        <p:nvSpPr>
          <p:cNvPr id="9" name="矩形 8">
            <a:extLst>
              <a:ext uri="{FF2B5EF4-FFF2-40B4-BE49-F238E27FC236}">
                <a16:creationId xmlns:a16="http://schemas.microsoft.com/office/drawing/2014/main" id="{16E84781-F6D1-4582-859D-956B332A852E}"/>
              </a:ext>
            </a:extLst>
          </p:cNvPr>
          <p:cNvSpPr/>
          <p:nvPr/>
        </p:nvSpPr>
        <p:spPr>
          <a:xfrm>
            <a:off x="1021491" y="3473420"/>
            <a:ext cx="1697901" cy="369332"/>
          </a:xfrm>
          <a:prstGeom prst="rect">
            <a:avLst/>
          </a:prstGeom>
        </p:spPr>
        <p:txBody>
          <a:bodyPr wrap="none">
            <a:spAutoFit/>
          </a:bodyPr>
          <a:lstStyle/>
          <a:p>
            <a:r>
              <a:rPr lang="en-US" altLang="zh-CN" dirty="0"/>
              <a:t>1</a:t>
            </a:r>
            <a:r>
              <a:rPr lang="zh-CN" altLang="en-US" dirty="0"/>
              <a:t>、安全套接字</a:t>
            </a:r>
          </a:p>
        </p:txBody>
      </p:sp>
      <p:sp>
        <p:nvSpPr>
          <p:cNvPr id="10" name="文本框 9">
            <a:extLst>
              <a:ext uri="{FF2B5EF4-FFF2-40B4-BE49-F238E27FC236}">
                <a16:creationId xmlns:a16="http://schemas.microsoft.com/office/drawing/2014/main" id="{6E0B3183-AC46-4BE5-84B9-01B4424AFDD3}"/>
              </a:ext>
            </a:extLst>
          </p:cNvPr>
          <p:cNvSpPr txBox="1"/>
          <p:nvPr/>
        </p:nvSpPr>
        <p:spPr>
          <a:xfrm>
            <a:off x="936173" y="1189063"/>
            <a:ext cx="2804672" cy="369332"/>
          </a:xfrm>
          <a:prstGeom prst="rect">
            <a:avLst/>
          </a:prstGeom>
          <a:noFill/>
        </p:spPr>
        <p:txBody>
          <a:bodyPr wrap="square" rtlCol="0">
            <a:spAutoFit/>
          </a:bodyPr>
          <a:lstStyle/>
          <a:p>
            <a:r>
              <a:rPr lang="zh-CN" altLang="en-US" dirty="0"/>
              <a:t>三、传输层安全体系结构</a:t>
            </a:r>
          </a:p>
        </p:txBody>
      </p:sp>
      <p:sp>
        <p:nvSpPr>
          <p:cNvPr id="11" name="文本框 10">
            <a:extLst>
              <a:ext uri="{FF2B5EF4-FFF2-40B4-BE49-F238E27FC236}">
                <a16:creationId xmlns:a16="http://schemas.microsoft.com/office/drawing/2014/main" id="{56DFC987-8F25-45CF-B26B-5437CA7E99F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76751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2680" y="1285103"/>
            <a:ext cx="2587236" cy="369332"/>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SSL</a:t>
            </a:r>
            <a:r>
              <a:rPr lang="zh-CN" altLang="en-US" dirty="0"/>
              <a:t>的版本和历史</a:t>
            </a:r>
          </a:p>
        </p:txBody>
      </p:sp>
      <p:sp>
        <p:nvSpPr>
          <p:cNvPr id="5" name="矩形 4"/>
          <p:cNvSpPr/>
          <p:nvPr/>
        </p:nvSpPr>
        <p:spPr>
          <a:xfrm>
            <a:off x="1062675" y="5204766"/>
            <a:ext cx="7356391" cy="369332"/>
          </a:xfrm>
          <a:prstGeom prst="rect">
            <a:avLst/>
          </a:prstGeom>
        </p:spPr>
        <p:txBody>
          <a:bodyPr wrap="square">
            <a:spAutoFit/>
          </a:bodyPr>
          <a:lstStyle/>
          <a:p>
            <a:r>
              <a:rPr lang="en-US" altLang="zh-CN" dirty="0"/>
              <a:t>1999</a:t>
            </a:r>
            <a:r>
              <a:rPr lang="zh-CN" altLang="en-US" dirty="0"/>
              <a:t>年，</a:t>
            </a:r>
            <a:r>
              <a:rPr lang="en-US" altLang="zh-CN" dirty="0"/>
              <a:t>IETF</a:t>
            </a:r>
            <a:r>
              <a:rPr lang="zh-CN" altLang="en-US" dirty="0"/>
              <a:t>发布</a:t>
            </a:r>
            <a:r>
              <a:rPr lang="en-US" altLang="zh-CN" dirty="0"/>
              <a:t>TLS1.0</a:t>
            </a:r>
            <a:r>
              <a:rPr lang="zh-CN" altLang="en-US" dirty="0"/>
              <a:t>的</a:t>
            </a:r>
            <a:r>
              <a:rPr lang="en-US" altLang="zh-CN" dirty="0"/>
              <a:t>RFC 2246</a:t>
            </a:r>
            <a:r>
              <a:rPr lang="zh-CN" altLang="en-US" dirty="0"/>
              <a:t>，正式公布为国际标准</a:t>
            </a:r>
            <a:endParaRPr lang="en-US" altLang="zh-CN" dirty="0"/>
          </a:p>
        </p:txBody>
      </p:sp>
      <p:sp>
        <p:nvSpPr>
          <p:cNvPr id="6" name="矩形 5"/>
          <p:cNvSpPr/>
          <p:nvPr/>
        </p:nvSpPr>
        <p:spPr>
          <a:xfrm>
            <a:off x="1062676" y="1786753"/>
            <a:ext cx="7356391" cy="646331"/>
          </a:xfrm>
          <a:prstGeom prst="rect">
            <a:avLst/>
          </a:prstGeom>
        </p:spPr>
        <p:txBody>
          <a:bodyPr wrap="square">
            <a:spAutoFit/>
          </a:bodyPr>
          <a:lstStyle/>
          <a:p>
            <a:r>
              <a:rPr lang="en-US" altLang="zh-CN" dirty="0"/>
              <a:t>1994</a:t>
            </a:r>
            <a:r>
              <a:rPr lang="zh-CN" altLang="en-US" dirty="0"/>
              <a:t>年，网景（</a:t>
            </a:r>
            <a:r>
              <a:rPr lang="en-US" altLang="zh-CN" dirty="0"/>
              <a:t>Netscape</a:t>
            </a:r>
            <a:r>
              <a:rPr lang="zh-CN" altLang="en-US" dirty="0"/>
              <a:t>）公司为保护</a:t>
            </a:r>
            <a:r>
              <a:rPr lang="en-US" altLang="zh-CN" dirty="0"/>
              <a:t>Web</a:t>
            </a:r>
            <a:r>
              <a:rPr lang="zh-CN" altLang="en-US" dirty="0"/>
              <a:t>通讯的安全，开发</a:t>
            </a:r>
            <a:r>
              <a:rPr lang="en-US" altLang="zh-CN" dirty="0"/>
              <a:t>SSL</a:t>
            </a:r>
            <a:r>
              <a:rPr lang="zh-CN" altLang="en-US" dirty="0"/>
              <a:t>。但其第一个版本并不成熟，未引起业界的重视</a:t>
            </a:r>
          </a:p>
        </p:txBody>
      </p:sp>
      <p:sp>
        <p:nvSpPr>
          <p:cNvPr id="7" name="矩形 6"/>
          <p:cNvSpPr/>
          <p:nvPr/>
        </p:nvSpPr>
        <p:spPr>
          <a:xfrm>
            <a:off x="1062676" y="2572694"/>
            <a:ext cx="7356391" cy="646331"/>
          </a:xfrm>
          <a:prstGeom prst="rect">
            <a:avLst/>
          </a:prstGeom>
        </p:spPr>
        <p:txBody>
          <a:bodyPr wrap="square">
            <a:spAutoFit/>
          </a:bodyPr>
          <a:lstStyle/>
          <a:p>
            <a:r>
              <a:rPr lang="en-US" altLang="zh-CN" dirty="0"/>
              <a:t>1995</a:t>
            </a:r>
            <a:r>
              <a:rPr lang="zh-CN" altLang="en-US" dirty="0"/>
              <a:t>年，网景公司发布</a:t>
            </a:r>
            <a:r>
              <a:rPr lang="en-US" altLang="zh-CN" dirty="0"/>
              <a:t>SSL2.0</a:t>
            </a:r>
            <a:r>
              <a:rPr lang="zh-CN" altLang="en-US" dirty="0"/>
              <a:t>，基本上解决了</a:t>
            </a:r>
            <a:r>
              <a:rPr lang="en-US" altLang="zh-CN" dirty="0"/>
              <a:t>Web</a:t>
            </a:r>
            <a:r>
              <a:rPr lang="zh-CN" altLang="en-US" dirty="0"/>
              <a:t>通讯的安全问题，得到广泛重视</a:t>
            </a:r>
          </a:p>
        </p:txBody>
      </p:sp>
      <p:sp>
        <p:nvSpPr>
          <p:cNvPr id="8" name="矩形 7"/>
          <p:cNvSpPr/>
          <p:nvPr/>
        </p:nvSpPr>
        <p:spPr>
          <a:xfrm>
            <a:off x="1062675" y="3355885"/>
            <a:ext cx="7356391" cy="646331"/>
          </a:xfrm>
          <a:prstGeom prst="rect">
            <a:avLst/>
          </a:prstGeom>
        </p:spPr>
        <p:txBody>
          <a:bodyPr wrap="square">
            <a:spAutoFit/>
          </a:bodyPr>
          <a:lstStyle/>
          <a:p>
            <a:r>
              <a:rPr lang="en-US" altLang="zh-CN" dirty="0"/>
              <a:t>1996</a:t>
            </a:r>
            <a:r>
              <a:rPr lang="zh-CN" altLang="en-US" dirty="0"/>
              <a:t>年，网景公司发布</a:t>
            </a:r>
            <a:r>
              <a:rPr lang="en-US" altLang="zh-CN" dirty="0"/>
              <a:t>SSL3.0</a:t>
            </a:r>
            <a:r>
              <a:rPr lang="zh-CN" altLang="en-US" dirty="0"/>
              <a:t>，修改了</a:t>
            </a:r>
            <a:r>
              <a:rPr lang="en-US" altLang="zh-CN" dirty="0"/>
              <a:t>2.0</a:t>
            </a:r>
            <a:r>
              <a:rPr lang="zh-CN" altLang="en-US" dirty="0"/>
              <a:t>中的一些缺陷，并增加了一些（加密和验证）算法，以提高</a:t>
            </a:r>
            <a:r>
              <a:rPr lang="en-US" altLang="zh-CN" dirty="0"/>
              <a:t>SSL</a:t>
            </a:r>
            <a:r>
              <a:rPr lang="zh-CN" altLang="en-US" dirty="0"/>
              <a:t>的适应性</a:t>
            </a:r>
          </a:p>
        </p:txBody>
      </p:sp>
      <p:sp>
        <p:nvSpPr>
          <p:cNvPr id="9" name="矩形 8"/>
          <p:cNvSpPr/>
          <p:nvPr/>
        </p:nvSpPr>
        <p:spPr>
          <a:xfrm>
            <a:off x="1062675" y="4141826"/>
            <a:ext cx="7356391" cy="923330"/>
          </a:xfrm>
          <a:prstGeom prst="rect">
            <a:avLst/>
          </a:prstGeom>
        </p:spPr>
        <p:txBody>
          <a:bodyPr wrap="square">
            <a:spAutoFit/>
          </a:bodyPr>
          <a:lstStyle/>
          <a:p>
            <a:r>
              <a:rPr lang="en-US" altLang="zh-CN" dirty="0"/>
              <a:t>1997</a:t>
            </a:r>
            <a:r>
              <a:rPr lang="zh-CN" altLang="en-US" dirty="0"/>
              <a:t>年，</a:t>
            </a:r>
            <a:r>
              <a:rPr lang="en-US" altLang="zh-CN" dirty="0"/>
              <a:t>IETF</a:t>
            </a:r>
            <a:r>
              <a:rPr lang="zh-CN" altLang="en-US" dirty="0"/>
              <a:t>发布了基于</a:t>
            </a:r>
            <a:r>
              <a:rPr lang="en-US" altLang="zh-CN" dirty="0"/>
              <a:t>SSL3.0</a:t>
            </a:r>
            <a:r>
              <a:rPr lang="zh-CN" altLang="en-US" dirty="0"/>
              <a:t>的</a:t>
            </a:r>
            <a:r>
              <a:rPr lang="en-US" altLang="zh-CN" dirty="0"/>
              <a:t>TLS </a:t>
            </a:r>
            <a:r>
              <a:rPr lang="zh-CN" altLang="en-US" dirty="0"/>
              <a:t>（</a:t>
            </a:r>
            <a:r>
              <a:rPr lang="en-US" altLang="zh-CN" dirty="0"/>
              <a:t>Transport Layer Security</a:t>
            </a:r>
            <a:r>
              <a:rPr lang="zh-CN" altLang="en-US" dirty="0"/>
              <a:t>，传输层安全协议，也被称为</a:t>
            </a:r>
            <a:r>
              <a:rPr lang="en-US" altLang="zh-CN" dirty="0"/>
              <a:t>SSL 3.1</a:t>
            </a:r>
            <a:r>
              <a:rPr lang="zh-CN" altLang="en-US" dirty="0"/>
              <a:t>）草案。同年，微软宣布放弃</a:t>
            </a:r>
            <a:r>
              <a:rPr lang="en-US" altLang="zh-CN" dirty="0"/>
              <a:t>PCT</a:t>
            </a:r>
            <a:r>
              <a:rPr lang="zh-CN" altLang="en-US" dirty="0"/>
              <a:t>，与</a:t>
            </a:r>
            <a:r>
              <a:rPr lang="en-US" altLang="zh-CN" dirty="0"/>
              <a:t>Netscape</a:t>
            </a:r>
            <a:r>
              <a:rPr lang="zh-CN" altLang="en-US" dirty="0"/>
              <a:t>一起支持</a:t>
            </a:r>
            <a:r>
              <a:rPr lang="en-US" altLang="zh-CN" dirty="0"/>
              <a:t>TLS 1.0</a:t>
            </a:r>
          </a:p>
        </p:txBody>
      </p:sp>
      <p:sp>
        <p:nvSpPr>
          <p:cNvPr id="10" name="矩形 9"/>
          <p:cNvSpPr/>
          <p:nvPr/>
        </p:nvSpPr>
        <p:spPr>
          <a:xfrm>
            <a:off x="1062675" y="5713708"/>
            <a:ext cx="3959738" cy="369332"/>
          </a:xfrm>
          <a:prstGeom prst="rect">
            <a:avLst/>
          </a:prstGeom>
        </p:spPr>
        <p:txBody>
          <a:bodyPr wrap="none">
            <a:spAutoFit/>
          </a:bodyPr>
          <a:lstStyle/>
          <a:p>
            <a:r>
              <a:rPr lang="fr-FR" altLang="zh-CN" dirty="0"/>
              <a:t>2000</a:t>
            </a:r>
            <a:r>
              <a:rPr lang="zh-CN" altLang="en-US" dirty="0"/>
              <a:t>年，</a:t>
            </a:r>
            <a:r>
              <a:rPr lang="en-US" altLang="zh-CN" dirty="0"/>
              <a:t>IETF</a:t>
            </a:r>
            <a:r>
              <a:rPr lang="zh-CN" altLang="en-US" dirty="0"/>
              <a:t>发布</a:t>
            </a:r>
            <a:r>
              <a:rPr lang="fr-FR" altLang="zh-CN" dirty="0"/>
              <a:t>TLS 1.1</a:t>
            </a:r>
            <a:r>
              <a:rPr lang="zh-CN" altLang="en-US" dirty="0"/>
              <a:t>的</a:t>
            </a:r>
            <a:r>
              <a:rPr lang="fr-FR" altLang="zh-CN" dirty="0"/>
              <a:t>RFC 4346</a:t>
            </a:r>
          </a:p>
        </p:txBody>
      </p:sp>
      <p:sp>
        <p:nvSpPr>
          <p:cNvPr id="11" name="矩形 10"/>
          <p:cNvSpPr/>
          <p:nvPr/>
        </p:nvSpPr>
        <p:spPr>
          <a:xfrm>
            <a:off x="1062675" y="6222650"/>
            <a:ext cx="5806398" cy="369332"/>
          </a:xfrm>
          <a:prstGeom prst="rect">
            <a:avLst/>
          </a:prstGeom>
        </p:spPr>
        <p:txBody>
          <a:bodyPr wrap="none">
            <a:spAutoFit/>
          </a:bodyPr>
          <a:lstStyle/>
          <a:p>
            <a:r>
              <a:rPr lang="fr-FR" altLang="zh-CN" dirty="0"/>
              <a:t>2008</a:t>
            </a:r>
            <a:r>
              <a:rPr lang="zh-CN" altLang="en-US" dirty="0"/>
              <a:t>年，</a:t>
            </a:r>
            <a:r>
              <a:rPr lang="en-US" altLang="zh-CN" dirty="0"/>
              <a:t>IETF</a:t>
            </a:r>
            <a:r>
              <a:rPr lang="zh-CN" altLang="en-US" dirty="0"/>
              <a:t>发布</a:t>
            </a:r>
            <a:r>
              <a:rPr lang="fr-FR" altLang="zh-CN" dirty="0"/>
              <a:t>TLS 1.2</a:t>
            </a:r>
            <a:r>
              <a:rPr lang="zh-CN" altLang="en-US" dirty="0"/>
              <a:t>的</a:t>
            </a:r>
            <a:r>
              <a:rPr lang="fr-FR" altLang="zh-CN" dirty="0"/>
              <a:t>RFC 5246</a:t>
            </a:r>
            <a:r>
              <a:rPr lang="zh-CN" altLang="en-US" dirty="0"/>
              <a:t>，目前最高的版本</a:t>
            </a:r>
            <a:endParaRPr lang="fr-FR" altLang="zh-CN" dirty="0"/>
          </a:p>
        </p:txBody>
      </p:sp>
      <p:pic>
        <p:nvPicPr>
          <p:cNvPr id="12" name="图片 11"/>
          <p:cNvPicPr>
            <a:picLocks noChangeAspect="1"/>
          </p:cNvPicPr>
          <p:nvPr/>
        </p:nvPicPr>
        <p:blipFill>
          <a:blip r:embed="rId2"/>
          <a:stretch>
            <a:fillRect/>
          </a:stretch>
        </p:blipFill>
        <p:spPr>
          <a:xfrm>
            <a:off x="4320359" y="1272915"/>
            <a:ext cx="4029075" cy="4810125"/>
          </a:xfrm>
          <a:prstGeom prst="rect">
            <a:avLst/>
          </a:prstGeom>
        </p:spPr>
      </p:pic>
      <p:sp>
        <p:nvSpPr>
          <p:cNvPr id="13" name="文本框 12">
            <a:extLst>
              <a:ext uri="{FF2B5EF4-FFF2-40B4-BE49-F238E27FC236}">
                <a16:creationId xmlns:a16="http://schemas.microsoft.com/office/drawing/2014/main" id="{A7629987-720F-43FC-8395-1DF28DA8FFD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3340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2680" y="1285103"/>
            <a:ext cx="2850293" cy="646331"/>
          </a:xfrm>
          <a:prstGeom prst="rect">
            <a:avLst/>
          </a:prstGeom>
          <a:noFill/>
        </p:spPr>
        <p:txBody>
          <a:bodyPr wrap="square" rtlCol="0">
            <a:spAutoFit/>
          </a:bodyPr>
          <a:lstStyle/>
          <a:p>
            <a:r>
              <a:rPr lang="zh-CN" altLang="en-US" dirty="0"/>
              <a:t>（</a:t>
            </a:r>
            <a:r>
              <a:rPr lang="en-US" altLang="zh-CN" dirty="0"/>
              <a:t>3</a:t>
            </a:r>
            <a:r>
              <a:rPr lang="zh-CN" altLang="en-US" dirty="0"/>
              <a:t>）</a:t>
            </a:r>
            <a:r>
              <a:rPr lang="en-US" altLang="zh-CN" dirty="0"/>
              <a:t>SSL</a:t>
            </a:r>
            <a:r>
              <a:rPr lang="zh-CN" altLang="en-US" dirty="0"/>
              <a:t>的层次结构和位置</a:t>
            </a:r>
          </a:p>
        </p:txBody>
      </p:sp>
      <p:sp>
        <p:nvSpPr>
          <p:cNvPr id="9" name="Text Box 13"/>
          <p:cNvSpPr txBox="1">
            <a:spLocks noChangeArrowheads="1"/>
          </p:cNvSpPr>
          <p:nvPr/>
        </p:nvSpPr>
        <p:spPr bwMode="auto">
          <a:xfrm>
            <a:off x="978970" y="1868317"/>
            <a:ext cx="15088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eaLnBrk="1" hangingPunct="1">
              <a:spcBef>
                <a:spcPct val="50000"/>
              </a:spcBef>
            </a:pPr>
            <a:r>
              <a:rPr lang="en-US" altLang="zh-CN" dirty="0">
                <a:solidFill>
                  <a:srgbClr val="000000"/>
                </a:solidFill>
                <a:latin typeface="+mn-ea"/>
              </a:rPr>
              <a:t>SSL</a:t>
            </a:r>
            <a:r>
              <a:rPr lang="zh-CN" altLang="en-US" dirty="0">
                <a:solidFill>
                  <a:srgbClr val="000000"/>
                </a:solidFill>
                <a:latin typeface="+mn-ea"/>
              </a:rPr>
              <a:t>的位置</a:t>
            </a:r>
            <a:endParaRPr lang="en-US" altLang="zh-CN" dirty="0">
              <a:solidFill>
                <a:srgbClr val="000000"/>
              </a:solidFill>
              <a:latin typeface="+mn-ea"/>
            </a:endParaRPr>
          </a:p>
        </p:txBody>
      </p:sp>
      <p:grpSp>
        <p:nvGrpSpPr>
          <p:cNvPr id="11" name="组合 10"/>
          <p:cNvGrpSpPr/>
          <p:nvPr/>
        </p:nvGrpSpPr>
        <p:grpSpPr>
          <a:xfrm>
            <a:off x="864974" y="2451532"/>
            <a:ext cx="2430162" cy="1859953"/>
            <a:chOff x="1062680" y="2435057"/>
            <a:chExt cx="3413125" cy="1859953"/>
          </a:xfrm>
        </p:grpSpPr>
        <p:sp>
          <p:nvSpPr>
            <p:cNvPr id="5" name="Rectangle 6"/>
            <p:cNvSpPr>
              <a:spLocks noChangeArrowheads="1"/>
            </p:cNvSpPr>
            <p:nvPr/>
          </p:nvSpPr>
          <p:spPr bwMode="ltGray">
            <a:xfrm>
              <a:off x="1062680" y="3557448"/>
              <a:ext cx="3413125" cy="375097"/>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IP</a:t>
              </a:r>
            </a:p>
          </p:txBody>
        </p:sp>
        <p:sp>
          <p:nvSpPr>
            <p:cNvPr id="6" name="Rectangle 7"/>
            <p:cNvSpPr>
              <a:spLocks noChangeArrowheads="1"/>
            </p:cNvSpPr>
            <p:nvPr/>
          </p:nvSpPr>
          <p:spPr bwMode="ltGray">
            <a:xfrm>
              <a:off x="1062680" y="3199568"/>
              <a:ext cx="3413125" cy="366197"/>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kumimoji="1" lang="en-US" altLang="zh-CN">
                  <a:solidFill>
                    <a:srgbClr val="1C1C1C"/>
                  </a:solidFill>
                  <a:latin typeface="Times New Roman" panose="02020603050405020304" pitchFamily="18" charset="0"/>
                  <a:ea typeface="宋体" panose="02010600030101010101" pitchFamily="2" charset="-122"/>
                </a:rPr>
                <a:t>TCP</a:t>
              </a:r>
            </a:p>
          </p:txBody>
        </p:sp>
        <p:sp>
          <p:nvSpPr>
            <p:cNvPr id="7" name="Rectangle 8"/>
            <p:cNvSpPr>
              <a:spLocks noChangeArrowheads="1"/>
            </p:cNvSpPr>
            <p:nvPr/>
          </p:nvSpPr>
          <p:spPr bwMode="ltGray">
            <a:xfrm>
              <a:off x="1062680" y="3932545"/>
              <a:ext cx="3413125" cy="362465"/>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Lower layers</a:t>
              </a:r>
            </a:p>
          </p:txBody>
        </p:sp>
        <p:sp>
          <p:nvSpPr>
            <p:cNvPr id="8" name="Rectangle 9"/>
            <p:cNvSpPr>
              <a:spLocks noChangeArrowheads="1"/>
            </p:cNvSpPr>
            <p:nvPr/>
          </p:nvSpPr>
          <p:spPr bwMode="ltGray">
            <a:xfrm>
              <a:off x="1062680" y="2821014"/>
              <a:ext cx="3413125" cy="378554"/>
            </a:xfrm>
            <a:prstGeom prst="rect">
              <a:avLst/>
            </a:prstGeom>
            <a:solidFill>
              <a:srgbClr val="FFCF01"/>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SSL layer</a:t>
              </a:r>
            </a:p>
          </p:txBody>
        </p:sp>
        <p:sp>
          <p:nvSpPr>
            <p:cNvPr id="10" name="Rectangle 8"/>
            <p:cNvSpPr>
              <a:spLocks noChangeArrowheads="1"/>
            </p:cNvSpPr>
            <p:nvPr/>
          </p:nvSpPr>
          <p:spPr bwMode="ltGray">
            <a:xfrm>
              <a:off x="1062680" y="2435057"/>
              <a:ext cx="3413125" cy="37100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kern="0" dirty="0">
                  <a:solidFill>
                    <a:srgbClr val="1C1C1C"/>
                  </a:solidFill>
                  <a:latin typeface="Times New Roman" panose="02020603050405020304" pitchFamily="18" charset="0"/>
                  <a:ea typeface="宋体" panose="02010600030101010101" pitchFamily="2" charset="-122"/>
                </a:rPr>
                <a:t>Application</a:t>
              </a:r>
              <a:r>
                <a:rPr kumimoji="1" lang="en-US" altLang="zh-CN" b="0" i="0" u="none" strike="noStrike" kern="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rPr>
                <a:t> layer</a:t>
              </a:r>
            </a:p>
          </p:txBody>
        </p:sp>
      </p:grpSp>
      <p:graphicFrame>
        <p:nvGraphicFramePr>
          <p:cNvPr id="13" name="Group 39"/>
          <p:cNvGraphicFramePr>
            <a:graphicFrameLocks/>
          </p:cNvGraphicFramePr>
          <p:nvPr/>
        </p:nvGraphicFramePr>
        <p:xfrm>
          <a:off x="3935803" y="2427197"/>
          <a:ext cx="5076393" cy="1609344"/>
        </p:xfrm>
        <a:graphic>
          <a:graphicData uri="http://schemas.openxmlformats.org/drawingml/2006/table">
            <a:tbl>
              <a:tblPr>
                <a:tableStyleId>{16D9F66E-5EB9-4882-86FB-DCBF35E3C3E4}</a:tableStyleId>
              </a:tblPr>
              <a:tblGrid>
                <a:gridCol w="1270511">
                  <a:extLst>
                    <a:ext uri="{9D8B030D-6E8A-4147-A177-3AD203B41FA5}">
                      <a16:colId xmlns:a16="http://schemas.microsoft.com/office/drawing/2014/main" val="20000"/>
                    </a:ext>
                  </a:extLst>
                </a:gridCol>
                <a:gridCol w="1713470">
                  <a:extLst>
                    <a:ext uri="{9D8B030D-6E8A-4147-A177-3AD203B41FA5}">
                      <a16:colId xmlns:a16="http://schemas.microsoft.com/office/drawing/2014/main" val="20001"/>
                    </a:ext>
                  </a:extLst>
                </a:gridCol>
                <a:gridCol w="1178011">
                  <a:extLst>
                    <a:ext uri="{9D8B030D-6E8A-4147-A177-3AD203B41FA5}">
                      <a16:colId xmlns:a16="http://schemas.microsoft.com/office/drawing/2014/main" val="20002"/>
                    </a:ext>
                  </a:extLst>
                </a:gridCol>
                <a:gridCol w="914401">
                  <a:extLst>
                    <a:ext uri="{9D8B030D-6E8A-4147-A177-3AD203B41FA5}">
                      <a16:colId xmlns:a16="http://schemas.microsoft.com/office/drawing/2014/main" val="20003"/>
                    </a:ext>
                  </a:extLst>
                </a:gridCol>
              </a:tblGrid>
              <a:tr h="676275">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握手协议</a:t>
                      </a:r>
                      <a:r>
                        <a:rPr kumimoji="0" lang="en-US" altLang="zh-CN" sz="1800" u="none" strike="noStrike" cap="none" normalizeH="0" baseline="0" dirty="0">
                          <a:ln>
                            <a:noFill/>
                          </a:ln>
                          <a:effectLst/>
                          <a:latin typeface="+mn-ea"/>
                          <a:ea typeface="+mn-ea"/>
                        </a:rPr>
                        <a:t>Handshake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密码修改协议</a:t>
                      </a:r>
                      <a:r>
                        <a:rPr kumimoji="0" lang="en-US" altLang="zh-CN" sz="1800" u="none" strike="noStrike" cap="none" normalizeH="0" baseline="0" dirty="0">
                          <a:ln>
                            <a:noFill/>
                          </a:ln>
                          <a:effectLst/>
                          <a:latin typeface="+mn-ea"/>
                          <a:ea typeface="+mn-ea"/>
                        </a:rPr>
                        <a:t>Change Cipher Spec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u="none" strike="noStrike" cap="none" normalizeH="0" baseline="0" dirty="0">
                          <a:ln>
                            <a:noFill/>
                          </a:ln>
                          <a:effectLst/>
                          <a:latin typeface="+mn-ea"/>
                          <a:ea typeface="+mn-ea"/>
                        </a:rPr>
                        <a:t>报警协议</a:t>
                      </a:r>
                      <a:r>
                        <a:rPr kumimoji="0" lang="en-US" altLang="zh-CN" sz="1800" u="none" strike="noStrike" cap="none" normalizeH="0" baseline="0" dirty="0">
                          <a:ln>
                            <a:noFill/>
                          </a:ln>
                          <a:effectLst/>
                          <a:latin typeface="+mn-ea"/>
                          <a:ea typeface="+mn-ea"/>
                        </a:rPr>
                        <a:t>Alert Protocol</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mn-ea"/>
                          <a:ea typeface="+mn-ea"/>
                        </a:rPr>
                        <a:t>应用层协议</a:t>
                      </a:r>
                      <a:endParaRPr kumimoji="0" lang="en-US" altLang="zh-CN" sz="1800" b="0" i="0" u="none" strike="noStrike" cap="none" normalizeH="0" baseline="0" dirty="0">
                        <a:ln>
                          <a:noFill/>
                        </a:ln>
                        <a:solidFill>
                          <a:schemeClr val="tx1"/>
                        </a:solidFill>
                        <a:effectLst/>
                        <a:latin typeface="+mn-ea"/>
                        <a:ea typeface="+mn-ea"/>
                      </a:endParaRPr>
                    </a:p>
                  </a:txBody>
                  <a:tcPr horzOverflow="overflow"/>
                </a:tc>
                <a:extLst>
                  <a:ext uri="{0D108BD9-81ED-4DB2-BD59-A6C34878D82A}">
                    <a16:rowId xmlns:a16="http://schemas.microsoft.com/office/drawing/2014/main" val="10000"/>
                  </a:ext>
                </a:extLst>
              </a:tr>
              <a:tr h="477838">
                <a:tc gridSpan="4">
                  <a:txBody>
                    <a:bodyPr/>
                    <a:lstStyle>
                      <a:lvl1pPr marL="0" algn="l" defTabSz="457200" rtl="0" eaLnBrk="1" latinLnBrk="0" hangingPunct="1">
                        <a:spcBef>
                          <a:spcPct val="20000"/>
                        </a:spcBef>
                        <a:buClr>
                          <a:schemeClr val="hlink"/>
                        </a:buClr>
                        <a:buSzPct val="75000"/>
                        <a:buFont typeface="Wingdings" panose="05000000000000000000" pitchFamily="2" charset="2"/>
                        <a:defRPr sz="2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457200" algn="l" defTabSz="457200" rtl="0" eaLnBrk="1" latinLnBrk="0" hangingPunct="1">
                        <a:spcBef>
                          <a:spcPct val="20000"/>
                        </a:spcBef>
                        <a:buClr>
                          <a:schemeClr val="tx2"/>
                        </a:buClr>
                        <a:buSzPct val="75000"/>
                        <a:buFont typeface="Wingdings" panose="05000000000000000000" pitchFamily="2" charset="2"/>
                        <a:defRPr sz="24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914400" algn="l" defTabSz="457200" rtl="0" eaLnBrk="1" latinLnBrk="0" hangingPunct="1">
                        <a:spcBef>
                          <a:spcPct val="20000"/>
                        </a:spcBef>
                        <a:buClr>
                          <a:schemeClr val="accent2"/>
                        </a:buClr>
                        <a:buSzPct val="75000"/>
                        <a:buFont typeface="Wingdings" panose="05000000000000000000" pitchFamily="2" charset="2"/>
                        <a:defRPr sz="20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371600" algn="l" defTabSz="457200" rtl="0" eaLnBrk="1" latinLnBrk="0" hangingPunct="1">
                        <a:spcBef>
                          <a:spcPct val="20000"/>
                        </a:spcBef>
                        <a:buClr>
                          <a:schemeClr val="folHlink"/>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1828800" algn="l" defTabSz="457200" rtl="0" eaLnBrk="1" latinLnBrk="0" hangingPunct="1">
                        <a:spcBef>
                          <a:spcPct val="20000"/>
                        </a:spcBef>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2860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7432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2004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657600" algn="l" defTabSz="457200" rtl="0" eaLnBrk="1" fontAlgn="base" latinLnBrk="0" hangingPunct="1">
                        <a:spcBef>
                          <a:spcPct val="20000"/>
                        </a:spcBef>
                        <a:spcAft>
                          <a:spcPct val="0"/>
                        </a:spcAft>
                        <a:buClr>
                          <a:schemeClr val="tx1"/>
                        </a:buClr>
                        <a:buSzPct val="75000"/>
                        <a:buFont typeface="Wingdings" panose="05000000000000000000" pitchFamily="2" charset="2"/>
                        <a:defRPr sz="1800" kern="1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u="none" strike="noStrike" cap="none" normalizeH="0" baseline="0" dirty="0">
                          <a:ln>
                            <a:noFill/>
                          </a:ln>
                          <a:effectLst/>
                          <a:latin typeface="+mn-ea"/>
                          <a:ea typeface="+mn-ea"/>
                        </a:rPr>
                        <a:t>SSL</a:t>
                      </a:r>
                      <a:r>
                        <a:rPr kumimoji="0" lang="zh-CN" altLang="en-US" sz="1800" u="none" strike="noStrike" cap="none" normalizeH="0" baseline="0" dirty="0">
                          <a:ln>
                            <a:noFill/>
                          </a:ln>
                          <a:effectLst/>
                          <a:latin typeface="+mn-ea"/>
                          <a:ea typeface="+mn-ea"/>
                        </a:rPr>
                        <a:t>记录协议</a:t>
                      </a:r>
                      <a:endParaRPr kumimoji="0" lang="en-US" altLang="zh-CN" sz="1800" u="none" strike="noStrike" cap="none" normalizeH="0" baseline="0" dirty="0">
                        <a:ln>
                          <a:noFill/>
                        </a:ln>
                        <a:effectLst/>
                        <a:latin typeface="+mn-ea"/>
                        <a:ea typeface="+mn-ea"/>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u="none" strike="noStrike" cap="none" normalizeH="0" baseline="0" dirty="0">
                          <a:ln>
                            <a:noFill/>
                          </a:ln>
                          <a:effectLst/>
                          <a:latin typeface="+mn-ea"/>
                          <a:ea typeface="+mn-ea"/>
                        </a:rPr>
                        <a:t>Record Protocol</a:t>
                      </a:r>
                      <a:r>
                        <a:rPr kumimoji="0" lang="zh-CN" altLang="en-US" sz="1800" u="none" strike="noStrike" cap="none" normalizeH="0" baseline="0" dirty="0">
                          <a:ln>
                            <a:noFill/>
                          </a:ln>
                          <a:effectLst/>
                          <a:latin typeface="+mn-ea"/>
                          <a:ea typeface="+mn-ea"/>
                        </a:rPr>
                        <a:t> </a:t>
                      </a:r>
                      <a:endParaRPr kumimoji="0" lang="zh-CN" altLang="en-US" sz="1800" b="0" i="0" u="none" strike="noStrike" cap="none" normalizeH="0" baseline="0" dirty="0">
                        <a:ln>
                          <a:noFill/>
                        </a:ln>
                        <a:solidFill>
                          <a:schemeClr val="tx1"/>
                        </a:solidFill>
                        <a:effectLst/>
                        <a:latin typeface="+mn-ea"/>
                        <a:ea typeface="+mn-ea"/>
                      </a:endParaRPr>
                    </a:p>
                  </a:txBody>
                  <a:tcP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cxnSp>
        <p:nvCxnSpPr>
          <p:cNvPr id="15" name="直接连接符 14"/>
          <p:cNvCxnSpPr/>
          <p:nvPr/>
        </p:nvCxnSpPr>
        <p:spPr>
          <a:xfrm flipV="1">
            <a:off x="3306033" y="2427890"/>
            <a:ext cx="606940" cy="39464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95136" y="3208627"/>
            <a:ext cx="606940" cy="811809"/>
          </a:xfrm>
          <a:prstGeom prst="line">
            <a:avLst/>
          </a:prstGeom>
          <a:ln w="1270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8" name="Text Box 13"/>
          <p:cNvSpPr txBox="1">
            <a:spLocks noChangeArrowheads="1"/>
          </p:cNvSpPr>
          <p:nvPr/>
        </p:nvSpPr>
        <p:spPr bwMode="auto">
          <a:xfrm>
            <a:off x="4885038" y="1868317"/>
            <a:ext cx="1713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eaLnBrk="1" hangingPunct="1">
              <a:spcBef>
                <a:spcPct val="50000"/>
              </a:spcBef>
            </a:pPr>
            <a:r>
              <a:rPr lang="en-US" altLang="zh-CN" dirty="0">
                <a:solidFill>
                  <a:srgbClr val="000000"/>
                </a:solidFill>
                <a:latin typeface="+mn-ea"/>
              </a:rPr>
              <a:t>SSL</a:t>
            </a:r>
            <a:r>
              <a:rPr lang="zh-CN" altLang="en-US" dirty="0">
                <a:solidFill>
                  <a:srgbClr val="000000"/>
                </a:solidFill>
                <a:latin typeface="+mn-ea"/>
              </a:rPr>
              <a:t>的层次结构</a:t>
            </a:r>
            <a:endParaRPr lang="en-US" altLang="zh-CN" dirty="0">
              <a:solidFill>
                <a:srgbClr val="000000"/>
              </a:solidFill>
              <a:latin typeface="+mn-ea"/>
            </a:endParaRPr>
          </a:p>
        </p:txBody>
      </p:sp>
      <p:sp>
        <p:nvSpPr>
          <p:cNvPr id="19" name="矩形 18"/>
          <p:cNvSpPr/>
          <p:nvPr/>
        </p:nvSpPr>
        <p:spPr>
          <a:xfrm>
            <a:off x="864973" y="4793546"/>
            <a:ext cx="7455887" cy="313932"/>
          </a:xfrm>
          <a:prstGeom prst="rect">
            <a:avLst/>
          </a:prstGeom>
        </p:spPr>
        <p:txBody>
          <a:bodyPr wrap="none">
            <a:spAutoFit/>
          </a:bodyPr>
          <a:lstStyle/>
          <a:p>
            <a:pPr marL="0" indent="0">
              <a:lnSpc>
                <a:spcPct val="80000"/>
              </a:lnSpc>
              <a:buNone/>
            </a:pPr>
            <a:r>
              <a:rPr lang="en-US" altLang="zh-CN" dirty="0">
                <a:latin typeface="+mn-ea"/>
              </a:rPr>
              <a:t>SSL</a:t>
            </a:r>
            <a:r>
              <a:rPr lang="zh-CN" altLang="en-US" dirty="0">
                <a:latin typeface="+mn-ea"/>
              </a:rPr>
              <a:t>协议位于</a:t>
            </a:r>
            <a:r>
              <a:rPr lang="en-US" altLang="zh-CN" dirty="0">
                <a:latin typeface="+mn-ea"/>
              </a:rPr>
              <a:t>TCP/IP</a:t>
            </a:r>
            <a:r>
              <a:rPr lang="zh-CN" altLang="en-US" dirty="0">
                <a:latin typeface="+mn-ea"/>
              </a:rPr>
              <a:t>协议族的传输层与应用层之间，共有两层，分别是：</a:t>
            </a:r>
          </a:p>
        </p:txBody>
      </p:sp>
      <p:sp>
        <p:nvSpPr>
          <p:cNvPr id="20" name="矩形 19"/>
          <p:cNvSpPr/>
          <p:nvPr/>
        </p:nvSpPr>
        <p:spPr>
          <a:xfrm>
            <a:off x="864973" y="5213104"/>
            <a:ext cx="7202106" cy="646331"/>
          </a:xfrm>
          <a:prstGeom prst="rect">
            <a:avLst/>
          </a:prstGeom>
        </p:spPr>
        <p:txBody>
          <a:bodyPr wrap="square">
            <a:spAutoFit/>
          </a:bodyPr>
          <a:lstStyle/>
          <a:p>
            <a:pPr marL="285750" lvl="1" indent="-285750">
              <a:buClr>
                <a:schemeClr val="accent1"/>
              </a:buClr>
              <a:buFont typeface="Segoe UI Symbol" panose="020B0502040204020203" pitchFamily="34" charset="0"/>
              <a:buChar char="❐"/>
            </a:pPr>
            <a:r>
              <a:rPr lang="zh-CN" altLang="en-US" dirty="0">
                <a:latin typeface="+mn-ea"/>
              </a:rPr>
              <a:t>上层：握手协议、密码变化协议、警告协议，用于管理</a:t>
            </a:r>
            <a:r>
              <a:rPr lang="en-US" altLang="zh-CN" dirty="0">
                <a:latin typeface="+mn-ea"/>
              </a:rPr>
              <a:t>SSL</a:t>
            </a:r>
            <a:r>
              <a:rPr lang="zh-CN" altLang="en-US" dirty="0">
                <a:latin typeface="+mn-ea"/>
              </a:rPr>
              <a:t>密钥信息的交换；</a:t>
            </a:r>
          </a:p>
        </p:txBody>
      </p:sp>
      <p:sp>
        <p:nvSpPr>
          <p:cNvPr id="21" name="矩形 20"/>
          <p:cNvSpPr/>
          <p:nvPr/>
        </p:nvSpPr>
        <p:spPr>
          <a:xfrm>
            <a:off x="864973" y="6004780"/>
            <a:ext cx="6551446" cy="313932"/>
          </a:xfrm>
          <a:prstGeom prst="rect">
            <a:avLst/>
          </a:prstGeom>
        </p:spPr>
        <p:txBody>
          <a:bodyPr wrap="square">
            <a:spAutoFit/>
          </a:bodyPr>
          <a:lstStyle/>
          <a:p>
            <a:pPr marL="285750" lvl="1" indent="-285750">
              <a:lnSpc>
                <a:spcPct val="80000"/>
              </a:lnSpc>
              <a:buClr>
                <a:schemeClr val="accent1"/>
              </a:buClr>
              <a:buFont typeface="Segoe UI Symbol" panose="020B0502040204020203" pitchFamily="34" charset="0"/>
              <a:buChar char="❐"/>
            </a:pPr>
            <a:r>
              <a:rPr lang="zh-CN" altLang="en-US" dirty="0">
                <a:latin typeface="+mn-ea"/>
              </a:rPr>
              <a:t>底层：记录协议，提供基本的安全服务。</a:t>
            </a:r>
          </a:p>
        </p:txBody>
      </p:sp>
      <p:sp>
        <p:nvSpPr>
          <p:cNvPr id="12" name="任意多边形 11"/>
          <p:cNvSpPr/>
          <p:nvPr/>
        </p:nvSpPr>
        <p:spPr>
          <a:xfrm>
            <a:off x="3805881" y="2306595"/>
            <a:ext cx="5313405" cy="1894702"/>
          </a:xfrm>
          <a:custGeom>
            <a:avLst/>
            <a:gdLst>
              <a:gd name="connsiteX0" fmla="*/ 82378 w 5313405"/>
              <a:gd name="connsiteY0" fmla="*/ 74140 h 1894702"/>
              <a:gd name="connsiteX1" fmla="*/ 82378 w 5313405"/>
              <a:gd name="connsiteY1" fmla="*/ 74140 h 1894702"/>
              <a:gd name="connsiteX2" fmla="*/ 156519 w 5313405"/>
              <a:gd name="connsiteY2" fmla="*/ 49427 h 1894702"/>
              <a:gd name="connsiteX3" fmla="*/ 238897 w 5313405"/>
              <a:gd name="connsiteY3" fmla="*/ 32951 h 1894702"/>
              <a:gd name="connsiteX4" fmla="*/ 280087 w 5313405"/>
              <a:gd name="connsiteY4" fmla="*/ 24713 h 1894702"/>
              <a:gd name="connsiteX5" fmla="*/ 395416 w 5313405"/>
              <a:gd name="connsiteY5" fmla="*/ 16475 h 1894702"/>
              <a:gd name="connsiteX6" fmla="*/ 518984 w 5313405"/>
              <a:gd name="connsiteY6" fmla="*/ 0 h 1894702"/>
              <a:gd name="connsiteX7" fmla="*/ 1219200 w 5313405"/>
              <a:gd name="connsiteY7" fmla="*/ 8237 h 1894702"/>
              <a:gd name="connsiteX8" fmla="*/ 1276865 w 5313405"/>
              <a:gd name="connsiteY8" fmla="*/ 16475 h 1894702"/>
              <a:gd name="connsiteX9" fmla="*/ 1301578 w 5313405"/>
              <a:gd name="connsiteY9" fmla="*/ 24713 h 1894702"/>
              <a:gd name="connsiteX10" fmla="*/ 2001795 w 5313405"/>
              <a:gd name="connsiteY10" fmla="*/ 65902 h 1894702"/>
              <a:gd name="connsiteX11" fmla="*/ 2677297 w 5313405"/>
              <a:gd name="connsiteY11" fmla="*/ 74140 h 1894702"/>
              <a:gd name="connsiteX12" fmla="*/ 3509319 w 5313405"/>
              <a:gd name="connsiteY12" fmla="*/ 98854 h 1894702"/>
              <a:gd name="connsiteX13" fmla="*/ 3739978 w 5313405"/>
              <a:gd name="connsiteY13" fmla="*/ 115329 h 1894702"/>
              <a:gd name="connsiteX14" fmla="*/ 3847070 w 5313405"/>
              <a:gd name="connsiteY14" fmla="*/ 123567 h 1894702"/>
              <a:gd name="connsiteX15" fmla="*/ 3987114 w 5313405"/>
              <a:gd name="connsiteY15" fmla="*/ 131805 h 1894702"/>
              <a:gd name="connsiteX16" fmla="*/ 4044778 w 5313405"/>
              <a:gd name="connsiteY16" fmla="*/ 140043 h 1894702"/>
              <a:gd name="connsiteX17" fmla="*/ 4069492 w 5313405"/>
              <a:gd name="connsiteY17" fmla="*/ 148281 h 1894702"/>
              <a:gd name="connsiteX18" fmla="*/ 4160108 w 5313405"/>
              <a:gd name="connsiteY18" fmla="*/ 172994 h 1894702"/>
              <a:gd name="connsiteX19" fmla="*/ 4209535 w 5313405"/>
              <a:gd name="connsiteY19" fmla="*/ 189470 h 1894702"/>
              <a:gd name="connsiteX20" fmla="*/ 4234249 w 5313405"/>
              <a:gd name="connsiteY20" fmla="*/ 197708 h 1894702"/>
              <a:gd name="connsiteX21" fmla="*/ 4258962 w 5313405"/>
              <a:gd name="connsiteY21" fmla="*/ 222421 h 1894702"/>
              <a:gd name="connsiteX22" fmla="*/ 4283676 w 5313405"/>
              <a:gd name="connsiteY22" fmla="*/ 238897 h 1894702"/>
              <a:gd name="connsiteX23" fmla="*/ 4316627 w 5313405"/>
              <a:gd name="connsiteY23" fmla="*/ 313037 h 1894702"/>
              <a:gd name="connsiteX24" fmla="*/ 4341341 w 5313405"/>
              <a:gd name="connsiteY24" fmla="*/ 378940 h 1894702"/>
              <a:gd name="connsiteX25" fmla="*/ 4349578 w 5313405"/>
              <a:gd name="connsiteY25" fmla="*/ 807308 h 1894702"/>
              <a:gd name="connsiteX26" fmla="*/ 4357816 w 5313405"/>
              <a:gd name="connsiteY26" fmla="*/ 864973 h 1894702"/>
              <a:gd name="connsiteX27" fmla="*/ 4366054 w 5313405"/>
              <a:gd name="connsiteY27" fmla="*/ 889686 h 1894702"/>
              <a:gd name="connsiteX28" fmla="*/ 4390768 w 5313405"/>
              <a:gd name="connsiteY28" fmla="*/ 897924 h 1894702"/>
              <a:gd name="connsiteX29" fmla="*/ 4448433 w 5313405"/>
              <a:gd name="connsiteY29" fmla="*/ 955589 h 1894702"/>
              <a:gd name="connsiteX30" fmla="*/ 4473146 w 5313405"/>
              <a:gd name="connsiteY30" fmla="*/ 972064 h 1894702"/>
              <a:gd name="connsiteX31" fmla="*/ 4489622 w 5313405"/>
              <a:gd name="connsiteY31" fmla="*/ 996778 h 1894702"/>
              <a:gd name="connsiteX32" fmla="*/ 4539049 w 5313405"/>
              <a:gd name="connsiteY32" fmla="*/ 1021491 h 1894702"/>
              <a:gd name="connsiteX33" fmla="*/ 4572000 w 5313405"/>
              <a:gd name="connsiteY33" fmla="*/ 1037967 h 1894702"/>
              <a:gd name="connsiteX34" fmla="*/ 4629665 w 5313405"/>
              <a:gd name="connsiteY34" fmla="*/ 1054443 h 1894702"/>
              <a:gd name="connsiteX35" fmla="*/ 4679092 w 5313405"/>
              <a:gd name="connsiteY35" fmla="*/ 1070919 h 1894702"/>
              <a:gd name="connsiteX36" fmla="*/ 4703805 w 5313405"/>
              <a:gd name="connsiteY36" fmla="*/ 1079156 h 1894702"/>
              <a:gd name="connsiteX37" fmla="*/ 4860324 w 5313405"/>
              <a:gd name="connsiteY37" fmla="*/ 1095632 h 1894702"/>
              <a:gd name="connsiteX38" fmla="*/ 4909751 w 5313405"/>
              <a:gd name="connsiteY38" fmla="*/ 1103870 h 1894702"/>
              <a:gd name="connsiteX39" fmla="*/ 4992130 w 5313405"/>
              <a:gd name="connsiteY39" fmla="*/ 1112108 h 1894702"/>
              <a:gd name="connsiteX40" fmla="*/ 5074508 w 5313405"/>
              <a:gd name="connsiteY40" fmla="*/ 1136821 h 1894702"/>
              <a:gd name="connsiteX41" fmla="*/ 5099222 w 5313405"/>
              <a:gd name="connsiteY41" fmla="*/ 1145059 h 1894702"/>
              <a:gd name="connsiteX42" fmla="*/ 5148649 w 5313405"/>
              <a:gd name="connsiteY42" fmla="*/ 1178010 h 1894702"/>
              <a:gd name="connsiteX43" fmla="*/ 5181600 w 5313405"/>
              <a:gd name="connsiteY43" fmla="*/ 1194486 h 1894702"/>
              <a:gd name="connsiteX44" fmla="*/ 5231027 w 5313405"/>
              <a:gd name="connsiteY44" fmla="*/ 1227437 h 1894702"/>
              <a:gd name="connsiteX45" fmla="*/ 5263978 w 5313405"/>
              <a:gd name="connsiteY45" fmla="*/ 1276864 h 1894702"/>
              <a:gd name="connsiteX46" fmla="*/ 5280454 w 5313405"/>
              <a:gd name="connsiteY46" fmla="*/ 1301578 h 1894702"/>
              <a:gd name="connsiteX47" fmla="*/ 5296930 w 5313405"/>
              <a:gd name="connsiteY47" fmla="*/ 1334529 h 1894702"/>
              <a:gd name="connsiteX48" fmla="*/ 5305168 w 5313405"/>
              <a:gd name="connsiteY48" fmla="*/ 1375719 h 1894702"/>
              <a:gd name="connsiteX49" fmla="*/ 5313405 w 5313405"/>
              <a:gd name="connsiteY49" fmla="*/ 1400432 h 1894702"/>
              <a:gd name="connsiteX50" fmla="*/ 5305168 w 5313405"/>
              <a:gd name="connsiteY50" fmla="*/ 1729946 h 1894702"/>
              <a:gd name="connsiteX51" fmla="*/ 5272216 w 5313405"/>
              <a:gd name="connsiteY51" fmla="*/ 1762897 h 1894702"/>
              <a:gd name="connsiteX52" fmla="*/ 5214551 w 5313405"/>
              <a:gd name="connsiteY52" fmla="*/ 1787610 h 1894702"/>
              <a:gd name="connsiteX53" fmla="*/ 4909751 w 5313405"/>
              <a:gd name="connsiteY53" fmla="*/ 1804086 h 1894702"/>
              <a:gd name="connsiteX54" fmla="*/ 4250724 w 5313405"/>
              <a:gd name="connsiteY54" fmla="*/ 1820562 h 1894702"/>
              <a:gd name="connsiteX55" fmla="*/ 4135395 w 5313405"/>
              <a:gd name="connsiteY55" fmla="*/ 1828800 h 1894702"/>
              <a:gd name="connsiteX56" fmla="*/ 3945924 w 5313405"/>
              <a:gd name="connsiteY56" fmla="*/ 1837037 h 1894702"/>
              <a:gd name="connsiteX57" fmla="*/ 3682314 w 5313405"/>
              <a:gd name="connsiteY57" fmla="*/ 1853513 h 1894702"/>
              <a:gd name="connsiteX58" fmla="*/ 3566984 w 5313405"/>
              <a:gd name="connsiteY58" fmla="*/ 1861751 h 1894702"/>
              <a:gd name="connsiteX59" fmla="*/ 3426941 w 5313405"/>
              <a:gd name="connsiteY59" fmla="*/ 1869989 h 1894702"/>
              <a:gd name="connsiteX60" fmla="*/ 3352800 w 5313405"/>
              <a:gd name="connsiteY60" fmla="*/ 1878227 h 1894702"/>
              <a:gd name="connsiteX61" fmla="*/ 3212757 w 5313405"/>
              <a:gd name="connsiteY61" fmla="*/ 1886464 h 1894702"/>
              <a:gd name="connsiteX62" fmla="*/ 3105665 w 5313405"/>
              <a:gd name="connsiteY62" fmla="*/ 1894702 h 1894702"/>
              <a:gd name="connsiteX63" fmla="*/ 1804087 w 5313405"/>
              <a:gd name="connsiteY63" fmla="*/ 1886464 h 1894702"/>
              <a:gd name="connsiteX64" fmla="*/ 1696995 w 5313405"/>
              <a:gd name="connsiteY64" fmla="*/ 1878227 h 1894702"/>
              <a:gd name="connsiteX65" fmla="*/ 453081 w 5313405"/>
              <a:gd name="connsiteY65" fmla="*/ 1869989 h 1894702"/>
              <a:gd name="connsiteX66" fmla="*/ 411892 w 5313405"/>
              <a:gd name="connsiteY66" fmla="*/ 1861751 h 1894702"/>
              <a:gd name="connsiteX67" fmla="*/ 362465 w 5313405"/>
              <a:gd name="connsiteY67" fmla="*/ 1853513 h 1894702"/>
              <a:gd name="connsiteX68" fmla="*/ 337751 w 5313405"/>
              <a:gd name="connsiteY68" fmla="*/ 1845275 h 1894702"/>
              <a:gd name="connsiteX69" fmla="*/ 247135 w 5313405"/>
              <a:gd name="connsiteY69" fmla="*/ 1828800 h 1894702"/>
              <a:gd name="connsiteX70" fmla="*/ 197708 w 5313405"/>
              <a:gd name="connsiteY70" fmla="*/ 1795848 h 1894702"/>
              <a:gd name="connsiteX71" fmla="*/ 148281 w 5313405"/>
              <a:gd name="connsiteY71" fmla="*/ 1779373 h 1894702"/>
              <a:gd name="connsiteX72" fmla="*/ 98854 w 5313405"/>
              <a:gd name="connsiteY72" fmla="*/ 1754659 h 1894702"/>
              <a:gd name="connsiteX73" fmla="*/ 74141 w 5313405"/>
              <a:gd name="connsiteY73" fmla="*/ 1738183 h 1894702"/>
              <a:gd name="connsiteX74" fmla="*/ 65903 w 5313405"/>
              <a:gd name="connsiteY74" fmla="*/ 1713470 h 1894702"/>
              <a:gd name="connsiteX75" fmla="*/ 41189 w 5313405"/>
              <a:gd name="connsiteY75" fmla="*/ 1696994 h 1894702"/>
              <a:gd name="connsiteX76" fmla="*/ 24714 w 5313405"/>
              <a:gd name="connsiteY76" fmla="*/ 1672281 h 1894702"/>
              <a:gd name="connsiteX77" fmla="*/ 16476 w 5313405"/>
              <a:gd name="connsiteY77" fmla="*/ 1639329 h 1894702"/>
              <a:gd name="connsiteX78" fmla="*/ 0 w 5313405"/>
              <a:gd name="connsiteY78" fmla="*/ 1589902 h 1894702"/>
              <a:gd name="connsiteX79" fmla="*/ 16476 w 5313405"/>
              <a:gd name="connsiteY79" fmla="*/ 1285102 h 1894702"/>
              <a:gd name="connsiteX80" fmla="*/ 24714 w 5313405"/>
              <a:gd name="connsiteY80" fmla="*/ 1260389 h 1894702"/>
              <a:gd name="connsiteX81" fmla="*/ 32951 w 5313405"/>
              <a:gd name="connsiteY81" fmla="*/ 1169773 h 1894702"/>
              <a:gd name="connsiteX82" fmla="*/ 41189 w 5313405"/>
              <a:gd name="connsiteY82" fmla="*/ 1145059 h 1894702"/>
              <a:gd name="connsiteX83" fmla="*/ 65903 w 5313405"/>
              <a:gd name="connsiteY83" fmla="*/ 782594 h 1894702"/>
              <a:gd name="connsiteX84" fmla="*/ 82378 w 5313405"/>
              <a:gd name="connsiteY84" fmla="*/ 189470 h 1894702"/>
              <a:gd name="connsiteX85" fmla="*/ 82378 w 5313405"/>
              <a:gd name="connsiteY85" fmla="*/ 74140 h 189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313405" h="1894702">
                <a:moveTo>
                  <a:pt x="82378" y="74140"/>
                </a:moveTo>
                <a:lnTo>
                  <a:pt x="82378" y="74140"/>
                </a:lnTo>
                <a:cubicBezTo>
                  <a:pt x="107092" y="65902"/>
                  <a:pt x="131621" y="57088"/>
                  <a:pt x="156519" y="49427"/>
                </a:cubicBezTo>
                <a:cubicBezTo>
                  <a:pt x="188092" y="39712"/>
                  <a:pt x="204242" y="39252"/>
                  <a:pt x="238897" y="32951"/>
                </a:cubicBezTo>
                <a:cubicBezTo>
                  <a:pt x="252673" y="30446"/>
                  <a:pt x="266162" y="26179"/>
                  <a:pt x="280087" y="24713"/>
                </a:cubicBezTo>
                <a:cubicBezTo>
                  <a:pt x="318416" y="20678"/>
                  <a:pt x="356973" y="19221"/>
                  <a:pt x="395416" y="16475"/>
                </a:cubicBezTo>
                <a:cubicBezTo>
                  <a:pt x="443962" y="4338"/>
                  <a:pt x="454140" y="0"/>
                  <a:pt x="518984" y="0"/>
                </a:cubicBezTo>
                <a:cubicBezTo>
                  <a:pt x="752405" y="0"/>
                  <a:pt x="985795" y="5491"/>
                  <a:pt x="1219200" y="8237"/>
                </a:cubicBezTo>
                <a:cubicBezTo>
                  <a:pt x="1238422" y="10983"/>
                  <a:pt x="1257825" y="12667"/>
                  <a:pt x="1276865" y="16475"/>
                </a:cubicBezTo>
                <a:cubicBezTo>
                  <a:pt x="1285380" y="18178"/>
                  <a:pt x="1292930" y="23927"/>
                  <a:pt x="1301578" y="24713"/>
                </a:cubicBezTo>
                <a:cubicBezTo>
                  <a:pt x="1469254" y="39957"/>
                  <a:pt x="1838021" y="63905"/>
                  <a:pt x="2001795" y="65902"/>
                </a:cubicBezTo>
                <a:lnTo>
                  <a:pt x="2677297" y="74140"/>
                </a:lnTo>
                <a:lnTo>
                  <a:pt x="3509319" y="98854"/>
                </a:lnTo>
                <a:cubicBezTo>
                  <a:pt x="3652912" y="114807"/>
                  <a:pt x="3521803" y="101693"/>
                  <a:pt x="3739978" y="115329"/>
                </a:cubicBezTo>
                <a:cubicBezTo>
                  <a:pt x="3775711" y="117562"/>
                  <a:pt x="3811347" y="121185"/>
                  <a:pt x="3847070" y="123567"/>
                </a:cubicBezTo>
                <a:lnTo>
                  <a:pt x="3987114" y="131805"/>
                </a:lnTo>
                <a:cubicBezTo>
                  <a:pt x="4006335" y="134551"/>
                  <a:pt x="4025739" y="136235"/>
                  <a:pt x="4044778" y="140043"/>
                </a:cubicBezTo>
                <a:cubicBezTo>
                  <a:pt x="4053293" y="141746"/>
                  <a:pt x="4061068" y="146175"/>
                  <a:pt x="4069492" y="148281"/>
                </a:cubicBezTo>
                <a:cubicBezTo>
                  <a:pt x="4162644" y="171569"/>
                  <a:pt x="4054069" y="137649"/>
                  <a:pt x="4160108" y="172994"/>
                </a:cubicBezTo>
                <a:lnTo>
                  <a:pt x="4209535" y="189470"/>
                </a:lnTo>
                <a:lnTo>
                  <a:pt x="4234249" y="197708"/>
                </a:lnTo>
                <a:cubicBezTo>
                  <a:pt x="4242487" y="205946"/>
                  <a:pt x="4250012" y="214963"/>
                  <a:pt x="4258962" y="222421"/>
                </a:cubicBezTo>
                <a:cubicBezTo>
                  <a:pt x="4266568" y="228759"/>
                  <a:pt x="4276675" y="231896"/>
                  <a:pt x="4283676" y="238897"/>
                </a:cubicBezTo>
                <a:cubicBezTo>
                  <a:pt x="4303257" y="258478"/>
                  <a:pt x="4308471" y="288569"/>
                  <a:pt x="4316627" y="313037"/>
                </a:cubicBezTo>
                <a:cubicBezTo>
                  <a:pt x="4329542" y="351782"/>
                  <a:pt x="4321638" y="329684"/>
                  <a:pt x="4341341" y="378940"/>
                </a:cubicBezTo>
                <a:cubicBezTo>
                  <a:pt x="4344087" y="521729"/>
                  <a:pt x="4344740" y="664574"/>
                  <a:pt x="4349578" y="807308"/>
                </a:cubicBezTo>
                <a:cubicBezTo>
                  <a:pt x="4350236" y="826714"/>
                  <a:pt x="4354008" y="845933"/>
                  <a:pt x="4357816" y="864973"/>
                </a:cubicBezTo>
                <a:cubicBezTo>
                  <a:pt x="4359519" y="873488"/>
                  <a:pt x="4359914" y="883546"/>
                  <a:pt x="4366054" y="889686"/>
                </a:cubicBezTo>
                <a:cubicBezTo>
                  <a:pt x="4372194" y="895826"/>
                  <a:pt x="4382530" y="895178"/>
                  <a:pt x="4390768" y="897924"/>
                </a:cubicBezTo>
                <a:cubicBezTo>
                  <a:pt x="4405266" y="941423"/>
                  <a:pt x="4391780" y="917821"/>
                  <a:pt x="4448433" y="955589"/>
                </a:cubicBezTo>
                <a:lnTo>
                  <a:pt x="4473146" y="972064"/>
                </a:lnTo>
                <a:cubicBezTo>
                  <a:pt x="4478638" y="980302"/>
                  <a:pt x="4482621" y="989777"/>
                  <a:pt x="4489622" y="996778"/>
                </a:cubicBezTo>
                <a:cubicBezTo>
                  <a:pt x="4509414" y="1016570"/>
                  <a:pt x="4515596" y="1011440"/>
                  <a:pt x="4539049" y="1021491"/>
                </a:cubicBezTo>
                <a:cubicBezTo>
                  <a:pt x="4550336" y="1026328"/>
                  <a:pt x="4560713" y="1033130"/>
                  <a:pt x="4572000" y="1037967"/>
                </a:cubicBezTo>
                <a:cubicBezTo>
                  <a:pt x="4593531" y="1047195"/>
                  <a:pt x="4606443" y="1047476"/>
                  <a:pt x="4629665" y="1054443"/>
                </a:cubicBezTo>
                <a:cubicBezTo>
                  <a:pt x="4646299" y="1059433"/>
                  <a:pt x="4662616" y="1065427"/>
                  <a:pt x="4679092" y="1070919"/>
                </a:cubicBezTo>
                <a:cubicBezTo>
                  <a:pt x="4687330" y="1073665"/>
                  <a:pt x="4695209" y="1077928"/>
                  <a:pt x="4703805" y="1079156"/>
                </a:cubicBezTo>
                <a:cubicBezTo>
                  <a:pt x="4854939" y="1100747"/>
                  <a:pt x="4638691" y="1071006"/>
                  <a:pt x="4860324" y="1095632"/>
                </a:cubicBezTo>
                <a:cubicBezTo>
                  <a:pt x="4876925" y="1097477"/>
                  <a:pt x="4893177" y="1101798"/>
                  <a:pt x="4909751" y="1103870"/>
                </a:cubicBezTo>
                <a:cubicBezTo>
                  <a:pt x="4937135" y="1107293"/>
                  <a:pt x="4964670" y="1109362"/>
                  <a:pt x="4992130" y="1112108"/>
                </a:cubicBezTo>
                <a:cubicBezTo>
                  <a:pt x="5041927" y="1124558"/>
                  <a:pt x="5014343" y="1116767"/>
                  <a:pt x="5074508" y="1136821"/>
                </a:cubicBezTo>
                <a:lnTo>
                  <a:pt x="5099222" y="1145059"/>
                </a:lnTo>
                <a:cubicBezTo>
                  <a:pt x="5115698" y="1156043"/>
                  <a:pt x="5130938" y="1169154"/>
                  <a:pt x="5148649" y="1178010"/>
                </a:cubicBezTo>
                <a:cubicBezTo>
                  <a:pt x="5159633" y="1183502"/>
                  <a:pt x="5171070" y="1188168"/>
                  <a:pt x="5181600" y="1194486"/>
                </a:cubicBezTo>
                <a:cubicBezTo>
                  <a:pt x="5198579" y="1204674"/>
                  <a:pt x="5231027" y="1227437"/>
                  <a:pt x="5231027" y="1227437"/>
                </a:cubicBezTo>
                <a:lnTo>
                  <a:pt x="5263978" y="1276864"/>
                </a:lnTo>
                <a:cubicBezTo>
                  <a:pt x="5269470" y="1285102"/>
                  <a:pt x="5276026" y="1292722"/>
                  <a:pt x="5280454" y="1301578"/>
                </a:cubicBezTo>
                <a:lnTo>
                  <a:pt x="5296930" y="1334529"/>
                </a:lnTo>
                <a:cubicBezTo>
                  <a:pt x="5299676" y="1348259"/>
                  <a:pt x="5301772" y="1362135"/>
                  <a:pt x="5305168" y="1375719"/>
                </a:cubicBezTo>
                <a:cubicBezTo>
                  <a:pt x="5307274" y="1384143"/>
                  <a:pt x="5313405" y="1391749"/>
                  <a:pt x="5313405" y="1400432"/>
                </a:cubicBezTo>
                <a:cubicBezTo>
                  <a:pt x="5313405" y="1510304"/>
                  <a:pt x="5310273" y="1620192"/>
                  <a:pt x="5305168" y="1729946"/>
                </a:cubicBezTo>
                <a:cubicBezTo>
                  <a:pt x="5303784" y="1759697"/>
                  <a:pt x="5295567" y="1755113"/>
                  <a:pt x="5272216" y="1762897"/>
                </a:cubicBezTo>
                <a:cubicBezTo>
                  <a:pt x="5249168" y="1778263"/>
                  <a:pt x="5244431" y="1785424"/>
                  <a:pt x="5214551" y="1787610"/>
                </a:cubicBezTo>
                <a:cubicBezTo>
                  <a:pt x="5113074" y="1795035"/>
                  <a:pt x="4909751" y="1804086"/>
                  <a:pt x="4909751" y="1804086"/>
                </a:cubicBezTo>
                <a:cubicBezTo>
                  <a:pt x="4683672" y="1879449"/>
                  <a:pt x="4912288" y="1806022"/>
                  <a:pt x="4250724" y="1820562"/>
                </a:cubicBezTo>
                <a:cubicBezTo>
                  <a:pt x="4212192" y="1821409"/>
                  <a:pt x="4173880" y="1826720"/>
                  <a:pt x="4135395" y="1828800"/>
                </a:cubicBezTo>
                <a:cubicBezTo>
                  <a:pt x="4072270" y="1832212"/>
                  <a:pt x="4009081" y="1834291"/>
                  <a:pt x="3945924" y="1837037"/>
                </a:cubicBezTo>
                <a:cubicBezTo>
                  <a:pt x="3803393" y="1854854"/>
                  <a:pt x="3935447" y="1840190"/>
                  <a:pt x="3682314" y="1853513"/>
                </a:cubicBezTo>
                <a:cubicBezTo>
                  <a:pt x="3643826" y="1855539"/>
                  <a:pt x="3605445" y="1859270"/>
                  <a:pt x="3566984" y="1861751"/>
                </a:cubicBezTo>
                <a:lnTo>
                  <a:pt x="3426941" y="1869989"/>
                </a:lnTo>
                <a:cubicBezTo>
                  <a:pt x="3402148" y="1871896"/>
                  <a:pt x="3377593" y="1876320"/>
                  <a:pt x="3352800" y="1878227"/>
                </a:cubicBezTo>
                <a:cubicBezTo>
                  <a:pt x="3306176" y="1881813"/>
                  <a:pt x="3259415" y="1883354"/>
                  <a:pt x="3212757" y="1886464"/>
                </a:cubicBezTo>
                <a:cubicBezTo>
                  <a:pt x="3177033" y="1888845"/>
                  <a:pt x="3141362" y="1891956"/>
                  <a:pt x="3105665" y="1894702"/>
                </a:cubicBezTo>
                <a:lnTo>
                  <a:pt x="1804087" y="1886464"/>
                </a:lnTo>
                <a:cubicBezTo>
                  <a:pt x="1768287" y="1886045"/>
                  <a:pt x="1732795" y="1878664"/>
                  <a:pt x="1696995" y="1878227"/>
                </a:cubicBezTo>
                <a:lnTo>
                  <a:pt x="453081" y="1869989"/>
                </a:lnTo>
                <a:lnTo>
                  <a:pt x="411892" y="1861751"/>
                </a:lnTo>
                <a:cubicBezTo>
                  <a:pt x="395458" y="1858763"/>
                  <a:pt x="378770" y="1857136"/>
                  <a:pt x="362465" y="1853513"/>
                </a:cubicBezTo>
                <a:cubicBezTo>
                  <a:pt x="353988" y="1851629"/>
                  <a:pt x="346266" y="1846978"/>
                  <a:pt x="337751" y="1845275"/>
                </a:cubicBezTo>
                <a:cubicBezTo>
                  <a:pt x="190112" y="1815747"/>
                  <a:pt x="344853" y="1853227"/>
                  <a:pt x="247135" y="1828800"/>
                </a:cubicBezTo>
                <a:cubicBezTo>
                  <a:pt x="230659" y="1817816"/>
                  <a:pt x="216493" y="1802110"/>
                  <a:pt x="197708" y="1795848"/>
                </a:cubicBezTo>
                <a:lnTo>
                  <a:pt x="148281" y="1779373"/>
                </a:lnTo>
                <a:cubicBezTo>
                  <a:pt x="77458" y="1732156"/>
                  <a:pt x="167066" y="1788766"/>
                  <a:pt x="98854" y="1754659"/>
                </a:cubicBezTo>
                <a:cubicBezTo>
                  <a:pt x="89999" y="1750231"/>
                  <a:pt x="82379" y="1743675"/>
                  <a:pt x="74141" y="1738183"/>
                </a:cubicBezTo>
                <a:cubicBezTo>
                  <a:pt x="71395" y="1729945"/>
                  <a:pt x="71327" y="1720250"/>
                  <a:pt x="65903" y="1713470"/>
                </a:cubicBezTo>
                <a:cubicBezTo>
                  <a:pt x="59718" y="1705739"/>
                  <a:pt x="48190" y="1703995"/>
                  <a:pt x="41189" y="1696994"/>
                </a:cubicBezTo>
                <a:cubicBezTo>
                  <a:pt x="34188" y="1689993"/>
                  <a:pt x="30206" y="1680519"/>
                  <a:pt x="24714" y="1672281"/>
                </a:cubicBezTo>
                <a:cubicBezTo>
                  <a:pt x="21968" y="1661297"/>
                  <a:pt x="19729" y="1650174"/>
                  <a:pt x="16476" y="1639329"/>
                </a:cubicBezTo>
                <a:cubicBezTo>
                  <a:pt x="11486" y="1622695"/>
                  <a:pt x="0" y="1589902"/>
                  <a:pt x="0" y="1589902"/>
                </a:cubicBezTo>
                <a:cubicBezTo>
                  <a:pt x="2357" y="1516822"/>
                  <a:pt x="-4505" y="1379514"/>
                  <a:pt x="16476" y="1285102"/>
                </a:cubicBezTo>
                <a:cubicBezTo>
                  <a:pt x="18360" y="1276625"/>
                  <a:pt x="21968" y="1268627"/>
                  <a:pt x="24714" y="1260389"/>
                </a:cubicBezTo>
                <a:cubicBezTo>
                  <a:pt x="27460" y="1230184"/>
                  <a:pt x="28662" y="1199798"/>
                  <a:pt x="32951" y="1169773"/>
                </a:cubicBezTo>
                <a:cubicBezTo>
                  <a:pt x="34179" y="1161177"/>
                  <a:pt x="40540" y="1153718"/>
                  <a:pt x="41189" y="1145059"/>
                </a:cubicBezTo>
                <a:cubicBezTo>
                  <a:pt x="73009" y="720801"/>
                  <a:pt x="40547" y="960081"/>
                  <a:pt x="65903" y="782594"/>
                </a:cubicBezTo>
                <a:cubicBezTo>
                  <a:pt x="87473" y="329627"/>
                  <a:pt x="56827" y="1007150"/>
                  <a:pt x="82378" y="189470"/>
                </a:cubicBezTo>
                <a:cubicBezTo>
                  <a:pt x="91037" y="-87637"/>
                  <a:pt x="82378" y="93362"/>
                  <a:pt x="82378" y="7414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AFA6AA4-9842-4CFC-930E-01327DCF8671}"/>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55804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4442" y="1153297"/>
            <a:ext cx="2537255" cy="369332"/>
          </a:xfrm>
          <a:prstGeom prst="rect">
            <a:avLst/>
          </a:prstGeom>
          <a:noFill/>
        </p:spPr>
        <p:txBody>
          <a:bodyPr wrap="square" rtlCol="0">
            <a:spAutoFit/>
          </a:bodyPr>
          <a:lstStyle/>
          <a:p>
            <a:r>
              <a:rPr lang="en-US" altLang="zh-CN" dirty="0"/>
              <a:t>2</a:t>
            </a:r>
            <a:r>
              <a:rPr lang="zh-CN" altLang="en-US" dirty="0"/>
              <a:t>、</a:t>
            </a:r>
            <a:r>
              <a:rPr lang="en-US" altLang="zh-CN" dirty="0"/>
              <a:t>SSL</a:t>
            </a:r>
            <a:r>
              <a:rPr lang="zh-CN" altLang="en-US" dirty="0"/>
              <a:t>的两个重要概念</a:t>
            </a:r>
          </a:p>
        </p:txBody>
      </p:sp>
      <p:sp>
        <p:nvSpPr>
          <p:cNvPr id="5" name="文本框 4"/>
          <p:cNvSpPr txBox="1"/>
          <p:nvPr/>
        </p:nvSpPr>
        <p:spPr>
          <a:xfrm>
            <a:off x="1054442" y="1738184"/>
            <a:ext cx="1650337" cy="369332"/>
          </a:xfrm>
          <a:prstGeom prst="rect">
            <a:avLst/>
          </a:prstGeom>
          <a:noFill/>
        </p:spPr>
        <p:txBody>
          <a:bodyPr wrap="square" rtlCol="0">
            <a:spAutoFit/>
          </a:bodyPr>
          <a:lstStyle/>
          <a:p>
            <a:r>
              <a:rPr lang="zh-CN" altLang="en-US" dirty="0">
                <a:latin typeface="+mn-ea"/>
              </a:rPr>
              <a:t>（</a:t>
            </a:r>
            <a:r>
              <a:rPr lang="en-US" altLang="zh-CN" dirty="0">
                <a:latin typeface="+mn-ea"/>
              </a:rPr>
              <a:t>1</a:t>
            </a:r>
            <a:r>
              <a:rPr lang="zh-CN" altLang="en-US" dirty="0">
                <a:latin typeface="+mn-ea"/>
              </a:rPr>
              <a:t>）</a:t>
            </a:r>
            <a:r>
              <a:rPr lang="en-US" altLang="zh-CN" dirty="0">
                <a:latin typeface="+mn-ea"/>
              </a:rPr>
              <a:t>SSL</a:t>
            </a:r>
            <a:r>
              <a:rPr lang="zh-CN" altLang="en-US" dirty="0">
                <a:latin typeface="+mn-ea"/>
              </a:rPr>
              <a:t>连接</a:t>
            </a:r>
          </a:p>
        </p:txBody>
      </p:sp>
      <p:sp>
        <p:nvSpPr>
          <p:cNvPr id="6" name="矩形 5"/>
          <p:cNvSpPr/>
          <p:nvPr/>
        </p:nvSpPr>
        <p:spPr>
          <a:xfrm>
            <a:off x="1054440" y="2211907"/>
            <a:ext cx="7422296" cy="646331"/>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一个连接（</a:t>
            </a:r>
            <a:r>
              <a:rPr lang="en-US" altLang="zh-CN" dirty="0">
                <a:latin typeface="+mn-ea"/>
              </a:rPr>
              <a:t>connection)</a:t>
            </a:r>
            <a:r>
              <a:rPr lang="zh-CN" altLang="en-US" dirty="0">
                <a:latin typeface="+mn-ea"/>
              </a:rPr>
              <a:t>是提供一种合适类型服务的传输（</a:t>
            </a:r>
            <a:r>
              <a:rPr lang="en-US" altLang="zh-CN" dirty="0">
                <a:latin typeface="+mn-ea"/>
              </a:rPr>
              <a:t>OSI</a:t>
            </a:r>
            <a:r>
              <a:rPr lang="zh-CN" altLang="en-US" dirty="0">
                <a:latin typeface="+mn-ea"/>
              </a:rPr>
              <a:t>分层的定义）。</a:t>
            </a:r>
          </a:p>
        </p:txBody>
      </p:sp>
      <p:sp>
        <p:nvSpPr>
          <p:cNvPr id="7" name="矩形 6"/>
          <p:cNvSpPr/>
          <p:nvPr/>
        </p:nvSpPr>
        <p:spPr>
          <a:xfrm>
            <a:off x="1054441" y="4884110"/>
            <a:ext cx="7422295" cy="923330"/>
          </a:xfrm>
          <a:prstGeom prst="rect">
            <a:avLst/>
          </a:prstGeom>
        </p:spPr>
        <p:txBody>
          <a:bodyPr wrap="square">
            <a:spAutoFit/>
          </a:bodyPr>
          <a:lstStyle/>
          <a:p>
            <a:pPr marL="342900" indent="-342900">
              <a:buClr>
                <a:schemeClr val="accent1"/>
              </a:buClr>
              <a:buFont typeface="Segoe UI Symbol" panose="020B0502040204020203" pitchFamily="34" charset="0"/>
              <a:buChar char="❐"/>
            </a:pPr>
            <a:r>
              <a:rPr lang="zh-CN" altLang="en-US" dirty="0">
                <a:latin typeface="+mn-ea"/>
              </a:rPr>
              <a:t>一个</a:t>
            </a:r>
            <a:r>
              <a:rPr lang="en-US" altLang="zh-CN" dirty="0">
                <a:latin typeface="+mn-ea"/>
              </a:rPr>
              <a:t>SSL</a:t>
            </a:r>
            <a:r>
              <a:rPr lang="zh-CN" altLang="en-US" dirty="0">
                <a:latin typeface="+mn-ea"/>
              </a:rPr>
              <a:t>会话（</a:t>
            </a:r>
            <a:r>
              <a:rPr lang="en-US" altLang="zh-CN" dirty="0">
                <a:latin typeface="+mn-ea"/>
              </a:rPr>
              <a:t>session</a:t>
            </a:r>
            <a:r>
              <a:rPr lang="zh-CN" altLang="en-US" dirty="0">
                <a:latin typeface="+mn-ea"/>
              </a:rPr>
              <a:t>）是在客户与服务器之间的一个关联。会话由</a:t>
            </a:r>
            <a:r>
              <a:rPr lang="en-US" altLang="zh-CN" dirty="0">
                <a:latin typeface="+mn-ea"/>
              </a:rPr>
              <a:t>Handshake Protocol</a:t>
            </a:r>
            <a:r>
              <a:rPr lang="zh-CN" altLang="en-US" dirty="0">
                <a:latin typeface="+mn-ea"/>
              </a:rPr>
              <a:t>创建。会话定义了一组可供多个连接共享的密码安全参数。</a:t>
            </a:r>
          </a:p>
        </p:txBody>
      </p:sp>
      <p:sp>
        <p:nvSpPr>
          <p:cNvPr id="8" name="矩形 7"/>
          <p:cNvSpPr/>
          <p:nvPr/>
        </p:nvSpPr>
        <p:spPr>
          <a:xfrm>
            <a:off x="1054441" y="4356691"/>
            <a:ext cx="1569660" cy="369332"/>
          </a:xfrm>
          <a:prstGeom prst="rect">
            <a:avLst/>
          </a:prstGeom>
          <a:noFill/>
        </p:spPr>
        <p:txBody>
          <a:bodyPr wrap="none">
            <a:spAutoFit/>
          </a:bodyPr>
          <a:lstStyle/>
          <a:p>
            <a:r>
              <a:rPr lang="zh-CN" altLang="en-US" dirty="0">
                <a:latin typeface="+mn-ea"/>
              </a:rPr>
              <a:t>（</a:t>
            </a:r>
            <a:r>
              <a:rPr lang="en-US" altLang="zh-CN" dirty="0">
                <a:latin typeface="+mn-ea"/>
              </a:rPr>
              <a:t>2</a:t>
            </a:r>
            <a:r>
              <a:rPr lang="zh-CN" altLang="en-US" dirty="0">
                <a:latin typeface="+mn-ea"/>
              </a:rPr>
              <a:t>）</a:t>
            </a:r>
            <a:r>
              <a:rPr lang="en-US" altLang="zh-CN" dirty="0">
                <a:latin typeface="+mn-ea"/>
              </a:rPr>
              <a:t>SSL</a:t>
            </a:r>
            <a:r>
              <a:rPr lang="zh-CN" altLang="en-US" dirty="0">
                <a:latin typeface="+mn-ea"/>
              </a:rPr>
              <a:t>会话</a:t>
            </a:r>
          </a:p>
        </p:txBody>
      </p:sp>
      <p:sp>
        <p:nvSpPr>
          <p:cNvPr id="2" name="矩形 1"/>
          <p:cNvSpPr/>
          <p:nvPr/>
        </p:nvSpPr>
        <p:spPr>
          <a:xfrm>
            <a:off x="1054440" y="5965527"/>
            <a:ext cx="7422296" cy="369332"/>
          </a:xfrm>
          <a:prstGeom prst="rect">
            <a:avLst/>
          </a:prstGeom>
        </p:spPr>
        <p:txBody>
          <a:bodyPr wrap="square">
            <a:spAutoFit/>
          </a:bodyPr>
          <a:lstStyle/>
          <a:p>
            <a:pPr marL="342900" indent="-342900">
              <a:buClr>
                <a:schemeClr val="accent1"/>
              </a:buClr>
              <a:buFont typeface="Segoe UI Symbol" panose="020B0502040204020203" pitchFamily="34" charset="0"/>
              <a:buChar char="❐"/>
            </a:pPr>
            <a:r>
              <a:rPr lang="zh-CN" altLang="en-US" dirty="0">
                <a:latin typeface="+mn-ea"/>
              </a:rPr>
              <a:t>会话用以避免为每一个连接提供新的安全参数所需昂贵的协商代价。</a:t>
            </a:r>
          </a:p>
        </p:txBody>
      </p:sp>
      <p:sp>
        <p:nvSpPr>
          <p:cNvPr id="9" name="矩形 8"/>
          <p:cNvSpPr/>
          <p:nvPr/>
        </p:nvSpPr>
        <p:spPr>
          <a:xfrm>
            <a:off x="1054440" y="3543744"/>
            <a:ext cx="5860549"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latin typeface="+mn-ea"/>
              </a:rPr>
              <a:t>连接是暂时的，每一个连接和一个会话关联。</a:t>
            </a:r>
          </a:p>
        </p:txBody>
      </p:sp>
      <p:sp>
        <p:nvSpPr>
          <p:cNvPr id="10" name="矩形 9"/>
          <p:cNvSpPr/>
          <p:nvPr/>
        </p:nvSpPr>
        <p:spPr>
          <a:xfrm>
            <a:off x="1054440" y="3016325"/>
            <a:ext cx="3358612"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latin typeface="+mn-ea"/>
              </a:rPr>
              <a:t>SSL</a:t>
            </a:r>
            <a:r>
              <a:rPr lang="zh-CN" altLang="en-US" dirty="0">
                <a:latin typeface="+mn-ea"/>
              </a:rPr>
              <a:t>的连接是点对点的关系。</a:t>
            </a:r>
          </a:p>
        </p:txBody>
      </p:sp>
      <p:sp>
        <p:nvSpPr>
          <p:cNvPr id="11" name="文本框 10">
            <a:extLst>
              <a:ext uri="{FF2B5EF4-FFF2-40B4-BE49-F238E27FC236}">
                <a16:creationId xmlns:a16="http://schemas.microsoft.com/office/drawing/2014/main" id="{2FABC5DF-CEDC-4603-9A2F-3AFBEAB9D8F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36320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A1DC84-6324-45C4-813B-6EC6DF32EB99}"/>
              </a:ext>
            </a:extLst>
          </p:cNvPr>
          <p:cNvSpPr/>
          <p:nvPr/>
        </p:nvSpPr>
        <p:spPr>
          <a:xfrm>
            <a:off x="1136942" y="1205671"/>
            <a:ext cx="7002717" cy="923330"/>
          </a:xfrm>
          <a:prstGeom prst="rect">
            <a:avLst/>
          </a:prstGeom>
        </p:spPr>
        <p:txBody>
          <a:bodyPr wrap="square">
            <a:spAutoFit/>
          </a:bodyPr>
          <a:lstStyle/>
          <a:p>
            <a:pPr marL="285750" indent="-285750" eaLnBrk="1" fontAlgn="auto" hangingPunct="1">
              <a:spcBef>
                <a:spcPts val="0"/>
              </a:spcBef>
              <a:spcAft>
                <a:spcPts val="0"/>
              </a:spcAft>
              <a:buClr>
                <a:schemeClr val="accent1"/>
              </a:buClr>
              <a:buFont typeface="Arial Unicode MS" panose="020B0604020202020204" pitchFamily="34" charset="-122"/>
              <a:buChar char="❏"/>
            </a:pPr>
            <a:r>
              <a:rPr lang="zh-CN" altLang="en-US" dirty="0">
                <a:latin typeface="+mn-lt"/>
              </a:rPr>
              <a:t>在</a:t>
            </a:r>
            <a:r>
              <a:rPr lang="en-US" altLang="zh-CN" dirty="0">
                <a:latin typeface="+mn-lt"/>
              </a:rPr>
              <a:t>OSI</a:t>
            </a:r>
            <a:r>
              <a:rPr lang="zh-CN" altLang="en-US" dirty="0">
                <a:latin typeface="+mn-lt"/>
              </a:rPr>
              <a:t>安全体系结构中，定义了五大类安全服务、八类安全机制，以及相应的安全管理，并指出可根据具体的系统需求在</a:t>
            </a:r>
            <a:r>
              <a:rPr lang="en-US" altLang="zh-CN" dirty="0">
                <a:latin typeface="+mn-lt"/>
              </a:rPr>
              <a:t>OSI</a:t>
            </a:r>
            <a:r>
              <a:rPr lang="zh-CN" altLang="en-US" dirty="0">
                <a:latin typeface="+mn-lt"/>
              </a:rPr>
              <a:t>七层模型中进行适当的配置。</a:t>
            </a:r>
          </a:p>
        </p:txBody>
      </p:sp>
      <p:pic>
        <p:nvPicPr>
          <p:cNvPr id="2" name="图片 1">
            <a:extLst>
              <a:ext uri="{FF2B5EF4-FFF2-40B4-BE49-F238E27FC236}">
                <a16:creationId xmlns:a16="http://schemas.microsoft.com/office/drawing/2014/main" id="{49FDE4C5-4D31-4ABF-9270-62D8CC61B876}"/>
              </a:ext>
            </a:extLst>
          </p:cNvPr>
          <p:cNvPicPr>
            <a:picLocks noChangeAspect="1"/>
          </p:cNvPicPr>
          <p:nvPr/>
        </p:nvPicPr>
        <p:blipFill>
          <a:blip r:embed="rId2"/>
          <a:stretch>
            <a:fillRect/>
          </a:stretch>
        </p:blipFill>
        <p:spPr>
          <a:xfrm>
            <a:off x="1428414" y="1956614"/>
            <a:ext cx="6419771" cy="4597059"/>
          </a:xfrm>
          <a:prstGeom prst="rect">
            <a:avLst/>
          </a:prstGeom>
        </p:spPr>
      </p:pic>
      <p:sp>
        <p:nvSpPr>
          <p:cNvPr id="6" name="文本框 5">
            <a:extLst>
              <a:ext uri="{FF2B5EF4-FFF2-40B4-BE49-F238E27FC236}">
                <a16:creationId xmlns:a16="http://schemas.microsoft.com/office/drawing/2014/main" id="{730D8A19-9B1B-4B95-A19F-9353AD5994D9}"/>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2104032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990600" y="1238694"/>
            <a:ext cx="7315200" cy="2694394"/>
            <a:chOff x="2700" y="12179"/>
            <a:chExt cx="6480" cy="1789"/>
          </a:xfrm>
        </p:grpSpPr>
        <p:sp>
          <p:nvSpPr>
            <p:cNvPr id="4" name="AutoShape 5"/>
            <p:cNvSpPr>
              <a:spLocks noChangeArrowheads="1"/>
            </p:cNvSpPr>
            <p:nvPr/>
          </p:nvSpPr>
          <p:spPr bwMode="auto">
            <a:xfrm rot="5400000">
              <a:off x="5569" y="11783"/>
              <a:ext cx="1248" cy="3025"/>
            </a:xfrm>
            <a:prstGeom prst="can">
              <a:avLst>
                <a:gd name="adj" fmla="val 39579"/>
              </a:avLst>
            </a:prstGeom>
            <a:solidFill>
              <a:srgbClr val="FFFFFF"/>
            </a:solidFill>
            <a:ln w="9525">
              <a:solidFill>
                <a:srgbClr val="000000"/>
              </a:solidFill>
              <a:round/>
              <a:headEnd/>
              <a:tailEnd/>
            </a:ln>
          </p:spPr>
          <p:txBody>
            <a:bodyPr/>
            <a:lstStyle/>
            <a:p>
              <a:pPr algn="just"/>
              <a:endParaRPr lang="en-US" altLang="zh-CN" sz="2000" b="1">
                <a:latin typeface="Times New Roman" panose="02020603050405020304" pitchFamily="18" charset="0"/>
                <a:cs typeface="Times New Roman" panose="02020603050405020304" pitchFamily="18" charset="0"/>
              </a:endParaRPr>
            </a:p>
            <a:p>
              <a:pPr algn="ctr"/>
              <a:r>
                <a:rPr lang="zh-CN" altLang="en-US" sz="2000" b="1">
                  <a:latin typeface="Times New Roman" panose="02020603050405020304" pitchFamily="18" charset="0"/>
                  <a:cs typeface="Times New Roman" panose="02020603050405020304" pitchFamily="18" charset="0"/>
                </a:rPr>
                <a:t>会  话</a:t>
              </a:r>
            </a:p>
          </p:txBody>
        </p:sp>
        <p:sp>
          <p:nvSpPr>
            <p:cNvPr id="5" name="Line 6"/>
            <p:cNvSpPr>
              <a:spLocks noChangeShapeType="1"/>
            </p:cNvSpPr>
            <p:nvPr/>
          </p:nvSpPr>
          <p:spPr bwMode="auto">
            <a:xfrm>
              <a:off x="3600" y="12984"/>
              <a:ext cx="1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7"/>
            <p:cNvSpPr>
              <a:spLocks noChangeShapeType="1"/>
            </p:cNvSpPr>
            <p:nvPr/>
          </p:nvSpPr>
          <p:spPr bwMode="auto">
            <a:xfrm>
              <a:off x="3600" y="1321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3600" y="13686"/>
              <a:ext cx="1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9"/>
            <p:cNvSpPr>
              <a:spLocks noChangeShapeType="1"/>
            </p:cNvSpPr>
            <p:nvPr/>
          </p:nvSpPr>
          <p:spPr bwMode="auto">
            <a:xfrm>
              <a:off x="7380" y="1298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7410" y="1321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7380" y="1368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2"/>
            <p:cNvSpPr txBox="1">
              <a:spLocks noChangeArrowheads="1"/>
            </p:cNvSpPr>
            <p:nvPr/>
          </p:nvSpPr>
          <p:spPr bwMode="auto">
            <a:xfrm>
              <a:off x="2700" y="127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1</a:t>
              </a:r>
            </a:p>
          </p:txBody>
        </p:sp>
        <p:sp>
          <p:nvSpPr>
            <p:cNvPr id="12" name="Text Box 13"/>
            <p:cNvSpPr txBox="1">
              <a:spLocks noChangeArrowheads="1"/>
            </p:cNvSpPr>
            <p:nvPr/>
          </p:nvSpPr>
          <p:spPr bwMode="auto">
            <a:xfrm>
              <a:off x="8280" y="127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1</a:t>
              </a:r>
            </a:p>
          </p:txBody>
        </p:sp>
        <p:sp>
          <p:nvSpPr>
            <p:cNvPr id="13" name="Text Box 14"/>
            <p:cNvSpPr txBox="1">
              <a:spLocks noChangeArrowheads="1"/>
            </p:cNvSpPr>
            <p:nvPr/>
          </p:nvSpPr>
          <p:spPr bwMode="auto">
            <a:xfrm>
              <a:off x="2700" y="1300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2</a:t>
              </a:r>
            </a:p>
          </p:txBody>
        </p:sp>
        <p:sp>
          <p:nvSpPr>
            <p:cNvPr id="14" name="Text Box 15"/>
            <p:cNvSpPr txBox="1">
              <a:spLocks noChangeArrowheads="1"/>
            </p:cNvSpPr>
            <p:nvPr/>
          </p:nvSpPr>
          <p:spPr bwMode="auto">
            <a:xfrm>
              <a:off x="8280" y="1299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2</a:t>
              </a:r>
            </a:p>
          </p:txBody>
        </p:sp>
        <p:sp>
          <p:nvSpPr>
            <p:cNvPr id="15" name="Text Box 16"/>
            <p:cNvSpPr txBox="1">
              <a:spLocks noChangeArrowheads="1"/>
            </p:cNvSpPr>
            <p:nvPr/>
          </p:nvSpPr>
          <p:spPr bwMode="auto">
            <a:xfrm>
              <a:off x="3060" y="1321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2000" b="1">
                  <a:latin typeface="Times New Roman" panose="02020603050405020304" pitchFamily="18" charset="0"/>
                  <a:cs typeface="Times New Roman" panose="02020603050405020304" pitchFamily="18" charset="0"/>
                </a:rPr>
                <a:t>……</a:t>
              </a:r>
            </a:p>
          </p:txBody>
        </p:sp>
        <p:sp>
          <p:nvSpPr>
            <p:cNvPr id="16" name="Text Box 17"/>
            <p:cNvSpPr txBox="1">
              <a:spLocks noChangeArrowheads="1"/>
            </p:cNvSpPr>
            <p:nvPr/>
          </p:nvSpPr>
          <p:spPr bwMode="auto">
            <a:xfrm>
              <a:off x="7560" y="1321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2000" b="1">
                  <a:latin typeface="Times New Roman" panose="02020603050405020304" pitchFamily="18" charset="0"/>
                  <a:cs typeface="Times New Roman" panose="02020603050405020304" pitchFamily="18" charset="0"/>
                </a:rPr>
                <a:t>……</a:t>
              </a:r>
            </a:p>
          </p:txBody>
        </p:sp>
        <p:sp>
          <p:nvSpPr>
            <p:cNvPr id="17" name="Text Box 18"/>
            <p:cNvSpPr txBox="1">
              <a:spLocks noChangeArrowheads="1"/>
            </p:cNvSpPr>
            <p:nvPr/>
          </p:nvSpPr>
          <p:spPr bwMode="auto">
            <a:xfrm>
              <a:off x="2700" y="1350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n</a:t>
              </a:r>
            </a:p>
          </p:txBody>
        </p:sp>
        <p:sp>
          <p:nvSpPr>
            <p:cNvPr id="18" name="Text Box 19"/>
            <p:cNvSpPr txBox="1">
              <a:spLocks noChangeArrowheads="1"/>
            </p:cNvSpPr>
            <p:nvPr/>
          </p:nvSpPr>
          <p:spPr bwMode="auto">
            <a:xfrm>
              <a:off x="8280" y="1348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2000" b="1">
                  <a:latin typeface="Times New Roman" panose="02020603050405020304" pitchFamily="18" charset="0"/>
                  <a:cs typeface="Times New Roman" panose="02020603050405020304" pitchFamily="18" charset="0"/>
                </a:rPr>
                <a:t>连接</a:t>
              </a:r>
              <a:r>
                <a:rPr lang="en-US" altLang="zh-CN" sz="2000" b="1">
                  <a:latin typeface="Times New Roman" panose="02020603050405020304" pitchFamily="18" charset="0"/>
                  <a:cs typeface="Times New Roman" panose="02020603050405020304" pitchFamily="18" charset="0"/>
                </a:rPr>
                <a:t>n</a:t>
              </a:r>
            </a:p>
          </p:txBody>
        </p:sp>
        <p:sp>
          <p:nvSpPr>
            <p:cNvPr id="19" name="Text Box 20"/>
            <p:cNvSpPr txBox="1">
              <a:spLocks noChangeArrowheads="1"/>
            </p:cNvSpPr>
            <p:nvPr/>
          </p:nvSpPr>
          <p:spPr bwMode="auto">
            <a:xfrm>
              <a:off x="2700" y="12179"/>
              <a:ext cx="302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accent1"/>
                </a:buClr>
                <a:buFont typeface="Wingdings" panose="05000000000000000000" pitchFamily="2" charset="2"/>
                <a:buChar char="q"/>
              </a:pPr>
              <a:r>
                <a:rPr lang="en-US" altLang="zh-CN" sz="2000" b="1" dirty="0">
                  <a:latin typeface="+mn-ea"/>
                  <a:cs typeface="Times New Roman" panose="02020603050405020304" pitchFamily="18" charset="0"/>
                </a:rPr>
                <a:t>SSL</a:t>
              </a:r>
              <a:r>
                <a:rPr lang="zh-CN" altLang="en-US" sz="2000" b="1" dirty="0">
                  <a:latin typeface="+mn-ea"/>
                  <a:cs typeface="Times New Roman" panose="02020603050405020304" pitchFamily="18" charset="0"/>
                </a:rPr>
                <a:t>会话与连接的关系：</a:t>
              </a:r>
            </a:p>
          </p:txBody>
        </p:sp>
      </p:grpSp>
      <p:sp>
        <p:nvSpPr>
          <p:cNvPr id="20" name="Rectangle 21"/>
          <p:cNvSpPr>
            <a:spLocks noChangeArrowheads="1"/>
          </p:cNvSpPr>
          <p:nvPr/>
        </p:nvSpPr>
        <p:spPr bwMode="auto">
          <a:xfrm>
            <a:off x="990600" y="4477614"/>
            <a:ext cx="700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dirty="0"/>
              <a:t>在任意一对通信主体之间，可以有多个安全连接。 </a:t>
            </a:r>
          </a:p>
        </p:txBody>
      </p:sp>
      <p:sp>
        <p:nvSpPr>
          <p:cNvPr id="22" name="文本框 21">
            <a:extLst>
              <a:ext uri="{FF2B5EF4-FFF2-40B4-BE49-F238E27FC236}">
                <a16:creationId xmlns:a16="http://schemas.microsoft.com/office/drawing/2014/main" id="{C555DA5E-A62F-4EF5-946D-1A683D2DAA07}"/>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636692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4443" y="1153297"/>
            <a:ext cx="1598142" cy="369332"/>
          </a:xfrm>
          <a:prstGeom prst="rect">
            <a:avLst/>
          </a:prstGeom>
          <a:noFill/>
        </p:spPr>
        <p:txBody>
          <a:bodyPr wrap="square" rtlCol="0">
            <a:spAutoFit/>
          </a:bodyPr>
          <a:lstStyle/>
          <a:p>
            <a:r>
              <a:rPr lang="en-US" altLang="zh-CN" dirty="0"/>
              <a:t>3</a:t>
            </a:r>
            <a:r>
              <a:rPr lang="zh-CN" altLang="en-US" dirty="0"/>
              <a:t>、</a:t>
            </a:r>
            <a:r>
              <a:rPr lang="en-US" altLang="zh-CN" dirty="0"/>
              <a:t>SSL</a:t>
            </a:r>
            <a:r>
              <a:rPr lang="zh-CN" altLang="en-US" dirty="0"/>
              <a:t>的作用</a:t>
            </a:r>
          </a:p>
        </p:txBody>
      </p:sp>
      <p:sp>
        <p:nvSpPr>
          <p:cNvPr id="5" name="矩形 4"/>
          <p:cNvSpPr/>
          <p:nvPr/>
        </p:nvSpPr>
        <p:spPr>
          <a:xfrm>
            <a:off x="1140811" y="1709626"/>
            <a:ext cx="7640723" cy="646331"/>
          </a:xfrm>
          <a:prstGeom prst="rect">
            <a:avLst/>
          </a:prstGeom>
        </p:spPr>
        <p:txBody>
          <a:bodyPr wrap="square">
            <a:spAutoFit/>
          </a:bodyPr>
          <a:lstStyle/>
          <a:p>
            <a:r>
              <a:rPr lang="en-US" altLang="zh-CN" dirty="0">
                <a:latin typeface="+mn-ea"/>
              </a:rPr>
              <a:t>SSL</a:t>
            </a:r>
            <a:r>
              <a:rPr lang="zh-CN" altLang="en-US" dirty="0">
                <a:latin typeface="+mn-ea"/>
              </a:rPr>
              <a:t>是提供</a:t>
            </a:r>
            <a:r>
              <a:rPr lang="en-US" altLang="zh-CN" dirty="0">
                <a:latin typeface="+mn-ea"/>
              </a:rPr>
              <a:t>Internet</a:t>
            </a:r>
            <a:r>
              <a:rPr lang="zh-CN" altLang="en-US" dirty="0">
                <a:latin typeface="+mn-ea"/>
              </a:rPr>
              <a:t>上通信隐私性的安全协议，实现客户端／服务器应用之间进行防窃听、防消息篡改及消息伪造的安全的通信。</a:t>
            </a:r>
          </a:p>
        </p:txBody>
      </p:sp>
      <p:sp>
        <p:nvSpPr>
          <p:cNvPr id="6" name="矩形 5"/>
          <p:cNvSpPr/>
          <p:nvPr/>
        </p:nvSpPr>
        <p:spPr>
          <a:xfrm>
            <a:off x="1140810" y="3669031"/>
            <a:ext cx="7385351" cy="923330"/>
          </a:xfrm>
          <a:prstGeom prst="rect">
            <a:avLst/>
          </a:prstGeom>
        </p:spPr>
        <p:txBody>
          <a:bodyPr wrap="square">
            <a:spAutoFit/>
          </a:bodyPr>
          <a:lstStyle/>
          <a:p>
            <a:r>
              <a:rPr lang="en-US" altLang="zh-CN" dirty="0"/>
              <a:t>SSL</a:t>
            </a:r>
            <a:r>
              <a:rPr lang="zh-CN" altLang="en-US" dirty="0"/>
              <a:t>服务器允许客户的浏览器使用标准的公钥加密技术和一些可靠的认证中心</a:t>
            </a:r>
            <a:r>
              <a:rPr lang="en-US" altLang="zh-CN" dirty="0"/>
              <a:t>(CA)</a:t>
            </a:r>
            <a:r>
              <a:rPr lang="zh-CN" altLang="en-US" dirty="0"/>
              <a:t>的证书，来确认服务器的合法性</a:t>
            </a:r>
            <a:r>
              <a:rPr lang="en-US" altLang="zh-CN" dirty="0"/>
              <a:t>(</a:t>
            </a:r>
            <a:r>
              <a:rPr lang="zh-CN" altLang="en-US" dirty="0"/>
              <a:t>检验服务器的证书和</a:t>
            </a:r>
            <a:r>
              <a:rPr lang="en-US" altLang="zh-CN" dirty="0"/>
              <a:t>ID</a:t>
            </a:r>
            <a:r>
              <a:rPr lang="zh-CN" altLang="en-US" dirty="0"/>
              <a:t>的合法性</a:t>
            </a:r>
            <a:r>
              <a:rPr lang="en-US" altLang="zh-CN" dirty="0"/>
              <a:t>)</a:t>
            </a:r>
            <a:r>
              <a:rPr lang="zh-CN" altLang="en-US" dirty="0"/>
              <a:t>。</a:t>
            </a:r>
          </a:p>
        </p:txBody>
      </p:sp>
      <p:sp>
        <p:nvSpPr>
          <p:cNvPr id="7" name="矩形 6"/>
          <p:cNvSpPr/>
          <p:nvPr/>
        </p:nvSpPr>
        <p:spPr>
          <a:xfrm>
            <a:off x="1140811" y="2547427"/>
            <a:ext cx="4216219" cy="369332"/>
          </a:xfrm>
          <a:prstGeom prst="rect">
            <a:avLst/>
          </a:prstGeom>
        </p:spPr>
        <p:txBody>
          <a:bodyPr wrap="none">
            <a:spAutoFit/>
          </a:bodyPr>
          <a:lstStyle/>
          <a:p>
            <a:r>
              <a:rPr lang="en-US" altLang="zh-CN" dirty="0"/>
              <a:t>SSL</a:t>
            </a:r>
            <a:r>
              <a:rPr lang="zh-CN" altLang="en-US" dirty="0"/>
              <a:t>协议实现了安全通信中的几个问题：</a:t>
            </a:r>
          </a:p>
        </p:txBody>
      </p:sp>
      <p:sp>
        <p:nvSpPr>
          <p:cNvPr id="8" name="矩形 7"/>
          <p:cNvSpPr/>
          <p:nvPr/>
        </p:nvSpPr>
        <p:spPr>
          <a:xfrm>
            <a:off x="1140811" y="3108229"/>
            <a:ext cx="301236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客户对服务器的身份确认</a:t>
            </a:r>
          </a:p>
        </p:txBody>
      </p:sp>
      <p:sp>
        <p:nvSpPr>
          <p:cNvPr id="9" name="矩形 8"/>
          <p:cNvSpPr/>
          <p:nvPr/>
        </p:nvSpPr>
        <p:spPr>
          <a:xfrm>
            <a:off x="1140809" y="4700633"/>
            <a:ext cx="7385351" cy="646331"/>
          </a:xfrm>
          <a:prstGeom prst="rect">
            <a:avLst/>
          </a:prstGeom>
        </p:spPr>
        <p:txBody>
          <a:bodyPr wrap="square">
            <a:spAutoFit/>
          </a:bodyPr>
          <a:lstStyle/>
          <a:p>
            <a:r>
              <a:rPr lang="zh-CN" altLang="en-US" dirty="0"/>
              <a:t>对于用户而言，服务器身份的确认与否是非常重要的，因为用户可能向服务器发送自己的信用卡密码。</a:t>
            </a:r>
          </a:p>
        </p:txBody>
      </p:sp>
      <p:sp>
        <p:nvSpPr>
          <p:cNvPr id="10" name="文本框 9">
            <a:extLst>
              <a:ext uri="{FF2B5EF4-FFF2-40B4-BE49-F238E27FC236}">
                <a16:creationId xmlns:a16="http://schemas.microsoft.com/office/drawing/2014/main" id="{D191523D-CBA0-4F4E-9F5A-203A38E7BDE2}"/>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773272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2565" y="1711615"/>
            <a:ext cx="7261792" cy="923330"/>
          </a:xfrm>
          <a:prstGeom prst="rect">
            <a:avLst/>
          </a:prstGeom>
        </p:spPr>
        <p:txBody>
          <a:bodyPr wrap="square">
            <a:spAutoFit/>
          </a:bodyPr>
          <a:lstStyle/>
          <a:p>
            <a:r>
              <a:rPr lang="zh-CN" altLang="en-US" dirty="0"/>
              <a:t>允许</a:t>
            </a:r>
            <a:r>
              <a:rPr lang="en-US" altLang="zh-CN" dirty="0"/>
              <a:t>SSL</a:t>
            </a:r>
            <a:r>
              <a:rPr lang="zh-CN" altLang="en-US" dirty="0"/>
              <a:t>服务器确认客户的身份，</a:t>
            </a:r>
            <a:r>
              <a:rPr lang="en-US" altLang="zh-CN" dirty="0"/>
              <a:t>SSL</a:t>
            </a:r>
            <a:r>
              <a:rPr lang="zh-CN" altLang="en-US" dirty="0"/>
              <a:t>协议允许客户服务器的软件通过公钥技术和可信赖的证书，来确认客户的身份</a:t>
            </a:r>
            <a:r>
              <a:rPr lang="en-US" altLang="zh-CN" dirty="0"/>
              <a:t>(</a:t>
            </a:r>
            <a:r>
              <a:rPr lang="zh-CN" altLang="en-US" dirty="0"/>
              <a:t>客户的证书</a:t>
            </a:r>
            <a:r>
              <a:rPr lang="en-US" altLang="zh-CN" dirty="0"/>
              <a:t>client’s certificate)</a:t>
            </a:r>
            <a:r>
              <a:rPr lang="zh-CN" altLang="en-US" dirty="0"/>
              <a:t>。</a:t>
            </a:r>
          </a:p>
        </p:txBody>
      </p:sp>
      <p:sp>
        <p:nvSpPr>
          <p:cNvPr id="5" name="矩形 4"/>
          <p:cNvSpPr/>
          <p:nvPr/>
        </p:nvSpPr>
        <p:spPr>
          <a:xfrm>
            <a:off x="1132565" y="1156900"/>
            <a:ext cx="301236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服务器对客户的身份确认</a:t>
            </a:r>
          </a:p>
        </p:txBody>
      </p:sp>
      <p:sp>
        <p:nvSpPr>
          <p:cNvPr id="6" name="矩形 5"/>
          <p:cNvSpPr/>
          <p:nvPr/>
        </p:nvSpPr>
        <p:spPr>
          <a:xfrm>
            <a:off x="1132565" y="4487127"/>
            <a:ext cx="7368884" cy="646331"/>
          </a:xfrm>
          <a:prstGeom prst="rect">
            <a:avLst/>
          </a:prstGeom>
        </p:spPr>
        <p:txBody>
          <a:bodyPr wrap="square">
            <a:spAutoFit/>
          </a:bodyPr>
          <a:lstStyle/>
          <a:p>
            <a:r>
              <a:rPr lang="en-US" altLang="zh-CN" dirty="0"/>
              <a:t>SSL</a:t>
            </a:r>
            <a:r>
              <a:rPr lang="zh-CN" altLang="en-US" dirty="0"/>
              <a:t>要求客户和服务器之间的所有的发送数据都被发送端加密，所有接收到的数据只有被接收端解密，这样才能提供一个高水平的安全保证。</a:t>
            </a:r>
          </a:p>
        </p:txBody>
      </p:sp>
      <p:sp>
        <p:nvSpPr>
          <p:cNvPr id="7" name="矩形 6"/>
          <p:cNvSpPr/>
          <p:nvPr/>
        </p:nvSpPr>
        <p:spPr>
          <a:xfrm>
            <a:off x="1132565" y="2710602"/>
            <a:ext cx="7261792" cy="646331"/>
          </a:xfrm>
          <a:prstGeom prst="rect">
            <a:avLst/>
          </a:prstGeom>
        </p:spPr>
        <p:txBody>
          <a:bodyPr wrap="square">
            <a:spAutoFit/>
          </a:bodyPr>
          <a:lstStyle/>
          <a:p>
            <a:r>
              <a:rPr lang="zh-CN" altLang="en-US" dirty="0"/>
              <a:t>对于服务器而言，客户身份的确认与否也是非常重要，因为网上银行可能要向客户发送机密的金融信息。</a:t>
            </a:r>
          </a:p>
        </p:txBody>
      </p:sp>
      <p:sp>
        <p:nvSpPr>
          <p:cNvPr id="8" name="矩形 7"/>
          <p:cNvSpPr/>
          <p:nvPr/>
        </p:nvSpPr>
        <p:spPr>
          <a:xfrm>
            <a:off x="1132565" y="3919282"/>
            <a:ext cx="4628190"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建立起服务器和客户之间安全的数据通道</a:t>
            </a:r>
          </a:p>
        </p:txBody>
      </p:sp>
      <p:sp>
        <p:nvSpPr>
          <p:cNvPr id="9" name="矩形 8"/>
          <p:cNvSpPr/>
          <p:nvPr/>
        </p:nvSpPr>
        <p:spPr>
          <a:xfrm>
            <a:off x="1132565" y="5331971"/>
            <a:ext cx="7261792" cy="369332"/>
          </a:xfrm>
          <a:prstGeom prst="rect">
            <a:avLst/>
          </a:prstGeom>
        </p:spPr>
        <p:txBody>
          <a:bodyPr wrap="square">
            <a:spAutoFit/>
          </a:bodyPr>
          <a:lstStyle/>
          <a:p>
            <a:r>
              <a:rPr lang="zh-CN" altLang="en-US" dirty="0"/>
              <a:t>同时，</a:t>
            </a:r>
            <a:r>
              <a:rPr lang="en-US" altLang="zh-CN" dirty="0"/>
              <a:t>SSL</a:t>
            </a:r>
            <a:r>
              <a:rPr lang="zh-CN" altLang="en-US" dirty="0"/>
              <a:t>协议会在传输过程中检查数据是否被中途修改。 </a:t>
            </a:r>
          </a:p>
        </p:txBody>
      </p:sp>
      <p:sp>
        <p:nvSpPr>
          <p:cNvPr id="10" name="文本框 9">
            <a:extLst>
              <a:ext uri="{FF2B5EF4-FFF2-40B4-BE49-F238E27FC236}">
                <a16:creationId xmlns:a16="http://schemas.microsoft.com/office/drawing/2014/main" id="{E88A648A-BE21-44BB-B731-4037660667C5}"/>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986741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3279" y="1242539"/>
            <a:ext cx="2561920" cy="369332"/>
          </a:xfrm>
          <a:prstGeom prst="rect">
            <a:avLst/>
          </a:prstGeom>
        </p:spPr>
        <p:txBody>
          <a:bodyPr wrap="none">
            <a:spAutoFit/>
          </a:bodyPr>
          <a:lstStyle/>
          <a:p>
            <a:r>
              <a:rPr lang="en-US" altLang="zh-CN" dirty="0"/>
              <a:t>4</a:t>
            </a:r>
            <a:r>
              <a:rPr lang="zh-CN" altLang="en-US" dirty="0"/>
              <a:t>、</a:t>
            </a:r>
            <a:r>
              <a:rPr lang="en-US" altLang="zh-CN" dirty="0"/>
              <a:t>SSL</a:t>
            </a:r>
            <a:r>
              <a:rPr lang="zh-CN" altLang="en-US" dirty="0"/>
              <a:t>协议实现的步骤 </a:t>
            </a:r>
          </a:p>
        </p:txBody>
      </p:sp>
      <p:sp>
        <p:nvSpPr>
          <p:cNvPr id="6" name="矩形 5"/>
          <p:cNvSpPr/>
          <p:nvPr/>
        </p:nvSpPr>
        <p:spPr>
          <a:xfrm>
            <a:off x="1073279" y="1731140"/>
            <a:ext cx="7148084" cy="1508105"/>
          </a:xfrm>
          <a:prstGeom prst="rect">
            <a:avLst/>
          </a:prstGeom>
        </p:spPr>
        <p:txBody>
          <a:bodyPr wrap="square">
            <a:spAutoFit/>
          </a:bodyPr>
          <a:lstStyle/>
          <a:p>
            <a:pPr marL="342900" indent="-342900">
              <a:spcBef>
                <a:spcPts val="600"/>
              </a:spcBef>
              <a:spcAft>
                <a:spcPts val="600"/>
              </a:spcAft>
              <a:buFont typeface="+mj-ea"/>
              <a:buAutoNum type="circleNumDbPlain"/>
            </a:pPr>
            <a:r>
              <a:rPr lang="zh-CN" altLang="en-US" dirty="0">
                <a:latin typeface="+mn-ea"/>
              </a:rPr>
              <a:t>接通阶段：客户机通过网络向服务器打招呼，服务器回应； </a:t>
            </a:r>
          </a:p>
          <a:p>
            <a:pPr marL="342900" indent="-342900">
              <a:spcBef>
                <a:spcPts val="600"/>
              </a:spcBef>
              <a:spcAft>
                <a:spcPts val="600"/>
              </a:spcAft>
              <a:buFont typeface="+mj-ea"/>
              <a:buAutoNum type="circleNumDbPlain"/>
            </a:pPr>
            <a:r>
              <a:rPr lang="zh-CN" altLang="en-US" dirty="0">
                <a:latin typeface="+mn-ea"/>
              </a:rPr>
              <a:t>密码交换阶段：客户机与服务器之间交换双方认可的密码，一般选用</a:t>
            </a:r>
            <a:r>
              <a:rPr lang="en-US" altLang="zh-CN" dirty="0">
                <a:latin typeface="+mn-ea"/>
              </a:rPr>
              <a:t>RSA</a:t>
            </a:r>
            <a:r>
              <a:rPr lang="zh-CN" altLang="en-US" dirty="0">
                <a:latin typeface="+mn-ea"/>
              </a:rPr>
              <a:t>密码算法；</a:t>
            </a:r>
          </a:p>
          <a:p>
            <a:pPr marL="342900" indent="-342900">
              <a:spcBef>
                <a:spcPts val="600"/>
              </a:spcBef>
              <a:spcAft>
                <a:spcPts val="600"/>
              </a:spcAft>
              <a:buFont typeface="+mj-ea"/>
              <a:buAutoNum type="circleNumDbPlain"/>
            </a:pPr>
            <a:r>
              <a:rPr lang="zh-CN" altLang="en-US" dirty="0">
                <a:latin typeface="+mn-ea"/>
              </a:rPr>
              <a:t>会谈密码阶段：客户机器与服务器间产生彼此交谈的会谈密码； </a:t>
            </a:r>
          </a:p>
        </p:txBody>
      </p:sp>
      <p:sp>
        <p:nvSpPr>
          <p:cNvPr id="7" name="矩形 6"/>
          <p:cNvSpPr/>
          <p:nvPr/>
        </p:nvSpPr>
        <p:spPr>
          <a:xfrm>
            <a:off x="1073279" y="3320471"/>
            <a:ext cx="7279890" cy="1231106"/>
          </a:xfrm>
          <a:prstGeom prst="rect">
            <a:avLst/>
          </a:prstGeom>
        </p:spPr>
        <p:txBody>
          <a:bodyPr wrap="square">
            <a:spAutoFit/>
          </a:bodyPr>
          <a:lstStyle/>
          <a:p>
            <a:pPr marL="342900" indent="-342900">
              <a:spcBef>
                <a:spcPts val="600"/>
              </a:spcBef>
              <a:spcAft>
                <a:spcPts val="600"/>
              </a:spcAft>
              <a:buFont typeface="+mj-ea"/>
              <a:buAutoNum type="circleNumDbPlain" startAt="4"/>
            </a:pPr>
            <a:r>
              <a:rPr lang="zh-CN" altLang="en-US" dirty="0"/>
              <a:t>检验阶段：客户机检验服务器取得的密码； </a:t>
            </a:r>
          </a:p>
          <a:p>
            <a:pPr marL="342900" indent="-342900">
              <a:spcBef>
                <a:spcPts val="600"/>
              </a:spcBef>
              <a:spcAft>
                <a:spcPts val="600"/>
              </a:spcAft>
              <a:buFont typeface="+mj-ea"/>
              <a:buAutoNum type="circleNumDbPlain" startAt="4"/>
            </a:pPr>
            <a:r>
              <a:rPr lang="zh-CN" altLang="en-US" dirty="0"/>
              <a:t>客户认证阶段：服务器验证客户机的可信度； </a:t>
            </a:r>
          </a:p>
          <a:p>
            <a:pPr marL="342900" indent="-342900">
              <a:spcBef>
                <a:spcPts val="600"/>
              </a:spcBef>
              <a:spcAft>
                <a:spcPts val="600"/>
              </a:spcAft>
              <a:buFont typeface="+mj-ea"/>
              <a:buAutoNum type="circleNumDbPlain" startAt="4"/>
            </a:pPr>
            <a:r>
              <a:rPr lang="zh-CN" altLang="en-US" dirty="0"/>
              <a:t>结束阶段：客户机与服务器之间相互交换结束的信息。</a:t>
            </a:r>
          </a:p>
        </p:txBody>
      </p:sp>
      <p:sp>
        <p:nvSpPr>
          <p:cNvPr id="8" name="文本框 7">
            <a:extLst>
              <a:ext uri="{FF2B5EF4-FFF2-40B4-BE49-F238E27FC236}">
                <a16:creationId xmlns:a16="http://schemas.microsoft.com/office/drawing/2014/main" id="{19F489D2-C4D9-462C-88D1-DB97C608E55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3115886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377053" y="4595813"/>
            <a:ext cx="8651875" cy="740570"/>
          </a:xfrm>
          <a:prstGeom prst="rect">
            <a:avLst/>
          </a:prstGeom>
          <a:solidFill>
            <a:srgbClr val="C0C0C0"/>
          </a:solidFill>
          <a:ln>
            <a:noFill/>
          </a:ln>
          <a:effectLst>
            <a:prstShdw prst="shdw17" dist="17961" dir="13500000">
              <a:srgbClr val="737373"/>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12" name="Rectangle 8"/>
          <p:cNvSpPr>
            <a:spLocks noChangeArrowheads="1"/>
          </p:cNvSpPr>
          <p:nvPr/>
        </p:nvSpPr>
        <p:spPr bwMode="auto">
          <a:xfrm>
            <a:off x="377053" y="3591465"/>
            <a:ext cx="8651875" cy="997535"/>
          </a:xfrm>
          <a:prstGeom prst="rect">
            <a:avLst/>
          </a:prstGeom>
          <a:solidFill>
            <a:srgbClr val="FFCC99"/>
          </a:solidFill>
          <a:ln>
            <a:noFill/>
          </a:ln>
          <a:effectLst>
            <a:prstShdw prst="shdw17" dist="17961" dir="13500000">
              <a:srgbClr val="997A5C"/>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3" name="矩形 2"/>
          <p:cNvSpPr/>
          <p:nvPr/>
        </p:nvSpPr>
        <p:spPr>
          <a:xfrm>
            <a:off x="1212949" y="1077783"/>
            <a:ext cx="1343638" cy="369332"/>
          </a:xfrm>
          <a:prstGeom prst="rect">
            <a:avLst/>
          </a:prstGeom>
        </p:spPr>
        <p:txBody>
          <a:bodyPr wrap="none">
            <a:spAutoFit/>
          </a:bodyPr>
          <a:lstStyle/>
          <a:p>
            <a:r>
              <a:rPr lang="en-US" altLang="zh-CN" dirty="0"/>
              <a:t>5</a:t>
            </a:r>
            <a:r>
              <a:rPr lang="zh-CN" altLang="en-US" dirty="0"/>
              <a:t>、</a:t>
            </a:r>
            <a:r>
              <a:rPr lang="en-US" altLang="zh-CN" dirty="0"/>
              <a:t>SSL</a:t>
            </a:r>
            <a:r>
              <a:rPr lang="zh-CN" altLang="en-US" dirty="0"/>
              <a:t>流程</a:t>
            </a:r>
          </a:p>
        </p:txBody>
      </p:sp>
      <p:pic>
        <p:nvPicPr>
          <p:cNvPr id="5" name="图片 4"/>
          <p:cNvPicPr>
            <a:picLocks noChangeAspect="1"/>
          </p:cNvPicPr>
          <p:nvPr/>
        </p:nvPicPr>
        <p:blipFill>
          <a:blip r:embed="rId2"/>
          <a:stretch>
            <a:fillRect/>
          </a:stretch>
        </p:blipFill>
        <p:spPr>
          <a:xfrm>
            <a:off x="3398499" y="1026517"/>
            <a:ext cx="5377280" cy="2006296"/>
          </a:xfrm>
          <a:prstGeom prst="rect">
            <a:avLst/>
          </a:prstGeom>
        </p:spPr>
      </p:pic>
      <p:sp>
        <p:nvSpPr>
          <p:cNvPr id="6" name="Rectangle 2"/>
          <p:cNvSpPr>
            <a:spLocks noChangeArrowheads="1"/>
          </p:cNvSpPr>
          <p:nvPr/>
        </p:nvSpPr>
        <p:spPr bwMode="auto">
          <a:xfrm>
            <a:off x="364353" y="6226175"/>
            <a:ext cx="8664575" cy="631825"/>
          </a:xfrm>
          <a:prstGeom prst="rect">
            <a:avLst/>
          </a:prstGeom>
          <a:solidFill>
            <a:srgbClr val="99CC00"/>
          </a:solidFill>
          <a:ln>
            <a:noFill/>
          </a:ln>
          <a:effectLst>
            <a:prstShdw prst="shdw17" dist="17961" dir="13500000">
              <a:srgbClr val="5C7A00"/>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7" name="Text Box 3"/>
          <p:cNvSpPr txBox="1">
            <a:spLocks noChangeArrowheads="1"/>
          </p:cNvSpPr>
          <p:nvPr/>
        </p:nvSpPr>
        <p:spPr bwMode="auto">
          <a:xfrm>
            <a:off x="7652265" y="6415088"/>
            <a:ext cx="793750" cy="274637"/>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应用数据</a:t>
            </a:r>
          </a:p>
        </p:txBody>
      </p:sp>
      <p:sp>
        <p:nvSpPr>
          <p:cNvPr id="8" name="Rectangle 4"/>
          <p:cNvSpPr>
            <a:spLocks noChangeArrowheads="1"/>
          </p:cNvSpPr>
          <p:nvPr/>
        </p:nvSpPr>
        <p:spPr bwMode="auto">
          <a:xfrm>
            <a:off x="371990" y="5370513"/>
            <a:ext cx="8650288" cy="885825"/>
          </a:xfrm>
          <a:prstGeom prst="rect">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9" name="Text Box 5"/>
          <p:cNvSpPr txBox="1">
            <a:spLocks noChangeArrowheads="1"/>
          </p:cNvSpPr>
          <p:nvPr/>
        </p:nvSpPr>
        <p:spPr bwMode="auto">
          <a:xfrm>
            <a:off x="7123628" y="5675313"/>
            <a:ext cx="1708150" cy="274637"/>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改变密码套，结束握手</a:t>
            </a:r>
          </a:p>
        </p:txBody>
      </p:sp>
      <p:sp>
        <p:nvSpPr>
          <p:cNvPr id="11" name="Text Box 7"/>
          <p:cNvSpPr txBox="1">
            <a:spLocks noChangeArrowheads="1"/>
          </p:cNvSpPr>
          <p:nvPr/>
        </p:nvSpPr>
        <p:spPr bwMode="auto">
          <a:xfrm>
            <a:off x="7296665" y="4879975"/>
            <a:ext cx="1250950" cy="274638"/>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送出客户端证书</a:t>
            </a:r>
          </a:p>
        </p:txBody>
      </p:sp>
      <p:sp>
        <p:nvSpPr>
          <p:cNvPr id="13" name="Text Box 9"/>
          <p:cNvSpPr txBox="1">
            <a:spLocks noChangeArrowheads="1"/>
          </p:cNvSpPr>
          <p:nvPr/>
        </p:nvSpPr>
        <p:spPr bwMode="auto">
          <a:xfrm>
            <a:off x="7144265" y="3869311"/>
            <a:ext cx="1403350" cy="45720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送出服务器证书，</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a:rPr>
              <a:t>请求客户端证书</a:t>
            </a:r>
          </a:p>
        </p:txBody>
      </p:sp>
      <p:sp>
        <p:nvSpPr>
          <p:cNvPr id="14" name="Rectangle 10"/>
          <p:cNvSpPr>
            <a:spLocks noChangeArrowheads="1"/>
          </p:cNvSpPr>
          <p:nvPr/>
        </p:nvSpPr>
        <p:spPr bwMode="auto">
          <a:xfrm>
            <a:off x="371990" y="2979815"/>
            <a:ext cx="8621712" cy="612339"/>
          </a:xfrm>
          <a:prstGeom prst="rect">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25400" algn="ctr">
                <a:solidFill>
                  <a:srgbClr val="FF00FF"/>
                </a:solidFill>
                <a:miter lim="800000"/>
                <a:headEnd/>
                <a:tailEnd/>
              </a14:hiddenLine>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defTabSz="914400" eaLnBrk="1" hangingPunct="1"/>
            <a:endParaRPr lang="zh-CN" altLang="zh-CN">
              <a:solidFill>
                <a:srgbClr val="000000"/>
              </a:solidFill>
              <a:latin typeface="Monotype Corsiva" panose="03010101010201010101" pitchFamily="66" charset="0"/>
              <a:cs typeface="Times New Roman"/>
            </a:endParaRPr>
          </a:p>
        </p:txBody>
      </p:sp>
      <p:sp>
        <p:nvSpPr>
          <p:cNvPr id="15" name="Text Box 24"/>
          <p:cNvSpPr txBox="1">
            <a:spLocks noChangeArrowheads="1"/>
          </p:cNvSpPr>
          <p:nvPr/>
        </p:nvSpPr>
        <p:spPr bwMode="auto">
          <a:xfrm>
            <a:off x="872052" y="3166704"/>
            <a:ext cx="1185863"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Client hello</a:t>
            </a:r>
          </a:p>
        </p:txBody>
      </p:sp>
      <p:sp>
        <p:nvSpPr>
          <p:cNvPr id="16" name="Line 25"/>
          <p:cNvSpPr>
            <a:spLocks noChangeShapeType="1"/>
          </p:cNvSpPr>
          <p:nvPr/>
        </p:nvSpPr>
        <p:spPr bwMode="auto">
          <a:xfrm>
            <a:off x="2294453" y="3374346"/>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17" name="Text Box 26"/>
          <p:cNvSpPr txBox="1">
            <a:spLocks noChangeArrowheads="1"/>
          </p:cNvSpPr>
          <p:nvPr/>
        </p:nvSpPr>
        <p:spPr bwMode="auto">
          <a:xfrm>
            <a:off x="4909065" y="3562924"/>
            <a:ext cx="1957387" cy="1069975"/>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Server hello</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Server Certificate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Certificate Request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a:rPr>
              <a:t>ServerKeyExchange</a:t>
            </a:r>
            <a:endPar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endParaRPr>
          </a:p>
        </p:txBody>
      </p:sp>
      <p:sp>
        <p:nvSpPr>
          <p:cNvPr id="18" name="Line 27"/>
          <p:cNvSpPr>
            <a:spLocks noChangeShapeType="1"/>
          </p:cNvSpPr>
          <p:nvPr/>
        </p:nvSpPr>
        <p:spPr bwMode="auto">
          <a:xfrm>
            <a:off x="2294453" y="4127500"/>
            <a:ext cx="2568575" cy="0"/>
          </a:xfrm>
          <a:prstGeom prst="line">
            <a:avLst/>
          </a:prstGeom>
          <a:noFill/>
          <a:ln w="12700">
            <a:solidFill>
              <a:srgbClr val="3366FF"/>
            </a:solidFill>
            <a:round/>
            <a:headEnd type="triangle" w="med" len="med"/>
            <a:tailEn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0" name="Line 29"/>
          <p:cNvSpPr>
            <a:spLocks noChangeShapeType="1"/>
          </p:cNvSpPr>
          <p:nvPr/>
        </p:nvSpPr>
        <p:spPr bwMode="auto">
          <a:xfrm>
            <a:off x="2340490" y="5615960"/>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1" name="Text Box 30"/>
          <p:cNvSpPr txBox="1">
            <a:spLocks noChangeArrowheads="1"/>
          </p:cNvSpPr>
          <p:nvPr/>
        </p:nvSpPr>
        <p:spPr bwMode="auto">
          <a:xfrm>
            <a:off x="4994790" y="5692775"/>
            <a:ext cx="1865313" cy="581025"/>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ChangeCipherSpec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rPr>
              <a:t>Finished</a:t>
            </a:r>
          </a:p>
        </p:txBody>
      </p:sp>
      <p:sp>
        <p:nvSpPr>
          <p:cNvPr id="22" name="Line 31"/>
          <p:cNvSpPr>
            <a:spLocks noChangeShapeType="1"/>
          </p:cNvSpPr>
          <p:nvPr/>
        </p:nvSpPr>
        <p:spPr bwMode="auto">
          <a:xfrm>
            <a:off x="2340490" y="6100711"/>
            <a:ext cx="2568575" cy="0"/>
          </a:xfrm>
          <a:prstGeom prst="line">
            <a:avLst/>
          </a:prstGeom>
          <a:noFill/>
          <a:ln w="12700">
            <a:solidFill>
              <a:srgbClr val="3366FF"/>
            </a:solidFill>
            <a:round/>
            <a:headEnd type="triangle" w="med" len="med"/>
            <a:tailEn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3" name="Line 32"/>
          <p:cNvSpPr>
            <a:spLocks noChangeShapeType="1"/>
          </p:cNvSpPr>
          <p:nvPr/>
        </p:nvSpPr>
        <p:spPr bwMode="auto">
          <a:xfrm>
            <a:off x="2294453" y="6596063"/>
            <a:ext cx="2614612" cy="0"/>
          </a:xfrm>
          <a:prstGeom prst="line">
            <a:avLst/>
          </a:prstGeom>
          <a:noFill/>
          <a:ln w="12700">
            <a:solidFill>
              <a:srgbClr val="3366FF"/>
            </a:solidFill>
            <a:round/>
            <a:headEnd type="triangle" w="med" len="me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4" name="Text Box 33"/>
          <p:cNvSpPr txBox="1">
            <a:spLocks noChangeArrowheads="1"/>
          </p:cNvSpPr>
          <p:nvPr/>
        </p:nvSpPr>
        <p:spPr bwMode="auto">
          <a:xfrm>
            <a:off x="5166240" y="6359525"/>
            <a:ext cx="1670050"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a:rPr>
              <a:t>Application Data</a:t>
            </a:r>
          </a:p>
        </p:txBody>
      </p:sp>
      <p:sp>
        <p:nvSpPr>
          <p:cNvPr id="25" name="Text Box 34"/>
          <p:cNvSpPr txBox="1">
            <a:spLocks noChangeArrowheads="1"/>
          </p:cNvSpPr>
          <p:nvPr/>
        </p:nvSpPr>
        <p:spPr bwMode="auto">
          <a:xfrm>
            <a:off x="387865" y="6345238"/>
            <a:ext cx="1670050" cy="336550"/>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a:rPr>
              <a:t>Application Data</a:t>
            </a:r>
          </a:p>
        </p:txBody>
      </p:sp>
      <p:sp>
        <p:nvSpPr>
          <p:cNvPr id="26" name="Text Box 35"/>
          <p:cNvSpPr txBox="1">
            <a:spLocks noChangeArrowheads="1"/>
          </p:cNvSpPr>
          <p:nvPr/>
        </p:nvSpPr>
        <p:spPr bwMode="auto">
          <a:xfrm>
            <a:off x="6087139" y="3247814"/>
            <a:ext cx="2622550" cy="274638"/>
          </a:xfrm>
          <a:prstGeom prst="rect">
            <a:avLst/>
          </a:prstGeom>
          <a:noFill/>
          <a:ln>
            <a:noFill/>
          </a:ln>
          <a:effectLst>
            <a:prstShdw prst="shdw18" dist="17961" dir="13500000">
              <a:srgbClr val="FF0000">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FF"/>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建立协议版本、会话</a:t>
            </a:r>
            <a:r>
              <a:rPr kumimoji="0" lang="en-US" altLang="zh-CN"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ID</a:t>
            </a:r>
            <a:r>
              <a:rPr kumimoji="0" lang="zh-CN" altLang="en-US" sz="12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a:rPr>
              <a:t>、交换随机数</a:t>
            </a:r>
          </a:p>
        </p:txBody>
      </p:sp>
      <p:sp>
        <p:nvSpPr>
          <p:cNvPr id="27" name="Line 25">
            <a:extLst>
              <a:ext uri="{FF2B5EF4-FFF2-40B4-BE49-F238E27FC236}">
                <a16:creationId xmlns:a16="http://schemas.microsoft.com/office/drawing/2014/main" id="{9052EEDB-CA73-4A3F-BBC6-693C6E382D83}"/>
              </a:ext>
            </a:extLst>
          </p:cNvPr>
          <p:cNvSpPr>
            <a:spLocks noChangeShapeType="1"/>
          </p:cNvSpPr>
          <p:nvPr/>
        </p:nvSpPr>
        <p:spPr bwMode="auto">
          <a:xfrm>
            <a:off x="2354778" y="5049915"/>
            <a:ext cx="2568575" cy="0"/>
          </a:xfrm>
          <a:prstGeom prst="line">
            <a:avLst/>
          </a:prstGeom>
          <a:noFill/>
          <a:ln w="12700">
            <a:solidFill>
              <a:srgbClr val="3366FF"/>
            </a:solidFill>
            <a:round/>
            <a:headEnd/>
            <a:tailEnd type="triangle" w="med" len="med"/>
          </a:ln>
          <a:effectLst>
            <a:prstShdw prst="shdw17" dist="17961" dir="13500000">
              <a:srgbClr val="1F3D99"/>
            </a:prstShdw>
          </a:effectLst>
          <a:extLst>
            <a:ext uri="{909E8E84-426E-40DD-AFC4-6F175D3DCCD1}">
              <a14:hiddenFill xmlns:a14="http://schemas.microsoft.com/office/drawing/2010/main">
                <a:noFill/>
              </a14:hiddenFill>
            </a:ext>
          </a:extLst>
        </p:spPr>
        <p:txBody>
          <a:bodyPr wrap="none" anchor="ctr"/>
          <a:lstStyle/>
          <a:p>
            <a:pPr defTabSz="914400"/>
            <a:endParaRPr lang="zh-CN" altLang="en-US" sz="2400">
              <a:solidFill>
                <a:srgbClr val="000000"/>
              </a:solidFill>
              <a:latin typeface="Arial" panose="020B0604020202020204" pitchFamily="34" charset="0"/>
              <a:ea typeface="宋体" panose="02010600030101010101" pitchFamily="2" charset="-122"/>
              <a:cs typeface="Times New Roman"/>
            </a:endParaRPr>
          </a:p>
        </p:txBody>
      </p:sp>
      <p:sp>
        <p:nvSpPr>
          <p:cNvPr id="2" name="矩形 1">
            <a:extLst>
              <a:ext uri="{FF2B5EF4-FFF2-40B4-BE49-F238E27FC236}">
                <a16:creationId xmlns:a16="http://schemas.microsoft.com/office/drawing/2014/main" id="{1063A03D-91F3-4ED0-885E-2B1DF65166BE}"/>
              </a:ext>
            </a:extLst>
          </p:cNvPr>
          <p:cNvSpPr/>
          <p:nvPr/>
        </p:nvSpPr>
        <p:spPr>
          <a:xfrm>
            <a:off x="418584" y="5359401"/>
            <a:ext cx="1865313" cy="584775"/>
          </a:xfrm>
          <a:prstGeom prst="rect">
            <a:avLst/>
          </a:prstGeom>
        </p:spPr>
        <p:txBody>
          <a:bodyPr wrap="square">
            <a:spAutoFit/>
          </a:bodyPr>
          <a:lstStyle/>
          <a:p>
            <a:r>
              <a:rPr lang="en-US" altLang="zh-CN" sz="1600" b="1" dirty="0">
                <a:latin typeface="Times New Roman" panose="02020603050405020304" pitchFamily="18" charset="0"/>
                <a:cs typeface="Times New Roman" panose="02020603050405020304" pitchFamily="18" charset="0"/>
              </a:rPr>
              <a:t>ChangeCipherSpec Finished</a:t>
            </a:r>
            <a:endParaRPr lang="zh-CN" altLang="en-US" sz="1600" b="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AF3D219-2C3A-47B5-979F-6067D8B22DFE}"/>
              </a:ext>
            </a:extLst>
          </p:cNvPr>
          <p:cNvSpPr/>
          <p:nvPr/>
        </p:nvSpPr>
        <p:spPr>
          <a:xfrm>
            <a:off x="80138" y="4506825"/>
            <a:ext cx="2244478" cy="923330"/>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a:solidFill>
                  <a:srgbClr val="000000"/>
                </a:solidFill>
                <a:latin typeface="Times New Roman" panose="02020603050405020304" pitchFamily="18" charset="0"/>
                <a:ea typeface="宋体" panose="02010600030101010101" pitchFamily="2" charset="-122"/>
                <a:cs typeface="Times New Roman"/>
              </a:rPr>
              <a:t>Client Certificate</a:t>
            </a:r>
          </a:p>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err="1">
                <a:solidFill>
                  <a:srgbClr val="000000"/>
                </a:solidFill>
                <a:latin typeface="Times New Roman" panose="02020603050405020304" pitchFamily="18" charset="0"/>
                <a:ea typeface="宋体" panose="02010600030101010101" pitchFamily="2" charset="-122"/>
                <a:cs typeface="Times New Roman"/>
              </a:rPr>
              <a:t>ClientKeyExchange</a:t>
            </a:r>
            <a:endParaRPr lang="en-US" altLang="zh-CN" b="1" kern="0" dirty="0">
              <a:solidFill>
                <a:srgbClr val="000000"/>
              </a:solidFill>
              <a:latin typeface="Times New Roman" panose="02020603050405020304" pitchFamily="18" charset="0"/>
              <a:ea typeface="宋体" panose="02010600030101010101" pitchFamily="2" charset="-122"/>
              <a:cs typeface="Times New Roman"/>
            </a:endParaRPr>
          </a:p>
          <a:p>
            <a:pPr marL="0" marR="0" lvl="0" indent="0" algn="r" defTabSz="914400" eaLnBrk="1" fontAlgn="auto" latinLnBrk="0" hangingPunct="1">
              <a:lnSpc>
                <a:spcPct val="100000"/>
              </a:lnSpc>
              <a:spcBef>
                <a:spcPts val="0"/>
              </a:spcBef>
              <a:spcAft>
                <a:spcPts val="0"/>
              </a:spcAft>
              <a:buClrTx/>
              <a:buSzTx/>
              <a:buFontTx/>
              <a:buNone/>
              <a:tabLst/>
              <a:defRPr/>
            </a:pPr>
            <a:r>
              <a:rPr lang="en-US" altLang="zh-CN" b="1" kern="0" dirty="0">
                <a:solidFill>
                  <a:srgbClr val="000000"/>
                </a:solidFill>
                <a:latin typeface="Times New Roman" panose="02020603050405020304" pitchFamily="18" charset="0"/>
                <a:ea typeface="宋体" panose="02010600030101010101" pitchFamily="2" charset="-122"/>
                <a:cs typeface="Times New Roman"/>
              </a:rPr>
              <a:t>Certificate Verify</a:t>
            </a:r>
          </a:p>
        </p:txBody>
      </p:sp>
      <p:sp>
        <p:nvSpPr>
          <p:cNvPr id="29" name="文本框 28">
            <a:extLst>
              <a:ext uri="{FF2B5EF4-FFF2-40B4-BE49-F238E27FC236}">
                <a16:creationId xmlns:a16="http://schemas.microsoft.com/office/drawing/2014/main" id="{438A64A6-F148-4F0C-93A1-2E6358DBE6E8}"/>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53808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Bottom)">
                                      <p:cBhvr>
                                        <p:cTn id="24" dur="500"/>
                                        <p:tgtEl>
                                          <p:spTgt spid="12"/>
                                        </p:tgtEl>
                                      </p:cBhvr>
                                    </p:animEffect>
                                  </p:childTnLst>
                                </p:cTn>
                              </p:par>
                            </p:childTnLst>
                          </p:cTn>
                        </p:par>
                        <p:par>
                          <p:cTn id="25" fill="hold">
                            <p:stCondLst>
                              <p:cond delay="500"/>
                            </p:stCondLst>
                            <p:childTnLst>
                              <p:par>
                                <p:cTn id="26" presetID="12" presetClass="entr" presetSubtype="2"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left)">
                                      <p:cBhvr>
                                        <p:cTn id="29" dur="500"/>
                                        <p:tgtEl>
                                          <p:spTgt spid="13"/>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wipe(right)">
                                      <p:cBhvr>
                                        <p:cTn id="33" dur="500"/>
                                        <p:tgtEl>
                                          <p:spTgt spid="17">
                                            <p:txEl>
                                              <p:pRg st="0" end="0"/>
                                            </p:txEl>
                                          </p:spTgt>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right)">
                                      <p:cBhvr>
                                        <p:cTn id="37" dur="500"/>
                                        <p:tgtEl>
                                          <p:spTgt spid="17">
                                            <p:txEl>
                                              <p:pRg st="1" end="1"/>
                                            </p:txEl>
                                          </p:spTgt>
                                        </p:tgtEl>
                                      </p:cBhvr>
                                    </p:animEffect>
                                  </p:childTnLst>
                                </p:cTn>
                              </p:par>
                            </p:childTnLst>
                          </p:cTn>
                        </p:par>
                        <p:par>
                          <p:cTn id="38" fill="hold">
                            <p:stCondLst>
                              <p:cond delay="2000"/>
                            </p:stCondLst>
                            <p:childTnLst>
                              <p:par>
                                <p:cTn id="39" presetID="22" presetClass="entr" presetSubtype="2" fill="hold" grpId="0" nodeType="afterEffect">
                                  <p:stCondLst>
                                    <p:cond delay="0"/>
                                  </p:stCondLst>
                                  <p:childTnLst>
                                    <p:set>
                                      <p:cBhvr>
                                        <p:cTn id="40" dur="1" fill="hold">
                                          <p:stCondLst>
                                            <p:cond delay="0"/>
                                          </p:stCondLst>
                                        </p:cTn>
                                        <p:tgtEl>
                                          <p:spTgt spid="17">
                                            <p:txEl>
                                              <p:pRg st="2" end="2"/>
                                            </p:txEl>
                                          </p:spTgt>
                                        </p:tgtEl>
                                        <p:attrNameLst>
                                          <p:attrName>style.visibility</p:attrName>
                                        </p:attrNameLst>
                                      </p:cBhvr>
                                      <p:to>
                                        <p:strVal val="visible"/>
                                      </p:to>
                                    </p:set>
                                    <p:animEffect transition="in" filter="wipe(right)">
                                      <p:cBhvr>
                                        <p:cTn id="41" dur="500"/>
                                        <p:tgtEl>
                                          <p:spTgt spid="17">
                                            <p:txEl>
                                              <p:pRg st="2" end="2"/>
                                            </p:txEl>
                                          </p:spTgt>
                                        </p:tgtEl>
                                      </p:cBhvr>
                                    </p:animEffect>
                                  </p:childTnLst>
                                </p:cTn>
                              </p:par>
                            </p:childTnLst>
                          </p:cTn>
                        </p:par>
                        <p:par>
                          <p:cTn id="42" fill="hold">
                            <p:stCondLst>
                              <p:cond delay="2500"/>
                            </p:stCondLst>
                            <p:childTnLst>
                              <p:par>
                                <p:cTn id="43" presetID="22" presetClass="entr" presetSubtype="2" fill="hold" grpId="0" nodeType="afterEffect">
                                  <p:stCondLst>
                                    <p:cond delay="0"/>
                                  </p:stCondLst>
                                  <p:childTnLst>
                                    <p:set>
                                      <p:cBhvr>
                                        <p:cTn id="44" dur="1" fill="hold">
                                          <p:stCondLst>
                                            <p:cond delay="0"/>
                                          </p:stCondLst>
                                        </p:cTn>
                                        <p:tgtEl>
                                          <p:spTgt spid="17">
                                            <p:txEl>
                                              <p:pRg st="3" end="3"/>
                                            </p:txEl>
                                          </p:spTgt>
                                        </p:tgtEl>
                                        <p:attrNameLst>
                                          <p:attrName>style.visibility</p:attrName>
                                        </p:attrNameLst>
                                      </p:cBhvr>
                                      <p:to>
                                        <p:strVal val="visible"/>
                                      </p:to>
                                    </p:set>
                                    <p:animEffect transition="in" filter="wipe(right)">
                                      <p:cBhvr>
                                        <p:cTn id="45" dur="500"/>
                                        <p:tgtEl>
                                          <p:spTgt spid="17">
                                            <p:txEl>
                                              <p:pRg st="3" end="3"/>
                                            </p:txEl>
                                          </p:spTgt>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slide(fromBottom)">
                                      <p:cBhvr>
                                        <p:cTn id="54" dur="500"/>
                                        <p:tgtEl>
                                          <p:spTgt spid="10"/>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down)">
                                      <p:cBhvr>
                                        <p:cTn id="58" dur="500"/>
                                        <p:tgtEl>
                                          <p:spTgt spid="2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slide(fromBottom)">
                                      <p:cBhvr>
                                        <p:cTn id="71" dur="500"/>
                                        <p:tgtEl>
                                          <p:spTgt spid="8"/>
                                        </p:tgtEl>
                                      </p:cBhvr>
                                    </p:animEffect>
                                  </p:childTnLst>
                                </p:cTn>
                              </p:par>
                            </p:childTnLst>
                          </p:cTn>
                        </p:par>
                        <p:par>
                          <p:cTn id="72" fill="hold">
                            <p:stCondLst>
                              <p:cond delay="500"/>
                            </p:stCondLst>
                            <p:childTnLst>
                              <p:par>
                                <p:cTn id="73" presetID="22" presetClass="entr" presetSubtype="2"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right)">
                                      <p:cBhvr>
                                        <p:cTn id="75" dur="500"/>
                                        <p:tgtEl>
                                          <p:spTgt spid="9"/>
                                        </p:tgtEl>
                                      </p:cBhvr>
                                    </p:animEffect>
                                  </p:childTnLst>
                                </p:cTn>
                              </p:par>
                            </p:childTnLst>
                          </p:cTn>
                        </p:par>
                        <p:par>
                          <p:cTn id="76" fill="hold">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wipe(up)">
                                      <p:cBhvr>
                                        <p:cTn id="79" dur="500"/>
                                        <p:tgtEl>
                                          <p:spTgt spid="2"/>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right)">
                                      <p:cBhvr>
                                        <p:cTn id="82" dur="500"/>
                                        <p:tgtEl>
                                          <p:spTgt spid="21">
                                            <p:txEl>
                                              <p:pRg st="0" end="0"/>
                                            </p:txEl>
                                          </p:spTgt>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1">
                                            <p:txEl>
                                              <p:pRg st="1" end="1"/>
                                            </p:txEl>
                                          </p:spTgt>
                                        </p:tgtEl>
                                        <p:attrNameLst>
                                          <p:attrName>style.visibility</p:attrName>
                                        </p:attrNameLst>
                                      </p:cBhvr>
                                      <p:to>
                                        <p:strVal val="visible"/>
                                      </p:to>
                                    </p:set>
                                    <p:animEffect transition="in" filter="wipe(right)">
                                      <p:cBhvr>
                                        <p:cTn id="85" dur="500"/>
                                        <p:tgtEl>
                                          <p:spTgt spid="21">
                                            <p:txEl>
                                              <p:pRg st="1" end="1"/>
                                            </p:txEl>
                                          </p:spTgt>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500"/>
                                        <p:tgtEl>
                                          <p:spTgt spid="20"/>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righ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lide(fromBottom)">
                                      <p:cBhvr>
                                        <p:cTn id="97" dur="500"/>
                                        <p:tgtEl>
                                          <p:spTgt spid="6"/>
                                        </p:tgtEl>
                                      </p:cBhvr>
                                    </p:animEffect>
                                  </p:childTnLst>
                                </p:cTn>
                              </p:par>
                            </p:childTnLst>
                          </p:cTn>
                        </p:par>
                        <p:par>
                          <p:cTn id="98" fill="hold">
                            <p:stCondLst>
                              <p:cond delay="500"/>
                            </p:stCondLst>
                            <p:childTnLst>
                              <p:par>
                                <p:cTn id="99" presetID="12" presetClass="entr" presetSubtype="4"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slide(fromBottom)">
                                      <p:cBhvr>
                                        <p:cTn id="101" dur="500"/>
                                        <p:tgtEl>
                                          <p:spTgt spid="7"/>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wipe(left)">
                                      <p:cBhvr>
                                        <p:cTn id="105" dur="500"/>
                                        <p:tgtEl>
                                          <p:spTgt spid="2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par>
                                <p:cTn id="109" presetID="17" presetClass="entr" presetSubtype="1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p:cTn id="111" dur="500" fill="hold"/>
                                        <p:tgtEl>
                                          <p:spTgt spid="23"/>
                                        </p:tgtEl>
                                        <p:attrNameLst>
                                          <p:attrName>ppt_w</p:attrName>
                                        </p:attrNameLst>
                                      </p:cBhvr>
                                      <p:tavLst>
                                        <p:tav tm="0">
                                          <p:val>
                                            <p:fltVal val="0"/>
                                          </p:val>
                                        </p:tav>
                                        <p:tav tm="100000">
                                          <p:val>
                                            <p:strVal val="#ppt_w"/>
                                          </p:val>
                                        </p:tav>
                                      </p:tavLst>
                                    </p:anim>
                                    <p:anim calcmode="lin" valueType="num">
                                      <p:cBhvr>
                                        <p:cTn id="112"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6" grpId="0" animBg="1" autoUpdateAnimBg="0"/>
      <p:bldP spid="7" grpId="0" autoUpdateAnimBg="0"/>
      <p:bldP spid="8" grpId="0" animBg="1" autoUpdateAnimBg="0"/>
      <p:bldP spid="9" grpId="0" autoUpdateAnimBg="0"/>
      <p:bldP spid="11" grpId="0" autoUpdateAnimBg="0"/>
      <p:bldP spid="13" grpId="0" autoUpdateAnimBg="0"/>
      <p:bldP spid="14" grpId="0" animBg="1" autoUpdateAnimBg="0"/>
      <p:bldP spid="15" grpId="0" autoUpdateAnimBg="0"/>
      <p:bldP spid="16" grpId="0" animBg="1"/>
      <p:bldP spid="17" grpId="0" build="p" autoUpdateAnimBg="0"/>
      <p:bldP spid="18" grpId="0" animBg="1"/>
      <p:bldP spid="20" grpId="0" animBg="1"/>
      <p:bldP spid="21" grpId="0" build="p" autoUpdateAnimBg="0"/>
      <p:bldP spid="22" grpId="0" animBg="1"/>
      <p:bldP spid="23" grpId="0" animBg="1"/>
      <p:bldP spid="24" grpId="0" autoUpdateAnimBg="0"/>
      <p:bldP spid="25" grpId="0" autoUpdateAnimBg="0"/>
      <p:bldP spid="26" grpId="0" autoUpdateAnimBg="0"/>
      <p:bldP spid="27" grpId="0" animBg="1"/>
      <p:bldP spid="2" grpId="0"/>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42137" y="1180652"/>
            <a:ext cx="1528067" cy="313932"/>
          </a:xfrm>
          <a:prstGeom prst="rect">
            <a:avLst/>
          </a:prstGeom>
          <a:noFill/>
        </p:spPr>
        <p:txBody>
          <a:bodyPr wrap="square">
            <a:spAutoFit/>
          </a:bodyPr>
          <a:lstStyle/>
          <a:p>
            <a:pPr marL="0" indent="0">
              <a:lnSpc>
                <a:spcPct val="80000"/>
              </a:lnSpc>
              <a:buNone/>
            </a:pPr>
            <a:r>
              <a:rPr lang="en-US" altLang="zh-CN" dirty="0">
                <a:latin typeface="+mn-ea"/>
              </a:rPr>
              <a:t>6</a:t>
            </a:r>
            <a:r>
              <a:rPr lang="zh-CN" altLang="en-US" dirty="0">
                <a:latin typeface="+mn-ea"/>
              </a:rPr>
              <a:t>、握手协议</a:t>
            </a:r>
          </a:p>
        </p:txBody>
      </p:sp>
      <p:sp>
        <p:nvSpPr>
          <p:cNvPr id="15" name="矩形 14"/>
          <p:cNvSpPr/>
          <p:nvPr/>
        </p:nvSpPr>
        <p:spPr>
          <a:xfrm>
            <a:off x="1350176" y="5304206"/>
            <a:ext cx="4572000" cy="369332"/>
          </a:xfrm>
          <a:prstGeom prst="rect">
            <a:avLst/>
          </a:prstGeom>
        </p:spPr>
        <p:txBody>
          <a:bodyPr>
            <a:spAutoFit/>
          </a:bodyPr>
          <a:lstStyle/>
          <a:p>
            <a:pPr marL="285750" indent="-285750">
              <a:buClr>
                <a:schemeClr val="accent1"/>
              </a:buClr>
              <a:buFont typeface="Wingdings" panose="05000000000000000000" pitchFamily="2" charset="2"/>
              <a:buChar char="Ø"/>
            </a:pPr>
            <a:r>
              <a:rPr lang="zh-CN" altLang="en-US" dirty="0">
                <a:latin typeface="+mn-ea"/>
              </a:rPr>
              <a:t>客户端和服务器之间的相互验证；</a:t>
            </a:r>
          </a:p>
        </p:txBody>
      </p:sp>
      <p:sp>
        <p:nvSpPr>
          <p:cNvPr id="16" name="矩形 15"/>
          <p:cNvSpPr/>
          <p:nvPr/>
        </p:nvSpPr>
        <p:spPr>
          <a:xfrm>
            <a:off x="1350176" y="5804803"/>
            <a:ext cx="2951382" cy="36933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zh-CN" altLang="en-US" dirty="0">
                <a:latin typeface="+mn-ea"/>
              </a:rPr>
              <a:t>协商加密算法和密钥；</a:t>
            </a:r>
          </a:p>
        </p:txBody>
      </p:sp>
      <p:sp>
        <p:nvSpPr>
          <p:cNvPr id="18" name="矩形 17"/>
          <p:cNvSpPr/>
          <p:nvPr/>
        </p:nvSpPr>
        <p:spPr>
          <a:xfrm>
            <a:off x="1350175" y="6305400"/>
            <a:ext cx="2666114" cy="369332"/>
          </a:xfrm>
          <a:prstGeom prst="rect">
            <a:avLst/>
          </a:prstGeom>
        </p:spPr>
        <p:txBody>
          <a:bodyPr wrap="none">
            <a:spAutoFit/>
          </a:bodyPr>
          <a:lstStyle/>
          <a:p>
            <a:pPr marL="285750" indent="-285750">
              <a:buClr>
                <a:schemeClr val="accent1"/>
              </a:buClr>
              <a:buFont typeface="Wingdings" panose="05000000000000000000" pitchFamily="2" charset="2"/>
              <a:buChar char="Ø"/>
            </a:pPr>
            <a:r>
              <a:rPr lang="zh-CN" altLang="en-US" dirty="0">
                <a:latin typeface="+mn-ea"/>
              </a:rPr>
              <a:t>建立安全的</a:t>
            </a:r>
            <a:r>
              <a:rPr lang="en-US" altLang="zh-CN" dirty="0">
                <a:latin typeface="+mn-ea"/>
              </a:rPr>
              <a:t>SSL</a:t>
            </a:r>
            <a:r>
              <a:rPr lang="zh-CN" altLang="en-US" dirty="0">
                <a:latin typeface="+mn-ea"/>
              </a:rPr>
              <a:t>连接。</a:t>
            </a:r>
          </a:p>
        </p:txBody>
      </p:sp>
      <p:graphicFrame>
        <p:nvGraphicFramePr>
          <p:cNvPr id="7" name="Object 4"/>
          <p:cNvGraphicFramePr>
            <a:graphicFrameLocks noChangeAspect="1"/>
          </p:cNvGraphicFramePr>
          <p:nvPr/>
        </p:nvGraphicFramePr>
        <p:xfrm>
          <a:off x="4078961" y="2185584"/>
          <a:ext cx="4495800" cy="884237"/>
        </p:xfrm>
        <a:graphic>
          <a:graphicData uri="http://schemas.openxmlformats.org/presentationml/2006/ole">
            <mc:AlternateContent xmlns:mc="http://schemas.openxmlformats.org/markup-compatibility/2006">
              <mc:Choice xmlns:v="urn:schemas-microsoft-com:vml" Requires="v">
                <p:oleObj spid="_x0000_s1052" name="BMP 图像" r:id="rId3" imgW="3295800" imgH="647640" progId="Paint.Picture">
                  <p:embed/>
                </p:oleObj>
              </mc:Choice>
              <mc:Fallback>
                <p:oleObj name="BMP 图像" r:id="rId3" imgW="3295800" imgH="647640" progId="Paint.Picture">
                  <p:embed/>
                  <p:pic>
                    <p:nvPicPr>
                      <p:cNvPr id="7" name="Object 4"/>
                      <p:cNvPicPr>
                        <a:picLocks noChangeAspect="1" noChangeArrowheads="1"/>
                      </p:cNvPicPr>
                      <p:nvPr/>
                    </p:nvPicPr>
                    <p:blipFill>
                      <a:blip r:embed="rId4"/>
                      <a:srcRect/>
                      <a:stretch>
                        <a:fillRect/>
                      </a:stretch>
                    </p:blipFill>
                    <p:spPr bwMode="auto">
                      <a:xfrm>
                        <a:off x="4078961" y="2185584"/>
                        <a:ext cx="4495800" cy="88423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037138" y="1615411"/>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5" name="矩形 4"/>
          <p:cNvSpPr/>
          <p:nvPr/>
        </p:nvSpPr>
        <p:spPr>
          <a:xfrm>
            <a:off x="1037138" y="4871630"/>
            <a:ext cx="934871"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用途</a:t>
            </a:r>
          </a:p>
        </p:txBody>
      </p:sp>
      <p:sp>
        <p:nvSpPr>
          <p:cNvPr id="9" name="矩形 8"/>
          <p:cNvSpPr/>
          <p:nvPr/>
        </p:nvSpPr>
        <p:spPr>
          <a:xfrm>
            <a:off x="1113339" y="3310882"/>
            <a:ext cx="4283545" cy="369332"/>
          </a:xfrm>
          <a:prstGeom prst="rect">
            <a:avLst/>
          </a:prstGeom>
        </p:spPr>
        <p:txBody>
          <a:bodyPr wrap="none">
            <a:spAutoFit/>
          </a:bodyPr>
          <a:lstStyle/>
          <a:p>
            <a:r>
              <a:rPr lang="en-US" altLang="zh-CN" dirty="0"/>
              <a:t>Type</a:t>
            </a:r>
            <a:r>
              <a:rPr lang="zh-CN" altLang="en-US" dirty="0"/>
              <a:t>：指明使用的</a:t>
            </a:r>
            <a:r>
              <a:rPr lang="en-US" altLang="zh-CN" dirty="0"/>
              <a:t>SSL</a:t>
            </a:r>
            <a:r>
              <a:rPr lang="zh-CN" altLang="en-US" dirty="0"/>
              <a:t>握手协议报文类型</a:t>
            </a:r>
          </a:p>
        </p:txBody>
      </p:sp>
      <p:sp>
        <p:nvSpPr>
          <p:cNvPr id="11" name="矩形 10"/>
          <p:cNvSpPr/>
          <p:nvPr/>
        </p:nvSpPr>
        <p:spPr>
          <a:xfrm>
            <a:off x="1113339" y="3754423"/>
            <a:ext cx="3728906" cy="369332"/>
          </a:xfrm>
          <a:prstGeom prst="rect">
            <a:avLst/>
          </a:prstGeom>
        </p:spPr>
        <p:txBody>
          <a:bodyPr wrap="none">
            <a:spAutoFit/>
          </a:bodyPr>
          <a:lstStyle/>
          <a:p>
            <a:r>
              <a:rPr lang="en-US" altLang="zh-CN" dirty="0"/>
              <a:t>Length</a:t>
            </a:r>
            <a:r>
              <a:rPr lang="zh-CN" altLang="en-US" dirty="0"/>
              <a:t>：以字节为单位的报文长度</a:t>
            </a:r>
          </a:p>
        </p:txBody>
      </p:sp>
      <p:sp>
        <p:nvSpPr>
          <p:cNvPr id="12" name="矩形 11"/>
          <p:cNvSpPr/>
          <p:nvPr/>
        </p:nvSpPr>
        <p:spPr>
          <a:xfrm>
            <a:off x="1113339" y="4239768"/>
            <a:ext cx="3421129" cy="369332"/>
          </a:xfrm>
          <a:prstGeom prst="rect">
            <a:avLst/>
          </a:prstGeom>
        </p:spPr>
        <p:txBody>
          <a:bodyPr wrap="none">
            <a:spAutoFit/>
          </a:bodyPr>
          <a:lstStyle/>
          <a:p>
            <a:r>
              <a:rPr lang="en-US" altLang="zh-CN" dirty="0"/>
              <a:t>Content</a:t>
            </a:r>
            <a:r>
              <a:rPr lang="zh-CN" altLang="en-US" dirty="0"/>
              <a:t>：使用报文的有关参数</a:t>
            </a:r>
          </a:p>
        </p:txBody>
      </p:sp>
      <p:sp>
        <p:nvSpPr>
          <p:cNvPr id="13" name="矩形 12"/>
          <p:cNvSpPr/>
          <p:nvPr/>
        </p:nvSpPr>
        <p:spPr>
          <a:xfrm>
            <a:off x="1113339" y="2388429"/>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ContentType=22</a:t>
            </a:r>
            <a:endParaRPr lang="zh-CN" altLang="en-US" dirty="0"/>
          </a:p>
        </p:txBody>
      </p:sp>
      <p:sp>
        <p:nvSpPr>
          <p:cNvPr id="14" name="文本框 13">
            <a:extLst>
              <a:ext uri="{FF2B5EF4-FFF2-40B4-BE49-F238E27FC236}">
                <a16:creationId xmlns:a16="http://schemas.microsoft.com/office/drawing/2014/main" id="{F83FA415-69C5-4079-A61F-55F3009E6E13}"/>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958936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1"/>
          <p:cNvGraphicFramePr>
            <a:graphicFrameLocks noGrp="1"/>
          </p:cNvGraphicFramePr>
          <p:nvPr/>
        </p:nvGraphicFramePr>
        <p:xfrm>
          <a:off x="1095633" y="1640832"/>
          <a:ext cx="7315200" cy="4592637"/>
        </p:xfrm>
        <a:graphic>
          <a:graphicData uri="http://schemas.openxmlformats.org/drawingml/2006/table">
            <a:tbl>
              <a:tblPr/>
              <a:tblGrid>
                <a:gridCol w="3455988">
                  <a:extLst>
                    <a:ext uri="{9D8B030D-6E8A-4147-A177-3AD203B41FA5}">
                      <a16:colId xmlns:a16="http://schemas.microsoft.com/office/drawing/2014/main" val="20000"/>
                    </a:ext>
                  </a:extLst>
                </a:gridCol>
                <a:gridCol w="3859212">
                  <a:extLst>
                    <a:ext uri="{9D8B030D-6E8A-4147-A177-3AD203B41FA5}">
                      <a16:colId xmlns:a16="http://schemas.microsoft.com/office/drawing/2014/main" val="20001"/>
                    </a:ext>
                  </a:extLst>
                </a:gridCol>
              </a:tblGrid>
              <a:tr h="457263">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消息</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5">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hello_request</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60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client_hello</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版本，随机数，会话</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密码参数，压缩方法</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server_hello</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X.509 v3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证书链</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server_key_exchange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certificate_request</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server_done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281">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certificate_verify</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client_key_exchange</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参数，签名</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6456">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finished</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66738" algn="l">
                        <a:spcBef>
                          <a:spcPct val="20000"/>
                        </a:spcBef>
                        <a:buClr>
                          <a:srgbClr val="993300"/>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971550" algn="l">
                        <a:spcBef>
                          <a:spcPct val="20000"/>
                        </a:spcBef>
                        <a:buClr>
                          <a:srgbClr val="339933"/>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12875" algn="l">
                        <a:spcBef>
                          <a:spcPct val="20000"/>
                        </a:spcBef>
                        <a:defRPr kumimoji="1">
                          <a:solidFill>
                            <a:schemeClr val="tx1"/>
                          </a:solidFill>
                          <a:latin typeface="Times New Roman" panose="02020603050405020304" pitchFamily="18" charset="0"/>
                          <a:ea typeface="宋体" panose="02010600030101010101" pitchFamily="2" charset="-122"/>
                        </a:defRPr>
                      </a:lvl4pPr>
                      <a:lvl5pPr marL="1871663"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3288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7860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2432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700463"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Hash</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值</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矩形 4"/>
          <p:cNvSpPr/>
          <p:nvPr/>
        </p:nvSpPr>
        <p:spPr>
          <a:xfrm>
            <a:off x="3412825" y="1127210"/>
            <a:ext cx="2433680" cy="369332"/>
          </a:xfrm>
          <a:prstGeom prst="rect">
            <a:avLst/>
          </a:prstGeom>
        </p:spPr>
        <p:txBody>
          <a:bodyPr wrap="none">
            <a:spAutoFit/>
          </a:bodyPr>
          <a:lstStyle/>
          <a:p>
            <a:r>
              <a:rPr lang="zh-CN" altLang="en-US" dirty="0"/>
              <a:t> </a:t>
            </a:r>
            <a:r>
              <a:rPr lang="en-US" altLang="zh-CN" dirty="0"/>
              <a:t>SSL</a:t>
            </a:r>
            <a:r>
              <a:rPr lang="zh-CN" altLang="en-US" dirty="0"/>
              <a:t>握手协议报文类型</a:t>
            </a:r>
          </a:p>
        </p:txBody>
      </p:sp>
      <p:sp>
        <p:nvSpPr>
          <p:cNvPr id="6" name="文本框 5">
            <a:extLst>
              <a:ext uri="{FF2B5EF4-FFF2-40B4-BE49-F238E27FC236}">
                <a16:creationId xmlns:a16="http://schemas.microsoft.com/office/drawing/2014/main" id="{382ED030-31DA-4CA0-87B3-EE788EBFAFDA}"/>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4087655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445214" y="969017"/>
            <a:ext cx="3410458" cy="5743750"/>
          </a:xfrm>
          <a:prstGeom prst="rect">
            <a:avLst/>
          </a:prstGeom>
        </p:spPr>
      </p:pic>
      <p:sp>
        <p:nvSpPr>
          <p:cNvPr id="6" name="Rectangle 3"/>
          <p:cNvSpPr txBox="1">
            <a:spLocks noChangeArrowheads="1"/>
          </p:cNvSpPr>
          <p:nvPr/>
        </p:nvSpPr>
        <p:spPr bwMode="auto">
          <a:xfrm>
            <a:off x="924697" y="1743224"/>
            <a:ext cx="3523735" cy="345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u"/>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3300"/>
              </a:buClr>
              <a:buFont typeface="Wingdings" panose="05000000000000000000" pitchFamily="2" charset="2"/>
              <a:buChar char="v"/>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9933"/>
              </a:buClr>
              <a:buFont typeface="Wingdings" panose="05000000000000000000" pitchFamily="2" charset="2"/>
              <a:buChar char="Ø"/>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a:t>
            </a:r>
            <a:r>
              <a:rPr kumimoji="1" lang="en-US" altLang="zh-CN" sz="1800" b="0" i="0" u="none" strike="noStrike" kern="1200" cap="none" spc="0" normalizeH="0" baseline="0" noProof="0" dirty="0">
                <a:ln>
                  <a:noFill/>
                </a:ln>
                <a:solidFill>
                  <a:srgbClr val="000000"/>
                </a:solidFill>
                <a:effectLst/>
                <a:uLnTx/>
                <a:uFillTx/>
                <a:latin typeface="+mn-ea"/>
                <a:cs typeface="+mn-cs"/>
              </a:rPr>
              <a:t>Hello</a:t>
            </a:r>
            <a:r>
              <a:rPr kumimoji="1" lang="zh-CN" altLang="en-US" sz="1800" b="0" i="0" u="none" strike="noStrike" kern="1200" cap="none" spc="0" normalizeH="0" baseline="0" noProof="0" dirty="0">
                <a:ln>
                  <a:noFill/>
                </a:ln>
                <a:solidFill>
                  <a:srgbClr val="000000"/>
                </a:solidFill>
                <a:effectLst/>
                <a:uLnTx/>
                <a:uFillTx/>
                <a:latin typeface="+mn-ea"/>
                <a:cs typeface="+mn-cs"/>
              </a:rPr>
              <a:t>消息，对于算法、交换随机值等协商一致</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交换必要的密码参数，以便双方得到统一的</a:t>
            </a:r>
            <a:r>
              <a:rPr kumimoji="1" lang="en-US" altLang="zh-CN" sz="1800" b="0" i="0" u="none" strike="noStrike" kern="1200" cap="none" spc="0" normalizeH="0" baseline="0" noProof="0" dirty="0">
                <a:ln>
                  <a:noFill/>
                </a:ln>
                <a:solidFill>
                  <a:srgbClr val="FF0000"/>
                </a:solidFill>
                <a:effectLst/>
                <a:uLnTx/>
                <a:uFillTx/>
                <a:latin typeface="+mn-ea"/>
                <a:cs typeface="+mn-cs"/>
              </a:rPr>
              <a:t>premaster secret</a:t>
            </a:r>
            <a:endParaRPr kumimoji="1" lang="zh-CN" altLang="en-US" sz="1800" b="0" i="0" u="none" strike="noStrike" kern="1200" cap="none" spc="0" normalizeH="0" baseline="0" noProof="0" dirty="0">
              <a:ln>
                <a:noFill/>
              </a:ln>
              <a:solidFill>
                <a:srgbClr val="FF0000"/>
              </a:solidFill>
              <a:effectLst/>
              <a:uLnTx/>
              <a:uFillTx/>
              <a:latin typeface="+mn-ea"/>
              <a:cs typeface="+mn-cs"/>
            </a:endParaRP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交换证书和相应的密 码信息，以便进行身份认证</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产生</a:t>
            </a:r>
            <a:r>
              <a:rPr kumimoji="1" lang="en-US" altLang="zh-CN" sz="1800" b="0" i="0" u="none" strike="noStrike" kern="1200" cap="none" spc="0" normalizeH="0" baseline="0" noProof="0" dirty="0">
                <a:ln>
                  <a:noFill/>
                </a:ln>
                <a:solidFill>
                  <a:srgbClr val="FF0000"/>
                </a:solidFill>
                <a:effectLst/>
                <a:uLnTx/>
                <a:uFillTx/>
                <a:latin typeface="+mn-ea"/>
                <a:cs typeface="+mn-cs"/>
              </a:rPr>
              <a:t>master secret</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把</a:t>
            </a:r>
            <a:r>
              <a:rPr kumimoji="1" lang="zh-CN" altLang="en-US" sz="1800" b="0" i="0" u="none" strike="noStrike" kern="1200" cap="none" spc="0" normalizeH="0" baseline="0" noProof="0" dirty="0">
                <a:ln>
                  <a:noFill/>
                </a:ln>
                <a:solidFill>
                  <a:srgbClr val="FF0000"/>
                </a:solidFill>
                <a:effectLst/>
                <a:uLnTx/>
                <a:uFillTx/>
                <a:latin typeface="+mn-ea"/>
                <a:cs typeface="+mn-cs"/>
              </a:rPr>
              <a:t>安全参数</a:t>
            </a:r>
            <a:r>
              <a:rPr kumimoji="1" lang="zh-CN" altLang="en-US" sz="1800" b="0" i="0" u="none" strike="noStrike" kern="1200" cap="none" spc="0" normalizeH="0" baseline="0" noProof="0" dirty="0">
                <a:ln>
                  <a:noFill/>
                </a:ln>
                <a:solidFill>
                  <a:srgbClr val="000000"/>
                </a:solidFill>
                <a:effectLst/>
                <a:uLnTx/>
                <a:uFillTx/>
                <a:latin typeface="+mn-ea"/>
                <a:cs typeface="+mn-cs"/>
              </a:rPr>
              <a:t>提供给</a:t>
            </a:r>
            <a:r>
              <a:rPr kumimoji="1" lang="en-US" altLang="zh-CN" sz="1800" b="0" i="0" u="none" strike="noStrike" kern="1200" cap="none" spc="0" normalizeH="0" baseline="0" noProof="0" dirty="0">
                <a:ln>
                  <a:noFill/>
                </a:ln>
                <a:solidFill>
                  <a:srgbClr val="000000"/>
                </a:solidFill>
                <a:effectLst/>
                <a:uLnTx/>
                <a:uFillTx/>
                <a:latin typeface="+mn-ea"/>
                <a:cs typeface="+mn-cs"/>
              </a:rPr>
              <a:t>TLS</a:t>
            </a:r>
            <a:r>
              <a:rPr kumimoji="1" lang="zh-CN" altLang="en-US" sz="1800" b="0" i="0" u="none" strike="noStrike" kern="1200" cap="none" spc="0" normalizeH="0" baseline="0" noProof="0" dirty="0">
                <a:ln>
                  <a:noFill/>
                </a:ln>
                <a:solidFill>
                  <a:srgbClr val="000000"/>
                </a:solidFill>
                <a:effectLst/>
                <a:uLnTx/>
                <a:uFillTx/>
                <a:latin typeface="+mn-ea"/>
                <a:cs typeface="+mn-cs"/>
              </a:rPr>
              <a:t>记录层</a:t>
            </a:r>
          </a:p>
          <a:p>
            <a:pPr marR="0" lvl="0" algn="l" defTabSz="914400" rtl="0" eaLnBrk="1" fontAlgn="base" latinLnBrk="0" hangingPunct="1">
              <a:lnSpc>
                <a:spcPct val="80000"/>
              </a:lnSpc>
              <a:spcBef>
                <a:spcPts val="600"/>
              </a:spcBef>
              <a:spcAft>
                <a:spcPts val="600"/>
              </a:spcAft>
              <a:buClr>
                <a:srgbClr val="0000FF"/>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mn-ea"/>
                <a:cs typeface="+mn-cs"/>
              </a:rPr>
              <a:t>检验双方是否已经获得同样的安全参数</a:t>
            </a:r>
          </a:p>
        </p:txBody>
      </p:sp>
      <p:sp>
        <p:nvSpPr>
          <p:cNvPr id="7" name="文本框 6"/>
          <p:cNvSpPr txBox="1"/>
          <p:nvPr/>
        </p:nvSpPr>
        <p:spPr>
          <a:xfrm>
            <a:off x="759940" y="1219200"/>
            <a:ext cx="1548713" cy="369332"/>
          </a:xfrm>
          <a:prstGeom prst="rect">
            <a:avLst/>
          </a:prstGeom>
          <a:noFill/>
        </p:spPr>
        <p:txBody>
          <a:bodyPr wrap="square" rtlCol="0">
            <a:spAutoFit/>
          </a:bodyPr>
          <a:lstStyle/>
          <a:p>
            <a:pPr marL="285750" indent="-285750">
              <a:buClr>
                <a:schemeClr val="accent1"/>
              </a:buClr>
              <a:buFont typeface="Segoe UI Symbol" panose="020B0502040204020203" pitchFamily="34" charset="0"/>
              <a:buChar char="❐"/>
            </a:pPr>
            <a:r>
              <a:rPr lang="zh-CN" altLang="en-US" dirty="0"/>
              <a:t>握手流程</a:t>
            </a:r>
          </a:p>
        </p:txBody>
      </p:sp>
      <p:sp>
        <p:nvSpPr>
          <p:cNvPr id="8" name="文本框 7">
            <a:extLst>
              <a:ext uri="{FF2B5EF4-FFF2-40B4-BE49-F238E27FC236}">
                <a16:creationId xmlns:a16="http://schemas.microsoft.com/office/drawing/2014/main" id="{FB804BD0-15FF-441C-9D9B-54A16158E8B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66099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2137" y="1180652"/>
            <a:ext cx="1931722" cy="313932"/>
          </a:xfrm>
          <a:prstGeom prst="rect">
            <a:avLst/>
          </a:prstGeom>
          <a:noFill/>
        </p:spPr>
        <p:txBody>
          <a:bodyPr wrap="square">
            <a:spAutoFit/>
          </a:bodyPr>
          <a:lstStyle/>
          <a:p>
            <a:pPr marL="0" indent="0">
              <a:lnSpc>
                <a:spcPct val="80000"/>
              </a:lnSpc>
              <a:buNone/>
            </a:pPr>
            <a:r>
              <a:rPr lang="en-US" altLang="zh-CN" dirty="0">
                <a:latin typeface="+mn-ea"/>
              </a:rPr>
              <a:t>7</a:t>
            </a:r>
            <a:r>
              <a:rPr lang="zh-CN" altLang="en-US" dirty="0">
                <a:latin typeface="+mn-ea"/>
              </a:rPr>
              <a:t>、密码变化协议</a:t>
            </a:r>
          </a:p>
        </p:txBody>
      </p:sp>
      <p:pic>
        <p:nvPicPr>
          <p:cNvPr id="5" name="图片 4"/>
          <p:cNvPicPr>
            <a:picLocks noChangeAspect="1"/>
          </p:cNvPicPr>
          <p:nvPr/>
        </p:nvPicPr>
        <p:blipFill rotWithShape="1">
          <a:blip r:embed="rId2"/>
          <a:srcRect b="40021"/>
          <a:stretch/>
        </p:blipFill>
        <p:spPr>
          <a:xfrm>
            <a:off x="3545453" y="1763525"/>
            <a:ext cx="2514413" cy="691352"/>
          </a:xfrm>
          <a:prstGeom prst="rect">
            <a:avLst/>
          </a:prstGeom>
        </p:spPr>
      </p:pic>
      <p:sp>
        <p:nvSpPr>
          <p:cNvPr id="6" name="矩形 5"/>
          <p:cNvSpPr/>
          <p:nvPr/>
        </p:nvSpPr>
        <p:spPr>
          <a:xfrm>
            <a:off x="1042137" y="1838723"/>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7" name="矩形 6"/>
          <p:cNvSpPr/>
          <p:nvPr/>
        </p:nvSpPr>
        <p:spPr>
          <a:xfrm>
            <a:off x="1042137" y="2454877"/>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ContentType=20</a:t>
            </a:r>
            <a:endParaRPr lang="zh-CN" altLang="en-US" dirty="0"/>
          </a:p>
        </p:txBody>
      </p:sp>
      <p:sp>
        <p:nvSpPr>
          <p:cNvPr id="8" name="矩形 7"/>
          <p:cNvSpPr/>
          <p:nvPr/>
        </p:nvSpPr>
        <p:spPr>
          <a:xfrm>
            <a:off x="1042137" y="3071031"/>
            <a:ext cx="4572000" cy="369332"/>
          </a:xfrm>
          <a:prstGeom prst="rect">
            <a:avLst/>
          </a:prstGeom>
        </p:spPr>
        <p:txBody>
          <a:bodyPr>
            <a:spAutoFit/>
          </a:bodyPr>
          <a:lstStyle/>
          <a:p>
            <a:r>
              <a:rPr lang="zh-CN" altLang="en-US" dirty="0"/>
              <a:t>协议只包含一条消息，一个字节 </a:t>
            </a:r>
            <a:r>
              <a:rPr lang="en-US" altLang="zh-CN" dirty="0"/>
              <a:t>1</a:t>
            </a:r>
          </a:p>
        </p:txBody>
      </p:sp>
      <p:sp>
        <p:nvSpPr>
          <p:cNvPr id="9" name="矩形 8"/>
          <p:cNvSpPr/>
          <p:nvPr/>
        </p:nvSpPr>
        <p:spPr>
          <a:xfrm>
            <a:off x="1882396" y="4248767"/>
            <a:ext cx="6017690" cy="135421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t>把密码参数设置为当前状态</a:t>
            </a:r>
            <a:br>
              <a:rPr lang="zh-CN" altLang="en-US" dirty="0"/>
            </a:br>
            <a:r>
              <a:rPr lang="zh-CN" altLang="en-US" dirty="0"/>
              <a:t>在握手协议中，当安全参数协商一致后，发送此消息</a:t>
            </a:r>
          </a:p>
          <a:p>
            <a:pPr marL="285750" indent="-285750">
              <a:spcBef>
                <a:spcPts val="600"/>
              </a:spcBef>
              <a:spcAft>
                <a:spcPts val="600"/>
              </a:spcAft>
              <a:buClr>
                <a:schemeClr val="accent1"/>
              </a:buClr>
              <a:buFont typeface="Wingdings" panose="05000000000000000000" pitchFamily="2" charset="2"/>
              <a:buChar char="Ø"/>
            </a:pPr>
            <a:r>
              <a:rPr lang="zh-CN" altLang="en-US" dirty="0"/>
              <a:t>这条消息使得接收方改变当前状态读参数，使得发送方改变当前状态写参数</a:t>
            </a:r>
          </a:p>
        </p:txBody>
      </p:sp>
      <p:sp>
        <p:nvSpPr>
          <p:cNvPr id="10" name="矩形 9"/>
          <p:cNvSpPr/>
          <p:nvPr/>
        </p:nvSpPr>
        <p:spPr>
          <a:xfrm>
            <a:off x="1042137" y="3659899"/>
            <a:ext cx="4572001" cy="369332"/>
          </a:xfrm>
          <a:prstGeom prst="rect">
            <a:avLst/>
          </a:prstGeom>
        </p:spPr>
        <p:txBody>
          <a:bodyPr>
            <a:spAutoFit/>
          </a:bodyPr>
          <a:lstStyle/>
          <a:p>
            <a:pPr marL="285750" indent="-285750">
              <a:buClr>
                <a:schemeClr val="accent1"/>
              </a:buClr>
              <a:buFont typeface="Segoe UI Symbol" panose="020B0502040204020203" pitchFamily="34" charset="0"/>
              <a:buChar char="❐"/>
            </a:pPr>
            <a:r>
              <a:rPr lang="zh-CN" altLang="en-US" dirty="0"/>
              <a:t>用途：切换状态</a:t>
            </a:r>
          </a:p>
        </p:txBody>
      </p:sp>
      <p:sp>
        <p:nvSpPr>
          <p:cNvPr id="11" name="文本框 10">
            <a:extLst>
              <a:ext uri="{FF2B5EF4-FFF2-40B4-BE49-F238E27FC236}">
                <a16:creationId xmlns:a16="http://schemas.microsoft.com/office/drawing/2014/main" id="{1F106D86-47CC-4DD0-AF91-155875B39DB3}"/>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653061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9472" y="1217826"/>
            <a:ext cx="1467068" cy="369332"/>
          </a:xfrm>
          <a:prstGeom prst="rect">
            <a:avLst/>
          </a:prstGeom>
        </p:spPr>
        <p:txBody>
          <a:bodyPr wrap="none">
            <a:spAutoFit/>
          </a:bodyPr>
          <a:lstStyle/>
          <a:p>
            <a:r>
              <a:rPr lang="en-US" altLang="zh-CN" dirty="0"/>
              <a:t>8</a:t>
            </a:r>
            <a:r>
              <a:rPr lang="zh-CN" altLang="en-US" dirty="0"/>
              <a:t>、警告协议</a:t>
            </a:r>
          </a:p>
        </p:txBody>
      </p:sp>
      <p:pic>
        <p:nvPicPr>
          <p:cNvPr id="5" name="图片 4"/>
          <p:cNvPicPr>
            <a:picLocks noChangeAspect="1"/>
          </p:cNvPicPr>
          <p:nvPr/>
        </p:nvPicPr>
        <p:blipFill rotWithShape="1">
          <a:blip r:embed="rId2"/>
          <a:srcRect b="37346"/>
          <a:stretch/>
        </p:blipFill>
        <p:spPr>
          <a:xfrm>
            <a:off x="4350662" y="1587158"/>
            <a:ext cx="1630008" cy="1050294"/>
          </a:xfrm>
          <a:prstGeom prst="rect">
            <a:avLst/>
          </a:prstGeom>
        </p:spPr>
      </p:pic>
      <p:sp>
        <p:nvSpPr>
          <p:cNvPr id="6" name="矩形 5"/>
          <p:cNvSpPr/>
          <p:nvPr/>
        </p:nvSpPr>
        <p:spPr>
          <a:xfrm>
            <a:off x="1159472" y="1863437"/>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sp>
        <p:nvSpPr>
          <p:cNvPr id="7" name="矩形 6"/>
          <p:cNvSpPr/>
          <p:nvPr/>
        </p:nvSpPr>
        <p:spPr>
          <a:xfrm>
            <a:off x="1159472" y="2509048"/>
            <a:ext cx="2326278"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en-US" altLang="zh-CN" dirty="0"/>
              <a:t>ContentType=21</a:t>
            </a:r>
            <a:endParaRPr lang="zh-CN" altLang="en-US" dirty="0"/>
          </a:p>
        </p:txBody>
      </p:sp>
      <p:sp>
        <p:nvSpPr>
          <p:cNvPr id="8" name="矩形 7"/>
          <p:cNvSpPr/>
          <p:nvPr/>
        </p:nvSpPr>
        <p:spPr>
          <a:xfrm>
            <a:off x="1217137" y="3559342"/>
            <a:ext cx="7111317" cy="646331"/>
          </a:xfrm>
          <a:prstGeom prst="rect">
            <a:avLst/>
          </a:prstGeom>
        </p:spPr>
        <p:txBody>
          <a:bodyPr wrap="square">
            <a:spAutoFit/>
          </a:bodyPr>
          <a:lstStyle/>
          <a:p>
            <a:r>
              <a:rPr lang="zh-CN" altLang="en-US" dirty="0">
                <a:latin typeface="+mn-ea"/>
              </a:rPr>
              <a:t>用来为对等实体传递</a:t>
            </a:r>
            <a:r>
              <a:rPr lang="en-US" altLang="zh-CN" dirty="0">
                <a:latin typeface="+mn-ea"/>
              </a:rPr>
              <a:t>SSL</a:t>
            </a:r>
            <a:r>
              <a:rPr lang="zh-CN" altLang="en-US" dirty="0">
                <a:latin typeface="+mn-ea"/>
              </a:rPr>
              <a:t>的相关警告。如果在通信过程中某一方发现任何异常</a:t>
            </a:r>
            <a:r>
              <a:rPr lang="en-US" altLang="zh-CN" dirty="0">
                <a:latin typeface="+mn-ea"/>
              </a:rPr>
              <a:t>,</a:t>
            </a:r>
            <a:r>
              <a:rPr lang="zh-CN" altLang="en-US" dirty="0">
                <a:latin typeface="+mn-ea"/>
              </a:rPr>
              <a:t>就需要给对方发送一条警示消息通告。警示消息有两种：</a:t>
            </a:r>
          </a:p>
        </p:txBody>
      </p:sp>
      <p:sp>
        <p:nvSpPr>
          <p:cNvPr id="9" name="矩形 8"/>
          <p:cNvSpPr/>
          <p:nvPr/>
        </p:nvSpPr>
        <p:spPr>
          <a:xfrm>
            <a:off x="1159472" y="3083232"/>
            <a:ext cx="4572001" cy="369332"/>
          </a:xfrm>
          <a:prstGeom prst="rect">
            <a:avLst/>
          </a:prstGeom>
        </p:spPr>
        <p:txBody>
          <a:bodyPr>
            <a:spAutoFit/>
          </a:bodyPr>
          <a:lstStyle/>
          <a:p>
            <a:pPr marL="285750" indent="-285750">
              <a:buClr>
                <a:schemeClr val="accent1"/>
              </a:buClr>
              <a:buFont typeface="Segoe UI Symbol" panose="020B0502040204020203" pitchFamily="34" charset="0"/>
              <a:buChar char="❐"/>
            </a:pPr>
            <a:r>
              <a:rPr lang="zh-CN" altLang="en-US" dirty="0"/>
              <a:t>用途：切换状态</a:t>
            </a:r>
          </a:p>
        </p:txBody>
      </p:sp>
      <p:sp>
        <p:nvSpPr>
          <p:cNvPr id="10" name="矩形 9"/>
          <p:cNvSpPr/>
          <p:nvPr/>
        </p:nvSpPr>
        <p:spPr>
          <a:xfrm>
            <a:off x="1217136" y="4433872"/>
            <a:ext cx="7111317" cy="1908215"/>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en-US" altLang="zh-CN" dirty="0">
                <a:latin typeface="+mn-ea"/>
              </a:rPr>
              <a:t>Fatal</a:t>
            </a:r>
            <a:r>
              <a:rPr lang="zh-CN" altLang="en-US" dirty="0">
                <a:latin typeface="+mn-ea"/>
              </a:rPr>
              <a:t>错误</a:t>
            </a:r>
            <a:r>
              <a:rPr lang="en-US" altLang="zh-CN" dirty="0">
                <a:latin typeface="+mn-ea"/>
              </a:rPr>
              <a:t>,</a:t>
            </a:r>
            <a:r>
              <a:rPr lang="zh-CN" altLang="en-US" dirty="0">
                <a:latin typeface="+mn-ea"/>
              </a:rPr>
              <a:t>如传递数据过程中发现错误的</a:t>
            </a:r>
            <a:r>
              <a:rPr lang="en-US" altLang="zh-CN" dirty="0">
                <a:latin typeface="+mn-ea"/>
              </a:rPr>
              <a:t>MAC,</a:t>
            </a:r>
            <a:r>
              <a:rPr lang="zh-CN" altLang="en-US" dirty="0">
                <a:latin typeface="+mn-ea"/>
              </a:rPr>
              <a:t>双方就需要立即中断会话</a:t>
            </a:r>
            <a:r>
              <a:rPr lang="en-US" altLang="zh-CN" dirty="0">
                <a:latin typeface="+mn-ea"/>
              </a:rPr>
              <a:t>,</a:t>
            </a:r>
            <a:r>
              <a:rPr lang="zh-CN" altLang="en-US" dirty="0">
                <a:latin typeface="+mn-ea"/>
              </a:rPr>
              <a:t>同时消除自己缓冲区相应的会话记录。</a:t>
            </a:r>
          </a:p>
          <a:p>
            <a:pPr marL="285750" indent="-285750">
              <a:spcBef>
                <a:spcPts val="600"/>
              </a:spcBef>
              <a:spcAft>
                <a:spcPts val="600"/>
              </a:spcAft>
              <a:buClr>
                <a:schemeClr val="accent1"/>
              </a:buClr>
              <a:buFont typeface="Wingdings" panose="05000000000000000000" pitchFamily="2" charset="2"/>
              <a:buChar char="Ø"/>
            </a:pPr>
            <a:r>
              <a:rPr lang="en-US" altLang="zh-CN" dirty="0">
                <a:latin typeface="+mn-ea"/>
              </a:rPr>
              <a:t>Warning</a:t>
            </a:r>
            <a:r>
              <a:rPr lang="zh-CN" altLang="en-US" dirty="0">
                <a:latin typeface="+mn-ea"/>
              </a:rPr>
              <a:t>消息</a:t>
            </a:r>
            <a:r>
              <a:rPr lang="en-US" altLang="zh-CN" dirty="0">
                <a:latin typeface="+mn-ea"/>
              </a:rPr>
              <a:t>,</a:t>
            </a:r>
            <a:r>
              <a:rPr lang="zh-CN" altLang="en-US" dirty="0">
                <a:latin typeface="+mn-ea"/>
              </a:rPr>
              <a:t>这种情况</a:t>
            </a:r>
            <a:r>
              <a:rPr lang="en-US" altLang="zh-CN" dirty="0">
                <a:latin typeface="+mn-ea"/>
              </a:rPr>
              <a:t>,</a:t>
            </a:r>
            <a:r>
              <a:rPr lang="zh-CN" altLang="en-US" dirty="0">
                <a:latin typeface="+mn-ea"/>
              </a:rPr>
              <a:t>通信双方通常都只是记录日志</a:t>
            </a:r>
            <a:r>
              <a:rPr lang="en-US" altLang="zh-CN" dirty="0">
                <a:latin typeface="+mn-ea"/>
              </a:rPr>
              <a:t>,</a:t>
            </a:r>
            <a:r>
              <a:rPr lang="zh-CN" altLang="en-US" dirty="0">
                <a:latin typeface="+mn-ea"/>
              </a:rPr>
              <a:t>而对通信过程不造成任何影响。</a:t>
            </a:r>
            <a:r>
              <a:rPr lang="en-US" altLang="zh-CN" dirty="0">
                <a:latin typeface="+mn-ea"/>
              </a:rPr>
              <a:t>SSL</a:t>
            </a:r>
            <a:r>
              <a:rPr lang="zh-CN" altLang="en-US" dirty="0">
                <a:latin typeface="+mn-ea"/>
              </a:rPr>
              <a:t>握手协议可以使得服务器和客户能够相互鉴别对方</a:t>
            </a:r>
            <a:r>
              <a:rPr lang="en-US" altLang="zh-CN" dirty="0">
                <a:latin typeface="+mn-ea"/>
              </a:rPr>
              <a:t>,</a:t>
            </a:r>
            <a:r>
              <a:rPr lang="zh-CN" altLang="en-US" dirty="0">
                <a:latin typeface="+mn-ea"/>
              </a:rPr>
              <a:t>协商具体的加密算法和</a:t>
            </a:r>
            <a:r>
              <a:rPr lang="en-US" altLang="zh-CN" dirty="0">
                <a:latin typeface="+mn-ea"/>
              </a:rPr>
              <a:t>MAC</a:t>
            </a:r>
            <a:r>
              <a:rPr lang="zh-CN" altLang="en-US" dirty="0">
                <a:latin typeface="+mn-ea"/>
              </a:rPr>
              <a:t>算法以及保密密钥</a:t>
            </a:r>
            <a:r>
              <a:rPr lang="en-US" altLang="zh-CN" dirty="0">
                <a:latin typeface="+mn-ea"/>
              </a:rPr>
              <a:t>,</a:t>
            </a:r>
            <a:r>
              <a:rPr lang="zh-CN" altLang="en-US" dirty="0">
                <a:latin typeface="+mn-ea"/>
              </a:rPr>
              <a:t>用来保护在</a:t>
            </a:r>
            <a:r>
              <a:rPr lang="en-US" altLang="zh-CN" dirty="0">
                <a:latin typeface="+mn-ea"/>
              </a:rPr>
              <a:t>SSL</a:t>
            </a:r>
            <a:r>
              <a:rPr lang="zh-CN" altLang="en-US" dirty="0">
                <a:latin typeface="+mn-ea"/>
              </a:rPr>
              <a:t>记录中发送的数据。</a:t>
            </a:r>
          </a:p>
        </p:txBody>
      </p:sp>
      <p:sp>
        <p:nvSpPr>
          <p:cNvPr id="11" name="文本框 10">
            <a:extLst>
              <a:ext uri="{FF2B5EF4-FFF2-40B4-BE49-F238E27FC236}">
                <a16:creationId xmlns:a16="http://schemas.microsoft.com/office/drawing/2014/main" id="{F00416BE-2C55-4E97-A49D-58F317319F4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8974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9925" y="1806445"/>
            <a:ext cx="7340940" cy="646331"/>
          </a:xfrm>
          <a:prstGeom prst="rect">
            <a:avLst/>
          </a:prstGeom>
        </p:spPr>
        <p:txBody>
          <a:bodyPr wrap="square">
            <a:spAutoFit/>
          </a:bodyPr>
          <a:lstStyle/>
          <a:p>
            <a:r>
              <a:rPr lang="zh-CN" altLang="en-US" dirty="0"/>
              <a:t>安全服务（也称为安全功能）是指为加强网络信息系统安全性和对抗网络攻击行为而采取的一系列技术措施。</a:t>
            </a:r>
          </a:p>
        </p:txBody>
      </p:sp>
      <p:sp>
        <p:nvSpPr>
          <p:cNvPr id="5" name="矩形 4"/>
          <p:cNvSpPr/>
          <p:nvPr/>
        </p:nvSpPr>
        <p:spPr>
          <a:xfrm>
            <a:off x="1039925" y="1246009"/>
            <a:ext cx="1569660" cy="369332"/>
          </a:xfrm>
          <a:prstGeom prst="rect">
            <a:avLst/>
          </a:prstGeom>
        </p:spPr>
        <p:txBody>
          <a:bodyPr wrap="none">
            <a:spAutoFit/>
          </a:bodyPr>
          <a:lstStyle/>
          <a:p>
            <a:r>
              <a:rPr lang="zh-CN" altLang="en-US" dirty="0"/>
              <a:t>二、安全服务</a:t>
            </a:r>
          </a:p>
        </p:txBody>
      </p:sp>
      <p:sp>
        <p:nvSpPr>
          <p:cNvPr id="6" name="文本框 5"/>
          <p:cNvSpPr txBox="1"/>
          <p:nvPr/>
        </p:nvSpPr>
        <p:spPr>
          <a:xfrm>
            <a:off x="1039925" y="2748001"/>
            <a:ext cx="4369635" cy="369332"/>
          </a:xfrm>
          <a:prstGeom prst="rect">
            <a:avLst/>
          </a:prstGeom>
          <a:noFill/>
        </p:spPr>
        <p:txBody>
          <a:bodyPr wrap="square" rtlCol="0">
            <a:spAutoFit/>
          </a:bodyPr>
          <a:lstStyle/>
          <a:p>
            <a:r>
              <a:rPr lang="zh-CN" altLang="en-US" dirty="0"/>
              <a:t>在</a:t>
            </a:r>
            <a:r>
              <a:rPr lang="en-US" altLang="zh-CN" dirty="0"/>
              <a:t>ISO</a:t>
            </a:r>
            <a:r>
              <a:rPr lang="zh-CN" altLang="en-US" dirty="0"/>
              <a:t>的标准中，定义的安全服务包括：</a:t>
            </a:r>
          </a:p>
        </p:txBody>
      </p:sp>
      <p:sp>
        <p:nvSpPr>
          <p:cNvPr id="8" name="矩形 7"/>
          <p:cNvSpPr/>
          <p:nvPr/>
        </p:nvSpPr>
        <p:spPr>
          <a:xfrm>
            <a:off x="1039925" y="3418568"/>
            <a:ext cx="902811" cy="369332"/>
          </a:xfrm>
          <a:prstGeom prst="rect">
            <a:avLst/>
          </a:prstGeom>
        </p:spPr>
        <p:txBody>
          <a:bodyPr wrap="none">
            <a:spAutoFit/>
          </a:bodyPr>
          <a:lstStyle/>
          <a:p>
            <a:r>
              <a:rPr lang="en-US" altLang="zh-CN" dirty="0"/>
              <a:t>1. </a:t>
            </a:r>
            <a:r>
              <a:rPr lang="zh-CN" altLang="en-US" dirty="0"/>
              <a:t>鉴别</a:t>
            </a:r>
          </a:p>
        </p:txBody>
      </p:sp>
      <p:sp>
        <p:nvSpPr>
          <p:cNvPr id="9" name="矩形 8"/>
          <p:cNvSpPr/>
          <p:nvPr/>
        </p:nvSpPr>
        <p:spPr>
          <a:xfrm>
            <a:off x="1039925" y="3842779"/>
            <a:ext cx="7340940" cy="646331"/>
          </a:xfrm>
          <a:prstGeom prst="rect">
            <a:avLst/>
          </a:prstGeom>
        </p:spPr>
        <p:txBody>
          <a:bodyPr wrap="square">
            <a:spAutoFit/>
          </a:bodyPr>
          <a:lstStyle/>
          <a:p>
            <a:r>
              <a:rPr lang="zh-CN" altLang="en-US" dirty="0"/>
              <a:t>鉴别（</a:t>
            </a:r>
            <a:r>
              <a:rPr lang="en-US" altLang="zh-CN" dirty="0"/>
              <a:t>Authentication</a:t>
            </a:r>
            <a:r>
              <a:rPr lang="zh-CN" altLang="en-US" dirty="0"/>
              <a:t>，也称为认证），目的是保证通信双方主体的真实性和通信数据的真实性。分为：标识鉴别和数据鉴别。</a:t>
            </a:r>
          </a:p>
        </p:txBody>
      </p:sp>
      <p:sp>
        <p:nvSpPr>
          <p:cNvPr id="10" name="矩形 9"/>
          <p:cNvSpPr/>
          <p:nvPr/>
        </p:nvSpPr>
        <p:spPr>
          <a:xfrm>
            <a:off x="1039925" y="4706459"/>
            <a:ext cx="6933616"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标识鉴别是对主体的识别和证明，用于防止第三者的冒名顶替；</a:t>
            </a:r>
          </a:p>
        </p:txBody>
      </p:sp>
      <p:sp>
        <p:nvSpPr>
          <p:cNvPr id="11" name="矩形 10"/>
          <p:cNvSpPr/>
          <p:nvPr/>
        </p:nvSpPr>
        <p:spPr>
          <a:xfrm>
            <a:off x="1039925" y="5192095"/>
            <a:ext cx="6933616"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数据鉴别是对客体的鉴别，主要检查主体对客体的负责性，防止冒名伪造的数据，鉴别数据源的合法性。包括：收发双方的真实性、数据源和数据目的地的真实性。</a:t>
            </a:r>
          </a:p>
        </p:txBody>
      </p:sp>
      <p:sp>
        <p:nvSpPr>
          <p:cNvPr id="13" name="文本框 12">
            <a:extLst>
              <a:ext uri="{FF2B5EF4-FFF2-40B4-BE49-F238E27FC236}">
                <a16:creationId xmlns:a16="http://schemas.microsoft.com/office/drawing/2014/main" id="{E58872BF-BFA7-4DE6-81C8-B6D60975F4F4}"/>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3630357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9472" y="1217826"/>
            <a:ext cx="1467068" cy="369332"/>
          </a:xfrm>
          <a:prstGeom prst="rect">
            <a:avLst/>
          </a:prstGeom>
        </p:spPr>
        <p:txBody>
          <a:bodyPr wrap="none">
            <a:spAutoFit/>
          </a:bodyPr>
          <a:lstStyle/>
          <a:p>
            <a:r>
              <a:rPr lang="en-US" altLang="zh-CN" dirty="0"/>
              <a:t>9</a:t>
            </a:r>
            <a:r>
              <a:rPr lang="zh-CN" altLang="en-US" dirty="0"/>
              <a:t>、记录协议</a:t>
            </a:r>
          </a:p>
        </p:txBody>
      </p:sp>
      <p:sp>
        <p:nvSpPr>
          <p:cNvPr id="5" name="矩形 4"/>
          <p:cNvSpPr/>
          <p:nvPr/>
        </p:nvSpPr>
        <p:spPr>
          <a:xfrm>
            <a:off x="1159472" y="1863437"/>
            <a:ext cx="139653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协议格式</a:t>
            </a:r>
          </a:p>
        </p:txBody>
      </p:sp>
      <p:pic>
        <p:nvPicPr>
          <p:cNvPr id="6" name="图片 5"/>
          <p:cNvPicPr>
            <a:picLocks noChangeAspect="1"/>
          </p:cNvPicPr>
          <p:nvPr/>
        </p:nvPicPr>
        <p:blipFill>
          <a:blip r:embed="rId2"/>
          <a:stretch>
            <a:fillRect/>
          </a:stretch>
        </p:blipFill>
        <p:spPr>
          <a:xfrm>
            <a:off x="5087090" y="1716192"/>
            <a:ext cx="4047443" cy="3313057"/>
          </a:xfrm>
          <a:prstGeom prst="rect">
            <a:avLst/>
          </a:prstGeom>
        </p:spPr>
      </p:pic>
      <p:sp>
        <p:nvSpPr>
          <p:cNvPr id="8" name="矩形 7"/>
          <p:cNvSpPr/>
          <p:nvPr/>
        </p:nvSpPr>
        <p:spPr>
          <a:xfrm>
            <a:off x="1158785" y="2417065"/>
            <a:ext cx="3687848" cy="369332"/>
          </a:xfrm>
          <a:prstGeom prst="rect">
            <a:avLst/>
          </a:prstGeom>
        </p:spPr>
        <p:txBody>
          <a:bodyPr wrap="square">
            <a:spAutoFit/>
          </a:bodyPr>
          <a:lstStyle/>
          <a:p>
            <a:r>
              <a:rPr lang="en-US" altLang="zh-CN" dirty="0">
                <a:latin typeface="+mn-ea"/>
              </a:rPr>
              <a:t>ContentType</a:t>
            </a:r>
            <a:r>
              <a:rPr lang="zh-CN" altLang="en-US" dirty="0">
                <a:latin typeface="+mn-ea"/>
              </a:rPr>
              <a:t>：</a:t>
            </a:r>
            <a:r>
              <a:rPr lang="en-US" altLang="zh-CN" dirty="0">
                <a:latin typeface="+mn-ea"/>
              </a:rPr>
              <a:t>8</a:t>
            </a:r>
            <a:r>
              <a:rPr lang="zh-CN" altLang="en-US" dirty="0">
                <a:latin typeface="+mn-ea"/>
              </a:rPr>
              <a:t>位，上层协议类型</a:t>
            </a:r>
          </a:p>
        </p:txBody>
      </p:sp>
      <p:sp>
        <p:nvSpPr>
          <p:cNvPr id="9" name="矩形 8"/>
          <p:cNvSpPr/>
          <p:nvPr/>
        </p:nvSpPr>
        <p:spPr>
          <a:xfrm>
            <a:off x="1159472" y="2970693"/>
            <a:ext cx="3432475" cy="369332"/>
          </a:xfrm>
          <a:prstGeom prst="rect">
            <a:avLst/>
          </a:prstGeom>
        </p:spPr>
        <p:txBody>
          <a:bodyPr wrap="square">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MajorVersion</a:t>
            </a:r>
            <a:r>
              <a:rPr lang="zh-CN" altLang="en-US" dirty="0">
                <a:latin typeface="宋体" panose="02010600030101010101" pitchFamily="2" charset="-122"/>
              </a:rPr>
              <a:t>：</a:t>
            </a:r>
            <a:r>
              <a:rPr lang="en-US" altLang="zh-CN" dirty="0">
                <a:latin typeface="宋体" panose="02010600030101010101" pitchFamily="2" charset="-122"/>
              </a:rPr>
              <a:t>16</a:t>
            </a:r>
            <a:r>
              <a:rPr lang="zh-CN" altLang="en-US" dirty="0">
                <a:latin typeface="宋体" panose="02010600030101010101" pitchFamily="2" charset="-122"/>
              </a:rPr>
              <a:t>位，主版本</a:t>
            </a:r>
          </a:p>
        </p:txBody>
      </p:sp>
      <p:sp>
        <p:nvSpPr>
          <p:cNvPr id="10" name="矩形 9"/>
          <p:cNvSpPr/>
          <p:nvPr/>
        </p:nvSpPr>
        <p:spPr>
          <a:xfrm>
            <a:off x="1158785" y="3431638"/>
            <a:ext cx="3432475" cy="369332"/>
          </a:xfrm>
          <a:prstGeom prst="rect">
            <a:avLst/>
          </a:prstGeom>
        </p:spPr>
        <p:txBody>
          <a:bodyPr wrap="square">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MinorVersion</a:t>
            </a:r>
            <a:r>
              <a:rPr lang="zh-CN" altLang="en-US" dirty="0">
                <a:latin typeface="宋体" panose="02010600030101010101" pitchFamily="2" charset="-122"/>
              </a:rPr>
              <a:t>：</a:t>
            </a:r>
            <a:r>
              <a:rPr lang="en-US" altLang="zh-CN" dirty="0">
                <a:latin typeface="宋体" panose="02010600030101010101" pitchFamily="2" charset="-122"/>
              </a:rPr>
              <a:t>16</a:t>
            </a:r>
            <a:r>
              <a:rPr lang="zh-CN" altLang="en-US" dirty="0">
                <a:latin typeface="宋体" panose="02010600030101010101" pitchFamily="2" charset="-122"/>
              </a:rPr>
              <a:t>位，次版本</a:t>
            </a:r>
          </a:p>
        </p:txBody>
      </p:sp>
      <p:sp>
        <p:nvSpPr>
          <p:cNvPr id="11" name="矩形 10"/>
          <p:cNvSpPr/>
          <p:nvPr/>
        </p:nvSpPr>
        <p:spPr>
          <a:xfrm>
            <a:off x="1158785" y="4043660"/>
            <a:ext cx="4572000" cy="646331"/>
          </a:xfrm>
          <a:prstGeom prst="rect">
            <a:avLst/>
          </a:prstGeom>
        </p:spPr>
        <p:txBody>
          <a:bodyPr>
            <a:spAutoFit/>
          </a:bodyPr>
          <a:lstStyle/>
          <a:p>
            <a:pPr marL="0" lvl="1" algn="just" eaLnBrk="1" hangingPunct="1">
              <a:buFont typeface="Wingdings" panose="05000000000000000000" pitchFamily="2" charset="2"/>
              <a:buNone/>
            </a:pPr>
            <a:r>
              <a:rPr lang="en-US" altLang="zh-CN" dirty="0" err="1">
                <a:latin typeface="宋体" panose="02010600030101010101" pitchFamily="2" charset="-122"/>
              </a:rPr>
              <a:t>Compressedlength</a:t>
            </a:r>
            <a:r>
              <a:rPr lang="zh-CN" altLang="en-US" dirty="0">
                <a:latin typeface="宋体" panose="02010600030101010101" pitchFamily="2" charset="-122"/>
              </a:rPr>
              <a:t>：加密后数据的长度，</a:t>
            </a:r>
            <a:br>
              <a:rPr lang="zh-CN" altLang="en-US" dirty="0">
                <a:latin typeface="宋体" panose="02010600030101010101" pitchFamily="2" charset="-122"/>
              </a:rPr>
            </a:br>
            <a:r>
              <a:rPr lang="zh-CN" altLang="en-US" dirty="0">
                <a:latin typeface="宋体" panose="02010600030101010101" pitchFamily="2" charset="-122"/>
              </a:rPr>
              <a:t>				  不超过2</a:t>
            </a:r>
            <a:r>
              <a:rPr lang="zh-CN" altLang="en-US" baseline="30000" dirty="0">
                <a:latin typeface="宋体" panose="02010600030101010101" pitchFamily="2" charset="-122"/>
              </a:rPr>
              <a:t>14</a:t>
            </a:r>
            <a:r>
              <a:rPr lang="zh-CN" altLang="en-US" dirty="0">
                <a:latin typeface="宋体" panose="02010600030101010101" pitchFamily="2" charset="-122"/>
              </a:rPr>
              <a:t>+2048字节</a:t>
            </a:r>
          </a:p>
        </p:txBody>
      </p:sp>
      <p:sp>
        <p:nvSpPr>
          <p:cNvPr id="12" name="矩形 11"/>
          <p:cNvSpPr/>
          <p:nvPr/>
        </p:nvSpPr>
        <p:spPr>
          <a:xfrm>
            <a:off x="1158785" y="4844583"/>
            <a:ext cx="3300904" cy="369332"/>
          </a:xfrm>
          <a:prstGeom prst="rect">
            <a:avLst/>
          </a:prstGeom>
        </p:spPr>
        <p:txBody>
          <a:bodyPr wrap="none">
            <a:spAutoFit/>
          </a:bodyPr>
          <a:lstStyle/>
          <a:p>
            <a:r>
              <a:rPr lang="en-US" altLang="zh-CN" dirty="0" err="1">
                <a:latin typeface="宋体" panose="02010600030101010101" pitchFamily="2" charset="-122"/>
              </a:rPr>
              <a:t>EncryptedData</a:t>
            </a:r>
            <a:r>
              <a:rPr lang="zh-CN" altLang="en-US" dirty="0">
                <a:latin typeface="宋体" panose="02010600030101010101" pitchFamily="2" charset="-122"/>
              </a:rPr>
              <a:t>：加密后的数据</a:t>
            </a:r>
            <a:endParaRPr lang="zh-CN" altLang="en-US" dirty="0"/>
          </a:p>
        </p:txBody>
      </p:sp>
      <p:sp>
        <p:nvSpPr>
          <p:cNvPr id="13" name="文本框 12">
            <a:extLst>
              <a:ext uri="{FF2B5EF4-FFF2-40B4-BE49-F238E27FC236}">
                <a16:creationId xmlns:a16="http://schemas.microsoft.com/office/drawing/2014/main" id="{74D1AB38-D6AB-46D3-A0ED-68DF1BE74B1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712296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3363" y="2068417"/>
            <a:ext cx="7187512" cy="135421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机密性</a:t>
            </a:r>
            <a:r>
              <a:rPr lang="en-US" altLang="zh-CN" dirty="0">
                <a:latin typeface="+mn-ea"/>
              </a:rPr>
              <a:t>(Confidentiality)</a:t>
            </a:r>
            <a:r>
              <a:rPr lang="zh-CN" altLang="en-US" dirty="0">
                <a:latin typeface="+mn-ea"/>
              </a:rPr>
              <a:t>： </a:t>
            </a:r>
            <a:r>
              <a:rPr lang="en-US" altLang="zh-CN" dirty="0">
                <a:latin typeface="+mn-ea"/>
              </a:rPr>
              <a:t>SSL</a:t>
            </a:r>
            <a:r>
              <a:rPr lang="zh-CN" altLang="en-US" dirty="0">
                <a:latin typeface="+mn-ea"/>
              </a:rPr>
              <a:t>记录协议会协助双方产生一把共有的密钥，利用这把密钥来对</a:t>
            </a:r>
            <a:r>
              <a:rPr lang="en-US" altLang="zh-CN" dirty="0">
                <a:latin typeface="+mn-ea"/>
              </a:rPr>
              <a:t>SSL</a:t>
            </a:r>
            <a:r>
              <a:rPr lang="zh-CN" altLang="en-US" dirty="0">
                <a:latin typeface="+mn-ea"/>
              </a:rPr>
              <a:t>所传送的数据做传统式加密。</a:t>
            </a: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消息完整性</a:t>
            </a:r>
            <a:r>
              <a:rPr lang="en-US" altLang="zh-CN" dirty="0">
                <a:latin typeface="+mn-ea"/>
              </a:rPr>
              <a:t>(Message Integrity)</a:t>
            </a:r>
            <a:r>
              <a:rPr lang="zh-CN" altLang="en-US" dirty="0">
                <a:latin typeface="+mn-ea"/>
              </a:rPr>
              <a:t>： </a:t>
            </a:r>
            <a:r>
              <a:rPr lang="en-US" altLang="zh-CN" dirty="0">
                <a:latin typeface="+mn-ea"/>
              </a:rPr>
              <a:t>SSL</a:t>
            </a:r>
            <a:r>
              <a:rPr lang="zh-CN" altLang="en-US" dirty="0">
                <a:latin typeface="+mn-ea"/>
              </a:rPr>
              <a:t>记录协议会协助双方产生另一把共有的密钥，利用这把密钥来计算出消息认证码。 </a:t>
            </a:r>
          </a:p>
        </p:txBody>
      </p:sp>
      <p:sp>
        <p:nvSpPr>
          <p:cNvPr id="4" name="矩形 3"/>
          <p:cNvSpPr/>
          <p:nvPr/>
        </p:nvSpPr>
        <p:spPr>
          <a:xfrm>
            <a:off x="1058563" y="1073199"/>
            <a:ext cx="1239794"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t>用途</a:t>
            </a:r>
          </a:p>
        </p:txBody>
      </p:sp>
      <p:sp>
        <p:nvSpPr>
          <p:cNvPr id="5" name="矩形 4"/>
          <p:cNvSpPr/>
          <p:nvPr/>
        </p:nvSpPr>
        <p:spPr>
          <a:xfrm>
            <a:off x="1058563" y="1570808"/>
            <a:ext cx="5663512" cy="369332"/>
          </a:xfrm>
          <a:prstGeom prst="rect">
            <a:avLst/>
          </a:prstGeom>
        </p:spPr>
        <p:txBody>
          <a:bodyPr wrap="square">
            <a:spAutoFit/>
          </a:bodyPr>
          <a:lstStyle/>
          <a:p>
            <a:r>
              <a:rPr lang="en-US" altLang="zh-CN" dirty="0"/>
              <a:t>SSL</a:t>
            </a:r>
            <a:r>
              <a:rPr lang="zh-CN" altLang="en-US" dirty="0"/>
              <a:t>记录协议为每一个</a:t>
            </a:r>
            <a:r>
              <a:rPr lang="en-US" altLang="zh-CN" dirty="0"/>
              <a:t>SSL</a:t>
            </a:r>
            <a:r>
              <a:rPr lang="zh-CN" altLang="en-US" dirty="0"/>
              <a:t>连接提供以下两种服务：</a:t>
            </a:r>
          </a:p>
        </p:txBody>
      </p:sp>
      <p:sp>
        <p:nvSpPr>
          <p:cNvPr id="6" name="矩形 5"/>
          <p:cNvSpPr/>
          <p:nvPr/>
        </p:nvSpPr>
        <p:spPr>
          <a:xfrm>
            <a:off x="1363364" y="4119323"/>
            <a:ext cx="7640595" cy="2616101"/>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分片</a:t>
            </a:r>
            <a:r>
              <a:rPr lang="en-US" altLang="zh-CN" dirty="0">
                <a:latin typeface="+mn-ea"/>
              </a:rPr>
              <a:t>(fragmentation)</a:t>
            </a:r>
            <a:r>
              <a:rPr lang="zh-CN" altLang="en-US" dirty="0">
                <a:latin typeface="+mn-ea"/>
              </a:rPr>
              <a:t>。将上层应用数据被分成</a:t>
            </a:r>
            <a:r>
              <a:rPr lang="en-US" altLang="zh-CN" dirty="0">
                <a:latin typeface="+mn-ea"/>
              </a:rPr>
              <a:t>2</a:t>
            </a:r>
            <a:r>
              <a:rPr lang="en-US" altLang="zh-CN" sz="1400" baseline="68000" dirty="0">
                <a:latin typeface="+mn-ea"/>
              </a:rPr>
              <a:t>14</a:t>
            </a:r>
            <a:r>
              <a:rPr lang="zh-CN" altLang="en-US" dirty="0">
                <a:latin typeface="+mn-ea"/>
              </a:rPr>
              <a:t>字节或更小的数据块。记录中包含类型、版本号、长度和数据字段 。</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选择是否执行压缩</a:t>
            </a:r>
            <a:r>
              <a:rPr lang="en-US" altLang="zh-CN" dirty="0">
                <a:latin typeface="+mn-ea"/>
              </a:rPr>
              <a:t>(compression)</a:t>
            </a:r>
            <a:r>
              <a:rPr lang="zh-CN" altLang="en-US" dirty="0">
                <a:latin typeface="+mn-ea"/>
              </a:rPr>
              <a:t>。压缩的过程中，必须是无损失压缩</a:t>
            </a:r>
            <a:r>
              <a:rPr lang="en-US" altLang="zh-CN" dirty="0">
                <a:latin typeface="+mn-ea"/>
              </a:rPr>
              <a:t>(lossless)</a:t>
            </a:r>
            <a:r>
              <a:rPr lang="zh-CN" altLang="en-US" dirty="0">
                <a:latin typeface="+mn-ea"/>
              </a:rPr>
              <a:t>，也就是说解压缩后能够得到原本完整的消息。经过压缩后的内容长度不能超过原有长度</a:t>
            </a:r>
            <a:r>
              <a:rPr lang="en-US" altLang="zh-CN" dirty="0">
                <a:latin typeface="+mn-ea"/>
              </a:rPr>
              <a:t>1024</a:t>
            </a:r>
            <a:r>
              <a:rPr lang="zh-CN" altLang="en-US" dirty="0">
                <a:latin typeface="+mn-ea"/>
              </a:rPr>
              <a:t>字节以上</a:t>
            </a:r>
            <a:r>
              <a:rPr lang="en-US" altLang="zh-CN" dirty="0">
                <a:latin typeface="+mn-ea"/>
              </a:rPr>
              <a:t>,</a:t>
            </a:r>
            <a:r>
              <a:rPr lang="zh-CN" altLang="en-US" dirty="0">
                <a:latin typeface="+mn-ea"/>
              </a:rPr>
              <a:t>在</a:t>
            </a:r>
            <a:r>
              <a:rPr lang="en-US" altLang="zh-CN" dirty="0">
                <a:latin typeface="+mn-ea"/>
              </a:rPr>
              <a:t>SSLv3</a:t>
            </a:r>
            <a:r>
              <a:rPr lang="zh-CN" altLang="en-US" dirty="0">
                <a:latin typeface="+mn-ea"/>
              </a:rPr>
              <a:t>（以及</a:t>
            </a:r>
            <a:r>
              <a:rPr lang="en-US" altLang="zh-CN" dirty="0">
                <a:latin typeface="+mn-ea"/>
              </a:rPr>
              <a:t>TLS</a:t>
            </a:r>
            <a:r>
              <a:rPr lang="zh-CN" altLang="en-US" dirty="0">
                <a:latin typeface="+mn-ea"/>
              </a:rPr>
              <a:t>的现有版本），并没有指定压缩算法，所以预设的算法是</a:t>
            </a:r>
            <a:r>
              <a:rPr lang="en-US" altLang="zh-CN" dirty="0">
                <a:latin typeface="+mn-ea"/>
              </a:rPr>
              <a:t>null</a:t>
            </a:r>
            <a:r>
              <a:rPr lang="zh-CN" altLang="en-US" dirty="0">
                <a:latin typeface="+mn-ea"/>
              </a:rPr>
              <a:t>。 </a:t>
            </a:r>
          </a:p>
          <a:p>
            <a:pPr marL="285750" indent="-285750">
              <a:spcBef>
                <a:spcPts val="600"/>
              </a:spcBef>
              <a:spcAft>
                <a:spcPts val="600"/>
              </a:spcAft>
              <a:buClr>
                <a:schemeClr val="accent1"/>
              </a:buClr>
              <a:buFont typeface="Wingdings" panose="05000000000000000000" pitchFamily="2" charset="2"/>
              <a:buChar char="Ø"/>
            </a:pPr>
            <a:r>
              <a:rPr lang="zh-CN" altLang="en-US" dirty="0">
                <a:latin typeface="+mn-ea"/>
              </a:rPr>
              <a:t>计算压缩数据的消息认证码</a:t>
            </a:r>
            <a:r>
              <a:rPr lang="en-US" altLang="zh-CN" dirty="0">
                <a:latin typeface="+mn-ea"/>
              </a:rPr>
              <a:t>(message authentication code)</a:t>
            </a:r>
            <a:r>
              <a:rPr lang="zh-CN" altLang="en-US" dirty="0">
                <a:latin typeface="+mn-ea"/>
              </a:rPr>
              <a:t>。为了达到这个目的，必须使用一把双方共有的密钥。 </a:t>
            </a:r>
          </a:p>
        </p:txBody>
      </p:sp>
      <p:sp>
        <p:nvSpPr>
          <p:cNvPr id="7" name="矩形 6"/>
          <p:cNvSpPr/>
          <p:nvPr/>
        </p:nvSpPr>
        <p:spPr>
          <a:xfrm>
            <a:off x="1058563" y="3621714"/>
            <a:ext cx="2368377" cy="369332"/>
          </a:xfrm>
          <a:prstGeom prst="rect">
            <a:avLst/>
          </a:prstGeom>
        </p:spPr>
        <p:txBody>
          <a:bodyPr wrap="square">
            <a:spAutoFit/>
          </a:bodyPr>
          <a:lstStyle/>
          <a:p>
            <a:pPr marL="285750" indent="-285750">
              <a:buClr>
                <a:schemeClr val="accent1"/>
              </a:buClr>
              <a:buFont typeface="Segoe UI Symbol" panose="020B0502040204020203" pitchFamily="34" charset="0"/>
              <a:buChar char="❐"/>
            </a:pPr>
            <a:r>
              <a:rPr lang="zh-CN" altLang="en-US" dirty="0"/>
              <a:t>记录协议操作流程 </a:t>
            </a:r>
          </a:p>
        </p:txBody>
      </p:sp>
      <p:sp>
        <p:nvSpPr>
          <p:cNvPr id="9" name="文本框 8">
            <a:extLst>
              <a:ext uri="{FF2B5EF4-FFF2-40B4-BE49-F238E27FC236}">
                <a16:creationId xmlns:a16="http://schemas.microsoft.com/office/drawing/2014/main" id="{57984758-2DCE-42AF-9494-7C4F836C74B7}"/>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160054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109289" y="1978024"/>
            <a:ext cx="7238461" cy="4318861"/>
          </a:xfrm>
          <a:prstGeom prst="rect">
            <a:avLst/>
          </a:prstGeom>
        </p:spPr>
      </p:pic>
      <p:sp>
        <p:nvSpPr>
          <p:cNvPr id="9" name="矩形 8"/>
          <p:cNvSpPr/>
          <p:nvPr/>
        </p:nvSpPr>
        <p:spPr>
          <a:xfrm>
            <a:off x="1050465" y="1259514"/>
            <a:ext cx="2089033"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操作过程示意图</a:t>
            </a:r>
          </a:p>
        </p:txBody>
      </p:sp>
      <p:sp>
        <p:nvSpPr>
          <p:cNvPr id="5" name="文本框 4">
            <a:extLst>
              <a:ext uri="{FF2B5EF4-FFF2-40B4-BE49-F238E27FC236}">
                <a16:creationId xmlns:a16="http://schemas.microsoft.com/office/drawing/2014/main" id="{C8E1F1A1-71A8-4E01-800F-3CD513E1092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653872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05511" y="1168399"/>
            <a:ext cx="2395207" cy="369332"/>
          </a:xfrm>
          <a:prstGeom prst="rect">
            <a:avLst/>
          </a:prstGeom>
        </p:spPr>
        <p:txBody>
          <a:bodyPr wrap="none">
            <a:spAutoFit/>
          </a:bodyPr>
          <a:lstStyle/>
          <a:p>
            <a:r>
              <a:rPr lang="en-US" altLang="zh-CN" dirty="0"/>
              <a:t>10</a:t>
            </a:r>
            <a:r>
              <a:rPr lang="zh-CN" altLang="en-US" dirty="0"/>
              <a:t>、</a:t>
            </a:r>
            <a:r>
              <a:rPr lang="en-US" altLang="zh-CN" dirty="0"/>
              <a:t>SSL</a:t>
            </a:r>
            <a:r>
              <a:rPr lang="zh-CN" altLang="en-US" dirty="0"/>
              <a:t>的安全性讨论</a:t>
            </a:r>
          </a:p>
        </p:txBody>
      </p:sp>
      <p:sp>
        <p:nvSpPr>
          <p:cNvPr id="8" name="矩形 7"/>
          <p:cNvSpPr/>
          <p:nvPr/>
        </p:nvSpPr>
        <p:spPr>
          <a:xfrm>
            <a:off x="1105511" y="1644637"/>
            <a:ext cx="7626597" cy="923330"/>
          </a:xfrm>
          <a:prstGeom prst="rect">
            <a:avLst/>
          </a:prstGeom>
        </p:spPr>
        <p:txBody>
          <a:bodyPr wrap="square">
            <a:spAutoFit/>
          </a:bodyPr>
          <a:lstStyle/>
          <a:p>
            <a:r>
              <a:rPr lang="zh-CN" altLang="en-US" dirty="0"/>
              <a:t>几乎所有操作平台上的</a:t>
            </a:r>
            <a:r>
              <a:rPr lang="en-US" altLang="zh-CN" dirty="0"/>
              <a:t>WEB</a:t>
            </a:r>
            <a:r>
              <a:rPr lang="zh-CN" altLang="en-US" dirty="0"/>
              <a:t>浏览器（</a:t>
            </a:r>
            <a:r>
              <a:rPr lang="en-US" altLang="zh-CN" dirty="0"/>
              <a:t>IE</a:t>
            </a:r>
            <a:r>
              <a:rPr lang="zh-CN" altLang="en-US" dirty="0"/>
              <a:t>、</a:t>
            </a:r>
            <a:r>
              <a:rPr lang="en-US" altLang="zh-CN" dirty="0" err="1"/>
              <a:t>Netscatp</a:t>
            </a:r>
            <a:r>
              <a:rPr lang="zh-CN" altLang="en-US" dirty="0"/>
              <a:t>）以及流行的</a:t>
            </a:r>
            <a:r>
              <a:rPr lang="en-US" altLang="zh-CN" dirty="0"/>
              <a:t>Web</a:t>
            </a:r>
            <a:r>
              <a:rPr lang="zh-CN" altLang="en-US" dirty="0"/>
              <a:t>服务器（</a:t>
            </a:r>
            <a:r>
              <a:rPr lang="en-US" altLang="zh-CN" dirty="0"/>
              <a:t>IIS</a:t>
            </a:r>
            <a:r>
              <a:rPr lang="zh-CN" altLang="en-US" dirty="0"/>
              <a:t>、</a:t>
            </a:r>
            <a:r>
              <a:rPr lang="en-US" altLang="zh-CN" dirty="0"/>
              <a:t>Netscape Enterprise Server</a:t>
            </a:r>
            <a:r>
              <a:rPr lang="zh-CN" altLang="en-US" dirty="0"/>
              <a:t>等）都支持</a:t>
            </a:r>
            <a:r>
              <a:rPr lang="en-US" altLang="zh-CN" dirty="0"/>
              <a:t>SSL</a:t>
            </a:r>
            <a:r>
              <a:rPr lang="zh-CN" altLang="en-US" dirty="0"/>
              <a:t>协议</a:t>
            </a:r>
          </a:p>
          <a:p>
            <a:r>
              <a:rPr lang="zh-CN" altLang="en-US" dirty="0"/>
              <a:t>使用该协议便宜且开发成本小。</a:t>
            </a:r>
          </a:p>
        </p:txBody>
      </p:sp>
      <p:sp>
        <p:nvSpPr>
          <p:cNvPr id="2" name="矩形 1">
            <a:extLst>
              <a:ext uri="{FF2B5EF4-FFF2-40B4-BE49-F238E27FC236}">
                <a16:creationId xmlns:a16="http://schemas.microsoft.com/office/drawing/2014/main" id="{FA245BA4-FB94-4382-AB71-4E30B7B82E32}"/>
              </a:ext>
            </a:extLst>
          </p:cNvPr>
          <p:cNvSpPr/>
          <p:nvPr/>
        </p:nvSpPr>
        <p:spPr>
          <a:xfrm>
            <a:off x="1105511" y="2674873"/>
            <a:ext cx="1869423"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SSL</a:t>
            </a:r>
            <a:r>
              <a:rPr lang="zh-CN" altLang="en-US" dirty="0"/>
              <a:t>的优势 </a:t>
            </a:r>
          </a:p>
        </p:txBody>
      </p:sp>
      <p:sp>
        <p:nvSpPr>
          <p:cNvPr id="3" name="矩形 2">
            <a:extLst>
              <a:ext uri="{FF2B5EF4-FFF2-40B4-BE49-F238E27FC236}">
                <a16:creationId xmlns:a16="http://schemas.microsoft.com/office/drawing/2014/main" id="{0C1EEEC8-60CE-45CD-93B5-4FFF0C273E48}"/>
              </a:ext>
            </a:extLst>
          </p:cNvPr>
          <p:cNvSpPr/>
          <p:nvPr/>
        </p:nvSpPr>
        <p:spPr>
          <a:xfrm>
            <a:off x="1105511" y="3151111"/>
            <a:ext cx="7626596" cy="332398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鉴别机制。公开密钥技术和数字证书可以实现客户端和服务器端的身份鉴别。</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加密机制。</a:t>
            </a:r>
            <a:r>
              <a:rPr lang="en-US" altLang="zh-CN" dirty="0">
                <a:latin typeface="+mn-ea"/>
              </a:rPr>
              <a:t>SSL</a:t>
            </a:r>
            <a:r>
              <a:rPr lang="zh-CN" altLang="en-US" dirty="0">
                <a:latin typeface="+mn-ea"/>
              </a:rPr>
              <a:t>混合密码体制的使用提供了会话和数据传输的加密性保护。双方使用非对称密码体制协商出本次将要使用的会话密钥，并选择一种对称加密算法。 </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完整性机制。定义了共享的、可以用来形成报文鉴别码</a:t>
            </a:r>
            <a:r>
              <a:rPr lang="en-US" altLang="zh-CN" dirty="0">
                <a:latin typeface="+mn-ea"/>
              </a:rPr>
              <a:t>MAC</a:t>
            </a:r>
            <a:r>
              <a:rPr lang="zh-CN" altLang="en-US" dirty="0">
                <a:latin typeface="+mn-ea"/>
              </a:rPr>
              <a:t>的密钥。对数据使用单向散列函数产生一个</a:t>
            </a:r>
            <a:r>
              <a:rPr lang="en-US" altLang="zh-CN" dirty="0">
                <a:latin typeface="+mn-ea"/>
              </a:rPr>
              <a:t>MAC</a:t>
            </a:r>
            <a:r>
              <a:rPr lang="zh-CN" altLang="en-US" dirty="0">
                <a:latin typeface="+mn-ea"/>
              </a:rPr>
              <a:t>，加密后置于数据包的后部，并且和数据一起被再次加密</a:t>
            </a:r>
            <a:r>
              <a:rPr lang="en-US" altLang="zh-CN" dirty="0">
                <a:latin typeface="+mn-ea"/>
              </a:rPr>
              <a:t>,</a:t>
            </a:r>
            <a:r>
              <a:rPr lang="zh-CN" altLang="en-US" dirty="0">
                <a:latin typeface="+mn-ea"/>
              </a:rPr>
              <a:t>然后加上</a:t>
            </a:r>
            <a:r>
              <a:rPr lang="en-US" altLang="zh-CN" dirty="0">
                <a:latin typeface="+mn-ea"/>
              </a:rPr>
              <a:t>SSL</a:t>
            </a:r>
            <a:r>
              <a:rPr lang="zh-CN" altLang="en-US" dirty="0">
                <a:latin typeface="+mn-ea"/>
              </a:rPr>
              <a:t>首部进行网络传输。接收方通过对</a:t>
            </a:r>
            <a:r>
              <a:rPr lang="en-US" altLang="zh-CN" dirty="0">
                <a:latin typeface="+mn-ea"/>
              </a:rPr>
              <a:t>MAC</a:t>
            </a:r>
            <a:r>
              <a:rPr lang="zh-CN" altLang="en-US" dirty="0">
                <a:latin typeface="+mn-ea"/>
              </a:rPr>
              <a:t>的比较，可以判断数据是否被篡改。</a:t>
            </a:r>
            <a:endParaRPr lang="en-US" altLang="zh-CN" dirty="0">
              <a:latin typeface="+mn-ea"/>
            </a:endParaRP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抗重放机制。</a:t>
            </a:r>
            <a:r>
              <a:rPr lang="en-US" altLang="zh-CN" dirty="0">
                <a:latin typeface="+mn-ea"/>
              </a:rPr>
              <a:t>SSL</a:t>
            </a:r>
            <a:r>
              <a:rPr lang="zh-CN" altLang="en-US" dirty="0">
                <a:latin typeface="+mn-ea"/>
              </a:rPr>
              <a:t>使用序列号来保护通信方免受报文重放攻击。 </a:t>
            </a:r>
          </a:p>
        </p:txBody>
      </p:sp>
      <p:sp>
        <p:nvSpPr>
          <p:cNvPr id="9" name="文本框 8">
            <a:extLst>
              <a:ext uri="{FF2B5EF4-FFF2-40B4-BE49-F238E27FC236}">
                <a16:creationId xmlns:a16="http://schemas.microsoft.com/office/drawing/2014/main" id="{F71DE240-CA65-4FAC-A4D4-872B608A260D}"/>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960487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43BBB4F-3A74-4D6A-AAB4-75A82D04F0F7}"/>
              </a:ext>
            </a:extLst>
          </p:cNvPr>
          <p:cNvSpPr/>
          <p:nvPr/>
        </p:nvSpPr>
        <p:spPr>
          <a:xfrm>
            <a:off x="1105509" y="1090279"/>
            <a:ext cx="1869423"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SSL</a:t>
            </a:r>
            <a:r>
              <a:rPr lang="zh-CN" altLang="en-US" dirty="0"/>
              <a:t>的不足 </a:t>
            </a:r>
          </a:p>
        </p:txBody>
      </p:sp>
      <p:sp>
        <p:nvSpPr>
          <p:cNvPr id="7" name="矩形 6">
            <a:extLst>
              <a:ext uri="{FF2B5EF4-FFF2-40B4-BE49-F238E27FC236}">
                <a16:creationId xmlns:a16="http://schemas.microsoft.com/office/drawing/2014/main" id="{3480E90A-C161-4B7C-9F93-3274FEBEB426}"/>
              </a:ext>
            </a:extLst>
          </p:cNvPr>
          <p:cNvSpPr/>
          <p:nvPr/>
        </p:nvSpPr>
        <p:spPr>
          <a:xfrm>
            <a:off x="1105509" y="1581807"/>
            <a:ext cx="1627369"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客户端假冒</a:t>
            </a:r>
          </a:p>
        </p:txBody>
      </p:sp>
      <p:sp>
        <p:nvSpPr>
          <p:cNvPr id="8" name="矩形 7">
            <a:extLst>
              <a:ext uri="{FF2B5EF4-FFF2-40B4-BE49-F238E27FC236}">
                <a16:creationId xmlns:a16="http://schemas.microsoft.com/office/drawing/2014/main" id="{10E52FB4-D21B-43E2-8D46-73B2AA464226}"/>
              </a:ext>
            </a:extLst>
          </p:cNvPr>
          <p:cNvSpPr/>
          <p:nvPr/>
        </p:nvSpPr>
        <p:spPr>
          <a:xfrm>
            <a:off x="1105509" y="2027853"/>
            <a:ext cx="7441180" cy="1200329"/>
          </a:xfrm>
          <a:prstGeom prst="rect">
            <a:avLst/>
          </a:prstGeom>
        </p:spPr>
        <p:txBody>
          <a:bodyPr wrap="square">
            <a:spAutoFit/>
          </a:bodyPr>
          <a:lstStyle/>
          <a:p>
            <a:r>
              <a:rPr lang="en-US" altLang="zh-CN" dirty="0"/>
              <a:t>SSL</a:t>
            </a:r>
            <a:r>
              <a:rPr lang="zh-CN" altLang="en-US" dirty="0"/>
              <a:t>协议的初衷是对</a:t>
            </a:r>
            <a:r>
              <a:rPr lang="en-US" altLang="zh-CN" dirty="0"/>
              <a:t>Web</a:t>
            </a:r>
            <a:r>
              <a:rPr lang="zh-CN" altLang="en-US" dirty="0"/>
              <a:t>站点及网上交易进行安全性保护。</a:t>
            </a:r>
            <a:r>
              <a:rPr lang="en-US" altLang="zh-CN" dirty="0"/>
              <a:t>SSL</a:t>
            </a:r>
            <a:r>
              <a:rPr lang="zh-CN" altLang="en-US" dirty="0"/>
              <a:t>认为使消费者明白服务端是谁比服务端确认消费者是谁更为重要。为了减少对网络性能的影响，</a:t>
            </a:r>
            <a:r>
              <a:rPr lang="en-US" altLang="zh-CN" dirty="0"/>
              <a:t>SSL</a:t>
            </a:r>
            <a:r>
              <a:rPr lang="zh-CN" altLang="en-US" dirty="0"/>
              <a:t>协议默认不需要对客户端进行鉴别，这样做虽然有悖于安全策略，但却促进了</a:t>
            </a:r>
            <a:r>
              <a:rPr lang="en-US" altLang="zh-CN" dirty="0"/>
              <a:t>SSL</a:t>
            </a:r>
            <a:r>
              <a:rPr lang="zh-CN" altLang="en-US" dirty="0"/>
              <a:t>的广泛应用。</a:t>
            </a:r>
          </a:p>
        </p:txBody>
      </p:sp>
      <p:sp>
        <p:nvSpPr>
          <p:cNvPr id="9" name="矩形 8">
            <a:extLst>
              <a:ext uri="{FF2B5EF4-FFF2-40B4-BE49-F238E27FC236}">
                <a16:creationId xmlns:a16="http://schemas.microsoft.com/office/drawing/2014/main" id="{34AE5392-8CC8-4CAF-B197-D3371711B19A}"/>
              </a:ext>
            </a:extLst>
          </p:cNvPr>
          <p:cNvSpPr/>
          <p:nvPr/>
        </p:nvSpPr>
        <p:spPr>
          <a:xfrm>
            <a:off x="1105509" y="3298923"/>
            <a:ext cx="6305556" cy="369332"/>
          </a:xfrm>
          <a:prstGeom prst="rect">
            <a:avLst/>
          </a:prstGeom>
        </p:spPr>
        <p:txBody>
          <a:bodyPr wrap="square">
            <a:spAutoFit/>
          </a:bodyPr>
          <a:lstStyle/>
          <a:p>
            <a:r>
              <a:rPr lang="zh-CN" altLang="en-US" dirty="0"/>
              <a:t>在必要时可配置</a:t>
            </a:r>
            <a:r>
              <a:rPr lang="en-US" altLang="zh-CN" dirty="0"/>
              <a:t>SSL</a:t>
            </a:r>
            <a:r>
              <a:rPr lang="zh-CN" altLang="en-US" dirty="0"/>
              <a:t>协议，使其选择对客户端进行认证鉴别。</a:t>
            </a:r>
          </a:p>
        </p:txBody>
      </p:sp>
      <p:sp>
        <p:nvSpPr>
          <p:cNvPr id="10" name="矩形 9">
            <a:extLst>
              <a:ext uri="{FF2B5EF4-FFF2-40B4-BE49-F238E27FC236}">
                <a16:creationId xmlns:a16="http://schemas.microsoft.com/office/drawing/2014/main" id="{CEE1DFF1-A144-485B-AA54-C98AD7EFA0B2}"/>
              </a:ext>
            </a:extLst>
          </p:cNvPr>
          <p:cNvSpPr/>
          <p:nvPr/>
        </p:nvSpPr>
        <p:spPr>
          <a:xfrm>
            <a:off x="1105508" y="4248698"/>
            <a:ext cx="7536426" cy="1200329"/>
          </a:xfrm>
          <a:prstGeom prst="rect">
            <a:avLst/>
          </a:prstGeom>
        </p:spPr>
        <p:txBody>
          <a:bodyPr wrap="square">
            <a:spAutoFit/>
          </a:bodyPr>
          <a:lstStyle/>
          <a:p>
            <a:r>
              <a:rPr lang="en-US" altLang="zh-CN" dirty="0"/>
              <a:t>SSL</a:t>
            </a:r>
            <a:r>
              <a:rPr lang="zh-CN" altLang="en-US" dirty="0"/>
              <a:t>工作的层次决定了用户数据报文的</a:t>
            </a:r>
            <a:r>
              <a:rPr lang="en-US" altLang="zh-CN" dirty="0"/>
              <a:t>IP</a:t>
            </a:r>
            <a:r>
              <a:rPr lang="zh-CN" altLang="en-US" dirty="0"/>
              <a:t>头和</a:t>
            </a:r>
            <a:r>
              <a:rPr lang="en-US" altLang="zh-CN" dirty="0"/>
              <a:t>TCP</a:t>
            </a:r>
            <a:r>
              <a:rPr lang="zh-CN" altLang="en-US" dirty="0"/>
              <a:t>头仍然暴露在外，通过检查没有加密的</a:t>
            </a:r>
            <a:r>
              <a:rPr lang="en-US" altLang="zh-CN" dirty="0"/>
              <a:t>IP</a:t>
            </a:r>
            <a:r>
              <a:rPr lang="zh-CN" altLang="en-US" dirty="0"/>
              <a:t>源和目的地址以及</a:t>
            </a:r>
            <a:r>
              <a:rPr lang="en-US" altLang="zh-CN" dirty="0"/>
              <a:t>TCP</a:t>
            </a:r>
            <a:r>
              <a:rPr lang="zh-CN" altLang="en-US" dirty="0"/>
              <a:t>端口号或者检查通信数据量，一个通信分析者依然可以揭示哪一方在使用什么服务，有时甚至揭露商业或私人关系的秘密。</a:t>
            </a:r>
          </a:p>
        </p:txBody>
      </p:sp>
      <p:sp>
        <p:nvSpPr>
          <p:cNvPr id="11" name="矩形 10">
            <a:extLst>
              <a:ext uri="{FF2B5EF4-FFF2-40B4-BE49-F238E27FC236}">
                <a16:creationId xmlns:a16="http://schemas.microsoft.com/office/drawing/2014/main" id="{87F6422F-3663-4C2E-9042-FA3A4AE6850C}"/>
              </a:ext>
            </a:extLst>
          </p:cNvPr>
          <p:cNvSpPr/>
          <p:nvPr/>
        </p:nvSpPr>
        <p:spPr>
          <a:xfrm>
            <a:off x="1105509" y="3776947"/>
            <a:ext cx="2319866"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无法对抗流量分析</a:t>
            </a:r>
          </a:p>
        </p:txBody>
      </p:sp>
      <p:sp>
        <p:nvSpPr>
          <p:cNvPr id="12" name="矩形 11">
            <a:extLst>
              <a:ext uri="{FF2B5EF4-FFF2-40B4-BE49-F238E27FC236}">
                <a16:creationId xmlns:a16="http://schemas.microsoft.com/office/drawing/2014/main" id="{8A746D75-67F2-4C91-AC9B-C70C9CA15AEC}"/>
              </a:ext>
            </a:extLst>
          </p:cNvPr>
          <p:cNvSpPr/>
          <p:nvPr/>
        </p:nvSpPr>
        <p:spPr>
          <a:xfrm>
            <a:off x="1101178" y="5550239"/>
            <a:ext cx="3470822" cy="369332"/>
          </a:xfrm>
          <a:prstGeom prst="rect">
            <a:avLst/>
          </a:prstGeom>
        </p:spPr>
        <p:txBody>
          <a:bodyPr wrap="none">
            <a:spAutoFit/>
          </a:bodyPr>
          <a:lstStyle/>
          <a:p>
            <a:pPr marL="285750" indent="-285750">
              <a:buClr>
                <a:schemeClr val="accent1"/>
              </a:buClr>
              <a:buFont typeface="Segoe UI Symbol" panose="020B0502040204020203" pitchFamily="34" charset="0"/>
              <a:buChar char="❐"/>
            </a:pPr>
            <a:r>
              <a:rPr lang="zh-CN" altLang="en-US" dirty="0"/>
              <a:t>无法为</a:t>
            </a:r>
            <a:r>
              <a:rPr lang="en-US" altLang="zh-CN" dirty="0"/>
              <a:t>UDP</a:t>
            </a:r>
            <a:r>
              <a:rPr lang="zh-CN" altLang="en-US" dirty="0"/>
              <a:t>应用提供安全保护</a:t>
            </a:r>
          </a:p>
        </p:txBody>
      </p:sp>
      <p:sp>
        <p:nvSpPr>
          <p:cNvPr id="13" name="矩形 12">
            <a:extLst>
              <a:ext uri="{FF2B5EF4-FFF2-40B4-BE49-F238E27FC236}">
                <a16:creationId xmlns:a16="http://schemas.microsoft.com/office/drawing/2014/main" id="{DB663DAA-D4E3-47B7-8747-9952AF334ED0}"/>
              </a:ext>
            </a:extLst>
          </p:cNvPr>
          <p:cNvSpPr/>
          <p:nvPr/>
        </p:nvSpPr>
        <p:spPr>
          <a:xfrm>
            <a:off x="1105509" y="5990312"/>
            <a:ext cx="7536425" cy="646331"/>
          </a:xfrm>
          <a:prstGeom prst="rect">
            <a:avLst/>
          </a:prstGeom>
        </p:spPr>
        <p:txBody>
          <a:bodyPr wrap="square">
            <a:spAutoFit/>
          </a:bodyPr>
          <a:lstStyle/>
          <a:p>
            <a:r>
              <a:rPr lang="en-US" altLang="zh-CN" dirty="0"/>
              <a:t>SSL</a:t>
            </a:r>
            <a:r>
              <a:rPr lang="zh-CN" altLang="en-US" dirty="0"/>
              <a:t>协议需要在握手之前建立</a:t>
            </a:r>
            <a:r>
              <a:rPr lang="en-US" altLang="zh-CN" dirty="0"/>
              <a:t>TCP</a:t>
            </a:r>
            <a:r>
              <a:rPr lang="zh-CN" altLang="en-US" dirty="0"/>
              <a:t>连接，因此不能对</a:t>
            </a:r>
            <a:r>
              <a:rPr lang="en-US" altLang="zh-CN" dirty="0"/>
              <a:t>UDP</a:t>
            </a:r>
            <a:r>
              <a:rPr lang="zh-CN" altLang="en-US" dirty="0"/>
              <a:t>应用进行保护。如果要兼顾</a:t>
            </a:r>
            <a:r>
              <a:rPr lang="en-US" altLang="zh-CN" dirty="0"/>
              <a:t>UDP</a:t>
            </a:r>
            <a:r>
              <a:rPr lang="zh-CN" altLang="en-US" dirty="0"/>
              <a:t>协议层之上的安全保护，可以采用</a:t>
            </a:r>
            <a:r>
              <a:rPr lang="en-US" altLang="zh-CN" dirty="0"/>
              <a:t>IP</a:t>
            </a:r>
            <a:r>
              <a:rPr lang="zh-CN" altLang="en-US" dirty="0"/>
              <a:t>层的安全解决方案。</a:t>
            </a:r>
          </a:p>
        </p:txBody>
      </p:sp>
      <p:sp>
        <p:nvSpPr>
          <p:cNvPr id="15" name="文本框 14">
            <a:extLst>
              <a:ext uri="{FF2B5EF4-FFF2-40B4-BE49-F238E27FC236}">
                <a16:creationId xmlns:a16="http://schemas.microsoft.com/office/drawing/2014/main" id="{ADD36D7E-2B14-4FF7-B9D5-F999AEE4B99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22602660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FEFBBF4-1FE1-47B0-B7ED-42F6A12A6337}"/>
              </a:ext>
            </a:extLst>
          </p:cNvPr>
          <p:cNvSpPr/>
          <p:nvPr/>
        </p:nvSpPr>
        <p:spPr>
          <a:xfrm>
            <a:off x="1105508" y="2316457"/>
            <a:ext cx="7303014" cy="923330"/>
          </a:xfrm>
          <a:prstGeom prst="rect">
            <a:avLst/>
          </a:prstGeom>
        </p:spPr>
        <p:txBody>
          <a:bodyPr wrap="square">
            <a:spAutoFit/>
          </a:bodyPr>
          <a:lstStyle/>
          <a:p>
            <a:pPr>
              <a:buClr>
                <a:schemeClr val="accent1"/>
              </a:buClr>
            </a:pPr>
            <a:r>
              <a:rPr lang="zh-CN" altLang="en-US" dirty="0">
                <a:latin typeface="+mn-ea"/>
              </a:rPr>
              <a:t>此外，</a:t>
            </a:r>
            <a:r>
              <a:rPr lang="en-US" altLang="zh-CN" dirty="0">
                <a:latin typeface="+mn-ea"/>
              </a:rPr>
              <a:t>SSL</a:t>
            </a:r>
            <a:r>
              <a:rPr lang="zh-CN" altLang="en-US" dirty="0">
                <a:latin typeface="+mn-ea"/>
              </a:rPr>
              <a:t>协议的数据安全性其实就是建立在</a:t>
            </a:r>
            <a:r>
              <a:rPr lang="en-US" altLang="zh-CN" dirty="0">
                <a:latin typeface="+mn-ea"/>
              </a:rPr>
              <a:t>RSA</a:t>
            </a:r>
            <a:r>
              <a:rPr lang="zh-CN" altLang="en-US" dirty="0">
                <a:latin typeface="+mn-ea"/>
              </a:rPr>
              <a:t>等算法的安全性上。美国政府的出口限制，使得进入我国的实现了</a:t>
            </a:r>
            <a:r>
              <a:rPr lang="en-US" altLang="zh-CN" dirty="0">
                <a:latin typeface="+mn-ea"/>
              </a:rPr>
              <a:t>SSL</a:t>
            </a:r>
            <a:r>
              <a:rPr lang="zh-CN" altLang="en-US" dirty="0">
                <a:latin typeface="+mn-ea"/>
              </a:rPr>
              <a:t>的产品（</a:t>
            </a:r>
            <a:r>
              <a:rPr lang="en-US" altLang="zh-CN" dirty="0">
                <a:latin typeface="+mn-ea"/>
              </a:rPr>
              <a:t>Web</a:t>
            </a:r>
            <a:r>
              <a:rPr lang="zh-CN" altLang="en-US" dirty="0">
                <a:latin typeface="+mn-ea"/>
              </a:rPr>
              <a:t>浏览器和服务器）均只能提供</a:t>
            </a:r>
            <a:r>
              <a:rPr lang="en-US" altLang="zh-CN" dirty="0">
                <a:latin typeface="+mn-ea"/>
              </a:rPr>
              <a:t>512</a:t>
            </a:r>
            <a:r>
              <a:rPr lang="zh-CN" altLang="en-US" dirty="0">
                <a:latin typeface="+mn-ea"/>
              </a:rPr>
              <a:t>比特</a:t>
            </a:r>
            <a:r>
              <a:rPr lang="en-US" altLang="zh-CN" dirty="0">
                <a:latin typeface="+mn-ea"/>
              </a:rPr>
              <a:t>RSA</a:t>
            </a:r>
            <a:r>
              <a:rPr lang="zh-CN" altLang="en-US" dirty="0">
                <a:latin typeface="+mn-ea"/>
              </a:rPr>
              <a:t>公钥、</a:t>
            </a:r>
            <a:r>
              <a:rPr lang="en-US" altLang="zh-CN" dirty="0">
                <a:latin typeface="+mn-ea"/>
              </a:rPr>
              <a:t>40</a:t>
            </a:r>
            <a:r>
              <a:rPr lang="zh-CN" altLang="en-US" dirty="0">
                <a:latin typeface="+mn-ea"/>
              </a:rPr>
              <a:t>比特对称密钥的加密。 </a:t>
            </a:r>
          </a:p>
        </p:txBody>
      </p:sp>
      <p:sp>
        <p:nvSpPr>
          <p:cNvPr id="8" name="文本框 7">
            <a:extLst>
              <a:ext uri="{FF2B5EF4-FFF2-40B4-BE49-F238E27FC236}">
                <a16:creationId xmlns:a16="http://schemas.microsoft.com/office/drawing/2014/main" id="{8C057CC6-021C-4416-8A3B-45FB0C6D0039}"/>
              </a:ext>
            </a:extLst>
          </p:cNvPr>
          <p:cNvSpPr txBox="1"/>
          <p:nvPr/>
        </p:nvSpPr>
        <p:spPr>
          <a:xfrm>
            <a:off x="1105508" y="3351698"/>
            <a:ext cx="7356390" cy="646331"/>
          </a:xfrm>
          <a:prstGeom prst="rect">
            <a:avLst/>
          </a:prstGeom>
          <a:noFill/>
        </p:spPr>
        <p:txBody>
          <a:bodyPr wrap="square" rtlCol="0">
            <a:spAutoFit/>
          </a:bodyPr>
          <a:lstStyle/>
          <a:p>
            <a:r>
              <a:rPr lang="zh-CN" altLang="en-US" dirty="0"/>
              <a:t>一个具有较高安全等级的</a:t>
            </a:r>
            <a:r>
              <a:rPr lang="en-US" altLang="zh-CN" dirty="0"/>
              <a:t>SSL</a:t>
            </a:r>
            <a:r>
              <a:rPr lang="zh-CN" altLang="en-US" dirty="0"/>
              <a:t>系统需要至少</a:t>
            </a:r>
            <a:r>
              <a:rPr lang="en-US" altLang="zh-CN" dirty="0"/>
              <a:t>128</a:t>
            </a:r>
            <a:r>
              <a:rPr lang="zh-CN" altLang="en-US" dirty="0"/>
              <a:t>位对称密钥和</a:t>
            </a:r>
            <a:r>
              <a:rPr lang="en-US" altLang="zh-CN" dirty="0"/>
              <a:t>1024</a:t>
            </a:r>
            <a:r>
              <a:rPr lang="zh-CN" altLang="en-US" dirty="0"/>
              <a:t>位非对称密钥长度</a:t>
            </a:r>
          </a:p>
        </p:txBody>
      </p:sp>
      <p:sp>
        <p:nvSpPr>
          <p:cNvPr id="13" name="矩形 12">
            <a:extLst>
              <a:ext uri="{FF2B5EF4-FFF2-40B4-BE49-F238E27FC236}">
                <a16:creationId xmlns:a16="http://schemas.microsoft.com/office/drawing/2014/main" id="{AA26C4FC-973A-4D3B-8724-812E6393ED02}"/>
              </a:ext>
            </a:extLst>
          </p:cNvPr>
          <p:cNvSpPr/>
          <p:nvPr/>
        </p:nvSpPr>
        <p:spPr>
          <a:xfrm>
            <a:off x="1105509" y="1076972"/>
            <a:ext cx="3012363"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密钥管理和密码强度问题</a:t>
            </a:r>
          </a:p>
        </p:txBody>
      </p:sp>
      <p:sp>
        <p:nvSpPr>
          <p:cNvPr id="14" name="矩形 13">
            <a:extLst>
              <a:ext uri="{FF2B5EF4-FFF2-40B4-BE49-F238E27FC236}">
                <a16:creationId xmlns:a16="http://schemas.microsoft.com/office/drawing/2014/main" id="{1DF0C500-458F-42DF-AC94-C33A2E102972}"/>
              </a:ext>
            </a:extLst>
          </p:cNvPr>
          <p:cNvSpPr/>
          <p:nvPr/>
        </p:nvSpPr>
        <p:spPr>
          <a:xfrm>
            <a:off x="1105508" y="1558215"/>
            <a:ext cx="7750896" cy="646331"/>
          </a:xfrm>
          <a:prstGeom prst="rect">
            <a:avLst/>
          </a:prstGeom>
        </p:spPr>
        <p:txBody>
          <a:bodyPr wrap="square">
            <a:spAutoFit/>
          </a:bodyPr>
          <a:lstStyle/>
          <a:p>
            <a:r>
              <a:rPr lang="zh-CN" altLang="en-US" dirty="0"/>
              <a:t>在连接建立阶段时，客户机和服务器以明码方式传送各自支持的加密算法，存在被攻击修改的可能。握手协议的安全依赖于对</a:t>
            </a:r>
            <a:r>
              <a:rPr lang="en-US" altLang="zh-CN" dirty="0"/>
              <a:t>MASTER-KEY</a:t>
            </a:r>
            <a:r>
              <a:rPr lang="zh-CN" altLang="en-US" dirty="0"/>
              <a:t>的保护。</a:t>
            </a:r>
          </a:p>
        </p:txBody>
      </p:sp>
      <p:sp>
        <p:nvSpPr>
          <p:cNvPr id="16" name="矩形 15">
            <a:extLst>
              <a:ext uri="{FF2B5EF4-FFF2-40B4-BE49-F238E27FC236}">
                <a16:creationId xmlns:a16="http://schemas.microsoft.com/office/drawing/2014/main" id="{125FE502-E05B-4D44-9E7F-5036D279BDFA}"/>
              </a:ext>
            </a:extLst>
          </p:cNvPr>
          <p:cNvSpPr/>
          <p:nvPr/>
        </p:nvSpPr>
        <p:spPr>
          <a:xfrm>
            <a:off x="1105508" y="4017607"/>
            <a:ext cx="1922321"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数字签名问题 </a:t>
            </a:r>
          </a:p>
        </p:txBody>
      </p:sp>
      <p:sp>
        <p:nvSpPr>
          <p:cNvPr id="17" name="矩形 16">
            <a:extLst>
              <a:ext uri="{FF2B5EF4-FFF2-40B4-BE49-F238E27FC236}">
                <a16:creationId xmlns:a16="http://schemas.microsoft.com/office/drawing/2014/main" id="{E7B3F07A-FDF4-4591-A1E7-1AA074CDAC1C}"/>
              </a:ext>
            </a:extLst>
          </p:cNvPr>
          <p:cNvSpPr/>
          <p:nvPr/>
        </p:nvSpPr>
        <p:spPr>
          <a:xfrm>
            <a:off x="1105508" y="4406517"/>
            <a:ext cx="7750895" cy="646331"/>
          </a:xfrm>
          <a:prstGeom prst="rect">
            <a:avLst/>
          </a:prstGeom>
        </p:spPr>
        <p:txBody>
          <a:bodyPr wrap="square">
            <a:spAutoFit/>
          </a:bodyPr>
          <a:lstStyle/>
          <a:p>
            <a:r>
              <a:rPr lang="en-US" altLang="zh-CN" dirty="0"/>
              <a:t>SSL</a:t>
            </a:r>
            <a:r>
              <a:rPr lang="zh-CN" altLang="en-US" dirty="0"/>
              <a:t>协议默认没有数字签名，因而没有抗否认服务。若要增加数字签名功能，需要在协议中打补丁。</a:t>
            </a:r>
          </a:p>
        </p:txBody>
      </p:sp>
      <p:sp>
        <p:nvSpPr>
          <p:cNvPr id="18" name="矩形 17">
            <a:extLst>
              <a:ext uri="{FF2B5EF4-FFF2-40B4-BE49-F238E27FC236}">
                <a16:creationId xmlns:a16="http://schemas.microsoft.com/office/drawing/2014/main" id="{DC232FC6-8A38-444F-9ECD-96DF90AD5182}"/>
              </a:ext>
            </a:extLst>
          </p:cNvPr>
          <p:cNvSpPr/>
          <p:nvPr/>
        </p:nvSpPr>
        <p:spPr>
          <a:xfrm>
            <a:off x="1105507" y="5145181"/>
            <a:ext cx="1858201"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安全盲点问题</a:t>
            </a:r>
          </a:p>
        </p:txBody>
      </p:sp>
      <p:sp>
        <p:nvSpPr>
          <p:cNvPr id="19" name="矩形 18">
            <a:extLst>
              <a:ext uri="{FF2B5EF4-FFF2-40B4-BE49-F238E27FC236}">
                <a16:creationId xmlns:a16="http://schemas.microsoft.com/office/drawing/2014/main" id="{A8172251-A191-49C5-B330-670FB13AC03C}"/>
              </a:ext>
            </a:extLst>
          </p:cNvPr>
          <p:cNvSpPr/>
          <p:nvPr/>
        </p:nvSpPr>
        <p:spPr>
          <a:xfrm>
            <a:off x="1105508" y="5614751"/>
            <a:ext cx="7588664" cy="923330"/>
          </a:xfrm>
          <a:prstGeom prst="rect">
            <a:avLst/>
          </a:prstGeom>
        </p:spPr>
        <p:txBody>
          <a:bodyPr wrap="square">
            <a:spAutoFit/>
          </a:bodyPr>
          <a:lstStyle/>
          <a:p>
            <a:r>
              <a:rPr lang="zh-CN" altLang="en-US" dirty="0"/>
              <a:t>由于</a:t>
            </a:r>
            <a:r>
              <a:rPr lang="en-US" altLang="zh-CN" dirty="0"/>
              <a:t>SSL</a:t>
            </a:r>
            <a:r>
              <a:rPr lang="zh-CN" altLang="en-US" dirty="0"/>
              <a:t>的加密，使得通过</a:t>
            </a:r>
            <a:r>
              <a:rPr lang="en-US" altLang="zh-CN" dirty="0"/>
              <a:t>http </a:t>
            </a:r>
            <a:r>
              <a:rPr lang="zh-CN" altLang="en-US" dirty="0"/>
              <a:t>传输的信息无法让入侵检测系统和安全漏洞扫描系统辨认，因而不能用来审查或监控网络上的</a:t>
            </a:r>
            <a:r>
              <a:rPr lang="en-US" altLang="zh-CN" dirty="0"/>
              <a:t>SSL</a:t>
            </a:r>
            <a:r>
              <a:rPr lang="zh-CN" altLang="en-US" dirty="0"/>
              <a:t>交易，使得最重要的服务器反而成为受到最少防护的服务器。</a:t>
            </a:r>
          </a:p>
        </p:txBody>
      </p:sp>
      <p:sp>
        <p:nvSpPr>
          <p:cNvPr id="11" name="文本框 10">
            <a:extLst>
              <a:ext uri="{FF2B5EF4-FFF2-40B4-BE49-F238E27FC236}">
                <a16:creationId xmlns:a16="http://schemas.microsoft.com/office/drawing/2014/main" id="{75CF5222-E412-4EC0-8C76-F92C6CFBECDF}"/>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2.2 TCP/IP</a:t>
            </a:r>
            <a:r>
              <a:rPr lang="zh-CN" altLang="en-US" sz="2800" dirty="0">
                <a:latin typeface="+mn-lt"/>
              </a:rPr>
              <a:t>安全体系结构</a:t>
            </a:r>
            <a:endParaRPr lang="en-US" altLang="zh-CN" sz="2800" dirty="0">
              <a:latin typeface="+mj-ea"/>
              <a:ea typeface="+mj-ea"/>
            </a:endParaRPr>
          </a:p>
        </p:txBody>
      </p:sp>
    </p:spTree>
    <p:extLst>
      <p:ext uri="{BB962C8B-B14F-4D97-AF65-F5344CB8AC3E}">
        <p14:creationId xmlns:p14="http://schemas.microsoft.com/office/powerpoint/2010/main" val="1009136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3079139"/>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信息安全评价准则</a:t>
            </a:r>
          </a:p>
        </p:txBody>
      </p:sp>
      <p:sp>
        <p:nvSpPr>
          <p:cNvPr id="21508" name="文本框 3"/>
          <p:cNvSpPr txBox="1">
            <a:spLocks noChangeArrowheads="1"/>
          </p:cNvSpPr>
          <p:nvPr/>
        </p:nvSpPr>
        <p:spPr bwMode="auto">
          <a:xfrm>
            <a:off x="3386137" y="2265851"/>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prstClr val="black"/>
                </a:solidFill>
              </a:rPr>
              <a:t>安全体系结构</a:t>
            </a:r>
            <a:endParaRPr lang="zh-CN" altLang="en-US" sz="2400" dirty="0">
              <a:solidFill>
                <a:schemeClr val="tx1"/>
              </a:solidFill>
            </a:endParaRP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7" y="3892427"/>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2.4 </a:t>
            </a:r>
            <a:r>
              <a:rPr lang="zh-CN" altLang="en-US" sz="2400" dirty="0">
                <a:solidFill>
                  <a:schemeClr val="tx1"/>
                </a:solidFill>
              </a:rPr>
              <a:t>信息安全保障框架</a:t>
            </a:r>
          </a:p>
        </p:txBody>
      </p:sp>
    </p:spTree>
    <p:extLst>
      <p:ext uri="{BB962C8B-B14F-4D97-AF65-F5344CB8AC3E}">
        <p14:creationId xmlns:p14="http://schemas.microsoft.com/office/powerpoint/2010/main" val="335997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2" name="文本框 1"/>
          <p:cNvSpPr txBox="1"/>
          <p:nvPr/>
        </p:nvSpPr>
        <p:spPr>
          <a:xfrm>
            <a:off x="1063163" y="1188720"/>
            <a:ext cx="3262948" cy="369332"/>
          </a:xfrm>
          <a:prstGeom prst="rect">
            <a:avLst/>
          </a:prstGeom>
          <a:noFill/>
        </p:spPr>
        <p:txBody>
          <a:bodyPr wrap="square" rtlCol="0">
            <a:spAutoFit/>
          </a:bodyPr>
          <a:lstStyle/>
          <a:p>
            <a:r>
              <a:rPr lang="zh-CN" altLang="en-US" dirty="0"/>
              <a:t>一、可信计算机系统评估准则</a:t>
            </a:r>
          </a:p>
        </p:txBody>
      </p:sp>
      <p:sp>
        <p:nvSpPr>
          <p:cNvPr id="11" name="矩形 10"/>
          <p:cNvSpPr/>
          <p:nvPr/>
        </p:nvSpPr>
        <p:spPr>
          <a:xfrm>
            <a:off x="1063163" y="2097603"/>
            <a:ext cx="4905375" cy="1754326"/>
          </a:xfrm>
          <a:prstGeom prst="rect">
            <a:avLst/>
          </a:prstGeom>
        </p:spPr>
        <p:txBody>
          <a:bodyPr wrap="square">
            <a:spAutoFit/>
          </a:bodyPr>
          <a:lstStyle/>
          <a:p>
            <a:pPr eaLnBrk="1" fontAlgn="auto" hangingPunct="1">
              <a:spcBef>
                <a:spcPts val="0"/>
              </a:spcBef>
              <a:spcAft>
                <a:spcPts val="0"/>
              </a:spcAft>
              <a:defRPr/>
            </a:pPr>
            <a:r>
              <a:rPr lang="en-US" altLang="zh-CN" kern="100" dirty="0">
                <a:latin typeface="Times New Roman" panose="02020603050405020304" pitchFamily="18" charset="0"/>
                <a:ea typeface="宋体" panose="02010600030101010101" pitchFamily="2" charset="-122"/>
              </a:rPr>
              <a:t>1985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年，美国国防部在</a:t>
            </a:r>
            <a:r>
              <a:rPr lang="en-US" altLang="zh-CN" kern="100" dirty="0">
                <a:latin typeface="Times New Roman" panose="02020603050405020304" pitchFamily="18" charset="0"/>
                <a:ea typeface="宋体" panose="02010600030101010101" pitchFamily="2" charset="-122"/>
              </a:rPr>
              <a:t>BLP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模型基础</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上颁布了全球第一个</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可信计算机评估准则（</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Trusted Computer System Evaluation Criteria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TCSEC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），通常称为橘皮书。按照计算机系统的安全防护能力，分成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个等级共</a:t>
            </a:r>
            <a:r>
              <a:rPr lang="en-US" altLang="zh-CN" kern="100" dirty="0">
                <a:latin typeface="Times New Roman" panose="02020603050405020304" pitchFamily="18" charset="0"/>
                <a:ea typeface="宋体" panose="02010600030101010101" pitchFamily="2" charset="-122"/>
              </a:rPr>
              <a:t>7</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个级</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别</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TCSEC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对后来的信息安全评估标准的</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建立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起了重要参考作用。</a:t>
            </a:r>
            <a:endParaRPr lang="zh-CN" altLang="en-US" dirty="0">
              <a:latin typeface="+mn-lt"/>
            </a:endParaRPr>
          </a:p>
        </p:txBody>
      </p:sp>
      <p:pic>
        <p:nvPicPr>
          <p:cNvPr id="6" name="图片 5"/>
          <p:cNvPicPr>
            <a:picLocks noChangeAspect="1"/>
          </p:cNvPicPr>
          <p:nvPr/>
        </p:nvPicPr>
        <p:blipFill>
          <a:blip r:embed="rId2"/>
          <a:stretch>
            <a:fillRect/>
          </a:stretch>
        </p:blipFill>
        <p:spPr>
          <a:xfrm>
            <a:off x="6293435" y="1373386"/>
            <a:ext cx="2243736" cy="2949124"/>
          </a:xfrm>
          <a:prstGeom prst="rect">
            <a:avLst/>
          </a:prstGeom>
        </p:spPr>
      </p:pic>
      <p:sp>
        <p:nvSpPr>
          <p:cNvPr id="9" name="文本框 8">
            <a:extLst>
              <a:ext uri="{FF2B5EF4-FFF2-40B4-BE49-F238E27FC236}">
                <a16:creationId xmlns:a16="http://schemas.microsoft.com/office/drawing/2014/main" id="{85A97B22-EFE9-46A3-8030-F21C6C753DB8}"/>
              </a:ext>
            </a:extLst>
          </p:cNvPr>
          <p:cNvSpPr txBox="1"/>
          <p:nvPr/>
        </p:nvSpPr>
        <p:spPr>
          <a:xfrm>
            <a:off x="1063163" y="4137844"/>
            <a:ext cx="1787403" cy="369332"/>
          </a:xfrm>
          <a:prstGeom prst="rect">
            <a:avLst/>
          </a:prstGeom>
          <a:noFill/>
        </p:spPr>
        <p:txBody>
          <a:bodyPr wrap="square" rtlCol="0">
            <a:spAutoFit/>
          </a:bodyPr>
          <a:lstStyle/>
          <a:p>
            <a:r>
              <a:rPr lang="en-US" altLang="zh-CN" dirty="0"/>
              <a:t>1. </a:t>
            </a:r>
            <a:r>
              <a:rPr lang="zh-CN" altLang="en-US" dirty="0"/>
              <a:t>可信计算基</a:t>
            </a:r>
          </a:p>
        </p:txBody>
      </p:sp>
      <p:sp>
        <p:nvSpPr>
          <p:cNvPr id="8" name="矩形 7">
            <a:extLst>
              <a:ext uri="{FF2B5EF4-FFF2-40B4-BE49-F238E27FC236}">
                <a16:creationId xmlns:a16="http://schemas.microsoft.com/office/drawing/2014/main" id="{F9AFDA5A-466B-4E30-9940-0A845073B590}"/>
              </a:ext>
            </a:extLst>
          </p:cNvPr>
          <p:cNvSpPr/>
          <p:nvPr/>
        </p:nvSpPr>
        <p:spPr>
          <a:xfrm>
            <a:off x="1063164" y="4608425"/>
            <a:ext cx="7474008" cy="646331"/>
          </a:xfrm>
          <a:prstGeom prst="rect">
            <a:avLst/>
          </a:prstGeom>
        </p:spPr>
        <p:txBody>
          <a:bodyPr wrap="square">
            <a:spAutoFit/>
          </a:bodyPr>
          <a:lstStyle/>
          <a:p>
            <a:r>
              <a:rPr lang="en-US" altLang="zh-CN" dirty="0"/>
              <a:t>TCSEC</a:t>
            </a:r>
            <a:r>
              <a:rPr lang="zh-CN" altLang="en-US" dirty="0"/>
              <a:t>提出了可信计算基（</a:t>
            </a:r>
            <a:r>
              <a:rPr lang="en-US" altLang="zh-CN" dirty="0"/>
              <a:t>Trusted Computer Base</a:t>
            </a:r>
            <a:r>
              <a:rPr lang="zh-CN" altLang="en-US" dirty="0"/>
              <a:t>，</a:t>
            </a:r>
            <a:r>
              <a:rPr lang="en-US" altLang="zh-CN" dirty="0"/>
              <a:t>TCB</a:t>
            </a:r>
            <a:r>
              <a:rPr lang="zh-CN" altLang="en-US" dirty="0"/>
              <a:t>）的概念，并把</a:t>
            </a:r>
            <a:r>
              <a:rPr lang="en-US" altLang="zh-CN" dirty="0"/>
              <a:t>TCB</a:t>
            </a:r>
            <a:r>
              <a:rPr lang="zh-CN" altLang="en-US" dirty="0"/>
              <a:t>作为系统安全的基础，掀起了可信计算的第一次高潮。</a:t>
            </a:r>
          </a:p>
        </p:txBody>
      </p:sp>
      <p:sp>
        <p:nvSpPr>
          <p:cNvPr id="10" name="矩形 9">
            <a:extLst>
              <a:ext uri="{FF2B5EF4-FFF2-40B4-BE49-F238E27FC236}">
                <a16:creationId xmlns:a16="http://schemas.microsoft.com/office/drawing/2014/main" id="{4A1ACBBF-7E6E-482D-BE95-452394467616}"/>
              </a:ext>
            </a:extLst>
          </p:cNvPr>
          <p:cNvSpPr/>
          <p:nvPr/>
        </p:nvSpPr>
        <p:spPr>
          <a:xfrm>
            <a:off x="1060465" y="5356005"/>
            <a:ext cx="7474008" cy="646331"/>
          </a:xfrm>
          <a:prstGeom prst="rect">
            <a:avLst/>
          </a:prstGeom>
        </p:spPr>
        <p:txBody>
          <a:bodyPr wrap="square">
            <a:spAutoFit/>
          </a:bodyPr>
          <a:lstStyle/>
          <a:p>
            <a:r>
              <a:rPr lang="zh-CN" altLang="en-US" dirty="0"/>
              <a:t>在</a:t>
            </a:r>
            <a:r>
              <a:rPr lang="en-US" altLang="zh-CN" dirty="0"/>
              <a:t>TCSEC</a:t>
            </a:r>
            <a:r>
              <a:rPr lang="zh-CN" altLang="en-US" dirty="0"/>
              <a:t>中，</a:t>
            </a:r>
            <a:r>
              <a:rPr lang="en-US" altLang="zh-CN" dirty="0"/>
              <a:t>TCB</a:t>
            </a:r>
            <a:r>
              <a:rPr lang="zh-CN" altLang="en-US" dirty="0"/>
              <a:t>是实施系统安全策略时必须信任和依赖的软件（通常是操作系统内核）、硬件、固件和人等。包括：</a:t>
            </a:r>
          </a:p>
        </p:txBody>
      </p:sp>
    </p:spTree>
    <p:extLst>
      <p:ext uri="{BB962C8B-B14F-4D97-AF65-F5344CB8AC3E}">
        <p14:creationId xmlns:p14="http://schemas.microsoft.com/office/powerpoint/2010/main" val="525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899C2E-5932-43AC-BCCC-6D9380C46E1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D8243AAA-911B-49D9-A35A-3A92B921934D}"/>
              </a:ext>
            </a:extLst>
          </p:cNvPr>
          <p:cNvSpPr/>
          <p:nvPr/>
        </p:nvSpPr>
        <p:spPr>
          <a:xfrm>
            <a:off x="948334" y="1222500"/>
            <a:ext cx="7711572" cy="4182363"/>
          </a:xfrm>
          <a:prstGeom prst="rect">
            <a:avLst/>
          </a:prstGeom>
        </p:spPr>
        <p:txBody>
          <a:bodyPr wrap="square">
            <a:spAutoFit/>
          </a:bodyPr>
          <a:lstStyle/>
          <a:p>
            <a:pPr marL="342900" indent="-342900">
              <a:lnSpc>
                <a:spcPct val="150000"/>
              </a:lnSpc>
              <a:buFont typeface="+mj-ea"/>
              <a:buAutoNum type="circleNumDbPlain"/>
            </a:pPr>
            <a:r>
              <a:rPr lang="zh-CN" altLang="en-US" dirty="0">
                <a:solidFill>
                  <a:srgbClr val="333333"/>
                </a:solidFill>
                <a:latin typeface="+mn-ea"/>
              </a:rPr>
              <a:t>操作系统的安全内核。</a:t>
            </a:r>
          </a:p>
          <a:p>
            <a:pPr marL="342900" indent="-342900">
              <a:lnSpc>
                <a:spcPct val="150000"/>
              </a:lnSpc>
              <a:buFont typeface="+mj-ea"/>
              <a:buAutoNum type="circleNumDbPlain"/>
            </a:pPr>
            <a:r>
              <a:rPr lang="zh-CN" altLang="en-US" dirty="0">
                <a:solidFill>
                  <a:srgbClr val="333333"/>
                </a:solidFill>
                <a:latin typeface="+mn-ea"/>
              </a:rPr>
              <a:t>具有特权的程序和命令。</a:t>
            </a:r>
          </a:p>
          <a:p>
            <a:pPr marL="342900" indent="-342900">
              <a:lnSpc>
                <a:spcPct val="150000"/>
              </a:lnSpc>
              <a:buFont typeface="+mj-ea"/>
              <a:buAutoNum type="circleNumDbPlain"/>
            </a:pPr>
            <a:r>
              <a:rPr lang="zh-CN" altLang="en-US" dirty="0">
                <a:solidFill>
                  <a:srgbClr val="333333"/>
                </a:solidFill>
                <a:latin typeface="+mn-ea"/>
              </a:rPr>
              <a:t>处理敏感信息的程序，如系统管理命令等。</a:t>
            </a:r>
          </a:p>
          <a:p>
            <a:pPr marL="342900" indent="-342900">
              <a:lnSpc>
                <a:spcPct val="150000"/>
              </a:lnSpc>
              <a:buFont typeface="+mj-ea"/>
              <a:buAutoNum type="circleNumDbPlain"/>
            </a:pPr>
            <a:r>
              <a:rPr lang="zh-CN" altLang="en-US" dirty="0">
                <a:solidFill>
                  <a:srgbClr val="333333"/>
                </a:solidFill>
                <a:latin typeface="+mn-ea"/>
              </a:rPr>
              <a:t>与</a:t>
            </a:r>
            <a:r>
              <a:rPr lang="en-US" altLang="zh-CN" dirty="0">
                <a:solidFill>
                  <a:srgbClr val="333333"/>
                </a:solidFill>
                <a:latin typeface="+mn-ea"/>
              </a:rPr>
              <a:t>TCB</a:t>
            </a:r>
            <a:r>
              <a:rPr lang="zh-CN" altLang="en-US" dirty="0">
                <a:solidFill>
                  <a:srgbClr val="333333"/>
                </a:solidFill>
                <a:latin typeface="+mn-ea"/>
              </a:rPr>
              <a:t>实施安全策略有关的文件。</a:t>
            </a:r>
          </a:p>
          <a:p>
            <a:pPr marL="342900" indent="-342900">
              <a:lnSpc>
                <a:spcPct val="150000"/>
              </a:lnSpc>
              <a:buFont typeface="+mj-ea"/>
              <a:buAutoNum type="circleNumDbPlain"/>
            </a:pPr>
            <a:r>
              <a:rPr lang="zh-CN" altLang="en-US" dirty="0">
                <a:solidFill>
                  <a:srgbClr val="333333"/>
                </a:solidFill>
                <a:latin typeface="+mn-ea"/>
              </a:rPr>
              <a:t>其他有关的固件、硬件和设备。固件和硬件故障可能引起信息的丢失、改变或产生违反安全策略的事件。因此把安全操作系统中的固件和硬件也作为</a:t>
            </a:r>
            <a:r>
              <a:rPr lang="en-US" altLang="zh-CN" dirty="0">
                <a:solidFill>
                  <a:srgbClr val="333333"/>
                </a:solidFill>
                <a:latin typeface="+mn-ea"/>
              </a:rPr>
              <a:t>TCB</a:t>
            </a:r>
            <a:r>
              <a:rPr lang="zh-CN" altLang="en-US" dirty="0">
                <a:solidFill>
                  <a:srgbClr val="333333"/>
                </a:solidFill>
                <a:latin typeface="+mn-ea"/>
              </a:rPr>
              <a:t>的一部分来看待。</a:t>
            </a:r>
            <a:endParaRPr lang="en-US" altLang="zh-CN" dirty="0">
              <a:solidFill>
                <a:srgbClr val="333333"/>
              </a:solidFill>
              <a:latin typeface="+mn-ea"/>
            </a:endParaRPr>
          </a:p>
          <a:p>
            <a:pPr marL="342900" indent="-342900">
              <a:lnSpc>
                <a:spcPct val="150000"/>
              </a:lnSpc>
              <a:buFont typeface="+mj-ea"/>
              <a:buAutoNum type="circleNumDbPlain"/>
            </a:pPr>
            <a:r>
              <a:rPr lang="zh-CN" altLang="en-US" dirty="0">
                <a:solidFill>
                  <a:srgbClr val="333333"/>
                </a:solidFill>
                <a:latin typeface="+mn-ea"/>
              </a:rPr>
              <a:t>负责系统管理的人员。由于系统管理员的误操作或恶意操作也会引起系统的安全性问题，因此他们也被看作</a:t>
            </a:r>
            <a:r>
              <a:rPr lang="en-US" altLang="zh-CN" dirty="0">
                <a:solidFill>
                  <a:srgbClr val="333333"/>
                </a:solidFill>
                <a:latin typeface="+mn-ea"/>
              </a:rPr>
              <a:t>TCB</a:t>
            </a:r>
            <a:r>
              <a:rPr lang="zh-CN" altLang="en-US" dirty="0">
                <a:solidFill>
                  <a:srgbClr val="333333"/>
                </a:solidFill>
                <a:latin typeface="+mn-ea"/>
              </a:rPr>
              <a:t>的一部分。</a:t>
            </a:r>
            <a:endParaRPr lang="en-US" altLang="zh-CN" dirty="0">
              <a:solidFill>
                <a:srgbClr val="333333"/>
              </a:solidFill>
              <a:latin typeface="+mn-ea"/>
            </a:endParaRPr>
          </a:p>
          <a:p>
            <a:pPr marL="342900" indent="-342900">
              <a:lnSpc>
                <a:spcPct val="150000"/>
              </a:lnSpc>
              <a:buFont typeface="+mj-ea"/>
              <a:buAutoNum type="circleNumDbPlain"/>
            </a:pPr>
            <a:r>
              <a:rPr lang="zh-CN" altLang="en-US" dirty="0">
                <a:latin typeface="+mn-ea"/>
              </a:rPr>
              <a:t>保障固件和硬件正确的程序和诊断软件。</a:t>
            </a:r>
            <a:endParaRPr lang="zh-CN" altLang="en-US" dirty="0">
              <a:solidFill>
                <a:srgbClr val="333333"/>
              </a:solidFill>
              <a:latin typeface="+mn-ea"/>
            </a:endParaRPr>
          </a:p>
        </p:txBody>
      </p:sp>
    </p:spTree>
    <p:extLst>
      <p:ext uri="{BB962C8B-B14F-4D97-AF65-F5344CB8AC3E}">
        <p14:creationId xmlns:p14="http://schemas.microsoft.com/office/powerpoint/2010/main" val="17517520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3163" y="2067808"/>
            <a:ext cx="6867179" cy="2585323"/>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en-US" altLang="zh-CN" dirty="0">
                <a:latin typeface="+mn-ea"/>
              </a:rPr>
              <a:t>D</a:t>
            </a:r>
            <a:r>
              <a:rPr lang="zh-CN" altLang="en-US" dirty="0">
                <a:latin typeface="+mn-ea"/>
              </a:rPr>
              <a:t>类：没有什么保护要求；</a:t>
            </a:r>
          </a:p>
          <a:p>
            <a:pPr marL="285750" indent="-285750">
              <a:lnSpc>
                <a:spcPct val="150000"/>
              </a:lnSpc>
              <a:buClr>
                <a:schemeClr val="accent1"/>
              </a:buClr>
              <a:buFont typeface="Arial Unicode MS" panose="020B0604020202020204" pitchFamily="34" charset="-122"/>
              <a:buChar char="❏"/>
            </a:pPr>
            <a:r>
              <a:rPr lang="en-US" altLang="zh-CN" dirty="0">
                <a:latin typeface="+mn-ea"/>
              </a:rPr>
              <a:t>C</a:t>
            </a:r>
            <a:r>
              <a:rPr lang="zh-CN" altLang="en-US" dirty="0">
                <a:latin typeface="+mn-ea"/>
              </a:rPr>
              <a:t>类：包括</a:t>
            </a:r>
            <a:r>
              <a:rPr lang="en-US" altLang="zh-CN" dirty="0">
                <a:latin typeface="+mn-ea"/>
              </a:rPr>
              <a:t>C1</a:t>
            </a:r>
            <a:r>
              <a:rPr lang="zh-CN" altLang="en-US" dirty="0">
                <a:latin typeface="+mn-ea"/>
              </a:rPr>
              <a:t>和</a:t>
            </a:r>
            <a:r>
              <a:rPr lang="en-US" altLang="zh-CN" dirty="0">
                <a:latin typeface="+mn-ea"/>
              </a:rPr>
              <a:t>C2</a:t>
            </a:r>
            <a:r>
              <a:rPr lang="zh-CN" altLang="en-US" dirty="0">
                <a:latin typeface="+mn-ea"/>
              </a:rPr>
              <a:t>级，目前流行的商用操作系统，有一定的保护要求；</a:t>
            </a:r>
          </a:p>
          <a:p>
            <a:pPr marL="285750" indent="-285750">
              <a:lnSpc>
                <a:spcPct val="150000"/>
              </a:lnSpc>
              <a:buClr>
                <a:schemeClr val="accent1"/>
              </a:buClr>
              <a:buFont typeface="Arial Unicode MS" panose="020B0604020202020204" pitchFamily="34" charset="-122"/>
              <a:buChar char="❏"/>
            </a:pPr>
            <a:r>
              <a:rPr lang="en-US" altLang="zh-CN" dirty="0">
                <a:latin typeface="+mn-ea"/>
              </a:rPr>
              <a:t>B</a:t>
            </a:r>
            <a:r>
              <a:rPr lang="zh-CN" altLang="en-US" dirty="0">
                <a:latin typeface="+mn-ea"/>
              </a:rPr>
              <a:t>类：包括</a:t>
            </a:r>
            <a:r>
              <a:rPr lang="en-US" altLang="zh-CN" dirty="0">
                <a:latin typeface="+mn-ea"/>
              </a:rPr>
              <a:t>B1</a:t>
            </a:r>
            <a:r>
              <a:rPr lang="zh-CN" altLang="en-US" dirty="0">
                <a:latin typeface="+mn-ea"/>
              </a:rPr>
              <a:t>、</a:t>
            </a:r>
            <a:r>
              <a:rPr lang="en-US" altLang="zh-CN" dirty="0">
                <a:latin typeface="+mn-ea"/>
              </a:rPr>
              <a:t>B2</a:t>
            </a:r>
            <a:r>
              <a:rPr lang="zh-CN" altLang="en-US" dirty="0">
                <a:latin typeface="+mn-ea"/>
              </a:rPr>
              <a:t>、</a:t>
            </a:r>
            <a:r>
              <a:rPr lang="en-US" altLang="zh-CN" dirty="0">
                <a:latin typeface="+mn-ea"/>
              </a:rPr>
              <a:t>B3</a:t>
            </a:r>
            <a:r>
              <a:rPr lang="zh-CN" altLang="en-US" dirty="0">
                <a:latin typeface="+mn-ea"/>
              </a:rPr>
              <a:t>级，要求对基础模型的安全性给出精确证明，</a:t>
            </a:r>
            <a:r>
              <a:rPr lang="en-US" altLang="zh-CN" dirty="0">
                <a:latin typeface="+mn-ea"/>
              </a:rPr>
              <a:t>TCB</a:t>
            </a:r>
            <a:r>
              <a:rPr lang="zh-CN" altLang="en-US" dirty="0">
                <a:latin typeface="+mn-ea"/>
              </a:rPr>
              <a:t>有清楚的技术规范说明；</a:t>
            </a:r>
          </a:p>
          <a:p>
            <a:pPr marL="285750" indent="-285750">
              <a:lnSpc>
                <a:spcPct val="150000"/>
              </a:lnSpc>
              <a:buClr>
                <a:schemeClr val="accent1"/>
              </a:buClr>
              <a:buFont typeface="Arial Unicode MS" panose="020B0604020202020204" pitchFamily="34" charset="-122"/>
              <a:buChar char="❏"/>
            </a:pPr>
            <a:r>
              <a:rPr lang="en-US" altLang="zh-CN" dirty="0">
                <a:latin typeface="+mn-ea"/>
              </a:rPr>
              <a:t>A</a:t>
            </a:r>
            <a:r>
              <a:rPr lang="zh-CN" altLang="en-US" dirty="0">
                <a:latin typeface="+mn-ea"/>
              </a:rPr>
              <a:t>类：要求更精确证明</a:t>
            </a:r>
            <a:r>
              <a:rPr lang="en-US" altLang="zh-CN" dirty="0">
                <a:latin typeface="+mn-ea"/>
              </a:rPr>
              <a:t>TCB</a:t>
            </a:r>
            <a:r>
              <a:rPr lang="zh-CN" altLang="en-US" dirty="0">
                <a:latin typeface="+mn-ea"/>
              </a:rPr>
              <a:t>和形式化设计</a:t>
            </a:r>
          </a:p>
        </p:txBody>
      </p:sp>
      <p:sp>
        <p:nvSpPr>
          <p:cNvPr id="6" name="矩形 5"/>
          <p:cNvSpPr/>
          <p:nvPr/>
        </p:nvSpPr>
        <p:spPr>
          <a:xfrm>
            <a:off x="1063163" y="1589711"/>
            <a:ext cx="5675734" cy="369332"/>
          </a:xfrm>
          <a:prstGeom prst="rect">
            <a:avLst/>
          </a:prstGeom>
        </p:spPr>
        <p:txBody>
          <a:bodyPr wrap="square">
            <a:spAutoFit/>
          </a:bodyPr>
          <a:lstStyle/>
          <a:p>
            <a:r>
              <a:rPr lang="zh-CN" altLang="en-US" dirty="0">
                <a:latin typeface="+mn-ea"/>
              </a:rPr>
              <a:t>根据安全性相近原则，</a:t>
            </a:r>
            <a:r>
              <a:rPr lang="en-US" altLang="zh-CN" dirty="0">
                <a:latin typeface="+mn-ea"/>
              </a:rPr>
              <a:t>TCSEC</a:t>
            </a:r>
            <a:r>
              <a:rPr lang="zh-CN" altLang="en-US" dirty="0">
                <a:latin typeface="+mn-ea"/>
              </a:rPr>
              <a:t>规定如下四类安全级别：</a:t>
            </a:r>
          </a:p>
        </p:txBody>
      </p:sp>
      <p:sp>
        <p:nvSpPr>
          <p:cNvPr id="7" name="矩形 6"/>
          <p:cNvSpPr/>
          <p:nvPr/>
        </p:nvSpPr>
        <p:spPr>
          <a:xfrm>
            <a:off x="1063163" y="4714292"/>
            <a:ext cx="6941993" cy="369332"/>
          </a:xfrm>
          <a:prstGeom prst="rect">
            <a:avLst/>
          </a:prstGeom>
        </p:spPr>
        <p:txBody>
          <a:bodyPr wrap="square">
            <a:spAutoFit/>
          </a:bodyPr>
          <a:lstStyle/>
          <a:p>
            <a:r>
              <a:rPr lang="zh-CN" altLang="en-US" dirty="0">
                <a:latin typeface="+mn-ea"/>
              </a:rPr>
              <a:t>其中</a:t>
            </a:r>
            <a:r>
              <a:rPr lang="en-US" altLang="zh-CN" dirty="0">
                <a:latin typeface="+mn-ea"/>
              </a:rPr>
              <a:t>B1</a:t>
            </a:r>
            <a:r>
              <a:rPr lang="zh-CN" altLang="en-US" dirty="0">
                <a:latin typeface="+mn-ea"/>
              </a:rPr>
              <a:t>和</a:t>
            </a:r>
            <a:r>
              <a:rPr lang="en-US" altLang="zh-CN" dirty="0">
                <a:latin typeface="+mn-ea"/>
              </a:rPr>
              <a:t>B2</a:t>
            </a:r>
            <a:r>
              <a:rPr lang="zh-CN" altLang="en-US" dirty="0">
                <a:latin typeface="+mn-ea"/>
              </a:rPr>
              <a:t>的安全强度有明显区别，</a:t>
            </a:r>
            <a:r>
              <a:rPr lang="en-US" altLang="zh-CN" dirty="0">
                <a:latin typeface="+mn-ea"/>
              </a:rPr>
              <a:t>B2</a:t>
            </a:r>
            <a:r>
              <a:rPr lang="zh-CN" altLang="en-US" dirty="0">
                <a:latin typeface="+mn-ea"/>
              </a:rPr>
              <a:t>和</a:t>
            </a:r>
            <a:r>
              <a:rPr lang="en-US" altLang="zh-CN" dirty="0">
                <a:latin typeface="+mn-ea"/>
              </a:rPr>
              <a:t>B3</a:t>
            </a:r>
            <a:r>
              <a:rPr lang="zh-CN" altLang="en-US" dirty="0">
                <a:latin typeface="+mn-ea"/>
              </a:rPr>
              <a:t>之间也有显著差别。</a:t>
            </a:r>
          </a:p>
        </p:txBody>
      </p:sp>
      <p:sp>
        <p:nvSpPr>
          <p:cNvPr id="8" name="文本框 7">
            <a:extLst>
              <a:ext uri="{FF2B5EF4-FFF2-40B4-BE49-F238E27FC236}">
                <a16:creationId xmlns:a16="http://schemas.microsoft.com/office/drawing/2014/main" id="{1D1FB515-B753-4888-8B69-1FB5AB566331}"/>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9" name="文本框 8">
            <a:extLst>
              <a:ext uri="{FF2B5EF4-FFF2-40B4-BE49-F238E27FC236}">
                <a16:creationId xmlns:a16="http://schemas.microsoft.com/office/drawing/2014/main" id="{BA481DF7-0878-437F-8831-922462DE330A}"/>
              </a:ext>
            </a:extLst>
          </p:cNvPr>
          <p:cNvSpPr txBox="1"/>
          <p:nvPr/>
        </p:nvSpPr>
        <p:spPr>
          <a:xfrm>
            <a:off x="1063163" y="1111614"/>
            <a:ext cx="2386968" cy="369332"/>
          </a:xfrm>
          <a:prstGeom prst="rect">
            <a:avLst/>
          </a:prstGeom>
          <a:noFill/>
        </p:spPr>
        <p:txBody>
          <a:bodyPr wrap="square" rtlCol="0">
            <a:spAutoFit/>
          </a:bodyPr>
          <a:lstStyle/>
          <a:p>
            <a:r>
              <a:rPr lang="en-US" altLang="zh-CN" dirty="0"/>
              <a:t>2. TCSEC</a:t>
            </a:r>
            <a:r>
              <a:rPr lang="zh-CN" altLang="en-US" dirty="0"/>
              <a:t>的安全级别</a:t>
            </a:r>
          </a:p>
        </p:txBody>
      </p:sp>
    </p:spTree>
    <p:extLst>
      <p:ext uri="{BB962C8B-B14F-4D97-AF65-F5344CB8AC3E}">
        <p14:creationId xmlns:p14="http://schemas.microsoft.com/office/powerpoint/2010/main" val="35048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9542" y="5537007"/>
            <a:ext cx="2519623" cy="369332"/>
          </a:xfrm>
          <a:prstGeom prst="rect">
            <a:avLst/>
          </a:prstGeom>
        </p:spPr>
        <p:txBody>
          <a:bodyPr wrap="square">
            <a:spAutoFit/>
          </a:bodyPr>
          <a:lstStyle/>
          <a:p>
            <a:r>
              <a:rPr lang="zh-CN" altLang="en-US" dirty="0"/>
              <a:t>防止泄露的措施包括：</a:t>
            </a:r>
          </a:p>
        </p:txBody>
      </p:sp>
      <p:sp>
        <p:nvSpPr>
          <p:cNvPr id="4" name="矩形 3"/>
          <p:cNvSpPr/>
          <p:nvPr/>
        </p:nvSpPr>
        <p:spPr>
          <a:xfrm>
            <a:off x="1179542" y="1211440"/>
            <a:ext cx="1364476" cy="369332"/>
          </a:xfrm>
          <a:prstGeom prst="rect">
            <a:avLst/>
          </a:prstGeom>
        </p:spPr>
        <p:txBody>
          <a:bodyPr wrap="none">
            <a:spAutoFit/>
          </a:bodyPr>
          <a:lstStyle/>
          <a:p>
            <a:r>
              <a:rPr lang="en-US" altLang="zh-CN" dirty="0"/>
              <a:t>2. </a:t>
            </a:r>
            <a:r>
              <a:rPr lang="zh-CN" altLang="en-US" dirty="0"/>
              <a:t>访问控制</a:t>
            </a:r>
          </a:p>
        </p:txBody>
      </p:sp>
      <p:sp>
        <p:nvSpPr>
          <p:cNvPr id="5" name="矩形 4"/>
          <p:cNvSpPr/>
          <p:nvPr/>
        </p:nvSpPr>
        <p:spPr>
          <a:xfrm>
            <a:off x="1179542" y="1817778"/>
            <a:ext cx="7066682" cy="646331"/>
          </a:xfrm>
          <a:prstGeom prst="rect">
            <a:avLst/>
          </a:prstGeom>
        </p:spPr>
        <p:txBody>
          <a:bodyPr wrap="square">
            <a:spAutoFit/>
          </a:bodyPr>
          <a:lstStyle/>
          <a:p>
            <a:r>
              <a:rPr lang="zh-CN" altLang="en-US" dirty="0"/>
              <a:t>访问控制（</a:t>
            </a:r>
            <a:r>
              <a:rPr lang="en-US" altLang="zh-CN" dirty="0"/>
              <a:t>Access Control</a:t>
            </a:r>
            <a:r>
              <a:rPr lang="zh-CN" altLang="en-US" dirty="0"/>
              <a:t>），防止系统资源被非授权使用的措施，保障系统的可控性。</a:t>
            </a:r>
          </a:p>
        </p:txBody>
      </p:sp>
      <p:sp>
        <p:nvSpPr>
          <p:cNvPr id="6" name="矩形 5"/>
          <p:cNvSpPr/>
          <p:nvPr/>
        </p:nvSpPr>
        <p:spPr>
          <a:xfrm>
            <a:off x="1179541" y="2560380"/>
            <a:ext cx="70666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通信双方都可以使用访问控制措施，也可以在通信链路上的某个中间位置进行访问控制。</a:t>
            </a:r>
          </a:p>
        </p:txBody>
      </p:sp>
      <p:sp>
        <p:nvSpPr>
          <p:cNvPr id="7" name="矩形 6"/>
          <p:cNvSpPr/>
          <p:nvPr/>
        </p:nvSpPr>
        <p:spPr>
          <a:xfrm>
            <a:off x="1179541" y="3382463"/>
            <a:ext cx="7066683"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可以在通信模型的多个层次上设置访问控制，在应用层、传输层和网络层上设置访问控制。</a:t>
            </a:r>
          </a:p>
        </p:txBody>
      </p:sp>
      <p:sp>
        <p:nvSpPr>
          <p:cNvPr id="8" name="矩形 7"/>
          <p:cNvSpPr/>
          <p:nvPr/>
        </p:nvSpPr>
        <p:spPr>
          <a:xfrm>
            <a:off x="1179543" y="4294968"/>
            <a:ext cx="1595309" cy="369332"/>
          </a:xfrm>
          <a:prstGeom prst="rect">
            <a:avLst/>
          </a:prstGeom>
        </p:spPr>
        <p:txBody>
          <a:bodyPr wrap="none">
            <a:spAutoFit/>
          </a:bodyPr>
          <a:lstStyle/>
          <a:p>
            <a:r>
              <a:rPr lang="en-US" altLang="zh-CN" dirty="0"/>
              <a:t>3. </a:t>
            </a:r>
            <a:r>
              <a:rPr lang="zh-CN" altLang="en-US" dirty="0"/>
              <a:t>数据机密性</a:t>
            </a:r>
          </a:p>
        </p:txBody>
      </p:sp>
      <p:sp>
        <p:nvSpPr>
          <p:cNvPr id="9" name="矩形 8"/>
          <p:cNvSpPr/>
          <p:nvPr/>
        </p:nvSpPr>
        <p:spPr>
          <a:xfrm>
            <a:off x="1179542" y="4777488"/>
            <a:ext cx="7066683" cy="646331"/>
          </a:xfrm>
          <a:prstGeom prst="rect">
            <a:avLst/>
          </a:prstGeom>
        </p:spPr>
        <p:txBody>
          <a:bodyPr wrap="square">
            <a:spAutoFit/>
          </a:bodyPr>
          <a:lstStyle/>
          <a:p>
            <a:r>
              <a:rPr lang="zh-CN" altLang="en-US" dirty="0"/>
              <a:t>数据机密性（</a:t>
            </a:r>
            <a:r>
              <a:rPr lang="en-US" altLang="zh-CN" dirty="0"/>
              <a:t>Confidentialiy</a:t>
            </a:r>
            <a:r>
              <a:rPr lang="zh-CN" altLang="en-US" dirty="0"/>
              <a:t>）服务可以提供不同范围的数据加密服务，以防数据泄露。</a:t>
            </a:r>
          </a:p>
        </p:txBody>
      </p:sp>
      <p:sp>
        <p:nvSpPr>
          <p:cNvPr id="11" name="矩形 10"/>
          <p:cNvSpPr/>
          <p:nvPr/>
        </p:nvSpPr>
        <p:spPr>
          <a:xfrm>
            <a:off x="1179541" y="6019527"/>
            <a:ext cx="7357419"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连接机密性、无连接机密性、选择字段机密性、通信业务流机密性。</a:t>
            </a:r>
          </a:p>
        </p:txBody>
      </p:sp>
      <p:sp>
        <p:nvSpPr>
          <p:cNvPr id="12" name="文本框 11">
            <a:extLst>
              <a:ext uri="{FF2B5EF4-FFF2-40B4-BE49-F238E27FC236}">
                <a16:creationId xmlns:a16="http://schemas.microsoft.com/office/drawing/2014/main" id="{2567325B-215A-40A8-8680-9FEC77D7C48A}"/>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0122297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57592"/>
            <a:ext cx="2262158" cy="369332"/>
          </a:xfrm>
          <a:prstGeom prst="rect">
            <a:avLst/>
          </a:prstGeom>
        </p:spPr>
        <p:txBody>
          <a:bodyPr wrap="none">
            <a:spAutoFit/>
          </a:bodyPr>
          <a:lstStyle/>
          <a:p>
            <a:pPr>
              <a:buClr>
                <a:schemeClr val="accent1"/>
              </a:buClr>
            </a:pPr>
            <a:r>
              <a:rPr lang="zh-CN" altLang="en-US" dirty="0">
                <a:latin typeface="+mn-ea"/>
              </a:rPr>
              <a:t>（</a:t>
            </a:r>
            <a:r>
              <a:rPr lang="en-US" altLang="zh-CN" dirty="0">
                <a:latin typeface="+mn-ea"/>
              </a:rPr>
              <a:t>1</a:t>
            </a:r>
            <a:r>
              <a:rPr lang="zh-CN" altLang="en-US" dirty="0">
                <a:latin typeface="+mn-ea"/>
              </a:rPr>
              <a:t>）</a:t>
            </a:r>
            <a:r>
              <a:rPr lang="en-US" altLang="zh-CN" dirty="0">
                <a:latin typeface="+mn-ea"/>
              </a:rPr>
              <a:t>D</a:t>
            </a:r>
            <a:r>
              <a:rPr lang="zh-CN" altLang="en-US" dirty="0">
                <a:latin typeface="+mn-ea"/>
              </a:rPr>
              <a:t>类</a:t>
            </a:r>
            <a:r>
              <a:rPr lang="en-US" altLang="zh-CN" dirty="0">
                <a:latin typeface="+mn-ea"/>
              </a:rPr>
              <a:t>—</a:t>
            </a:r>
            <a:r>
              <a:rPr lang="zh-CN" altLang="en-US" dirty="0">
                <a:latin typeface="+mn-ea"/>
              </a:rPr>
              <a:t>无保护级</a:t>
            </a:r>
          </a:p>
        </p:txBody>
      </p:sp>
      <p:sp>
        <p:nvSpPr>
          <p:cNvPr id="5" name="矩形 4"/>
          <p:cNvSpPr/>
          <p:nvPr/>
        </p:nvSpPr>
        <p:spPr>
          <a:xfrm>
            <a:off x="1063163" y="1753954"/>
            <a:ext cx="7823142" cy="442878"/>
          </a:xfrm>
          <a:prstGeom prst="rect">
            <a:avLst/>
          </a:prstGeom>
        </p:spPr>
        <p:txBody>
          <a:bodyPr wrap="square">
            <a:spAutoFit/>
          </a:bodyPr>
          <a:lstStyle/>
          <a:p>
            <a:pPr>
              <a:lnSpc>
                <a:spcPct val="150000"/>
              </a:lnSpc>
            </a:pPr>
            <a:r>
              <a:rPr lang="zh-CN" altLang="en-US" dirty="0">
                <a:latin typeface="+mn-ea"/>
              </a:rPr>
              <a:t>指未加任何实际安全措施，整个系统都不可信任。</a:t>
            </a:r>
          </a:p>
        </p:txBody>
      </p:sp>
      <p:sp>
        <p:nvSpPr>
          <p:cNvPr id="7" name="矩形 6"/>
          <p:cNvSpPr/>
          <p:nvPr/>
        </p:nvSpPr>
        <p:spPr>
          <a:xfrm>
            <a:off x="1063162" y="2323862"/>
            <a:ext cx="7465696" cy="1754326"/>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只为文件和用户提供安全保护，操作系统很容易受到损害。</a:t>
            </a:r>
          </a:p>
          <a:p>
            <a:pPr marL="285750" indent="-285750">
              <a:lnSpc>
                <a:spcPct val="150000"/>
              </a:lnSpc>
              <a:buClr>
                <a:schemeClr val="accent1"/>
              </a:buClr>
              <a:buFont typeface="Arial Unicode MS" panose="020B0604020202020204" pitchFamily="34" charset="-122"/>
              <a:buChar char="❏"/>
            </a:pPr>
            <a:r>
              <a:rPr lang="zh-CN" altLang="en-US" dirty="0">
                <a:latin typeface="+mn-ea"/>
              </a:rPr>
              <a:t>任何人不需要账户就可进入系统，不受任何限制就可访问他人文件。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最普遍形式是本地操作系统，或一个完全没有保护的网络。 </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不能在多用户环境下处理敏感信息。</a:t>
            </a:r>
          </a:p>
        </p:txBody>
      </p:sp>
      <p:sp>
        <p:nvSpPr>
          <p:cNvPr id="6" name="文本框 5">
            <a:extLst>
              <a:ext uri="{FF2B5EF4-FFF2-40B4-BE49-F238E27FC236}">
                <a16:creationId xmlns:a16="http://schemas.microsoft.com/office/drawing/2014/main" id="{8D46F4B1-B437-4742-A2AF-57562B56D4A7}"/>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1250624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6853" y="1112985"/>
            <a:ext cx="2723823" cy="369332"/>
          </a:xfrm>
          <a:prstGeom prst="rect">
            <a:avLst/>
          </a:prstGeom>
        </p:spPr>
        <p:txBody>
          <a:bodyPr wrap="none">
            <a:spAutoFit/>
          </a:bodyPr>
          <a:lstStyle/>
          <a:p>
            <a:r>
              <a:rPr lang="zh-CN" altLang="en-US" dirty="0">
                <a:latin typeface="+mn-ea"/>
              </a:rPr>
              <a:t>（</a:t>
            </a:r>
            <a:r>
              <a:rPr lang="en-US" altLang="zh-CN" dirty="0">
                <a:latin typeface="+mn-ea"/>
              </a:rPr>
              <a:t>2</a:t>
            </a:r>
            <a:r>
              <a:rPr lang="zh-CN" altLang="en-US" dirty="0">
                <a:latin typeface="+mn-ea"/>
              </a:rPr>
              <a:t>）</a:t>
            </a:r>
            <a:r>
              <a:rPr lang="en-US" altLang="zh-CN" dirty="0">
                <a:latin typeface="+mn-ea"/>
              </a:rPr>
              <a:t>C</a:t>
            </a:r>
            <a:r>
              <a:rPr lang="zh-CN" altLang="en-US" dirty="0">
                <a:latin typeface="+mn-ea"/>
              </a:rPr>
              <a:t>类</a:t>
            </a:r>
            <a:r>
              <a:rPr lang="en-US" altLang="zh-CN" dirty="0">
                <a:latin typeface="+mn-ea"/>
              </a:rPr>
              <a:t>--</a:t>
            </a:r>
            <a:r>
              <a:rPr lang="zh-CN" altLang="en-US" dirty="0">
                <a:latin typeface="+mn-ea"/>
              </a:rPr>
              <a:t>自主访问控制</a:t>
            </a:r>
          </a:p>
        </p:txBody>
      </p:sp>
      <p:sp>
        <p:nvSpPr>
          <p:cNvPr id="5" name="矩形 4"/>
          <p:cNvSpPr/>
          <p:nvPr/>
        </p:nvSpPr>
        <p:spPr>
          <a:xfrm>
            <a:off x="1166852" y="1546744"/>
            <a:ext cx="7756641" cy="923330"/>
          </a:xfrm>
          <a:prstGeom prst="rect">
            <a:avLst/>
          </a:prstGeom>
        </p:spPr>
        <p:txBody>
          <a:bodyPr wrap="square">
            <a:spAutoFit/>
          </a:bodyPr>
          <a:lstStyle/>
          <a:p>
            <a:r>
              <a:rPr lang="zh-CN" altLang="en-US" dirty="0"/>
              <a:t>具有一定的保护能力，采用的措施是自主访问控制和审计跟踪。有</a:t>
            </a:r>
            <a:r>
              <a:rPr lang="en-US" altLang="zh-CN" dirty="0"/>
              <a:t>C1</a:t>
            </a:r>
            <a:r>
              <a:rPr lang="zh-CN" altLang="en-US" dirty="0"/>
              <a:t>和</a:t>
            </a:r>
            <a:r>
              <a:rPr lang="en-US" altLang="zh-CN" dirty="0"/>
              <a:t>C2</a:t>
            </a:r>
            <a:r>
              <a:rPr lang="zh-CN" altLang="en-US" dirty="0"/>
              <a:t>两个级别。一般只适用于具有一定等级的多用户环境，具有对主体责任及其动作审计的能力。</a:t>
            </a:r>
          </a:p>
        </p:txBody>
      </p:sp>
      <p:sp>
        <p:nvSpPr>
          <p:cNvPr id="7" name="矩形 6"/>
          <p:cNvSpPr/>
          <p:nvPr/>
        </p:nvSpPr>
        <p:spPr>
          <a:xfrm>
            <a:off x="1166851" y="2534501"/>
            <a:ext cx="7869084" cy="2169825"/>
          </a:xfrm>
          <a:prstGeom prst="rect">
            <a:avLst/>
          </a:prstGeom>
        </p:spPr>
        <p:txBody>
          <a:bodyPr wrap="square">
            <a:spAutoFit/>
          </a:bodyPr>
          <a:lstStyle/>
          <a:p>
            <a:pPr>
              <a:lnSpc>
                <a:spcPct val="150000"/>
              </a:lnSpc>
            </a:pPr>
            <a:r>
              <a:rPr lang="zh-CN" altLang="en-US" dirty="0"/>
              <a:t>① </a:t>
            </a:r>
            <a:r>
              <a:rPr lang="en-US" altLang="zh-CN" dirty="0"/>
              <a:t>C1</a:t>
            </a:r>
            <a:r>
              <a:rPr lang="zh-CN" altLang="en-US" dirty="0"/>
              <a:t>级：也称为自主安全保护级，具有一定自主访问控制（</a:t>
            </a:r>
            <a:r>
              <a:rPr lang="en-US" altLang="zh-CN" dirty="0"/>
              <a:t>DAC</a:t>
            </a:r>
            <a:r>
              <a:rPr lang="zh-CN" altLang="en-US" dirty="0"/>
              <a:t>）机制，通过将用户和数据分开达到安全目的。</a:t>
            </a:r>
          </a:p>
          <a:p>
            <a:pPr marL="285750" indent="-285750">
              <a:lnSpc>
                <a:spcPct val="150000"/>
              </a:lnSpc>
              <a:buClr>
                <a:schemeClr val="accent1"/>
              </a:buClr>
              <a:buFont typeface="Arial Unicode MS" panose="020B0604020202020204" pitchFamily="34" charset="-122"/>
              <a:buChar char="❏"/>
            </a:pPr>
            <a:r>
              <a:rPr lang="zh-CN" altLang="en-US" dirty="0"/>
              <a:t>要求系统硬件有一定的安全保护。</a:t>
            </a:r>
          </a:p>
          <a:p>
            <a:pPr marL="285750" indent="-285750">
              <a:lnSpc>
                <a:spcPct val="150000"/>
              </a:lnSpc>
              <a:buClr>
                <a:schemeClr val="accent1"/>
              </a:buClr>
              <a:buFont typeface="Arial Unicode MS" panose="020B0604020202020204" pitchFamily="34" charset="-122"/>
              <a:buChar char="❏"/>
            </a:pPr>
            <a:r>
              <a:rPr lang="zh-CN" altLang="en-US" dirty="0"/>
              <a:t>用户使用前必须登录系统，允许管理员为一些程序和数据设定访问权限。</a:t>
            </a:r>
          </a:p>
          <a:p>
            <a:pPr marL="285750" indent="-285750">
              <a:lnSpc>
                <a:spcPct val="150000"/>
              </a:lnSpc>
              <a:buClr>
                <a:schemeClr val="accent1"/>
              </a:buClr>
              <a:buFont typeface="Arial Unicode MS" panose="020B0604020202020204" pitchFamily="34" charset="-122"/>
              <a:buChar char="❏"/>
            </a:pPr>
            <a:r>
              <a:rPr lang="zh-CN" altLang="en-US" dirty="0"/>
              <a:t>不能控制进入系统的用户访问级别，所有文档具有相同的机密性。</a:t>
            </a:r>
          </a:p>
        </p:txBody>
      </p:sp>
      <p:sp>
        <p:nvSpPr>
          <p:cNvPr id="8" name="矩形 7"/>
          <p:cNvSpPr/>
          <p:nvPr/>
        </p:nvSpPr>
        <p:spPr>
          <a:xfrm>
            <a:off x="1166851" y="4768753"/>
            <a:ext cx="7756642" cy="1615827"/>
          </a:xfrm>
          <a:prstGeom prst="rect">
            <a:avLst/>
          </a:prstGeom>
        </p:spPr>
        <p:txBody>
          <a:bodyPr wrap="square">
            <a:spAutoFit/>
          </a:bodyPr>
          <a:lstStyle/>
          <a:p>
            <a:r>
              <a:rPr lang="zh-CN" altLang="en-US" dirty="0"/>
              <a:t>②</a:t>
            </a:r>
            <a:r>
              <a:rPr lang="en-US" altLang="zh-CN" dirty="0"/>
              <a:t>C2</a:t>
            </a:r>
            <a:r>
              <a:rPr lang="zh-CN" altLang="en-US" dirty="0"/>
              <a:t>级：又称为访问控制保护，具有更细粒度的</a:t>
            </a:r>
            <a:r>
              <a:rPr lang="en-US" altLang="zh-CN" dirty="0"/>
              <a:t>DAC</a:t>
            </a:r>
            <a:r>
              <a:rPr lang="zh-CN" altLang="en-US" dirty="0"/>
              <a:t>机制。</a:t>
            </a:r>
          </a:p>
          <a:p>
            <a:pPr marL="285750" indent="-285750">
              <a:lnSpc>
                <a:spcPct val="150000"/>
              </a:lnSpc>
              <a:buClr>
                <a:schemeClr val="accent1"/>
              </a:buClr>
              <a:buFont typeface="Arial Unicode MS" panose="020B0604020202020204" pitchFamily="34" charset="-122"/>
              <a:buChar char="❏"/>
            </a:pPr>
            <a:r>
              <a:rPr lang="zh-CN" altLang="en-US" dirty="0"/>
              <a:t>引入审计机制，并对审计使用身份认证。</a:t>
            </a:r>
          </a:p>
          <a:p>
            <a:pPr marL="285750" indent="-285750">
              <a:lnSpc>
                <a:spcPct val="150000"/>
              </a:lnSpc>
              <a:buClr>
                <a:schemeClr val="accent1"/>
              </a:buClr>
              <a:buFont typeface="Arial Unicode MS" panose="020B0604020202020204" pitchFamily="34" charset="-122"/>
              <a:buChar char="❏"/>
            </a:pPr>
            <a:r>
              <a:rPr lang="zh-CN" altLang="en-US" dirty="0"/>
              <a:t>通过注册过程控制、审计安全相关事件以及资源隔离，使单个用户为其行为负责 </a:t>
            </a:r>
          </a:p>
        </p:txBody>
      </p:sp>
      <p:sp>
        <p:nvSpPr>
          <p:cNvPr id="10" name="文本框 9">
            <a:extLst>
              <a:ext uri="{FF2B5EF4-FFF2-40B4-BE49-F238E27FC236}">
                <a16:creationId xmlns:a16="http://schemas.microsoft.com/office/drawing/2014/main" id="{65EC5D32-7660-4A96-81DD-87EF2BBBAF1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3974046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57592"/>
            <a:ext cx="2954655" cy="369332"/>
          </a:xfrm>
          <a:prstGeom prst="rect">
            <a:avLst/>
          </a:prstGeom>
        </p:spPr>
        <p:txBody>
          <a:bodyPr wrap="none">
            <a:spAutoFit/>
          </a:bodyPr>
          <a:lstStyle/>
          <a:p>
            <a:r>
              <a:rPr lang="zh-CN" altLang="en-US" dirty="0">
                <a:latin typeface="+mn-ea"/>
              </a:rPr>
              <a:t>（</a:t>
            </a:r>
            <a:r>
              <a:rPr lang="en-US" altLang="zh-CN" dirty="0">
                <a:latin typeface="+mn-ea"/>
              </a:rPr>
              <a:t>3</a:t>
            </a:r>
            <a:r>
              <a:rPr lang="zh-CN" altLang="en-US" dirty="0">
                <a:latin typeface="+mn-ea"/>
              </a:rPr>
              <a:t>）</a:t>
            </a:r>
            <a:r>
              <a:rPr lang="en-US" altLang="zh-CN" dirty="0">
                <a:latin typeface="+mn-ea"/>
              </a:rPr>
              <a:t>B</a:t>
            </a:r>
            <a:r>
              <a:rPr lang="zh-CN" altLang="en-US" dirty="0">
                <a:latin typeface="+mn-ea"/>
              </a:rPr>
              <a:t>类</a:t>
            </a:r>
            <a:r>
              <a:rPr lang="en-US" altLang="zh-CN" dirty="0">
                <a:latin typeface="+mn-ea"/>
              </a:rPr>
              <a:t>——</a:t>
            </a:r>
            <a:r>
              <a:rPr lang="zh-CN" altLang="en-US" dirty="0">
                <a:latin typeface="+mn-ea"/>
              </a:rPr>
              <a:t>强制访问控制</a:t>
            </a:r>
          </a:p>
        </p:txBody>
      </p:sp>
      <p:sp>
        <p:nvSpPr>
          <p:cNvPr id="5" name="矩形 4"/>
          <p:cNvSpPr/>
          <p:nvPr/>
        </p:nvSpPr>
        <p:spPr>
          <a:xfrm>
            <a:off x="1063162" y="1795655"/>
            <a:ext cx="7374255" cy="2308324"/>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en-US" altLang="zh-CN" dirty="0">
                <a:latin typeface="+mn-ea"/>
              </a:rPr>
              <a:t>B1</a:t>
            </a:r>
            <a:r>
              <a:rPr lang="zh-CN" altLang="en-US" dirty="0">
                <a:latin typeface="+mn-ea"/>
              </a:rPr>
              <a:t>级：满足</a:t>
            </a:r>
            <a:r>
              <a:rPr lang="en-US" altLang="zh-CN" dirty="0">
                <a:latin typeface="+mn-ea"/>
              </a:rPr>
              <a:t>C2</a:t>
            </a:r>
            <a:r>
              <a:rPr lang="zh-CN" altLang="en-US" dirty="0">
                <a:latin typeface="+mn-ea"/>
              </a:rPr>
              <a:t>级的所有要求，对象还必须在强制访问控制之下，不允许拥有者更改它们的权限。</a:t>
            </a:r>
          </a:p>
          <a:p>
            <a:pPr marL="285750" indent="-285750">
              <a:buClr>
                <a:schemeClr val="accent1"/>
              </a:buClr>
              <a:buFont typeface="Arial Unicode MS" panose="020B0604020202020204" pitchFamily="34" charset="-122"/>
              <a:buChar char="❏"/>
            </a:pPr>
            <a:endParaRPr lang="zh-CN" altLang="en-US" dirty="0">
              <a:latin typeface="+mn-ea"/>
            </a:endParaRPr>
          </a:p>
          <a:p>
            <a:pPr marL="285750" indent="-285750">
              <a:buClr>
                <a:schemeClr val="accent1"/>
              </a:buClr>
              <a:buFont typeface="Arial Unicode MS" panose="020B0604020202020204" pitchFamily="34" charset="-122"/>
              <a:buChar char="❏"/>
            </a:pPr>
            <a:r>
              <a:rPr lang="en-US" altLang="zh-CN" dirty="0">
                <a:latin typeface="+mn-ea"/>
              </a:rPr>
              <a:t>B2</a:t>
            </a:r>
            <a:r>
              <a:rPr lang="zh-CN" altLang="en-US" dirty="0">
                <a:latin typeface="+mn-ea"/>
              </a:rPr>
              <a:t>级：基于明确定义的形式化模型，所有主体和客体实施</a:t>
            </a:r>
            <a:r>
              <a:rPr lang="en-US" altLang="zh-CN" dirty="0">
                <a:latin typeface="+mn-ea"/>
              </a:rPr>
              <a:t>MAC</a:t>
            </a:r>
            <a:r>
              <a:rPr lang="zh-CN" altLang="en-US" dirty="0">
                <a:latin typeface="+mn-ea"/>
              </a:rPr>
              <a:t>。要求系统中的所有对象加标签，具有可信通路机制、系统结构化设计、最小特权管理及对隐藏通道的分析处理。</a:t>
            </a:r>
          </a:p>
          <a:p>
            <a:pPr marL="285750" indent="-285750">
              <a:buClr>
                <a:schemeClr val="accent1"/>
              </a:buClr>
              <a:buFont typeface="Arial Unicode MS" panose="020B0604020202020204" pitchFamily="34" charset="-122"/>
              <a:buChar char="❏"/>
            </a:pPr>
            <a:endParaRPr lang="zh-CN" altLang="en-US" dirty="0">
              <a:latin typeface="+mn-ea"/>
            </a:endParaRPr>
          </a:p>
          <a:p>
            <a:pPr marL="285750" indent="-285750">
              <a:buClr>
                <a:schemeClr val="accent1"/>
              </a:buClr>
              <a:buFont typeface="Arial Unicode MS" panose="020B0604020202020204" pitchFamily="34" charset="-122"/>
              <a:buChar char="❏"/>
            </a:pPr>
            <a:r>
              <a:rPr lang="en-US" altLang="zh-CN" dirty="0">
                <a:latin typeface="+mn-ea"/>
              </a:rPr>
              <a:t>B3</a:t>
            </a:r>
            <a:r>
              <a:rPr lang="zh-CN" altLang="en-US" dirty="0">
                <a:latin typeface="+mn-ea"/>
              </a:rPr>
              <a:t>级：对系统中所有主体和客体的访问进行控制，不会被非法篡改。</a:t>
            </a:r>
          </a:p>
        </p:txBody>
      </p:sp>
      <p:sp>
        <p:nvSpPr>
          <p:cNvPr id="6" name="文本框 5">
            <a:extLst>
              <a:ext uri="{FF2B5EF4-FFF2-40B4-BE49-F238E27FC236}">
                <a16:creationId xmlns:a16="http://schemas.microsoft.com/office/drawing/2014/main" id="{0D01FD82-FC57-4D27-8286-5058346D3D7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92456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16028"/>
            <a:ext cx="3185487" cy="369332"/>
          </a:xfrm>
          <a:prstGeom prst="rect">
            <a:avLst/>
          </a:prstGeom>
        </p:spPr>
        <p:txBody>
          <a:bodyPr wrap="none">
            <a:spAutoFit/>
          </a:bodyPr>
          <a:lstStyle/>
          <a:p>
            <a:r>
              <a:rPr lang="zh-CN" altLang="en-US" dirty="0">
                <a:latin typeface="+mn-ea"/>
              </a:rPr>
              <a:t>（</a:t>
            </a:r>
            <a:r>
              <a:rPr lang="en-US" altLang="zh-CN" dirty="0">
                <a:latin typeface="+mn-ea"/>
              </a:rPr>
              <a:t>4</a:t>
            </a:r>
            <a:r>
              <a:rPr lang="zh-CN" altLang="en-US" dirty="0">
                <a:latin typeface="+mn-ea"/>
              </a:rPr>
              <a:t>）</a:t>
            </a:r>
            <a:r>
              <a:rPr lang="en-US" altLang="zh-CN" dirty="0">
                <a:latin typeface="+mn-ea"/>
              </a:rPr>
              <a:t>A</a:t>
            </a:r>
            <a:r>
              <a:rPr lang="zh-CN" altLang="en-US" dirty="0">
                <a:latin typeface="+mn-ea"/>
              </a:rPr>
              <a:t>类</a:t>
            </a:r>
            <a:r>
              <a:rPr lang="en-US" altLang="zh-CN" dirty="0">
                <a:latin typeface="+mn-ea"/>
              </a:rPr>
              <a:t>—</a:t>
            </a:r>
            <a:r>
              <a:rPr lang="zh-CN" altLang="en-US" dirty="0">
                <a:latin typeface="+mn-ea"/>
              </a:rPr>
              <a:t>形式化证明的安全</a:t>
            </a:r>
          </a:p>
        </p:txBody>
      </p:sp>
      <p:sp>
        <p:nvSpPr>
          <p:cNvPr id="5" name="矩形 4"/>
          <p:cNvSpPr/>
          <p:nvPr/>
        </p:nvSpPr>
        <p:spPr>
          <a:xfrm>
            <a:off x="1063163" y="2364352"/>
            <a:ext cx="7091622" cy="1338828"/>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设计必须是从数学角度经过验证的。</a:t>
            </a:r>
          </a:p>
          <a:p>
            <a:pPr marL="285750" indent="-285750">
              <a:lnSpc>
                <a:spcPct val="150000"/>
              </a:lnSpc>
              <a:buClr>
                <a:schemeClr val="accent1"/>
              </a:buClr>
              <a:buFont typeface="Arial Unicode MS" panose="020B0604020202020204" pitchFamily="34" charset="-122"/>
              <a:buChar char="❏"/>
            </a:pPr>
            <a:r>
              <a:rPr lang="zh-CN" altLang="en-US" dirty="0">
                <a:latin typeface="+mn-ea"/>
              </a:rPr>
              <a:t>特色在于形式化的顶层设计规格（</a:t>
            </a:r>
            <a:r>
              <a:rPr lang="en-US" altLang="zh-CN" dirty="0">
                <a:latin typeface="+mn-ea"/>
              </a:rPr>
              <a:t>FTDS</a:t>
            </a:r>
            <a:r>
              <a:rPr lang="zh-CN" altLang="en-US" dirty="0">
                <a:latin typeface="+mn-ea"/>
              </a:rPr>
              <a:t>）、形式化验证与形式化模型的一致性和由此带来的更高的可信度。 </a:t>
            </a:r>
          </a:p>
        </p:txBody>
      </p:sp>
      <p:sp>
        <p:nvSpPr>
          <p:cNvPr id="2" name="矩形 1"/>
          <p:cNvSpPr/>
          <p:nvPr/>
        </p:nvSpPr>
        <p:spPr>
          <a:xfrm>
            <a:off x="1063163" y="1790190"/>
            <a:ext cx="7615324" cy="369332"/>
          </a:xfrm>
          <a:prstGeom prst="rect">
            <a:avLst/>
          </a:prstGeom>
        </p:spPr>
        <p:txBody>
          <a:bodyPr wrap="square">
            <a:spAutoFit/>
          </a:bodyPr>
          <a:lstStyle/>
          <a:p>
            <a:r>
              <a:rPr lang="zh-CN" altLang="en-US" dirty="0">
                <a:latin typeface="+mn-ea"/>
              </a:rPr>
              <a:t>类似于</a:t>
            </a:r>
            <a:r>
              <a:rPr lang="en-US" altLang="zh-CN" dirty="0">
                <a:latin typeface="+mn-ea"/>
              </a:rPr>
              <a:t>B3</a:t>
            </a:r>
            <a:r>
              <a:rPr lang="zh-CN" altLang="en-US" dirty="0">
                <a:latin typeface="+mn-ea"/>
              </a:rPr>
              <a:t>级，包括一个严格的设计、控制和验证过程。目前只有</a:t>
            </a:r>
            <a:r>
              <a:rPr lang="en-US" altLang="zh-CN" dirty="0">
                <a:latin typeface="+mn-ea"/>
              </a:rPr>
              <a:t>A1</a:t>
            </a:r>
            <a:r>
              <a:rPr lang="zh-CN" altLang="en-US" dirty="0">
                <a:latin typeface="+mn-ea"/>
              </a:rPr>
              <a:t>级别。</a:t>
            </a:r>
          </a:p>
        </p:txBody>
      </p:sp>
      <p:sp>
        <p:nvSpPr>
          <p:cNvPr id="6" name="文本框 5">
            <a:extLst>
              <a:ext uri="{FF2B5EF4-FFF2-40B4-BE49-F238E27FC236}">
                <a16:creationId xmlns:a16="http://schemas.microsoft.com/office/drawing/2014/main" id="{8EC33213-7180-4B55-95B7-CC1A40AC3058}"/>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1614946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1773220134"/>
              </p:ext>
            </p:extLst>
          </p:nvPr>
        </p:nvGraphicFramePr>
        <p:xfrm>
          <a:off x="509372" y="1688609"/>
          <a:ext cx="8488632" cy="5043442"/>
        </p:xfrm>
        <a:graphic>
          <a:graphicData uri="http://schemas.openxmlformats.org/drawingml/2006/table">
            <a:tbl>
              <a:tblPr firstRow="1" firstCol="1" bandRow="1" bandCol="1">
                <a:tableStyleId>{8799B23B-EC83-4686-B30A-512413B5E67A}</a:tableStyleId>
              </a:tblPr>
              <a:tblGrid>
                <a:gridCol w="300179">
                  <a:extLst>
                    <a:ext uri="{9D8B030D-6E8A-4147-A177-3AD203B41FA5}">
                      <a16:colId xmlns:a16="http://schemas.microsoft.com/office/drawing/2014/main" val="20000"/>
                    </a:ext>
                  </a:extLst>
                </a:gridCol>
                <a:gridCol w="304066">
                  <a:extLst>
                    <a:ext uri="{9D8B030D-6E8A-4147-A177-3AD203B41FA5}">
                      <a16:colId xmlns:a16="http://schemas.microsoft.com/office/drawing/2014/main" val="20001"/>
                    </a:ext>
                  </a:extLst>
                </a:gridCol>
                <a:gridCol w="786476">
                  <a:extLst>
                    <a:ext uri="{9D8B030D-6E8A-4147-A177-3AD203B41FA5}">
                      <a16:colId xmlns:a16="http://schemas.microsoft.com/office/drawing/2014/main" val="20002"/>
                    </a:ext>
                  </a:extLst>
                </a:gridCol>
                <a:gridCol w="422012">
                  <a:extLst>
                    <a:ext uri="{9D8B030D-6E8A-4147-A177-3AD203B41FA5}">
                      <a16:colId xmlns:a16="http://schemas.microsoft.com/office/drawing/2014/main" val="20003"/>
                    </a:ext>
                  </a:extLst>
                </a:gridCol>
                <a:gridCol w="1323582">
                  <a:extLst>
                    <a:ext uri="{9D8B030D-6E8A-4147-A177-3AD203B41FA5}">
                      <a16:colId xmlns:a16="http://schemas.microsoft.com/office/drawing/2014/main" val="20004"/>
                    </a:ext>
                  </a:extLst>
                </a:gridCol>
                <a:gridCol w="1852214">
                  <a:extLst>
                    <a:ext uri="{9D8B030D-6E8A-4147-A177-3AD203B41FA5}">
                      <a16:colId xmlns:a16="http://schemas.microsoft.com/office/drawing/2014/main" val="20005"/>
                    </a:ext>
                  </a:extLst>
                </a:gridCol>
                <a:gridCol w="3500103">
                  <a:extLst>
                    <a:ext uri="{9D8B030D-6E8A-4147-A177-3AD203B41FA5}">
                      <a16:colId xmlns:a16="http://schemas.microsoft.com/office/drawing/2014/main" val="20006"/>
                    </a:ext>
                  </a:extLst>
                </a:gridCol>
              </a:tblGrid>
              <a:tr h="296847">
                <a:tc gridSpan="5">
                  <a:txBody>
                    <a:bodyPr/>
                    <a:lstStyle/>
                    <a:p>
                      <a:pPr algn="just">
                        <a:spcAft>
                          <a:spcPts val="0"/>
                        </a:spcAft>
                        <a:tabLst>
                          <a:tab pos="4000500" algn="l"/>
                        </a:tabLst>
                      </a:pPr>
                      <a:r>
                        <a:rPr lang="zh-CN" altLang="en-US" sz="1600" kern="100" dirty="0">
                          <a:effectLst/>
                        </a:rPr>
                        <a:t>安全</a:t>
                      </a:r>
                      <a:r>
                        <a:rPr lang="zh-CN" sz="1600" kern="100" dirty="0">
                          <a:effectLst/>
                        </a:rPr>
                        <a:t>等级</a:t>
                      </a:r>
                      <a:endParaRPr lang="zh-CN" sz="1600" kern="100" dirty="0">
                        <a:effectLst/>
                        <a:latin typeface="+mn-ea"/>
                        <a:ea typeface="+mn-ea"/>
                      </a:endParaRPr>
                    </a:p>
                  </a:txBody>
                  <a:tcPr marL="26721" marR="26721" marT="0" marB="0" anchor="ctr" anchorCtr="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spcAft>
                          <a:spcPts val="0"/>
                        </a:spcAft>
                        <a:tabLst>
                          <a:tab pos="4000500" algn="l"/>
                        </a:tabLst>
                      </a:pPr>
                      <a:r>
                        <a:rPr lang="zh-CN" sz="1600" kern="100" dirty="0">
                          <a:effectLst/>
                        </a:rPr>
                        <a:t>主要特征</a:t>
                      </a:r>
                      <a:endParaRPr lang="zh-CN" sz="1600" kern="100" dirty="0">
                        <a:effectLst/>
                        <a:latin typeface="+mn-ea"/>
                        <a:ea typeface="+mn-ea"/>
                      </a:endParaRPr>
                    </a:p>
                  </a:txBody>
                  <a:tcPr marL="26721" marR="26721" marT="0" marB="0" anchor="ctr" anchorCtr="1"/>
                </a:tc>
                <a:tc>
                  <a:txBody>
                    <a:bodyPr/>
                    <a:lstStyle/>
                    <a:p>
                      <a:pPr algn="just">
                        <a:spcAft>
                          <a:spcPts val="0"/>
                        </a:spcAft>
                        <a:tabLst>
                          <a:tab pos="4000500" algn="l"/>
                        </a:tabLst>
                      </a:pPr>
                      <a:r>
                        <a:rPr lang="zh-CN" altLang="en-US" sz="1600" kern="100" dirty="0">
                          <a:effectLst/>
                        </a:rPr>
                        <a:t>典型系统</a:t>
                      </a:r>
                      <a:endParaRPr lang="zh-CN" sz="1600" kern="100" dirty="0">
                        <a:effectLst/>
                        <a:latin typeface="+mn-ea"/>
                        <a:ea typeface="+mn-ea"/>
                      </a:endParaRPr>
                    </a:p>
                  </a:txBody>
                  <a:tcPr marL="26721" marR="26721" marT="0" marB="0" anchor="ctr" anchorCtr="1"/>
                </a:tc>
                <a:extLst>
                  <a:ext uri="{0D108BD9-81ED-4DB2-BD59-A6C34878D82A}">
                    <a16:rowId xmlns:a16="http://schemas.microsoft.com/office/drawing/2014/main" val="10000"/>
                  </a:ext>
                </a:extLst>
              </a:tr>
              <a:tr h="731672">
                <a:tc>
                  <a:txBody>
                    <a:bodyPr/>
                    <a:lstStyle/>
                    <a:p>
                      <a:pPr algn="just">
                        <a:spcAft>
                          <a:spcPts val="0"/>
                        </a:spcAft>
                        <a:tabLst>
                          <a:tab pos="4000500" algn="l"/>
                        </a:tabLst>
                      </a:pPr>
                      <a:r>
                        <a:rPr lang="en-US" sz="1600" kern="100" dirty="0">
                          <a:effectLst/>
                        </a:rPr>
                        <a:t>1</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D</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最低保护等级</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D</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dirty="0">
                          <a:effectLst/>
                        </a:rPr>
                        <a:t> </a:t>
                      </a:r>
                      <a:r>
                        <a:rPr lang="zh-CN" altLang="en-US" sz="1600" kern="100" dirty="0">
                          <a:effectLst/>
                        </a:rPr>
                        <a:t>无安全保护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altLang="en-US" sz="1600" kern="100" dirty="0">
                          <a:effectLst/>
                        </a:rPr>
                        <a:t>无访问控制</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DOS</a:t>
                      </a:r>
                      <a:r>
                        <a:rPr lang="zh-CN" altLang="en-US" sz="1600" kern="100" dirty="0">
                          <a:effectLst/>
                        </a:rPr>
                        <a:t>、</a:t>
                      </a:r>
                      <a:r>
                        <a:rPr lang="en-US" altLang="zh-CN" sz="1600" kern="100" dirty="0">
                          <a:effectLst/>
                        </a:rPr>
                        <a:t>Windows 9x</a:t>
                      </a:r>
                      <a:r>
                        <a:rPr lang="zh-CN" altLang="en-US" sz="1600" kern="100" dirty="0">
                          <a:effectLst/>
                        </a:rPr>
                        <a:t>、</a:t>
                      </a:r>
                      <a:r>
                        <a:rPr lang="en-US" altLang="zh-CN" sz="1600" kern="100" dirty="0">
                          <a:effectLst/>
                        </a:rPr>
                        <a:t>Macintosh System 7.1</a:t>
                      </a:r>
                      <a:r>
                        <a:rPr lang="zh-CN" altLang="en-US" sz="1600" kern="100" dirty="0">
                          <a:effectLst/>
                        </a:rPr>
                        <a:t>。 </a:t>
                      </a:r>
                    </a:p>
                    <a:p>
                      <a:pPr algn="just">
                        <a:spcAft>
                          <a:spcPts val="0"/>
                        </a:spcAft>
                        <a:tabLst>
                          <a:tab pos="4000500" algn="l"/>
                        </a:tabLst>
                      </a:pP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1"/>
                  </a:ext>
                </a:extLst>
              </a:tr>
              <a:tr h="539676">
                <a:tc rowSpan="2">
                  <a:txBody>
                    <a:bodyPr/>
                    <a:lstStyle/>
                    <a:p>
                      <a:pPr algn="just">
                        <a:spcAft>
                          <a:spcPts val="0"/>
                        </a:spcAft>
                        <a:tabLst>
                          <a:tab pos="4000500" algn="l"/>
                        </a:tabLst>
                      </a:pPr>
                      <a:r>
                        <a:rPr lang="en-US" sz="1600" kern="100">
                          <a:effectLst/>
                        </a:rPr>
                        <a:t>2</a:t>
                      </a:r>
                      <a:endParaRPr lang="zh-CN" sz="1600" kern="100">
                        <a:effectLst/>
                        <a:latin typeface="+mn-ea"/>
                        <a:ea typeface="+mn-ea"/>
                      </a:endParaRPr>
                    </a:p>
                  </a:txBody>
                  <a:tcPr marL="26721" marR="26721" marT="0" marB="0" anchor="ctr"/>
                </a:tc>
                <a:tc rowSpan="2">
                  <a:txBody>
                    <a:bodyPr/>
                    <a:lstStyle/>
                    <a:p>
                      <a:pPr algn="just">
                        <a:spcAft>
                          <a:spcPts val="0"/>
                        </a:spcAft>
                        <a:tabLst>
                          <a:tab pos="4000500" algn="l"/>
                        </a:tabLst>
                      </a:pPr>
                      <a:r>
                        <a:rPr lang="en-US" sz="1600" kern="100">
                          <a:effectLst/>
                        </a:rPr>
                        <a:t>C</a:t>
                      </a:r>
                      <a:endParaRPr lang="zh-CN" sz="1600" kern="100">
                        <a:effectLst/>
                        <a:latin typeface="+mn-ea"/>
                        <a:ea typeface="+mn-ea"/>
                      </a:endParaRPr>
                    </a:p>
                  </a:txBody>
                  <a:tcPr marL="26721" marR="26721" marT="0" marB="0" anchor="ctr"/>
                </a:tc>
                <a:tc rowSpan="2">
                  <a:txBody>
                    <a:bodyPr/>
                    <a:lstStyle/>
                    <a:p>
                      <a:pPr algn="just">
                        <a:spcAft>
                          <a:spcPts val="0"/>
                        </a:spcAft>
                        <a:tabLst>
                          <a:tab pos="4000500" algn="l"/>
                        </a:tabLst>
                      </a:pPr>
                      <a:r>
                        <a:rPr lang="zh-CN" sz="1600" kern="100" dirty="0">
                          <a:effectLst/>
                        </a:rPr>
                        <a:t>自主保护等级</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C1</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自主安全保护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自主</a:t>
                      </a:r>
                      <a:r>
                        <a:rPr lang="zh-CN" altLang="en-US" sz="1600" kern="100" dirty="0">
                          <a:effectLst/>
                        </a:rPr>
                        <a:t>访问</a:t>
                      </a:r>
                      <a:r>
                        <a:rPr lang="zh-CN" sz="1600" kern="100" dirty="0">
                          <a:effectLst/>
                        </a:rPr>
                        <a:t>控制</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UNIX</a:t>
                      </a:r>
                      <a:r>
                        <a:rPr lang="zh-CN" altLang="en-US" sz="1600" kern="100" dirty="0">
                          <a:effectLst/>
                        </a:rPr>
                        <a:t>、</a:t>
                      </a:r>
                      <a:r>
                        <a:rPr lang="en-US" altLang="zh-CN" sz="1600" kern="100" dirty="0">
                          <a:effectLst/>
                        </a:rPr>
                        <a:t>XENIX</a:t>
                      </a:r>
                      <a:r>
                        <a:rPr lang="zh-CN" altLang="en-US" sz="1600" kern="100" dirty="0">
                          <a:effectLst/>
                        </a:rPr>
                        <a:t>、</a:t>
                      </a:r>
                      <a:r>
                        <a:rPr lang="en-US" altLang="zh-CN" sz="1600" kern="100" dirty="0">
                          <a:effectLst/>
                        </a:rPr>
                        <a:t>Novell</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2"/>
                  </a:ext>
                </a:extLst>
              </a:tr>
              <a:tr h="73997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C2</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可控</a:t>
                      </a:r>
                      <a:r>
                        <a:rPr lang="zh-CN" altLang="en-US" sz="1600" kern="100" dirty="0">
                          <a:effectLst/>
                        </a:rPr>
                        <a:t>访问</a:t>
                      </a:r>
                      <a:r>
                        <a:rPr lang="zh-CN" sz="1600" kern="100" dirty="0">
                          <a:effectLst/>
                        </a:rPr>
                        <a:t>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超</a:t>
                      </a:r>
                      <a:r>
                        <a:rPr lang="en-US" sz="1600" kern="100" dirty="0">
                          <a:effectLst/>
                        </a:rPr>
                        <a:t>C1</a:t>
                      </a:r>
                      <a:r>
                        <a:rPr lang="zh-CN" sz="1600" kern="100" dirty="0">
                          <a:effectLst/>
                        </a:rPr>
                        <a:t>的自主</a:t>
                      </a:r>
                      <a:r>
                        <a:rPr lang="zh-CN" altLang="en-US" sz="1600" kern="100" dirty="0">
                          <a:effectLst/>
                        </a:rPr>
                        <a:t>访问</a:t>
                      </a:r>
                      <a:r>
                        <a:rPr lang="zh-CN" sz="1600" kern="100" dirty="0">
                          <a:effectLst/>
                        </a:rPr>
                        <a:t>控制，审计功能</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altLang="en-US" sz="1600" kern="100" dirty="0">
                          <a:effectLst/>
                        </a:rPr>
                        <a:t>高版本的</a:t>
                      </a:r>
                      <a:r>
                        <a:rPr lang="en-US" altLang="zh-CN" sz="1600" kern="100" dirty="0">
                          <a:effectLst/>
                        </a:rPr>
                        <a:t>Unix</a:t>
                      </a:r>
                      <a:r>
                        <a:rPr lang="zh-CN" altLang="en-US" sz="1600" kern="100" dirty="0">
                          <a:effectLst/>
                        </a:rPr>
                        <a:t>、</a:t>
                      </a:r>
                      <a:r>
                        <a:rPr lang="en-US" altLang="zh-CN" sz="1600" kern="100" dirty="0">
                          <a:effectLst/>
                        </a:rPr>
                        <a:t>Windows NT</a:t>
                      </a:r>
                      <a:r>
                        <a:rPr lang="zh-CN" altLang="en-US" sz="1600" kern="100" dirty="0">
                          <a:effectLst/>
                        </a:rPr>
                        <a:t>、</a:t>
                      </a:r>
                      <a:r>
                        <a:rPr lang="en-US" altLang="zh-CN" sz="1600" kern="100" dirty="0">
                          <a:effectLst/>
                        </a:rPr>
                        <a:t>Windows</a:t>
                      </a:r>
                      <a:r>
                        <a:rPr lang="en-US" altLang="zh-CN" sz="1600" kern="100" baseline="0" dirty="0">
                          <a:effectLst/>
                        </a:rPr>
                        <a:t> </a:t>
                      </a:r>
                      <a:r>
                        <a:rPr lang="en-US" altLang="zh-CN" sz="1600" kern="100" baseline="0" dirty="0" err="1">
                          <a:effectLst/>
                        </a:rPr>
                        <a:t>xp</a:t>
                      </a:r>
                      <a:r>
                        <a:rPr lang="zh-CN" altLang="en-US" sz="1600" kern="100" baseline="0" dirty="0">
                          <a:effectLst/>
                        </a:rPr>
                        <a:t>、</a:t>
                      </a:r>
                      <a:r>
                        <a:rPr lang="en-US" altLang="zh-CN" sz="1600" kern="100" baseline="0" dirty="0">
                          <a:effectLst/>
                        </a:rPr>
                        <a:t>Windows2000</a:t>
                      </a:r>
                      <a:r>
                        <a:rPr lang="zh-CN" altLang="en-US" sz="1600" kern="100" baseline="0" dirty="0">
                          <a:effectLst/>
                        </a:rPr>
                        <a:t>、</a:t>
                      </a:r>
                      <a:r>
                        <a:rPr lang="en-US" altLang="zh-CN" sz="1600" kern="100" baseline="0" dirty="0">
                          <a:effectLst/>
                        </a:rPr>
                        <a:t>Oracle</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3"/>
                  </a:ext>
                </a:extLst>
              </a:tr>
              <a:tr h="731672">
                <a:tc rowSpan="3">
                  <a:txBody>
                    <a:bodyPr/>
                    <a:lstStyle/>
                    <a:p>
                      <a:pPr algn="just">
                        <a:spcAft>
                          <a:spcPts val="0"/>
                        </a:spcAft>
                        <a:tabLst>
                          <a:tab pos="4000500" algn="l"/>
                        </a:tabLst>
                      </a:pPr>
                      <a:r>
                        <a:rPr lang="en-US" sz="1600" kern="100">
                          <a:effectLst/>
                        </a:rPr>
                        <a:t>3</a:t>
                      </a:r>
                      <a:endParaRPr lang="zh-CN" sz="1600" kern="100">
                        <a:effectLst/>
                        <a:latin typeface="+mn-ea"/>
                        <a:ea typeface="+mn-ea"/>
                      </a:endParaRPr>
                    </a:p>
                  </a:txBody>
                  <a:tcPr marL="26721" marR="26721" marT="0" marB="0" anchor="ctr"/>
                </a:tc>
                <a:tc rowSpan="3">
                  <a:txBody>
                    <a:bodyPr/>
                    <a:lstStyle/>
                    <a:p>
                      <a:pPr algn="just">
                        <a:spcAft>
                          <a:spcPts val="0"/>
                        </a:spcAft>
                        <a:tabLst>
                          <a:tab pos="4000500" algn="l"/>
                        </a:tabLst>
                      </a:pPr>
                      <a:r>
                        <a:rPr lang="en-US" sz="1600" kern="100">
                          <a:effectLst/>
                        </a:rPr>
                        <a:t>B</a:t>
                      </a:r>
                      <a:endParaRPr lang="zh-CN" sz="1600" kern="100">
                        <a:effectLst/>
                        <a:latin typeface="+mn-ea"/>
                        <a:ea typeface="+mn-ea"/>
                      </a:endParaRPr>
                    </a:p>
                  </a:txBody>
                  <a:tcPr marL="26721" marR="26721" marT="0" marB="0" anchor="ctr"/>
                </a:tc>
                <a:tc rowSpan="3">
                  <a:txBody>
                    <a:bodyPr/>
                    <a:lstStyle/>
                    <a:p>
                      <a:pPr algn="just">
                        <a:spcAft>
                          <a:spcPts val="0"/>
                        </a:spcAft>
                        <a:tabLst>
                          <a:tab pos="4000500" algn="l"/>
                        </a:tabLst>
                      </a:pPr>
                      <a:r>
                        <a:rPr lang="zh-CN" sz="1600" kern="100">
                          <a:effectLst/>
                        </a:rPr>
                        <a:t>强制保护等级</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dirty="0">
                          <a:effectLst/>
                        </a:rPr>
                        <a:t>B1</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标记安全保护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强制</a:t>
                      </a:r>
                      <a:r>
                        <a:rPr lang="zh-CN" altLang="en-US" sz="1600" kern="100" dirty="0">
                          <a:effectLst/>
                        </a:rPr>
                        <a:t>访问</a:t>
                      </a:r>
                      <a:r>
                        <a:rPr lang="zh-CN" sz="1600" kern="100" dirty="0">
                          <a:effectLst/>
                        </a:rPr>
                        <a:t>控制，敏感度标记</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OFS/1</a:t>
                      </a:r>
                      <a:r>
                        <a:rPr lang="zh-CN" altLang="en-US" sz="1600" kern="100" dirty="0">
                          <a:effectLst/>
                        </a:rPr>
                        <a:t>、</a:t>
                      </a:r>
                      <a:r>
                        <a:rPr lang="en-US" altLang="zh-CN" sz="1600" kern="100" dirty="0">
                          <a:effectLst/>
                        </a:rPr>
                        <a:t>Trusted Oracle</a:t>
                      </a:r>
                      <a:r>
                        <a:rPr lang="zh-CN" altLang="en-US" sz="1600" kern="100" dirty="0">
                          <a:effectLst/>
                        </a:rPr>
                        <a:t>、</a:t>
                      </a:r>
                      <a:r>
                        <a:rPr lang="en-US" altLang="zh-CN" sz="1600" kern="100" dirty="0">
                          <a:effectLst/>
                        </a:rPr>
                        <a:t>Incorporated INFORMAIX-</a:t>
                      </a:r>
                      <a:r>
                        <a:rPr lang="en-US" altLang="zh-CN" sz="1600" kern="100" dirty="0" err="1">
                          <a:effectLst/>
                        </a:rPr>
                        <a:t>OnLine</a:t>
                      </a:r>
                      <a:r>
                        <a:rPr lang="en-US" altLang="zh-CN" sz="1600" kern="100" dirty="0">
                          <a:effectLst/>
                        </a:rPr>
                        <a:t>/Secure</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4"/>
                  </a:ext>
                </a:extLst>
              </a:tr>
              <a:tr h="59798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B2</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可结构化保护</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形式化模型，隐蔽通道约束</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Trusted </a:t>
                      </a:r>
                      <a:r>
                        <a:rPr lang="en-US" altLang="zh-CN" sz="1600" kern="100" dirty="0" err="1">
                          <a:effectLst/>
                        </a:rPr>
                        <a:t>Xenix</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5"/>
                  </a:ext>
                </a:extLst>
              </a:tr>
              <a:tr h="85671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tabLst>
                          <a:tab pos="4000500" algn="l"/>
                        </a:tabLst>
                      </a:pPr>
                      <a:r>
                        <a:rPr lang="en-US" sz="1600" kern="100">
                          <a:effectLst/>
                        </a:rPr>
                        <a:t>B3</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安全区域保护</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安全内核，高抗渗透能力</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Honeywell Federal Systems XTS-200</a:t>
                      </a:r>
                    </a:p>
                    <a:p>
                      <a:pPr algn="just">
                        <a:spcAft>
                          <a:spcPts val="0"/>
                        </a:spcAft>
                        <a:tabLst>
                          <a:tab pos="4000500" algn="l"/>
                        </a:tabLst>
                      </a:pP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6"/>
                  </a:ext>
                </a:extLst>
              </a:tr>
              <a:tr h="548905">
                <a:tc>
                  <a:txBody>
                    <a:bodyPr/>
                    <a:lstStyle/>
                    <a:p>
                      <a:pPr algn="just">
                        <a:spcAft>
                          <a:spcPts val="0"/>
                        </a:spcAft>
                        <a:tabLst>
                          <a:tab pos="4000500" algn="l"/>
                        </a:tabLst>
                      </a:pPr>
                      <a:r>
                        <a:rPr lang="en-US" sz="1600" kern="100">
                          <a:effectLst/>
                        </a:rPr>
                        <a:t>4</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A</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验证保护等级</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en-US" sz="1600" kern="100">
                          <a:effectLst/>
                        </a:rPr>
                        <a:t>A1</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a:effectLst/>
                        </a:rPr>
                        <a:t>可验证保护</a:t>
                      </a:r>
                      <a:endParaRPr lang="zh-CN" sz="1600" kern="100">
                        <a:effectLst/>
                        <a:latin typeface="+mn-ea"/>
                        <a:ea typeface="+mn-ea"/>
                      </a:endParaRPr>
                    </a:p>
                  </a:txBody>
                  <a:tcPr marL="26721" marR="26721" marT="0" marB="0" anchor="ctr"/>
                </a:tc>
                <a:tc>
                  <a:txBody>
                    <a:bodyPr/>
                    <a:lstStyle/>
                    <a:p>
                      <a:pPr algn="just">
                        <a:spcAft>
                          <a:spcPts val="0"/>
                        </a:spcAft>
                        <a:tabLst>
                          <a:tab pos="4000500" algn="l"/>
                        </a:tabLst>
                      </a:pPr>
                      <a:r>
                        <a:rPr lang="zh-CN" sz="1600" kern="100" dirty="0">
                          <a:effectLst/>
                        </a:rPr>
                        <a:t>形式化安全验证，隐蔽通道分析</a:t>
                      </a:r>
                      <a:endParaRPr lang="zh-CN" sz="1600" kern="100" dirty="0">
                        <a:effectLst/>
                        <a:latin typeface="+mn-ea"/>
                        <a:ea typeface="+mn-ea"/>
                      </a:endParaRPr>
                    </a:p>
                  </a:txBody>
                  <a:tcPr marL="26721" marR="26721" marT="0" marB="0" anchor="ctr"/>
                </a:tc>
                <a:tc>
                  <a:txBody>
                    <a:bodyPr/>
                    <a:lstStyle/>
                    <a:p>
                      <a:pPr algn="just">
                        <a:spcAft>
                          <a:spcPts val="0"/>
                        </a:spcAft>
                        <a:tabLst>
                          <a:tab pos="4000500" algn="l"/>
                        </a:tabLst>
                      </a:pPr>
                      <a:r>
                        <a:rPr lang="en-US" altLang="zh-CN" sz="1600" kern="100" dirty="0">
                          <a:effectLst/>
                        </a:rPr>
                        <a:t>Honeywell</a:t>
                      </a:r>
                      <a:r>
                        <a:rPr lang="zh-CN" altLang="en-US" sz="1600" kern="100" dirty="0">
                          <a:effectLst/>
                        </a:rPr>
                        <a:t>公司的</a:t>
                      </a:r>
                      <a:r>
                        <a:rPr lang="en-US" altLang="zh-CN" sz="1600" kern="100" dirty="0">
                          <a:effectLst/>
                        </a:rPr>
                        <a:t>SCOMP</a:t>
                      </a:r>
                      <a:endParaRPr lang="zh-CN" sz="1600" kern="100" dirty="0">
                        <a:effectLst/>
                        <a:latin typeface="+mn-ea"/>
                        <a:ea typeface="+mn-ea"/>
                      </a:endParaRPr>
                    </a:p>
                  </a:txBody>
                  <a:tcPr marL="26721" marR="26721" marT="0" marB="0" anchor="ct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E1FDB486-CE4B-4116-AE4F-43577EF9B1FD}"/>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7" name="矩形 6">
            <a:extLst>
              <a:ext uri="{FF2B5EF4-FFF2-40B4-BE49-F238E27FC236}">
                <a16:creationId xmlns:a16="http://schemas.microsoft.com/office/drawing/2014/main" id="{6FAC0A6D-40D0-41B0-8B0D-38231D74ED6E}"/>
              </a:ext>
            </a:extLst>
          </p:cNvPr>
          <p:cNvSpPr/>
          <p:nvPr/>
        </p:nvSpPr>
        <p:spPr>
          <a:xfrm>
            <a:off x="509372" y="1166437"/>
            <a:ext cx="7474008" cy="369332"/>
          </a:xfrm>
          <a:prstGeom prst="rect">
            <a:avLst/>
          </a:prstGeom>
        </p:spPr>
        <p:txBody>
          <a:bodyPr wrap="square">
            <a:spAutoFit/>
          </a:bodyPr>
          <a:lstStyle/>
          <a:p>
            <a:r>
              <a:rPr lang="en-US" altLang="zh-CN" dirty="0"/>
              <a:t>TCSEC</a:t>
            </a:r>
            <a:r>
              <a:rPr lang="zh-CN" altLang="en-US" dirty="0"/>
              <a:t>将计算机系统的安全划分为四个等级、七个安全级别：</a:t>
            </a:r>
          </a:p>
        </p:txBody>
      </p:sp>
    </p:spTree>
    <p:extLst>
      <p:ext uri="{BB962C8B-B14F-4D97-AF65-F5344CB8AC3E}">
        <p14:creationId xmlns:p14="http://schemas.microsoft.com/office/powerpoint/2010/main" val="8631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69A04A49-649A-49A0-B054-DD7A64DBC295}"/>
              </a:ext>
            </a:extLst>
          </p:cNvPr>
          <p:cNvSpPr txBox="1">
            <a:spLocks noChangeArrowheads="1"/>
          </p:cNvSpPr>
          <p:nvPr/>
        </p:nvSpPr>
        <p:spPr bwMode="auto">
          <a:xfrm>
            <a:off x="1063163" y="2828199"/>
            <a:ext cx="7486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1991</a:t>
            </a:r>
            <a:r>
              <a:rPr lang="zh-CN" altLang="en-US" dirty="0">
                <a:solidFill>
                  <a:schemeClr val="tx1"/>
                </a:solidFill>
              </a:rPr>
              <a:t>年，欧洲提出了</a:t>
            </a:r>
            <a:r>
              <a:rPr lang="en-US" altLang="zh-CN" dirty="0">
                <a:solidFill>
                  <a:schemeClr val="tx1"/>
                </a:solidFill>
              </a:rPr>
              <a:t>《</a:t>
            </a:r>
            <a:r>
              <a:rPr lang="zh-CN" altLang="en-US" dirty="0">
                <a:solidFill>
                  <a:schemeClr val="tx1"/>
                </a:solidFill>
              </a:rPr>
              <a:t>信息技术安全评估准则（</a:t>
            </a:r>
            <a:r>
              <a:rPr lang="en-US" altLang="zh-CN" dirty="0">
                <a:solidFill>
                  <a:schemeClr val="tx1"/>
                </a:solidFill>
              </a:rPr>
              <a:t>ITSEC</a:t>
            </a:r>
            <a:r>
              <a:rPr lang="zh-CN" altLang="en-US" dirty="0">
                <a:solidFill>
                  <a:schemeClr val="tx1"/>
                </a:solidFill>
              </a:rPr>
              <a:t>）</a:t>
            </a:r>
            <a:r>
              <a:rPr lang="en-US" altLang="zh-CN" dirty="0">
                <a:solidFill>
                  <a:schemeClr val="tx1"/>
                </a:solidFill>
              </a:rPr>
              <a:t>》</a:t>
            </a:r>
            <a:r>
              <a:rPr lang="zh-CN" altLang="en-US" dirty="0">
                <a:solidFill>
                  <a:schemeClr val="tx1"/>
                </a:solidFill>
              </a:rPr>
              <a:t>并首次提出“机密性、完整性和可用性”的安全属性概念。</a:t>
            </a:r>
          </a:p>
        </p:txBody>
      </p:sp>
      <p:sp>
        <p:nvSpPr>
          <p:cNvPr id="5" name="文本框 4">
            <a:extLst>
              <a:ext uri="{FF2B5EF4-FFF2-40B4-BE49-F238E27FC236}">
                <a16:creationId xmlns:a16="http://schemas.microsoft.com/office/drawing/2014/main" id="{49EE52A2-0032-4213-96F9-32CE25C7CB5B}"/>
              </a:ext>
            </a:extLst>
          </p:cNvPr>
          <p:cNvSpPr txBox="1">
            <a:spLocks noChangeArrowheads="1"/>
          </p:cNvSpPr>
          <p:nvPr/>
        </p:nvSpPr>
        <p:spPr bwMode="auto">
          <a:xfrm>
            <a:off x="1063163" y="4681743"/>
            <a:ext cx="78200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1996</a:t>
            </a:r>
            <a:r>
              <a:rPr lang="zh-CN" altLang="en-US" dirty="0">
                <a:solidFill>
                  <a:schemeClr val="tx1"/>
                </a:solidFill>
              </a:rPr>
              <a:t>年，美国、加拿大和欧洲等</a:t>
            </a:r>
            <a:r>
              <a:rPr lang="en-US" altLang="zh-CN" dirty="0">
                <a:solidFill>
                  <a:schemeClr val="tx1"/>
                </a:solidFill>
              </a:rPr>
              <a:t>6</a:t>
            </a:r>
            <a:r>
              <a:rPr lang="zh-CN" altLang="en-US" dirty="0">
                <a:solidFill>
                  <a:schemeClr val="tx1"/>
                </a:solidFill>
              </a:rPr>
              <a:t>国</a:t>
            </a:r>
            <a:r>
              <a:rPr lang="en-US" altLang="zh-CN" dirty="0">
                <a:solidFill>
                  <a:schemeClr val="tx1"/>
                </a:solidFill>
              </a:rPr>
              <a:t>7</a:t>
            </a:r>
            <a:r>
              <a:rPr lang="zh-CN" altLang="en-US" dirty="0">
                <a:solidFill>
                  <a:schemeClr val="tx1"/>
                </a:solidFill>
              </a:rPr>
              <a:t>方联合提出了</a:t>
            </a:r>
            <a:r>
              <a:rPr lang="en-US" altLang="zh-CN" dirty="0">
                <a:solidFill>
                  <a:schemeClr val="tx1"/>
                </a:solidFill>
              </a:rPr>
              <a:t>《</a:t>
            </a:r>
            <a:r>
              <a:rPr lang="zh-CN" altLang="en-US" dirty="0">
                <a:solidFill>
                  <a:schemeClr val="tx1"/>
                </a:solidFill>
              </a:rPr>
              <a:t>信息技术安全评估通用标准（</a:t>
            </a:r>
            <a:r>
              <a:rPr lang="en-US" altLang="zh-CN" dirty="0">
                <a:solidFill>
                  <a:schemeClr val="tx1"/>
                </a:solidFill>
              </a:rPr>
              <a:t>CC for ITSEC</a:t>
            </a:r>
            <a:r>
              <a:rPr lang="zh-CN" altLang="en-US" dirty="0">
                <a:solidFill>
                  <a:schemeClr val="tx1"/>
                </a:solidFill>
              </a:rPr>
              <a:t>）</a:t>
            </a:r>
            <a:r>
              <a:rPr lang="en-US" altLang="zh-CN" dirty="0">
                <a:solidFill>
                  <a:schemeClr val="tx1"/>
                </a:solidFill>
              </a:rPr>
              <a:t>》</a:t>
            </a:r>
            <a:r>
              <a:rPr lang="zh-CN" altLang="en-US" dirty="0">
                <a:solidFill>
                  <a:schemeClr val="tx1"/>
                </a:solidFill>
              </a:rPr>
              <a:t>，并于</a:t>
            </a:r>
            <a:r>
              <a:rPr lang="en-US" altLang="zh-CN" dirty="0">
                <a:solidFill>
                  <a:schemeClr val="tx1"/>
                </a:solidFill>
              </a:rPr>
              <a:t>1999</a:t>
            </a:r>
            <a:r>
              <a:rPr lang="zh-CN" altLang="en-US" dirty="0">
                <a:solidFill>
                  <a:schemeClr val="tx1"/>
                </a:solidFill>
              </a:rPr>
              <a:t>年成为国际标准</a:t>
            </a:r>
            <a:r>
              <a:rPr lang="en-US" altLang="zh-CN" dirty="0">
                <a:solidFill>
                  <a:schemeClr val="tx1"/>
                </a:solidFill>
              </a:rPr>
              <a:t>ISO15408</a:t>
            </a:r>
            <a:r>
              <a:rPr lang="zh-CN" altLang="en-US" dirty="0">
                <a:solidFill>
                  <a:schemeClr val="tx1"/>
                </a:solidFill>
              </a:rPr>
              <a:t>。</a:t>
            </a:r>
            <a:r>
              <a:rPr lang="en-US" altLang="zh-CN" dirty="0">
                <a:solidFill>
                  <a:schemeClr val="tx1"/>
                </a:solidFill>
              </a:rPr>
              <a:t>CC</a:t>
            </a:r>
            <a:r>
              <a:rPr lang="zh-CN" altLang="en-US" dirty="0">
                <a:solidFill>
                  <a:schemeClr val="tx1"/>
                </a:solidFill>
              </a:rPr>
              <a:t>对信息安全具有重要意义，是信息技术安全评价标准以及信息安全技术发展的一个重要里程碑。</a:t>
            </a:r>
          </a:p>
        </p:txBody>
      </p:sp>
      <p:sp>
        <p:nvSpPr>
          <p:cNvPr id="6" name="矩形 5">
            <a:extLst>
              <a:ext uri="{FF2B5EF4-FFF2-40B4-BE49-F238E27FC236}">
                <a16:creationId xmlns:a16="http://schemas.microsoft.com/office/drawing/2014/main" id="{B0E4E831-E455-42E0-A0A5-945D59544241}"/>
              </a:ext>
            </a:extLst>
          </p:cNvPr>
          <p:cNvSpPr/>
          <p:nvPr/>
        </p:nvSpPr>
        <p:spPr>
          <a:xfrm>
            <a:off x="1063163" y="1280750"/>
            <a:ext cx="3416320" cy="369332"/>
          </a:xfrm>
          <a:prstGeom prst="rect">
            <a:avLst/>
          </a:prstGeom>
        </p:spPr>
        <p:txBody>
          <a:bodyPr wrap="none">
            <a:spAutoFit/>
          </a:bodyPr>
          <a:lstStyle/>
          <a:p>
            <a:pPr>
              <a:buClr>
                <a:schemeClr val="accent1"/>
              </a:buClr>
            </a:pPr>
            <a:r>
              <a:rPr lang="zh-CN" altLang="en-US" dirty="0"/>
              <a:t>二、信息技术安全评价通用准则</a:t>
            </a:r>
          </a:p>
        </p:txBody>
      </p:sp>
      <p:sp>
        <p:nvSpPr>
          <p:cNvPr id="7" name="文本框 1">
            <a:extLst>
              <a:ext uri="{FF2B5EF4-FFF2-40B4-BE49-F238E27FC236}">
                <a16:creationId xmlns:a16="http://schemas.microsoft.com/office/drawing/2014/main" id="{D35333EA-1575-4DAD-87C8-A9B7EF08AFE6}"/>
              </a:ext>
            </a:extLst>
          </p:cNvPr>
          <p:cNvSpPr txBox="1">
            <a:spLocks noChangeArrowheads="1"/>
          </p:cNvSpPr>
          <p:nvPr/>
        </p:nvSpPr>
        <p:spPr bwMode="auto">
          <a:xfrm>
            <a:off x="1063163" y="1762818"/>
            <a:ext cx="7486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1990</a:t>
            </a:r>
            <a:r>
              <a:rPr lang="zh-CN" altLang="en-US" dirty="0">
                <a:solidFill>
                  <a:schemeClr val="tx1"/>
                </a:solidFill>
              </a:rPr>
              <a:t>年，加拿大在</a:t>
            </a:r>
            <a:r>
              <a:rPr lang="en-US" altLang="zh-CN" dirty="0">
                <a:solidFill>
                  <a:schemeClr val="tx1"/>
                </a:solidFill>
              </a:rPr>
              <a:t>TCSEC</a:t>
            </a:r>
            <a:r>
              <a:rPr lang="zh-CN" altLang="en-US" dirty="0">
                <a:solidFill>
                  <a:schemeClr val="tx1"/>
                </a:solidFill>
              </a:rPr>
              <a:t>和</a:t>
            </a:r>
            <a:r>
              <a:rPr lang="en-US" altLang="zh-CN" dirty="0">
                <a:solidFill>
                  <a:schemeClr val="tx1"/>
                </a:solidFill>
              </a:rPr>
              <a:t>ITSEC</a:t>
            </a:r>
            <a:r>
              <a:rPr lang="zh-CN" altLang="en-US" dirty="0">
                <a:solidFill>
                  <a:schemeClr val="tx1"/>
                </a:solidFill>
              </a:rPr>
              <a:t>的基础上提出了</a:t>
            </a:r>
            <a:r>
              <a:rPr lang="en-US" altLang="zh-CN" dirty="0">
                <a:solidFill>
                  <a:schemeClr val="tx1"/>
                </a:solidFill>
              </a:rPr>
              <a:t>《</a:t>
            </a:r>
            <a:r>
              <a:rPr lang="zh-CN" altLang="en-US" dirty="0">
                <a:solidFill>
                  <a:schemeClr val="tx1"/>
                </a:solidFill>
              </a:rPr>
              <a:t>加拿大计算机产品评估准则（</a:t>
            </a:r>
            <a:r>
              <a:rPr lang="en-US" altLang="zh-CN" dirty="0">
                <a:solidFill>
                  <a:schemeClr val="tx1"/>
                </a:solidFill>
              </a:rPr>
              <a:t>CTCPFC</a:t>
            </a:r>
            <a:r>
              <a:rPr lang="zh-CN" altLang="en-US" dirty="0">
                <a:solidFill>
                  <a:schemeClr val="tx1"/>
                </a:solidFill>
              </a:rPr>
              <a:t>）</a:t>
            </a:r>
            <a:r>
              <a:rPr lang="en-US" altLang="zh-CN" dirty="0">
                <a:solidFill>
                  <a:schemeClr val="tx1"/>
                </a:solidFill>
              </a:rPr>
              <a:t>》</a:t>
            </a:r>
            <a:r>
              <a:rPr lang="zh-CN" altLang="en-US" dirty="0">
                <a:solidFill>
                  <a:schemeClr val="tx1"/>
                </a:solidFill>
              </a:rPr>
              <a:t>，并在</a:t>
            </a:r>
            <a:r>
              <a:rPr lang="en-US" altLang="zh-CN" dirty="0">
                <a:solidFill>
                  <a:schemeClr val="tx1"/>
                </a:solidFill>
              </a:rPr>
              <a:t>1993</a:t>
            </a:r>
            <a:r>
              <a:rPr lang="zh-CN" altLang="en-US" dirty="0">
                <a:solidFill>
                  <a:schemeClr val="tx1"/>
                </a:solidFill>
              </a:rPr>
              <a:t>发布的第三版中并首次清晰的提出了“功能性和保证性”两个部分的要求。</a:t>
            </a:r>
          </a:p>
        </p:txBody>
      </p:sp>
      <p:sp>
        <p:nvSpPr>
          <p:cNvPr id="8" name="文本框 1">
            <a:extLst>
              <a:ext uri="{FF2B5EF4-FFF2-40B4-BE49-F238E27FC236}">
                <a16:creationId xmlns:a16="http://schemas.microsoft.com/office/drawing/2014/main" id="{665073C7-DCEE-4195-927A-269291D7ABA8}"/>
              </a:ext>
            </a:extLst>
          </p:cNvPr>
          <p:cNvSpPr txBox="1">
            <a:spLocks noChangeArrowheads="1"/>
          </p:cNvSpPr>
          <p:nvPr/>
        </p:nvSpPr>
        <p:spPr bwMode="auto">
          <a:xfrm>
            <a:off x="1063163" y="3616362"/>
            <a:ext cx="7486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1993</a:t>
            </a:r>
            <a:r>
              <a:rPr lang="zh-CN" altLang="en-US" dirty="0">
                <a:solidFill>
                  <a:schemeClr val="tx1"/>
                </a:solidFill>
              </a:rPr>
              <a:t>年，美国政府发布了</a:t>
            </a:r>
            <a:r>
              <a:rPr lang="en-US" altLang="zh-CN" dirty="0">
                <a:solidFill>
                  <a:schemeClr val="tx1"/>
                </a:solidFill>
              </a:rPr>
              <a:t>《</a:t>
            </a:r>
            <a:r>
              <a:rPr lang="zh-CN" altLang="en-US" dirty="0">
                <a:solidFill>
                  <a:schemeClr val="tx1"/>
                </a:solidFill>
              </a:rPr>
              <a:t>联邦准则（</a:t>
            </a:r>
            <a:r>
              <a:rPr lang="en-US" altLang="zh-CN" dirty="0">
                <a:solidFill>
                  <a:schemeClr val="tx1"/>
                </a:solidFill>
              </a:rPr>
              <a:t>FC</a:t>
            </a:r>
            <a:r>
              <a:rPr lang="zh-CN" altLang="en-US" dirty="0">
                <a:solidFill>
                  <a:schemeClr val="tx1"/>
                </a:solidFill>
              </a:rPr>
              <a:t>）</a:t>
            </a:r>
            <a:r>
              <a:rPr lang="en-US" altLang="zh-CN" dirty="0">
                <a:solidFill>
                  <a:schemeClr val="tx1"/>
                </a:solidFill>
              </a:rPr>
              <a:t>》1.0</a:t>
            </a:r>
            <a:r>
              <a:rPr lang="zh-CN" altLang="en-US" dirty="0">
                <a:solidFill>
                  <a:schemeClr val="tx1"/>
                </a:solidFill>
              </a:rPr>
              <a:t>版草案，首次提出了保护轮廓（</a:t>
            </a:r>
            <a:r>
              <a:rPr lang="en-US" altLang="zh-CN" dirty="0">
                <a:solidFill>
                  <a:schemeClr val="tx1"/>
                </a:solidFill>
              </a:rPr>
              <a:t>Protection Profile</a:t>
            </a:r>
            <a:r>
              <a:rPr lang="zh-CN" altLang="en-US" dirty="0">
                <a:solidFill>
                  <a:schemeClr val="tx1"/>
                </a:solidFill>
              </a:rPr>
              <a:t>，</a:t>
            </a:r>
            <a:r>
              <a:rPr lang="en-US" altLang="zh-CN" dirty="0">
                <a:solidFill>
                  <a:schemeClr val="tx1"/>
                </a:solidFill>
              </a:rPr>
              <a:t>PP</a:t>
            </a:r>
            <a:r>
              <a:rPr lang="zh-CN" altLang="en-US" dirty="0">
                <a:solidFill>
                  <a:schemeClr val="tx1"/>
                </a:solidFill>
              </a:rPr>
              <a:t>）的重要概念，每个保护轮廓都包含了功能、开发保证和测评等三个部分。</a:t>
            </a:r>
          </a:p>
        </p:txBody>
      </p:sp>
      <p:sp>
        <p:nvSpPr>
          <p:cNvPr id="9" name="文本框 8">
            <a:extLst>
              <a:ext uri="{FF2B5EF4-FFF2-40B4-BE49-F238E27FC236}">
                <a16:creationId xmlns:a16="http://schemas.microsoft.com/office/drawing/2014/main" id="{D918243A-C129-4704-9672-3F5EC677EED1}"/>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2211769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B8D87F-6ACA-4146-B824-0CC08229541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pic>
        <p:nvPicPr>
          <p:cNvPr id="6" name="图片 5">
            <a:extLst>
              <a:ext uri="{FF2B5EF4-FFF2-40B4-BE49-F238E27FC236}">
                <a16:creationId xmlns:a16="http://schemas.microsoft.com/office/drawing/2014/main" id="{FEBFE206-0813-41BE-88D4-9D4B520D1F30}"/>
              </a:ext>
            </a:extLst>
          </p:cNvPr>
          <p:cNvPicPr>
            <a:picLocks noChangeAspect="1"/>
          </p:cNvPicPr>
          <p:nvPr/>
        </p:nvPicPr>
        <p:blipFill>
          <a:blip r:embed="rId2"/>
          <a:stretch>
            <a:fillRect/>
          </a:stretch>
        </p:blipFill>
        <p:spPr>
          <a:xfrm>
            <a:off x="0" y="1494523"/>
            <a:ext cx="9144000" cy="4852509"/>
          </a:xfrm>
          <a:prstGeom prst="rect">
            <a:avLst/>
          </a:prstGeom>
        </p:spPr>
      </p:pic>
    </p:spTree>
    <p:extLst>
      <p:ext uri="{BB962C8B-B14F-4D97-AF65-F5344CB8AC3E}">
        <p14:creationId xmlns:p14="http://schemas.microsoft.com/office/powerpoint/2010/main" val="2329507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60C380-D5E0-4A55-88DE-531E5349587D}"/>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12" name="文本框 11">
            <a:extLst>
              <a:ext uri="{FF2B5EF4-FFF2-40B4-BE49-F238E27FC236}">
                <a16:creationId xmlns:a16="http://schemas.microsoft.com/office/drawing/2014/main" id="{C7E92AB9-7A70-4AFF-81B6-FD227A2CEAD6}"/>
              </a:ext>
            </a:extLst>
          </p:cNvPr>
          <p:cNvSpPr txBox="1"/>
          <p:nvPr/>
        </p:nvSpPr>
        <p:spPr>
          <a:xfrm>
            <a:off x="1329338" y="1306286"/>
            <a:ext cx="2097741" cy="369332"/>
          </a:xfrm>
          <a:prstGeom prst="rect">
            <a:avLst/>
          </a:prstGeom>
          <a:noFill/>
        </p:spPr>
        <p:txBody>
          <a:bodyPr wrap="square" rtlCol="0">
            <a:spAutoFit/>
          </a:bodyPr>
          <a:lstStyle/>
          <a:p>
            <a:r>
              <a:rPr lang="en-US" altLang="zh-CN" dirty="0"/>
              <a:t>1. CC</a:t>
            </a:r>
            <a:r>
              <a:rPr lang="zh-CN" altLang="en-US" dirty="0"/>
              <a:t>的基本组成</a:t>
            </a:r>
          </a:p>
        </p:txBody>
      </p:sp>
      <p:sp>
        <p:nvSpPr>
          <p:cNvPr id="13" name="文本框 12">
            <a:extLst>
              <a:ext uri="{FF2B5EF4-FFF2-40B4-BE49-F238E27FC236}">
                <a16:creationId xmlns:a16="http://schemas.microsoft.com/office/drawing/2014/main" id="{BE3F338B-FEC5-48B2-A42D-F589EBCA5A58}"/>
              </a:ext>
            </a:extLst>
          </p:cNvPr>
          <p:cNvSpPr txBox="1"/>
          <p:nvPr/>
        </p:nvSpPr>
        <p:spPr>
          <a:xfrm>
            <a:off x="1329337" y="1963403"/>
            <a:ext cx="7215308" cy="646331"/>
          </a:xfrm>
          <a:prstGeom prst="rect">
            <a:avLst/>
          </a:prstGeom>
          <a:noFill/>
        </p:spPr>
        <p:txBody>
          <a:bodyPr wrap="square" rtlCol="0">
            <a:spAutoFit/>
          </a:bodyPr>
          <a:lstStyle/>
          <a:p>
            <a:r>
              <a:rPr lang="en-US" altLang="zh-CN" dirty="0">
                <a:latin typeface="+mn-ea"/>
              </a:rPr>
              <a:t>CC</a:t>
            </a:r>
            <a:r>
              <a:rPr lang="zh-CN" altLang="en-US" dirty="0">
                <a:latin typeface="+mn-ea"/>
              </a:rPr>
              <a:t>主要由三部分组成，分别是：简介和一般模型、安全功能要求和安全保证要求。</a:t>
            </a:r>
          </a:p>
        </p:txBody>
      </p:sp>
      <p:sp>
        <p:nvSpPr>
          <p:cNvPr id="14" name="Rectangle 3">
            <a:extLst>
              <a:ext uri="{FF2B5EF4-FFF2-40B4-BE49-F238E27FC236}">
                <a16:creationId xmlns:a16="http://schemas.microsoft.com/office/drawing/2014/main" id="{3E1DF02A-3E17-41C9-8AC4-C8E5EB1CA125}"/>
              </a:ext>
            </a:extLst>
          </p:cNvPr>
          <p:cNvSpPr txBox="1">
            <a:spLocks noChangeArrowheads="1"/>
          </p:cNvSpPr>
          <p:nvPr/>
        </p:nvSpPr>
        <p:spPr>
          <a:xfrm>
            <a:off x="1329337" y="2897519"/>
            <a:ext cx="7336332" cy="3019187"/>
          </a:xfrm>
          <a:prstGeom prst="rect">
            <a:avLst/>
          </a:prstGeom>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buFont typeface="Wingdings" panose="05000000000000000000" pitchFamily="2" charset="2"/>
              <a:buChar char="q"/>
            </a:pPr>
            <a:r>
              <a:rPr lang="zh-CN" altLang="en-US" dirty="0">
                <a:solidFill>
                  <a:schemeClr val="tx2"/>
                </a:solidFill>
                <a:latin typeface="+mn-ea"/>
              </a:rPr>
              <a:t>简介和一般模型：</a:t>
            </a:r>
            <a:r>
              <a:rPr lang="zh-CN" altLang="en-US" dirty="0">
                <a:latin typeface="+mn-ea"/>
              </a:rPr>
              <a:t>正文介绍了</a:t>
            </a:r>
            <a:r>
              <a:rPr lang="en-US" altLang="zh-CN" dirty="0">
                <a:latin typeface="+mn-ea"/>
              </a:rPr>
              <a:t>CC</a:t>
            </a:r>
            <a:r>
              <a:rPr lang="zh-CN" altLang="en-US" dirty="0">
                <a:latin typeface="+mn-ea"/>
              </a:rPr>
              <a:t>中的有关术语、基本概念和一般模型以及与评估有关的一些框架，附录部分主要介绍保护轮廓（</a:t>
            </a:r>
            <a:r>
              <a:rPr lang="en-US" altLang="zh-CN" dirty="0">
                <a:latin typeface="+mn-ea"/>
              </a:rPr>
              <a:t>PP</a:t>
            </a:r>
            <a:r>
              <a:rPr lang="zh-CN" altLang="en-US" dirty="0">
                <a:latin typeface="+mn-ea"/>
              </a:rPr>
              <a:t>）和安全目标（</a:t>
            </a:r>
            <a:r>
              <a:rPr lang="en-US" altLang="zh-CN" dirty="0">
                <a:latin typeface="+mn-ea"/>
              </a:rPr>
              <a:t>ST</a:t>
            </a:r>
            <a:r>
              <a:rPr lang="zh-CN" altLang="en-US" dirty="0">
                <a:latin typeface="+mn-ea"/>
              </a:rPr>
              <a:t>）的基本内容。 </a:t>
            </a:r>
          </a:p>
          <a:p>
            <a:pPr>
              <a:lnSpc>
                <a:spcPct val="90000"/>
              </a:lnSpc>
              <a:buFont typeface="Wingdings" panose="05000000000000000000" pitchFamily="2" charset="2"/>
              <a:buChar char="q"/>
            </a:pPr>
            <a:r>
              <a:rPr lang="zh-CN" altLang="en-US" dirty="0">
                <a:solidFill>
                  <a:schemeClr val="tx2"/>
                </a:solidFill>
                <a:latin typeface="+mn-ea"/>
              </a:rPr>
              <a:t>安全功能要求：</a:t>
            </a:r>
            <a:r>
              <a:rPr lang="zh-CN" altLang="en-US" dirty="0">
                <a:latin typeface="+mn-ea"/>
              </a:rPr>
              <a:t>按“类</a:t>
            </a:r>
            <a:r>
              <a:rPr lang="en-US" altLang="zh-CN" dirty="0">
                <a:latin typeface="+mn-ea"/>
              </a:rPr>
              <a:t>—</a:t>
            </a:r>
            <a:r>
              <a:rPr lang="zh-CN" altLang="en-US" dirty="0">
                <a:latin typeface="+mn-ea"/>
              </a:rPr>
              <a:t>族</a:t>
            </a:r>
            <a:r>
              <a:rPr lang="en-US" altLang="zh-CN" dirty="0">
                <a:latin typeface="+mn-ea"/>
              </a:rPr>
              <a:t>—</a:t>
            </a:r>
            <a:r>
              <a:rPr lang="zh-CN" altLang="en-US" dirty="0">
                <a:latin typeface="+mn-ea"/>
              </a:rPr>
              <a:t>组件”的方式提出安全功能要求，提供了表示评估对象</a:t>
            </a:r>
            <a:r>
              <a:rPr lang="en-US" altLang="zh-CN" dirty="0">
                <a:latin typeface="+mn-ea"/>
              </a:rPr>
              <a:t>TOE</a:t>
            </a:r>
            <a:r>
              <a:rPr lang="zh-CN" altLang="en-US" dirty="0">
                <a:latin typeface="+mn-ea"/>
              </a:rPr>
              <a:t>（</a:t>
            </a:r>
            <a:r>
              <a:rPr lang="en-US" altLang="zh-CN" dirty="0">
                <a:latin typeface="+mn-ea"/>
              </a:rPr>
              <a:t>target of evaluation</a:t>
            </a:r>
            <a:r>
              <a:rPr lang="zh-CN" altLang="en-US" dirty="0">
                <a:latin typeface="+mn-ea"/>
              </a:rPr>
              <a:t>）安全功能要求的标准方法。除正文以外，每一个类还有对应的提示性附录作进一步解释。 </a:t>
            </a:r>
            <a:endParaRPr lang="en-US" altLang="zh-CN" dirty="0">
              <a:latin typeface="+mn-ea"/>
            </a:endParaRPr>
          </a:p>
          <a:p>
            <a:pPr>
              <a:lnSpc>
                <a:spcPct val="90000"/>
              </a:lnSpc>
              <a:buFont typeface="Wingdings" panose="05000000000000000000" pitchFamily="2" charset="2"/>
              <a:buChar char="q"/>
            </a:pPr>
            <a:r>
              <a:rPr lang="zh-CN" altLang="en-US" dirty="0">
                <a:solidFill>
                  <a:schemeClr val="tx2"/>
                </a:solidFill>
                <a:latin typeface="宋体" panose="02010600030101010101" pitchFamily="2" charset="-122"/>
              </a:rPr>
              <a:t>安全保证要求：</a:t>
            </a:r>
            <a:r>
              <a:rPr lang="zh-CN" altLang="en-US" dirty="0">
                <a:latin typeface="宋体" panose="02010600030101010101" pitchFamily="2" charset="-122"/>
              </a:rPr>
              <a:t>定义了评估保证级别，介绍了</a:t>
            </a:r>
            <a:r>
              <a:rPr lang="en-US" altLang="zh-CN" dirty="0"/>
              <a:t>PP</a:t>
            </a:r>
            <a:r>
              <a:rPr lang="zh-CN" altLang="en-US" dirty="0">
                <a:latin typeface="宋体" panose="02010600030101010101" pitchFamily="2" charset="-122"/>
              </a:rPr>
              <a:t>（保护轮廓）和</a:t>
            </a:r>
            <a:r>
              <a:rPr lang="en-US" altLang="zh-CN" dirty="0"/>
              <a:t>ST</a:t>
            </a:r>
            <a:r>
              <a:rPr lang="zh-CN" altLang="en-US" dirty="0">
                <a:latin typeface="宋体" panose="02010600030101010101" pitchFamily="2" charset="-122"/>
              </a:rPr>
              <a:t>（安全目标）的评估，并按</a:t>
            </a:r>
            <a:r>
              <a:rPr lang="zh-CN" altLang="en-US" dirty="0"/>
              <a:t>“</a:t>
            </a:r>
            <a:r>
              <a:rPr lang="zh-CN" altLang="en-US" dirty="0">
                <a:latin typeface="宋体" panose="02010600030101010101" pitchFamily="2" charset="-122"/>
              </a:rPr>
              <a:t>类</a:t>
            </a:r>
            <a:r>
              <a:rPr lang="en-US" altLang="zh-CN" dirty="0"/>
              <a:t>—</a:t>
            </a:r>
            <a:r>
              <a:rPr lang="zh-CN" altLang="en-US" dirty="0">
                <a:latin typeface="宋体" panose="02010600030101010101" pitchFamily="2" charset="-122"/>
              </a:rPr>
              <a:t>族</a:t>
            </a:r>
            <a:r>
              <a:rPr lang="en-US" altLang="zh-CN" dirty="0"/>
              <a:t>—</a:t>
            </a:r>
            <a:r>
              <a:rPr lang="zh-CN" altLang="en-US" dirty="0">
                <a:latin typeface="宋体" panose="02010600030101010101" pitchFamily="2" charset="-122"/>
              </a:rPr>
              <a:t>组件</a:t>
            </a:r>
            <a:r>
              <a:rPr lang="zh-CN" altLang="en-US" dirty="0"/>
              <a:t>”</a:t>
            </a:r>
            <a:r>
              <a:rPr lang="zh-CN" altLang="en-US" dirty="0">
                <a:latin typeface="宋体" panose="02010600030101010101" pitchFamily="2" charset="-122"/>
              </a:rPr>
              <a:t>的方式提出安全保证要求。</a:t>
            </a:r>
          </a:p>
          <a:p>
            <a:pPr>
              <a:lnSpc>
                <a:spcPct val="90000"/>
              </a:lnSpc>
              <a:buFont typeface="Wingdings" panose="05000000000000000000" pitchFamily="2" charset="2"/>
              <a:buChar char="q"/>
            </a:pPr>
            <a:endParaRPr lang="zh-CN" altLang="en-US" dirty="0">
              <a:latin typeface="+mn-ea"/>
            </a:endParaRPr>
          </a:p>
        </p:txBody>
      </p:sp>
    </p:spTree>
    <p:extLst>
      <p:ext uri="{BB962C8B-B14F-4D97-AF65-F5344CB8AC3E}">
        <p14:creationId xmlns:p14="http://schemas.microsoft.com/office/powerpoint/2010/main" val="335994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84B2D0-1261-40FB-8515-A2FDE595FA8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文本框 3">
            <a:extLst>
              <a:ext uri="{FF2B5EF4-FFF2-40B4-BE49-F238E27FC236}">
                <a16:creationId xmlns:a16="http://schemas.microsoft.com/office/drawing/2014/main" id="{C506B42F-0683-44EB-AFED-608C48230F52}"/>
              </a:ext>
            </a:extLst>
          </p:cNvPr>
          <p:cNvSpPr txBox="1"/>
          <p:nvPr/>
        </p:nvSpPr>
        <p:spPr>
          <a:xfrm>
            <a:off x="1114185" y="1122481"/>
            <a:ext cx="2097741" cy="369332"/>
          </a:xfrm>
          <a:prstGeom prst="rect">
            <a:avLst/>
          </a:prstGeom>
          <a:noFill/>
        </p:spPr>
        <p:txBody>
          <a:bodyPr wrap="square" rtlCol="0">
            <a:spAutoFit/>
          </a:bodyPr>
          <a:lstStyle/>
          <a:p>
            <a:r>
              <a:rPr lang="en-US" altLang="zh-CN" dirty="0"/>
              <a:t>2. </a:t>
            </a:r>
            <a:r>
              <a:rPr lang="zh-CN" altLang="en-US" dirty="0"/>
              <a:t>评估保证级别</a:t>
            </a:r>
          </a:p>
        </p:txBody>
      </p:sp>
      <p:sp>
        <p:nvSpPr>
          <p:cNvPr id="5" name="矩形 4">
            <a:extLst>
              <a:ext uri="{FF2B5EF4-FFF2-40B4-BE49-F238E27FC236}">
                <a16:creationId xmlns:a16="http://schemas.microsoft.com/office/drawing/2014/main" id="{95EB0C91-74F8-4AF1-BB12-B5FF86390C47}"/>
              </a:ext>
            </a:extLst>
          </p:cNvPr>
          <p:cNvSpPr/>
          <p:nvPr/>
        </p:nvSpPr>
        <p:spPr>
          <a:xfrm>
            <a:off x="1114185" y="1646558"/>
            <a:ext cx="7407408" cy="369332"/>
          </a:xfrm>
          <a:prstGeom prst="rect">
            <a:avLst/>
          </a:prstGeom>
        </p:spPr>
        <p:txBody>
          <a:bodyPr wrap="square">
            <a:spAutoFit/>
          </a:bodyPr>
          <a:lstStyle/>
          <a:p>
            <a:r>
              <a:rPr lang="en-US" altLang="zh-CN" dirty="0"/>
              <a:t>CC</a:t>
            </a:r>
            <a:r>
              <a:rPr lang="zh-CN" altLang="en-US" dirty="0"/>
              <a:t>设计了</a:t>
            </a:r>
            <a:r>
              <a:rPr lang="en-US" altLang="zh-CN" dirty="0"/>
              <a:t>7</a:t>
            </a:r>
            <a:r>
              <a:rPr lang="zh-CN" altLang="en-US" dirty="0"/>
              <a:t>个评估保证级（</a:t>
            </a:r>
            <a:r>
              <a:rPr lang="en-US" altLang="zh-CN" dirty="0"/>
              <a:t>EAL</a:t>
            </a:r>
            <a:r>
              <a:rPr lang="zh-CN" altLang="en-US" dirty="0"/>
              <a:t>），从</a:t>
            </a:r>
            <a:r>
              <a:rPr lang="en-US" altLang="zh-CN" dirty="0"/>
              <a:t>EAL1-EAL7</a:t>
            </a:r>
            <a:r>
              <a:rPr lang="zh-CN" altLang="en-US" dirty="0"/>
              <a:t>，共</a:t>
            </a:r>
            <a:r>
              <a:rPr lang="en-US" altLang="zh-CN" dirty="0"/>
              <a:t>7</a:t>
            </a:r>
            <a:r>
              <a:rPr lang="zh-CN" altLang="en-US" dirty="0"/>
              <a:t>个等级。</a:t>
            </a:r>
          </a:p>
        </p:txBody>
      </p:sp>
      <p:sp>
        <p:nvSpPr>
          <p:cNvPr id="6" name="矩形 5">
            <a:extLst>
              <a:ext uri="{FF2B5EF4-FFF2-40B4-BE49-F238E27FC236}">
                <a16:creationId xmlns:a16="http://schemas.microsoft.com/office/drawing/2014/main" id="{1BF1B2C5-643A-41F8-BEB5-D87431AD30B8}"/>
              </a:ext>
            </a:extLst>
          </p:cNvPr>
          <p:cNvSpPr/>
          <p:nvPr/>
        </p:nvSpPr>
        <p:spPr>
          <a:xfrm>
            <a:off x="1114184" y="2644864"/>
            <a:ext cx="7307516" cy="923330"/>
          </a:xfrm>
          <a:prstGeom prst="rect">
            <a:avLst/>
          </a:prstGeom>
        </p:spPr>
        <p:txBody>
          <a:bodyPr wrap="square">
            <a:spAutoFit/>
          </a:bodyPr>
          <a:lstStyle/>
          <a:p>
            <a:r>
              <a:rPr lang="en-US" altLang="zh-CN" dirty="0"/>
              <a:t>EAL1</a:t>
            </a:r>
            <a:r>
              <a:rPr lang="zh-CN" altLang="en-US" dirty="0"/>
              <a:t>为功能测试级别。可以用于需要对正确操作有一定信任，但认为对安全的威胁并不严重的场合。适用于需要独立的保证在人员和相似信息保护方面已经做了足够的重视的。</a:t>
            </a:r>
          </a:p>
        </p:txBody>
      </p:sp>
      <p:sp>
        <p:nvSpPr>
          <p:cNvPr id="7" name="矩形 6">
            <a:extLst>
              <a:ext uri="{FF2B5EF4-FFF2-40B4-BE49-F238E27FC236}">
                <a16:creationId xmlns:a16="http://schemas.microsoft.com/office/drawing/2014/main" id="{48B62111-80E5-4992-BCE5-8B5716308EF1}"/>
              </a:ext>
            </a:extLst>
          </p:cNvPr>
          <p:cNvSpPr/>
          <p:nvPr/>
        </p:nvSpPr>
        <p:spPr>
          <a:xfrm>
            <a:off x="1114184" y="2194525"/>
            <a:ext cx="1535998"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EAL1</a:t>
            </a:r>
            <a:r>
              <a:rPr lang="zh-CN" altLang="en-US" dirty="0"/>
              <a:t>级</a:t>
            </a:r>
          </a:p>
        </p:txBody>
      </p:sp>
      <p:sp>
        <p:nvSpPr>
          <p:cNvPr id="8" name="矩形 7">
            <a:extLst>
              <a:ext uri="{FF2B5EF4-FFF2-40B4-BE49-F238E27FC236}">
                <a16:creationId xmlns:a16="http://schemas.microsoft.com/office/drawing/2014/main" id="{A6CA3C18-6455-4DDD-AC72-4C3CBF8367DA}"/>
              </a:ext>
            </a:extLst>
          </p:cNvPr>
          <p:cNvSpPr/>
          <p:nvPr/>
        </p:nvSpPr>
        <p:spPr>
          <a:xfrm>
            <a:off x="1114184" y="4173278"/>
            <a:ext cx="1535998"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EAL2</a:t>
            </a:r>
            <a:r>
              <a:rPr lang="zh-CN" altLang="en-US" dirty="0"/>
              <a:t>级</a:t>
            </a:r>
          </a:p>
        </p:txBody>
      </p:sp>
      <p:sp>
        <p:nvSpPr>
          <p:cNvPr id="9" name="矩形 8">
            <a:extLst>
              <a:ext uri="{FF2B5EF4-FFF2-40B4-BE49-F238E27FC236}">
                <a16:creationId xmlns:a16="http://schemas.microsoft.com/office/drawing/2014/main" id="{AA70560C-7992-44E5-81F5-6E115F2AAFB4}"/>
              </a:ext>
            </a:extLst>
          </p:cNvPr>
          <p:cNvSpPr/>
          <p:nvPr/>
        </p:nvSpPr>
        <p:spPr>
          <a:xfrm>
            <a:off x="1114185" y="4652047"/>
            <a:ext cx="7407407" cy="646331"/>
          </a:xfrm>
          <a:prstGeom prst="rect">
            <a:avLst/>
          </a:prstGeom>
        </p:spPr>
        <p:txBody>
          <a:bodyPr wrap="square">
            <a:spAutoFit/>
          </a:bodyPr>
          <a:lstStyle/>
          <a:p>
            <a:r>
              <a:rPr lang="en-US" altLang="zh-CN" dirty="0"/>
              <a:t>EAL2</a:t>
            </a:r>
            <a:r>
              <a:rPr lang="zh-CN" altLang="en-US" dirty="0"/>
              <a:t>为结构测试级别。在交付设计信息和测试结果方面，</a:t>
            </a:r>
            <a:r>
              <a:rPr lang="en-US" altLang="zh-CN" dirty="0"/>
              <a:t>EAL2</a:t>
            </a:r>
            <a:r>
              <a:rPr lang="zh-CN" altLang="en-US" dirty="0"/>
              <a:t>需要开发者的合作，但不要超出良好商业运作的一致性而损害开发方的利益。</a:t>
            </a:r>
          </a:p>
        </p:txBody>
      </p:sp>
      <p:sp>
        <p:nvSpPr>
          <p:cNvPr id="10" name="矩形 9">
            <a:extLst>
              <a:ext uri="{FF2B5EF4-FFF2-40B4-BE49-F238E27FC236}">
                <a16:creationId xmlns:a16="http://schemas.microsoft.com/office/drawing/2014/main" id="{D1D207C4-9D25-4F96-98CA-7E7790184127}"/>
              </a:ext>
            </a:extLst>
          </p:cNvPr>
          <p:cNvSpPr/>
          <p:nvPr/>
        </p:nvSpPr>
        <p:spPr>
          <a:xfrm>
            <a:off x="1114185" y="5407815"/>
            <a:ext cx="7407407" cy="923330"/>
          </a:xfrm>
          <a:prstGeom prst="rect">
            <a:avLst/>
          </a:prstGeom>
        </p:spPr>
        <p:txBody>
          <a:bodyPr wrap="square">
            <a:spAutoFit/>
          </a:bodyPr>
          <a:lstStyle/>
          <a:p>
            <a:r>
              <a:rPr lang="en-US" altLang="zh-CN" dirty="0"/>
              <a:t>EAV2</a:t>
            </a:r>
            <a:r>
              <a:rPr lang="zh-CN" altLang="en-US" dirty="0"/>
              <a:t>适合与以下情况：在缺乏完整、有效的开发记录情况下，开发者或者使用者需要一种中等以下级别的独立的安全保证。在保护遗留的系统时或者同开发者的交流受到限制时，可能会出现这种情况。 </a:t>
            </a:r>
          </a:p>
        </p:txBody>
      </p:sp>
      <p:sp>
        <p:nvSpPr>
          <p:cNvPr id="11" name="矩形 10">
            <a:extLst>
              <a:ext uri="{FF2B5EF4-FFF2-40B4-BE49-F238E27FC236}">
                <a16:creationId xmlns:a16="http://schemas.microsoft.com/office/drawing/2014/main" id="{12874A7F-8EFA-4391-8A46-F70ED5EBE253}"/>
              </a:ext>
            </a:extLst>
          </p:cNvPr>
          <p:cNvSpPr/>
          <p:nvPr/>
        </p:nvSpPr>
        <p:spPr>
          <a:xfrm>
            <a:off x="1114184" y="3649201"/>
            <a:ext cx="4408579" cy="369332"/>
          </a:xfrm>
          <a:prstGeom prst="rect">
            <a:avLst/>
          </a:prstGeom>
        </p:spPr>
        <p:txBody>
          <a:bodyPr wrap="none">
            <a:spAutoFit/>
          </a:bodyPr>
          <a:lstStyle/>
          <a:p>
            <a:r>
              <a:rPr lang="en-US" altLang="zh-CN" dirty="0"/>
              <a:t>EAL1</a:t>
            </a:r>
            <a:r>
              <a:rPr lang="zh-CN" altLang="en-US" dirty="0"/>
              <a:t>适用于安全的威胁并不严重的场合。</a:t>
            </a:r>
          </a:p>
        </p:txBody>
      </p:sp>
    </p:spTree>
    <p:extLst>
      <p:ext uri="{BB962C8B-B14F-4D97-AF65-F5344CB8AC3E}">
        <p14:creationId xmlns:p14="http://schemas.microsoft.com/office/powerpoint/2010/main" val="828379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F97A16-82EC-4683-922A-451B41746E18}"/>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92BBE031-4CD5-4EDD-853D-CC40491DE9A8}"/>
              </a:ext>
            </a:extLst>
          </p:cNvPr>
          <p:cNvSpPr/>
          <p:nvPr/>
        </p:nvSpPr>
        <p:spPr>
          <a:xfrm>
            <a:off x="1148497" y="1690148"/>
            <a:ext cx="7200373" cy="923330"/>
          </a:xfrm>
          <a:prstGeom prst="rect">
            <a:avLst/>
          </a:prstGeom>
        </p:spPr>
        <p:txBody>
          <a:bodyPr wrap="square">
            <a:spAutoFit/>
          </a:bodyPr>
          <a:lstStyle/>
          <a:p>
            <a:r>
              <a:rPr lang="en-US" altLang="zh-CN" dirty="0"/>
              <a:t>EAL3</a:t>
            </a:r>
            <a:r>
              <a:rPr lang="zh-CN" altLang="en-US" dirty="0"/>
              <a:t>为方法测试和校验级别。在设计阶段中，</a:t>
            </a:r>
            <a:r>
              <a:rPr lang="en-US" altLang="zh-CN" dirty="0"/>
              <a:t>EAL3</a:t>
            </a:r>
            <a:r>
              <a:rPr lang="zh-CN" altLang="en-US" dirty="0"/>
              <a:t>允许开发者在已有的合理开发实践没有作重大改变的情况下，从肯定的安全工程中获得最大程度的保证。。</a:t>
            </a:r>
          </a:p>
        </p:txBody>
      </p:sp>
      <p:sp>
        <p:nvSpPr>
          <p:cNvPr id="5" name="矩形 4">
            <a:extLst>
              <a:ext uri="{FF2B5EF4-FFF2-40B4-BE49-F238E27FC236}">
                <a16:creationId xmlns:a16="http://schemas.microsoft.com/office/drawing/2014/main" id="{9998D2A4-EC77-4A51-9476-773CB7199B1A}"/>
              </a:ext>
            </a:extLst>
          </p:cNvPr>
          <p:cNvSpPr/>
          <p:nvPr/>
        </p:nvSpPr>
        <p:spPr>
          <a:xfrm>
            <a:off x="1148497" y="1169659"/>
            <a:ext cx="1535998" cy="369332"/>
          </a:xfrm>
          <a:prstGeom prst="rect">
            <a:avLst/>
          </a:prstGeom>
        </p:spPr>
        <p:txBody>
          <a:bodyPr wrap="none">
            <a:spAutoFit/>
          </a:bodyPr>
          <a:lstStyle/>
          <a:p>
            <a:r>
              <a:rPr lang="zh-CN" altLang="en-US" dirty="0"/>
              <a:t>（</a:t>
            </a:r>
            <a:r>
              <a:rPr lang="en-US" altLang="zh-CN" dirty="0"/>
              <a:t>3</a:t>
            </a:r>
            <a:r>
              <a:rPr lang="zh-CN" altLang="en-US" dirty="0"/>
              <a:t>）</a:t>
            </a:r>
            <a:r>
              <a:rPr lang="en-US" altLang="zh-CN" dirty="0"/>
              <a:t>EAL3</a:t>
            </a:r>
            <a:r>
              <a:rPr lang="zh-CN" altLang="en-US" dirty="0"/>
              <a:t>级</a:t>
            </a:r>
          </a:p>
        </p:txBody>
      </p:sp>
      <p:sp>
        <p:nvSpPr>
          <p:cNvPr id="6" name="矩形 5">
            <a:extLst>
              <a:ext uri="{FF2B5EF4-FFF2-40B4-BE49-F238E27FC236}">
                <a16:creationId xmlns:a16="http://schemas.microsoft.com/office/drawing/2014/main" id="{492D37B0-C2E3-4572-A950-5E8A55D862D4}"/>
              </a:ext>
            </a:extLst>
          </p:cNvPr>
          <p:cNvSpPr/>
          <p:nvPr/>
        </p:nvSpPr>
        <p:spPr>
          <a:xfrm>
            <a:off x="1148497" y="2764635"/>
            <a:ext cx="7200372" cy="646331"/>
          </a:xfrm>
          <a:prstGeom prst="rect">
            <a:avLst/>
          </a:prstGeom>
        </p:spPr>
        <p:txBody>
          <a:bodyPr wrap="square">
            <a:spAutoFit/>
          </a:bodyPr>
          <a:lstStyle/>
          <a:p>
            <a:r>
              <a:rPr lang="en-US" altLang="zh-CN" dirty="0"/>
              <a:t>EAL3</a:t>
            </a:r>
            <a:r>
              <a:rPr lang="zh-CN" altLang="en-US" dirty="0"/>
              <a:t>适用于开发者或用户需要一个中等级别的独立的保证安全，以及需要在没有重大的再工程的情况下对</a:t>
            </a:r>
            <a:r>
              <a:rPr lang="en-US" altLang="zh-CN" dirty="0"/>
              <a:t>TOE</a:t>
            </a:r>
            <a:r>
              <a:rPr lang="zh-CN" altLang="en-US" dirty="0"/>
              <a:t>和其开发进行彻底调查</a:t>
            </a:r>
          </a:p>
        </p:txBody>
      </p:sp>
      <p:sp>
        <p:nvSpPr>
          <p:cNvPr id="7" name="矩形 6">
            <a:extLst>
              <a:ext uri="{FF2B5EF4-FFF2-40B4-BE49-F238E27FC236}">
                <a16:creationId xmlns:a16="http://schemas.microsoft.com/office/drawing/2014/main" id="{6D6BFC51-98AA-4E7C-B9B8-9B3737409BEE}"/>
              </a:ext>
            </a:extLst>
          </p:cNvPr>
          <p:cNvSpPr/>
          <p:nvPr/>
        </p:nvSpPr>
        <p:spPr>
          <a:xfrm>
            <a:off x="1148497" y="3654457"/>
            <a:ext cx="1535998" cy="369332"/>
          </a:xfrm>
          <a:prstGeom prst="rect">
            <a:avLst/>
          </a:prstGeom>
        </p:spPr>
        <p:txBody>
          <a:bodyPr wrap="none">
            <a:spAutoFit/>
          </a:bodyPr>
          <a:lstStyle/>
          <a:p>
            <a:r>
              <a:rPr lang="zh-CN" altLang="en-US" dirty="0"/>
              <a:t>（</a:t>
            </a:r>
            <a:r>
              <a:rPr lang="en-US" altLang="zh-CN" dirty="0"/>
              <a:t>4</a:t>
            </a:r>
            <a:r>
              <a:rPr lang="zh-CN" altLang="en-US" dirty="0"/>
              <a:t>）</a:t>
            </a:r>
            <a:r>
              <a:rPr lang="en-US" altLang="zh-CN" dirty="0"/>
              <a:t>EAL4</a:t>
            </a:r>
            <a:r>
              <a:rPr lang="zh-CN" altLang="en-US" dirty="0"/>
              <a:t>级</a:t>
            </a:r>
          </a:p>
        </p:txBody>
      </p:sp>
      <p:sp>
        <p:nvSpPr>
          <p:cNvPr id="8" name="矩形 7">
            <a:extLst>
              <a:ext uri="{FF2B5EF4-FFF2-40B4-BE49-F238E27FC236}">
                <a16:creationId xmlns:a16="http://schemas.microsoft.com/office/drawing/2014/main" id="{36B7FD3F-8F1A-4B29-8A69-D932FEB21D8B}"/>
              </a:ext>
            </a:extLst>
          </p:cNvPr>
          <p:cNvSpPr/>
          <p:nvPr/>
        </p:nvSpPr>
        <p:spPr>
          <a:xfrm>
            <a:off x="1148498" y="4174102"/>
            <a:ext cx="7200372" cy="923330"/>
          </a:xfrm>
          <a:prstGeom prst="rect">
            <a:avLst/>
          </a:prstGeom>
        </p:spPr>
        <p:txBody>
          <a:bodyPr wrap="square">
            <a:spAutoFit/>
          </a:bodyPr>
          <a:lstStyle/>
          <a:p>
            <a:r>
              <a:rPr lang="en-US" altLang="zh-CN" dirty="0"/>
              <a:t>EAL4</a:t>
            </a:r>
            <a:r>
              <a:rPr lang="zh-CN" altLang="en-US" dirty="0"/>
              <a:t>为系统地设计、测试和评审级别。允许开发者从积极的安全工程中获得最大保证，这种安全工程基于良好的商业开发实践，这种实践虽然很严格，但并不需要专门的知识、技巧和其它资源。</a:t>
            </a:r>
          </a:p>
        </p:txBody>
      </p:sp>
      <p:sp>
        <p:nvSpPr>
          <p:cNvPr id="9" name="矩形 8">
            <a:extLst>
              <a:ext uri="{FF2B5EF4-FFF2-40B4-BE49-F238E27FC236}">
                <a16:creationId xmlns:a16="http://schemas.microsoft.com/office/drawing/2014/main" id="{B76390F3-D7C4-4AD6-B454-AFA9A426E2CB}"/>
              </a:ext>
            </a:extLst>
          </p:cNvPr>
          <p:cNvSpPr/>
          <p:nvPr/>
        </p:nvSpPr>
        <p:spPr>
          <a:xfrm>
            <a:off x="1148496" y="5247745"/>
            <a:ext cx="7200371" cy="1200329"/>
          </a:xfrm>
          <a:prstGeom prst="rect">
            <a:avLst/>
          </a:prstGeom>
        </p:spPr>
        <p:txBody>
          <a:bodyPr wrap="square">
            <a:spAutoFit/>
          </a:bodyPr>
          <a:lstStyle/>
          <a:p>
            <a:r>
              <a:rPr lang="zh-CN" altLang="en-US" dirty="0"/>
              <a:t>在经济上合理的条件下对一个已经存在的生产线进行翻新时， </a:t>
            </a:r>
            <a:r>
              <a:rPr lang="en-US" altLang="zh-CN" dirty="0"/>
              <a:t>EAL4</a:t>
            </a:r>
            <a:r>
              <a:rPr lang="zh-CN" altLang="en-US" dirty="0"/>
              <a:t>是所能达到的最高级别。因此</a:t>
            </a:r>
            <a:r>
              <a:rPr lang="en-US" altLang="zh-CN" dirty="0"/>
              <a:t>EAL4</a:t>
            </a:r>
            <a:r>
              <a:rPr lang="zh-CN" altLang="en-US" dirty="0"/>
              <a:t>适用的情况是：开发者或使用者需要一个中等到高等级别的有关传统的日用</a:t>
            </a:r>
            <a:r>
              <a:rPr lang="en-US" altLang="zh-CN" dirty="0"/>
              <a:t>TOE</a:t>
            </a:r>
            <a:r>
              <a:rPr lang="zh-CN" altLang="en-US" dirty="0"/>
              <a:t>的独立保证安全，并且准备花费额外的特殊安全工程费用。 </a:t>
            </a:r>
          </a:p>
        </p:txBody>
      </p:sp>
    </p:spTree>
    <p:extLst>
      <p:ext uri="{BB962C8B-B14F-4D97-AF65-F5344CB8AC3E}">
        <p14:creationId xmlns:p14="http://schemas.microsoft.com/office/powerpoint/2010/main" val="3737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8339" y="5000291"/>
            <a:ext cx="7104882" cy="1754326"/>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源发不可否认：向数据接收者提供数据源的证据，防止发送者否认发送过这个数据；</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接收不可否认：向数据发送者提供数据已接收的证据，接收者事后不能否认曾收到此数据。 </a:t>
            </a:r>
          </a:p>
        </p:txBody>
      </p:sp>
      <p:sp>
        <p:nvSpPr>
          <p:cNvPr id="5" name="矩形 4"/>
          <p:cNvSpPr/>
          <p:nvPr/>
        </p:nvSpPr>
        <p:spPr>
          <a:xfrm>
            <a:off x="1008342" y="1178585"/>
            <a:ext cx="1595309" cy="369332"/>
          </a:xfrm>
          <a:prstGeom prst="rect">
            <a:avLst/>
          </a:prstGeom>
        </p:spPr>
        <p:txBody>
          <a:bodyPr wrap="none">
            <a:spAutoFit/>
          </a:bodyPr>
          <a:lstStyle/>
          <a:p>
            <a:r>
              <a:rPr lang="en-US" altLang="zh-CN" dirty="0"/>
              <a:t>4. </a:t>
            </a:r>
            <a:r>
              <a:rPr lang="zh-CN" altLang="en-US" dirty="0"/>
              <a:t>数据完整性</a:t>
            </a:r>
          </a:p>
        </p:txBody>
      </p:sp>
      <p:sp>
        <p:nvSpPr>
          <p:cNvPr id="6" name="矩形 5"/>
          <p:cNvSpPr/>
          <p:nvPr/>
        </p:nvSpPr>
        <p:spPr>
          <a:xfrm>
            <a:off x="1008342" y="1645575"/>
            <a:ext cx="7329323" cy="646331"/>
          </a:xfrm>
          <a:prstGeom prst="rect">
            <a:avLst/>
          </a:prstGeom>
        </p:spPr>
        <p:txBody>
          <a:bodyPr wrap="square">
            <a:spAutoFit/>
          </a:bodyPr>
          <a:lstStyle/>
          <a:p>
            <a:r>
              <a:rPr lang="zh-CN" altLang="en-US" dirty="0"/>
              <a:t>数据完整性（</a:t>
            </a:r>
            <a:r>
              <a:rPr lang="en-US" altLang="zh-CN" dirty="0"/>
              <a:t>Integrity</a:t>
            </a:r>
            <a:r>
              <a:rPr lang="zh-CN" altLang="en-US" dirty="0"/>
              <a:t>）服务用于保证所接受的数据未经复制、插入、篡改、重排或重放，主要用于防止非授权的篡改和破坏等行为。</a:t>
            </a:r>
          </a:p>
        </p:txBody>
      </p:sp>
      <p:sp>
        <p:nvSpPr>
          <p:cNvPr id="7" name="矩形 6"/>
          <p:cNvSpPr/>
          <p:nvPr/>
        </p:nvSpPr>
        <p:spPr>
          <a:xfrm>
            <a:off x="1008341" y="2447670"/>
            <a:ext cx="6971877"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对遭受一定程度毁坏的数据进行完整性恢复（即带恢复的数据完整性）。</a:t>
            </a:r>
          </a:p>
        </p:txBody>
      </p:sp>
      <p:sp>
        <p:nvSpPr>
          <p:cNvPr id="8" name="矩形 7"/>
          <p:cNvSpPr/>
          <p:nvPr/>
        </p:nvSpPr>
        <p:spPr>
          <a:xfrm>
            <a:off x="1019559" y="3191659"/>
            <a:ext cx="7104881"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数据完整性可用于一个消息流、单个消息或一个消息中所选字段。</a:t>
            </a:r>
          </a:p>
        </p:txBody>
      </p:sp>
      <p:sp>
        <p:nvSpPr>
          <p:cNvPr id="9" name="矩形 8"/>
          <p:cNvSpPr/>
          <p:nvPr/>
        </p:nvSpPr>
        <p:spPr>
          <a:xfrm>
            <a:off x="1008340" y="3731206"/>
            <a:ext cx="1595309" cy="369332"/>
          </a:xfrm>
          <a:prstGeom prst="rect">
            <a:avLst/>
          </a:prstGeom>
        </p:spPr>
        <p:txBody>
          <a:bodyPr wrap="none">
            <a:spAutoFit/>
          </a:bodyPr>
          <a:lstStyle/>
          <a:p>
            <a:r>
              <a:rPr lang="en-US" altLang="zh-CN" dirty="0"/>
              <a:t>5. </a:t>
            </a:r>
            <a:r>
              <a:rPr lang="zh-CN" altLang="en-US" dirty="0"/>
              <a:t>不可否认性</a:t>
            </a:r>
          </a:p>
        </p:txBody>
      </p:sp>
      <p:sp>
        <p:nvSpPr>
          <p:cNvPr id="10" name="矩形 9"/>
          <p:cNvSpPr/>
          <p:nvPr/>
        </p:nvSpPr>
        <p:spPr>
          <a:xfrm>
            <a:off x="1008339" y="4198196"/>
            <a:ext cx="7329325" cy="646331"/>
          </a:xfrm>
          <a:prstGeom prst="rect">
            <a:avLst/>
          </a:prstGeom>
        </p:spPr>
        <p:txBody>
          <a:bodyPr wrap="square">
            <a:spAutoFit/>
          </a:bodyPr>
          <a:lstStyle/>
          <a:p>
            <a:r>
              <a:rPr lang="zh-CN" altLang="en-US" dirty="0"/>
              <a:t>不可否认（也称为抗否认，</a:t>
            </a:r>
            <a:r>
              <a:rPr lang="en-US" altLang="zh-CN" dirty="0"/>
              <a:t>Nonrepudiation</a:t>
            </a:r>
            <a:r>
              <a:rPr lang="zh-CN" altLang="en-US" dirty="0"/>
              <a:t>），用于防止通讯双方中某一方抵赖所传输的消息。</a:t>
            </a:r>
          </a:p>
        </p:txBody>
      </p:sp>
      <p:sp>
        <p:nvSpPr>
          <p:cNvPr id="12" name="文本框 11">
            <a:extLst>
              <a:ext uri="{FF2B5EF4-FFF2-40B4-BE49-F238E27FC236}">
                <a16:creationId xmlns:a16="http://schemas.microsoft.com/office/drawing/2014/main" id="{F1D83620-E9B1-49C1-BED0-FD414BF1D8A0}"/>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967386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D935C6-96A7-4DA2-AD6F-FCC3DFC21FBB}"/>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矩形 3">
            <a:extLst>
              <a:ext uri="{FF2B5EF4-FFF2-40B4-BE49-F238E27FC236}">
                <a16:creationId xmlns:a16="http://schemas.microsoft.com/office/drawing/2014/main" id="{6FA2C2A0-7B82-447E-8D0B-9C7B5624739A}"/>
              </a:ext>
            </a:extLst>
          </p:cNvPr>
          <p:cNvSpPr/>
          <p:nvPr/>
        </p:nvSpPr>
        <p:spPr>
          <a:xfrm>
            <a:off x="1008567" y="1520696"/>
            <a:ext cx="7390079" cy="646331"/>
          </a:xfrm>
          <a:prstGeom prst="rect">
            <a:avLst/>
          </a:prstGeom>
        </p:spPr>
        <p:txBody>
          <a:bodyPr wrap="square">
            <a:spAutoFit/>
          </a:bodyPr>
          <a:lstStyle/>
          <a:p>
            <a:r>
              <a:rPr lang="en-US" altLang="zh-CN" dirty="0"/>
              <a:t>EAL5</a:t>
            </a:r>
            <a:r>
              <a:rPr lang="zh-CN" altLang="en-US" dirty="0"/>
              <a:t>为半形式化设计和测试级别。 允许开发者从严格采用商业开发实践，并适度应用专门安全工程技术的安全工程中获得最大限度的保证。</a:t>
            </a:r>
          </a:p>
        </p:txBody>
      </p:sp>
      <p:sp>
        <p:nvSpPr>
          <p:cNvPr id="5" name="矩形 4">
            <a:extLst>
              <a:ext uri="{FF2B5EF4-FFF2-40B4-BE49-F238E27FC236}">
                <a16:creationId xmlns:a16="http://schemas.microsoft.com/office/drawing/2014/main" id="{0CED645A-BDDD-46C5-874F-AD8DBB9E4F12}"/>
              </a:ext>
            </a:extLst>
          </p:cNvPr>
          <p:cNvSpPr/>
          <p:nvPr/>
        </p:nvSpPr>
        <p:spPr>
          <a:xfrm>
            <a:off x="1008569" y="1077806"/>
            <a:ext cx="1305165" cy="369332"/>
          </a:xfrm>
          <a:prstGeom prst="rect">
            <a:avLst/>
          </a:prstGeom>
        </p:spPr>
        <p:txBody>
          <a:bodyPr wrap="none">
            <a:spAutoFit/>
          </a:bodyPr>
          <a:lstStyle/>
          <a:p>
            <a:r>
              <a:rPr lang="zh-CN" altLang="en-US" dirty="0"/>
              <a:t>（</a:t>
            </a:r>
            <a:r>
              <a:rPr lang="en-US" altLang="zh-CN" dirty="0"/>
              <a:t>5</a:t>
            </a:r>
            <a:r>
              <a:rPr lang="zh-CN" altLang="en-US" dirty="0"/>
              <a:t>）</a:t>
            </a:r>
            <a:r>
              <a:rPr lang="en-US" altLang="zh-CN" dirty="0"/>
              <a:t>EAL5</a:t>
            </a:r>
            <a:endParaRPr lang="zh-CN" altLang="en-US" dirty="0"/>
          </a:p>
        </p:txBody>
      </p:sp>
      <p:sp>
        <p:nvSpPr>
          <p:cNvPr id="7" name="矩形 6">
            <a:extLst>
              <a:ext uri="{FF2B5EF4-FFF2-40B4-BE49-F238E27FC236}">
                <a16:creationId xmlns:a16="http://schemas.microsoft.com/office/drawing/2014/main" id="{87DB4E59-98A4-4C6A-ABB7-590E99FE6EEE}"/>
              </a:ext>
            </a:extLst>
          </p:cNvPr>
          <p:cNvSpPr/>
          <p:nvPr/>
        </p:nvSpPr>
        <p:spPr>
          <a:xfrm>
            <a:off x="1008566" y="2240585"/>
            <a:ext cx="7390078" cy="923330"/>
          </a:xfrm>
          <a:prstGeom prst="rect">
            <a:avLst/>
          </a:prstGeom>
        </p:spPr>
        <p:txBody>
          <a:bodyPr wrap="square">
            <a:spAutoFit/>
          </a:bodyPr>
          <a:lstStyle/>
          <a:p>
            <a:r>
              <a:rPr lang="en-US" altLang="zh-CN" dirty="0"/>
              <a:t>EAL5</a:t>
            </a:r>
            <a:r>
              <a:rPr lang="zh-CN" altLang="en-US" dirty="0"/>
              <a:t>适用的情况是</a:t>
            </a:r>
            <a:r>
              <a:rPr lang="en-US" altLang="zh-CN" dirty="0"/>
              <a:t>:</a:t>
            </a:r>
            <a:r>
              <a:rPr lang="zh-CN" altLang="en-US" dirty="0"/>
              <a:t>开发者和使用者在按计划的开发中需要高级别的独立保证的安全性，并且需要严格的开发方法，避免由专业安全工程技术引起的不合理开销。 </a:t>
            </a:r>
          </a:p>
        </p:txBody>
      </p:sp>
      <p:sp>
        <p:nvSpPr>
          <p:cNvPr id="8" name="矩形 7">
            <a:extLst>
              <a:ext uri="{FF2B5EF4-FFF2-40B4-BE49-F238E27FC236}">
                <a16:creationId xmlns:a16="http://schemas.microsoft.com/office/drawing/2014/main" id="{420E6BD0-89D7-4715-8D18-1220BA1D21A3}"/>
              </a:ext>
            </a:extLst>
          </p:cNvPr>
          <p:cNvSpPr/>
          <p:nvPr/>
        </p:nvSpPr>
        <p:spPr>
          <a:xfrm>
            <a:off x="1008569" y="3724282"/>
            <a:ext cx="7390076" cy="923330"/>
          </a:xfrm>
          <a:prstGeom prst="rect">
            <a:avLst/>
          </a:prstGeom>
        </p:spPr>
        <p:txBody>
          <a:bodyPr wrap="square">
            <a:spAutoFit/>
          </a:bodyPr>
          <a:lstStyle/>
          <a:p>
            <a:r>
              <a:rPr lang="en-US" altLang="zh-CN" dirty="0"/>
              <a:t>EAL6</a:t>
            </a:r>
            <a:r>
              <a:rPr lang="zh-CN" altLang="en-US" dirty="0"/>
              <a:t>为半形式化验证的硬计和测试级别。允许开发者通过把安全工程技术应用于严格的开发环境以便生产出优质昂贵的</a:t>
            </a:r>
            <a:r>
              <a:rPr lang="en-US" altLang="zh-CN" dirty="0"/>
              <a:t>TOE</a:t>
            </a:r>
            <a:r>
              <a:rPr lang="zh-CN" altLang="en-US" dirty="0"/>
              <a:t>，用来保护高价值的资产，避免重大风险。</a:t>
            </a:r>
          </a:p>
        </p:txBody>
      </p:sp>
      <p:sp>
        <p:nvSpPr>
          <p:cNvPr id="9" name="矩形 8">
            <a:extLst>
              <a:ext uri="{FF2B5EF4-FFF2-40B4-BE49-F238E27FC236}">
                <a16:creationId xmlns:a16="http://schemas.microsoft.com/office/drawing/2014/main" id="{6C847957-7FEA-4166-8224-B56B3A4CEEED}"/>
              </a:ext>
            </a:extLst>
          </p:cNvPr>
          <p:cNvSpPr/>
          <p:nvPr/>
        </p:nvSpPr>
        <p:spPr>
          <a:xfrm>
            <a:off x="1008567" y="3312343"/>
            <a:ext cx="1305165" cy="369332"/>
          </a:xfrm>
          <a:prstGeom prst="rect">
            <a:avLst/>
          </a:prstGeom>
        </p:spPr>
        <p:txBody>
          <a:bodyPr wrap="none">
            <a:spAutoFit/>
          </a:bodyPr>
          <a:lstStyle/>
          <a:p>
            <a:r>
              <a:rPr lang="zh-CN" altLang="en-US" dirty="0"/>
              <a:t>（</a:t>
            </a:r>
            <a:r>
              <a:rPr lang="en-US" altLang="zh-CN" dirty="0"/>
              <a:t>6</a:t>
            </a:r>
            <a:r>
              <a:rPr lang="zh-CN" altLang="en-US" dirty="0"/>
              <a:t>）</a:t>
            </a:r>
            <a:r>
              <a:rPr lang="en-US" altLang="zh-CN" dirty="0"/>
              <a:t>EAL6</a:t>
            </a:r>
            <a:endParaRPr lang="zh-CN" altLang="en-US" dirty="0"/>
          </a:p>
        </p:txBody>
      </p:sp>
      <p:sp>
        <p:nvSpPr>
          <p:cNvPr id="10" name="矩形 9">
            <a:extLst>
              <a:ext uri="{FF2B5EF4-FFF2-40B4-BE49-F238E27FC236}">
                <a16:creationId xmlns:a16="http://schemas.microsoft.com/office/drawing/2014/main" id="{F6A8C779-8E3D-4867-A07B-68C15D13B013}"/>
              </a:ext>
            </a:extLst>
          </p:cNvPr>
          <p:cNvSpPr/>
          <p:nvPr/>
        </p:nvSpPr>
        <p:spPr>
          <a:xfrm>
            <a:off x="1008567" y="4690973"/>
            <a:ext cx="7390077" cy="646331"/>
          </a:xfrm>
          <a:prstGeom prst="rect">
            <a:avLst/>
          </a:prstGeom>
        </p:spPr>
        <p:txBody>
          <a:bodyPr wrap="square">
            <a:spAutoFit/>
          </a:bodyPr>
          <a:lstStyle/>
          <a:p>
            <a:r>
              <a:rPr lang="en-US" altLang="zh-CN" dirty="0"/>
              <a:t>EAL6</a:t>
            </a:r>
            <a:r>
              <a:rPr lang="zh-CN" altLang="en-US" dirty="0"/>
              <a:t>适用于应用于高风险环境下的安全</a:t>
            </a:r>
            <a:r>
              <a:rPr lang="en-US" altLang="zh-CN" dirty="0"/>
              <a:t>TO E</a:t>
            </a:r>
            <a:r>
              <a:rPr lang="zh-CN" altLang="en-US" dirty="0"/>
              <a:t>的开发，高风险环境中 受保护的资产值得花费额外的开销。 </a:t>
            </a:r>
          </a:p>
        </p:txBody>
      </p:sp>
      <p:sp>
        <p:nvSpPr>
          <p:cNvPr id="11" name="矩形 10">
            <a:extLst>
              <a:ext uri="{FF2B5EF4-FFF2-40B4-BE49-F238E27FC236}">
                <a16:creationId xmlns:a16="http://schemas.microsoft.com/office/drawing/2014/main" id="{261A4863-7AA7-4AB1-BF76-FA8F361DCC34}"/>
              </a:ext>
            </a:extLst>
          </p:cNvPr>
          <p:cNvSpPr/>
          <p:nvPr/>
        </p:nvSpPr>
        <p:spPr>
          <a:xfrm>
            <a:off x="1008567" y="5380665"/>
            <a:ext cx="1305165" cy="369332"/>
          </a:xfrm>
          <a:prstGeom prst="rect">
            <a:avLst/>
          </a:prstGeom>
        </p:spPr>
        <p:txBody>
          <a:bodyPr wrap="none">
            <a:spAutoFit/>
          </a:bodyPr>
          <a:lstStyle/>
          <a:p>
            <a:r>
              <a:rPr lang="zh-CN" altLang="en-US" dirty="0"/>
              <a:t>（</a:t>
            </a:r>
            <a:r>
              <a:rPr lang="en-US" altLang="zh-CN" dirty="0"/>
              <a:t>7</a:t>
            </a:r>
            <a:r>
              <a:rPr lang="zh-CN" altLang="en-US" dirty="0"/>
              <a:t>）</a:t>
            </a:r>
            <a:r>
              <a:rPr lang="en-US" altLang="zh-CN" dirty="0"/>
              <a:t>EAL7</a:t>
            </a:r>
            <a:endParaRPr lang="zh-CN" altLang="en-US" dirty="0"/>
          </a:p>
        </p:txBody>
      </p:sp>
      <p:sp>
        <p:nvSpPr>
          <p:cNvPr id="12" name="矩形 11">
            <a:extLst>
              <a:ext uri="{FF2B5EF4-FFF2-40B4-BE49-F238E27FC236}">
                <a16:creationId xmlns:a16="http://schemas.microsoft.com/office/drawing/2014/main" id="{CC14BB2B-E95E-4177-B5EC-CDB18C30864A}"/>
              </a:ext>
            </a:extLst>
          </p:cNvPr>
          <p:cNvSpPr/>
          <p:nvPr/>
        </p:nvSpPr>
        <p:spPr>
          <a:xfrm>
            <a:off x="1008566" y="5835535"/>
            <a:ext cx="7574499" cy="646331"/>
          </a:xfrm>
          <a:prstGeom prst="rect">
            <a:avLst/>
          </a:prstGeom>
        </p:spPr>
        <p:txBody>
          <a:bodyPr wrap="square">
            <a:spAutoFit/>
          </a:bodyPr>
          <a:lstStyle/>
          <a:p>
            <a:r>
              <a:rPr lang="en-US" altLang="zh-CN" dirty="0"/>
              <a:t>EAL7</a:t>
            </a:r>
            <a:r>
              <a:rPr lang="zh-CN" altLang="en-US" dirty="0"/>
              <a:t>为形式化验证的设计和测试级别，适用于在极端高风险的形势下，并且所保护的资源价值极高，值得花费更高的开销进行安全</a:t>
            </a:r>
            <a:r>
              <a:rPr lang="en-US" altLang="zh-CN" dirty="0"/>
              <a:t>TOE </a:t>
            </a:r>
            <a:r>
              <a:rPr lang="zh-CN" altLang="en-US" dirty="0"/>
              <a:t>的开发 。</a:t>
            </a:r>
          </a:p>
        </p:txBody>
      </p:sp>
    </p:spTree>
    <p:extLst>
      <p:ext uri="{BB962C8B-B14F-4D97-AF65-F5344CB8AC3E}">
        <p14:creationId xmlns:p14="http://schemas.microsoft.com/office/powerpoint/2010/main" val="37311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48D4FC-3B84-4A83-AADD-6A74E5EE5A37}"/>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
        <p:nvSpPr>
          <p:cNvPr id="4" name="文本框 3">
            <a:extLst>
              <a:ext uri="{FF2B5EF4-FFF2-40B4-BE49-F238E27FC236}">
                <a16:creationId xmlns:a16="http://schemas.microsoft.com/office/drawing/2014/main" id="{622CB1EC-B03A-4773-A8F9-43743D49BA17}"/>
              </a:ext>
            </a:extLst>
          </p:cNvPr>
          <p:cNvSpPr txBox="1"/>
          <p:nvPr/>
        </p:nvSpPr>
        <p:spPr>
          <a:xfrm>
            <a:off x="963271" y="1187175"/>
            <a:ext cx="1721224" cy="369332"/>
          </a:xfrm>
          <a:prstGeom prst="rect">
            <a:avLst/>
          </a:prstGeom>
          <a:noFill/>
        </p:spPr>
        <p:txBody>
          <a:bodyPr wrap="square" rtlCol="0">
            <a:spAutoFit/>
          </a:bodyPr>
          <a:lstStyle/>
          <a:p>
            <a:r>
              <a:rPr lang="en-US" altLang="zh-CN" dirty="0"/>
              <a:t>3. CC</a:t>
            </a:r>
            <a:r>
              <a:rPr lang="zh-CN" altLang="en-US" dirty="0"/>
              <a:t>的特点</a:t>
            </a:r>
          </a:p>
        </p:txBody>
      </p:sp>
      <p:sp>
        <p:nvSpPr>
          <p:cNvPr id="5" name="矩形 4">
            <a:extLst>
              <a:ext uri="{FF2B5EF4-FFF2-40B4-BE49-F238E27FC236}">
                <a16:creationId xmlns:a16="http://schemas.microsoft.com/office/drawing/2014/main" id="{5C4661EE-8D94-4382-A094-8862A1B0E3C7}"/>
              </a:ext>
            </a:extLst>
          </p:cNvPr>
          <p:cNvSpPr/>
          <p:nvPr/>
        </p:nvSpPr>
        <p:spPr>
          <a:xfrm>
            <a:off x="963271" y="2094513"/>
            <a:ext cx="7573690" cy="4597862"/>
          </a:xfrm>
          <a:prstGeom prst="rect">
            <a:avLst/>
          </a:prstGeom>
        </p:spPr>
        <p:txBody>
          <a:bodyPr wrap="square">
            <a:spAutoFit/>
          </a:bodyPr>
          <a:lstStyle/>
          <a:p>
            <a:pPr marL="285750" indent="-285750">
              <a:lnSpc>
                <a:spcPct val="150000"/>
              </a:lnSpc>
              <a:buClr>
                <a:srgbClr val="C00000"/>
              </a:buClr>
              <a:buFont typeface="Wingdings" panose="05000000000000000000" pitchFamily="2" charset="2"/>
              <a:buChar char="q"/>
            </a:pPr>
            <a:r>
              <a:rPr lang="zh-CN" altLang="en-US" dirty="0">
                <a:latin typeface="+mn-ea"/>
              </a:rPr>
              <a:t>提供了一种通用的方法，即给出通用的表达方式。如果用户、开发者、评估者、认可者等目标读者都通过</a:t>
            </a:r>
            <a:r>
              <a:rPr lang="en-US" altLang="zh-CN" dirty="0">
                <a:latin typeface="+mn-ea"/>
              </a:rPr>
              <a:t>CC</a:t>
            </a:r>
            <a:r>
              <a:rPr lang="zh-CN" altLang="en-US" dirty="0">
                <a:latin typeface="+mn-ea"/>
              </a:rPr>
              <a:t>语言，互相沟通和理解：</a:t>
            </a:r>
          </a:p>
          <a:p>
            <a:pPr marL="285750" indent="-285750">
              <a:lnSpc>
                <a:spcPct val="150000"/>
              </a:lnSpc>
              <a:buClr>
                <a:srgbClr val="C00000"/>
              </a:buClr>
              <a:buFont typeface="Wingdings" panose="05000000000000000000" pitchFamily="2" charset="2"/>
              <a:buChar char="q"/>
            </a:pPr>
            <a:r>
              <a:rPr lang="zh-CN" altLang="en-US" dirty="0">
                <a:latin typeface="+mn-ea"/>
              </a:rPr>
              <a:t>用户使用</a:t>
            </a:r>
            <a:r>
              <a:rPr lang="en-US" altLang="zh-CN" dirty="0">
                <a:latin typeface="+mn-ea"/>
              </a:rPr>
              <a:t>CC</a:t>
            </a:r>
            <a:r>
              <a:rPr lang="zh-CN" altLang="en-US" dirty="0">
                <a:latin typeface="+mn-ea"/>
              </a:rPr>
              <a:t>语言可以更加明确的表述自己的安全需求；</a:t>
            </a:r>
          </a:p>
          <a:p>
            <a:pPr marL="285750" indent="-285750">
              <a:lnSpc>
                <a:spcPct val="150000"/>
              </a:lnSpc>
              <a:buClr>
                <a:srgbClr val="C00000"/>
              </a:buClr>
              <a:buFont typeface="Wingdings" panose="05000000000000000000" pitchFamily="2" charset="2"/>
              <a:buChar char="q"/>
            </a:pPr>
            <a:r>
              <a:rPr lang="zh-CN" altLang="en-US" dirty="0">
                <a:latin typeface="+mn-ea"/>
              </a:rPr>
              <a:t>开发者可以有针对性地描述产品和系统的安全性；</a:t>
            </a:r>
          </a:p>
          <a:p>
            <a:pPr marL="285750" indent="-285750">
              <a:lnSpc>
                <a:spcPct val="150000"/>
              </a:lnSpc>
              <a:buClr>
                <a:srgbClr val="C00000"/>
              </a:buClr>
              <a:buFont typeface="Wingdings" panose="05000000000000000000" pitchFamily="2" charset="2"/>
              <a:buChar char="q"/>
            </a:pPr>
            <a:r>
              <a:rPr lang="zh-CN" altLang="en-US" dirty="0">
                <a:latin typeface="+mn-ea"/>
              </a:rPr>
              <a:t>评估者可更加有效客观地进行评估，并确保评估结果对用户而言更容易理解；</a:t>
            </a:r>
            <a:endParaRPr lang="en-US" altLang="zh-CN" dirty="0">
              <a:latin typeface="+mn-ea"/>
            </a:endParaRPr>
          </a:p>
          <a:p>
            <a:pPr marL="285750" indent="-285750">
              <a:lnSpc>
                <a:spcPct val="150000"/>
              </a:lnSpc>
              <a:buClr>
                <a:srgbClr val="C00000"/>
              </a:buClr>
              <a:buFont typeface="Wingdings" panose="05000000000000000000" pitchFamily="2" charset="2"/>
              <a:buChar char="q"/>
            </a:pPr>
            <a:r>
              <a:rPr lang="zh-CN" altLang="en-US" dirty="0">
                <a:latin typeface="+mn-ea"/>
              </a:rPr>
              <a:t>具有内在完备性和实用性的特点，具体体现在“保护轮廓”</a:t>
            </a:r>
            <a:r>
              <a:rPr lang="en-US" altLang="zh-CN" dirty="0">
                <a:latin typeface="+mn-ea"/>
              </a:rPr>
              <a:t>PP</a:t>
            </a:r>
            <a:r>
              <a:rPr lang="zh-CN" altLang="en-US" dirty="0">
                <a:latin typeface="+mn-ea"/>
              </a:rPr>
              <a:t>和“安全目标”</a:t>
            </a:r>
            <a:r>
              <a:rPr lang="en-US" altLang="zh-CN" dirty="0">
                <a:latin typeface="+mn-ea"/>
              </a:rPr>
              <a:t>ST</a:t>
            </a:r>
            <a:r>
              <a:rPr lang="zh-CN" altLang="en-US" dirty="0">
                <a:latin typeface="+mn-ea"/>
              </a:rPr>
              <a:t>的编制上。</a:t>
            </a:r>
          </a:p>
          <a:p>
            <a:pPr marL="285750" indent="-285750">
              <a:lnSpc>
                <a:spcPct val="150000"/>
              </a:lnSpc>
              <a:buClr>
                <a:srgbClr val="C00000"/>
              </a:buClr>
              <a:buFont typeface="Wingdings" panose="05000000000000000000" pitchFamily="2" charset="2"/>
              <a:buChar char="q"/>
            </a:pPr>
            <a:r>
              <a:rPr lang="zh-CN" altLang="en-US" dirty="0">
                <a:latin typeface="+mn-ea"/>
              </a:rPr>
              <a:t>“保护轮廓”</a:t>
            </a:r>
            <a:r>
              <a:rPr lang="en-US" altLang="zh-CN" dirty="0">
                <a:latin typeface="+mn-ea"/>
              </a:rPr>
              <a:t>PP</a:t>
            </a:r>
            <a:r>
              <a:rPr lang="zh-CN" altLang="en-US" dirty="0">
                <a:latin typeface="+mn-ea"/>
              </a:rPr>
              <a:t>主要用于表达一类产品或系统的用户需求，在标准化体系中可以作为安全技术类标准对待。 </a:t>
            </a:r>
          </a:p>
          <a:p>
            <a:pPr marL="285750" indent="-285750">
              <a:lnSpc>
                <a:spcPct val="150000"/>
              </a:lnSpc>
              <a:buClr>
                <a:srgbClr val="C00000"/>
              </a:buClr>
              <a:buFont typeface="Wingdings" panose="05000000000000000000" pitchFamily="2" charset="2"/>
              <a:buChar char="q"/>
            </a:pPr>
            <a:endParaRPr lang="zh-CN" altLang="en-US" dirty="0">
              <a:latin typeface="+mn-ea"/>
            </a:endParaRPr>
          </a:p>
        </p:txBody>
      </p:sp>
      <p:sp>
        <p:nvSpPr>
          <p:cNvPr id="6" name="矩形 5">
            <a:extLst>
              <a:ext uri="{FF2B5EF4-FFF2-40B4-BE49-F238E27FC236}">
                <a16:creationId xmlns:a16="http://schemas.microsoft.com/office/drawing/2014/main" id="{A55D0740-510D-4D87-BEF8-9DA851F462C3}"/>
              </a:ext>
            </a:extLst>
          </p:cNvPr>
          <p:cNvSpPr/>
          <p:nvPr/>
        </p:nvSpPr>
        <p:spPr>
          <a:xfrm>
            <a:off x="963271" y="1640844"/>
            <a:ext cx="2637260" cy="369332"/>
          </a:xfrm>
          <a:prstGeom prst="rect">
            <a:avLst/>
          </a:prstGeom>
        </p:spPr>
        <p:txBody>
          <a:bodyPr wrap="none">
            <a:spAutoFit/>
          </a:bodyPr>
          <a:lstStyle/>
          <a:p>
            <a:r>
              <a:rPr lang="en-US" altLang="zh-CN" dirty="0"/>
              <a:t>CC</a:t>
            </a:r>
            <a:r>
              <a:rPr lang="zh-CN" altLang="en-US" dirty="0"/>
              <a:t>的特点可以归纳为：</a:t>
            </a:r>
          </a:p>
        </p:txBody>
      </p:sp>
    </p:spTree>
    <p:extLst>
      <p:ext uri="{BB962C8B-B14F-4D97-AF65-F5344CB8AC3E}">
        <p14:creationId xmlns:p14="http://schemas.microsoft.com/office/powerpoint/2010/main" val="2983430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15595D-E681-461B-BA4C-0D0C3B99C61A}"/>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pic>
        <p:nvPicPr>
          <p:cNvPr id="4" name="图片 3">
            <a:extLst>
              <a:ext uri="{FF2B5EF4-FFF2-40B4-BE49-F238E27FC236}">
                <a16:creationId xmlns:a16="http://schemas.microsoft.com/office/drawing/2014/main" id="{A66C9EF5-D145-44C2-A701-88DEC328042C}"/>
              </a:ext>
            </a:extLst>
          </p:cNvPr>
          <p:cNvPicPr>
            <a:picLocks noChangeAspect="1"/>
          </p:cNvPicPr>
          <p:nvPr/>
        </p:nvPicPr>
        <p:blipFill>
          <a:blip r:embed="rId2"/>
          <a:stretch>
            <a:fillRect/>
          </a:stretch>
        </p:blipFill>
        <p:spPr>
          <a:xfrm>
            <a:off x="0" y="1846632"/>
            <a:ext cx="9144000" cy="4532493"/>
          </a:xfrm>
          <a:prstGeom prst="rect">
            <a:avLst/>
          </a:prstGeom>
        </p:spPr>
      </p:pic>
      <p:sp>
        <p:nvSpPr>
          <p:cNvPr id="5" name="文本框 4">
            <a:extLst>
              <a:ext uri="{FF2B5EF4-FFF2-40B4-BE49-F238E27FC236}">
                <a16:creationId xmlns:a16="http://schemas.microsoft.com/office/drawing/2014/main" id="{3A41106E-58E6-45D0-8086-1B2D110D399A}"/>
              </a:ext>
            </a:extLst>
          </p:cNvPr>
          <p:cNvSpPr txBox="1"/>
          <p:nvPr/>
        </p:nvSpPr>
        <p:spPr>
          <a:xfrm>
            <a:off x="963271" y="1187175"/>
            <a:ext cx="1721224" cy="369332"/>
          </a:xfrm>
          <a:prstGeom prst="rect">
            <a:avLst/>
          </a:prstGeom>
          <a:noFill/>
        </p:spPr>
        <p:txBody>
          <a:bodyPr wrap="square" rtlCol="0">
            <a:spAutoFit/>
          </a:bodyPr>
          <a:lstStyle/>
          <a:p>
            <a:r>
              <a:rPr lang="en-US" altLang="zh-CN" dirty="0"/>
              <a:t>3. CC</a:t>
            </a:r>
            <a:r>
              <a:rPr lang="zh-CN" altLang="en-US" dirty="0"/>
              <a:t>组织</a:t>
            </a:r>
          </a:p>
        </p:txBody>
      </p:sp>
    </p:spTree>
    <p:extLst>
      <p:ext uri="{BB962C8B-B14F-4D97-AF65-F5344CB8AC3E}">
        <p14:creationId xmlns:p14="http://schemas.microsoft.com/office/powerpoint/2010/main" val="868031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3162" y="1188720"/>
            <a:ext cx="3575339" cy="369332"/>
          </a:xfrm>
          <a:prstGeom prst="rect">
            <a:avLst/>
          </a:prstGeom>
          <a:noFill/>
        </p:spPr>
        <p:txBody>
          <a:bodyPr wrap="square" rtlCol="0">
            <a:spAutoFit/>
          </a:bodyPr>
          <a:lstStyle/>
          <a:p>
            <a:r>
              <a:rPr lang="zh-CN" altLang="en-US" dirty="0"/>
              <a:t>三、信息系统安全等级保护准则</a:t>
            </a:r>
          </a:p>
        </p:txBody>
      </p:sp>
      <p:sp>
        <p:nvSpPr>
          <p:cNvPr id="2" name="矩形 1"/>
          <p:cNvSpPr/>
          <p:nvPr/>
        </p:nvSpPr>
        <p:spPr>
          <a:xfrm>
            <a:off x="1063162" y="1687999"/>
            <a:ext cx="7390882" cy="646331"/>
          </a:xfrm>
          <a:prstGeom prst="rect">
            <a:avLst/>
          </a:prstGeom>
        </p:spPr>
        <p:txBody>
          <a:bodyPr wrap="square">
            <a:spAutoFit/>
          </a:bodyPr>
          <a:lstStyle/>
          <a:p>
            <a:r>
              <a:rPr lang="en-US" altLang="zh-CN" dirty="0">
                <a:latin typeface="+mn-ea"/>
              </a:rPr>
              <a:t>1999</a:t>
            </a:r>
            <a:r>
              <a:rPr lang="zh-CN" altLang="en-US" dirty="0">
                <a:latin typeface="+mn-ea"/>
              </a:rPr>
              <a:t>年</a:t>
            </a:r>
            <a:r>
              <a:rPr lang="en-US" altLang="zh-CN" dirty="0">
                <a:latin typeface="+mn-ea"/>
              </a:rPr>
              <a:t>,</a:t>
            </a:r>
            <a:r>
              <a:rPr lang="zh-CN" altLang="en-US" dirty="0">
                <a:latin typeface="+mn-ea"/>
              </a:rPr>
              <a:t>我国制定并发布了强制性国家标准</a:t>
            </a:r>
            <a:r>
              <a:rPr lang="en-US" altLang="zh-CN" dirty="0">
                <a:latin typeface="+mn-ea"/>
              </a:rPr>
              <a:t>《</a:t>
            </a:r>
            <a:r>
              <a:rPr lang="zh-CN" altLang="en-US" dirty="0">
                <a:latin typeface="+mn-ea"/>
              </a:rPr>
              <a:t>计算机信息系统安全保护等级划分准则</a:t>
            </a:r>
            <a:r>
              <a:rPr lang="en-US" altLang="zh-CN" dirty="0">
                <a:latin typeface="+mn-ea"/>
              </a:rPr>
              <a:t>》</a:t>
            </a:r>
            <a:r>
              <a:rPr lang="zh-CN" altLang="en-US" dirty="0">
                <a:latin typeface="+mn-ea"/>
              </a:rPr>
              <a:t>（</a:t>
            </a:r>
            <a:r>
              <a:rPr lang="en-US" altLang="zh-CN" dirty="0">
                <a:latin typeface="+mn-ea"/>
              </a:rPr>
              <a:t>GB 17859-1999</a:t>
            </a:r>
            <a:r>
              <a:rPr lang="zh-CN" altLang="en-US" dirty="0">
                <a:latin typeface="+mn-ea"/>
              </a:rPr>
              <a:t>），并于</a:t>
            </a:r>
            <a:r>
              <a:rPr lang="en-US" altLang="zh-CN" dirty="0">
                <a:latin typeface="+mn-ea"/>
              </a:rPr>
              <a:t>2001</a:t>
            </a:r>
            <a:r>
              <a:rPr lang="zh-CN" altLang="en-US" dirty="0">
                <a:latin typeface="+mn-ea"/>
              </a:rPr>
              <a:t>年开始执行。</a:t>
            </a:r>
          </a:p>
        </p:txBody>
      </p:sp>
      <p:sp>
        <p:nvSpPr>
          <p:cNvPr id="5" name="矩形 4"/>
          <p:cNvSpPr/>
          <p:nvPr/>
        </p:nvSpPr>
        <p:spPr>
          <a:xfrm>
            <a:off x="1063162" y="2392345"/>
            <a:ext cx="7390882" cy="1338828"/>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t>为相关安全法规和标准的制定、执法部门的监督检查提供了依据。</a:t>
            </a:r>
          </a:p>
          <a:p>
            <a:pPr marL="285750" indent="-285750">
              <a:lnSpc>
                <a:spcPct val="150000"/>
              </a:lnSpc>
              <a:buClr>
                <a:schemeClr val="accent1"/>
              </a:buClr>
              <a:buFont typeface="Arial Unicode MS" panose="020B0604020202020204" pitchFamily="34" charset="-122"/>
              <a:buChar char="❏"/>
            </a:pPr>
            <a:r>
              <a:rPr lang="zh-CN" altLang="en-US" dirty="0"/>
              <a:t>为安全产品的研制提供了技术支持。</a:t>
            </a:r>
          </a:p>
          <a:p>
            <a:pPr marL="285750" indent="-285750">
              <a:lnSpc>
                <a:spcPct val="150000"/>
              </a:lnSpc>
              <a:buClr>
                <a:schemeClr val="accent1"/>
              </a:buClr>
              <a:buFont typeface="Arial Unicode MS" panose="020B0604020202020204" pitchFamily="34" charset="-122"/>
              <a:buChar char="❏"/>
            </a:pPr>
            <a:r>
              <a:rPr lang="zh-CN" altLang="en-US" dirty="0"/>
              <a:t>为安全系统的建设和管理提供了技术指导。</a:t>
            </a:r>
          </a:p>
        </p:txBody>
      </p:sp>
      <p:sp>
        <p:nvSpPr>
          <p:cNvPr id="7" name="矩形 6"/>
          <p:cNvSpPr/>
          <p:nvPr/>
        </p:nvSpPr>
        <p:spPr>
          <a:xfrm>
            <a:off x="1063162" y="3672213"/>
            <a:ext cx="5769900" cy="369332"/>
          </a:xfrm>
          <a:prstGeom prst="rect">
            <a:avLst/>
          </a:prstGeom>
        </p:spPr>
        <p:txBody>
          <a:bodyPr wrap="square">
            <a:spAutoFit/>
          </a:bodyPr>
          <a:lstStyle/>
          <a:p>
            <a:r>
              <a:rPr lang="zh-CN" altLang="en-US" dirty="0"/>
              <a:t>规定了计算机系统安全保护能力的五个等级：</a:t>
            </a:r>
          </a:p>
        </p:txBody>
      </p:sp>
      <p:grpSp>
        <p:nvGrpSpPr>
          <p:cNvPr id="12" name="组合 11">
            <a:extLst>
              <a:ext uri="{FF2B5EF4-FFF2-40B4-BE49-F238E27FC236}">
                <a16:creationId xmlns:a16="http://schemas.microsoft.com/office/drawing/2014/main" id="{2C844835-FDE5-4CE2-840C-88E50C3ED504}"/>
              </a:ext>
            </a:extLst>
          </p:cNvPr>
          <p:cNvGrpSpPr/>
          <p:nvPr/>
        </p:nvGrpSpPr>
        <p:grpSpPr>
          <a:xfrm>
            <a:off x="2815049" y="4225672"/>
            <a:ext cx="2744920" cy="2523096"/>
            <a:chOff x="2815049" y="4225672"/>
            <a:chExt cx="2744920" cy="2523096"/>
          </a:xfrm>
        </p:grpSpPr>
        <p:sp>
          <p:nvSpPr>
            <p:cNvPr id="6" name="矩形 5"/>
            <p:cNvSpPr/>
            <p:nvPr/>
          </p:nvSpPr>
          <p:spPr>
            <a:xfrm>
              <a:off x="2815049" y="6295759"/>
              <a:ext cx="2744920" cy="453009"/>
            </a:xfrm>
            <a:prstGeom prst="rect">
              <a:avLst/>
            </a:prstGeom>
            <a:solidFill>
              <a:srgbClr val="92D050"/>
            </a:solidFill>
          </p:spPr>
          <p:txBody>
            <a:bodyPr wrap="square">
              <a:spAutoFit/>
            </a:bodyPr>
            <a:lstStyle/>
            <a:p>
              <a:pPr>
                <a:lnSpc>
                  <a:spcPct val="150000"/>
                </a:lnSpc>
              </a:pPr>
              <a:r>
                <a:rPr lang="zh-CN" altLang="en-US" dirty="0"/>
                <a:t>第五级：访问验证保护级 </a:t>
              </a:r>
            </a:p>
          </p:txBody>
        </p:sp>
        <p:sp>
          <p:nvSpPr>
            <p:cNvPr id="8" name="矩形 7">
              <a:extLst>
                <a:ext uri="{FF2B5EF4-FFF2-40B4-BE49-F238E27FC236}">
                  <a16:creationId xmlns:a16="http://schemas.microsoft.com/office/drawing/2014/main" id="{137DB30C-F0DA-4B5C-A516-D78F8A5EFBD4}"/>
                </a:ext>
              </a:extLst>
            </p:cNvPr>
            <p:cNvSpPr/>
            <p:nvPr/>
          </p:nvSpPr>
          <p:spPr>
            <a:xfrm>
              <a:off x="2815049" y="4225672"/>
              <a:ext cx="2723823" cy="453009"/>
            </a:xfrm>
            <a:prstGeom prst="rect">
              <a:avLst/>
            </a:prstGeom>
            <a:solidFill>
              <a:srgbClr val="92D050"/>
            </a:solidFill>
          </p:spPr>
          <p:txBody>
            <a:bodyPr wrap="none">
              <a:spAutoFit/>
            </a:bodyPr>
            <a:lstStyle/>
            <a:p>
              <a:pPr>
                <a:lnSpc>
                  <a:spcPct val="150000"/>
                </a:lnSpc>
              </a:pPr>
              <a:r>
                <a:rPr lang="zh-CN" altLang="en-US" dirty="0"/>
                <a:t>第一级：用户自主保护级</a:t>
              </a:r>
            </a:p>
          </p:txBody>
        </p:sp>
        <p:sp>
          <p:nvSpPr>
            <p:cNvPr id="9" name="矩形 8">
              <a:extLst>
                <a:ext uri="{FF2B5EF4-FFF2-40B4-BE49-F238E27FC236}">
                  <a16:creationId xmlns:a16="http://schemas.microsoft.com/office/drawing/2014/main" id="{944E00B8-EDDF-428B-97D2-D5B1C6F647D2}"/>
                </a:ext>
              </a:extLst>
            </p:cNvPr>
            <p:cNvSpPr/>
            <p:nvPr/>
          </p:nvSpPr>
          <p:spPr>
            <a:xfrm>
              <a:off x="2815049" y="4749820"/>
              <a:ext cx="2723823" cy="453009"/>
            </a:xfrm>
            <a:prstGeom prst="rect">
              <a:avLst/>
            </a:prstGeom>
            <a:solidFill>
              <a:srgbClr val="92D050"/>
            </a:solidFill>
          </p:spPr>
          <p:txBody>
            <a:bodyPr wrap="none">
              <a:spAutoFit/>
            </a:bodyPr>
            <a:lstStyle/>
            <a:p>
              <a:pPr>
                <a:lnSpc>
                  <a:spcPct val="150000"/>
                </a:lnSpc>
              </a:pPr>
              <a:r>
                <a:rPr lang="zh-CN" altLang="en-US" dirty="0"/>
                <a:t>第二级：系统审计保护级</a:t>
              </a:r>
            </a:p>
          </p:txBody>
        </p:sp>
        <p:sp>
          <p:nvSpPr>
            <p:cNvPr id="10" name="矩形 9">
              <a:extLst>
                <a:ext uri="{FF2B5EF4-FFF2-40B4-BE49-F238E27FC236}">
                  <a16:creationId xmlns:a16="http://schemas.microsoft.com/office/drawing/2014/main" id="{512B45A9-5BEE-4C16-925D-9C8301BB6F48}"/>
                </a:ext>
              </a:extLst>
            </p:cNvPr>
            <p:cNvSpPr/>
            <p:nvPr/>
          </p:nvSpPr>
          <p:spPr>
            <a:xfrm>
              <a:off x="2815049" y="5268667"/>
              <a:ext cx="2723823" cy="453009"/>
            </a:xfrm>
            <a:prstGeom prst="rect">
              <a:avLst/>
            </a:prstGeom>
            <a:solidFill>
              <a:srgbClr val="92D050"/>
            </a:solidFill>
          </p:spPr>
          <p:txBody>
            <a:bodyPr wrap="none">
              <a:spAutoFit/>
            </a:bodyPr>
            <a:lstStyle/>
            <a:p>
              <a:pPr>
                <a:lnSpc>
                  <a:spcPct val="150000"/>
                </a:lnSpc>
              </a:pPr>
              <a:r>
                <a:rPr lang="zh-CN" altLang="en-US" dirty="0"/>
                <a:t>第三级：安全标记保护级</a:t>
              </a:r>
            </a:p>
          </p:txBody>
        </p:sp>
        <p:sp>
          <p:nvSpPr>
            <p:cNvPr id="11" name="矩形 10">
              <a:extLst>
                <a:ext uri="{FF2B5EF4-FFF2-40B4-BE49-F238E27FC236}">
                  <a16:creationId xmlns:a16="http://schemas.microsoft.com/office/drawing/2014/main" id="{03A130D9-E27F-4304-874E-DBD4B9752B46}"/>
                </a:ext>
              </a:extLst>
            </p:cNvPr>
            <p:cNvSpPr/>
            <p:nvPr/>
          </p:nvSpPr>
          <p:spPr>
            <a:xfrm>
              <a:off x="2815049" y="5782213"/>
              <a:ext cx="2723822" cy="453009"/>
            </a:xfrm>
            <a:prstGeom prst="rect">
              <a:avLst/>
            </a:prstGeom>
            <a:solidFill>
              <a:srgbClr val="92D050"/>
            </a:solidFill>
          </p:spPr>
          <p:txBody>
            <a:bodyPr wrap="square">
              <a:spAutoFit/>
            </a:bodyPr>
            <a:lstStyle/>
            <a:p>
              <a:pPr>
                <a:lnSpc>
                  <a:spcPct val="150000"/>
                </a:lnSpc>
              </a:pPr>
              <a:r>
                <a:rPr lang="zh-CN" altLang="en-US" dirty="0"/>
                <a:t>第四级：结构化保护级</a:t>
              </a:r>
            </a:p>
          </p:txBody>
        </p:sp>
      </p:grpSp>
      <p:sp>
        <p:nvSpPr>
          <p:cNvPr id="13" name="文本框 12">
            <a:extLst>
              <a:ext uri="{FF2B5EF4-FFF2-40B4-BE49-F238E27FC236}">
                <a16:creationId xmlns:a16="http://schemas.microsoft.com/office/drawing/2014/main" id="{FF5A3102-C723-4AB0-A6CF-FB9EB0EDB6D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94340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734212"/>
            <a:ext cx="5620270" cy="369332"/>
          </a:xfrm>
          <a:prstGeom prst="rect">
            <a:avLst/>
          </a:prstGeom>
        </p:spPr>
        <p:txBody>
          <a:bodyPr wrap="square">
            <a:spAutoFit/>
          </a:bodyPr>
          <a:lstStyle/>
          <a:p>
            <a:r>
              <a:rPr lang="zh-CN" altLang="en-US" dirty="0"/>
              <a:t>对用户实施自主访问控制，保护用户信息免受破坏。</a:t>
            </a:r>
          </a:p>
        </p:txBody>
      </p:sp>
      <p:sp>
        <p:nvSpPr>
          <p:cNvPr id="5" name="矩形 4"/>
          <p:cNvSpPr/>
          <p:nvPr/>
        </p:nvSpPr>
        <p:spPr>
          <a:xfrm>
            <a:off x="1063163" y="1211122"/>
            <a:ext cx="3313728" cy="369332"/>
          </a:xfrm>
          <a:prstGeom prst="rect">
            <a:avLst/>
          </a:prstGeom>
        </p:spPr>
        <p:txBody>
          <a:bodyPr wrap="none">
            <a:spAutoFit/>
          </a:bodyPr>
          <a:lstStyle/>
          <a:p>
            <a:r>
              <a:rPr lang="en-US" altLang="zh-CN" dirty="0"/>
              <a:t>1</a:t>
            </a:r>
            <a:r>
              <a:rPr lang="zh-CN" altLang="en-US" dirty="0"/>
              <a:t>、第一级（用户自主保护级）</a:t>
            </a:r>
          </a:p>
        </p:txBody>
      </p:sp>
      <p:sp>
        <p:nvSpPr>
          <p:cNvPr id="6" name="矩形 5"/>
          <p:cNvSpPr/>
          <p:nvPr/>
        </p:nvSpPr>
        <p:spPr>
          <a:xfrm>
            <a:off x="1059679" y="2904107"/>
            <a:ext cx="6434917" cy="1477328"/>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计算机信息系统可信计算基通过隔离用户与数据，使用户具备自主安全保护的能力。</a:t>
            </a:r>
          </a:p>
          <a:p>
            <a:pPr marL="285750" indent="-285750">
              <a:buClr>
                <a:schemeClr val="accent1"/>
              </a:buClr>
              <a:buFont typeface="Arial Unicode MS" panose="020B0604020202020204" pitchFamily="34" charset="-122"/>
              <a:buChar char="❏"/>
            </a:pPr>
            <a:r>
              <a:rPr lang="zh-CN" altLang="en-US" dirty="0"/>
              <a:t>具有多种形式的控制能力，对用户实施自主访问控制，即为用户提供可行的手段，保护用户和用户组信息，避免其他用户对数据的非法读写与破坏 。</a:t>
            </a:r>
          </a:p>
        </p:txBody>
      </p:sp>
      <p:sp>
        <p:nvSpPr>
          <p:cNvPr id="7" name="矩形 6"/>
          <p:cNvSpPr/>
          <p:nvPr/>
        </p:nvSpPr>
        <p:spPr>
          <a:xfrm>
            <a:off x="1059679" y="5629745"/>
            <a:ext cx="6634423" cy="923330"/>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实施了粒度更细的自主访问控制。</a:t>
            </a:r>
          </a:p>
          <a:p>
            <a:pPr marL="285750" indent="-285750">
              <a:buClr>
                <a:schemeClr val="accent1"/>
              </a:buClr>
              <a:buFont typeface="Arial Unicode MS" panose="020B0604020202020204" pitchFamily="34" charset="-122"/>
              <a:buChar char="❏"/>
            </a:pPr>
            <a:r>
              <a:rPr lang="zh-CN" altLang="en-US" dirty="0"/>
              <a:t>通过登录规程、审计安全性相关事件和隔离资源，使用户对自己的行为负责。 </a:t>
            </a:r>
          </a:p>
        </p:txBody>
      </p:sp>
      <p:sp>
        <p:nvSpPr>
          <p:cNvPr id="8" name="矩形 7"/>
          <p:cNvSpPr/>
          <p:nvPr/>
        </p:nvSpPr>
        <p:spPr>
          <a:xfrm>
            <a:off x="1063163" y="4458984"/>
            <a:ext cx="3313728" cy="369332"/>
          </a:xfrm>
          <a:prstGeom prst="rect">
            <a:avLst/>
          </a:prstGeom>
        </p:spPr>
        <p:txBody>
          <a:bodyPr wrap="none">
            <a:spAutoFit/>
          </a:bodyPr>
          <a:lstStyle/>
          <a:p>
            <a:r>
              <a:rPr lang="en-US" altLang="zh-CN" dirty="0"/>
              <a:t>2</a:t>
            </a:r>
            <a:r>
              <a:rPr lang="zh-CN" altLang="en-US" dirty="0"/>
              <a:t>、第二级（系统审计保护级）</a:t>
            </a:r>
          </a:p>
        </p:txBody>
      </p:sp>
      <p:sp>
        <p:nvSpPr>
          <p:cNvPr id="9" name="矩形 8"/>
          <p:cNvSpPr/>
          <p:nvPr/>
        </p:nvSpPr>
        <p:spPr>
          <a:xfrm>
            <a:off x="1059679" y="2180227"/>
            <a:ext cx="7610496" cy="646331"/>
          </a:xfrm>
          <a:prstGeom prst="rect">
            <a:avLst/>
          </a:prstGeom>
        </p:spPr>
        <p:txBody>
          <a:bodyPr wrap="square">
            <a:spAutoFit/>
          </a:bodyPr>
          <a:lstStyle/>
          <a:p>
            <a:r>
              <a:rPr lang="zh-CN" altLang="en-US" dirty="0"/>
              <a:t>适用于一般的信息和信息系统，其受到破坏后，会对公民、法人和其他组织的合法权益造成一定损害，但不损害国家安全、社会秩序和公共利益。</a:t>
            </a:r>
          </a:p>
        </p:txBody>
      </p:sp>
      <p:sp>
        <p:nvSpPr>
          <p:cNvPr id="10" name="矩形 9"/>
          <p:cNvSpPr/>
          <p:nvPr/>
        </p:nvSpPr>
        <p:spPr>
          <a:xfrm>
            <a:off x="1059679" y="4905865"/>
            <a:ext cx="7610496" cy="646331"/>
          </a:xfrm>
          <a:prstGeom prst="rect">
            <a:avLst/>
          </a:prstGeom>
        </p:spPr>
        <p:txBody>
          <a:bodyPr wrap="square">
            <a:spAutoFit/>
          </a:bodyPr>
          <a:lstStyle/>
          <a:p>
            <a:r>
              <a:rPr lang="zh-CN" altLang="en-US" dirty="0"/>
              <a:t>信息系统受到破坏后，会对公民、法人和其他组织的合法权益产生严重损害，或者对社会秩序和公共利益造成损害，但不损害国家安全。</a:t>
            </a:r>
          </a:p>
        </p:txBody>
      </p:sp>
      <p:sp>
        <p:nvSpPr>
          <p:cNvPr id="11" name="文本框 10">
            <a:extLst>
              <a:ext uri="{FF2B5EF4-FFF2-40B4-BE49-F238E27FC236}">
                <a16:creationId xmlns:a16="http://schemas.microsoft.com/office/drawing/2014/main" id="{2AC97B41-F4F0-40CC-8F5D-48E1652B174C}"/>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5933437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9974" y="1192629"/>
            <a:ext cx="3313728" cy="369332"/>
          </a:xfrm>
          <a:prstGeom prst="rect">
            <a:avLst/>
          </a:prstGeom>
        </p:spPr>
        <p:txBody>
          <a:bodyPr wrap="none">
            <a:spAutoFit/>
          </a:bodyPr>
          <a:lstStyle/>
          <a:p>
            <a:r>
              <a:rPr lang="en-US" altLang="zh-CN" dirty="0"/>
              <a:t>3</a:t>
            </a:r>
            <a:r>
              <a:rPr lang="zh-CN" altLang="en-US" dirty="0"/>
              <a:t>、第三级（安全标记保护级）</a:t>
            </a:r>
          </a:p>
        </p:txBody>
      </p:sp>
      <p:sp>
        <p:nvSpPr>
          <p:cNvPr id="5" name="矩形 4"/>
          <p:cNvSpPr/>
          <p:nvPr/>
        </p:nvSpPr>
        <p:spPr>
          <a:xfrm>
            <a:off x="1209974" y="2451144"/>
            <a:ext cx="4866631" cy="369332"/>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具有系统审计保护级所有功能。</a:t>
            </a:r>
          </a:p>
        </p:txBody>
      </p:sp>
      <p:sp>
        <p:nvSpPr>
          <p:cNvPr id="6" name="矩形 5"/>
          <p:cNvSpPr/>
          <p:nvPr/>
        </p:nvSpPr>
        <p:spPr>
          <a:xfrm>
            <a:off x="1209973" y="4130454"/>
            <a:ext cx="4572000" cy="369332"/>
          </a:xfrm>
          <a:prstGeom prst="rect">
            <a:avLst/>
          </a:prstGeom>
        </p:spPr>
        <p:txBody>
          <a:bodyPr>
            <a:spAutoFit/>
          </a:bodyPr>
          <a:lstStyle/>
          <a:p>
            <a:pPr marL="285750" indent="-285750">
              <a:buClr>
                <a:schemeClr val="accent1"/>
              </a:buClr>
              <a:buFont typeface="Arial Unicode MS" panose="020B0604020202020204" pitchFamily="34" charset="-122"/>
              <a:buChar char="❏"/>
            </a:pPr>
            <a:r>
              <a:rPr lang="zh-CN" altLang="en-US" dirty="0"/>
              <a:t>能够消除通过测试发现的任何错误。 </a:t>
            </a:r>
          </a:p>
        </p:txBody>
      </p:sp>
      <p:sp>
        <p:nvSpPr>
          <p:cNvPr id="7" name="矩形 6"/>
          <p:cNvSpPr/>
          <p:nvPr/>
        </p:nvSpPr>
        <p:spPr>
          <a:xfrm>
            <a:off x="1209973" y="2918581"/>
            <a:ext cx="7061191" cy="646331"/>
          </a:xfrm>
          <a:prstGeom prst="rect">
            <a:avLst/>
          </a:prstGeom>
        </p:spPr>
        <p:txBody>
          <a:bodyPr wrap="square">
            <a:spAutoFit/>
          </a:bodyPr>
          <a:lstStyle/>
          <a:p>
            <a:pPr marL="285750" indent="-285750">
              <a:buClr>
                <a:schemeClr val="accent1"/>
              </a:buClr>
              <a:buFont typeface="Arial Unicode MS" panose="020B0604020202020204" pitchFamily="34" charset="-122"/>
              <a:buChar char="❏"/>
            </a:pPr>
            <a:r>
              <a:rPr lang="zh-CN" altLang="en-US" dirty="0"/>
              <a:t>提供有关安全策略模型、数据标记以及主体对客体强制访问控制的非形式化描述。</a:t>
            </a:r>
          </a:p>
        </p:txBody>
      </p:sp>
      <p:sp>
        <p:nvSpPr>
          <p:cNvPr id="8" name="矩形 7"/>
          <p:cNvSpPr/>
          <p:nvPr/>
        </p:nvSpPr>
        <p:spPr>
          <a:xfrm>
            <a:off x="1209973" y="3663017"/>
            <a:ext cx="3935693" cy="369332"/>
          </a:xfrm>
          <a:prstGeom prst="rect">
            <a:avLst/>
          </a:prstGeom>
        </p:spPr>
        <p:txBody>
          <a:bodyPr wrap="none">
            <a:spAutoFit/>
          </a:bodyPr>
          <a:lstStyle/>
          <a:p>
            <a:pPr marL="285750" indent="-285750">
              <a:buClr>
                <a:schemeClr val="accent1"/>
              </a:buClr>
              <a:buFont typeface="Arial Unicode MS" panose="020B0604020202020204" pitchFamily="34" charset="-122"/>
              <a:buChar char="❏"/>
            </a:pPr>
            <a:r>
              <a:rPr lang="zh-CN" altLang="en-US" dirty="0"/>
              <a:t>具有准确地标记输出信息的能力。</a:t>
            </a:r>
          </a:p>
        </p:txBody>
      </p:sp>
      <p:sp>
        <p:nvSpPr>
          <p:cNvPr id="10" name="矩形 9"/>
          <p:cNvSpPr/>
          <p:nvPr/>
        </p:nvSpPr>
        <p:spPr>
          <a:xfrm>
            <a:off x="1209973" y="1683387"/>
            <a:ext cx="7061191" cy="646331"/>
          </a:xfrm>
          <a:prstGeom prst="rect">
            <a:avLst/>
          </a:prstGeom>
        </p:spPr>
        <p:txBody>
          <a:bodyPr wrap="square">
            <a:spAutoFit/>
          </a:bodyPr>
          <a:lstStyle/>
          <a:p>
            <a:r>
              <a:rPr lang="zh-CN" altLang="en-US" dirty="0"/>
              <a:t>信息系统受到破坏后，会对社会秩序和公共利益造成严重损害，或者对国家安全造成损害。 </a:t>
            </a:r>
          </a:p>
        </p:txBody>
      </p:sp>
      <p:sp>
        <p:nvSpPr>
          <p:cNvPr id="11" name="文本框 10">
            <a:extLst>
              <a:ext uri="{FF2B5EF4-FFF2-40B4-BE49-F238E27FC236}">
                <a16:creationId xmlns:a16="http://schemas.microsoft.com/office/drawing/2014/main" id="{99490093-E6D8-4A34-AC34-72C86DE3BAA0}"/>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24824641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2" y="2499089"/>
            <a:ext cx="7191375" cy="3000821"/>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有一个明确定义的形式化安全策略模型。</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对主体和客体中的关键元素实施强制访问控制。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对主体和客体中的非关键元素实施自主访问控制。</a:t>
            </a:r>
          </a:p>
          <a:p>
            <a:pPr marL="285750" indent="-285750">
              <a:lnSpc>
                <a:spcPct val="150000"/>
              </a:lnSpc>
              <a:buClr>
                <a:schemeClr val="accent1"/>
              </a:buClr>
              <a:buFont typeface="Arial Unicode MS" panose="020B0604020202020204" pitchFamily="34" charset="-122"/>
              <a:buChar char="❏"/>
            </a:pPr>
            <a:r>
              <a:rPr lang="zh-CN" altLang="en-US" dirty="0">
                <a:latin typeface="+mn-ea"/>
              </a:rPr>
              <a:t>能够防止隐蔽通道。</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强化的鉴别机制。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明确定义的接口，以便进行充分的测试和审查。</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强化的抗渗透能力。</a:t>
            </a:r>
          </a:p>
        </p:txBody>
      </p:sp>
      <p:sp>
        <p:nvSpPr>
          <p:cNvPr id="5" name="矩形 4"/>
          <p:cNvSpPr/>
          <p:nvPr/>
        </p:nvSpPr>
        <p:spPr>
          <a:xfrm>
            <a:off x="1063163" y="1211064"/>
            <a:ext cx="3082895" cy="369332"/>
          </a:xfrm>
          <a:prstGeom prst="rect">
            <a:avLst/>
          </a:prstGeom>
        </p:spPr>
        <p:txBody>
          <a:bodyPr wrap="none">
            <a:spAutoFit/>
          </a:bodyPr>
          <a:lstStyle/>
          <a:p>
            <a:r>
              <a:rPr lang="en-US" altLang="zh-CN" dirty="0"/>
              <a:t>4</a:t>
            </a:r>
            <a:r>
              <a:rPr lang="zh-CN" altLang="en-US" dirty="0"/>
              <a:t>、第四级（结构化保护级）</a:t>
            </a:r>
          </a:p>
        </p:txBody>
      </p:sp>
      <p:sp>
        <p:nvSpPr>
          <p:cNvPr id="6" name="矩形 5"/>
          <p:cNvSpPr/>
          <p:nvPr/>
        </p:nvSpPr>
        <p:spPr>
          <a:xfrm>
            <a:off x="1063162" y="1716577"/>
            <a:ext cx="7390882" cy="646331"/>
          </a:xfrm>
          <a:prstGeom prst="rect">
            <a:avLst/>
          </a:prstGeom>
        </p:spPr>
        <p:txBody>
          <a:bodyPr wrap="square">
            <a:spAutoFit/>
          </a:bodyPr>
          <a:lstStyle/>
          <a:p>
            <a:r>
              <a:rPr lang="zh-CN" altLang="en-US" dirty="0"/>
              <a:t>信息系统受到破坏后，会对社会秩序和公共利益造成特别严重损害，或者对国家安全造成严重损害。</a:t>
            </a:r>
          </a:p>
        </p:txBody>
      </p:sp>
      <p:sp>
        <p:nvSpPr>
          <p:cNvPr id="7" name="文本框 6">
            <a:extLst>
              <a:ext uri="{FF2B5EF4-FFF2-40B4-BE49-F238E27FC236}">
                <a16:creationId xmlns:a16="http://schemas.microsoft.com/office/drawing/2014/main" id="{26EAD79C-E60D-4A7E-9E72-940E0B1ECD9E}"/>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4838726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163" y="1211064"/>
            <a:ext cx="3313728" cy="369332"/>
          </a:xfrm>
          <a:prstGeom prst="rect">
            <a:avLst/>
          </a:prstGeom>
        </p:spPr>
        <p:txBody>
          <a:bodyPr wrap="none">
            <a:spAutoFit/>
          </a:bodyPr>
          <a:lstStyle/>
          <a:p>
            <a:r>
              <a:rPr lang="en-US" altLang="zh-CN" dirty="0"/>
              <a:t>4</a:t>
            </a:r>
            <a:r>
              <a:rPr lang="zh-CN" altLang="en-US" dirty="0"/>
              <a:t>、第五级（访问验证保护级）</a:t>
            </a:r>
          </a:p>
        </p:txBody>
      </p:sp>
      <p:sp>
        <p:nvSpPr>
          <p:cNvPr id="5" name="矩形 4"/>
          <p:cNvSpPr/>
          <p:nvPr/>
        </p:nvSpPr>
        <p:spPr>
          <a:xfrm>
            <a:off x="1063162" y="2257128"/>
            <a:ext cx="4913690" cy="1273875"/>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能满足访问监控器需求。</a:t>
            </a:r>
          </a:p>
          <a:p>
            <a:pPr marL="285750" indent="-285750">
              <a:lnSpc>
                <a:spcPct val="150000"/>
              </a:lnSpc>
              <a:buClr>
                <a:schemeClr val="accent1"/>
              </a:buClr>
              <a:buFont typeface="Arial Unicode MS" panose="020B0604020202020204" pitchFamily="34" charset="-122"/>
              <a:buChar char="❏"/>
            </a:pPr>
            <a:r>
              <a:rPr lang="zh-CN" altLang="en-US" dirty="0">
                <a:latin typeface="+mn-ea"/>
              </a:rPr>
              <a:t>访问监控器仲裁主体对客体的全部访问。</a:t>
            </a:r>
          </a:p>
          <a:p>
            <a:pPr marL="285750" indent="-285750">
              <a:lnSpc>
                <a:spcPct val="150000"/>
              </a:lnSpc>
              <a:buClr>
                <a:schemeClr val="accent1"/>
              </a:buClr>
              <a:buFont typeface="Arial Unicode MS" panose="020B0604020202020204" pitchFamily="34" charset="-122"/>
              <a:buChar char="❏"/>
            </a:pPr>
            <a:r>
              <a:rPr lang="zh-CN" altLang="en-US" dirty="0">
                <a:latin typeface="+mn-ea"/>
              </a:rPr>
              <a:t>访问监控器具有抗篡改能力。</a:t>
            </a:r>
          </a:p>
        </p:txBody>
      </p:sp>
      <p:sp>
        <p:nvSpPr>
          <p:cNvPr id="6" name="矩形 5"/>
          <p:cNvSpPr/>
          <p:nvPr/>
        </p:nvSpPr>
        <p:spPr>
          <a:xfrm>
            <a:off x="1063162" y="3446794"/>
            <a:ext cx="6326854" cy="1689373"/>
          </a:xfrm>
          <a:prstGeom prst="rect">
            <a:avLst/>
          </a:prstGeom>
        </p:spPr>
        <p:txBody>
          <a:bodyPr wrap="square">
            <a:spAutoFit/>
          </a:bodyPr>
          <a:lstStyle/>
          <a:p>
            <a:pPr marL="285750" indent="-285750">
              <a:lnSpc>
                <a:spcPct val="150000"/>
              </a:lnSpc>
              <a:buClr>
                <a:schemeClr val="accent1"/>
              </a:buClr>
              <a:buFont typeface="Arial Unicode MS" panose="020B0604020202020204" pitchFamily="34" charset="-122"/>
              <a:buChar char="❏"/>
            </a:pPr>
            <a:r>
              <a:rPr lang="zh-CN" altLang="en-US" dirty="0">
                <a:latin typeface="+mn-ea"/>
              </a:rPr>
              <a:t>支持安全管理员职能。</a:t>
            </a:r>
          </a:p>
          <a:p>
            <a:pPr marL="285750" indent="-285750">
              <a:lnSpc>
                <a:spcPct val="150000"/>
              </a:lnSpc>
              <a:buClr>
                <a:schemeClr val="accent1"/>
              </a:buClr>
              <a:buFont typeface="Arial Unicode MS" panose="020B0604020202020204" pitchFamily="34" charset="-122"/>
              <a:buChar char="❏"/>
            </a:pPr>
            <a:r>
              <a:rPr lang="zh-CN" altLang="en-US" dirty="0">
                <a:latin typeface="+mn-ea"/>
              </a:rPr>
              <a:t>扩充审计机制。</a:t>
            </a:r>
            <a:endParaRPr lang="en-US" altLang="zh-CN" dirty="0">
              <a:latin typeface="+mn-ea"/>
            </a:endParaRPr>
          </a:p>
          <a:p>
            <a:pPr marL="285750" indent="-285750">
              <a:lnSpc>
                <a:spcPct val="150000"/>
              </a:lnSpc>
              <a:buClr>
                <a:schemeClr val="accent1"/>
              </a:buClr>
              <a:buFont typeface="Arial Unicode MS" panose="020B0604020202020204" pitchFamily="34" charset="-122"/>
              <a:buChar char="❏"/>
            </a:pPr>
            <a:r>
              <a:rPr lang="zh-CN" altLang="en-US" dirty="0">
                <a:latin typeface="+mn-ea"/>
              </a:rPr>
              <a:t>提供系统恢复机制。</a:t>
            </a:r>
          </a:p>
          <a:p>
            <a:pPr marL="285750" indent="-285750">
              <a:lnSpc>
                <a:spcPct val="150000"/>
              </a:lnSpc>
              <a:buClr>
                <a:schemeClr val="accent1"/>
              </a:buClr>
              <a:buFont typeface="Arial Unicode MS" panose="020B0604020202020204" pitchFamily="34" charset="-122"/>
              <a:buChar char="❏"/>
            </a:pPr>
            <a:r>
              <a:rPr lang="zh-CN" altLang="en-US" dirty="0">
                <a:latin typeface="+mn-ea"/>
              </a:rPr>
              <a:t>具有很高的抗渗透能力。 </a:t>
            </a:r>
          </a:p>
        </p:txBody>
      </p:sp>
      <p:sp>
        <p:nvSpPr>
          <p:cNvPr id="7" name="矩形 6"/>
          <p:cNvSpPr/>
          <p:nvPr/>
        </p:nvSpPr>
        <p:spPr>
          <a:xfrm>
            <a:off x="1063162" y="1734096"/>
            <a:ext cx="6260351" cy="369332"/>
          </a:xfrm>
          <a:prstGeom prst="rect">
            <a:avLst/>
          </a:prstGeom>
        </p:spPr>
        <p:txBody>
          <a:bodyPr wrap="square">
            <a:spAutoFit/>
          </a:bodyPr>
          <a:lstStyle/>
          <a:p>
            <a:r>
              <a:rPr lang="zh-CN" altLang="en-US" dirty="0"/>
              <a:t>信息系统受到破坏后，会对国家安全造成特别严重损害。</a:t>
            </a:r>
          </a:p>
        </p:txBody>
      </p:sp>
      <p:sp>
        <p:nvSpPr>
          <p:cNvPr id="8" name="文本框 7">
            <a:extLst>
              <a:ext uri="{FF2B5EF4-FFF2-40B4-BE49-F238E27FC236}">
                <a16:creationId xmlns:a16="http://schemas.microsoft.com/office/drawing/2014/main" id="{DD629F3D-3690-4D2B-AFB6-EC4BBABD7CB0}"/>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3808132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21"/>
          <p:cNvGraphicFramePr>
            <a:graphicFrameLocks/>
          </p:cNvGraphicFramePr>
          <p:nvPr>
            <p:extLst>
              <p:ext uri="{D42A27DB-BD31-4B8C-83A1-F6EECF244321}">
                <p14:modId xmlns:p14="http://schemas.microsoft.com/office/powerpoint/2010/main" val="258293959"/>
              </p:ext>
            </p:extLst>
          </p:nvPr>
        </p:nvGraphicFramePr>
        <p:xfrm>
          <a:off x="498764" y="1764425"/>
          <a:ext cx="8053429" cy="4000499"/>
        </p:xfrm>
        <a:graphic>
          <a:graphicData uri="http://schemas.openxmlformats.org/drawingml/2006/table">
            <a:tbl>
              <a:tblPr/>
              <a:tblGrid>
                <a:gridCol w="3283527">
                  <a:extLst>
                    <a:ext uri="{9D8B030D-6E8A-4147-A177-3AD203B41FA5}">
                      <a16:colId xmlns:a16="http://schemas.microsoft.com/office/drawing/2014/main" val="20000"/>
                    </a:ext>
                  </a:extLst>
                </a:gridCol>
                <a:gridCol w="1647832">
                  <a:extLst>
                    <a:ext uri="{9D8B030D-6E8A-4147-A177-3AD203B41FA5}">
                      <a16:colId xmlns:a16="http://schemas.microsoft.com/office/drawing/2014/main" val="20001"/>
                    </a:ext>
                  </a:extLst>
                </a:gridCol>
                <a:gridCol w="1561877">
                  <a:extLst>
                    <a:ext uri="{9D8B030D-6E8A-4147-A177-3AD203B41FA5}">
                      <a16:colId xmlns:a16="http://schemas.microsoft.com/office/drawing/2014/main" val="20002"/>
                    </a:ext>
                  </a:extLst>
                </a:gridCol>
                <a:gridCol w="1560193">
                  <a:extLst>
                    <a:ext uri="{9D8B030D-6E8A-4147-A177-3AD203B41FA5}">
                      <a16:colId xmlns:a16="http://schemas.microsoft.com/office/drawing/2014/main" val="20003"/>
                    </a:ext>
                  </a:extLst>
                </a:gridCol>
              </a:tblGrid>
              <a:tr h="79611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受侵害的客体</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对客体的侵害程度</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9469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一般损害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严重损害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特别严重损害</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61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公民、法人和其他组织的合法权益</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第一级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社会秩序、公共利益</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第二级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第三级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a:ln>
                            <a:noFill/>
                          </a:ln>
                          <a:solidFill>
                            <a:schemeClr val="tx1"/>
                          </a:solidFill>
                          <a:effectLst/>
                          <a:latin typeface="宋体" pitchFamily="2" charset="-122"/>
                          <a:ea typeface="宋体" pitchFamily="2" charset="-122"/>
                          <a:cs typeface="Times New Roman" pitchFamily="18" charset="0"/>
                        </a:rPr>
                        <a:t>第四级</a:t>
                      </a:r>
                      <a:endParaRPr kumimoji="1" lang="zh-CN" altLang="en-US" sz="4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607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国家安全</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第三级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第四级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28600" algn="l"/>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第五级</a:t>
                      </a:r>
                      <a:endParaRPr kumimoji="1" lang="zh-CN" altLang="en-US" sz="4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84405" marR="8440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文本框 7">
            <a:extLst>
              <a:ext uri="{FF2B5EF4-FFF2-40B4-BE49-F238E27FC236}">
                <a16:creationId xmlns:a16="http://schemas.microsoft.com/office/drawing/2014/main" id="{417DB8E0-7BC7-4BC8-8286-6C64D7C9BBE9}"/>
              </a:ext>
            </a:extLst>
          </p:cNvPr>
          <p:cNvSpPr txBox="1"/>
          <p:nvPr/>
        </p:nvSpPr>
        <p:spPr>
          <a:xfrm>
            <a:off x="2684495" y="125949"/>
            <a:ext cx="4546182" cy="523220"/>
          </a:xfrm>
          <a:prstGeom prst="rect">
            <a:avLst/>
          </a:prstGeom>
          <a:noFill/>
        </p:spPr>
        <p:txBody>
          <a:bodyPr wrap="square">
            <a:spAutoFit/>
          </a:bodyPr>
          <a:lstStyle/>
          <a:p>
            <a:pPr lvl="1" algn="ctr" eaLnBrk="1" fontAlgn="auto" hangingPunct="1">
              <a:spcBef>
                <a:spcPts val="0"/>
              </a:spcBef>
              <a:spcAft>
                <a:spcPts val="0"/>
              </a:spcAft>
              <a:defRPr/>
            </a:pPr>
            <a:r>
              <a:rPr lang="en-US" altLang="zh-CN" sz="2800" dirty="0">
                <a:latin typeface="+mn-lt"/>
              </a:rPr>
              <a:t>2.3 </a:t>
            </a:r>
            <a:r>
              <a:rPr lang="zh-CN" altLang="en-US" sz="2800" dirty="0">
                <a:latin typeface="+mn-lt"/>
              </a:rPr>
              <a:t>信息安全评价准则</a:t>
            </a:r>
          </a:p>
        </p:txBody>
      </p:sp>
    </p:spTree>
    <p:extLst>
      <p:ext uri="{BB962C8B-B14F-4D97-AF65-F5344CB8AC3E}">
        <p14:creationId xmlns:p14="http://schemas.microsoft.com/office/powerpoint/2010/main" val="452707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2</a:t>
            </a:r>
            <a:r>
              <a:rPr lang="zh-CN" altLang="en-US" sz="2800" dirty="0">
                <a:latin typeface="+mj-ea"/>
                <a:ea typeface="+mj-ea"/>
              </a:rPr>
              <a:t>章 信息安全体系及评价</a:t>
            </a:r>
            <a:endParaRPr lang="en-US" altLang="zh-CN" sz="2800" dirty="0">
              <a:latin typeface="+mj-ea"/>
              <a:ea typeface="+mj-ea"/>
            </a:endParaRPr>
          </a:p>
        </p:txBody>
      </p:sp>
      <p:sp>
        <p:nvSpPr>
          <p:cNvPr id="3" name="文本框 2"/>
          <p:cNvSpPr txBox="1">
            <a:spLocks noChangeArrowheads="1"/>
          </p:cNvSpPr>
          <p:nvPr/>
        </p:nvSpPr>
        <p:spPr bwMode="auto">
          <a:xfrm>
            <a:off x="3386137" y="3892427"/>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2.4 </a:t>
            </a:r>
            <a:r>
              <a:rPr lang="zh-CN" altLang="en-US" sz="2400" dirty="0">
                <a:solidFill>
                  <a:prstClr val="black"/>
                </a:solidFill>
              </a:rPr>
              <a:t>信息安全保障框架</a:t>
            </a:r>
            <a:endParaRPr lang="zh-CN" altLang="en-US" sz="2400" dirty="0">
              <a:solidFill>
                <a:schemeClr val="tx1"/>
              </a:solidFill>
            </a:endParaRPr>
          </a:p>
        </p:txBody>
      </p:sp>
      <p:sp>
        <p:nvSpPr>
          <p:cNvPr id="21508" name="文本框 3"/>
          <p:cNvSpPr txBox="1">
            <a:spLocks noChangeArrowheads="1"/>
          </p:cNvSpPr>
          <p:nvPr/>
        </p:nvSpPr>
        <p:spPr bwMode="auto">
          <a:xfrm>
            <a:off x="3386137" y="2265851"/>
            <a:ext cx="3515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2.2 TCP/IP</a:t>
            </a:r>
            <a:r>
              <a:rPr lang="zh-CN" altLang="en-US" sz="2400" dirty="0">
                <a:solidFill>
                  <a:prstClr val="black"/>
                </a:solidFill>
              </a:rPr>
              <a:t>安全体系结构</a:t>
            </a:r>
            <a:endParaRPr lang="zh-CN" altLang="en-US" sz="2400" dirty="0">
              <a:solidFill>
                <a:schemeClr val="tx1"/>
              </a:solidFill>
            </a:endParaRPr>
          </a:p>
        </p:txBody>
      </p:sp>
      <p:sp>
        <p:nvSpPr>
          <p:cNvPr id="21509" name="文本框 5"/>
          <p:cNvSpPr txBox="1">
            <a:spLocks noChangeArrowheads="1"/>
          </p:cNvSpPr>
          <p:nvPr/>
        </p:nvSpPr>
        <p:spPr bwMode="auto">
          <a:xfrm>
            <a:off x="3386137" y="1452563"/>
            <a:ext cx="372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2.1 </a:t>
            </a:r>
            <a:r>
              <a:rPr lang="zh-CN" altLang="en-US" sz="2400" dirty="0">
                <a:solidFill>
                  <a:schemeClr val="tx1"/>
                </a:solidFill>
              </a:rPr>
              <a:t>信息安全体系结构</a:t>
            </a:r>
          </a:p>
        </p:txBody>
      </p:sp>
      <p:sp>
        <p:nvSpPr>
          <p:cNvPr id="21512" name="矩形 4"/>
          <p:cNvSpPr>
            <a:spLocks noChangeArrowheads="1"/>
          </p:cNvSpPr>
          <p:nvPr/>
        </p:nvSpPr>
        <p:spPr bwMode="auto">
          <a:xfrm>
            <a:off x="3386137" y="3079139"/>
            <a:ext cx="3156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lvl="1" eaLnBrk="1" hangingPunct="1">
              <a:spcBef>
                <a:spcPct val="0"/>
              </a:spcBef>
              <a:buClrTx/>
              <a:buFontTx/>
              <a:buNone/>
            </a:pPr>
            <a:r>
              <a:rPr lang="en-US" altLang="zh-CN" sz="2400" dirty="0">
                <a:solidFill>
                  <a:schemeClr val="tx1"/>
                </a:solidFill>
              </a:rPr>
              <a:t>2.3 </a:t>
            </a:r>
            <a:r>
              <a:rPr lang="zh-CN" altLang="en-US" sz="2400" dirty="0">
                <a:solidFill>
                  <a:schemeClr val="tx1"/>
                </a:solidFill>
              </a:rPr>
              <a:t>信息安全评价准则</a:t>
            </a:r>
          </a:p>
        </p:txBody>
      </p:sp>
    </p:spTree>
    <p:extLst>
      <p:ext uri="{BB962C8B-B14F-4D97-AF65-F5344CB8AC3E}">
        <p14:creationId xmlns:p14="http://schemas.microsoft.com/office/powerpoint/2010/main" val="236898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A60BF9-4B22-484F-A7E2-77032C01189A}"/>
              </a:ext>
            </a:extLst>
          </p:cNvPr>
          <p:cNvSpPr/>
          <p:nvPr/>
        </p:nvSpPr>
        <p:spPr>
          <a:xfrm>
            <a:off x="1066315" y="1192697"/>
            <a:ext cx="4272323" cy="369332"/>
          </a:xfrm>
          <a:prstGeom prst="rect">
            <a:avLst/>
          </a:prstGeom>
        </p:spPr>
        <p:txBody>
          <a:bodyPr wrap="none">
            <a:spAutoFit/>
          </a:bodyPr>
          <a:lstStyle/>
          <a:p>
            <a:r>
              <a:rPr lang="en-US" altLang="zh-CN" dirty="0"/>
              <a:t>6. OSI</a:t>
            </a:r>
            <a:r>
              <a:rPr lang="zh-CN" altLang="en-US" dirty="0"/>
              <a:t>参考模型各层提供的主要安全服务</a:t>
            </a:r>
          </a:p>
        </p:txBody>
      </p:sp>
      <p:sp>
        <p:nvSpPr>
          <p:cNvPr id="4" name="矩形 3">
            <a:extLst>
              <a:ext uri="{FF2B5EF4-FFF2-40B4-BE49-F238E27FC236}">
                <a16:creationId xmlns:a16="http://schemas.microsoft.com/office/drawing/2014/main" id="{5FFDA2E8-3EB8-4E06-94F1-462E456293C7}"/>
              </a:ext>
            </a:extLst>
          </p:cNvPr>
          <p:cNvSpPr/>
          <p:nvPr/>
        </p:nvSpPr>
        <p:spPr>
          <a:xfrm>
            <a:off x="1066315" y="1675297"/>
            <a:ext cx="7555171" cy="5062924"/>
          </a:xfrm>
          <a:prstGeom prst="rect">
            <a:avLst/>
          </a:prstGeom>
        </p:spPr>
        <p:txBody>
          <a:bodyPr wrap="square">
            <a:spAutoFit/>
          </a:bodyPr>
          <a:lstStyle/>
          <a:p>
            <a:pPr marL="285750" indent="-285750">
              <a:spcBef>
                <a:spcPts val="600"/>
              </a:spcBef>
              <a:buClr>
                <a:schemeClr val="accent1"/>
              </a:buClr>
              <a:buFont typeface="Arial Unicode MS" panose="020B0604020202020204" pitchFamily="34" charset="-122"/>
              <a:buChar char="❏"/>
            </a:pPr>
            <a:r>
              <a:rPr lang="zh-CN" altLang="en-US" dirty="0"/>
              <a:t>物理层：提供连接机密性和（或）业务流机密性服务（这一层没有无连接服务）。</a:t>
            </a:r>
          </a:p>
          <a:p>
            <a:pPr marL="285750" indent="-285750">
              <a:spcBef>
                <a:spcPts val="600"/>
              </a:spcBef>
              <a:buClr>
                <a:schemeClr val="accent1"/>
              </a:buClr>
              <a:buFont typeface="Arial Unicode MS" panose="020B0604020202020204" pitchFamily="34" charset="-122"/>
              <a:buChar char="❏"/>
            </a:pPr>
            <a:r>
              <a:rPr lang="zh-CN" altLang="en-US" dirty="0"/>
              <a:t>数据链路层：提供连接机密性和无连接机密性服务（物理层以上不能提供完全的业务流机密性）。</a:t>
            </a:r>
          </a:p>
          <a:p>
            <a:pPr marL="285750" indent="-285750">
              <a:spcBef>
                <a:spcPts val="600"/>
              </a:spcBef>
              <a:buClr>
                <a:schemeClr val="accent1"/>
              </a:buClr>
              <a:buFont typeface="Arial Unicode MS" panose="020B0604020202020204" pitchFamily="34" charset="-122"/>
              <a:buChar char="❏"/>
            </a:pPr>
            <a:r>
              <a:rPr lang="zh-CN" altLang="en-US" dirty="0"/>
              <a:t>网络层：可以在一定程度上提供认证、访问控制、机密性（除了选择字段机密性）和完整性（除了可恢复的连接完整性、选择字段的连接完整性）服务。</a:t>
            </a:r>
            <a:endParaRPr lang="en-US" altLang="zh-CN" dirty="0"/>
          </a:p>
          <a:p>
            <a:pPr marL="285750" indent="-285750">
              <a:spcBef>
                <a:spcPts val="600"/>
              </a:spcBef>
              <a:buClr>
                <a:schemeClr val="accent1"/>
              </a:buClr>
              <a:buFont typeface="Arial Unicode MS" panose="020B0604020202020204" pitchFamily="34" charset="-122"/>
              <a:buChar char="❏"/>
            </a:pPr>
            <a:r>
              <a:rPr lang="zh-CN" altLang="en-US" dirty="0"/>
              <a:t>运输层：可以提供认证、访问控制、机密性（除了选择字段机密性、业务流机密性）和完整性（除了选择字段的连接完整性）服务。</a:t>
            </a:r>
          </a:p>
          <a:p>
            <a:pPr marL="285750" indent="-285750">
              <a:spcBef>
                <a:spcPts val="600"/>
              </a:spcBef>
              <a:buClr>
                <a:schemeClr val="accent1"/>
              </a:buClr>
              <a:buFont typeface="Arial Unicode MS" panose="020B0604020202020204" pitchFamily="34" charset="-122"/>
              <a:buChar char="❏"/>
            </a:pPr>
            <a:r>
              <a:rPr lang="zh-CN" altLang="en-US" dirty="0"/>
              <a:t>会话层：不提供安全服务。</a:t>
            </a:r>
          </a:p>
          <a:p>
            <a:pPr marL="285750" indent="-285750">
              <a:spcBef>
                <a:spcPts val="600"/>
              </a:spcBef>
              <a:buClr>
                <a:schemeClr val="accent1"/>
              </a:buClr>
              <a:buFont typeface="Arial Unicode MS" panose="020B0604020202020204" pitchFamily="34" charset="-122"/>
              <a:buChar char="❏"/>
            </a:pPr>
            <a:r>
              <a:rPr lang="zh-CN" altLang="en-US" dirty="0"/>
              <a:t>表示层：本身不提供完全服务。但其提供的设施可支持应用层向应用程序提供安全服务。所以，规定表示层的设施支持基本的数据机密性服务，支持认证、完整性和抗否认服务。</a:t>
            </a:r>
          </a:p>
          <a:p>
            <a:pPr marL="285750" indent="-285750">
              <a:spcBef>
                <a:spcPts val="600"/>
              </a:spcBef>
              <a:buClr>
                <a:schemeClr val="accent1"/>
              </a:buClr>
              <a:buFont typeface="Arial Unicode MS" panose="020B0604020202020204" pitchFamily="34" charset="-122"/>
              <a:buChar char="❏"/>
            </a:pPr>
            <a:r>
              <a:rPr lang="zh-CN" altLang="en-US" dirty="0"/>
              <a:t>应用层：必须提供所有的安全服务，它是惟一能提供选择字段服务和抗否认服务的一层。</a:t>
            </a:r>
          </a:p>
          <a:p>
            <a:pPr marL="285750" indent="-285750">
              <a:spcBef>
                <a:spcPts val="600"/>
              </a:spcBef>
              <a:buClr>
                <a:schemeClr val="accent1"/>
              </a:buClr>
              <a:buFont typeface="Arial Unicode MS" panose="020B0604020202020204" pitchFamily="34" charset="-122"/>
              <a:buChar char="❏"/>
            </a:pPr>
            <a:endParaRPr lang="zh-CN" altLang="en-US" dirty="0"/>
          </a:p>
        </p:txBody>
      </p:sp>
      <p:sp>
        <p:nvSpPr>
          <p:cNvPr id="5" name="文本框 4">
            <a:extLst>
              <a:ext uri="{FF2B5EF4-FFF2-40B4-BE49-F238E27FC236}">
                <a16:creationId xmlns:a16="http://schemas.microsoft.com/office/drawing/2014/main" id="{9BA5ABD3-1C1F-41E3-A7B7-648C2557CCC6}"/>
              </a:ext>
            </a:extLst>
          </p:cNvPr>
          <p:cNvSpPr txBox="1"/>
          <p:nvPr/>
        </p:nvSpPr>
        <p:spPr>
          <a:xfrm>
            <a:off x="2405103" y="206375"/>
            <a:ext cx="4827547" cy="523220"/>
          </a:xfrm>
          <a:prstGeom prst="rect">
            <a:avLst/>
          </a:prstGeom>
          <a:noFill/>
        </p:spPr>
        <p:txBody>
          <a:bodyPr wrap="square">
            <a:spAutoFit/>
          </a:bodyPr>
          <a:lstStyle/>
          <a:p>
            <a:pPr marL="0" lvl="1" algn="ctr" eaLnBrk="1" fontAlgn="auto" hangingPunct="1">
              <a:spcBef>
                <a:spcPts val="0"/>
              </a:spcBef>
              <a:spcAft>
                <a:spcPts val="0"/>
              </a:spcAft>
              <a:defRPr/>
            </a:pPr>
            <a:r>
              <a:rPr lang="en-US" altLang="zh-CN" sz="2800" dirty="0">
                <a:latin typeface="+mn-lt"/>
              </a:rPr>
              <a:t>2.1 </a:t>
            </a:r>
            <a:r>
              <a:rPr lang="zh-CN" altLang="en-US" sz="2800" dirty="0">
                <a:latin typeface="+mn-lt"/>
              </a:rPr>
              <a:t>信息安全体系结构</a:t>
            </a:r>
            <a:endParaRPr lang="en-US" altLang="zh-CN" sz="2800" dirty="0">
              <a:latin typeface="+mj-ea"/>
              <a:ea typeface="+mj-ea"/>
            </a:endParaRPr>
          </a:p>
        </p:txBody>
      </p:sp>
    </p:spTree>
    <p:extLst>
      <p:ext uri="{BB962C8B-B14F-4D97-AF65-F5344CB8AC3E}">
        <p14:creationId xmlns:p14="http://schemas.microsoft.com/office/powerpoint/2010/main" val="41521644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C5A87C-B15C-47DB-AE89-BD1D1F0B2D9E}"/>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
        <p:nvSpPr>
          <p:cNvPr id="5" name="矩形 6">
            <a:extLst>
              <a:ext uri="{FF2B5EF4-FFF2-40B4-BE49-F238E27FC236}">
                <a16:creationId xmlns:a16="http://schemas.microsoft.com/office/drawing/2014/main" id="{5C0FF0A2-E538-4380-9466-E8A354646A97}"/>
              </a:ext>
            </a:extLst>
          </p:cNvPr>
          <p:cNvSpPr>
            <a:spLocks noChangeArrowheads="1"/>
          </p:cNvSpPr>
          <p:nvPr/>
        </p:nvSpPr>
        <p:spPr bwMode="auto">
          <a:xfrm>
            <a:off x="937453" y="3020214"/>
            <a:ext cx="74492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1998</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r>
              <a:rPr lang="en-US" altLang="zh-CN" dirty="0">
                <a:solidFill>
                  <a:schemeClr val="tx1"/>
                </a:solidFill>
              </a:rPr>
              <a:t>NSA</a:t>
            </a:r>
            <a:r>
              <a:rPr lang="zh-CN" altLang="en-US" dirty="0">
                <a:solidFill>
                  <a:schemeClr val="tx1"/>
                </a:solidFill>
              </a:rPr>
              <a:t>提出了</a:t>
            </a:r>
            <a:r>
              <a:rPr lang="en-US" altLang="zh-CN" dirty="0">
                <a:solidFill>
                  <a:schemeClr val="tx1"/>
                </a:solidFill>
              </a:rPr>
              <a:t>《</a:t>
            </a:r>
            <a:r>
              <a:rPr lang="zh-CN" altLang="en-US" dirty="0">
                <a:solidFill>
                  <a:schemeClr val="tx1"/>
                </a:solidFill>
              </a:rPr>
              <a:t>网络安全框架</a:t>
            </a:r>
            <a:r>
              <a:rPr lang="en-US" altLang="zh-CN" dirty="0">
                <a:solidFill>
                  <a:schemeClr val="tx1"/>
                </a:solidFill>
              </a:rPr>
              <a:t>》</a:t>
            </a:r>
            <a:r>
              <a:rPr lang="zh-CN" altLang="en-US" dirty="0">
                <a:solidFill>
                  <a:schemeClr val="tx1"/>
                </a:solidFill>
              </a:rPr>
              <a:t>（</a:t>
            </a:r>
            <a:r>
              <a:rPr lang="en-US" altLang="zh-CN" dirty="0">
                <a:solidFill>
                  <a:schemeClr val="tx1"/>
                </a:solidFill>
              </a:rPr>
              <a:t>NSF</a:t>
            </a:r>
            <a:r>
              <a:rPr lang="zh-CN" altLang="en-US" dirty="0">
                <a:solidFill>
                  <a:schemeClr val="tx1"/>
                </a:solidFill>
              </a:rPr>
              <a:t>）。</a:t>
            </a:r>
            <a:r>
              <a:rPr lang="en-US" altLang="zh-CN" dirty="0">
                <a:solidFill>
                  <a:schemeClr val="tx1"/>
                </a:solidFill>
              </a:rPr>
              <a:t>NSF</a:t>
            </a:r>
            <a:r>
              <a:rPr lang="zh-CN" altLang="en-US" dirty="0">
                <a:solidFill>
                  <a:schemeClr val="tx1"/>
                </a:solidFill>
              </a:rPr>
              <a:t>中包括了安全服务、安全强健性和安全互操作性方面的内容。</a:t>
            </a:r>
          </a:p>
        </p:txBody>
      </p:sp>
      <p:sp>
        <p:nvSpPr>
          <p:cNvPr id="6" name="矩形 7">
            <a:extLst>
              <a:ext uri="{FF2B5EF4-FFF2-40B4-BE49-F238E27FC236}">
                <a16:creationId xmlns:a16="http://schemas.microsoft.com/office/drawing/2014/main" id="{A8D54736-672C-4310-823E-E3FB7378DE18}"/>
              </a:ext>
            </a:extLst>
          </p:cNvPr>
          <p:cNvSpPr>
            <a:spLocks noChangeArrowheads="1"/>
          </p:cNvSpPr>
          <p:nvPr/>
        </p:nvSpPr>
        <p:spPr bwMode="auto">
          <a:xfrm>
            <a:off x="937453" y="3889610"/>
            <a:ext cx="7540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1999</a:t>
            </a:r>
            <a:r>
              <a:rPr lang="zh-CN" altLang="en-US" dirty="0">
                <a:solidFill>
                  <a:schemeClr val="tx1"/>
                </a:solidFill>
              </a:rPr>
              <a:t>年</a:t>
            </a:r>
            <a:r>
              <a:rPr lang="en-US" altLang="zh-CN" dirty="0">
                <a:solidFill>
                  <a:schemeClr val="tx1"/>
                </a:solidFill>
              </a:rPr>
              <a:t>8</a:t>
            </a:r>
            <a:r>
              <a:rPr lang="zh-CN" altLang="en-US" dirty="0">
                <a:solidFill>
                  <a:schemeClr val="tx1"/>
                </a:solidFill>
              </a:rPr>
              <a:t>月，</a:t>
            </a:r>
            <a:r>
              <a:rPr lang="en-US" altLang="zh-CN" dirty="0">
                <a:solidFill>
                  <a:schemeClr val="tx1"/>
                </a:solidFill>
              </a:rPr>
              <a:t>NSF</a:t>
            </a:r>
            <a:r>
              <a:rPr lang="zh-CN" altLang="en-US" dirty="0">
                <a:solidFill>
                  <a:schemeClr val="tx1"/>
                </a:solidFill>
              </a:rPr>
              <a:t>更名为</a:t>
            </a:r>
            <a:r>
              <a:rPr lang="en-US" altLang="zh-CN" dirty="0">
                <a:solidFill>
                  <a:schemeClr val="tx1"/>
                </a:solidFill>
              </a:rPr>
              <a:t>《</a:t>
            </a:r>
            <a:r>
              <a:rPr lang="zh-CN" altLang="en-US" dirty="0">
                <a:solidFill>
                  <a:schemeClr val="tx1"/>
                </a:solidFill>
              </a:rPr>
              <a:t>信息保障技术框架</a:t>
            </a:r>
            <a:r>
              <a:rPr lang="en-US" altLang="zh-CN" dirty="0">
                <a:solidFill>
                  <a:schemeClr val="tx1"/>
                </a:solidFill>
              </a:rPr>
              <a:t>》</a:t>
            </a:r>
            <a:r>
              <a:rPr lang="zh-CN" altLang="en-US" dirty="0">
                <a:solidFill>
                  <a:schemeClr val="tx1"/>
                </a:solidFill>
              </a:rPr>
              <a:t>，并提出了</a:t>
            </a:r>
            <a:r>
              <a:rPr lang="en-US" altLang="zh-CN" dirty="0">
                <a:solidFill>
                  <a:schemeClr val="tx1"/>
                </a:solidFill>
              </a:rPr>
              <a:t>IATF2.0</a:t>
            </a:r>
            <a:r>
              <a:rPr lang="zh-CN" altLang="en-US" dirty="0">
                <a:solidFill>
                  <a:schemeClr val="tx1"/>
                </a:solidFill>
              </a:rPr>
              <a:t>版。</a:t>
            </a:r>
            <a:r>
              <a:rPr lang="en-US" altLang="zh-CN" dirty="0">
                <a:solidFill>
                  <a:schemeClr val="tx1"/>
                </a:solidFill>
              </a:rPr>
              <a:t>IATF2.0</a:t>
            </a:r>
            <a:r>
              <a:rPr lang="zh-CN" altLang="en-US" dirty="0">
                <a:solidFill>
                  <a:schemeClr val="tx1"/>
                </a:solidFill>
              </a:rPr>
              <a:t>版将安全解决方案框架划分为</a:t>
            </a:r>
            <a:r>
              <a:rPr lang="en-US" altLang="zh-CN" dirty="0">
                <a:solidFill>
                  <a:schemeClr val="tx1"/>
                </a:solidFill>
              </a:rPr>
              <a:t>4</a:t>
            </a:r>
            <a:r>
              <a:rPr lang="zh-CN" altLang="en-US" dirty="0">
                <a:solidFill>
                  <a:schemeClr val="tx1"/>
                </a:solidFill>
              </a:rPr>
              <a:t>个纵深防御焦点域：保护网络和基础设施、保护区域边界、保护计算环境以及支撑性基础设施。</a:t>
            </a:r>
          </a:p>
        </p:txBody>
      </p:sp>
      <p:sp>
        <p:nvSpPr>
          <p:cNvPr id="7" name="矩形 8">
            <a:extLst>
              <a:ext uri="{FF2B5EF4-FFF2-40B4-BE49-F238E27FC236}">
                <a16:creationId xmlns:a16="http://schemas.microsoft.com/office/drawing/2014/main" id="{41DDF9FC-A63C-4287-8C93-50F208AA9CDD}"/>
              </a:ext>
            </a:extLst>
          </p:cNvPr>
          <p:cNvSpPr>
            <a:spLocks noChangeArrowheads="1"/>
          </p:cNvSpPr>
          <p:nvPr/>
        </p:nvSpPr>
        <p:spPr bwMode="auto">
          <a:xfrm>
            <a:off x="937453" y="5018314"/>
            <a:ext cx="7605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rPr>
              <a:t>2000</a:t>
            </a:r>
            <a:r>
              <a:rPr lang="zh-CN" altLang="en-US" dirty="0">
                <a:solidFill>
                  <a:schemeClr val="tx1"/>
                </a:solidFill>
              </a:rPr>
              <a:t>年</a:t>
            </a:r>
            <a:r>
              <a:rPr lang="en-US" altLang="zh-CN" dirty="0">
                <a:solidFill>
                  <a:schemeClr val="tx1"/>
                </a:solidFill>
              </a:rPr>
              <a:t>9</a:t>
            </a:r>
            <a:r>
              <a:rPr lang="zh-CN" altLang="en-US" dirty="0">
                <a:solidFill>
                  <a:schemeClr val="tx1"/>
                </a:solidFill>
              </a:rPr>
              <a:t>月，在美国国防部高级研究计划局和信息技术办公室（</a:t>
            </a:r>
            <a:r>
              <a:rPr lang="en-US" altLang="zh-CN" dirty="0">
                <a:solidFill>
                  <a:schemeClr val="tx1"/>
                </a:solidFill>
              </a:rPr>
              <a:t>DARPA/ITO</a:t>
            </a:r>
            <a:r>
              <a:rPr lang="zh-CN" altLang="en-US" dirty="0">
                <a:solidFill>
                  <a:schemeClr val="tx1"/>
                </a:solidFill>
              </a:rPr>
              <a:t>）推行的“信息生存力项目”和“内在生存力项目”的基础上，提出了</a:t>
            </a:r>
            <a:r>
              <a:rPr lang="en-US" altLang="zh-CN" dirty="0">
                <a:solidFill>
                  <a:schemeClr val="tx1"/>
                </a:solidFill>
              </a:rPr>
              <a:t>IATF3.0</a:t>
            </a:r>
            <a:r>
              <a:rPr lang="zh-CN" altLang="en-US" dirty="0">
                <a:solidFill>
                  <a:schemeClr val="tx1"/>
                </a:solidFill>
              </a:rPr>
              <a:t>版。</a:t>
            </a:r>
            <a:r>
              <a:rPr lang="en-US" altLang="zh-CN" dirty="0">
                <a:solidFill>
                  <a:schemeClr val="tx1"/>
                </a:solidFill>
              </a:rPr>
              <a:t>2002</a:t>
            </a:r>
            <a:r>
              <a:rPr lang="zh-CN" altLang="en-US" dirty="0">
                <a:solidFill>
                  <a:schemeClr val="tx1"/>
                </a:solidFill>
              </a:rPr>
              <a:t>年</a:t>
            </a:r>
            <a:r>
              <a:rPr lang="en-US" altLang="zh-CN" dirty="0">
                <a:solidFill>
                  <a:schemeClr val="tx1"/>
                </a:solidFill>
              </a:rPr>
              <a:t>9</a:t>
            </a:r>
            <a:r>
              <a:rPr lang="zh-CN" altLang="en-US" dirty="0">
                <a:solidFill>
                  <a:schemeClr val="tx1"/>
                </a:solidFill>
              </a:rPr>
              <a:t>月出版了</a:t>
            </a:r>
            <a:r>
              <a:rPr lang="en-US" altLang="zh-CN" dirty="0">
                <a:solidFill>
                  <a:schemeClr val="tx1"/>
                </a:solidFill>
              </a:rPr>
              <a:t>IATF3.1</a:t>
            </a:r>
            <a:r>
              <a:rPr lang="zh-CN" altLang="en-US" dirty="0">
                <a:solidFill>
                  <a:schemeClr val="tx1"/>
                </a:solidFill>
              </a:rPr>
              <a:t>版本，扩展了“纵深防御”，强调了信息保障战略，并补充了语音网络安全方面的内容。</a:t>
            </a:r>
          </a:p>
        </p:txBody>
      </p:sp>
      <p:sp>
        <p:nvSpPr>
          <p:cNvPr id="10" name="文本框 9">
            <a:extLst>
              <a:ext uri="{FF2B5EF4-FFF2-40B4-BE49-F238E27FC236}">
                <a16:creationId xmlns:a16="http://schemas.microsoft.com/office/drawing/2014/main" id="{C07368D1-5E79-46C7-8D76-C0746199ED06}"/>
              </a:ext>
            </a:extLst>
          </p:cNvPr>
          <p:cNvSpPr txBox="1"/>
          <p:nvPr/>
        </p:nvSpPr>
        <p:spPr>
          <a:xfrm>
            <a:off x="937453" y="1357845"/>
            <a:ext cx="2166898" cy="369332"/>
          </a:xfrm>
          <a:prstGeom prst="rect">
            <a:avLst/>
          </a:prstGeom>
          <a:noFill/>
        </p:spPr>
        <p:txBody>
          <a:bodyPr wrap="square" rtlCol="0">
            <a:spAutoFit/>
          </a:bodyPr>
          <a:lstStyle/>
          <a:p>
            <a:r>
              <a:rPr lang="zh-CN" altLang="en-US" dirty="0"/>
              <a:t>一、信息保障概述</a:t>
            </a:r>
          </a:p>
        </p:txBody>
      </p:sp>
      <p:sp>
        <p:nvSpPr>
          <p:cNvPr id="11" name="矩形 10">
            <a:extLst>
              <a:ext uri="{FF2B5EF4-FFF2-40B4-BE49-F238E27FC236}">
                <a16:creationId xmlns:a16="http://schemas.microsoft.com/office/drawing/2014/main" id="{E8AB3F82-33A2-482A-A140-02BDCE1150C0}"/>
              </a:ext>
            </a:extLst>
          </p:cNvPr>
          <p:cNvSpPr/>
          <p:nvPr/>
        </p:nvSpPr>
        <p:spPr>
          <a:xfrm>
            <a:off x="937453" y="1894694"/>
            <a:ext cx="7684034" cy="923330"/>
          </a:xfrm>
          <a:prstGeom prst="rect">
            <a:avLst/>
          </a:prstGeom>
        </p:spPr>
        <p:txBody>
          <a:bodyPr wrap="square">
            <a:spAutoFit/>
          </a:bodyPr>
          <a:lstStyle/>
          <a:p>
            <a:r>
              <a:rPr lang="zh-CN" altLang="en-US" dirty="0"/>
              <a:t>从上世纪</a:t>
            </a:r>
            <a:r>
              <a:rPr lang="en-US" altLang="zh-CN" dirty="0"/>
              <a:t>90</a:t>
            </a:r>
            <a:r>
              <a:rPr lang="zh-CN" altLang="en-US" dirty="0"/>
              <a:t>年代开始，网络安全防范思想逐渐从不惜一切阻止人侵者的绝对安全观念转变为“预防一检测一响应一恢复”相结合纵深防御思想，强调在受到攻击的情况下，信息系统的能够稳定运行能力。</a:t>
            </a:r>
          </a:p>
        </p:txBody>
      </p:sp>
    </p:spTree>
    <p:extLst>
      <p:ext uri="{BB962C8B-B14F-4D97-AF65-F5344CB8AC3E}">
        <p14:creationId xmlns:p14="http://schemas.microsoft.com/office/powerpoint/2010/main" val="3018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0BF142-7326-4D7B-8C0C-67C3F99EC8F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
        <p:nvSpPr>
          <p:cNvPr id="4" name="文本框 3">
            <a:extLst>
              <a:ext uri="{FF2B5EF4-FFF2-40B4-BE49-F238E27FC236}">
                <a16:creationId xmlns:a16="http://schemas.microsoft.com/office/drawing/2014/main" id="{A56CB2FA-4CA1-4347-A6AD-A9F73D59C5C9}"/>
              </a:ext>
            </a:extLst>
          </p:cNvPr>
          <p:cNvSpPr txBox="1"/>
          <p:nvPr/>
        </p:nvSpPr>
        <p:spPr>
          <a:xfrm>
            <a:off x="1052712" y="1452033"/>
            <a:ext cx="2950669" cy="369332"/>
          </a:xfrm>
          <a:prstGeom prst="rect">
            <a:avLst/>
          </a:prstGeom>
          <a:noFill/>
        </p:spPr>
        <p:txBody>
          <a:bodyPr wrap="square" rtlCol="0">
            <a:spAutoFit/>
          </a:bodyPr>
          <a:lstStyle/>
          <a:p>
            <a:r>
              <a:rPr lang="zh-CN" altLang="en-US" dirty="0"/>
              <a:t>二、信息安全动态模型</a:t>
            </a:r>
          </a:p>
        </p:txBody>
      </p:sp>
      <p:sp>
        <p:nvSpPr>
          <p:cNvPr id="5" name="矩形 4">
            <a:extLst>
              <a:ext uri="{FF2B5EF4-FFF2-40B4-BE49-F238E27FC236}">
                <a16:creationId xmlns:a16="http://schemas.microsoft.com/office/drawing/2014/main" id="{8BA851E6-832B-493B-8A4C-CB345D7C2F9E}"/>
              </a:ext>
            </a:extLst>
          </p:cNvPr>
          <p:cNvSpPr/>
          <p:nvPr/>
        </p:nvSpPr>
        <p:spPr>
          <a:xfrm>
            <a:off x="1052712" y="1990717"/>
            <a:ext cx="7684034" cy="923330"/>
          </a:xfrm>
          <a:prstGeom prst="rect">
            <a:avLst/>
          </a:prstGeom>
        </p:spPr>
        <p:txBody>
          <a:bodyPr wrap="square">
            <a:spAutoFit/>
          </a:bodyPr>
          <a:lstStyle/>
          <a:p>
            <a:r>
              <a:rPr lang="zh-CN" altLang="en-US" dirty="0"/>
              <a:t>从上世纪</a:t>
            </a:r>
            <a:r>
              <a:rPr lang="en-US" altLang="zh-CN" dirty="0"/>
              <a:t>90</a:t>
            </a:r>
            <a:r>
              <a:rPr lang="zh-CN" altLang="en-US" dirty="0"/>
              <a:t>年代开始，网络安全的研究从不惜一切代价把人侵者阻挡在系统之外的防御思想，逐步转变为“预防一检测一响应一恢复”相结合的思想，强调在受到攻击的情况下，信息系统的能够稳定运行能力。</a:t>
            </a:r>
          </a:p>
        </p:txBody>
      </p:sp>
      <p:sp>
        <p:nvSpPr>
          <p:cNvPr id="10" name="矩形 9">
            <a:extLst>
              <a:ext uri="{FF2B5EF4-FFF2-40B4-BE49-F238E27FC236}">
                <a16:creationId xmlns:a16="http://schemas.microsoft.com/office/drawing/2014/main" id="{1981F5E9-7367-4451-A122-1A562DD777BB}"/>
              </a:ext>
            </a:extLst>
          </p:cNvPr>
          <p:cNvSpPr/>
          <p:nvPr/>
        </p:nvSpPr>
        <p:spPr>
          <a:xfrm>
            <a:off x="977566" y="3686325"/>
            <a:ext cx="7407408" cy="923330"/>
          </a:xfrm>
          <a:prstGeom prst="rect">
            <a:avLst/>
          </a:prstGeom>
        </p:spPr>
        <p:txBody>
          <a:bodyPr wrap="square">
            <a:spAutoFit/>
          </a:bodyPr>
          <a:lstStyle/>
          <a:p>
            <a:r>
              <a:rPr lang="zh-CN" altLang="en-US" dirty="0"/>
              <a:t>美国互联网安全系统公司（</a:t>
            </a:r>
            <a:r>
              <a:rPr lang="en-US" altLang="zh-CN" dirty="0"/>
              <a:t>ISS</a:t>
            </a:r>
            <a:r>
              <a:rPr lang="zh-CN" altLang="en-US" dirty="0"/>
              <a:t>）提出的基于时间的安全模型，也是全球第一个体现了主动防御思想的安全模型，即保护一检测一响应（</a:t>
            </a:r>
            <a:r>
              <a:rPr lang="en-US" altLang="zh-CN" dirty="0"/>
              <a:t>Protection-Detection-Response</a:t>
            </a:r>
            <a:r>
              <a:rPr lang="zh-CN" altLang="en-US" dirty="0"/>
              <a:t>，</a:t>
            </a:r>
            <a:r>
              <a:rPr lang="en-US" altLang="zh-CN" dirty="0"/>
              <a:t>PDR</a:t>
            </a:r>
            <a:r>
              <a:rPr lang="zh-CN" altLang="en-US" dirty="0"/>
              <a:t>）模型。</a:t>
            </a:r>
          </a:p>
        </p:txBody>
      </p:sp>
      <p:sp>
        <p:nvSpPr>
          <p:cNvPr id="12" name="矩形 11">
            <a:extLst>
              <a:ext uri="{FF2B5EF4-FFF2-40B4-BE49-F238E27FC236}">
                <a16:creationId xmlns:a16="http://schemas.microsoft.com/office/drawing/2014/main" id="{4B3ACF37-D998-41F9-904C-29D852ED02ED}"/>
              </a:ext>
            </a:extLst>
          </p:cNvPr>
          <p:cNvSpPr/>
          <p:nvPr/>
        </p:nvSpPr>
        <p:spPr>
          <a:xfrm>
            <a:off x="977566" y="3060286"/>
            <a:ext cx="1452642" cy="369332"/>
          </a:xfrm>
          <a:prstGeom prst="rect">
            <a:avLst/>
          </a:prstGeom>
        </p:spPr>
        <p:txBody>
          <a:bodyPr wrap="none">
            <a:spAutoFit/>
          </a:bodyPr>
          <a:lstStyle/>
          <a:p>
            <a:r>
              <a:rPr lang="en-US" altLang="zh-CN" dirty="0"/>
              <a:t>1</a:t>
            </a:r>
            <a:r>
              <a:rPr lang="zh-CN" altLang="en-US" dirty="0"/>
              <a:t>、</a:t>
            </a:r>
            <a:r>
              <a:rPr lang="en-US" altLang="zh-CN" dirty="0"/>
              <a:t>PDR</a:t>
            </a:r>
            <a:r>
              <a:rPr lang="zh-CN" altLang="en-US" dirty="0"/>
              <a:t>模型</a:t>
            </a:r>
          </a:p>
        </p:txBody>
      </p:sp>
      <p:sp>
        <p:nvSpPr>
          <p:cNvPr id="14" name="矩形 13">
            <a:extLst>
              <a:ext uri="{FF2B5EF4-FFF2-40B4-BE49-F238E27FC236}">
                <a16:creationId xmlns:a16="http://schemas.microsoft.com/office/drawing/2014/main" id="{D2A4D82D-DA07-420E-B5A2-6C849192E048}"/>
              </a:ext>
            </a:extLst>
          </p:cNvPr>
          <p:cNvSpPr/>
          <p:nvPr/>
        </p:nvSpPr>
        <p:spPr>
          <a:xfrm>
            <a:off x="977566" y="4839874"/>
            <a:ext cx="1786066" cy="369332"/>
          </a:xfrm>
          <a:prstGeom prst="rect">
            <a:avLst/>
          </a:prstGeom>
        </p:spPr>
        <p:txBody>
          <a:bodyPr wrap="none">
            <a:spAutoFit/>
          </a:bodyPr>
          <a:lstStyle/>
          <a:p>
            <a:r>
              <a:rPr lang="en-US" altLang="zh-CN" dirty="0"/>
              <a:t>PDR</a:t>
            </a:r>
            <a:r>
              <a:rPr lang="zh-CN" altLang="en-US" dirty="0"/>
              <a:t>模型认为：</a:t>
            </a:r>
          </a:p>
        </p:txBody>
      </p:sp>
      <p:sp>
        <p:nvSpPr>
          <p:cNvPr id="16" name="矩形 15">
            <a:extLst>
              <a:ext uri="{FF2B5EF4-FFF2-40B4-BE49-F238E27FC236}">
                <a16:creationId xmlns:a16="http://schemas.microsoft.com/office/drawing/2014/main" id="{0281ACA4-FDDF-4FAF-8DE0-E5BC252CC07B}"/>
              </a:ext>
            </a:extLst>
          </p:cNvPr>
          <p:cNvSpPr/>
          <p:nvPr/>
        </p:nvSpPr>
        <p:spPr>
          <a:xfrm>
            <a:off x="977566" y="5381934"/>
            <a:ext cx="7407408"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信息系统中不可避免存在各种漏洞，这些漏洞本身不会对信息系统造成损害，但是一旦被利用就会成为系统的威胁。</a:t>
            </a:r>
          </a:p>
        </p:txBody>
      </p:sp>
      <p:sp>
        <p:nvSpPr>
          <p:cNvPr id="18" name="矩形 17">
            <a:extLst>
              <a:ext uri="{FF2B5EF4-FFF2-40B4-BE49-F238E27FC236}">
                <a16:creationId xmlns:a16="http://schemas.microsoft.com/office/drawing/2014/main" id="{C5AD7D83-9DBB-4049-93F0-30684EA56AC6}"/>
              </a:ext>
            </a:extLst>
          </p:cNvPr>
          <p:cNvSpPr/>
          <p:nvPr/>
        </p:nvSpPr>
        <p:spPr>
          <a:xfrm>
            <a:off x="977566" y="6100306"/>
            <a:ext cx="7407408"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任何安全防护措施都与时间相关。如果给予无限的时间，任何防护措施都能够被攻破。</a:t>
            </a:r>
          </a:p>
        </p:txBody>
      </p:sp>
    </p:spTree>
    <p:extLst>
      <p:ext uri="{BB962C8B-B14F-4D97-AF65-F5344CB8AC3E}">
        <p14:creationId xmlns:p14="http://schemas.microsoft.com/office/powerpoint/2010/main" val="14259493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714C6FD-EDC1-4C36-A036-5F338954303F}"/>
              </a:ext>
            </a:extLst>
          </p:cNvPr>
          <p:cNvSpPr/>
          <p:nvPr/>
        </p:nvSpPr>
        <p:spPr>
          <a:xfrm>
            <a:off x="1244811" y="1109873"/>
            <a:ext cx="3703705" cy="369332"/>
          </a:xfrm>
          <a:prstGeom prst="rect">
            <a:avLst/>
          </a:prstGeom>
        </p:spPr>
        <p:txBody>
          <a:bodyPr wrap="square">
            <a:spAutoFit/>
          </a:bodyPr>
          <a:lstStyle/>
          <a:p>
            <a:r>
              <a:rPr lang="en-US" altLang="zh-CN" dirty="0"/>
              <a:t>PDR</a:t>
            </a:r>
            <a:r>
              <a:rPr lang="zh-CN" altLang="en-US" dirty="0"/>
              <a:t>模型定义以下几个时间变量：</a:t>
            </a:r>
          </a:p>
        </p:txBody>
      </p:sp>
      <p:sp>
        <p:nvSpPr>
          <p:cNvPr id="2" name="矩形 1">
            <a:extLst>
              <a:ext uri="{FF2B5EF4-FFF2-40B4-BE49-F238E27FC236}">
                <a16:creationId xmlns:a16="http://schemas.microsoft.com/office/drawing/2014/main" id="{FB9A9653-B3D3-453A-8BA4-020E99182141}"/>
              </a:ext>
            </a:extLst>
          </p:cNvPr>
          <p:cNvSpPr/>
          <p:nvPr/>
        </p:nvSpPr>
        <p:spPr>
          <a:xfrm>
            <a:off x="1244811" y="1609210"/>
            <a:ext cx="7714769"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防护时间 </a:t>
            </a:r>
            <a:r>
              <a:rPr lang="en-US" altLang="zh-CN" dirty="0">
                <a:latin typeface="+mn-ea"/>
              </a:rPr>
              <a:t>Pt</a:t>
            </a:r>
            <a:r>
              <a:rPr lang="zh-CN" altLang="en-US" dirty="0">
                <a:latin typeface="+mn-ea"/>
              </a:rPr>
              <a:t>：黑 客发起攻击时，保护系统不被攻破的时间，即可以抵御攻击的时间。</a:t>
            </a:r>
          </a:p>
        </p:txBody>
      </p:sp>
      <p:sp>
        <p:nvSpPr>
          <p:cNvPr id="4" name="矩形 3">
            <a:extLst>
              <a:ext uri="{FF2B5EF4-FFF2-40B4-BE49-F238E27FC236}">
                <a16:creationId xmlns:a16="http://schemas.microsoft.com/office/drawing/2014/main" id="{A64E8FF4-3B4E-4764-9ACA-8DEB2535B8A1}"/>
              </a:ext>
            </a:extLst>
          </p:cNvPr>
          <p:cNvSpPr/>
          <p:nvPr/>
        </p:nvSpPr>
        <p:spPr>
          <a:xfrm>
            <a:off x="1244811" y="2342160"/>
            <a:ext cx="7338251" cy="369332"/>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检测时间</a:t>
            </a:r>
            <a:r>
              <a:rPr lang="en-US" altLang="zh-CN" dirty="0">
                <a:latin typeface="+mn-ea"/>
              </a:rPr>
              <a:t>Dt</a:t>
            </a:r>
            <a:r>
              <a:rPr lang="zh-CN" altLang="en-US" dirty="0">
                <a:latin typeface="+mn-ea"/>
              </a:rPr>
              <a:t>：从黑客发起攻击到检测系统发现被攻击的时间。</a:t>
            </a:r>
            <a:endParaRPr lang="en-US" altLang="zh-CN" dirty="0">
              <a:latin typeface="+mn-ea"/>
            </a:endParaRPr>
          </a:p>
        </p:txBody>
      </p:sp>
      <p:sp>
        <p:nvSpPr>
          <p:cNvPr id="5" name="矩形 4">
            <a:extLst>
              <a:ext uri="{FF2B5EF4-FFF2-40B4-BE49-F238E27FC236}">
                <a16:creationId xmlns:a16="http://schemas.microsoft.com/office/drawing/2014/main" id="{9AD3CC63-EAD3-4A0F-A17C-BE5E7EE30CF2}"/>
              </a:ext>
            </a:extLst>
          </p:cNvPr>
          <p:cNvSpPr/>
          <p:nvPr/>
        </p:nvSpPr>
        <p:spPr>
          <a:xfrm>
            <a:off x="1244811" y="2802541"/>
            <a:ext cx="6654373" cy="369332"/>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latin typeface="+mn-ea"/>
              </a:rPr>
              <a:t>响应时间 </a:t>
            </a:r>
            <a:r>
              <a:rPr lang="en-US" altLang="zh-CN" dirty="0">
                <a:latin typeface="+mn-ea"/>
              </a:rPr>
              <a:t>Rt</a:t>
            </a:r>
            <a:r>
              <a:rPr lang="zh-CN" altLang="en-US" dirty="0">
                <a:latin typeface="+mn-ea"/>
              </a:rPr>
              <a:t>：从发现攻击到安全系统作出有效响应的时间。</a:t>
            </a:r>
          </a:p>
        </p:txBody>
      </p:sp>
      <p:sp>
        <p:nvSpPr>
          <p:cNvPr id="7" name="矩形 6">
            <a:extLst>
              <a:ext uri="{FF2B5EF4-FFF2-40B4-BE49-F238E27FC236}">
                <a16:creationId xmlns:a16="http://schemas.microsoft.com/office/drawing/2014/main" id="{0C26CC1C-17CF-4242-A701-D20AC12DE447}"/>
              </a:ext>
            </a:extLst>
          </p:cNvPr>
          <p:cNvSpPr/>
          <p:nvPr/>
        </p:nvSpPr>
        <p:spPr>
          <a:xfrm>
            <a:off x="1244811" y="4220063"/>
            <a:ext cx="2551102" cy="369332"/>
          </a:xfrm>
          <a:prstGeom prst="rect">
            <a:avLst/>
          </a:prstGeom>
        </p:spPr>
        <p:txBody>
          <a:bodyPr wrap="square">
            <a:spAutoFit/>
          </a:bodyPr>
          <a:lstStyle/>
          <a:p>
            <a:r>
              <a:rPr lang="zh-CN" altLang="en-US" dirty="0"/>
              <a:t>则认为系统是安全的。</a:t>
            </a:r>
          </a:p>
        </p:txBody>
      </p:sp>
      <p:sp>
        <p:nvSpPr>
          <p:cNvPr id="8" name="矩形 7">
            <a:extLst>
              <a:ext uri="{FF2B5EF4-FFF2-40B4-BE49-F238E27FC236}">
                <a16:creationId xmlns:a16="http://schemas.microsoft.com/office/drawing/2014/main" id="{96F8EB46-5BFF-4953-86C9-578B0CD0EA90}"/>
              </a:ext>
            </a:extLst>
          </p:cNvPr>
          <p:cNvSpPr/>
          <p:nvPr/>
        </p:nvSpPr>
        <p:spPr>
          <a:xfrm>
            <a:off x="1244811" y="3262922"/>
            <a:ext cx="2016899" cy="369332"/>
          </a:xfrm>
          <a:prstGeom prst="rect">
            <a:avLst/>
          </a:prstGeom>
        </p:spPr>
        <p:txBody>
          <a:bodyPr wrap="none">
            <a:spAutoFit/>
          </a:bodyPr>
          <a:lstStyle/>
          <a:p>
            <a:r>
              <a:rPr lang="en-US" altLang="zh-CN" dirty="0"/>
              <a:t>PDR</a:t>
            </a:r>
            <a:r>
              <a:rPr lang="zh-CN" altLang="en-US" dirty="0"/>
              <a:t>模型认为：若</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00DCE4E-29E6-42D8-8812-368A67F640D8}"/>
                  </a:ext>
                </a:extLst>
              </p:cNvPr>
              <p:cNvSpPr/>
              <p:nvPr/>
            </p:nvSpPr>
            <p:spPr>
              <a:xfrm>
                <a:off x="2111251" y="3759682"/>
                <a:ext cx="1372492" cy="369332"/>
              </a:xfrm>
              <a:prstGeom prst="rect">
                <a:avLst/>
              </a:prstGeom>
            </p:spPr>
            <p:txBody>
              <a:bodyPr wrap="none">
                <a:spAutoFit/>
              </a:bodyPr>
              <a:lstStyle/>
              <a:p>
                <a:r>
                  <a:rPr lang="en-US" altLang="zh-CN" dirty="0"/>
                  <a:t>P</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t</m:t>
                    </m:r>
                    <m:r>
                      <a:rPr lang="en-US" altLang="zh-CN" i="1" smtClean="0">
                        <a:latin typeface="Cambria Math" panose="02040503050406030204" pitchFamily="18" charset="0"/>
                        <a:ea typeface="Cambria Math" panose="02040503050406030204" pitchFamily="18" charset="0"/>
                      </a:rPr>
                      <m:t>&gt;</m:t>
                    </m:r>
                  </m:oMath>
                </a14:m>
                <a:r>
                  <a:rPr lang="en-US" altLang="zh-CN" dirty="0"/>
                  <a:t> </a:t>
                </a:r>
                <a:r>
                  <a:rPr lang="en-US" altLang="zh-CN" dirty="0" err="1"/>
                  <a:t>Dt+Rt</a:t>
                </a:r>
                <a:r>
                  <a:rPr lang="en-US" altLang="zh-CN" dirty="0"/>
                  <a:t> </a:t>
                </a:r>
                <a:endParaRPr lang="zh-CN" altLang="en-US" dirty="0"/>
              </a:p>
            </p:txBody>
          </p:sp>
        </mc:Choice>
        <mc:Fallback xmlns="">
          <p:sp>
            <p:nvSpPr>
              <p:cNvPr id="9" name="矩形 8">
                <a:extLst>
                  <a:ext uri="{FF2B5EF4-FFF2-40B4-BE49-F238E27FC236}">
                    <a16:creationId xmlns:a16="http://schemas.microsoft.com/office/drawing/2014/main" id="{C00DCE4E-29E6-42D8-8812-368A67F640D8}"/>
                  </a:ext>
                </a:extLst>
              </p:cNvPr>
              <p:cNvSpPr>
                <a:spLocks noRot="1" noChangeAspect="1" noMove="1" noResize="1" noEditPoints="1" noAdjustHandles="1" noChangeArrowheads="1" noChangeShapeType="1" noTextEdit="1"/>
              </p:cNvSpPr>
              <p:nvPr/>
            </p:nvSpPr>
            <p:spPr>
              <a:xfrm>
                <a:off x="2111251" y="3759682"/>
                <a:ext cx="1372492" cy="369332"/>
              </a:xfrm>
              <a:prstGeom prst="rect">
                <a:avLst/>
              </a:prstGeom>
              <a:blipFill>
                <a:blip r:embed="rId2"/>
                <a:stretch>
                  <a:fillRect l="-3556" t="-10000" b="-2666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3EAEAAE-1235-4906-BF4C-C38847685D24}"/>
              </a:ext>
            </a:extLst>
          </p:cNvPr>
          <p:cNvSpPr txBox="1"/>
          <p:nvPr/>
        </p:nvSpPr>
        <p:spPr>
          <a:xfrm rot="3232169">
            <a:off x="6869523" y="4091375"/>
            <a:ext cx="822188" cy="369332"/>
          </a:xfrm>
          <a:prstGeom prst="rect">
            <a:avLst/>
          </a:prstGeom>
          <a:noFill/>
        </p:spPr>
        <p:txBody>
          <a:bodyPr wrap="square" rtlCol="0">
            <a:spAutoFit/>
          </a:bodyPr>
          <a:lstStyle/>
          <a:p>
            <a:r>
              <a:rPr lang="zh-CN" altLang="en-US" dirty="0">
                <a:solidFill>
                  <a:schemeClr val="bg1"/>
                </a:solidFill>
              </a:rPr>
              <a:t>保护</a:t>
            </a:r>
          </a:p>
        </p:txBody>
      </p:sp>
      <p:graphicFrame>
        <p:nvGraphicFramePr>
          <p:cNvPr id="22" name="图示 21">
            <a:extLst>
              <a:ext uri="{FF2B5EF4-FFF2-40B4-BE49-F238E27FC236}">
                <a16:creationId xmlns:a16="http://schemas.microsoft.com/office/drawing/2014/main" id="{91B85434-F36D-4A14-8320-9C7816C0920D}"/>
              </a:ext>
            </a:extLst>
          </p:cNvPr>
          <p:cNvGraphicFramePr/>
          <p:nvPr/>
        </p:nvGraphicFramePr>
        <p:xfrm>
          <a:off x="4026434" y="3291883"/>
          <a:ext cx="5013245" cy="3025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a:extLst>
              <a:ext uri="{FF2B5EF4-FFF2-40B4-BE49-F238E27FC236}">
                <a16:creationId xmlns:a16="http://schemas.microsoft.com/office/drawing/2014/main" id="{EEA31025-D894-4403-A110-3FB00778F30A}"/>
              </a:ext>
            </a:extLst>
          </p:cNvPr>
          <p:cNvSpPr/>
          <p:nvPr/>
        </p:nvSpPr>
        <p:spPr>
          <a:xfrm>
            <a:off x="937446" y="3944348"/>
            <a:ext cx="7645616" cy="1569660"/>
          </a:xfrm>
          <a:prstGeom prst="rect">
            <a:avLst/>
          </a:prstGeom>
          <a:solidFill>
            <a:srgbClr val="00B050"/>
          </a:solidFill>
        </p:spPr>
        <p:txBody>
          <a:bodyPr wrap="square">
            <a:spAutoFit/>
          </a:bodyPr>
          <a:lstStyle/>
          <a:p>
            <a:r>
              <a:rPr lang="zh-CN" altLang="en-US" sz="3200" dirty="0">
                <a:solidFill>
                  <a:schemeClr val="bg1"/>
                </a:solidFill>
                <a:latin typeface="+mn-ea"/>
              </a:rPr>
              <a:t>也就是说，</a:t>
            </a:r>
            <a:r>
              <a:rPr lang="en-US" altLang="zh-CN" sz="3200" dirty="0">
                <a:solidFill>
                  <a:schemeClr val="bg1"/>
                </a:solidFill>
                <a:latin typeface="+mn-ea"/>
              </a:rPr>
              <a:t>PDR</a:t>
            </a:r>
            <a:r>
              <a:rPr lang="zh-CN" altLang="en-US" sz="3200" dirty="0">
                <a:solidFill>
                  <a:schemeClr val="bg1"/>
                </a:solidFill>
                <a:latin typeface="+mn-ea"/>
              </a:rPr>
              <a:t>认为，如果能够在黑客攻破系统之前发现并阻止了黑客的行为， 那么系统就是安全的。 </a:t>
            </a:r>
          </a:p>
        </p:txBody>
      </p:sp>
      <p:sp>
        <p:nvSpPr>
          <p:cNvPr id="3" name="文本框 2">
            <a:extLst>
              <a:ext uri="{FF2B5EF4-FFF2-40B4-BE49-F238E27FC236}">
                <a16:creationId xmlns:a16="http://schemas.microsoft.com/office/drawing/2014/main" id="{A7AC2730-0682-47ED-A583-97304D09350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2554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C15D86-A3D5-4DED-934D-2E2EA645EBF4}"/>
              </a:ext>
            </a:extLst>
          </p:cNvPr>
          <p:cNvSpPr/>
          <p:nvPr/>
        </p:nvSpPr>
        <p:spPr>
          <a:xfrm>
            <a:off x="1008303" y="1190753"/>
            <a:ext cx="3918060"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模型中的保护（</a:t>
            </a:r>
            <a:r>
              <a:rPr lang="en-US" altLang="zh-CN" dirty="0"/>
              <a:t>Protection</a:t>
            </a:r>
            <a:r>
              <a:rPr lang="zh-CN" altLang="en-US" dirty="0"/>
              <a:t>）</a:t>
            </a:r>
          </a:p>
        </p:txBody>
      </p:sp>
      <p:sp>
        <p:nvSpPr>
          <p:cNvPr id="4" name="矩形 3">
            <a:extLst>
              <a:ext uri="{FF2B5EF4-FFF2-40B4-BE49-F238E27FC236}">
                <a16:creationId xmlns:a16="http://schemas.microsoft.com/office/drawing/2014/main" id="{D6E6F1EE-62CB-4DD5-8157-1389C61E27A3}"/>
              </a:ext>
            </a:extLst>
          </p:cNvPr>
          <p:cNvSpPr/>
          <p:nvPr/>
        </p:nvSpPr>
        <p:spPr>
          <a:xfrm>
            <a:off x="1008302" y="1656353"/>
            <a:ext cx="6489166" cy="369332"/>
          </a:xfrm>
          <a:prstGeom prst="rect">
            <a:avLst/>
          </a:prstGeom>
        </p:spPr>
        <p:txBody>
          <a:bodyPr wrap="square">
            <a:spAutoFit/>
          </a:bodyPr>
          <a:lstStyle/>
          <a:p>
            <a:r>
              <a:rPr lang="zh-CN" altLang="en-US" dirty="0"/>
              <a:t>保护是安全的第一步。 为此，需要制定安全规则。  </a:t>
            </a:r>
            <a:r>
              <a:rPr lang="en-US" altLang="zh-CN" dirty="0"/>
              <a:t>   </a:t>
            </a:r>
            <a:endParaRPr lang="zh-CN" altLang="en-US" dirty="0"/>
          </a:p>
        </p:txBody>
      </p:sp>
      <p:sp>
        <p:nvSpPr>
          <p:cNvPr id="5" name="矩形 4">
            <a:extLst>
              <a:ext uri="{FF2B5EF4-FFF2-40B4-BE49-F238E27FC236}">
                <a16:creationId xmlns:a16="http://schemas.microsoft.com/office/drawing/2014/main" id="{AF9B57C5-F525-446A-9DBF-C1331713ED46}"/>
              </a:ext>
            </a:extLst>
          </p:cNvPr>
          <p:cNvSpPr/>
          <p:nvPr/>
        </p:nvSpPr>
        <p:spPr>
          <a:xfrm>
            <a:off x="1617489" y="3388711"/>
            <a:ext cx="4806363" cy="369332"/>
          </a:xfrm>
          <a:prstGeom prst="rect">
            <a:avLst/>
          </a:prstGeom>
        </p:spPr>
        <p:txBody>
          <a:bodyPr wrap="square">
            <a:spAutoFit/>
          </a:bodyPr>
          <a:lstStyle/>
          <a:p>
            <a:pPr marL="285750" indent="-285750">
              <a:buFont typeface="Wingdings" panose="05000000000000000000" pitchFamily="2" charset="2"/>
              <a:buChar char="l"/>
            </a:pPr>
            <a:r>
              <a:rPr lang="zh-CN" altLang="en-US" dirty="0"/>
              <a:t> 安全措施的采用：安装防火墙（软</a:t>
            </a:r>
            <a:r>
              <a:rPr lang="en-US" altLang="zh-CN" dirty="0"/>
              <a:t>/</a:t>
            </a:r>
            <a:r>
              <a:rPr lang="zh-CN" altLang="en-US" dirty="0"/>
              <a:t>硬）。</a:t>
            </a:r>
          </a:p>
        </p:txBody>
      </p:sp>
      <p:sp>
        <p:nvSpPr>
          <p:cNvPr id="6" name="矩形 5">
            <a:extLst>
              <a:ext uri="{FF2B5EF4-FFF2-40B4-BE49-F238E27FC236}">
                <a16:creationId xmlns:a16="http://schemas.microsoft.com/office/drawing/2014/main" id="{9ECA2A3E-E250-4A70-9413-D7E0EEA7898D}"/>
              </a:ext>
            </a:extLst>
          </p:cNvPr>
          <p:cNvSpPr/>
          <p:nvPr/>
        </p:nvSpPr>
        <p:spPr>
          <a:xfrm>
            <a:off x="1617489" y="2601979"/>
            <a:ext cx="6489166" cy="646331"/>
          </a:xfrm>
          <a:prstGeom prst="rect">
            <a:avLst/>
          </a:prstGeom>
        </p:spPr>
        <p:txBody>
          <a:bodyPr wrap="square">
            <a:spAutoFit/>
          </a:bodyPr>
          <a:lstStyle/>
          <a:p>
            <a:pPr marL="285750" indent="-285750">
              <a:buFont typeface="Wingdings" panose="05000000000000000000" pitchFamily="2" charset="2"/>
              <a:buChar char="l"/>
            </a:pPr>
            <a:r>
              <a:rPr lang="zh-CN" altLang="en-US" dirty="0"/>
              <a:t>系统充安全的配置：针对现有的网络环境的系统配置，安装各种必要的补丁，提高安全策 略级别。  </a:t>
            </a:r>
          </a:p>
        </p:txBody>
      </p:sp>
      <p:sp>
        <p:nvSpPr>
          <p:cNvPr id="7" name="矩形 6">
            <a:extLst>
              <a:ext uri="{FF2B5EF4-FFF2-40B4-BE49-F238E27FC236}">
                <a16:creationId xmlns:a16="http://schemas.microsoft.com/office/drawing/2014/main" id="{0D0D274D-B6B1-486E-8392-7342F10E6F1D}"/>
              </a:ext>
            </a:extLst>
          </p:cNvPr>
          <p:cNvSpPr/>
          <p:nvPr/>
        </p:nvSpPr>
        <p:spPr>
          <a:xfrm>
            <a:off x="1008302" y="3994753"/>
            <a:ext cx="3884397"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模型中的检测（</a:t>
            </a:r>
            <a:r>
              <a:rPr lang="en-US" altLang="zh-CN" dirty="0"/>
              <a:t>Detection</a:t>
            </a:r>
            <a:r>
              <a:rPr lang="zh-CN" altLang="en-US" dirty="0"/>
              <a:t>）</a:t>
            </a:r>
          </a:p>
        </p:txBody>
      </p:sp>
      <p:sp>
        <p:nvSpPr>
          <p:cNvPr id="8" name="矩形 7">
            <a:extLst>
              <a:ext uri="{FF2B5EF4-FFF2-40B4-BE49-F238E27FC236}">
                <a16:creationId xmlns:a16="http://schemas.microsoft.com/office/drawing/2014/main" id="{C37DEC11-E50C-4DB3-BE2B-6ACEB9DE2D1B}"/>
              </a:ext>
            </a:extLst>
          </p:cNvPr>
          <p:cNvSpPr/>
          <p:nvPr/>
        </p:nvSpPr>
        <p:spPr>
          <a:xfrm>
            <a:off x="1617489" y="2094148"/>
            <a:ext cx="5821055" cy="369332"/>
          </a:xfrm>
          <a:prstGeom prst="rect">
            <a:avLst/>
          </a:prstGeom>
        </p:spPr>
        <p:txBody>
          <a:bodyPr wrap="square">
            <a:spAutoFit/>
          </a:bodyPr>
          <a:lstStyle/>
          <a:p>
            <a:pPr marL="285750" indent="-285750">
              <a:buFont typeface="Wingdings" panose="05000000000000000000" pitchFamily="2" charset="2"/>
              <a:buChar char="l"/>
            </a:pPr>
            <a:r>
              <a:rPr lang="zh-CN" altLang="en-US" dirty="0"/>
              <a:t>安全规则：以安全策略规则的基础上进一步的细化。 </a:t>
            </a:r>
          </a:p>
        </p:txBody>
      </p:sp>
      <p:sp>
        <p:nvSpPr>
          <p:cNvPr id="9" name="矩形 8">
            <a:extLst>
              <a:ext uri="{FF2B5EF4-FFF2-40B4-BE49-F238E27FC236}">
                <a16:creationId xmlns:a16="http://schemas.microsoft.com/office/drawing/2014/main" id="{BAFF168D-69A1-484E-8690-6EEFD8514312}"/>
              </a:ext>
            </a:extLst>
          </p:cNvPr>
          <p:cNvSpPr/>
          <p:nvPr/>
        </p:nvSpPr>
        <p:spPr>
          <a:xfrm>
            <a:off x="1008302" y="4456418"/>
            <a:ext cx="7613184" cy="646331"/>
          </a:xfrm>
          <a:prstGeom prst="rect">
            <a:avLst/>
          </a:prstGeom>
        </p:spPr>
        <p:txBody>
          <a:bodyPr wrap="square">
            <a:spAutoFit/>
          </a:bodyPr>
          <a:lstStyle/>
          <a:p>
            <a:r>
              <a:rPr lang="zh-CN" altLang="en-US" dirty="0"/>
              <a:t>再完美的安全防御措施都无法确保系统</a:t>
            </a:r>
            <a:r>
              <a:rPr lang="en-US" altLang="zh-CN" dirty="0"/>
              <a:t>100%</a:t>
            </a:r>
            <a:r>
              <a:rPr lang="zh-CN" altLang="en-US" dirty="0"/>
              <a:t>的安全。昨天的补丁可能会在今天发现新的漏洞。因此，需要开展实时监控。  </a:t>
            </a:r>
            <a:r>
              <a:rPr lang="en-US" altLang="zh-CN" dirty="0"/>
              <a:t>   </a:t>
            </a:r>
            <a:endParaRPr lang="zh-CN" altLang="en-US" dirty="0"/>
          </a:p>
        </p:txBody>
      </p:sp>
      <p:sp>
        <p:nvSpPr>
          <p:cNvPr id="10" name="矩形 9">
            <a:extLst>
              <a:ext uri="{FF2B5EF4-FFF2-40B4-BE49-F238E27FC236}">
                <a16:creationId xmlns:a16="http://schemas.microsoft.com/office/drawing/2014/main" id="{3EC93490-AAF4-42AF-97A7-053D22AA3BCC}"/>
              </a:ext>
            </a:extLst>
          </p:cNvPr>
          <p:cNvSpPr/>
          <p:nvPr/>
        </p:nvSpPr>
        <p:spPr>
          <a:xfrm>
            <a:off x="1617489" y="5242890"/>
            <a:ext cx="6558323" cy="646331"/>
          </a:xfrm>
          <a:prstGeom prst="rect">
            <a:avLst/>
          </a:prstGeom>
        </p:spPr>
        <p:txBody>
          <a:bodyPr wrap="square">
            <a:spAutoFit/>
          </a:bodyPr>
          <a:lstStyle/>
          <a:p>
            <a:pPr marL="285750" indent="-285750">
              <a:buFont typeface="Wingdings" panose="05000000000000000000" pitchFamily="2" charset="2"/>
              <a:buChar char="l"/>
            </a:pPr>
            <a:r>
              <a:rPr lang="zh-CN" altLang="en-US" dirty="0"/>
              <a:t>异常监视：系统发生不正常情况。</a:t>
            </a:r>
          </a:p>
          <a:p>
            <a:r>
              <a:rPr lang="en-US" altLang="zh-CN" dirty="0"/>
              <a:t>	</a:t>
            </a:r>
            <a:r>
              <a:rPr lang="zh-CN" altLang="en-US" dirty="0"/>
              <a:t>如：服务停止，无法正常登陆，服务状态不稳定等。  </a:t>
            </a:r>
          </a:p>
        </p:txBody>
      </p:sp>
      <p:sp>
        <p:nvSpPr>
          <p:cNvPr id="11" name="矩形 10">
            <a:extLst>
              <a:ext uri="{FF2B5EF4-FFF2-40B4-BE49-F238E27FC236}">
                <a16:creationId xmlns:a16="http://schemas.microsoft.com/office/drawing/2014/main" id="{7CB8F203-F178-4CCF-9DB5-D7BDAE7FD7A0}"/>
              </a:ext>
            </a:extLst>
          </p:cNvPr>
          <p:cNvSpPr/>
          <p:nvPr/>
        </p:nvSpPr>
        <p:spPr>
          <a:xfrm>
            <a:off x="1617489" y="6029362"/>
            <a:ext cx="4692310" cy="369332"/>
          </a:xfrm>
          <a:prstGeom prst="rect">
            <a:avLst/>
          </a:prstGeom>
        </p:spPr>
        <p:txBody>
          <a:bodyPr wrap="none">
            <a:spAutoFit/>
          </a:bodyPr>
          <a:lstStyle/>
          <a:p>
            <a:pPr marL="285750" indent="-285750">
              <a:buFont typeface="Wingdings" panose="05000000000000000000" pitchFamily="2" charset="2"/>
              <a:buChar char="l"/>
            </a:pPr>
            <a:r>
              <a:rPr lang="zh-CN" altLang="en-US" dirty="0"/>
              <a:t>模式发现：对已知攻击的模式进行发现。 </a:t>
            </a:r>
          </a:p>
        </p:txBody>
      </p:sp>
      <p:sp>
        <p:nvSpPr>
          <p:cNvPr id="2" name="文本框 1">
            <a:extLst>
              <a:ext uri="{FF2B5EF4-FFF2-40B4-BE49-F238E27FC236}">
                <a16:creationId xmlns:a16="http://schemas.microsoft.com/office/drawing/2014/main" id="{1AAA2840-D6F8-42C6-9818-20FAB3D59B2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31367979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E41588-7CAC-4E6A-ABF4-1D0E6CB1B9BA}"/>
              </a:ext>
            </a:extLst>
          </p:cNvPr>
          <p:cNvSpPr/>
          <p:nvPr/>
        </p:nvSpPr>
        <p:spPr>
          <a:xfrm>
            <a:off x="977566" y="1080624"/>
            <a:ext cx="3836307"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t>PDR</a:t>
            </a:r>
            <a:r>
              <a:rPr lang="zh-CN" altLang="en-US" dirty="0"/>
              <a:t>模型中的响应（</a:t>
            </a:r>
            <a:r>
              <a:rPr lang="en-US" altLang="zh-CN" dirty="0"/>
              <a:t>Response</a:t>
            </a:r>
            <a:r>
              <a:rPr lang="zh-CN" altLang="en-US" dirty="0"/>
              <a:t>）</a:t>
            </a:r>
          </a:p>
        </p:txBody>
      </p:sp>
      <p:sp>
        <p:nvSpPr>
          <p:cNvPr id="4" name="矩形 3">
            <a:extLst>
              <a:ext uri="{FF2B5EF4-FFF2-40B4-BE49-F238E27FC236}">
                <a16:creationId xmlns:a16="http://schemas.microsoft.com/office/drawing/2014/main" id="{481B094C-78B5-489D-8B86-DDD3CE42AC27}"/>
              </a:ext>
            </a:extLst>
          </p:cNvPr>
          <p:cNvSpPr/>
          <p:nvPr/>
        </p:nvSpPr>
        <p:spPr>
          <a:xfrm>
            <a:off x="1471488" y="1951194"/>
            <a:ext cx="6627479" cy="646331"/>
          </a:xfrm>
          <a:prstGeom prst="rect">
            <a:avLst/>
          </a:prstGeom>
        </p:spPr>
        <p:txBody>
          <a:bodyPr wrap="square">
            <a:spAutoFit/>
          </a:bodyPr>
          <a:lstStyle/>
          <a:p>
            <a:pPr marL="285750" indent="-285750">
              <a:buFont typeface="Wingdings" panose="05000000000000000000" pitchFamily="2" charset="2"/>
              <a:buChar char="l"/>
            </a:pPr>
            <a:r>
              <a:rPr lang="zh-CN" altLang="en-US" dirty="0"/>
              <a:t>报告：无论系统的自动化程度多高，都需要让管理员知道是否有入侵事件发生。 </a:t>
            </a:r>
          </a:p>
        </p:txBody>
      </p:sp>
      <p:sp>
        <p:nvSpPr>
          <p:cNvPr id="5" name="矩形 4">
            <a:extLst>
              <a:ext uri="{FF2B5EF4-FFF2-40B4-BE49-F238E27FC236}">
                <a16:creationId xmlns:a16="http://schemas.microsoft.com/office/drawing/2014/main" id="{2B53EBEC-FC4E-4723-A889-66410284D915}"/>
              </a:ext>
            </a:extLst>
          </p:cNvPr>
          <p:cNvSpPr/>
          <p:nvPr/>
        </p:nvSpPr>
        <p:spPr>
          <a:xfrm>
            <a:off x="977566" y="1515909"/>
            <a:ext cx="6545103" cy="369332"/>
          </a:xfrm>
          <a:prstGeom prst="rect">
            <a:avLst/>
          </a:prstGeom>
        </p:spPr>
        <p:txBody>
          <a:bodyPr wrap="square">
            <a:spAutoFit/>
          </a:bodyPr>
          <a:lstStyle/>
          <a:p>
            <a:r>
              <a:rPr lang="zh-CN" altLang="en-US" dirty="0"/>
              <a:t>在发现了攻击企图或者攻击之后，需要系统及时地进行反应： </a:t>
            </a:r>
          </a:p>
        </p:txBody>
      </p:sp>
      <p:sp>
        <p:nvSpPr>
          <p:cNvPr id="6" name="矩形 5">
            <a:extLst>
              <a:ext uri="{FF2B5EF4-FFF2-40B4-BE49-F238E27FC236}">
                <a16:creationId xmlns:a16="http://schemas.microsoft.com/office/drawing/2014/main" id="{C12B12AE-155A-4ACA-B4F1-50826C88BAE6}"/>
              </a:ext>
            </a:extLst>
          </p:cNvPr>
          <p:cNvSpPr/>
          <p:nvPr/>
        </p:nvSpPr>
        <p:spPr>
          <a:xfrm>
            <a:off x="1471487" y="2665819"/>
            <a:ext cx="6627479" cy="646331"/>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记录：必须将所有的情况记录下来，包括入侵的各个细节以及系统做出的反应（尽最大可能）。 </a:t>
            </a:r>
          </a:p>
        </p:txBody>
      </p:sp>
      <p:sp>
        <p:nvSpPr>
          <p:cNvPr id="7" name="矩形 6">
            <a:extLst>
              <a:ext uri="{FF2B5EF4-FFF2-40B4-BE49-F238E27FC236}">
                <a16:creationId xmlns:a16="http://schemas.microsoft.com/office/drawing/2014/main" id="{838EE163-546A-4A7C-A80C-82BF8D1001B9}"/>
              </a:ext>
            </a:extLst>
          </p:cNvPr>
          <p:cNvSpPr/>
          <p:nvPr/>
        </p:nvSpPr>
        <p:spPr>
          <a:xfrm>
            <a:off x="1471487" y="3380476"/>
            <a:ext cx="5398035" cy="369332"/>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反应：进行相应的处理以阻止进一步的入侵。 </a:t>
            </a:r>
          </a:p>
        </p:txBody>
      </p:sp>
      <p:sp>
        <p:nvSpPr>
          <p:cNvPr id="8" name="矩形 7">
            <a:extLst>
              <a:ext uri="{FF2B5EF4-FFF2-40B4-BE49-F238E27FC236}">
                <a16:creationId xmlns:a16="http://schemas.microsoft.com/office/drawing/2014/main" id="{E6B72403-FD0B-4B71-9F41-AA0252FBBD54}"/>
              </a:ext>
            </a:extLst>
          </p:cNvPr>
          <p:cNvSpPr/>
          <p:nvPr/>
        </p:nvSpPr>
        <p:spPr>
          <a:xfrm>
            <a:off x="1471487" y="3824016"/>
            <a:ext cx="5613189" cy="369332"/>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恢复：清除入侵造成的影响，使系统正常运行。 </a:t>
            </a:r>
          </a:p>
        </p:txBody>
      </p:sp>
      <p:sp>
        <p:nvSpPr>
          <p:cNvPr id="9" name="矩形 8">
            <a:extLst>
              <a:ext uri="{FF2B5EF4-FFF2-40B4-BE49-F238E27FC236}">
                <a16:creationId xmlns:a16="http://schemas.microsoft.com/office/drawing/2014/main" id="{9D8C5C1E-BB74-4463-8F85-1BDD8022F909}"/>
              </a:ext>
            </a:extLst>
          </p:cNvPr>
          <p:cNvSpPr/>
          <p:nvPr/>
        </p:nvSpPr>
        <p:spPr>
          <a:xfrm>
            <a:off x="1471487" y="4261674"/>
            <a:ext cx="5828343" cy="369332"/>
          </a:xfrm>
          <a:prstGeom prst="rect">
            <a:avLst/>
          </a:prstGeom>
        </p:spPr>
        <p:txBody>
          <a:bodyPr wrap="square">
            <a:spAutoFit/>
          </a:bodyPr>
          <a:lstStyle/>
          <a:p>
            <a:r>
              <a:rPr lang="zh-CN" altLang="en-US" dirty="0"/>
              <a:t>因此，响应也就意味着开展了某种程度的进一步 防护。 </a:t>
            </a:r>
          </a:p>
        </p:txBody>
      </p:sp>
      <p:sp>
        <p:nvSpPr>
          <p:cNvPr id="10" name="矩形 9">
            <a:extLst>
              <a:ext uri="{FF2B5EF4-FFF2-40B4-BE49-F238E27FC236}">
                <a16:creationId xmlns:a16="http://schemas.microsoft.com/office/drawing/2014/main" id="{DCDBBA02-6934-4467-B88F-A160E647B029}"/>
              </a:ext>
            </a:extLst>
          </p:cNvPr>
          <p:cNvSpPr/>
          <p:nvPr/>
        </p:nvSpPr>
        <p:spPr>
          <a:xfrm>
            <a:off x="977566" y="4858314"/>
            <a:ext cx="7682340"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PDR</a:t>
            </a:r>
            <a:r>
              <a:rPr lang="zh-CN" altLang="en-US" dirty="0">
                <a:latin typeface="+mn-ea"/>
              </a:rPr>
              <a:t>模型的优点：给出了新的安全观，指明了方向（即提高</a:t>
            </a:r>
            <a:r>
              <a:rPr lang="en-US" altLang="zh-CN" dirty="0">
                <a:latin typeface="+mn-ea"/>
              </a:rPr>
              <a:t>Pt</a:t>
            </a:r>
            <a:r>
              <a:rPr lang="zh-CN" altLang="en-US" dirty="0">
                <a:latin typeface="+mn-ea"/>
              </a:rPr>
              <a:t>，减少</a:t>
            </a:r>
            <a:r>
              <a:rPr lang="en-US" altLang="zh-CN" dirty="0">
                <a:latin typeface="+mn-ea"/>
              </a:rPr>
              <a:t>Dt</a:t>
            </a:r>
            <a:r>
              <a:rPr lang="zh-CN" altLang="en-US" dirty="0">
                <a:latin typeface="+mn-ea"/>
              </a:rPr>
              <a:t>和</a:t>
            </a:r>
            <a:r>
              <a:rPr lang="en-US" altLang="zh-CN" dirty="0">
                <a:latin typeface="+mn-ea"/>
              </a:rPr>
              <a:t>Rt</a:t>
            </a:r>
            <a:r>
              <a:rPr lang="zh-CN" altLang="en-US" dirty="0">
                <a:latin typeface="+mn-ea"/>
              </a:rPr>
              <a:t>），直观、实用。</a:t>
            </a:r>
            <a:r>
              <a:rPr lang="en-US" altLang="zh-CN" dirty="0">
                <a:latin typeface="+mn-ea"/>
              </a:rPr>
              <a:t>PDR</a:t>
            </a:r>
            <a:r>
              <a:rPr lang="zh-CN" altLang="en-US" dirty="0">
                <a:latin typeface="+mn-ea"/>
              </a:rPr>
              <a:t>模型的出现直接推动了入侵检测技术的发展。</a:t>
            </a:r>
          </a:p>
        </p:txBody>
      </p:sp>
      <p:sp>
        <p:nvSpPr>
          <p:cNvPr id="11" name="矩形 10">
            <a:extLst>
              <a:ext uri="{FF2B5EF4-FFF2-40B4-BE49-F238E27FC236}">
                <a16:creationId xmlns:a16="http://schemas.microsoft.com/office/drawing/2014/main" id="{47C83261-1F29-47B9-BE51-70DBFE838548}"/>
              </a:ext>
            </a:extLst>
          </p:cNvPr>
          <p:cNvSpPr/>
          <p:nvPr/>
        </p:nvSpPr>
        <p:spPr>
          <a:xfrm>
            <a:off x="977567" y="5570598"/>
            <a:ext cx="7682340"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PDR</a:t>
            </a:r>
            <a:r>
              <a:rPr lang="zh-CN" altLang="en-US" dirty="0">
                <a:latin typeface="+mn-ea"/>
              </a:rPr>
              <a:t>模型的缺点：各个时间的测量比较困难，而且对各种安全威胁的应对模式相对固定，无法适应瞬息万变的网络实际状况。</a:t>
            </a:r>
          </a:p>
        </p:txBody>
      </p:sp>
      <p:sp>
        <p:nvSpPr>
          <p:cNvPr id="2" name="文本框 1">
            <a:extLst>
              <a:ext uri="{FF2B5EF4-FFF2-40B4-BE49-F238E27FC236}">
                <a16:creationId xmlns:a16="http://schemas.microsoft.com/office/drawing/2014/main" id="{F78D7C5C-FA7F-4EDB-B3D2-6BA4635A72D8}"/>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774778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C6504B-37C4-4420-869B-B96909745834}"/>
              </a:ext>
            </a:extLst>
          </p:cNvPr>
          <p:cNvSpPr/>
          <p:nvPr/>
        </p:nvSpPr>
        <p:spPr>
          <a:xfrm>
            <a:off x="831569" y="1056337"/>
            <a:ext cx="1588897" cy="369332"/>
          </a:xfrm>
          <a:prstGeom prst="rect">
            <a:avLst/>
          </a:prstGeom>
        </p:spPr>
        <p:txBody>
          <a:bodyPr wrap="none">
            <a:spAutoFit/>
          </a:bodyPr>
          <a:lstStyle/>
          <a:p>
            <a:r>
              <a:rPr lang="en-US" altLang="zh-CN" dirty="0"/>
              <a:t>2</a:t>
            </a:r>
            <a:r>
              <a:rPr lang="zh-CN" altLang="en-US" dirty="0"/>
              <a:t>、</a:t>
            </a:r>
            <a:r>
              <a:rPr lang="en-US" altLang="zh-CN" dirty="0"/>
              <a:t>PPDR</a:t>
            </a:r>
            <a:r>
              <a:rPr lang="zh-CN" altLang="en-US" dirty="0"/>
              <a:t>模型</a:t>
            </a:r>
          </a:p>
        </p:txBody>
      </p:sp>
      <p:sp>
        <p:nvSpPr>
          <p:cNvPr id="6" name="矩形 5">
            <a:extLst>
              <a:ext uri="{FF2B5EF4-FFF2-40B4-BE49-F238E27FC236}">
                <a16:creationId xmlns:a16="http://schemas.microsoft.com/office/drawing/2014/main" id="{657ECF3F-C3F8-4884-A07E-396D6B183E5A}"/>
              </a:ext>
            </a:extLst>
          </p:cNvPr>
          <p:cNvSpPr/>
          <p:nvPr/>
        </p:nvSpPr>
        <p:spPr>
          <a:xfrm>
            <a:off x="831569" y="1527785"/>
            <a:ext cx="7819450" cy="923330"/>
          </a:xfrm>
          <a:prstGeom prst="rect">
            <a:avLst/>
          </a:prstGeom>
        </p:spPr>
        <p:txBody>
          <a:bodyPr wrap="square">
            <a:spAutoFit/>
          </a:bodyPr>
          <a:lstStyle/>
          <a:p>
            <a:r>
              <a:rPr lang="en-US" altLang="zh-CN" dirty="0"/>
              <a:t>PDR</a:t>
            </a:r>
            <a:r>
              <a:rPr lang="zh-CN" altLang="en-US" dirty="0"/>
              <a:t>模型的提出在信息安全领域得到了巨大的反响，推动了基于时间因素的主动安全研究的潮流，出现了一大批以</a:t>
            </a:r>
            <a:r>
              <a:rPr lang="en-US" altLang="zh-CN" dirty="0"/>
              <a:t>PDR</a:t>
            </a:r>
            <a:r>
              <a:rPr lang="zh-CN" altLang="en-US" dirty="0"/>
              <a:t>模型为基础的研究成果，如：</a:t>
            </a:r>
            <a:r>
              <a:rPr lang="en-US" altLang="zh-CN" dirty="0"/>
              <a:t>PPDR</a:t>
            </a:r>
            <a:r>
              <a:rPr lang="zh-CN" altLang="en-US" dirty="0"/>
              <a:t>、</a:t>
            </a:r>
            <a:r>
              <a:rPr lang="en-US" altLang="zh-CN" dirty="0"/>
              <a:t>PDRR</a:t>
            </a:r>
            <a:r>
              <a:rPr lang="zh-CN" altLang="en-US" dirty="0"/>
              <a:t>、</a:t>
            </a:r>
            <a:r>
              <a:rPr lang="en-US" altLang="zh-CN" dirty="0"/>
              <a:t>MPPDRR</a:t>
            </a:r>
            <a:r>
              <a:rPr lang="zh-CN" altLang="en-US" dirty="0"/>
              <a:t>等。</a:t>
            </a:r>
          </a:p>
        </p:txBody>
      </p:sp>
      <p:sp>
        <p:nvSpPr>
          <p:cNvPr id="2" name="矩形 1">
            <a:extLst>
              <a:ext uri="{FF2B5EF4-FFF2-40B4-BE49-F238E27FC236}">
                <a16:creationId xmlns:a16="http://schemas.microsoft.com/office/drawing/2014/main" id="{0B3DAE93-5503-46CA-AF29-3AA6A3198DB8}"/>
              </a:ext>
            </a:extLst>
          </p:cNvPr>
          <p:cNvSpPr/>
          <p:nvPr/>
        </p:nvSpPr>
        <p:spPr>
          <a:xfrm>
            <a:off x="831569" y="2642031"/>
            <a:ext cx="7736128" cy="646331"/>
          </a:xfrm>
          <a:prstGeom prst="rect">
            <a:avLst/>
          </a:prstGeom>
        </p:spPr>
        <p:txBody>
          <a:bodyPr wrap="square">
            <a:spAutoFit/>
          </a:bodyPr>
          <a:lstStyle/>
          <a:p>
            <a:r>
              <a:rPr lang="en-US" altLang="zh-CN" dirty="0"/>
              <a:t>PPDR</a:t>
            </a:r>
            <a:r>
              <a:rPr lang="zh-CN" altLang="en-US" dirty="0"/>
              <a:t>模型（</a:t>
            </a:r>
            <a:r>
              <a:rPr lang="en-US" altLang="zh-CN" dirty="0"/>
              <a:t>Policy-Protection-Detection-- Response</a:t>
            </a:r>
            <a:r>
              <a:rPr lang="zh-CN" altLang="en-US" dirty="0"/>
              <a:t>，</a:t>
            </a:r>
            <a:r>
              <a:rPr lang="en-US" altLang="zh-CN" dirty="0"/>
              <a:t>PPDR</a:t>
            </a:r>
            <a:r>
              <a:rPr lang="zh-CN" altLang="en-US" dirty="0"/>
              <a:t>，也称为</a:t>
            </a:r>
            <a:r>
              <a:rPr lang="en-US" altLang="zh-CN" dirty="0"/>
              <a:t>P2DR</a:t>
            </a:r>
            <a:r>
              <a:rPr lang="zh-CN" altLang="en-US" dirty="0"/>
              <a:t>）模型。</a:t>
            </a:r>
          </a:p>
        </p:txBody>
      </p:sp>
      <p:grpSp>
        <p:nvGrpSpPr>
          <p:cNvPr id="13" name="组合 12">
            <a:extLst>
              <a:ext uri="{FF2B5EF4-FFF2-40B4-BE49-F238E27FC236}">
                <a16:creationId xmlns:a16="http://schemas.microsoft.com/office/drawing/2014/main" id="{35F81FE6-81D4-4400-B4B6-3D8D453B0998}"/>
              </a:ext>
            </a:extLst>
          </p:cNvPr>
          <p:cNvGrpSpPr/>
          <p:nvPr/>
        </p:nvGrpSpPr>
        <p:grpSpPr>
          <a:xfrm>
            <a:off x="4741294" y="3278145"/>
            <a:ext cx="4120797" cy="3549010"/>
            <a:chOff x="4784998" y="2183279"/>
            <a:chExt cx="3798788" cy="3146936"/>
          </a:xfrm>
        </p:grpSpPr>
        <p:pic>
          <p:nvPicPr>
            <p:cNvPr id="10" name="图片 9">
              <a:extLst>
                <a:ext uri="{FF2B5EF4-FFF2-40B4-BE49-F238E27FC236}">
                  <a16:creationId xmlns:a16="http://schemas.microsoft.com/office/drawing/2014/main" id="{BE30D918-4F43-47A1-9991-572387ECDDB2}"/>
                </a:ext>
              </a:extLst>
            </p:cNvPr>
            <p:cNvPicPr>
              <a:picLocks noChangeAspect="1"/>
            </p:cNvPicPr>
            <p:nvPr/>
          </p:nvPicPr>
          <p:blipFill rotWithShape="1">
            <a:blip r:embed="rId2"/>
            <a:srcRect l="13907" r="13107"/>
            <a:stretch/>
          </p:blipFill>
          <p:spPr>
            <a:xfrm>
              <a:off x="4784998" y="2183279"/>
              <a:ext cx="3798788" cy="3146936"/>
            </a:xfrm>
            <a:prstGeom prst="rect">
              <a:avLst/>
            </a:prstGeom>
          </p:spPr>
        </p:pic>
        <p:sp>
          <p:nvSpPr>
            <p:cNvPr id="11" name="椭圆 10">
              <a:extLst>
                <a:ext uri="{FF2B5EF4-FFF2-40B4-BE49-F238E27FC236}">
                  <a16:creationId xmlns:a16="http://schemas.microsoft.com/office/drawing/2014/main" id="{C7D1A11B-B0C8-4714-AD15-07C0151D870F}"/>
                </a:ext>
              </a:extLst>
            </p:cNvPr>
            <p:cNvSpPr/>
            <p:nvPr/>
          </p:nvSpPr>
          <p:spPr>
            <a:xfrm>
              <a:off x="6016598" y="3137868"/>
              <a:ext cx="1275550" cy="11361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C45A101-BDEC-4908-AC42-D9154F7F2853}"/>
                </a:ext>
              </a:extLst>
            </p:cNvPr>
            <p:cNvSpPr/>
            <p:nvPr/>
          </p:nvSpPr>
          <p:spPr>
            <a:xfrm>
              <a:off x="6265847" y="3382798"/>
              <a:ext cx="837089" cy="646331"/>
            </a:xfrm>
            <a:prstGeom prst="rect">
              <a:avLst/>
            </a:prstGeom>
          </p:spPr>
          <p:txBody>
            <a:bodyPr wrap="none">
              <a:spAutoFit/>
            </a:bodyPr>
            <a:lstStyle/>
            <a:p>
              <a:pPr algn="ctr"/>
              <a:r>
                <a:rPr lang="en-US" altLang="zh-CN" dirty="0">
                  <a:solidFill>
                    <a:schemeClr val="bg1"/>
                  </a:solidFill>
                </a:rPr>
                <a:t>Policy</a:t>
              </a:r>
            </a:p>
            <a:p>
              <a:pPr algn="ctr"/>
              <a:r>
                <a:rPr lang="zh-CN" altLang="en-US" dirty="0">
                  <a:solidFill>
                    <a:schemeClr val="bg1"/>
                  </a:solidFill>
                </a:rPr>
                <a:t>策略</a:t>
              </a:r>
            </a:p>
          </p:txBody>
        </p:sp>
      </p:grpSp>
      <p:sp>
        <p:nvSpPr>
          <p:cNvPr id="14" name="矩形 13">
            <a:extLst>
              <a:ext uri="{FF2B5EF4-FFF2-40B4-BE49-F238E27FC236}">
                <a16:creationId xmlns:a16="http://schemas.microsoft.com/office/drawing/2014/main" id="{6F539901-8D0C-41B6-B97C-D59BB005954C}"/>
              </a:ext>
            </a:extLst>
          </p:cNvPr>
          <p:cNvSpPr/>
          <p:nvPr/>
        </p:nvSpPr>
        <p:spPr>
          <a:xfrm>
            <a:off x="831569" y="3569639"/>
            <a:ext cx="4572000" cy="646331"/>
          </a:xfrm>
          <a:prstGeom prst="rect">
            <a:avLst/>
          </a:prstGeom>
        </p:spPr>
        <p:txBody>
          <a:bodyPr>
            <a:spAutoFit/>
          </a:bodyPr>
          <a:lstStyle/>
          <a:p>
            <a:r>
              <a:rPr lang="zh-CN" altLang="en-US" dirty="0"/>
              <a:t>和</a:t>
            </a:r>
            <a:r>
              <a:rPr lang="en-US" altLang="zh-CN" dirty="0"/>
              <a:t>PDR</a:t>
            </a:r>
            <a:r>
              <a:rPr lang="zh-CN" altLang="en-US" dirty="0"/>
              <a:t>不同，</a:t>
            </a:r>
            <a:r>
              <a:rPr lang="en-US" altLang="zh-CN" dirty="0"/>
              <a:t>P2DR</a:t>
            </a:r>
            <a:r>
              <a:rPr lang="zh-CN" altLang="en-US" dirty="0"/>
              <a:t>强调在防护、检测和响应的各个环节都要依据安全策略进行实施。</a:t>
            </a:r>
          </a:p>
        </p:txBody>
      </p:sp>
      <p:sp>
        <p:nvSpPr>
          <p:cNvPr id="3" name="文本框 2">
            <a:extLst>
              <a:ext uri="{FF2B5EF4-FFF2-40B4-BE49-F238E27FC236}">
                <a16:creationId xmlns:a16="http://schemas.microsoft.com/office/drawing/2014/main" id="{F8FA8AB7-3822-481E-9270-CE4471919649}"/>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2265456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9561F8-1F56-4B06-97B2-46BA9319988D}"/>
              </a:ext>
            </a:extLst>
          </p:cNvPr>
          <p:cNvSpPr/>
          <p:nvPr/>
        </p:nvSpPr>
        <p:spPr>
          <a:xfrm>
            <a:off x="1041559" y="2655377"/>
            <a:ext cx="7643079"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防护：指的是通过部署和采用安全技术来提高网络的防护能力，如访问控制、防火墙、入侵检测、加密技术、身份认证等技术；</a:t>
            </a:r>
          </a:p>
        </p:txBody>
      </p:sp>
      <p:sp>
        <p:nvSpPr>
          <p:cNvPr id="5" name="矩形 4">
            <a:extLst>
              <a:ext uri="{FF2B5EF4-FFF2-40B4-BE49-F238E27FC236}">
                <a16:creationId xmlns:a16="http://schemas.microsoft.com/office/drawing/2014/main" id="{A128AB7B-6155-4D31-9F43-13422FBE048B}"/>
              </a:ext>
            </a:extLst>
          </p:cNvPr>
          <p:cNvSpPr/>
          <p:nvPr/>
        </p:nvSpPr>
        <p:spPr>
          <a:xfrm>
            <a:off x="1041558" y="3429000"/>
            <a:ext cx="7643079" cy="1200329"/>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检测：指的是利用信息安全检测工具，监视、分析、审计网络活动，了解判断网络系统的安全状态。检测这一环节，使安全防护从被动防护演进到主动防御，是整个模型动态性的体现。主要方法包括：实时监控、检测、报警等；</a:t>
            </a:r>
          </a:p>
        </p:txBody>
      </p:sp>
      <p:sp>
        <p:nvSpPr>
          <p:cNvPr id="6" name="矩形 5">
            <a:extLst>
              <a:ext uri="{FF2B5EF4-FFF2-40B4-BE49-F238E27FC236}">
                <a16:creationId xmlns:a16="http://schemas.microsoft.com/office/drawing/2014/main" id="{EDB094BB-C2A0-4257-972C-C363CF56A667}"/>
              </a:ext>
            </a:extLst>
          </p:cNvPr>
          <p:cNvSpPr/>
          <p:nvPr/>
        </p:nvSpPr>
        <p:spPr>
          <a:xfrm>
            <a:off x="1041558" y="4755898"/>
            <a:ext cx="7643079" cy="1200329"/>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响应：指的是在检测到安全漏洞和安全事件时，通过及时的响应措施将网络系统的安全性调整到风险最低的状态，包括恢复系统功能和数据，启动备份系统等。其主要方法包括：关闭服务、跟踪、反击、消除影响等。</a:t>
            </a:r>
          </a:p>
        </p:txBody>
      </p:sp>
      <p:sp>
        <p:nvSpPr>
          <p:cNvPr id="7" name="矩形 6">
            <a:extLst>
              <a:ext uri="{FF2B5EF4-FFF2-40B4-BE49-F238E27FC236}">
                <a16:creationId xmlns:a16="http://schemas.microsoft.com/office/drawing/2014/main" id="{4FADE294-CEE5-4242-9853-63775BD87A88}"/>
              </a:ext>
            </a:extLst>
          </p:cNvPr>
          <p:cNvSpPr/>
          <p:nvPr/>
        </p:nvSpPr>
        <p:spPr>
          <a:xfrm>
            <a:off x="1032193" y="1151114"/>
            <a:ext cx="1922321" cy="369332"/>
          </a:xfrm>
          <a:prstGeom prst="rect">
            <a:avLst/>
          </a:prstGeom>
        </p:spPr>
        <p:txBody>
          <a:bodyPr wrap="none">
            <a:spAutoFit/>
          </a:bodyPr>
          <a:lstStyle/>
          <a:p>
            <a:r>
              <a:rPr lang="zh-CN" altLang="en-US" dirty="0"/>
              <a:t>在</a:t>
            </a:r>
            <a:r>
              <a:rPr lang="en-US" altLang="zh-CN" dirty="0"/>
              <a:t>PPDR</a:t>
            </a:r>
            <a:r>
              <a:rPr lang="zh-CN" altLang="en-US" dirty="0"/>
              <a:t>模型中：</a:t>
            </a:r>
          </a:p>
        </p:txBody>
      </p:sp>
      <p:sp>
        <p:nvSpPr>
          <p:cNvPr id="8" name="矩形 7">
            <a:extLst>
              <a:ext uri="{FF2B5EF4-FFF2-40B4-BE49-F238E27FC236}">
                <a16:creationId xmlns:a16="http://schemas.microsoft.com/office/drawing/2014/main" id="{E6CA3999-92C8-47AC-8CEF-648537D2A4B2}"/>
              </a:ext>
            </a:extLst>
          </p:cNvPr>
          <p:cNvSpPr/>
          <p:nvPr/>
        </p:nvSpPr>
        <p:spPr>
          <a:xfrm>
            <a:off x="1041559" y="1603897"/>
            <a:ext cx="7888127"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策略：指的是信息系统的安全策略，包括访问控制策略、加密通信策略、身份认证策略、备份恢复策略等。策略体系的建立包括安全策略的制定、评估与执行等；</a:t>
            </a:r>
          </a:p>
        </p:txBody>
      </p:sp>
      <p:sp>
        <p:nvSpPr>
          <p:cNvPr id="2" name="文本框 1">
            <a:extLst>
              <a:ext uri="{FF2B5EF4-FFF2-40B4-BE49-F238E27FC236}">
                <a16:creationId xmlns:a16="http://schemas.microsoft.com/office/drawing/2014/main" id="{D8D0B877-7BBC-444D-A20A-828786566106}"/>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696179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D8BE50-9C88-4D8F-967B-1B3F3BB0F0E3}"/>
              </a:ext>
            </a:extLst>
          </p:cNvPr>
          <p:cNvSpPr/>
          <p:nvPr/>
        </p:nvSpPr>
        <p:spPr>
          <a:xfrm>
            <a:off x="948954" y="1161672"/>
            <a:ext cx="7588007" cy="923330"/>
          </a:xfrm>
          <a:prstGeom prst="rect">
            <a:avLst/>
          </a:prstGeom>
        </p:spPr>
        <p:txBody>
          <a:bodyPr wrap="square">
            <a:spAutoFit/>
          </a:bodyPr>
          <a:lstStyle/>
          <a:p>
            <a:r>
              <a:rPr lang="zh-CN" altLang="en-US" dirty="0"/>
              <a:t>和</a:t>
            </a:r>
            <a:r>
              <a:rPr lang="en-US" altLang="zh-CN" dirty="0"/>
              <a:t>PDR</a:t>
            </a:r>
            <a:r>
              <a:rPr lang="zh-CN" altLang="en-US" dirty="0"/>
              <a:t>模型一样，</a:t>
            </a:r>
            <a:r>
              <a:rPr lang="en-US" altLang="zh-CN" dirty="0"/>
              <a:t>P2DR</a:t>
            </a:r>
            <a:r>
              <a:rPr lang="zh-CN" altLang="en-US" dirty="0"/>
              <a:t>模型中也有若干个与时间相关的定义，分别是：</a:t>
            </a:r>
            <a:endParaRPr lang="en-US" altLang="zh-CN" dirty="0"/>
          </a:p>
          <a:p>
            <a:r>
              <a:rPr lang="en-US" altLang="zh-CN" dirty="0"/>
              <a:t>Pt</a:t>
            </a:r>
            <a:r>
              <a:rPr lang="zh-CN" altLang="en-US" dirty="0"/>
              <a:t>（防护时间）、</a:t>
            </a:r>
            <a:r>
              <a:rPr lang="en-US" altLang="zh-CN" dirty="0"/>
              <a:t>Dt</a:t>
            </a:r>
            <a:r>
              <a:rPr lang="zh-CN" altLang="en-US" dirty="0"/>
              <a:t>（检测时间）、</a:t>
            </a:r>
            <a:r>
              <a:rPr lang="en-US" altLang="zh-CN" dirty="0"/>
              <a:t>Rt</a:t>
            </a:r>
            <a:r>
              <a:rPr lang="zh-CN" altLang="en-US" dirty="0"/>
              <a:t>（反应时间），并且还定义了一个暴露时间</a:t>
            </a:r>
            <a:r>
              <a:rPr lang="en-US" altLang="zh-CN" dirty="0"/>
              <a:t>Et</a:t>
            </a:r>
            <a:r>
              <a:rPr lang="zh-CN" altLang="en-US" dirty="0"/>
              <a:t>：</a:t>
            </a:r>
          </a:p>
        </p:txBody>
      </p:sp>
      <p:sp>
        <p:nvSpPr>
          <p:cNvPr id="5" name="矩形 4">
            <a:extLst>
              <a:ext uri="{FF2B5EF4-FFF2-40B4-BE49-F238E27FC236}">
                <a16:creationId xmlns:a16="http://schemas.microsoft.com/office/drawing/2014/main" id="{E6AF5116-DE94-4743-8629-B8602490DCB6}"/>
              </a:ext>
            </a:extLst>
          </p:cNvPr>
          <p:cNvSpPr/>
          <p:nvPr/>
        </p:nvSpPr>
        <p:spPr>
          <a:xfrm>
            <a:off x="948954" y="2260778"/>
            <a:ext cx="7588007"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zh-CN" altLang="en-US" dirty="0"/>
              <a:t>暴露时间</a:t>
            </a:r>
            <a:r>
              <a:rPr lang="en-US" altLang="zh-CN" dirty="0"/>
              <a:t>Et</a:t>
            </a:r>
            <a:r>
              <a:rPr lang="zh-CN" altLang="en-US" dirty="0"/>
              <a:t>：从系统被攻击成功到采取有效措施将系统恢复正常之间的时间跨度。</a:t>
            </a:r>
          </a:p>
        </p:txBody>
      </p:sp>
      <p:sp>
        <p:nvSpPr>
          <p:cNvPr id="6" name="矩形 5">
            <a:extLst>
              <a:ext uri="{FF2B5EF4-FFF2-40B4-BE49-F238E27FC236}">
                <a16:creationId xmlns:a16="http://schemas.microsoft.com/office/drawing/2014/main" id="{33480435-5224-4E9B-9187-0DE9D5113207}"/>
              </a:ext>
            </a:extLst>
          </p:cNvPr>
          <p:cNvSpPr/>
          <p:nvPr/>
        </p:nvSpPr>
        <p:spPr>
          <a:xfrm>
            <a:off x="948954" y="2974915"/>
            <a:ext cx="5955476" cy="369332"/>
          </a:xfrm>
          <a:prstGeom prst="rect">
            <a:avLst/>
          </a:prstGeom>
        </p:spPr>
        <p:txBody>
          <a:bodyPr wrap="none">
            <a:spAutoFit/>
          </a:bodyPr>
          <a:lstStyle/>
          <a:p>
            <a:r>
              <a:rPr lang="zh-CN" altLang="en-US" dirty="0"/>
              <a:t>即，系统完全暴露在攻击者眼前的时间长度。因此，若：</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9C70E36-62CB-452E-A5C5-8B9496AF51F4}"/>
                  </a:ext>
                </a:extLst>
              </p:cNvPr>
              <p:cNvSpPr/>
              <p:nvPr/>
            </p:nvSpPr>
            <p:spPr>
              <a:xfrm>
                <a:off x="1440235" y="3513754"/>
                <a:ext cx="4572001" cy="1285032"/>
              </a:xfrm>
              <a:prstGeom prst="rect">
                <a:avLst/>
              </a:prstGeom>
            </p:spPr>
            <p:txBody>
              <a:bodyPr>
                <a:spAutoFit/>
              </a:bodyPr>
              <a:lstStyle/>
              <a:p>
                <a:pPr>
                  <a:lnSpc>
                    <a:spcPct val="150000"/>
                  </a:lnSpc>
                </a:pPr>
                <a14:m>
                  <m:oMath xmlns:m="http://schemas.openxmlformats.org/officeDocument/2006/math">
                    <m:r>
                      <m:rPr>
                        <m:sty m:val="p"/>
                      </m:rPr>
                      <a:rPr lang="en-US" altLang="zh-CN" i="1" dirty="0">
                        <a:latin typeface="Cambria Math" panose="02040503050406030204" pitchFamily="18" charset="0"/>
                      </a:rPr>
                      <m:t>Pt</m:t>
                    </m:r>
                    <m:r>
                      <a:rPr lang="en-US" altLang="zh-CN" i="1">
                        <a:latin typeface="Cambria Math" panose="02040503050406030204" pitchFamily="18" charset="0"/>
                      </a:rPr>
                      <m:t>&gt;</m:t>
                    </m:r>
                    <m:r>
                      <a:rPr lang="en-US" altLang="zh-CN" i="1">
                        <a:latin typeface="Cambria Math" panose="02040503050406030204" pitchFamily="18" charset="0"/>
                      </a:rPr>
                      <m:t>𝐷𝑡</m:t>
                    </m:r>
                    <m:r>
                      <a:rPr lang="en-US" altLang="zh-CN" i="1">
                        <a:latin typeface="Cambria Math" panose="02040503050406030204" pitchFamily="18" charset="0"/>
                      </a:rPr>
                      <m:t>+</m:t>
                    </m:r>
                    <m:r>
                      <a:rPr lang="en-US" altLang="zh-CN" i="1">
                        <a:latin typeface="Cambria Math" panose="02040503050406030204" pitchFamily="18" charset="0"/>
                      </a:rPr>
                      <m:t>𝑅𝑡</m:t>
                    </m:r>
                    <m:r>
                      <a:rPr lang="zh-CN" altLang="en-US" i="1">
                        <a:latin typeface="Cambria Math" panose="02040503050406030204" pitchFamily="18" charset="0"/>
                      </a:rPr>
                      <m:t>，</m:t>
                    </m:r>
                  </m:oMath>
                </a14:m>
                <a:r>
                  <a:rPr lang="zh-CN" altLang="en-US" dirty="0"/>
                  <a:t>则系统是安全的</a:t>
                </a:r>
                <a:endParaRPr lang="en-US" altLang="zh-CN" dirty="0"/>
              </a:p>
              <a:p>
                <a:pPr>
                  <a:lnSpc>
                    <a:spcPct val="150000"/>
                  </a:lnSpc>
                </a:pPr>
                <a:r>
                  <a:rPr lang="zh-CN" altLang="en-US" dirty="0"/>
                  <a:t>若</a:t>
                </a:r>
                <a14:m>
                  <m:oMath xmlns:m="http://schemas.openxmlformats.org/officeDocument/2006/math">
                    <m:r>
                      <m:rPr>
                        <m:sty m:val="p"/>
                      </m:rPr>
                      <a:rPr lang="en-US" altLang="zh-CN" i="1" dirty="0">
                        <a:latin typeface="Cambria Math" panose="02040503050406030204" pitchFamily="18" charset="0"/>
                      </a:rPr>
                      <m:t>Pt</m:t>
                    </m:r>
                    <m:r>
                      <a:rPr lang="en-US" altLang="zh-CN" i="1" dirty="0">
                        <a:latin typeface="Cambria Math" panose="02040503050406030204" pitchFamily="18" charset="0"/>
                      </a:rPr>
                      <m:t>&lt;</m:t>
                    </m:r>
                    <m:r>
                      <a:rPr lang="en-US" altLang="zh-CN" i="1" dirty="0">
                        <a:latin typeface="Cambria Math" panose="02040503050406030204" pitchFamily="18" charset="0"/>
                      </a:rPr>
                      <m:t>𝐷𝑡</m:t>
                    </m:r>
                    <m:r>
                      <a:rPr lang="en-US" altLang="zh-CN" i="1" dirty="0">
                        <a:latin typeface="Cambria Math" panose="02040503050406030204" pitchFamily="18" charset="0"/>
                      </a:rPr>
                      <m:t>+</m:t>
                    </m:r>
                    <m:r>
                      <a:rPr lang="en-US" altLang="zh-CN" i="1" dirty="0">
                        <a:latin typeface="Cambria Math" panose="02040503050406030204" pitchFamily="18" charset="0"/>
                      </a:rPr>
                      <m:t>𝑅𝑡</m:t>
                    </m:r>
                    <m:r>
                      <a:rPr lang="zh-CN" altLang="en-US" i="1" dirty="0">
                        <a:latin typeface="Cambria Math" panose="02040503050406030204" pitchFamily="18" charset="0"/>
                      </a:rPr>
                      <m:t>，</m:t>
                    </m:r>
                  </m:oMath>
                </a14:m>
                <a:r>
                  <a:rPr lang="zh-CN" altLang="en-US" dirty="0"/>
                  <a:t>则：</a:t>
                </a:r>
                <a:endParaRPr lang="en-US" altLang="zh-CN" dirty="0"/>
              </a:p>
              <a:p>
                <a:pPr>
                  <a:lnSpc>
                    <a:spcPct val="150000"/>
                  </a:lnSpc>
                </a:pPr>
                <a14:m>
                  <m:oMath xmlns:m="http://schemas.openxmlformats.org/officeDocument/2006/math">
                    <m:r>
                      <m:rPr>
                        <m:sty m:val="p"/>
                      </m:rPr>
                      <a:rPr lang="en-US" altLang="zh-CN" i="1" dirty="0">
                        <a:latin typeface="Cambria Math" panose="02040503050406030204" pitchFamily="18" charset="0"/>
                      </a:rPr>
                      <m:t>Et</m:t>
                    </m:r>
                  </m:oMath>
                </a14:m>
                <a:r>
                  <a:rPr lang="en-US" altLang="zh-CN" dirty="0"/>
                  <a:t>=</a:t>
                </a:r>
                <a:r>
                  <a:rPr lang="zh-CN" altLang="en-US" dirty="0"/>
                  <a:t>（𝐷𝑡</a:t>
                </a:r>
                <a:r>
                  <a:rPr lang="en-US" altLang="zh-CN" dirty="0"/>
                  <a:t>+</a:t>
                </a:r>
                <a:r>
                  <a:rPr lang="zh-CN" altLang="en-US" dirty="0"/>
                  <a:t>𝑅𝑡）</a:t>
                </a:r>
                <a:r>
                  <a:rPr lang="en-US" altLang="zh-CN" dirty="0"/>
                  <a:t>- </a:t>
                </a:r>
                <a14:m>
                  <m:oMath xmlns:m="http://schemas.openxmlformats.org/officeDocument/2006/math">
                    <m:r>
                      <m:rPr>
                        <m:sty m:val="p"/>
                      </m:rPr>
                      <a:rPr lang="en-US" altLang="zh-CN" i="1" dirty="0">
                        <a:latin typeface="Cambria Math" panose="02040503050406030204" pitchFamily="18" charset="0"/>
                      </a:rPr>
                      <m:t>Pt</m:t>
                    </m:r>
                  </m:oMath>
                </a14:m>
                <a:endParaRPr lang="en-US" altLang="zh-CN" dirty="0"/>
              </a:p>
            </p:txBody>
          </p:sp>
        </mc:Choice>
        <mc:Fallback xmlns="">
          <p:sp>
            <p:nvSpPr>
              <p:cNvPr id="7" name="矩形 6">
                <a:extLst>
                  <a:ext uri="{FF2B5EF4-FFF2-40B4-BE49-F238E27FC236}">
                    <a16:creationId xmlns:a16="http://schemas.microsoft.com/office/drawing/2014/main" id="{19C70E36-62CB-452E-A5C5-8B9496AF51F4}"/>
                  </a:ext>
                </a:extLst>
              </p:cNvPr>
              <p:cNvSpPr>
                <a:spLocks noRot="1" noChangeAspect="1" noMove="1" noResize="1" noEditPoints="1" noAdjustHandles="1" noChangeArrowheads="1" noChangeShapeType="1" noTextEdit="1"/>
              </p:cNvSpPr>
              <p:nvPr/>
            </p:nvSpPr>
            <p:spPr>
              <a:xfrm>
                <a:off x="1440235" y="3513754"/>
                <a:ext cx="4572001" cy="1285032"/>
              </a:xfrm>
              <a:prstGeom prst="rect">
                <a:avLst/>
              </a:prstGeom>
              <a:blipFill>
                <a:blip r:embed="rId2"/>
                <a:stretch>
                  <a:fillRect l="-1067" b="-663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6B4E1029-50B0-4B28-ADEA-E09902DDE122}"/>
              </a:ext>
            </a:extLst>
          </p:cNvPr>
          <p:cNvSpPr/>
          <p:nvPr/>
        </p:nvSpPr>
        <p:spPr>
          <a:xfrm>
            <a:off x="948954" y="5515631"/>
            <a:ext cx="7787768" cy="923330"/>
          </a:xfrm>
          <a:prstGeom prst="rect">
            <a:avLst/>
          </a:prstGeom>
        </p:spPr>
        <p:txBody>
          <a:bodyPr wrap="square">
            <a:spAutoFit/>
          </a:bodyPr>
          <a:lstStyle/>
          <a:p>
            <a:r>
              <a:rPr lang="zh-CN" altLang="en-US" dirty="0"/>
              <a:t>在统一安全策略的控制下，以综合运用防护工具为基础，利用检测工具检测评估网络系统的安全状态，通过及时的响应措施将网络系统调整到风险最低的安全状态。</a:t>
            </a:r>
          </a:p>
        </p:txBody>
      </p:sp>
      <p:sp>
        <p:nvSpPr>
          <p:cNvPr id="9" name="矩形 8">
            <a:extLst>
              <a:ext uri="{FF2B5EF4-FFF2-40B4-BE49-F238E27FC236}">
                <a16:creationId xmlns:a16="http://schemas.microsoft.com/office/drawing/2014/main" id="{87CEF097-523C-4E8F-ABCB-D73AC0680052}"/>
              </a:ext>
            </a:extLst>
          </p:cNvPr>
          <p:cNvSpPr/>
          <p:nvPr/>
        </p:nvSpPr>
        <p:spPr>
          <a:xfrm>
            <a:off x="948954" y="5025046"/>
            <a:ext cx="2550698" cy="369332"/>
          </a:xfrm>
          <a:prstGeom prst="rect">
            <a:avLst/>
          </a:prstGeom>
        </p:spPr>
        <p:txBody>
          <a:bodyPr wrap="non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模型的核心思想</a:t>
            </a:r>
          </a:p>
        </p:txBody>
      </p:sp>
      <p:sp>
        <p:nvSpPr>
          <p:cNvPr id="2" name="文本框 1">
            <a:extLst>
              <a:ext uri="{FF2B5EF4-FFF2-40B4-BE49-F238E27FC236}">
                <a16:creationId xmlns:a16="http://schemas.microsoft.com/office/drawing/2014/main" id="{A11EA45C-1A73-4D40-A05E-3A1581CA835B}"/>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6066086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D002E9-16FB-4B60-BF24-9AA913071570}"/>
              </a:ext>
            </a:extLst>
          </p:cNvPr>
          <p:cNvSpPr/>
          <p:nvPr/>
        </p:nvSpPr>
        <p:spPr>
          <a:xfrm>
            <a:off x="841402" y="1233985"/>
            <a:ext cx="7687875" cy="923330"/>
          </a:xfrm>
          <a:prstGeom prst="rect">
            <a:avLst/>
          </a:prstGeom>
        </p:spPr>
        <p:txBody>
          <a:bodyPr wrap="square">
            <a:spAutoFit/>
          </a:bodyPr>
          <a:lstStyle/>
          <a:p>
            <a:r>
              <a:rPr lang="zh-CN" altLang="en-US" dirty="0"/>
              <a:t>与</a:t>
            </a:r>
            <a:r>
              <a:rPr lang="en-US" altLang="zh-CN" dirty="0"/>
              <a:t>PDR</a:t>
            </a:r>
            <a:r>
              <a:rPr lang="zh-CN" altLang="en-US" dirty="0"/>
              <a:t>模型相比，</a:t>
            </a:r>
            <a:r>
              <a:rPr lang="en-US" altLang="zh-CN" dirty="0"/>
              <a:t>P2DR</a:t>
            </a:r>
            <a:r>
              <a:rPr lang="zh-CN" altLang="en-US" dirty="0"/>
              <a:t>模型更强调控制和对抗，即强调系统安全的动态性，并且以安全检测、漏洞监测和自适应填充“安全间隙”为循环来提高网络安全。</a:t>
            </a:r>
          </a:p>
        </p:txBody>
      </p:sp>
      <p:sp>
        <p:nvSpPr>
          <p:cNvPr id="6" name="矩形 5">
            <a:extLst>
              <a:ext uri="{FF2B5EF4-FFF2-40B4-BE49-F238E27FC236}">
                <a16:creationId xmlns:a16="http://schemas.microsoft.com/office/drawing/2014/main" id="{1FABC8B2-EB67-4AE6-9FAE-578524ABF292}"/>
              </a:ext>
            </a:extLst>
          </p:cNvPr>
          <p:cNvSpPr/>
          <p:nvPr/>
        </p:nvSpPr>
        <p:spPr>
          <a:xfrm>
            <a:off x="841402" y="2278568"/>
            <a:ext cx="7687874" cy="646331"/>
          </a:xfrm>
          <a:prstGeom prst="rect">
            <a:avLst/>
          </a:prstGeom>
        </p:spPr>
        <p:txBody>
          <a:bodyPr wrap="square">
            <a:spAutoFit/>
          </a:bodyPr>
          <a:lstStyle/>
          <a:p>
            <a:r>
              <a:rPr lang="zh-CN" altLang="en-US" dirty="0"/>
              <a:t>在</a:t>
            </a:r>
            <a:r>
              <a:rPr lang="en-US" altLang="zh-CN" dirty="0"/>
              <a:t>P2DR</a:t>
            </a:r>
            <a:r>
              <a:rPr lang="zh-CN" altLang="en-US" dirty="0"/>
              <a:t>模型中，考虑了管理因素，强调安全管理的持续性、安全策略的动态性，以实时监视网络活动、发现威胁和弱点来调整和填补网络漏洞。</a:t>
            </a:r>
          </a:p>
        </p:txBody>
      </p:sp>
      <p:sp>
        <p:nvSpPr>
          <p:cNvPr id="7" name="矩形 6">
            <a:extLst>
              <a:ext uri="{FF2B5EF4-FFF2-40B4-BE49-F238E27FC236}">
                <a16:creationId xmlns:a16="http://schemas.microsoft.com/office/drawing/2014/main" id="{5041CFE4-6617-4E76-923B-ECBC551BCFED}"/>
              </a:ext>
            </a:extLst>
          </p:cNvPr>
          <p:cNvSpPr/>
          <p:nvPr/>
        </p:nvSpPr>
        <p:spPr>
          <a:xfrm>
            <a:off x="841402" y="3046152"/>
            <a:ext cx="7687874" cy="646331"/>
          </a:xfrm>
          <a:prstGeom prst="rect">
            <a:avLst/>
          </a:prstGeom>
        </p:spPr>
        <p:txBody>
          <a:bodyPr wrap="square">
            <a:spAutoFit/>
          </a:bodyPr>
          <a:lstStyle/>
          <a:p>
            <a:r>
              <a:rPr lang="zh-CN" altLang="en-US" dirty="0"/>
              <a:t>另外，</a:t>
            </a:r>
            <a:r>
              <a:rPr lang="en-US" altLang="zh-CN" dirty="0"/>
              <a:t>P2DR</a:t>
            </a:r>
            <a:r>
              <a:rPr lang="zh-CN" altLang="en-US" dirty="0"/>
              <a:t>模型强调检测的重要性，通过经常对网络系统的评估把握系统风险点，及时弱化甚至消除系统的安全漏洞。</a:t>
            </a:r>
          </a:p>
        </p:txBody>
      </p:sp>
      <p:sp>
        <p:nvSpPr>
          <p:cNvPr id="8" name="矩形 7">
            <a:extLst>
              <a:ext uri="{FF2B5EF4-FFF2-40B4-BE49-F238E27FC236}">
                <a16:creationId xmlns:a16="http://schemas.microsoft.com/office/drawing/2014/main" id="{BCA16C20-F83C-4D9D-B454-CA1A02D83296}"/>
              </a:ext>
            </a:extLst>
          </p:cNvPr>
          <p:cNvSpPr/>
          <p:nvPr/>
        </p:nvSpPr>
        <p:spPr>
          <a:xfrm>
            <a:off x="841401" y="4019488"/>
            <a:ext cx="7687873" cy="923330"/>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模型的优点：给出了一个安全的新视角：“及时的检测和响应就是安全”，“及时的检测和恢复就是安全”，从而为解决安全问题明确了方向，即：提高系统的防护时间 </a:t>
            </a:r>
            <a:r>
              <a:rPr lang="en-US" altLang="zh-CN" dirty="0">
                <a:latin typeface="+mn-ea"/>
              </a:rPr>
              <a:t>Pt</a:t>
            </a:r>
            <a:r>
              <a:rPr lang="zh-CN" altLang="en-US" dirty="0">
                <a:latin typeface="+mn-ea"/>
              </a:rPr>
              <a:t>，降低检测时间 </a:t>
            </a:r>
            <a:r>
              <a:rPr lang="en-US" altLang="zh-CN" dirty="0">
                <a:latin typeface="+mn-ea"/>
              </a:rPr>
              <a:t>Dt </a:t>
            </a:r>
            <a:r>
              <a:rPr lang="zh-CN" altLang="en-US" dirty="0">
                <a:latin typeface="+mn-ea"/>
              </a:rPr>
              <a:t>和响应时间 </a:t>
            </a:r>
            <a:r>
              <a:rPr lang="en-US" altLang="zh-CN" dirty="0">
                <a:latin typeface="+mn-ea"/>
              </a:rPr>
              <a:t>Rt</a:t>
            </a:r>
            <a:endParaRPr lang="zh-CN" altLang="en-US" dirty="0">
              <a:latin typeface="+mn-ea"/>
            </a:endParaRPr>
          </a:p>
        </p:txBody>
      </p:sp>
      <p:sp>
        <p:nvSpPr>
          <p:cNvPr id="9" name="矩形 8">
            <a:extLst>
              <a:ext uri="{FF2B5EF4-FFF2-40B4-BE49-F238E27FC236}">
                <a16:creationId xmlns:a16="http://schemas.microsoft.com/office/drawing/2014/main" id="{E8A310B1-524B-40D7-B3DE-37A0C25A0F27}"/>
              </a:ext>
            </a:extLst>
          </p:cNvPr>
          <p:cNvSpPr/>
          <p:nvPr/>
        </p:nvSpPr>
        <p:spPr>
          <a:xfrm>
            <a:off x="841402" y="5069893"/>
            <a:ext cx="7687872" cy="646331"/>
          </a:xfrm>
          <a:prstGeom prst="rect">
            <a:avLst/>
          </a:prstGeom>
        </p:spPr>
        <p:txBody>
          <a:bodyPr wrap="square">
            <a:spAutoFit/>
          </a:bodyPr>
          <a:lstStyle/>
          <a:p>
            <a:pPr marL="285750" indent="-285750">
              <a:buClr>
                <a:srgbClr val="C00000"/>
              </a:buClr>
              <a:buFont typeface="Wingdings" panose="05000000000000000000" pitchFamily="2" charset="2"/>
              <a:buChar char="q"/>
            </a:pPr>
            <a:r>
              <a:rPr lang="en-US" altLang="zh-CN" dirty="0">
                <a:latin typeface="+mn-ea"/>
              </a:rPr>
              <a:t>P2DR</a:t>
            </a:r>
            <a:r>
              <a:rPr lang="zh-CN" altLang="en-US" dirty="0">
                <a:latin typeface="+mn-ea"/>
              </a:rPr>
              <a:t>模型的缺点：忽略了内在的变化因素．如人员的流动、人员的素质和策略贯彻的不稳定性。</a:t>
            </a:r>
          </a:p>
        </p:txBody>
      </p:sp>
      <p:sp>
        <p:nvSpPr>
          <p:cNvPr id="2" name="文本框 1">
            <a:extLst>
              <a:ext uri="{FF2B5EF4-FFF2-40B4-BE49-F238E27FC236}">
                <a16:creationId xmlns:a16="http://schemas.microsoft.com/office/drawing/2014/main" id="{D91413E3-7AF8-4C72-8EEC-32F0C270832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40458884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77E4AB-C2A0-4CFC-A0D4-A9BABD3B8B0B}"/>
              </a:ext>
            </a:extLst>
          </p:cNvPr>
          <p:cNvSpPr/>
          <p:nvPr/>
        </p:nvSpPr>
        <p:spPr>
          <a:xfrm>
            <a:off x="867222" y="5454568"/>
            <a:ext cx="7641772" cy="923330"/>
          </a:xfrm>
          <a:prstGeom prst="rect">
            <a:avLst/>
          </a:prstGeom>
        </p:spPr>
        <p:txBody>
          <a:bodyPr wrap="square">
            <a:spAutoFit/>
          </a:bodyPr>
          <a:lstStyle/>
          <a:p>
            <a:r>
              <a:rPr lang="zh-CN" altLang="en-US" dirty="0"/>
              <a:t>在这个策略的三个核心要素中，</a:t>
            </a:r>
            <a:r>
              <a:rPr lang="en-US" altLang="zh-CN" dirty="0"/>
              <a:t>IATF</a:t>
            </a:r>
            <a:r>
              <a:rPr lang="zh-CN" altLang="en-US" dirty="0"/>
              <a:t>强调技术并提供一个框架进行多层保护，以此防范计算机威胁。深度防御方法能够攻破一层或一类保护的攻击行为无法破坏整个信息基础设施。</a:t>
            </a:r>
          </a:p>
        </p:txBody>
      </p:sp>
      <p:sp>
        <p:nvSpPr>
          <p:cNvPr id="7" name="矩形 6">
            <a:extLst>
              <a:ext uri="{FF2B5EF4-FFF2-40B4-BE49-F238E27FC236}">
                <a16:creationId xmlns:a16="http://schemas.microsoft.com/office/drawing/2014/main" id="{5D6F5DA2-D541-46AE-A11F-086D6F7E06BD}"/>
              </a:ext>
            </a:extLst>
          </p:cNvPr>
          <p:cNvSpPr/>
          <p:nvPr/>
        </p:nvSpPr>
        <p:spPr>
          <a:xfrm>
            <a:off x="831569" y="1300542"/>
            <a:ext cx="2492990" cy="369332"/>
          </a:xfrm>
          <a:prstGeom prst="rect">
            <a:avLst/>
          </a:prstGeom>
        </p:spPr>
        <p:txBody>
          <a:bodyPr wrap="none">
            <a:spAutoFit/>
          </a:bodyPr>
          <a:lstStyle/>
          <a:p>
            <a:r>
              <a:rPr lang="zh-CN" altLang="en-US" dirty="0"/>
              <a:t>三、信息保障技术框架</a:t>
            </a:r>
          </a:p>
        </p:txBody>
      </p:sp>
      <p:sp>
        <p:nvSpPr>
          <p:cNvPr id="2" name="矩形 1">
            <a:extLst>
              <a:ext uri="{FF2B5EF4-FFF2-40B4-BE49-F238E27FC236}">
                <a16:creationId xmlns:a16="http://schemas.microsoft.com/office/drawing/2014/main" id="{25E04072-B08C-4A4D-A0E8-83E6627DBEC6}"/>
              </a:ext>
            </a:extLst>
          </p:cNvPr>
          <p:cNvSpPr/>
          <p:nvPr/>
        </p:nvSpPr>
        <p:spPr>
          <a:xfrm>
            <a:off x="867222" y="1816644"/>
            <a:ext cx="7713076" cy="923330"/>
          </a:xfrm>
          <a:prstGeom prst="rect">
            <a:avLst/>
          </a:prstGeom>
        </p:spPr>
        <p:txBody>
          <a:bodyPr wrap="square">
            <a:spAutoFit/>
          </a:bodyPr>
          <a:lstStyle/>
          <a:p>
            <a:r>
              <a:rPr lang="en-US" altLang="zh-CN" dirty="0"/>
              <a:t>1998</a:t>
            </a:r>
            <a:r>
              <a:rPr lang="zh-CN" altLang="en-US" dirty="0"/>
              <a:t>年</a:t>
            </a:r>
            <a:r>
              <a:rPr lang="en-US" altLang="zh-CN" dirty="0"/>
              <a:t>10</a:t>
            </a:r>
            <a:r>
              <a:rPr lang="zh-CN" altLang="en-US" dirty="0"/>
              <a:t>月，美国美国安全局发布了“信息保障技术框架（</a:t>
            </a:r>
            <a:r>
              <a:rPr lang="fr-FR" altLang="zh-CN" dirty="0"/>
              <a:t>Information Assurance Technical Framework</a:t>
            </a:r>
            <a:r>
              <a:rPr lang="zh-CN" altLang="fr-FR" dirty="0"/>
              <a:t>：</a:t>
            </a:r>
            <a:r>
              <a:rPr lang="fr-FR" altLang="zh-CN" dirty="0"/>
              <a:t>IATF</a:t>
            </a:r>
            <a:r>
              <a:rPr lang="zh-CN" altLang="fr-FR" dirty="0"/>
              <a:t>）</a:t>
            </a:r>
            <a:r>
              <a:rPr lang="zh-CN" altLang="en-US" dirty="0"/>
              <a:t>”</a:t>
            </a:r>
            <a:r>
              <a:rPr lang="en-US" altLang="zh-CN" dirty="0"/>
              <a:t>1.1</a:t>
            </a:r>
            <a:r>
              <a:rPr lang="zh-CN" altLang="en-US" dirty="0"/>
              <a:t>版本，并在以后的几年中陆续不断发布了更加完善的版本 。</a:t>
            </a:r>
          </a:p>
        </p:txBody>
      </p:sp>
      <p:sp>
        <p:nvSpPr>
          <p:cNvPr id="9" name="矩形 8">
            <a:extLst>
              <a:ext uri="{FF2B5EF4-FFF2-40B4-BE49-F238E27FC236}">
                <a16:creationId xmlns:a16="http://schemas.microsoft.com/office/drawing/2014/main" id="{380A15B0-24C3-4C05-B259-E6557734F440}"/>
              </a:ext>
            </a:extLst>
          </p:cNvPr>
          <p:cNvSpPr/>
          <p:nvPr/>
        </p:nvSpPr>
        <p:spPr>
          <a:xfrm>
            <a:off x="831570" y="2847649"/>
            <a:ext cx="2132315" cy="369332"/>
          </a:xfrm>
          <a:prstGeom prst="rect">
            <a:avLst/>
          </a:prstGeom>
        </p:spPr>
        <p:txBody>
          <a:bodyPr wrap="none">
            <a:spAutoFit/>
          </a:bodyPr>
          <a:lstStyle/>
          <a:p>
            <a:pPr>
              <a:buClr>
                <a:srgbClr val="C00000"/>
              </a:buClr>
            </a:pPr>
            <a:r>
              <a:rPr lang="en-US" altLang="zh-CN" dirty="0"/>
              <a:t>1</a:t>
            </a:r>
            <a:r>
              <a:rPr lang="zh-CN" altLang="en-US" dirty="0"/>
              <a:t>、</a:t>
            </a:r>
            <a:r>
              <a:rPr lang="en-US" altLang="zh-CN" dirty="0"/>
              <a:t>IATF</a:t>
            </a:r>
            <a:r>
              <a:rPr lang="zh-CN" altLang="en-US" dirty="0"/>
              <a:t>的核心思想</a:t>
            </a:r>
          </a:p>
        </p:txBody>
      </p:sp>
      <p:sp>
        <p:nvSpPr>
          <p:cNvPr id="10" name="矩形 9">
            <a:extLst>
              <a:ext uri="{FF2B5EF4-FFF2-40B4-BE49-F238E27FC236}">
                <a16:creationId xmlns:a16="http://schemas.microsoft.com/office/drawing/2014/main" id="{CA5A0F4C-1F31-4E68-B0CB-0DDB0151999C}"/>
              </a:ext>
            </a:extLst>
          </p:cNvPr>
          <p:cNvSpPr/>
          <p:nvPr/>
        </p:nvSpPr>
        <p:spPr>
          <a:xfrm>
            <a:off x="831570" y="3301357"/>
            <a:ext cx="7528660" cy="369332"/>
          </a:xfrm>
          <a:prstGeom prst="rect">
            <a:avLst/>
          </a:prstGeom>
        </p:spPr>
        <p:txBody>
          <a:bodyPr wrap="square">
            <a:spAutoFit/>
          </a:bodyPr>
          <a:lstStyle/>
          <a:p>
            <a:r>
              <a:rPr lang="en-US" altLang="zh-CN" dirty="0"/>
              <a:t>IATF</a:t>
            </a:r>
            <a:r>
              <a:rPr lang="zh-CN" altLang="en-US" dirty="0"/>
              <a:t>的信息保障核心思想是纵深防御战略（</a:t>
            </a:r>
            <a:r>
              <a:rPr lang="en-US" altLang="zh-CN" dirty="0"/>
              <a:t>Defense in Depth</a:t>
            </a:r>
            <a:r>
              <a:rPr lang="zh-CN" altLang="en-US" dirty="0"/>
              <a:t>）。</a:t>
            </a:r>
          </a:p>
        </p:txBody>
      </p:sp>
      <p:sp>
        <p:nvSpPr>
          <p:cNvPr id="11" name="矩形 10">
            <a:extLst>
              <a:ext uri="{FF2B5EF4-FFF2-40B4-BE49-F238E27FC236}">
                <a16:creationId xmlns:a16="http://schemas.microsoft.com/office/drawing/2014/main" id="{84962303-F10C-460D-8D45-75DE25DD7EAC}"/>
              </a:ext>
            </a:extLst>
          </p:cNvPr>
          <p:cNvSpPr/>
          <p:nvPr/>
        </p:nvSpPr>
        <p:spPr>
          <a:xfrm>
            <a:off x="831570" y="3784301"/>
            <a:ext cx="7713076" cy="646331"/>
          </a:xfrm>
          <a:prstGeom prst="rect">
            <a:avLst/>
          </a:prstGeom>
        </p:spPr>
        <p:txBody>
          <a:bodyPr wrap="square">
            <a:spAutoFit/>
          </a:bodyPr>
          <a:lstStyle/>
          <a:p>
            <a:r>
              <a:rPr lang="zh-CN" altLang="en-US" dirty="0"/>
              <a:t>所谓深层防御战略是指采用多层次、纵深的安全措施来保障用户信息及信息系统的安全。</a:t>
            </a:r>
          </a:p>
        </p:txBody>
      </p:sp>
      <p:sp>
        <p:nvSpPr>
          <p:cNvPr id="12" name="矩形 11">
            <a:extLst>
              <a:ext uri="{FF2B5EF4-FFF2-40B4-BE49-F238E27FC236}">
                <a16:creationId xmlns:a16="http://schemas.microsoft.com/office/drawing/2014/main" id="{BA192EFD-6030-4FC5-9139-58BDB4CAD29B}"/>
              </a:ext>
            </a:extLst>
          </p:cNvPr>
          <p:cNvSpPr/>
          <p:nvPr/>
        </p:nvSpPr>
        <p:spPr>
          <a:xfrm>
            <a:off x="831569" y="4541795"/>
            <a:ext cx="7528659" cy="646331"/>
          </a:xfrm>
          <a:prstGeom prst="rect">
            <a:avLst/>
          </a:prstGeom>
        </p:spPr>
        <p:txBody>
          <a:bodyPr wrap="square">
            <a:spAutoFit/>
          </a:bodyPr>
          <a:lstStyle/>
          <a:p>
            <a:r>
              <a:rPr lang="zh-CN" altLang="en-US" dirty="0"/>
              <a:t>在纵深防御战略中，人、技术和操作是三个主要核心要素，要保障信息及信息系统的安全，三者缺一不可。   </a:t>
            </a:r>
          </a:p>
        </p:txBody>
      </p:sp>
      <p:sp>
        <p:nvSpPr>
          <p:cNvPr id="3" name="文本框 2">
            <a:extLst>
              <a:ext uri="{FF2B5EF4-FFF2-40B4-BE49-F238E27FC236}">
                <a16:creationId xmlns:a16="http://schemas.microsoft.com/office/drawing/2014/main" id="{AEB96836-8830-4B4D-80B4-8BAC5A8F2254}"/>
              </a:ext>
            </a:extLst>
          </p:cNvPr>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en-US" altLang="zh-CN" sz="2800" dirty="0">
                <a:latin typeface="+mn-lt"/>
              </a:rPr>
              <a:t>2.4 </a:t>
            </a:r>
            <a:r>
              <a:rPr lang="zh-CN" altLang="en-US" sz="2800" dirty="0">
                <a:latin typeface="+mn-lt"/>
              </a:rPr>
              <a:t>信息安全保障框架</a:t>
            </a:r>
            <a:endParaRPr lang="en-US" altLang="zh-CN" sz="2800" dirty="0">
              <a:latin typeface="+mj-ea"/>
              <a:ea typeface="+mj-ea"/>
            </a:endParaRPr>
          </a:p>
        </p:txBody>
      </p:sp>
    </p:spTree>
    <p:extLst>
      <p:ext uri="{BB962C8B-B14F-4D97-AF65-F5344CB8AC3E}">
        <p14:creationId xmlns:p14="http://schemas.microsoft.com/office/powerpoint/2010/main" val="104147670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39932</TotalTime>
  <Words>13384</Words>
  <Application>Microsoft Office PowerPoint</Application>
  <PresentationFormat>全屏显示(4:3)</PresentationFormat>
  <Paragraphs>1284</Paragraphs>
  <Slides>106</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106</vt:i4>
      </vt:variant>
    </vt:vector>
  </HeadingPairs>
  <TitlesOfParts>
    <vt:vector size="124" baseType="lpstr">
      <vt:lpstr>Arial Unicode MS</vt:lpstr>
      <vt:lpstr>华文仿宋</vt:lpstr>
      <vt:lpstr>宋体</vt:lpstr>
      <vt:lpstr>幼圆</vt:lpstr>
      <vt:lpstr>Arial</vt:lpstr>
      <vt:lpstr>Calibri</vt:lpstr>
      <vt:lpstr>Cambria Math</vt:lpstr>
      <vt:lpstr>Century Gothic</vt:lpstr>
      <vt:lpstr>Monotype Corsiva</vt:lpstr>
      <vt:lpstr>Segoe UI Symbol</vt:lpstr>
      <vt:lpstr>Tahoma</vt:lpstr>
      <vt:lpstr>Times</vt:lpstr>
      <vt:lpstr>Times New Roman</vt:lpstr>
      <vt:lpstr>Wingdings</vt:lpstr>
      <vt:lpstr>Wingdings 3</vt:lpstr>
      <vt:lpstr>丝状</vt:lpstr>
      <vt:lpstr>1_丝状</vt:lpstr>
      <vt:lpstr>BMP 图像</vt:lpstr>
      <vt:lpstr>PowerPoint 演示文稿</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防火墙和入侵检测</dc:title>
  <dc:creator>James</dc:creator>
  <cp:lastModifiedBy>Zhou James</cp:lastModifiedBy>
  <cp:revision>1320</cp:revision>
  <dcterms:created xsi:type="dcterms:W3CDTF">2013-07-30T16:10:11Z</dcterms:created>
  <dcterms:modified xsi:type="dcterms:W3CDTF">2020-11-12T12:30:52Z</dcterms:modified>
</cp:coreProperties>
</file>