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256" r:id="rId2"/>
    <p:sldId id="462" r:id="rId3"/>
    <p:sldId id="315" r:id="rId4"/>
    <p:sldId id="316" r:id="rId5"/>
    <p:sldId id="339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470" r:id="rId26"/>
    <p:sldId id="336" r:id="rId27"/>
    <p:sldId id="337" r:id="rId28"/>
    <p:sldId id="338" r:id="rId29"/>
    <p:sldId id="340" r:id="rId30"/>
    <p:sldId id="463" r:id="rId31"/>
    <p:sldId id="286" r:id="rId32"/>
    <p:sldId id="348" r:id="rId33"/>
    <p:sldId id="349" r:id="rId34"/>
    <p:sldId id="351" r:id="rId35"/>
    <p:sldId id="350" r:id="rId36"/>
    <p:sldId id="359" r:id="rId37"/>
    <p:sldId id="352" r:id="rId38"/>
    <p:sldId id="353" r:id="rId39"/>
    <p:sldId id="464" r:id="rId40"/>
    <p:sldId id="465" r:id="rId41"/>
    <p:sldId id="375" r:id="rId42"/>
    <p:sldId id="467" r:id="rId43"/>
    <p:sldId id="468" r:id="rId44"/>
    <p:sldId id="376" r:id="rId45"/>
    <p:sldId id="377" r:id="rId46"/>
    <p:sldId id="378" r:id="rId47"/>
    <p:sldId id="379" r:id="rId48"/>
    <p:sldId id="380" r:id="rId49"/>
    <p:sldId id="381" r:id="rId50"/>
    <p:sldId id="469" r:id="rId5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kern="1200">
        <a:solidFill>
          <a:srgbClr val="000000"/>
        </a:solidFill>
        <a:latin typeface="Times New Roman" pitchFamily="18" charset="0"/>
        <a:ea typeface="宋体" pitchFamily="2" charset="-122"/>
        <a:cs typeface="楷体_GB2312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rgbClr val="000000"/>
        </a:solidFill>
        <a:latin typeface="Times New Roman" pitchFamily="18" charset="0"/>
        <a:ea typeface="宋体" pitchFamily="2" charset="-122"/>
        <a:cs typeface="楷体_GB2312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rgbClr val="000000"/>
        </a:solidFill>
        <a:latin typeface="Times New Roman" pitchFamily="18" charset="0"/>
        <a:ea typeface="宋体" pitchFamily="2" charset="-122"/>
        <a:cs typeface="楷体_GB2312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rgbClr val="000000"/>
        </a:solidFill>
        <a:latin typeface="Times New Roman" pitchFamily="18" charset="0"/>
        <a:ea typeface="宋体" pitchFamily="2" charset="-122"/>
        <a:cs typeface="楷体_GB2312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rgbClr val="000000"/>
        </a:solidFill>
        <a:latin typeface="Times New Roman" pitchFamily="18" charset="0"/>
        <a:ea typeface="宋体" pitchFamily="2" charset="-122"/>
        <a:cs typeface="楷体_GB2312"/>
      </a:defRPr>
    </a:lvl5pPr>
    <a:lvl6pPr marL="2286000" algn="l" defTabSz="914400" rtl="0" eaLnBrk="1" latinLnBrk="0" hangingPunct="1">
      <a:defRPr kumimoji="1" kern="1200">
        <a:solidFill>
          <a:srgbClr val="000000"/>
        </a:solidFill>
        <a:latin typeface="Times New Roman" pitchFamily="18" charset="0"/>
        <a:ea typeface="宋体" pitchFamily="2" charset="-122"/>
        <a:cs typeface="楷体_GB2312"/>
      </a:defRPr>
    </a:lvl6pPr>
    <a:lvl7pPr marL="2743200" algn="l" defTabSz="914400" rtl="0" eaLnBrk="1" latinLnBrk="0" hangingPunct="1">
      <a:defRPr kumimoji="1" kern="1200">
        <a:solidFill>
          <a:srgbClr val="000000"/>
        </a:solidFill>
        <a:latin typeface="Times New Roman" pitchFamily="18" charset="0"/>
        <a:ea typeface="宋体" pitchFamily="2" charset="-122"/>
        <a:cs typeface="楷体_GB2312"/>
      </a:defRPr>
    </a:lvl7pPr>
    <a:lvl8pPr marL="3200400" algn="l" defTabSz="914400" rtl="0" eaLnBrk="1" latinLnBrk="0" hangingPunct="1">
      <a:defRPr kumimoji="1" kern="1200">
        <a:solidFill>
          <a:srgbClr val="000000"/>
        </a:solidFill>
        <a:latin typeface="Times New Roman" pitchFamily="18" charset="0"/>
        <a:ea typeface="宋体" pitchFamily="2" charset="-122"/>
        <a:cs typeface="楷体_GB2312"/>
      </a:defRPr>
    </a:lvl8pPr>
    <a:lvl9pPr marL="3657600" algn="l" defTabSz="914400" rtl="0" eaLnBrk="1" latinLnBrk="0" hangingPunct="1">
      <a:defRPr kumimoji="1" kern="1200">
        <a:solidFill>
          <a:srgbClr val="000000"/>
        </a:solidFill>
        <a:latin typeface="Times New Roman" pitchFamily="18" charset="0"/>
        <a:ea typeface="宋体" pitchFamily="2" charset="-122"/>
        <a:cs typeface="楷体_GB231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0000FF"/>
    <a:srgbClr val="FF0000"/>
    <a:srgbClr val="F8F8F8"/>
    <a:srgbClr val="E8D1FF"/>
    <a:srgbClr val="82B1BA"/>
    <a:srgbClr val="CC99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0" autoAdjust="0"/>
    <p:restoredTop sz="87986" autoAdjust="0"/>
  </p:normalViewPr>
  <p:slideViewPr>
    <p:cSldViewPr>
      <p:cViewPr>
        <p:scale>
          <a:sx n="66" d="100"/>
          <a:sy n="66" d="100"/>
        </p:scale>
        <p:origin x="-2934" y="-8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3.wmf"/><Relationship Id="rId4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3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7.wmf"/><Relationship Id="rId7" Type="http://schemas.openxmlformats.org/officeDocument/2006/relationships/image" Target="../media/image32.wmf"/><Relationship Id="rId2" Type="http://schemas.openxmlformats.org/officeDocument/2006/relationships/image" Target="../media/image26.wmf"/><Relationship Id="rId1" Type="http://schemas.openxmlformats.org/officeDocument/2006/relationships/image" Target="../media/image30.wmf"/><Relationship Id="rId6" Type="http://schemas.openxmlformats.org/officeDocument/2006/relationships/image" Target="../media/image31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27.wmf"/><Relationship Id="rId7" Type="http://schemas.openxmlformats.org/officeDocument/2006/relationships/image" Target="../media/image38.wmf"/><Relationship Id="rId2" Type="http://schemas.openxmlformats.org/officeDocument/2006/relationships/image" Target="../media/image26.wmf"/><Relationship Id="rId1" Type="http://schemas.openxmlformats.org/officeDocument/2006/relationships/image" Target="../media/image34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6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第五章 基本图形生成算法</a:t>
            </a:r>
          </a:p>
        </p:txBody>
      </p:sp>
      <p:sp>
        <p:nvSpPr>
          <p:cNvPr id="1095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4985F524-291C-4D39-A357-1F17043FFD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759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第五章 基本图形生成算法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7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1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1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1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F3BE37E-DAD6-4A86-8084-105A968A48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0836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9906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83025"/>
            <a:ext cx="6400800" cy="1679575"/>
          </a:xfrm>
        </p:spPr>
        <p:txBody>
          <a:bodyPr anchor="ctr"/>
          <a:lstStyle>
            <a:lvl1pPr marL="0" indent="0" algn="ctr">
              <a:buFont typeface="Webdings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2004-168C-4A96-B03E-932CD17509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5050742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89E7B-624B-4F0D-99D8-8B1164032C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79758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1981200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91200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37AD4-5778-466D-A880-BB58E3E22C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934998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D753C-C277-4E48-B116-04BF55C8A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7285003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7526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3886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1FC5E-D735-4002-986F-F13F6C8158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007938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E6F33-ED91-459B-BC80-5C530C39FA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392599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7526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3886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FFDE6-FC7F-45E3-B6D5-3B2CC3C895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841433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858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7526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7526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3886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886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64EA0-D08A-4790-8B4E-AD5D01E7A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738015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，两项小型内容和一项型大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7526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838200" y="3886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3"/>
          </p:nvPr>
        </p:nvSpPr>
        <p:spPr>
          <a:xfrm>
            <a:off x="48006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9C69D-356A-46E0-AF20-E6A1092065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217051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7526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838200" y="3886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8006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D8665-873A-484C-99D6-58B39747A7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726876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3B1CC-7D68-4E5E-8510-BDF9CDDE7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42332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CD824-CCDB-48C7-9193-FE10B3624A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475257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E8B2C-5FAC-48D1-BEAB-8BE94EBAEF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7084482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34D74-30A1-4281-9765-5EC87824FF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078575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DB1E0-9371-40C4-BE74-328839ED6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953012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561B7-1710-4798-86B5-AE63D4EDDC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420412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BB4AB-4577-41B3-BB34-CE83040A8D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54910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93587-0966-49F6-B1EB-DD84C73AA1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261043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281D6-D6B6-49E1-BD41-1D04B89F29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05360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CC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a</a:t>
            </a:r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a</a:t>
            </a:r>
            <a:r>
              <a:rPr lang="zh-CN" altLang="en-US" smtClean="0"/>
              <a:t>单击此处编辑母版文本样式</a:t>
            </a:r>
          </a:p>
          <a:p>
            <a:pPr lvl="1"/>
            <a:r>
              <a:rPr lang="en-US" altLang="zh-CN" smtClean="0"/>
              <a:t>a</a:t>
            </a:r>
            <a:r>
              <a:rPr lang="zh-CN" altLang="en-US" smtClean="0"/>
              <a:t>第二级</a:t>
            </a:r>
          </a:p>
          <a:p>
            <a:pPr lvl="2"/>
            <a:r>
              <a:rPr lang="en-US" altLang="zh-CN" smtClean="0"/>
              <a:t>a</a:t>
            </a:r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2451D9A9-18E1-4569-82F0-63322D2E25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CC99"/>
        </a:buClr>
        <a:buSzPct val="85000"/>
        <a:buFont typeface="Webdings" pitchFamily="18" charset="2"/>
        <a:buChar char="Y"/>
        <a:defRPr kumimoji="1" sz="3200">
          <a:solidFill>
            <a:srgbClr val="000000"/>
          </a:solidFill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99"/>
        </a:buClr>
        <a:buSzPct val="70000"/>
        <a:buFont typeface="Wingdings" pitchFamily="2" charset="2"/>
        <a:buChar char="v"/>
        <a:defRPr kumimoji="1" sz="2800">
          <a:solidFill>
            <a:srgbClr val="000000"/>
          </a:solidFill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kumimoji="1" sz="2400">
          <a:solidFill>
            <a:srgbClr val="000000"/>
          </a:solidFill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000">
          <a:solidFill>
            <a:srgbClr val="000000"/>
          </a:solidFill>
          <a:latin typeface="Arial" charset="0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rgbClr val="000000"/>
          </a:solidFill>
          <a:latin typeface="Arial" charset="0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rgbClr val="000000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rgbClr val="000000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rgbClr val="000000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rgbClr val="000000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28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5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9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60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2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9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oleObject" Target="../embeddings/oleObject69.bin"/><Relationship Id="rId7" Type="http://schemas.openxmlformats.org/officeDocument/2006/relationships/image" Target="../media/image7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3.emf"/><Relationship Id="rId9" Type="http://schemas.openxmlformats.org/officeDocument/2006/relationships/image" Target="../media/image7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6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8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2047875"/>
            <a:ext cx="7129463" cy="923925"/>
          </a:xfrm>
        </p:spPr>
        <p:txBody>
          <a:bodyPr/>
          <a:lstStyle/>
          <a:p>
            <a:pPr algn="ctr" eaLnBrk="1" hangingPunct="1"/>
            <a:r>
              <a:rPr lang="zh-CN" altLang="en-US" sz="5400" dirty="0" smtClean="0">
                <a:ea typeface="华文行楷" pitchFamily="2" charset="-122"/>
              </a:rPr>
              <a:t>第三讲</a:t>
            </a:r>
            <a:r>
              <a:rPr lang="zh-CN" altLang="en-US" sz="5400" dirty="0" smtClean="0">
                <a:ea typeface="华文行楷" pitchFamily="2" charset="-122"/>
              </a:rPr>
              <a:t>：光栅图形绘制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83025"/>
            <a:ext cx="6732588" cy="1679575"/>
          </a:xfrm>
        </p:spPr>
        <p:txBody>
          <a:bodyPr/>
          <a:lstStyle/>
          <a:p>
            <a:pPr eaLnBrk="1" hangingPunct="1"/>
            <a:r>
              <a:rPr lang="zh-CN" altLang="en-US" sz="2400" b="1" smtClean="0"/>
              <a:t>罗月童</a:t>
            </a:r>
          </a:p>
          <a:p>
            <a:pPr eaLnBrk="1" hangingPunct="1"/>
            <a:r>
              <a:rPr lang="zh-CN" altLang="en-US" sz="2400" b="1" smtClean="0"/>
              <a:t>合肥工业大学，</a:t>
            </a:r>
            <a:r>
              <a:rPr lang="en-US" altLang="zh-CN" sz="2400" b="1" smtClean="0"/>
              <a:t>VCC</a:t>
            </a:r>
            <a:r>
              <a:rPr lang="zh-CN" altLang="en-US" sz="2400" b="1" smtClean="0"/>
              <a:t>研究室</a:t>
            </a:r>
          </a:p>
          <a:p>
            <a:pPr eaLnBrk="1" hangingPunct="1"/>
            <a:r>
              <a:rPr kumimoji="0" lang="en-US" altLang="zh-CN" sz="2400" b="1" smtClean="0"/>
              <a:t>Cadcg.hfut.edu.cn </a:t>
            </a:r>
          </a:p>
        </p:txBody>
      </p:sp>
      <p:sp>
        <p:nvSpPr>
          <p:cNvPr id="3076" name="圆角矩形 1"/>
          <p:cNvSpPr>
            <a:spLocks noChangeArrowheads="1"/>
          </p:cNvSpPr>
          <p:nvPr/>
        </p:nvSpPr>
        <p:spPr bwMode="auto">
          <a:xfrm>
            <a:off x="3707904" y="2060575"/>
            <a:ext cx="1584325" cy="9366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直线的扫描转换</a:t>
            </a:r>
          </a:p>
        </p:txBody>
      </p:sp>
      <p:graphicFrame>
        <p:nvGraphicFramePr>
          <p:cNvPr id="12291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263650" y="1752600"/>
          <a:ext cx="295751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SmartDraw" r:id="rId3" imgW="3319272" imgH="4617720" progId="SmartDraw.2">
                  <p:embed/>
                </p:oleObj>
              </mc:Choice>
              <mc:Fallback>
                <p:oleObj name="SmartDraw" r:id="rId3" imgW="3319272" imgH="4617720" progId="SmartDraw.2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1752600"/>
                        <a:ext cx="2957513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7252" name="Group 4"/>
          <p:cNvGrpSpPr>
            <a:grpSpLocks/>
          </p:cNvGrpSpPr>
          <p:nvPr/>
        </p:nvGrpSpPr>
        <p:grpSpPr bwMode="auto">
          <a:xfrm>
            <a:off x="4140200" y="1855788"/>
            <a:ext cx="4344988" cy="3906837"/>
            <a:chOff x="2608" y="1169"/>
            <a:chExt cx="2737" cy="2461"/>
          </a:xfrm>
        </p:grpSpPr>
        <p:graphicFrame>
          <p:nvGraphicFramePr>
            <p:cNvPr id="12296" name="Object 5"/>
            <p:cNvGraphicFramePr>
              <a:graphicFrameLocks noChangeAspect="1"/>
            </p:cNvGraphicFramePr>
            <p:nvPr/>
          </p:nvGraphicFramePr>
          <p:xfrm>
            <a:off x="3103" y="1169"/>
            <a:ext cx="2242" cy="2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7" name="SmartDraw" r:id="rId5" imgW="3566160" imgH="3913632" progId="SmartDraw.2">
                    <p:embed/>
                  </p:oleObj>
                </mc:Choice>
                <mc:Fallback>
                  <p:oleObj name="SmartDraw" r:id="rId5" imgW="3566160" imgH="3913632" progId="SmartDraw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3" y="1169"/>
                          <a:ext cx="2242" cy="2461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7" name="AutoShape 6"/>
            <p:cNvSpPr>
              <a:spLocks noChangeArrowheads="1"/>
            </p:cNvSpPr>
            <p:nvPr/>
          </p:nvSpPr>
          <p:spPr bwMode="auto">
            <a:xfrm>
              <a:off x="2608" y="2478"/>
              <a:ext cx="544" cy="2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</p:grpSp>
      <p:grpSp>
        <p:nvGrpSpPr>
          <p:cNvPr id="1077255" name="Group 7"/>
          <p:cNvGrpSpPr>
            <a:grpSpLocks/>
          </p:cNvGrpSpPr>
          <p:nvPr/>
        </p:nvGrpSpPr>
        <p:grpSpPr bwMode="auto">
          <a:xfrm>
            <a:off x="2411413" y="2349500"/>
            <a:ext cx="5905500" cy="2951163"/>
            <a:chOff x="1519" y="1480"/>
            <a:chExt cx="3720" cy="1859"/>
          </a:xfrm>
        </p:grpSpPr>
        <p:sp>
          <p:nvSpPr>
            <p:cNvPr id="12294" name="Oval 8"/>
            <p:cNvSpPr>
              <a:spLocks noChangeArrowheads="1"/>
            </p:cNvSpPr>
            <p:nvPr/>
          </p:nvSpPr>
          <p:spPr bwMode="auto">
            <a:xfrm>
              <a:off x="3515" y="2614"/>
              <a:ext cx="1724" cy="725"/>
            </a:xfrm>
            <a:prstGeom prst="ellipse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  <p:sp>
          <p:nvSpPr>
            <p:cNvPr id="12295" name="AutoShape 9"/>
            <p:cNvSpPr>
              <a:spLocks noChangeArrowheads="1"/>
            </p:cNvSpPr>
            <p:nvPr/>
          </p:nvSpPr>
          <p:spPr bwMode="auto">
            <a:xfrm>
              <a:off x="1519" y="1480"/>
              <a:ext cx="1451" cy="725"/>
            </a:xfrm>
            <a:prstGeom prst="wedgeRoundRectCallout">
              <a:avLst>
                <a:gd name="adj1" fmla="val 86319"/>
                <a:gd name="adj2" fmla="val 149861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r>
                <a:rPr lang="zh-CN" altLang="en-US" b="1">
                  <a:solidFill>
                    <a:srgbClr val="FF3300"/>
                  </a:solidFill>
                  <a:ea typeface="楷体_GB2312"/>
                </a:rPr>
                <a:t>浮点数加法</a:t>
              </a:r>
            </a:p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r>
                <a:rPr lang="zh-CN" altLang="en-US" b="1">
                  <a:solidFill>
                    <a:srgbClr val="FF3300"/>
                  </a:solidFill>
                  <a:ea typeface="楷体_GB2312"/>
                </a:rPr>
                <a:t>整数加法</a:t>
              </a:r>
            </a:p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r>
                <a:rPr lang="zh-CN" altLang="en-US" b="1">
                  <a:solidFill>
                    <a:srgbClr val="FF3300"/>
                  </a:solidFill>
                  <a:ea typeface="楷体_GB2312"/>
                </a:rPr>
                <a:t>四舍五入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77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77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7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7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77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77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改进多少？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4926013" y="1827213"/>
          <a:ext cx="3559175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SmartDraw" r:id="rId3" imgW="3511296" imgH="3913632" progId="SmartDraw.2">
                  <p:embed/>
                </p:oleObj>
              </mc:Choice>
              <mc:Fallback>
                <p:oleObj name="SmartDraw" r:id="rId3" imgW="3511296" imgH="3913632" progId="SmartDraw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1827213"/>
                        <a:ext cx="3559175" cy="39655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5580063" y="4149725"/>
            <a:ext cx="2736850" cy="11509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6840538" y="404813"/>
            <a:ext cx="2303462" cy="1150937"/>
          </a:xfrm>
          <a:prstGeom prst="wedgeRoundRectCallout">
            <a:avLst>
              <a:gd name="adj1" fmla="val -49722"/>
              <a:gd name="adj2" fmla="val 27744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zh-CN" altLang="en-US" b="1">
                <a:solidFill>
                  <a:srgbClr val="FF3300"/>
                </a:solidFill>
                <a:ea typeface="楷体_GB2312"/>
              </a:rPr>
              <a:t>浮点数加法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zh-CN" altLang="en-US" b="1">
                <a:solidFill>
                  <a:srgbClr val="FF3300"/>
                </a:solidFill>
                <a:ea typeface="楷体_GB2312"/>
              </a:rPr>
              <a:t>整数加法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zh-CN" altLang="en-US" b="1">
                <a:solidFill>
                  <a:srgbClr val="FF3300"/>
                </a:solidFill>
                <a:ea typeface="楷体_GB2312"/>
              </a:rPr>
              <a:t>四舍五入</a:t>
            </a:r>
          </a:p>
        </p:txBody>
      </p:sp>
      <p:graphicFrame>
        <p:nvGraphicFramePr>
          <p:cNvPr id="13319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960438" y="1954213"/>
          <a:ext cx="3565525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SmartDraw" r:id="rId5" imgW="3566160" imgH="3712464" progId="SmartDraw.2">
                  <p:embed/>
                </p:oleObj>
              </mc:Choice>
              <mc:Fallback>
                <p:oleObj name="SmartDraw" r:id="rId5" imgW="3566160" imgH="3712464" progId="SmartDraw.2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1954213"/>
                        <a:ext cx="3565525" cy="3711575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1258888" y="4221163"/>
            <a:ext cx="3024187" cy="863600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0" y="188913"/>
            <a:ext cx="2233613" cy="1512887"/>
          </a:xfrm>
          <a:prstGeom prst="wedgeRoundRectCallout">
            <a:avLst>
              <a:gd name="adj1" fmla="val 35787"/>
              <a:gd name="adj2" fmla="val 21516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zh-CN" altLang="en-US" b="1">
                <a:solidFill>
                  <a:srgbClr val="0000FF"/>
                </a:solidFill>
                <a:ea typeface="楷体_GB2312"/>
              </a:rPr>
              <a:t>浮点数乘法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zh-CN" altLang="en-US" b="1">
                <a:solidFill>
                  <a:srgbClr val="FF3300"/>
                </a:solidFill>
                <a:ea typeface="楷体_GB2312"/>
              </a:rPr>
              <a:t>浮点数加法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zh-CN" altLang="en-US" b="1">
                <a:solidFill>
                  <a:srgbClr val="FF3300"/>
                </a:solidFill>
                <a:ea typeface="楷体_GB2312"/>
              </a:rPr>
              <a:t>整数加法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zh-CN" altLang="en-US" b="1">
                <a:solidFill>
                  <a:srgbClr val="FF3300"/>
                </a:solidFill>
                <a:ea typeface="楷体_GB2312"/>
              </a:rPr>
              <a:t>四舍五入</a:t>
            </a:r>
          </a:p>
        </p:txBody>
      </p:sp>
      <p:sp>
        <p:nvSpPr>
          <p:cNvPr id="1078282" name="AutoShape 10"/>
          <p:cNvSpPr>
            <a:spLocks noChangeArrowheads="1"/>
          </p:cNvSpPr>
          <p:nvPr/>
        </p:nvSpPr>
        <p:spPr bwMode="auto">
          <a:xfrm>
            <a:off x="2484438" y="1341438"/>
            <a:ext cx="4464050" cy="1943100"/>
          </a:xfrm>
          <a:prstGeom prst="irregularSeal1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2800" b="1">
                <a:solidFill>
                  <a:schemeClr val="tx1"/>
                </a:solidFill>
                <a:ea typeface="楷体_GB2312"/>
              </a:rPr>
              <a:t>增量运算！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8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8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7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2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讨论：请给出</a:t>
            </a:r>
            <a:r>
              <a:rPr lang="en-US" altLang="zh-CN" smtClean="0"/>
              <a:t>L1,L2</a:t>
            </a:r>
            <a:r>
              <a:rPr lang="zh-CN" altLang="en-US" smtClean="0"/>
              <a:t>的点序列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00FF"/>
                </a:solidFill>
              </a:rPr>
              <a:t>直线</a:t>
            </a:r>
            <a:r>
              <a:rPr lang="en-US" altLang="zh-CN" sz="2800" smtClean="0">
                <a:solidFill>
                  <a:srgbClr val="0000FF"/>
                </a:solidFill>
              </a:rPr>
              <a:t>L1:</a:t>
            </a:r>
          </a:p>
          <a:p>
            <a:pPr lvl="1" eaLnBrk="1" hangingPunct="1"/>
            <a:r>
              <a:rPr kumimoji="0" lang="zh-CN" altLang="en-US" sz="2400" smtClean="0">
                <a:solidFill>
                  <a:srgbClr val="0000FF"/>
                </a:solidFill>
              </a:rPr>
              <a:t>（</a:t>
            </a:r>
            <a:r>
              <a:rPr kumimoji="0" lang="en-US" altLang="zh-CN" sz="2400" smtClean="0">
                <a:solidFill>
                  <a:srgbClr val="0000FF"/>
                </a:solidFill>
              </a:rPr>
              <a:t>0</a:t>
            </a:r>
            <a:r>
              <a:rPr kumimoji="0" lang="zh-CN" altLang="en-US" sz="2400" smtClean="0">
                <a:solidFill>
                  <a:srgbClr val="0000FF"/>
                </a:solidFill>
              </a:rPr>
              <a:t>，</a:t>
            </a:r>
            <a:r>
              <a:rPr kumimoji="0" lang="en-US" altLang="zh-CN" sz="2400" smtClean="0">
                <a:solidFill>
                  <a:srgbClr val="0000FF"/>
                </a:solidFill>
              </a:rPr>
              <a:t>0</a:t>
            </a:r>
            <a:r>
              <a:rPr kumimoji="0" lang="zh-CN" altLang="en-US" sz="2400" smtClean="0">
                <a:solidFill>
                  <a:srgbClr val="0000FF"/>
                </a:solidFill>
              </a:rPr>
              <a:t>）</a:t>
            </a:r>
          </a:p>
          <a:p>
            <a:pPr lvl="1" eaLnBrk="1" hangingPunct="1"/>
            <a:r>
              <a:rPr kumimoji="0" lang="zh-CN" altLang="en-US" sz="2400" smtClean="0">
                <a:solidFill>
                  <a:srgbClr val="0000FF"/>
                </a:solidFill>
              </a:rPr>
              <a:t>（</a:t>
            </a:r>
            <a:r>
              <a:rPr kumimoji="0" lang="en-US" altLang="zh-CN" sz="2400" smtClean="0">
                <a:solidFill>
                  <a:srgbClr val="0000FF"/>
                </a:solidFill>
              </a:rPr>
              <a:t>5</a:t>
            </a:r>
            <a:r>
              <a:rPr kumimoji="0" lang="zh-CN" altLang="en-US" sz="2400" smtClean="0">
                <a:solidFill>
                  <a:srgbClr val="0000FF"/>
                </a:solidFill>
              </a:rPr>
              <a:t>，</a:t>
            </a:r>
            <a:r>
              <a:rPr kumimoji="0" lang="en-US" altLang="zh-CN" sz="2400" smtClean="0">
                <a:solidFill>
                  <a:srgbClr val="0000FF"/>
                </a:solidFill>
              </a:rPr>
              <a:t>2</a:t>
            </a:r>
            <a:r>
              <a:rPr kumimoji="0" lang="zh-CN" altLang="en-US" sz="2400" smtClean="0">
                <a:solidFill>
                  <a:srgbClr val="0000FF"/>
                </a:solidFill>
              </a:rPr>
              <a:t>）</a:t>
            </a:r>
          </a:p>
          <a:p>
            <a:pPr lvl="1" eaLnBrk="1" hangingPunct="1"/>
            <a:endParaRPr kumimoji="0" lang="zh-CN" altLang="en-US" sz="2400" smtClean="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sz="2800" smtClean="0">
                <a:solidFill>
                  <a:srgbClr val="FF3300"/>
                </a:solidFill>
              </a:rPr>
              <a:t>直线</a:t>
            </a:r>
            <a:r>
              <a:rPr lang="en-US" altLang="zh-CN" sz="2800" smtClean="0">
                <a:solidFill>
                  <a:srgbClr val="FF3300"/>
                </a:solidFill>
              </a:rPr>
              <a:t>L2:</a:t>
            </a:r>
          </a:p>
          <a:p>
            <a:pPr lvl="1" eaLnBrk="1" hangingPunct="1"/>
            <a:r>
              <a:rPr kumimoji="0" lang="zh-CN" altLang="en-US" sz="2400" smtClean="0">
                <a:solidFill>
                  <a:srgbClr val="FF3300"/>
                </a:solidFill>
              </a:rPr>
              <a:t>（</a:t>
            </a:r>
            <a:r>
              <a:rPr kumimoji="0" lang="en-US" altLang="zh-CN" sz="2400" smtClean="0">
                <a:solidFill>
                  <a:srgbClr val="FF3300"/>
                </a:solidFill>
              </a:rPr>
              <a:t>0</a:t>
            </a:r>
            <a:r>
              <a:rPr kumimoji="0" lang="zh-CN" altLang="en-US" sz="2400" smtClean="0">
                <a:solidFill>
                  <a:srgbClr val="FF3300"/>
                </a:solidFill>
              </a:rPr>
              <a:t>，</a:t>
            </a:r>
            <a:r>
              <a:rPr kumimoji="0" lang="en-US" altLang="zh-CN" sz="2400" smtClean="0">
                <a:solidFill>
                  <a:srgbClr val="FF3300"/>
                </a:solidFill>
              </a:rPr>
              <a:t>0</a:t>
            </a:r>
            <a:r>
              <a:rPr kumimoji="0" lang="zh-CN" altLang="en-US" sz="2400" smtClean="0">
                <a:solidFill>
                  <a:srgbClr val="FF3300"/>
                </a:solidFill>
              </a:rPr>
              <a:t>）</a:t>
            </a:r>
          </a:p>
          <a:p>
            <a:pPr lvl="1" eaLnBrk="1" hangingPunct="1"/>
            <a:r>
              <a:rPr kumimoji="0" lang="zh-CN" altLang="en-US" sz="2400" smtClean="0">
                <a:solidFill>
                  <a:srgbClr val="FF3300"/>
                </a:solidFill>
              </a:rPr>
              <a:t>（</a:t>
            </a:r>
            <a:r>
              <a:rPr kumimoji="0" lang="en-US" altLang="zh-CN" sz="2400" smtClean="0">
                <a:solidFill>
                  <a:srgbClr val="FF3300"/>
                </a:solidFill>
              </a:rPr>
              <a:t>2</a:t>
            </a:r>
            <a:r>
              <a:rPr kumimoji="0" lang="zh-CN" altLang="en-US" sz="2400" smtClean="0">
                <a:solidFill>
                  <a:srgbClr val="FF3300"/>
                </a:solidFill>
              </a:rPr>
              <a:t>，</a:t>
            </a:r>
            <a:r>
              <a:rPr kumimoji="0" lang="en-US" altLang="zh-CN" sz="2400" smtClean="0">
                <a:solidFill>
                  <a:srgbClr val="FF3300"/>
                </a:solidFill>
              </a:rPr>
              <a:t>5</a:t>
            </a:r>
            <a:r>
              <a:rPr kumimoji="0" lang="zh-CN" altLang="en-US" sz="2400" smtClean="0">
                <a:solidFill>
                  <a:srgbClr val="FF3300"/>
                </a:solidFill>
              </a:rPr>
              <a:t>）</a:t>
            </a:r>
          </a:p>
        </p:txBody>
      </p:sp>
      <p:graphicFrame>
        <p:nvGraphicFramePr>
          <p:cNvPr id="1434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787900" y="1989138"/>
          <a:ext cx="3810000" cy="276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SmartDraw" r:id="rId3" imgW="1837944" imgH="1335024" progId="SmartDraw.2">
                  <p:embed/>
                </p:oleObj>
              </mc:Choice>
              <mc:Fallback>
                <p:oleObj name="SmartDraw" r:id="rId3" imgW="1837944" imgH="1335024" progId="SmartDraw.2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989138"/>
                        <a:ext cx="3810000" cy="276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4932363" y="3789363"/>
            <a:ext cx="2879725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9302" name="Oval 6"/>
          <p:cNvSpPr>
            <a:spLocks noChangeArrowheads="1"/>
          </p:cNvSpPr>
          <p:nvPr/>
        </p:nvSpPr>
        <p:spPr bwMode="auto">
          <a:xfrm>
            <a:off x="4873625" y="4479925"/>
            <a:ext cx="144463" cy="144463"/>
          </a:xfrm>
          <a:prstGeom prst="ellipse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79303" name="Oval 7"/>
          <p:cNvSpPr>
            <a:spLocks noChangeArrowheads="1"/>
          </p:cNvSpPr>
          <p:nvPr/>
        </p:nvSpPr>
        <p:spPr bwMode="auto">
          <a:xfrm>
            <a:off x="5464175" y="4494213"/>
            <a:ext cx="144463" cy="144462"/>
          </a:xfrm>
          <a:prstGeom prst="ellipse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79304" name="Oval 8"/>
          <p:cNvSpPr>
            <a:spLocks noChangeArrowheads="1"/>
          </p:cNvSpPr>
          <p:nvPr/>
        </p:nvSpPr>
        <p:spPr bwMode="auto">
          <a:xfrm>
            <a:off x="6040438" y="4078288"/>
            <a:ext cx="144462" cy="144462"/>
          </a:xfrm>
          <a:prstGeom prst="ellipse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79305" name="Oval 9"/>
          <p:cNvSpPr>
            <a:spLocks noChangeArrowheads="1"/>
          </p:cNvSpPr>
          <p:nvPr/>
        </p:nvSpPr>
        <p:spPr bwMode="auto">
          <a:xfrm>
            <a:off x="6602413" y="4076700"/>
            <a:ext cx="144462" cy="144463"/>
          </a:xfrm>
          <a:prstGeom prst="ellipse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79306" name="Oval 10"/>
          <p:cNvSpPr>
            <a:spLocks noChangeArrowheads="1"/>
          </p:cNvSpPr>
          <p:nvPr/>
        </p:nvSpPr>
        <p:spPr bwMode="auto">
          <a:xfrm>
            <a:off x="7192963" y="3687763"/>
            <a:ext cx="144462" cy="144462"/>
          </a:xfrm>
          <a:prstGeom prst="ellipse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79307" name="Oval 11"/>
          <p:cNvSpPr>
            <a:spLocks noChangeArrowheads="1"/>
          </p:cNvSpPr>
          <p:nvPr/>
        </p:nvSpPr>
        <p:spPr bwMode="auto">
          <a:xfrm>
            <a:off x="7769225" y="3702050"/>
            <a:ext cx="144463" cy="144463"/>
          </a:xfrm>
          <a:prstGeom prst="ellipse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V="1">
            <a:off x="5003800" y="2492375"/>
            <a:ext cx="1081088" cy="20161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9309" name="Oval 13"/>
          <p:cNvSpPr>
            <a:spLocks noChangeArrowheads="1"/>
          </p:cNvSpPr>
          <p:nvPr/>
        </p:nvSpPr>
        <p:spPr bwMode="auto">
          <a:xfrm>
            <a:off x="4859338" y="4494213"/>
            <a:ext cx="144462" cy="144462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79310" name="Oval 14"/>
          <p:cNvSpPr>
            <a:spLocks noChangeArrowheads="1"/>
          </p:cNvSpPr>
          <p:nvPr/>
        </p:nvSpPr>
        <p:spPr bwMode="auto">
          <a:xfrm>
            <a:off x="5464175" y="3284538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79311" name="Oval 15"/>
          <p:cNvSpPr>
            <a:spLocks noChangeArrowheads="1"/>
          </p:cNvSpPr>
          <p:nvPr/>
        </p:nvSpPr>
        <p:spPr bwMode="auto">
          <a:xfrm>
            <a:off x="6026150" y="2478088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79312" name="Oval 16"/>
          <p:cNvSpPr>
            <a:spLocks noChangeArrowheads="1"/>
          </p:cNvSpPr>
          <p:nvPr/>
        </p:nvSpPr>
        <p:spPr bwMode="auto">
          <a:xfrm>
            <a:off x="4887913" y="4090988"/>
            <a:ext cx="144462" cy="1444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79313" name="Oval 17"/>
          <p:cNvSpPr>
            <a:spLocks noChangeArrowheads="1"/>
          </p:cNvSpPr>
          <p:nvPr/>
        </p:nvSpPr>
        <p:spPr bwMode="auto">
          <a:xfrm>
            <a:off x="5475288" y="3689350"/>
            <a:ext cx="144462" cy="1444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79314" name="Oval 18"/>
          <p:cNvSpPr>
            <a:spLocks noChangeArrowheads="1"/>
          </p:cNvSpPr>
          <p:nvPr/>
        </p:nvSpPr>
        <p:spPr bwMode="auto">
          <a:xfrm>
            <a:off x="5462588" y="2895600"/>
            <a:ext cx="144462" cy="1444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2" name="横卷形 1"/>
          <p:cNvSpPr>
            <a:spLocks noChangeArrowheads="1"/>
          </p:cNvSpPr>
          <p:nvPr/>
        </p:nvSpPr>
        <p:spPr bwMode="auto">
          <a:xfrm>
            <a:off x="971550" y="5157788"/>
            <a:ext cx="7561263" cy="1008062"/>
          </a:xfrm>
          <a:prstGeom prst="horizontalScroll">
            <a:avLst>
              <a:gd name="adj" fmla="val 12500"/>
            </a:avLst>
          </a:prstGeom>
          <a:solidFill>
            <a:srgbClr val="FBFBFB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2800">
                <a:solidFill>
                  <a:srgbClr val="FF0000"/>
                </a:solidFill>
                <a:ea typeface="楷体_GB2312"/>
              </a:rPr>
              <a:t>算法并不总有效，似乎和直线的斜率有关！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9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9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9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9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7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9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9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79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79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79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79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79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79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79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79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79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79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79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79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79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79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79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79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9302" grpId="0" animBg="1"/>
      <p:bldP spid="1079303" grpId="0" animBg="1"/>
      <p:bldP spid="1079304" grpId="0" animBg="1"/>
      <p:bldP spid="1079305" grpId="0" animBg="1"/>
      <p:bldP spid="1079306" grpId="0" animBg="1"/>
      <p:bldP spid="1079307" grpId="0" animBg="1"/>
      <p:bldP spid="1079309" grpId="0" animBg="1"/>
      <p:bldP spid="1079310" grpId="0" animBg="1"/>
      <p:bldP spid="1079311" grpId="0" animBg="1"/>
      <p:bldP spid="1079312" grpId="0" animBg="1"/>
      <p:bldP spid="1079313" grpId="0" animBg="1"/>
      <p:bldP spid="1079314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请看</a:t>
            </a:r>
            <a:r>
              <a:rPr lang="en-US" altLang="zh-CN" smtClean="0"/>
              <a:t>……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827088" y="1628775"/>
          <a:ext cx="3810000" cy="276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SmartDraw" r:id="rId3" imgW="1837944" imgH="1335024" progId="SmartDraw.2">
                  <p:embed/>
                </p:oleObj>
              </mc:Choice>
              <mc:Fallback>
                <p:oleObj name="SmartDraw" r:id="rId3" imgW="1837944" imgH="1335024" progId="SmartDraw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28775"/>
                        <a:ext cx="3810000" cy="276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Line 4"/>
          <p:cNvSpPr>
            <a:spLocks noChangeShapeType="1"/>
          </p:cNvSpPr>
          <p:nvPr/>
        </p:nvSpPr>
        <p:spPr bwMode="auto">
          <a:xfrm flipV="1">
            <a:off x="1042988" y="2132013"/>
            <a:ext cx="1081087" cy="20161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900113" y="4148138"/>
            <a:ext cx="144462" cy="144462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1503363" y="2924175"/>
            <a:ext cx="144462" cy="144463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2065338" y="2117725"/>
            <a:ext cx="144462" cy="144463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927100" y="3730625"/>
            <a:ext cx="144463" cy="1444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1514475" y="3328988"/>
            <a:ext cx="144463" cy="1444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1501775" y="2535238"/>
            <a:ext cx="144463" cy="1444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grpSp>
        <p:nvGrpSpPr>
          <p:cNvPr id="1080331" name="Group 11"/>
          <p:cNvGrpSpPr>
            <a:grpSpLocks/>
          </p:cNvGrpSpPr>
          <p:nvPr/>
        </p:nvGrpSpPr>
        <p:grpSpPr bwMode="auto">
          <a:xfrm>
            <a:off x="827088" y="3500438"/>
            <a:ext cx="3816350" cy="2665412"/>
            <a:chOff x="521" y="2115"/>
            <a:chExt cx="2359" cy="1859"/>
          </a:xfrm>
        </p:grpSpPr>
        <p:graphicFrame>
          <p:nvGraphicFramePr>
            <p:cNvPr id="15375" name="Object 12"/>
            <p:cNvGraphicFramePr>
              <a:graphicFrameLocks noChangeAspect="1"/>
            </p:cNvGraphicFramePr>
            <p:nvPr/>
          </p:nvGraphicFramePr>
          <p:xfrm>
            <a:off x="521" y="2840"/>
            <a:ext cx="2359" cy="1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4" name="SmartDraw" r:id="rId5" imgW="2651760" imgH="1170432" progId="SmartDraw.2">
                    <p:embed/>
                  </p:oleObj>
                </mc:Choice>
                <mc:Fallback>
                  <p:oleObj name="SmartDraw" r:id="rId5" imgW="2651760" imgH="1170432" progId="SmartDraw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840"/>
                          <a:ext cx="2359" cy="1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6" name="AutoShape 13"/>
            <p:cNvSpPr>
              <a:spLocks noChangeArrowheads="1"/>
            </p:cNvSpPr>
            <p:nvPr/>
          </p:nvSpPr>
          <p:spPr bwMode="auto">
            <a:xfrm>
              <a:off x="1610" y="2115"/>
              <a:ext cx="1043" cy="408"/>
            </a:xfrm>
            <a:prstGeom prst="wedgeRoundRectCallout">
              <a:avLst>
                <a:gd name="adj1" fmla="val -72917"/>
                <a:gd name="adj2" fmla="val 170588"/>
                <a:gd name="adj3" fmla="val 16667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None/>
              </a:pPr>
              <a:r>
                <a:rPr lang="en-US" altLang="zh-CN" sz="3200" b="1">
                  <a:solidFill>
                    <a:srgbClr val="FF3300"/>
                  </a:solidFill>
                  <a:ea typeface="楷体_GB2312"/>
                </a:rPr>
                <a:t>1/k=0.4</a:t>
              </a:r>
            </a:p>
          </p:txBody>
        </p:sp>
      </p:grpSp>
      <p:graphicFrame>
        <p:nvGraphicFramePr>
          <p:cNvPr id="15372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87900" y="0"/>
          <a:ext cx="3267075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SmartDraw" r:id="rId7" imgW="3547872" imgH="4846320" progId="SmartDraw.2">
                  <p:embed/>
                </p:oleObj>
              </mc:Choice>
              <mc:Fallback>
                <p:oleObj name="SmartDraw" r:id="rId7" imgW="3547872" imgH="4846320" progId="SmartDraw.2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0"/>
                        <a:ext cx="3267075" cy="446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5" name="Object 1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78500" y="1916113"/>
          <a:ext cx="3365500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SmartDraw" r:id="rId9" imgW="3447288" imgH="4773168" progId="SmartDraw.2">
                  <p:embed/>
                </p:oleObj>
              </mc:Choice>
              <mc:Fallback>
                <p:oleObj name="SmartDraw" r:id="rId9" imgW="3447288" imgH="4773168" progId="SmartDraw.2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1916113"/>
                        <a:ext cx="3365500" cy="466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0336" name="AutoShape 16"/>
          <p:cNvSpPr>
            <a:spLocks noChangeArrowheads="1"/>
          </p:cNvSpPr>
          <p:nvPr/>
        </p:nvSpPr>
        <p:spPr bwMode="auto">
          <a:xfrm>
            <a:off x="5795963" y="1412875"/>
            <a:ext cx="2089150" cy="865188"/>
          </a:xfrm>
          <a:prstGeom prst="cloudCallout">
            <a:avLst>
              <a:gd name="adj1" fmla="val 39056"/>
              <a:gd name="adj2" fmla="val 19513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en-US" altLang="zh-CN" sz="2400">
                <a:ea typeface="楷体_GB2312"/>
              </a:rPr>
              <a:t>x</a:t>
            </a:r>
            <a:r>
              <a:rPr lang="zh-CN" altLang="en-US" sz="2400">
                <a:ea typeface="楷体_GB2312"/>
              </a:rPr>
              <a:t>与</a:t>
            </a:r>
            <a:r>
              <a:rPr lang="en-US" altLang="zh-CN" sz="2400">
                <a:ea typeface="楷体_GB2312"/>
              </a:rPr>
              <a:t>y</a:t>
            </a:r>
            <a:r>
              <a:rPr lang="zh-CN" altLang="en-US" sz="2400">
                <a:ea typeface="楷体_GB2312"/>
              </a:rPr>
              <a:t>对调</a:t>
            </a:r>
            <a:r>
              <a:rPr lang="zh-CN" altLang="en-US">
                <a:ea typeface="楷体_GB2312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0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0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0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0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80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0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0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0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03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如何选择？</a:t>
            </a:r>
          </a:p>
        </p:txBody>
      </p:sp>
      <p:graphicFrame>
        <p:nvGraphicFramePr>
          <p:cNvPr id="16387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4840288" y="1852613"/>
          <a:ext cx="3730625" cy="391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SmartDraw" r:id="rId3" imgW="3730752" imgH="3913632" progId="SmartDraw.2">
                  <p:embed/>
                </p:oleObj>
              </mc:Choice>
              <mc:Fallback>
                <p:oleObj name="SmartDraw" r:id="rId3" imgW="3730752" imgH="3913632" progId="SmartDraw.2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1852613"/>
                        <a:ext cx="3730625" cy="3913187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987425" y="1881188"/>
          <a:ext cx="3511550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SmartDraw" r:id="rId5" imgW="3566160" imgH="3913632" progId="SmartDraw.2">
                  <p:embed/>
                </p:oleObj>
              </mc:Choice>
              <mc:Fallback>
                <p:oleObj name="SmartDraw" r:id="rId5" imgW="3566160" imgH="3913632" progId="SmartDraw.2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1881188"/>
                        <a:ext cx="3511550" cy="3854450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1349" name="AutoShape 5"/>
          <p:cNvSpPr>
            <a:spLocks noChangeArrowheads="1"/>
          </p:cNvSpPr>
          <p:nvPr/>
        </p:nvSpPr>
        <p:spPr bwMode="auto">
          <a:xfrm>
            <a:off x="900113" y="2420938"/>
            <a:ext cx="3673475" cy="2305050"/>
          </a:xfrm>
          <a:prstGeom prst="irregularSeal2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en-US" altLang="zh-CN" sz="2800">
                <a:ea typeface="楷体_GB2312"/>
              </a:rPr>
              <a:t>x</a:t>
            </a:r>
            <a:r>
              <a:rPr lang="zh-CN" altLang="en-US" sz="2800">
                <a:ea typeface="楷体_GB2312"/>
              </a:rPr>
              <a:t>变化比</a:t>
            </a:r>
            <a:r>
              <a:rPr lang="en-US" altLang="zh-CN" sz="2800">
                <a:ea typeface="楷体_GB2312"/>
              </a:rPr>
              <a:t>y</a:t>
            </a:r>
            <a:r>
              <a:rPr lang="zh-CN" altLang="en-US" sz="2800">
                <a:ea typeface="楷体_GB2312"/>
              </a:rPr>
              <a:t>快</a:t>
            </a:r>
          </a:p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en-US" altLang="zh-CN" sz="2800">
                <a:ea typeface="楷体_GB2312"/>
              </a:rPr>
              <a:t>|k|&lt;=1</a:t>
            </a:r>
          </a:p>
        </p:txBody>
      </p:sp>
      <p:sp>
        <p:nvSpPr>
          <p:cNvPr id="1081350" name="AutoShape 6"/>
          <p:cNvSpPr>
            <a:spLocks noChangeArrowheads="1"/>
          </p:cNvSpPr>
          <p:nvPr/>
        </p:nvSpPr>
        <p:spPr bwMode="auto">
          <a:xfrm>
            <a:off x="4787900" y="2565400"/>
            <a:ext cx="3673475" cy="2305050"/>
          </a:xfrm>
          <a:prstGeom prst="irregularSeal2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en-US" altLang="zh-CN" sz="2800">
                <a:ea typeface="楷体_GB2312"/>
              </a:rPr>
              <a:t>y</a:t>
            </a:r>
            <a:r>
              <a:rPr lang="zh-CN" altLang="en-US" sz="2800">
                <a:ea typeface="楷体_GB2312"/>
              </a:rPr>
              <a:t>变化比</a:t>
            </a:r>
            <a:r>
              <a:rPr lang="en-US" altLang="zh-CN" sz="2800">
                <a:ea typeface="楷体_GB2312"/>
              </a:rPr>
              <a:t>x</a:t>
            </a:r>
            <a:r>
              <a:rPr lang="zh-CN" altLang="en-US" sz="2800">
                <a:ea typeface="楷体_GB2312"/>
              </a:rPr>
              <a:t>快</a:t>
            </a:r>
          </a:p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en-US" altLang="zh-CN" sz="2800">
                <a:ea typeface="楷体_GB2312"/>
              </a:rPr>
              <a:t>|k|&gt;1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1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1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81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1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1349" grpId="0" animBg="1"/>
      <p:bldP spid="10813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最后代码</a:t>
            </a:r>
            <a:r>
              <a:rPr lang="en-US" altLang="zh-CN" smtClean="0"/>
              <a:t>…</a:t>
            </a:r>
          </a:p>
        </p:txBody>
      </p:sp>
      <p:graphicFrame>
        <p:nvGraphicFramePr>
          <p:cNvPr id="174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28688" y="1752600"/>
          <a:ext cx="7589837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SmartDraw" r:id="rId3" imgW="7589520" imgH="4114800" progId="SmartDraw.2">
                  <p:embed/>
                </p:oleObj>
              </mc:Choice>
              <mc:Fallback>
                <p:oleObj name="SmartDraw" r:id="rId3" imgW="7589520" imgH="4114800" progId="SmartDraw.2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752600"/>
                        <a:ext cx="7589837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2372" name="AutoShape 4"/>
          <p:cNvSpPr>
            <a:spLocks noChangeArrowheads="1"/>
          </p:cNvSpPr>
          <p:nvPr/>
        </p:nvSpPr>
        <p:spPr bwMode="auto">
          <a:xfrm>
            <a:off x="5292725" y="1341438"/>
            <a:ext cx="3240088" cy="1366837"/>
          </a:xfrm>
          <a:prstGeom prst="cloudCallout">
            <a:avLst>
              <a:gd name="adj1" fmla="val -112222"/>
              <a:gd name="adj2" fmla="val 14651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3200" b="1">
                <a:solidFill>
                  <a:srgbClr val="FF3300"/>
                </a:solidFill>
                <a:ea typeface="楷体_GB2312"/>
              </a:rPr>
              <a:t>数值微分法</a:t>
            </a:r>
          </a:p>
        </p:txBody>
      </p:sp>
      <p:sp>
        <p:nvSpPr>
          <p:cNvPr id="1082373" name="AutoShape 5"/>
          <p:cNvSpPr>
            <a:spLocks noChangeArrowheads="1"/>
          </p:cNvSpPr>
          <p:nvPr/>
        </p:nvSpPr>
        <p:spPr bwMode="auto">
          <a:xfrm>
            <a:off x="4427538" y="4724400"/>
            <a:ext cx="4465637" cy="1584325"/>
          </a:xfrm>
          <a:prstGeom prst="cloudCallout">
            <a:avLst>
              <a:gd name="adj1" fmla="val -77375"/>
              <a:gd name="adj2" fmla="val -8637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en-US" altLang="zh-CN" sz="2400" b="1">
                <a:solidFill>
                  <a:srgbClr val="FF3300"/>
                </a:solidFill>
                <a:ea typeface="楷体_GB2312"/>
              </a:rPr>
              <a:t>DDA</a:t>
            </a:r>
          </a:p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2400" b="1">
                <a:solidFill>
                  <a:srgbClr val="FF3300"/>
                </a:solidFill>
                <a:ea typeface="楷体_GB2312"/>
              </a:rPr>
              <a:t>（</a:t>
            </a:r>
            <a:r>
              <a:rPr lang="en-US" altLang="zh-CN" sz="2400" b="1" u="sng">
                <a:solidFill>
                  <a:srgbClr val="0000FF"/>
                </a:solidFill>
                <a:ea typeface="楷体_GB2312"/>
              </a:rPr>
              <a:t>D</a:t>
            </a:r>
            <a:r>
              <a:rPr lang="en-US" altLang="zh-CN" sz="2400" b="1">
                <a:solidFill>
                  <a:srgbClr val="FF3300"/>
                </a:solidFill>
                <a:ea typeface="楷体_GB2312"/>
              </a:rPr>
              <a:t>igital </a:t>
            </a:r>
            <a:r>
              <a:rPr lang="en-US" altLang="zh-CN" sz="2400" b="1" u="sng">
                <a:solidFill>
                  <a:srgbClr val="0000FF"/>
                </a:solidFill>
                <a:ea typeface="楷体_GB2312"/>
              </a:rPr>
              <a:t>D</a:t>
            </a:r>
            <a:r>
              <a:rPr lang="en-US" altLang="zh-CN" sz="2400" b="1">
                <a:solidFill>
                  <a:srgbClr val="FF3300"/>
                </a:solidFill>
                <a:ea typeface="楷体_GB2312"/>
              </a:rPr>
              <a:t>ifferential </a:t>
            </a:r>
            <a:r>
              <a:rPr lang="en-US" altLang="zh-CN" sz="2400" b="1" u="sng">
                <a:solidFill>
                  <a:srgbClr val="0000FF"/>
                </a:solidFill>
                <a:ea typeface="楷体_GB2312"/>
              </a:rPr>
              <a:t>A</a:t>
            </a:r>
            <a:r>
              <a:rPr lang="en-US" altLang="zh-CN" sz="2400" b="1">
                <a:solidFill>
                  <a:srgbClr val="FF3300"/>
                </a:solidFill>
                <a:ea typeface="楷体_GB2312"/>
              </a:rPr>
              <a:t>nalyzer</a:t>
            </a:r>
            <a:r>
              <a:rPr lang="zh-CN" altLang="en-US" sz="2400" b="1">
                <a:solidFill>
                  <a:srgbClr val="FF3300"/>
                </a:solidFill>
                <a:ea typeface="楷体_GB2312"/>
              </a:rPr>
              <a:t>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2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2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2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82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2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82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2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2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2372" grpId="0" animBg="1"/>
      <p:bldP spid="108237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教材中的代码</a:t>
            </a:r>
            <a:r>
              <a:rPr lang="en-US" altLang="zh-CN" smtClean="0"/>
              <a:t>…</a:t>
            </a:r>
          </a:p>
        </p:txBody>
      </p:sp>
      <p:graphicFrame>
        <p:nvGraphicFramePr>
          <p:cNvPr id="1843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827088" y="1700213"/>
          <a:ext cx="61499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SmartDraw" r:id="rId3" imgW="5138928" imgH="3438144" progId="SmartDraw.2">
                  <p:embed/>
                </p:oleObj>
              </mc:Choice>
              <mc:Fallback>
                <p:oleObj name="SmartDraw" r:id="rId3" imgW="5138928" imgH="3438144" progId="SmartDraw.2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614997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3396" name="AutoShape 4"/>
          <p:cNvSpPr>
            <a:spLocks noChangeArrowheads="1"/>
          </p:cNvSpPr>
          <p:nvPr/>
        </p:nvSpPr>
        <p:spPr bwMode="auto">
          <a:xfrm>
            <a:off x="5435600" y="981075"/>
            <a:ext cx="3708400" cy="1008063"/>
          </a:xfrm>
          <a:prstGeom prst="cloudCallout">
            <a:avLst>
              <a:gd name="adj1" fmla="val -69907"/>
              <a:gd name="adj2" fmla="val 17078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3200" b="1">
                <a:solidFill>
                  <a:srgbClr val="FF3300"/>
                </a:solidFill>
                <a:ea typeface="楷体_GB2312"/>
              </a:rPr>
              <a:t>代码紧凑！</a:t>
            </a:r>
          </a:p>
        </p:txBody>
      </p:sp>
      <p:sp>
        <p:nvSpPr>
          <p:cNvPr id="1083397" name="AutoShape 5"/>
          <p:cNvSpPr>
            <a:spLocks noChangeArrowheads="1"/>
          </p:cNvSpPr>
          <p:nvPr/>
        </p:nvSpPr>
        <p:spPr bwMode="auto">
          <a:xfrm>
            <a:off x="4859338" y="4221163"/>
            <a:ext cx="3744912" cy="1655762"/>
          </a:xfrm>
          <a:prstGeom prst="cloudCallout">
            <a:avLst>
              <a:gd name="adj1" fmla="val -96120"/>
              <a:gd name="adj2" fmla="val -26412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kumimoji="0" lang="zh-CN" altLang="en-US" sz="2800">
                <a:solidFill>
                  <a:srgbClr val="0000FF"/>
                </a:solidFill>
                <a:ea typeface="楷体_GB2312"/>
              </a:rPr>
              <a:t>一次浮点加法、</a:t>
            </a:r>
          </a:p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kumimoji="0" lang="zh-CN" altLang="en-US" sz="2800">
                <a:solidFill>
                  <a:srgbClr val="0000FF"/>
                </a:solidFill>
                <a:ea typeface="楷体_GB2312"/>
              </a:rPr>
              <a:t>一次四舍五入</a:t>
            </a:r>
          </a:p>
        </p:txBody>
      </p:sp>
      <p:sp>
        <p:nvSpPr>
          <p:cNvPr id="1083398" name="AutoShape 6"/>
          <p:cNvSpPr>
            <a:spLocks noChangeArrowheads="1"/>
          </p:cNvSpPr>
          <p:nvPr/>
        </p:nvSpPr>
        <p:spPr bwMode="auto">
          <a:xfrm>
            <a:off x="971550" y="5734050"/>
            <a:ext cx="3384550" cy="863600"/>
          </a:xfrm>
          <a:prstGeom prst="wedgeEllipseCallout">
            <a:avLst>
              <a:gd name="adj1" fmla="val 79505"/>
              <a:gd name="adj2" fmla="val -13161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en-US" altLang="zh-CN" sz="3200">
                <a:ea typeface="楷体_GB2312"/>
              </a:rPr>
              <a:t>Why?</a:t>
            </a:r>
            <a:r>
              <a:rPr lang="zh-CN" altLang="en-US" sz="3200" b="1">
                <a:solidFill>
                  <a:srgbClr val="FF3300"/>
                </a:solidFill>
                <a:ea typeface="楷体_GB2312"/>
              </a:rPr>
              <a:t>思考题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3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3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3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83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3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83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3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3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396" grpId="0" animBg="1"/>
      <p:bldP spid="1083397" grpId="0" animBg="1"/>
      <p:bldP spid="10833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3438" y="1925638"/>
          <a:ext cx="4343400" cy="380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图表" r:id="rId3" imgW="4486439" imgH="3933952" progId="Excel.Chart.8">
                  <p:embed/>
                </p:oleObj>
              </mc:Choice>
              <mc:Fallback>
                <p:oleObj name="图表" r:id="rId3" imgW="4486439" imgH="3933952" progId="Excel.Char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925638"/>
                        <a:ext cx="4343400" cy="380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算法性能比较</a:t>
            </a:r>
          </a:p>
        </p:txBody>
      </p:sp>
      <p:graphicFrame>
        <p:nvGraphicFramePr>
          <p:cNvPr id="1946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838200" y="1874838"/>
          <a:ext cx="3810000" cy="386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SmartDraw" r:id="rId5" imgW="3703320" imgH="3761232" progId="SmartDraw.2">
                  <p:embed/>
                </p:oleObj>
              </mc:Choice>
              <mc:Fallback>
                <p:oleObj name="SmartDraw" r:id="rId5" imgW="3703320" imgH="3761232" progId="SmartDraw.2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74838"/>
                        <a:ext cx="3810000" cy="386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1979613" y="2997200"/>
            <a:ext cx="360362" cy="309562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987675" y="2924175"/>
            <a:ext cx="288925" cy="3241675"/>
          </a:xfrm>
          <a:prstGeom prst="ellips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7451725" y="4221163"/>
            <a:ext cx="288925" cy="2159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7019925" y="3573463"/>
            <a:ext cx="360363" cy="287337"/>
          </a:xfrm>
          <a:prstGeom prst="ellips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DDA</a:t>
            </a:r>
            <a:r>
              <a:rPr lang="zh-CN" altLang="en-US" smtClean="0"/>
              <a:t>算法总结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zh-CN" altLang="en-US" smtClean="0"/>
              <a:t>优  点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 smtClean="0"/>
              <a:t>算法直观</a:t>
            </a:r>
          </a:p>
          <a:p>
            <a:pPr lvl="1" eaLnBrk="1" hangingPunct="1">
              <a:spcBef>
                <a:spcPts val="1800"/>
              </a:spcBef>
            </a:pPr>
            <a:r>
              <a:rPr kumimoji="0" lang="zh-CN" altLang="en-US" smtClean="0"/>
              <a:t>易实现</a:t>
            </a:r>
          </a:p>
          <a:p>
            <a:pPr eaLnBrk="1" hangingPunct="1">
              <a:spcBef>
                <a:spcPts val="1800"/>
              </a:spcBef>
            </a:pPr>
            <a:r>
              <a:rPr kumimoji="0" lang="zh-CN" altLang="en-US" smtClean="0"/>
              <a:t>不  足 </a:t>
            </a:r>
          </a:p>
          <a:p>
            <a:pPr lvl="1" eaLnBrk="1" hangingPunct="1">
              <a:spcBef>
                <a:spcPts val="1800"/>
              </a:spcBef>
            </a:pPr>
            <a:r>
              <a:rPr kumimoji="0" lang="zh-CN" altLang="en-US" smtClean="0"/>
              <a:t>涉及浮点数运算</a:t>
            </a:r>
          </a:p>
          <a:p>
            <a:pPr lvl="1" eaLnBrk="1" hangingPunct="1">
              <a:spcBef>
                <a:spcPts val="1800"/>
              </a:spcBef>
            </a:pPr>
            <a:r>
              <a:rPr kumimoji="0" lang="zh-CN" altLang="en-US" smtClean="0"/>
              <a:t>不利于硬件实现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258888" y="2205038"/>
            <a:ext cx="7634287" cy="2952750"/>
            <a:chOff x="1259632" y="2204864"/>
            <a:chExt cx="7633543" cy="2952328"/>
          </a:xfrm>
        </p:grpSpPr>
        <p:sp>
          <p:nvSpPr>
            <p:cNvPr id="20485" name="AutoShape 4"/>
            <p:cNvSpPr>
              <a:spLocks noChangeArrowheads="1"/>
            </p:cNvSpPr>
            <p:nvPr/>
          </p:nvSpPr>
          <p:spPr bwMode="auto">
            <a:xfrm>
              <a:off x="3851920" y="2204864"/>
              <a:ext cx="5041255" cy="1512888"/>
            </a:xfrm>
            <a:prstGeom prst="cloudCallout">
              <a:avLst>
                <a:gd name="adj1" fmla="val -49519"/>
                <a:gd name="adj2" fmla="val 94986"/>
              </a:avLst>
            </a:prstGeom>
            <a:solidFill>
              <a:srgbClr val="F8F8F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None/>
              </a:pPr>
              <a:r>
                <a:rPr lang="zh-CN" altLang="en-US" sz="3200" b="1">
                  <a:solidFill>
                    <a:srgbClr val="FF3300"/>
                  </a:solidFill>
                  <a:ea typeface="楷体_GB2312"/>
                </a:rPr>
                <a:t>中点</a:t>
              </a:r>
              <a:r>
                <a:rPr lang="en-US" altLang="zh-CN" sz="3200" b="1">
                  <a:solidFill>
                    <a:srgbClr val="FF3300"/>
                  </a:solidFill>
                  <a:ea typeface="楷体_GB2312"/>
                </a:rPr>
                <a:t>Bresenham</a:t>
              </a:r>
              <a:r>
                <a:rPr lang="zh-CN" altLang="en-US" sz="3200" b="1">
                  <a:solidFill>
                    <a:srgbClr val="FF3300"/>
                  </a:solidFill>
                  <a:ea typeface="楷体_GB2312"/>
                </a:rPr>
                <a:t>算法</a:t>
              </a:r>
            </a:p>
          </p:txBody>
        </p:sp>
        <p:sp>
          <p:nvSpPr>
            <p:cNvPr id="20486" name="椭圆 1"/>
            <p:cNvSpPr>
              <a:spLocks noChangeArrowheads="1"/>
            </p:cNvSpPr>
            <p:nvPr/>
          </p:nvSpPr>
          <p:spPr bwMode="auto">
            <a:xfrm>
              <a:off x="1259632" y="4437112"/>
              <a:ext cx="3240360" cy="720080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755650" y="1773238"/>
          <a:ext cx="3810000" cy="276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SmartDraw" r:id="rId3" imgW="1837944" imgH="1335024" progId="SmartDraw.2">
                  <p:embed/>
                </p:oleObj>
              </mc:Choice>
              <mc:Fallback>
                <p:oleObj name="SmartDraw" r:id="rId3" imgW="1837944" imgH="1335024" progId="SmartDraw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73238"/>
                        <a:ext cx="3810000" cy="276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50838"/>
            <a:ext cx="7772400" cy="1431925"/>
          </a:xfrm>
        </p:spPr>
        <p:txBody>
          <a:bodyPr/>
          <a:lstStyle/>
          <a:p>
            <a:pPr eaLnBrk="1" hangingPunct="1"/>
            <a:r>
              <a:rPr lang="zh-CN" altLang="en-US" smtClean="0"/>
              <a:t>中点</a:t>
            </a:r>
            <a:r>
              <a:rPr lang="en-US" altLang="zh-CN" smtClean="0"/>
              <a:t>Bresenham</a:t>
            </a:r>
            <a:r>
              <a:rPr lang="zh-CN" altLang="en-US" smtClean="0"/>
              <a:t>算法（</a:t>
            </a:r>
            <a:r>
              <a:rPr lang="en-US" altLang="zh-CN" smtClean="0"/>
              <a:t>0</a:t>
            </a:r>
            <a:r>
              <a:rPr lang="en-US" altLang="zh-CN" smtClean="0">
                <a:cs typeface="Times New Roman" pitchFamily="18" charset="0"/>
              </a:rPr>
              <a:t>≤</a:t>
            </a:r>
            <a:r>
              <a:rPr lang="en-US" altLang="zh-CN" smtClean="0"/>
              <a:t>k </a:t>
            </a:r>
            <a:r>
              <a:rPr lang="en-US" altLang="zh-CN" smtClean="0">
                <a:cs typeface="Times New Roman" pitchFamily="18" charset="0"/>
              </a:rPr>
              <a:t>≤</a:t>
            </a:r>
            <a:r>
              <a:rPr lang="en-US" altLang="zh-CN" smtClean="0"/>
              <a:t> 1</a:t>
            </a:r>
            <a:r>
              <a:rPr lang="zh-CN" altLang="en-US" smtClean="0"/>
              <a:t>）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V="1">
            <a:off x="900113" y="3573463"/>
            <a:ext cx="2879725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469" name="Oval 5"/>
          <p:cNvSpPr>
            <a:spLocks noChangeArrowheads="1"/>
          </p:cNvSpPr>
          <p:nvPr/>
        </p:nvSpPr>
        <p:spPr bwMode="auto">
          <a:xfrm>
            <a:off x="841375" y="4264025"/>
            <a:ext cx="144463" cy="144463"/>
          </a:xfrm>
          <a:prstGeom prst="ellipse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86470" name="Oval 6"/>
          <p:cNvSpPr>
            <a:spLocks noChangeArrowheads="1"/>
          </p:cNvSpPr>
          <p:nvPr/>
        </p:nvSpPr>
        <p:spPr bwMode="auto">
          <a:xfrm>
            <a:off x="1431925" y="4278313"/>
            <a:ext cx="144463" cy="144462"/>
          </a:xfrm>
          <a:prstGeom prst="ellipse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86471" name="AutoShape 7"/>
          <p:cNvSpPr>
            <a:spLocks noChangeArrowheads="1"/>
          </p:cNvSpPr>
          <p:nvPr/>
        </p:nvSpPr>
        <p:spPr bwMode="auto">
          <a:xfrm>
            <a:off x="468313" y="4581525"/>
            <a:ext cx="3959225" cy="1944688"/>
          </a:xfrm>
          <a:prstGeom prst="horizontalScroll">
            <a:avLst>
              <a:gd name="adj" fmla="val 12500"/>
            </a:avLst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3200">
                <a:solidFill>
                  <a:schemeClr val="tx1"/>
                </a:solidFill>
                <a:ea typeface="楷体_GB2312"/>
              </a:rPr>
              <a:t>如何快速确定</a:t>
            </a:r>
          </a:p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3200" b="1">
                <a:solidFill>
                  <a:srgbClr val="0000FF"/>
                </a:solidFill>
                <a:ea typeface="楷体_GB2312"/>
              </a:rPr>
              <a:t>下一点（</a:t>
            </a:r>
            <a:r>
              <a:rPr lang="en-US" altLang="zh-CN" sz="3200" b="1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z="3200" b="1" baseline="-25000">
                <a:solidFill>
                  <a:srgbClr val="0000FF"/>
                </a:solidFill>
                <a:ea typeface="楷体_GB2312"/>
              </a:rPr>
              <a:t>i+1</a:t>
            </a:r>
            <a:r>
              <a:rPr lang="en-US" altLang="zh-CN" sz="3200" b="1">
                <a:solidFill>
                  <a:srgbClr val="0000FF"/>
                </a:solidFill>
                <a:ea typeface="楷体_GB2312"/>
              </a:rPr>
              <a:t>,y</a:t>
            </a:r>
            <a:r>
              <a:rPr lang="en-US" altLang="zh-CN" sz="3200" b="1" baseline="-25000">
                <a:solidFill>
                  <a:srgbClr val="0000FF"/>
                </a:solidFill>
                <a:ea typeface="楷体_GB2312"/>
              </a:rPr>
              <a:t>i+1</a:t>
            </a:r>
            <a:r>
              <a:rPr lang="zh-CN" altLang="en-US" sz="3200" b="1">
                <a:solidFill>
                  <a:srgbClr val="0000FF"/>
                </a:solidFill>
                <a:ea typeface="楷体_GB2312"/>
              </a:rPr>
              <a:t>）？</a:t>
            </a:r>
          </a:p>
        </p:txBody>
      </p:sp>
      <p:sp>
        <p:nvSpPr>
          <p:cNvPr id="1086472" name="Rectangle 8"/>
          <p:cNvSpPr>
            <a:spLocks noChangeArrowheads="1"/>
          </p:cNvSpPr>
          <p:nvPr/>
        </p:nvSpPr>
        <p:spPr bwMode="auto">
          <a:xfrm>
            <a:off x="1835150" y="2997200"/>
            <a:ext cx="1655763" cy="1152525"/>
          </a:xfrm>
          <a:prstGeom prst="rect">
            <a:avLst/>
          </a:prstGeom>
          <a:noFill/>
          <a:ln w="28575" algn="ctr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5292725" y="2420938"/>
            <a:ext cx="0" cy="14398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86474" name="Group 10"/>
          <p:cNvGrpSpPr>
            <a:grpSpLocks/>
          </p:cNvGrpSpPr>
          <p:nvPr/>
        </p:nvGrpSpPr>
        <p:grpSpPr bwMode="auto">
          <a:xfrm>
            <a:off x="1547813" y="2060575"/>
            <a:ext cx="1008062" cy="1944688"/>
            <a:chOff x="975" y="1298"/>
            <a:chExt cx="635" cy="1225"/>
          </a:xfrm>
        </p:grpSpPr>
        <p:sp>
          <p:nvSpPr>
            <p:cNvPr id="21534" name="Oval 11"/>
            <p:cNvSpPr>
              <a:spLocks noChangeArrowheads="1"/>
            </p:cNvSpPr>
            <p:nvPr/>
          </p:nvSpPr>
          <p:spPr bwMode="auto">
            <a:xfrm>
              <a:off x="1256" y="2432"/>
              <a:ext cx="91" cy="91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  <p:sp>
          <p:nvSpPr>
            <p:cNvPr id="21535" name="Line 12"/>
            <p:cNvSpPr>
              <a:spLocks noChangeShapeType="1"/>
            </p:cNvSpPr>
            <p:nvPr/>
          </p:nvSpPr>
          <p:spPr bwMode="auto">
            <a:xfrm flipV="1">
              <a:off x="1292" y="1661"/>
              <a:ext cx="0" cy="81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36" name="Object 13"/>
            <p:cNvGraphicFramePr>
              <a:graphicFrameLocks noChangeAspect="1"/>
            </p:cNvGraphicFramePr>
            <p:nvPr/>
          </p:nvGraphicFramePr>
          <p:xfrm>
            <a:off x="975" y="1298"/>
            <a:ext cx="635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2" name="Equation" r:id="rId5" imgW="457002" imgH="253890" progId="Equation.DSMT4">
                    <p:embed/>
                  </p:oleObj>
                </mc:Choice>
                <mc:Fallback>
                  <p:oleObj name="Equation" r:id="rId5" imgW="457002" imgH="25389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298"/>
                          <a:ext cx="635" cy="353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6478" name="Group 14"/>
          <p:cNvGrpSpPr>
            <a:grpSpLocks/>
          </p:cNvGrpSpPr>
          <p:nvPr/>
        </p:nvGrpSpPr>
        <p:grpSpPr bwMode="auto">
          <a:xfrm>
            <a:off x="3492500" y="1700213"/>
            <a:ext cx="5111750" cy="3121025"/>
            <a:chOff x="2200" y="1071"/>
            <a:chExt cx="3220" cy="1966"/>
          </a:xfrm>
        </p:grpSpPr>
        <p:grpSp>
          <p:nvGrpSpPr>
            <p:cNvPr id="21526" name="Group 15"/>
            <p:cNvGrpSpPr>
              <a:grpSpLocks/>
            </p:cNvGrpSpPr>
            <p:nvPr/>
          </p:nvGrpSpPr>
          <p:grpSpPr bwMode="auto">
            <a:xfrm>
              <a:off x="2200" y="1071"/>
              <a:ext cx="3216" cy="1966"/>
              <a:chOff x="2200" y="1071"/>
              <a:chExt cx="3216" cy="1966"/>
            </a:xfrm>
          </p:grpSpPr>
          <p:graphicFrame>
            <p:nvGraphicFramePr>
              <p:cNvPr id="21532" name="Object 16"/>
              <p:cNvGraphicFramePr>
                <a:graphicFrameLocks noChangeAspect="1"/>
              </p:cNvGraphicFramePr>
              <p:nvPr/>
            </p:nvGraphicFramePr>
            <p:xfrm>
              <a:off x="3016" y="1071"/>
              <a:ext cx="2400" cy="19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63" name="SmartDraw" r:id="rId7" imgW="1097280" imgH="899160" progId="SmartDraw.2">
                      <p:embed/>
                    </p:oleObj>
                  </mc:Choice>
                  <mc:Fallback>
                    <p:oleObj name="SmartDraw" r:id="rId7" imgW="1097280" imgH="899160" progId="SmartDraw.2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6" y="1071"/>
                            <a:ext cx="2400" cy="1966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33" name="AutoShape 17"/>
              <p:cNvSpPr>
                <a:spLocks noChangeArrowheads="1"/>
              </p:cNvSpPr>
              <p:nvPr/>
            </p:nvSpPr>
            <p:spPr bwMode="auto">
              <a:xfrm>
                <a:off x="2200" y="2160"/>
                <a:ext cx="816" cy="227"/>
              </a:xfrm>
              <a:prstGeom prst="rightArrow">
                <a:avLst>
                  <a:gd name="adj1" fmla="val 50000"/>
                  <a:gd name="adj2" fmla="val 89868"/>
                </a:avLst>
              </a:prstGeom>
              <a:solidFill>
                <a:srgbClr val="FFFFFF"/>
              </a:solidFill>
              <a:ln w="38100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bg1"/>
                  </a:buClr>
                  <a:buSzPct val="100000"/>
                  <a:buFont typeface="Arial" pitchFamily="34" charset="0"/>
                  <a:buChar char="•"/>
                </a:pPr>
                <a:endParaRPr lang="zh-CN" altLang="en-US">
                  <a:ea typeface="楷体_GB2312"/>
                </a:endParaRPr>
              </a:p>
            </p:txBody>
          </p:sp>
        </p:grpSp>
        <p:sp>
          <p:nvSpPr>
            <p:cNvPr id="21527" name="Line 18"/>
            <p:cNvSpPr>
              <a:spLocks noChangeShapeType="1"/>
            </p:cNvSpPr>
            <p:nvPr/>
          </p:nvSpPr>
          <p:spPr bwMode="auto">
            <a:xfrm flipV="1">
              <a:off x="3061" y="2024"/>
              <a:ext cx="2359" cy="72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28" name="Group 19"/>
            <p:cNvGrpSpPr>
              <a:grpSpLocks/>
            </p:cNvGrpSpPr>
            <p:nvPr/>
          </p:nvGrpSpPr>
          <p:grpSpPr bwMode="auto">
            <a:xfrm>
              <a:off x="3016" y="1253"/>
              <a:ext cx="635" cy="1370"/>
              <a:chOff x="3016" y="1253"/>
              <a:chExt cx="635" cy="1370"/>
            </a:xfrm>
          </p:grpSpPr>
          <p:sp>
            <p:nvSpPr>
              <p:cNvPr id="21529" name="Oval 20"/>
              <p:cNvSpPr>
                <a:spLocks noChangeArrowheads="1"/>
              </p:cNvSpPr>
              <p:nvPr/>
            </p:nvSpPr>
            <p:spPr bwMode="auto">
              <a:xfrm>
                <a:off x="3216" y="2442"/>
                <a:ext cx="181" cy="181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bg1"/>
                  </a:buClr>
                  <a:buSzPct val="100000"/>
                  <a:buFont typeface="Arial" pitchFamily="34" charset="0"/>
                  <a:buChar char="•"/>
                </a:pPr>
                <a:endParaRPr lang="zh-CN" altLang="en-US">
                  <a:ea typeface="楷体_GB2312"/>
                </a:endParaRPr>
              </a:p>
            </p:txBody>
          </p:sp>
          <p:sp>
            <p:nvSpPr>
              <p:cNvPr id="21530" name="Line 21"/>
              <p:cNvSpPr>
                <a:spLocks noChangeShapeType="1"/>
              </p:cNvSpPr>
              <p:nvPr/>
            </p:nvSpPr>
            <p:spPr bwMode="auto">
              <a:xfrm flipH="1">
                <a:off x="3312" y="1586"/>
                <a:ext cx="0" cy="86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31" name="Object 22"/>
              <p:cNvGraphicFramePr>
                <a:graphicFrameLocks noChangeAspect="1"/>
              </p:cNvGraphicFramePr>
              <p:nvPr/>
            </p:nvGraphicFramePr>
            <p:xfrm>
              <a:off x="3016" y="1253"/>
              <a:ext cx="635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64" name="Equation" r:id="rId9" imgW="457002" imgH="253890" progId="Equation.DSMT4">
                      <p:embed/>
                    </p:oleObj>
                  </mc:Choice>
                  <mc:Fallback>
                    <p:oleObj name="Equation" r:id="rId9" imgW="457002" imgH="253890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6" y="1253"/>
                            <a:ext cx="635" cy="353"/>
                          </a:xfrm>
                          <a:prstGeom prst="rect">
                            <a:avLst/>
                          </a:prstGeom>
                          <a:solidFill>
                            <a:srgbClr val="FF33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86487" name="AutoShape 23"/>
          <p:cNvSpPr>
            <a:spLocks noChangeArrowheads="1"/>
          </p:cNvSpPr>
          <p:nvPr/>
        </p:nvSpPr>
        <p:spPr bwMode="auto">
          <a:xfrm>
            <a:off x="4716463" y="5805488"/>
            <a:ext cx="3887787" cy="719137"/>
          </a:xfrm>
          <a:prstGeom prst="horizontalScroll">
            <a:avLst>
              <a:gd name="adj" fmla="val 12500"/>
            </a:avLst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2400">
                <a:ea typeface="楷体_GB2312"/>
              </a:rPr>
              <a:t>为什么下一点必定是</a:t>
            </a:r>
            <a:r>
              <a:rPr lang="en-US" altLang="zh-CN" sz="2400">
                <a:ea typeface="楷体_GB2312"/>
              </a:rPr>
              <a:t>P</a:t>
            </a:r>
            <a:r>
              <a:rPr lang="en-US" altLang="zh-CN" sz="2400" baseline="-25000">
                <a:ea typeface="楷体_GB2312"/>
              </a:rPr>
              <a:t>u</a:t>
            </a:r>
            <a:r>
              <a:rPr lang="zh-CN" altLang="en-US" sz="2400">
                <a:ea typeface="楷体_GB2312"/>
              </a:rPr>
              <a:t>或</a:t>
            </a:r>
            <a:r>
              <a:rPr lang="en-US" altLang="zh-CN" sz="2400">
                <a:ea typeface="楷体_GB2312"/>
              </a:rPr>
              <a:t>P</a:t>
            </a:r>
            <a:r>
              <a:rPr lang="en-US" altLang="zh-CN" sz="2400" baseline="-25000">
                <a:ea typeface="楷体_GB2312"/>
              </a:rPr>
              <a:t>d</a:t>
            </a:r>
            <a:r>
              <a:rPr lang="en-US" altLang="zh-CN" sz="2400">
                <a:ea typeface="楷体_GB2312"/>
              </a:rPr>
              <a:t>?</a:t>
            </a:r>
          </a:p>
        </p:txBody>
      </p:sp>
      <p:sp>
        <p:nvSpPr>
          <p:cNvPr id="1086488" name="AutoShape 24"/>
          <p:cNvSpPr>
            <a:spLocks noChangeArrowheads="1"/>
          </p:cNvSpPr>
          <p:nvPr/>
        </p:nvSpPr>
        <p:spPr bwMode="auto">
          <a:xfrm>
            <a:off x="4716463" y="5013325"/>
            <a:ext cx="3959225" cy="72072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2400">
                <a:ea typeface="楷体_GB2312"/>
              </a:rPr>
              <a:t>如何从</a:t>
            </a:r>
            <a:r>
              <a:rPr lang="en-US" altLang="zh-CN" sz="2000">
                <a:ea typeface="楷体_GB2312"/>
              </a:rPr>
              <a:t>Pu</a:t>
            </a:r>
            <a:r>
              <a:rPr lang="zh-CN" altLang="en-US" sz="2000">
                <a:ea typeface="楷体_GB2312"/>
              </a:rPr>
              <a:t>和</a:t>
            </a:r>
            <a:r>
              <a:rPr lang="en-US" altLang="zh-CN" sz="2000">
                <a:ea typeface="楷体_GB2312"/>
              </a:rPr>
              <a:t>Pd</a:t>
            </a:r>
            <a:r>
              <a:rPr lang="zh-CN" altLang="en-US" sz="2400">
                <a:ea typeface="楷体_GB2312"/>
              </a:rPr>
              <a:t>中进行选择？</a:t>
            </a:r>
          </a:p>
        </p:txBody>
      </p:sp>
      <p:grpSp>
        <p:nvGrpSpPr>
          <p:cNvPr id="1086489" name="Group 25"/>
          <p:cNvGrpSpPr>
            <a:grpSpLocks/>
          </p:cNvGrpSpPr>
          <p:nvPr/>
        </p:nvGrpSpPr>
        <p:grpSpPr bwMode="auto">
          <a:xfrm>
            <a:off x="6372225" y="3875088"/>
            <a:ext cx="2771775" cy="977900"/>
            <a:chOff x="4014" y="2441"/>
            <a:chExt cx="1746" cy="616"/>
          </a:xfrm>
        </p:grpSpPr>
        <p:sp>
          <p:nvSpPr>
            <p:cNvPr id="21523" name="Oval 26"/>
            <p:cNvSpPr>
              <a:spLocks noChangeArrowheads="1"/>
            </p:cNvSpPr>
            <p:nvPr/>
          </p:nvSpPr>
          <p:spPr bwMode="auto">
            <a:xfrm>
              <a:off x="4014" y="2441"/>
              <a:ext cx="181" cy="181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  <p:graphicFrame>
          <p:nvGraphicFramePr>
            <p:cNvPr id="21524" name="Object 27"/>
            <p:cNvGraphicFramePr>
              <a:graphicFrameLocks noChangeAspect="1"/>
            </p:cNvGraphicFramePr>
            <p:nvPr/>
          </p:nvGraphicFramePr>
          <p:xfrm>
            <a:off x="4648" y="2704"/>
            <a:ext cx="111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5" name="Equation" r:id="rId11" imgW="799753" imgH="253890" progId="Equation.DSMT4">
                    <p:embed/>
                  </p:oleObj>
                </mc:Choice>
                <mc:Fallback>
                  <p:oleObj name="Equation" r:id="rId11" imgW="799753" imgH="25389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" y="2704"/>
                          <a:ext cx="1112" cy="353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5" name="Line 28"/>
            <p:cNvSpPr>
              <a:spLocks noChangeShapeType="1"/>
            </p:cNvSpPr>
            <p:nvPr/>
          </p:nvSpPr>
          <p:spPr bwMode="auto">
            <a:xfrm>
              <a:off x="4150" y="2614"/>
              <a:ext cx="499" cy="18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86493" name="Group 29"/>
          <p:cNvGrpSpPr>
            <a:grpSpLocks/>
          </p:cNvGrpSpPr>
          <p:nvPr/>
        </p:nvGrpSpPr>
        <p:grpSpPr bwMode="auto">
          <a:xfrm>
            <a:off x="6372225" y="2276475"/>
            <a:ext cx="2532063" cy="1136650"/>
            <a:chOff x="4006" y="1434"/>
            <a:chExt cx="1595" cy="716"/>
          </a:xfrm>
        </p:grpSpPr>
        <p:sp>
          <p:nvSpPr>
            <p:cNvPr id="21520" name="Oval 30"/>
            <p:cNvSpPr>
              <a:spLocks noChangeArrowheads="1"/>
            </p:cNvSpPr>
            <p:nvPr/>
          </p:nvSpPr>
          <p:spPr bwMode="auto">
            <a:xfrm>
              <a:off x="4006" y="1969"/>
              <a:ext cx="181" cy="18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  <p:graphicFrame>
          <p:nvGraphicFramePr>
            <p:cNvPr id="21521" name="Object 31"/>
            <p:cNvGraphicFramePr>
              <a:graphicFrameLocks noChangeAspect="1"/>
            </p:cNvGraphicFramePr>
            <p:nvPr/>
          </p:nvGraphicFramePr>
          <p:xfrm>
            <a:off x="4241" y="1434"/>
            <a:ext cx="1360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6" name="Equation" r:id="rId13" imgW="977476" imgH="253890" progId="Equation.DSMT4">
                    <p:embed/>
                  </p:oleObj>
                </mc:Choice>
                <mc:Fallback>
                  <p:oleObj name="Equation" r:id="rId13" imgW="977476" imgH="25389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434"/>
                          <a:ext cx="1360" cy="353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2" name="Line 32"/>
            <p:cNvSpPr>
              <a:spLocks noChangeShapeType="1"/>
            </p:cNvSpPr>
            <p:nvPr/>
          </p:nvSpPr>
          <p:spPr bwMode="auto">
            <a:xfrm flipV="1">
              <a:off x="4150" y="1752"/>
              <a:ext cx="454" cy="27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6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86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8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8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86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86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86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86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6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86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86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86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6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86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86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86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86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86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9" grpId="0" animBg="1"/>
      <p:bldP spid="1086470" grpId="0" animBg="1"/>
      <p:bldP spid="1086471" grpId="0" animBg="1"/>
      <p:bldP spid="1086472" grpId="0" animBg="1"/>
      <p:bldP spid="1086487" grpId="0" animBg="1"/>
      <p:bldP spid="10864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981075"/>
            <a:ext cx="9144000" cy="488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99" name="组合 3"/>
          <p:cNvGrpSpPr>
            <a:grpSpLocks/>
          </p:cNvGrpSpPr>
          <p:nvPr/>
        </p:nvGrpSpPr>
        <p:grpSpPr bwMode="auto">
          <a:xfrm>
            <a:off x="395288" y="476250"/>
            <a:ext cx="3889375" cy="2592388"/>
            <a:chOff x="395536" y="476672"/>
            <a:chExt cx="3888432" cy="2592288"/>
          </a:xfrm>
        </p:grpSpPr>
        <p:sp>
          <p:nvSpPr>
            <p:cNvPr id="4100" name="椭圆 1"/>
            <p:cNvSpPr>
              <a:spLocks noChangeArrowheads="1"/>
            </p:cNvSpPr>
            <p:nvPr/>
          </p:nvSpPr>
          <p:spPr bwMode="auto">
            <a:xfrm>
              <a:off x="2267744" y="2492896"/>
              <a:ext cx="2016224" cy="576064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  <p:sp>
          <p:nvSpPr>
            <p:cNvPr id="3" name="圆角矩形标注 2"/>
            <p:cNvSpPr/>
            <p:nvPr/>
          </p:nvSpPr>
          <p:spPr bwMode="auto">
            <a:xfrm>
              <a:off x="395536" y="476672"/>
              <a:ext cx="2736186" cy="1296938"/>
            </a:xfrm>
            <a:prstGeom prst="wedgeRoundRectCallout">
              <a:avLst>
                <a:gd name="adj1" fmla="val 52760"/>
                <a:gd name="adj2" fmla="val 104605"/>
                <a:gd name="adj3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charset="0"/>
                <a:buNone/>
                <a:defRPr/>
              </a:pPr>
              <a:r>
                <a:rPr lang="zh-CN" altLang="en-US" sz="2800" b="1" dirty="0">
                  <a:solidFill>
                    <a:srgbClr val="FF0000"/>
                  </a:solidFill>
                  <a:ea typeface="楷体_GB2312" pitchFamily="49" charset="-122"/>
                  <a:cs typeface="+mn-cs"/>
                </a:rPr>
                <a:t>光栅图形</a:t>
              </a:r>
              <a:r>
                <a:rPr lang="zh-CN" altLang="en-US" sz="2800" dirty="0">
                  <a:ea typeface="楷体_GB2312" pitchFamily="49" charset="-122"/>
                  <a:cs typeface="+mn-cs"/>
                </a:rPr>
                <a:t>学迅速发展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</a:t>
            </a:r>
            <a:r>
              <a:rPr lang="en-US" altLang="zh-CN" baseline="-25000" smtClean="0"/>
              <a:t>u</a:t>
            </a:r>
            <a:r>
              <a:rPr lang="zh-CN" altLang="en-US" smtClean="0"/>
              <a:t>和</a:t>
            </a:r>
            <a:r>
              <a:rPr lang="en-US" altLang="zh-CN" smtClean="0"/>
              <a:t>P</a:t>
            </a:r>
            <a:r>
              <a:rPr lang="en-US" altLang="zh-CN" baseline="-25000" smtClean="0"/>
              <a:t>d</a:t>
            </a:r>
            <a:r>
              <a:rPr lang="zh-CN" altLang="en-US" smtClean="0"/>
              <a:t>的取舍</a:t>
            </a:r>
          </a:p>
        </p:txBody>
      </p:sp>
      <p:graphicFrame>
        <p:nvGraphicFramePr>
          <p:cNvPr id="1087491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251450" y="1752600"/>
          <a:ext cx="290671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SmartDraw" r:id="rId3" imgW="2319528" imgH="1581912" progId="SmartDraw.2">
                  <p:embed/>
                </p:oleObj>
              </mc:Choice>
              <mc:Fallback>
                <p:oleObj name="SmartDraw" r:id="rId3" imgW="2319528" imgH="1581912" progId="SmartDraw.2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1752600"/>
                        <a:ext cx="290671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827088" y="1557338"/>
          <a:ext cx="3810000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name="SmartDraw" r:id="rId5" imgW="1097280" imgH="899160" progId="SmartDraw.2">
                  <p:embed/>
                </p:oleObj>
              </mc:Choice>
              <mc:Fallback>
                <p:oleObj name="SmartDraw" r:id="rId5" imgW="1097280" imgH="899160" progId="SmartDraw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57338"/>
                        <a:ext cx="3810000" cy="312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898525" y="3070225"/>
            <a:ext cx="3744913" cy="11525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827088" y="1846263"/>
            <a:ext cx="1008062" cy="2174875"/>
            <a:chOff x="3016" y="1253"/>
            <a:chExt cx="635" cy="1370"/>
          </a:xfrm>
        </p:grpSpPr>
        <p:sp>
          <p:nvSpPr>
            <p:cNvPr id="22557" name="Oval 7"/>
            <p:cNvSpPr>
              <a:spLocks noChangeArrowheads="1"/>
            </p:cNvSpPr>
            <p:nvPr/>
          </p:nvSpPr>
          <p:spPr bwMode="auto">
            <a:xfrm>
              <a:off x="3216" y="2442"/>
              <a:ext cx="181" cy="181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  <p:sp>
          <p:nvSpPr>
            <p:cNvPr id="22558" name="Line 8"/>
            <p:cNvSpPr>
              <a:spLocks noChangeShapeType="1"/>
            </p:cNvSpPr>
            <p:nvPr/>
          </p:nvSpPr>
          <p:spPr bwMode="auto">
            <a:xfrm flipH="1">
              <a:off x="3312" y="1586"/>
              <a:ext cx="0" cy="8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59" name="Object 9"/>
            <p:cNvGraphicFramePr>
              <a:graphicFrameLocks noChangeAspect="1"/>
            </p:cNvGraphicFramePr>
            <p:nvPr/>
          </p:nvGraphicFramePr>
          <p:xfrm>
            <a:off x="3016" y="1253"/>
            <a:ext cx="635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4" name="Equation" r:id="rId7" imgW="457002" imgH="253890" progId="Equation.DSMT4">
                    <p:embed/>
                  </p:oleObj>
                </mc:Choice>
                <mc:Fallback>
                  <p:oleObj name="Equation" r:id="rId7" imgW="457002" imgH="25389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1253"/>
                          <a:ext cx="635" cy="353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5" name="Oval 10"/>
          <p:cNvSpPr>
            <a:spLocks noChangeArrowheads="1"/>
          </p:cNvSpPr>
          <p:nvPr/>
        </p:nvSpPr>
        <p:spPr bwMode="auto">
          <a:xfrm>
            <a:off x="2411413" y="3732213"/>
            <a:ext cx="287337" cy="287337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graphicFrame>
        <p:nvGraphicFramePr>
          <p:cNvPr id="22536" name="Object 11"/>
          <p:cNvGraphicFramePr>
            <a:graphicFrameLocks noChangeAspect="1"/>
          </p:cNvGraphicFramePr>
          <p:nvPr/>
        </p:nvGraphicFramePr>
        <p:xfrm>
          <a:off x="2700338" y="4652963"/>
          <a:ext cx="17653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Equation" r:id="rId9" imgW="799753" imgH="253890" progId="Equation.DSMT4">
                  <p:embed/>
                </p:oleObj>
              </mc:Choice>
              <mc:Fallback>
                <p:oleObj name="Equation" r:id="rId9" imgW="799753" imgH="25389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652963"/>
                        <a:ext cx="1765300" cy="5603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Line 12"/>
          <p:cNvSpPr>
            <a:spLocks noChangeShapeType="1"/>
          </p:cNvSpPr>
          <p:nvPr/>
        </p:nvSpPr>
        <p:spPr bwMode="auto">
          <a:xfrm>
            <a:off x="2627313" y="4006850"/>
            <a:ext cx="792162" cy="646113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Oval 13"/>
          <p:cNvSpPr>
            <a:spLocks noChangeArrowheads="1"/>
          </p:cNvSpPr>
          <p:nvPr/>
        </p:nvSpPr>
        <p:spPr bwMode="auto">
          <a:xfrm>
            <a:off x="2411413" y="2997200"/>
            <a:ext cx="287337" cy="287338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graphicFrame>
        <p:nvGraphicFramePr>
          <p:cNvPr id="22539" name="Object 14"/>
          <p:cNvGraphicFramePr>
            <a:graphicFrameLocks noChangeAspect="1"/>
          </p:cNvGraphicFramePr>
          <p:nvPr/>
        </p:nvGraphicFramePr>
        <p:xfrm>
          <a:off x="2411413" y="1628775"/>
          <a:ext cx="21590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Equation" r:id="rId11" imgW="977476" imgH="253890" progId="Equation.DSMT4">
                  <p:embed/>
                </p:oleObj>
              </mc:Choice>
              <mc:Fallback>
                <p:oleObj name="Equation" r:id="rId11" imgW="977476" imgH="25389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628775"/>
                        <a:ext cx="2159000" cy="560388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Line 15"/>
          <p:cNvSpPr>
            <a:spLocks noChangeShapeType="1"/>
          </p:cNvSpPr>
          <p:nvPr/>
        </p:nvSpPr>
        <p:spPr bwMode="auto">
          <a:xfrm flipV="1">
            <a:off x="2555875" y="2133600"/>
            <a:ext cx="431800" cy="935038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87504" name="Group 16"/>
          <p:cNvGrpSpPr>
            <a:grpSpLocks/>
          </p:cNvGrpSpPr>
          <p:nvPr/>
        </p:nvGrpSpPr>
        <p:grpSpPr bwMode="auto">
          <a:xfrm>
            <a:off x="2382838" y="2492375"/>
            <a:ext cx="2211387" cy="1008063"/>
            <a:chOff x="1501" y="1570"/>
            <a:chExt cx="1393" cy="635"/>
          </a:xfrm>
        </p:grpSpPr>
        <p:sp>
          <p:nvSpPr>
            <p:cNvPr id="22554" name="Line 17"/>
            <p:cNvSpPr>
              <a:spLocks noChangeShapeType="1"/>
            </p:cNvSpPr>
            <p:nvPr/>
          </p:nvSpPr>
          <p:spPr bwMode="auto">
            <a:xfrm>
              <a:off x="1501" y="2205"/>
              <a:ext cx="213" cy="0"/>
            </a:xfrm>
            <a:prstGeom prst="line">
              <a:avLst/>
            </a:prstGeom>
            <a:noFill/>
            <a:ln w="76200">
              <a:solidFill>
                <a:srgbClr val="FF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55" name="Object 18"/>
            <p:cNvGraphicFramePr>
              <a:graphicFrameLocks noChangeAspect="1"/>
            </p:cNvGraphicFramePr>
            <p:nvPr/>
          </p:nvGraphicFramePr>
          <p:xfrm>
            <a:off x="1927" y="1570"/>
            <a:ext cx="96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7" name="Equation" r:id="rId13" imgW="774364" imgH="253890" progId="Equation.DSMT4">
                    <p:embed/>
                  </p:oleObj>
                </mc:Choice>
                <mc:Fallback>
                  <p:oleObj name="Equation" r:id="rId13" imgW="774364" imgH="25389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570"/>
                          <a:ext cx="967" cy="317"/>
                        </a:xfrm>
                        <a:prstGeom prst="rect">
                          <a:avLst/>
                        </a:prstGeom>
                        <a:solidFill>
                          <a:srgbClr val="FF66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6" name="Line 19"/>
            <p:cNvSpPr>
              <a:spLocks noChangeShapeType="1"/>
            </p:cNvSpPr>
            <p:nvPr/>
          </p:nvSpPr>
          <p:spPr bwMode="auto">
            <a:xfrm flipV="1">
              <a:off x="1610" y="1888"/>
              <a:ext cx="363" cy="317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7508" name="Text Box 20"/>
          <p:cNvSpPr txBox="1">
            <a:spLocks noChangeArrowheads="1"/>
          </p:cNvSpPr>
          <p:nvPr/>
        </p:nvSpPr>
        <p:spPr bwMode="auto">
          <a:xfrm>
            <a:off x="611188" y="5373688"/>
            <a:ext cx="3960812" cy="106045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SzPct val="50000"/>
              <a:buFont typeface="Wingdings" pitchFamily="2" charset="2"/>
              <a:buChar char="l"/>
            </a:pPr>
            <a:r>
              <a:rPr lang="en-US" altLang="zh-CN" sz="2800"/>
              <a:t>P</a:t>
            </a:r>
            <a:r>
              <a:rPr lang="en-US" altLang="zh-CN" sz="2800" baseline="-25000"/>
              <a:t>M</a:t>
            </a:r>
            <a:r>
              <a:rPr lang="zh-CN" altLang="en-US" sz="2800"/>
              <a:t>在直线</a:t>
            </a:r>
            <a:r>
              <a:rPr lang="zh-CN" altLang="en-US" sz="2800" b="1">
                <a:solidFill>
                  <a:srgbClr val="FF3300"/>
                </a:solidFill>
              </a:rPr>
              <a:t>上方</a:t>
            </a:r>
            <a:r>
              <a:rPr lang="zh-CN" altLang="en-US" sz="2800"/>
              <a:t>，取</a:t>
            </a:r>
            <a:r>
              <a:rPr lang="en-US" altLang="zh-CN" sz="2800" b="1">
                <a:solidFill>
                  <a:srgbClr val="FF3300"/>
                </a:solidFill>
              </a:rPr>
              <a:t>P</a:t>
            </a:r>
            <a:r>
              <a:rPr lang="en-US" altLang="zh-CN" sz="2800" b="1" baseline="-25000">
                <a:solidFill>
                  <a:srgbClr val="FF3300"/>
                </a:solidFill>
              </a:rPr>
              <a:t>d</a:t>
            </a:r>
          </a:p>
          <a:p>
            <a:pPr eaLnBrk="1" hangingPunct="1">
              <a:buSzPct val="50000"/>
              <a:buFont typeface="Wingdings" pitchFamily="2" charset="2"/>
              <a:buChar char="l"/>
            </a:pPr>
            <a:r>
              <a:rPr lang="en-US" altLang="zh-CN" sz="2800"/>
              <a:t>P</a:t>
            </a:r>
            <a:r>
              <a:rPr lang="en-US" altLang="zh-CN" sz="2800" baseline="-25000"/>
              <a:t>M</a:t>
            </a:r>
            <a:r>
              <a:rPr lang="zh-CN" altLang="en-US" sz="2800"/>
              <a:t>在直线</a:t>
            </a:r>
            <a:r>
              <a:rPr lang="zh-CN" altLang="en-US" sz="2800" b="1">
                <a:solidFill>
                  <a:srgbClr val="FF3300"/>
                </a:solidFill>
              </a:rPr>
              <a:t>下方</a:t>
            </a:r>
            <a:r>
              <a:rPr lang="zh-CN" altLang="en-US" sz="2800"/>
              <a:t>，取</a:t>
            </a:r>
            <a:r>
              <a:rPr lang="en-US" altLang="zh-CN" sz="2800" b="1">
                <a:solidFill>
                  <a:srgbClr val="FF3300"/>
                </a:solidFill>
              </a:rPr>
              <a:t>P</a:t>
            </a:r>
            <a:r>
              <a:rPr lang="en-US" altLang="zh-CN" sz="2800" b="1" baseline="-25000">
                <a:solidFill>
                  <a:srgbClr val="FF3300"/>
                </a:solidFill>
              </a:rPr>
              <a:t>u</a:t>
            </a:r>
          </a:p>
        </p:txBody>
      </p:sp>
      <p:graphicFrame>
        <p:nvGraphicFramePr>
          <p:cNvPr id="1087509" name="Object 21"/>
          <p:cNvGraphicFramePr>
            <a:graphicFrameLocks noGrp="1" noChangeAspect="1"/>
          </p:cNvGraphicFramePr>
          <p:nvPr>
            <p:ph sz="half" idx="1"/>
          </p:nvPr>
        </p:nvGraphicFramePr>
        <p:xfrm>
          <a:off x="757238" y="620713"/>
          <a:ext cx="3959225" cy="377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SmartDraw" r:id="rId15" imgW="5413248" imgH="5163312" progId="SmartDraw.2">
                  <p:embed/>
                </p:oleObj>
              </mc:Choice>
              <mc:Fallback>
                <p:oleObj name="SmartDraw" r:id="rId15" imgW="5413248" imgH="5163312" progId="SmartDraw.2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620713"/>
                        <a:ext cx="3959225" cy="377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7510" name="Group 22"/>
          <p:cNvGrpSpPr>
            <a:grpSpLocks/>
          </p:cNvGrpSpPr>
          <p:nvPr/>
        </p:nvGrpSpPr>
        <p:grpSpPr bwMode="auto">
          <a:xfrm>
            <a:off x="2916238" y="2130425"/>
            <a:ext cx="1206500" cy="396875"/>
            <a:chOff x="4195" y="1342"/>
            <a:chExt cx="760" cy="250"/>
          </a:xfrm>
        </p:grpSpPr>
        <p:sp>
          <p:nvSpPr>
            <p:cNvPr id="22552" name="Oval 23"/>
            <p:cNvSpPr>
              <a:spLocks noChangeArrowheads="1"/>
            </p:cNvSpPr>
            <p:nvPr/>
          </p:nvSpPr>
          <p:spPr bwMode="auto">
            <a:xfrm>
              <a:off x="4195" y="1434"/>
              <a:ext cx="91" cy="91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  <p:sp>
          <p:nvSpPr>
            <p:cNvPr id="22553" name="Text Box 24"/>
            <p:cNvSpPr txBox="1">
              <a:spLocks noChangeArrowheads="1"/>
            </p:cNvSpPr>
            <p:nvPr/>
          </p:nvSpPr>
          <p:spPr bwMode="auto">
            <a:xfrm>
              <a:off x="4274" y="1342"/>
              <a:ext cx="6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en-US" altLang="zh-CN" sz="2000"/>
                <a:t>F(x,y)=0</a:t>
              </a:r>
            </a:p>
          </p:txBody>
        </p:sp>
      </p:grpSp>
      <p:grpSp>
        <p:nvGrpSpPr>
          <p:cNvPr id="1087513" name="Group 25"/>
          <p:cNvGrpSpPr>
            <a:grpSpLocks/>
          </p:cNvGrpSpPr>
          <p:nvPr/>
        </p:nvGrpSpPr>
        <p:grpSpPr bwMode="auto">
          <a:xfrm>
            <a:off x="1692275" y="1989138"/>
            <a:ext cx="1206500" cy="396875"/>
            <a:chOff x="4195" y="1342"/>
            <a:chExt cx="760" cy="250"/>
          </a:xfrm>
        </p:grpSpPr>
        <p:sp>
          <p:nvSpPr>
            <p:cNvPr id="22550" name="Oval 26"/>
            <p:cNvSpPr>
              <a:spLocks noChangeArrowheads="1"/>
            </p:cNvSpPr>
            <p:nvPr/>
          </p:nvSpPr>
          <p:spPr bwMode="auto">
            <a:xfrm>
              <a:off x="4195" y="1434"/>
              <a:ext cx="91" cy="91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  <p:sp>
          <p:nvSpPr>
            <p:cNvPr id="22551" name="Text Box 27"/>
            <p:cNvSpPr txBox="1">
              <a:spLocks noChangeArrowheads="1"/>
            </p:cNvSpPr>
            <p:nvPr/>
          </p:nvSpPr>
          <p:spPr bwMode="auto">
            <a:xfrm>
              <a:off x="4274" y="1342"/>
              <a:ext cx="6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en-US" altLang="zh-CN" sz="2000"/>
                <a:t>F(x,y)&gt;0</a:t>
              </a:r>
            </a:p>
          </p:txBody>
        </p:sp>
      </p:grpSp>
      <p:grpSp>
        <p:nvGrpSpPr>
          <p:cNvPr id="1087516" name="Group 28"/>
          <p:cNvGrpSpPr>
            <a:grpSpLocks/>
          </p:cNvGrpSpPr>
          <p:nvPr/>
        </p:nvGrpSpPr>
        <p:grpSpPr bwMode="auto">
          <a:xfrm>
            <a:off x="2052638" y="3213100"/>
            <a:ext cx="1206500" cy="396875"/>
            <a:chOff x="4195" y="1342"/>
            <a:chExt cx="760" cy="250"/>
          </a:xfrm>
        </p:grpSpPr>
        <p:sp>
          <p:nvSpPr>
            <p:cNvPr id="22548" name="Oval 29"/>
            <p:cNvSpPr>
              <a:spLocks noChangeArrowheads="1"/>
            </p:cNvSpPr>
            <p:nvPr/>
          </p:nvSpPr>
          <p:spPr bwMode="auto">
            <a:xfrm>
              <a:off x="4195" y="1434"/>
              <a:ext cx="91" cy="91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  <p:sp>
          <p:nvSpPr>
            <p:cNvPr id="22549" name="Text Box 30"/>
            <p:cNvSpPr txBox="1">
              <a:spLocks noChangeArrowheads="1"/>
            </p:cNvSpPr>
            <p:nvPr/>
          </p:nvSpPr>
          <p:spPr bwMode="auto">
            <a:xfrm>
              <a:off x="4274" y="1342"/>
              <a:ext cx="6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en-US" altLang="zh-CN" sz="2000"/>
                <a:t>F(x,y)&lt;0</a:t>
              </a:r>
            </a:p>
          </p:txBody>
        </p:sp>
      </p:grpSp>
      <p:graphicFrame>
        <p:nvGraphicFramePr>
          <p:cNvPr id="1087519" name="Object 3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87913" y="3886200"/>
          <a:ext cx="363378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name="SmartDraw" r:id="rId17" imgW="3337560" imgH="1819656" progId="SmartDraw.2">
                  <p:embed/>
                </p:oleObj>
              </mc:Choice>
              <mc:Fallback>
                <p:oleObj name="SmartDraw" r:id="rId17" imgW="3337560" imgH="1819656" progId="SmartDraw.2">
                  <p:embed/>
                  <p:pic>
                    <p:nvPicPr>
                      <p:cNvPr id="0" name="Object 3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3886200"/>
                        <a:ext cx="3633787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7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7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7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87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7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87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7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7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08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7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7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7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87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7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87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7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87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50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基本算法</a:t>
            </a:r>
          </a:p>
        </p:txBody>
      </p:sp>
      <p:graphicFrame>
        <p:nvGraphicFramePr>
          <p:cNvPr id="23555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2124075" y="5643563"/>
          <a:ext cx="2160588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Equation" r:id="rId3" imgW="850531" imgH="482391" progId="Equation.DSMT4">
                  <p:embed/>
                </p:oleObj>
              </mc:Choice>
              <mc:Fallback>
                <p:oleObj name="Equation" r:id="rId3" imgW="850531" imgH="482391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643563"/>
                        <a:ext cx="2160588" cy="12144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539750" y="1460500"/>
          <a:ext cx="3810000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SmartDraw" r:id="rId5" imgW="1097280" imgH="899160" progId="SmartDraw.2">
                  <p:embed/>
                </p:oleObj>
              </mc:Choice>
              <mc:Fallback>
                <p:oleObj name="SmartDraw" r:id="rId5" imgW="1097280" imgH="899160" progId="SmartDraw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60500"/>
                        <a:ext cx="3810000" cy="312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611188" y="2973388"/>
            <a:ext cx="3744912" cy="11525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611188" y="2997200"/>
            <a:ext cx="1008062" cy="927100"/>
            <a:chOff x="385" y="1888"/>
            <a:chExt cx="635" cy="584"/>
          </a:xfrm>
        </p:grpSpPr>
        <p:sp>
          <p:nvSpPr>
            <p:cNvPr id="23576" name="Oval 7"/>
            <p:cNvSpPr>
              <a:spLocks noChangeArrowheads="1"/>
            </p:cNvSpPr>
            <p:nvPr/>
          </p:nvSpPr>
          <p:spPr bwMode="auto">
            <a:xfrm>
              <a:off x="540" y="2291"/>
              <a:ext cx="181" cy="181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  <p:graphicFrame>
          <p:nvGraphicFramePr>
            <p:cNvPr id="23577" name="Object 8"/>
            <p:cNvGraphicFramePr>
              <a:graphicFrameLocks noChangeAspect="1"/>
            </p:cNvGraphicFramePr>
            <p:nvPr/>
          </p:nvGraphicFramePr>
          <p:xfrm>
            <a:off x="385" y="1888"/>
            <a:ext cx="635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6" name="Equation" r:id="rId7" imgW="457002" imgH="253890" progId="Equation.DSMT4">
                    <p:embed/>
                  </p:oleObj>
                </mc:Choice>
                <mc:Fallback>
                  <p:oleObj name="Equation" r:id="rId7" imgW="457002" imgH="25389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888"/>
                          <a:ext cx="635" cy="353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59" name="Oval 9"/>
          <p:cNvSpPr>
            <a:spLocks noChangeArrowheads="1"/>
          </p:cNvSpPr>
          <p:nvPr/>
        </p:nvSpPr>
        <p:spPr bwMode="auto">
          <a:xfrm>
            <a:off x="2124075" y="3635375"/>
            <a:ext cx="287338" cy="287338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graphicFrame>
        <p:nvGraphicFramePr>
          <p:cNvPr id="23560" name="Object 10"/>
          <p:cNvGraphicFramePr>
            <a:graphicFrameLocks noChangeAspect="1"/>
          </p:cNvGraphicFramePr>
          <p:nvPr/>
        </p:nvGraphicFramePr>
        <p:xfrm>
          <a:off x="2411413" y="3789363"/>
          <a:ext cx="3921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Equation" r:id="rId9" imgW="177646" imgH="228402" progId="Equation.DSMT4">
                  <p:embed/>
                </p:oleObj>
              </mc:Choice>
              <mc:Fallback>
                <p:oleObj name="Equation" r:id="rId9" imgW="177646" imgH="22840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789363"/>
                        <a:ext cx="392112" cy="5048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Oval 11"/>
          <p:cNvSpPr>
            <a:spLocks noChangeArrowheads="1"/>
          </p:cNvSpPr>
          <p:nvPr/>
        </p:nvSpPr>
        <p:spPr bwMode="auto">
          <a:xfrm>
            <a:off x="2124075" y="2900363"/>
            <a:ext cx="287338" cy="287337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graphicFrame>
        <p:nvGraphicFramePr>
          <p:cNvPr id="23562" name="Object 12"/>
          <p:cNvGraphicFramePr>
            <a:graphicFrameLocks noChangeAspect="1"/>
          </p:cNvGraphicFramePr>
          <p:nvPr/>
        </p:nvGraphicFramePr>
        <p:xfrm>
          <a:off x="2484438" y="2565400"/>
          <a:ext cx="3651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Equation" r:id="rId11" imgW="165028" imgH="228501" progId="Equation.DSMT4">
                  <p:embed/>
                </p:oleObj>
              </mc:Choice>
              <mc:Fallback>
                <p:oleObj name="Equation" r:id="rId11" imgW="165028" imgH="22850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565400"/>
                        <a:ext cx="365125" cy="503238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Line 13"/>
          <p:cNvSpPr>
            <a:spLocks noChangeShapeType="1"/>
          </p:cNvSpPr>
          <p:nvPr/>
        </p:nvSpPr>
        <p:spPr bwMode="auto">
          <a:xfrm>
            <a:off x="2124075" y="3403600"/>
            <a:ext cx="338138" cy="0"/>
          </a:xfrm>
          <a:prstGeom prst="line">
            <a:avLst/>
          </a:prstGeom>
          <a:noFill/>
          <a:ln w="76200">
            <a:solidFill>
              <a:srgbClr val="FF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564" name="Object 14"/>
          <p:cNvGraphicFramePr>
            <a:graphicFrameLocks noChangeAspect="1"/>
          </p:cNvGraphicFramePr>
          <p:nvPr/>
        </p:nvGraphicFramePr>
        <p:xfrm>
          <a:off x="2484438" y="3141663"/>
          <a:ext cx="42703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9" name="Equation" r:id="rId13" imgW="215806" imgH="228501" progId="Equation.DSMT4">
                  <p:embed/>
                </p:oleObj>
              </mc:Choice>
              <mc:Fallback>
                <p:oleObj name="Equation" r:id="rId13" imgW="215806" imgH="22850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141663"/>
                        <a:ext cx="427037" cy="452437"/>
                      </a:xfrm>
                      <a:prstGeom prst="rect">
                        <a:avLst/>
                      </a:prstGeom>
                      <a:solidFill>
                        <a:srgbClr val="FF66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84213" y="4498975"/>
          <a:ext cx="360045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0" name="Equation" r:id="rId15" imgW="1676400" imgH="508000" progId="Equation.DSMT4">
                  <p:embed/>
                </p:oleObj>
              </mc:Choice>
              <mc:Fallback>
                <p:oleObj name="Equation" r:id="rId15" imgW="1676400" imgH="508000" progId="Equation.DSMT4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498975"/>
                        <a:ext cx="3600450" cy="10906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61938" y="6092825"/>
          <a:ext cx="12858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" name="Equation" r:id="rId17" imgW="748975" imgH="253890" progId="Equation.DSMT4">
                  <p:embed/>
                </p:oleObj>
              </mc:Choice>
              <mc:Fallback>
                <p:oleObj name="Equation" r:id="rId17" imgW="748975" imgH="253890" progId="Equation.DSMT4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6092825"/>
                        <a:ext cx="1285875" cy="6635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AutoShape 17"/>
          <p:cNvSpPr>
            <a:spLocks noChangeArrowheads="1"/>
          </p:cNvSpPr>
          <p:nvPr/>
        </p:nvSpPr>
        <p:spPr bwMode="auto">
          <a:xfrm>
            <a:off x="1403350" y="6237288"/>
            <a:ext cx="720725" cy="3603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grpSp>
        <p:nvGrpSpPr>
          <p:cNvPr id="1088530" name="Group 18"/>
          <p:cNvGrpSpPr>
            <a:grpSpLocks/>
          </p:cNvGrpSpPr>
          <p:nvPr/>
        </p:nvGrpSpPr>
        <p:grpSpPr bwMode="auto">
          <a:xfrm>
            <a:off x="684213" y="1628775"/>
            <a:ext cx="8331200" cy="5329238"/>
            <a:chOff x="431" y="1071"/>
            <a:chExt cx="5248" cy="3357"/>
          </a:xfrm>
        </p:grpSpPr>
        <p:sp>
          <p:nvSpPr>
            <p:cNvPr id="23573" name="Oval 19"/>
            <p:cNvSpPr>
              <a:spLocks noChangeArrowheads="1"/>
            </p:cNvSpPr>
            <p:nvPr/>
          </p:nvSpPr>
          <p:spPr bwMode="auto">
            <a:xfrm>
              <a:off x="431" y="2840"/>
              <a:ext cx="2268" cy="1588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  <p:graphicFrame>
          <p:nvGraphicFramePr>
            <p:cNvPr id="23574" name="Object 20"/>
            <p:cNvGraphicFramePr>
              <a:graphicFrameLocks noChangeAspect="1"/>
            </p:cNvGraphicFramePr>
            <p:nvPr/>
          </p:nvGraphicFramePr>
          <p:xfrm>
            <a:off x="2925" y="1071"/>
            <a:ext cx="2754" cy="30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2" name="SmartDraw" r:id="rId19" imgW="3392424" imgH="3566160" progId="SmartDraw.2">
                    <p:embed/>
                  </p:oleObj>
                </mc:Choice>
                <mc:Fallback>
                  <p:oleObj name="SmartDraw" r:id="rId19" imgW="3392424" imgH="3566160" progId="SmartDraw.2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071"/>
                          <a:ext cx="2754" cy="3085"/>
                        </a:xfrm>
                        <a:prstGeom prst="rect">
                          <a:avLst/>
                        </a:prstGeom>
                        <a:noFill/>
                        <a:ln w="2857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5" name="AutoShape 21"/>
            <p:cNvSpPr>
              <a:spLocks noChangeArrowheads="1"/>
            </p:cNvSpPr>
            <p:nvPr/>
          </p:nvSpPr>
          <p:spPr bwMode="auto">
            <a:xfrm>
              <a:off x="2699" y="3521"/>
              <a:ext cx="272" cy="226"/>
            </a:xfrm>
            <a:prstGeom prst="rightArrow">
              <a:avLst>
                <a:gd name="adj1" fmla="val 50000"/>
                <a:gd name="adj2" fmla="val 30088"/>
              </a:avLst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</p:grpSp>
      <p:sp>
        <p:nvSpPr>
          <p:cNvPr id="1088534" name="AutoShape 22"/>
          <p:cNvSpPr>
            <a:spLocks noChangeArrowheads="1"/>
          </p:cNvSpPr>
          <p:nvPr/>
        </p:nvSpPr>
        <p:spPr bwMode="auto">
          <a:xfrm>
            <a:off x="6443663" y="1341438"/>
            <a:ext cx="2700337" cy="1511300"/>
          </a:xfrm>
          <a:prstGeom prst="cloudCallout">
            <a:avLst>
              <a:gd name="adj1" fmla="val -41889"/>
              <a:gd name="adj2" fmla="val 175523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2400" b="1">
                <a:solidFill>
                  <a:srgbClr val="FF3300"/>
                </a:solidFill>
                <a:ea typeface="楷体_GB2312"/>
              </a:rPr>
              <a:t>浮点乘法</a:t>
            </a:r>
          </a:p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2400" b="1">
                <a:solidFill>
                  <a:srgbClr val="FF3300"/>
                </a:solidFill>
                <a:ea typeface="楷体_GB2312"/>
              </a:rPr>
              <a:t>浮点加法</a:t>
            </a:r>
          </a:p>
        </p:txBody>
      </p:sp>
      <p:sp>
        <p:nvSpPr>
          <p:cNvPr id="1088535" name="AutoShape 23"/>
          <p:cNvSpPr>
            <a:spLocks noChangeArrowheads="1"/>
          </p:cNvSpPr>
          <p:nvPr/>
        </p:nvSpPr>
        <p:spPr bwMode="auto">
          <a:xfrm>
            <a:off x="3995738" y="2997200"/>
            <a:ext cx="2736850" cy="792163"/>
          </a:xfrm>
          <a:prstGeom prst="wedgeEllipseCallout">
            <a:avLst>
              <a:gd name="adj1" fmla="val 50523"/>
              <a:gd name="adj2" fmla="val -113125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2800">
                <a:ea typeface="楷体_GB2312"/>
              </a:rPr>
              <a:t>增量运算！</a:t>
            </a:r>
          </a:p>
        </p:txBody>
      </p:sp>
      <p:sp>
        <p:nvSpPr>
          <p:cNvPr id="1088536" name="AutoShape 24"/>
          <p:cNvSpPr>
            <a:spLocks noChangeArrowheads="1"/>
          </p:cNvSpPr>
          <p:nvPr/>
        </p:nvSpPr>
        <p:spPr bwMode="auto">
          <a:xfrm>
            <a:off x="4859338" y="5013325"/>
            <a:ext cx="2305050" cy="863600"/>
          </a:xfrm>
          <a:prstGeom prst="wedgeEllipseCallout">
            <a:avLst>
              <a:gd name="adj1" fmla="val -50894"/>
              <a:gd name="adj2" fmla="val -196139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en-US" altLang="zh-CN" sz="3200">
                <a:ea typeface="楷体_GB2312"/>
              </a:rPr>
              <a:t>d</a:t>
            </a:r>
            <a:r>
              <a:rPr lang="en-US" altLang="zh-CN" sz="3200" baseline="-25000">
                <a:ea typeface="楷体_GB2312"/>
              </a:rPr>
              <a:t>i</a:t>
            </a:r>
            <a:r>
              <a:rPr lang="en-US" altLang="zh-CN" sz="3200">
                <a:ea typeface="楷体_GB2312"/>
              </a:rPr>
              <a:t> </a:t>
            </a:r>
            <a:r>
              <a:rPr lang="en-US" altLang="zh-CN" sz="3200">
                <a:ea typeface="楷体_GB2312"/>
                <a:cs typeface="Times New Roman" pitchFamily="18" charset="0"/>
              </a:rPr>
              <a:t>→</a:t>
            </a:r>
            <a:r>
              <a:rPr lang="en-US" altLang="zh-CN" sz="3200">
                <a:ea typeface="楷体_GB2312"/>
              </a:rPr>
              <a:t>d</a:t>
            </a:r>
            <a:r>
              <a:rPr lang="en-US" altLang="zh-CN" sz="3200" baseline="-25000">
                <a:ea typeface="楷体_GB2312"/>
              </a:rPr>
              <a:t>i+1</a:t>
            </a:r>
          </a:p>
        </p:txBody>
      </p:sp>
      <p:sp>
        <p:nvSpPr>
          <p:cNvPr id="23572" name="AutoShape 25"/>
          <p:cNvSpPr>
            <a:spLocks noChangeArrowheads="1"/>
          </p:cNvSpPr>
          <p:nvPr/>
        </p:nvSpPr>
        <p:spPr bwMode="auto">
          <a:xfrm>
            <a:off x="827088" y="5589588"/>
            <a:ext cx="288925" cy="503237"/>
          </a:xfrm>
          <a:prstGeom prst="downArrow">
            <a:avLst>
              <a:gd name="adj1" fmla="val 50000"/>
              <a:gd name="adj2" fmla="val 43544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8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8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8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88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8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8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8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8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8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8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88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88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88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88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88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34" grpId="0" animBg="1"/>
      <p:bldP spid="1088535" grpId="0" animBg="1"/>
      <p:bldP spid="10885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3300"/>
                </a:solidFill>
              </a:rPr>
              <a:t>d</a:t>
            </a:r>
            <a:r>
              <a:rPr lang="en-US" altLang="zh-CN" baseline="-25000" smtClean="0">
                <a:solidFill>
                  <a:srgbClr val="FF3300"/>
                </a:solidFill>
              </a:rPr>
              <a:t>i</a:t>
            </a:r>
            <a:r>
              <a:rPr lang="zh-CN" altLang="en-US" smtClean="0"/>
              <a:t>的递推公式</a:t>
            </a:r>
            <a:r>
              <a:rPr lang="en-US" altLang="zh-CN" smtClean="0"/>
              <a:t>…</a:t>
            </a:r>
          </a:p>
        </p:txBody>
      </p:sp>
      <p:graphicFrame>
        <p:nvGraphicFramePr>
          <p:cNvPr id="24579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96863" y="1484313"/>
          <a:ext cx="3411537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SmartDraw" r:id="rId3" imgW="2148840" imgH="1159764" progId="SmartDraw.2">
                  <p:embed/>
                </p:oleObj>
              </mc:Choice>
              <mc:Fallback>
                <p:oleObj name="SmartDraw" r:id="rId3" imgW="2148840" imgH="1159764" progId="SmartDraw.2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1484313"/>
                        <a:ext cx="3411537" cy="21224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9540" name="Group 4"/>
          <p:cNvGrpSpPr>
            <a:grpSpLocks/>
          </p:cNvGrpSpPr>
          <p:nvPr/>
        </p:nvGrpSpPr>
        <p:grpSpPr bwMode="auto">
          <a:xfrm>
            <a:off x="268288" y="3789363"/>
            <a:ext cx="4791075" cy="2649537"/>
            <a:chOff x="169" y="2387"/>
            <a:chExt cx="3018" cy="1669"/>
          </a:xfrm>
        </p:grpSpPr>
        <p:graphicFrame>
          <p:nvGraphicFramePr>
            <p:cNvPr id="24589" name="Object 5"/>
            <p:cNvGraphicFramePr>
              <a:graphicFrameLocks noChangeAspect="1"/>
            </p:cNvGraphicFramePr>
            <p:nvPr/>
          </p:nvGraphicFramePr>
          <p:xfrm>
            <a:off x="169" y="2750"/>
            <a:ext cx="3018" cy="1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8" name="SmartDraw" r:id="rId5" imgW="2490216" imgH="1077468" progId="SmartDraw.2">
                    <p:embed/>
                  </p:oleObj>
                </mc:Choice>
                <mc:Fallback>
                  <p:oleObj name="SmartDraw" r:id="rId5" imgW="2490216" imgH="1077468" progId="SmartDraw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" y="2750"/>
                          <a:ext cx="3018" cy="130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0" name="AutoShape 6"/>
            <p:cNvSpPr>
              <a:spLocks noChangeArrowheads="1"/>
            </p:cNvSpPr>
            <p:nvPr/>
          </p:nvSpPr>
          <p:spPr bwMode="auto">
            <a:xfrm>
              <a:off x="839" y="2387"/>
              <a:ext cx="181" cy="363"/>
            </a:xfrm>
            <a:prstGeom prst="downArrow">
              <a:avLst>
                <a:gd name="adj1" fmla="val 50000"/>
                <a:gd name="adj2" fmla="val 50138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</p:grpSp>
      <p:grpSp>
        <p:nvGrpSpPr>
          <p:cNvPr id="1089543" name="Group 7"/>
          <p:cNvGrpSpPr>
            <a:grpSpLocks/>
          </p:cNvGrpSpPr>
          <p:nvPr/>
        </p:nvGrpSpPr>
        <p:grpSpPr bwMode="auto">
          <a:xfrm>
            <a:off x="3635375" y="1557338"/>
            <a:ext cx="5329238" cy="1973262"/>
            <a:chOff x="2290" y="981"/>
            <a:chExt cx="3357" cy="1243"/>
          </a:xfrm>
        </p:grpSpPr>
        <p:graphicFrame>
          <p:nvGraphicFramePr>
            <p:cNvPr id="24587" name="Object 8"/>
            <p:cNvGraphicFramePr>
              <a:graphicFrameLocks noChangeAspect="1"/>
            </p:cNvGraphicFramePr>
            <p:nvPr/>
          </p:nvGraphicFramePr>
          <p:xfrm>
            <a:off x="2789" y="981"/>
            <a:ext cx="2858" cy="1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9" name="SmartDraw" r:id="rId7" imgW="2427732" imgH="1056132" progId="SmartDraw.2">
                    <p:embed/>
                  </p:oleObj>
                </mc:Choice>
                <mc:Fallback>
                  <p:oleObj name="SmartDraw" r:id="rId7" imgW="2427732" imgH="1056132" progId="SmartDraw.2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981"/>
                          <a:ext cx="2858" cy="1243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8" name="AutoShape 9"/>
            <p:cNvSpPr>
              <a:spLocks noChangeArrowheads="1"/>
            </p:cNvSpPr>
            <p:nvPr/>
          </p:nvSpPr>
          <p:spPr bwMode="auto">
            <a:xfrm>
              <a:off x="2290" y="1525"/>
              <a:ext cx="499" cy="181"/>
            </a:xfrm>
            <a:prstGeom prst="rightArrow">
              <a:avLst>
                <a:gd name="adj1" fmla="val 50000"/>
                <a:gd name="adj2" fmla="val 68923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</p:grpSp>
      <p:grpSp>
        <p:nvGrpSpPr>
          <p:cNvPr id="1089546" name="Group 10"/>
          <p:cNvGrpSpPr>
            <a:grpSpLocks/>
          </p:cNvGrpSpPr>
          <p:nvPr/>
        </p:nvGrpSpPr>
        <p:grpSpPr bwMode="auto">
          <a:xfrm>
            <a:off x="5148263" y="3573463"/>
            <a:ext cx="3816350" cy="2359025"/>
            <a:chOff x="3243" y="2251"/>
            <a:chExt cx="2404" cy="1486"/>
          </a:xfrm>
        </p:grpSpPr>
        <p:graphicFrame>
          <p:nvGraphicFramePr>
            <p:cNvPr id="24583" name="Object 11"/>
            <p:cNvGraphicFramePr>
              <a:graphicFrameLocks noChangeAspect="1"/>
            </p:cNvGraphicFramePr>
            <p:nvPr/>
          </p:nvGraphicFramePr>
          <p:xfrm>
            <a:off x="3560" y="2704"/>
            <a:ext cx="2087" cy="10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0" name="Equation" r:id="rId9" imgW="1433234" imgH="710275" progId="Equation.DSMT4">
                    <p:embed/>
                  </p:oleObj>
                </mc:Choice>
                <mc:Fallback>
                  <p:oleObj name="Equation" r:id="rId9" imgW="1433234" imgH="71027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704"/>
                          <a:ext cx="2087" cy="1033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84" name="Group 12"/>
            <p:cNvGrpSpPr>
              <a:grpSpLocks/>
            </p:cNvGrpSpPr>
            <p:nvPr/>
          </p:nvGrpSpPr>
          <p:grpSpPr bwMode="auto">
            <a:xfrm>
              <a:off x="3243" y="2251"/>
              <a:ext cx="1451" cy="952"/>
              <a:chOff x="3243" y="2251"/>
              <a:chExt cx="1451" cy="952"/>
            </a:xfrm>
          </p:grpSpPr>
          <p:sp>
            <p:nvSpPr>
              <p:cNvPr id="24585" name="AutoShape 13"/>
              <p:cNvSpPr>
                <a:spLocks noChangeArrowheads="1"/>
              </p:cNvSpPr>
              <p:nvPr/>
            </p:nvSpPr>
            <p:spPr bwMode="auto">
              <a:xfrm>
                <a:off x="3243" y="3022"/>
                <a:ext cx="317" cy="181"/>
              </a:xfrm>
              <a:prstGeom prst="rightArrow">
                <a:avLst>
                  <a:gd name="adj1" fmla="val 50000"/>
                  <a:gd name="adj2" fmla="val 43785"/>
                </a:avLst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bg1"/>
                  </a:buClr>
                  <a:buSzPct val="100000"/>
                  <a:buFont typeface="Arial" pitchFamily="34" charset="0"/>
                  <a:buChar char="•"/>
                </a:pPr>
                <a:endParaRPr lang="zh-CN" altLang="en-US">
                  <a:ea typeface="楷体_GB2312"/>
                </a:endParaRPr>
              </a:p>
            </p:txBody>
          </p:sp>
          <p:sp>
            <p:nvSpPr>
              <p:cNvPr id="24586" name="AutoShape 14"/>
              <p:cNvSpPr>
                <a:spLocks noChangeArrowheads="1"/>
              </p:cNvSpPr>
              <p:nvPr/>
            </p:nvSpPr>
            <p:spPr bwMode="auto">
              <a:xfrm>
                <a:off x="4468" y="2251"/>
                <a:ext cx="226" cy="453"/>
              </a:xfrm>
              <a:prstGeom prst="downArrow">
                <a:avLst>
                  <a:gd name="adj1" fmla="val 50000"/>
                  <a:gd name="adj2" fmla="val 50111"/>
                </a:avLst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bg1"/>
                  </a:buClr>
                  <a:buSzPct val="100000"/>
                  <a:buFont typeface="Arial" pitchFamily="34" charset="0"/>
                  <a:buChar char="•"/>
                </a:pPr>
                <a:endParaRPr lang="zh-CN" altLang="en-US">
                  <a:ea typeface="楷体_GB2312"/>
                </a:endParaRP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9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89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8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9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9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9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9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改进算法</a:t>
            </a:r>
          </a:p>
        </p:txBody>
      </p:sp>
      <p:graphicFrame>
        <p:nvGraphicFramePr>
          <p:cNvPr id="25603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50825" y="1700213"/>
          <a:ext cx="3241675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Equation" r:id="rId3" imgW="1435100" imgH="711200" progId="Equation.DSMT4">
                  <p:embed/>
                </p:oleObj>
              </mc:Choice>
              <mc:Fallback>
                <p:oleObj name="Equation" r:id="rId3" imgW="1435100" imgH="7112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00213"/>
                        <a:ext cx="3241675" cy="16065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0564" name="Group 4"/>
          <p:cNvGrpSpPr>
            <a:grpSpLocks/>
          </p:cNvGrpSpPr>
          <p:nvPr/>
        </p:nvGrpSpPr>
        <p:grpSpPr bwMode="auto">
          <a:xfrm>
            <a:off x="0" y="3357563"/>
            <a:ext cx="4716463" cy="2957512"/>
            <a:chOff x="0" y="2115"/>
            <a:chExt cx="2971" cy="1863"/>
          </a:xfrm>
        </p:grpSpPr>
        <p:graphicFrame>
          <p:nvGraphicFramePr>
            <p:cNvPr id="25615" name="Object 5"/>
            <p:cNvGraphicFramePr>
              <a:graphicFrameLocks noChangeAspect="1"/>
            </p:cNvGraphicFramePr>
            <p:nvPr/>
          </p:nvGraphicFramePr>
          <p:xfrm>
            <a:off x="0" y="2931"/>
            <a:ext cx="2971" cy="1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4" name="Equation" r:id="rId5" imgW="2019300" imgH="711200" progId="Equation.DSMT4">
                    <p:embed/>
                  </p:oleObj>
                </mc:Choice>
                <mc:Fallback>
                  <p:oleObj name="Equation" r:id="rId5" imgW="2019300" imgH="711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931"/>
                          <a:ext cx="2971" cy="1047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6" name="AutoShape 6"/>
            <p:cNvSpPr>
              <a:spLocks noChangeArrowheads="1"/>
            </p:cNvSpPr>
            <p:nvPr/>
          </p:nvSpPr>
          <p:spPr bwMode="auto">
            <a:xfrm>
              <a:off x="476" y="2115"/>
              <a:ext cx="1361" cy="81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None/>
              </a:pPr>
              <a:r>
                <a:rPr lang="en-US" altLang="zh-CN" sz="2400">
                  <a:ea typeface="楷体_GB2312"/>
                </a:rPr>
                <a:t>D</a:t>
              </a:r>
              <a:r>
                <a:rPr lang="en-US" altLang="zh-CN" sz="2400" baseline="-25000">
                  <a:ea typeface="楷体_GB2312"/>
                </a:rPr>
                <a:t>i</a:t>
              </a:r>
              <a:r>
                <a:rPr lang="en-US" altLang="zh-CN" sz="2400">
                  <a:ea typeface="楷体_GB2312"/>
                </a:rPr>
                <a:t>=d</a:t>
              </a:r>
              <a:r>
                <a:rPr lang="en-US" altLang="zh-CN">
                  <a:ea typeface="楷体_GB2312"/>
                </a:rPr>
                <a:t>i</a:t>
              </a:r>
              <a:r>
                <a:rPr lang="en-US" altLang="zh-CN" sz="2400">
                  <a:ea typeface="楷体_GB2312"/>
                </a:rPr>
                <a:t>*2(x1-x0);</a:t>
              </a:r>
            </a:p>
          </p:txBody>
        </p:sp>
      </p:grpSp>
      <p:grpSp>
        <p:nvGrpSpPr>
          <p:cNvPr id="1090567" name="Group 7"/>
          <p:cNvGrpSpPr>
            <a:grpSpLocks/>
          </p:cNvGrpSpPr>
          <p:nvPr/>
        </p:nvGrpSpPr>
        <p:grpSpPr bwMode="auto">
          <a:xfrm>
            <a:off x="3563938" y="1268413"/>
            <a:ext cx="4732337" cy="5111750"/>
            <a:chOff x="2245" y="799"/>
            <a:chExt cx="2981" cy="3220"/>
          </a:xfrm>
        </p:grpSpPr>
        <p:graphicFrame>
          <p:nvGraphicFramePr>
            <p:cNvPr id="25613" name="Object 8"/>
            <p:cNvGraphicFramePr>
              <a:graphicFrameLocks noChangeAspect="1"/>
            </p:cNvGraphicFramePr>
            <p:nvPr/>
          </p:nvGraphicFramePr>
          <p:xfrm>
            <a:off x="2971" y="799"/>
            <a:ext cx="2255" cy="3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5" name="SmartDraw" r:id="rId7" imgW="3063240" imgH="4375404" progId="SmartDraw.2">
                    <p:embed/>
                  </p:oleObj>
                </mc:Choice>
                <mc:Fallback>
                  <p:oleObj name="SmartDraw" r:id="rId7" imgW="3063240" imgH="4375404" progId="SmartDraw.2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799"/>
                          <a:ext cx="2255" cy="3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4" name="AutoShape 9"/>
            <p:cNvSpPr>
              <a:spLocks noChangeArrowheads="1"/>
            </p:cNvSpPr>
            <p:nvPr/>
          </p:nvSpPr>
          <p:spPr bwMode="auto">
            <a:xfrm>
              <a:off x="2245" y="1389"/>
              <a:ext cx="771" cy="272"/>
            </a:xfrm>
            <a:prstGeom prst="rightArrow">
              <a:avLst>
                <a:gd name="adj1" fmla="val 50000"/>
                <a:gd name="adj2" fmla="val 70864"/>
              </a:avLst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</p:grpSp>
      <p:sp>
        <p:nvSpPr>
          <p:cNvPr id="1090570" name="AutoShape 10"/>
          <p:cNvSpPr>
            <a:spLocks noChangeArrowheads="1"/>
          </p:cNvSpPr>
          <p:nvPr/>
        </p:nvSpPr>
        <p:spPr bwMode="auto">
          <a:xfrm>
            <a:off x="6804025" y="188913"/>
            <a:ext cx="2339975" cy="936625"/>
          </a:xfrm>
          <a:prstGeom prst="wedgeEllipseCallout">
            <a:avLst>
              <a:gd name="adj1" fmla="val -80190"/>
              <a:gd name="adj2" fmla="val 339324"/>
            </a:avLst>
          </a:prstGeom>
          <a:solidFill>
            <a:srgbClr val="DDDDDD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2800" b="1">
                <a:ea typeface="楷体_GB2312"/>
              </a:rPr>
              <a:t>浮点加法</a:t>
            </a:r>
          </a:p>
        </p:txBody>
      </p:sp>
      <p:sp>
        <p:nvSpPr>
          <p:cNvPr id="1090571" name="AutoShape 11"/>
          <p:cNvSpPr>
            <a:spLocks noChangeArrowheads="1"/>
          </p:cNvSpPr>
          <p:nvPr/>
        </p:nvSpPr>
        <p:spPr bwMode="auto">
          <a:xfrm>
            <a:off x="3059113" y="0"/>
            <a:ext cx="2952750" cy="1052513"/>
          </a:xfrm>
          <a:prstGeom prst="wedgeRoundRectCallout">
            <a:avLst>
              <a:gd name="adj1" fmla="val 64625"/>
              <a:gd name="adj2" fmla="val 359653"/>
              <a:gd name="adj3" fmla="val 16667"/>
            </a:avLst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zh-CN" altLang="en-US" sz="2400">
                <a:ea typeface="楷体_GB2312"/>
              </a:rPr>
              <a:t>只关心</a:t>
            </a:r>
            <a:r>
              <a:rPr lang="en-US" altLang="zh-CN" sz="2400">
                <a:ea typeface="楷体_GB2312"/>
              </a:rPr>
              <a:t>d</a:t>
            </a:r>
            <a:r>
              <a:rPr lang="zh-CN" altLang="en-US" sz="2400">
                <a:ea typeface="楷体_GB2312"/>
              </a:rPr>
              <a:t>的</a:t>
            </a:r>
            <a:r>
              <a:rPr lang="zh-CN" altLang="en-US" sz="2400">
                <a:solidFill>
                  <a:srgbClr val="FF0000"/>
                </a:solidFill>
                <a:ea typeface="楷体_GB2312"/>
              </a:rPr>
              <a:t>符号</a:t>
            </a:r>
            <a:r>
              <a:rPr lang="zh-CN" altLang="en-US" sz="2400">
                <a:ea typeface="楷体_GB2312"/>
              </a:rPr>
              <a:t>，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zh-CN" altLang="en-US" sz="2400">
                <a:ea typeface="楷体_GB2312"/>
              </a:rPr>
              <a:t>而不关系</a:t>
            </a:r>
            <a:r>
              <a:rPr lang="en-US" altLang="zh-CN" sz="2400">
                <a:ea typeface="楷体_GB2312"/>
              </a:rPr>
              <a:t>d</a:t>
            </a:r>
            <a:r>
              <a:rPr lang="zh-CN" altLang="en-US" sz="2400">
                <a:ea typeface="楷体_GB2312"/>
              </a:rPr>
              <a:t>的</a:t>
            </a:r>
            <a:r>
              <a:rPr lang="zh-CN" altLang="en-US" sz="2400" b="1">
                <a:solidFill>
                  <a:srgbClr val="FF0000"/>
                </a:solidFill>
                <a:ea typeface="楷体_GB2312"/>
              </a:rPr>
              <a:t>大小</a:t>
            </a:r>
          </a:p>
        </p:txBody>
      </p:sp>
      <p:grpSp>
        <p:nvGrpSpPr>
          <p:cNvPr id="1090572" name="Group 12"/>
          <p:cNvGrpSpPr>
            <a:grpSpLocks/>
          </p:cNvGrpSpPr>
          <p:nvPr/>
        </p:nvGrpSpPr>
        <p:grpSpPr bwMode="auto">
          <a:xfrm>
            <a:off x="3492500" y="1700213"/>
            <a:ext cx="5641975" cy="5157787"/>
            <a:chOff x="2200" y="1071"/>
            <a:chExt cx="3554" cy="3249"/>
          </a:xfrm>
        </p:grpSpPr>
        <p:graphicFrame>
          <p:nvGraphicFramePr>
            <p:cNvPr id="25611" name="Object 13"/>
            <p:cNvGraphicFramePr>
              <a:graphicFrameLocks noChangeAspect="1"/>
            </p:cNvGraphicFramePr>
            <p:nvPr/>
          </p:nvGraphicFramePr>
          <p:xfrm>
            <a:off x="3288" y="1071"/>
            <a:ext cx="2466" cy="3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6" name="SmartDraw" r:id="rId9" imgW="3447288" imgH="4539996" progId="SmartDraw.2">
                    <p:embed/>
                  </p:oleObj>
                </mc:Choice>
                <mc:Fallback>
                  <p:oleObj name="SmartDraw" r:id="rId9" imgW="3447288" imgH="4539996" progId="SmartDraw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071"/>
                          <a:ext cx="2466" cy="3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2" name="AutoShape 14"/>
            <p:cNvSpPr>
              <a:spLocks noChangeArrowheads="1"/>
            </p:cNvSpPr>
            <p:nvPr/>
          </p:nvSpPr>
          <p:spPr bwMode="auto">
            <a:xfrm>
              <a:off x="2200" y="3974"/>
              <a:ext cx="1451" cy="227"/>
            </a:xfrm>
            <a:prstGeom prst="curvedUpArrow">
              <a:avLst>
                <a:gd name="adj1" fmla="val 127841"/>
                <a:gd name="adj2" fmla="val 255683"/>
                <a:gd name="adj3" fmla="val 33333"/>
              </a:avLst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</p:grpSp>
      <p:sp>
        <p:nvSpPr>
          <p:cNvPr id="1090575" name="AutoShape 15"/>
          <p:cNvSpPr>
            <a:spLocks noChangeArrowheads="1"/>
          </p:cNvSpPr>
          <p:nvPr/>
        </p:nvSpPr>
        <p:spPr bwMode="auto">
          <a:xfrm>
            <a:off x="6659563" y="2276475"/>
            <a:ext cx="2484437" cy="792163"/>
          </a:xfrm>
          <a:prstGeom prst="wedgeEllipseCallout">
            <a:avLst>
              <a:gd name="adj1" fmla="val -49042"/>
              <a:gd name="adj2" fmla="val 262426"/>
            </a:avLst>
          </a:prstGeom>
          <a:solidFill>
            <a:srgbClr val="DDDDDD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2800" b="1">
                <a:solidFill>
                  <a:srgbClr val="FF3300"/>
                </a:solidFill>
                <a:ea typeface="楷体_GB2312"/>
              </a:rPr>
              <a:t>整数加法</a:t>
            </a:r>
          </a:p>
        </p:txBody>
      </p:sp>
      <p:sp>
        <p:nvSpPr>
          <p:cNvPr id="1090576" name="AutoShape 16"/>
          <p:cNvSpPr>
            <a:spLocks noChangeArrowheads="1"/>
          </p:cNvSpPr>
          <p:nvPr/>
        </p:nvSpPr>
        <p:spPr bwMode="auto">
          <a:xfrm>
            <a:off x="179388" y="2060575"/>
            <a:ext cx="4537075" cy="1368425"/>
          </a:xfrm>
          <a:prstGeom prst="cloudCallout">
            <a:avLst>
              <a:gd name="adj1" fmla="val 83310"/>
              <a:gd name="adj2" fmla="val 170185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2400" b="1">
                <a:solidFill>
                  <a:srgbClr val="FF3300"/>
                </a:solidFill>
                <a:ea typeface="楷体_GB2312"/>
              </a:rPr>
              <a:t>中点</a:t>
            </a:r>
            <a:r>
              <a:rPr lang="en-US" altLang="zh-CN" sz="2400" b="1">
                <a:solidFill>
                  <a:srgbClr val="FF3300"/>
                </a:solidFill>
                <a:ea typeface="楷体_GB2312"/>
              </a:rPr>
              <a:t>Bresenham</a:t>
            </a:r>
            <a:r>
              <a:rPr lang="zh-CN" altLang="en-US" sz="2400" b="1">
                <a:solidFill>
                  <a:srgbClr val="FF3300"/>
                </a:solidFill>
                <a:ea typeface="楷体_GB2312"/>
              </a:rPr>
              <a:t>算法</a:t>
            </a:r>
          </a:p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  <a:ea typeface="楷体_GB231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ea typeface="楷体_GB2312"/>
              </a:rPr>
              <a:t>0</a:t>
            </a:r>
            <a:r>
              <a:rPr lang="en-US" altLang="zh-CN" sz="2400" b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≤</a:t>
            </a:r>
            <a:r>
              <a:rPr lang="en-US" altLang="zh-CN" sz="2400" b="1">
                <a:solidFill>
                  <a:schemeClr val="tx1"/>
                </a:solidFill>
                <a:ea typeface="楷体_GB2312"/>
              </a:rPr>
              <a:t>k≤0</a:t>
            </a:r>
            <a:r>
              <a:rPr lang="zh-CN" altLang="en-US" sz="2400" b="1">
                <a:solidFill>
                  <a:schemeClr val="tx1"/>
                </a:solidFill>
                <a:ea typeface="楷体_GB2312"/>
              </a:rPr>
              <a:t>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0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0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90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90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9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9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9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90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90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0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0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0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0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90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90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90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0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0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90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90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90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90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90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90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0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90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90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70" grpId="0" animBg="1"/>
      <p:bldP spid="1090571" grpId="0" animBg="1"/>
      <p:bldP spid="1090575" grpId="0" animBg="1"/>
      <p:bldP spid="109057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中点</a:t>
            </a:r>
            <a:r>
              <a:rPr lang="en-US" altLang="zh-CN" smtClean="0"/>
              <a:t>Bresenham</a:t>
            </a:r>
            <a:r>
              <a:rPr lang="zh-CN" altLang="en-US" smtClean="0"/>
              <a:t>算法</a:t>
            </a:r>
          </a:p>
        </p:txBody>
      </p:sp>
      <p:graphicFrame>
        <p:nvGraphicFramePr>
          <p:cNvPr id="26627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857250" y="1752600"/>
          <a:ext cx="37719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SmartDraw" r:id="rId3" imgW="2542032" imgH="1335024" progId="SmartDraw.2">
                  <p:embed/>
                </p:oleObj>
              </mc:Choice>
              <mc:Fallback>
                <p:oleObj name="SmartDraw" r:id="rId3" imgW="2542032" imgH="1335024" progId="SmartDraw.2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752600"/>
                        <a:ext cx="37719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1588" name="Object 4"/>
          <p:cNvGraphicFramePr>
            <a:graphicFrameLocks noGrp="1" noChangeAspect="1"/>
          </p:cNvGraphicFramePr>
          <p:nvPr>
            <p:ph sz="half" idx="3"/>
          </p:nvPr>
        </p:nvGraphicFramePr>
        <p:xfrm>
          <a:off x="4716463" y="1844675"/>
          <a:ext cx="3810000" cy="397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SmartDraw" r:id="rId5" imgW="2368296" imgH="2468880" progId="SmartDraw.2">
                  <p:embed/>
                </p:oleObj>
              </mc:Choice>
              <mc:Fallback>
                <p:oleObj name="SmartDraw" r:id="rId5" imgW="2368296" imgH="2468880" progId="SmartDraw.2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844675"/>
                        <a:ext cx="3810000" cy="397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1589" name="Text Box 5"/>
          <p:cNvSpPr txBox="1">
            <a:spLocks noChangeArrowheads="1"/>
          </p:cNvSpPr>
          <p:nvPr/>
        </p:nvSpPr>
        <p:spPr bwMode="auto">
          <a:xfrm>
            <a:off x="6372225" y="29702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200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091590" name="Text Box 6"/>
          <p:cNvSpPr txBox="1">
            <a:spLocks noChangeArrowheads="1"/>
          </p:cNvSpPr>
          <p:nvPr/>
        </p:nvSpPr>
        <p:spPr bwMode="auto">
          <a:xfrm>
            <a:off x="6372225" y="35004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2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091591" name="Text Box 7"/>
          <p:cNvSpPr txBox="1">
            <a:spLocks noChangeArrowheads="1"/>
          </p:cNvSpPr>
          <p:nvPr/>
        </p:nvSpPr>
        <p:spPr bwMode="auto">
          <a:xfrm>
            <a:off x="6372225" y="40735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2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091592" name="Text Box 8"/>
          <p:cNvSpPr txBox="1">
            <a:spLocks noChangeArrowheads="1"/>
          </p:cNvSpPr>
          <p:nvPr/>
        </p:nvSpPr>
        <p:spPr bwMode="auto">
          <a:xfrm>
            <a:off x="6372225" y="45783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2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091593" name="Text Box 9"/>
          <p:cNvSpPr txBox="1">
            <a:spLocks noChangeArrowheads="1"/>
          </p:cNvSpPr>
          <p:nvPr/>
        </p:nvSpPr>
        <p:spPr bwMode="auto">
          <a:xfrm>
            <a:off x="6372225" y="51546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2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091594" name="Text Box 10"/>
          <p:cNvSpPr txBox="1">
            <a:spLocks noChangeArrowheads="1"/>
          </p:cNvSpPr>
          <p:nvPr/>
        </p:nvSpPr>
        <p:spPr bwMode="auto">
          <a:xfrm>
            <a:off x="7524750" y="2997200"/>
            <a:ext cx="522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200" b="1">
                <a:solidFill>
                  <a:srgbClr val="FF3300"/>
                </a:solidFill>
              </a:rPr>
              <a:t>-3</a:t>
            </a:r>
          </a:p>
        </p:txBody>
      </p:sp>
      <p:sp>
        <p:nvSpPr>
          <p:cNvPr id="1091595" name="Text Box 11"/>
          <p:cNvSpPr txBox="1">
            <a:spLocks noChangeArrowheads="1"/>
          </p:cNvSpPr>
          <p:nvPr/>
        </p:nvSpPr>
        <p:spPr bwMode="auto">
          <a:xfrm>
            <a:off x="7642225" y="35004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200" b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091596" name="Text Box 12"/>
          <p:cNvSpPr txBox="1">
            <a:spLocks noChangeArrowheads="1"/>
          </p:cNvSpPr>
          <p:nvPr/>
        </p:nvSpPr>
        <p:spPr bwMode="auto">
          <a:xfrm>
            <a:off x="7524750" y="4073525"/>
            <a:ext cx="522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200" b="1">
                <a:solidFill>
                  <a:srgbClr val="FF3300"/>
                </a:solidFill>
              </a:rPr>
              <a:t>-1</a:t>
            </a:r>
          </a:p>
        </p:txBody>
      </p:sp>
      <p:sp>
        <p:nvSpPr>
          <p:cNvPr id="1091597" name="Text Box 13"/>
          <p:cNvSpPr txBox="1">
            <a:spLocks noChangeArrowheads="1"/>
          </p:cNvSpPr>
          <p:nvPr/>
        </p:nvSpPr>
        <p:spPr bwMode="auto">
          <a:xfrm>
            <a:off x="7642225" y="45815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2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091598" name="Text Box 14"/>
          <p:cNvSpPr txBox="1">
            <a:spLocks noChangeArrowheads="1"/>
          </p:cNvSpPr>
          <p:nvPr/>
        </p:nvSpPr>
        <p:spPr bwMode="auto">
          <a:xfrm>
            <a:off x="7640638" y="51577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200" b="1">
                <a:solidFill>
                  <a:srgbClr val="FF3300"/>
                </a:solidFill>
              </a:rPr>
              <a:t>1</a:t>
            </a:r>
          </a:p>
        </p:txBody>
      </p:sp>
      <p:grpSp>
        <p:nvGrpSpPr>
          <p:cNvPr id="1091599" name="Group 15"/>
          <p:cNvGrpSpPr>
            <a:grpSpLocks/>
          </p:cNvGrpSpPr>
          <p:nvPr/>
        </p:nvGrpSpPr>
        <p:grpSpPr bwMode="auto">
          <a:xfrm>
            <a:off x="900113" y="4160838"/>
            <a:ext cx="3600450" cy="2436812"/>
            <a:chOff x="567" y="2621"/>
            <a:chExt cx="2268" cy="1535"/>
          </a:xfrm>
        </p:grpSpPr>
        <p:graphicFrame>
          <p:nvGraphicFramePr>
            <p:cNvPr id="26640" name="Object 16"/>
            <p:cNvGraphicFramePr>
              <a:graphicFrameLocks noChangeAspect="1"/>
            </p:cNvGraphicFramePr>
            <p:nvPr/>
          </p:nvGraphicFramePr>
          <p:xfrm>
            <a:off x="567" y="2621"/>
            <a:ext cx="2222" cy="1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1" name="Equation" r:id="rId7" imgW="1993900" imgH="977900" progId="Equation.DSMT4">
                    <p:embed/>
                  </p:oleObj>
                </mc:Choice>
                <mc:Fallback>
                  <p:oleObj name="Equation" r:id="rId7" imgW="1993900" imgH="9779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621"/>
                          <a:ext cx="2222" cy="109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41" name="Group 17"/>
            <p:cNvGrpSpPr>
              <a:grpSpLocks/>
            </p:cNvGrpSpPr>
            <p:nvPr/>
          </p:nvGrpSpPr>
          <p:grpSpPr bwMode="auto">
            <a:xfrm>
              <a:off x="1429" y="2632"/>
              <a:ext cx="979" cy="798"/>
              <a:chOff x="1429" y="2632"/>
              <a:chExt cx="979" cy="798"/>
            </a:xfrm>
          </p:grpSpPr>
          <p:sp>
            <p:nvSpPr>
              <p:cNvPr id="26645" name="Oval 18"/>
              <p:cNvSpPr>
                <a:spLocks noChangeArrowheads="1"/>
              </p:cNvSpPr>
              <p:nvPr/>
            </p:nvSpPr>
            <p:spPr bwMode="auto">
              <a:xfrm>
                <a:off x="1429" y="3158"/>
                <a:ext cx="453" cy="272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bg1"/>
                  </a:buClr>
                  <a:buSzPct val="100000"/>
                  <a:buFont typeface="Arial" pitchFamily="34" charset="0"/>
                  <a:buChar char="•"/>
                </a:pPr>
                <a:endParaRPr lang="zh-CN" altLang="en-US">
                  <a:ea typeface="楷体_GB2312"/>
                </a:endParaRPr>
              </a:p>
            </p:txBody>
          </p:sp>
          <p:sp>
            <p:nvSpPr>
              <p:cNvPr id="26646" name="AutoShape 19"/>
              <p:cNvSpPr>
                <a:spLocks/>
              </p:cNvSpPr>
              <p:nvPr/>
            </p:nvSpPr>
            <p:spPr bwMode="auto">
              <a:xfrm>
                <a:off x="2048" y="2632"/>
                <a:ext cx="360" cy="299"/>
              </a:xfrm>
              <a:prstGeom prst="borderCallout1">
                <a:avLst>
                  <a:gd name="adj1" fmla="val 24079"/>
                  <a:gd name="adj2" fmla="val -13333"/>
                  <a:gd name="adj3" fmla="val 173912"/>
                  <a:gd name="adj4" fmla="val -76389"/>
                </a:avLst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1"/>
                  </a:buClr>
                  <a:buSzPct val="100000"/>
                  <a:buFont typeface="Arial" pitchFamily="34" charset="0"/>
                  <a:buNone/>
                </a:pPr>
                <a:r>
                  <a:rPr lang="en-US" altLang="zh-CN" sz="2800" b="1">
                    <a:ea typeface="楷体_GB2312"/>
                  </a:rPr>
                  <a:t>-4</a:t>
                </a:r>
              </a:p>
            </p:txBody>
          </p:sp>
        </p:grpSp>
        <p:grpSp>
          <p:nvGrpSpPr>
            <p:cNvPr id="26642" name="Group 20"/>
            <p:cNvGrpSpPr>
              <a:grpSpLocks/>
            </p:cNvGrpSpPr>
            <p:nvPr/>
          </p:nvGrpSpPr>
          <p:grpSpPr bwMode="auto">
            <a:xfrm>
              <a:off x="1474" y="3475"/>
              <a:ext cx="1361" cy="681"/>
              <a:chOff x="1474" y="3475"/>
              <a:chExt cx="1361" cy="681"/>
            </a:xfrm>
          </p:grpSpPr>
          <p:sp>
            <p:nvSpPr>
              <p:cNvPr id="26643" name="Oval 21"/>
              <p:cNvSpPr>
                <a:spLocks noChangeArrowheads="1"/>
              </p:cNvSpPr>
              <p:nvPr/>
            </p:nvSpPr>
            <p:spPr bwMode="auto">
              <a:xfrm>
                <a:off x="1474" y="3475"/>
                <a:ext cx="816" cy="227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chemeClr val="bg1"/>
                  </a:buClr>
                  <a:buSzPct val="100000"/>
                  <a:buFont typeface="Arial" pitchFamily="34" charset="0"/>
                  <a:buChar char="•"/>
                </a:pPr>
                <a:endParaRPr lang="zh-CN" altLang="en-US">
                  <a:ea typeface="楷体_GB2312"/>
                </a:endParaRPr>
              </a:p>
            </p:txBody>
          </p:sp>
          <p:sp>
            <p:nvSpPr>
              <p:cNvPr id="26644" name="AutoShape 22"/>
              <p:cNvSpPr>
                <a:spLocks/>
              </p:cNvSpPr>
              <p:nvPr/>
            </p:nvSpPr>
            <p:spPr bwMode="auto">
              <a:xfrm>
                <a:off x="2381" y="3838"/>
                <a:ext cx="454" cy="318"/>
              </a:xfrm>
              <a:prstGeom prst="borderCallout2">
                <a:avLst>
                  <a:gd name="adj1" fmla="val 22644"/>
                  <a:gd name="adj2" fmla="val -10574"/>
                  <a:gd name="adj3" fmla="val 22644"/>
                  <a:gd name="adj4" fmla="val -71366"/>
                  <a:gd name="adj5" fmla="val -39620"/>
                  <a:gd name="adj6" fmla="val -134583"/>
                </a:avLst>
              </a:prstGeom>
              <a:solidFill>
                <a:srgbClr val="FFFF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1"/>
                  </a:buClr>
                  <a:buSzPct val="100000"/>
                  <a:buFont typeface="Arial" pitchFamily="34" charset="0"/>
                  <a:buNone/>
                </a:pPr>
                <a:r>
                  <a:rPr lang="en-US" altLang="zh-CN" sz="2800" b="1">
                    <a:ea typeface="楷体_GB2312"/>
                  </a:rPr>
                  <a:t>6</a:t>
                </a: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1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1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9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91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91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1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1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91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9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1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91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9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9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91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9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91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91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91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9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91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91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91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9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589" grpId="0"/>
      <p:bldP spid="1091590" grpId="0"/>
      <p:bldP spid="1091591" grpId="0"/>
      <p:bldP spid="1091592" grpId="0"/>
      <p:bldP spid="1091593" grpId="0"/>
      <p:bldP spid="1091594" grpId="0"/>
      <p:bldP spid="1091595" grpId="0"/>
      <p:bldP spid="1091596" grpId="0"/>
      <p:bldP spid="1091597" grpId="0"/>
      <p:bldP spid="10915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课题作业</a:t>
            </a:r>
            <a:endParaRPr lang="zh-CN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8070389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670210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3438" y="1925638"/>
          <a:ext cx="4343400" cy="380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图表" r:id="rId3" imgW="4486439" imgH="3933952" progId="Excel.Chart.8">
                  <p:embed/>
                </p:oleObj>
              </mc:Choice>
              <mc:Fallback>
                <p:oleObj name="图表" r:id="rId3" imgW="4486439" imgH="3933952" progId="Excel.Char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925638"/>
                        <a:ext cx="4343400" cy="380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算法性能比较</a:t>
            </a: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838200" y="1874838"/>
          <a:ext cx="3810000" cy="386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SmartDraw" r:id="rId5" imgW="3703320" imgH="3761232" progId="SmartDraw.2">
                  <p:embed/>
                </p:oleObj>
              </mc:Choice>
              <mc:Fallback>
                <p:oleObj name="SmartDraw" r:id="rId5" imgW="3703320" imgH="3761232" progId="SmartDraw.2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74838"/>
                        <a:ext cx="3810000" cy="386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13" name="AutoShape 5"/>
          <p:cNvSpPr>
            <a:spLocks noChangeArrowheads="1"/>
          </p:cNvSpPr>
          <p:nvPr/>
        </p:nvSpPr>
        <p:spPr bwMode="auto">
          <a:xfrm>
            <a:off x="2771775" y="5876925"/>
            <a:ext cx="3313113" cy="981075"/>
          </a:xfrm>
          <a:prstGeom prst="wedgeEllipseCallout">
            <a:avLst>
              <a:gd name="adj1" fmla="val -95903"/>
              <a:gd name="adj2" fmla="val -13834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2400" b="1">
                <a:solidFill>
                  <a:srgbClr val="FF3300"/>
                </a:solidFill>
                <a:ea typeface="楷体_GB2312"/>
              </a:rPr>
              <a:t>需要这么多线段吗？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2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2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92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92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请看</a:t>
            </a:r>
            <a:r>
              <a:rPr lang="en-US" altLang="zh-CN" smtClean="0"/>
              <a:t>….</a:t>
            </a:r>
          </a:p>
        </p:txBody>
      </p:sp>
      <p:pic>
        <p:nvPicPr>
          <p:cNvPr id="2867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86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93637" name="AutoShape 5"/>
          <p:cNvSpPr>
            <a:spLocks noChangeArrowheads="1"/>
          </p:cNvSpPr>
          <p:nvPr/>
        </p:nvSpPr>
        <p:spPr bwMode="auto">
          <a:xfrm>
            <a:off x="2339975" y="2565400"/>
            <a:ext cx="4608513" cy="2376488"/>
          </a:xfrm>
          <a:prstGeom prst="irregularSeal1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en-US" altLang="zh-CN" sz="5400">
                <a:solidFill>
                  <a:srgbClr val="FF3300"/>
                </a:solidFill>
                <a:ea typeface="楷体_GB2312"/>
              </a:rPr>
              <a:t>46000+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3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3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6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请看</a:t>
            </a:r>
            <a:r>
              <a:rPr lang="en-US" altLang="zh-CN" smtClean="0"/>
              <a:t>….</a:t>
            </a:r>
          </a:p>
        </p:txBody>
      </p:sp>
      <p:pic>
        <p:nvPicPr>
          <p:cNvPr id="2969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97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94661" name="AutoShape 5"/>
          <p:cNvSpPr>
            <a:spLocks noChangeArrowheads="1"/>
          </p:cNvSpPr>
          <p:nvPr/>
        </p:nvSpPr>
        <p:spPr bwMode="auto">
          <a:xfrm>
            <a:off x="1187450" y="3789363"/>
            <a:ext cx="2881313" cy="1655762"/>
          </a:xfrm>
          <a:prstGeom prst="irregularSeal1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en-US" altLang="zh-CN" sz="5400">
                <a:solidFill>
                  <a:srgbClr val="FF3300"/>
                </a:solidFill>
                <a:ea typeface="楷体_GB2312"/>
              </a:rPr>
              <a:t>1024</a:t>
            </a:r>
          </a:p>
        </p:txBody>
      </p:sp>
      <p:sp>
        <p:nvSpPr>
          <p:cNvPr id="1094662" name="AutoShape 6"/>
          <p:cNvSpPr>
            <a:spLocks noChangeArrowheads="1"/>
          </p:cNvSpPr>
          <p:nvPr/>
        </p:nvSpPr>
        <p:spPr bwMode="auto">
          <a:xfrm>
            <a:off x="5148263" y="3644900"/>
            <a:ext cx="3457575" cy="2232025"/>
          </a:xfrm>
          <a:prstGeom prst="irregularSeal1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en-US" altLang="zh-CN" sz="5400">
                <a:solidFill>
                  <a:srgbClr val="FF3300"/>
                </a:solidFill>
                <a:ea typeface="楷体_GB2312"/>
              </a:rPr>
              <a:t>30976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94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4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9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661" grpId="0" animBg="1"/>
      <p:bldP spid="109466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直线扫描转换算法小结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mtClean="0"/>
              <a:t>介绍了扫描转换算法的作用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mtClean="0"/>
              <a:t>介绍了两种直线扫描转换算法：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mtClean="0"/>
              <a:t>DDA</a:t>
            </a:r>
            <a:r>
              <a:rPr lang="zh-CN" altLang="en-US" smtClean="0"/>
              <a:t>方法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mtClean="0"/>
              <a:t>中点 </a:t>
            </a:r>
            <a:r>
              <a:rPr kumimoji="0" lang="en-US" altLang="zh-CN" smtClean="0"/>
              <a:t>Bresenham</a:t>
            </a:r>
            <a:r>
              <a:rPr kumimoji="0" lang="zh-CN" altLang="en-US" smtClean="0"/>
              <a:t>算法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mtClean="0"/>
              <a:t>“重要点”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mtClean="0"/>
              <a:t>利用固有的属性改进算法，提高性能！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光栅显示设备</a:t>
            </a:r>
            <a:endParaRPr lang="zh-CN" altLang="en-US" b="1" smtClean="0">
              <a:solidFill>
                <a:srgbClr val="FF33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810000" cy="4268788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30000"/>
              </a:spcBef>
            </a:pPr>
            <a:r>
              <a:rPr lang="zh-CN" altLang="en-US" sz="2800" b="1" smtClean="0">
                <a:solidFill>
                  <a:srgbClr val="FF3300"/>
                </a:solidFill>
              </a:rPr>
              <a:t>光栅显示设备</a:t>
            </a:r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</a:pPr>
            <a:r>
              <a:rPr lang="zh-CN" altLang="en-US" sz="2400" smtClean="0"/>
              <a:t>二维点阵（像素）</a:t>
            </a:r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</a:pPr>
            <a:r>
              <a:rPr kumimoji="0" lang="zh-CN" altLang="en-US" sz="2400" smtClean="0"/>
              <a:t>最基本的绘图函数：</a:t>
            </a:r>
            <a:r>
              <a:rPr kumimoji="0" lang="en-US" altLang="zh-CN" sz="2400" b="1" smtClean="0">
                <a:solidFill>
                  <a:srgbClr val="FF3300"/>
                </a:solidFill>
              </a:rPr>
              <a:t>DrawPixel(x,y);</a:t>
            </a:r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itchFamily="2" charset="2"/>
              <a:buNone/>
            </a:pPr>
            <a:endParaRPr kumimoji="0" lang="en-US" altLang="zh-CN" sz="2000" b="1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115000"/>
              </a:lnSpc>
              <a:spcBef>
                <a:spcPct val="30000"/>
              </a:spcBef>
            </a:pPr>
            <a:r>
              <a:rPr lang="zh-CN" altLang="en-US" sz="2800" smtClean="0"/>
              <a:t>分辩率：</a:t>
            </a:r>
            <a:r>
              <a:rPr lang="en-US" altLang="zh-CN" sz="2800" smtClean="0"/>
              <a:t>1920*1080</a:t>
            </a:r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</a:pPr>
            <a:r>
              <a:rPr lang="zh-CN" altLang="en-US" sz="2400" smtClean="0"/>
              <a:t>每行有</a:t>
            </a:r>
            <a:r>
              <a:rPr lang="en-US" altLang="zh-CN" sz="2400" smtClean="0"/>
              <a:t>1920</a:t>
            </a:r>
            <a:r>
              <a:rPr lang="zh-CN" altLang="en-US" sz="2400" smtClean="0"/>
              <a:t>个点；</a:t>
            </a:r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</a:pPr>
            <a:r>
              <a:rPr lang="zh-CN" altLang="en-US" sz="2400" smtClean="0"/>
              <a:t>每列有</a:t>
            </a:r>
            <a:r>
              <a:rPr lang="en-US" altLang="zh-CN" sz="2400" smtClean="0"/>
              <a:t>1080</a:t>
            </a:r>
            <a:r>
              <a:rPr lang="zh-CN" altLang="en-US" sz="2400" smtClean="0"/>
              <a:t>个点；</a:t>
            </a:r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800600" y="1628775"/>
          <a:ext cx="3810000" cy="276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SmartDraw" r:id="rId3" imgW="1837944" imgH="1335024" progId="SmartDraw.2">
                  <p:embed/>
                </p:oleObj>
              </mc:Choice>
              <mc:Fallback>
                <p:oleObj name="SmartDraw" r:id="rId3" imgW="1837944" imgH="1335024" progId="SmartDraw.2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28775"/>
                        <a:ext cx="3810000" cy="276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4932363" y="3429000"/>
            <a:ext cx="2951162" cy="7921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4859338" y="4148138"/>
            <a:ext cx="182562" cy="177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5456238" y="4127500"/>
            <a:ext cx="182562" cy="177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6032500" y="3721100"/>
            <a:ext cx="182563" cy="177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5129" name="Oval 9"/>
          <p:cNvSpPr>
            <a:spLocks noChangeArrowheads="1"/>
          </p:cNvSpPr>
          <p:nvPr/>
        </p:nvSpPr>
        <p:spPr bwMode="auto">
          <a:xfrm>
            <a:off x="6608763" y="3716338"/>
            <a:ext cx="182562" cy="177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7185025" y="3335338"/>
            <a:ext cx="182563" cy="177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5131" name="Oval 11"/>
          <p:cNvSpPr>
            <a:spLocks noChangeArrowheads="1"/>
          </p:cNvSpPr>
          <p:nvPr/>
        </p:nvSpPr>
        <p:spPr bwMode="auto">
          <a:xfrm>
            <a:off x="7761288" y="3355975"/>
            <a:ext cx="182562" cy="177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pic>
        <p:nvPicPr>
          <p:cNvPr id="513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652963"/>
            <a:ext cx="3744912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基本图形生成算法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4021138" cy="448468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直线的扫描转换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圆的扫描转换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椭圆的扫描转换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smtClean="0">
                <a:solidFill>
                  <a:srgbClr val="FF0000"/>
                </a:solidFill>
              </a:rPr>
              <a:t>多边形的扫描转换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字符处理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mtClean="0"/>
              <a:t>……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反走样</a:t>
            </a:r>
            <a:endParaRPr lang="en-US" altLang="zh-CN" smtClean="0"/>
          </a:p>
        </p:txBody>
      </p:sp>
      <p:pic>
        <p:nvPicPr>
          <p:cNvPr id="31748" name="Picture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8625" y="3371850"/>
            <a:ext cx="3017838" cy="1570038"/>
          </a:xfrm>
        </p:spPr>
      </p:pic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700213"/>
            <a:ext cx="2951163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5229225"/>
            <a:ext cx="29400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46125"/>
            <a:ext cx="7772400" cy="641350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多边形的扫描转换（区域填充）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9497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smtClean="0">
                <a:solidFill>
                  <a:srgbClr val="FF3300"/>
                </a:solidFill>
              </a:rPr>
              <a:t>扫描转换多边形（区域填充）：</a:t>
            </a:r>
            <a:r>
              <a:rPr lang="zh-CN" altLang="en-US" sz="2400" smtClean="0"/>
              <a:t>从多边形</a:t>
            </a:r>
            <a:r>
              <a:rPr lang="zh-CN" altLang="en-US" sz="2400" smtClean="0">
                <a:solidFill>
                  <a:srgbClr val="0000FF"/>
                </a:solidFill>
              </a:rPr>
              <a:t>顶点表示</a:t>
            </a:r>
            <a:r>
              <a:rPr lang="zh-CN" altLang="en-US" sz="2400" smtClean="0"/>
              <a:t>到</a:t>
            </a:r>
            <a:r>
              <a:rPr lang="zh-CN" altLang="en-US" sz="2400" smtClean="0">
                <a:solidFill>
                  <a:srgbClr val="0000FF"/>
                </a:solidFill>
              </a:rPr>
              <a:t>点阵表示</a:t>
            </a:r>
            <a:r>
              <a:rPr lang="zh-CN" altLang="en-US" sz="2400" smtClean="0"/>
              <a:t>的转换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smtClean="0">
                <a:solidFill>
                  <a:srgbClr val="FF3300"/>
                </a:solidFill>
              </a:rPr>
              <a:t>顶点表示</a:t>
            </a:r>
            <a:r>
              <a:rPr lang="en-US" altLang="zh-CN" sz="2000" b="1" smtClean="0">
                <a:solidFill>
                  <a:srgbClr val="FF3300"/>
                </a:solidFill>
              </a:rPr>
              <a:t>:</a:t>
            </a:r>
            <a:r>
              <a:rPr lang="zh-CN" altLang="en-US" sz="2000" smtClean="0"/>
              <a:t>用多边形的顶点序列来刻划多边形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smtClean="0">
                <a:solidFill>
                  <a:srgbClr val="FF3300"/>
                </a:solidFill>
              </a:rPr>
              <a:t>点阵表示</a:t>
            </a:r>
            <a:r>
              <a:rPr lang="en-US" altLang="zh-CN" sz="2000" b="1" smtClean="0">
                <a:solidFill>
                  <a:srgbClr val="FF3300"/>
                </a:solidFill>
              </a:rPr>
              <a:t>:</a:t>
            </a:r>
            <a:r>
              <a:rPr lang="zh-CN" altLang="en-US" sz="2000" smtClean="0"/>
              <a:t>是用位于多边形内的象素的集合来刻划多边形</a:t>
            </a:r>
          </a:p>
        </p:txBody>
      </p:sp>
      <p:pic>
        <p:nvPicPr>
          <p:cNvPr id="3277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5063" y="1943100"/>
            <a:ext cx="3443287" cy="1790700"/>
          </a:xfrm>
        </p:spPr>
      </p:pic>
      <p:pic>
        <p:nvPicPr>
          <p:cNvPr id="32773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5063" y="4076700"/>
            <a:ext cx="3441700" cy="1790700"/>
          </a:xfr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2625"/>
            <a:ext cx="7772400" cy="768350"/>
          </a:xfrm>
        </p:spPr>
        <p:txBody>
          <a:bodyPr/>
          <a:lstStyle/>
          <a:p>
            <a:pPr eaLnBrk="1" hangingPunct="1"/>
            <a:r>
              <a:rPr lang="en-US" altLang="zh-CN" smtClean="0"/>
              <a:t>X-</a:t>
            </a:r>
            <a:r>
              <a:rPr lang="zh-CN" altLang="en-US" smtClean="0"/>
              <a:t>扫描线算法的基本思想</a:t>
            </a:r>
          </a:p>
        </p:txBody>
      </p:sp>
      <p:graphicFrame>
        <p:nvGraphicFramePr>
          <p:cNvPr id="33795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917700" y="3214688"/>
          <a:ext cx="3810000" cy="309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SmartDraw" r:id="rId3" imgW="1933956" imgH="1569720" progId="SmartDraw.2">
                  <p:embed/>
                </p:oleObj>
              </mc:Choice>
              <mc:Fallback>
                <p:oleObj name="SmartDraw" r:id="rId3" imgW="1933956" imgH="1569720" progId="SmartDraw.2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3214688"/>
                        <a:ext cx="3810000" cy="309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833438" y="1765300"/>
            <a:ext cx="7554912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smtClean="0"/>
              <a:t>如果“</a:t>
            </a:r>
            <a:r>
              <a:rPr lang="zh-CN" altLang="en-US" sz="2800" b="1" smtClean="0">
                <a:solidFill>
                  <a:srgbClr val="FF0000"/>
                </a:solidFill>
              </a:rPr>
              <a:t>能确定线在多边形内的部分</a:t>
            </a:r>
            <a:r>
              <a:rPr lang="zh-CN" altLang="en-US" sz="2800" smtClean="0"/>
              <a:t>”，那么就可以“从下到上” 逐条线的处理；</a:t>
            </a:r>
            <a:endParaRPr kumimoji="0" lang="zh-CN" altLang="en-US" sz="2400" smtClean="0"/>
          </a:p>
        </p:txBody>
      </p:sp>
      <p:sp>
        <p:nvSpPr>
          <p:cNvPr id="1122310" name="Line 6"/>
          <p:cNvSpPr>
            <a:spLocks noChangeShapeType="1"/>
          </p:cNvSpPr>
          <p:nvPr/>
        </p:nvSpPr>
        <p:spPr bwMode="auto">
          <a:xfrm>
            <a:off x="1330325" y="6238875"/>
            <a:ext cx="446405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2311" name="Line 7"/>
          <p:cNvSpPr>
            <a:spLocks noChangeShapeType="1"/>
          </p:cNvSpPr>
          <p:nvPr/>
        </p:nvSpPr>
        <p:spPr bwMode="auto">
          <a:xfrm>
            <a:off x="1330325" y="5880100"/>
            <a:ext cx="446405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2312" name="Line 8"/>
          <p:cNvSpPr>
            <a:spLocks noChangeShapeType="1"/>
          </p:cNvSpPr>
          <p:nvPr/>
        </p:nvSpPr>
        <p:spPr bwMode="auto">
          <a:xfrm>
            <a:off x="1330325" y="3287713"/>
            <a:ext cx="446405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2313" name="Line 9"/>
          <p:cNvSpPr>
            <a:spLocks noChangeShapeType="1"/>
          </p:cNvSpPr>
          <p:nvPr/>
        </p:nvSpPr>
        <p:spPr bwMode="auto">
          <a:xfrm>
            <a:off x="1258888" y="4727575"/>
            <a:ext cx="446405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1" name="Line 10"/>
          <p:cNvSpPr>
            <a:spLocks noChangeShapeType="1"/>
          </p:cNvSpPr>
          <p:nvPr/>
        </p:nvSpPr>
        <p:spPr bwMode="auto">
          <a:xfrm>
            <a:off x="2555875" y="4727575"/>
            <a:ext cx="2159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484438" y="2565400"/>
            <a:ext cx="6264275" cy="1727200"/>
            <a:chOff x="2483768" y="2564904"/>
            <a:chExt cx="6264696" cy="1728192"/>
          </a:xfrm>
        </p:grpSpPr>
        <p:sp>
          <p:nvSpPr>
            <p:cNvPr id="33806" name="椭圆 1"/>
            <p:cNvSpPr>
              <a:spLocks noChangeArrowheads="1"/>
            </p:cNvSpPr>
            <p:nvPr/>
          </p:nvSpPr>
          <p:spPr bwMode="auto">
            <a:xfrm>
              <a:off x="2483768" y="2564904"/>
              <a:ext cx="3239914" cy="432048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  <p:sp>
          <p:nvSpPr>
            <p:cNvPr id="33807" name="圆角矩形标注 2"/>
            <p:cNvSpPr>
              <a:spLocks noChangeArrowheads="1"/>
            </p:cNvSpPr>
            <p:nvPr/>
          </p:nvSpPr>
          <p:spPr bwMode="auto">
            <a:xfrm>
              <a:off x="6156176" y="3429000"/>
              <a:ext cx="2592288" cy="864096"/>
            </a:xfrm>
            <a:prstGeom prst="wedgeRoundRectCallout">
              <a:avLst>
                <a:gd name="adj1" fmla="val -83542"/>
                <a:gd name="adj2" fmla="val -105472"/>
                <a:gd name="adj3" fmla="val 16667"/>
              </a:avLst>
            </a:prstGeom>
            <a:solidFill>
              <a:srgbClr val="FBFBF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None/>
              </a:pPr>
              <a:r>
                <a:rPr lang="zh-CN" altLang="en-US" sz="2400">
                  <a:ea typeface="楷体_GB2312"/>
                </a:rPr>
                <a:t>名字来源之一：扫描过程</a:t>
              </a: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2484438" y="4508500"/>
            <a:ext cx="6264275" cy="1728788"/>
            <a:chOff x="2483768" y="2564904"/>
            <a:chExt cx="6264696" cy="1728192"/>
          </a:xfrm>
        </p:grpSpPr>
        <p:sp>
          <p:nvSpPr>
            <p:cNvPr id="33804" name="椭圆 13"/>
            <p:cNvSpPr>
              <a:spLocks noChangeArrowheads="1"/>
            </p:cNvSpPr>
            <p:nvPr/>
          </p:nvSpPr>
          <p:spPr bwMode="auto">
            <a:xfrm>
              <a:off x="2483768" y="2564904"/>
              <a:ext cx="3239914" cy="432048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  <p:sp>
          <p:nvSpPr>
            <p:cNvPr id="33805" name="圆角矩形标注 14"/>
            <p:cNvSpPr>
              <a:spLocks noChangeArrowheads="1"/>
            </p:cNvSpPr>
            <p:nvPr/>
          </p:nvSpPr>
          <p:spPr bwMode="auto">
            <a:xfrm>
              <a:off x="6156176" y="3429000"/>
              <a:ext cx="2592288" cy="864096"/>
            </a:xfrm>
            <a:prstGeom prst="wedgeRoundRectCallout">
              <a:avLst>
                <a:gd name="adj1" fmla="val -83542"/>
                <a:gd name="adj2" fmla="val -105472"/>
                <a:gd name="adj3" fmla="val 16667"/>
              </a:avLst>
            </a:prstGeom>
            <a:solidFill>
              <a:srgbClr val="FBFBF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None/>
              </a:pPr>
              <a:r>
                <a:rPr lang="zh-CN" altLang="en-US" sz="2400">
                  <a:ea typeface="楷体_GB2312"/>
                </a:rPr>
                <a:t>名字来源之二：平行于</a:t>
              </a:r>
              <a:r>
                <a:rPr lang="en-US" altLang="zh-CN" sz="2400">
                  <a:ea typeface="楷体_GB2312"/>
                </a:rPr>
                <a:t>X</a:t>
              </a:r>
              <a:r>
                <a:rPr lang="zh-CN" altLang="en-US" sz="2400">
                  <a:ea typeface="楷体_GB2312"/>
                </a:rPr>
                <a:t>轴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2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2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2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2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2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2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2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22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2310" grpId="0" animBg="1"/>
      <p:bldP spid="1122311" grpId="0" animBg="1"/>
      <p:bldP spid="1122312" grpId="0" animBg="1"/>
      <p:bldP spid="11223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25475"/>
            <a:ext cx="8280400" cy="769938"/>
          </a:xfrm>
        </p:spPr>
        <p:txBody>
          <a:bodyPr/>
          <a:lstStyle/>
          <a:p>
            <a:pPr eaLnBrk="1" hangingPunct="1"/>
            <a:r>
              <a:rPr lang="zh-CN" altLang="en-US" smtClean="0"/>
              <a:t>确定多边形内部扫描线的过程</a:t>
            </a:r>
          </a:p>
        </p:txBody>
      </p:sp>
      <p:sp>
        <p:nvSpPr>
          <p:cNvPr id="112435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787900" y="1700213"/>
            <a:ext cx="3810000" cy="388937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800" smtClean="0"/>
              <a:t>求交点：</a:t>
            </a:r>
          </a:p>
          <a:p>
            <a:pPr lvl="1" eaLnBrk="1" hangingPunct="1">
              <a:spcBef>
                <a:spcPts val="1200"/>
              </a:spcBef>
            </a:pPr>
            <a:r>
              <a:rPr kumimoji="0" lang="en-US" altLang="zh-CN" sz="2400" smtClean="0"/>
              <a:t>A </a:t>
            </a:r>
            <a:r>
              <a:rPr kumimoji="0" lang="zh-CN" altLang="en-US" sz="2400" smtClean="0"/>
              <a:t>：（</a:t>
            </a:r>
            <a:r>
              <a:rPr kumimoji="0" lang="en-US" altLang="zh-CN" sz="2400" smtClean="0"/>
              <a:t>2</a:t>
            </a:r>
            <a:r>
              <a:rPr kumimoji="0" lang="zh-CN" altLang="en-US" sz="2400" smtClean="0"/>
              <a:t>，</a:t>
            </a:r>
            <a:r>
              <a:rPr kumimoji="0" lang="en-US" altLang="zh-CN" sz="2400" smtClean="0"/>
              <a:t>3</a:t>
            </a:r>
            <a:r>
              <a:rPr kumimoji="0" lang="zh-CN" altLang="en-US" sz="2400" smtClean="0"/>
              <a:t>）</a:t>
            </a:r>
          </a:p>
          <a:p>
            <a:pPr lvl="1" eaLnBrk="1" hangingPunct="1">
              <a:spcBef>
                <a:spcPts val="1200"/>
              </a:spcBef>
            </a:pPr>
            <a:r>
              <a:rPr kumimoji="0" lang="en-US" altLang="zh-CN" sz="2400" smtClean="0"/>
              <a:t>B </a:t>
            </a:r>
            <a:r>
              <a:rPr kumimoji="0" lang="zh-CN" altLang="en-US" sz="2400" smtClean="0"/>
              <a:t>：（</a:t>
            </a:r>
            <a:r>
              <a:rPr kumimoji="0" lang="en-US" altLang="zh-CN" sz="2400" smtClean="0"/>
              <a:t>4</a:t>
            </a:r>
            <a:r>
              <a:rPr kumimoji="0" lang="zh-CN" altLang="en-US" sz="2400" smtClean="0"/>
              <a:t>，</a:t>
            </a:r>
            <a:r>
              <a:rPr kumimoji="0" lang="en-US" altLang="zh-CN" sz="2400" smtClean="0"/>
              <a:t>3</a:t>
            </a:r>
            <a:r>
              <a:rPr kumimoji="0" lang="zh-CN" altLang="en-US" sz="2400" smtClean="0"/>
              <a:t>）</a:t>
            </a:r>
          </a:p>
          <a:p>
            <a:pPr lvl="1" eaLnBrk="1" hangingPunct="1">
              <a:spcBef>
                <a:spcPts val="1200"/>
              </a:spcBef>
            </a:pPr>
            <a:r>
              <a:rPr kumimoji="0" lang="en-US" altLang="zh-CN" sz="2400" smtClean="0"/>
              <a:t>C </a:t>
            </a:r>
            <a:r>
              <a:rPr kumimoji="0" lang="zh-CN" altLang="en-US" sz="2400" smtClean="0"/>
              <a:t>：（</a:t>
            </a:r>
            <a:r>
              <a:rPr kumimoji="0" lang="en-US" altLang="zh-CN" sz="2400" smtClean="0"/>
              <a:t>7</a:t>
            </a:r>
            <a:r>
              <a:rPr kumimoji="0" lang="zh-CN" altLang="en-US" sz="2400" smtClean="0"/>
              <a:t>，</a:t>
            </a:r>
            <a:r>
              <a:rPr kumimoji="0" lang="en-US" altLang="zh-CN" sz="2400" smtClean="0"/>
              <a:t>3</a:t>
            </a:r>
            <a:r>
              <a:rPr kumimoji="0" lang="zh-CN" altLang="en-US" sz="2400" smtClean="0"/>
              <a:t>）</a:t>
            </a:r>
          </a:p>
          <a:p>
            <a:pPr lvl="1" eaLnBrk="1" hangingPunct="1">
              <a:spcBef>
                <a:spcPts val="1200"/>
              </a:spcBef>
            </a:pPr>
            <a:r>
              <a:rPr kumimoji="0" lang="en-US" altLang="zh-CN" sz="2400" smtClean="0"/>
              <a:t>D </a:t>
            </a:r>
            <a:r>
              <a:rPr kumimoji="0" lang="zh-CN" altLang="en-US" sz="2400" smtClean="0"/>
              <a:t>：（</a:t>
            </a:r>
            <a:r>
              <a:rPr kumimoji="0" lang="en-US" altLang="zh-CN" sz="2400" smtClean="0"/>
              <a:t>9</a:t>
            </a:r>
            <a:r>
              <a:rPr kumimoji="0" lang="zh-CN" altLang="en-US" sz="2400" smtClean="0"/>
              <a:t>，</a:t>
            </a:r>
            <a:r>
              <a:rPr kumimoji="0" lang="en-US" altLang="zh-CN" sz="2400" smtClean="0"/>
              <a:t>3</a:t>
            </a:r>
            <a:r>
              <a:rPr kumimoji="0" lang="zh-CN" altLang="en-US" sz="2400" smtClean="0"/>
              <a:t>）</a:t>
            </a:r>
          </a:p>
          <a:p>
            <a:pPr eaLnBrk="1" hangingPunct="1">
              <a:spcBef>
                <a:spcPts val="1200"/>
              </a:spcBef>
            </a:pPr>
            <a:r>
              <a:rPr kumimoji="0" lang="en-US" altLang="zh-CN" sz="2800" smtClean="0"/>
              <a:t>[A</a:t>
            </a:r>
            <a:r>
              <a:rPr kumimoji="0" lang="zh-CN" altLang="en-US" sz="2800" smtClean="0"/>
              <a:t>，</a:t>
            </a:r>
            <a:r>
              <a:rPr kumimoji="0" lang="en-US" altLang="zh-CN" sz="2800" smtClean="0"/>
              <a:t>B]</a:t>
            </a:r>
            <a:r>
              <a:rPr kumimoji="0" lang="zh-CN" altLang="en-US" sz="2800" smtClean="0"/>
              <a:t>、</a:t>
            </a:r>
            <a:r>
              <a:rPr kumimoji="0" lang="en-US" altLang="zh-CN" sz="2800" smtClean="0"/>
              <a:t>[C</a:t>
            </a:r>
            <a:r>
              <a:rPr kumimoji="0" lang="zh-CN" altLang="en-US" sz="2800" smtClean="0"/>
              <a:t>，</a:t>
            </a:r>
            <a:r>
              <a:rPr kumimoji="0" lang="en-US" altLang="zh-CN" sz="2800" smtClean="0"/>
              <a:t>D]</a:t>
            </a:r>
            <a:r>
              <a:rPr kumimoji="0" lang="zh-CN" altLang="en-US" sz="2800" smtClean="0"/>
              <a:t>在多边形内部</a:t>
            </a:r>
          </a:p>
        </p:txBody>
      </p:sp>
      <p:graphicFrame>
        <p:nvGraphicFramePr>
          <p:cNvPr id="34820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827088" y="1628775"/>
          <a:ext cx="3419475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r:id="rId3" imgW="3006852" imgH="3316224" progId="Visio.Drawing.5">
                  <p:embed/>
                </p:oleObj>
              </mc:Choice>
              <mc:Fallback>
                <p:oleObj r:id="rId3" imgW="3006852" imgH="3316224" progId="Visio.Drawing.5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28775"/>
                        <a:ext cx="3419475" cy="3770313"/>
                      </a:xfrm>
                      <a:prstGeom prst="rect">
                        <a:avLst/>
                      </a:prstGeom>
                      <a:solidFill>
                        <a:srgbClr val="FBFBFB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4361" name="AutoShape 9"/>
          <p:cNvSpPr>
            <a:spLocks noChangeArrowheads="1"/>
          </p:cNvSpPr>
          <p:nvPr/>
        </p:nvSpPr>
        <p:spPr bwMode="auto">
          <a:xfrm>
            <a:off x="6831013" y="1530350"/>
            <a:ext cx="2339975" cy="577850"/>
          </a:xfrm>
          <a:prstGeom prst="wedgeEllipseCallout">
            <a:avLst>
              <a:gd name="adj1" fmla="val -39565"/>
              <a:gd name="adj2" fmla="val 109685"/>
            </a:avLst>
          </a:prstGeom>
          <a:solidFill>
            <a:srgbClr val="FBFBFB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2400" b="1">
                <a:ea typeface="楷体_GB2312"/>
              </a:rPr>
              <a:t>交点取整</a:t>
            </a:r>
          </a:p>
        </p:txBody>
      </p:sp>
      <p:sp>
        <p:nvSpPr>
          <p:cNvPr id="6" name="横卷形 5"/>
          <p:cNvSpPr>
            <a:spLocks noChangeArrowheads="1"/>
          </p:cNvSpPr>
          <p:nvPr/>
        </p:nvSpPr>
        <p:spPr bwMode="auto">
          <a:xfrm>
            <a:off x="684213" y="5589588"/>
            <a:ext cx="7920037" cy="1008062"/>
          </a:xfrm>
          <a:prstGeom prst="horizontalScroll">
            <a:avLst>
              <a:gd name="adj" fmla="val 12500"/>
            </a:avLst>
          </a:prstGeom>
          <a:solidFill>
            <a:srgbClr val="FBFBFB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ea typeface="楷体_GB2312"/>
              </a:rPr>
              <a:t>填充过程： 求交点</a:t>
            </a:r>
            <a:r>
              <a:rPr lang="en-US" altLang="zh-CN" sz="2800">
                <a:solidFill>
                  <a:schemeClr val="tx1"/>
                </a:solidFill>
                <a:ea typeface="楷体_GB2312"/>
                <a:sym typeface="Wingdings" pitchFamily="2" charset="2"/>
              </a:rPr>
              <a:t></a:t>
            </a:r>
            <a:r>
              <a:rPr lang="zh-CN" altLang="en-US" sz="2800">
                <a:solidFill>
                  <a:schemeClr val="tx1"/>
                </a:solidFill>
                <a:ea typeface="楷体_GB2312"/>
                <a:sym typeface="Wingdings" pitchFamily="2" charset="2"/>
              </a:rPr>
              <a:t>排序</a:t>
            </a:r>
            <a:r>
              <a:rPr lang="en-US" altLang="zh-CN" sz="2800">
                <a:solidFill>
                  <a:schemeClr val="tx1"/>
                </a:solidFill>
                <a:ea typeface="楷体_GB2312"/>
                <a:sym typeface="Wingdings" pitchFamily="2" charset="2"/>
              </a:rPr>
              <a:t></a:t>
            </a:r>
            <a:r>
              <a:rPr lang="zh-CN" altLang="en-US" sz="2800">
                <a:solidFill>
                  <a:schemeClr val="tx1"/>
                </a:solidFill>
                <a:ea typeface="楷体_GB2312"/>
                <a:sym typeface="Wingdings" pitchFamily="2" charset="2"/>
              </a:rPr>
              <a:t>配对</a:t>
            </a:r>
            <a:r>
              <a:rPr lang="en-US" altLang="zh-CN" sz="2800">
                <a:solidFill>
                  <a:schemeClr val="tx1"/>
                </a:solidFill>
                <a:ea typeface="楷体_GB2312"/>
                <a:sym typeface="Wingdings" pitchFamily="2" charset="2"/>
              </a:rPr>
              <a:t></a:t>
            </a:r>
            <a:r>
              <a:rPr lang="zh-CN" altLang="en-US" sz="2800">
                <a:solidFill>
                  <a:schemeClr val="tx1"/>
                </a:solidFill>
                <a:ea typeface="楷体_GB2312"/>
                <a:sym typeface="Wingdings" pitchFamily="2" charset="2"/>
              </a:rPr>
              <a:t>填充</a:t>
            </a:r>
            <a:endParaRPr lang="zh-CN" altLang="en-US" sz="2800">
              <a:solidFill>
                <a:schemeClr val="tx1"/>
              </a:solidFill>
              <a:ea typeface="楷体_GB231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2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12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124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124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124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4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4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24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61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15963"/>
            <a:ext cx="7772400" cy="701675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特例：交点在顶点位置</a:t>
            </a:r>
          </a:p>
        </p:txBody>
      </p:sp>
      <p:sp>
        <p:nvSpPr>
          <p:cNvPr id="1129478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smtClean="0"/>
              <a:t>共享顶点的两条边分别落在扫描线的</a:t>
            </a:r>
            <a:r>
              <a:rPr lang="zh-CN" altLang="en-US" sz="2800" smtClean="0">
                <a:solidFill>
                  <a:srgbClr val="FF0000"/>
                </a:solidFill>
              </a:rPr>
              <a:t>两侧</a:t>
            </a:r>
          </a:p>
          <a:p>
            <a:pPr lvl="1"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smtClean="0"/>
              <a:t>按</a:t>
            </a:r>
            <a:r>
              <a:rPr lang="en-US" altLang="zh-CN" sz="2400" smtClean="0"/>
              <a:t>1</a:t>
            </a:r>
            <a:r>
              <a:rPr lang="zh-CN" altLang="en-US" sz="2400" smtClean="0"/>
              <a:t>个处理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smtClean="0"/>
              <a:t>共享顶点的两条边在扫描线的</a:t>
            </a:r>
            <a:r>
              <a:rPr lang="zh-CN" altLang="en-US" sz="2800" smtClean="0">
                <a:solidFill>
                  <a:srgbClr val="FF0000"/>
                </a:solidFill>
              </a:rPr>
              <a:t>同一侧</a:t>
            </a:r>
          </a:p>
          <a:p>
            <a:pPr lvl="1"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smtClean="0"/>
              <a:t>按</a:t>
            </a:r>
            <a:r>
              <a:rPr lang="en-US" altLang="zh-CN" sz="2400" smtClean="0"/>
              <a:t>0</a:t>
            </a:r>
            <a:r>
              <a:rPr lang="zh-CN" altLang="en-US" sz="2400" smtClean="0"/>
              <a:t>或</a:t>
            </a:r>
            <a:r>
              <a:rPr lang="en-US" altLang="zh-CN" sz="2400" smtClean="0"/>
              <a:t>2</a:t>
            </a:r>
            <a:r>
              <a:rPr lang="zh-CN" altLang="en-US" sz="2400" smtClean="0"/>
              <a:t>个处理</a:t>
            </a:r>
          </a:p>
          <a:p>
            <a:pPr eaLnBrk="1" hangingPunct="1"/>
            <a:endParaRPr lang="en-US" altLang="zh-CN" sz="2800" smtClean="0"/>
          </a:p>
        </p:txBody>
      </p:sp>
      <p:graphicFrame>
        <p:nvGraphicFramePr>
          <p:cNvPr id="35844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827088" y="1916113"/>
          <a:ext cx="3455987" cy="331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r:id="rId3" imgW="3456432" imgH="3316224" progId="Visio.Drawing.5">
                  <p:embed/>
                </p:oleObj>
              </mc:Choice>
              <mc:Fallback>
                <p:oleObj r:id="rId3" imgW="3456432" imgH="3316224" progId="Visio.Drawing.5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16113"/>
                        <a:ext cx="3455987" cy="331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椭圆 1"/>
          <p:cNvSpPr>
            <a:spLocks noChangeArrowheads="1"/>
          </p:cNvSpPr>
          <p:nvPr/>
        </p:nvSpPr>
        <p:spPr bwMode="auto">
          <a:xfrm>
            <a:off x="1116013" y="3213100"/>
            <a:ext cx="1079500" cy="3603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258888" y="2205038"/>
            <a:ext cx="3817937" cy="1368425"/>
            <a:chOff x="1259632" y="2204864"/>
            <a:chExt cx="3816424" cy="1368152"/>
          </a:xfrm>
        </p:grpSpPr>
        <p:sp>
          <p:nvSpPr>
            <p:cNvPr id="35850" name="椭圆 2"/>
            <p:cNvSpPr>
              <a:spLocks noChangeArrowheads="1"/>
            </p:cNvSpPr>
            <p:nvPr/>
          </p:nvSpPr>
          <p:spPr bwMode="auto">
            <a:xfrm>
              <a:off x="1259632" y="3212976"/>
              <a:ext cx="792088" cy="360040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  <p:cxnSp>
          <p:nvCxnSpPr>
            <p:cNvPr id="35851" name="直接箭头连接符 4"/>
            <p:cNvCxnSpPr>
              <a:cxnSpLocks noChangeShapeType="1"/>
            </p:cNvCxnSpPr>
            <p:nvPr/>
          </p:nvCxnSpPr>
          <p:spPr bwMode="auto">
            <a:xfrm flipV="1">
              <a:off x="2051720" y="2204864"/>
              <a:ext cx="3024336" cy="1188132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655763" y="3573463"/>
            <a:ext cx="3421062" cy="1223962"/>
            <a:chOff x="1655676" y="3573016"/>
            <a:chExt cx="3420380" cy="1224136"/>
          </a:xfrm>
        </p:grpSpPr>
        <p:sp>
          <p:nvSpPr>
            <p:cNvPr id="7" name="椭圆 6"/>
            <p:cNvSpPr/>
            <p:nvPr/>
          </p:nvSpPr>
          <p:spPr bwMode="auto">
            <a:xfrm>
              <a:off x="1655676" y="3573016"/>
              <a:ext cx="1620514" cy="1224136"/>
            </a:xfrm>
            <a:prstGeom prst="ellipse">
              <a:avLst/>
            </a:prstGeom>
            <a:noFill/>
            <a:ln w="2857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charset="0"/>
                <a:buChar char="•"/>
                <a:defRPr/>
              </a:pPr>
              <a:endParaRPr lang="zh-CN" altLang="en-US">
                <a:ea typeface="楷体_GB2312" pitchFamily="49" charset="-122"/>
                <a:cs typeface="+mn-cs"/>
              </a:endParaRPr>
            </a:p>
          </p:txBody>
        </p:sp>
        <p:cxnSp>
          <p:nvCxnSpPr>
            <p:cNvPr id="9" name="直接箭头连接符 8"/>
            <p:cNvCxnSpPr>
              <a:stCxn id="7" idx="6"/>
            </p:cNvCxnSpPr>
            <p:nvPr/>
          </p:nvCxnSpPr>
          <p:spPr bwMode="auto">
            <a:xfrm>
              <a:off x="3276190" y="4185878"/>
              <a:ext cx="1799866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9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129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29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29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x-</a:t>
            </a:r>
            <a:r>
              <a:rPr lang="zh-CN" altLang="en-US" smtClean="0"/>
              <a:t>扫描线算法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smtClean="0"/>
              <a:t>确定多边形所占有的</a:t>
            </a:r>
            <a:r>
              <a:rPr lang="zh-CN" altLang="en-US" smtClean="0">
                <a:solidFill>
                  <a:srgbClr val="FF0000"/>
                </a:solidFill>
              </a:rPr>
              <a:t>最大扫描线数</a:t>
            </a:r>
            <a:r>
              <a:rPr lang="zh-CN" altLang="en-US" smtClean="0"/>
              <a:t>；得到多边形顶点的最小和最大</a:t>
            </a:r>
            <a:r>
              <a:rPr lang="en-US" altLang="zh-CN" smtClean="0"/>
              <a:t>y</a:t>
            </a:r>
            <a:r>
              <a:rPr lang="zh-CN" altLang="en-US" smtClean="0"/>
              <a:t>值（</a:t>
            </a:r>
            <a:r>
              <a:rPr lang="en-US" altLang="zh-CN" smtClean="0"/>
              <a:t>y</a:t>
            </a:r>
            <a:r>
              <a:rPr lang="en-US" altLang="zh-CN" baseline="-25000" smtClean="0"/>
              <a:t>min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en-US" altLang="zh-CN" baseline="-25000" smtClean="0"/>
              <a:t>max</a:t>
            </a:r>
            <a:r>
              <a:rPr lang="zh-CN" altLang="en-US" smtClean="0"/>
              <a:t>）。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smtClean="0"/>
              <a:t>从</a:t>
            </a:r>
            <a:r>
              <a:rPr lang="en-US" altLang="zh-CN" smtClean="0"/>
              <a:t>y=y</a:t>
            </a:r>
            <a:r>
              <a:rPr lang="en-US" altLang="zh-CN" baseline="-25000" smtClean="0"/>
              <a:t>min</a:t>
            </a:r>
            <a:r>
              <a:rPr lang="zh-CN" altLang="en-US" smtClean="0"/>
              <a:t>到</a:t>
            </a:r>
            <a:r>
              <a:rPr lang="en-US" altLang="zh-CN" smtClean="0"/>
              <a:t>y=y</a:t>
            </a:r>
            <a:r>
              <a:rPr lang="en-US" altLang="zh-CN" baseline="-25000" smtClean="0"/>
              <a:t>max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0000"/>
                </a:solidFill>
              </a:rPr>
              <a:t>每次用一条扫描线进行填充</a:t>
            </a:r>
            <a:r>
              <a:rPr lang="zh-CN" altLang="en-US" smtClean="0"/>
              <a:t>。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smtClean="0"/>
              <a:t>对一条扫描线填充的过程可分为四个步骤：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smtClean="0"/>
              <a:t>求交点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smtClean="0"/>
              <a:t>排序：从左到右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smtClean="0"/>
              <a:t>交点配对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smtClean="0"/>
              <a:t>区间填色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扫描线算法的应用：内外测试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2627313" y="2636838"/>
            <a:ext cx="3455987" cy="2016125"/>
            <a:chOff x="1655" y="1661"/>
            <a:chExt cx="2177" cy="1270"/>
          </a:xfrm>
        </p:grpSpPr>
        <p:sp>
          <p:nvSpPr>
            <p:cNvPr id="37900" name="Line 4"/>
            <p:cNvSpPr>
              <a:spLocks noChangeShapeType="1"/>
            </p:cNvSpPr>
            <p:nvPr/>
          </p:nvSpPr>
          <p:spPr bwMode="auto">
            <a:xfrm flipV="1">
              <a:off x="1655" y="1661"/>
              <a:ext cx="1043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Line 5"/>
            <p:cNvSpPr>
              <a:spLocks noChangeShapeType="1"/>
            </p:cNvSpPr>
            <p:nvPr/>
          </p:nvSpPr>
          <p:spPr bwMode="auto">
            <a:xfrm>
              <a:off x="2698" y="1661"/>
              <a:ext cx="1134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Line 6"/>
            <p:cNvSpPr>
              <a:spLocks noChangeShapeType="1"/>
            </p:cNvSpPr>
            <p:nvPr/>
          </p:nvSpPr>
          <p:spPr bwMode="auto">
            <a:xfrm flipH="1">
              <a:off x="3469" y="2115"/>
              <a:ext cx="363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Line 7"/>
            <p:cNvSpPr>
              <a:spLocks noChangeShapeType="1"/>
            </p:cNvSpPr>
            <p:nvPr/>
          </p:nvSpPr>
          <p:spPr bwMode="auto">
            <a:xfrm flipH="1" flipV="1">
              <a:off x="3016" y="2704"/>
              <a:ext cx="453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Line 8"/>
            <p:cNvSpPr>
              <a:spLocks noChangeShapeType="1"/>
            </p:cNvSpPr>
            <p:nvPr/>
          </p:nvSpPr>
          <p:spPr bwMode="auto">
            <a:xfrm flipH="1">
              <a:off x="2199" y="2704"/>
              <a:ext cx="817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Line 9"/>
            <p:cNvSpPr>
              <a:spLocks noChangeShapeType="1"/>
            </p:cNvSpPr>
            <p:nvPr/>
          </p:nvSpPr>
          <p:spPr bwMode="auto">
            <a:xfrm flipH="1" flipV="1">
              <a:off x="1655" y="2296"/>
              <a:ext cx="544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2" name="Group 10"/>
          <p:cNvGrpSpPr>
            <a:grpSpLocks/>
          </p:cNvGrpSpPr>
          <p:nvPr/>
        </p:nvGrpSpPr>
        <p:grpSpPr bwMode="auto">
          <a:xfrm>
            <a:off x="3995738" y="3141663"/>
            <a:ext cx="425450" cy="574675"/>
            <a:chOff x="2517" y="1979"/>
            <a:chExt cx="268" cy="362"/>
          </a:xfrm>
        </p:grpSpPr>
        <p:sp>
          <p:nvSpPr>
            <p:cNvPr id="37898" name="Oval 11"/>
            <p:cNvSpPr>
              <a:spLocks noChangeArrowheads="1"/>
            </p:cNvSpPr>
            <p:nvPr/>
          </p:nvSpPr>
          <p:spPr bwMode="auto">
            <a:xfrm>
              <a:off x="2562" y="2251"/>
              <a:ext cx="91" cy="9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  <p:sp>
          <p:nvSpPr>
            <p:cNvPr id="37899" name="Text Box 12"/>
            <p:cNvSpPr txBox="1">
              <a:spLocks noChangeArrowheads="1"/>
            </p:cNvSpPr>
            <p:nvPr/>
          </p:nvSpPr>
          <p:spPr bwMode="auto">
            <a:xfrm>
              <a:off x="2517" y="197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en-US" altLang="zh-CN"/>
                <a:t>P1</a:t>
              </a:r>
            </a:p>
          </p:txBody>
        </p:sp>
      </p:grpSp>
      <p:grpSp>
        <p:nvGrpSpPr>
          <p:cNvPr id="37893" name="Group 13"/>
          <p:cNvGrpSpPr>
            <a:grpSpLocks/>
          </p:cNvGrpSpPr>
          <p:nvPr/>
        </p:nvGrpSpPr>
        <p:grpSpPr bwMode="auto">
          <a:xfrm>
            <a:off x="1619250" y="3716338"/>
            <a:ext cx="425450" cy="576262"/>
            <a:chOff x="1020" y="2341"/>
            <a:chExt cx="268" cy="363"/>
          </a:xfrm>
        </p:grpSpPr>
        <p:sp>
          <p:nvSpPr>
            <p:cNvPr id="37896" name="Oval 14"/>
            <p:cNvSpPr>
              <a:spLocks noChangeArrowheads="1"/>
            </p:cNvSpPr>
            <p:nvPr/>
          </p:nvSpPr>
          <p:spPr bwMode="auto">
            <a:xfrm>
              <a:off x="1111" y="2614"/>
              <a:ext cx="91" cy="9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  <p:sp>
          <p:nvSpPr>
            <p:cNvPr id="37897" name="Text Box 15"/>
            <p:cNvSpPr txBox="1">
              <a:spLocks noChangeArrowheads="1"/>
            </p:cNvSpPr>
            <p:nvPr/>
          </p:nvSpPr>
          <p:spPr bwMode="auto">
            <a:xfrm>
              <a:off x="1020" y="2341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  <a:defRPr kumimoj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en-US" altLang="zh-CN"/>
                <a:t>P2</a:t>
              </a:r>
            </a:p>
          </p:txBody>
        </p:sp>
      </p:grpSp>
      <p:sp>
        <p:nvSpPr>
          <p:cNvPr id="1149968" name="Line 16"/>
          <p:cNvSpPr>
            <a:spLocks noChangeShapeType="1"/>
          </p:cNvSpPr>
          <p:nvPr/>
        </p:nvSpPr>
        <p:spPr bwMode="auto">
          <a:xfrm>
            <a:off x="4211638" y="3644900"/>
            <a:ext cx="3097212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9969" name="Line 17"/>
          <p:cNvSpPr>
            <a:spLocks noChangeShapeType="1"/>
          </p:cNvSpPr>
          <p:nvPr/>
        </p:nvSpPr>
        <p:spPr bwMode="auto">
          <a:xfrm>
            <a:off x="1835150" y="4221163"/>
            <a:ext cx="50419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9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9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49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49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9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49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9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9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9968" grpId="0" animBg="1"/>
      <p:bldP spid="114996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改进的</a:t>
            </a:r>
            <a:r>
              <a:rPr lang="zh-CN" altLang="en-US" b="1" smtClean="0">
                <a:solidFill>
                  <a:srgbClr val="FF0000"/>
                </a:solidFill>
              </a:rPr>
              <a:t>有效边表</a:t>
            </a:r>
            <a:r>
              <a:rPr lang="zh-CN" altLang="en-US" smtClean="0"/>
              <a:t>算法</a:t>
            </a:r>
          </a:p>
        </p:txBody>
      </p:sp>
      <p:sp>
        <p:nvSpPr>
          <p:cNvPr id="38915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扫描线</a:t>
            </a:r>
            <a:r>
              <a:rPr lang="en-US" altLang="zh-CN" sz="2800" smtClean="0"/>
              <a:t>AB</a:t>
            </a:r>
            <a:r>
              <a:rPr lang="zh-CN" altLang="en-US" sz="2800" smtClean="0"/>
              <a:t>和多边形求交过程：</a:t>
            </a:r>
          </a:p>
          <a:p>
            <a:pPr lvl="1" eaLnBrk="1" hangingPunct="1"/>
            <a:r>
              <a:rPr lang="zh-CN" altLang="en-US" sz="2400" smtClean="0"/>
              <a:t>依次和</a:t>
            </a:r>
            <a:r>
              <a:rPr lang="en-US" altLang="zh-CN" sz="2400" smtClean="0"/>
              <a:t>P0P1</a:t>
            </a:r>
            <a:r>
              <a:rPr lang="zh-CN" altLang="en-US" sz="2400" smtClean="0"/>
              <a:t>、</a:t>
            </a:r>
            <a:r>
              <a:rPr lang="en-US" altLang="zh-CN" sz="2400" smtClean="0"/>
              <a:t>P1P2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…</a:t>
            </a:r>
            <a:r>
              <a:rPr lang="zh-CN" altLang="en-US" sz="2400" smtClean="0"/>
              <a:t>、</a:t>
            </a:r>
            <a:r>
              <a:rPr lang="en-US" altLang="zh-CN" sz="2400" smtClean="0"/>
              <a:t>P5P0</a:t>
            </a:r>
            <a:r>
              <a:rPr lang="zh-CN" altLang="en-US" sz="2400" smtClean="0"/>
              <a:t>求交</a:t>
            </a:r>
          </a:p>
          <a:p>
            <a:pPr eaLnBrk="1" hangingPunct="1"/>
            <a:r>
              <a:rPr lang="zh-CN" altLang="en-US" sz="2800" smtClean="0"/>
              <a:t>问题：</a:t>
            </a:r>
          </a:p>
          <a:p>
            <a:pPr lvl="1" eaLnBrk="1" hangingPunct="1"/>
            <a:r>
              <a:rPr lang="en-US" altLang="zh-CN" sz="2400" smtClean="0"/>
              <a:t>P1P2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P2P3</a:t>
            </a:r>
            <a:r>
              <a:rPr lang="zh-CN" altLang="en-US" sz="2400" smtClean="0"/>
              <a:t>、 </a:t>
            </a:r>
            <a:r>
              <a:rPr lang="en-US" altLang="zh-CN" sz="2400" smtClean="0"/>
              <a:t>P4P5</a:t>
            </a:r>
            <a:r>
              <a:rPr lang="zh-CN" altLang="en-US" sz="2400" smtClean="0"/>
              <a:t>、 </a:t>
            </a:r>
            <a:r>
              <a:rPr lang="en-US" altLang="zh-CN" sz="2400" smtClean="0"/>
              <a:t>P5P0</a:t>
            </a:r>
            <a:r>
              <a:rPr lang="zh-CN" altLang="en-US" sz="2400" smtClean="0"/>
              <a:t>和</a:t>
            </a:r>
            <a:r>
              <a:rPr lang="en-US" altLang="zh-CN" sz="2400" smtClean="0"/>
              <a:t>AB</a:t>
            </a:r>
            <a:r>
              <a:rPr lang="zh-CN" altLang="en-US" sz="2400" smtClean="0"/>
              <a:t>不相交</a:t>
            </a:r>
          </a:p>
          <a:p>
            <a:pPr lvl="1" eaLnBrk="1" hangingPunct="1"/>
            <a:r>
              <a:rPr kumimoji="0" lang="zh-CN" altLang="en-US" sz="2400" smtClean="0"/>
              <a:t>求</a:t>
            </a:r>
            <a:r>
              <a:rPr kumimoji="0" lang="en-US" altLang="zh-CN" sz="2400" smtClean="0"/>
              <a:t>C</a:t>
            </a:r>
            <a:r>
              <a:rPr kumimoji="0" lang="zh-CN" altLang="en-US" sz="2400" smtClean="0"/>
              <a:t>、</a:t>
            </a:r>
            <a:r>
              <a:rPr kumimoji="0" lang="en-US" altLang="zh-CN" sz="2400" smtClean="0"/>
              <a:t>D</a:t>
            </a:r>
            <a:r>
              <a:rPr kumimoji="0" lang="zh-CN" altLang="en-US" sz="2400" smtClean="0"/>
              <a:t>可否利用</a:t>
            </a:r>
            <a:r>
              <a:rPr kumimoji="0" lang="en-US" altLang="zh-CN" sz="2400" smtClean="0"/>
              <a:t>A</a:t>
            </a:r>
            <a:r>
              <a:rPr kumimoji="0" lang="zh-CN" altLang="en-US" sz="2400" smtClean="0"/>
              <a:t>、</a:t>
            </a:r>
            <a:r>
              <a:rPr kumimoji="0" lang="en-US" altLang="zh-CN" sz="2400" smtClean="0"/>
              <a:t>B</a:t>
            </a:r>
            <a:r>
              <a:rPr kumimoji="0" lang="zh-CN" altLang="en-US" sz="2400" smtClean="0"/>
              <a:t>的信息？</a:t>
            </a:r>
          </a:p>
        </p:txBody>
      </p:sp>
      <p:graphicFrame>
        <p:nvGraphicFramePr>
          <p:cNvPr id="38916" name="Object 12"/>
          <p:cNvGraphicFramePr>
            <a:graphicFrameLocks noGrp="1" noChangeAspect="1"/>
          </p:cNvGraphicFramePr>
          <p:nvPr>
            <p:ph sz="half" idx="1"/>
          </p:nvPr>
        </p:nvGraphicFramePr>
        <p:xfrm>
          <a:off x="838200" y="2439988"/>
          <a:ext cx="381000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SmartDraw" r:id="rId3" imgW="2185416" imgH="1569720" progId="SmartDraw.2">
                  <p:embed/>
                </p:oleObj>
              </mc:Choice>
              <mc:Fallback>
                <p:oleObj name="SmartDraw" r:id="rId3" imgW="2185416" imgH="1569720" progId="SmartDraw.2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9988"/>
                        <a:ext cx="3810000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改进的</a:t>
            </a:r>
            <a:r>
              <a:rPr lang="zh-CN" altLang="en-US" b="1" smtClean="0">
                <a:solidFill>
                  <a:srgbClr val="FF0000"/>
                </a:solidFill>
              </a:rPr>
              <a:t>有效边表</a:t>
            </a:r>
            <a:r>
              <a:rPr lang="zh-CN" altLang="en-US" smtClean="0"/>
              <a:t>算法</a:t>
            </a:r>
          </a:p>
        </p:txBody>
      </p:sp>
      <p:sp>
        <p:nvSpPr>
          <p:cNvPr id="1134600" name="Rectangle 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spcBef>
                <a:spcPct val="90000"/>
              </a:spcBef>
            </a:pPr>
            <a:r>
              <a:rPr kumimoji="0" lang="zh-CN" altLang="en-US" sz="2800" smtClean="0"/>
              <a:t>只与它相交的边进行求交运算</a:t>
            </a:r>
          </a:p>
          <a:p>
            <a:pPr eaLnBrk="1" hangingPunct="1">
              <a:spcBef>
                <a:spcPct val="90000"/>
              </a:spcBef>
            </a:pPr>
            <a:r>
              <a:rPr kumimoji="0" lang="zh-CN" altLang="en-US" sz="2800" smtClean="0"/>
              <a:t>利用交点的相关性</a:t>
            </a:r>
          </a:p>
          <a:p>
            <a:pPr eaLnBrk="1" hangingPunct="1">
              <a:spcBef>
                <a:spcPct val="90000"/>
              </a:spcBef>
            </a:pPr>
            <a:r>
              <a:rPr kumimoji="0" lang="zh-CN" altLang="en-US" sz="2800" smtClean="0"/>
              <a:t>多边形边的连贯性</a:t>
            </a:r>
          </a:p>
          <a:p>
            <a:pPr eaLnBrk="1" hangingPunct="1">
              <a:spcBef>
                <a:spcPct val="90000"/>
              </a:spcBef>
            </a:pPr>
            <a:r>
              <a:rPr kumimoji="0" lang="zh-CN" altLang="en-US" sz="2800" smtClean="0"/>
              <a:t>扫描线与边求交点</a:t>
            </a:r>
          </a:p>
        </p:txBody>
      </p:sp>
      <p:graphicFrame>
        <p:nvGraphicFramePr>
          <p:cNvPr id="39940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838200" y="2441575"/>
          <a:ext cx="381000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SmartDraw" r:id="rId3" imgW="2185416" imgH="1569720" progId="SmartDraw.2">
                  <p:embed/>
                </p:oleObj>
              </mc:Choice>
              <mc:Fallback>
                <p:oleObj name="SmartDraw" r:id="rId3" imgW="2185416" imgH="1569720" progId="SmartDraw.2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41575"/>
                        <a:ext cx="3810000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4602" name="AutoShape 10"/>
          <p:cNvSpPr>
            <a:spLocks noChangeArrowheads="1"/>
          </p:cNvSpPr>
          <p:nvPr/>
        </p:nvSpPr>
        <p:spPr bwMode="auto">
          <a:xfrm>
            <a:off x="1403350" y="4868863"/>
            <a:ext cx="3313113" cy="1368425"/>
          </a:xfrm>
          <a:prstGeom prst="cloudCallout">
            <a:avLst>
              <a:gd name="adj1" fmla="val 93171"/>
              <a:gd name="adj2" fmla="val -211139"/>
            </a:avLst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2800">
                <a:ea typeface="楷体_GB2312"/>
              </a:rPr>
              <a:t>合理利用各种相关性</a:t>
            </a:r>
          </a:p>
        </p:txBody>
      </p:sp>
      <p:sp>
        <p:nvSpPr>
          <p:cNvPr id="1134603" name="AutoShape 11"/>
          <p:cNvSpPr>
            <a:spLocks noChangeArrowheads="1"/>
          </p:cNvSpPr>
          <p:nvPr/>
        </p:nvSpPr>
        <p:spPr bwMode="auto">
          <a:xfrm>
            <a:off x="6011863" y="5157788"/>
            <a:ext cx="2808287" cy="1439862"/>
          </a:xfrm>
          <a:prstGeom prst="cloudCallout">
            <a:avLst>
              <a:gd name="adj1" fmla="val -19417"/>
              <a:gd name="adj2" fmla="val -246472"/>
            </a:avLst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2800">
                <a:solidFill>
                  <a:schemeClr val="bg1"/>
                </a:solidFill>
                <a:ea typeface="楷体_GB2312"/>
              </a:rPr>
              <a:t>有效边表与边表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4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4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4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34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4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34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34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34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3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4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34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3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3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34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34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602" grpId="0" animBg="1"/>
      <p:bldP spid="113460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多边形转换算法小结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mtClean="0"/>
              <a:t>X-</a:t>
            </a:r>
            <a:r>
              <a:rPr lang="zh-CN" altLang="en-US" smtClean="0"/>
              <a:t>扫描线算法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mtClean="0"/>
              <a:t>基本原理；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mtClean="0"/>
              <a:t>特殊情况的处理；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mtClean="0"/>
              <a:t>改进有效边表法</a:t>
            </a:r>
            <a:endParaRPr kumimoji="0" lang="en-US" altLang="zh-CN" smtClean="0"/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mtClean="0"/>
              <a:t>基本思想：利用固有的属性改进算法</a:t>
            </a:r>
            <a:endParaRPr kumimoji="0" lang="en-US" altLang="zh-CN" smtClean="0"/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mtClean="0"/>
              <a:t>自学相关内容；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773238"/>
            <a:ext cx="38100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b="1" smtClean="0">
                <a:solidFill>
                  <a:srgbClr val="FF3300"/>
                </a:solidFill>
              </a:rPr>
              <a:t>图形千变万化</a:t>
            </a:r>
            <a:r>
              <a:rPr lang="en-US" altLang="zh-CN" sz="2400" smtClean="0"/>
              <a:t>…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kumimoji="0" lang="zh-CN" altLang="en-US" sz="2000" b="1" smtClean="0">
                <a:solidFill>
                  <a:srgbClr val="FF3300"/>
                </a:solidFill>
              </a:rPr>
              <a:t>不可能</a:t>
            </a:r>
            <a:r>
              <a:rPr kumimoji="0" lang="zh-CN" altLang="en-US" sz="2000" smtClean="0"/>
              <a:t>为每种图形都设计一个绘制算法</a:t>
            </a:r>
            <a:r>
              <a:rPr kumimoji="0" lang="en-US" altLang="zh-CN" sz="2000" smtClean="0"/>
              <a:t>…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kumimoji="0" lang="zh-CN" altLang="en-US" sz="2000" b="1" smtClean="0">
                <a:solidFill>
                  <a:srgbClr val="FF3300"/>
                </a:solidFill>
              </a:rPr>
              <a:t>也不需要</a:t>
            </a:r>
            <a:r>
              <a:rPr kumimoji="0" lang="zh-CN" altLang="en-US" sz="2000" smtClean="0"/>
              <a:t>为每个图形都设置一个绘制算法</a:t>
            </a:r>
            <a:r>
              <a:rPr kumimoji="0" lang="en-US" altLang="zh-CN" sz="2000" smtClean="0"/>
              <a:t>…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kumimoji="0" lang="zh-CN" altLang="en-US" sz="2400" smtClean="0"/>
              <a:t>任何图形都是由</a:t>
            </a:r>
            <a:r>
              <a:rPr kumimoji="0" lang="zh-CN" altLang="en-US" sz="2400" b="1" smtClean="0">
                <a:solidFill>
                  <a:srgbClr val="FF3300"/>
                </a:solidFill>
              </a:rPr>
              <a:t>基本图形</a:t>
            </a:r>
            <a:r>
              <a:rPr kumimoji="0" lang="zh-CN" altLang="en-US" sz="2400" smtClean="0"/>
              <a:t>组成：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kumimoji="0" lang="zh-CN" altLang="en-US" sz="2000" b="1" smtClean="0">
                <a:solidFill>
                  <a:srgbClr val="FF3300"/>
                </a:solidFill>
              </a:rPr>
              <a:t>基本图形</a:t>
            </a:r>
            <a:r>
              <a:rPr kumimoji="0" lang="zh-CN" altLang="en-US" sz="2000" smtClean="0"/>
              <a:t>：直线、圆、椭圆、多边形域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kumimoji="0" lang="zh-CN" altLang="en-US" sz="2000" smtClean="0"/>
              <a:t>只需讨论</a:t>
            </a:r>
            <a:r>
              <a:rPr kumimoji="0" lang="zh-CN" altLang="en-US" sz="2000" b="1" smtClean="0">
                <a:solidFill>
                  <a:srgbClr val="FF3300"/>
                </a:solidFill>
              </a:rPr>
              <a:t>基本图形</a:t>
            </a:r>
            <a:endParaRPr kumimoji="0" lang="zh-CN" altLang="en-US" sz="2000" smtClean="0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3300"/>
                </a:solidFill>
              </a:rPr>
              <a:t>在设备上显示什么模型？</a:t>
            </a:r>
          </a:p>
        </p:txBody>
      </p:sp>
      <p:grpSp>
        <p:nvGrpSpPr>
          <p:cNvPr id="6148" name="Group 7"/>
          <p:cNvGrpSpPr>
            <a:grpSpLocks/>
          </p:cNvGrpSpPr>
          <p:nvPr/>
        </p:nvGrpSpPr>
        <p:grpSpPr bwMode="auto">
          <a:xfrm>
            <a:off x="4800600" y="3789363"/>
            <a:ext cx="3810000" cy="2722562"/>
            <a:chOff x="3024" y="2387"/>
            <a:chExt cx="2400" cy="1715"/>
          </a:xfrm>
        </p:grpSpPr>
        <p:graphicFrame>
          <p:nvGraphicFramePr>
            <p:cNvPr id="6153" name="Object 8"/>
            <p:cNvGraphicFramePr>
              <a:graphicFrameLocks noChangeAspect="1"/>
            </p:cNvGraphicFramePr>
            <p:nvPr/>
          </p:nvGraphicFramePr>
          <p:xfrm>
            <a:off x="3024" y="2976"/>
            <a:ext cx="2400" cy="1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name="SmartDraw" r:id="rId3" imgW="2711196" imgH="1271016" progId="SmartDraw.2">
                    <p:embed/>
                  </p:oleObj>
                </mc:Choice>
                <mc:Fallback>
                  <p:oleObj name="SmartDraw" r:id="rId3" imgW="2711196" imgH="1271016" progId="SmartDraw.2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976"/>
                          <a:ext cx="2400" cy="1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" name="AutoShape 9"/>
            <p:cNvSpPr>
              <a:spLocks noChangeArrowheads="1"/>
            </p:cNvSpPr>
            <p:nvPr/>
          </p:nvSpPr>
          <p:spPr bwMode="auto">
            <a:xfrm>
              <a:off x="4332" y="2387"/>
              <a:ext cx="136" cy="771"/>
            </a:xfrm>
            <a:prstGeom prst="curvedLeftArrow">
              <a:avLst>
                <a:gd name="adj1" fmla="val 113382"/>
                <a:gd name="adj2" fmla="val 226765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</p:grpSp>
      <p:pic>
        <p:nvPicPr>
          <p:cNvPr id="6149" name="Picture 1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258888" y="3933825"/>
            <a:ext cx="5473700" cy="2303463"/>
            <a:chOff x="1259632" y="3933056"/>
            <a:chExt cx="5472608" cy="2304256"/>
          </a:xfrm>
        </p:grpSpPr>
        <p:sp>
          <p:nvSpPr>
            <p:cNvPr id="6151" name="椭圆 1"/>
            <p:cNvSpPr>
              <a:spLocks noChangeArrowheads="1"/>
            </p:cNvSpPr>
            <p:nvPr/>
          </p:nvSpPr>
          <p:spPr bwMode="auto">
            <a:xfrm>
              <a:off x="1259632" y="5661248"/>
              <a:ext cx="3024336" cy="576064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  <p:sp>
          <p:nvSpPr>
            <p:cNvPr id="6152" name="圆角矩形标注 2"/>
            <p:cNvSpPr>
              <a:spLocks noChangeArrowheads="1"/>
            </p:cNvSpPr>
            <p:nvPr/>
          </p:nvSpPr>
          <p:spPr bwMode="auto">
            <a:xfrm>
              <a:off x="3923928" y="3933056"/>
              <a:ext cx="2808312" cy="1080268"/>
            </a:xfrm>
            <a:prstGeom prst="wedgeRoundRectCallout">
              <a:avLst>
                <a:gd name="adj1" fmla="val -55565"/>
                <a:gd name="adj2" fmla="val 115977"/>
                <a:gd name="adj3" fmla="val 16667"/>
              </a:avLst>
            </a:prstGeom>
            <a:solidFill>
              <a:srgbClr val="FBFBFB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None/>
              </a:pPr>
              <a:r>
                <a:rPr lang="zh-CN" altLang="en-US" sz="2800" b="1">
                  <a:solidFill>
                    <a:srgbClr val="FF0000"/>
                  </a:solidFill>
                  <a:ea typeface="楷体_GB2312"/>
                </a:rPr>
                <a:t>基本图形</a:t>
              </a:r>
              <a:r>
                <a:rPr lang="zh-CN" altLang="en-US" sz="2800">
                  <a:ea typeface="楷体_GB2312"/>
                </a:rPr>
                <a:t>生成算法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基本图形生成算法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4021138" cy="448468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直线的扫描转换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圆的扫描转换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椭圆的扫描转换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多边形的扫描转换</a:t>
            </a:r>
            <a:endParaRPr lang="en-US" altLang="zh-CN" smtClean="0"/>
          </a:p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字符处理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mtClean="0"/>
              <a:t>……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smtClean="0">
                <a:solidFill>
                  <a:srgbClr val="FF0000"/>
                </a:solidFill>
              </a:rPr>
              <a:t>反走样</a:t>
            </a:r>
            <a:endParaRPr lang="en-US" altLang="zh-CN" b="1" smtClean="0">
              <a:solidFill>
                <a:srgbClr val="FF0000"/>
              </a:solidFill>
            </a:endParaRPr>
          </a:p>
        </p:txBody>
      </p:sp>
      <p:pic>
        <p:nvPicPr>
          <p:cNvPr id="41988" name="Picture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8625" y="3371850"/>
            <a:ext cx="3017838" cy="1570038"/>
          </a:xfrm>
        </p:spPr>
      </p:pic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700213"/>
            <a:ext cx="2951163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5229225"/>
            <a:ext cx="29400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  言</a:t>
            </a:r>
          </a:p>
        </p:txBody>
      </p:sp>
      <p:sp>
        <p:nvSpPr>
          <p:cNvPr id="1175557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11188" y="3860800"/>
            <a:ext cx="7921625" cy="254635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800" b="1" smtClean="0">
                <a:solidFill>
                  <a:srgbClr val="FF3300"/>
                </a:solidFill>
              </a:rPr>
              <a:t>走样</a:t>
            </a:r>
            <a:r>
              <a:rPr lang="zh-CN" altLang="en-US" sz="2800" smtClean="0"/>
              <a:t>：用离散量表示连续量引起的失真，叫走样（</a:t>
            </a:r>
            <a:r>
              <a:rPr lang="en-US" altLang="zh-CN" sz="2800" smtClean="0"/>
              <a:t>Aliasing</a:t>
            </a:r>
            <a:r>
              <a:rPr lang="zh-CN" altLang="en-US" sz="2800" smtClean="0"/>
              <a:t>）。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smtClean="0">
                <a:solidFill>
                  <a:srgbClr val="FF3300"/>
                </a:solidFill>
              </a:rPr>
              <a:t>走样</a:t>
            </a:r>
            <a:r>
              <a:rPr lang="zh-CN" altLang="en-US" sz="2800" smtClean="0"/>
              <a:t>是数字化的</a:t>
            </a:r>
            <a:r>
              <a:rPr lang="zh-CN" altLang="en-US" sz="2800" b="1" smtClean="0">
                <a:solidFill>
                  <a:srgbClr val="FF3300"/>
                </a:solidFill>
              </a:rPr>
              <a:t>必然产物</a:t>
            </a:r>
            <a:r>
              <a:rPr lang="zh-CN" altLang="en-US" sz="2800" smtClean="0"/>
              <a:t>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smtClean="0">
                <a:solidFill>
                  <a:srgbClr val="FF3300"/>
                </a:solidFill>
              </a:rPr>
              <a:t>反走样</a:t>
            </a:r>
            <a:r>
              <a:rPr lang="en-US" altLang="zh-CN" sz="2800" smtClean="0"/>
              <a:t>Antialiasing </a:t>
            </a:r>
            <a:r>
              <a:rPr lang="zh-CN" altLang="en-US" sz="2800" smtClean="0"/>
              <a:t>：用于消除、减少走样的技术；</a:t>
            </a:r>
          </a:p>
        </p:txBody>
      </p:sp>
      <p:pic>
        <p:nvPicPr>
          <p:cNvPr id="430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87513"/>
            <a:ext cx="7642225" cy="19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5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5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5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75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75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75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75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5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5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什么是</a:t>
            </a:r>
            <a:r>
              <a:rPr lang="zh-CN" altLang="en-US" b="1" smtClean="0">
                <a:solidFill>
                  <a:srgbClr val="FF0000"/>
                </a:solidFill>
              </a:rPr>
              <a:t>反走样</a:t>
            </a:r>
            <a:r>
              <a:rPr lang="zh-CN" altLang="en-US" smtClean="0"/>
              <a:t>？</a:t>
            </a:r>
          </a:p>
        </p:txBody>
      </p:sp>
      <p:sp>
        <p:nvSpPr>
          <p:cNvPr id="1175557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11188" y="3860800"/>
            <a:ext cx="7921625" cy="254635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800" b="1" smtClean="0">
                <a:solidFill>
                  <a:srgbClr val="FF3300"/>
                </a:solidFill>
              </a:rPr>
              <a:t>走样</a:t>
            </a:r>
            <a:r>
              <a:rPr lang="zh-CN" altLang="en-US" sz="2800" smtClean="0"/>
              <a:t>：用离散量表示连续量引起的失真，叫走样（</a:t>
            </a:r>
            <a:r>
              <a:rPr lang="en-US" altLang="zh-CN" sz="2800" smtClean="0"/>
              <a:t>Aliasing</a:t>
            </a:r>
            <a:r>
              <a:rPr lang="zh-CN" altLang="en-US" sz="2800" smtClean="0"/>
              <a:t>）。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smtClean="0">
                <a:solidFill>
                  <a:srgbClr val="FF3300"/>
                </a:solidFill>
              </a:rPr>
              <a:t>走样</a:t>
            </a:r>
            <a:r>
              <a:rPr lang="zh-CN" altLang="en-US" sz="2800" smtClean="0"/>
              <a:t>是数字化的</a:t>
            </a:r>
            <a:r>
              <a:rPr lang="zh-CN" altLang="en-US" sz="2800" b="1" smtClean="0">
                <a:solidFill>
                  <a:srgbClr val="FF3300"/>
                </a:solidFill>
              </a:rPr>
              <a:t>必然产物</a:t>
            </a:r>
            <a:r>
              <a:rPr lang="zh-CN" altLang="en-US" sz="2800" smtClean="0"/>
              <a:t>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smtClean="0">
                <a:solidFill>
                  <a:srgbClr val="FF3300"/>
                </a:solidFill>
              </a:rPr>
              <a:t>反走样</a:t>
            </a:r>
            <a:r>
              <a:rPr lang="en-US" altLang="zh-CN" sz="2800" smtClean="0"/>
              <a:t>Antialiasing </a:t>
            </a:r>
            <a:r>
              <a:rPr lang="zh-CN" altLang="en-US" sz="2800" smtClean="0"/>
              <a:t>：用于消除、减少走样的技术；</a:t>
            </a:r>
          </a:p>
        </p:txBody>
      </p:sp>
      <p:pic>
        <p:nvPicPr>
          <p:cNvPr id="440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87513"/>
            <a:ext cx="7642225" cy="19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5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5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5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75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75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75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75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5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5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上箭头 7"/>
          <p:cNvSpPr>
            <a:spLocks noChangeArrowheads="1"/>
          </p:cNvSpPr>
          <p:nvPr/>
        </p:nvSpPr>
        <p:spPr bwMode="auto">
          <a:xfrm rot="5400000">
            <a:off x="4760118" y="4193382"/>
            <a:ext cx="703263" cy="1079500"/>
          </a:xfrm>
          <a:prstGeom prst="upArrow">
            <a:avLst>
              <a:gd name="adj1" fmla="val 50000"/>
              <a:gd name="adj2" fmla="val 50029"/>
            </a:avLst>
          </a:prstGeom>
          <a:solidFill>
            <a:srgbClr val="FBFBF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2000" b="1">
                <a:ea typeface="楷体_GB2312"/>
              </a:rPr>
              <a:t>反走样</a:t>
            </a:r>
          </a:p>
        </p:txBody>
      </p:sp>
      <p:sp>
        <p:nvSpPr>
          <p:cNvPr id="7" name="直角上箭头 6"/>
          <p:cNvSpPr/>
          <p:nvPr/>
        </p:nvSpPr>
        <p:spPr bwMode="auto">
          <a:xfrm rot="5400000">
            <a:off x="-323056" y="3496469"/>
            <a:ext cx="1938337" cy="1082675"/>
          </a:xfrm>
          <a:prstGeom prst="bentUpArrow">
            <a:avLst>
              <a:gd name="adj1" fmla="val 35609"/>
              <a:gd name="adj2" fmla="val 25530"/>
              <a:gd name="adj3" fmla="val 25000"/>
            </a:avLst>
          </a:prstGeom>
          <a:solidFill>
            <a:srgbClr val="FBFBFB"/>
          </a:solidFill>
          <a:ln w="12700"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charset="0"/>
              <a:buNone/>
              <a:defRPr/>
            </a:pPr>
            <a:r>
              <a:rPr lang="zh-CN" altLang="en-US" sz="2000" b="1" dirty="0">
                <a:ea typeface="楷体_GB2312" pitchFamily="49" charset="-122"/>
                <a:cs typeface="+mn-cs"/>
              </a:rPr>
              <a:t>光栅化</a:t>
            </a: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93675"/>
            <a:ext cx="3554413" cy="309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3429000"/>
            <a:ext cx="3554412" cy="312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75" y="3457575"/>
            <a:ext cx="3543300" cy="310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063" name="组合 10"/>
          <p:cNvGrpSpPr>
            <a:grpSpLocks/>
          </p:cNvGrpSpPr>
          <p:nvPr/>
        </p:nvGrpSpPr>
        <p:grpSpPr bwMode="auto">
          <a:xfrm>
            <a:off x="4067175" y="1974850"/>
            <a:ext cx="3736975" cy="1482725"/>
            <a:chOff x="4067944" y="1974668"/>
            <a:chExt cx="3735854" cy="1482347"/>
          </a:xfrm>
        </p:grpSpPr>
        <p:pic>
          <p:nvPicPr>
            <p:cNvPr id="4506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1981812"/>
              <a:ext cx="711518" cy="622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06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974668"/>
              <a:ext cx="715804" cy="6300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5066" name="直接箭头连接符 9"/>
            <p:cNvCxnSpPr>
              <a:cxnSpLocks noChangeShapeType="1"/>
            </p:cNvCxnSpPr>
            <p:nvPr/>
          </p:nvCxnSpPr>
          <p:spPr bwMode="auto">
            <a:xfrm flipV="1">
              <a:off x="4067944" y="2604747"/>
              <a:ext cx="648072" cy="85226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67" name="直接箭头连接符 15"/>
            <p:cNvCxnSpPr>
              <a:cxnSpLocks noChangeShapeType="1"/>
            </p:cNvCxnSpPr>
            <p:nvPr/>
          </p:nvCxnSpPr>
          <p:spPr bwMode="auto">
            <a:xfrm flipV="1">
              <a:off x="6444208" y="2604747"/>
              <a:ext cx="648072" cy="85226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反走样的基本原理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sz="2800" smtClean="0"/>
              <a:t>对像素点</a:t>
            </a:r>
            <a:r>
              <a:rPr kumimoji="0" lang="en-US" altLang="zh-CN" sz="2800" smtClean="0"/>
              <a:t>P</a:t>
            </a:r>
            <a:r>
              <a:rPr kumimoji="0" lang="zh-CN" altLang="en-US" sz="2800" smtClean="0"/>
              <a:t>，现在：</a:t>
            </a:r>
          </a:p>
          <a:p>
            <a:pPr lvl="1" eaLnBrk="1" hangingPunct="1"/>
            <a:r>
              <a:rPr kumimoji="0" lang="zh-CN" altLang="en-US" sz="2400" smtClean="0"/>
              <a:t>要么全在直线上</a:t>
            </a:r>
            <a:r>
              <a:rPr kumimoji="0" lang="en-US" altLang="zh-CN" sz="2400" smtClean="0"/>
              <a:t>:</a:t>
            </a:r>
            <a:r>
              <a:rPr kumimoji="0" lang="en-US" altLang="zh-CN" sz="2400" b="1" smtClean="0">
                <a:solidFill>
                  <a:srgbClr val="FF0000"/>
                </a:solidFill>
              </a:rPr>
              <a:t>1</a:t>
            </a:r>
            <a:endParaRPr kumimoji="0" lang="zh-CN" altLang="en-US" sz="2400" b="1" smtClean="0">
              <a:solidFill>
                <a:srgbClr val="FF0000"/>
              </a:solidFill>
            </a:endParaRPr>
          </a:p>
          <a:p>
            <a:pPr lvl="1" eaLnBrk="1" hangingPunct="1"/>
            <a:r>
              <a:rPr kumimoji="0" lang="zh-CN" altLang="en-US" sz="2400" smtClean="0"/>
              <a:t>要么不在直线上</a:t>
            </a:r>
            <a:r>
              <a:rPr kumimoji="0" lang="en-US" altLang="zh-CN" sz="2400" smtClean="0"/>
              <a:t>:</a:t>
            </a:r>
            <a:r>
              <a:rPr kumimoji="0" lang="en-US" altLang="zh-CN" sz="2400" b="1" smtClean="0">
                <a:solidFill>
                  <a:srgbClr val="FF0000"/>
                </a:solidFill>
              </a:rPr>
              <a:t>0</a:t>
            </a:r>
            <a:endParaRPr kumimoji="0" lang="zh-CN" altLang="en-US" sz="2400" b="1" smtClean="0">
              <a:solidFill>
                <a:srgbClr val="FF0000"/>
              </a:solidFill>
            </a:endParaRPr>
          </a:p>
          <a:p>
            <a:pPr eaLnBrk="1" hangingPunct="1"/>
            <a:r>
              <a:rPr kumimoji="0" lang="zh-CN" altLang="en-US" sz="2800" smtClean="0"/>
              <a:t>反走样：</a:t>
            </a:r>
          </a:p>
          <a:p>
            <a:pPr lvl="1" eaLnBrk="1" hangingPunct="1"/>
            <a:r>
              <a:rPr kumimoji="0" lang="en-US" altLang="zh-CN" sz="2400" smtClean="0"/>
              <a:t>P</a:t>
            </a:r>
            <a:r>
              <a:rPr kumimoji="0" lang="zh-CN" altLang="en-US" sz="2400" smtClean="0"/>
              <a:t>在直线</a:t>
            </a:r>
            <a:r>
              <a:rPr kumimoji="0" lang="en-US" altLang="zh-CN" sz="2400" smtClean="0"/>
              <a:t>L</a:t>
            </a:r>
            <a:r>
              <a:rPr kumimoji="0" lang="zh-CN" altLang="en-US" sz="2400" smtClean="0"/>
              <a:t>上的度</a:t>
            </a:r>
            <a:r>
              <a:rPr kumimoji="0" lang="zh-CN" altLang="en-US" sz="2400" smtClean="0">
                <a:solidFill>
                  <a:srgbClr val="FF0000"/>
                </a:solidFill>
              </a:rPr>
              <a:t>（</a:t>
            </a:r>
            <a:r>
              <a:rPr kumimoji="0" lang="en-US" altLang="zh-CN" sz="2400" smtClean="0">
                <a:solidFill>
                  <a:srgbClr val="FF0000"/>
                </a:solidFill>
              </a:rPr>
              <a:t>0,1</a:t>
            </a:r>
            <a:r>
              <a:rPr kumimoji="0" lang="zh-CN" altLang="en-US" sz="2400" smtClean="0">
                <a:solidFill>
                  <a:srgbClr val="FF0000"/>
                </a:solidFill>
              </a:rPr>
              <a:t>）</a:t>
            </a:r>
            <a:r>
              <a:rPr kumimoji="0" lang="zh-CN" altLang="en-US" sz="2400" smtClean="0"/>
              <a:t>；</a:t>
            </a:r>
          </a:p>
          <a:p>
            <a:pPr eaLnBrk="1" hangingPunct="1"/>
            <a:r>
              <a:rPr kumimoji="0" lang="zh-CN" altLang="en-US" sz="2800" smtClean="0"/>
              <a:t>确定度的方法</a:t>
            </a:r>
          </a:p>
          <a:p>
            <a:pPr lvl="1" eaLnBrk="1" hangingPunct="1"/>
            <a:r>
              <a:rPr lang="zh-CN" altLang="en-US" sz="2400" smtClean="0"/>
              <a:t>过取样</a:t>
            </a:r>
          </a:p>
          <a:p>
            <a:pPr lvl="1" eaLnBrk="1" hangingPunct="1"/>
            <a:r>
              <a:rPr lang="zh-CN" altLang="en-US" sz="2400" smtClean="0"/>
              <a:t>区域取样</a:t>
            </a:r>
          </a:p>
        </p:txBody>
      </p:sp>
      <p:graphicFrame>
        <p:nvGraphicFramePr>
          <p:cNvPr id="46084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65700" y="3886200"/>
          <a:ext cx="3479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SmartDraw" r:id="rId3" imgW="1879092" imgH="1069848" progId="SmartDraw.2">
                  <p:embed/>
                </p:oleObj>
              </mc:Choice>
              <mc:Fallback>
                <p:oleObj name="SmartDraw" r:id="rId3" imgW="1879092" imgH="1069848" progId="SmartDraw.2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3886200"/>
                        <a:ext cx="34798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65700" y="1752600"/>
          <a:ext cx="3479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SmartDraw" r:id="rId5" imgW="1879092" imgH="1069848" progId="SmartDraw.2">
                  <p:embed/>
                </p:oleObj>
              </mc:Choice>
              <mc:Fallback>
                <p:oleObj name="SmartDraw" r:id="rId5" imgW="1879092" imgH="1069848" progId="SmartDraw.2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1752600"/>
                        <a:ext cx="34798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简单的过取样</a:t>
            </a:r>
          </a:p>
        </p:txBody>
      </p:sp>
      <p:graphicFrame>
        <p:nvGraphicFramePr>
          <p:cNvPr id="47107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838200" y="4164013"/>
          <a:ext cx="38100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SmartDraw" r:id="rId3" imgW="1879092" imgH="1069848" progId="SmartDraw.2">
                  <p:embed/>
                </p:oleObj>
              </mc:Choice>
              <mc:Fallback>
                <p:oleObj name="SmartDraw" r:id="rId3" imgW="1879092" imgH="1069848" progId="SmartDraw.2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64013"/>
                        <a:ext cx="38100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7604" name="Group 4"/>
          <p:cNvGrpSpPr>
            <a:grpSpLocks/>
          </p:cNvGrpSpPr>
          <p:nvPr/>
        </p:nvGrpSpPr>
        <p:grpSpPr bwMode="auto">
          <a:xfrm>
            <a:off x="1692275" y="4176713"/>
            <a:ext cx="6918325" cy="2143125"/>
            <a:chOff x="1066" y="1725"/>
            <a:chExt cx="4358" cy="1350"/>
          </a:xfrm>
        </p:grpSpPr>
        <p:graphicFrame>
          <p:nvGraphicFramePr>
            <p:cNvPr id="47115" name="Object 5"/>
            <p:cNvGraphicFramePr>
              <a:graphicFrameLocks noChangeAspect="1"/>
            </p:cNvGraphicFramePr>
            <p:nvPr/>
          </p:nvGraphicFramePr>
          <p:xfrm>
            <a:off x="3024" y="1725"/>
            <a:ext cx="2400" cy="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27" name="SmartDraw" r:id="rId5" imgW="950976" imgH="534924" progId="SmartDraw.2">
                    <p:embed/>
                  </p:oleObj>
                </mc:Choice>
                <mc:Fallback>
                  <p:oleObj name="SmartDraw" r:id="rId5" imgW="950976" imgH="534924" progId="SmartDraw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725"/>
                          <a:ext cx="2400" cy="1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6" name="Rectangle 6"/>
            <p:cNvSpPr>
              <a:spLocks noChangeArrowheads="1"/>
            </p:cNvSpPr>
            <p:nvPr/>
          </p:nvSpPr>
          <p:spPr bwMode="auto">
            <a:xfrm>
              <a:off x="1066" y="2478"/>
              <a:ext cx="725" cy="317"/>
            </a:xfrm>
            <a:prstGeom prst="rect">
              <a:avLst/>
            </a:prstGeom>
            <a:noFill/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  <p:sp>
          <p:nvSpPr>
            <p:cNvPr id="47117" name="Line 7"/>
            <p:cNvSpPr>
              <a:spLocks noChangeShapeType="1"/>
            </p:cNvSpPr>
            <p:nvPr/>
          </p:nvSpPr>
          <p:spPr bwMode="auto">
            <a:xfrm flipV="1">
              <a:off x="1791" y="2432"/>
              <a:ext cx="1361" cy="22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710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1989138"/>
            <a:ext cx="3532187" cy="174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7608" name="AutoShape 8"/>
          <p:cNvSpPr>
            <a:spLocks noChangeArrowheads="1"/>
          </p:cNvSpPr>
          <p:nvPr/>
        </p:nvSpPr>
        <p:spPr bwMode="auto">
          <a:xfrm>
            <a:off x="4787900" y="1844675"/>
            <a:ext cx="3673475" cy="1296988"/>
          </a:xfrm>
          <a:prstGeom prst="cloudCallout">
            <a:avLst>
              <a:gd name="adj1" fmla="val -1477"/>
              <a:gd name="adj2" fmla="val 151699"/>
            </a:avLst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2800">
                <a:ea typeface="楷体_GB2312"/>
              </a:rPr>
              <a:t>采样频率是实际频率的两倍</a:t>
            </a:r>
          </a:p>
        </p:txBody>
      </p:sp>
      <p:sp>
        <p:nvSpPr>
          <p:cNvPr id="47111" name="矩形 1"/>
          <p:cNvSpPr>
            <a:spLocks noChangeArrowheads="1"/>
          </p:cNvSpPr>
          <p:nvPr/>
        </p:nvSpPr>
        <p:spPr bwMode="auto">
          <a:xfrm>
            <a:off x="5003800" y="4365625"/>
            <a:ext cx="1296988" cy="150971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47112" name="矩形 10"/>
          <p:cNvSpPr>
            <a:spLocks noChangeArrowheads="1"/>
          </p:cNvSpPr>
          <p:nvPr/>
        </p:nvSpPr>
        <p:spPr bwMode="auto">
          <a:xfrm>
            <a:off x="6443663" y="4365625"/>
            <a:ext cx="1296987" cy="1509713"/>
          </a:xfrm>
          <a:prstGeom prst="rect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3" name="圆角矩形标注 2"/>
          <p:cNvSpPr>
            <a:spLocks noChangeArrowheads="1"/>
          </p:cNvSpPr>
          <p:nvPr/>
        </p:nvSpPr>
        <p:spPr bwMode="auto">
          <a:xfrm>
            <a:off x="5003800" y="3462338"/>
            <a:ext cx="1439863" cy="519112"/>
          </a:xfrm>
          <a:prstGeom prst="wedgeRoundRectCallout">
            <a:avLst>
              <a:gd name="adj1" fmla="val -32181"/>
              <a:gd name="adj2" fmla="val 132227"/>
              <a:gd name="adj3" fmla="val 16667"/>
            </a:avLst>
          </a:prstGeom>
          <a:solidFill>
            <a:srgbClr val="FBFBF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b="1">
                <a:solidFill>
                  <a:srgbClr val="FF0000"/>
                </a:solidFill>
                <a:ea typeface="楷体_GB2312"/>
              </a:rPr>
              <a:t>权重：</a:t>
            </a:r>
            <a:r>
              <a:rPr lang="en-US" altLang="zh-CN" b="1">
                <a:solidFill>
                  <a:srgbClr val="FF0000"/>
                </a:solidFill>
                <a:ea typeface="楷体_GB2312"/>
              </a:rPr>
              <a:t>0.25</a:t>
            </a:r>
            <a:endParaRPr lang="zh-CN" altLang="en-US" b="1">
              <a:solidFill>
                <a:srgbClr val="FF0000"/>
              </a:solidFill>
              <a:ea typeface="楷体_GB2312"/>
            </a:endParaRPr>
          </a:p>
        </p:txBody>
      </p:sp>
      <p:sp>
        <p:nvSpPr>
          <p:cNvPr id="13" name="圆角矩形标注 12"/>
          <p:cNvSpPr/>
          <p:nvPr/>
        </p:nvSpPr>
        <p:spPr bwMode="auto">
          <a:xfrm>
            <a:off x="6732588" y="3484563"/>
            <a:ext cx="1439862" cy="520700"/>
          </a:xfrm>
          <a:prstGeom prst="wedgeRoundRectCallout">
            <a:avLst>
              <a:gd name="adj1" fmla="val -32181"/>
              <a:gd name="adj2" fmla="val 132229"/>
              <a:gd name="adj3" fmla="val 16667"/>
            </a:avLst>
          </a:prstGeom>
          <a:solidFill>
            <a:srgbClr val="FBFBF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charset="0"/>
              <a:buNone/>
              <a:defRPr/>
            </a:pPr>
            <a:r>
              <a:rPr lang="zh-CN" altLang="en-US" b="1" dirty="0">
                <a:solidFill>
                  <a:schemeClr val="bg1">
                    <a:lumMod val="60000"/>
                    <a:lumOff val="40000"/>
                  </a:schemeClr>
                </a:solidFill>
                <a:ea typeface="楷体_GB2312" pitchFamily="49" charset="-122"/>
                <a:cs typeface="+mn-cs"/>
              </a:rPr>
              <a:t>权重：</a:t>
            </a:r>
            <a:r>
              <a:rPr lang="en-US" altLang="zh-CN" b="1" dirty="0">
                <a:solidFill>
                  <a:schemeClr val="bg1">
                    <a:lumMod val="60000"/>
                    <a:lumOff val="40000"/>
                  </a:schemeClr>
                </a:solidFill>
                <a:ea typeface="楷体_GB2312" pitchFamily="49" charset="-122"/>
                <a:cs typeface="+mn-cs"/>
              </a:rPr>
              <a:t>0.75</a:t>
            </a:r>
            <a:endParaRPr lang="zh-CN" altLang="en-US" b="1" dirty="0">
              <a:solidFill>
                <a:schemeClr val="bg1">
                  <a:lumMod val="60000"/>
                  <a:lumOff val="40000"/>
                </a:schemeClr>
              </a:solidFill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7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7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77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7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77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7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7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77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08" grpId="0" animBg="1"/>
      <p:bldP spid="3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20713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加权</a:t>
            </a:r>
            <a:r>
              <a:rPr lang="zh-CN" altLang="en-US" smtClean="0"/>
              <a:t>过采样</a:t>
            </a:r>
          </a:p>
        </p:txBody>
      </p:sp>
      <p:graphicFrame>
        <p:nvGraphicFramePr>
          <p:cNvPr id="1178627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395288" y="1628775"/>
          <a:ext cx="3373437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Visio" r:id="rId3" imgW="2765219" imgH="1777569" progId="Visio.Drawing.11">
                  <p:embed/>
                </p:oleObj>
              </mc:Choice>
              <mc:Fallback>
                <p:oleObj name="Visio" r:id="rId3" imgW="2765219" imgH="1777569" progId="Visio.Drawing.11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628775"/>
                        <a:ext cx="3373437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62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779838" y="1700213"/>
          <a:ext cx="5200650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Visio" r:id="rId5" imgW="2045014" imgH="1019209" progId="Visio.Drawing.11">
                  <p:embed/>
                </p:oleObj>
              </mc:Choice>
              <mc:Fallback>
                <p:oleObj name="Visio" r:id="rId5" imgW="2045014" imgH="1019209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700213"/>
                        <a:ext cx="5200650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3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3" y="3860800"/>
            <a:ext cx="1217612" cy="276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19699" y="4077072"/>
                <a:ext cx="2748445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zh-CN" altLang="en-US" sz="2000" b="1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zh-CN" altLang="en-US" sz="2000" b="1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𝟒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/>
                            </a:rPr>
                            <m:t>𝟏𝟔</m:t>
                          </m:r>
                        </m:den>
                      </m:f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699" y="4077072"/>
                <a:ext cx="2748445" cy="68198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54313" y="5661248"/>
                <a:ext cx="2748445" cy="702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zh-CN" altLang="en-US" sz="2000" b="1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zh-CN" altLang="en-US" sz="2000" b="1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𝟒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/>
                            </a:rPr>
                            <m:t>𝟏𝟔</m:t>
                          </m:r>
                        </m:den>
                      </m:f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313" y="5661248"/>
                <a:ext cx="2748445" cy="7022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020272" y="4293096"/>
            <a:ext cx="14205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 smtClean="0"/>
              <a:t>？</a:t>
            </a:r>
            <a:endParaRPr lang="zh-CN" altLang="en-US" sz="9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786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简单的</a:t>
            </a:r>
            <a:r>
              <a:rPr lang="zh-CN" altLang="en-US" b="1" dirty="0" smtClean="0">
                <a:solidFill>
                  <a:srgbClr val="FF0000"/>
                </a:solidFill>
              </a:rPr>
              <a:t>区域取样</a:t>
            </a:r>
          </a:p>
        </p:txBody>
      </p:sp>
      <p:graphicFrame>
        <p:nvGraphicFramePr>
          <p:cNvPr id="1179651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6300673"/>
              </p:ext>
            </p:extLst>
          </p:nvPr>
        </p:nvGraphicFramePr>
        <p:xfrm>
          <a:off x="4932040" y="2132856"/>
          <a:ext cx="3529013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name="Visio" r:id="rId3" imgW="2001520" imgH="1168400" progId="Visio.Drawing.11">
                  <p:embed/>
                </p:oleObj>
              </mc:Choice>
              <mc:Fallback>
                <p:oleObj name="Visio" r:id="rId3" imgW="2001520" imgH="1168400" progId="Visio.Drawing.11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132856"/>
                        <a:ext cx="3529013" cy="206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965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755650" y="1916113"/>
          <a:ext cx="3384550" cy="277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Visio" r:id="rId5" imgW="1865782" imgH="1531335" progId="Visio.Drawing.11">
                  <p:embed/>
                </p:oleObj>
              </mc:Choice>
              <mc:Fallback>
                <p:oleObj name="Visio" r:id="rId5" imgW="1865782" imgH="1531335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16113"/>
                        <a:ext cx="3384550" cy="277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9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9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1796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加权</a:t>
            </a:r>
            <a:r>
              <a:rPr lang="zh-CN" altLang="en-US" dirty="0" smtClean="0"/>
              <a:t>区域取样</a:t>
            </a:r>
          </a:p>
        </p:txBody>
      </p:sp>
      <p:pic>
        <p:nvPicPr>
          <p:cNvPr id="1180675" name="Picture 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080" y="4438997"/>
            <a:ext cx="1438275" cy="1438275"/>
          </a:xfrm>
        </p:spPr>
      </p:pic>
      <p:pic>
        <p:nvPicPr>
          <p:cNvPr id="1180676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4899" y="4438997"/>
            <a:ext cx="1447800" cy="1438275"/>
          </a:xfrm>
        </p:spPr>
      </p:pic>
      <p:pic>
        <p:nvPicPr>
          <p:cNvPr id="50181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592" y="1952625"/>
            <a:ext cx="1619250" cy="1581150"/>
          </a:xfrm>
        </p:spPr>
      </p:pic>
      <p:pic>
        <p:nvPicPr>
          <p:cNvPr id="50182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69174" y="1952625"/>
            <a:ext cx="1619250" cy="1581150"/>
          </a:xfrm>
        </p:spPr>
      </p:pic>
      <p:sp>
        <p:nvSpPr>
          <p:cNvPr id="2" name="爆炸形 2 1"/>
          <p:cNvSpPr/>
          <p:nvPr/>
        </p:nvSpPr>
        <p:spPr bwMode="auto">
          <a:xfrm>
            <a:off x="2195736" y="2636912"/>
            <a:ext cx="4536504" cy="2376264"/>
          </a:xfrm>
          <a:prstGeom prst="irregularSeal2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楷体_GB2312" pitchFamily="49" charset="-122"/>
              </a:rPr>
              <a:t>中间部分更受重视！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0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0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8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80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80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8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加权函数</a:t>
            </a:r>
            <a:r>
              <a:rPr lang="zh-CN" altLang="en-US" dirty="0" smtClean="0"/>
              <a:t>类型</a:t>
            </a:r>
          </a:p>
        </p:txBody>
      </p:sp>
      <p:graphicFrame>
        <p:nvGraphicFramePr>
          <p:cNvPr id="118169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763713" y="1708150"/>
          <a:ext cx="6121400" cy="44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Visio" r:id="rId3" imgW="5825338" imgH="4230119" progId="Visio.Drawing.11">
                  <p:embed/>
                </p:oleObj>
              </mc:Choice>
              <mc:Fallback>
                <p:oleObj name="Visio" r:id="rId3" imgW="5825338" imgH="4230119" progId="Visio.Drawing.11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708150"/>
                        <a:ext cx="6121400" cy="444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816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基本图形生成算法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4021138" cy="448468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直线的扫描转换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圆的扫描转换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椭圆的扫描转换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多边形的扫描转换</a:t>
            </a:r>
            <a:endParaRPr lang="en-US" altLang="zh-CN" smtClean="0"/>
          </a:p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字符处理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mtClean="0"/>
              <a:t>……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反走样</a:t>
            </a:r>
            <a:endParaRPr lang="en-US" altLang="zh-CN" smtClean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8625" y="3371850"/>
            <a:ext cx="3017838" cy="1570038"/>
          </a:xfrm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700213"/>
            <a:ext cx="2951163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5229225"/>
            <a:ext cx="29400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A0AFF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A0AFF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5135"/>
            <a:ext cx="7772400" cy="923330"/>
          </a:xfrm>
        </p:spPr>
        <p:txBody>
          <a:bodyPr/>
          <a:lstStyle/>
          <a:p>
            <a:r>
              <a:rPr lang="zh-CN" altLang="en-US" sz="5400" dirty="0" smtClean="0"/>
              <a:t>总  结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2600"/>
            <a:ext cx="7772400" cy="4772744"/>
          </a:xfrm>
        </p:spPr>
        <p:txBody>
          <a:bodyPr/>
          <a:lstStyle/>
          <a:p>
            <a:r>
              <a:rPr lang="zh-CN" altLang="en-US" sz="2800" dirty="0" smtClean="0"/>
              <a:t>光栅图形学的基本概念</a:t>
            </a:r>
            <a:endParaRPr lang="en-US" altLang="zh-CN" sz="2800" dirty="0" smtClean="0"/>
          </a:p>
          <a:p>
            <a:r>
              <a:rPr lang="zh-CN" altLang="en-US" sz="2800" dirty="0" smtClean="0"/>
              <a:t>直线绘制算法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DDA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中</a:t>
            </a:r>
            <a:r>
              <a:rPr lang="zh-CN" altLang="en-US" sz="2400" dirty="0" smtClean="0"/>
              <a:t>点</a:t>
            </a:r>
            <a:r>
              <a:rPr lang="en-US" altLang="zh-CN" sz="2400" dirty="0" err="1" smtClean="0"/>
              <a:t>Bresenham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  <a:p>
            <a:r>
              <a:rPr lang="zh-CN" altLang="en-US" sz="2800" dirty="0" smtClean="0"/>
              <a:t>多边形填充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X-</a:t>
            </a:r>
            <a:r>
              <a:rPr lang="zh-CN" altLang="en-US" sz="2400" dirty="0" smtClean="0"/>
              <a:t>扫描线的基本原理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特殊点的处理方法</a:t>
            </a:r>
            <a:endParaRPr lang="en-US" altLang="zh-CN" sz="2400" dirty="0" smtClean="0"/>
          </a:p>
          <a:p>
            <a:r>
              <a:rPr lang="zh-CN" altLang="en-US" sz="2800" dirty="0" smtClean="0"/>
              <a:t>反走样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基本原理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过</a:t>
            </a:r>
            <a:r>
              <a:rPr lang="zh-CN" altLang="en-US" sz="2400" dirty="0" smtClean="0"/>
              <a:t>采样、区域采样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705060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直线的扫描转换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smtClean="0">
                <a:solidFill>
                  <a:srgbClr val="FF3300"/>
                </a:solidFill>
              </a:rPr>
              <a:t>问题</a:t>
            </a:r>
            <a:r>
              <a:rPr lang="zh-CN" altLang="en-US" sz="2400" smtClean="0"/>
              <a:t>：对给定</a:t>
            </a:r>
            <a:r>
              <a:rPr lang="zh-CN" altLang="en-US" sz="2400" b="1" smtClean="0">
                <a:solidFill>
                  <a:srgbClr val="FF3300"/>
                </a:solidFill>
              </a:rPr>
              <a:t>起点</a:t>
            </a:r>
            <a:r>
              <a:rPr lang="zh-CN" altLang="en-US" sz="2400" smtClean="0">
                <a:solidFill>
                  <a:schemeClr val="tx1"/>
                </a:solidFill>
              </a:rPr>
              <a:t>和</a:t>
            </a:r>
            <a:r>
              <a:rPr lang="zh-CN" altLang="en-US" sz="2400" b="1" smtClean="0">
                <a:solidFill>
                  <a:srgbClr val="FF3300"/>
                </a:solidFill>
              </a:rPr>
              <a:t>终点</a:t>
            </a:r>
            <a:r>
              <a:rPr lang="zh-CN" altLang="en-US" sz="2400" smtClean="0"/>
              <a:t>的直线</a:t>
            </a:r>
            <a:r>
              <a:rPr lang="zh-CN" altLang="en-US" sz="2400" smtClean="0">
                <a:solidFill>
                  <a:schemeClr val="tx1"/>
                </a:solidFill>
              </a:rPr>
              <a:t>，在</a:t>
            </a:r>
            <a:r>
              <a:rPr lang="zh-CN" altLang="en-US" sz="2400" b="1" smtClean="0">
                <a:solidFill>
                  <a:srgbClr val="FF3300"/>
                </a:solidFill>
              </a:rPr>
              <a:t>光栅显示器</a:t>
            </a:r>
            <a:r>
              <a:rPr lang="zh-CN" altLang="en-US" sz="2400" smtClean="0">
                <a:solidFill>
                  <a:schemeClr val="tx1"/>
                </a:solidFill>
              </a:rPr>
              <a:t>上显示直线</a:t>
            </a:r>
          </a:p>
          <a:p>
            <a:pPr eaLnBrk="1" hangingPunct="1"/>
            <a:endParaRPr lang="zh-CN" altLang="en-US" sz="2400" smtClean="0">
              <a:solidFill>
                <a:schemeClr val="tx1"/>
              </a:solidFill>
            </a:endParaRPr>
          </a:p>
          <a:p>
            <a:pPr eaLnBrk="1" hangingPunct="1"/>
            <a:endParaRPr lang="zh-CN" altLang="en-US" sz="2400" smtClean="0"/>
          </a:p>
          <a:p>
            <a:pPr eaLnBrk="1" hangingPunct="1"/>
            <a:r>
              <a:rPr lang="zh-CN" altLang="en-US" sz="2400" b="1" smtClean="0">
                <a:solidFill>
                  <a:srgbClr val="FF3300"/>
                </a:solidFill>
              </a:rPr>
              <a:t>问题</a:t>
            </a:r>
            <a:r>
              <a:rPr lang="zh-CN" altLang="en-US" sz="2400" smtClean="0"/>
              <a:t>：给定直线的</a:t>
            </a:r>
            <a:r>
              <a:rPr lang="zh-CN" altLang="en-US" sz="2400" b="1" smtClean="0">
                <a:solidFill>
                  <a:schemeClr val="tx1"/>
                </a:solidFill>
              </a:rPr>
              <a:t>起点</a:t>
            </a:r>
            <a:r>
              <a:rPr lang="zh-CN" altLang="en-US" sz="2400" smtClean="0">
                <a:solidFill>
                  <a:schemeClr val="tx1"/>
                </a:solidFill>
              </a:rPr>
              <a:t>和</a:t>
            </a:r>
            <a:r>
              <a:rPr lang="zh-CN" altLang="en-US" sz="2400" b="1" smtClean="0">
                <a:solidFill>
                  <a:schemeClr val="tx1"/>
                </a:solidFill>
              </a:rPr>
              <a:t>终点</a:t>
            </a:r>
            <a:r>
              <a:rPr lang="zh-CN" altLang="en-US" sz="2400" smtClean="0">
                <a:solidFill>
                  <a:schemeClr val="tx1"/>
                </a:solidFill>
              </a:rPr>
              <a:t>，在</a:t>
            </a:r>
            <a:r>
              <a:rPr lang="zh-CN" altLang="en-US" sz="2400" b="1" smtClean="0">
                <a:solidFill>
                  <a:schemeClr val="tx1"/>
                </a:solidFill>
              </a:rPr>
              <a:t>光栅显示器</a:t>
            </a:r>
            <a:r>
              <a:rPr lang="zh-CN" altLang="en-US" sz="2400" smtClean="0">
                <a:solidFill>
                  <a:schemeClr val="tx1"/>
                </a:solidFill>
              </a:rPr>
              <a:t>的</a:t>
            </a:r>
            <a:r>
              <a:rPr lang="zh-CN" altLang="en-US" sz="2400" b="1" smtClean="0">
                <a:solidFill>
                  <a:srgbClr val="FF0000"/>
                </a:solidFill>
              </a:rPr>
              <a:t>二维点阵</a:t>
            </a:r>
            <a:r>
              <a:rPr lang="zh-CN" altLang="en-US" sz="2400" smtClean="0">
                <a:solidFill>
                  <a:schemeClr val="tx1"/>
                </a:solidFill>
              </a:rPr>
              <a:t>中确定</a:t>
            </a:r>
            <a:r>
              <a:rPr lang="zh-CN" altLang="en-US" sz="2400" b="1" smtClean="0">
                <a:solidFill>
                  <a:srgbClr val="FF0000"/>
                </a:solidFill>
              </a:rPr>
              <a:t>一组点</a:t>
            </a:r>
            <a:r>
              <a:rPr lang="zh-CN" altLang="en-US" sz="2400" smtClean="0">
                <a:solidFill>
                  <a:schemeClr val="tx1"/>
                </a:solidFill>
              </a:rPr>
              <a:t>最佳</a:t>
            </a:r>
            <a:r>
              <a:rPr lang="zh-CN" altLang="en-US" sz="2400" b="1" smtClean="0">
                <a:solidFill>
                  <a:srgbClr val="FF3300"/>
                </a:solidFill>
              </a:rPr>
              <a:t>逼近</a:t>
            </a:r>
            <a:r>
              <a:rPr lang="zh-CN" altLang="en-US" sz="2400" smtClean="0">
                <a:solidFill>
                  <a:schemeClr val="tx1"/>
                </a:solidFill>
              </a:rPr>
              <a:t>所给直线！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800600" y="1773238"/>
          <a:ext cx="3810000" cy="276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SmartDraw" r:id="rId3" imgW="1837944" imgH="1335024" progId="SmartDraw.2">
                  <p:embed/>
                </p:oleObj>
              </mc:Choice>
              <mc:Fallback>
                <p:oleObj name="SmartDraw" r:id="rId3" imgW="1837944" imgH="1335024" progId="SmartDraw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73238"/>
                        <a:ext cx="3810000" cy="276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4932363" y="3573463"/>
            <a:ext cx="2951162" cy="7921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3158" name="Oval 6"/>
          <p:cNvSpPr>
            <a:spLocks noChangeArrowheads="1"/>
          </p:cNvSpPr>
          <p:nvPr/>
        </p:nvSpPr>
        <p:spPr bwMode="auto">
          <a:xfrm>
            <a:off x="4859338" y="4292600"/>
            <a:ext cx="182562" cy="177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73159" name="Oval 7"/>
          <p:cNvSpPr>
            <a:spLocks noChangeArrowheads="1"/>
          </p:cNvSpPr>
          <p:nvPr/>
        </p:nvSpPr>
        <p:spPr bwMode="auto">
          <a:xfrm>
            <a:off x="5456238" y="4271963"/>
            <a:ext cx="182562" cy="177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73160" name="Oval 8"/>
          <p:cNvSpPr>
            <a:spLocks noChangeArrowheads="1"/>
          </p:cNvSpPr>
          <p:nvPr/>
        </p:nvSpPr>
        <p:spPr bwMode="auto">
          <a:xfrm>
            <a:off x="6032500" y="3865563"/>
            <a:ext cx="182563" cy="177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73161" name="Oval 9"/>
          <p:cNvSpPr>
            <a:spLocks noChangeArrowheads="1"/>
          </p:cNvSpPr>
          <p:nvPr/>
        </p:nvSpPr>
        <p:spPr bwMode="auto">
          <a:xfrm>
            <a:off x="6608763" y="3860800"/>
            <a:ext cx="182562" cy="177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73162" name="Oval 10"/>
          <p:cNvSpPr>
            <a:spLocks noChangeArrowheads="1"/>
          </p:cNvSpPr>
          <p:nvPr/>
        </p:nvSpPr>
        <p:spPr bwMode="auto">
          <a:xfrm>
            <a:off x="7185025" y="3479800"/>
            <a:ext cx="182563" cy="177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73163" name="Oval 11"/>
          <p:cNvSpPr>
            <a:spLocks noChangeArrowheads="1"/>
          </p:cNvSpPr>
          <p:nvPr/>
        </p:nvSpPr>
        <p:spPr bwMode="auto">
          <a:xfrm>
            <a:off x="7761288" y="3500438"/>
            <a:ext cx="182562" cy="177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73164" name="AutoShape 12"/>
          <p:cNvSpPr>
            <a:spLocks noChangeArrowheads="1"/>
          </p:cNvSpPr>
          <p:nvPr/>
        </p:nvSpPr>
        <p:spPr bwMode="auto">
          <a:xfrm>
            <a:off x="900113" y="5734050"/>
            <a:ext cx="4176712" cy="1008063"/>
          </a:xfrm>
          <a:prstGeom prst="wedgeRoundRectCallout">
            <a:avLst>
              <a:gd name="adj1" fmla="val -8569"/>
              <a:gd name="adj2" fmla="val -10354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zh-CN" altLang="en-US" sz="2000" b="1">
                <a:solidFill>
                  <a:srgbClr val="FF3300"/>
                </a:solidFill>
                <a:ea typeface="楷体_GB2312"/>
              </a:rPr>
              <a:t>理论上</a:t>
            </a:r>
            <a:r>
              <a:rPr lang="zh-CN" altLang="en-US" sz="2000">
                <a:ea typeface="楷体_GB2312"/>
              </a:rPr>
              <a:t>，线段由</a:t>
            </a:r>
            <a:r>
              <a:rPr lang="zh-CN" altLang="en-US" sz="2000" b="1">
                <a:solidFill>
                  <a:srgbClr val="FF3300"/>
                </a:solidFill>
                <a:ea typeface="楷体_GB2312"/>
              </a:rPr>
              <a:t>无数个</a:t>
            </a:r>
            <a:r>
              <a:rPr lang="zh-CN" altLang="en-US" sz="2000">
                <a:ea typeface="楷体_GB2312"/>
              </a:rPr>
              <a:t>点组成；</a:t>
            </a:r>
          </a:p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zh-CN" altLang="en-US" sz="2000" b="1">
                <a:solidFill>
                  <a:srgbClr val="FF3300"/>
                </a:solidFill>
                <a:ea typeface="楷体_GB2312"/>
              </a:rPr>
              <a:t>光栅显示器</a:t>
            </a:r>
            <a:r>
              <a:rPr lang="zh-CN" altLang="en-US" sz="2000">
                <a:ea typeface="楷体_GB2312"/>
              </a:rPr>
              <a:t>：用</a:t>
            </a:r>
            <a:r>
              <a:rPr lang="zh-CN" altLang="en-US" sz="2000" b="1">
                <a:solidFill>
                  <a:srgbClr val="FF3300"/>
                </a:solidFill>
                <a:ea typeface="楷体_GB2312"/>
              </a:rPr>
              <a:t>有限个</a:t>
            </a:r>
            <a:r>
              <a:rPr lang="zh-CN" altLang="en-US" sz="2000">
                <a:ea typeface="楷体_GB2312"/>
              </a:rPr>
              <a:t>点表示；</a:t>
            </a:r>
          </a:p>
        </p:txBody>
      </p:sp>
      <p:sp>
        <p:nvSpPr>
          <p:cNvPr id="8205" name="AutoShape 13"/>
          <p:cNvSpPr>
            <a:spLocks/>
          </p:cNvSpPr>
          <p:nvPr/>
        </p:nvSpPr>
        <p:spPr bwMode="auto">
          <a:xfrm>
            <a:off x="5435600" y="5300663"/>
            <a:ext cx="1441450" cy="936625"/>
          </a:xfrm>
          <a:prstGeom prst="borderCallout2">
            <a:avLst>
              <a:gd name="adj1" fmla="val 12204"/>
              <a:gd name="adj2" fmla="val -5287"/>
              <a:gd name="adj3" fmla="val 12204"/>
              <a:gd name="adj4" fmla="val -18394"/>
              <a:gd name="adj5" fmla="val -100338"/>
              <a:gd name="adj6" fmla="val -3194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2400" b="1">
                <a:ea typeface="楷体_GB2312"/>
              </a:rPr>
              <a:t>起点</a:t>
            </a:r>
          </a:p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kumimoji="0" lang="en-US" altLang="zh-CN" sz="2400" b="1">
                <a:ea typeface="楷体_GB2312"/>
              </a:rPr>
              <a:t>(</a:t>
            </a:r>
            <a:r>
              <a:rPr lang="en-US" altLang="zh-CN" sz="2400" b="1">
                <a:ea typeface="楷体_GB2312"/>
              </a:rPr>
              <a:t>x0,y0</a:t>
            </a:r>
            <a:r>
              <a:rPr kumimoji="0" lang="en-US" altLang="zh-CN" sz="2400" b="1">
                <a:ea typeface="楷体_GB2312"/>
              </a:rPr>
              <a:t>)</a:t>
            </a:r>
          </a:p>
        </p:txBody>
      </p:sp>
      <p:sp>
        <p:nvSpPr>
          <p:cNvPr id="8206" name="AutoShape 14"/>
          <p:cNvSpPr>
            <a:spLocks/>
          </p:cNvSpPr>
          <p:nvPr/>
        </p:nvSpPr>
        <p:spPr bwMode="auto">
          <a:xfrm>
            <a:off x="7164388" y="5300663"/>
            <a:ext cx="1368425" cy="936625"/>
          </a:xfrm>
          <a:prstGeom prst="borderCallout3">
            <a:avLst>
              <a:gd name="adj1" fmla="val 12204"/>
              <a:gd name="adj2" fmla="val 105569"/>
              <a:gd name="adj3" fmla="val 12204"/>
              <a:gd name="adj4" fmla="val 124477"/>
              <a:gd name="adj5" fmla="val -86440"/>
              <a:gd name="adj6" fmla="val 124477"/>
              <a:gd name="adj7" fmla="val -186102"/>
              <a:gd name="adj8" fmla="val 513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2400" b="1">
                <a:ea typeface="楷体_GB2312"/>
              </a:rPr>
              <a:t>终点</a:t>
            </a:r>
          </a:p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en-US" altLang="zh-CN" sz="2400" b="1">
                <a:ea typeface="楷体_GB2312"/>
              </a:rPr>
              <a:t>(x1,y1) </a:t>
            </a:r>
          </a:p>
        </p:txBody>
      </p:sp>
      <p:sp>
        <p:nvSpPr>
          <p:cNvPr id="1073167" name="AutoShape 15"/>
          <p:cNvSpPr>
            <a:spLocks noChangeArrowheads="1"/>
          </p:cNvSpPr>
          <p:nvPr/>
        </p:nvSpPr>
        <p:spPr bwMode="auto">
          <a:xfrm>
            <a:off x="2411413" y="2924175"/>
            <a:ext cx="504825" cy="10096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7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07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7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07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07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07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73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73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73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73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7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7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7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73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73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73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73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158" grpId="0" animBg="1"/>
      <p:bldP spid="1073159" grpId="0" animBg="1"/>
      <p:bldP spid="1073160" grpId="0" animBg="1"/>
      <p:bldP spid="1073161" grpId="0" animBg="1"/>
      <p:bldP spid="1073162" grpId="0" animBg="1"/>
      <p:bldP spid="1073163" grpId="0" animBg="1"/>
      <p:bldP spid="1073164" grpId="0" animBg="1"/>
      <p:bldP spid="10731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直线的扫描转换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zh-CN" altLang="en-US" sz="2800" smtClean="0"/>
              <a:t>在</a:t>
            </a:r>
            <a:r>
              <a:rPr lang="zh-CN" altLang="en-US" sz="2800" b="1" smtClean="0">
                <a:solidFill>
                  <a:srgbClr val="FF3300"/>
                </a:solidFill>
              </a:rPr>
              <a:t>所有</a:t>
            </a:r>
            <a:r>
              <a:rPr lang="en-US" altLang="zh-CN" sz="2800" b="1" smtClean="0">
                <a:solidFill>
                  <a:srgbClr val="FF3300"/>
                </a:solidFill>
              </a:rPr>
              <a:t>x</a:t>
            </a:r>
            <a:r>
              <a:rPr lang="en-US" altLang="zh-CN" sz="2800" smtClean="0"/>
              <a:t> (x0≤x≤x1)</a:t>
            </a:r>
            <a:r>
              <a:rPr lang="zh-CN" altLang="en-US" sz="2800" smtClean="0"/>
              <a:t>列上，</a:t>
            </a:r>
            <a:r>
              <a:rPr lang="zh-CN" altLang="en-US" sz="2800" b="1" smtClean="0">
                <a:solidFill>
                  <a:srgbClr val="FF3300"/>
                </a:solidFill>
              </a:rPr>
              <a:t>求点</a:t>
            </a:r>
            <a:r>
              <a:rPr lang="en-US" altLang="zh-CN" sz="2800" b="1" smtClean="0">
                <a:solidFill>
                  <a:srgbClr val="FF3300"/>
                </a:solidFill>
              </a:rPr>
              <a:t>(x, y)</a:t>
            </a:r>
            <a:r>
              <a:rPr lang="zh-CN" altLang="en-US" sz="2800" smtClean="0"/>
              <a:t>，并</a:t>
            </a:r>
            <a:r>
              <a:rPr lang="zh-CN" altLang="en-US" sz="2800" b="1" smtClean="0">
                <a:solidFill>
                  <a:srgbClr val="FF3300"/>
                </a:solidFill>
              </a:rPr>
              <a:t>绘制点</a:t>
            </a:r>
            <a:r>
              <a:rPr lang="en-US" altLang="zh-CN" sz="2800" b="1" smtClean="0">
                <a:solidFill>
                  <a:srgbClr val="FF3300"/>
                </a:solidFill>
              </a:rPr>
              <a:t>(x , y)</a:t>
            </a:r>
          </a:p>
          <a:p>
            <a:pPr lvl="1" eaLnBrk="1" hangingPunct="1">
              <a:spcBef>
                <a:spcPct val="80000"/>
              </a:spcBef>
            </a:pPr>
            <a:r>
              <a:rPr lang="zh-CN" altLang="en-US" sz="2400" smtClean="0"/>
              <a:t>求</a:t>
            </a:r>
            <a:r>
              <a:rPr lang="en-US" altLang="zh-CN" sz="2400" smtClean="0"/>
              <a:t>x  </a:t>
            </a:r>
            <a:r>
              <a:rPr lang="zh-CN" altLang="en-US" sz="2400" smtClean="0"/>
              <a:t>：</a:t>
            </a:r>
            <a:r>
              <a:rPr lang="zh-CN" altLang="en-US" sz="2400" b="1" smtClean="0">
                <a:solidFill>
                  <a:srgbClr val="0000FF"/>
                </a:solidFill>
              </a:rPr>
              <a:t>已知量</a:t>
            </a:r>
          </a:p>
          <a:p>
            <a:pPr lvl="1" eaLnBrk="1" hangingPunct="1">
              <a:spcBef>
                <a:spcPct val="80000"/>
              </a:spcBef>
            </a:pPr>
            <a:r>
              <a:rPr lang="zh-CN" altLang="en-US" sz="2400" smtClean="0"/>
              <a:t>求</a:t>
            </a:r>
            <a:r>
              <a:rPr lang="en-US" altLang="zh-CN" sz="2400" smtClean="0"/>
              <a:t>y  </a:t>
            </a:r>
            <a:r>
              <a:rPr lang="zh-CN" altLang="en-US" sz="2400" smtClean="0"/>
              <a:t>：</a:t>
            </a:r>
            <a:r>
              <a:rPr lang="en-US" altLang="zh-CN" sz="2400" b="1" smtClean="0">
                <a:solidFill>
                  <a:srgbClr val="0000FF"/>
                </a:solidFill>
              </a:rPr>
              <a:t>y=kx+b</a:t>
            </a:r>
            <a:endParaRPr lang="en-US" altLang="zh-CN" sz="2400" smtClean="0">
              <a:solidFill>
                <a:srgbClr val="0000FF"/>
              </a:solidFill>
            </a:endParaRPr>
          </a:p>
          <a:p>
            <a:pPr lvl="1" eaLnBrk="1" hangingPunct="1">
              <a:spcBef>
                <a:spcPct val="80000"/>
              </a:spcBef>
            </a:pPr>
            <a:r>
              <a:rPr lang="zh-CN" altLang="en-US" sz="2400" smtClean="0"/>
              <a:t>绘制：</a:t>
            </a:r>
            <a:r>
              <a:rPr lang="en-US" altLang="zh-CN" sz="2400" b="1" smtClean="0">
                <a:solidFill>
                  <a:srgbClr val="0000FF"/>
                </a:solidFill>
              </a:rPr>
              <a:t>DrawPixel(x,y)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827088" y="1773238"/>
          <a:ext cx="3810000" cy="276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SmartDraw" r:id="rId3" imgW="1837944" imgH="1335024" progId="SmartDraw.2">
                  <p:embed/>
                </p:oleObj>
              </mc:Choice>
              <mc:Fallback>
                <p:oleObj name="SmartDraw" r:id="rId3" imgW="1837944" imgH="1335024" progId="SmartDraw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3810000" cy="276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Line 5"/>
          <p:cNvSpPr>
            <a:spLocks noChangeShapeType="1"/>
          </p:cNvSpPr>
          <p:nvPr/>
        </p:nvSpPr>
        <p:spPr bwMode="auto">
          <a:xfrm flipV="1">
            <a:off x="958850" y="3573463"/>
            <a:ext cx="2951163" cy="7921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885825" y="4292600"/>
            <a:ext cx="182563" cy="177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1482725" y="4271963"/>
            <a:ext cx="182563" cy="177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74184" name="Oval 8"/>
          <p:cNvSpPr>
            <a:spLocks noChangeArrowheads="1"/>
          </p:cNvSpPr>
          <p:nvPr/>
        </p:nvSpPr>
        <p:spPr bwMode="auto">
          <a:xfrm>
            <a:off x="2058988" y="3865563"/>
            <a:ext cx="182562" cy="177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2635250" y="3860800"/>
            <a:ext cx="182563" cy="177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3211513" y="3479800"/>
            <a:ext cx="182562" cy="177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3787775" y="3500438"/>
            <a:ext cx="182563" cy="177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74188" name="AutoShape 12"/>
          <p:cNvSpPr>
            <a:spLocks noChangeArrowheads="1"/>
          </p:cNvSpPr>
          <p:nvPr/>
        </p:nvSpPr>
        <p:spPr bwMode="auto">
          <a:xfrm>
            <a:off x="395288" y="5300663"/>
            <a:ext cx="4032250" cy="1557337"/>
          </a:xfrm>
          <a:prstGeom prst="cloudCallout">
            <a:avLst>
              <a:gd name="adj1" fmla="val -6574"/>
              <a:gd name="adj2" fmla="val -12492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2400">
                <a:ea typeface="楷体_GB2312"/>
              </a:rPr>
              <a:t>对任意</a:t>
            </a:r>
            <a:r>
              <a:rPr lang="en-US" altLang="zh-CN" sz="2400">
                <a:ea typeface="楷体_GB2312"/>
              </a:rPr>
              <a:t>x0</a:t>
            </a:r>
            <a:r>
              <a:rPr lang="en-US" altLang="zh-CN" sz="2400">
                <a:ea typeface="楷体_GB2312"/>
                <a:cs typeface="Times New Roman" pitchFamily="18" charset="0"/>
              </a:rPr>
              <a:t>≤x≤x1,</a:t>
            </a:r>
            <a:r>
              <a:rPr lang="zh-CN" altLang="en-US" sz="2400">
                <a:ea typeface="楷体_GB2312"/>
                <a:cs typeface="Times New Roman" pitchFamily="18" charset="0"/>
              </a:rPr>
              <a:t>在第</a:t>
            </a:r>
            <a:r>
              <a:rPr lang="en-US" altLang="zh-CN" sz="2400">
                <a:ea typeface="楷体_GB2312"/>
                <a:cs typeface="Times New Roman" pitchFamily="18" charset="0"/>
              </a:rPr>
              <a:t>x</a:t>
            </a:r>
            <a:r>
              <a:rPr lang="zh-CN" altLang="en-US" sz="2400">
                <a:ea typeface="楷体_GB2312"/>
                <a:cs typeface="Times New Roman" pitchFamily="18" charset="0"/>
              </a:rPr>
              <a:t>列上</a:t>
            </a:r>
            <a:r>
              <a:rPr lang="zh-CN" altLang="en-US" sz="2400" b="1">
                <a:solidFill>
                  <a:srgbClr val="FF3300"/>
                </a:solidFill>
                <a:ea typeface="楷体_GB2312"/>
                <a:cs typeface="Times New Roman" pitchFamily="18" charset="0"/>
              </a:rPr>
              <a:t>存在一个点</a:t>
            </a:r>
            <a:r>
              <a:rPr lang="zh-CN" altLang="en-US" sz="2400">
                <a:ea typeface="楷体_GB2312"/>
                <a:cs typeface="Times New Roman" pitchFamily="18" charset="0"/>
              </a:rPr>
              <a:t>；</a:t>
            </a:r>
          </a:p>
        </p:txBody>
      </p:sp>
      <p:sp>
        <p:nvSpPr>
          <p:cNvPr id="1074189" name="Line 13"/>
          <p:cNvSpPr>
            <a:spLocks noChangeShapeType="1"/>
          </p:cNvSpPr>
          <p:nvPr/>
        </p:nvSpPr>
        <p:spPr bwMode="auto">
          <a:xfrm>
            <a:off x="2124075" y="1484313"/>
            <a:ext cx="0" cy="3457575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4190" name="Oval 14" descr="轮廓式菱形"/>
          <p:cNvSpPr>
            <a:spLocks noChangeArrowheads="1"/>
          </p:cNvSpPr>
          <p:nvPr/>
        </p:nvSpPr>
        <p:spPr bwMode="auto">
          <a:xfrm>
            <a:off x="6443663" y="3284538"/>
            <a:ext cx="1152525" cy="576262"/>
          </a:xfrm>
          <a:prstGeom prst="ellipse">
            <a:avLst/>
          </a:prstGeom>
          <a:pattFill prst="openDmnd">
            <a:fgClr>
              <a:schemeClr val="accent1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74191" name="Oval 15" descr="轮廓式菱形"/>
          <p:cNvSpPr>
            <a:spLocks noChangeArrowheads="1"/>
          </p:cNvSpPr>
          <p:nvPr/>
        </p:nvSpPr>
        <p:spPr bwMode="auto">
          <a:xfrm>
            <a:off x="6443663" y="3933825"/>
            <a:ext cx="1225550" cy="576263"/>
          </a:xfrm>
          <a:prstGeom prst="ellipse">
            <a:avLst/>
          </a:prstGeom>
          <a:pattFill prst="openDmnd">
            <a:fgClr>
              <a:schemeClr val="accent1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74192" name="Oval 16" descr="轮廓式菱形"/>
          <p:cNvSpPr>
            <a:spLocks noChangeArrowheads="1"/>
          </p:cNvSpPr>
          <p:nvPr/>
        </p:nvSpPr>
        <p:spPr bwMode="auto">
          <a:xfrm>
            <a:off x="6443663" y="4581525"/>
            <a:ext cx="2160587" cy="576263"/>
          </a:xfrm>
          <a:prstGeom prst="ellipse">
            <a:avLst/>
          </a:prstGeom>
          <a:pattFill prst="openDmnd">
            <a:fgClr>
              <a:schemeClr val="accent1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74193" name="AutoShape 17"/>
          <p:cNvSpPr>
            <a:spLocks noChangeArrowheads="1"/>
          </p:cNvSpPr>
          <p:nvPr/>
        </p:nvSpPr>
        <p:spPr bwMode="auto">
          <a:xfrm>
            <a:off x="6804025" y="2636838"/>
            <a:ext cx="2339975" cy="792162"/>
          </a:xfrm>
          <a:prstGeom prst="cloudCallout">
            <a:avLst>
              <a:gd name="adj1" fmla="val -71981"/>
              <a:gd name="adj2" fmla="val -13176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zh-CN" altLang="en-US" sz="2400" b="1">
                <a:solidFill>
                  <a:srgbClr val="FF3300"/>
                </a:solidFill>
                <a:ea typeface="楷体_GB2312"/>
              </a:rPr>
              <a:t>循环结构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684213" y="44227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/>
              <a:t>x0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3563938" y="436562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/>
              <a:t>x1</a:t>
            </a:r>
          </a:p>
        </p:txBody>
      </p:sp>
      <p:graphicFrame>
        <p:nvGraphicFramePr>
          <p:cNvPr id="1074196" name="Object 20"/>
          <p:cNvGraphicFramePr>
            <a:graphicFrameLocks noGrp="1" noChangeAspect="1"/>
          </p:cNvGraphicFramePr>
          <p:nvPr>
            <p:ph sz="half" idx="1"/>
          </p:nvPr>
        </p:nvGraphicFramePr>
        <p:xfrm>
          <a:off x="0" y="981075"/>
          <a:ext cx="4851400" cy="576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SmartDraw" r:id="rId5" imgW="4197096" imgH="4983480" progId="SmartDraw.2">
                  <p:embed/>
                </p:oleObj>
              </mc:Choice>
              <mc:Fallback>
                <p:oleObj name="SmartDraw" r:id="rId5" imgW="4197096" imgH="4983480" progId="SmartDraw.2">
                  <p:embed/>
                  <p:pic>
                    <p:nvPicPr>
                      <p:cNvPr id="0" name="Object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81075"/>
                        <a:ext cx="4851400" cy="576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4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4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74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74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1074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074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074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74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74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74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74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7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7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7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7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7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7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74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74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74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74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74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74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074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074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074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74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74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74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74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107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188" grpId="0" animBg="1"/>
      <p:bldP spid="1074189" grpId="0" animBg="1"/>
      <p:bldP spid="1074190" grpId="0" animBg="1"/>
      <p:bldP spid="1074190" grpId="1" animBg="1"/>
      <p:bldP spid="1074191" grpId="0" animBg="1"/>
      <p:bldP spid="1074191" grpId="1" animBg="1"/>
      <p:bldP spid="1074192" grpId="0" animBg="1"/>
      <p:bldP spid="1074192" grpId="1" animBg="1"/>
      <p:bldP spid="10741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直线的扫描转换</a:t>
            </a:r>
          </a:p>
        </p:txBody>
      </p:sp>
      <p:graphicFrame>
        <p:nvGraphicFramePr>
          <p:cNvPr id="1024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300163" y="1752600"/>
          <a:ext cx="2884487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SmartDraw" r:id="rId3" imgW="3236976" imgH="4617720" progId="SmartDraw.2">
                  <p:embed/>
                </p:oleObj>
              </mc:Choice>
              <mc:Fallback>
                <p:oleObj name="SmartDraw" r:id="rId3" imgW="3236976" imgH="4617720" progId="SmartDraw.2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1752600"/>
                        <a:ext cx="2884487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800600" y="1825625"/>
          <a:ext cx="3810000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SmartDraw" r:id="rId5" imgW="3566160" imgH="3712464" progId="SmartDraw.2">
                  <p:embed/>
                </p:oleObj>
              </mc:Choice>
              <mc:Fallback>
                <p:oleObj name="SmartDraw" r:id="rId5" imgW="3566160" imgH="3712464" progId="SmartDraw.2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825625"/>
                        <a:ext cx="3810000" cy="396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5205" name="Group 5"/>
          <p:cNvGrpSpPr>
            <a:grpSpLocks/>
          </p:cNvGrpSpPr>
          <p:nvPr/>
        </p:nvGrpSpPr>
        <p:grpSpPr bwMode="auto">
          <a:xfrm>
            <a:off x="2627313" y="2060575"/>
            <a:ext cx="5761037" cy="3168650"/>
            <a:chOff x="1655" y="1298"/>
            <a:chExt cx="3629" cy="1996"/>
          </a:xfrm>
        </p:grpSpPr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3379" y="2750"/>
              <a:ext cx="1905" cy="544"/>
            </a:xfrm>
            <a:prstGeom prst="ellipse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lang="zh-CN" altLang="en-US">
                <a:ea typeface="楷体_GB2312"/>
              </a:endParaRPr>
            </a:p>
          </p:txBody>
        </p:sp>
        <p:sp>
          <p:nvSpPr>
            <p:cNvPr id="10247" name="AutoShape 7"/>
            <p:cNvSpPr>
              <a:spLocks noChangeArrowheads="1"/>
            </p:cNvSpPr>
            <p:nvPr/>
          </p:nvSpPr>
          <p:spPr bwMode="auto">
            <a:xfrm>
              <a:off x="1655" y="1298"/>
              <a:ext cx="1407" cy="953"/>
            </a:xfrm>
            <a:prstGeom prst="wedgeRoundRectCallout">
              <a:avLst>
                <a:gd name="adj1" fmla="val 84472"/>
                <a:gd name="adj2" fmla="val 113481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r>
                <a:rPr lang="zh-CN" altLang="en-US" b="1">
                  <a:solidFill>
                    <a:srgbClr val="FF3300"/>
                  </a:solidFill>
                  <a:ea typeface="楷体_GB2312"/>
                </a:rPr>
                <a:t>浮点数乘法</a:t>
              </a:r>
            </a:p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r>
                <a:rPr lang="zh-CN" altLang="en-US" b="1">
                  <a:solidFill>
                    <a:srgbClr val="FF3300"/>
                  </a:solidFill>
                  <a:ea typeface="楷体_GB2312"/>
                </a:rPr>
                <a:t>浮点数加法</a:t>
              </a:r>
            </a:p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r>
                <a:rPr lang="zh-CN" altLang="en-US" b="1">
                  <a:solidFill>
                    <a:srgbClr val="FF3300"/>
                  </a:solidFill>
                  <a:ea typeface="楷体_GB2312"/>
                </a:rPr>
                <a:t>整数加法</a:t>
              </a:r>
            </a:p>
            <a:p>
              <a:pPr>
                <a:spcBef>
                  <a:spcPct val="20000"/>
                </a:spcBef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r>
                <a:rPr lang="zh-CN" altLang="en-US" b="1">
                  <a:solidFill>
                    <a:srgbClr val="FF3300"/>
                  </a:solidFill>
                  <a:ea typeface="楷体_GB2312"/>
                </a:rPr>
                <a:t>四舍五入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75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75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直线的扫描转换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绘制直线的本质是</a:t>
            </a:r>
            <a:r>
              <a:rPr lang="zh-CN" altLang="en-US" sz="2400" b="1" smtClean="0">
                <a:solidFill>
                  <a:srgbClr val="FF3300"/>
                </a:solidFill>
              </a:rPr>
              <a:t>确定点序列</a:t>
            </a:r>
            <a:r>
              <a:rPr lang="zh-CN" altLang="en-US" sz="2400" smtClean="0"/>
              <a:t>：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(x</a:t>
            </a:r>
            <a:r>
              <a:rPr lang="en-US" altLang="zh-CN" sz="2000" baseline="-25000" smtClean="0"/>
              <a:t>0</a:t>
            </a:r>
            <a:r>
              <a:rPr lang="en-US" altLang="zh-CN" sz="2000" smtClean="0"/>
              <a:t>,y</a:t>
            </a:r>
            <a:r>
              <a:rPr lang="en-US" altLang="zh-CN" sz="2000" baseline="-25000" smtClean="0"/>
              <a:t>0</a:t>
            </a:r>
            <a:r>
              <a:rPr lang="en-US" altLang="zh-CN" sz="20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(x</a:t>
            </a:r>
            <a:r>
              <a:rPr lang="en-US" altLang="zh-CN" sz="2000" baseline="-25000" smtClean="0"/>
              <a:t>i</a:t>
            </a:r>
            <a:r>
              <a:rPr lang="en-US" altLang="zh-CN" sz="2000" smtClean="0"/>
              <a:t>,y</a:t>
            </a:r>
            <a:r>
              <a:rPr lang="en-US" altLang="zh-CN" sz="2000" baseline="-25000" smtClean="0"/>
              <a:t>i</a:t>
            </a:r>
            <a:r>
              <a:rPr lang="en-US" altLang="zh-CN" sz="20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(x</a:t>
            </a:r>
            <a:r>
              <a:rPr lang="en-US" altLang="zh-CN" sz="2000" baseline="-25000" smtClean="0"/>
              <a:t>i+1</a:t>
            </a:r>
            <a:r>
              <a:rPr lang="en-US" altLang="zh-CN" sz="2000" smtClean="0"/>
              <a:t>,y</a:t>
            </a:r>
            <a:r>
              <a:rPr lang="en-US" altLang="zh-CN" sz="2000" baseline="-25000" smtClean="0"/>
              <a:t>i+1</a:t>
            </a:r>
            <a:r>
              <a:rPr lang="en-US" altLang="zh-CN" sz="20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(x</a:t>
            </a:r>
            <a:r>
              <a:rPr lang="en-US" altLang="zh-CN" sz="2000" baseline="-25000" smtClean="0"/>
              <a:t>n</a:t>
            </a:r>
            <a:r>
              <a:rPr lang="en-US" altLang="zh-CN" sz="2000" smtClean="0"/>
              <a:t>,y</a:t>
            </a:r>
            <a:r>
              <a:rPr lang="en-US" altLang="zh-CN" sz="2000" baseline="-25000" smtClean="0"/>
              <a:t>n</a:t>
            </a:r>
            <a:r>
              <a:rPr lang="en-US" altLang="zh-CN" sz="200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y</a:t>
            </a:r>
            <a:r>
              <a:rPr lang="en-US" altLang="zh-CN" sz="2400" baseline="-25000" smtClean="0"/>
              <a:t>i+1</a:t>
            </a:r>
            <a:r>
              <a:rPr lang="en-US" altLang="zh-CN" sz="2400" smtClean="0"/>
              <a:t>=kx</a:t>
            </a:r>
            <a:r>
              <a:rPr lang="en-US" altLang="zh-CN" sz="2400" baseline="-25000" smtClean="0"/>
              <a:t>i+1</a:t>
            </a:r>
            <a:r>
              <a:rPr lang="en-US" altLang="zh-CN" sz="2400" smtClean="0"/>
              <a:t>+b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   =k(x</a:t>
            </a:r>
            <a:r>
              <a:rPr lang="en-US" altLang="zh-CN" sz="2400" baseline="-25000" smtClean="0"/>
              <a:t>0</a:t>
            </a:r>
            <a:r>
              <a:rPr lang="en-US" altLang="zh-CN" sz="2400" smtClean="0"/>
              <a:t>+i+1)+b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   =</a:t>
            </a:r>
            <a:r>
              <a:rPr lang="en-US" altLang="zh-CN" sz="2400" b="1" smtClean="0">
                <a:solidFill>
                  <a:srgbClr val="FF3300"/>
                </a:solidFill>
              </a:rPr>
              <a:t>k(x</a:t>
            </a:r>
            <a:r>
              <a:rPr lang="en-US" altLang="zh-CN" sz="2400" b="1" baseline="-25000" smtClean="0">
                <a:solidFill>
                  <a:srgbClr val="FF3300"/>
                </a:solidFill>
              </a:rPr>
              <a:t>0</a:t>
            </a:r>
            <a:r>
              <a:rPr lang="en-US" altLang="zh-CN" sz="2400" b="1" smtClean="0">
                <a:solidFill>
                  <a:srgbClr val="FF3300"/>
                </a:solidFill>
              </a:rPr>
              <a:t>+i)+b</a:t>
            </a:r>
            <a:r>
              <a:rPr lang="en-US" altLang="zh-CN" sz="2400" smtClean="0"/>
              <a:t> + 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   =</a:t>
            </a:r>
            <a:r>
              <a:rPr lang="en-US" altLang="zh-CN" sz="2400" b="1" smtClean="0">
                <a:solidFill>
                  <a:srgbClr val="FF3300"/>
                </a:solidFill>
              </a:rPr>
              <a:t>y</a:t>
            </a:r>
            <a:r>
              <a:rPr lang="en-US" altLang="zh-CN" sz="2400" b="1" baseline="-25000" smtClean="0">
                <a:solidFill>
                  <a:srgbClr val="FF3300"/>
                </a:solidFill>
              </a:rPr>
              <a:t>i</a:t>
            </a:r>
            <a:r>
              <a:rPr lang="en-US" altLang="zh-CN" sz="2400" smtClean="0"/>
              <a:t>+k;</a:t>
            </a:r>
            <a:r>
              <a:rPr lang="en-US" altLang="zh-CN" sz="2400" baseline="-25000" smtClean="0"/>
              <a:t>      </a:t>
            </a:r>
          </a:p>
        </p:txBody>
      </p:sp>
      <p:graphicFrame>
        <p:nvGraphicFramePr>
          <p:cNvPr id="107622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262563" y="1752600"/>
          <a:ext cx="2884487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SmartDraw" r:id="rId3" imgW="3236976" imgH="4617720" progId="SmartDraw.2">
                  <p:embed/>
                </p:oleObj>
              </mc:Choice>
              <mc:Fallback>
                <p:oleObj name="SmartDraw" r:id="rId3" imgW="3236976" imgH="4617720" progId="SmartDraw.2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1752600"/>
                        <a:ext cx="2884487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6229" name="Rectangle 5"/>
          <p:cNvSpPr>
            <a:spLocks noChangeArrowheads="1"/>
          </p:cNvSpPr>
          <p:nvPr/>
        </p:nvSpPr>
        <p:spPr bwMode="auto">
          <a:xfrm>
            <a:off x="4716463" y="5661025"/>
            <a:ext cx="1511300" cy="4318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en-US" altLang="zh-CN">
                <a:ea typeface="楷体_GB2312"/>
              </a:rPr>
              <a:t>y = y + k;</a:t>
            </a:r>
          </a:p>
        </p:txBody>
      </p:sp>
      <p:sp>
        <p:nvSpPr>
          <p:cNvPr id="1076230" name="Line 6"/>
          <p:cNvSpPr>
            <a:spLocks noChangeShapeType="1"/>
          </p:cNvSpPr>
          <p:nvPr/>
        </p:nvSpPr>
        <p:spPr bwMode="auto">
          <a:xfrm flipH="1">
            <a:off x="4500563" y="5805488"/>
            <a:ext cx="2159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6231" name="Line 7"/>
          <p:cNvSpPr>
            <a:spLocks noChangeShapeType="1"/>
          </p:cNvSpPr>
          <p:nvPr/>
        </p:nvSpPr>
        <p:spPr bwMode="auto">
          <a:xfrm flipV="1">
            <a:off x="4500563" y="2852738"/>
            <a:ext cx="0" cy="29527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6232" name="Rectangle 8"/>
          <p:cNvSpPr>
            <a:spLocks noChangeArrowheads="1"/>
          </p:cNvSpPr>
          <p:nvPr/>
        </p:nvSpPr>
        <p:spPr bwMode="auto">
          <a:xfrm>
            <a:off x="5219700" y="2636838"/>
            <a:ext cx="144463" cy="25923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76233" name="Rectangle 9"/>
          <p:cNvSpPr>
            <a:spLocks noChangeArrowheads="1"/>
          </p:cNvSpPr>
          <p:nvPr/>
        </p:nvSpPr>
        <p:spPr bwMode="auto">
          <a:xfrm>
            <a:off x="5219700" y="2708275"/>
            <a:ext cx="1439863" cy="144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76234" name="Rectangle 10"/>
          <p:cNvSpPr>
            <a:spLocks noChangeArrowheads="1"/>
          </p:cNvSpPr>
          <p:nvPr/>
        </p:nvSpPr>
        <p:spPr bwMode="auto">
          <a:xfrm>
            <a:off x="5148263" y="5013325"/>
            <a:ext cx="1584325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76235" name="Line 11"/>
          <p:cNvSpPr>
            <a:spLocks noChangeShapeType="1"/>
          </p:cNvSpPr>
          <p:nvPr/>
        </p:nvSpPr>
        <p:spPr bwMode="auto">
          <a:xfrm flipH="1">
            <a:off x="5508625" y="5013325"/>
            <a:ext cx="1150938" cy="6477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6236" name="Line 12"/>
          <p:cNvSpPr>
            <a:spLocks noChangeShapeType="1"/>
          </p:cNvSpPr>
          <p:nvPr/>
        </p:nvSpPr>
        <p:spPr bwMode="auto">
          <a:xfrm>
            <a:off x="4427538" y="2852738"/>
            <a:ext cx="22320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6237" name="Rectangle 13"/>
          <p:cNvSpPr>
            <a:spLocks noChangeArrowheads="1"/>
          </p:cNvSpPr>
          <p:nvPr/>
        </p:nvSpPr>
        <p:spPr bwMode="auto">
          <a:xfrm>
            <a:off x="5508625" y="3429000"/>
            <a:ext cx="2447925" cy="576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zh-CN" altLang="en-US">
              <a:ea typeface="楷体_GB2312"/>
            </a:endParaRPr>
          </a:p>
        </p:txBody>
      </p:sp>
      <p:sp>
        <p:nvSpPr>
          <p:cNvPr id="1076238" name="Line 14"/>
          <p:cNvSpPr>
            <a:spLocks noChangeShapeType="1"/>
          </p:cNvSpPr>
          <p:nvPr/>
        </p:nvSpPr>
        <p:spPr bwMode="auto">
          <a:xfrm>
            <a:off x="6732588" y="3357563"/>
            <a:ext cx="0" cy="7191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6239" name="AutoShape 15"/>
          <p:cNvSpPr>
            <a:spLocks noChangeArrowheads="1"/>
          </p:cNvSpPr>
          <p:nvPr/>
        </p:nvSpPr>
        <p:spPr bwMode="auto">
          <a:xfrm>
            <a:off x="611188" y="2781300"/>
            <a:ext cx="2808287" cy="1223963"/>
          </a:xfrm>
          <a:prstGeom prst="cloudCallout">
            <a:avLst>
              <a:gd name="adj1" fmla="val -1782"/>
              <a:gd name="adj2" fmla="val 16712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None/>
            </a:pPr>
            <a:r>
              <a:rPr lang="en-US" altLang="zh-CN" sz="2800" b="1">
                <a:solidFill>
                  <a:srgbClr val="FF3300"/>
                </a:solidFill>
                <a:ea typeface="楷体_GB2312"/>
              </a:rPr>
              <a:t>y</a:t>
            </a:r>
            <a:r>
              <a:rPr lang="en-US" altLang="zh-CN" sz="2800" b="1" baseline="-25000">
                <a:solidFill>
                  <a:srgbClr val="FF3300"/>
                </a:solidFill>
                <a:ea typeface="楷体_GB2312"/>
              </a:rPr>
              <a:t>i+1</a:t>
            </a:r>
            <a:r>
              <a:rPr lang="en-US" altLang="zh-CN" sz="2800" b="1">
                <a:solidFill>
                  <a:srgbClr val="FF3300"/>
                </a:solidFill>
                <a:ea typeface="楷体_GB2312"/>
              </a:rPr>
              <a:t>=y</a:t>
            </a:r>
            <a:r>
              <a:rPr lang="en-US" altLang="zh-CN" sz="2800" b="1" baseline="-25000">
                <a:solidFill>
                  <a:srgbClr val="FF3300"/>
                </a:solidFill>
                <a:ea typeface="楷体_GB2312"/>
              </a:rPr>
              <a:t>i</a:t>
            </a:r>
            <a:r>
              <a:rPr lang="en-US" altLang="zh-CN" sz="2800" b="1">
                <a:solidFill>
                  <a:srgbClr val="FF3300"/>
                </a:solidFill>
                <a:ea typeface="楷体_GB2312"/>
              </a:rPr>
              <a:t>+k;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6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6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76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76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76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6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7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76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76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7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07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7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7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76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76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7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7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76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76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76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7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76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76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76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76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76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76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76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76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76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76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7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7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76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76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76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76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76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76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76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76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76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76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229" grpId="0" animBg="1"/>
      <p:bldP spid="1076230" grpId="0" animBg="1"/>
      <p:bldP spid="1076231" grpId="0" animBg="1"/>
      <p:bldP spid="1076232" grpId="0" animBg="1"/>
      <p:bldP spid="1076233" grpId="0" animBg="1"/>
      <p:bldP spid="1076234" grpId="0" animBg="1"/>
      <p:bldP spid="1076235" grpId="0" animBg="1"/>
      <p:bldP spid="1076236" grpId="0" animBg="1"/>
      <p:bldP spid="1076237" grpId="0" animBg="1"/>
      <p:bldP spid="1076238" grpId="0" animBg="1"/>
      <p:bldP spid="1076239" grpId="0" animBg="1"/>
    </p:bldLst>
  </p:timing>
</p:sld>
</file>

<file path=ppt/theme/theme1.xml><?xml version="1.0" encoding="utf-8"?>
<a:theme xmlns:a="http://schemas.openxmlformats.org/drawingml/2006/main" name="VCC">
  <a:themeElements>
    <a:clrScheme name="">
      <a:dk1>
        <a:srgbClr val="000000"/>
      </a:dk1>
      <a:lt1>
        <a:srgbClr val="000066"/>
      </a:lt1>
      <a:dk2>
        <a:srgbClr val="FFCC00"/>
      </a:dk2>
      <a:lt2>
        <a:srgbClr val="000044"/>
      </a:lt2>
      <a:accent1>
        <a:srgbClr val="9CE157"/>
      </a:accent1>
      <a:accent2>
        <a:srgbClr val="2663A0"/>
      </a:accent2>
      <a:accent3>
        <a:srgbClr val="AAAAB8"/>
      </a:accent3>
      <a:accent4>
        <a:srgbClr val="000000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VCC">
      <a:majorFont>
        <a:latin typeface="Times New Roman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Arial" charset="0"/>
          <a:buChar char="•"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Arial" charset="0"/>
          <a:buChar char="•"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VCC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CC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CC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CC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CC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CC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VCC</Template>
  <TotalTime>9433</TotalTime>
  <Words>1342</Words>
  <Application>Microsoft Office PowerPoint</Application>
  <PresentationFormat>全屏显示(4:3)</PresentationFormat>
  <Paragraphs>280</Paragraphs>
  <Slides>50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VCC</vt:lpstr>
      <vt:lpstr>SmartDraw</vt:lpstr>
      <vt:lpstr>图表</vt:lpstr>
      <vt:lpstr>Equation</vt:lpstr>
      <vt:lpstr>VISIO 5 Drawing</vt:lpstr>
      <vt:lpstr>Visio</vt:lpstr>
      <vt:lpstr>第三讲：光栅图形绘制</vt:lpstr>
      <vt:lpstr>PowerPoint 演示文稿</vt:lpstr>
      <vt:lpstr>光栅显示设备</vt:lpstr>
      <vt:lpstr>在设备上显示什么模型？</vt:lpstr>
      <vt:lpstr>基本图形生成算法</vt:lpstr>
      <vt:lpstr>直线的扫描转换</vt:lpstr>
      <vt:lpstr>直线的扫描转换</vt:lpstr>
      <vt:lpstr>直线的扫描转换</vt:lpstr>
      <vt:lpstr>直线的扫描转换</vt:lpstr>
      <vt:lpstr>直线的扫描转换</vt:lpstr>
      <vt:lpstr>改进多少？</vt:lpstr>
      <vt:lpstr>讨论：请给出L1,L2的点序列</vt:lpstr>
      <vt:lpstr>请看……</vt:lpstr>
      <vt:lpstr>如何选择？</vt:lpstr>
      <vt:lpstr>最后代码…</vt:lpstr>
      <vt:lpstr>教材中的代码…</vt:lpstr>
      <vt:lpstr>算法性能比较</vt:lpstr>
      <vt:lpstr>DDA算法总结</vt:lpstr>
      <vt:lpstr>中点Bresenham算法（0≤k ≤ 1）</vt:lpstr>
      <vt:lpstr>Pu和Pd的取舍</vt:lpstr>
      <vt:lpstr>基本算法</vt:lpstr>
      <vt:lpstr>di的递推公式…</vt:lpstr>
      <vt:lpstr>改进算法</vt:lpstr>
      <vt:lpstr>中点Bresenham算法</vt:lpstr>
      <vt:lpstr>课题作业</vt:lpstr>
      <vt:lpstr>算法性能比较</vt:lpstr>
      <vt:lpstr>请看….</vt:lpstr>
      <vt:lpstr>请看….</vt:lpstr>
      <vt:lpstr>直线扫描转换算法小结</vt:lpstr>
      <vt:lpstr>基本图形生成算法</vt:lpstr>
      <vt:lpstr>多边形的扫描转换（区域填充）</vt:lpstr>
      <vt:lpstr>X-扫描线算法的基本思想</vt:lpstr>
      <vt:lpstr>确定多边形内部扫描线的过程</vt:lpstr>
      <vt:lpstr>特例：交点在顶点位置</vt:lpstr>
      <vt:lpstr>x-扫描线算法</vt:lpstr>
      <vt:lpstr>扫描线算法的应用：内外测试</vt:lpstr>
      <vt:lpstr>改进的有效边表算法</vt:lpstr>
      <vt:lpstr>改进的有效边表算法</vt:lpstr>
      <vt:lpstr>多边形转换算法小结</vt:lpstr>
      <vt:lpstr>基本图形生成算法</vt:lpstr>
      <vt:lpstr>引  言</vt:lpstr>
      <vt:lpstr>什么是反走样？</vt:lpstr>
      <vt:lpstr>PowerPoint 演示文稿</vt:lpstr>
      <vt:lpstr>反走样的基本原理</vt:lpstr>
      <vt:lpstr>简单的过取样</vt:lpstr>
      <vt:lpstr>加权过采样</vt:lpstr>
      <vt:lpstr>简单的区域取样</vt:lpstr>
      <vt:lpstr>加权区域取样</vt:lpstr>
      <vt:lpstr>加权函数类型</vt:lpstr>
      <vt:lpstr>总  结</vt:lpstr>
    </vt:vector>
  </TitlesOfParts>
  <Company>合肥工业大学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模型变换技术及其在MCNP建模中的应用研究</dc:title>
  <dc:creator>Luo Yuetong</dc:creator>
  <cp:lastModifiedBy>luo</cp:lastModifiedBy>
  <cp:revision>515</cp:revision>
  <dcterms:created xsi:type="dcterms:W3CDTF">2005-03-16T10:48:02Z</dcterms:created>
  <dcterms:modified xsi:type="dcterms:W3CDTF">2020-10-17T03:08:51Z</dcterms:modified>
</cp:coreProperties>
</file>