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CB286-236F-4B9C-B2B8-C1EDFAFE1B2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1A2C6-C8B1-4510-A22A-3739B7718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1A2C6-C8B1-4510-A22A-3739B77180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6818-7770-437A-893C-76D39DB8DEF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CDD-7866-45C3-8E09-24B062A6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6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6818-7770-437A-893C-76D39DB8DEF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CDD-7866-45C3-8E09-24B062A6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6818-7770-437A-893C-76D39DB8DEF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CDD-7866-45C3-8E09-24B062A6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4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6818-7770-437A-893C-76D39DB8DEF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CDD-7866-45C3-8E09-24B062A6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6818-7770-437A-893C-76D39DB8DEF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CDD-7866-45C3-8E09-24B062A6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6818-7770-437A-893C-76D39DB8DEF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CDD-7866-45C3-8E09-24B062A6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6818-7770-437A-893C-76D39DB8DEF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CDD-7866-45C3-8E09-24B062A6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6818-7770-437A-893C-76D39DB8DEF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CDD-7866-45C3-8E09-24B062A6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6818-7770-437A-893C-76D39DB8DEF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CDD-7866-45C3-8E09-24B062A6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4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6818-7770-437A-893C-76D39DB8DEF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CDD-7866-45C3-8E09-24B062A6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6818-7770-437A-893C-76D39DB8DEF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4CDD-7866-45C3-8E09-24B062A6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6818-7770-437A-893C-76D39DB8DEF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4CDD-7866-45C3-8E09-24B062A6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2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>
            <a:spLocks/>
          </p:cNvSpPr>
          <p:nvPr/>
        </p:nvSpPr>
        <p:spPr>
          <a:xfrm>
            <a:off x="187082" y="180322"/>
            <a:ext cx="2271468" cy="397776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Intel Clear Light" panose="020B0404020203020204" pitchFamily="34" charset="0"/>
                <a:cs typeface="Intel Clear"/>
              </a:rPr>
              <a:t>ciao Networking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3C71"/>
              </a:solidFill>
              <a:effectLst/>
              <a:uLnTx/>
              <a:uFillTx/>
              <a:latin typeface="Intel Clear"/>
              <a:ea typeface="Intel Clear Light" panose="020B0404020203020204" pitchFamily="34" charset="0"/>
              <a:cs typeface="Intel Clear"/>
            </a:endParaRPr>
          </a:p>
        </p:txBody>
      </p:sp>
      <p:sp>
        <p:nvSpPr>
          <p:cNvPr id="65" name="Shape 55"/>
          <p:cNvSpPr/>
          <p:nvPr/>
        </p:nvSpPr>
        <p:spPr>
          <a:xfrm>
            <a:off x="1402801" y="926340"/>
            <a:ext cx="5144304" cy="2301596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66" name="Shape 56"/>
          <p:cNvSpPr/>
          <p:nvPr/>
        </p:nvSpPr>
        <p:spPr>
          <a:xfrm>
            <a:off x="5379741" y="1076809"/>
            <a:ext cx="1063368" cy="215094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c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iao-launcher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67" name="Shape 57"/>
          <p:cNvSpPr/>
          <p:nvPr/>
        </p:nvSpPr>
        <p:spPr>
          <a:xfrm>
            <a:off x="1525632" y="1475769"/>
            <a:ext cx="2187681" cy="1501843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Local CNCI – Tenant 1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000" b="1" kern="0" dirty="0">
              <a:solidFill>
                <a:prstClr val="black"/>
              </a:solidFill>
              <a:latin typeface="Intel Clear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000" b="1" kern="0" dirty="0">
              <a:solidFill>
                <a:prstClr val="black"/>
              </a:solidFill>
              <a:latin typeface="Intel Clear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68" name="Shape 58"/>
          <p:cNvSpPr txBox="1"/>
          <p:nvPr/>
        </p:nvSpPr>
        <p:spPr>
          <a:xfrm>
            <a:off x="6103808" y="192509"/>
            <a:ext cx="1950462" cy="4258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Network Node (NN)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69" name="Shape 59"/>
          <p:cNvSpPr/>
          <p:nvPr/>
        </p:nvSpPr>
        <p:spPr>
          <a:xfrm>
            <a:off x="184173" y="3672267"/>
            <a:ext cx="2763346" cy="23467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457200"/>
            <a:endParaRPr sz="1000" b="1" kern="0">
              <a:solidFill>
                <a:prstClr val="black"/>
              </a:solidFill>
              <a:latin typeface="Intel Clear"/>
            </a:endParaRPr>
          </a:p>
        </p:txBody>
      </p:sp>
      <p:sp>
        <p:nvSpPr>
          <p:cNvPr id="70" name="Shape 60"/>
          <p:cNvSpPr/>
          <p:nvPr/>
        </p:nvSpPr>
        <p:spPr>
          <a:xfrm>
            <a:off x="3198330" y="3702606"/>
            <a:ext cx="2740624" cy="2333718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457200"/>
            <a:endParaRPr sz="1000" b="1" kern="0">
              <a:solidFill>
                <a:prstClr val="black"/>
              </a:solidFill>
              <a:latin typeface="Intel Clear"/>
            </a:endParaRPr>
          </a:p>
        </p:txBody>
      </p:sp>
      <p:sp>
        <p:nvSpPr>
          <p:cNvPr id="71" name="Shape 61"/>
          <p:cNvSpPr/>
          <p:nvPr/>
        </p:nvSpPr>
        <p:spPr>
          <a:xfrm>
            <a:off x="6237841" y="3588026"/>
            <a:ext cx="2782123" cy="2391145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457200"/>
            <a:endParaRPr sz="1000" b="1" kern="0">
              <a:solidFill>
                <a:prstClr val="black"/>
              </a:solidFill>
              <a:latin typeface="Intel Clear"/>
            </a:endParaRPr>
          </a:p>
        </p:txBody>
      </p:sp>
      <p:sp>
        <p:nvSpPr>
          <p:cNvPr id="72" name="Shape 62"/>
          <p:cNvSpPr/>
          <p:nvPr/>
        </p:nvSpPr>
        <p:spPr>
          <a:xfrm>
            <a:off x="9332914" y="3588026"/>
            <a:ext cx="2635249" cy="2461752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457200"/>
            <a:endParaRPr sz="1000" b="1" kern="0">
              <a:solidFill>
                <a:prstClr val="black"/>
              </a:solidFill>
              <a:latin typeface="Intel Clear"/>
            </a:endParaRPr>
          </a:p>
        </p:txBody>
      </p:sp>
      <p:sp>
        <p:nvSpPr>
          <p:cNvPr id="74" name="Shape 66"/>
          <p:cNvSpPr/>
          <p:nvPr/>
        </p:nvSpPr>
        <p:spPr>
          <a:xfrm>
            <a:off x="3411658" y="5329558"/>
            <a:ext cx="794130" cy="51646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Ins </a:t>
            </a:r>
            <a:r>
              <a:rPr lang="en" sz="1000" b="1" kern="0" noProof="0" dirty="0" smtClean="0">
                <a:solidFill>
                  <a:prstClr val="black"/>
                </a:solidFill>
                <a:latin typeface="Intel Clear"/>
              </a:rPr>
              <a:t>1</a:t>
            </a:r>
            <a:endParaRPr kumimoji="0" lang="en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000" b="1" kern="0" dirty="0" smtClean="0">
                <a:solidFill>
                  <a:prstClr val="black"/>
                </a:solidFill>
                <a:latin typeface="Intel Clear"/>
              </a:rPr>
              <a:t>Subnet 1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Ten 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 1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75" name="Shape 67"/>
          <p:cNvSpPr/>
          <p:nvPr/>
        </p:nvSpPr>
        <p:spPr>
          <a:xfrm>
            <a:off x="4641300" y="5285631"/>
            <a:ext cx="794130" cy="516469"/>
          </a:xfrm>
          <a:prstGeom prst="roundRect">
            <a:avLst>
              <a:gd name="adj" fmla="val 16667"/>
            </a:avLst>
          </a:prstGeom>
          <a:blipFill>
            <a:blip r:embed="rId3"/>
            <a:tile tx="0" ty="0" sx="100000" sy="100000" flip="none" algn="tl"/>
          </a:blip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Ins 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000" b="1" kern="0" dirty="0" smtClean="0">
                <a:solidFill>
                  <a:prstClr val="black"/>
                </a:solidFill>
                <a:latin typeface="Intel Clear"/>
              </a:rPr>
              <a:t>Subnet N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Ten 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1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76" name="Shape 68"/>
          <p:cNvSpPr/>
          <p:nvPr/>
        </p:nvSpPr>
        <p:spPr>
          <a:xfrm>
            <a:off x="10596747" y="5129452"/>
            <a:ext cx="965275" cy="516469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Ins 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000" b="1" kern="0" dirty="0" smtClean="0">
                <a:solidFill>
                  <a:prstClr val="black"/>
                </a:solidFill>
                <a:latin typeface="Intel Clear"/>
              </a:rPr>
              <a:t>Subnet 1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Ten N</a:t>
            </a:r>
          </a:p>
        </p:txBody>
      </p:sp>
      <p:sp>
        <p:nvSpPr>
          <p:cNvPr id="80" name="Shape 76"/>
          <p:cNvSpPr/>
          <p:nvPr/>
        </p:nvSpPr>
        <p:spPr>
          <a:xfrm>
            <a:off x="291154" y="5227940"/>
            <a:ext cx="794130" cy="51646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Ins 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0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000" b="1" kern="0" dirty="0" smtClean="0">
                <a:solidFill>
                  <a:prstClr val="black"/>
                </a:solidFill>
                <a:latin typeface="Intel Clear"/>
              </a:rPr>
              <a:t>Subnet 1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Ten 1</a:t>
            </a:r>
          </a:p>
        </p:txBody>
      </p:sp>
      <p:sp>
        <p:nvSpPr>
          <p:cNvPr id="81" name="Shape 77"/>
          <p:cNvSpPr/>
          <p:nvPr/>
        </p:nvSpPr>
        <p:spPr>
          <a:xfrm>
            <a:off x="6405864" y="5122098"/>
            <a:ext cx="794130" cy="516469"/>
          </a:xfrm>
          <a:prstGeom prst="roundRect">
            <a:avLst>
              <a:gd name="adj" fmla="val 16667"/>
            </a:avLst>
          </a:prstGeom>
          <a:blipFill>
            <a:blip r:embed="rId3"/>
            <a:tile tx="0" ty="0" sx="100000" sy="100000" flip="none" algn="tl"/>
          </a:blip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Ins 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000" b="1" kern="0" dirty="0" smtClean="0">
                <a:solidFill>
                  <a:prstClr val="black"/>
                </a:solidFill>
                <a:latin typeface="Intel Clear"/>
              </a:rPr>
              <a:t>Subnet N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Ten 1</a:t>
            </a:r>
          </a:p>
        </p:txBody>
      </p:sp>
      <p:sp>
        <p:nvSpPr>
          <p:cNvPr id="82" name="Shape 78"/>
          <p:cNvSpPr/>
          <p:nvPr/>
        </p:nvSpPr>
        <p:spPr>
          <a:xfrm>
            <a:off x="7288360" y="5103865"/>
            <a:ext cx="794130" cy="516469"/>
          </a:xfrm>
          <a:prstGeom prst="roundRect">
            <a:avLst>
              <a:gd name="adj" fmla="val 16667"/>
            </a:avLst>
          </a:prstGeom>
          <a:blipFill>
            <a:blip r:embed="rId3"/>
            <a:tile tx="0" ty="0" sx="100000" sy="100000" flip="none" algn="tl"/>
          </a:blip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Ins 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000" b="1" kern="0" dirty="0" smtClean="0">
                <a:solidFill>
                  <a:prstClr val="black"/>
                </a:solidFill>
                <a:latin typeface="Intel Clear"/>
              </a:rPr>
              <a:t>Subnet N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Ten 1</a:t>
            </a:r>
          </a:p>
        </p:txBody>
      </p:sp>
      <p:sp>
        <p:nvSpPr>
          <p:cNvPr id="85" name="Shape 71"/>
          <p:cNvSpPr/>
          <p:nvPr/>
        </p:nvSpPr>
        <p:spPr>
          <a:xfrm>
            <a:off x="4190160" y="1515184"/>
            <a:ext cx="2233391" cy="1465096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Local 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 CNCI - Tenant 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000" b="1" kern="0" dirty="0">
              <a:solidFill>
                <a:prstClr val="black"/>
              </a:solidFill>
              <a:latin typeface="Intel Clear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000" b="1" kern="0" dirty="0">
              <a:solidFill>
                <a:prstClr val="black"/>
              </a:solidFill>
              <a:latin typeface="Intel Clear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000" b="1" kern="0" dirty="0" smtClean="0">
              <a:solidFill>
                <a:prstClr val="black"/>
              </a:solidFill>
              <a:latin typeface="Intel Clear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000" b="1" kern="0" dirty="0">
              <a:solidFill>
                <a:prstClr val="black"/>
              </a:solidFill>
              <a:latin typeface="Intel Clear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000" b="1" kern="0" dirty="0" smtClean="0">
              <a:solidFill>
                <a:prstClr val="black"/>
              </a:solidFill>
              <a:latin typeface="Intel Clear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000" b="1" kern="0" dirty="0">
              <a:solidFill>
                <a:prstClr val="black"/>
              </a:solidFill>
              <a:latin typeface="Intel Clear"/>
            </a:endParaRPr>
          </a:p>
        </p:txBody>
      </p:sp>
      <p:sp>
        <p:nvSpPr>
          <p:cNvPr id="86" name="Shape 70"/>
          <p:cNvSpPr/>
          <p:nvPr/>
        </p:nvSpPr>
        <p:spPr>
          <a:xfrm>
            <a:off x="8213760" y="4340064"/>
            <a:ext cx="611813" cy="413643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s1brN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cxnSp>
        <p:nvCxnSpPr>
          <p:cNvPr id="87" name="Shape 87"/>
          <p:cNvCxnSpPr>
            <a:stCxn id="86" idx="2"/>
          </p:cNvCxnSpPr>
          <p:nvPr/>
        </p:nvCxnSpPr>
        <p:spPr>
          <a:xfrm>
            <a:off x="8519667" y="4753707"/>
            <a:ext cx="21717" cy="33700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" name="Shape 88"/>
          <p:cNvCxnSpPr>
            <a:stCxn id="204" idx="2"/>
            <a:endCxn id="74" idx="0"/>
          </p:cNvCxnSpPr>
          <p:nvPr/>
        </p:nvCxnSpPr>
        <p:spPr>
          <a:xfrm rot="16200000" flipH="1">
            <a:off x="3449324" y="4970159"/>
            <a:ext cx="643794" cy="750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0" name="Shape 89"/>
          <p:cNvCxnSpPr>
            <a:endCxn id="75" idx="0"/>
          </p:cNvCxnSpPr>
          <p:nvPr/>
        </p:nvCxnSpPr>
        <p:spPr>
          <a:xfrm rot="16200000" flipH="1">
            <a:off x="4596116" y="4843381"/>
            <a:ext cx="531923" cy="35257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1" name="Shape 80"/>
          <p:cNvSpPr/>
          <p:nvPr/>
        </p:nvSpPr>
        <p:spPr>
          <a:xfrm>
            <a:off x="404030" y="4340685"/>
            <a:ext cx="568379" cy="41907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s1br1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cxnSp>
        <p:nvCxnSpPr>
          <p:cNvPr id="92" name="Shape 90"/>
          <p:cNvCxnSpPr>
            <a:stCxn id="80" idx="0"/>
            <a:endCxn id="91" idx="2"/>
          </p:cNvCxnSpPr>
          <p:nvPr/>
        </p:nvCxnSpPr>
        <p:spPr>
          <a:xfrm rot="5400000" flipH="1" flipV="1">
            <a:off x="454128" y="4993849"/>
            <a:ext cx="468182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75"/>
          <p:cNvSpPr/>
          <p:nvPr/>
        </p:nvSpPr>
        <p:spPr>
          <a:xfrm>
            <a:off x="10079588" y="4386663"/>
            <a:ext cx="621385" cy="419073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s1brN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95" name="Shape 82"/>
          <p:cNvSpPr/>
          <p:nvPr/>
        </p:nvSpPr>
        <p:spPr>
          <a:xfrm>
            <a:off x="6803827" y="4364527"/>
            <a:ext cx="608041" cy="419073"/>
          </a:xfrm>
          <a:prstGeom prst="roundRect">
            <a:avLst>
              <a:gd name="adj" fmla="val 16667"/>
            </a:avLst>
          </a:prstGeom>
          <a:blipFill>
            <a:blip r:embed="rId3"/>
            <a:tile tx="0" ty="0" sx="100000" sy="100000" flip="none" algn="tl"/>
          </a:blip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sNbr1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cxnSp>
        <p:nvCxnSpPr>
          <p:cNvPr id="96" name="Shape 92"/>
          <p:cNvCxnSpPr>
            <a:stCxn id="95" idx="1"/>
            <a:endCxn id="81" idx="0"/>
          </p:cNvCxnSpPr>
          <p:nvPr/>
        </p:nvCxnSpPr>
        <p:spPr>
          <a:xfrm rot="10800000" flipV="1">
            <a:off x="6802929" y="4574064"/>
            <a:ext cx="898" cy="548034"/>
          </a:xfrm>
          <a:prstGeom prst="curved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7" name="Shape 93"/>
          <p:cNvCxnSpPr>
            <a:stCxn id="95" idx="2"/>
            <a:endCxn id="82" idx="0"/>
          </p:cNvCxnSpPr>
          <p:nvPr/>
        </p:nvCxnSpPr>
        <p:spPr>
          <a:xfrm rot="16200000" flipH="1">
            <a:off x="7236504" y="4654943"/>
            <a:ext cx="320265" cy="57757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9" name="Shape 97"/>
          <p:cNvSpPr txBox="1"/>
          <p:nvPr/>
        </p:nvSpPr>
        <p:spPr>
          <a:xfrm>
            <a:off x="7580313" y="570897"/>
            <a:ext cx="1245466" cy="365801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Control Nodes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98" name="Shape 94"/>
          <p:cNvSpPr/>
          <p:nvPr/>
        </p:nvSpPr>
        <p:spPr>
          <a:xfrm>
            <a:off x="8861985" y="991869"/>
            <a:ext cx="2514851" cy="668858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457200"/>
            <a:endParaRPr sz="1000" b="1" kern="0">
              <a:solidFill>
                <a:prstClr val="black"/>
              </a:solidFill>
              <a:latin typeface="Intel Clear"/>
            </a:endParaRPr>
          </a:p>
        </p:txBody>
      </p:sp>
      <p:sp>
        <p:nvSpPr>
          <p:cNvPr id="101" name="Shape 106"/>
          <p:cNvSpPr/>
          <p:nvPr/>
        </p:nvSpPr>
        <p:spPr>
          <a:xfrm>
            <a:off x="8170856" y="5088615"/>
            <a:ext cx="794130" cy="516469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Ins </a:t>
            </a:r>
            <a:r>
              <a:rPr lang="en" sz="1000" b="1" kern="0" dirty="0" smtClean="0">
                <a:solidFill>
                  <a:prstClr val="black"/>
                </a:solidFill>
                <a:latin typeface="Intel Clear"/>
              </a:rPr>
              <a:t>0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Subne</a:t>
            </a:r>
            <a:r>
              <a:rPr lang="en" sz="1000" b="1" kern="0" dirty="0" smtClean="0">
                <a:solidFill>
                  <a:prstClr val="black"/>
                </a:solidFill>
                <a:latin typeface="Intel Clear"/>
              </a:rPr>
              <a:t>t 1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Ten 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N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103" name="Shape 56"/>
          <p:cNvSpPr/>
          <p:nvPr/>
        </p:nvSpPr>
        <p:spPr>
          <a:xfrm>
            <a:off x="1561604" y="3798250"/>
            <a:ext cx="1160920" cy="23533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c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iao-launcher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cxnSp>
        <p:nvCxnSpPr>
          <p:cNvPr id="108" name="Shape 74"/>
          <p:cNvCxnSpPr>
            <a:stCxn id="85" idx="0"/>
          </p:cNvCxnSpPr>
          <p:nvPr/>
        </p:nvCxnSpPr>
        <p:spPr>
          <a:xfrm rot="16200000" flipV="1">
            <a:off x="4691382" y="899709"/>
            <a:ext cx="1230900" cy="49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6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0" name="Shape 58"/>
          <p:cNvSpPr txBox="1"/>
          <p:nvPr/>
        </p:nvSpPr>
        <p:spPr>
          <a:xfrm>
            <a:off x="3337339" y="247807"/>
            <a:ext cx="1482726" cy="434231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marR="0" lvl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defRPr>
            </a:lvl1pPr>
          </a:lstStyle>
          <a:p>
            <a:r>
              <a:rPr lang="en" dirty="0" smtClean="0">
                <a:solidFill>
                  <a:schemeClr val="accent6"/>
                </a:solidFill>
              </a:rPr>
              <a:t>Tunnels to Upstream CNCIs</a:t>
            </a:r>
            <a:endParaRPr lang="en" dirty="0">
              <a:solidFill>
                <a:schemeClr val="accent6"/>
              </a:solidFill>
            </a:endParaRPr>
          </a:p>
        </p:txBody>
      </p:sp>
      <p:sp>
        <p:nvSpPr>
          <p:cNvPr id="114" name="Shape 58"/>
          <p:cNvSpPr txBox="1"/>
          <p:nvPr/>
        </p:nvSpPr>
        <p:spPr>
          <a:xfrm>
            <a:off x="7621311" y="1745923"/>
            <a:ext cx="744244" cy="176123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marR="0" lvl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defRPr>
            </a:lvl1pPr>
          </a:lstStyle>
          <a:p>
            <a:r>
              <a:rPr lang="en" dirty="0">
                <a:solidFill>
                  <a:srgbClr val="FF0000"/>
                </a:solidFill>
              </a:rPr>
              <a:t>SSNTP</a:t>
            </a:r>
          </a:p>
        </p:txBody>
      </p:sp>
      <p:cxnSp>
        <p:nvCxnSpPr>
          <p:cNvPr id="118" name="Straight Arrow Connector 117"/>
          <p:cNvCxnSpPr>
            <a:stCxn id="100" idx="2"/>
            <a:endCxn id="149" idx="0"/>
          </p:cNvCxnSpPr>
          <p:nvPr/>
        </p:nvCxnSpPr>
        <p:spPr>
          <a:xfrm flipH="1">
            <a:off x="5167452" y="1475769"/>
            <a:ext cx="5125061" cy="2272709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48" idx="0"/>
          </p:cNvCxnSpPr>
          <p:nvPr/>
        </p:nvCxnSpPr>
        <p:spPr>
          <a:xfrm flipH="1">
            <a:off x="7512843" y="1520582"/>
            <a:ext cx="2713066" cy="2235271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0" idx="2"/>
            <a:endCxn id="147" idx="0"/>
          </p:cNvCxnSpPr>
          <p:nvPr/>
        </p:nvCxnSpPr>
        <p:spPr>
          <a:xfrm>
            <a:off x="10292513" y="1475769"/>
            <a:ext cx="718981" cy="2321627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Shape 58"/>
          <p:cNvSpPr txBox="1"/>
          <p:nvPr/>
        </p:nvSpPr>
        <p:spPr>
          <a:xfrm>
            <a:off x="374606" y="6118487"/>
            <a:ext cx="1481541" cy="317428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marR="0" lvl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defRPr>
            </a:lvl1pPr>
          </a:lstStyle>
          <a:p>
            <a:r>
              <a:rPr lang="en" dirty="0"/>
              <a:t>Compute Node (CN)</a:t>
            </a:r>
          </a:p>
        </p:txBody>
      </p:sp>
      <p:sp>
        <p:nvSpPr>
          <p:cNvPr id="137" name="Shape 56"/>
          <p:cNvSpPr/>
          <p:nvPr/>
        </p:nvSpPr>
        <p:spPr>
          <a:xfrm>
            <a:off x="2649933" y="1892121"/>
            <a:ext cx="958113" cy="214457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CNCI Agent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138" name="Shape 56"/>
          <p:cNvSpPr/>
          <p:nvPr/>
        </p:nvSpPr>
        <p:spPr>
          <a:xfrm>
            <a:off x="5297331" y="1835057"/>
            <a:ext cx="989470" cy="216799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CNCI Agent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147" name="Shape 56"/>
          <p:cNvSpPr/>
          <p:nvPr/>
        </p:nvSpPr>
        <p:spPr>
          <a:xfrm>
            <a:off x="10479810" y="3797396"/>
            <a:ext cx="1063368" cy="215094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c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iao-launcher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148" name="Shape 56"/>
          <p:cNvSpPr/>
          <p:nvPr/>
        </p:nvSpPr>
        <p:spPr>
          <a:xfrm>
            <a:off x="6981159" y="3755853"/>
            <a:ext cx="1063368" cy="215094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c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iao-launcher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149" name="Shape 56"/>
          <p:cNvSpPr/>
          <p:nvPr/>
        </p:nvSpPr>
        <p:spPr>
          <a:xfrm>
            <a:off x="4635768" y="3748478"/>
            <a:ext cx="1063368" cy="215094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c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iao-launcher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cxnSp>
        <p:nvCxnSpPr>
          <p:cNvPr id="174" name="Shape 107"/>
          <p:cNvCxnSpPr>
            <a:stCxn id="76" idx="0"/>
            <a:endCxn id="93" idx="3"/>
          </p:cNvCxnSpPr>
          <p:nvPr/>
        </p:nvCxnSpPr>
        <p:spPr>
          <a:xfrm rot="16200000" flipV="1">
            <a:off x="10623553" y="4673620"/>
            <a:ext cx="533252" cy="378412"/>
          </a:xfrm>
          <a:prstGeom prst="curved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8" name="Shape 58"/>
          <p:cNvSpPr txBox="1"/>
          <p:nvPr/>
        </p:nvSpPr>
        <p:spPr>
          <a:xfrm>
            <a:off x="3225642" y="6140621"/>
            <a:ext cx="1481541" cy="317428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marR="0" lvl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defRPr>
            </a:lvl1pPr>
          </a:lstStyle>
          <a:p>
            <a:r>
              <a:rPr lang="en" dirty="0"/>
              <a:t>Compute Node (CN)</a:t>
            </a:r>
          </a:p>
        </p:txBody>
      </p:sp>
      <p:sp>
        <p:nvSpPr>
          <p:cNvPr id="179" name="Shape 58"/>
          <p:cNvSpPr txBox="1"/>
          <p:nvPr/>
        </p:nvSpPr>
        <p:spPr>
          <a:xfrm>
            <a:off x="6217575" y="6140621"/>
            <a:ext cx="1481541" cy="317428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marR="0" lvl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defRPr>
            </a:lvl1pPr>
          </a:lstStyle>
          <a:p>
            <a:r>
              <a:rPr lang="en" dirty="0"/>
              <a:t>Compute Node (CN)</a:t>
            </a:r>
          </a:p>
        </p:txBody>
      </p:sp>
      <p:sp>
        <p:nvSpPr>
          <p:cNvPr id="180" name="Shape 58"/>
          <p:cNvSpPr txBox="1"/>
          <p:nvPr/>
        </p:nvSpPr>
        <p:spPr>
          <a:xfrm>
            <a:off x="9260902" y="6159221"/>
            <a:ext cx="1481541" cy="317428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marR="0" lvl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defRPr>
            </a:lvl1pPr>
          </a:lstStyle>
          <a:p>
            <a:r>
              <a:rPr lang="en" dirty="0"/>
              <a:t>Compute Node (CN)</a:t>
            </a:r>
          </a:p>
        </p:txBody>
      </p:sp>
      <p:cxnSp>
        <p:nvCxnSpPr>
          <p:cNvPr id="188" name="Shape 74"/>
          <p:cNvCxnSpPr>
            <a:stCxn id="67" idx="0"/>
          </p:cNvCxnSpPr>
          <p:nvPr/>
        </p:nvCxnSpPr>
        <p:spPr>
          <a:xfrm rot="5400000" flipH="1" flipV="1">
            <a:off x="2135534" y="705710"/>
            <a:ext cx="1253999" cy="286121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6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04" name="Shape 73"/>
          <p:cNvSpPr/>
          <p:nvPr/>
        </p:nvSpPr>
        <p:spPr>
          <a:xfrm>
            <a:off x="3449529" y="4266691"/>
            <a:ext cx="568379" cy="41907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s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1br1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205" name="Shape 73"/>
          <p:cNvSpPr/>
          <p:nvPr/>
        </p:nvSpPr>
        <p:spPr>
          <a:xfrm>
            <a:off x="5238295" y="2132655"/>
            <a:ext cx="814978" cy="419073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457200"/>
            <a:r>
              <a:rPr lang="en-US" sz="1000" b="1" kern="0" dirty="0">
                <a:solidFill>
                  <a:prstClr val="black"/>
                </a:solidFill>
                <a:latin typeface="Intel Clear"/>
              </a:rPr>
              <a:t>S</a:t>
            </a:r>
            <a:r>
              <a:rPr lang="en" sz="1000" b="1" kern="0" dirty="0">
                <a:solidFill>
                  <a:prstClr val="black"/>
                </a:solidFill>
                <a:latin typeface="Intel Clear"/>
              </a:rPr>
              <a:t>ubnet 1 bridge</a:t>
            </a:r>
            <a:endParaRPr lang="en" sz="1000" b="1" kern="0" dirty="0">
              <a:solidFill>
                <a:prstClr val="black"/>
              </a:solidFill>
              <a:latin typeface="Intel Clear"/>
            </a:endParaRPr>
          </a:p>
        </p:txBody>
      </p:sp>
      <p:sp>
        <p:nvSpPr>
          <p:cNvPr id="206" name="Shape 73"/>
          <p:cNvSpPr/>
          <p:nvPr/>
        </p:nvSpPr>
        <p:spPr>
          <a:xfrm>
            <a:off x="2746438" y="2466668"/>
            <a:ext cx="814978" cy="419073"/>
          </a:xfrm>
          <a:prstGeom prst="roundRect">
            <a:avLst>
              <a:gd name="adj" fmla="val 16667"/>
            </a:avLst>
          </a:prstGeom>
          <a:blipFill>
            <a:blip r:embed="rId3"/>
            <a:tile tx="0" ty="0" sx="100000" sy="100000" flip="none" algn="tl"/>
          </a:blip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S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ubnet N bridge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219" name="Shape 73"/>
          <p:cNvSpPr/>
          <p:nvPr/>
        </p:nvSpPr>
        <p:spPr>
          <a:xfrm>
            <a:off x="1611880" y="2474031"/>
            <a:ext cx="814978" cy="41907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S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ubnet 1 bridge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cxnSp>
        <p:nvCxnSpPr>
          <p:cNvPr id="244" name="Straight Arrow Connector 243"/>
          <p:cNvCxnSpPr>
            <a:endCxn id="138" idx="3"/>
          </p:cNvCxnSpPr>
          <p:nvPr/>
        </p:nvCxnSpPr>
        <p:spPr>
          <a:xfrm flipH="1">
            <a:off x="6286801" y="1374940"/>
            <a:ext cx="3086319" cy="568517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100" idx="1"/>
            <a:endCxn id="137" idx="3"/>
          </p:cNvCxnSpPr>
          <p:nvPr/>
        </p:nvCxnSpPr>
        <p:spPr>
          <a:xfrm flipH="1">
            <a:off x="3608046" y="1314654"/>
            <a:ext cx="5802885" cy="684696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100" idx="1"/>
            <a:endCxn id="66" idx="3"/>
          </p:cNvCxnSpPr>
          <p:nvPr/>
        </p:nvCxnSpPr>
        <p:spPr>
          <a:xfrm flipH="1" flipV="1">
            <a:off x="6443109" y="1184356"/>
            <a:ext cx="2967822" cy="13029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7" name="Shape 94"/>
          <p:cNvSpPr/>
          <p:nvPr/>
        </p:nvSpPr>
        <p:spPr>
          <a:xfrm>
            <a:off x="8861986" y="73078"/>
            <a:ext cx="2514851" cy="552545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457200"/>
            <a:endParaRPr sz="1000" b="1" kern="0">
              <a:solidFill>
                <a:prstClr val="black"/>
              </a:solidFill>
              <a:latin typeface="Intel Clear"/>
            </a:endParaRPr>
          </a:p>
        </p:txBody>
      </p:sp>
      <p:sp>
        <p:nvSpPr>
          <p:cNvPr id="256" name="Shape 96"/>
          <p:cNvSpPr/>
          <p:nvPr/>
        </p:nvSpPr>
        <p:spPr>
          <a:xfrm>
            <a:off x="9306609" y="199007"/>
            <a:ext cx="1763164" cy="32223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c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iao-controller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cxnSp>
        <p:nvCxnSpPr>
          <p:cNvPr id="258" name="Straight Arrow Connector 257"/>
          <p:cNvCxnSpPr>
            <a:endCxn id="100" idx="0"/>
          </p:cNvCxnSpPr>
          <p:nvPr/>
        </p:nvCxnSpPr>
        <p:spPr>
          <a:xfrm>
            <a:off x="10292513" y="541473"/>
            <a:ext cx="0" cy="612066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3" name="Shape 74"/>
          <p:cNvCxnSpPr>
            <a:stCxn id="91" idx="0"/>
            <a:endCxn id="219" idx="2"/>
          </p:cNvCxnSpPr>
          <p:nvPr/>
        </p:nvCxnSpPr>
        <p:spPr>
          <a:xfrm rot="5400000" flipH="1" flipV="1">
            <a:off x="630004" y="2951321"/>
            <a:ext cx="1447581" cy="1331149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67" name="Shape 73"/>
          <p:cNvSpPr/>
          <p:nvPr/>
        </p:nvSpPr>
        <p:spPr>
          <a:xfrm>
            <a:off x="4376288" y="4299661"/>
            <a:ext cx="594363" cy="384979"/>
          </a:xfrm>
          <a:prstGeom prst="roundRect">
            <a:avLst>
              <a:gd name="adj" fmla="val 16667"/>
            </a:avLst>
          </a:prstGeom>
          <a:blipFill>
            <a:blip r:embed="rId3"/>
            <a:tile tx="0" ty="0" sx="100000" sy="100000" flip="none" algn="tl"/>
          </a:blip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s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Nbr1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cxnSp>
        <p:nvCxnSpPr>
          <p:cNvPr id="269" name="Shape 74"/>
          <p:cNvCxnSpPr>
            <a:stCxn id="204" idx="0"/>
            <a:endCxn id="219" idx="2"/>
          </p:cNvCxnSpPr>
          <p:nvPr/>
        </p:nvCxnSpPr>
        <p:spPr>
          <a:xfrm rot="16200000" flipV="1">
            <a:off x="2189751" y="2722723"/>
            <a:ext cx="1373587" cy="1714350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78" name="Shape 74"/>
          <p:cNvCxnSpPr>
            <a:stCxn id="95" idx="0"/>
            <a:endCxn id="206" idx="2"/>
          </p:cNvCxnSpPr>
          <p:nvPr/>
        </p:nvCxnSpPr>
        <p:spPr>
          <a:xfrm rot="16200000" flipV="1">
            <a:off x="4391495" y="1648173"/>
            <a:ext cx="1478786" cy="3953921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81" name="Shape 74"/>
          <p:cNvCxnSpPr>
            <a:stCxn id="267" idx="0"/>
            <a:endCxn id="206" idx="2"/>
          </p:cNvCxnSpPr>
          <p:nvPr/>
        </p:nvCxnSpPr>
        <p:spPr>
          <a:xfrm rot="16200000" flipV="1">
            <a:off x="3206739" y="2832929"/>
            <a:ext cx="1413920" cy="1519543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00" name="Shape 96"/>
          <p:cNvSpPr/>
          <p:nvPr/>
        </p:nvSpPr>
        <p:spPr>
          <a:xfrm>
            <a:off x="9410931" y="1153539"/>
            <a:ext cx="1763164" cy="32223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c</a:t>
            </a: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iao-scheduler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cxnSp>
        <p:nvCxnSpPr>
          <p:cNvPr id="117" name="Straight Arrow Connector 116"/>
          <p:cNvCxnSpPr>
            <a:stCxn id="100" idx="2"/>
            <a:endCxn id="103" idx="0"/>
          </p:cNvCxnSpPr>
          <p:nvPr/>
        </p:nvCxnSpPr>
        <p:spPr>
          <a:xfrm flipH="1">
            <a:off x="2142064" y="1475769"/>
            <a:ext cx="8150449" cy="2322481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hape 74"/>
          <p:cNvCxnSpPr>
            <a:stCxn id="86" idx="0"/>
            <a:endCxn id="205" idx="3"/>
          </p:cNvCxnSpPr>
          <p:nvPr/>
        </p:nvCxnSpPr>
        <p:spPr>
          <a:xfrm rot="16200000" flipV="1">
            <a:off x="6287534" y="2107931"/>
            <a:ext cx="1997872" cy="2466394"/>
          </a:xfrm>
          <a:prstGeom prst="curvedConnector2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90" name="Shape 74"/>
          <p:cNvCxnSpPr>
            <a:stCxn id="93" idx="0"/>
            <a:endCxn id="205" idx="3"/>
          </p:cNvCxnSpPr>
          <p:nvPr/>
        </p:nvCxnSpPr>
        <p:spPr>
          <a:xfrm rot="16200000" flipV="1">
            <a:off x="7199542" y="1195924"/>
            <a:ext cx="2044471" cy="4337008"/>
          </a:xfrm>
          <a:prstGeom prst="curvedConnector2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98" name="Shape 97"/>
          <p:cNvSpPr txBox="1"/>
          <p:nvPr/>
        </p:nvSpPr>
        <p:spPr>
          <a:xfrm>
            <a:off x="119524" y="1087878"/>
            <a:ext cx="1245466" cy="365801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rPr>
              <a:t>Network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000" b="1" kern="0" dirty="0" smtClean="0">
                <a:solidFill>
                  <a:prstClr val="black"/>
                </a:solidFill>
                <a:latin typeface="Intel Clear"/>
              </a:rPr>
              <a:t>Node(s)</a:t>
            </a:r>
            <a:endParaRPr kumimoji="0" lang="en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299" name="Shape 58"/>
          <p:cNvSpPr txBox="1"/>
          <p:nvPr/>
        </p:nvSpPr>
        <p:spPr>
          <a:xfrm>
            <a:off x="102111" y="3185938"/>
            <a:ext cx="1280292" cy="402088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marR="0" lvl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</a:defRPr>
            </a:lvl1pPr>
          </a:lstStyle>
          <a:p>
            <a:r>
              <a:rPr lang="en" dirty="0" smtClean="0">
                <a:solidFill>
                  <a:srgbClr val="00B0F0"/>
                </a:solidFill>
              </a:rPr>
              <a:t>Tunnels to CNCI</a:t>
            </a:r>
          </a:p>
        </p:txBody>
      </p:sp>
    </p:spTree>
    <p:extLst>
      <p:ext uri="{BB962C8B-B14F-4D97-AF65-F5344CB8AC3E}">
        <p14:creationId xmlns:p14="http://schemas.microsoft.com/office/powerpoint/2010/main" val="180196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131</Words>
  <Application>Microsoft Office PowerPoint</Application>
  <PresentationFormat>Widescreen</PresentationFormat>
  <Paragraphs>64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Intel Clear</vt:lpstr>
      <vt:lpstr>Intel Clear Light</vt:lpstr>
      <vt:lpstr>Office Theme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Castelino, Manohar R</dc:creator>
  <cp:keywords>CTPClassification=CTP_PUBLIC:VisualMarkings=</cp:keywords>
  <cp:lastModifiedBy>Castelino, Manohar R</cp:lastModifiedBy>
  <cp:revision>16</cp:revision>
  <dcterms:created xsi:type="dcterms:W3CDTF">2016-04-17T22:05:25Z</dcterms:created>
  <dcterms:modified xsi:type="dcterms:W3CDTF">2016-04-17T23:15:40Z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f2b99575-0c01-4c53-8f07-6e6010914d10</vt:lpwstr>
  </property>
  <property fmtid="{D5CDD505-2E9C-101B-9397-08002B2CF9AE}" pid="3" name="CTP_TimeStamp">
    <vt:lpwstr>2016-04-17 23:15:39Z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