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7" r:id="rId3"/>
    <p:sldId id="309" r:id="rId4"/>
    <p:sldId id="310" r:id="rId5"/>
    <p:sldId id="311" r:id="rId6"/>
    <p:sldId id="312" r:id="rId7"/>
    <p:sldId id="313" r:id="rId8"/>
    <p:sldId id="314" r:id="rId9"/>
    <p:sldId id="282" r:id="rId10"/>
    <p:sldId id="288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E818A-3C87-4491-89EC-62A12972EEE3}">
  <a:tblStyle styleId="{4CCE818A-3C87-4491-89EC-62A12972EE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82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62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16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7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0" r:id="rId5"/>
    <p:sldLayoutId id="2147483673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accounting/earnings-before-tax-ebt-vs-pretax-inco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vestopedia.com/terms/p/pretax-margi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2112203" y="7142399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9;p15">
            <a:extLst>
              <a:ext uri="{FF2B5EF4-FFF2-40B4-BE49-F238E27FC236}">
                <a16:creationId xmlns:a16="http://schemas.microsoft.com/office/drawing/2014/main" id="{362C04AE-5032-26F3-4F56-7564DC8E9352}"/>
              </a:ext>
            </a:extLst>
          </p:cNvPr>
          <p:cNvSpPr txBox="1">
            <a:spLocks/>
          </p:cNvSpPr>
          <p:nvPr/>
        </p:nvSpPr>
        <p:spPr>
          <a:xfrm>
            <a:off x="1355095" y="-756622"/>
            <a:ext cx="7761820" cy="355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100" dirty="0">
                <a:solidFill>
                  <a:schemeClr val="accent5">
                    <a:lumMod val="50000"/>
                  </a:schemeClr>
                </a:solidFill>
              </a:rPr>
              <a:t>World Quant IQC’ 24</a:t>
            </a:r>
            <a:br>
              <a:rPr lang="en-US" dirty="0"/>
            </a:br>
            <a:r>
              <a:rPr lang="en-US" sz="3500" dirty="0">
                <a:solidFill>
                  <a:schemeClr val="accent1"/>
                </a:solidFill>
              </a:rPr>
              <a:t>Team Oblivion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INDIAN INSTITUTE OF TECHNOLOGY PATNA </a:t>
            </a:r>
          </a:p>
        </p:txBody>
      </p:sp>
      <p:sp>
        <p:nvSpPr>
          <p:cNvPr id="3" name="Google Shape;500;p15">
            <a:extLst>
              <a:ext uri="{FF2B5EF4-FFF2-40B4-BE49-F238E27FC236}">
                <a16:creationId xmlns:a16="http://schemas.microsoft.com/office/drawing/2014/main" id="{0DB74F60-1147-C760-EF3E-87D95337DBD4}"/>
              </a:ext>
            </a:extLst>
          </p:cNvPr>
          <p:cNvSpPr txBox="1">
            <a:spLocks/>
          </p:cNvSpPr>
          <p:nvPr/>
        </p:nvSpPr>
        <p:spPr>
          <a:xfrm>
            <a:off x="1248637" y="3259973"/>
            <a:ext cx="625237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N" sz="1200" dirty="0"/>
              <a:t>ADITYA PRAKASH | YAGYESH ANSHUL | AARAV SHYAM </a:t>
            </a:r>
          </a:p>
        </p:txBody>
      </p:sp>
      <p:cxnSp>
        <p:nvCxnSpPr>
          <p:cNvPr id="4" name="Google Shape;501;p15">
            <a:extLst>
              <a:ext uri="{FF2B5EF4-FFF2-40B4-BE49-F238E27FC236}">
                <a16:creationId xmlns:a16="http://schemas.microsoft.com/office/drawing/2014/main" id="{B2E9F88C-6429-09F2-3976-B20C34F2EF81}"/>
              </a:ext>
            </a:extLst>
          </p:cNvPr>
          <p:cNvCxnSpPr/>
          <p:nvPr/>
        </p:nvCxnSpPr>
        <p:spPr>
          <a:xfrm>
            <a:off x="3356174" y="3082554"/>
            <a:ext cx="386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EA1C3F-823F-8751-18A1-16EDE1F8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" y="2603311"/>
            <a:ext cx="2335091" cy="131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952E02-D0B0-EC63-FB16-DD6B258F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53" y="2362661"/>
            <a:ext cx="3619362" cy="3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BF1A7B-F513-9015-4ED4-A830BB584D4C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DE43F-9702-E1C6-2F5E-15BA97D8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905"/>
            <a:ext cx="4571999" cy="1022097"/>
          </a:xfrm>
          <a:prstGeom prst="rect">
            <a:avLst/>
          </a:prstGeom>
        </p:spPr>
      </p:pic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125928" y="88186"/>
            <a:ext cx="3858900" cy="71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Thanks</a:t>
            </a:r>
            <a:endParaRPr sz="4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3CD00A-A440-B7FF-66D4-9E2BAD59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95" y="1197466"/>
            <a:ext cx="2335091" cy="131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1" name="Google Shape;561;p56"/>
          <p:cNvSpPr txBox="1">
            <a:spLocks/>
          </p:cNvSpPr>
          <p:nvPr/>
        </p:nvSpPr>
        <p:spPr>
          <a:xfrm>
            <a:off x="148182" y="4189769"/>
            <a:ext cx="1424378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Aditya Prakash</a:t>
            </a:r>
          </a:p>
        </p:txBody>
      </p:sp>
      <p:pic>
        <p:nvPicPr>
          <p:cNvPr id="566" name="Google Shape;566;p56"/>
          <p:cNvPicPr preferRelativeResize="0"/>
          <p:nvPr/>
        </p:nvPicPr>
        <p:blipFill rotWithShape="1">
          <a:blip r:embed="rId5">
            <a:alphaModFix/>
          </a:blip>
          <a:srcRect l="28174" r="3007"/>
          <a:stretch/>
        </p:blipFill>
        <p:spPr>
          <a:xfrm>
            <a:off x="266927" y="3013452"/>
            <a:ext cx="1186887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3" name="Google Shape;563;p56"/>
          <p:cNvSpPr txBox="1">
            <a:spLocks/>
          </p:cNvSpPr>
          <p:nvPr/>
        </p:nvSpPr>
        <p:spPr>
          <a:xfrm>
            <a:off x="1962139" y="4189500"/>
            <a:ext cx="1577340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Yagyesh Anshul</a:t>
            </a:r>
          </a:p>
        </p:txBody>
      </p:sp>
      <p:pic>
        <p:nvPicPr>
          <p:cNvPr id="565" name="Google Shape;565;p56"/>
          <p:cNvPicPr preferRelativeResize="0"/>
          <p:nvPr/>
        </p:nvPicPr>
        <p:blipFill rotWithShape="1">
          <a:blip r:embed="rId6">
            <a:alphaModFix/>
          </a:blip>
          <a:srcRect r="43081"/>
          <a:stretch/>
        </p:blipFill>
        <p:spPr>
          <a:xfrm>
            <a:off x="2169080" y="2955128"/>
            <a:ext cx="1163459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563;p56">
            <a:extLst>
              <a:ext uri="{FF2B5EF4-FFF2-40B4-BE49-F238E27FC236}">
                <a16:creationId xmlns:a16="http://schemas.microsoft.com/office/drawing/2014/main" id="{8CFD5C41-D79D-C872-4555-5DADF87D6C16}"/>
              </a:ext>
            </a:extLst>
          </p:cNvPr>
          <p:cNvSpPr txBox="1">
            <a:spLocks/>
          </p:cNvSpPr>
          <p:nvPr/>
        </p:nvSpPr>
        <p:spPr>
          <a:xfrm>
            <a:off x="3798598" y="4189501"/>
            <a:ext cx="1424378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Aarav Shyam</a:t>
            </a:r>
          </a:p>
        </p:txBody>
      </p:sp>
      <p:pic>
        <p:nvPicPr>
          <p:cNvPr id="8" name="Google Shape;565;p56">
            <a:extLst>
              <a:ext uri="{FF2B5EF4-FFF2-40B4-BE49-F238E27FC236}">
                <a16:creationId xmlns:a16="http://schemas.microsoft.com/office/drawing/2014/main" id="{FC54D464-9D5D-5E4F-DEF2-98FDA2B212F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43081"/>
          <a:stretch/>
        </p:blipFill>
        <p:spPr>
          <a:xfrm>
            <a:off x="3929058" y="2955128"/>
            <a:ext cx="1163459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4B80D9-B035-1A22-1528-0A339704E766}"/>
              </a:ext>
            </a:extLst>
          </p:cNvPr>
          <p:cNvSpPr/>
          <p:nvPr/>
        </p:nvSpPr>
        <p:spPr>
          <a:xfrm>
            <a:off x="8541833" y="4544002"/>
            <a:ext cx="520391" cy="4963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75" y="159302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Slide Line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52" y="1764825"/>
            <a:ext cx="1804842" cy="785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01</a:t>
            </a:r>
            <a:endParaRPr lang="en-IN"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3" y="1764825"/>
            <a:ext cx="1734900" cy="4584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02</a:t>
            </a:r>
            <a:endParaRPr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03</a:t>
            </a:r>
            <a:endParaRPr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IN" sz="1200" dirty="0">
                <a:solidFill>
                  <a:srgbClr val="002060"/>
                </a:solidFill>
              </a:rPr>
              <a:t>Based on</a:t>
            </a:r>
            <a:r>
              <a:rPr lang="en-IN" sz="1200" u="sng" dirty="0">
                <a:solidFill>
                  <a:srgbClr val="002060"/>
                </a:solidFill>
              </a:rPr>
              <a:t> pre-tax income</a:t>
            </a:r>
            <a:r>
              <a:rPr lang="en-IN" sz="1200" dirty="0">
                <a:solidFill>
                  <a:srgbClr val="002060"/>
                </a:solidFill>
              </a:rPr>
              <a:t> and </a:t>
            </a:r>
            <a:r>
              <a:rPr lang="en-IN" sz="1200" u="sng" dirty="0">
                <a:solidFill>
                  <a:srgbClr val="002060"/>
                </a:solidFill>
              </a:rPr>
              <a:t>capital efficiency</a:t>
            </a:r>
            <a:endParaRPr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200" dirty="0">
                <a:solidFill>
                  <a:srgbClr val="002060"/>
                </a:solidFill>
              </a:rPr>
              <a:t>Region : </a:t>
            </a:r>
            <a:r>
              <a:rPr lang="en" sz="1200" b="1" dirty="0">
                <a:solidFill>
                  <a:srgbClr val="FF0000"/>
                </a:solidFill>
              </a:rPr>
              <a:t>CHN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Universe : </a:t>
            </a:r>
            <a:r>
              <a:rPr lang="en" sz="1200" b="1" dirty="0">
                <a:solidFill>
                  <a:srgbClr val="00B050"/>
                </a:solidFill>
              </a:rPr>
              <a:t>TOP3000</a:t>
            </a:r>
            <a:endParaRPr sz="1200" b="1" dirty="0">
              <a:solidFill>
                <a:srgbClr val="00B050"/>
              </a:solidFill>
            </a:endParaRP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31366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Overview of the alpha 02</a:t>
            </a:r>
            <a:endParaRPr lang="en-US"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Region 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USA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Universe : </a:t>
            </a:r>
            <a:r>
              <a:rPr lang="en" sz="1200" b="1" dirty="0">
                <a:solidFill>
                  <a:srgbClr val="00B050"/>
                </a:solidFill>
              </a:rPr>
              <a:t>TOP3000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55554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Overview of the alpha 03</a:t>
            </a:r>
            <a:endParaRPr lang="en-US"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Region 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USA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Universe : </a:t>
            </a:r>
            <a:r>
              <a:rPr lang="en" sz="1200" b="1" dirty="0">
                <a:solidFill>
                  <a:srgbClr val="00B050"/>
                </a:solidFill>
              </a:rPr>
              <a:t>TOP3000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29937C-7485-68C4-BFEF-AA35CAEA2073}"/>
              </a:ext>
            </a:extLst>
          </p:cNvPr>
          <p:cNvCxnSpPr/>
          <p:nvPr/>
        </p:nvCxnSpPr>
        <p:spPr>
          <a:xfrm>
            <a:off x="0" y="971402"/>
            <a:ext cx="886150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C029AD-F77E-8B19-18D5-D4FE01A8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3" y="10132"/>
            <a:ext cx="334537" cy="96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23E45-D5F9-ADFD-5D74-309E09DC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463" y="971401"/>
            <a:ext cx="334537" cy="4172099"/>
          </a:xfrm>
          <a:prstGeom prst="rect">
            <a:avLst/>
          </a:prstGeom>
        </p:spPr>
      </p:pic>
      <p:grpSp>
        <p:nvGrpSpPr>
          <p:cNvPr id="8545" name="Google Shape;8545;p73"/>
          <p:cNvGrpSpPr/>
          <p:nvPr/>
        </p:nvGrpSpPr>
        <p:grpSpPr>
          <a:xfrm>
            <a:off x="7164814" y="159302"/>
            <a:ext cx="1452955" cy="621360"/>
            <a:chOff x="732422" y="2990152"/>
            <a:chExt cx="1337773" cy="572102"/>
          </a:xfrm>
        </p:grpSpPr>
        <p:sp>
          <p:nvSpPr>
            <p:cNvPr id="8546" name="Google Shape;8546;p73"/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73"/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73"/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9" name="Google Shape;8549;p73"/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73"/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1" name="Google Shape;8551;p73"/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10E5CD-748F-8561-AA5A-B65FFF07A194}"/>
              </a:ext>
            </a:extLst>
          </p:cNvPr>
          <p:cNvSpPr txBox="1"/>
          <p:nvPr/>
        </p:nvSpPr>
        <p:spPr>
          <a:xfrm>
            <a:off x="1639090" y="2136269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lt1"/>
                </a:solidFill>
                <a:latin typeface="Century Gothic" panose="020B0502020202020204" pitchFamily="34" charset="0"/>
              </a:rPr>
              <a:t>Page – 3-4</a:t>
            </a:r>
          </a:p>
          <a:p>
            <a:endParaRPr lang="en-IN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CBCEE-7237-B430-9468-5233E979A717}"/>
              </a:ext>
            </a:extLst>
          </p:cNvPr>
          <p:cNvSpPr/>
          <p:nvPr/>
        </p:nvSpPr>
        <p:spPr>
          <a:xfrm>
            <a:off x="8217919" y="4572050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274BE-83D0-C41D-22B1-14D2CCFAF7F4}"/>
              </a:ext>
            </a:extLst>
          </p:cNvPr>
          <p:cNvSpPr txBox="1"/>
          <p:nvPr/>
        </p:nvSpPr>
        <p:spPr>
          <a:xfrm>
            <a:off x="4267074" y="2136269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lt1"/>
                </a:solidFill>
                <a:latin typeface="Century Gothic" panose="020B0502020202020204" pitchFamily="34" charset="0"/>
              </a:rPr>
              <a:t>Page – 5-6</a:t>
            </a:r>
          </a:p>
          <a:p>
            <a:endParaRPr lang="en-I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420BC-513A-705C-7412-DDB9E222C5E9}"/>
              </a:ext>
            </a:extLst>
          </p:cNvPr>
          <p:cNvSpPr txBox="1"/>
          <p:nvPr/>
        </p:nvSpPr>
        <p:spPr>
          <a:xfrm>
            <a:off x="6700467" y="215732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lt1"/>
                </a:solidFill>
                <a:latin typeface="Century Gothic" panose="020B0502020202020204" pitchFamily="34" charset="0"/>
              </a:rPr>
              <a:t>Page – 7-8</a:t>
            </a:r>
          </a:p>
          <a:p>
            <a:endParaRPr lang="en-I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01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1" y="1163875"/>
            <a:ext cx="30595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Ranking firms based on their pretax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dirty="0">
                <a:solidFill>
                  <a:srgbClr val="002060"/>
                </a:solidFill>
              </a:rPr>
              <a:t> seemed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intuitive</a:t>
            </a:r>
            <a:r>
              <a:rPr lang="en-US" sz="1150" dirty="0">
                <a:solidFill>
                  <a:srgbClr val="002060"/>
                </a:solidFill>
              </a:rPr>
              <a:t> as it directly reflects a company's profitability. Further investigation into the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 ratio</a:t>
            </a:r>
            <a:r>
              <a:rPr lang="en-US" sz="1150" dirty="0">
                <a:solidFill>
                  <a:srgbClr val="002060"/>
                </a:solidFill>
              </a:rPr>
              <a:t>, revealed effective utilization of capital to generate revenue.</a:t>
            </a:r>
            <a:endParaRPr sz="11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046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02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0" y="1202578"/>
            <a:ext cx="3066934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The idea behind is that companies with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higher pretax income </a:t>
            </a:r>
            <a:r>
              <a:rPr lang="en-US" sz="1150" dirty="0">
                <a:solidFill>
                  <a:srgbClr val="002060"/>
                </a:solidFill>
              </a:rPr>
              <a:t>over an extended period of time, along with being efficient with their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 usage</a:t>
            </a:r>
            <a:r>
              <a:rPr lang="en-US" sz="1150" dirty="0">
                <a:solidFill>
                  <a:srgbClr val="002060"/>
                </a:solidFill>
              </a:rPr>
              <a:t>, are more likely to perform better within same type of companies.</a:t>
            </a: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7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271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03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0" y="1202578"/>
            <a:ext cx="3066934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The idea behind is that companies with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higher pretax income </a:t>
            </a:r>
            <a:r>
              <a:rPr lang="en-US" sz="1150" dirty="0">
                <a:solidFill>
                  <a:srgbClr val="002060"/>
                </a:solidFill>
              </a:rPr>
              <a:t>over an extended period of time, along with being efficient with their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 usage</a:t>
            </a:r>
            <a:r>
              <a:rPr lang="en-US" sz="1150" dirty="0">
                <a:solidFill>
                  <a:srgbClr val="002060"/>
                </a:solidFill>
              </a:rPr>
              <a:t>, are more likely to perform better within same type of companies.</a:t>
            </a: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662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44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834964" y="8510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dirty="0">
                <a:latin typeface="Century Gothic" panose="020B0502020202020204" pitchFamily="34" charset="0"/>
              </a:rPr>
              <a:t>References</a:t>
            </a:r>
            <a:endParaRPr sz="3800" dirty="0">
              <a:latin typeface="Century Gothic" panose="020B050202020202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345373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D89A5E8-47C7-7DAE-AE21-E4B5B6C207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9" name="Google Shape;429;p46"/>
          <p:cNvSpPr/>
          <p:nvPr/>
        </p:nvSpPr>
        <p:spPr>
          <a:xfrm>
            <a:off x="717800" y="160561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477871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3350123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/>
          </p:cNvSpPr>
          <p:nvPr/>
        </p:nvSpPr>
        <p:spPr>
          <a:xfrm>
            <a:off x="985250" y="1780219"/>
            <a:ext cx="1365300" cy="42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01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/>
          </p:cNvSpPr>
          <p:nvPr/>
        </p:nvSpPr>
        <p:spPr>
          <a:xfrm>
            <a:off x="985250" y="2652469"/>
            <a:ext cx="1365300" cy="42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02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/>
          </p:cNvSpPr>
          <p:nvPr/>
        </p:nvSpPr>
        <p:spPr>
          <a:xfrm>
            <a:off x="985250" y="3393769"/>
            <a:ext cx="1365300" cy="6912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03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6056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47786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33501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/>
          </p:cNvSpPr>
          <p:nvPr/>
        </p:nvSpPr>
        <p:spPr>
          <a:xfrm>
            <a:off x="2618001" y="1630588"/>
            <a:ext cx="5807999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000" dirty="0">
                <a:hlinkClick r:id="rId3"/>
              </a:rPr>
              <a:t>Earnings Before Tax (EBT) vs Pretax Income - Overview, How To Calculate (corporatefinanceinstitute.com)</a:t>
            </a:r>
            <a:endParaRPr lang="en-IN" sz="1000" dirty="0">
              <a:latin typeface="Century Gothic" panose="020B0502020202020204" pitchFamily="34" charset="0"/>
            </a:endParaRP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r>
              <a:rPr lang="en-US" sz="1000" dirty="0">
                <a:hlinkClick r:id="rId4"/>
              </a:rPr>
              <a:t>Pretax Profit Margin: Definition, Uses, Calculation, Example (investopedia.com)</a:t>
            </a:r>
            <a:endParaRPr lang="en-US" sz="1000" dirty="0"/>
          </a:p>
        </p:txBody>
      </p:sp>
      <p:sp>
        <p:nvSpPr>
          <p:cNvPr id="447" name="Google Shape;447;p46"/>
          <p:cNvSpPr txBox="1">
            <a:spLocks/>
          </p:cNvSpPr>
          <p:nvPr/>
        </p:nvSpPr>
        <p:spPr>
          <a:xfrm>
            <a:off x="3026499" y="2592469"/>
            <a:ext cx="2308500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2"/>
                </a:solidFill>
              </a:rPr>
              <a:t>Links here</a:t>
            </a:r>
          </a:p>
        </p:txBody>
      </p:sp>
      <p:sp>
        <p:nvSpPr>
          <p:cNvPr id="448" name="Google Shape;448;p46"/>
          <p:cNvSpPr txBox="1">
            <a:spLocks/>
          </p:cNvSpPr>
          <p:nvPr/>
        </p:nvSpPr>
        <p:spPr>
          <a:xfrm>
            <a:off x="3026499" y="3464719"/>
            <a:ext cx="2308500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2"/>
                </a:solidFill>
              </a:rPr>
              <a:t>Links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FB2914-07EF-F547-B25D-3917ECA1F71E}"/>
              </a:ext>
            </a:extLst>
          </p:cNvPr>
          <p:cNvCxnSpPr>
            <a:cxnSpLocks/>
          </p:cNvCxnSpPr>
          <p:nvPr/>
        </p:nvCxnSpPr>
        <p:spPr>
          <a:xfrm>
            <a:off x="309301" y="955875"/>
            <a:ext cx="88346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35" name="Google Shape;9735;p77"/>
          <p:cNvSpPr/>
          <p:nvPr/>
        </p:nvSpPr>
        <p:spPr>
          <a:xfrm>
            <a:off x="8426000" y="219667"/>
            <a:ext cx="495332" cy="48501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C4FAC9-EA51-13AA-7D43-309208E36C52}"/>
              </a:ext>
            </a:extLst>
          </p:cNvPr>
          <p:cNvSpPr/>
          <p:nvPr/>
        </p:nvSpPr>
        <p:spPr>
          <a:xfrm>
            <a:off x="418652" y="464951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306413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595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 Medium</vt:lpstr>
      <vt:lpstr>Arial</vt:lpstr>
      <vt:lpstr>Century Gothic</vt:lpstr>
      <vt:lpstr>Quicksand Medium</vt:lpstr>
      <vt:lpstr>Montserrat</vt:lpstr>
      <vt:lpstr>Management Consulting Toolkit by Slidesgo</vt:lpstr>
      <vt:lpstr>PowerPoint Presentation</vt:lpstr>
      <vt:lpstr>Slide Line</vt:lpstr>
      <vt:lpstr>Alpha 01</vt:lpstr>
      <vt:lpstr>First Implementation :</vt:lpstr>
      <vt:lpstr>Alpha 02</vt:lpstr>
      <vt:lpstr>First Implementation :</vt:lpstr>
      <vt:lpstr>Alpha 03</vt:lpstr>
      <vt:lpstr>First Implementation :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PRAKASH</dc:creator>
  <cp:lastModifiedBy>ADITYA PRAKASH</cp:lastModifiedBy>
  <cp:revision>12</cp:revision>
  <dcterms:modified xsi:type="dcterms:W3CDTF">2024-07-06T03:27:40Z</dcterms:modified>
</cp:coreProperties>
</file>