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256" r:id="rId2"/>
    <p:sldId id="267" r:id="rId3"/>
    <p:sldId id="309" r:id="rId4"/>
    <p:sldId id="310" r:id="rId5"/>
    <p:sldId id="311" r:id="rId6"/>
    <p:sldId id="312" r:id="rId7"/>
    <p:sldId id="313" r:id="rId8"/>
    <p:sldId id="314" r:id="rId9"/>
    <p:sldId id="282" r:id="rId10"/>
    <p:sldId id="288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E818A-3C87-4491-89EC-62A12972EEE3}">
  <a:tblStyle styleId="{4CCE818A-3C87-4491-89EC-62A12972EE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a9fa94098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a9fa94098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a9fa940987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a9fa940987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80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628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823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622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a9fa940987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a9fa940987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16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17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a9fa94098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a9fa94098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50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713225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3962400" y="237167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●"/>
              <a:defRPr sz="1200"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43"/>
              </a:buClr>
              <a:buSzPts val="1400"/>
              <a:buFont typeface="Quicksand Medium"/>
              <a:buChar char="○"/>
              <a:defRPr sz="1200"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43"/>
              </a:buClr>
              <a:buSzPts val="1400"/>
              <a:buFont typeface="Quicksand Medium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713225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962400" y="192580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520700" y="20511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6304500" y="0"/>
            <a:ext cx="1216200" cy="205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/>
          <p:nvPr/>
        </p:nvSpPr>
        <p:spPr>
          <a:xfrm rot="5400000">
            <a:off x="6703350" y="270292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7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7"/>
          <p:cNvSpPr txBox="1"/>
          <p:nvPr/>
        </p:nvSpPr>
        <p:spPr>
          <a:xfrm>
            <a:off x="713225" y="3485675"/>
            <a:ext cx="39561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100" b="1">
                <a:solidFill>
                  <a:schemeClr val="accent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6711600" y="257160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927800" y="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145422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"/>
          </p:nvPr>
        </p:nvSpPr>
        <p:spPr>
          <a:xfrm>
            <a:off x="145422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3"/>
          </p:nvPr>
        </p:nvSpPr>
        <p:spPr>
          <a:xfrm>
            <a:off x="5427875" y="33913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4"/>
          </p:nvPr>
        </p:nvSpPr>
        <p:spPr>
          <a:xfrm>
            <a:off x="5427875" y="37667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26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8" r:id="rId4"/>
    <p:sldLayoutId id="2147483660" r:id="rId5"/>
    <p:sldLayoutId id="2147483673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oratefinanceinstitute.com/resources/accounting/earnings-before-tax-ebt-vs-pretax-incom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investopedia.com/terms/p/pretax-margin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2112203" y="7142399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99;p15">
            <a:extLst>
              <a:ext uri="{FF2B5EF4-FFF2-40B4-BE49-F238E27FC236}">
                <a16:creationId xmlns:a16="http://schemas.microsoft.com/office/drawing/2014/main" id="{362C04AE-5032-26F3-4F56-7564DC8E9352}"/>
              </a:ext>
            </a:extLst>
          </p:cNvPr>
          <p:cNvSpPr txBox="1">
            <a:spLocks/>
          </p:cNvSpPr>
          <p:nvPr/>
        </p:nvSpPr>
        <p:spPr>
          <a:xfrm>
            <a:off x="1355095" y="-756622"/>
            <a:ext cx="7761820" cy="3553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4100" dirty="0">
                <a:solidFill>
                  <a:schemeClr val="accent5">
                    <a:lumMod val="50000"/>
                  </a:schemeClr>
                </a:solidFill>
              </a:rPr>
              <a:t>World Quant IQC’ 24</a:t>
            </a:r>
            <a:br>
              <a:rPr lang="en-US" dirty="0"/>
            </a:br>
            <a:r>
              <a:rPr lang="en-US" sz="3500" dirty="0">
                <a:solidFill>
                  <a:schemeClr val="accent1"/>
                </a:solidFill>
              </a:rPr>
              <a:t>Team Oblivion</a:t>
            </a:r>
            <a:br>
              <a:rPr lang="en-US" dirty="0">
                <a:solidFill>
                  <a:schemeClr val="lt2"/>
                </a:solidFill>
              </a:rPr>
            </a:br>
            <a:r>
              <a:rPr lang="en-US" sz="1600" dirty="0">
                <a:solidFill>
                  <a:schemeClr val="bg2"/>
                </a:solidFill>
              </a:rPr>
              <a:t>INDIAN INSTITUTE OF TECHNOLOGY PATNA </a:t>
            </a:r>
          </a:p>
        </p:txBody>
      </p:sp>
      <p:sp>
        <p:nvSpPr>
          <p:cNvPr id="3" name="Google Shape;500;p15">
            <a:extLst>
              <a:ext uri="{FF2B5EF4-FFF2-40B4-BE49-F238E27FC236}">
                <a16:creationId xmlns:a16="http://schemas.microsoft.com/office/drawing/2014/main" id="{0DB74F60-1147-C760-EF3E-87D95337DBD4}"/>
              </a:ext>
            </a:extLst>
          </p:cNvPr>
          <p:cNvSpPr txBox="1">
            <a:spLocks/>
          </p:cNvSpPr>
          <p:nvPr/>
        </p:nvSpPr>
        <p:spPr>
          <a:xfrm>
            <a:off x="1248637" y="3259973"/>
            <a:ext cx="6252373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IN" sz="1200" dirty="0"/>
              <a:t>ADITYA PRAKASH | YAGYESH ANSHUL | AARAV SHYAM </a:t>
            </a:r>
          </a:p>
        </p:txBody>
      </p:sp>
      <p:cxnSp>
        <p:nvCxnSpPr>
          <p:cNvPr id="4" name="Google Shape;501;p15">
            <a:extLst>
              <a:ext uri="{FF2B5EF4-FFF2-40B4-BE49-F238E27FC236}">
                <a16:creationId xmlns:a16="http://schemas.microsoft.com/office/drawing/2014/main" id="{B2E9F88C-6429-09F2-3976-B20C34F2EF81}"/>
              </a:ext>
            </a:extLst>
          </p:cNvPr>
          <p:cNvCxnSpPr/>
          <p:nvPr/>
        </p:nvCxnSpPr>
        <p:spPr>
          <a:xfrm>
            <a:off x="3356174" y="3082554"/>
            <a:ext cx="3864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6EA1C3F-823F-8751-18A1-16EDE1F8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5" y="2603311"/>
            <a:ext cx="2335091" cy="1313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952E02-D0B0-EC63-FB16-DD6B258F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553" y="2362661"/>
            <a:ext cx="3619362" cy="30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0BF1A7B-F513-9015-4ED4-A830BB584D4C}"/>
              </a:ext>
            </a:extLst>
          </p:cNvPr>
          <p:cNvSpPr/>
          <p:nvPr/>
        </p:nvSpPr>
        <p:spPr>
          <a:xfrm>
            <a:off x="163551" y="465377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DDE43F-9702-E1C6-2F5E-15BA97D8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1905"/>
            <a:ext cx="4571999" cy="1022097"/>
          </a:xfrm>
          <a:prstGeom prst="rect">
            <a:avLst/>
          </a:prstGeom>
        </p:spPr>
      </p:pic>
      <p:sp>
        <p:nvSpPr>
          <p:cNvPr id="648" name="Google Shape;648;p62"/>
          <p:cNvSpPr txBox="1">
            <a:spLocks noGrp="1"/>
          </p:cNvSpPr>
          <p:nvPr>
            <p:ph type="title"/>
          </p:nvPr>
        </p:nvSpPr>
        <p:spPr>
          <a:xfrm>
            <a:off x="125928" y="88186"/>
            <a:ext cx="3858900" cy="719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Thanks</a:t>
            </a:r>
            <a:endParaRPr sz="4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3CD00A-A440-B7FF-66D4-9E2BAD59C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895" y="1197466"/>
            <a:ext cx="2335091" cy="13133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61" name="Google Shape;561;p56"/>
          <p:cNvSpPr txBox="1">
            <a:spLocks/>
          </p:cNvSpPr>
          <p:nvPr/>
        </p:nvSpPr>
        <p:spPr>
          <a:xfrm>
            <a:off x="148182" y="4189769"/>
            <a:ext cx="1424378" cy="253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dirty="0"/>
              <a:t>Aditya Prakash</a:t>
            </a:r>
          </a:p>
        </p:txBody>
      </p:sp>
      <p:pic>
        <p:nvPicPr>
          <p:cNvPr id="566" name="Google Shape;566;p56"/>
          <p:cNvPicPr preferRelativeResize="0"/>
          <p:nvPr/>
        </p:nvPicPr>
        <p:blipFill rotWithShape="1">
          <a:blip r:embed="rId5">
            <a:alphaModFix/>
          </a:blip>
          <a:srcRect l="28174" r="3007"/>
          <a:stretch/>
        </p:blipFill>
        <p:spPr>
          <a:xfrm>
            <a:off x="266927" y="3013452"/>
            <a:ext cx="1186887" cy="11335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3" name="Google Shape;563;p56"/>
          <p:cNvSpPr txBox="1">
            <a:spLocks/>
          </p:cNvSpPr>
          <p:nvPr/>
        </p:nvSpPr>
        <p:spPr>
          <a:xfrm>
            <a:off x="1962139" y="4189500"/>
            <a:ext cx="1577340" cy="253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dirty="0"/>
              <a:t>Yagyesh Anshul</a:t>
            </a:r>
          </a:p>
        </p:txBody>
      </p:sp>
      <p:pic>
        <p:nvPicPr>
          <p:cNvPr id="565" name="Google Shape;565;p56"/>
          <p:cNvPicPr preferRelativeResize="0"/>
          <p:nvPr/>
        </p:nvPicPr>
        <p:blipFill rotWithShape="1">
          <a:blip r:embed="rId6">
            <a:alphaModFix/>
          </a:blip>
          <a:srcRect r="43081"/>
          <a:stretch/>
        </p:blipFill>
        <p:spPr>
          <a:xfrm>
            <a:off x="2169080" y="2955128"/>
            <a:ext cx="1163459" cy="11335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7" name="Google Shape;563;p56">
            <a:extLst>
              <a:ext uri="{FF2B5EF4-FFF2-40B4-BE49-F238E27FC236}">
                <a16:creationId xmlns:a16="http://schemas.microsoft.com/office/drawing/2014/main" id="{8CFD5C41-D79D-C872-4555-5DADF87D6C16}"/>
              </a:ext>
            </a:extLst>
          </p:cNvPr>
          <p:cNvSpPr txBox="1">
            <a:spLocks/>
          </p:cNvSpPr>
          <p:nvPr/>
        </p:nvSpPr>
        <p:spPr>
          <a:xfrm>
            <a:off x="3798598" y="4189501"/>
            <a:ext cx="1424378" cy="253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Aft>
                <a:spcPts val="1600"/>
              </a:spcAft>
            </a:pPr>
            <a:r>
              <a:rPr lang="en-IN" dirty="0"/>
              <a:t>Aarav Shyam</a:t>
            </a:r>
          </a:p>
        </p:txBody>
      </p:sp>
      <p:pic>
        <p:nvPicPr>
          <p:cNvPr id="8" name="Google Shape;565;p56">
            <a:extLst>
              <a:ext uri="{FF2B5EF4-FFF2-40B4-BE49-F238E27FC236}">
                <a16:creationId xmlns:a16="http://schemas.microsoft.com/office/drawing/2014/main" id="{FC54D464-9D5D-5E4F-DEF2-98FDA2B212F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43081"/>
          <a:stretch/>
        </p:blipFill>
        <p:spPr>
          <a:xfrm>
            <a:off x="3929058" y="2955128"/>
            <a:ext cx="1163459" cy="1133554"/>
          </a:xfrm>
          <a:prstGeom prst="ellipse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64B80D9-B035-1A22-1528-0A339704E766}"/>
              </a:ext>
            </a:extLst>
          </p:cNvPr>
          <p:cNvSpPr/>
          <p:nvPr/>
        </p:nvSpPr>
        <p:spPr>
          <a:xfrm>
            <a:off x="8541833" y="4544002"/>
            <a:ext cx="520391" cy="4963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5399774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1"/>
          <p:cNvSpPr/>
          <p:nvPr/>
        </p:nvSpPr>
        <p:spPr>
          <a:xfrm>
            <a:off x="3093580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1"/>
          <p:cNvSpPr txBox="1">
            <a:spLocks noGrp="1"/>
          </p:cNvSpPr>
          <p:nvPr>
            <p:ph type="title"/>
          </p:nvPr>
        </p:nvSpPr>
        <p:spPr>
          <a:xfrm>
            <a:off x="717875" y="159302"/>
            <a:ext cx="7708200" cy="6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Slide Line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717875" y="1391525"/>
            <a:ext cx="3026400" cy="1158300"/>
          </a:xfrm>
          <a:prstGeom prst="homePlate">
            <a:avLst>
              <a:gd name="adj" fmla="val 50000"/>
            </a:avLst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/>
          <p:cNvSpPr txBox="1">
            <a:spLocks noGrp="1"/>
          </p:cNvSpPr>
          <p:nvPr>
            <p:ph type="subTitle" idx="4294967295"/>
          </p:nvPr>
        </p:nvSpPr>
        <p:spPr>
          <a:xfrm>
            <a:off x="1154752" y="1764825"/>
            <a:ext cx="1804842" cy="7850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Century Gothic" panose="020B0502020202020204" pitchFamily="34" charset="0"/>
              </a:rPr>
              <a:t>Alpha 01</a:t>
            </a:r>
            <a:endParaRPr lang="en-IN" b="1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3" name="Google Shape;333;p41"/>
          <p:cNvSpPr txBox="1">
            <a:spLocks noGrp="1"/>
          </p:cNvSpPr>
          <p:nvPr>
            <p:ph type="subTitle" idx="4294967295"/>
          </p:nvPr>
        </p:nvSpPr>
        <p:spPr>
          <a:xfrm>
            <a:off x="3820573" y="1764825"/>
            <a:ext cx="1734900" cy="4584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Century Gothic" panose="020B0502020202020204" pitchFamily="34" charset="0"/>
              </a:rPr>
              <a:t>Alpha 02</a:t>
            </a:r>
            <a:endParaRPr b="1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294967295"/>
          </p:nvPr>
        </p:nvSpPr>
        <p:spPr>
          <a:xfrm>
            <a:off x="6253966" y="1764825"/>
            <a:ext cx="1734900" cy="45840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Century Gothic" panose="020B0502020202020204" pitchFamily="34" charset="0"/>
              </a:rPr>
              <a:t>Alpha 03</a:t>
            </a:r>
            <a:endParaRPr b="1" dirty="0">
              <a:solidFill>
                <a:schemeClr val="l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5" name="Google Shape;335;p41"/>
          <p:cNvSpPr txBox="1">
            <a:spLocks noGrp="1"/>
          </p:cNvSpPr>
          <p:nvPr>
            <p:ph type="subTitle" idx="4294967295"/>
          </p:nvPr>
        </p:nvSpPr>
        <p:spPr>
          <a:xfrm>
            <a:off x="717875" y="2714225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IN" sz="1200" dirty="0">
                <a:solidFill>
                  <a:srgbClr val="002060"/>
                </a:solidFill>
              </a:rPr>
              <a:t>Based on</a:t>
            </a:r>
            <a:r>
              <a:rPr lang="en-IN" sz="1200" u="sng" dirty="0">
                <a:solidFill>
                  <a:srgbClr val="002060"/>
                </a:solidFill>
              </a:rPr>
              <a:t> pre-tax income</a:t>
            </a:r>
            <a:r>
              <a:rPr lang="en-IN" sz="1200" dirty="0">
                <a:solidFill>
                  <a:srgbClr val="002060"/>
                </a:solidFill>
              </a:rPr>
              <a:t> and </a:t>
            </a:r>
            <a:r>
              <a:rPr lang="en-IN" sz="1200" u="sng" dirty="0">
                <a:solidFill>
                  <a:srgbClr val="002060"/>
                </a:solidFill>
              </a:rPr>
              <a:t>capital efficiency</a:t>
            </a:r>
            <a:endParaRPr sz="1200" u="sng"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200" dirty="0">
                <a:solidFill>
                  <a:srgbClr val="002060"/>
                </a:solidFill>
              </a:rPr>
              <a:t>Region : </a:t>
            </a:r>
            <a:r>
              <a:rPr lang="en" sz="1200" b="1" dirty="0">
                <a:solidFill>
                  <a:srgbClr val="FF0000"/>
                </a:solidFill>
              </a:rPr>
              <a:t>CHN</a:t>
            </a:r>
            <a:r>
              <a:rPr lang="en" sz="1200" dirty="0">
                <a:solidFill>
                  <a:schemeClr val="dk1"/>
                </a:solidFill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sz="1200" dirty="0">
                <a:solidFill>
                  <a:schemeClr val="dk1"/>
                </a:solidFill>
              </a:rPr>
              <a:t>Universe : </a:t>
            </a:r>
            <a:r>
              <a:rPr lang="en" sz="1200" b="1" dirty="0">
                <a:solidFill>
                  <a:srgbClr val="00B050"/>
                </a:solidFill>
              </a:rPr>
              <a:t>TOP3000</a:t>
            </a:r>
            <a:endParaRPr sz="1200" b="1" dirty="0">
              <a:solidFill>
                <a:srgbClr val="00B050"/>
              </a:solidFill>
            </a:endParaRPr>
          </a:p>
        </p:txBody>
      </p:sp>
      <p:sp>
        <p:nvSpPr>
          <p:cNvPr id="336" name="Google Shape;336;p41"/>
          <p:cNvSpPr txBox="1">
            <a:spLocks noGrp="1"/>
          </p:cNvSpPr>
          <p:nvPr>
            <p:ph type="subTitle" idx="4294967295"/>
          </p:nvPr>
        </p:nvSpPr>
        <p:spPr>
          <a:xfrm>
            <a:off x="3136675" y="2714225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rgbClr val="002060"/>
                </a:solidFill>
              </a:rPr>
              <a:t>Overview of the alpha 02</a:t>
            </a:r>
            <a:endParaRPr lang="en-US" sz="1200" u="sng"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rgbClr val="002060"/>
                </a:solidFill>
              </a:rPr>
              <a:t>Region :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USA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Universe : </a:t>
            </a:r>
            <a:r>
              <a:rPr lang="en-US" sz="1200" b="1" dirty="0">
                <a:solidFill>
                  <a:srgbClr val="FFC000"/>
                </a:solidFill>
              </a:rPr>
              <a:t>TOP1000</a:t>
            </a:r>
          </a:p>
        </p:txBody>
      </p:sp>
      <p:sp>
        <p:nvSpPr>
          <p:cNvPr id="337" name="Google Shape;337;p41"/>
          <p:cNvSpPr txBox="1">
            <a:spLocks noGrp="1"/>
          </p:cNvSpPr>
          <p:nvPr>
            <p:ph type="subTitle" idx="4294967295"/>
          </p:nvPr>
        </p:nvSpPr>
        <p:spPr>
          <a:xfrm>
            <a:off x="5555475" y="2714225"/>
            <a:ext cx="2433300" cy="16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rgbClr val="002060"/>
                </a:solidFill>
              </a:rPr>
              <a:t>Overview of the alpha 03</a:t>
            </a:r>
            <a:endParaRPr lang="en-US" sz="1200" u="sng" dirty="0">
              <a:solidFill>
                <a:srgbClr val="00206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rgbClr val="002060"/>
                </a:solidFill>
              </a:rPr>
              <a:t>Region : </a:t>
            </a:r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USA</a:t>
            </a:r>
            <a:r>
              <a:rPr lang="en-US" sz="1200" dirty="0">
                <a:solidFill>
                  <a:schemeClr val="dk1"/>
                </a:solidFill>
              </a:rPr>
              <a:t>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-US" sz="1200" dirty="0">
                <a:solidFill>
                  <a:schemeClr val="dk1"/>
                </a:solidFill>
              </a:rPr>
              <a:t>Universe : </a:t>
            </a:r>
            <a:r>
              <a:rPr lang="en-US" sz="1200" b="1" dirty="0">
                <a:solidFill>
                  <a:srgbClr val="C00000"/>
                </a:solidFill>
              </a:rPr>
              <a:t>TOP200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329937C-7485-68C4-BFEF-AA35CAEA2073}"/>
              </a:ext>
            </a:extLst>
          </p:cNvPr>
          <p:cNvCxnSpPr/>
          <p:nvPr/>
        </p:nvCxnSpPr>
        <p:spPr>
          <a:xfrm>
            <a:off x="0" y="971402"/>
            <a:ext cx="886150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2C029AD-F77E-8B19-18D5-D4FE01A8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63" y="10132"/>
            <a:ext cx="334537" cy="961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23E45-D5F9-ADFD-5D74-309E09DCD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463" y="971401"/>
            <a:ext cx="334537" cy="4172099"/>
          </a:xfrm>
          <a:prstGeom prst="rect">
            <a:avLst/>
          </a:prstGeom>
        </p:spPr>
      </p:pic>
      <p:grpSp>
        <p:nvGrpSpPr>
          <p:cNvPr id="8545" name="Google Shape;8545;p73"/>
          <p:cNvGrpSpPr/>
          <p:nvPr/>
        </p:nvGrpSpPr>
        <p:grpSpPr>
          <a:xfrm>
            <a:off x="7164814" y="159302"/>
            <a:ext cx="1452955" cy="621360"/>
            <a:chOff x="732422" y="2990152"/>
            <a:chExt cx="1337773" cy="572102"/>
          </a:xfrm>
        </p:grpSpPr>
        <p:sp>
          <p:nvSpPr>
            <p:cNvPr id="8546" name="Google Shape;8546;p73"/>
            <p:cNvSpPr/>
            <p:nvPr/>
          </p:nvSpPr>
          <p:spPr>
            <a:xfrm>
              <a:off x="923705" y="3182595"/>
              <a:ext cx="380762" cy="379464"/>
            </a:xfrm>
            <a:custGeom>
              <a:avLst/>
              <a:gdLst/>
              <a:ahLst/>
              <a:cxnLst/>
              <a:rect l="l" t="t" r="r" b="b"/>
              <a:pathLst>
                <a:path w="33153" h="33040" extrusionOk="0">
                  <a:moveTo>
                    <a:pt x="16576" y="1"/>
                  </a:moveTo>
                  <a:cubicBezTo>
                    <a:pt x="16428" y="1"/>
                    <a:pt x="16280" y="57"/>
                    <a:pt x="16167" y="170"/>
                  </a:cubicBezTo>
                  <a:lnTo>
                    <a:pt x="9658" y="6680"/>
                  </a:lnTo>
                  <a:cubicBezTo>
                    <a:pt x="9434" y="6906"/>
                    <a:pt x="9434" y="7272"/>
                    <a:pt x="9658" y="7495"/>
                  </a:cubicBezTo>
                  <a:lnTo>
                    <a:pt x="9729" y="7566"/>
                  </a:lnTo>
                  <a:cubicBezTo>
                    <a:pt x="9955" y="7789"/>
                    <a:pt x="10395" y="8000"/>
                    <a:pt x="10712" y="8032"/>
                  </a:cubicBezTo>
                  <a:cubicBezTo>
                    <a:pt x="10712" y="8032"/>
                    <a:pt x="11595" y="8116"/>
                    <a:pt x="12145" y="8663"/>
                  </a:cubicBezTo>
                  <a:cubicBezTo>
                    <a:pt x="13090" y="9608"/>
                    <a:pt x="13090" y="11141"/>
                    <a:pt x="12142" y="12089"/>
                  </a:cubicBezTo>
                  <a:cubicBezTo>
                    <a:pt x="11670" y="12562"/>
                    <a:pt x="11050" y="12798"/>
                    <a:pt x="10431" y="12798"/>
                  </a:cubicBezTo>
                  <a:cubicBezTo>
                    <a:pt x="9811" y="12798"/>
                    <a:pt x="9192" y="12562"/>
                    <a:pt x="8719" y="12089"/>
                  </a:cubicBezTo>
                  <a:cubicBezTo>
                    <a:pt x="8173" y="11539"/>
                    <a:pt x="8085" y="10656"/>
                    <a:pt x="8085" y="10656"/>
                  </a:cubicBezTo>
                  <a:cubicBezTo>
                    <a:pt x="8053" y="10339"/>
                    <a:pt x="7846" y="9899"/>
                    <a:pt x="7623" y="9672"/>
                  </a:cubicBezTo>
                  <a:lnTo>
                    <a:pt x="7551" y="9604"/>
                  </a:lnTo>
                  <a:cubicBezTo>
                    <a:pt x="7438" y="9491"/>
                    <a:pt x="7290" y="9435"/>
                    <a:pt x="7143" y="9435"/>
                  </a:cubicBezTo>
                  <a:cubicBezTo>
                    <a:pt x="6995" y="9435"/>
                    <a:pt x="6848" y="9491"/>
                    <a:pt x="6736" y="9604"/>
                  </a:cubicBezTo>
                  <a:lnTo>
                    <a:pt x="223" y="16111"/>
                  </a:lnTo>
                  <a:cubicBezTo>
                    <a:pt x="0" y="16337"/>
                    <a:pt x="0" y="16703"/>
                    <a:pt x="223" y="16929"/>
                  </a:cubicBezTo>
                  <a:lnTo>
                    <a:pt x="6733" y="23439"/>
                  </a:lnTo>
                  <a:cubicBezTo>
                    <a:pt x="6846" y="23550"/>
                    <a:pt x="6994" y="23606"/>
                    <a:pt x="7142" y="23606"/>
                  </a:cubicBezTo>
                  <a:cubicBezTo>
                    <a:pt x="7290" y="23606"/>
                    <a:pt x="7438" y="23550"/>
                    <a:pt x="7551" y="23439"/>
                  </a:cubicBezTo>
                  <a:lnTo>
                    <a:pt x="7623" y="23364"/>
                  </a:lnTo>
                  <a:cubicBezTo>
                    <a:pt x="7849" y="23141"/>
                    <a:pt x="8056" y="22698"/>
                    <a:pt x="8088" y="22381"/>
                  </a:cubicBezTo>
                  <a:cubicBezTo>
                    <a:pt x="8088" y="22381"/>
                    <a:pt x="8173" y="21497"/>
                    <a:pt x="8719" y="20951"/>
                  </a:cubicBezTo>
                  <a:cubicBezTo>
                    <a:pt x="9194" y="20469"/>
                    <a:pt x="9820" y="20228"/>
                    <a:pt x="10446" y="20228"/>
                  </a:cubicBezTo>
                  <a:cubicBezTo>
                    <a:pt x="11066" y="20228"/>
                    <a:pt x="11685" y="20465"/>
                    <a:pt x="12158" y="20938"/>
                  </a:cubicBezTo>
                  <a:cubicBezTo>
                    <a:pt x="13110" y="21889"/>
                    <a:pt x="13103" y="23432"/>
                    <a:pt x="12145" y="24374"/>
                  </a:cubicBezTo>
                  <a:cubicBezTo>
                    <a:pt x="11599" y="24924"/>
                    <a:pt x="10715" y="25008"/>
                    <a:pt x="10715" y="25008"/>
                  </a:cubicBezTo>
                  <a:cubicBezTo>
                    <a:pt x="10398" y="25040"/>
                    <a:pt x="9955" y="25250"/>
                    <a:pt x="9732" y="25474"/>
                  </a:cubicBezTo>
                  <a:lnTo>
                    <a:pt x="9658" y="25545"/>
                  </a:lnTo>
                  <a:cubicBezTo>
                    <a:pt x="9434" y="25771"/>
                    <a:pt x="9434" y="26137"/>
                    <a:pt x="9658" y="26363"/>
                  </a:cubicBezTo>
                  <a:lnTo>
                    <a:pt x="16167" y="32869"/>
                  </a:lnTo>
                  <a:cubicBezTo>
                    <a:pt x="16280" y="32983"/>
                    <a:pt x="16428" y="33039"/>
                    <a:pt x="16576" y="33039"/>
                  </a:cubicBezTo>
                  <a:cubicBezTo>
                    <a:pt x="16724" y="33039"/>
                    <a:pt x="16872" y="32983"/>
                    <a:pt x="16985" y="32869"/>
                  </a:cubicBezTo>
                  <a:lnTo>
                    <a:pt x="23492" y="26363"/>
                  </a:lnTo>
                  <a:cubicBezTo>
                    <a:pt x="23605" y="26252"/>
                    <a:pt x="23753" y="26196"/>
                    <a:pt x="23901" y="26196"/>
                  </a:cubicBezTo>
                  <a:cubicBezTo>
                    <a:pt x="24049" y="26196"/>
                    <a:pt x="24197" y="26252"/>
                    <a:pt x="24310" y="26363"/>
                  </a:cubicBezTo>
                  <a:lnTo>
                    <a:pt x="24313" y="26370"/>
                  </a:lnTo>
                  <a:cubicBezTo>
                    <a:pt x="24540" y="26593"/>
                    <a:pt x="24750" y="27036"/>
                    <a:pt x="24779" y="27353"/>
                  </a:cubicBezTo>
                  <a:cubicBezTo>
                    <a:pt x="24779" y="27353"/>
                    <a:pt x="24867" y="28237"/>
                    <a:pt x="25413" y="28783"/>
                  </a:cubicBezTo>
                  <a:cubicBezTo>
                    <a:pt x="25888" y="29265"/>
                    <a:pt x="26514" y="29506"/>
                    <a:pt x="27140" y="29506"/>
                  </a:cubicBezTo>
                  <a:cubicBezTo>
                    <a:pt x="27759" y="29506"/>
                    <a:pt x="28378" y="29269"/>
                    <a:pt x="28849" y="28796"/>
                  </a:cubicBezTo>
                  <a:cubicBezTo>
                    <a:pt x="29800" y="27845"/>
                    <a:pt x="29797" y="26302"/>
                    <a:pt x="28840" y="25357"/>
                  </a:cubicBezTo>
                  <a:cubicBezTo>
                    <a:pt x="28290" y="24810"/>
                    <a:pt x="27406" y="24726"/>
                    <a:pt x="27406" y="24726"/>
                  </a:cubicBezTo>
                  <a:cubicBezTo>
                    <a:pt x="27089" y="24694"/>
                    <a:pt x="26646" y="24487"/>
                    <a:pt x="26423" y="24260"/>
                  </a:cubicBezTo>
                  <a:lnTo>
                    <a:pt x="26420" y="24257"/>
                  </a:lnTo>
                  <a:cubicBezTo>
                    <a:pt x="26193" y="24031"/>
                    <a:pt x="26193" y="23665"/>
                    <a:pt x="26420" y="23439"/>
                  </a:cubicBezTo>
                  <a:lnTo>
                    <a:pt x="32926" y="16929"/>
                  </a:lnTo>
                  <a:cubicBezTo>
                    <a:pt x="33152" y="16703"/>
                    <a:pt x="33152" y="16337"/>
                    <a:pt x="32926" y="16111"/>
                  </a:cubicBezTo>
                  <a:lnTo>
                    <a:pt x="26420" y="9604"/>
                  </a:lnTo>
                  <a:cubicBezTo>
                    <a:pt x="26193" y="9378"/>
                    <a:pt x="26193" y="9012"/>
                    <a:pt x="26420" y="8786"/>
                  </a:cubicBezTo>
                  <a:lnTo>
                    <a:pt x="26533" y="8669"/>
                  </a:lnTo>
                  <a:cubicBezTo>
                    <a:pt x="26759" y="8446"/>
                    <a:pt x="27202" y="8236"/>
                    <a:pt x="27516" y="8207"/>
                  </a:cubicBezTo>
                  <a:cubicBezTo>
                    <a:pt x="27516" y="8207"/>
                    <a:pt x="28403" y="8119"/>
                    <a:pt x="28950" y="7573"/>
                  </a:cubicBezTo>
                  <a:cubicBezTo>
                    <a:pt x="29894" y="6628"/>
                    <a:pt x="29894" y="5094"/>
                    <a:pt x="28950" y="4147"/>
                  </a:cubicBezTo>
                  <a:cubicBezTo>
                    <a:pt x="28477" y="3674"/>
                    <a:pt x="27858" y="3438"/>
                    <a:pt x="27238" y="3438"/>
                  </a:cubicBezTo>
                  <a:cubicBezTo>
                    <a:pt x="26618" y="3438"/>
                    <a:pt x="25997" y="3674"/>
                    <a:pt x="25523" y="4147"/>
                  </a:cubicBezTo>
                  <a:cubicBezTo>
                    <a:pt x="24977" y="4697"/>
                    <a:pt x="24892" y="5580"/>
                    <a:pt x="24892" y="5580"/>
                  </a:cubicBezTo>
                  <a:cubicBezTo>
                    <a:pt x="24860" y="5894"/>
                    <a:pt x="24650" y="6337"/>
                    <a:pt x="24427" y="6563"/>
                  </a:cubicBezTo>
                  <a:lnTo>
                    <a:pt x="24310" y="6680"/>
                  </a:lnTo>
                  <a:cubicBezTo>
                    <a:pt x="24197" y="6791"/>
                    <a:pt x="24049" y="6847"/>
                    <a:pt x="23901" y="6847"/>
                  </a:cubicBezTo>
                  <a:cubicBezTo>
                    <a:pt x="23753" y="6847"/>
                    <a:pt x="23605" y="6791"/>
                    <a:pt x="23492" y="6680"/>
                  </a:cubicBezTo>
                  <a:lnTo>
                    <a:pt x="16985" y="170"/>
                  </a:lnTo>
                  <a:cubicBezTo>
                    <a:pt x="16872" y="57"/>
                    <a:pt x="16724" y="1"/>
                    <a:pt x="165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6DBE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7" name="Google Shape;8547;p73"/>
            <p:cNvSpPr/>
            <p:nvPr/>
          </p:nvSpPr>
          <p:spPr>
            <a:xfrm>
              <a:off x="1309210" y="3183709"/>
              <a:ext cx="378534" cy="377248"/>
            </a:xfrm>
            <a:custGeom>
              <a:avLst/>
              <a:gdLst/>
              <a:ahLst/>
              <a:cxnLst/>
              <a:rect l="l" t="t" r="r" b="b"/>
              <a:pathLst>
                <a:path w="32959" h="32847" extrusionOk="0">
                  <a:moveTo>
                    <a:pt x="16480" y="1"/>
                  </a:moveTo>
                  <a:cubicBezTo>
                    <a:pt x="16334" y="1"/>
                    <a:pt x="16186" y="57"/>
                    <a:pt x="16073" y="170"/>
                  </a:cubicBezTo>
                  <a:lnTo>
                    <a:pt x="9603" y="6641"/>
                  </a:lnTo>
                  <a:cubicBezTo>
                    <a:pt x="9491" y="6753"/>
                    <a:pt x="9345" y="6808"/>
                    <a:pt x="9198" y="6808"/>
                  </a:cubicBezTo>
                  <a:cubicBezTo>
                    <a:pt x="9051" y="6808"/>
                    <a:pt x="8904" y="6753"/>
                    <a:pt x="8791" y="6641"/>
                  </a:cubicBezTo>
                  <a:lnTo>
                    <a:pt x="8677" y="6525"/>
                  </a:lnTo>
                  <a:cubicBezTo>
                    <a:pt x="8454" y="6301"/>
                    <a:pt x="8244" y="5861"/>
                    <a:pt x="8215" y="5547"/>
                  </a:cubicBezTo>
                  <a:cubicBezTo>
                    <a:pt x="8215" y="5547"/>
                    <a:pt x="8127" y="4667"/>
                    <a:pt x="7584" y="4124"/>
                  </a:cubicBezTo>
                  <a:cubicBezTo>
                    <a:pt x="7113" y="3653"/>
                    <a:pt x="6497" y="3418"/>
                    <a:pt x="5880" y="3418"/>
                  </a:cubicBezTo>
                  <a:cubicBezTo>
                    <a:pt x="5264" y="3418"/>
                    <a:pt x="4648" y="3653"/>
                    <a:pt x="4177" y="4124"/>
                  </a:cubicBezTo>
                  <a:cubicBezTo>
                    <a:pt x="3236" y="5065"/>
                    <a:pt x="3236" y="6589"/>
                    <a:pt x="4177" y="7531"/>
                  </a:cubicBezTo>
                  <a:cubicBezTo>
                    <a:pt x="4721" y="8074"/>
                    <a:pt x="5601" y="8158"/>
                    <a:pt x="5601" y="8158"/>
                  </a:cubicBezTo>
                  <a:cubicBezTo>
                    <a:pt x="5914" y="8191"/>
                    <a:pt x="6354" y="8398"/>
                    <a:pt x="6578" y="8621"/>
                  </a:cubicBezTo>
                  <a:lnTo>
                    <a:pt x="6694" y="8737"/>
                  </a:lnTo>
                  <a:cubicBezTo>
                    <a:pt x="6917" y="8961"/>
                    <a:pt x="6917" y="9323"/>
                    <a:pt x="6694" y="9550"/>
                  </a:cubicBezTo>
                  <a:lnTo>
                    <a:pt x="223" y="16020"/>
                  </a:lnTo>
                  <a:cubicBezTo>
                    <a:pt x="0" y="16243"/>
                    <a:pt x="0" y="16606"/>
                    <a:pt x="223" y="16832"/>
                  </a:cubicBezTo>
                  <a:lnTo>
                    <a:pt x="6694" y="23300"/>
                  </a:lnTo>
                  <a:cubicBezTo>
                    <a:pt x="6807" y="23411"/>
                    <a:pt x="6954" y="23467"/>
                    <a:pt x="7102" y="23467"/>
                  </a:cubicBezTo>
                  <a:cubicBezTo>
                    <a:pt x="7249" y="23467"/>
                    <a:pt x="7396" y="23411"/>
                    <a:pt x="7509" y="23300"/>
                  </a:cubicBezTo>
                  <a:lnTo>
                    <a:pt x="7577" y="23232"/>
                  </a:lnTo>
                  <a:cubicBezTo>
                    <a:pt x="7801" y="23008"/>
                    <a:pt x="8008" y="22568"/>
                    <a:pt x="8040" y="22255"/>
                  </a:cubicBezTo>
                  <a:cubicBezTo>
                    <a:pt x="8040" y="22255"/>
                    <a:pt x="8124" y="21375"/>
                    <a:pt x="8668" y="20831"/>
                  </a:cubicBezTo>
                  <a:cubicBezTo>
                    <a:pt x="9138" y="20360"/>
                    <a:pt x="9755" y="20125"/>
                    <a:pt x="10371" y="20125"/>
                  </a:cubicBezTo>
                  <a:cubicBezTo>
                    <a:pt x="10987" y="20125"/>
                    <a:pt x="11604" y="20360"/>
                    <a:pt x="12074" y="20831"/>
                  </a:cubicBezTo>
                  <a:cubicBezTo>
                    <a:pt x="13013" y="21769"/>
                    <a:pt x="13013" y="23296"/>
                    <a:pt x="12074" y="24235"/>
                  </a:cubicBezTo>
                  <a:cubicBezTo>
                    <a:pt x="11528" y="24781"/>
                    <a:pt x="10651" y="24865"/>
                    <a:pt x="10651" y="24865"/>
                  </a:cubicBezTo>
                  <a:cubicBezTo>
                    <a:pt x="10337" y="24895"/>
                    <a:pt x="9897" y="25105"/>
                    <a:pt x="9674" y="25328"/>
                  </a:cubicBezTo>
                  <a:lnTo>
                    <a:pt x="9603" y="25396"/>
                  </a:lnTo>
                  <a:cubicBezTo>
                    <a:pt x="9379" y="25619"/>
                    <a:pt x="9379" y="25985"/>
                    <a:pt x="9603" y="26208"/>
                  </a:cubicBezTo>
                  <a:lnTo>
                    <a:pt x="16073" y="32679"/>
                  </a:lnTo>
                  <a:cubicBezTo>
                    <a:pt x="16186" y="32790"/>
                    <a:pt x="16334" y="32846"/>
                    <a:pt x="16480" y="32846"/>
                  </a:cubicBezTo>
                  <a:cubicBezTo>
                    <a:pt x="16627" y="32846"/>
                    <a:pt x="16774" y="32790"/>
                    <a:pt x="16885" y="32679"/>
                  </a:cubicBezTo>
                  <a:lnTo>
                    <a:pt x="23356" y="26208"/>
                  </a:lnTo>
                  <a:cubicBezTo>
                    <a:pt x="23582" y="25985"/>
                    <a:pt x="23582" y="25619"/>
                    <a:pt x="23356" y="25396"/>
                  </a:cubicBezTo>
                  <a:lnTo>
                    <a:pt x="23285" y="25325"/>
                  </a:lnTo>
                  <a:cubicBezTo>
                    <a:pt x="23061" y="25102"/>
                    <a:pt x="22621" y="24895"/>
                    <a:pt x="22308" y="24862"/>
                  </a:cubicBezTo>
                  <a:cubicBezTo>
                    <a:pt x="22308" y="24862"/>
                    <a:pt x="21428" y="24778"/>
                    <a:pt x="20884" y="24235"/>
                  </a:cubicBezTo>
                  <a:cubicBezTo>
                    <a:pt x="19962" y="23290"/>
                    <a:pt x="19972" y="21779"/>
                    <a:pt x="20903" y="20847"/>
                  </a:cubicBezTo>
                  <a:cubicBezTo>
                    <a:pt x="21375" y="20378"/>
                    <a:pt x="21991" y="20142"/>
                    <a:pt x="22608" y="20142"/>
                  </a:cubicBezTo>
                  <a:cubicBezTo>
                    <a:pt x="23215" y="20142"/>
                    <a:pt x="23822" y="20370"/>
                    <a:pt x="24291" y="20828"/>
                  </a:cubicBezTo>
                  <a:cubicBezTo>
                    <a:pt x="24834" y="21371"/>
                    <a:pt x="24918" y="22251"/>
                    <a:pt x="24918" y="22251"/>
                  </a:cubicBezTo>
                  <a:cubicBezTo>
                    <a:pt x="24951" y="22565"/>
                    <a:pt x="25158" y="23005"/>
                    <a:pt x="25381" y="23228"/>
                  </a:cubicBezTo>
                  <a:lnTo>
                    <a:pt x="25452" y="23300"/>
                  </a:lnTo>
                  <a:cubicBezTo>
                    <a:pt x="25565" y="23411"/>
                    <a:pt x="25713" y="23467"/>
                    <a:pt x="25859" y="23467"/>
                  </a:cubicBezTo>
                  <a:cubicBezTo>
                    <a:pt x="26006" y="23467"/>
                    <a:pt x="26153" y="23411"/>
                    <a:pt x="26264" y="23300"/>
                  </a:cubicBezTo>
                  <a:lnTo>
                    <a:pt x="32735" y="16829"/>
                  </a:lnTo>
                  <a:cubicBezTo>
                    <a:pt x="32958" y="16606"/>
                    <a:pt x="32958" y="16243"/>
                    <a:pt x="32735" y="16017"/>
                  </a:cubicBezTo>
                  <a:lnTo>
                    <a:pt x="26264" y="9546"/>
                  </a:lnTo>
                  <a:cubicBezTo>
                    <a:pt x="26041" y="9323"/>
                    <a:pt x="26041" y="8961"/>
                    <a:pt x="26264" y="8734"/>
                  </a:cubicBezTo>
                  <a:lnTo>
                    <a:pt x="26271" y="8731"/>
                  </a:lnTo>
                  <a:cubicBezTo>
                    <a:pt x="26494" y="8508"/>
                    <a:pt x="26934" y="8301"/>
                    <a:pt x="27248" y="8268"/>
                  </a:cubicBezTo>
                  <a:cubicBezTo>
                    <a:pt x="27248" y="8268"/>
                    <a:pt x="28125" y="8184"/>
                    <a:pt x="28671" y="7641"/>
                  </a:cubicBezTo>
                  <a:cubicBezTo>
                    <a:pt x="29593" y="6696"/>
                    <a:pt x="29584" y="5185"/>
                    <a:pt x="28652" y="4253"/>
                  </a:cubicBezTo>
                  <a:cubicBezTo>
                    <a:pt x="28181" y="3784"/>
                    <a:pt x="27564" y="3548"/>
                    <a:pt x="26947" y="3548"/>
                  </a:cubicBezTo>
                  <a:cubicBezTo>
                    <a:pt x="26340" y="3548"/>
                    <a:pt x="25733" y="3777"/>
                    <a:pt x="25265" y="4234"/>
                  </a:cubicBezTo>
                  <a:cubicBezTo>
                    <a:pt x="24721" y="4777"/>
                    <a:pt x="24637" y="5657"/>
                    <a:pt x="24637" y="5657"/>
                  </a:cubicBezTo>
                  <a:cubicBezTo>
                    <a:pt x="24605" y="5971"/>
                    <a:pt x="24398" y="6411"/>
                    <a:pt x="24174" y="6635"/>
                  </a:cubicBezTo>
                  <a:lnTo>
                    <a:pt x="24168" y="6641"/>
                  </a:lnTo>
                  <a:cubicBezTo>
                    <a:pt x="24056" y="6753"/>
                    <a:pt x="23910" y="6808"/>
                    <a:pt x="23763" y="6808"/>
                  </a:cubicBezTo>
                  <a:cubicBezTo>
                    <a:pt x="23616" y="6808"/>
                    <a:pt x="23469" y="6753"/>
                    <a:pt x="23356" y="6641"/>
                  </a:cubicBezTo>
                  <a:lnTo>
                    <a:pt x="16885" y="170"/>
                  </a:lnTo>
                  <a:cubicBezTo>
                    <a:pt x="16774" y="57"/>
                    <a:pt x="16627" y="1"/>
                    <a:pt x="16480" y="1"/>
                  </a:cubicBez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8" name="Google Shape;8548;p73"/>
            <p:cNvSpPr/>
            <p:nvPr/>
          </p:nvSpPr>
          <p:spPr>
            <a:xfrm>
              <a:off x="732422" y="2990152"/>
              <a:ext cx="380716" cy="379441"/>
            </a:xfrm>
            <a:custGeom>
              <a:avLst/>
              <a:gdLst/>
              <a:ahLst/>
              <a:cxnLst/>
              <a:rect l="l" t="t" r="r" b="b"/>
              <a:pathLst>
                <a:path w="33149" h="33038" extrusionOk="0">
                  <a:moveTo>
                    <a:pt x="16573" y="0"/>
                  </a:moveTo>
                  <a:cubicBezTo>
                    <a:pt x="16426" y="0"/>
                    <a:pt x="16278" y="56"/>
                    <a:pt x="16167" y="168"/>
                  </a:cubicBezTo>
                  <a:lnTo>
                    <a:pt x="9657" y="6677"/>
                  </a:lnTo>
                  <a:cubicBezTo>
                    <a:pt x="9431" y="6903"/>
                    <a:pt x="9431" y="7269"/>
                    <a:pt x="9657" y="7492"/>
                  </a:cubicBezTo>
                  <a:lnTo>
                    <a:pt x="9725" y="7563"/>
                  </a:lnTo>
                  <a:cubicBezTo>
                    <a:pt x="9952" y="7787"/>
                    <a:pt x="10395" y="7997"/>
                    <a:pt x="10709" y="8026"/>
                  </a:cubicBezTo>
                  <a:cubicBezTo>
                    <a:pt x="10709" y="8026"/>
                    <a:pt x="11592" y="8113"/>
                    <a:pt x="12142" y="8660"/>
                  </a:cubicBezTo>
                  <a:cubicBezTo>
                    <a:pt x="13087" y="9605"/>
                    <a:pt x="13087" y="11142"/>
                    <a:pt x="12142" y="12086"/>
                  </a:cubicBezTo>
                  <a:cubicBezTo>
                    <a:pt x="11669" y="12561"/>
                    <a:pt x="11049" y="12798"/>
                    <a:pt x="10429" y="12798"/>
                  </a:cubicBezTo>
                  <a:cubicBezTo>
                    <a:pt x="9809" y="12798"/>
                    <a:pt x="9189" y="12562"/>
                    <a:pt x="8716" y="12090"/>
                  </a:cubicBezTo>
                  <a:cubicBezTo>
                    <a:pt x="8169" y="11540"/>
                    <a:pt x="8082" y="10656"/>
                    <a:pt x="8082" y="10656"/>
                  </a:cubicBezTo>
                  <a:cubicBezTo>
                    <a:pt x="8053" y="10339"/>
                    <a:pt x="7842" y="9899"/>
                    <a:pt x="7619" y="9673"/>
                  </a:cubicBezTo>
                  <a:lnTo>
                    <a:pt x="7548" y="9605"/>
                  </a:lnTo>
                  <a:cubicBezTo>
                    <a:pt x="7435" y="9492"/>
                    <a:pt x="7287" y="9435"/>
                    <a:pt x="7140" y="9435"/>
                  </a:cubicBezTo>
                  <a:cubicBezTo>
                    <a:pt x="6993" y="9435"/>
                    <a:pt x="6846" y="9492"/>
                    <a:pt x="6733" y="9605"/>
                  </a:cubicBezTo>
                  <a:lnTo>
                    <a:pt x="223" y="16111"/>
                  </a:lnTo>
                  <a:cubicBezTo>
                    <a:pt x="0" y="16338"/>
                    <a:pt x="0" y="16700"/>
                    <a:pt x="223" y="16926"/>
                  </a:cubicBezTo>
                  <a:lnTo>
                    <a:pt x="6733" y="23436"/>
                  </a:lnTo>
                  <a:cubicBezTo>
                    <a:pt x="6956" y="23662"/>
                    <a:pt x="6956" y="24028"/>
                    <a:pt x="6733" y="24254"/>
                  </a:cubicBezTo>
                  <a:lnTo>
                    <a:pt x="6616" y="24368"/>
                  </a:lnTo>
                  <a:cubicBezTo>
                    <a:pt x="6390" y="24594"/>
                    <a:pt x="5950" y="24804"/>
                    <a:pt x="5633" y="24833"/>
                  </a:cubicBezTo>
                  <a:cubicBezTo>
                    <a:pt x="5633" y="24833"/>
                    <a:pt x="4749" y="24921"/>
                    <a:pt x="4199" y="25468"/>
                  </a:cubicBezTo>
                  <a:cubicBezTo>
                    <a:pt x="3255" y="26412"/>
                    <a:pt x="3255" y="27946"/>
                    <a:pt x="4199" y="28890"/>
                  </a:cubicBezTo>
                  <a:cubicBezTo>
                    <a:pt x="4673" y="29364"/>
                    <a:pt x="5294" y="29601"/>
                    <a:pt x="5914" y="29601"/>
                  </a:cubicBezTo>
                  <a:cubicBezTo>
                    <a:pt x="6534" y="29601"/>
                    <a:pt x="7153" y="29364"/>
                    <a:pt x="7626" y="28890"/>
                  </a:cubicBezTo>
                  <a:cubicBezTo>
                    <a:pt x="8172" y="28344"/>
                    <a:pt x="8260" y="27460"/>
                    <a:pt x="8260" y="27460"/>
                  </a:cubicBezTo>
                  <a:cubicBezTo>
                    <a:pt x="8289" y="27143"/>
                    <a:pt x="8499" y="26700"/>
                    <a:pt x="8726" y="26477"/>
                  </a:cubicBezTo>
                  <a:lnTo>
                    <a:pt x="8839" y="26360"/>
                  </a:lnTo>
                  <a:cubicBezTo>
                    <a:pt x="8952" y="26249"/>
                    <a:pt x="9100" y="26193"/>
                    <a:pt x="9248" y="26193"/>
                  </a:cubicBezTo>
                  <a:cubicBezTo>
                    <a:pt x="9396" y="26193"/>
                    <a:pt x="9544" y="26249"/>
                    <a:pt x="9657" y="26360"/>
                  </a:cubicBezTo>
                  <a:lnTo>
                    <a:pt x="16167" y="32870"/>
                  </a:lnTo>
                  <a:cubicBezTo>
                    <a:pt x="16278" y="32982"/>
                    <a:pt x="16426" y="33037"/>
                    <a:pt x="16573" y="33037"/>
                  </a:cubicBezTo>
                  <a:cubicBezTo>
                    <a:pt x="16721" y="33037"/>
                    <a:pt x="16869" y="32982"/>
                    <a:pt x="16982" y="32870"/>
                  </a:cubicBezTo>
                  <a:lnTo>
                    <a:pt x="23491" y="26360"/>
                  </a:lnTo>
                  <a:cubicBezTo>
                    <a:pt x="23605" y="26247"/>
                    <a:pt x="23752" y="26191"/>
                    <a:pt x="23899" y="26191"/>
                  </a:cubicBezTo>
                  <a:cubicBezTo>
                    <a:pt x="24046" y="26191"/>
                    <a:pt x="24193" y="26247"/>
                    <a:pt x="24307" y="26360"/>
                  </a:cubicBezTo>
                  <a:lnTo>
                    <a:pt x="24313" y="26364"/>
                  </a:lnTo>
                  <a:cubicBezTo>
                    <a:pt x="24536" y="26590"/>
                    <a:pt x="24747" y="27033"/>
                    <a:pt x="24776" y="27350"/>
                  </a:cubicBezTo>
                  <a:cubicBezTo>
                    <a:pt x="24776" y="27350"/>
                    <a:pt x="24863" y="28234"/>
                    <a:pt x="25410" y="28780"/>
                  </a:cubicBezTo>
                  <a:cubicBezTo>
                    <a:pt x="25885" y="29262"/>
                    <a:pt x="26511" y="29503"/>
                    <a:pt x="27137" y="29503"/>
                  </a:cubicBezTo>
                  <a:cubicBezTo>
                    <a:pt x="27756" y="29503"/>
                    <a:pt x="28376" y="29267"/>
                    <a:pt x="28849" y="28793"/>
                  </a:cubicBezTo>
                  <a:cubicBezTo>
                    <a:pt x="29800" y="27842"/>
                    <a:pt x="29794" y="26299"/>
                    <a:pt x="28836" y="25354"/>
                  </a:cubicBezTo>
                  <a:cubicBezTo>
                    <a:pt x="28289" y="24808"/>
                    <a:pt x="27403" y="24720"/>
                    <a:pt x="27403" y="24720"/>
                  </a:cubicBezTo>
                  <a:cubicBezTo>
                    <a:pt x="27089" y="24691"/>
                    <a:pt x="26646" y="24484"/>
                    <a:pt x="26419" y="24258"/>
                  </a:cubicBezTo>
                  <a:lnTo>
                    <a:pt x="26416" y="24254"/>
                  </a:lnTo>
                  <a:cubicBezTo>
                    <a:pt x="26190" y="24028"/>
                    <a:pt x="26190" y="23662"/>
                    <a:pt x="26416" y="23436"/>
                  </a:cubicBezTo>
                  <a:lnTo>
                    <a:pt x="32925" y="16926"/>
                  </a:lnTo>
                  <a:cubicBezTo>
                    <a:pt x="33149" y="16700"/>
                    <a:pt x="33149" y="16338"/>
                    <a:pt x="32925" y="16111"/>
                  </a:cubicBezTo>
                  <a:lnTo>
                    <a:pt x="26416" y="9602"/>
                  </a:lnTo>
                  <a:cubicBezTo>
                    <a:pt x="26303" y="9490"/>
                    <a:pt x="26155" y="9434"/>
                    <a:pt x="26007" y="9434"/>
                  </a:cubicBezTo>
                  <a:cubicBezTo>
                    <a:pt x="25859" y="9434"/>
                    <a:pt x="25711" y="9490"/>
                    <a:pt x="25598" y="9602"/>
                  </a:cubicBezTo>
                  <a:lnTo>
                    <a:pt x="25526" y="9673"/>
                  </a:lnTo>
                  <a:cubicBezTo>
                    <a:pt x="25303" y="9899"/>
                    <a:pt x="25093" y="10339"/>
                    <a:pt x="25064" y="10656"/>
                  </a:cubicBezTo>
                  <a:cubicBezTo>
                    <a:pt x="25064" y="10656"/>
                    <a:pt x="24976" y="11540"/>
                    <a:pt x="24430" y="12090"/>
                  </a:cubicBezTo>
                  <a:cubicBezTo>
                    <a:pt x="23953" y="12577"/>
                    <a:pt x="23323" y="12822"/>
                    <a:pt x="22693" y="12822"/>
                  </a:cubicBezTo>
                  <a:cubicBezTo>
                    <a:pt x="22073" y="12822"/>
                    <a:pt x="21454" y="12585"/>
                    <a:pt x="20981" y="12112"/>
                  </a:cubicBezTo>
                  <a:cubicBezTo>
                    <a:pt x="20026" y="11158"/>
                    <a:pt x="20036" y="9605"/>
                    <a:pt x="21003" y="8663"/>
                  </a:cubicBezTo>
                  <a:cubicBezTo>
                    <a:pt x="21550" y="8117"/>
                    <a:pt x="22437" y="8029"/>
                    <a:pt x="22437" y="8029"/>
                  </a:cubicBezTo>
                  <a:cubicBezTo>
                    <a:pt x="22750" y="8000"/>
                    <a:pt x="23194" y="7790"/>
                    <a:pt x="23420" y="7567"/>
                  </a:cubicBezTo>
                  <a:lnTo>
                    <a:pt x="23491" y="7492"/>
                  </a:lnTo>
                  <a:cubicBezTo>
                    <a:pt x="23715" y="7269"/>
                    <a:pt x="23715" y="6903"/>
                    <a:pt x="23491" y="6677"/>
                  </a:cubicBezTo>
                  <a:lnTo>
                    <a:pt x="16982" y="168"/>
                  </a:lnTo>
                  <a:cubicBezTo>
                    <a:pt x="16869" y="56"/>
                    <a:pt x="16721" y="0"/>
                    <a:pt x="1657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49" name="Google Shape;8549;p73"/>
            <p:cNvSpPr/>
            <p:nvPr/>
          </p:nvSpPr>
          <p:spPr>
            <a:xfrm>
              <a:off x="1115837" y="2990152"/>
              <a:ext cx="380728" cy="379430"/>
            </a:xfrm>
            <a:custGeom>
              <a:avLst/>
              <a:gdLst/>
              <a:ahLst/>
              <a:cxnLst/>
              <a:rect l="l" t="t" r="r" b="b"/>
              <a:pathLst>
                <a:path w="33150" h="33037" extrusionOk="0">
                  <a:moveTo>
                    <a:pt x="16576" y="0"/>
                  </a:moveTo>
                  <a:cubicBezTo>
                    <a:pt x="16429" y="0"/>
                    <a:pt x="16281" y="56"/>
                    <a:pt x="16168" y="168"/>
                  </a:cubicBezTo>
                  <a:lnTo>
                    <a:pt x="9661" y="6677"/>
                  </a:lnTo>
                  <a:cubicBezTo>
                    <a:pt x="9548" y="6789"/>
                    <a:pt x="9400" y="6844"/>
                    <a:pt x="9252" y="6844"/>
                  </a:cubicBezTo>
                  <a:cubicBezTo>
                    <a:pt x="9104" y="6844"/>
                    <a:pt x="8956" y="6789"/>
                    <a:pt x="8843" y="6677"/>
                  </a:cubicBezTo>
                  <a:lnTo>
                    <a:pt x="8836" y="6670"/>
                  </a:lnTo>
                  <a:cubicBezTo>
                    <a:pt x="8613" y="6447"/>
                    <a:pt x="8403" y="6004"/>
                    <a:pt x="8374" y="5687"/>
                  </a:cubicBezTo>
                  <a:cubicBezTo>
                    <a:pt x="8374" y="5687"/>
                    <a:pt x="8286" y="4804"/>
                    <a:pt x="7740" y="4257"/>
                  </a:cubicBezTo>
                  <a:cubicBezTo>
                    <a:pt x="7263" y="3757"/>
                    <a:pt x="6626" y="3507"/>
                    <a:pt x="5987" y="3507"/>
                  </a:cubicBezTo>
                  <a:cubicBezTo>
                    <a:pt x="5368" y="3507"/>
                    <a:pt x="4749" y="3742"/>
                    <a:pt x="4275" y="4215"/>
                  </a:cubicBezTo>
                  <a:cubicBezTo>
                    <a:pt x="3314" y="5176"/>
                    <a:pt x="3330" y="6742"/>
                    <a:pt x="4313" y="7680"/>
                  </a:cubicBezTo>
                  <a:cubicBezTo>
                    <a:pt x="4860" y="8227"/>
                    <a:pt x="5747" y="8314"/>
                    <a:pt x="5747" y="8314"/>
                  </a:cubicBezTo>
                  <a:cubicBezTo>
                    <a:pt x="6061" y="8343"/>
                    <a:pt x="6504" y="8553"/>
                    <a:pt x="6730" y="8777"/>
                  </a:cubicBezTo>
                  <a:lnTo>
                    <a:pt x="6733" y="8783"/>
                  </a:lnTo>
                  <a:cubicBezTo>
                    <a:pt x="6960" y="9010"/>
                    <a:pt x="6960" y="9372"/>
                    <a:pt x="6733" y="9598"/>
                  </a:cubicBezTo>
                  <a:lnTo>
                    <a:pt x="224" y="16111"/>
                  </a:lnTo>
                  <a:cubicBezTo>
                    <a:pt x="1" y="16338"/>
                    <a:pt x="1" y="16700"/>
                    <a:pt x="224" y="16926"/>
                  </a:cubicBezTo>
                  <a:lnTo>
                    <a:pt x="6733" y="23436"/>
                  </a:lnTo>
                  <a:cubicBezTo>
                    <a:pt x="6847" y="23547"/>
                    <a:pt x="6995" y="23603"/>
                    <a:pt x="7143" y="23603"/>
                  </a:cubicBezTo>
                  <a:cubicBezTo>
                    <a:pt x="7291" y="23603"/>
                    <a:pt x="7439" y="23547"/>
                    <a:pt x="7552" y="23436"/>
                  </a:cubicBezTo>
                  <a:lnTo>
                    <a:pt x="7623" y="23365"/>
                  </a:lnTo>
                  <a:cubicBezTo>
                    <a:pt x="7846" y="23138"/>
                    <a:pt x="8057" y="22698"/>
                    <a:pt x="8086" y="22381"/>
                  </a:cubicBezTo>
                  <a:cubicBezTo>
                    <a:pt x="8086" y="22381"/>
                    <a:pt x="8173" y="21498"/>
                    <a:pt x="8720" y="20948"/>
                  </a:cubicBezTo>
                  <a:cubicBezTo>
                    <a:pt x="9195" y="20467"/>
                    <a:pt x="9821" y="20226"/>
                    <a:pt x="10447" y="20226"/>
                  </a:cubicBezTo>
                  <a:cubicBezTo>
                    <a:pt x="11066" y="20226"/>
                    <a:pt x="11686" y="20462"/>
                    <a:pt x="12159" y="20935"/>
                  </a:cubicBezTo>
                  <a:cubicBezTo>
                    <a:pt x="13110" y="21886"/>
                    <a:pt x="13104" y="23429"/>
                    <a:pt x="12146" y="24374"/>
                  </a:cubicBezTo>
                  <a:cubicBezTo>
                    <a:pt x="11599" y="24921"/>
                    <a:pt x="10716" y="25008"/>
                    <a:pt x="10716" y="25008"/>
                  </a:cubicBezTo>
                  <a:cubicBezTo>
                    <a:pt x="10399" y="25037"/>
                    <a:pt x="9956" y="25248"/>
                    <a:pt x="9733" y="25471"/>
                  </a:cubicBezTo>
                  <a:lnTo>
                    <a:pt x="9658" y="25542"/>
                  </a:lnTo>
                  <a:cubicBezTo>
                    <a:pt x="9435" y="25768"/>
                    <a:pt x="9435" y="26134"/>
                    <a:pt x="9658" y="26360"/>
                  </a:cubicBezTo>
                  <a:lnTo>
                    <a:pt x="16168" y="32867"/>
                  </a:lnTo>
                  <a:cubicBezTo>
                    <a:pt x="16281" y="32980"/>
                    <a:pt x="16429" y="33037"/>
                    <a:pt x="16577" y="33037"/>
                  </a:cubicBezTo>
                  <a:cubicBezTo>
                    <a:pt x="16725" y="33037"/>
                    <a:pt x="16873" y="32980"/>
                    <a:pt x="16986" y="32867"/>
                  </a:cubicBezTo>
                  <a:lnTo>
                    <a:pt x="23492" y="26360"/>
                  </a:lnTo>
                  <a:cubicBezTo>
                    <a:pt x="23715" y="26134"/>
                    <a:pt x="23715" y="25768"/>
                    <a:pt x="23492" y="25542"/>
                  </a:cubicBezTo>
                  <a:lnTo>
                    <a:pt x="23421" y="25474"/>
                  </a:lnTo>
                  <a:cubicBezTo>
                    <a:pt x="23198" y="25251"/>
                    <a:pt x="22755" y="25040"/>
                    <a:pt x="22438" y="25011"/>
                  </a:cubicBezTo>
                  <a:cubicBezTo>
                    <a:pt x="22438" y="25011"/>
                    <a:pt x="21554" y="24924"/>
                    <a:pt x="21004" y="24377"/>
                  </a:cubicBezTo>
                  <a:cubicBezTo>
                    <a:pt x="20073" y="23429"/>
                    <a:pt x="20076" y="21905"/>
                    <a:pt x="21017" y="20964"/>
                  </a:cubicBezTo>
                  <a:cubicBezTo>
                    <a:pt x="21490" y="20491"/>
                    <a:pt x="22111" y="20254"/>
                    <a:pt x="22731" y="20254"/>
                  </a:cubicBezTo>
                  <a:cubicBezTo>
                    <a:pt x="23345" y="20254"/>
                    <a:pt x="23959" y="20486"/>
                    <a:pt x="24430" y="20951"/>
                  </a:cubicBezTo>
                  <a:cubicBezTo>
                    <a:pt x="24977" y="21498"/>
                    <a:pt x="25065" y="22381"/>
                    <a:pt x="25065" y="22381"/>
                  </a:cubicBezTo>
                  <a:cubicBezTo>
                    <a:pt x="25097" y="22698"/>
                    <a:pt x="25304" y="23141"/>
                    <a:pt x="25530" y="23365"/>
                  </a:cubicBezTo>
                  <a:lnTo>
                    <a:pt x="25598" y="23436"/>
                  </a:lnTo>
                  <a:cubicBezTo>
                    <a:pt x="25712" y="23547"/>
                    <a:pt x="25860" y="23603"/>
                    <a:pt x="26007" y="23603"/>
                  </a:cubicBezTo>
                  <a:cubicBezTo>
                    <a:pt x="26155" y="23603"/>
                    <a:pt x="26302" y="23547"/>
                    <a:pt x="26414" y="23436"/>
                  </a:cubicBezTo>
                  <a:lnTo>
                    <a:pt x="32923" y="16926"/>
                  </a:lnTo>
                  <a:cubicBezTo>
                    <a:pt x="33150" y="16700"/>
                    <a:pt x="33150" y="16338"/>
                    <a:pt x="32923" y="16111"/>
                  </a:cubicBezTo>
                  <a:lnTo>
                    <a:pt x="26417" y="9602"/>
                  </a:lnTo>
                  <a:cubicBezTo>
                    <a:pt x="26194" y="9375"/>
                    <a:pt x="26194" y="9010"/>
                    <a:pt x="26417" y="8783"/>
                  </a:cubicBezTo>
                  <a:lnTo>
                    <a:pt x="26533" y="8670"/>
                  </a:lnTo>
                  <a:cubicBezTo>
                    <a:pt x="26760" y="8443"/>
                    <a:pt x="27203" y="8233"/>
                    <a:pt x="27517" y="8204"/>
                  </a:cubicBezTo>
                  <a:cubicBezTo>
                    <a:pt x="27517" y="8204"/>
                    <a:pt x="28400" y="8117"/>
                    <a:pt x="28950" y="7570"/>
                  </a:cubicBezTo>
                  <a:cubicBezTo>
                    <a:pt x="29918" y="6628"/>
                    <a:pt x="29927" y="5079"/>
                    <a:pt x="28973" y="4124"/>
                  </a:cubicBezTo>
                  <a:cubicBezTo>
                    <a:pt x="28500" y="3650"/>
                    <a:pt x="27879" y="3413"/>
                    <a:pt x="27259" y="3413"/>
                  </a:cubicBezTo>
                  <a:cubicBezTo>
                    <a:pt x="26629" y="3413"/>
                    <a:pt x="25999" y="3658"/>
                    <a:pt x="25524" y="4144"/>
                  </a:cubicBezTo>
                  <a:lnTo>
                    <a:pt x="25524" y="4147"/>
                  </a:lnTo>
                  <a:cubicBezTo>
                    <a:pt x="24977" y="4694"/>
                    <a:pt x="24890" y="5577"/>
                    <a:pt x="24890" y="5577"/>
                  </a:cubicBezTo>
                  <a:cubicBezTo>
                    <a:pt x="24861" y="5894"/>
                    <a:pt x="24650" y="6337"/>
                    <a:pt x="24427" y="6560"/>
                  </a:cubicBezTo>
                  <a:lnTo>
                    <a:pt x="24311" y="6677"/>
                  </a:lnTo>
                  <a:cubicBezTo>
                    <a:pt x="24198" y="6789"/>
                    <a:pt x="24050" y="6844"/>
                    <a:pt x="23901" y="6844"/>
                  </a:cubicBezTo>
                  <a:cubicBezTo>
                    <a:pt x="23753" y="6844"/>
                    <a:pt x="23605" y="6789"/>
                    <a:pt x="23492" y="6677"/>
                  </a:cubicBezTo>
                  <a:lnTo>
                    <a:pt x="16983" y="168"/>
                  </a:lnTo>
                  <a:cubicBezTo>
                    <a:pt x="16871" y="56"/>
                    <a:pt x="16724" y="0"/>
                    <a:pt x="1657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0" name="Google Shape;8550;p73"/>
            <p:cNvSpPr/>
            <p:nvPr/>
          </p:nvSpPr>
          <p:spPr>
            <a:xfrm>
              <a:off x="1691707" y="3184996"/>
              <a:ext cx="378488" cy="377259"/>
            </a:xfrm>
            <a:custGeom>
              <a:avLst/>
              <a:gdLst/>
              <a:ahLst/>
              <a:cxnLst/>
              <a:rect l="l" t="t" r="r" b="b"/>
              <a:pathLst>
                <a:path w="32955" h="32848" extrusionOk="0">
                  <a:moveTo>
                    <a:pt x="16478" y="1"/>
                  </a:moveTo>
                  <a:cubicBezTo>
                    <a:pt x="16331" y="1"/>
                    <a:pt x="16185" y="57"/>
                    <a:pt x="16073" y="168"/>
                  </a:cubicBezTo>
                  <a:lnTo>
                    <a:pt x="9603" y="6639"/>
                  </a:lnTo>
                  <a:cubicBezTo>
                    <a:pt x="9489" y="6752"/>
                    <a:pt x="9342" y="6809"/>
                    <a:pt x="9195" y="6809"/>
                  </a:cubicBezTo>
                  <a:cubicBezTo>
                    <a:pt x="9048" y="6809"/>
                    <a:pt x="8900" y="6752"/>
                    <a:pt x="8787" y="6639"/>
                  </a:cubicBezTo>
                  <a:lnTo>
                    <a:pt x="8674" y="6526"/>
                  </a:lnTo>
                  <a:cubicBezTo>
                    <a:pt x="8451" y="6303"/>
                    <a:pt x="8244" y="5863"/>
                    <a:pt x="8211" y="5545"/>
                  </a:cubicBezTo>
                  <a:cubicBezTo>
                    <a:pt x="8211" y="5545"/>
                    <a:pt x="8127" y="4669"/>
                    <a:pt x="7581" y="4125"/>
                  </a:cubicBezTo>
                  <a:cubicBezTo>
                    <a:pt x="7109" y="3646"/>
                    <a:pt x="6488" y="3407"/>
                    <a:pt x="5867" y="3407"/>
                  </a:cubicBezTo>
                  <a:cubicBezTo>
                    <a:pt x="5251" y="3407"/>
                    <a:pt x="4634" y="3642"/>
                    <a:pt x="4164" y="4112"/>
                  </a:cubicBezTo>
                  <a:cubicBezTo>
                    <a:pt x="3219" y="5057"/>
                    <a:pt x="3226" y="6590"/>
                    <a:pt x="4177" y="7529"/>
                  </a:cubicBezTo>
                  <a:cubicBezTo>
                    <a:pt x="4721" y="8075"/>
                    <a:pt x="5601" y="8160"/>
                    <a:pt x="5601" y="8160"/>
                  </a:cubicBezTo>
                  <a:cubicBezTo>
                    <a:pt x="5914" y="8189"/>
                    <a:pt x="6354" y="8399"/>
                    <a:pt x="6578" y="8622"/>
                  </a:cubicBezTo>
                  <a:lnTo>
                    <a:pt x="6694" y="8735"/>
                  </a:lnTo>
                  <a:cubicBezTo>
                    <a:pt x="6914" y="8962"/>
                    <a:pt x="6914" y="9324"/>
                    <a:pt x="6694" y="9548"/>
                  </a:cubicBezTo>
                  <a:lnTo>
                    <a:pt x="223" y="16018"/>
                  </a:lnTo>
                  <a:cubicBezTo>
                    <a:pt x="0" y="16245"/>
                    <a:pt x="0" y="16607"/>
                    <a:pt x="223" y="16830"/>
                  </a:cubicBezTo>
                  <a:lnTo>
                    <a:pt x="6694" y="23301"/>
                  </a:lnTo>
                  <a:cubicBezTo>
                    <a:pt x="6917" y="23527"/>
                    <a:pt x="6917" y="23890"/>
                    <a:pt x="6694" y="24113"/>
                  </a:cubicBezTo>
                  <a:lnTo>
                    <a:pt x="6688" y="24119"/>
                  </a:lnTo>
                  <a:cubicBezTo>
                    <a:pt x="6464" y="24343"/>
                    <a:pt x="6024" y="24550"/>
                    <a:pt x="5711" y="24579"/>
                  </a:cubicBezTo>
                  <a:cubicBezTo>
                    <a:pt x="5711" y="24579"/>
                    <a:pt x="4831" y="24666"/>
                    <a:pt x="4287" y="25210"/>
                  </a:cubicBezTo>
                  <a:cubicBezTo>
                    <a:pt x="3346" y="26151"/>
                    <a:pt x="3346" y="27675"/>
                    <a:pt x="4287" y="28616"/>
                  </a:cubicBezTo>
                  <a:cubicBezTo>
                    <a:pt x="4756" y="29085"/>
                    <a:pt x="5372" y="29320"/>
                    <a:pt x="5989" y="29320"/>
                  </a:cubicBezTo>
                  <a:cubicBezTo>
                    <a:pt x="6605" y="29320"/>
                    <a:pt x="7221" y="29085"/>
                    <a:pt x="7691" y="28616"/>
                  </a:cubicBezTo>
                  <a:cubicBezTo>
                    <a:pt x="8237" y="28070"/>
                    <a:pt x="8321" y="27193"/>
                    <a:pt x="8321" y="27193"/>
                  </a:cubicBezTo>
                  <a:cubicBezTo>
                    <a:pt x="8354" y="26876"/>
                    <a:pt x="8561" y="26436"/>
                    <a:pt x="8784" y="26213"/>
                  </a:cubicBezTo>
                  <a:lnTo>
                    <a:pt x="8787" y="26209"/>
                  </a:lnTo>
                  <a:cubicBezTo>
                    <a:pt x="8900" y="26098"/>
                    <a:pt x="9048" y="26042"/>
                    <a:pt x="9195" y="26042"/>
                  </a:cubicBezTo>
                  <a:cubicBezTo>
                    <a:pt x="9341" y="26042"/>
                    <a:pt x="9488" y="26098"/>
                    <a:pt x="9599" y="26209"/>
                  </a:cubicBezTo>
                  <a:lnTo>
                    <a:pt x="16070" y="32680"/>
                  </a:lnTo>
                  <a:cubicBezTo>
                    <a:pt x="16183" y="32792"/>
                    <a:pt x="16330" y="32847"/>
                    <a:pt x="16478" y="32847"/>
                  </a:cubicBezTo>
                  <a:cubicBezTo>
                    <a:pt x="16625" y="32847"/>
                    <a:pt x="16772" y="32792"/>
                    <a:pt x="16885" y="32680"/>
                  </a:cubicBezTo>
                  <a:lnTo>
                    <a:pt x="23356" y="26209"/>
                  </a:lnTo>
                  <a:cubicBezTo>
                    <a:pt x="23579" y="25983"/>
                    <a:pt x="23579" y="25620"/>
                    <a:pt x="23356" y="25397"/>
                  </a:cubicBezTo>
                  <a:lnTo>
                    <a:pt x="23281" y="25326"/>
                  </a:lnTo>
                  <a:cubicBezTo>
                    <a:pt x="23058" y="25103"/>
                    <a:pt x="22618" y="24893"/>
                    <a:pt x="22304" y="24863"/>
                  </a:cubicBezTo>
                  <a:cubicBezTo>
                    <a:pt x="22304" y="24863"/>
                    <a:pt x="21428" y="24779"/>
                    <a:pt x="20881" y="24233"/>
                  </a:cubicBezTo>
                  <a:cubicBezTo>
                    <a:pt x="19939" y="23294"/>
                    <a:pt x="19943" y="21767"/>
                    <a:pt x="20881" y="20829"/>
                  </a:cubicBezTo>
                  <a:cubicBezTo>
                    <a:pt x="21351" y="20358"/>
                    <a:pt x="21968" y="20123"/>
                    <a:pt x="22584" y="20123"/>
                  </a:cubicBezTo>
                  <a:cubicBezTo>
                    <a:pt x="23200" y="20123"/>
                    <a:pt x="23817" y="20358"/>
                    <a:pt x="24287" y="20829"/>
                  </a:cubicBezTo>
                  <a:cubicBezTo>
                    <a:pt x="24831" y="21373"/>
                    <a:pt x="24918" y="22253"/>
                    <a:pt x="24918" y="22253"/>
                  </a:cubicBezTo>
                  <a:cubicBezTo>
                    <a:pt x="24947" y="22566"/>
                    <a:pt x="25155" y="23006"/>
                    <a:pt x="25378" y="23230"/>
                  </a:cubicBezTo>
                  <a:lnTo>
                    <a:pt x="25449" y="23301"/>
                  </a:lnTo>
                  <a:cubicBezTo>
                    <a:pt x="25562" y="23412"/>
                    <a:pt x="25709" y="23468"/>
                    <a:pt x="25856" y="23468"/>
                  </a:cubicBezTo>
                  <a:cubicBezTo>
                    <a:pt x="26003" y="23468"/>
                    <a:pt x="26149" y="23412"/>
                    <a:pt x="26261" y="23301"/>
                  </a:cubicBezTo>
                  <a:lnTo>
                    <a:pt x="32732" y="16830"/>
                  </a:lnTo>
                  <a:cubicBezTo>
                    <a:pt x="32955" y="16607"/>
                    <a:pt x="32955" y="16245"/>
                    <a:pt x="32732" y="16018"/>
                  </a:cubicBezTo>
                  <a:lnTo>
                    <a:pt x="26261" y="9548"/>
                  </a:lnTo>
                  <a:cubicBezTo>
                    <a:pt x="26149" y="9436"/>
                    <a:pt x="26003" y="9380"/>
                    <a:pt x="25856" y="9380"/>
                  </a:cubicBezTo>
                  <a:cubicBezTo>
                    <a:pt x="25709" y="9380"/>
                    <a:pt x="25562" y="9436"/>
                    <a:pt x="25449" y="9548"/>
                  </a:cubicBezTo>
                  <a:lnTo>
                    <a:pt x="25381" y="9615"/>
                  </a:lnTo>
                  <a:cubicBezTo>
                    <a:pt x="25158" y="9839"/>
                    <a:pt x="24951" y="10279"/>
                    <a:pt x="24918" y="10596"/>
                  </a:cubicBezTo>
                  <a:cubicBezTo>
                    <a:pt x="24918" y="10596"/>
                    <a:pt x="24834" y="11473"/>
                    <a:pt x="24291" y="12019"/>
                  </a:cubicBezTo>
                  <a:cubicBezTo>
                    <a:pt x="23820" y="12488"/>
                    <a:pt x="23204" y="12723"/>
                    <a:pt x="22587" y="12723"/>
                  </a:cubicBezTo>
                  <a:cubicBezTo>
                    <a:pt x="21971" y="12723"/>
                    <a:pt x="21355" y="12488"/>
                    <a:pt x="20884" y="12019"/>
                  </a:cubicBezTo>
                  <a:cubicBezTo>
                    <a:pt x="19946" y="11078"/>
                    <a:pt x="19946" y="9554"/>
                    <a:pt x="20884" y="8613"/>
                  </a:cubicBezTo>
                  <a:cubicBezTo>
                    <a:pt x="21428" y="8069"/>
                    <a:pt x="22308" y="7985"/>
                    <a:pt x="22308" y="7985"/>
                  </a:cubicBezTo>
                  <a:cubicBezTo>
                    <a:pt x="22621" y="7953"/>
                    <a:pt x="23061" y="7745"/>
                    <a:pt x="23285" y="7522"/>
                  </a:cubicBezTo>
                  <a:lnTo>
                    <a:pt x="23356" y="7454"/>
                  </a:lnTo>
                  <a:cubicBezTo>
                    <a:pt x="23579" y="7228"/>
                    <a:pt x="23579" y="6865"/>
                    <a:pt x="23356" y="6639"/>
                  </a:cubicBezTo>
                  <a:lnTo>
                    <a:pt x="16885" y="168"/>
                  </a:lnTo>
                  <a:cubicBezTo>
                    <a:pt x="16772" y="57"/>
                    <a:pt x="16625" y="1"/>
                    <a:pt x="16478" y="1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51" name="Google Shape;8551;p73"/>
            <p:cNvSpPr/>
            <p:nvPr/>
          </p:nvSpPr>
          <p:spPr>
            <a:xfrm>
              <a:off x="1499792" y="2993162"/>
              <a:ext cx="378523" cy="377213"/>
            </a:xfrm>
            <a:custGeom>
              <a:avLst/>
              <a:gdLst/>
              <a:ahLst/>
              <a:cxnLst/>
              <a:rect l="l" t="t" r="r" b="b"/>
              <a:pathLst>
                <a:path w="32958" h="32844" extrusionOk="0">
                  <a:moveTo>
                    <a:pt x="16479" y="0"/>
                  </a:moveTo>
                  <a:cubicBezTo>
                    <a:pt x="16332" y="0"/>
                    <a:pt x="16185" y="56"/>
                    <a:pt x="16073" y="168"/>
                  </a:cubicBezTo>
                  <a:lnTo>
                    <a:pt x="9602" y="6638"/>
                  </a:lnTo>
                  <a:cubicBezTo>
                    <a:pt x="9489" y="6750"/>
                    <a:pt x="9342" y="6806"/>
                    <a:pt x="9195" y="6806"/>
                  </a:cubicBezTo>
                  <a:cubicBezTo>
                    <a:pt x="9048" y="6806"/>
                    <a:pt x="8902" y="6750"/>
                    <a:pt x="8790" y="6638"/>
                  </a:cubicBezTo>
                  <a:lnTo>
                    <a:pt x="8784" y="6632"/>
                  </a:lnTo>
                  <a:cubicBezTo>
                    <a:pt x="8561" y="6408"/>
                    <a:pt x="8354" y="5968"/>
                    <a:pt x="8324" y="5655"/>
                  </a:cubicBezTo>
                  <a:cubicBezTo>
                    <a:pt x="8324" y="5655"/>
                    <a:pt x="8237" y="4775"/>
                    <a:pt x="7694" y="4231"/>
                  </a:cubicBezTo>
                  <a:cubicBezTo>
                    <a:pt x="7222" y="3753"/>
                    <a:pt x="6600" y="3514"/>
                    <a:pt x="5978" y="3514"/>
                  </a:cubicBezTo>
                  <a:cubicBezTo>
                    <a:pt x="5362" y="3514"/>
                    <a:pt x="4745" y="3748"/>
                    <a:pt x="4274" y="4218"/>
                  </a:cubicBezTo>
                  <a:cubicBezTo>
                    <a:pt x="3329" y="5163"/>
                    <a:pt x="3336" y="6696"/>
                    <a:pt x="4287" y="7635"/>
                  </a:cubicBezTo>
                  <a:cubicBezTo>
                    <a:pt x="4834" y="8181"/>
                    <a:pt x="5710" y="8269"/>
                    <a:pt x="5710" y="8269"/>
                  </a:cubicBezTo>
                  <a:cubicBezTo>
                    <a:pt x="6024" y="8298"/>
                    <a:pt x="6464" y="8505"/>
                    <a:pt x="6687" y="8728"/>
                  </a:cubicBezTo>
                  <a:lnTo>
                    <a:pt x="6694" y="8735"/>
                  </a:lnTo>
                  <a:cubicBezTo>
                    <a:pt x="6917" y="8958"/>
                    <a:pt x="6917" y="9320"/>
                    <a:pt x="6694" y="9547"/>
                  </a:cubicBezTo>
                  <a:lnTo>
                    <a:pt x="223" y="16017"/>
                  </a:lnTo>
                  <a:cubicBezTo>
                    <a:pt x="0" y="16241"/>
                    <a:pt x="0" y="16603"/>
                    <a:pt x="223" y="16829"/>
                  </a:cubicBezTo>
                  <a:lnTo>
                    <a:pt x="6694" y="23300"/>
                  </a:lnTo>
                  <a:cubicBezTo>
                    <a:pt x="6805" y="23412"/>
                    <a:pt x="6952" y="23467"/>
                    <a:pt x="7099" y="23467"/>
                  </a:cubicBezTo>
                  <a:cubicBezTo>
                    <a:pt x="7245" y="23467"/>
                    <a:pt x="7393" y="23412"/>
                    <a:pt x="7506" y="23300"/>
                  </a:cubicBezTo>
                  <a:lnTo>
                    <a:pt x="7577" y="23229"/>
                  </a:lnTo>
                  <a:cubicBezTo>
                    <a:pt x="7800" y="23006"/>
                    <a:pt x="8007" y="22566"/>
                    <a:pt x="8040" y="22248"/>
                  </a:cubicBezTo>
                  <a:cubicBezTo>
                    <a:pt x="8040" y="22248"/>
                    <a:pt x="8124" y="21372"/>
                    <a:pt x="8667" y="20825"/>
                  </a:cubicBezTo>
                  <a:cubicBezTo>
                    <a:pt x="9138" y="20347"/>
                    <a:pt x="9760" y="20108"/>
                    <a:pt x="10383" y="20108"/>
                  </a:cubicBezTo>
                  <a:cubicBezTo>
                    <a:pt x="11000" y="20108"/>
                    <a:pt x="11617" y="20343"/>
                    <a:pt x="12087" y="20815"/>
                  </a:cubicBezTo>
                  <a:cubicBezTo>
                    <a:pt x="13032" y="21760"/>
                    <a:pt x="13025" y="23293"/>
                    <a:pt x="12074" y="24232"/>
                  </a:cubicBezTo>
                  <a:cubicBezTo>
                    <a:pt x="11531" y="24775"/>
                    <a:pt x="10651" y="24863"/>
                    <a:pt x="10651" y="24863"/>
                  </a:cubicBezTo>
                  <a:cubicBezTo>
                    <a:pt x="10337" y="24892"/>
                    <a:pt x="9897" y="25099"/>
                    <a:pt x="9674" y="25322"/>
                  </a:cubicBezTo>
                  <a:lnTo>
                    <a:pt x="9602" y="25393"/>
                  </a:lnTo>
                  <a:cubicBezTo>
                    <a:pt x="9376" y="25620"/>
                    <a:pt x="9376" y="25982"/>
                    <a:pt x="9602" y="26205"/>
                  </a:cubicBezTo>
                  <a:lnTo>
                    <a:pt x="16073" y="32676"/>
                  </a:lnTo>
                  <a:cubicBezTo>
                    <a:pt x="16185" y="32787"/>
                    <a:pt x="16331" y="32843"/>
                    <a:pt x="16478" y="32843"/>
                  </a:cubicBezTo>
                  <a:cubicBezTo>
                    <a:pt x="16625" y="32843"/>
                    <a:pt x="16772" y="32787"/>
                    <a:pt x="16885" y="32676"/>
                  </a:cubicBezTo>
                  <a:lnTo>
                    <a:pt x="23356" y="26205"/>
                  </a:lnTo>
                  <a:cubicBezTo>
                    <a:pt x="23579" y="25982"/>
                    <a:pt x="23579" y="25620"/>
                    <a:pt x="23356" y="25393"/>
                  </a:cubicBezTo>
                  <a:lnTo>
                    <a:pt x="23288" y="25325"/>
                  </a:lnTo>
                  <a:cubicBezTo>
                    <a:pt x="23061" y="25102"/>
                    <a:pt x="22621" y="24895"/>
                    <a:pt x="22307" y="24866"/>
                  </a:cubicBezTo>
                  <a:cubicBezTo>
                    <a:pt x="22307" y="24866"/>
                    <a:pt x="21431" y="24778"/>
                    <a:pt x="20884" y="24235"/>
                  </a:cubicBezTo>
                  <a:cubicBezTo>
                    <a:pt x="19942" y="23293"/>
                    <a:pt x="19942" y="21770"/>
                    <a:pt x="20884" y="20828"/>
                  </a:cubicBezTo>
                  <a:cubicBezTo>
                    <a:pt x="21354" y="20359"/>
                    <a:pt x="21971" y="20125"/>
                    <a:pt x="22587" y="20125"/>
                  </a:cubicBezTo>
                  <a:cubicBezTo>
                    <a:pt x="23203" y="20125"/>
                    <a:pt x="23820" y="20359"/>
                    <a:pt x="24291" y="20828"/>
                  </a:cubicBezTo>
                  <a:cubicBezTo>
                    <a:pt x="24834" y="21372"/>
                    <a:pt x="24918" y="22252"/>
                    <a:pt x="24918" y="22252"/>
                  </a:cubicBezTo>
                  <a:cubicBezTo>
                    <a:pt x="24951" y="22566"/>
                    <a:pt x="25158" y="23006"/>
                    <a:pt x="25381" y="23229"/>
                  </a:cubicBezTo>
                  <a:lnTo>
                    <a:pt x="25452" y="23300"/>
                  </a:lnTo>
                  <a:cubicBezTo>
                    <a:pt x="25564" y="23412"/>
                    <a:pt x="25710" y="23467"/>
                    <a:pt x="25857" y="23467"/>
                  </a:cubicBezTo>
                  <a:cubicBezTo>
                    <a:pt x="26004" y="23467"/>
                    <a:pt x="26151" y="23412"/>
                    <a:pt x="26264" y="23300"/>
                  </a:cubicBezTo>
                  <a:lnTo>
                    <a:pt x="32735" y="16829"/>
                  </a:lnTo>
                  <a:cubicBezTo>
                    <a:pt x="32958" y="16603"/>
                    <a:pt x="32958" y="16241"/>
                    <a:pt x="32735" y="16017"/>
                  </a:cubicBezTo>
                  <a:lnTo>
                    <a:pt x="26264" y="9547"/>
                  </a:lnTo>
                  <a:cubicBezTo>
                    <a:pt x="26041" y="9320"/>
                    <a:pt x="26041" y="8958"/>
                    <a:pt x="26264" y="8735"/>
                  </a:cubicBezTo>
                  <a:lnTo>
                    <a:pt x="26377" y="8618"/>
                  </a:lnTo>
                  <a:cubicBezTo>
                    <a:pt x="26600" y="8395"/>
                    <a:pt x="27044" y="8188"/>
                    <a:pt x="27358" y="8156"/>
                  </a:cubicBezTo>
                  <a:cubicBezTo>
                    <a:pt x="27358" y="8156"/>
                    <a:pt x="28234" y="8071"/>
                    <a:pt x="28781" y="7528"/>
                  </a:cubicBezTo>
                  <a:cubicBezTo>
                    <a:pt x="29732" y="6590"/>
                    <a:pt x="29739" y="5056"/>
                    <a:pt x="28791" y="4108"/>
                  </a:cubicBezTo>
                  <a:cubicBezTo>
                    <a:pt x="28321" y="3638"/>
                    <a:pt x="27705" y="3404"/>
                    <a:pt x="27090" y="3404"/>
                  </a:cubicBezTo>
                  <a:cubicBezTo>
                    <a:pt x="26468" y="3404"/>
                    <a:pt x="25846" y="3643"/>
                    <a:pt x="25374" y="4121"/>
                  </a:cubicBezTo>
                  <a:cubicBezTo>
                    <a:pt x="24831" y="4665"/>
                    <a:pt x="24743" y="5545"/>
                    <a:pt x="24743" y="5545"/>
                  </a:cubicBezTo>
                  <a:cubicBezTo>
                    <a:pt x="24714" y="5858"/>
                    <a:pt x="24507" y="6298"/>
                    <a:pt x="24284" y="6522"/>
                  </a:cubicBezTo>
                  <a:lnTo>
                    <a:pt x="24168" y="6638"/>
                  </a:lnTo>
                  <a:cubicBezTo>
                    <a:pt x="24056" y="6750"/>
                    <a:pt x="23909" y="6806"/>
                    <a:pt x="23762" y="6806"/>
                  </a:cubicBezTo>
                  <a:cubicBezTo>
                    <a:pt x="23614" y="6806"/>
                    <a:pt x="23467" y="6750"/>
                    <a:pt x="23356" y="6638"/>
                  </a:cubicBezTo>
                  <a:lnTo>
                    <a:pt x="16885" y="168"/>
                  </a:lnTo>
                  <a:cubicBezTo>
                    <a:pt x="16773" y="56"/>
                    <a:pt x="16626" y="0"/>
                    <a:pt x="16479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10E5CD-748F-8561-AA5A-B65FFF07A194}"/>
              </a:ext>
            </a:extLst>
          </p:cNvPr>
          <p:cNvSpPr txBox="1"/>
          <p:nvPr/>
        </p:nvSpPr>
        <p:spPr>
          <a:xfrm>
            <a:off x="1639090" y="2136269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chemeClr val="lt1"/>
                </a:solidFill>
                <a:latin typeface="Century Gothic" panose="020B0502020202020204" pitchFamily="34" charset="0"/>
              </a:rPr>
              <a:t>Page – 3-5</a:t>
            </a:r>
          </a:p>
          <a:p>
            <a:endParaRPr lang="en-IN" sz="1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7CBCEE-7237-B430-9468-5233E979A717}"/>
              </a:ext>
            </a:extLst>
          </p:cNvPr>
          <p:cNvSpPr/>
          <p:nvPr/>
        </p:nvSpPr>
        <p:spPr>
          <a:xfrm>
            <a:off x="8217919" y="4572050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C4142A-B4D3-B339-7B3B-8E4A01B4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45" y="0"/>
            <a:ext cx="1389931" cy="2051100"/>
          </a:xfrm>
          <a:prstGeom prst="rect">
            <a:avLst/>
          </a:prstGeom>
        </p:spPr>
      </p:pic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129750" y="14765"/>
            <a:ext cx="88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entury Gothic" panose="020B0502020202020204" pitchFamily="34" charset="0"/>
                <a:ea typeface="MS Gothic" panose="020B0609070205080204" pitchFamily="49" charset="-128"/>
              </a:rPr>
              <a:t>Alpha 01</a:t>
            </a:r>
            <a:endParaRPr sz="2500" dirty="0">
              <a:latin typeface="Century Gothic" panose="020B0502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7711" y="302014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50" dirty="0">
                <a:solidFill>
                  <a:srgbClr val="002060"/>
                </a:solidFill>
              </a:rPr>
              <a:t>Companies that rank high in both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pre-tax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over time and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efficiency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within their industry are likely to be stronger performers and potentially better investment 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77710" y="1202578"/>
            <a:ext cx="3066934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 dirty="0">
                <a:solidFill>
                  <a:srgbClr val="002060"/>
                </a:solidFill>
              </a:rPr>
              <a:t>The idea behind is that companies with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higher pretax income </a:t>
            </a:r>
            <a:r>
              <a:rPr lang="en-US" sz="1150" dirty="0">
                <a:solidFill>
                  <a:srgbClr val="002060"/>
                </a:solidFill>
              </a:rPr>
              <a:t>over an extended period of time, along with being efficient with their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 usage</a:t>
            </a:r>
            <a:r>
              <a:rPr lang="en-US" sz="1150" dirty="0">
                <a:solidFill>
                  <a:srgbClr val="002060"/>
                </a:solidFill>
              </a:rPr>
              <a:t>, are more likely to perform better within same type of companies.</a:t>
            </a: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7711" y="257427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Hypothesis</a:t>
            </a:r>
            <a:endParaRPr u="sng" dirty="0">
              <a:solidFill>
                <a:srgbClr val="C00000"/>
              </a:solidFill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77711" y="732179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Source of Idea</a:t>
            </a:r>
            <a:endParaRPr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753E8-000A-C17E-36E6-2C37B5A8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64" y="821012"/>
            <a:ext cx="5811186" cy="76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1176F5-C27E-DFB7-EF5F-F0DD08DEC94C}"/>
              </a:ext>
            </a:extLst>
          </p:cNvPr>
          <p:cNvCxnSpPr/>
          <p:nvPr/>
        </p:nvCxnSpPr>
        <p:spPr>
          <a:xfrm>
            <a:off x="0" y="601681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01057-660A-C4B7-2CC0-E135BFADA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38"/>
          <a:stretch/>
        </p:blipFill>
        <p:spPr>
          <a:xfrm>
            <a:off x="3203064" y="1803475"/>
            <a:ext cx="4043834" cy="316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4D249B-4EBD-D212-9CA5-17498621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4" y="1974936"/>
            <a:ext cx="1249045" cy="2939816"/>
          </a:xfrm>
          <a:prstGeom prst="rect">
            <a:avLst/>
          </a:prstGeom>
        </p:spPr>
      </p:pic>
      <p:sp>
        <p:nvSpPr>
          <p:cNvPr id="465" name="Google Shape;465;p48"/>
          <p:cNvSpPr/>
          <p:nvPr/>
        </p:nvSpPr>
        <p:spPr>
          <a:xfrm>
            <a:off x="7500944" y="1803475"/>
            <a:ext cx="1513306" cy="31112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3DDBC8-236A-B401-2E74-5F354B17D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44" y="3367668"/>
            <a:ext cx="1513306" cy="1547084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7B3E95-424E-3341-D3B3-4405FBC29E43}"/>
              </a:ext>
            </a:extLst>
          </p:cNvPr>
          <p:cNvSpPr/>
          <p:nvPr/>
        </p:nvSpPr>
        <p:spPr>
          <a:xfrm>
            <a:off x="163551" y="465377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14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59949" y="54024"/>
            <a:ext cx="283601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First Implementation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59950" y="426351"/>
            <a:ext cx="4160476" cy="630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The first implementation was to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rank</a:t>
            </a:r>
            <a:r>
              <a:rPr lang="en-US" sz="1050" dirty="0">
                <a:solidFill>
                  <a:srgbClr val="002060"/>
                </a:solidFill>
              </a:rPr>
              <a:t> companies with higher pre-tax income over an extended period, suggesting better performance persistently.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4779848" y="54024"/>
            <a:ext cx="307223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Scope of Improvement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4779848" y="470159"/>
            <a:ext cx="4423623" cy="7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This revised model aims to identify companies that not only generate high revenues but also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effectively manage their tax liabilities</a:t>
            </a:r>
            <a:r>
              <a:rPr lang="en-US" sz="1050" dirty="0">
                <a:solidFill>
                  <a:srgbClr val="002060"/>
                </a:solidFill>
              </a:rPr>
              <a:t>, leading to better overall performance.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59949" y="3937263"/>
            <a:ext cx="373413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Century Gothic" panose="020B0502020202020204" pitchFamily="34" charset="0"/>
              </a:rPr>
              <a:t>Operators</a:t>
            </a:r>
            <a:r>
              <a:rPr lang="en" dirty="0">
                <a:latin typeface="Century Gothic" panose="020B0502020202020204" pitchFamily="34" charset="0"/>
              </a:rPr>
              <a:t> | </a:t>
            </a:r>
            <a:r>
              <a:rPr lang="en" dirty="0">
                <a:solidFill>
                  <a:srgbClr val="00B050"/>
                </a:solidFill>
                <a:latin typeface="Century Gothic" panose="020B0502020202020204" pitchFamily="34" charset="0"/>
              </a:rPr>
              <a:t>Datasets </a:t>
            </a:r>
            <a:r>
              <a:rPr lang="en" dirty="0">
                <a:solidFill>
                  <a:srgbClr val="002060"/>
                </a:solidFill>
                <a:latin typeface="Century Gothic" panose="020B0502020202020204" pitchFamily="34" charset="0"/>
              </a:rPr>
              <a:t>:</a:t>
            </a:r>
            <a:endParaRPr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59948" y="4334649"/>
            <a:ext cx="7764851" cy="47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Century Gothic" panose="020B0502020202020204" pitchFamily="34" charset="0"/>
              </a:rPr>
              <a:t>group_rank , ts_rank , quantile </a:t>
            </a:r>
            <a:r>
              <a:rPr lang="en-IN" dirty="0">
                <a:latin typeface="Century Gothic" panose="020B0502020202020204" pitchFamily="34" charset="0"/>
              </a:rPr>
              <a:t>| </a:t>
            </a:r>
            <a:r>
              <a:rPr lang="en-IN" dirty="0">
                <a:solidFill>
                  <a:srgbClr val="00B050"/>
                </a:solidFill>
                <a:latin typeface="Century Gothic" panose="020B0502020202020204" pitchFamily="34" charset="0"/>
              </a:rPr>
              <a:t>pretax_income , income_tax , sales , cap  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E4897-460B-428C-7BCE-23EEFF4A35C9}"/>
              </a:ext>
            </a:extLst>
          </p:cNvPr>
          <p:cNvCxnSpPr/>
          <p:nvPr/>
        </p:nvCxnSpPr>
        <p:spPr>
          <a:xfrm>
            <a:off x="0" y="3950649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06A1-3372-81AA-C984-4BB3B16F94AF}"/>
              </a:ext>
            </a:extLst>
          </p:cNvPr>
          <p:cNvCxnSpPr>
            <a:cxnSpLocks/>
          </p:cNvCxnSpPr>
          <p:nvPr/>
        </p:nvCxnSpPr>
        <p:spPr>
          <a:xfrm>
            <a:off x="4505093" y="0"/>
            <a:ext cx="0" cy="39372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6A610E3-C743-92C4-C896-1BF17DA5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9" y="1145190"/>
            <a:ext cx="4160476" cy="80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1A66F1-C80A-0E2A-AB1E-5F998D07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80" y="2032753"/>
            <a:ext cx="2221451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5C75DA-BD4D-4A23-6CE5-FAF32BA63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061" y="1145191"/>
            <a:ext cx="4160476" cy="80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2F1627-6B74-AA5A-422F-3061B8D66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395" y="2032753"/>
            <a:ext cx="2211057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1053C87-E99C-5DA9-E205-EAAE77929C0B}"/>
              </a:ext>
            </a:extLst>
          </p:cNvPr>
          <p:cNvSpPr/>
          <p:nvPr/>
        </p:nvSpPr>
        <p:spPr>
          <a:xfrm>
            <a:off x="8653346" y="4367491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046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C4142A-B4D3-B339-7B3B-8E4A01B4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45" y="0"/>
            <a:ext cx="1389931" cy="2051100"/>
          </a:xfrm>
          <a:prstGeom prst="rect">
            <a:avLst/>
          </a:prstGeom>
        </p:spPr>
      </p:pic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129750" y="14765"/>
            <a:ext cx="88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entury Gothic" panose="020B0502020202020204" pitchFamily="34" charset="0"/>
                <a:ea typeface="MS Gothic" panose="020B0609070205080204" pitchFamily="49" charset="-128"/>
              </a:rPr>
              <a:t>Alpha 02</a:t>
            </a:r>
            <a:endParaRPr sz="2500" dirty="0">
              <a:latin typeface="Century Gothic" panose="020B0502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7711" y="302014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50" dirty="0">
                <a:solidFill>
                  <a:srgbClr val="002060"/>
                </a:solidFill>
              </a:rPr>
              <a:t>Companies that rank high in both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pre-tax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over time and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efficiency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within their industry are likely to be stronger performers and potentially better investment 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77710" y="1202578"/>
            <a:ext cx="3066934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 dirty="0">
                <a:solidFill>
                  <a:srgbClr val="002060"/>
                </a:solidFill>
              </a:rPr>
              <a:t>The idea behind is that companies with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higher pretax income </a:t>
            </a:r>
            <a:r>
              <a:rPr lang="en-US" sz="1150" dirty="0">
                <a:solidFill>
                  <a:srgbClr val="002060"/>
                </a:solidFill>
              </a:rPr>
              <a:t>over an extended period of time, along with being efficient with their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 usage</a:t>
            </a:r>
            <a:r>
              <a:rPr lang="en-US" sz="1150" dirty="0">
                <a:solidFill>
                  <a:srgbClr val="002060"/>
                </a:solidFill>
              </a:rPr>
              <a:t>, are more likely to perform better within same type of companies.</a:t>
            </a: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7711" y="257427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Hypothesis</a:t>
            </a:r>
            <a:endParaRPr u="sng" dirty="0">
              <a:solidFill>
                <a:srgbClr val="C00000"/>
              </a:solidFill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77711" y="732179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Source of Idea</a:t>
            </a:r>
            <a:endParaRPr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753E8-000A-C17E-36E6-2C37B5A8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64" y="821012"/>
            <a:ext cx="5811186" cy="76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1176F5-C27E-DFB7-EF5F-F0DD08DEC94C}"/>
              </a:ext>
            </a:extLst>
          </p:cNvPr>
          <p:cNvCxnSpPr/>
          <p:nvPr/>
        </p:nvCxnSpPr>
        <p:spPr>
          <a:xfrm>
            <a:off x="0" y="601681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01057-660A-C4B7-2CC0-E135BFADA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38"/>
          <a:stretch/>
        </p:blipFill>
        <p:spPr>
          <a:xfrm>
            <a:off x="3203064" y="1803475"/>
            <a:ext cx="4043834" cy="316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4D249B-4EBD-D212-9CA5-17498621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4" y="1974936"/>
            <a:ext cx="1249045" cy="2939816"/>
          </a:xfrm>
          <a:prstGeom prst="rect">
            <a:avLst/>
          </a:prstGeom>
        </p:spPr>
      </p:pic>
      <p:sp>
        <p:nvSpPr>
          <p:cNvPr id="465" name="Google Shape;465;p48"/>
          <p:cNvSpPr/>
          <p:nvPr/>
        </p:nvSpPr>
        <p:spPr>
          <a:xfrm>
            <a:off x="7500944" y="1803475"/>
            <a:ext cx="1513306" cy="31112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3DDBC8-236A-B401-2E74-5F354B17D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44" y="3367668"/>
            <a:ext cx="1513306" cy="1547084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7B3E95-424E-3341-D3B3-4405FBC29E43}"/>
              </a:ext>
            </a:extLst>
          </p:cNvPr>
          <p:cNvSpPr/>
          <p:nvPr/>
        </p:nvSpPr>
        <p:spPr>
          <a:xfrm>
            <a:off x="163551" y="465377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70769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59949" y="54024"/>
            <a:ext cx="283601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First Implementation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59950" y="426351"/>
            <a:ext cx="4160476" cy="630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The first implementation was to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rank</a:t>
            </a:r>
            <a:r>
              <a:rPr lang="en-US" sz="1050" dirty="0">
                <a:solidFill>
                  <a:srgbClr val="002060"/>
                </a:solidFill>
              </a:rPr>
              <a:t> companies with higher pre-tax income over an extended period, suggesting better performance persistently.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4779848" y="54024"/>
            <a:ext cx="307223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Scope of Improvement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4779848" y="470159"/>
            <a:ext cx="4423623" cy="7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This revised model aims to identify companies that not only generate high revenues but also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effectively manage their tax liabilities</a:t>
            </a:r>
            <a:r>
              <a:rPr lang="en-US" sz="1050" dirty="0">
                <a:solidFill>
                  <a:srgbClr val="002060"/>
                </a:solidFill>
              </a:rPr>
              <a:t>, leading to better overall performance.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59949" y="3937263"/>
            <a:ext cx="373413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Century Gothic" panose="020B0502020202020204" pitchFamily="34" charset="0"/>
              </a:rPr>
              <a:t>Operators</a:t>
            </a:r>
            <a:r>
              <a:rPr lang="en" dirty="0">
                <a:latin typeface="Century Gothic" panose="020B0502020202020204" pitchFamily="34" charset="0"/>
              </a:rPr>
              <a:t> | </a:t>
            </a:r>
            <a:r>
              <a:rPr lang="en" dirty="0">
                <a:solidFill>
                  <a:srgbClr val="00B050"/>
                </a:solidFill>
                <a:latin typeface="Century Gothic" panose="020B0502020202020204" pitchFamily="34" charset="0"/>
              </a:rPr>
              <a:t>Datasets </a:t>
            </a:r>
            <a:r>
              <a:rPr lang="en" dirty="0">
                <a:solidFill>
                  <a:srgbClr val="002060"/>
                </a:solidFill>
                <a:latin typeface="Century Gothic" panose="020B0502020202020204" pitchFamily="34" charset="0"/>
              </a:rPr>
              <a:t>:</a:t>
            </a:r>
            <a:endParaRPr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59948" y="4334649"/>
            <a:ext cx="7764851" cy="47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Century Gothic" panose="020B0502020202020204" pitchFamily="34" charset="0"/>
              </a:rPr>
              <a:t>group_rank , ts_rank , quantile </a:t>
            </a:r>
            <a:r>
              <a:rPr lang="en-IN" dirty="0">
                <a:latin typeface="Century Gothic" panose="020B0502020202020204" pitchFamily="34" charset="0"/>
              </a:rPr>
              <a:t>| </a:t>
            </a:r>
            <a:r>
              <a:rPr lang="en-IN" dirty="0">
                <a:solidFill>
                  <a:srgbClr val="00B050"/>
                </a:solidFill>
                <a:latin typeface="Century Gothic" panose="020B0502020202020204" pitchFamily="34" charset="0"/>
              </a:rPr>
              <a:t>pretax_income , income_tax , sales , cap  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E4897-460B-428C-7BCE-23EEFF4A35C9}"/>
              </a:ext>
            </a:extLst>
          </p:cNvPr>
          <p:cNvCxnSpPr/>
          <p:nvPr/>
        </p:nvCxnSpPr>
        <p:spPr>
          <a:xfrm>
            <a:off x="0" y="3950649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06A1-3372-81AA-C984-4BB3B16F94AF}"/>
              </a:ext>
            </a:extLst>
          </p:cNvPr>
          <p:cNvCxnSpPr>
            <a:cxnSpLocks/>
          </p:cNvCxnSpPr>
          <p:nvPr/>
        </p:nvCxnSpPr>
        <p:spPr>
          <a:xfrm>
            <a:off x="4505093" y="0"/>
            <a:ext cx="0" cy="39372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6A610E3-C743-92C4-C896-1BF17DA5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9" y="1145190"/>
            <a:ext cx="4160476" cy="80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1A66F1-C80A-0E2A-AB1E-5F998D07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80" y="2032753"/>
            <a:ext cx="2221451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5C75DA-BD4D-4A23-6CE5-FAF32BA63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061" y="1145191"/>
            <a:ext cx="4160476" cy="80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2F1627-6B74-AA5A-422F-3061B8D66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395" y="2032753"/>
            <a:ext cx="2211057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1053C87-E99C-5DA9-E205-EAAE77929C0B}"/>
              </a:ext>
            </a:extLst>
          </p:cNvPr>
          <p:cNvSpPr/>
          <p:nvPr/>
        </p:nvSpPr>
        <p:spPr>
          <a:xfrm>
            <a:off x="8653346" y="4367491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2715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C4142A-B4D3-B339-7B3B-8E4A01B4C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645" y="0"/>
            <a:ext cx="1389931" cy="2051100"/>
          </a:xfrm>
          <a:prstGeom prst="rect">
            <a:avLst/>
          </a:prstGeom>
        </p:spPr>
      </p:pic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129750" y="14765"/>
            <a:ext cx="88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Century Gothic" panose="020B0502020202020204" pitchFamily="34" charset="0"/>
                <a:ea typeface="MS Gothic" panose="020B0609070205080204" pitchFamily="49" charset="-128"/>
              </a:rPr>
              <a:t>Alpha 03</a:t>
            </a:r>
            <a:endParaRPr sz="2500" dirty="0">
              <a:latin typeface="Century Gothic" panose="020B0502020202020204" pitchFamily="34" charset="0"/>
              <a:ea typeface="MS Gothic" panose="020B0609070205080204" pitchFamily="49" charset="-128"/>
            </a:endParaRPr>
          </a:p>
        </p:txBody>
      </p:sp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77711" y="3020145"/>
            <a:ext cx="2987100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150" dirty="0">
                <a:solidFill>
                  <a:srgbClr val="002060"/>
                </a:solidFill>
              </a:rPr>
              <a:t>Companies that rank high in both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pre-tax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income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over time and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efficiency</a:t>
            </a:r>
            <a:r>
              <a:rPr lang="en-US" sz="1150" b="1" dirty="0">
                <a:solidFill>
                  <a:srgbClr val="002060"/>
                </a:solidFill>
              </a:rPr>
              <a:t> </a:t>
            </a:r>
            <a:r>
              <a:rPr lang="en-US" sz="1150" dirty="0">
                <a:solidFill>
                  <a:srgbClr val="002060"/>
                </a:solidFill>
              </a:rPr>
              <a:t>within their industry are likely to be stronger performers and potentially better investment opportunities.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2"/>
          </p:nvPr>
        </p:nvSpPr>
        <p:spPr>
          <a:xfrm>
            <a:off x="77710" y="1202578"/>
            <a:ext cx="3066934" cy="12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50" dirty="0">
                <a:solidFill>
                  <a:srgbClr val="002060"/>
                </a:solidFill>
              </a:rPr>
              <a:t>The idea behind is that companies with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higher pretax income </a:t>
            </a:r>
            <a:r>
              <a:rPr lang="en-US" sz="1150" dirty="0">
                <a:solidFill>
                  <a:srgbClr val="002060"/>
                </a:solidFill>
              </a:rPr>
              <a:t>over an extended period of time, along with being efficient with their </a:t>
            </a:r>
            <a:r>
              <a:rPr lang="en-US" sz="1150" b="1" dirty="0">
                <a:solidFill>
                  <a:schemeClr val="bg2">
                    <a:lumMod val="75000"/>
                  </a:schemeClr>
                </a:solidFill>
              </a:rPr>
              <a:t>capital usage</a:t>
            </a:r>
            <a:r>
              <a:rPr lang="en-US" sz="1150" dirty="0">
                <a:solidFill>
                  <a:srgbClr val="002060"/>
                </a:solidFill>
              </a:rPr>
              <a:t>, are more likely to perform better within same type of companies.</a:t>
            </a:r>
            <a:endParaRPr sz="1150" dirty="0">
              <a:solidFill>
                <a:srgbClr val="002060"/>
              </a:solidFill>
            </a:endParaRPr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3"/>
          </p:nvPr>
        </p:nvSpPr>
        <p:spPr>
          <a:xfrm>
            <a:off x="77711" y="2574270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Hypothesis</a:t>
            </a:r>
            <a:endParaRPr u="sng" dirty="0">
              <a:solidFill>
                <a:srgbClr val="C00000"/>
              </a:solidFill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subTitle" idx="4"/>
          </p:nvPr>
        </p:nvSpPr>
        <p:spPr>
          <a:xfrm>
            <a:off x="77711" y="732179"/>
            <a:ext cx="29871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 dirty="0">
                <a:solidFill>
                  <a:srgbClr val="C00000"/>
                </a:solidFill>
              </a:rPr>
              <a:t>Source of Idea</a:t>
            </a:r>
            <a:endParaRPr u="sng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753E8-000A-C17E-36E6-2C37B5A86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064" y="821012"/>
            <a:ext cx="5811186" cy="763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1176F5-C27E-DFB7-EF5F-F0DD08DEC94C}"/>
              </a:ext>
            </a:extLst>
          </p:cNvPr>
          <p:cNvCxnSpPr/>
          <p:nvPr/>
        </p:nvCxnSpPr>
        <p:spPr>
          <a:xfrm>
            <a:off x="0" y="601681"/>
            <a:ext cx="9144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3B01057-660A-C4B7-2CC0-E135BFADA3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338"/>
          <a:stretch/>
        </p:blipFill>
        <p:spPr>
          <a:xfrm>
            <a:off x="3203064" y="1803475"/>
            <a:ext cx="4043834" cy="3163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4D249B-4EBD-D212-9CA5-17498621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44" y="1974936"/>
            <a:ext cx="1249045" cy="2939816"/>
          </a:xfrm>
          <a:prstGeom prst="rect">
            <a:avLst/>
          </a:prstGeom>
        </p:spPr>
      </p:pic>
      <p:sp>
        <p:nvSpPr>
          <p:cNvPr id="465" name="Google Shape;465;p48"/>
          <p:cNvSpPr/>
          <p:nvPr/>
        </p:nvSpPr>
        <p:spPr>
          <a:xfrm>
            <a:off x="7500944" y="1803475"/>
            <a:ext cx="1513306" cy="311127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63DDBC8-236A-B401-2E74-5F354B17D4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944" y="3367668"/>
            <a:ext cx="1513306" cy="1547084"/>
          </a:xfrm>
          <a:prstGeom prst="rect">
            <a:avLst/>
          </a:prstGeom>
          <a:pattFill prst="pct70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7B3E95-424E-3341-D3B3-4405FBC29E43}"/>
              </a:ext>
            </a:extLst>
          </p:cNvPr>
          <p:cNvSpPr/>
          <p:nvPr/>
        </p:nvSpPr>
        <p:spPr>
          <a:xfrm>
            <a:off x="163551" y="465377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6662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59949" y="54024"/>
            <a:ext cx="2836011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First Implementation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subTitle" idx="1"/>
          </p:nvPr>
        </p:nvSpPr>
        <p:spPr>
          <a:xfrm>
            <a:off x="159950" y="426351"/>
            <a:ext cx="4160476" cy="630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The first implementation was to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rank</a:t>
            </a:r>
            <a:r>
              <a:rPr lang="en-US" sz="1050" dirty="0">
                <a:solidFill>
                  <a:srgbClr val="002060"/>
                </a:solidFill>
              </a:rPr>
              <a:t> companies with higher pre-tax income over an extended period, suggesting better performance persistently.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4779848" y="54024"/>
            <a:ext cx="3072237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entury Gothic" panose="020B0502020202020204" pitchFamily="34" charset="0"/>
              </a:rPr>
              <a:t>Scope of Improvement :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6"/>
          </p:nvPr>
        </p:nvSpPr>
        <p:spPr>
          <a:xfrm>
            <a:off x="4779848" y="470159"/>
            <a:ext cx="4423623" cy="787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 dirty="0">
                <a:solidFill>
                  <a:srgbClr val="002060"/>
                </a:solidFill>
              </a:rPr>
              <a:t>This revised model aims to identify companies that not only generate high revenues but also </a:t>
            </a:r>
            <a:r>
              <a:rPr lang="en-US" sz="1050" b="1" dirty="0">
                <a:solidFill>
                  <a:schemeClr val="bg2">
                    <a:lumMod val="75000"/>
                  </a:schemeClr>
                </a:solidFill>
              </a:rPr>
              <a:t>effectively manage their tax liabilities</a:t>
            </a:r>
            <a:r>
              <a:rPr lang="en-US" sz="1050" dirty="0">
                <a:solidFill>
                  <a:srgbClr val="002060"/>
                </a:solidFill>
              </a:rPr>
              <a:t>, leading to better overall performance.</a:t>
            </a:r>
            <a:endParaRPr sz="1050" dirty="0">
              <a:solidFill>
                <a:srgbClr val="002060"/>
              </a:solidFill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59949" y="3937263"/>
            <a:ext cx="3734135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Century Gothic" panose="020B0502020202020204" pitchFamily="34" charset="0"/>
              </a:rPr>
              <a:t>Operators</a:t>
            </a:r>
            <a:r>
              <a:rPr lang="en" dirty="0">
                <a:latin typeface="Century Gothic" panose="020B0502020202020204" pitchFamily="34" charset="0"/>
              </a:rPr>
              <a:t> | </a:t>
            </a:r>
            <a:r>
              <a:rPr lang="en" dirty="0">
                <a:solidFill>
                  <a:srgbClr val="00B050"/>
                </a:solidFill>
                <a:latin typeface="Century Gothic" panose="020B0502020202020204" pitchFamily="34" charset="0"/>
              </a:rPr>
              <a:t>Datasets </a:t>
            </a:r>
            <a:r>
              <a:rPr lang="en" dirty="0">
                <a:solidFill>
                  <a:srgbClr val="002060"/>
                </a:solidFill>
                <a:latin typeface="Century Gothic" panose="020B0502020202020204" pitchFamily="34" charset="0"/>
              </a:rPr>
              <a:t>:</a:t>
            </a:r>
            <a:endParaRPr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206" name="Google Shape;206;p32"/>
          <p:cNvSpPr txBox="1">
            <a:spLocks noGrp="1"/>
          </p:cNvSpPr>
          <p:nvPr>
            <p:ph type="subTitle" idx="9"/>
          </p:nvPr>
        </p:nvSpPr>
        <p:spPr>
          <a:xfrm>
            <a:off x="159948" y="4334649"/>
            <a:ext cx="7764851" cy="474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0000"/>
                </a:solidFill>
                <a:latin typeface="Century Gothic" panose="020B0502020202020204" pitchFamily="34" charset="0"/>
              </a:rPr>
              <a:t>group_rank , ts_rank , quantile </a:t>
            </a:r>
            <a:r>
              <a:rPr lang="en-IN" dirty="0">
                <a:latin typeface="Century Gothic" panose="020B0502020202020204" pitchFamily="34" charset="0"/>
              </a:rPr>
              <a:t>| </a:t>
            </a:r>
            <a:r>
              <a:rPr lang="en-IN" dirty="0">
                <a:solidFill>
                  <a:srgbClr val="00B050"/>
                </a:solidFill>
                <a:latin typeface="Century Gothic" panose="020B0502020202020204" pitchFamily="34" charset="0"/>
              </a:rPr>
              <a:t>pretax_income , income_tax , sales , cap  </a:t>
            </a:r>
            <a:endParaRPr dirty="0">
              <a:solidFill>
                <a:srgbClr val="00B050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EE4897-460B-428C-7BCE-23EEFF4A35C9}"/>
              </a:ext>
            </a:extLst>
          </p:cNvPr>
          <p:cNvCxnSpPr/>
          <p:nvPr/>
        </p:nvCxnSpPr>
        <p:spPr>
          <a:xfrm>
            <a:off x="0" y="3950649"/>
            <a:ext cx="9144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06A1-3372-81AA-C984-4BB3B16F94AF}"/>
              </a:ext>
            </a:extLst>
          </p:cNvPr>
          <p:cNvCxnSpPr>
            <a:cxnSpLocks/>
          </p:cNvCxnSpPr>
          <p:nvPr/>
        </p:nvCxnSpPr>
        <p:spPr>
          <a:xfrm>
            <a:off x="4505093" y="0"/>
            <a:ext cx="0" cy="393726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6A610E3-C743-92C4-C896-1BF17DA53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9" y="1145190"/>
            <a:ext cx="4160476" cy="801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1A66F1-C80A-0E2A-AB1E-5F998D07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980" y="2032753"/>
            <a:ext cx="2221451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5C75DA-BD4D-4A23-6CE5-FAF32BA63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061" y="1145191"/>
            <a:ext cx="4160476" cy="80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2F1627-6B74-AA5A-422F-3061B8D66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6395" y="2032753"/>
            <a:ext cx="2211057" cy="1818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1053C87-E99C-5DA9-E205-EAAE77929C0B}"/>
              </a:ext>
            </a:extLst>
          </p:cNvPr>
          <p:cNvSpPr/>
          <p:nvPr/>
        </p:nvSpPr>
        <p:spPr>
          <a:xfrm>
            <a:off x="8653346" y="4367491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444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6"/>
          <p:cNvSpPr txBox="1">
            <a:spLocks noGrp="1"/>
          </p:cNvSpPr>
          <p:nvPr>
            <p:ph type="title"/>
          </p:nvPr>
        </p:nvSpPr>
        <p:spPr>
          <a:xfrm>
            <a:off x="834964" y="85107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800" dirty="0">
                <a:latin typeface="Century Gothic" panose="020B0502020202020204" pitchFamily="34" charset="0"/>
              </a:rPr>
              <a:t>References</a:t>
            </a:r>
            <a:endParaRPr sz="3800" dirty="0">
              <a:latin typeface="Century Gothic" panose="020B0502020202020204" pitchFamily="34" charset="0"/>
            </a:endParaRPr>
          </a:p>
        </p:txBody>
      </p:sp>
      <p:sp>
        <p:nvSpPr>
          <p:cNvPr id="567" name="Google Shape;567;p56"/>
          <p:cNvSpPr/>
          <p:nvPr/>
        </p:nvSpPr>
        <p:spPr>
          <a:xfrm rot="5400000">
            <a:off x="-2131350" y="2345373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D89A5E8-47C7-7DAE-AE21-E4B5B6C2076B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29" name="Google Shape;429;p46"/>
          <p:cNvSpPr/>
          <p:nvPr/>
        </p:nvSpPr>
        <p:spPr>
          <a:xfrm>
            <a:off x="717800" y="1605619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6"/>
          <p:cNvSpPr/>
          <p:nvPr/>
        </p:nvSpPr>
        <p:spPr>
          <a:xfrm>
            <a:off x="717800" y="2477871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6"/>
          <p:cNvSpPr/>
          <p:nvPr/>
        </p:nvSpPr>
        <p:spPr>
          <a:xfrm>
            <a:off x="717800" y="3350123"/>
            <a:ext cx="1900200" cy="778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6"/>
          <p:cNvSpPr txBox="1">
            <a:spLocks/>
          </p:cNvSpPr>
          <p:nvPr/>
        </p:nvSpPr>
        <p:spPr>
          <a:xfrm>
            <a:off x="985250" y="1780219"/>
            <a:ext cx="1365300" cy="42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b="1">
                <a:solidFill>
                  <a:schemeClr val="lt1"/>
                </a:solidFill>
              </a:rPr>
              <a:t>Alpha 01</a:t>
            </a:r>
            <a:endParaRPr lang="en-IN" b="1" dirty="0">
              <a:solidFill>
                <a:schemeClr val="lt1"/>
              </a:solidFill>
            </a:endParaRPr>
          </a:p>
        </p:txBody>
      </p:sp>
      <p:sp>
        <p:nvSpPr>
          <p:cNvPr id="434" name="Google Shape;434;p46"/>
          <p:cNvSpPr txBox="1">
            <a:spLocks/>
          </p:cNvSpPr>
          <p:nvPr/>
        </p:nvSpPr>
        <p:spPr>
          <a:xfrm>
            <a:off x="985250" y="2652469"/>
            <a:ext cx="1365300" cy="42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b="1">
                <a:solidFill>
                  <a:schemeClr val="lt1"/>
                </a:solidFill>
              </a:rPr>
              <a:t>Alpha 02</a:t>
            </a:r>
            <a:endParaRPr lang="en-IN" b="1" dirty="0">
              <a:solidFill>
                <a:schemeClr val="lt1"/>
              </a:solidFill>
            </a:endParaRPr>
          </a:p>
        </p:txBody>
      </p:sp>
      <p:sp>
        <p:nvSpPr>
          <p:cNvPr id="435" name="Google Shape;435;p46"/>
          <p:cNvSpPr txBox="1">
            <a:spLocks/>
          </p:cNvSpPr>
          <p:nvPr/>
        </p:nvSpPr>
        <p:spPr>
          <a:xfrm>
            <a:off x="985250" y="3393769"/>
            <a:ext cx="1365300" cy="6912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spcAft>
                <a:spcPts val="1600"/>
              </a:spcAft>
              <a:buFont typeface="Montserrat"/>
              <a:buNone/>
            </a:pPr>
            <a:r>
              <a:rPr lang="en-IN" b="1">
                <a:solidFill>
                  <a:schemeClr val="lt1"/>
                </a:solidFill>
              </a:rPr>
              <a:t>Alpha 03</a:t>
            </a:r>
            <a:endParaRPr lang="en-IN" b="1" dirty="0">
              <a:solidFill>
                <a:schemeClr val="lt1"/>
              </a:solidFill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2618000" y="160561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6"/>
          <p:cNvSpPr/>
          <p:nvPr/>
        </p:nvSpPr>
        <p:spPr>
          <a:xfrm>
            <a:off x="2618000" y="247786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6"/>
          <p:cNvSpPr/>
          <p:nvPr/>
        </p:nvSpPr>
        <p:spPr>
          <a:xfrm>
            <a:off x="2618000" y="3350119"/>
            <a:ext cx="5808000" cy="7785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6"/>
          <p:cNvSpPr txBox="1">
            <a:spLocks/>
          </p:cNvSpPr>
          <p:nvPr/>
        </p:nvSpPr>
        <p:spPr>
          <a:xfrm>
            <a:off x="2618001" y="1630588"/>
            <a:ext cx="5807999" cy="54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000" dirty="0">
                <a:hlinkClick r:id="rId3"/>
              </a:rPr>
              <a:t>Earnings Before Tax (EBT) vs Pretax Income - Overview, How To Calculate (corporatefinanceinstitute.com)</a:t>
            </a:r>
            <a:endParaRPr lang="en-IN" sz="1000" dirty="0">
              <a:latin typeface="Century Gothic" panose="020B0502020202020204" pitchFamily="34" charset="0"/>
            </a:endParaRPr>
          </a:p>
          <a:p>
            <a:endParaRPr lang="en-IN" sz="1000" dirty="0">
              <a:latin typeface="Century Gothic" panose="020B0502020202020204" pitchFamily="34" charset="0"/>
            </a:endParaRPr>
          </a:p>
          <a:p>
            <a:r>
              <a:rPr lang="en-US" sz="1000" dirty="0">
                <a:hlinkClick r:id="rId4"/>
              </a:rPr>
              <a:t>Pretax Profit Margin: Definition, Uses, Calculation, Example (investopedia.com)</a:t>
            </a:r>
            <a:endParaRPr lang="en-US" sz="1000" dirty="0"/>
          </a:p>
        </p:txBody>
      </p:sp>
      <p:sp>
        <p:nvSpPr>
          <p:cNvPr id="447" name="Google Shape;447;p46"/>
          <p:cNvSpPr txBox="1">
            <a:spLocks/>
          </p:cNvSpPr>
          <p:nvPr/>
        </p:nvSpPr>
        <p:spPr>
          <a:xfrm>
            <a:off x="3026499" y="2592469"/>
            <a:ext cx="2308500" cy="54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chemeClr val="accent2"/>
                </a:solidFill>
              </a:rPr>
              <a:t>Links here</a:t>
            </a:r>
          </a:p>
        </p:txBody>
      </p:sp>
      <p:sp>
        <p:nvSpPr>
          <p:cNvPr id="448" name="Google Shape;448;p46"/>
          <p:cNvSpPr txBox="1">
            <a:spLocks/>
          </p:cNvSpPr>
          <p:nvPr/>
        </p:nvSpPr>
        <p:spPr>
          <a:xfrm>
            <a:off x="3026499" y="3464719"/>
            <a:ext cx="2308500" cy="549300"/>
          </a:xfrm>
          <a:prstGeom prst="rect">
            <a:avLst/>
          </a:prstGeom>
          <a:noFill/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dirty="0">
                <a:solidFill>
                  <a:schemeClr val="accent2"/>
                </a:solidFill>
              </a:rPr>
              <a:t>Links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FB2914-07EF-F547-B25D-3917ECA1F71E}"/>
              </a:ext>
            </a:extLst>
          </p:cNvPr>
          <p:cNvCxnSpPr>
            <a:cxnSpLocks/>
          </p:cNvCxnSpPr>
          <p:nvPr/>
        </p:nvCxnSpPr>
        <p:spPr>
          <a:xfrm>
            <a:off x="309301" y="955875"/>
            <a:ext cx="88346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735" name="Google Shape;9735;p77"/>
          <p:cNvSpPr/>
          <p:nvPr/>
        </p:nvSpPr>
        <p:spPr>
          <a:xfrm>
            <a:off x="8426000" y="219667"/>
            <a:ext cx="495332" cy="485015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C4FAC9-EA51-13AA-7D43-309208E36C52}"/>
              </a:ext>
            </a:extLst>
          </p:cNvPr>
          <p:cNvSpPr/>
          <p:nvPr/>
        </p:nvSpPr>
        <p:spPr>
          <a:xfrm>
            <a:off x="418652" y="4649514"/>
            <a:ext cx="416312" cy="40887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713064136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594</Words>
  <Application>Microsoft Office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Fira Sans Extra Condensed Medium</vt:lpstr>
      <vt:lpstr>Arial</vt:lpstr>
      <vt:lpstr>Quicksand Medium</vt:lpstr>
      <vt:lpstr>Montserrat</vt:lpstr>
      <vt:lpstr>Century Gothic</vt:lpstr>
      <vt:lpstr>Management Consulting Toolkit by Slidesgo</vt:lpstr>
      <vt:lpstr>PowerPoint Presentation</vt:lpstr>
      <vt:lpstr>Slide Line</vt:lpstr>
      <vt:lpstr>Alpha 01</vt:lpstr>
      <vt:lpstr>First Implementation :</vt:lpstr>
      <vt:lpstr>Alpha 02</vt:lpstr>
      <vt:lpstr>First Implementation :</vt:lpstr>
      <vt:lpstr>Alpha 03</vt:lpstr>
      <vt:lpstr>First Implementation :</vt:lpstr>
      <vt:lpstr>References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ADITYA PRAKASH</dc:creator>
  <cp:lastModifiedBy>ADITYA PRAKASH</cp:lastModifiedBy>
  <cp:revision>11</cp:revision>
  <dcterms:modified xsi:type="dcterms:W3CDTF">2024-07-05T13:31:14Z</dcterms:modified>
</cp:coreProperties>
</file>