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7" r:id="rId1"/>
  </p:sldMasterIdLst>
  <p:notesMasterIdLst>
    <p:notesMasterId r:id="rId20"/>
  </p:notesMasterIdLst>
  <p:sldIdLst>
    <p:sldId id="256" r:id="rId2"/>
    <p:sldId id="257" r:id="rId3"/>
    <p:sldId id="258" r:id="rId4"/>
    <p:sldId id="262" r:id="rId5"/>
    <p:sldId id="259" r:id="rId6"/>
    <p:sldId id="260" r:id="rId7"/>
    <p:sldId id="261" r:id="rId8"/>
    <p:sldId id="264" r:id="rId9"/>
    <p:sldId id="266" r:id="rId10"/>
    <p:sldId id="267" r:id="rId11"/>
    <p:sldId id="268" r:id="rId12"/>
    <p:sldId id="269" r:id="rId13"/>
    <p:sldId id="270" r:id="rId14"/>
    <p:sldId id="271" r:id="rId15"/>
    <p:sldId id="272" r:id="rId16"/>
    <p:sldId id="273" r:id="rId17"/>
    <p:sldId id="275" r:id="rId18"/>
    <p:sldId id="276" r:id="rId19"/>
  </p:sldIdLst>
  <p:sldSz cx="18288000" cy="10287000"/>
  <p:notesSz cx="6858000" cy="9144000"/>
  <p:embeddedFontLst>
    <p:embeddedFont>
      <p:font typeface="Century Gothic" panose="020B0502020202020204" pitchFamily="34" charset="0"/>
      <p:regular r:id="rId21"/>
      <p:bold r:id="rId22"/>
      <p:italic r:id="rId23"/>
      <p:boldItalic r:id="rId24"/>
    </p:embeddedFont>
    <p:embeddedFont>
      <p:font typeface="DM Sans" pitchFamily="2" charset="0"/>
      <p:regular r:id="rId25"/>
      <p:bold r:id="rId26"/>
      <p:italic r:id="rId27"/>
      <p:boldItalic r:id="rId28"/>
    </p:embeddedFont>
    <p:embeddedFont>
      <p:font typeface="DM Sans Bold" charset="0"/>
      <p:regular r:id="rId29"/>
    </p:embeddedFont>
    <p:embeddedFont>
      <p:font typeface="Wingdings 3" panose="05040102010807070707" pitchFamily="18" charset="2"/>
      <p:regular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7CAC45-BA60-43EA-AE58-17876FB46982}" type="datetimeFigureOut">
              <a:rPr lang="en-IN" smtClean="0"/>
              <a:t>21-11-2024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4788D4-A420-4A72-B95D-84892AC2793F}" type="slidenum">
              <a:rPr lang="en-IN" smtClean="0"/>
              <a:t>‹#›</a:t>
            </a:fld>
            <a:endParaRPr lang="en-IN"/>
          </a:p>
        </p:txBody>
      </p:sp>
    </p:spTree>
    <p:extLst>
      <p:ext uri="{BB962C8B-B14F-4D97-AF65-F5344CB8AC3E}">
        <p14:creationId xmlns:p14="http://schemas.microsoft.com/office/powerpoint/2010/main" val="4278895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83820" y="3771901"/>
            <a:ext cx="13373099" cy="3394172"/>
          </a:xfrm>
        </p:spPr>
        <p:txBody>
          <a:bodyPr anchor="b">
            <a:normAutofit/>
          </a:bodyPr>
          <a:lstStyle>
            <a:lvl1pPr>
              <a:defRPr sz="8100"/>
            </a:lvl1pPr>
          </a:lstStyle>
          <a:p>
            <a:r>
              <a:rPr lang="en-US"/>
              <a:t>Click to edit Master title style</a:t>
            </a:r>
            <a:endParaRPr lang="en-US" dirty="0"/>
          </a:p>
        </p:txBody>
      </p:sp>
      <p:sp>
        <p:nvSpPr>
          <p:cNvPr id="3" name="Subtitle 2"/>
          <p:cNvSpPr>
            <a:spLocks noGrp="1"/>
          </p:cNvSpPr>
          <p:nvPr>
            <p:ph type="subTitle" idx="1"/>
          </p:nvPr>
        </p:nvSpPr>
        <p:spPr>
          <a:xfrm>
            <a:off x="3883820" y="7166069"/>
            <a:ext cx="13373099" cy="1689425"/>
          </a:xfrm>
        </p:spPr>
        <p:txBody>
          <a:bodyPr anchor="t"/>
          <a:lstStyle>
            <a:lvl1pPr marL="0" indent="0" algn="l">
              <a:buNone/>
              <a:defRPr>
                <a:solidFill>
                  <a:schemeClr val="tx1">
                    <a:lumMod val="65000"/>
                    <a:lumOff val="35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6485716"/>
            <a:ext cx="2616978" cy="1167884"/>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797719" y="6794311"/>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04879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3883819" y="914400"/>
            <a:ext cx="13373099" cy="4675560"/>
          </a:xfrm>
        </p:spPr>
        <p:txBody>
          <a:bodyPr anchor="ctr">
            <a:normAutofit/>
          </a:bodyPr>
          <a:lstStyle>
            <a:lvl1pPr algn="l">
              <a:defRPr sz="7200" b="0" cap="none"/>
            </a:lvl1pPr>
          </a:lstStyle>
          <a:p>
            <a:r>
              <a:rPr lang="en-US"/>
              <a:t>Click to edit Master title style</a:t>
            </a:r>
            <a:endParaRPr lang="en-US" dirty="0"/>
          </a:p>
        </p:txBody>
      </p:sp>
      <p:sp>
        <p:nvSpPr>
          <p:cNvPr id="3" name="Text Placeholder 2"/>
          <p:cNvSpPr>
            <a:spLocks noGrp="1"/>
          </p:cNvSpPr>
          <p:nvPr>
            <p:ph type="body" idx="1"/>
          </p:nvPr>
        </p:nvSpPr>
        <p:spPr>
          <a:xfrm>
            <a:off x="3883819" y="6531069"/>
            <a:ext cx="13373099" cy="2333796"/>
          </a:xfrm>
        </p:spPr>
        <p:txBody>
          <a:bodyPr anchor="ctr">
            <a:normAutofit/>
          </a:bodyPr>
          <a:lstStyle>
            <a:lvl1pPr marL="0" indent="0" algn="l">
              <a:buNone/>
              <a:defRPr sz="2700">
                <a:solidFill>
                  <a:schemeClr val="tx1">
                    <a:lumMod val="65000"/>
                    <a:lumOff val="3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6283" y="47672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797719" y="4866209"/>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08583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74924" y="914400"/>
            <a:ext cx="12590889" cy="4343400"/>
          </a:xfrm>
        </p:spPr>
        <p:txBody>
          <a:bodyPr anchor="ctr">
            <a:normAutofit/>
          </a:bodyPr>
          <a:lstStyle>
            <a:lvl1pPr algn="l">
              <a:defRPr sz="72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4912518" y="5257800"/>
            <a:ext cx="11304831" cy="571500"/>
          </a:xfrm>
        </p:spPr>
        <p:txBody>
          <a:bodyPr anchor="ctr">
            <a:noAutofit/>
          </a:bodyPr>
          <a:lstStyle>
            <a:lvl1pPr marL="0" indent="0">
              <a:buFontTx/>
              <a:buNone/>
              <a:defRPr sz="2400">
                <a:solidFill>
                  <a:schemeClr val="tx1">
                    <a:lumMod val="50000"/>
                    <a:lumOff val="50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3883819" y="6531069"/>
            <a:ext cx="13373099" cy="2333796"/>
          </a:xfrm>
        </p:spPr>
        <p:txBody>
          <a:bodyPr anchor="ctr">
            <a:normAutofit/>
          </a:bodyPr>
          <a:lstStyle>
            <a:lvl1pPr marL="0" indent="0" algn="l">
              <a:buNone/>
              <a:defRPr sz="2700">
                <a:solidFill>
                  <a:schemeClr val="tx1">
                    <a:lumMod val="65000"/>
                    <a:lumOff val="3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6283" y="47672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797719" y="4866209"/>
            <a:ext cx="1169651" cy="547688"/>
          </a:xfrm>
        </p:spPr>
        <p:txBody>
          <a:bodyPr/>
          <a:lstStyle/>
          <a:p>
            <a:fld id="{B6F15528-21DE-4FAA-801E-634DDDAF4B2B}" type="slidenum">
              <a:rPr lang="en-US" smtClean="0"/>
              <a:pPr/>
              <a:t>‹#›</a:t>
            </a:fld>
            <a:endParaRPr lang="en-US"/>
          </a:p>
        </p:txBody>
      </p:sp>
      <p:sp>
        <p:nvSpPr>
          <p:cNvPr id="14" name="TextBox 13"/>
          <p:cNvSpPr txBox="1"/>
          <p:nvPr/>
        </p:nvSpPr>
        <p:spPr>
          <a:xfrm>
            <a:off x="3701478" y="972008"/>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solidFill>
                <a:effectLst/>
                <a:latin typeface="Arial"/>
              </a:rPr>
              <a:t>“</a:t>
            </a:r>
          </a:p>
        </p:txBody>
      </p:sp>
      <p:sp>
        <p:nvSpPr>
          <p:cNvPr id="15" name="TextBox 14"/>
          <p:cNvSpPr txBox="1"/>
          <p:nvPr/>
        </p:nvSpPr>
        <p:spPr>
          <a:xfrm>
            <a:off x="16672278" y="4357959"/>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25480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3883820" y="3657601"/>
            <a:ext cx="13373100" cy="4087268"/>
          </a:xfrm>
        </p:spPr>
        <p:txBody>
          <a:bodyPr anchor="b">
            <a:normAutofit/>
          </a:bodyPr>
          <a:lstStyle>
            <a:lvl1pPr algn="l">
              <a:defRPr sz="7200" b="0"/>
            </a:lvl1pPr>
          </a:lstStyle>
          <a:p>
            <a:r>
              <a:rPr lang="en-US"/>
              <a:t>Click to edit Master title style</a:t>
            </a:r>
            <a:endParaRPr lang="en-US" dirty="0"/>
          </a:p>
        </p:txBody>
      </p:sp>
      <p:sp>
        <p:nvSpPr>
          <p:cNvPr id="4" name="Text Placeholder 3"/>
          <p:cNvSpPr>
            <a:spLocks noGrp="1"/>
          </p:cNvSpPr>
          <p:nvPr>
            <p:ph type="body" sz="half" idx="2"/>
          </p:nvPr>
        </p:nvSpPr>
        <p:spPr>
          <a:xfrm>
            <a:off x="3883820" y="7772400"/>
            <a:ext cx="13373100" cy="1094433"/>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6283" y="7367588"/>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797719" y="7474631"/>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00363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4274924" y="914400"/>
            <a:ext cx="12590889" cy="4343400"/>
          </a:xfrm>
        </p:spPr>
        <p:txBody>
          <a:bodyPr anchor="ctr">
            <a:normAutofit/>
          </a:bodyPr>
          <a:lstStyle>
            <a:lvl1pPr algn="l">
              <a:defRPr sz="72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3883818" y="6515100"/>
            <a:ext cx="13373100" cy="1257300"/>
          </a:xfrm>
        </p:spPr>
        <p:txBody>
          <a:bodyPr anchor="b">
            <a:noAutofit/>
          </a:bodyPr>
          <a:lstStyle>
            <a:lvl1pPr marL="0" indent="0">
              <a:buFontTx/>
              <a:buNone/>
              <a:defRPr sz="3600">
                <a:solidFill>
                  <a:schemeClr val="accent1"/>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3883820" y="7772400"/>
            <a:ext cx="13373100" cy="1094433"/>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6283" y="7367588"/>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797719" y="7474631"/>
            <a:ext cx="1169651" cy="547688"/>
          </a:xfrm>
        </p:spPr>
        <p:txBody>
          <a:bodyPr/>
          <a:lstStyle/>
          <a:p>
            <a:fld id="{B6F15528-21DE-4FAA-801E-634DDDAF4B2B}" type="slidenum">
              <a:rPr lang="en-US" smtClean="0"/>
              <a:pPr/>
              <a:t>‹#›</a:t>
            </a:fld>
            <a:endParaRPr lang="en-US"/>
          </a:p>
        </p:txBody>
      </p:sp>
      <p:sp>
        <p:nvSpPr>
          <p:cNvPr id="17" name="TextBox 16"/>
          <p:cNvSpPr txBox="1"/>
          <p:nvPr/>
        </p:nvSpPr>
        <p:spPr>
          <a:xfrm>
            <a:off x="3701478" y="972008"/>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solidFill>
                <a:effectLst/>
                <a:latin typeface="Arial"/>
              </a:rPr>
              <a:t>“</a:t>
            </a:r>
          </a:p>
        </p:txBody>
      </p:sp>
      <p:sp>
        <p:nvSpPr>
          <p:cNvPr id="18" name="TextBox 17"/>
          <p:cNvSpPr txBox="1"/>
          <p:nvPr/>
        </p:nvSpPr>
        <p:spPr>
          <a:xfrm>
            <a:off x="16672278" y="4357959"/>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07768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3883819" y="941111"/>
            <a:ext cx="13373099" cy="4320030"/>
          </a:xfrm>
        </p:spPr>
        <p:txBody>
          <a:bodyPr anchor="ctr">
            <a:normAutofit/>
          </a:bodyPr>
          <a:lstStyle>
            <a:lvl1pPr algn="l">
              <a:defRPr sz="7200" b="0"/>
            </a:lvl1pPr>
          </a:lstStyle>
          <a:p>
            <a:r>
              <a:rPr lang="en-US"/>
              <a:t>Click to edit Master title style</a:t>
            </a:r>
            <a:endParaRPr lang="en-US" dirty="0"/>
          </a:p>
        </p:txBody>
      </p:sp>
      <p:sp>
        <p:nvSpPr>
          <p:cNvPr id="21" name="Text Placeholder 9"/>
          <p:cNvSpPr>
            <a:spLocks noGrp="1"/>
          </p:cNvSpPr>
          <p:nvPr>
            <p:ph type="body" sz="quarter" idx="13"/>
          </p:nvPr>
        </p:nvSpPr>
        <p:spPr>
          <a:xfrm>
            <a:off x="3883818" y="6515100"/>
            <a:ext cx="13373100" cy="1257300"/>
          </a:xfrm>
        </p:spPr>
        <p:txBody>
          <a:bodyPr anchor="b">
            <a:noAutofit/>
          </a:bodyPr>
          <a:lstStyle>
            <a:lvl1pPr marL="0" indent="0">
              <a:buFontTx/>
              <a:buNone/>
              <a:defRPr sz="3600">
                <a:solidFill>
                  <a:schemeClr val="accent1"/>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3883820" y="7772400"/>
            <a:ext cx="13373100" cy="1094433"/>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6283" y="7367588"/>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797719" y="7474631"/>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49138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56339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42219" y="941108"/>
            <a:ext cx="3311402" cy="7925726"/>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3883818" y="941108"/>
            <a:ext cx="9715500" cy="7925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64735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89388" y="936165"/>
            <a:ext cx="13367531" cy="1921335"/>
          </a:xfrm>
        </p:spPr>
        <p:txBody>
          <a:bodyPr/>
          <a:lstStyle/>
          <a:p>
            <a:r>
              <a:rPr lang="en-US"/>
              <a:t>Click to edit Master title style</a:t>
            </a:r>
            <a:endParaRPr lang="en-US" dirty="0"/>
          </a:p>
        </p:txBody>
      </p:sp>
      <p:sp>
        <p:nvSpPr>
          <p:cNvPr id="3" name="Content Placeholder 2"/>
          <p:cNvSpPr>
            <a:spLocks noGrp="1"/>
          </p:cNvSpPr>
          <p:nvPr>
            <p:ph idx="1"/>
          </p:nvPr>
        </p:nvSpPr>
        <p:spPr>
          <a:xfrm>
            <a:off x="3883818" y="3200400"/>
            <a:ext cx="13373100" cy="56664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37508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83819" y="3088125"/>
            <a:ext cx="13373099" cy="220320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3883819" y="5295194"/>
            <a:ext cx="13373099" cy="1290600"/>
          </a:xfrm>
        </p:spPr>
        <p:txBody>
          <a:bodyPr anchor="t"/>
          <a:lstStyle>
            <a:lvl1pPr marL="0" indent="0" algn="l">
              <a:buNone/>
              <a:defRPr sz="3000">
                <a:solidFill>
                  <a:schemeClr val="tx1">
                    <a:lumMod val="65000"/>
                    <a:lumOff val="3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6283" y="47672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797719" y="4866209"/>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82385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83818" y="3200400"/>
            <a:ext cx="6470796" cy="56664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786121" y="3189333"/>
            <a:ext cx="6470796" cy="56664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797719" y="1181674"/>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13886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4409060" y="2959055"/>
            <a:ext cx="5989098"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3883819" y="3823449"/>
            <a:ext cx="6514340" cy="503109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259944" y="2954213"/>
            <a:ext cx="5998502"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10750436" y="3818607"/>
            <a:ext cx="6508011" cy="503109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797719" y="1181674"/>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02828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2407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20987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3819" y="669132"/>
            <a:ext cx="5257799" cy="1464468"/>
          </a:xfrm>
        </p:spPr>
        <p:txBody>
          <a:bodyPr anchor="b"/>
          <a:lstStyle>
            <a:lvl1pPr algn="l">
              <a:defRPr sz="3000" b="0"/>
            </a:lvl1pPr>
          </a:lstStyle>
          <a:p>
            <a:r>
              <a:rPr lang="en-US"/>
              <a:t>Click to edit Master title style</a:t>
            </a:r>
            <a:endParaRPr lang="en-US" dirty="0"/>
          </a:p>
        </p:txBody>
      </p:sp>
      <p:sp>
        <p:nvSpPr>
          <p:cNvPr id="3" name="Content Placeholder 2"/>
          <p:cNvSpPr>
            <a:spLocks noGrp="1"/>
          </p:cNvSpPr>
          <p:nvPr>
            <p:ph idx="1"/>
          </p:nvPr>
        </p:nvSpPr>
        <p:spPr>
          <a:xfrm>
            <a:off x="9484518" y="669133"/>
            <a:ext cx="7772400" cy="812244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883819" y="2397920"/>
            <a:ext cx="5257799" cy="6393654"/>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49973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3820" y="7200900"/>
            <a:ext cx="13373100"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3818" y="952448"/>
            <a:ext cx="13373100" cy="5782455"/>
          </a:xfrm>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3883820" y="8051007"/>
            <a:ext cx="13373100"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6283" y="7367588"/>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797719" y="7474631"/>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6785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2" y="342900"/>
            <a:ext cx="4277274" cy="9957942"/>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40832" y="-1179"/>
            <a:ext cx="3535011" cy="1028105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274320" cy="10287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3889387" y="936165"/>
            <a:ext cx="13367531" cy="19213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883818" y="3200400"/>
            <a:ext cx="13373100" cy="5829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542419" y="9195656"/>
            <a:ext cx="1719425" cy="555594"/>
          </a:xfrm>
          <a:prstGeom prst="rect">
            <a:avLst/>
          </a:prstGeom>
        </p:spPr>
        <p:txBody>
          <a:bodyPr vert="horz" lIns="91440" tIns="45720" rIns="91440" bIns="45720" rtlCol="0" anchor="ctr"/>
          <a:lstStyle>
            <a:lvl1pPr algn="r">
              <a:defRPr sz="1350">
                <a:solidFill>
                  <a:schemeClr val="tx1">
                    <a:tint val="75000"/>
                  </a:schemeClr>
                </a:solidFill>
              </a:defRPr>
            </a:lvl1pPr>
          </a:lstStyle>
          <a:p>
            <a:fld id="{1D8BD707-D9CF-40AE-B4C6-C98DA3205C09}" type="datetimeFigureOut">
              <a:rPr lang="en-US" smtClean="0"/>
              <a:pPr/>
              <a:t>11/21/2024</a:t>
            </a:fld>
            <a:endParaRPr lang="en-US"/>
          </a:p>
        </p:txBody>
      </p:sp>
      <p:sp>
        <p:nvSpPr>
          <p:cNvPr id="5" name="Footer Placeholder 4"/>
          <p:cNvSpPr>
            <a:spLocks noGrp="1"/>
          </p:cNvSpPr>
          <p:nvPr>
            <p:ph type="ftr" sz="quarter" idx="3"/>
          </p:nvPr>
        </p:nvSpPr>
        <p:spPr>
          <a:xfrm>
            <a:off x="3883819" y="9203713"/>
            <a:ext cx="11429999" cy="547688"/>
          </a:xfrm>
          <a:prstGeom prst="rect">
            <a:avLst/>
          </a:prstGeom>
        </p:spPr>
        <p:txBody>
          <a:bodyPr vert="horz" lIns="91440" tIns="45720" rIns="91440" bIns="45720" rtlCol="0" anchor="ctr"/>
          <a:lstStyle>
            <a:lvl1pPr algn="l">
              <a:defRPr sz="13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97719" y="1181674"/>
            <a:ext cx="1169651" cy="547688"/>
          </a:xfrm>
          <a:prstGeom prst="rect">
            <a:avLst/>
          </a:prstGeom>
        </p:spPr>
        <p:txBody>
          <a:bodyPr vert="horz" lIns="91440" tIns="45720" rIns="91440" bIns="45720" rtlCol="0" anchor="ctr"/>
          <a:lstStyle>
            <a:lvl1pPr algn="r">
              <a:defRPr sz="3000">
                <a:solidFill>
                  <a:srgbClr val="FE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1974344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6858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accent1"/>
        </a:buClr>
        <a:buFont typeface="Wingdings 3" charset="2"/>
        <a:buChar char=""/>
        <a:defRPr sz="2700" kern="1200">
          <a:solidFill>
            <a:schemeClr val="tx1">
              <a:lumMod val="75000"/>
              <a:lumOff val="25000"/>
            </a:schemeClr>
          </a:solidFill>
          <a:latin typeface="+mn-lt"/>
          <a:ea typeface="+mn-ea"/>
          <a:cs typeface="+mn-cs"/>
        </a:defRPr>
      </a:lvl1pPr>
      <a:lvl2pPr marL="1114425" indent="-428625" algn="l" defTabSz="685800" rtl="0" eaLnBrk="1" latinLnBrk="0" hangingPunct="1">
        <a:spcBef>
          <a:spcPts val="15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714500" indent="-342900" algn="l" defTabSz="685800" rtl="0" eaLnBrk="1" latinLnBrk="0" hangingPunct="1">
        <a:spcBef>
          <a:spcPts val="1500"/>
        </a:spcBef>
        <a:spcAft>
          <a:spcPts val="0"/>
        </a:spcAft>
        <a:buClr>
          <a:schemeClr val="accent1"/>
        </a:buClr>
        <a:buFont typeface="Wingdings 3" charset="2"/>
        <a:buChar char=""/>
        <a:defRPr sz="2100" kern="1200">
          <a:solidFill>
            <a:schemeClr val="tx1">
              <a:lumMod val="75000"/>
              <a:lumOff val="25000"/>
            </a:schemeClr>
          </a:solidFill>
          <a:latin typeface="+mn-lt"/>
          <a:ea typeface="+mn-ea"/>
          <a:cs typeface="+mn-cs"/>
        </a:defRPr>
      </a:lvl3pPr>
      <a:lvl4pPr marL="24003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30861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37719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6pPr>
      <a:lvl7pPr marL="44577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7pPr>
      <a:lvl8pPr marL="51435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8pPr>
      <a:lvl9pPr marL="58293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555291-24F2-049E-1744-4F376B7387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800" y="800100"/>
            <a:ext cx="3905250" cy="3905250"/>
          </a:xfrm>
          <a:prstGeom prst="rect">
            <a:avLst/>
          </a:prstGeom>
        </p:spPr>
      </p:pic>
      <p:sp>
        <p:nvSpPr>
          <p:cNvPr id="4" name="TextBox 3">
            <a:extLst>
              <a:ext uri="{FF2B5EF4-FFF2-40B4-BE49-F238E27FC236}">
                <a16:creationId xmlns:a16="http://schemas.microsoft.com/office/drawing/2014/main" id="{B7084458-096C-7BD1-2512-E998793AF49F}"/>
              </a:ext>
            </a:extLst>
          </p:cNvPr>
          <p:cNvSpPr txBox="1"/>
          <p:nvPr/>
        </p:nvSpPr>
        <p:spPr>
          <a:xfrm>
            <a:off x="5686425" y="4858376"/>
            <a:ext cx="6096000" cy="1446550"/>
          </a:xfrm>
          <a:prstGeom prst="rect">
            <a:avLst/>
          </a:prstGeom>
          <a:noFill/>
        </p:spPr>
        <p:txBody>
          <a:bodyPr wrap="square" rtlCol="0">
            <a:spAutoFit/>
          </a:bodyPr>
          <a:lstStyle/>
          <a:p>
            <a:r>
              <a:rPr lang="en-US" sz="8800" u="sng" dirty="0">
                <a:latin typeface="Times New Roman" panose="02020603050405020304" pitchFamily="18" charset="0"/>
                <a:cs typeface="Times New Roman" panose="02020603050405020304" pitchFamily="18" charset="0"/>
              </a:rPr>
              <a:t>PRASTHAN</a:t>
            </a:r>
            <a:endParaRPr lang="en-IN" sz="8800" u="sng"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0DA857E-0903-707D-DF85-22D768078711}"/>
              </a:ext>
            </a:extLst>
          </p:cNvPr>
          <p:cNvSpPr txBox="1"/>
          <p:nvPr/>
        </p:nvSpPr>
        <p:spPr>
          <a:xfrm>
            <a:off x="10820400" y="7810500"/>
            <a:ext cx="3680816" cy="1477328"/>
          </a:xfrm>
          <a:prstGeom prst="rect">
            <a:avLst/>
          </a:prstGeom>
          <a:noFill/>
        </p:spPr>
        <p:txBody>
          <a:bodyPr wrap="none" rtlCol="0">
            <a:spAutoFit/>
          </a:bodyPr>
          <a:lstStyle/>
          <a:p>
            <a:r>
              <a:rPr lang="en-US" dirty="0"/>
              <a:t>By:-</a:t>
            </a:r>
          </a:p>
          <a:p>
            <a:r>
              <a:rPr lang="en-US" dirty="0"/>
              <a:t>   NVV Ramana Reddy -87383</a:t>
            </a:r>
          </a:p>
          <a:p>
            <a:r>
              <a:rPr lang="en-US" dirty="0"/>
              <a:t>   Saurabh  </a:t>
            </a:r>
            <a:r>
              <a:rPr lang="en-US" dirty="0" err="1"/>
              <a:t>Bansode</a:t>
            </a:r>
            <a:r>
              <a:rPr lang="en-US" dirty="0"/>
              <a:t> -87197</a:t>
            </a:r>
          </a:p>
          <a:p>
            <a:r>
              <a:rPr lang="en-US" dirty="0"/>
              <a:t>   </a:t>
            </a:r>
            <a:r>
              <a:rPr lang="en-US" dirty="0" err="1"/>
              <a:t>Ravilesh</a:t>
            </a:r>
            <a:r>
              <a:rPr lang="en-US" dirty="0"/>
              <a:t> -87346</a:t>
            </a:r>
          </a:p>
          <a:p>
            <a:r>
              <a:rPr lang="en-US" dirty="0"/>
              <a:t>   Vinay Shankar Pandey -87362</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062397" y="852972"/>
            <a:ext cx="10014901" cy="737997"/>
          </a:xfrm>
          <a:prstGeom prst="rect">
            <a:avLst/>
          </a:prstGeom>
        </p:spPr>
        <p:txBody>
          <a:bodyPr lIns="0" tIns="0" rIns="0" bIns="0" rtlCol="0" anchor="t">
            <a:spAutoFit/>
          </a:bodyPr>
          <a:lstStyle/>
          <a:p>
            <a:pPr algn="ctr">
              <a:lnSpc>
                <a:spcPts val="5529"/>
              </a:lnSpc>
            </a:pPr>
            <a:r>
              <a:rPr lang="en-US" sz="5700" b="1" dirty="0">
                <a:solidFill>
                  <a:srgbClr val="000000"/>
                </a:solidFill>
                <a:latin typeface="DM Sans Bold"/>
                <a:ea typeface="DM Sans Bold"/>
                <a:cs typeface="DM Sans Bold"/>
                <a:sym typeface="DM Sans Bold"/>
              </a:rPr>
              <a:t>  Flow Diagram for Admin</a:t>
            </a:r>
          </a:p>
        </p:txBody>
      </p:sp>
      <p:sp>
        <p:nvSpPr>
          <p:cNvPr id="17" name="Freeform 17"/>
          <p:cNvSpPr/>
          <p:nvPr/>
        </p:nvSpPr>
        <p:spPr>
          <a:xfrm>
            <a:off x="3536826" y="1679572"/>
            <a:ext cx="11466461" cy="7338410"/>
          </a:xfrm>
          <a:custGeom>
            <a:avLst/>
            <a:gdLst/>
            <a:ahLst/>
            <a:cxnLst/>
            <a:rect l="l" t="t" r="r" b="b"/>
            <a:pathLst>
              <a:path w="11466461" h="7338410">
                <a:moveTo>
                  <a:pt x="0" y="0"/>
                </a:moveTo>
                <a:lnTo>
                  <a:pt x="11466460" y="0"/>
                </a:lnTo>
                <a:lnTo>
                  <a:pt x="11466460" y="7338411"/>
                </a:lnTo>
                <a:lnTo>
                  <a:pt x="0" y="7338411"/>
                </a:lnTo>
                <a:lnTo>
                  <a:pt x="0" y="0"/>
                </a:lnTo>
                <a:close/>
              </a:path>
            </a:pathLst>
          </a:custGeom>
          <a:blipFill>
            <a:blip r:embed="rId2"/>
            <a:stretch>
              <a:fillRect r="-113192" b="-77802"/>
            </a:stretch>
          </a:blipFill>
        </p:spPr>
        <p:txBody>
          <a:bodyPr/>
          <a:lstStyle/>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p:cNvGraphicFramePr>
            <a:graphicFrameLocks noGrp="1"/>
          </p:cNvGraphicFramePr>
          <p:nvPr>
            <p:extLst>
              <p:ext uri="{D42A27DB-BD31-4B8C-83A1-F6EECF244321}">
                <p14:modId xmlns:p14="http://schemas.microsoft.com/office/powerpoint/2010/main" val="3033446826"/>
              </p:ext>
            </p:extLst>
          </p:nvPr>
        </p:nvGraphicFramePr>
        <p:xfrm>
          <a:off x="1392459" y="1382966"/>
          <a:ext cx="16574044" cy="8571680"/>
        </p:xfrm>
        <a:graphic>
          <a:graphicData uri="http://schemas.openxmlformats.org/drawingml/2006/table">
            <a:tbl>
              <a:tblPr>
                <a:tableStyleId>{2D5ABB26-0587-4C30-8999-92F81FD0307C}</a:tableStyleId>
              </a:tblPr>
              <a:tblGrid>
                <a:gridCol w="8287022">
                  <a:extLst>
                    <a:ext uri="{9D8B030D-6E8A-4147-A177-3AD203B41FA5}">
                      <a16:colId xmlns:a16="http://schemas.microsoft.com/office/drawing/2014/main" val="20000"/>
                    </a:ext>
                  </a:extLst>
                </a:gridCol>
                <a:gridCol w="8287022">
                  <a:extLst>
                    <a:ext uri="{9D8B030D-6E8A-4147-A177-3AD203B41FA5}">
                      <a16:colId xmlns:a16="http://schemas.microsoft.com/office/drawing/2014/main" val="20001"/>
                    </a:ext>
                  </a:extLst>
                </a:gridCol>
              </a:tblGrid>
              <a:tr h="1714336">
                <a:tc>
                  <a:txBody>
                    <a:bodyPr/>
                    <a:lstStyle/>
                    <a:p>
                      <a:pPr algn="l">
                        <a:lnSpc>
                          <a:spcPts val="1679"/>
                        </a:lnSpc>
                        <a:defRPr/>
                      </a:pPr>
                      <a:endParaRPr lang="en-US" sz="1100" dirty="0"/>
                    </a:p>
                  </a:txBody>
                  <a:tcPr marL="190500" marR="190500" marT="190500" marB="190500" anchor="ctr"/>
                </a:tc>
                <a:tc>
                  <a:txBody>
                    <a:bodyPr/>
                    <a:lstStyle/>
                    <a:p>
                      <a:pPr algn="ctr">
                        <a:lnSpc>
                          <a:spcPts val="2100"/>
                        </a:lnSpc>
                        <a:defRPr/>
                      </a:pPr>
                      <a:endParaRPr lang="en-US" sz="1100" dirty="0"/>
                    </a:p>
                  </a:txBody>
                  <a:tcPr marL="190500" marR="190500" marT="190500" marB="190500" anchor="ctr"/>
                </a:tc>
                <a:extLst>
                  <a:ext uri="{0D108BD9-81ED-4DB2-BD59-A6C34878D82A}">
                    <a16:rowId xmlns:a16="http://schemas.microsoft.com/office/drawing/2014/main" val="10000"/>
                  </a:ext>
                </a:extLst>
              </a:tr>
              <a:tr h="1714336">
                <a:tc>
                  <a:txBody>
                    <a:bodyPr/>
                    <a:lstStyle/>
                    <a:p>
                      <a:pPr algn="ctr">
                        <a:lnSpc>
                          <a:spcPts val="2100"/>
                        </a:lnSpc>
                        <a:defRPr/>
                      </a:pPr>
                      <a:endParaRPr lang="en-US" sz="1100"/>
                    </a:p>
                  </a:txBody>
                  <a:tcPr marL="190500" marR="190500" marT="190500" marB="190500" anchor="ctr"/>
                </a:tc>
                <a:tc>
                  <a:txBody>
                    <a:bodyPr/>
                    <a:lstStyle/>
                    <a:p>
                      <a:pPr algn="ctr">
                        <a:lnSpc>
                          <a:spcPts val="2100"/>
                        </a:lnSpc>
                        <a:defRPr/>
                      </a:pPr>
                      <a:endParaRPr lang="en-US" sz="1100" dirty="0"/>
                    </a:p>
                  </a:txBody>
                  <a:tcPr marL="190500" marR="190500" marT="190500" marB="190500" anchor="ctr"/>
                </a:tc>
                <a:extLst>
                  <a:ext uri="{0D108BD9-81ED-4DB2-BD59-A6C34878D82A}">
                    <a16:rowId xmlns:a16="http://schemas.microsoft.com/office/drawing/2014/main" val="10001"/>
                  </a:ext>
                </a:extLst>
              </a:tr>
              <a:tr h="1714336">
                <a:tc>
                  <a:txBody>
                    <a:bodyPr/>
                    <a:lstStyle/>
                    <a:p>
                      <a:pPr algn="ctr">
                        <a:lnSpc>
                          <a:spcPts val="2100"/>
                        </a:lnSpc>
                        <a:defRPr/>
                      </a:pPr>
                      <a:endParaRPr lang="en-US" sz="1100" dirty="0"/>
                    </a:p>
                  </a:txBody>
                  <a:tcPr marL="190500" marR="190500" marT="190500" marB="190500" anchor="ctr"/>
                </a:tc>
                <a:tc>
                  <a:txBody>
                    <a:bodyPr/>
                    <a:lstStyle/>
                    <a:p>
                      <a:pPr algn="ctr">
                        <a:lnSpc>
                          <a:spcPts val="2100"/>
                        </a:lnSpc>
                        <a:defRPr/>
                      </a:pPr>
                      <a:endParaRPr lang="en-US" sz="1100" dirty="0"/>
                    </a:p>
                  </a:txBody>
                  <a:tcPr marL="190500" marR="190500" marT="190500" marB="190500" anchor="ctr"/>
                </a:tc>
                <a:extLst>
                  <a:ext uri="{0D108BD9-81ED-4DB2-BD59-A6C34878D82A}">
                    <a16:rowId xmlns:a16="http://schemas.microsoft.com/office/drawing/2014/main" val="10002"/>
                  </a:ext>
                </a:extLst>
              </a:tr>
              <a:tr h="1714336">
                <a:tc>
                  <a:txBody>
                    <a:bodyPr/>
                    <a:lstStyle/>
                    <a:p>
                      <a:pPr algn="ctr">
                        <a:lnSpc>
                          <a:spcPts val="2100"/>
                        </a:lnSpc>
                        <a:defRPr/>
                      </a:pPr>
                      <a:endParaRPr lang="en-US" sz="1100"/>
                    </a:p>
                  </a:txBody>
                  <a:tcPr marL="190500" marR="190500" marT="190500" marB="190500" anchor="ctr"/>
                </a:tc>
                <a:tc>
                  <a:txBody>
                    <a:bodyPr/>
                    <a:lstStyle/>
                    <a:p>
                      <a:pPr algn="ctr">
                        <a:lnSpc>
                          <a:spcPts val="2100"/>
                        </a:lnSpc>
                        <a:defRPr/>
                      </a:pPr>
                      <a:endParaRPr lang="en-US" sz="1100" dirty="0"/>
                    </a:p>
                  </a:txBody>
                  <a:tcPr marL="190500" marR="190500" marT="190500" marB="190500" anchor="ctr"/>
                </a:tc>
                <a:extLst>
                  <a:ext uri="{0D108BD9-81ED-4DB2-BD59-A6C34878D82A}">
                    <a16:rowId xmlns:a16="http://schemas.microsoft.com/office/drawing/2014/main" val="10003"/>
                  </a:ext>
                </a:extLst>
              </a:tr>
              <a:tr h="1714336">
                <a:tc>
                  <a:txBody>
                    <a:bodyPr/>
                    <a:lstStyle/>
                    <a:p>
                      <a:pPr algn="ctr">
                        <a:lnSpc>
                          <a:spcPts val="2100"/>
                        </a:lnSpc>
                        <a:defRPr/>
                      </a:pPr>
                      <a:endParaRPr lang="en-US" sz="1100"/>
                    </a:p>
                  </a:txBody>
                  <a:tcPr marL="190500" marR="190500" marT="190500" marB="190500" anchor="ctr"/>
                </a:tc>
                <a:tc>
                  <a:txBody>
                    <a:bodyPr/>
                    <a:lstStyle/>
                    <a:p>
                      <a:pPr algn="ctr">
                        <a:lnSpc>
                          <a:spcPts val="2100"/>
                        </a:lnSpc>
                        <a:defRPr/>
                      </a:pPr>
                      <a:endParaRPr lang="en-US" sz="1100" dirty="0"/>
                    </a:p>
                  </a:txBody>
                  <a:tcPr marL="190500" marR="190500" marT="190500" marB="190500" anchor="ctr"/>
                </a:tc>
                <a:extLst>
                  <a:ext uri="{0D108BD9-81ED-4DB2-BD59-A6C34878D82A}">
                    <a16:rowId xmlns:a16="http://schemas.microsoft.com/office/drawing/2014/main" val="10004"/>
                  </a:ext>
                </a:extLst>
              </a:tr>
            </a:tbl>
          </a:graphicData>
        </a:graphic>
      </p:graphicFrame>
      <p:sp>
        <p:nvSpPr>
          <p:cNvPr id="4" name="TextBox 4"/>
          <p:cNvSpPr txBox="1"/>
          <p:nvPr/>
        </p:nvSpPr>
        <p:spPr>
          <a:xfrm>
            <a:off x="0" y="152400"/>
            <a:ext cx="18288000" cy="909325"/>
          </a:xfrm>
          <a:prstGeom prst="rect">
            <a:avLst/>
          </a:prstGeom>
        </p:spPr>
        <p:txBody>
          <a:bodyPr lIns="0" tIns="0" rIns="0" bIns="0" rtlCol="0" anchor="t">
            <a:spAutoFit/>
          </a:bodyPr>
          <a:lstStyle/>
          <a:p>
            <a:pPr marL="0" lvl="1" indent="0" algn="ctr">
              <a:lnSpc>
                <a:spcPts val="6790"/>
              </a:lnSpc>
              <a:spcBef>
                <a:spcPct val="0"/>
              </a:spcBef>
            </a:pPr>
            <a:r>
              <a:rPr lang="en-US" sz="7000" b="1">
                <a:solidFill>
                  <a:srgbClr val="000000"/>
                </a:solidFill>
                <a:latin typeface="DM Sans Bold"/>
                <a:ea typeface="DM Sans Bold"/>
                <a:cs typeface="DM Sans Bold"/>
                <a:sym typeface="DM Sans Bold"/>
              </a:rPr>
              <a:t>   List of Entities and Attributes</a:t>
            </a:r>
          </a:p>
        </p:txBody>
      </p:sp>
      <p:sp>
        <p:nvSpPr>
          <p:cNvPr id="5" name="TextBox 5"/>
          <p:cNvSpPr txBox="1"/>
          <p:nvPr/>
        </p:nvSpPr>
        <p:spPr>
          <a:xfrm>
            <a:off x="1576171" y="1932527"/>
            <a:ext cx="6832979" cy="591572"/>
          </a:xfrm>
          <a:prstGeom prst="rect">
            <a:avLst/>
          </a:prstGeom>
        </p:spPr>
        <p:txBody>
          <a:bodyPr lIns="0" tIns="0" rIns="0" bIns="0" rtlCol="0" anchor="t">
            <a:spAutoFit/>
          </a:bodyPr>
          <a:lstStyle/>
          <a:p>
            <a:pPr marL="0" lvl="1" indent="0" algn="ctr">
              <a:lnSpc>
                <a:spcPts val="4462"/>
              </a:lnSpc>
              <a:spcBef>
                <a:spcPct val="0"/>
              </a:spcBef>
            </a:pPr>
            <a:r>
              <a:rPr lang="en-US" sz="4600" b="1">
                <a:solidFill>
                  <a:srgbClr val="000000"/>
                </a:solidFill>
                <a:latin typeface="DM Sans Bold"/>
                <a:ea typeface="DM Sans Bold"/>
                <a:cs typeface="DM Sans Bold"/>
                <a:sym typeface="DM Sans Bold"/>
              </a:rPr>
              <a:t>Entities </a:t>
            </a:r>
          </a:p>
        </p:txBody>
      </p:sp>
      <p:sp>
        <p:nvSpPr>
          <p:cNvPr id="6" name="TextBox 6"/>
          <p:cNvSpPr txBox="1"/>
          <p:nvPr/>
        </p:nvSpPr>
        <p:spPr>
          <a:xfrm>
            <a:off x="9926739" y="1932527"/>
            <a:ext cx="6832979" cy="591572"/>
          </a:xfrm>
          <a:prstGeom prst="rect">
            <a:avLst/>
          </a:prstGeom>
        </p:spPr>
        <p:txBody>
          <a:bodyPr lIns="0" tIns="0" rIns="0" bIns="0" rtlCol="0" anchor="t">
            <a:spAutoFit/>
          </a:bodyPr>
          <a:lstStyle/>
          <a:p>
            <a:pPr marL="0" lvl="1" indent="0" algn="ctr">
              <a:lnSpc>
                <a:spcPts val="4462"/>
              </a:lnSpc>
              <a:spcBef>
                <a:spcPct val="0"/>
              </a:spcBef>
            </a:pPr>
            <a:r>
              <a:rPr lang="en-US" sz="4600" b="1">
                <a:solidFill>
                  <a:srgbClr val="000000"/>
                </a:solidFill>
                <a:latin typeface="DM Sans Bold"/>
                <a:ea typeface="DM Sans Bold"/>
                <a:cs typeface="DM Sans Bold"/>
                <a:sym typeface="DM Sans Bold"/>
              </a:rPr>
              <a:t>Attributes</a:t>
            </a:r>
          </a:p>
        </p:txBody>
      </p:sp>
      <p:sp>
        <p:nvSpPr>
          <p:cNvPr id="7" name="TextBox 7"/>
          <p:cNvSpPr txBox="1"/>
          <p:nvPr/>
        </p:nvSpPr>
        <p:spPr>
          <a:xfrm>
            <a:off x="1200398" y="3623519"/>
            <a:ext cx="6832979" cy="591572"/>
          </a:xfrm>
          <a:prstGeom prst="rect">
            <a:avLst/>
          </a:prstGeom>
        </p:spPr>
        <p:txBody>
          <a:bodyPr lIns="0" tIns="0" rIns="0" bIns="0" rtlCol="0" anchor="t">
            <a:spAutoFit/>
          </a:bodyPr>
          <a:lstStyle/>
          <a:p>
            <a:pPr marL="0" lvl="1" indent="0" algn="ctr">
              <a:lnSpc>
                <a:spcPts val="4462"/>
              </a:lnSpc>
              <a:spcBef>
                <a:spcPct val="0"/>
              </a:spcBef>
            </a:pPr>
            <a:r>
              <a:rPr lang="en-US" sz="4600" b="1">
                <a:solidFill>
                  <a:srgbClr val="000000"/>
                </a:solidFill>
                <a:latin typeface="DM Sans Bold"/>
                <a:ea typeface="DM Sans Bold"/>
                <a:cs typeface="DM Sans Bold"/>
                <a:sym typeface="DM Sans Bold"/>
              </a:rPr>
              <a:t>   </a:t>
            </a:r>
            <a:r>
              <a:rPr lang="en-US" sz="4600">
                <a:solidFill>
                  <a:srgbClr val="000000"/>
                </a:solidFill>
                <a:latin typeface="DM Sans"/>
                <a:ea typeface="DM Sans"/>
                <a:cs typeface="DM Sans"/>
                <a:sym typeface="DM Sans"/>
              </a:rPr>
              <a:t>  User</a:t>
            </a:r>
          </a:p>
        </p:txBody>
      </p:sp>
      <p:sp>
        <p:nvSpPr>
          <p:cNvPr id="8" name="TextBox 8"/>
          <p:cNvSpPr txBox="1"/>
          <p:nvPr/>
        </p:nvSpPr>
        <p:spPr>
          <a:xfrm>
            <a:off x="9407082" y="3587923"/>
            <a:ext cx="8559421" cy="1330537"/>
          </a:xfrm>
          <a:prstGeom prst="rect">
            <a:avLst/>
          </a:prstGeom>
        </p:spPr>
        <p:txBody>
          <a:bodyPr lIns="0" tIns="0" rIns="0" bIns="0" rtlCol="0" anchor="t">
            <a:spAutoFit/>
          </a:bodyPr>
          <a:lstStyle/>
          <a:p>
            <a:pPr algn="ctr">
              <a:lnSpc>
                <a:spcPts val="2859"/>
              </a:lnSpc>
            </a:pPr>
            <a:r>
              <a:rPr lang="en-US" sz="2947" b="1">
                <a:solidFill>
                  <a:srgbClr val="000000"/>
                </a:solidFill>
                <a:latin typeface="DM Sans Bold"/>
                <a:ea typeface="DM Sans Bold"/>
                <a:cs typeface="DM Sans Bold"/>
                <a:sym typeface="DM Sans Bold"/>
              </a:rPr>
              <a:t>UserId:</a:t>
            </a:r>
            <a:r>
              <a:rPr lang="en-US" sz="2947">
                <a:solidFill>
                  <a:srgbClr val="000000"/>
                </a:solidFill>
                <a:latin typeface="DM Sans"/>
                <a:ea typeface="DM Sans"/>
                <a:cs typeface="DM Sans"/>
                <a:sym typeface="DM Sans"/>
              </a:rPr>
              <a:t>Name,Gender,Age,MobileNo,City,State,</a:t>
            </a:r>
          </a:p>
          <a:p>
            <a:pPr algn="ctr">
              <a:lnSpc>
                <a:spcPts val="2859"/>
              </a:lnSpc>
            </a:pPr>
            <a:r>
              <a:rPr lang="en-US" sz="2947">
                <a:solidFill>
                  <a:srgbClr val="000000"/>
                </a:solidFill>
                <a:latin typeface="DM Sans"/>
                <a:ea typeface="DM Sans"/>
                <a:cs typeface="DM Sans"/>
                <a:sym typeface="DM Sans"/>
              </a:rPr>
              <a:t>incode,EmailId,Password</a:t>
            </a:r>
          </a:p>
          <a:p>
            <a:pPr marL="0" lvl="1" indent="0" algn="ctr">
              <a:lnSpc>
                <a:spcPts val="4535"/>
              </a:lnSpc>
              <a:spcBef>
                <a:spcPct val="0"/>
              </a:spcBef>
            </a:pPr>
            <a:endParaRPr lang="en-US" sz="2947">
              <a:solidFill>
                <a:srgbClr val="000000"/>
              </a:solidFill>
              <a:latin typeface="DM Sans"/>
              <a:ea typeface="DM Sans"/>
              <a:cs typeface="DM Sans"/>
              <a:sym typeface="DM Sans"/>
            </a:endParaRPr>
          </a:p>
        </p:txBody>
      </p:sp>
      <p:sp>
        <p:nvSpPr>
          <p:cNvPr id="9" name="TextBox 9"/>
          <p:cNvSpPr txBox="1"/>
          <p:nvPr/>
        </p:nvSpPr>
        <p:spPr>
          <a:xfrm>
            <a:off x="1576171" y="5775643"/>
            <a:ext cx="6832979" cy="591572"/>
          </a:xfrm>
          <a:prstGeom prst="rect">
            <a:avLst/>
          </a:prstGeom>
        </p:spPr>
        <p:txBody>
          <a:bodyPr lIns="0" tIns="0" rIns="0" bIns="0" rtlCol="0" anchor="t">
            <a:spAutoFit/>
          </a:bodyPr>
          <a:lstStyle/>
          <a:p>
            <a:pPr marL="0" lvl="1" indent="0" algn="ctr">
              <a:lnSpc>
                <a:spcPts val="4462"/>
              </a:lnSpc>
              <a:spcBef>
                <a:spcPct val="0"/>
              </a:spcBef>
            </a:pPr>
            <a:r>
              <a:rPr lang="en-US" sz="4600">
                <a:solidFill>
                  <a:srgbClr val="000000"/>
                </a:solidFill>
                <a:latin typeface="DM Sans"/>
                <a:ea typeface="DM Sans"/>
                <a:cs typeface="DM Sans"/>
                <a:sym typeface="DM Sans"/>
              </a:rPr>
              <a:t>Admin</a:t>
            </a:r>
          </a:p>
        </p:txBody>
      </p:sp>
      <p:sp>
        <p:nvSpPr>
          <p:cNvPr id="10" name="TextBox 10"/>
          <p:cNvSpPr txBox="1"/>
          <p:nvPr/>
        </p:nvSpPr>
        <p:spPr>
          <a:xfrm>
            <a:off x="9559482" y="5735458"/>
            <a:ext cx="8559421" cy="968587"/>
          </a:xfrm>
          <a:prstGeom prst="rect">
            <a:avLst/>
          </a:prstGeom>
        </p:spPr>
        <p:txBody>
          <a:bodyPr lIns="0" tIns="0" rIns="0" bIns="0" rtlCol="0" anchor="t">
            <a:spAutoFit/>
          </a:bodyPr>
          <a:lstStyle/>
          <a:p>
            <a:pPr algn="ctr">
              <a:lnSpc>
                <a:spcPts val="2859"/>
              </a:lnSpc>
            </a:pPr>
            <a:r>
              <a:rPr lang="en-US" sz="2947" b="1">
                <a:solidFill>
                  <a:srgbClr val="000000"/>
                </a:solidFill>
                <a:latin typeface="DM Sans Bold"/>
                <a:ea typeface="DM Sans Bold"/>
                <a:cs typeface="DM Sans Bold"/>
                <a:sym typeface="DM Sans Bold"/>
              </a:rPr>
              <a:t>AdminId:</a:t>
            </a:r>
            <a:r>
              <a:rPr lang="en-US" sz="2947">
                <a:solidFill>
                  <a:srgbClr val="000000"/>
                </a:solidFill>
                <a:latin typeface="DM Sans"/>
                <a:ea typeface="DM Sans"/>
                <a:cs typeface="DM Sans"/>
                <a:sym typeface="DM Sans"/>
              </a:rPr>
              <a:t>Name,e-mail,Password</a:t>
            </a:r>
          </a:p>
          <a:p>
            <a:pPr marL="0" lvl="1" indent="0" algn="ctr">
              <a:lnSpc>
                <a:spcPts val="4535"/>
              </a:lnSpc>
              <a:spcBef>
                <a:spcPct val="0"/>
              </a:spcBef>
            </a:pPr>
            <a:endParaRPr lang="en-US" sz="2947">
              <a:solidFill>
                <a:srgbClr val="000000"/>
              </a:solidFill>
              <a:latin typeface="DM Sans"/>
              <a:ea typeface="DM Sans"/>
              <a:cs typeface="DM Sans"/>
              <a:sym typeface="DM Sans"/>
            </a:endParaRPr>
          </a:p>
        </p:txBody>
      </p:sp>
      <p:sp>
        <p:nvSpPr>
          <p:cNvPr id="11" name="TextBox 11"/>
          <p:cNvSpPr txBox="1"/>
          <p:nvPr/>
        </p:nvSpPr>
        <p:spPr>
          <a:xfrm>
            <a:off x="1392459" y="7692562"/>
            <a:ext cx="6832979" cy="591572"/>
          </a:xfrm>
          <a:prstGeom prst="rect">
            <a:avLst/>
          </a:prstGeom>
        </p:spPr>
        <p:txBody>
          <a:bodyPr lIns="0" tIns="0" rIns="0" bIns="0" rtlCol="0" anchor="t">
            <a:spAutoFit/>
          </a:bodyPr>
          <a:lstStyle/>
          <a:p>
            <a:pPr marL="0" lvl="1" indent="0" algn="ctr">
              <a:lnSpc>
                <a:spcPts val="4462"/>
              </a:lnSpc>
              <a:spcBef>
                <a:spcPct val="0"/>
              </a:spcBef>
            </a:pPr>
            <a:r>
              <a:rPr lang="en-US" sz="4600">
                <a:solidFill>
                  <a:srgbClr val="000000"/>
                </a:solidFill>
                <a:latin typeface="DM Sans"/>
                <a:ea typeface="DM Sans"/>
                <a:cs typeface="DM Sans"/>
                <a:sym typeface="DM Sans"/>
              </a:rPr>
              <a:t>Passenger</a:t>
            </a:r>
          </a:p>
        </p:txBody>
      </p:sp>
      <p:sp>
        <p:nvSpPr>
          <p:cNvPr id="12" name="TextBox 12"/>
          <p:cNvSpPr txBox="1"/>
          <p:nvPr/>
        </p:nvSpPr>
        <p:spPr>
          <a:xfrm>
            <a:off x="9407082" y="7573497"/>
            <a:ext cx="8559421" cy="1330537"/>
          </a:xfrm>
          <a:prstGeom prst="rect">
            <a:avLst/>
          </a:prstGeom>
        </p:spPr>
        <p:txBody>
          <a:bodyPr lIns="0" tIns="0" rIns="0" bIns="0" rtlCol="0" anchor="t">
            <a:spAutoFit/>
          </a:bodyPr>
          <a:lstStyle/>
          <a:p>
            <a:pPr algn="ctr">
              <a:lnSpc>
                <a:spcPts val="2859"/>
              </a:lnSpc>
            </a:pPr>
            <a:r>
              <a:rPr lang="en-US" sz="2947" b="1">
                <a:solidFill>
                  <a:srgbClr val="000000"/>
                </a:solidFill>
                <a:latin typeface="DM Sans Bold"/>
                <a:ea typeface="DM Sans Bold"/>
                <a:cs typeface="DM Sans Bold"/>
                <a:sym typeface="DM Sans Bold"/>
              </a:rPr>
              <a:t>PassengerId</a:t>
            </a:r>
            <a:r>
              <a:rPr lang="en-US" sz="2947">
                <a:solidFill>
                  <a:srgbClr val="000000"/>
                </a:solidFill>
                <a:latin typeface="DM Sans"/>
                <a:ea typeface="DM Sans"/>
                <a:cs typeface="DM Sans"/>
                <a:sym typeface="DM Sans"/>
              </a:rPr>
              <a:t>:-Name,Age,Gender,SeatNo,TicketId</a:t>
            </a:r>
          </a:p>
          <a:p>
            <a:pPr algn="ctr">
              <a:lnSpc>
                <a:spcPts val="2859"/>
              </a:lnSpc>
            </a:pPr>
            <a:r>
              <a:rPr lang="en-US" sz="2947">
                <a:solidFill>
                  <a:srgbClr val="000000"/>
                </a:solidFill>
                <a:latin typeface="DM Sans"/>
                <a:ea typeface="DM Sans"/>
                <a:cs typeface="DM Sans"/>
                <a:sym typeface="DM Sans"/>
              </a:rPr>
              <a:t>UserId ,TrainNoStationNo</a:t>
            </a:r>
          </a:p>
          <a:p>
            <a:pPr marL="0" lvl="1" indent="0" algn="ctr">
              <a:lnSpc>
                <a:spcPts val="4535"/>
              </a:lnSpc>
              <a:spcBef>
                <a:spcPct val="0"/>
              </a:spcBef>
            </a:pPr>
            <a:endParaRPr lang="en-US" sz="2947">
              <a:solidFill>
                <a:srgbClr val="000000"/>
              </a:solidFill>
              <a:latin typeface="DM Sans"/>
              <a:ea typeface="DM Sans"/>
              <a:cs typeface="DM Sans"/>
              <a:sym typeface="DM Sans"/>
            </a:endParaRPr>
          </a:p>
        </p:txBody>
      </p:sp>
      <p:sp>
        <p:nvSpPr>
          <p:cNvPr id="13" name="TextBox 13"/>
          <p:cNvSpPr txBox="1"/>
          <p:nvPr/>
        </p:nvSpPr>
        <p:spPr>
          <a:xfrm>
            <a:off x="1200398" y="9363075"/>
            <a:ext cx="6832979" cy="591572"/>
          </a:xfrm>
          <a:prstGeom prst="rect">
            <a:avLst/>
          </a:prstGeom>
        </p:spPr>
        <p:txBody>
          <a:bodyPr lIns="0" tIns="0" rIns="0" bIns="0" rtlCol="0" anchor="t">
            <a:spAutoFit/>
          </a:bodyPr>
          <a:lstStyle/>
          <a:p>
            <a:pPr marL="0" lvl="1" indent="0" algn="ctr">
              <a:lnSpc>
                <a:spcPts val="4462"/>
              </a:lnSpc>
              <a:spcBef>
                <a:spcPct val="0"/>
              </a:spcBef>
            </a:pPr>
            <a:r>
              <a:rPr lang="en-US" sz="4600">
                <a:solidFill>
                  <a:srgbClr val="000000"/>
                </a:solidFill>
                <a:latin typeface="DM Sans"/>
                <a:ea typeface="DM Sans"/>
                <a:cs typeface="DM Sans"/>
                <a:sym typeface="DM Sans"/>
              </a:rPr>
              <a:t>Train</a:t>
            </a:r>
          </a:p>
        </p:txBody>
      </p:sp>
      <p:sp>
        <p:nvSpPr>
          <p:cNvPr id="14" name="TextBox 14"/>
          <p:cNvSpPr txBox="1"/>
          <p:nvPr/>
        </p:nvSpPr>
        <p:spPr>
          <a:xfrm>
            <a:off x="9559482" y="9227883"/>
            <a:ext cx="8559421" cy="1330537"/>
          </a:xfrm>
          <a:prstGeom prst="rect">
            <a:avLst/>
          </a:prstGeom>
        </p:spPr>
        <p:txBody>
          <a:bodyPr lIns="0" tIns="0" rIns="0" bIns="0" rtlCol="0" anchor="t">
            <a:spAutoFit/>
          </a:bodyPr>
          <a:lstStyle/>
          <a:p>
            <a:pPr algn="ctr">
              <a:lnSpc>
                <a:spcPts val="2859"/>
              </a:lnSpc>
            </a:pPr>
            <a:r>
              <a:rPr lang="en-US" sz="2947" b="1">
                <a:solidFill>
                  <a:srgbClr val="000000"/>
                </a:solidFill>
                <a:latin typeface="DM Sans Bold"/>
                <a:ea typeface="DM Sans Bold"/>
                <a:cs typeface="DM Sans Bold"/>
                <a:sym typeface="DM Sans Bold"/>
              </a:rPr>
              <a:t>TrainNo</a:t>
            </a:r>
            <a:r>
              <a:rPr lang="en-US" sz="2947">
                <a:solidFill>
                  <a:srgbClr val="000000"/>
                </a:solidFill>
                <a:latin typeface="DM Sans"/>
                <a:ea typeface="DM Sans"/>
                <a:cs typeface="DM Sans"/>
                <a:sym typeface="DM Sans"/>
              </a:rPr>
              <a:t>:ArrivalTime,DepartureTime,Destination</a:t>
            </a:r>
          </a:p>
          <a:p>
            <a:pPr algn="ctr">
              <a:lnSpc>
                <a:spcPts val="2859"/>
              </a:lnSpc>
            </a:pPr>
            <a:r>
              <a:rPr lang="en-US" sz="2947">
                <a:solidFill>
                  <a:srgbClr val="000000"/>
                </a:solidFill>
                <a:latin typeface="DM Sans"/>
                <a:ea typeface="DM Sans"/>
                <a:cs typeface="DM Sans"/>
                <a:sym typeface="DM Sans"/>
              </a:rPr>
              <a:t>Source,Date  </a:t>
            </a:r>
          </a:p>
          <a:p>
            <a:pPr marL="0" lvl="1" indent="0" algn="ctr">
              <a:lnSpc>
                <a:spcPts val="4535"/>
              </a:lnSpc>
              <a:spcBef>
                <a:spcPct val="0"/>
              </a:spcBef>
            </a:pPr>
            <a:endParaRPr lang="en-US" sz="2947">
              <a:solidFill>
                <a:srgbClr val="000000"/>
              </a:solidFill>
              <a:latin typeface="DM Sans"/>
              <a:ea typeface="DM Sans"/>
              <a:cs typeface="DM Sans"/>
              <a:sym typeface="DM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p:cNvGraphicFramePr>
            <a:graphicFrameLocks noGrp="1"/>
          </p:cNvGraphicFramePr>
          <p:nvPr>
            <p:extLst>
              <p:ext uri="{D42A27DB-BD31-4B8C-83A1-F6EECF244321}">
                <p14:modId xmlns:p14="http://schemas.microsoft.com/office/powerpoint/2010/main" val="3542647609"/>
              </p:ext>
            </p:extLst>
          </p:nvPr>
        </p:nvGraphicFramePr>
        <p:xfrm>
          <a:off x="-1600200" y="2556352"/>
          <a:ext cx="17118842" cy="9356420"/>
        </p:xfrm>
        <a:graphic>
          <a:graphicData uri="http://schemas.openxmlformats.org/drawingml/2006/table">
            <a:tbl>
              <a:tblPr>
                <a:tableStyleId>{2D5ABB26-0587-4C30-8999-92F81FD0307C}</a:tableStyleId>
              </a:tblPr>
              <a:tblGrid>
                <a:gridCol w="8559421">
                  <a:extLst>
                    <a:ext uri="{9D8B030D-6E8A-4147-A177-3AD203B41FA5}">
                      <a16:colId xmlns:a16="http://schemas.microsoft.com/office/drawing/2014/main" val="20000"/>
                    </a:ext>
                  </a:extLst>
                </a:gridCol>
                <a:gridCol w="8559421">
                  <a:extLst>
                    <a:ext uri="{9D8B030D-6E8A-4147-A177-3AD203B41FA5}">
                      <a16:colId xmlns:a16="http://schemas.microsoft.com/office/drawing/2014/main" val="20001"/>
                    </a:ext>
                  </a:extLst>
                </a:gridCol>
              </a:tblGrid>
              <a:tr h="1871284">
                <a:tc>
                  <a:txBody>
                    <a:bodyPr/>
                    <a:lstStyle/>
                    <a:p>
                      <a:pPr algn="l">
                        <a:lnSpc>
                          <a:spcPts val="1679"/>
                        </a:lnSpc>
                        <a:defRPr/>
                      </a:pPr>
                      <a:endParaRPr lang="en-US" sz="1100"/>
                    </a:p>
                  </a:txBody>
                  <a:tcPr marL="190500" marR="190500" marT="190500" marB="190500" anchor="ctr"/>
                </a:tc>
                <a:tc>
                  <a:txBody>
                    <a:bodyPr/>
                    <a:lstStyle/>
                    <a:p>
                      <a:pPr algn="ctr">
                        <a:lnSpc>
                          <a:spcPts val="2100"/>
                        </a:lnSpc>
                        <a:defRPr/>
                      </a:pPr>
                      <a:endParaRPr lang="en-US" sz="1100"/>
                    </a:p>
                  </a:txBody>
                  <a:tcPr marL="190500" marR="190500" marT="190500" marB="190500" anchor="ctr"/>
                </a:tc>
                <a:extLst>
                  <a:ext uri="{0D108BD9-81ED-4DB2-BD59-A6C34878D82A}">
                    <a16:rowId xmlns:a16="http://schemas.microsoft.com/office/drawing/2014/main" val="10000"/>
                  </a:ext>
                </a:extLst>
              </a:tr>
              <a:tr h="1871284">
                <a:tc>
                  <a:txBody>
                    <a:bodyPr/>
                    <a:lstStyle/>
                    <a:p>
                      <a:pPr algn="ctr">
                        <a:lnSpc>
                          <a:spcPts val="2100"/>
                        </a:lnSpc>
                        <a:defRPr/>
                      </a:pPr>
                      <a:endParaRPr lang="en-US" sz="1100" dirty="0"/>
                    </a:p>
                  </a:txBody>
                  <a:tcPr marL="190500" marR="190500" marT="190500" marB="190500" anchor="ctr"/>
                </a:tc>
                <a:tc>
                  <a:txBody>
                    <a:bodyPr/>
                    <a:lstStyle/>
                    <a:p>
                      <a:pPr algn="ctr">
                        <a:lnSpc>
                          <a:spcPts val="2100"/>
                        </a:lnSpc>
                        <a:defRPr/>
                      </a:pPr>
                      <a:endParaRPr lang="en-US" sz="1100" dirty="0"/>
                    </a:p>
                  </a:txBody>
                  <a:tcPr marL="190500" marR="190500" marT="190500" marB="190500" anchor="ctr"/>
                </a:tc>
                <a:extLst>
                  <a:ext uri="{0D108BD9-81ED-4DB2-BD59-A6C34878D82A}">
                    <a16:rowId xmlns:a16="http://schemas.microsoft.com/office/drawing/2014/main" val="10001"/>
                  </a:ext>
                </a:extLst>
              </a:tr>
              <a:tr h="1871284">
                <a:tc>
                  <a:txBody>
                    <a:bodyPr/>
                    <a:lstStyle/>
                    <a:p>
                      <a:pPr algn="ctr">
                        <a:lnSpc>
                          <a:spcPts val="2100"/>
                        </a:lnSpc>
                        <a:defRPr/>
                      </a:pPr>
                      <a:endParaRPr lang="en-US" sz="1100"/>
                    </a:p>
                  </a:txBody>
                  <a:tcPr marL="190500" marR="190500" marT="190500" marB="190500" anchor="ctr"/>
                </a:tc>
                <a:tc>
                  <a:txBody>
                    <a:bodyPr/>
                    <a:lstStyle/>
                    <a:p>
                      <a:pPr algn="ctr">
                        <a:lnSpc>
                          <a:spcPts val="2100"/>
                        </a:lnSpc>
                        <a:defRPr/>
                      </a:pPr>
                      <a:endParaRPr lang="en-US" sz="1100"/>
                    </a:p>
                  </a:txBody>
                  <a:tcPr marL="190500" marR="190500" marT="190500" marB="190500" anchor="ctr"/>
                </a:tc>
                <a:extLst>
                  <a:ext uri="{0D108BD9-81ED-4DB2-BD59-A6C34878D82A}">
                    <a16:rowId xmlns:a16="http://schemas.microsoft.com/office/drawing/2014/main" val="10002"/>
                  </a:ext>
                </a:extLst>
              </a:tr>
              <a:tr h="1871284">
                <a:tc>
                  <a:txBody>
                    <a:bodyPr/>
                    <a:lstStyle/>
                    <a:p>
                      <a:pPr algn="ctr">
                        <a:lnSpc>
                          <a:spcPts val="2100"/>
                        </a:lnSpc>
                        <a:defRPr/>
                      </a:pPr>
                      <a:endParaRPr lang="en-US" sz="1100"/>
                    </a:p>
                  </a:txBody>
                  <a:tcPr marL="190500" marR="190500" marT="190500" marB="190500" anchor="ctr"/>
                </a:tc>
                <a:tc>
                  <a:txBody>
                    <a:bodyPr/>
                    <a:lstStyle/>
                    <a:p>
                      <a:pPr algn="ctr">
                        <a:lnSpc>
                          <a:spcPts val="2100"/>
                        </a:lnSpc>
                        <a:defRPr/>
                      </a:pPr>
                      <a:endParaRPr lang="en-US" sz="1100"/>
                    </a:p>
                  </a:txBody>
                  <a:tcPr marL="190500" marR="190500" marT="190500" marB="190500" anchor="ctr"/>
                </a:tc>
                <a:extLst>
                  <a:ext uri="{0D108BD9-81ED-4DB2-BD59-A6C34878D82A}">
                    <a16:rowId xmlns:a16="http://schemas.microsoft.com/office/drawing/2014/main" val="10003"/>
                  </a:ext>
                </a:extLst>
              </a:tr>
              <a:tr h="1871284">
                <a:tc>
                  <a:txBody>
                    <a:bodyPr/>
                    <a:lstStyle/>
                    <a:p>
                      <a:pPr algn="ctr">
                        <a:lnSpc>
                          <a:spcPts val="2100"/>
                        </a:lnSpc>
                        <a:defRPr/>
                      </a:pPr>
                      <a:endParaRPr lang="en-US" sz="1100"/>
                    </a:p>
                  </a:txBody>
                  <a:tcPr marL="190500" marR="190500" marT="190500" marB="190500" anchor="ctr"/>
                </a:tc>
                <a:tc>
                  <a:txBody>
                    <a:bodyPr/>
                    <a:lstStyle/>
                    <a:p>
                      <a:pPr algn="ctr">
                        <a:lnSpc>
                          <a:spcPts val="2100"/>
                        </a:lnSpc>
                        <a:defRPr/>
                      </a:pPr>
                      <a:endParaRPr lang="en-US" sz="1100" dirty="0"/>
                    </a:p>
                  </a:txBody>
                  <a:tcPr marL="190500" marR="190500" marT="190500" marB="190500" anchor="ctr"/>
                </a:tc>
                <a:extLst>
                  <a:ext uri="{0D108BD9-81ED-4DB2-BD59-A6C34878D82A}">
                    <a16:rowId xmlns:a16="http://schemas.microsoft.com/office/drawing/2014/main" val="10004"/>
                  </a:ext>
                </a:extLst>
              </a:tr>
            </a:tbl>
          </a:graphicData>
        </a:graphic>
      </p:graphicFrame>
      <p:sp>
        <p:nvSpPr>
          <p:cNvPr id="4" name="TextBox 4"/>
          <p:cNvSpPr txBox="1"/>
          <p:nvPr/>
        </p:nvSpPr>
        <p:spPr>
          <a:xfrm>
            <a:off x="0" y="152400"/>
            <a:ext cx="18288000" cy="909325"/>
          </a:xfrm>
          <a:prstGeom prst="rect">
            <a:avLst/>
          </a:prstGeom>
        </p:spPr>
        <p:txBody>
          <a:bodyPr lIns="0" tIns="0" rIns="0" bIns="0" rtlCol="0" anchor="t">
            <a:spAutoFit/>
          </a:bodyPr>
          <a:lstStyle/>
          <a:p>
            <a:pPr marL="0" lvl="1" indent="0" algn="ctr">
              <a:lnSpc>
                <a:spcPts val="6790"/>
              </a:lnSpc>
              <a:spcBef>
                <a:spcPct val="0"/>
              </a:spcBef>
            </a:pPr>
            <a:r>
              <a:rPr lang="en-US" sz="7000" b="1">
                <a:solidFill>
                  <a:srgbClr val="000000"/>
                </a:solidFill>
                <a:latin typeface="DM Sans Bold"/>
                <a:ea typeface="DM Sans Bold"/>
                <a:cs typeface="DM Sans Bold"/>
                <a:sym typeface="DM Sans Bold"/>
              </a:rPr>
              <a:t>   List of Entities and Attributes</a:t>
            </a:r>
          </a:p>
        </p:txBody>
      </p:sp>
      <p:sp>
        <p:nvSpPr>
          <p:cNvPr id="5" name="TextBox 5"/>
          <p:cNvSpPr txBox="1"/>
          <p:nvPr/>
        </p:nvSpPr>
        <p:spPr>
          <a:xfrm>
            <a:off x="1576171" y="1932527"/>
            <a:ext cx="6832979" cy="591572"/>
          </a:xfrm>
          <a:prstGeom prst="rect">
            <a:avLst/>
          </a:prstGeom>
        </p:spPr>
        <p:txBody>
          <a:bodyPr lIns="0" tIns="0" rIns="0" bIns="0" rtlCol="0" anchor="t">
            <a:spAutoFit/>
          </a:bodyPr>
          <a:lstStyle/>
          <a:p>
            <a:pPr marL="0" lvl="1" indent="0" algn="ctr">
              <a:lnSpc>
                <a:spcPts val="4462"/>
              </a:lnSpc>
              <a:spcBef>
                <a:spcPct val="0"/>
              </a:spcBef>
            </a:pPr>
            <a:r>
              <a:rPr lang="en-US" sz="4600" b="1">
                <a:solidFill>
                  <a:srgbClr val="000000"/>
                </a:solidFill>
                <a:latin typeface="DM Sans Bold"/>
                <a:ea typeface="DM Sans Bold"/>
                <a:cs typeface="DM Sans Bold"/>
                <a:sym typeface="DM Sans Bold"/>
              </a:rPr>
              <a:t>Entities </a:t>
            </a:r>
          </a:p>
        </p:txBody>
      </p:sp>
      <p:sp>
        <p:nvSpPr>
          <p:cNvPr id="6" name="TextBox 6"/>
          <p:cNvSpPr txBox="1"/>
          <p:nvPr/>
        </p:nvSpPr>
        <p:spPr>
          <a:xfrm>
            <a:off x="9926739" y="1932527"/>
            <a:ext cx="6832979" cy="591572"/>
          </a:xfrm>
          <a:prstGeom prst="rect">
            <a:avLst/>
          </a:prstGeom>
        </p:spPr>
        <p:txBody>
          <a:bodyPr lIns="0" tIns="0" rIns="0" bIns="0" rtlCol="0" anchor="t">
            <a:spAutoFit/>
          </a:bodyPr>
          <a:lstStyle/>
          <a:p>
            <a:pPr marL="0" lvl="1" indent="0" algn="ctr">
              <a:lnSpc>
                <a:spcPts val="4462"/>
              </a:lnSpc>
              <a:spcBef>
                <a:spcPct val="0"/>
              </a:spcBef>
            </a:pPr>
            <a:r>
              <a:rPr lang="en-US" sz="4600" b="1">
                <a:solidFill>
                  <a:srgbClr val="000000"/>
                </a:solidFill>
                <a:latin typeface="DM Sans Bold"/>
                <a:ea typeface="DM Sans Bold"/>
                <a:cs typeface="DM Sans Bold"/>
                <a:sym typeface="DM Sans Bold"/>
              </a:rPr>
              <a:t>Attributes</a:t>
            </a:r>
          </a:p>
        </p:txBody>
      </p:sp>
      <p:sp>
        <p:nvSpPr>
          <p:cNvPr id="7" name="TextBox 7"/>
          <p:cNvSpPr txBox="1"/>
          <p:nvPr/>
        </p:nvSpPr>
        <p:spPr>
          <a:xfrm>
            <a:off x="1200398" y="3623519"/>
            <a:ext cx="6832979" cy="591572"/>
          </a:xfrm>
          <a:prstGeom prst="rect">
            <a:avLst/>
          </a:prstGeom>
        </p:spPr>
        <p:txBody>
          <a:bodyPr lIns="0" tIns="0" rIns="0" bIns="0" rtlCol="0" anchor="t">
            <a:spAutoFit/>
          </a:bodyPr>
          <a:lstStyle/>
          <a:p>
            <a:pPr marL="0" lvl="1" indent="0" algn="ctr">
              <a:lnSpc>
                <a:spcPts val="4462"/>
              </a:lnSpc>
              <a:spcBef>
                <a:spcPct val="0"/>
              </a:spcBef>
            </a:pPr>
            <a:r>
              <a:rPr lang="en-US" sz="4600" b="1">
                <a:solidFill>
                  <a:srgbClr val="000000"/>
                </a:solidFill>
                <a:latin typeface="DM Sans Bold"/>
                <a:ea typeface="DM Sans Bold"/>
                <a:cs typeface="DM Sans Bold"/>
                <a:sym typeface="DM Sans Bold"/>
              </a:rPr>
              <a:t>   </a:t>
            </a:r>
            <a:r>
              <a:rPr lang="en-US" sz="4600">
                <a:solidFill>
                  <a:srgbClr val="000000"/>
                </a:solidFill>
                <a:latin typeface="DM Sans"/>
                <a:ea typeface="DM Sans"/>
                <a:cs typeface="DM Sans"/>
                <a:sym typeface="DM Sans"/>
              </a:rPr>
              <a:t>  Station</a:t>
            </a:r>
          </a:p>
        </p:txBody>
      </p:sp>
      <p:sp>
        <p:nvSpPr>
          <p:cNvPr id="8" name="TextBox 8"/>
          <p:cNvSpPr txBox="1"/>
          <p:nvPr/>
        </p:nvSpPr>
        <p:spPr>
          <a:xfrm>
            <a:off x="9407082" y="3768898"/>
            <a:ext cx="8559421" cy="968587"/>
          </a:xfrm>
          <a:prstGeom prst="rect">
            <a:avLst/>
          </a:prstGeom>
        </p:spPr>
        <p:txBody>
          <a:bodyPr lIns="0" tIns="0" rIns="0" bIns="0" rtlCol="0" anchor="t">
            <a:spAutoFit/>
          </a:bodyPr>
          <a:lstStyle/>
          <a:p>
            <a:pPr algn="ctr">
              <a:lnSpc>
                <a:spcPts val="2859"/>
              </a:lnSpc>
            </a:pPr>
            <a:r>
              <a:rPr lang="en-US" sz="2947" b="1">
                <a:solidFill>
                  <a:srgbClr val="000000"/>
                </a:solidFill>
                <a:latin typeface="DM Sans Bold"/>
                <a:ea typeface="DM Sans Bold"/>
                <a:cs typeface="DM Sans Bold"/>
                <a:sym typeface="DM Sans Bold"/>
              </a:rPr>
              <a:t>StationNo:</a:t>
            </a:r>
            <a:r>
              <a:rPr lang="en-US" sz="2947">
                <a:solidFill>
                  <a:srgbClr val="000000"/>
                </a:solidFill>
                <a:latin typeface="DM Sans"/>
                <a:ea typeface="DM Sans"/>
                <a:cs typeface="DM Sans"/>
                <a:sym typeface="DM Sans"/>
              </a:rPr>
              <a:t>Name,TrainNo</a:t>
            </a:r>
          </a:p>
          <a:p>
            <a:pPr marL="0" lvl="1" indent="0" algn="ctr">
              <a:lnSpc>
                <a:spcPts val="4535"/>
              </a:lnSpc>
              <a:spcBef>
                <a:spcPct val="0"/>
              </a:spcBef>
            </a:pPr>
            <a:endParaRPr lang="en-US" sz="2947">
              <a:solidFill>
                <a:srgbClr val="000000"/>
              </a:solidFill>
              <a:latin typeface="DM Sans"/>
              <a:ea typeface="DM Sans"/>
              <a:cs typeface="DM Sans"/>
              <a:sym typeface="DM Sans"/>
            </a:endParaRPr>
          </a:p>
        </p:txBody>
      </p:sp>
      <p:sp>
        <p:nvSpPr>
          <p:cNvPr id="9" name="TextBox 9"/>
          <p:cNvSpPr txBox="1"/>
          <p:nvPr/>
        </p:nvSpPr>
        <p:spPr>
          <a:xfrm>
            <a:off x="1576171" y="5775643"/>
            <a:ext cx="6832979" cy="591572"/>
          </a:xfrm>
          <a:prstGeom prst="rect">
            <a:avLst/>
          </a:prstGeom>
        </p:spPr>
        <p:txBody>
          <a:bodyPr lIns="0" tIns="0" rIns="0" bIns="0" rtlCol="0" anchor="t">
            <a:spAutoFit/>
          </a:bodyPr>
          <a:lstStyle/>
          <a:p>
            <a:pPr marL="0" lvl="1" indent="0" algn="ctr">
              <a:lnSpc>
                <a:spcPts val="4462"/>
              </a:lnSpc>
              <a:spcBef>
                <a:spcPct val="0"/>
              </a:spcBef>
            </a:pPr>
            <a:r>
              <a:rPr lang="en-US" sz="4600">
                <a:solidFill>
                  <a:srgbClr val="000000"/>
                </a:solidFill>
                <a:latin typeface="DM Sans"/>
                <a:ea typeface="DM Sans"/>
                <a:cs typeface="DM Sans"/>
                <a:sym typeface="DM Sans"/>
              </a:rPr>
              <a:t>Ticket</a:t>
            </a:r>
          </a:p>
        </p:txBody>
      </p:sp>
      <p:sp>
        <p:nvSpPr>
          <p:cNvPr id="10" name="TextBox 10"/>
          <p:cNvSpPr txBox="1"/>
          <p:nvPr/>
        </p:nvSpPr>
        <p:spPr>
          <a:xfrm>
            <a:off x="9559482" y="5735458"/>
            <a:ext cx="8559421" cy="968587"/>
          </a:xfrm>
          <a:prstGeom prst="rect">
            <a:avLst/>
          </a:prstGeom>
        </p:spPr>
        <p:txBody>
          <a:bodyPr lIns="0" tIns="0" rIns="0" bIns="0" rtlCol="0" anchor="t">
            <a:spAutoFit/>
          </a:bodyPr>
          <a:lstStyle/>
          <a:p>
            <a:pPr algn="ctr">
              <a:lnSpc>
                <a:spcPts val="2859"/>
              </a:lnSpc>
            </a:pPr>
            <a:r>
              <a:rPr lang="en-US" sz="2947" b="1">
                <a:solidFill>
                  <a:srgbClr val="000000"/>
                </a:solidFill>
                <a:latin typeface="DM Sans Bold"/>
                <a:ea typeface="DM Sans Bold"/>
                <a:cs typeface="DM Sans Bold"/>
                <a:sym typeface="DM Sans Bold"/>
              </a:rPr>
              <a:t>TicketId:</a:t>
            </a:r>
            <a:r>
              <a:rPr lang="en-US" sz="2947">
                <a:solidFill>
                  <a:srgbClr val="000000"/>
                </a:solidFill>
                <a:latin typeface="DM Sans"/>
                <a:ea typeface="DM Sans"/>
                <a:cs typeface="DM Sans"/>
                <a:sym typeface="DM Sans"/>
              </a:rPr>
              <a:t>TrainNo, UserId, No Of Passengers</a:t>
            </a:r>
          </a:p>
          <a:p>
            <a:pPr marL="0" lvl="1" indent="0" algn="ctr">
              <a:lnSpc>
                <a:spcPts val="4535"/>
              </a:lnSpc>
              <a:spcBef>
                <a:spcPct val="0"/>
              </a:spcBef>
            </a:pPr>
            <a:endParaRPr lang="en-US" sz="2947">
              <a:solidFill>
                <a:srgbClr val="000000"/>
              </a:solidFill>
              <a:latin typeface="DM Sans"/>
              <a:ea typeface="DM Sans"/>
              <a:cs typeface="DM Sans"/>
              <a:sym typeface="DM Sans"/>
            </a:endParaRPr>
          </a:p>
        </p:txBody>
      </p:sp>
      <p:sp>
        <p:nvSpPr>
          <p:cNvPr id="11" name="TextBox 11"/>
          <p:cNvSpPr txBox="1"/>
          <p:nvPr/>
        </p:nvSpPr>
        <p:spPr>
          <a:xfrm>
            <a:off x="1392459" y="7692562"/>
            <a:ext cx="6832979" cy="591572"/>
          </a:xfrm>
          <a:prstGeom prst="rect">
            <a:avLst/>
          </a:prstGeom>
        </p:spPr>
        <p:txBody>
          <a:bodyPr lIns="0" tIns="0" rIns="0" bIns="0" rtlCol="0" anchor="t">
            <a:spAutoFit/>
          </a:bodyPr>
          <a:lstStyle/>
          <a:p>
            <a:pPr marL="0" lvl="1" indent="0" algn="ctr">
              <a:lnSpc>
                <a:spcPts val="4462"/>
              </a:lnSpc>
              <a:spcBef>
                <a:spcPct val="0"/>
              </a:spcBef>
            </a:pPr>
            <a:r>
              <a:rPr lang="en-US" sz="4600">
                <a:solidFill>
                  <a:srgbClr val="000000"/>
                </a:solidFill>
                <a:latin typeface="DM Sans"/>
                <a:ea typeface="DM Sans"/>
                <a:cs typeface="DM Sans"/>
                <a:sym typeface="DM Sans"/>
              </a:rPr>
              <a:t>Booking</a:t>
            </a:r>
          </a:p>
        </p:txBody>
      </p:sp>
      <p:sp>
        <p:nvSpPr>
          <p:cNvPr id="12" name="TextBox 12"/>
          <p:cNvSpPr txBox="1"/>
          <p:nvPr/>
        </p:nvSpPr>
        <p:spPr>
          <a:xfrm>
            <a:off x="9407082" y="7211547"/>
            <a:ext cx="8559421" cy="2054437"/>
          </a:xfrm>
          <a:prstGeom prst="rect">
            <a:avLst/>
          </a:prstGeom>
        </p:spPr>
        <p:txBody>
          <a:bodyPr lIns="0" tIns="0" rIns="0" bIns="0" rtlCol="0" anchor="t">
            <a:spAutoFit/>
          </a:bodyPr>
          <a:lstStyle/>
          <a:p>
            <a:pPr algn="ctr">
              <a:lnSpc>
                <a:spcPts val="2859"/>
              </a:lnSpc>
            </a:pPr>
            <a:r>
              <a:rPr lang="en-US" sz="2947" b="1">
                <a:solidFill>
                  <a:srgbClr val="000000"/>
                </a:solidFill>
                <a:latin typeface="DM Sans Bold"/>
                <a:ea typeface="DM Sans Bold"/>
                <a:cs typeface="DM Sans Bold"/>
                <a:sym typeface="DM Sans Bold"/>
              </a:rPr>
              <a:t>BookingId (Primary Key):</a:t>
            </a:r>
            <a:r>
              <a:rPr lang="en-US" sz="2947">
                <a:solidFill>
                  <a:srgbClr val="000000"/>
                </a:solidFill>
                <a:latin typeface="DM Sans"/>
                <a:ea typeface="DM Sans"/>
                <a:cs typeface="DM Sans"/>
                <a:sym typeface="DM Sans"/>
              </a:rPr>
              <a:t>UserId (Foreign Key)</a:t>
            </a:r>
          </a:p>
          <a:p>
            <a:pPr algn="ctr">
              <a:lnSpc>
                <a:spcPts val="2859"/>
              </a:lnSpc>
            </a:pPr>
            <a:r>
              <a:rPr lang="en-US" sz="2947">
                <a:solidFill>
                  <a:srgbClr val="000000"/>
                </a:solidFill>
                <a:latin typeface="DM Sans"/>
                <a:ea typeface="DM Sans"/>
                <a:cs typeface="DM Sans"/>
                <a:sym typeface="DM Sans"/>
              </a:rPr>
              <a:t>TrainNo (Foreign Key),TicketId (Foreign Key)</a:t>
            </a:r>
          </a:p>
          <a:p>
            <a:pPr algn="ctr">
              <a:lnSpc>
                <a:spcPts val="2859"/>
              </a:lnSpc>
            </a:pPr>
            <a:r>
              <a:rPr lang="en-US" sz="2947">
                <a:solidFill>
                  <a:srgbClr val="000000"/>
                </a:solidFill>
                <a:latin typeface="DM Sans"/>
                <a:ea typeface="DM Sans"/>
                <a:cs typeface="DM Sans"/>
                <a:sym typeface="DM Sans"/>
              </a:rPr>
              <a:t>NoOfPassengers,BookingDate</a:t>
            </a:r>
          </a:p>
          <a:p>
            <a:pPr algn="ctr">
              <a:lnSpc>
                <a:spcPts val="2859"/>
              </a:lnSpc>
            </a:pPr>
            <a:r>
              <a:rPr lang="en-US" sz="2947">
                <a:solidFill>
                  <a:srgbClr val="000000"/>
                </a:solidFill>
                <a:latin typeface="DM Sans"/>
                <a:ea typeface="DM Sans"/>
                <a:cs typeface="DM Sans"/>
                <a:sym typeface="DM Sans"/>
              </a:rPr>
              <a:t>TotalFare</a:t>
            </a:r>
          </a:p>
          <a:p>
            <a:pPr marL="0" lvl="1" indent="0" algn="ctr">
              <a:lnSpc>
                <a:spcPts val="4535"/>
              </a:lnSpc>
              <a:spcBef>
                <a:spcPct val="0"/>
              </a:spcBef>
            </a:pPr>
            <a:endParaRPr lang="en-US" sz="2947">
              <a:solidFill>
                <a:srgbClr val="000000"/>
              </a:solidFill>
              <a:latin typeface="DM Sans"/>
              <a:ea typeface="DM Sans"/>
              <a:cs typeface="DM Sans"/>
              <a:sym typeface="DM Sans"/>
            </a:endParaRPr>
          </a:p>
        </p:txBody>
      </p:sp>
      <p:sp>
        <p:nvSpPr>
          <p:cNvPr id="13" name="TextBox 13"/>
          <p:cNvSpPr txBox="1"/>
          <p:nvPr/>
        </p:nvSpPr>
        <p:spPr>
          <a:xfrm>
            <a:off x="1200398" y="9363075"/>
            <a:ext cx="6832979" cy="591572"/>
          </a:xfrm>
          <a:prstGeom prst="rect">
            <a:avLst/>
          </a:prstGeom>
        </p:spPr>
        <p:txBody>
          <a:bodyPr lIns="0" tIns="0" rIns="0" bIns="0" rtlCol="0" anchor="t">
            <a:spAutoFit/>
          </a:bodyPr>
          <a:lstStyle/>
          <a:p>
            <a:pPr marL="0" lvl="1" indent="0" algn="ctr">
              <a:lnSpc>
                <a:spcPts val="4462"/>
              </a:lnSpc>
              <a:spcBef>
                <a:spcPct val="0"/>
              </a:spcBef>
            </a:pPr>
            <a:r>
              <a:rPr lang="en-US" sz="4600">
                <a:solidFill>
                  <a:srgbClr val="000000"/>
                </a:solidFill>
                <a:latin typeface="DM Sans"/>
                <a:ea typeface="DM Sans"/>
                <a:cs typeface="DM Sans"/>
                <a:sym typeface="DM Sans"/>
              </a:rPr>
              <a:t>Cancellation</a:t>
            </a:r>
          </a:p>
        </p:txBody>
      </p:sp>
      <p:sp>
        <p:nvSpPr>
          <p:cNvPr id="14" name="TextBox 14"/>
          <p:cNvSpPr txBox="1"/>
          <p:nvPr/>
        </p:nvSpPr>
        <p:spPr>
          <a:xfrm>
            <a:off x="9559482" y="9160097"/>
            <a:ext cx="8559421" cy="2054437"/>
          </a:xfrm>
          <a:prstGeom prst="rect">
            <a:avLst/>
          </a:prstGeom>
        </p:spPr>
        <p:txBody>
          <a:bodyPr lIns="0" tIns="0" rIns="0" bIns="0" rtlCol="0" anchor="t">
            <a:spAutoFit/>
          </a:bodyPr>
          <a:lstStyle/>
          <a:p>
            <a:pPr algn="ctr">
              <a:lnSpc>
                <a:spcPts val="2859"/>
              </a:lnSpc>
            </a:pPr>
            <a:r>
              <a:rPr lang="en-US" sz="2947" b="1">
                <a:solidFill>
                  <a:srgbClr val="000000"/>
                </a:solidFill>
                <a:latin typeface="DM Sans Bold"/>
                <a:ea typeface="DM Sans Bold"/>
                <a:cs typeface="DM Sans Bold"/>
                <a:sym typeface="DM Sans Bold"/>
              </a:rPr>
              <a:t>CancellationId (Primary Key):</a:t>
            </a:r>
          </a:p>
          <a:p>
            <a:pPr algn="ctr">
              <a:lnSpc>
                <a:spcPts val="2859"/>
              </a:lnSpc>
            </a:pPr>
            <a:r>
              <a:rPr lang="en-US" sz="2947">
                <a:solidFill>
                  <a:srgbClr val="000000"/>
                </a:solidFill>
                <a:latin typeface="DM Sans"/>
                <a:ea typeface="DM Sans"/>
                <a:cs typeface="DM Sans"/>
                <a:sym typeface="DM Sans"/>
              </a:rPr>
              <a:t>BookingId (Foreign Key),CancellationDate</a:t>
            </a:r>
          </a:p>
          <a:p>
            <a:pPr algn="ctr">
              <a:lnSpc>
                <a:spcPts val="2859"/>
              </a:lnSpc>
            </a:pPr>
            <a:r>
              <a:rPr lang="en-US" sz="2947">
                <a:solidFill>
                  <a:srgbClr val="000000"/>
                </a:solidFill>
                <a:latin typeface="DM Sans"/>
                <a:ea typeface="DM Sans"/>
                <a:cs typeface="DM Sans"/>
                <a:sym typeface="DM Sans"/>
              </a:rPr>
              <a:t>RefundAmount,RefundStatus</a:t>
            </a:r>
          </a:p>
          <a:p>
            <a:pPr algn="ctr">
              <a:lnSpc>
                <a:spcPts val="2859"/>
              </a:lnSpc>
            </a:pPr>
            <a:endParaRPr lang="en-US" sz="2947">
              <a:solidFill>
                <a:srgbClr val="000000"/>
              </a:solidFill>
              <a:latin typeface="DM Sans"/>
              <a:ea typeface="DM Sans"/>
              <a:cs typeface="DM Sans"/>
              <a:sym typeface="DM Sans"/>
            </a:endParaRPr>
          </a:p>
          <a:p>
            <a:pPr marL="0" lvl="1" indent="0" algn="ctr">
              <a:lnSpc>
                <a:spcPts val="4535"/>
              </a:lnSpc>
              <a:spcBef>
                <a:spcPct val="0"/>
              </a:spcBef>
            </a:pPr>
            <a:endParaRPr lang="en-US" sz="2947">
              <a:solidFill>
                <a:srgbClr val="000000"/>
              </a:solidFill>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p:cNvGraphicFramePr>
            <a:graphicFrameLocks noGrp="1"/>
          </p:cNvGraphicFramePr>
          <p:nvPr>
            <p:extLst>
              <p:ext uri="{D42A27DB-BD31-4B8C-83A1-F6EECF244321}">
                <p14:modId xmlns:p14="http://schemas.microsoft.com/office/powerpoint/2010/main" val="3114398571"/>
              </p:ext>
            </p:extLst>
          </p:nvPr>
        </p:nvGraphicFramePr>
        <p:xfrm>
          <a:off x="20497800" y="534879"/>
          <a:ext cx="1160690" cy="3060065"/>
        </p:xfrm>
        <a:graphic>
          <a:graphicData uri="http://schemas.openxmlformats.org/drawingml/2006/table">
            <a:tbl>
              <a:tblPr/>
              <a:tblGrid>
                <a:gridCol w="580345">
                  <a:extLst>
                    <a:ext uri="{9D8B030D-6E8A-4147-A177-3AD203B41FA5}">
                      <a16:colId xmlns:a16="http://schemas.microsoft.com/office/drawing/2014/main" val="20000"/>
                    </a:ext>
                  </a:extLst>
                </a:gridCol>
                <a:gridCol w="580345">
                  <a:extLst>
                    <a:ext uri="{9D8B030D-6E8A-4147-A177-3AD203B41FA5}">
                      <a16:colId xmlns:a16="http://schemas.microsoft.com/office/drawing/2014/main" val="20001"/>
                    </a:ext>
                  </a:extLst>
                </a:gridCol>
              </a:tblGrid>
              <a:tr h="0">
                <a:tc>
                  <a:txBody>
                    <a:bodyPr/>
                    <a:lstStyle/>
                    <a:p>
                      <a:pPr algn="l">
                        <a:lnSpc>
                          <a:spcPts val="1679"/>
                        </a:lnSpc>
                        <a:defRPr/>
                      </a:pPr>
                      <a:endParaRPr lang="en-US" sz="1100" dirty="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99ACFF"/>
                    </a:solidFill>
                  </a:tcPr>
                </a:tc>
                <a:tc>
                  <a:txBody>
                    <a:bodyPr/>
                    <a:lstStyle/>
                    <a:p>
                      <a:pPr algn="ctr">
                        <a:lnSpc>
                          <a:spcPts val="2100"/>
                        </a:lnSpc>
                        <a:defRPr/>
                      </a:pPr>
                      <a:endParaRPr lang="en-US" sz="1100" dirty="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99ACFF"/>
                    </a:solidFill>
                  </a:tcPr>
                </a:tc>
                <a:extLst>
                  <a:ext uri="{0D108BD9-81ED-4DB2-BD59-A6C34878D82A}">
                    <a16:rowId xmlns:a16="http://schemas.microsoft.com/office/drawing/2014/main" val="10000"/>
                  </a:ext>
                </a:extLst>
              </a:tr>
              <a:tr h="0">
                <a:tc>
                  <a:txBody>
                    <a:bodyPr/>
                    <a:lstStyle/>
                    <a:p>
                      <a:pPr algn="ctr">
                        <a:lnSpc>
                          <a:spcPts val="2100"/>
                        </a:lnSpc>
                        <a:defRPr/>
                      </a:pPr>
                      <a:endParaRPr lang="en-US" sz="110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99ACFF"/>
                    </a:solidFill>
                  </a:tcPr>
                </a:tc>
                <a:tc>
                  <a:txBody>
                    <a:bodyPr/>
                    <a:lstStyle/>
                    <a:p>
                      <a:pPr algn="ctr">
                        <a:lnSpc>
                          <a:spcPts val="2100"/>
                        </a:lnSpc>
                        <a:defRPr/>
                      </a:pPr>
                      <a:endParaRPr lang="en-US" sz="1100" dirty="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99ACFF"/>
                    </a:solidFill>
                  </a:tcPr>
                </a:tc>
                <a:extLst>
                  <a:ext uri="{0D108BD9-81ED-4DB2-BD59-A6C34878D82A}">
                    <a16:rowId xmlns:a16="http://schemas.microsoft.com/office/drawing/2014/main" val="10001"/>
                  </a:ext>
                </a:extLst>
              </a:tr>
              <a:tr h="0">
                <a:tc>
                  <a:txBody>
                    <a:bodyPr/>
                    <a:lstStyle/>
                    <a:p>
                      <a:pPr algn="ctr">
                        <a:lnSpc>
                          <a:spcPts val="2100"/>
                        </a:lnSpc>
                        <a:defRPr/>
                      </a:pPr>
                      <a:endParaRPr lang="en-US" sz="110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DD6FF"/>
                    </a:solidFill>
                  </a:tcPr>
                </a:tc>
                <a:tc>
                  <a:txBody>
                    <a:bodyPr/>
                    <a:lstStyle/>
                    <a:p>
                      <a:pPr algn="ctr">
                        <a:lnSpc>
                          <a:spcPts val="2100"/>
                        </a:lnSpc>
                        <a:defRPr/>
                      </a:pPr>
                      <a:endParaRPr lang="en-US" sz="1100" dirty="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E3E8FF"/>
                    </a:solidFill>
                  </a:tcPr>
                </a:tc>
                <a:extLst>
                  <a:ext uri="{0D108BD9-81ED-4DB2-BD59-A6C34878D82A}">
                    <a16:rowId xmlns:a16="http://schemas.microsoft.com/office/drawing/2014/main" val="10002"/>
                  </a:ext>
                </a:extLst>
              </a:tr>
              <a:tr h="0">
                <a:tc>
                  <a:txBody>
                    <a:bodyPr/>
                    <a:lstStyle/>
                    <a:p>
                      <a:pPr algn="ctr">
                        <a:lnSpc>
                          <a:spcPts val="2100"/>
                        </a:lnSpc>
                        <a:defRPr/>
                      </a:pPr>
                      <a:endParaRPr lang="en-US" sz="110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DD6FF"/>
                    </a:solidFill>
                  </a:tcPr>
                </a:tc>
                <a:tc>
                  <a:txBody>
                    <a:bodyPr/>
                    <a:lstStyle/>
                    <a:p>
                      <a:pPr algn="ctr">
                        <a:lnSpc>
                          <a:spcPts val="2100"/>
                        </a:lnSpc>
                        <a:defRPr/>
                      </a:pPr>
                      <a:endParaRPr lang="en-US" sz="1100" dirty="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E3E8FF"/>
                    </a:solidFill>
                  </a:tcPr>
                </a:tc>
                <a:extLst>
                  <a:ext uri="{0D108BD9-81ED-4DB2-BD59-A6C34878D82A}">
                    <a16:rowId xmlns:a16="http://schemas.microsoft.com/office/drawing/2014/main" val="10003"/>
                  </a:ext>
                </a:extLst>
              </a:tr>
              <a:tr h="0">
                <a:tc>
                  <a:txBody>
                    <a:bodyPr/>
                    <a:lstStyle/>
                    <a:p>
                      <a:pPr algn="ctr">
                        <a:lnSpc>
                          <a:spcPts val="2100"/>
                        </a:lnSpc>
                        <a:defRPr/>
                      </a:pPr>
                      <a:endParaRPr lang="en-US" sz="110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CDD6FF"/>
                    </a:solidFill>
                  </a:tcPr>
                </a:tc>
                <a:tc>
                  <a:txBody>
                    <a:bodyPr/>
                    <a:lstStyle/>
                    <a:p>
                      <a:pPr algn="ctr">
                        <a:lnSpc>
                          <a:spcPts val="2100"/>
                        </a:lnSpc>
                        <a:defRPr/>
                      </a:pPr>
                      <a:endParaRPr lang="en-US" sz="1100" dirty="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E3E8FF"/>
                    </a:solidFill>
                  </a:tcPr>
                </a:tc>
                <a:extLst>
                  <a:ext uri="{0D108BD9-81ED-4DB2-BD59-A6C34878D82A}">
                    <a16:rowId xmlns:a16="http://schemas.microsoft.com/office/drawing/2014/main" val="10004"/>
                  </a:ext>
                </a:extLst>
              </a:tr>
            </a:tbl>
          </a:graphicData>
        </a:graphic>
      </p:graphicFrame>
      <p:sp>
        <p:nvSpPr>
          <p:cNvPr id="4" name="TextBox 4"/>
          <p:cNvSpPr txBox="1"/>
          <p:nvPr/>
        </p:nvSpPr>
        <p:spPr>
          <a:xfrm>
            <a:off x="0" y="152400"/>
            <a:ext cx="18288000" cy="909325"/>
          </a:xfrm>
          <a:prstGeom prst="rect">
            <a:avLst/>
          </a:prstGeom>
        </p:spPr>
        <p:txBody>
          <a:bodyPr lIns="0" tIns="0" rIns="0" bIns="0" rtlCol="0" anchor="t">
            <a:spAutoFit/>
          </a:bodyPr>
          <a:lstStyle/>
          <a:p>
            <a:pPr marL="0" lvl="1" indent="0" algn="ctr">
              <a:lnSpc>
                <a:spcPts val="6790"/>
              </a:lnSpc>
              <a:spcBef>
                <a:spcPct val="0"/>
              </a:spcBef>
            </a:pPr>
            <a:r>
              <a:rPr lang="en-US" sz="7000" b="1">
                <a:solidFill>
                  <a:srgbClr val="000000"/>
                </a:solidFill>
                <a:latin typeface="DM Sans Bold"/>
                <a:ea typeface="DM Sans Bold"/>
                <a:cs typeface="DM Sans Bold"/>
                <a:sym typeface="DM Sans Bold"/>
              </a:rPr>
              <a:t>   List of Entities and Attributes</a:t>
            </a:r>
          </a:p>
        </p:txBody>
      </p:sp>
      <p:sp>
        <p:nvSpPr>
          <p:cNvPr id="5" name="TextBox 5"/>
          <p:cNvSpPr txBox="1"/>
          <p:nvPr/>
        </p:nvSpPr>
        <p:spPr>
          <a:xfrm>
            <a:off x="1576171" y="1932527"/>
            <a:ext cx="6832979" cy="591572"/>
          </a:xfrm>
          <a:prstGeom prst="rect">
            <a:avLst/>
          </a:prstGeom>
        </p:spPr>
        <p:txBody>
          <a:bodyPr lIns="0" tIns="0" rIns="0" bIns="0" rtlCol="0" anchor="t">
            <a:spAutoFit/>
          </a:bodyPr>
          <a:lstStyle/>
          <a:p>
            <a:pPr marL="0" lvl="1" indent="0" algn="ctr">
              <a:lnSpc>
                <a:spcPts val="4462"/>
              </a:lnSpc>
              <a:spcBef>
                <a:spcPct val="0"/>
              </a:spcBef>
            </a:pPr>
            <a:r>
              <a:rPr lang="en-US" sz="4600" b="1">
                <a:solidFill>
                  <a:srgbClr val="000000"/>
                </a:solidFill>
                <a:latin typeface="DM Sans Bold"/>
                <a:ea typeface="DM Sans Bold"/>
                <a:cs typeface="DM Sans Bold"/>
                <a:sym typeface="DM Sans Bold"/>
              </a:rPr>
              <a:t>Entities </a:t>
            </a:r>
          </a:p>
        </p:txBody>
      </p:sp>
      <p:sp>
        <p:nvSpPr>
          <p:cNvPr id="6" name="TextBox 6"/>
          <p:cNvSpPr txBox="1"/>
          <p:nvPr/>
        </p:nvSpPr>
        <p:spPr>
          <a:xfrm>
            <a:off x="9926739" y="1932527"/>
            <a:ext cx="6832979" cy="591572"/>
          </a:xfrm>
          <a:prstGeom prst="rect">
            <a:avLst/>
          </a:prstGeom>
        </p:spPr>
        <p:txBody>
          <a:bodyPr lIns="0" tIns="0" rIns="0" bIns="0" rtlCol="0" anchor="t">
            <a:spAutoFit/>
          </a:bodyPr>
          <a:lstStyle/>
          <a:p>
            <a:pPr marL="0" lvl="1" indent="0" algn="ctr">
              <a:lnSpc>
                <a:spcPts val="4462"/>
              </a:lnSpc>
              <a:spcBef>
                <a:spcPct val="0"/>
              </a:spcBef>
            </a:pPr>
            <a:r>
              <a:rPr lang="en-US" sz="4600" b="1">
                <a:solidFill>
                  <a:srgbClr val="000000"/>
                </a:solidFill>
                <a:latin typeface="DM Sans Bold"/>
                <a:ea typeface="DM Sans Bold"/>
                <a:cs typeface="DM Sans Bold"/>
                <a:sym typeface="DM Sans Bold"/>
              </a:rPr>
              <a:t>Attributes</a:t>
            </a:r>
          </a:p>
        </p:txBody>
      </p:sp>
      <p:sp>
        <p:nvSpPr>
          <p:cNvPr id="7" name="TextBox 7"/>
          <p:cNvSpPr txBox="1"/>
          <p:nvPr/>
        </p:nvSpPr>
        <p:spPr>
          <a:xfrm>
            <a:off x="1200398" y="3623519"/>
            <a:ext cx="6832979" cy="591572"/>
          </a:xfrm>
          <a:prstGeom prst="rect">
            <a:avLst/>
          </a:prstGeom>
        </p:spPr>
        <p:txBody>
          <a:bodyPr lIns="0" tIns="0" rIns="0" bIns="0" rtlCol="0" anchor="t">
            <a:spAutoFit/>
          </a:bodyPr>
          <a:lstStyle/>
          <a:p>
            <a:pPr marL="0" lvl="1" indent="0" algn="ctr">
              <a:lnSpc>
                <a:spcPts val="4462"/>
              </a:lnSpc>
              <a:spcBef>
                <a:spcPct val="0"/>
              </a:spcBef>
            </a:pPr>
            <a:r>
              <a:rPr lang="en-US" sz="4600">
                <a:solidFill>
                  <a:srgbClr val="000000"/>
                </a:solidFill>
                <a:latin typeface="DM Sans"/>
                <a:ea typeface="DM Sans"/>
                <a:cs typeface="DM Sans"/>
                <a:sym typeface="DM Sans"/>
              </a:rPr>
              <a:t>Class(for train seating )</a:t>
            </a:r>
          </a:p>
        </p:txBody>
      </p:sp>
      <p:sp>
        <p:nvSpPr>
          <p:cNvPr id="8" name="TextBox 8"/>
          <p:cNvSpPr txBox="1"/>
          <p:nvPr/>
        </p:nvSpPr>
        <p:spPr>
          <a:xfrm>
            <a:off x="9559482" y="3594944"/>
            <a:ext cx="8559421" cy="1692487"/>
          </a:xfrm>
          <a:prstGeom prst="rect">
            <a:avLst/>
          </a:prstGeom>
        </p:spPr>
        <p:txBody>
          <a:bodyPr lIns="0" tIns="0" rIns="0" bIns="0" rtlCol="0" anchor="t">
            <a:spAutoFit/>
          </a:bodyPr>
          <a:lstStyle/>
          <a:p>
            <a:pPr algn="ctr">
              <a:lnSpc>
                <a:spcPts val="2859"/>
              </a:lnSpc>
            </a:pPr>
            <a:r>
              <a:rPr lang="en-US" sz="2947">
                <a:solidFill>
                  <a:srgbClr val="000000"/>
                </a:solidFill>
                <a:latin typeface="DM Sans"/>
                <a:ea typeface="DM Sans"/>
                <a:cs typeface="DM Sans"/>
                <a:sym typeface="DM Sans"/>
              </a:rPr>
              <a:t>ClassId (Primary Key),TrainNo (Foreign Key)</a:t>
            </a:r>
          </a:p>
          <a:p>
            <a:pPr algn="ctr">
              <a:lnSpc>
                <a:spcPts val="2859"/>
              </a:lnSpc>
            </a:pPr>
            <a:r>
              <a:rPr lang="en-US" sz="2947">
                <a:solidFill>
                  <a:srgbClr val="000000"/>
                </a:solidFill>
                <a:latin typeface="DM Sans"/>
                <a:ea typeface="DM Sans"/>
                <a:cs typeface="DM Sans"/>
                <a:sym typeface="DM Sans"/>
              </a:rPr>
              <a:t>ClassType (e.g., Sleeper, AC 3-Tier, AC 2-Tier)</a:t>
            </a:r>
          </a:p>
          <a:p>
            <a:pPr algn="ctr">
              <a:lnSpc>
                <a:spcPts val="2859"/>
              </a:lnSpc>
            </a:pPr>
            <a:endParaRPr lang="en-US" sz="2947">
              <a:solidFill>
                <a:srgbClr val="000000"/>
              </a:solidFill>
              <a:latin typeface="DM Sans"/>
              <a:ea typeface="DM Sans"/>
              <a:cs typeface="DM Sans"/>
              <a:sym typeface="DM Sans"/>
            </a:endParaRPr>
          </a:p>
          <a:p>
            <a:pPr marL="0" lvl="1" indent="0" algn="ctr">
              <a:lnSpc>
                <a:spcPts val="4535"/>
              </a:lnSpc>
              <a:spcBef>
                <a:spcPct val="0"/>
              </a:spcBef>
            </a:pPr>
            <a:endParaRPr lang="en-US" sz="2947">
              <a:solidFill>
                <a:srgbClr val="000000"/>
              </a:solidFill>
              <a:latin typeface="DM Sans"/>
              <a:ea typeface="DM Sans"/>
              <a:cs typeface="DM Sans"/>
              <a:sym typeface="DM Sans"/>
            </a:endParaRPr>
          </a:p>
        </p:txBody>
      </p:sp>
      <p:sp>
        <p:nvSpPr>
          <p:cNvPr id="9" name="TextBox 9"/>
          <p:cNvSpPr txBox="1"/>
          <p:nvPr/>
        </p:nvSpPr>
        <p:spPr>
          <a:xfrm>
            <a:off x="1576171" y="5775643"/>
            <a:ext cx="6832979" cy="591572"/>
          </a:xfrm>
          <a:prstGeom prst="rect">
            <a:avLst/>
          </a:prstGeom>
        </p:spPr>
        <p:txBody>
          <a:bodyPr lIns="0" tIns="0" rIns="0" bIns="0" rtlCol="0" anchor="t">
            <a:spAutoFit/>
          </a:bodyPr>
          <a:lstStyle/>
          <a:p>
            <a:pPr marL="0" lvl="1" indent="0" algn="ctr">
              <a:lnSpc>
                <a:spcPts val="4462"/>
              </a:lnSpc>
              <a:spcBef>
                <a:spcPct val="0"/>
              </a:spcBef>
            </a:pPr>
            <a:r>
              <a:rPr lang="en-US" sz="4600">
                <a:solidFill>
                  <a:srgbClr val="000000"/>
                </a:solidFill>
                <a:latin typeface="DM Sans"/>
                <a:ea typeface="DM Sans"/>
                <a:cs typeface="DM Sans"/>
                <a:sym typeface="DM Sans"/>
              </a:rPr>
              <a:t>Payment</a:t>
            </a:r>
          </a:p>
        </p:txBody>
      </p:sp>
      <p:sp>
        <p:nvSpPr>
          <p:cNvPr id="10" name="TextBox 10"/>
          <p:cNvSpPr txBox="1"/>
          <p:nvPr/>
        </p:nvSpPr>
        <p:spPr>
          <a:xfrm>
            <a:off x="9559482" y="5318657"/>
            <a:ext cx="8559421" cy="2269130"/>
          </a:xfrm>
          <a:prstGeom prst="rect">
            <a:avLst/>
          </a:prstGeom>
        </p:spPr>
        <p:txBody>
          <a:bodyPr lIns="0" tIns="0" rIns="0" bIns="0" rtlCol="0" anchor="t">
            <a:spAutoFit/>
          </a:bodyPr>
          <a:lstStyle/>
          <a:p>
            <a:pPr algn="ctr">
              <a:lnSpc>
                <a:spcPts val="2568"/>
              </a:lnSpc>
            </a:pPr>
            <a:r>
              <a:rPr lang="en-US" sz="2647">
                <a:solidFill>
                  <a:srgbClr val="000000"/>
                </a:solidFill>
                <a:latin typeface="DM Sans"/>
                <a:ea typeface="DM Sans"/>
                <a:cs typeface="DM Sans"/>
                <a:sym typeface="DM Sans"/>
              </a:rPr>
              <a:t>PaymentId (Primary Key),BookingId (Foreign Key)</a:t>
            </a:r>
          </a:p>
          <a:p>
            <a:pPr algn="ctr">
              <a:lnSpc>
                <a:spcPts val="2568"/>
              </a:lnSpc>
            </a:pPr>
            <a:r>
              <a:rPr lang="en-US" sz="2647">
                <a:solidFill>
                  <a:srgbClr val="000000"/>
                </a:solidFill>
                <a:latin typeface="DM Sans"/>
                <a:ea typeface="DM Sans"/>
                <a:cs typeface="DM Sans"/>
                <a:sym typeface="DM Sans"/>
              </a:rPr>
              <a:t>UserId (Foreign Key),PaymentDate</a:t>
            </a:r>
          </a:p>
          <a:p>
            <a:pPr algn="ctr">
              <a:lnSpc>
                <a:spcPts val="2568"/>
              </a:lnSpc>
            </a:pPr>
            <a:r>
              <a:rPr lang="en-US" sz="2647">
                <a:solidFill>
                  <a:srgbClr val="000000"/>
                </a:solidFill>
                <a:latin typeface="DM Sans"/>
                <a:ea typeface="DM Sans"/>
                <a:cs typeface="DM Sans"/>
                <a:sym typeface="DM Sans"/>
              </a:rPr>
              <a:t>PaymentMode (e.g., Credit Card, UPI, Net Banking),PaymentStatus,AmountPaid</a:t>
            </a:r>
          </a:p>
          <a:p>
            <a:pPr algn="ctr">
              <a:lnSpc>
                <a:spcPts val="2859"/>
              </a:lnSpc>
            </a:pPr>
            <a:endParaRPr lang="en-US" sz="2647">
              <a:solidFill>
                <a:srgbClr val="000000"/>
              </a:solidFill>
              <a:latin typeface="DM Sans"/>
              <a:ea typeface="DM Sans"/>
              <a:cs typeface="DM Sans"/>
              <a:sym typeface="DM Sans"/>
            </a:endParaRPr>
          </a:p>
          <a:p>
            <a:pPr marL="0" lvl="1" indent="0" algn="ctr">
              <a:lnSpc>
                <a:spcPts val="4535"/>
              </a:lnSpc>
              <a:spcBef>
                <a:spcPct val="0"/>
              </a:spcBef>
            </a:pPr>
            <a:endParaRPr lang="en-US" sz="2647">
              <a:solidFill>
                <a:srgbClr val="000000"/>
              </a:solidFill>
              <a:latin typeface="DM Sans"/>
              <a:ea typeface="DM Sans"/>
              <a:cs typeface="DM Sans"/>
              <a:sym typeface="DM Sans"/>
            </a:endParaRPr>
          </a:p>
        </p:txBody>
      </p:sp>
      <p:sp>
        <p:nvSpPr>
          <p:cNvPr id="11" name="TextBox 11"/>
          <p:cNvSpPr txBox="1"/>
          <p:nvPr/>
        </p:nvSpPr>
        <p:spPr>
          <a:xfrm>
            <a:off x="1392459" y="7692562"/>
            <a:ext cx="6832979" cy="591572"/>
          </a:xfrm>
          <a:prstGeom prst="rect">
            <a:avLst/>
          </a:prstGeom>
        </p:spPr>
        <p:txBody>
          <a:bodyPr lIns="0" tIns="0" rIns="0" bIns="0" rtlCol="0" anchor="t">
            <a:spAutoFit/>
          </a:bodyPr>
          <a:lstStyle/>
          <a:p>
            <a:pPr marL="0" lvl="1" indent="0" algn="ctr">
              <a:lnSpc>
                <a:spcPts val="4462"/>
              </a:lnSpc>
              <a:spcBef>
                <a:spcPct val="0"/>
              </a:spcBef>
            </a:pPr>
            <a:r>
              <a:rPr lang="en-US" sz="4600">
                <a:solidFill>
                  <a:srgbClr val="000000"/>
                </a:solidFill>
                <a:latin typeface="DM Sans"/>
                <a:ea typeface="DM Sans"/>
                <a:cs typeface="DM Sans"/>
                <a:sym typeface="DM Sans"/>
              </a:rPr>
              <a:t>Seat</a:t>
            </a:r>
          </a:p>
        </p:txBody>
      </p:sp>
      <p:sp>
        <p:nvSpPr>
          <p:cNvPr id="12" name="TextBox 12"/>
          <p:cNvSpPr txBox="1"/>
          <p:nvPr/>
        </p:nvSpPr>
        <p:spPr>
          <a:xfrm>
            <a:off x="9407082" y="7392522"/>
            <a:ext cx="8559421" cy="1692487"/>
          </a:xfrm>
          <a:prstGeom prst="rect">
            <a:avLst/>
          </a:prstGeom>
        </p:spPr>
        <p:txBody>
          <a:bodyPr lIns="0" tIns="0" rIns="0" bIns="0" rtlCol="0" anchor="t">
            <a:spAutoFit/>
          </a:bodyPr>
          <a:lstStyle/>
          <a:p>
            <a:pPr algn="ctr">
              <a:lnSpc>
                <a:spcPts val="2859"/>
              </a:lnSpc>
            </a:pPr>
            <a:r>
              <a:rPr lang="en-US" sz="2947">
                <a:solidFill>
                  <a:srgbClr val="000000"/>
                </a:solidFill>
                <a:latin typeface="DM Sans"/>
                <a:ea typeface="DM Sans"/>
                <a:cs typeface="DM Sans"/>
                <a:sym typeface="DM Sans"/>
              </a:rPr>
              <a:t>SeatId (Primary Key),TrainNo (Foreign Key)</a:t>
            </a:r>
          </a:p>
          <a:p>
            <a:pPr algn="ctr">
              <a:lnSpc>
                <a:spcPts val="2859"/>
              </a:lnSpc>
            </a:pPr>
            <a:r>
              <a:rPr lang="en-US" sz="2947">
                <a:solidFill>
                  <a:srgbClr val="000000"/>
                </a:solidFill>
                <a:latin typeface="DM Sans"/>
                <a:ea typeface="DM Sans"/>
                <a:cs typeface="DM Sans"/>
                <a:sym typeface="DM Sans"/>
              </a:rPr>
              <a:t>ClassId (Foreign Key),SeatNo</a:t>
            </a:r>
          </a:p>
          <a:p>
            <a:pPr algn="ctr">
              <a:lnSpc>
                <a:spcPts val="2859"/>
              </a:lnSpc>
            </a:pPr>
            <a:r>
              <a:rPr lang="en-US" sz="2947">
                <a:solidFill>
                  <a:srgbClr val="000000"/>
                </a:solidFill>
                <a:latin typeface="DM Sans"/>
                <a:ea typeface="DM Sans"/>
                <a:cs typeface="DM Sans"/>
                <a:sym typeface="DM Sans"/>
              </a:rPr>
              <a:t>AvailabilityStatus (e.g., Booked, Available)</a:t>
            </a:r>
          </a:p>
          <a:p>
            <a:pPr marL="0" lvl="1" indent="0" algn="ctr">
              <a:lnSpc>
                <a:spcPts val="4535"/>
              </a:lnSpc>
              <a:spcBef>
                <a:spcPct val="0"/>
              </a:spcBef>
            </a:pPr>
            <a:endParaRPr lang="en-US" sz="2947">
              <a:solidFill>
                <a:srgbClr val="000000"/>
              </a:solidFill>
              <a:latin typeface="DM Sans"/>
              <a:ea typeface="DM Sans"/>
              <a:cs typeface="DM Sans"/>
              <a:sym typeface="DM Sans"/>
            </a:endParaRPr>
          </a:p>
        </p:txBody>
      </p:sp>
      <p:sp>
        <p:nvSpPr>
          <p:cNvPr id="13" name="TextBox 13"/>
          <p:cNvSpPr txBox="1"/>
          <p:nvPr/>
        </p:nvSpPr>
        <p:spPr>
          <a:xfrm>
            <a:off x="1200398" y="9363075"/>
            <a:ext cx="6832979" cy="591572"/>
          </a:xfrm>
          <a:prstGeom prst="rect">
            <a:avLst/>
          </a:prstGeom>
        </p:spPr>
        <p:txBody>
          <a:bodyPr lIns="0" tIns="0" rIns="0" bIns="0" rtlCol="0" anchor="t">
            <a:spAutoFit/>
          </a:bodyPr>
          <a:lstStyle/>
          <a:p>
            <a:pPr marL="0" lvl="1" indent="0" algn="ctr">
              <a:lnSpc>
                <a:spcPts val="4462"/>
              </a:lnSpc>
              <a:spcBef>
                <a:spcPct val="0"/>
              </a:spcBef>
            </a:pPr>
            <a:r>
              <a:rPr lang="en-US" sz="4600">
                <a:solidFill>
                  <a:srgbClr val="000000"/>
                </a:solidFill>
                <a:latin typeface="DM Sans"/>
                <a:ea typeface="DM Sans"/>
                <a:cs typeface="DM Sans"/>
                <a:sym typeface="DM Sans"/>
              </a:rPr>
              <a:t>Route</a:t>
            </a:r>
          </a:p>
        </p:txBody>
      </p:sp>
      <p:sp>
        <p:nvSpPr>
          <p:cNvPr id="14" name="TextBox 14"/>
          <p:cNvSpPr txBox="1"/>
          <p:nvPr/>
        </p:nvSpPr>
        <p:spPr>
          <a:xfrm>
            <a:off x="9559482" y="9160097"/>
            <a:ext cx="8559421" cy="2054437"/>
          </a:xfrm>
          <a:prstGeom prst="rect">
            <a:avLst/>
          </a:prstGeom>
        </p:spPr>
        <p:txBody>
          <a:bodyPr lIns="0" tIns="0" rIns="0" bIns="0" rtlCol="0" anchor="t">
            <a:spAutoFit/>
          </a:bodyPr>
          <a:lstStyle/>
          <a:p>
            <a:pPr algn="ctr">
              <a:lnSpc>
                <a:spcPts val="2859"/>
              </a:lnSpc>
            </a:pPr>
            <a:r>
              <a:rPr lang="en-US" sz="2947">
                <a:solidFill>
                  <a:srgbClr val="000000"/>
                </a:solidFill>
                <a:latin typeface="DM Sans"/>
                <a:ea typeface="DM Sans"/>
                <a:cs typeface="DM Sans"/>
                <a:sym typeface="DM Sans"/>
              </a:rPr>
              <a:t>RouteId (Primary Key)</a:t>
            </a:r>
          </a:p>
          <a:p>
            <a:pPr algn="ctr">
              <a:lnSpc>
                <a:spcPts val="2859"/>
              </a:lnSpc>
            </a:pPr>
            <a:r>
              <a:rPr lang="en-US" sz="2947">
                <a:solidFill>
                  <a:srgbClr val="000000"/>
                </a:solidFill>
                <a:latin typeface="DM Sans"/>
                <a:ea typeface="DM Sans"/>
                <a:cs typeface="DM Sans"/>
                <a:sym typeface="DM Sans"/>
              </a:rPr>
              <a:t>TrainNo (Foreign Key)</a:t>
            </a:r>
          </a:p>
          <a:p>
            <a:pPr algn="ctr">
              <a:lnSpc>
                <a:spcPts val="2859"/>
              </a:lnSpc>
            </a:pPr>
            <a:r>
              <a:rPr lang="en-US" sz="2947">
                <a:solidFill>
                  <a:srgbClr val="000000"/>
                </a:solidFill>
                <a:latin typeface="DM Sans"/>
                <a:ea typeface="DM Sans"/>
                <a:cs typeface="DM Sans"/>
                <a:sym typeface="DM Sans"/>
              </a:rPr>
              <a:t>StationNo (Foreign Key)</a:t>
            </a:r>
          </a:p>
          <a:p>
            <a:pPr algn="ctr">
              <a:lnSpc>
                <a:spcPts val="2859"/>
              </a:lnSpc>
            </a:pPr>
            <a:endParaRPr lang="en-US" sz="2947">
              <a:solidFill>
                <a:srgbClr val="000000"/>
              </a:solidFill>
              <a:latin typeface="DM Sans"/>
              <a:ea typeface="DM Sans"/>
              <a:cs typeface="DM Sans"/>
              <a:sym typeface="DM Sans"/>
            </a:endParaRPr>
          </a:p>
          <a:p>
            <a:pPr marL="0" lvl="1" indent="0" algn="ctr">
              <a:lnSpc>
                <a:spcPts val="4535"/>
              </a:lnSpc>
              <a:spcBef>
                <a:spcPct val="0"/>
              </a:spcBef>
            </a:pPr>
            <a:endParaRPr lang="en-US" sz="2947">
              <a:solidFill>
                <a:srgbClr val="000000"/>
              </a:solidFill>
              <a:latin typeface="DM Sans"/>
              <a:ea typeface="DM Sans"/>
              <a:cs typeface="DM Sans"/>
              <a:sym typeface="DM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p:cNvGraphicFramePr>
            <a:graphicFrameLocks noGrp="1"/>
          </p:cNvGraphicFramePr>
          <p:nvPr>
            <p:extLst>
              <p:ext uri="{D42A27DB-BD31-4B8C-83A1-F6EECF244321}">
                <p14:modId xmlns:p14="http://schemas.microsoft.com/office/powerpoint/2010/main" val="1185543677"/>
              </p:ext>
            </p:extLst>
          </p:nvPr>
        </p:nvGraphicFramePr>
        <p:xfrm>
          <a:off x="21183600" y="4675418"/>
          <a:ext cx="455623" cy="1224026"/>
        </p:xfrm>
        <a:graphic>
          <a:graphicData uri="http://schemas.openxmlformats.org/drawingml/2006/table">
            <a:tbl>
              <a:tblPr/>
              <a:tblGrid>
                <a:gridCol w="455623">
                  <a:extLst>
                    <a:ext uri="{9D8B030D-6E8A-4147-A177-3AD203B41FA5}">
                      <a16:colId xmlns:a16="http://schemas.microsoft.com/office/drawing/2014/main" val="20000"/>
                    </a:ext>
                  </a:extLst>
                </a:gridCol>
              </a:tblGrid>
              <a:tr h="0">
                <a:tc>
                  <a:txBody>
                    <a:bodyPr/>
                    <a:lstStyle/>
                    <a:p>
                      <a:pPr algn="ctr">
                        <a:lnSpc>
                          <a:spcPts val="2100"/>
                        </a:lnSpc>
                        <a:defRPr/>
                      </a:pPr>
                      <a:endParaRPr lang="en-US" sz="1100" dirty="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99ACFF"/>
                    </a:solidFill>
                  </a:tcPr>
                </a:tc>
                <a:extLst>
                  <a:ext uri="{0D108BD9-81ED-4DB2-BD59-A6C34878D82A}">
                    <a16:rowId xmlns:a16="http://schemas.microsoft.com/office/drawing/2014/main" val="10000"/>
                  </a:ext>
                </a:extLst>
              </a:tr>
              <a:tr h="0">
                <a:tc>
                  <a:txBody>
                    <a:bodyPr/>
                    <a:lstStyle/>
                    <a:p>
                      <a:pPr algn="ctr">
                        <a:lnSpc>
                          <a:spcPts val="2100"/>
                        </a:lnSpc>
                        <a:defRPr/>
                      </a:pPr>
                      <a:endParaRPr lang="en-US" sz="1100" dirty="0"/>
                    </a:p>
                  </a:txBody>
                  <a:tcPr marL="190500" marR="190500" marT="190500" marB="190500" anchor="ctr">
                    <a:lnL w="0" cap="flat" cmpd="sng" algn="ctr">
                      <a:solidFill>
                        <a:srgbClr val="99ACFF"/>
                      </a:solidFill>
                      <a:prstDash val="solid"/>
                      <a:round/>
                      <a:headEnd type="none" w="med" len="med"/>
                      <a:tailEnd type="none" w="med" len="med"/>
                    </a:lnL>
                    <a:lnR w="0" cap="flat" cmpd="sng" algn="ctr">
                      <a:solidFill>
                        <a:srgbClr val="99ACFF"/>
                      </a:solidFill>
                      <a:prstDash val="solid"/>
                      <a:round/>
                      <a:headEnd type="none" w="med" len="med"/>
                      <a:tailEnd type="none" w="med" len="med"/>
                    </a:lnR>
                    <a:lnT w="0" cap="flat" cmpd="sng" algn="ctr">
                      <a:solidFill>
                        <a:srgbClr val="99ACFF"/>
                      </a:solidFill>
                      <a:prstDash val="solid"/>
                      <a:round/>
                      <a:headEnd type="none" w="med" len="med"/>
                      <a:tailEnd type="none" w="med" len="med"/>
                    </a:lnT>
                    <a:lnB w="0" cap="flat" cmpd="sng" algn="ctr">
                      <a:solidFill>
                        <a:srgbClr val="99ACFF"/>
                      </a:solidFill>
                      <a:prstDash val="solid"/>
                      <a:round/>
                      <a:headEnd type="none" w="med" len="med"/>
                      <a:tailEnd type="none" w="med" len="med"/>
                    </a:lnB>
                    <a:solidFill>
                      <a:srgbClr val="99ACFF"/>
                    </a:solidFill>
                  </a:tcPr>
                </a:tc>
                <a:extLst>
                  <a:ext uri="{0D108BD9-81ED-4DB2-BD59-A6C34878D82A}">
                    <a16:rowId xmlns:a16="http://schemas.microsoft.com/office/drawing/2014/main" val="10001"/>
                  </a:ext>
                </a:extLst>
              </a:tr>
            </a:tbl>
          </a:graphicData>
        </a:graphic>
      </p:graphicFrame>
      <p:sp>
        <p:nvSpPr>
          <p:cNvPr id="4" name="TextBox 4"/>
          <p:cNvSpPr txBox="1"/>
          <p:nvPr/>
        </p:nvSpPr>
        <p:spPr>
          <a:xfrm>
            <a:off x="0" y="152400"/>
            <a:ext cx="18288000" cy="909325"/>
          </a:xfrm>
          <a:prstGeom prst="rect">
            <a:avLst/>
          </a:prstGeom>
        </p:spPr>
        <p:txBody>
          <a:bodyPr lIns="0" tIns="0" rIns="0" bIns="0" rtlCol="0" anchor="t">
            <a:spAutoFit/>
          </a:bodyPr>
          <a:lstStyle/>
          <a:p>
            <a:pPr marL="0" lvl="1" indent="0" algn="ctr">
              <a:lnSpc>
                <a:spcPts val="6790"/>
              </a:lnSpc>
              <a:spcBef>
                <a:spcPct val="0"/>
              </a:spcBef>
            </a:pPr>
            <a:r>
              <a:rPr lang="en-US" sz="7000" b="1">
                <a:solidFill>
                  <a:srgbClr val="000000"/>
                </a:solidFill>
                <a:latin typeface="DM Sans Bold"/>
                <a:ea typeface="DM Sans Bold"/>
                <a:cs typeface="DM Sans Bold"/>
                <a:sym typeface="DM Sans Bold"/>
              </a:rPr>
              <a:t>   List of Entities and Attributes</a:t>
            </a:r>
          </a:p>
        </p:txBody>
      </p:sp>
      <p:sp>
        <p:nvSpPr>
          <p:cNvPr id="5" name="TextBox 5"/>
          <p:cNvSpPr txBox="1"/>
          <p:nvPr/>
        </p:nvSpPr>
        <p:spPr>
          <a:xfrm>
            <a:off x="1576171" y="1932527"/>
            <a:ext cx="6832979" cy="591572"/>
          </a:xfrm>
          <a:prstGeom prst="rect">
            <a:avLst/>
          </a:prstGeom>
        </p:spPr>
        <p:txBody>
          <a:bodyPr lIns="0" tIns="0" rIns="0" bIns="0" rtlCol="0" anchor="t">
            <a:spAutoFit/>
          </a:bodyPr>
          <a:lstStyle/>
          <a:p>
            <a:pPr marL="0" lvl="1" indent="0" algn="ctr">
              <a:lnSpc>
                <a:spcPts val="4462"/>
              </a:lnSpc>
              <a:spcBef>
                <a:spcPct val="0"/>
              </a:spcBef>
            </a:pPr>
            <a:r>
              <a:rPr lang="en-US" sz="4600" b="1">
                <a:solidFill>
                  <a:srgbClr val="000000"/>
                </a:solidFill>
                <a:latin typeface="DM Sans Bold"/>
                <a:ea typeface="DM Sans Bold"/>
                <a:cs typeface="DM Sans Bold"/>
                <a:sym typeface="DM Sans Bold"/>
              </a:rPr>
              <a:t>Entities </a:t>
            </a:r>
          </a:p>
        </p:txBody>
      </p:sp>
      <p:sp>
        <p:nvSpPr>
          <p:cNvPr id="6" name="TextBox 6"/>
          <p:cNvSpPr txBox="1"/>
          <p:nvPr/>
        </p:nvSpPr>
        <p:spPr>
          <a:xfrm>
            <a:off x="9926739" y="1932527"/>
            <a:ext cx="6832979" cy="591572"/>
          </a:xfrm>
          <a:prstGeom prst="rect">
            <a:avLst/>
          </a:prstGeom>
        </p:spPr>
        <p:txBody>
          <a:bodyPr lIns="0" tIns="0" rIns="0" bIns="0" rtlCol="0" anchor="t">
            <a:spAutoFit/>
          </a:bodyPr>
          <a:lstStyle/>
          <a:p>
            <a:pPr marL="0" lvl="1" indent="0" algn="ctr">
              <a:lnSpc>
                <a:spcPts val="4462"/>
              </a:lnSpc>
              <a:spcBef>
                <a:spcPct val="0"/>
              </a:spcBef>
            </a:pPr>
            <a:r>
              <a:rPr lang="en-US" sz="4600" b="1">
                <a:solidFill>
                  <a:srgbClr val="000000"/>
                </a:solidFill>
                <a:latin typeface="DM Sans Bold"/>
                <a:ea typeface="DM Sans Bold"/>
                <a:cs typeface="DM Sans Bold"/>
                <a:sym typeface="DM Sans Bold"/>
              </a:rPr>
              <a:t>Attributes</a:t>
            </a:r>
          </a:p>
        </p:txBody>
      </p:sp>
      <p:sp>
        <p:nvSpPr>
          <p:cNvPr id="7" name="TextBox 7"/>
          <p:cNvSpPr txBox="1"/>
          <p:nvPr/>
        </p:nvSpPr>
        <p:spPr>
          <a:xfrm>
            <a:off x="1200398" y="3623519"/>
            <a:ext cx="6832979" cy="591572"/>
          </a:xfrm>
          <a:prstGeom prst="rect">
            <a:avLst/>
          </a:prstGeom>
        </p:spPr>
        <p:txBody>
          <a:bodyPr lIns="0" tIns="0" rIns="0" bIns="0" rtlCol="0" anchor="t">
            <a:spAutoFit/>
          </a:bodyPr>
          <a:lstStyle/>
          <a:p>
            <a:pPr marL="0" lvl="1" indent="0" algn="ctr">
              <a:lnSpc>
                <a:spcPts val="4462"/>
              </a:lnSpc>
              <a:spcBef>
                <a:spcPct val="0"/>
              </a:spcBef>
            </a:pPr>
            <a:r>
              <a:rPr lang="en-US" sz="4600">
                <a:solidFill>
                  <a:srgbClr val="000000"/>
                </a:solidFill>
                <a:latin typeface="DM Sans"/>
                <a:ea typeface="DM Sans"/>
                <a:cs typeface="DM Sans"/>
                <a:sym typeface="DM Sans"/>
              </a:rPr>
              <a:t>Schedule</a:t>
            </a:r>
          </a:p>
        </p:txBody>
      </p:sp>
      <p:sp>
        <p:nvSpPr>
          <p:cNvPr id="8" name="TextBox 8"/>
          <p:cNvSpPr txBox="1"/>
          <p:nvPr/>
        </p:nvSpPr>
        <p:spPr>
          <a:xfrm>
            <a:off x="9559482" y="3594944"/>
            <a:ext cx="8559421" cy="1692487"/>
          </a:xfrm>
          <a:prstGeom prst="rect">
            <a:avLst/>
          </a:prstGeom>
        </p:spPr>
        <p:txBody>
          <a:bodyPr lIns="0" tIns="0" rIns="0" bIns="0" rtlCol="0" anchor="t">
            <a:spAutoFit/>
          </a:bodyPr>
          <a:lstStyle/>
          <a:p>
            <a:pPr algn="ctr">
              <a:lnSpc>
                <a:spcPts val="2859"/>
              </a:lnSpc>
            </a:pPr>
            <a:r>
              <a:rPr lang="en-US" sz="2947">
                <a:solidFill>
                  <a:srgbClr val="000000"/>
                </a:solidFill>
                <a:latin typeface="DM Sans"/>
                <a:ea typeface="DM Sans"/>
                <a:cs typeface="DM Sans"/>
                <a:sym typeface="DM Sans"/>
              </a:rPr>
              <a:t>ScheduleId (Primary Key),TrainNo (Foreign Key)</a:t>
            </a:r>
          </a:p>
          <a:p>
            <a:pPr algn="ctr">
              <a:lnSpc>
                <a:spcPts val="2859"/>
              </a:lnSpc>
            </a:pPr>
            <a:r>
              <a:rPr lang="en-US" sz="2947">
                <a:solidFill>
                  <a:srgbClr val="000000"/>
                </a:solidFill>
                <a:latin typeface="DM Sans"/>
                <a:ea typeface="DM Sans"/>
                <a:cs typeface="DM Sans"/>
                <a:sym typeface="DM Sans"/>
              </a:rPr>
              <a:t>StationNo (Foreign Key),ArrivalTime</a:t>
            </a:r>
          </a:p>
          <a:p>
            <a:pPr algn="ctr">
              <a:lnSpc>
                <a:spcPts val="2859"/>
              </a:lnSpc>
            </a:pPr>
            <a:r>
              <a:rPr lang="en-US" sz="2947">
                <a:solidFill>
                  <a:srgbClr val="000000"/>
                </a:solidFill>
                <a:latin typeface="DM Sans"/>
                <a:ea typeface="DM Sans"/>
                <a:cs typeface="DM Sans"/>
                <a:sym typeface="DM Sans"/>
              </a:rPr>
              <a:t>DepartureTime</a:t>
            </a:r>
          </a:p>
          <a:p>
            <a:pPr marL="0" lvl="1" indent="0" algn="ctr">
              <a:lnSpc>
                <a:spcPts val="4535"/>
              </a:lnSpc>
              <a:spcBef>
                <a:spcPct val="0"/>
              </a:spcBef>
            </a:pPr>
            <a:endParaRPr lang="en-US" sz="2947">
              <a:solidFill>
                <a:srgbClr val="000000"/>
              </a:solidFill>
              <a:latin typeface="DM Sans"/>
              <a:ea typeface="DM Sans"/>
              <a:cs typeface="DM Sans"/>
              <a:sym typeface="DM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136549" y="721614"/>
            <a:ext cx="10014901" cy="737997"/>
          </a:xfrm>
          <a:prstGeom prst="rect">
            <a:avLst/>
          </a:prstGeom>
        </p:spPr>
        <p:txBody>
          <a:bodyPr lIns="0" tIns="0" rIns="0" bIns="0" rtlCol="0" anchor="t">
            <a:spAutoFit/>
          </a:bodyPr>
          <a:lstStyle/>
          <a:p>
            <a:pPr algn="ctr">
              <a:lnSpc>
                <a:spcPts val="5529"/>
              </a:lnSpc>
            </a:pPr>
            <a:r>
              <a:rPr lang="en-US" sz="5700" b="1">
                <a:solidFill>
                  <a:srgbClr val="000000"/>
                </a:solidFill>
                <a:latin typeface="DM Sans Bold"/>
                <a:ea typeface="DM Sans Bold"/>
                <a:cs typeface="DM Sans Bold"/>
                <a:sym typeface="DM Sans Bold"/>
              </a:rPr>
              <a:t>Schema Diagram</a:t>
            </a:r>
          </a:p>
        </p:txBody>
      </p:sp>
      <p:sp>
        <p:nvSpPr>
          <p:cNvPr id="17" name="Freeform 17"/>
          <p:cNvSpPr/>
          <p:nvPr/>
        </p:nvSpPr>
        <p:spPr>
          <a:xfrm>
            <a:off x="6096000" y="1459611"/>
            <a:ext cx="5919764" cy="8367157"/>
          </a:xfrm>
          <a:custGeom>
            <a:avLst/>
            <a:gdLst/>
            <a:ahLst/>
            <a:cxnLst/>
            <a:rect l="l" t="t" r="r" b="b"/>
            <a:pathLst>
              <a:path w="5919764" h="8367157">
                <a:moveTo>
                  <a:pt x="0" y="0"/>
                </a:moveTo>
                <a:lnTo>
                  <a:pt x="5919764" y="0"/>
                </a:lnTo>
                <a:lnTo>
                  <a:pt x="5919764" y="8367157"/>
                </a:lnTo>
                <a:lnTo>
                  <a:pt x="0" y="8367157"/>
                </a:lnTo>
                <a:lnTo>
                  <a:pt x="0" y="0"/>
                </a:lnTo>
                <a:close/>
              </a:path>
            </a:pathLst>
          </a:custGeom>
          <a:blipFill>
            <a:blip r:embed="rId2"/>
            <a:stretch>
              <a:fillRect/>
            </a:stretch>
          </a:blipFill>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062397" y="852972"/>
            <a:ext cx="10014901" cy="737997"/>
          </a:xfrm>
          <a:prstGeom prst="rect">
            <a:avLst/>
          </a:prstGeom>
        </p:spPr>
        <p:txBody>
          <a:bodyPr lIns="0" tIns="0" rIns="0" bIns="0" rtlCol="0" anchor="t">
            <a:spAutoFit/>
          </a:bodyPr>
          <a:lstStyle/>
          <a:p>
            <a:pPr algn="ctr">
              <a:lnSpc>
                <a:spcPts val="5529"/>
              </a:lnSpc>
            </a:pPr>
            <a:r>
              <a:rPr lang="en-US" sz="5700" b="1" dirty="0">
                <a:solidFill>
                  <a:srgbClr val="000000"/>
                </a:solidFill>
                <a:latin typeface="DM Sans Bold"/>
                <a:ea typeface="DM Sans Bold"/>
                <a:cs typeface="DM Sans Bold"/>
                <a:sym typeface="DM Sans Bold"/>
              </a:rPr>
              <a:t>  ER Diagram</a:t>
            </a:r>
          </a:p>
        </p:txBody>
      </p:sp>
      <p:pic>
        <p:nvPicPr>
          <p:cNvPr id="4" name="Picture 3">
            <a:extLst>
              <a:ext uri="{FF2B5EF4-FFF2-40B4-BE49-F238E27FC236}">
                <a16:creationId xmlns:a16="http://schemas.microsoft.com/office/drawing/2014/main" id="{8FBF3741-6B48-0F47-550A-01944FB97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1790700"/>
            <a:ext cx="12365176" cy="7467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0256115" y="2639048"/>
            <a:ext cx="7181225" cy="5008904"/>
          </a:xfrm>
          <a:custGeom>
            <a:avLst/>
            <a:gdLst/>
            <a:ahLst/>
            <a:cxnLst/>
            <a:rect l="l" t="t" r="r" b="b"/>
            <a:pathLst>
              <a:path w="7181225" h="5008904">
                <a:moveTo>
                  <a:pt x="0" y="0"/>
                </a:moveTo>
                <a:lnTo>
                  <a:pt x="7181225" y="0"/>
                </a:lnTo>
                <a:lnTo>
                  <a:pt x="7181225" y="5008904"/>
                </a:lnTo>
                <a:lnTo>
                  <a:pt x="0" y="50089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1504950" y="1754505"/>
            <a:ext cx="8751165" cy="3387090"/>
          </a:xfrm>
          <a:prstGeom prst="rect">
            <a:avLst/>
          </a:prstGeom>
        </p:spPr>
        <p:txBody>
          <a:bodyPr lIns="0" tIns="0" rIns="0" bIns="0" rtlCol="0" anchor="t">
            <a:spAutoFit/>
          </a:bodyPr>
          <a:lstStyle/>
          <a:p>
            <a:pPr algn="l">
              <a:lnSpc>
                <a:spcPts val="8730"/>
              </a:lnSpc>
            </a:pPr>
            <a:r>
              <a:rPr lang="en-US" sz="9000" b="1" dirty="0">
                <a:solidFill>
                  <a:srgbClr val="000000"/>
                </a:solidFill>
                <a:latin typeface="DM Sans Bold"/>
                <a:ea typeface="DM Sans Bold"/>
                <a:cs typeface="DM Sans Bold"/>
                <a:sym typeface="DM Sans Bold"/>
              </a:rPr>
              <a:t>Final reflections and future steps</a:t>
            </a:r>
          </a:p>
        </p:txBody>
      </p:sp>
      <p:sp>
        <p:nvSpPr>
          <p:cNvPr id="6" name="TextBox 6"/>
          <p:cNvSpPr txBox="1"/>
          <p:nvPr/>
        </p:nvSpPr>
        <p:spPr>
          <a:xfrm>
            <a:off x="1504950" y="5398770"/>
            <a:ext cx="8477250" cy="4431983"/>
          </a:xfrm>
          <a:prstGeom prst="rect">
            <a:avLst/>
          </a:prstGeom>
        </p:spPr>
        <p:txBody>
          <a:bodyPr wrap="square" lIns="0" tIns="0" rIns="0" bIns="0" rtlCol="0" anchor="t">
            <a:spAutoFit/>
          </a:bodyPr>
          <a:lstStyle/>
          <a:p>
            <a:pPr algn="just"/>
            <a:r>
              <a:rPr lang="en-US" sz="3200" dirty="0">
                <a:latin typeface="Times New Roman" panose="02020603050405020304" pitchFamily="18" charset="0"/>
                <a:cs typeface="Times New Roman" panose="02020603050405020304" pitchFamily="18" charset="0"/>
              </a:rPr>
              <a:t>	To implement seat-route mapping for the scenario where a user booking a ticket for a segment of the journey (e.g., Hyderabad to Nanded) leaves the same seat available for other users (e.g., Nanded to Pune).</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AI Chatbots for Support      Provide 24/7 assistance to passengers for inquiries, booking support, and grievance handling</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6"/>
          <p:cNvSpPr txBox="1"/>
          <p:nvPr/>
        </p:nvSpPr>
        <p:spPr>
          <a:xfrm>
            <a:off x="3688802" y="3019867"/>
            <a:ext cx="10910396" cy="3364511"/>
          </a:xfrm>
          <a:prstGeom prst="rect">
            <a:avLst/>
          </a:prstGeom>
        </p:spPr>
        <p:txBody>
          <a:bodyPr lIns="0" tIns="0" rIns="0" bIns="0" rtlCol="0" anchor="t">
            <a:spAutoFit/>
          </a:bodyPr>
          <a:lstStyle/>
          <a:p>
            <a:pPr algn="ctr">
              <a:lnSpc>
                <a:spcPts val="12699"/>
              </a:lnSpc>
            </a:pPr>
            <a:r>
              <a:rPr lang="en-US" sz="14597" b="1">
                <a:solidFill>
                  <a:srgbClr val="000000"/>
                </a:solidFill>
                <a:latin typeface="DM Sans Bold"/>
                <a:ea typeface="DM Sans Bold"/>
                <a:cs typeface="DM Sans Bold"/>
                <a:sym typeface="DM Sans Bold"/>
              </a:rPr>
              <a:t>Thank you very much!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504950" y="4037358"/>
            <a:ext cx="7707571" cy="5564505"/>
          </a:xfrm>
          <a:prstGeom prst="rect">
            <a:avLst/>
          </a:prstGeom>
        </p:spPr>
        <p:txBody>
          <a:bodyPr lIns="0" tIns="0" rIns="0" bIns="0" rtlCol="0" anchor="t">
            <a:spAutoFit/>
          </a:bodyPr>
          <a:lstStyle/>
          <a:p>
            <a:pPr marL="0" lvl="0" indent="0" algn="l">
              <a:lnSpc>
                <a:spcPts val="3779"/>
              </a:lnSpc>
              <a:spcBef>
                <a:spcPct val="0"/>
              </a:spcBef>
            </a:pPr>
            <a:r>
              <a:rPr lang="en-US" sz="2799" u="none" spc="167" dirty="0">
                <a:solidFill>
                  <a:srgbClr val="000000"/>
                </a:solidFill>
                <a:latin typeface="DM Sans"/>
                <a:ea typeface="DM Sans"/>
                <a:cs typeface="DM Sans"/>
                <a:sym typeface="DM Sans"/>
              </a:rPr>
              <a:t>The Railway Management System allows admin to manage the system which comprises User details, Passenger Details Train Status, Ticket status, Station info. The admin is able to alter the data according to the requirement in order to manage the system. The goal of this project is to build and maintain a database that contains information about various users, passengers, trains, etc.</a:t>
            </a:r>
          </a:p>
          <a:p>
            <a:pPr marL="0" lvl="0" indent="0" algn="l">
              <a:lnSpc>
                <a:spcPts val="2699"/>
              </a:lnSpc>
              <a:spcBef>
                <a:spcPct val="0"/>
              </a:spcBef>
            </a:pPr>
            <a:endParaRPr lang="en-US" sz="2799" u="none" spc="167" dirty="0">
              <a:solidFill>
                <a:srgbClr val="000000"/>
              </a:solidFill>
              <a:latin typeface="DM Sans"/>
              <a:ea typeface="DM Sans"/>
              <a:cs typeface="DM Sans"/>
              <a:sym typeface="DM Sans"/>
            </a:endParaRPr>
          </a:p>
        </p:txBody>
      </p:sp>
      <p:sp>
        <p:nvSpPr>
          <p:cNvPr id="9" name="Freeform 9"/>
          <p:cNvSpPr/>
          <p:nvPr/>
        </p:nvSpPr>
        <p:spPr>
          <a:xfrm>
            <a:off x="10914150" y="2507379"/>
            <a:ext cx="6345150" cy="5272243"/>
          </a:xfrm>
          <a:custGeom>
            <a:avLst/>
            <a:gdLst/>
            <a:ahLst/>
            <a:cxnLst/>
            <a:rect l="l" t="t" r="r" b="b"/>
            <a:pathLst>
              <a:path w="6345150" h="5272243">
                <a:moveTo>
                  <a:pt x="0" y="0"/>
                </a:moveTo>
                <a:lnTo>
                  <a:pt x="6345150" y="0"/>
                </a:lnTo>
                <a:lnTo>
                  <a:pt x="6345150" y="5272242"/>
                </a:lnTo>
                <a:lnTo>
                  <a:pt x="0" y="52722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1504950" y="2898168"/>
            <a:ext cx="7848753" cy="1177290"/>
          </a:xfrm>
          <a:prstGeom prst="rect">
            <a:avLst/>
          </a:prstGeom>
        </p:spPr>
        <p:txBody>
          <a:bodyPr lIns="0" tIns="0" rIns="0" bIns="0" rtlCol="0" anchor="t">
            <a:spAutoFit/>
          </a:bodyPr>
          <a:lstStyle/>
          <a:p>
            <a:pPr algn="l">
              <a:lnSpc>
                <a:spcPts val="8730"/>
              </a:lnSpc>
            </a:pPr>
            <a:r>
              <a:rPr lang="en-US" sz="9000" b="1" dirty="0">
                <a:solidFill>
                  <a:srgbClr val="000000"/>
                </a:solidFill>
                <a:latin typeface="DM Sans Bold"/>
                <a:ea typeface="DM Sans Bold"/>
                <a:cs typeface="DM Sans Bold"/>
                <a:sym typeface="DM Sans Bold"/>
              </a:rPr>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504950" y="3118971"/>
            <a:ext cx="7025086" cy="2282190"/>
          </a:xfrm>
          <a:prstGeom prst="rect">
            <a:avLst/>
          </a:prstGeom>
        </p:spPr>
        <p:txBody>
          <a:bodyPr lIns="0" tIns="0" rIns="0" bIns="0" rtlCol="0" anchor="t">
            <a:spAutoFit/>
          </a:bodyPr>
          <a:lstStyle/>
          <a:p>
            <a:pPr algn="l">
              <a:lnSpc>
                <a:spcPts val="8730"/>
              </a:lnSpc>
            </a:pPr>
            <a:r>
              <a:rPr lang="en-US" sz="9000" b="1" dirty="0">
                <a:solidFill>
                  <a:srgbClr val="000000"/>
                </a:solidFill>
                <a:latin typeface="DM Sans Bold"/>
                <a:ea typeface="DM Sans Bold"/>
                <a:cs typeface="DM Sans Bold"/>
                <a:sym typeface="DM Sans Bold"/>
              </a:rPr>
              <a:t>Project Scope</a:t>
            </a:r>
          </a:p>
        </p:txBody>
      </p:sp>
      <p:sp>
        <p:nvSpPr>
          <p:cNvPr id="4" name="TextBox 4"/>
          <p:cNvSpPr txBox="1"/>
          <p:nvPr/>
        </p:nvSpPr>
        <p:spPr>
          <a:xfrm>
            <a:off x="1504950" y="5704581"/>
            <a:ext cx="7025086" cy="2033505"/>
          </a:xfrm>
          <a:prstGeom prst="rect">
            <a:avLst/>
          </a:prstGeom>
        </p:spPr>
        <p:txBody>
          <a:bodyPr lIns="0" tIns="0" rIns="0" bIns="0" rtlCol="0" anchor="t">
            <a:spAutoFit/>
          </a:bodyPr>
          <a:lstStyle/>
          <a:p>
            <a:pPr marL="0" lvl="0" indent="0" algn="l">
              <a:lnSpc>
                <a:spcPts val="4049"/>
              </a:lnSpc>
              <a:spcBef>
                <a:spcPct val="0"/>
              </a:spcBef>
            </a:pPr>
            <a:r>
              <a:rPr lang="en-US" sz="2999" spc="179" dirty="0">
                <a:solidFill>
                  <a:srgbClr val="000000"/>
                </a:solidFill>
                <a:latin typeface="DM Sans"/>
                <a:ea typeface="DM Sans"/>
                <a:cs typeface="DM Sans"/>
                <a:sym typeface="DM Sans"/>
              </a:rPr>
              <a:t> All the manual work should be converted and computerized so that the manual work for the employees will be reduced . </a:t>
            </a:r>
          </a:p>
        </p:txBody>
      </p:sp>
      <p:grpSp>
        <p:nvGrpSpPr>
          <p:cNvPr id="5" name="Group 5"/>
          <p:cNvGrpSpPr/>
          <p:nvPr/>
        </p:nvGrpSpPr>
        <p:grpSpPr>
          <a:xfrm>
            <a:off x="9982200" y="2052171"/>
            <a:ext cx="6998061" cy="2561528"/>
            <a:chOff x="0" y="0"/>
            <a:chExt cx="2342659" cy="857492"/>
          </a:xfrm>
        </p:grpSpPr>
        <p:sp>
          <p:nvSpPr>
            <p:cNvPr id="6" name="Freeform 6"/>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p:spPr>
          <p:style>
            <a:lnRef idx="2">
              <a:schemeClr val="accent4"/>
            </a:lnRef>
            <a:fillRef idx="1">
              <a:schemeClr val="lt1"/>
            </a:fillRef>
            <a:effectRef idx="0">
              <a:schemeClr val="accent4"/>
            </a:effectRef>
            <a:fontRef idx="minor">
              <a:schemeClr val="dk1"/>
            </a:fontRef>
          </p:style>
        </p:sp>
        <p:sp>
          <p:nvSpPr>
            <p:cNvPr id="7" name="TextBox 7"/>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sp>
        <p:nvSpPr>
          <p:cNvPr id="8" name="TextBox 8"/>
          <p:cNvSpPr txBox="1"/>
          <p:nvPr/>
        </p:nvSpPr>
        <p:spPr>
          <a:xfrm>
            <a:off x="10318292" y="2972390"/>
            <a:ext cx="1578952" cy="861453"/>
          </a:xfrm>
          <a:prstGeom prst="rect">
            <a:avLst/>
          </a:prstGeom>
        </p:spPr>
        <p:txBody>
          <a:bodyPr lIns="0" tIns="0" rIns="0" bIns="0" rtlCol="0" anchor="t">
            <a:spAutoFit/>
          </a:bodyPr>
          <a:lstStyle/>
          <a:p>
            <a:pPr algn="l">
              <a:lnSpc>
                <a:spcPts val="6432"/>
              </a:lnSpc>
            </a:pPr>
            <a:r>
              <a:rPr lang="en-US" sz="6700" spc="-549">
                <a:solidFill>
                  <a:srgbClr val="000000"/>
                </a:solidFill>
                <a:latin typeface="DM Sans"/>
                <a:ea typeface="DM Sans"/>
                <a:cs typeface="DM Sans"/>
                <a:sym typeface="DM Sans"/>
              </a:rPr>
              <a:t>01.</a:t>
            </a:r>
          </a:p>
        </p:txBody>
      </p:sp>
      <p:grpSp>
        <p:nvGrpSpPr>
          <p:cNvPr id="9" name="Group 9"/>
          <p:cNvGrpSpPr/>
          <p:nvPr/>
        </p:nvGrpSpPr>
        <p:grpSpPr>
          <a:xfrm>
            <a:off x="9975489" y="5452517"/>
            <a:ext cx="6998061" cy="2561528"/>
            <a:chOff x="0" y="0"/>
            <a:chExt cx="2342659" cy="857492"/>
          </a:xfrm>
        </p:grpSpPr>
        <p:sp>
          <p:nvSpPr>
            <p:cNvPr id="10" name="Freeform 10"/>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p:spPr>
          <p:style>
            <a:lnRef idx="2">
              <a:schemeClr val="accent3"/>
            </a:lnRef>
            <a:fillRef idx="1">
              <a:schemeClr val="lt1"/>
            </a:fillRef>
            <a:effectRef idx="0">
              <a:schemeClr val="accent3"/>
            </a:effectRef>
            <a:fontRef idx="minor">
              <a:schemeClr val="dk1"/>
            </a:fontRef>
          </p:style>
        </p:sp>
        <p:sp>
          <p:nvSpPr>
            <p:cNvPr id="11" name="TextBox 11"/>
            <p:cNvSpPr txBox="1"/>
            <p:nvPr/>
          </p:nvSpPr>
          <p:spPr>
            <a:xfrm>
              <a:off x="0" y="0"/>
              <a:ext cx="2342659" cy="857492"/>
            </a:xfrm>
            <a:prstGeom prst="rect">
              <a:avLst/>
            </a:prstGeom>
          </p:spPr>
          <p:style>
            <a:lnRef idx="2">
              <a:schemeClr val="accent3"/>
            </a:lnRef>
            <a:fillRef idx="1">
              <a:schemeClr val="lt1"/>
            </a:fillRef>
            <a:effectRef idx="0">
              <a:schemeClr val="accent3"/>
            </a:effectRef>
            <a:fontRef idx="minor">
              <a:schemeClr val="dk1"/>
            </a:fontRef>
          </p:style>
          <p:txBody>
            <a:bodyPr lIns="50800" tIns="50800" rIns="50800" bIns="50800" rtlCol="0" anchor="ctr"/>
            <a:lstStyle/>
            <a:p>
              <a:pPr algn="ctr">
                <a:lnSpc>
                  <a:spcPts val="1925"/>
                </a:lnSpc>
              </a:pPr>
              <a:endParaRPr/>
            </a:p>
          </p:txBody>
        </p:sp>
      </p:grpSp>
      <p:sp>
        <p:nvSpPr>
          <p:cNvPr id="12" name="TextBox 12"/>
          <p:cNvSpPr txBox="1"/>
          <p:nvPr/>
        </p:nvSpPr>
        <p:spPr>
          <a:xfrm>
            <a:off x="10318292" y="6294923"/>
            <a:ext cx="1578952" cy="861441"/>
          </a:xfrm>
          <a:prstGeom prst="rect">
            <a:avLst/>
          </a:prstGeom>
        </p:spPr>
        <p:txBody>
          <a:bodyPr lIns="0" tIns="0" rIns="0" bIns="0" rtlCol="0" anchor="t">
            <a:spAutoFit/>
          </a:bodyPr>
          <a:lstStyle/>
          <a:p>
            <a:pPr algn="l">
              <a:lnSpc>
                <a:spcPts val="6431"/>
              </a:lnSpc>
            </a:pPr>
            <a:r>
              <a:rPr lang="en-US" sz="6699" spc="-549">
                <a:solidFill>
                  <a:srgbClr val="000000"/>
                </a:solidFill>
                <a:latin typeface="DM Sans"/>
                <a:ea typeface="DM Sans"/>
                <a:cs typeface="DM Sans"/>
                <a:sym typeface="DM Sans"/>
              </a:rPr>
              <a:t>02.</a:t>
            </a:r>
          </a:p>
        </p:txBody>
      </p:sp>
      <p:sp>
        <p:nvSpPr>
          <p:cNvPr id="17" name="TextBox 17"/>
          <p:cNvSpPr txBox="1"/>
          <p:nvPr/>
        </p:nvSpPr>
        <p:spPr>
          <a:xfrm>
            <a:off x="11469327" y="2980827"/>
            <a:ext cx="5504223" cy="847090"/>
          </a:xfrm>
          <a:prstGeom prst="rect">
            <a:avLst/>
          </a:prstGeom>
        </p:spPr>
        <p:txBody>
          <a:bodyPr lIns="0" tIns="0" rIns="0" bIns="0" rtlCol="0" anchor="t">
            <a:spAutoFit/>
          </a:bodyPr>
          <a:lstStyle/>
          <a:p>
            <a:pPr algn="l">
              <a:lnSpc>
                <a:spcPts val="6305"/>
              </a:lnSpc>
            </a:pPr>
            <a:r>
              <a:rPr lang="en-US" sz="6500" dirty="0">
                <a:solidFill>
                  <a:srgbClr val="000000"/>
                </a:solidFill>
                <a:latin typeface="DM Sans"/>
                <a:ea typeface="DM Sans"/>
                <a:cs typeface="DM Sans"/>
                <a:sym typeface="DM Sans"/>
              </a:rPr>
              <a:t>User Scope</a:t>
            </a:r>
          </a:p>
        </p:txBody>
      </p:sp>
      <p:sp>
        <p:nvSpPr>
          <p:cNvPr id="18" name="TextBox 18"/>
          <p:cNvSpPr txBox="1"/>
          <p:nvPr/>
        </p:nvSpPr>
        <p:spPr>
          <a:xfrm>
            <a:off x="11469327" y="6285398"/>
            <a:ext cx="7025086" cy="847090"/>
          </a:xfrm>
          <a:prstGeom prst="rect">
            <a:avLst/>
          </a:prstGeom>
        </p:spPr>
        <p:txBody>
          <a:bodyPr lIns="0" tIns="0" rIns="0" bIns="0" rtlCol="0" anchor="t">
            <a:spAutoFit/>
          </a:bodyPr>
          <a:lstStyle/>
          <a:p>
            <a:pPr algn="l">
              <a:lnSpc>
                <a:spcPts val="6305"/>
              </a:lnSpc>
            </a:pPr>
            <a:r>
              <a:rPr lang="en-US" sz="6500">
                <a:solidFill>
                  <a:srgbClr val="000000"/>
                </a:solidFill>
                <a:latin typeface="DM Sans"/>
                <a:ea typeface="DM Sans"/>
                <a:cs typeface="DM Sans"/>
                <a:sym typeface="DM Sans"/>
              </a:rPr>
              <a:t>Admin Scope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136549" y="765804"/>
            <a:ext cx="10014901" cy="909320"/>
          </a:xfrm>
          <a:prstGeom prst="rect">
            <a:avLst/>
          </a:prstGeom>
        </p:spPr>
        <p:txBody>
          <a:bodyPr lIns="0" tIns="0" rIns="0" bIns="0" rtlCol="0" anchor="t">
            <a:spAutoFit/>
          </a:bodyPr>
          <a:lstStyle/>
          <a:p>
            <a:pPr algn="ctr">
              <a:lnSpc>
                <a:spcPts val="6789"/>
              </a:lnSpc>
            </a:pPr>
            <a:r>
              <a:rPr lang="en-US" sz="6999" b="1">
                <a:solidFill>
                  <a:srgbClr val="000000"/>
                </a:solidFill>
                <a:latin typeface="DM Sans Bold"/>
                <a:ea typeface="DM Sans Bold"/>
                <a:cs typeface="DM Sans Bold"/>
                <a:sym typeface="DM Sans Bold"/>
              </a:rPr>
              <a:t>User Case-Diagram</a:t>
            </a:r>
          </a:p>
        </p:txBody>
      </p:sp>
      <p:sp>
        <p:nvSpPr>
          <p:cNvPr id="17" name="Freeform 17"/>
          <p:cNvSpPr/>
          <p:nvPr/>
        </p:nvSpPr>
        <p:spPr>
          <a:xfrm>
            <a:off x="3822357" y="2554652"/>
            <a:ext cx="10643287" cy="6783838"/>
          </a:xfrm>
          <a:custGeom>
            <a:avLst/>
            <a:gdLst/>
            <a:ahLst/>
            <a:cxnLst/>
            <a:rect l="l" t="t" r="r" b="b"/>
            <a:pathLst>
              <a:path w="10643287" h="6783838">
                <a:moveTo>
                  <a:pt x="0" y="0"/>
                </a:moveTo>
                <a:lnTo>
                  <a:pt x="10643286" y="0"/>
                </a:lnTo>
                <a:lnTo>
                  <a:pt x="10643286" y="6783838"/>
                </a:lnTo>
                <a:lnTo>
                  <a:pt x="0" y="6783838"/>
                </a:lnTo>
                <a:lnTo>
                  <a:pt x="0" y="0"/>
                </a:lnTo>
                <a:close/>
              </a:path>
            </a:pathLst>
          </a:custGeom>
          <a:blipFill>
            <a:blip r:embed="rId2"/>
            <a:stretch>
              <a:fillRect r="-40617" b="-43676"/>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1736124" y="535305"/>
            <a:ext cx="8092094"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User Scope</a:t>
            </a:r>
          </a:p>
        </p:txBody>
      </p:sp>
      <p:sp>
        <p:nvSpPr>
          <p:cNvPr id="6" name="TextBox 6"/>
          <p:cNvSpPr txBox="1"/>
          <p:nvPr/>
        </p:nvSpPr>
        <p:spPr>
          <a:xfrm>
            <a:off x="1736124" y="2156163"/>
            <a:ext cx="7707571" cy="6679883"/>
          </a:xfrm>
          <a:prstGeom prst="rect">
            <a:avLst/>
          </a:prstGeom>
        </p:spPr>
        <p:txBody>
          <a:bodyPr lIns="0" tIns="0" rIns="0" bIns="0" rtlCol="0" anchor="t">
            <a:spAutoFit/>
          </a:bodyPr>
          <a:lstStyle/>
          <a:p>
            <a:pPr marL="582925" lvl="1" indent="-291463" algn="l">
              <a:lnSpc>
                <a:spcPts val="3644"/>
              </a:lnSpc>
              <a:buFont typeface="Arial"/>
              <a:buChar char="•"/>
            </a:pPr>
            <a:r>
              <a:rPr lang="en-US" sz="2699" b="1" spc="161">
                <a:solidFill>
                  <a:srgbClr val="000000"/>
                </a:solidFill>
                <a:latin typeface="DM Sans Bold"/>
                <a:ea typeface="DM Sans Bold"/>
                <a:cs typeface="DM Sans Bold"/>
                <a:sym typeface="DM Sans Bold"/>
              </a:rPr>
              <a:t>U</a:t>
            </a:r>
            <a:r>
              <a:rPr lang="en-US" sz="2699" b="1" u="none" spc="161">
                <a:solidFill>
                  <a:srgbClr val="000000"/>
                </a:solidFill>
                <a:latin typeface="DM Sans Bold"/>
                <a:ea typeface="DM Sans Bold"/>
                <a:cs typeface="DM Sans Bold"/>
                <a:sym typeface="DM Sans Bold"/>
              </a:rPr>
              <a:t>ser Registration and Login</a:t>
            </a:r>
            <a:r>
              <a:rPr lang="en-US" sz="2699" u="none" spc="161">
                <a:solidFill>
                  <a:srgbClr val="000000"/>
                </a:solidFill>
                <a:latin typeface="DM Sans"/>
                <a:ea typeface="DM Sans"/>
                <a:cs typeface="DM Sans"/>
                <a:sym typeface="DM Sans"/>
              </a:rPr>
              <a:t>: Users can create an account using email/phone number and log in using credentials or OTP verification.</a:t>
            </a:r>
          </a:p>
          <a:p>
            <a:pPr marL="582925" lvl="1" indent="-291463" algn="l">
              <a:lnSpc>
                <a:spcPts val="3644"/>
              </a:lnSpc>
              <a:buFont typeface="Arial"/>
              <a:buChar char="•"/>
            </a:pPr>
            <a:r>
              <a:rPr lang="en-US" sz="2699" b="1" u="none" spc="161">
                <a:solidFill>
                  <a:srgbClr val="000000"/>
                </a:solidFill>
                <a:latin typeface="DM Sans Bold"/>
                <a:ea typeface="DM Sans Bold"/>
                <a:cs typeface="DM Sans Bold"/>
                <a:sym typeface="DM Sans Bold"/>
              </a:rPr>
              <a:t>Train Search</a:t>
            </a:r>
            <a:r>
              <a:rPr lang="en-US" sz="2699" u="none" spc="161">
                <a:solidFill>
                  <a:srgbClr val="000000"/>
                </a:solidFill>
                <a:latin typeface="DM Sans"/>
                <a:ea typeface="DM Sans"/>
                <a:cs typeface="DM Sans"/>
                <a:sym typeface="DM Sans"/>
              </a:rPr>
              <a:t>: Users can search for trains by providing origin, destination, and date of travel.</a:t>
            </a:r>
          </a:p>
          <a:p>
            <a:pPr marL="582925" lvl="1" indent="-291463" algn="l">
              <a:lnSpc>
                <a:spcPts val="3644"/>
              </a:lnSpc>
              <a:buFont typeface="Arial"/>
              <a:buChar char="•"/>
            </a:pPr>
            <a:r>
              <a:rPr lang="en-US" sz="2699" b="1" u="none" spc="161">
                <a:solidFill>
                  <a:srgbClr val="000000"/>
                </a:solidFill>
                <a:latin typeface="DM Sans Bold"/>
                <a:ea typeface="DM Sans Bold"/>
                <a:cs typeface="DM Sans Bold"/>
                <a:sym typeface="DM Sans Bold"/>
              </a:rPr>
              <a:t>Ticket Booking</a:t>
            </a:r>
            <a:r>
              <a:rPr lang="en-US" sz="2699" u="none" spc="161">
                <a:solidFill>
                  <a:srgbClr val="000000"/>
                </a:solidFill>
                <a:latin typeface="DM Sans"/>
                <a:ea typeface="DM Sans"/>
                <a:cs typeface="DM Sans"/>
                <a:sym typeface="DM Sans"/>
              </a:rPr>
              <a:t>: Users can book tickets online by selecting trains, dates, and seats.</a:t>
            </a:r>
          </a:p>
          <a:p>
            <a:pPr marL="582925" lvl="1" indent="-291463" algn="l">
              <a:lnSpc>
                <a:spcPts val="3644"/>
              </a:lnSpc>
              <a:buFont typeface="Arial"/>
              <a:buChar char="•"/>
            </a:pPr>
            <a:r>
              <a:rPr lang="en-US" sz="2699" b="1" u="none" spc="161">
                <a:solidFill>
                  <a:srgbClr val="000000"/>
                </a:solidFill>
                <a:latin typeface="DM Sans Bold"/>
                <a:ea typeface="DM Sans Bold"/>
                <a:cs typeface="DM Sans Bold"/>
                <a:sym typeface="DM Sans Bold"/>
              </a:rPr>
              <a:t>Payment: </a:t>
            </a:r>
            <a:r>
              <a:rPr lang="en-US" sz="2699" u="none" spc="161">
                <a:solidFill>
                  <a:srgbClr val="000000"/>
                </a:solidFill>
                <a:latin typeface="DM Sans"/>
                <a:ea typeface="DM Sans"/>
                <a:cs typeface="DM Sans"/>
                <a:sym typeface="DM Sans"/>
              </a:rPr>
              <a:t>Secure online payment for ticket bookings using payment gateways.</a:t>
            </a:r>
          </a:p>
          <a:p>
            <a:pPr algn="l">
              <a:lnSpc>
                <a:spcPts val="3239"/>
              </a:lnSpc>
              <a:spcBef>
                <a:spcPct val="0"/>
              </a:spcBef>
            </a:pPr>
            <a:endParaRPr lang="en-US" sz="2699" u="none" spc="161">
              <a:solidFill>
                <a:srgbClr val="000000"/>
              </a:solidFill>
              <a:latin typeface="DM Sans"/>
              <a:ea typeface="DM Sans"/>
              <a:cs typeface="DM Sans"/>
              <a:sym typeface="DM Sans"/>
            </a:endParaRPr>
          </a:p>
          <a:p>
            <a:pPr marL="0" lvl="0" indent="0" algn="l">
              <a:lnSpc>
                <a:spcPts val="2699"/>
              </a:lnSpc>
              <a:spcBef>
                <a:spcPct val="0"/>
              </a:spcBef>
            </a:pPr>
            <a:endParaRPr lang="en-US" sz="2699" u="none" spc="161">
              <a:solidFill>
                <a:srgbClr val="000000"/>
              </a:solidFill>
              <a:latin typeface="DM Sans"/>
              <a:ea typeface="DM Sans"/>
              <a:cs typeface="DM Sans"/>
              <a:sym typeface="DM Sans"/>
            </a:endParaRPr>
          </a:p>
        </p:txBody>
      </p:sp>
      <p:sp>
        <p:nvSpPr>
          <p:cNvPr id="17" name="Freeform 17"/>
          <p:cNvSpPr/>
          <p:nvPr/>
        </p:nvSpPr>
        <p:spPr>
          <a:xfrm>
            <a:off x="9677400" y="1352360"/>
            <a:ext cx="8165221" cy="7483686"/>
          </a:xfrm>
          <a:custGeom>
            <a:avLst/>
            <a:gdLst/>
            <a:ahLst/>
            <a:cxnLst/>
            <a:rect l="l" t="t" r="r" b="b"/>
            <a:pathLst>
              <a:path w="8165221" h="7483686">
                <a:moveTo>
                  <a:pt x="0" y="0"/>
                </a:moveTo>
                <a:lnTo>
                  <a:pt x="8165222" y="0"/>
                </a:lnTo>
                <a:lnTo>
                  <a:pt x="8165222" y="7483687"/>
                </a:lnTo>
                <a:lnTo>
                  <a:pt x="0" y="7483687"/>
                </a:lnTo>
                <a:lnTo>
                  <a:pt x="0" y="0"/>
                </a:lnTo>
                <a:close/>
              </a:path>
            </a:pathLst>
          </a:custGeom>
          <a:blipFill>
            <a:blip r:embed="rId2"/>
            <a:stretch>
              <a:fillRect r="-71715"/>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0857087" y="1879538"/>
            <a:ext cx="5956731" cy="6527925"/>
          </a:xfrm>
          <a:custGeom>
            <a:avLst/>
            <a:gdLst/>
            <a:ahLst/>
            <a:cxnLst/>
            <a:rect l="l" t="t" r="r" b="b"/>
            <a:pathLst>
              <a:path w="5956731" h="6527925">
                <a:moveTo>
                  <a:pt x="0" y="0"/>
                </a:moveTo>
                <a:lnTo>
                  <a:pt x="5956731" y="0"/>
                </a:lnTo>
                <a:lnTo>
                  <a:pt x="5956731" y="6527924"/>
                </a:lnTo>
                <a:lnTo>
                  <a:pt x="0" y="65279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1736124" y="535305"/>
            <a:ext cx="8092094"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User Scope</a:t>
            </a:r>
          </a:p>
        </p:txBody>
      </p:sp>
      <p:sp>
        <p:nvSpPr>
          <p:cNvPr id="6" name="TextBox 6"/>
          <p:cNvSpPr txBox="1"/>
          <p:nvPr/>
        </p:nvSpPr>
        <p:spPr>
          <a:xfrm>
            <a:off x="1736124" y="2156163"/>
            <a:ext cx="7707571" cy="5765483"/>
          </a:xfrm>
          <a:prstGeom prst="rect">
            <a:avLst/>
          </a:prstGeom>
        </p:spPr>
        <p:txBody>
          <a:bodyPr lIns="0" tIns="0" rIns="0" bIns="0" rtlCol="0" anchor="t">
            <a:spAutoFit/>
          </a:bodyPr>
          <a:lstStyle/>
          <a:p>
            <a:pPr marL="582925" lvl="1" indent="-291463" algn="l">
              <a:lnSpc>
                <a:spcPts val="3644"/>
              </a:lnSpc>
              <a:buFont typeface="Arial"/>
              <a:buChar char="•"/>
            </a:pPr>
            <a:r>
              <a:rPr lang="en-US" sz="2699" b="1" spc="161">
                <a:solidFill>
                  <a:srgbClr val="000000"/>
                </a:solidFill>
                <a:latin typeface="DM Sans Bold"/>
                <a:ea typeface="DM Sans Bold"/>
                <a:cs typeface="DM Sans Bold"/>
                <a:sym typeface="DM Sans Bold"/>
              </a:rPr>
              <a:t>Ticket Cancellation:</a:t>
            </a:r>
            <a:r>
              <a:rPr lang="en-US" sz="2699" spc="161">
                <a:solidFill>
                  <a:srgbClr val="000000"/>
                </a:solidFill>
                <a:latin typeface="DM Sans"/>
                <a:ea typeface="DM Sans"/>
                <a:cs typeface="DM Sans"/>
                <a:sym typeface="DM Sans"/>
              </a:rPr>
              <a:t> Users can cancel booked tickets and request refunds.</a:t>
            </a:r>
          </a:p>
          <a:p>
            <a:pPr marL="582925" lvl="1" indent="-291463" algn="l">
              <a:lnSpc>
                <a:spcPts val="3644"/>
              </a:lnSpc>
              <a:buFont typeface="Arial"/>
              <a:buChar char="•"/>
            </a:pPr>
            <a:r>
              <a:rPr lang="en-US" sz="2699" b="1" spc="161">
                <a:solidFill>
                  <a:srgbClr val="000000"/>
                </a:solidFill>
                <a:latin typeface="DM Sans Bold"/>
                <a:ea typeface="DM Sans Bold"/>
                <a:cs typeface="DM Sans Bold"/>
                <a:sym typeface="DM Sans Bold"/>
              </a:rPr>
              <a:t>Booking History</a:t>
            </a:r>
            <a:r>
              <a:rPr lang="en-US" sz="2699" spc="161">
                <a:solidFill>
                  <a:srgbClr val="000000"/>
                </a:solidFill>
                <a:latin typeface="DM Sans"/>
                <a:ea typeface="DM Sans"/>
                <a:cs typeface="DM Sans"/>
                <a:sym typeface="DM Sans"/>
              </a:rPr>
              <a:t>: Users can view their past and upcoming bookings.</a:t>
            </a:r>
          </a:p>
          <a:p>
            <a:pPr marL="582925" lvl="1" indent="-291463" algn="l">
              <a:lnSpc>
                <a:spcPts val="3644"/>
              </a:lnSpc>
              <a:buFont typeface="Arial"/>
              <a:buChar char="•"/>
            </a:pPr>
            <a:r>
              <a:rPr lang="en-US" sz="2699" b="1" spc="161">
                <a:solidFill>
                  <a:srgbClr val="000000"/>
                </a:solidFill>
                <a:latin typeface="DM Sans Bold"/>
                <a:ea typeface="DM Sans Bold"/>
                <a:cs typeface="DM Sans Bold"/>
                <a:sym typeface="DM Sans Bold"/>
              </a:rPr>
              <a:t>Notifications</a:t>
            </a:r>
            <a:r>
              <a:rPr lang="en-US" sz="2699" spc="161">
                <a:solidFill>
                  <a:srgbClr val="000000"/>
                </a:solidFill>
                <a:latin typeface="DM Sans"/>
                <a:ea typeface="DM Sans"/>
                <a:cs typeface="DM Sans"/>
                <a:sym typeface="DM Sans"/>
              </a:rPr>
              <a:t>: Users receive notifications (email/SMS) for booking confirmations, cancellations, and train schedule updates.</a:t>
            </a:r>
          </a:p>
          <a:p>
            <a:pPr marL="582925" lvl="1" indent="-291463" algn="l">
              <a:lnSpc>
                <a:spcPts val="3644"/>
              </a:lnSpc>
              <a:buFont typeface="Arial"/>
              <a:buChar char="•"/>
            </a:pPr>
            <a:r>
              <a:rPr lang="en-US" sz="2699" b="1" spc="161">
                <a:solidFill>
                  <a:srgbClr val="000000"/>
                </a:solidFill>
                <a:latin typeface="DM Sans Bold"/>
                <a:ea typeface="DM Sans Bold"/>
                <a:cs typeface="DM Sans Bold"/>
                <a:sym typeface="DM Sans Bold"/>
              </a:rPr>
              <a:t>Profile Management</a:t>
            </a:r>
            <a:r>
              <a:rPr lang="en-US" sz="2699" spc="161">
                <a:solidFill>
                  <a:srgbClr val="000000"/>
                </a:solidFill>
                <a:latin typeface="DM Sans"/>
                <a:ea typeface="DM Sans"/>
                <a:cs typeface="DM Sans"/>
                <a:sym typeface="DM Sans"/>
              </a:rPr>
              <a:t>: Users can update their profile details like name, email, and phone number.</a:t>
            </a:r>
          </a:p>
          <a:p>
            <a:pPr algn="l">
              <a:lnSpc>
                <a:spcPts val="3239"/>
              </a:lnSpc>
              <a:spcBef>
                <a:spcPct val="0"/>
              </a:spcBef>
            </a:pPr>
            <a:endParaRPr lang="en-US" sz="2699" spc="161">
              <a:solidFill>
                <a:srgbClr val="000000"/>
              </a:solidFill>
              <a:latin typeface="DM Sans"/>
              <a:ea typeface="DM Sans"/>
              <a:cs typeface="DM Sans"/>
              <a:sym typeface="DM Sans"/>
            </a:endParaRPr>
          </a:p>
          <a:p>
            <a:pPr marL="0" lvl="0" indent="0" algn="l">
              <a:lnSpc>
                <a:spcPts val="2699"/>
              </a:lnSpc>
              <a:spcBef>
                <a:spcPct val="0"/>
              </a:spcBef>
            </a:pPr>
            <a:endParaRPr lang="en-US" sz="2699" spc="161">
              <a:solidFill>
                <a:srgbClr val="000000"/>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4038600" y="800100"/>
            <a:ext cx="7848753" cy="1177290"/>
          </a:xfrm>
          <a:prstGeom prst="rect">
            <a:avLst/>
          </a:prstGeom>
        </p:spPr>
        <p:txBody>
          <a:bodyPr lIns="0" tIns="0" rIns="0" bIns="0" rtlCol="0" anchor="t">
            <a:spAutoFit/>
          </a:bodyPr>
          <a:lstStyle/>
          <a:p>
            <a:pPr algn="l">
              <a:lnSpc>
                <a:spcPts val="8730"/>
              </a:lnSpc>
            </a:pPr>
            <a:r>
              <a:rPr lang="en-US" sz="9000" b="1" dirty="0">
                <a:solidFill>
                  <a:srgbClr val="000000"/>
                </a:solidFill>
                <a:latin typeface="DM Sans Bold"/>
                <a:ea typeface="DM Sans Bold"/>
                <a:cs typeface="DM Sans Bold"/>
                <a:sym typeface="DM Sans Bold"/>
              </a:rPr>
              <a:t>Admin Scope</a:t>
            </a:r>
          </a:p>
        </p:txBody>
      </p:sp>
      <p:sp>
        <p:nvSpPr>
          <p:cNvPr id="6" name="TextBox 6"/>
          <p:cNvSpPr txBox="1"/>
          <p:nvPr/>
        </p:nvSpPr>
        <p:spPr>
          <a:xfrm>
            <a:off x="1676400" y="2637320"/>
            <a:ext cx="7707571" cy="5654040"/>
          </a:xfrm>
          <a:prstGeom prst="rect">
            <a:avLst/>
          </a:prstGeom>
        </p:spPr>
        <p:txBody>
          <a:bodyPr lIns="0" tIns="0" rIns="0" bIns="0" rtlCol="0" anchor="t">
            <a:spAutoFit/>
          </a:bodyPr>
          <a:lstStyle/>
          <a:p>
            <a:pPr marL="518157" lvl="1" indent="-259078" algn="l">
              <a:lnSpc>
                <a:spcPts val="3239"/>
              </a:lnSpc>
              <a:spcBef>
                <a:spcPct val="0"/>
              </a:spcBef>
              <a:buAutoNum type="arabicPeriod"/>
            </a:pPr>
            <a:r>
              <a:rPr lang="en-US" sz="2399" b="1" spc="143" dirty="0">
                <a:solidFill>
                  <a:srgbClr val="000000"/>
                </a:solidFill>
                <a:latin typeface="DM Sans Bold"/>
                <a:ea typeface="DM Sans Bold"/>
                <a:cs typeface="DM Sans Bold"/>
                <a:sym typeface="DM Sans Bold"/>
              </a:rPr>
              <a:t>T</a:t>
            </a:r>
            <a:r>
              <a:rPr lang="en-US" sz="2399" b="1" u="none" spc="143" dirty="0">
                <a:solidFill>
                  <a:srgbClr val="000000"/>
                </a:solidFill>
                <a:latin typeface="DM Sans Bold"/>
                <a:ea typeface="DM Sans Bold"/>
                <a:cs typeface="DM Sans Bold"/>
                <a:sym typeface="DM Sans Bold"/>
              </a:rPr>
              <a:t>rain and Route Management: </a:t>
            </a:r>
            <a:r>
              <a:rPr lang="en-US" sz="2399" u="none" spc="143" dirty="0">
                <a:solidFill>
                  <a:srgbClr val="000000"/>
                </a:solidFill>
                <a:latin typeface="DM Sans"/>
                <a:ea typeface="DM Sans"/>
                <a:cs typeface="DM Sans"/>
                <a:sym typeface="DM Sans"/>
              </a:rPr>
              <a:t>Admin can add, update, or delete     train details, including schedules and routes.</a:t>
            </a:r>
          </a:p>
          <a:p>
            <a:pPr marL="518157" lvl="1" indent="-259078" algn="l">
              <a:lnSpc>
                <a:spcPts val="3239"/>
              </a:lnSpc>
              <a:spcBef>
                <a:spcPct val="0"/>
              </a:spcBef>
              <a:buAutoNum type="arabicPeriod"/>
            </a:pPr>
            <a:r>
              <a:rPr lang="en-US" sz="2399" b="1" u="none" spc="143" dirty="0">
                <a:solidFill>
                  <a:srgbClr val="000000"/>
                </a:solidFill>
                <a:latin typeface="DM Sans Bold"/>
                <a:ea typeface="DM Sans Bold"/>
                <a:cs typeface="DM Sans Bold"/>
                <a:sym typeface="DM Sans Bold"/>
              </a:rPr>
              <a:t>Station Management</a:t>
            </a:r>
            <a:r>
              <a:rPr lang="en-US" sz="2399" u="none" spc="143" dirty="0">
                <a:solidFill>
                  <a:srgbClr val="000000"/>
                </a:solidFill>
                <a:latin typeface="DM Sans"/>
                <a:ea typeface="DM Sans"/>
                <a:cs typeface="DM Sans"/>
                <a:sym typeface="DM Sans"/>
              </a:rPr>
              <a:t>: Admin can add and update station details in the system.</a:t>
            </a:r>
          </a:p>
          <a:p>
            <a:pPr marL="518157" lvl="1" indent="-259078" algn="l">
              <a:lnSpc>
                <a:spcPts val="3239"/>
              </a:lnSpc>
              <a:spcBef>
                <a:spcPct val="0"/>
              </a:spcBef>
              <a:buAutoNum type="arabicPeriod"/>
            </a:pPr>
            <a:r>
              <a:rPr lang="en-US" sz="2399" b="1" u="none" spc="143" dirty="0">
                <a:solidFill>
                  <a:srgbClr val="000000"/>
                </a:solidFill>
                <a:latin typeface="DM Sans Bold"/>
                <a:ea typeface="DM Sans Bold"/>
                <a:cs typeface="DM Sans Bold"/>
                <a:sym typeface="DM Sans Bold"/>
              </a:rPr>
              <a:t>User Management</a:t>
            </a:r>
            <a:r>
              <a:rPr lang="en-US" sz="2399" u="none" spc="143" dirty="0">
                <a:solidFill>
                  <a:srgbClr val="000000"/>
                </a:solidFill>
                <a:latin typeface="DM Sans"/>
                <a:ea typeface="DM Sans"/>
                <a:cs typeface="DM Sans"/>
                <a:sym typeface="DM Sans"/>
              </a:rPr>
              <a:t>: Admin can manage user accounts (view or deactivate them in case of violations).</a:t>
            </a:r>
          </a:p>
          <a:p>
            <a:pPr marL="518157" lvl="1" indent="-259078" algn="l">
              <a:lnSpc>
                <a:spcPts val="3239"/>
              </a:lnSpc>
              <a:spcBef>
                <a:spcPct val="0"/>
              </a:spcBef>
              <a:buAutoNum type="arabicPeriod"/>
            </a:pPr>
            <a:r>
              <a:rPr lang="en-US" sz="2399" b="1" u="none" spc="143" dirty="0">
                <a:solidFill>
                  <a:srgbClr val="000000"/>
                </a:solidFill>
                <a:latin typeface="DM Sans Bold"/>
                <a:ea typeface="DM Sans Bold"/>
                <a:cs typeface="DM Sans Bold"/>
                <a:sym typeface="DM Sans Bold"/>
              </a:rPr>
              <a:t>Booking Management</a:t>
            </a:r>
            <a:r>
              <a:rPr lang="en-US" sz="2399" u="none" spc="143" dirty="0">
                <a:solidFill>
                  <a:srgbClr val="000000"/>
                </a:solidFill>
                <a:latin typeface="DM Sans"/>
                <a:ea typeface="DM Sans"/>
                <a:cs typeface="DM Sans"/>
                <a:sym typeface="DM Sans"/>
              </a:rPr>
              <a:t>: Admin can view all bookings, cancellations, and issue refunds.</a:t>
            </a:r>
          </a:p>
          <a:p>
            <a:pPr marL="518157" lvl="1" indent="-259078" algn="l">
              <a:lnSpc>
                <a:spcPts val="3239"/>
              </a:lnSpc>
              <a:spcBef>
                <a:spcPct val="0"/>
              </a:spcBef>
              <a:buAutoNum type="arabicPeriod"/>
            </a:pPr>
            <a:r>
              <a:rPr lang="en-US" sz="2399" b="1" u="none" spc="143" dirty="0">
                <a:solidFill>
                  <a:srgbClr val="000000"/>
                </a:solidFill>
                <a:latin typeface="DM Sans Bold"/>
                <a:ea typeface="DM Sans Bold"/>
                <a:cs typeface="DM Sans Bold"/>
                <a:sym typeface="DM Sans Bold"/>
              </a:rPr>
              <a:t>Feedback and Complaints</a:t>
            </a:r>
            <a:r>
              <a:rPr lang="en-US" sz="2399" u="none" spc="143" dirty="0">
                <a:solidFill>
                  <a:srgbClr val="000000"/>
                </a:solidFill>
                <a:latin typeface="DM Sans"/>
                <a:ea typeface="DM Sans"/>
                <a:cs typeface="DM Sans"/>
                <a:sym typeface="DM Sans"/>
              </a:rPr>
              <a:t>: Admin can manage user complaints and feedback, providing resolutions.</a:t>
            </a:r>
          </a:p>
          <a:p>
            <a:pPr marL="0" lvl="0" indent="0" algn="l">
              <a:lnSpc>
                <a:spcPts val="2699"/>
              </a:lnSpc>
              <a:spcBef>
                <a:spcPct val="0"/>
              </a:spcBef>
            </a:pPr>
            <a:endParaRPr lang="en-US" sz="2399" u="none" spc="143" dirty="0">
              <a:solidFill>
                <a:srgbClr val="000000"/>
              </a:solidFill>
              <a:latin typeface="DM Sans"/>
              <a:ea typeface="DM Sans"/>
              <a:cs typeface="DM Sans"/>
              <a:sym typeface="DM Sans"/>
            </a:endParaRPr>
          </a:p>
        </p:txBody>
      </p:sp>
      <p:sp>
        <p:nvSpPr>
          <p:cNvPr id="17" name="Freeform 17"/>
          <p:cNvSpPr/>
          <p:nvPr/>
        </p:nvSpPr>
        <p:spPr>
          <a:xfrm>
            <a:off x="10134600" y="1589721"/>
            <a:ext cx="7837466" cy="7749237"/>
          </a:xfrm>
          <a:custGeom>
            <a:avLst/>
            <a:gdLst/>
            <a:ahLst/>
            <a:cxnLst/>
            <a:rect l="l" t="t" r="r" b="b"/>
            <a:pathLst>
              <a:path w="7837466" h="7749237">
                <a:moveTo>
                  <a:pt x="0" y="0"/>
                </a:moveTo>
                <a:lnTo>
                  <a:pt x="7837466" y="0"/>
                </a:lnTo>
                <a:lnTo>
                  <a:pt x="7837466" y="7749236"/>
                </a:lnTo>
                <a:lnTo>
                  <a:pt x="0" y="7749236"/>
                </a:lnTo>
                <a:lnTo>
                  <a:pt x="0" y="0"/>
                </a:lnTo>
                <a:close/>
              </a:path>
            </a:pathLst>
          </a:custGeom>
          <a:blipFill>
            <a:blip r:embed="rId2"/>
            <a:stretch>
              <a:fillRect r="-65479"/>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200304" y="1045138"/>
            <a:ext cx="10014901" cy="737998"/>
          </a:xfrm>
          <a:prstGeom prst="rect">
            <a:avLst/>
          </a:prstGeom>
        </p:spPr>
        <p:txBody>
          <a:bodyPr lIns="0" tIns="0" rIns="0" bIns="0" rtlCol="0" anchor="t">
            <a:spAutoFit/>
          </a:bodyPr>
          <a:lstStyle/>
          <a:p>
            <a:pPr algn="ctr">
              <a:lnSpc>
                <a:spcPts val="5529"/>
              </a:lnSpc>
            </a:pPr>
            <a:r>
              <a:rPr lang="en-US" sz="5700" b="1">
                <a:solidFill>
                  <a:srgbClr val="000000"/>
                </a:solidFill>
                <a:latin typeface="DM Sans Bold"/>
                <a:ea typeface="DM Sans Bold"/>
                <a:cs typeface="DM Sans Bold"/>
                <a:sym typeface="DM Sans Bold"/>
              </a:rPr>
              <a:t> Ticket Admin Case Diagram</a:t>
            </a:r>
          </a:p>
        </p:txBody>
      </p:sp>
      <p:sp>
        <p:nvSpPr>
          <p:cNvPr id="17" name="Freeform 17"/>
          <p:cNvSpPr/>
          <p:nvPr/>
        </p:nvSpPr>
        <p:spPr>
          <a:xfrm>
            <a:off x="4085767" y="2173279"/>
            <a:ext cx="10116465" cy="7546583"/>
          </a:xfrm>
          <a:custGeom>
            <a:avLst/>
            <a:gdLst/>
            <a:ahLst/>
            <a:cxnLst/>
            <a:rect l="l" t="t" r="r" b="b"/>
            <a:pathLst>
              <a:path w="10116465" h="7546583">
                <a:moveTo>
                  <a:pt x="0" y="0"/>
                </a:moveTo>
                <a:lnTo>
                  <a:pt x="10116466" y="0"/>
                </a:lnTo>
                <a:lnTo>
                  <a:pt x="10116466" y="7546584"/>
                </a:lnTo>
                <a:lnTo>
                  <a:pt x="0" y="7546584"/>
                </a:lnTo>
                <a:lnTo>
                  <a:pt x="0" y="0"/>
                </a:lnTo>
                <a:close/>
              </a:path>
            </a:pathLst>
          </a:custGeom>
          <a:blipFill>
            <a:blip r:embed="rId2"/>
            <a:stretch>
              <a:fillRect l="-877" t="-5601" r="-7994"/>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062397" y="852972"/>
            <a:ext cx="10014901" cy="737997"/>
          </a:xfrm>
          <a:prstGeom prst="rect">
            <a:avLst/>
          </a:prstGeom>
        </p:spPr>
        <p:txBody>
          <a:bodyPr lIns="0" tIns="0" rIns="0" bIns="0" rtlCol="0" anchor="t">
            <a:spAutoFit/>
          </a:bodyPr>
          <a:lstStyle/>
          <a:p>
            <a:pPr algn="ctr">
              <a:lnSpc>
                <a:spcPts val="5529"/>
              </a:lnSpc>
            </a:pPr>
            <a:r>
              <a:rPr lang="en-US" sz="5700" b="1">
                <a:solidFill>
                  <a:srgbClr val="000000"/>
                </a:solidFill>
                <a:latin typeface="DM Sans Bold"/>
                <a:ea typeface="DM Sans Bold"/>
                <a:cs typeface="DM Sans Bold"/>
                <a:sym typeface="DM Sans Bold"/>
              </a:rPr>
              <a:t>  Flow Diagram For User</a:t>
            </a:r>
          </a:p>
        </p:txBody>
      </p:sp>
      <p:sp>
        <p:nvSpPr>
          <p:cNvPr id="17" name="Freeform 17"/>
          <p:cNvSpPr/>
          <p:nvPr/>
        </p:nvSpPr>
        <p:spPr>
          <a:xfrm>
            <a:off x="2570549" y="1783575"/>
            <a:ext cx="13073236" cy="7282118"/>
          </a:xfrm>
          <a:custGeom>
            <a:avLst/>
            <a:gdLst/>
            <a:ahLst/>
            <a:cxnLst/>
            <a:rect l="l" t="t" r="r" b="b"/>
            <a:pathLst>
              <a:path w="13073236" h="7282118">
                <a:moveTo>
                  <a:pt x="0" y="0"/>
                </a:moveTo>
                <a:lnTo>
                  <a:pt x="13073236" y="0"/>
                </a:lnTo>
                <a:lnTo>
                  <a:pt x="13073236" y="7282118"/>
                </a:lnTo>
                <a:lnTo>
                  <a:pt x="0" y="7282118"/>
                </a:lnTo>
                <a:lnTo>
                  <a:pt x="0" y="0"/>
                </a:lnTo>
                <a:close/>
              </a:path>
            </a:pathLst>
          </a:custGeom>
          <a:blipFill>
            <a:blip r:embed="rId2"/>
            <a:stretch>
              <a:fillRect t="-8837"/>
            </a:stretch>
          </a:blipFill>
        </p:spPr>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50</TotalTime>
  <Words>718</Words>
  <Application>Microsoft Office PowerPoint</Application>
  <PresentationFormat>Custom</PresentationFormat>
  <Paragraphs>96</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Wingdings 3</vt:lpstr>
      <vt:lpstr>Arial</vt:lpstr>
      <vt:lpstr>Calibri</vt:lpstr>
      <vt:lpstr>Century Gothic</vt:lpstr>
      <vt:lpstr>DM Sans</vt:lpstr>
      <vt:lpstr>DM Sans Bold</vt:lpstr>
      <vt:lpstr>Times New Roman</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Doodle Project Presentation</dc:title>
  <cp:lastModifiedBy>Ramana reddy</cp:lastModifiedBy>
  <cp:revision>8</cp:revision>
  <dcterms:created xsi:type="dcterms:W3CDTF">2006-08-16T00:00:00Z</dcterms:created>
  <dcterms:modified xsi:type="dcterms:W3CDTF">2024-11-21T16:16:45Z</dcterms:modified>
  <dc:identifier>DAGW2YfO2qA</dc:identifier>
</cp:coreProperties>
</file>