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81"/>
  </p:notesMasterIdLst>
  <p:sldIdLst>
    <p:sldId id="257" r:id="rId2"/>
    <p:sldId id="258" r:id="rId3"/>
    <p:sldId id="260" r:id="rId4"/>
    <p:sldId id="265" r:id="rId5"/>
    <p:sldId id="262" r:id="rId6"/>
    <p:sldId id="277" r:id="rId7"/>
    <p:sldId id="278" r:id="rId8"/>
    <p:sldId id="266" r:id="rId9"/>
    <p:sldId id="279" r:id="rId10"/>
    <p:sldId id="267" r:id="rId11"/>
    <p:sldId id="280" r:id="rId12"/>
    <p:sldId id="268" r:id="rId13"/>
    <p:sldId id="272" r:id="rId14"/>
    <p:sldId id="273" r:id="rId15"/>
    <p:sldId id="281" r:id="rId16"/>
    <p:sldId id="282" r:id="rId17"/>
    <p:sldId id="285" r:id="rId18"/>
    <p:sldId id="283" r:id="rId19"/>
    <p:sldId id="284" r:id="rId20"/>
    <p:sldId id="286" r:id="rId21"/>
    <p:sldId id="288" r:id="rId22"/>
    <p:sldId id="270" r:id="rId23"/>
    <p:sldId id="275" r:id="rId24"/>
    <p:sldId id="290" r:id="rId25"/>
    <p:sldId id="292" r:id="rId26"/>
    <p:sldId id="293" r:id="rId27"/>
    <p:sldId id="302" r:id="rId28"/>
    <p:sldId id="291" r:id="rId29"/>
    <p:sldId id="289" r:id="rId30"/>
    <p:sldId id="295" r:id="rId31"/>
    <p:sldId id="294" r:id="rId32"/>
    <p:sldId id="264" r:id="rId33"/>
    <p:sldId id="296" r:id="rId34"/>
    <p:sldId id="320" r:id="rId35"/>
    <p:sldId id="301" r:id="rId36"/>
    <p:sldId id="297" r:id="rId37"/>
    <p:sldId id="304" r:id="rId38"/>
    <p:sldId id="303" r:id="rId39"/>
    <p:sldId id="305" r:id="rId40"/>
    <p:sldId id="321" r:id="rId41"/>
    <p:sldId id="323" r:id="rId42"/>
    <p:sldId id="322" r:id="rId43"/>
    <p:sldId id="298" r:id="rId44"/>
    <p:sldId id="306" r:id="rId45"/>
    <p:sldId id="307" r:id="rId46"/>
    <p:sldId id="308" r:id="rId47"/>
    <p:sldId id="309" r:id="rId48"/>
    <p:sldId id="310" r:id="rId49"/>
    <p:sldId id="311" r:id="rId50"/>
    <p:sldId id="315" r:id="rId51"/>
    <p:sldId id="313" r:id="rId52"/>
    <p:sldId id="312" r:id="rId53"/>
    <p:sldId id="317" r:id="rId54"/>
    <p:sldId id="318" r:id="rId55"/>
    <p:sldId id="319" r:id="rId56"/>
    <p:sldId id="314" r:id="rId57"/>
    <p:sldId id="299" r:id="rId58"/>
    <p:sldId id="324" r:id="rId59"/>
    <p:sldId id="325" r:id="rId60"/>
    <p:sldId id="326" r:id="rId61"/>
    <p:sldId id="327" r:id="rId62"/>
    <p:sldId id="328" r:id="rId63"/>
    <p:sldId id="329" r:id="rId64"/>
    <p:sldId id="330" r:id="rId65"/>
    <p:sldId id="331" r:id="rId66"/>
    <p:sldId id="332" r:id="rId67"/>
    <p:sldId id="333" r:id="rId68"/>
    <p:sldId id="335" r:id="rId69"/>
    <p:sldId id="334" r:id="rId70"/>
    <p:sldId id="336" r:id="rId71"/>
    <p:sldId id="337" r:id="rId72"/>
    <p:sldId id="338" r:id="rId73"/>
    <p:sldId id="340" r:id="rId74"/>
    <p:sldId id="339" r:id="rId75"/>
    <p:sldId id="300" r:id="rId76"/>
    <p:sldId id="342" r:id="rId77"/>
    <p:sldId id="343" r:id="rId78"/>
    <p:sldId id="344" r:id="rId79"/>
    <p:sldId id="345" r:id="rId80"/>
  </p:sldIdLst>
  <p:sldSz cx="12190413" cy="68595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342" y="18"/>
      </p:cViewPr>
      <p:guideLst>
        <p:guide orient="horz" pos="2161"/>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45F4B7-4AFB-4FFD-A561-8EFCE16BE5EF}" type="doc">
      <dgm:prSet loTypeId="urn:microsoft.com/office/officeart/2005/8/layout/hProcess9" loCatId="process" qsTypeId="urn:microsoft.com/office/officeart/2005/8/quickstyle/3d1" qsCatId="3D" csTypeId="urn:microsoft.com/office/officeart/2005/8/colors/colorful3" csCatId="colorful" phldr="1"/>
      <dgm:spPr/>
    </dgm:pt>
    <dgm:pt modelId="{8106CDF4-3A59-4B11-BF15-5074B9B30CBF}">
      <dgm:prSet phldrT="[文本]" custT="1"/>
      <dgm:spPr/>
      <dgm:t>
        <a:bodyPr/>
        <a:lstStyle/>
        <a:p>
          <a:pPr algn="l"/>
          <a:r>
            <a:rPr lang="en-US" altLang="zh-CN" sz="1600" b="1" dirty="0" smtClean="0">
              <a:solidFill>
                <a:srgbClr val="FF0000"/>
              </a:solidFill>
              <a:latin typeface="微软雅黑" pitchFamily="34" charset="-122"/>
              <a:ea typeface="微软雅黑" pitchFamily="34" charset="-122"/>
            </a:rPr>
            <a:t>1995</a:t>
          </a:r>
          <a:r>
            <a:rPr lang="zh-CN" altLang="en-US" sz="1600" b="1" dirty="0" smtClean="0">
              <a:solidFill>
                <a:srgbClr val="FF0000"/>
              </a:solidFill>
              <a:latin typeface="微软雅黑" pitchFamily="34" charset="-122"/>
              <a:ea typeface="微软雅黑" pitchFamily="34" charset="-122"/>
            </a:rPr>
            <a:t> 年</a:t>
          </a:r>
          <a:r>
            <a:rPr lang="en-US" altLang="zh-CN" sz="1600" b="1" dirty="0" smtClean="0">
              <a:solidFill>
                <a:srgbClr val="FF0000"/>
              </a:solidFill>
              <a:latin typeface="微软雅黑" pitchFamily="34" charset="-122"/>
              <a:ea typeface="微软雅黑" pitchFamily="34" charset="-122"/>
            </a:rPr>
            <a:t>6</a:t>
          </a:r>
          <a:r>
            <a:rPr lang="zh-CN" altLang="en-US" sz="1600" b="1" dirty="0" smtClean="0">
              <a:solidFill>
                <a:srgbClr val="FF0000"/>
              </a:solidFill>
              <a:latin typeface="微软雅黑" pitchFamily="34" charset="-122"/>
              <a:ea typeface="微软雅黑" pitchFamily="34" charset="-122"/>
            </a:rPr>
            <a:t>月</a:t>
          </a:r>
          <a:r>
            <a:rPr lang="en-US" altLang="en-US"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监测环境进展</a:t>
          </a:r>
          <a:r>
            <a:rPr lang="en-US" altLang="en-US"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关于工作进展的报告</a:t>
          </a:r>
          <a:r>
            <a:rPr lang="en-US" altLang="en-US"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a:t>
          </a:r>
          <a:r>
            <a:rPr lang="zh-CN" altLang="en-US" sz="1600" b="1" dirty="0" smtClean="0">
              <a:solidFill>
                <a:srgbClr val="FF0000"/>
              </a:solidFill>
              <a:latin typeface="微软雅黑" pitchFamily="34" charset="-122"/>
              <a:ea typeface="微软雅黑" pitchFamily="34" charset="-122"/>
            </a:rPr>
            <a:t>首次提出国民财富的概念</a:t>
          </a:r>
          <a:r>
            <a:rPr lang="zh-CN" altLang="en-US" sz="1600" b="1" dirty="0" smtClean="0">
              <a:latin typeface="微软雅黑" pitchFamily="34" charset="-122"/>
              <a:ea typeface="微软雅黑" pitchFamily="34" charset="-122"/>
            </a:rPr>
            <a:t>，并对测度方法作了探讨，给出了世界各国国民财富的初步测度结果</a:t>
          </a:r>
          <a:endParaRPr lang="zh-CN" altLang="en-US" sz="1600" b="1" dirty="0">
            <a:latin typeface="微软雅黑" pitchFamily="34" charset="-122"/>
            <a:ea typeface="微软雅黑" pitchFamily="34" charset="-122"/>
          </a:endParaRPr>
        </a:p>
      </dgm:t>
    </dgm:pt>
    <dgm:pt modelId="{CC98D692-04A3-4F60-9753-8F6AC8F91FB1}" type="parTrans" cxnId="{CFC69A31-F3A1-4A70-BD5F-B2ACD7C8D810}">
      <dgm:prSet/>
      <dgm:spPr/>
      <dgm:t>
        <a:bodyPr/>
        <a:lstStyle/>
        <a:p>
          <a:endParaRPr lang="zh-CN" altLang="en-US"/>
        </a:p>
      </dgm:t>
    </dgm:pt>
    <dgm:pt modelId="{372C7ECB-BAFA-41C7-B353-209DC3742145}" type="sibTrans" cxnId="{CFC69A31-F3A1-4A70-BD5F-B2ACD7C8D810}">
      <dgm:prSet/>
      <dgm:spPr/>
      <dgm:t>
        <a:bodyPr/>
        <a:lstStyle/>
        <a:p>
          <a:endParaRPr lang="zh-CN" altLang="en-US"/>
        </a:p>
      </dgm:t>
    </dgm:pt>
    <dgm:pt modelId="{90F8AB70-AC67-407F-A361-760173E616AF}">
      <dgm:prSet phldrT="[文本]" custT="1"/>
      <dgm:spPr/>
      <dgm:t>
        <a:bodyPr/>
        <a:lstStyle/>
        <a:p>
          <a:pPr algn="ctr"/>
          <a:r>
            <a:rPr lang="en-US" altLang="zh-CN" sz="1600" b="1" dirty="0" smtClean="0">
              <a:solidFill>
                <a:srgbClr val="FF0000"/>
              </a:solidFill>
              <a:latin typeface="微软雅黑" pitchFamily="34" charset="-122"/>
              <a:ea typeface="微软雅黑" pitchFamily="34" charset="-122"/>
            </a:rPr>
            <a:t>2005</a:t>
          </a:r>
          <a:r>
            <a:rPr lang="zh-CN" altLang="en-US" sz="1600" b="1" dirty="0" smtClean="0">
              <a:solidFill>
                <a:srgbClr val="FF0000"/>
              </a:solidFill>
              <a:latin typeface="微软雅黑" pitchFamily="34" charset="-122"/>
              <a:ea typeface="微软雅黑" pitchFamily="34" charset="-122"/>
            </a:rPr>
            <a:t>年</a:t>
          </a:r>
          <a:r>
            <a:rPr lang="en-US" altLang="en-US" sz="1600" b="1" dirty="0" smtClean="0">
              <a:solidFill>
                <a:schemeClr val="bg1"/>
              </a:solidFill>
              <a:latin typeface="微软雅黑" pitchFamily="34" charset="-122"/>
              <a:ea typeface="微软雅黑" pitchFamily="34" charset="-122"/>
            </a:rPr>
            <a:t>《</a:t>
          </a:r>
          <a:r>
            <a:rPr lang="zh-CN" altLang="en-US" sz="1600" b="1" dirty="0" smtClean="0">
              <a:solidFill>
                <a:schemeClr val="bg1"/>
              </a:solidFill>
              <a:latin typeface="微软雅黑" pitchFamily="34" charset="-122"/>
              <a:ea typeface="微软雅黑" pitchFamily="34" charset="-122"/>
            </a:rPr>
            <a:t>国民财富在哪里：绿色财富核算的理论、方法和政策</a:t>
          </a:r>
          <a:r>
            <a:rPr lang="en-US" altLang="en-US" sz="1600" b="1" dirty="0" smtClean="0">
              <a:solidFill>
                <a:schemeClr val="bg1"/>
              </a:solidFill>
              <a:latin typeface="微软雅黑" pitchFamily="34" charset="-122"/>
              <a:ea typeface="微软雅黑" pitchFamily="34" charset="-122"/>
            </a:rPr>
            <a:t>》</a:t>
          </a:r>
          <a:r>
            <a:rPr lang="zh-CN" altLang="en-US" sz="1600" b="1" dirty="0" smtClean="0">
              <a:solidFill>
                <a:schemeClr val="bg1"/>
              </a:solidFill>
              <a:latin typeface="微软雅黑" pitchFamily="34" charset="-122"/>
              <a:ea typeface="微软雅黑" pitchFamily="34" charset="-122"/>
            </a:rPr>
            <a:t>，对</a:t>
          </a:r>
          <a:r>
            <a:rPr lang="en-US" altLang="zh-CN" sz="1600" b="1" dirty="0" smtClean="0">
              <a:solidFill>
                <a:schemeClr val="bg1"/>
              </a:solidFill>
              <a:latin typeface="微软雅黑" pitchFamily="34" charset="-122"/>
              <a:ea typeface="微软雅黑" pitchFamily="34" charset="-122"/>
            </a:rPr>
            <a:t>2000</a:t>
          </a:r>
          <a:r>
            <a:rPr lang="zh-CN" altLang="en-US" sz="1600" b="1" dirty="0" smtClean="0">
              <a:solidFill>
                <a:schemeClr val="bg1"/>
              </a:solidFill>
              <a:latin typeface="微软雅黑" pitchFamily="34" charset="-122"/>
              <a:ea typeface="微软雅黑" pitchFamily="34" charset="-122"/>
            </a:rPr>
            <a:t> 年世界</a:t>
          </a:r>
          <a:r>
            <a:rPr lang="en-US" altLang="zh-CN" sz="1600" b="1" dirty="0" smtClean="0">
              <a:solidFill>
                <a:schemeClr val="bg1"/>
              </a:solidFill>
              <a:latin typeface="微软雅黑" pitchFamily="34" charset="-122"/>
              <a:ea typeface="微软雅黑" pitchFamily="34" charset="-122"/>
            </a:rPr>
            <a:t>125</a:t>
          </a:r>
          <a:r>
            <a:rPr lang="zh-CN" altLang="en-US" sz="1600" b="1" dirty="0" smtClean="0">
              <a:solidFill>
                <a:schemeClr val="bg1"/>
              </a:solidFill>
              <a:latin typeface="微软雅黑" pitchFamily="34" charset="-122"/>
              <a:ea typeface="微软雅黑" pitchFamily="34" charset="-122"/>
            </a:rPr>
            <a:t> 个国家的国民财富进行估算，解构国民财富的源泉。从测算的角度考虑，主张一国财富应该包括生产资本、自然资本和</a:t>
          </a:r>
          <a:r>
            <a:rPr lang="zh-CN" altLang="en-US" sz="1600" b="1" dirty="0" smtClean="0">
              <a:solidFill>
                <a:srgbClr val="FF0000"/>
              </a:solidFill>
              <a:latin typeface="微软雅黑" pitchFamily="34" charset="-122"/>
              <a:ea typeface="微软雅黑" pitchFamily="34" charset="-122"/>
            </a:rPr>
            <a:t>无形资本</a:t>
          </a:r>
          <a:r>
            <a:rPr lang="zh-CN" altLang="en-US" sz="1600" b="1" dirty="0" smtClean="0">
              <a:solidFill>
                <a:schemeClr val="bg1"/>
              </a:solidFill>
              <a:latin typeface="微软雅黑" pitchFamily="34" charset="-122"/>
              <a:ea typeface="微软雅黑" pitchFamily="34" charset="-122"/>
            </a:rPr>
            <a:t>。</a:t>
          </a:r>
        </a:p>
      </dgm:t>
    </dgm:pt>
    <dgm:pt modelId="{349AF16B-6AB5-413C-BF8F-0210FE77BA02}" type="parTrans" cxnId="{C1F1CBC6-A5EE-47DB-911C-49EECBA8AEA4}">
      <dgm:prSet/>
      <dgm:spPr/>
      <dgm:t>
        <a:bodyPr/>
        <a:lstStyle/>
        <a:p>
          <a:endParaRPr lang="zh-CN" altLang="en-US"/>
        </a:p>
      </dgm:t>
    </dgm:pt>
    <dgm:pt modelId="{C0CDEC87-0B94-46F1-8F05-B3D816A40242}" type="sibTrans" cxnId="{C1F1CBC6-A5EE-47DB-911C-49EECBA8AEA4}">
      <dgm:prSet/>
      <dgm:spPr/>
      <dgm:t>
        <a:bodyPr/>
        <a:lstStyle/>
        <a:p>
          <a:endParaRPr lang="zh-CN" altLang="en-US"/>
        </a:p>
      </dgm:t>
    </dgm:pt>
    <dgm:pt modelId="{D8041DAB-3076-4FFC-803B-1E0FC56A76AC}">
      <dgm:prSet phldrT="[文本]" custT="1"/>
      <dgm:spPr/>
      <dgm:t>
        <a:bodyPr/>
        <a:lstStyle/>
        <a:p>
          <a:r>
            <a:rPr lang="en-US" altLang="zh-CN" sz="1600" b="1" dirty="0" smtClean="0">
              <a:solidFill>
                <a:srgbClr val="FF0000"/>
              </a:solidFill>
              <a:latin typeface="微软雅黑" pitchFamily="34" charset="-122"/>
              <a:ea typeface="微软雅黑" pitchFamily="34" charset="-122"/>
            </a:rPr>
            <a:t>2009</a:t>
          </a:r>
          <a:r>
            <a:rPr lang="zh-CN" altLang="en-US" sz="1600" b="1" dirty="0" smtClean="0">
              <a:solidFill>
                <a:srgbClr val="FF0000"/>
              </a:solidFill>
              <a:latin typeface="微软雅黑" pitchFamily="34" charset="-122"/>
              <a:ea typeface="微软雅黑" pitchFamily="34" charset="-122"/>
            </a:rPr>
            <a:t>年</a:t>
          </a:r>
          <a:r>
            <a:rPr lang="en-US" altLang="en-US"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变化中的国家财富：在新千年的可持续发展能力的测量</a:t>
          </a:r>
          <a:r>
            <a:rPr lang="en-US" altLang="en-US"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将国民总财富定义为</a:t>
          </a:r>
          <a:r>
            <a:rPr lang="zh-CN" altLang="en-US" sz="1600" b="1" dirty="0" smtClean="0">
              <a:solidFill>
                <a:srgbClr val="FF0000"/>
              </a:solidFill>
              <a:latin typeface="微软雅黑" pitchFamily="34" charset="-122"/>
              <a:ea typeface="微软雅黑" pitchFamily="34" charset="-122"/>
            </a:rPr>
            <a:t>生产资本、人力资本、自然资本</a:t>
          </a:r>
          <a:r>
            <a:rPr lang="zh-CN" altLang="en-US" sz="1600" b="1" dirty="0" smtClean="0">
              <a:latin typeface="微软雅黑" pitchFamily="34" charset="-122"/>
              <a:ea typeface="微软雅黑" pitchFamily="34" charset="-122"/>
            </a:rPr>
            <a:t>三者总和。它用</a:t>
          </a:r>
          <a:r>
            <a:rPr lang="zh-CN" altLang="en-US" sz="1600" b="1" dirty="0" smtClean="0">
              <a:solidFill>
                <a:srgbClr val="FF0000"/>
              </a:solidFill>
              <a:latin typeface="微软雅黑" pitchFamily="34" charset="-122"/>
              <a:ea typeface="微软雅黑" pitchFamily="34" charset="-122"/>
            </a:rPr>
            <a:t>真实储蓄（即调整后的净储蓄）</a:t>
          </a:r>
          <a:r>
            <a:rPr lang="zh-CN" altLang="en-US" sz="1600" b="1" dirty="0" smtClean="0">
              <a:latin typeface="微软雅黑" pitchFamily="34" charset="-122"/>
              <a:ea typeface="微软雅黑" pitchFamily="34" charset="-122"/>
            </a:rPr>
            <a:t>表示一国在一定时期内，通过经济活动新增的国民财富。</a:t>
          </a:r>
          <a:endParaRPr lang="zh-CN" altLang="en-US" sz="1600" b="1" dirty="0">
            <a:latin typeface="微软雅黑" pitchFamily="34" charset="-122"/>
            <a:ea typeface="微软雅黑" pitchFamily="34" charset="-122"/>
          </a:endParaRPr>
        </a:p>
      </dgm:t>
    </dgm:pt>
    <dgm:pt modelId="{35F59155-64D5-4E04-80D3-F5A96CEAD6AB}" type="parTrans" cxnId="{D6B3982A-C90B-465B-B54F-A2FCC5B4CD55}">
      <dgm:prSet/>
      <dgm:spPr/>
      <dgm:t>
        <a:bodyPr/>
        <a:lstStyle/>
        <a:p>
          <a:endParaRPr lang="zh-CN" altLang="en-US"/>
        </a:p>
      </dgm:t>
    </dgm:pt>
    <dgm:pt modelId="{3C8A8598-4164-4161-9AE7-AAB5325B9D2F}" type="sibTrans" cxnId="{D6B3982A-C90B-465B-B54F-A2FCC5B4CD55}">
      <dgm:prSet/>
      <dgm:spPr/>
      <dgm:t>
        <a:bodyPr/>
        <a:lstStyle/>
        <a:p>
          <a:endParaRPr lang="zh-CN" altLang="en-US"/>
        </a:p>
      </dgm:t>
    </dgm:pt>
    <dgm:pt modelId="{7A12C84C-0B40-4AF6-9A18-3353FE5A5766}">
      <dgm:prSet phldrT="[文本]" custT="1"/>
      <dgm:spPr/>
      <dgm:t>
        <a:bodyPr/>
        <a:lstStyle/>
        <a:p>
          <a:r>
            <a:rPr lang="en-US" altLang="zh-CN" sz="1600" b="1" dirty="0" smtClean="0">
              <a:solidFill>
                <a:srgbClr val="FF0000"/>
              </a:solidFill>
              <a:latin typeface="微软雅黑" pitchFamily="34" charset="-122"/>
              <a:ea typeface="微软雅黑" pitchFamily="34" charset="-122"/>
            </a:rPr>
            <a:t>2018</a:t>
          </a:r>
          <a:r>
            <a:rPr lang="zh-CN" altLang="en-US" sz="1600" b="1" dirty="0" smtClean="0">
              <a:solidFill>
                <a:srgbClr val="FF0000"/>
              </a:solidFill>
              <a:latin typeface="微软雅黑" pitchFamily="34" charset="-122"/>
              <a:ea typeface="微软雅黑" pitchFamily="34" charset="-122"/>
            </a:rPr>
            <a:t> 年</a:t>
          </a:r>
          <a:r>
            <a:rPr lang="en-US" altLang="zh-CN" sz="1600" b="1" dirty="0" smtClean="0">
              <a:solidFill>
                <a:srgbClr val="FF0000"/>
              </a:solidFill>
              <a:latin typeface="微软雅黑" pitchFamily="34" charset="-122"/>
              <a:ea typeface="微软雅黑" pitchFamily="34" charset="-122"/>
            </a:rPr>
            <a:t>1</a:t>
          </a:r>
          <a:r>
            <a:rPr lang="zh-CN" altLang="en-US" sz="1600" b="1" dirty="0" smtClean="0">
              <a:solidFill>
                <a:srgbClr val="FF0000"/>
              </a:solidFill>
              <a:latin typeface="微软雅黑" pitchFamily="34" charset="-122"/>
              <a:ea typeface="微软雅黑" pitchFamily="34" charset="-122"/>
            </a:rPr>
            <a:t>月</a:t>
          </a:r>
          <a:r>
            <a:rPr lang="en-US" altLang="zh-CN" sz="1600" b="1" dirty="0" smtClean="0">
              <a:solidFill>
                <a:srgbClr val="FF0000"/>
              </a:solidFill>
              <a:latin typeface="微软雅黑" pitchFamily="34" charset="-122"/>
              <a:ea typeface="微软雅黑" pitchFamily="34" charset="-122"/>
            </a:rPr>
            <a:t>30</a:t>
          </a:r>
          <a:r>
            <a:rPr lang="zh-CN" altLang="en-US" sz="1600" b="1" dirty="0" smtClean="0">
              <a:solidFill>
                <a:srgbClr val="FF0000"/>
              </a:solidFill>
              <a:latin typeface="微软雅黑" pitchFamily="34" charset="-122"/>
              <a:ea typeface="微软雅黑" pitchFamily="34" charset="-122"/>
            </a:rPr>
            <a:t>日</a:t>
          </a:r>
          <a:endParaRPr lang="en-US" altLang="zh-CN" sz="1600" b="1" dirty="0" smtClean="0">
            <a:solidFill>
              <a:srgbClr val="FF0000"/>
            </a:solidFill>
            <a:latin typeface="微软雅黑" pitchFamily="34" charset="-122"/>
            <a:ea typeface="微软雅黑" pitchFamily="34" charset="-122"/>
          </a:endParaRPr>
        </a:p>
        <a:p>
          <a:r>
            <a:rPr lang="en-US" altLang="en-US" sz="1600" b="1" dirty="0" smtClean="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2018</a:t>
          </a:r>
          <a:r>
            <a:rPr lang="zh-CN" altLang="en-US" sz="1600" b="1" dirty="0" smtClean="0">
              <a:latin typeface="微软雅黑" pitchFamily="34" charset="-122"/>
              <a:ea typeface="微软雅黑" pitchFamily="34" charset="-122"/>
            </a:rPr>
            <a:t>年国民财富变化</a:t>
          </a:r>
          <a:r>
            <a:rPr lang="en-US" altLang="en-US"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建设可持续的未来</a:t>
          </a:r>
          <a:r>
            <a:rPr lang="en-US" altLang="en-US"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追踪</a:t>
          </a:r>
          <a:r>
            <a:rPr lang="en-US" altLang="zh-CN" sz="1600" b="1" dirty="0" smtClean="0">
              <a:latin typeface="微软雅黑" pitchFamily="34" charset="-122"/>
              <a:ea typeface="微软雅黑" pitchFamily="34" charset="-122"/>
            </a:rPr>
            <a:t>141</a:t>
          </a:r>
          <a:r>
            <a:rPr lang="zh-CN" altLang="en-US" sz="1600" b="1" dirty="0" smtClean="0">
              <a:latin typeface="微软雅黑" pitchFamily="34" charset="-122"/>
              <a:ea typeface="微软雅黑" pitchFamily="34" charset="-122"/>
            </a:rPr>
            <a:t> 个经济体在</a:t>
          </a:r>
          <a:r>
            <a:rPr lang="en-US" altLang="zh-CN" sz="1600" b="1" dirty="0" smtClean="0">
              <a:latin typeface="微软雅黑" pitchFamily="34" charset="-122"/>
              <a:ea typeface="微软雅黑" pitchFamily="34" charset="-122"/>
            </a:rPr>
            <a:t>1995</a:t>
          </a:r>
          <a:r>
            <a:rPr lang="zh-CN" altLang="en-US" sz="1600" b="1" dirty="0" smtClean="0">
              <a:latin typeface="微软雅黑" pitchFamily="34" charset="-122"/>
              <a:ea typeface="微软雅黑" pitchFamily="34" charset="-122"/>
            </a:rPr>
            <a:t> 年至</a:t>
          </a:r>
          <a:r>
            <a:rPr lang="en-US" altLang="zh-CN" sz="1600" b="1" dirty="0" smtClean="0">
              <a:latin typeface="微软雅黑" pitchFamily="34" charset="-122"/>
              <a:ea typeface="微软雅黑" pitchFamily="34" charset="-122"/>
            </a:rPr>
            <a:t>2014</a:t>
          </a:r>
          <a:r>
            <a:rPr lang="zh-CN" altLang="en-US" sz="1600" b="1" dirty="0" smtClean="0">
              <a:latin typeface="微软雅黑" pitchFamily="34" charset="-122"/>
              <a:ea typeface="微软雅黑" pitchFamily="34" charset="-122"/>
            </a:rPr>
            <a:t>年间的财富变化。将</a:t>
          </a:r>
          <a:r>
            <a:rPr lang="zh-CN" altLang="en-US" sz="1600" b="1" dirty="0" smtClean="0">
              <a:solidFill>
                <a:srgbClr val="FF0000"/>
              </a:solidFill>
              <a:latin typeface="微软雅黑" pitchFamily="34" charset="-122"/>
              <a:ea typeface="微软雅黑" pitchFamily="34" charset="-122"/>
            </a:rPr>
            <a:t>生产资本和城市用地、自然资本、人力资本和国外净资产</a:t>
          </a:r>
          <a:r>
            <a:rPr lang="zh-CN" altLang="en-US" sz="1600" b="1" dirty="0" smtClean="0">
              <a:latin typeface="微软雅黑" pitchFamily="34" charset="-122"/>
              <a:ea typeface="微软雅黑" pitchFamily="34" charset="-122"/>
            </a:rPr>
            <a:t>相加，得到一国国民财富总量。</a:t>
          </a:r>
          <a:endParaRPr lang="zh-CN" altLang="en-US" sz="1600" b="1" dirty="0">
            <a:latin typeface="微软雅黑" pitchFamily="34" charset="-122"/>
            <a:ea typeface="微软雅黑" pitchFamily="34" charset="-122"/>
          </a:endParaRPr>
        </a:p>
      </dgm:t>
    </dgm:pt>
    <dgm:pt modelId="{156FBF31-9E36-40F4-9F90-1D1CE1E4CB82}" type="parTrans" cxnId="{78BBE654-38CA-4EE3-8195-73AB35FA552E}">
      <dgm:prSet/>
      <dgm:spPr/>
      <dgm:t>
        <a:bodyPr/>
        <a:lstStyle/>
        <a:p>
          <a:endParaRPr lang="zh-CN" altLang="en-US"/>
        </a:p>
      </dgm:t>
    </dgm:pt>
    <dgm:pt modelId="{73995EB5-71DE-406B-A882-94119E472C5E}" type="sibTrans" cxnId="{78BBE654-38CA-4EE3-8195-73AB35FA552E}">
      <dgm:prSet/>
      <dgm:spPr/>
      <dgm:t>
        <a:bodyPr/>
        <a:lstStyle/>
        <a:p>
          <a:endParaRPr lang="zh-CN" altLang="en-US"/>
        </a:p>
      </dgm:t>
    </dgm:pt>
    <dgm:pt modelId="{D0F366EC-A950-45D5-8BD0-C8721403C6CD}">
      <dgm:prSet custT="1"/>
      <dgm:spPr/>
      <dgm:t>
        <a:bodyPr/>
        <a:lstStyle/>
        <a:p>
          <a:r>
            <a:rPr lang="en-US" altLang="zh-CN" sz="1600" b="1" dirty="0" smtClean="0">
              <a:solidFill>
                <a:srgbClr val="FF0000"/>
              </a:solidFill>
              <a:latin typeface="微软雅黑" pitchFamily="34" charset="-122"/>
              <a:ea typeface="微软雅黑" pitchFamily="34" charset="-122"/>
            </a:rPr>
            <a:t>1997</a:t>
          </a:r>
          <a:r>
            <a:rPr lang="zh-CN" altLang="en-US" sz="1600" b="1" dirty="0" smtClean="0">
              <a:solidFill>
                <a:srgbClr val="FF0000"/>
              </a:solidFill>
              <a:latin typeface="微软雅黑" pitchFamily="34" charset="-122"/>
              <a:ea typeface="微软雅黑" pitchFamily="34" charset="-122"/>
            </a:rPr>
            <a:t> 年</a:t>
          </a:r>
          <a:r>
            <a:rPr lang="en-US" altLang="zh-CN" sz="1600" b="1" dirty="0" smtClean="0">
              <a:solidFill>
                <a:srgbClr val="FF0000"/>
              </a:solidFill>
              <a:latin typeface="微软雅黑" pitchFamily="34" charset="-122"/>
              <a:ea typeface="微软雅黑" pitchFamily="34" charset="-122"/>
            </a:rPr>
            <a:t>6</a:t>
          </a:r>
          <a:r>
            <a:rPr lang="zh-CN" altLang="en-US" sz="1600" b="1" dirty="0" smtClean="0">
              <a:solidFill>
                <a:srgbClr val="FF0000"/>
              </a:solidFill>
              <a:latin typeface="微软雅黑" pitchFamily="34" charset="-122"/>
              <a:ea typeface="微软雅黑" pitchFamily="34" charset="-122"/>
            </a:rPr>
            <a:t>月</a:t>
          </a:r>
          <a:r>
            <a:rPr lang="en-US" altLang="en-US"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扩展衡量财富的手段</a:t>
          </a:r>
          <a:r>
            <a:rPr lang="en-US" altLang="en-US"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环境可持续发展指标</a:t>
          </a:r>
          <a:r>
            <a:rPr lang="en-US" altLang="en-US"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。世界银行认为估计各国实际财富的新方法要综合考虑</a:t>
          </a:r>
          <a:r>
            <a:rPr lang="zh-CN" altLang="en-US" sz="1600" b="1" dirty="0" smtClean="0">
              <a:solidFill>
                <a:srgbClr val="FF0000"/>
              </a:solidFill>
              <a:latin typeface="微软雅黑" pitchFamily="34" charset="-122"/>
              <a:ea typeface="微软雅黑" pitchFamily="34" charset="-122"/>
            </a:rPr>
            <a:t>： 自然资本、生产资本、人力资本和社会资本</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dgm:t>
    </dgm:pt>
    <dgm:pt modelId="{4EE0AB94-968B-4FBF-8C0C-8ABB42AAAB12}" type="parTrans" cxnId="{2E7E4EC2-7D37-4B74-B231-6F71C7E60C9D}">
      <dgm:prSet/>
      <dgm:spPr/>
      <dgm:t>
        <a:bodyPr/>
        <a:lstStyle/>
        <a:p>
          <a:endParaRPr lang="zh-CN" altLang="en-US"/>
        </a:p>
      </dgm:t>
    </dgm:pt>
    <dgm:pt modelId="{658876B9-9AB2-41F6-8743-0E4E97EFD286}" type="sibTrans" cxnId="{2E7E4EC2-7D37-4B74-B231-6F71C7E60C9D}">
      <dgm:prSet/>
      <dgm:spPr/>
      <dgm:t>
        <a:bodyPr/>
        <a:lstStyle/>
        <a:p>
          <a:endParaRPr lang="zh-CN" altLang="en-US"/>
        </a:p>
      </dgm:t>
    </dgm:pt>
    <dgm:pt modelId="{3AD3E70C-5A2E-4F32-8CE5-6857B85C16F3}" type="pres">
      <dgm:prSet presAssocID="{2445F4B7-4AFB-4FFD-A561-8EFCE16BE5EF}" presName="CompostProcess" presStyleCnt="0">
        <dgm:presLayoutVars>
          <dgm:dir/>
          <dgm:resizeHandles val="exact"/>
        </dgm:presLayoutVars>
      </dgm:prSet>
      <dgm:spPr/>
    </dgm:pt>
    <dgm:pt modelId="{2E93847E-391B-45C2-8FB3-BBC5AC3DEBD7}" type="pres">
      <dgm:prSet presAssocID="{2445F4B7-4AFB-4FFD-A561-8EFCE16BE5EF}" presName="arrow" presStyleLbl="bgShp" presStyleIdx="0" presStyleCnt="1" custScaleX="117647"/>
      <dgm:spPr/>
    </dgm:pt>
    <dgm:pt modelId="{144C1950-F447-4F33-A68B-1A73453356F6}" type="pres">
      <dgm:prSet presAssocID="{2445F4B7-4AFB-4FFD-A561-8EFCE16BE5EF}" presName="linearProcess" presStyleCnt="0"/>
      <dgm:spPr/>
    </dgm:pt>
    <dgm:pt modelId="{50445792-F2C3-49E5-A61B-DA7211922B37}" type="pres">
      <dgm:prSet presAssocID="{8106CDF4-3A59-4B11-BF15-5074B9B30CBF}" presName="textNode" presStyleLbl="node1" presStyleIdx="0" presStyleCnt="5" custScaleX="105872" custScaleY="234127">
        <dgm:presLayoutVars>
          <dgm:bulletEnabled val="1"/>
        </dgm:presLayoutVars>
      </dgm:prSet>
      <dgm:spPr/>
      <dgm:t>
        <a:bodyPr/>
        <a:lstStyle/>
        <a:p>
          <a:endParaRPr lang="zh-CN" altLang="en-US"/>
        </a:p>
      </dgm:t>
    </dgm:pt>
    <dgm:pt modelId="{3E8269AA-9A76-49ED-8C43-66744A5BD0D4}" type="pres">
      <dgm:prSet presAssocID="{372C7ECB-BAFA-41C7-B353-209DC3742145}" presName="sibTrans" presStyleCnt="0"/>
      <dgm:spPr/>
    </dgm:pt>
    <dgm:pt modelId="{DDEBF034-5942-41BB-86C0-96CBE7A4DF15}" type="pres">
      <dgm:prSet presAssocID="{D0F366EC-A950-45D5-8BD0-C8721403C6CD}" presName="textNode" presStyleLbl="node1" presStyleIdx="1" presStyleCnt="5" custScaleX="98135" custScaleY="234615" custLinFactNeighborX="-28701" custLinFactNeighborY="0">
        <dgm:presLayoutVars>
          <dgm:bulletEnabled val="1"/>
        </dgm:presLayoutVars>
      </dgm:prSet>
      <dgm:spPr/>
      <dgm:t>
        <a:bodyPr/>
        <a:lstStyle/>
        <a:p>
          <a:endParaRPr lang="zh-CN" altLang="en-US"/>
        </a:p>
      </dgm:t>
    </dgm:pt>
    <dgm:pt modelId="{F27F3791-337C-4A51-959D-44A0694BAB24}" type="pres">
      <dgm:prSet presAssocID="{658876B9-9AB2-41F6-8743-0E4E97EFD286}" presName="sibTrans" presStyleCnt="0"/>
      <dgm:spPr/>
    </dgm:pt>
    <dgm:pt modelId="{48C4B2A2-589C-4615-B627-EA9D9E0BB53B}" type="pres">
      <dgm:prSet presAssocID="{90F8AB70-AC67-407F-A361-760173E616AF}" presName="textNode" presStyleLbl="node1" presStyleIdx="2" presStyleCnt="5" custScaleX="97398" custScaleY="234127" custLinFactNeighborX="-52341" custLinFactNeighborY="-244">
        <dgm:presLayoutVars>
          <dgm:bulletEnabled val="1"/>
        </dgm:presLayoutVars>
      </dgm:prSet>
      <dgm:spPr/>
      <dgm:t>
        <a:bodyPr/>
        <a:lstStyle/>
        <a:p>
          <a:endParaRPr lang="zh-CN" altLang="en-US"/>
        </a:p>
      </dgm:t>
    </dgm:pt>
    <dgm:pt modelId="{B2044227-1F9B-4EE7-AE66-389B3651AE54}" type="pres">
      <dgm:prSet presAssocID="{C0CDEC87-0B94-46F1-8F05-B3D816A40242}" presName="sibTrans" presStyleCnt="0"/>
      <dgm:spPr/>
    </dgm:pt>
    <dgm:pt modelId="{18ABB7CC-E889-43F1-BFB7-0F665CF662D2}" type="pres">
      <dgm:prSet presAssocID="{D8041DAB-3076-4FFC-803B-1E0FC56A76AC}" presName="textNode" presStyleLbl="node1" presStyleIdx="3" presStyleCnt="5" custScaleY="234127" custLinFactNeighborX="-70044" custLinFactNeighborY="-244">
        <dgm:presLayoutVars>
          <dgm:bulletEnabled val="1"/>
        </dgm:presLayoutVars>
      </dgm:prSet>
      <dgm:spPr/>
      <dgm:t>
        <a:bodyPr/>
        <a:lstStyle/>
        <a:p>
          <a:endParaRPr lang="zh-CN" altLang="en-US"/>
        </a:p>
      </dgm:t>
    </dgm:pt>
    <dgm:pt modelId="{18247FCE-E4C7-460A-87E2-48E7DB67C0DE}" type="pres">
      <dgm:prSet presAssocID="{3C8A8598-4164-4161-9AE7-AAB5325B9D2F}" presName="sibTrans" presStyleCnt="0"/>
      <dgm:spPr/>
    </dgm:pt>
    <dgm:pt modelId="{DBD842BE-ABE5-47AA-A40C-CF89780D265D}" type="pres">
      <dgm:prSet presAssocID="{7A12C84C-0B40-4AF6-9A18-3353FE5A5766}" presName="textNode" presStyleLbl="node1" presStyleIdx="4" presStyleCnt="5" custScaleY="234127" custLinFactNeighborX="-80743" custLinFactNeighborY="-244">
        <dgm:presLayoutVars>
          <dgm:bulletEnabled val="1"/>
        </dgm:presLayoutVars>
      </dgm:prSet>
      <dgm:spPr/>
      <dgm:t>
        <a:bodyPr/>
        <a:lstStyle/>
        <a:p>
          <a:endParaRPr lang="zh-CN" altLang="en-US"/>
        </a:p>
      </dgm:t>
    </dgm:pt>
  </dgm:ptLst>
  <dgm:cxnLst>
    <dgm:cxn modelId="{D6B3982A-C90B-465B-B54F-A2FCC5B4CD55}" srcId="{2445F4B7-4AFB-4FFD-A561-8EFCE16BE5EF}" destId="{D8041DAB-3076-4FFC-803B-1E0FC56A76AC}" srcOrd="3" destOrd="0" parTransId="{35F59155-64D5-4E04-80D3-F5A96CEAD6AB}" sibTransId="{3C8A8598-4164-4161-9AE7-AAB5325B9D2F}"/>
    <dgm:cxn modelId="{0DB2E69C-1F37-4B78-9874-50DB12F10321}" type="presOf" srcId="{2445F4B7-4AFB-4FFD-A561-8EFCE16BE5EF}" destId="{3AD3E70C-5A2E-4F32-8CE5-6857B85C16F3}" srcOrd="0" destOrd="0" presId="urn:microsoft.com/office/officeart/2005/8/layout/hProcess9"/>
    <dgm:cxn modelId="{CFC69A31-F3A1-4A70-BD5F-B2ACD7C8D810}" srcId="{2445F4B7-4AFB-4FFD-A561-8EFCE16BE5EF}" destId="{8106CDF4-3A59-4B11-BF15-5074B9B30CBF}" srcOrd="0" destOrd="0" parTransId="{CC98D692-04A3-4F60-9753-8F6AC8F91FB1}" sibTransId="{372C7ECB-BAFA-41C7-B353-209DC3742145}"/>
    <dgm:cxn modelId="{2E7E4EC2-7D37-4B74-B231-6F71C7E60C9D}" srcId="{2445F4B7-4AFB-4FFD-A561-8EFCE16BE5EF}" destId="{D0F366EC-A950-45D5-8BD0-C8721403C6CD}" srcOrd="1" destOrd="0" parTransId="{4EE0AB94-968B-4FBF-8C0C-8ABB42AAAB12}" sibTransId="{658876B9-9AB2-41F6-8743-0E4E97EFD286}"/>
    <dgm:cxn modelId="{D4030274-26A7-43FB-9933-FE3E4F13825F}" type="presOf" srcId="{D0F366EC-A950-45D5-8BD0-C8721403C6CD}" destId="{DDEBF034-5942-41BB-86C0-96CBE7A4DF15}" srcOrd="0" destOrd="0" presId="urn:microsoft.com/office/officeart/2005/8/layout/hProcess9"/>
    <dgm:cxn modelId="{445DC395-2A5B-4FAA-9A72-07F02312A9FE}" type="presOf" srcId="{7A12C84C-0B40-4AF6-9A18-3353FE5A5766}" destId="{DBD842BE-ABE5-47AA-A40C-CF89780D265D}" srcOrd="0" destOrd="0" presId="urn:microsoft.com/office/officeart/2005/8/layout/hProcess9"/>
    <dgm:cxn modelId="{F8179A98-764C-483D-BEDD-63F065AB8AC6}" type="presOf" srcId="{D8041DAB-3076-4FFC-803B-1E0FC56A76AC}" destId="{18ABB7CC-E889-43F1-BFB7-0F665CF662D2}" srcOrd="0" destOrd="0" presId="urn:microsoft.com/office/officeart/2005/8/layout/hProcess9"/>
    <dgm:cxn modelId="{DD4C5C68-80C0-449B-AC21-4985401C08BE}" type="presOf" srcId="{8106CDF4-3A59-4B11-BF15-5074B9B30CBF}" destId="{50445792-F2C3-49E5-A61B-DA7211922B37}" srcOrd="0" destOrd="0" presId="urn:microsoft.com/office/officeart/2005/8/layout/hProcess9"/>
    <dgm:cxn modelId="{78BBE654-38CA-4EE3-8195-73AB35FA552E}" srcId="{2445F4B7-4AFB-4FFD-A561-8EFCE16BE5EF}" destId="{7A12C84C-0B40-4AF6-9A18-3353FE5A5766}" srcOrd="4" destOrd="0" parTransId="{156FBF31-9E36-40F4-9F90-1D1CE1E4CB82}" sibTransId="{73995EB5-71DE-406B-A882-94119E472C5E}"/>
    <dgm:cxn modelId="{C1F1CBC6-A5EE-47DB-911C-49EECBA8AEA4}" srcId="{2445F4B7-4AFB-4FFD-A561-8EFCE16BE5EF}" destId="{90F8AB70-AC67-407F-A361-760173E616AF}" srcOrd="2" destOrd="0" parTransId="{349AF16B-6AB5-413C-BF8F-0210FE77BA02}" sibTransId="{C0CDEC87-0B94-46F1-8F05-B3D816A40242}"/>
    <dgm:cxn modelId="{2136BD4D-1701-4C26-8F8F-F9316CF513C3}" type="presOf" srcId="{90F8AB70-AC67-407F-A361-760173E616AF}" destId="{48C4B2A2-589C-4615-B627-EA9D9E0BB53B}" srcOrd="0" destOrd="0" presId="urn:microsoft.com/office/officeart/2005/8/layout/hProcess9"/>
    <dgm:cxn modelId="{719EBB76-75B0-4250-A91B-8061DCA1D13B}" type="presParOf" srcId="{3AD3E70C-5A2E-4F32-8CE5-6857B85C16F3}" destId="{2E93847E-391B-45C2-8FB3-BBC5AC3DEBD7}" srcOrd="0" destOrd="0" presId="urn:microsoft.com/office/officeart/2005/8/layout/hProcess9"/>
    <dgm:cxn modelId="{B64CE556-6DF3-42A4-A16A-8793DE798C0C}" type="presParOf" srcId="{3AD3E70C-5A2E-4F32-8CE5-6857B85C16F3}" destId="{144C1950-F447-4F33-A68B-1A73453356F6}" srcOrd="1" destOrd="0" presId="urn:microsoft.com/office/officeart/2005/8/layout/hProcess9"/>
    <dgm:cxn modelId="{2290B90D-6CC2-415B-980F-5B539BC12106}" type="presParOf" srcId="{144C1950-F447-4F33-A68B-1A73453356F6}" destId="{50445792-F2C3-49E5-A61B-DA7211922B37}" srcOrd="0" destOrd="0" presId="urn:microsoft.com/office/officeart/2005/8/layout/hProcess9"/>
    <dgm:cxn modelId="{2BCC0B69-EA72-47FC-B071-04AFE7ED4D2F}" type="presParOf" srcId="{144C1950-F447-4F33-A68B-1A73453356F6}" destId="{3E8269AA-9A76-49ED-8C43-66744A5BD0D4}" srcOrd="1" destOrd="0" presId="urn:microsoft.com/office/officeart/2005/8/layout/hProcess9"/>
    <dgm:cxn modelId="{83E6A291-655C-4FC2-BA91-678ED1C48061}" type="presParOf" srcId="{144C1950-F447-4F33-A68B-1A73453356F6}" destId="{DDEBF034-5942-41BB-86C0-96CBE7A4DF15}" srcOrd="2" destOrd="0" presId="urn:microsoft.com/office/officeart/2005/8/layout/hProcess9"/>
    <dgm:cxn modelId="{1225940A-7008-43CF-83A5-DF266532F80B}" type="presParOf" srcId="{144C1950-F447-4F33-A68B-1A73453356F6}" destId="{F27F3791-337C-4A51-959D-44A0694BAB24}" srcOrd="3" destOrd="0" presId="urn:microsoft.com/office/officeart/2005/8/layout/hProcess9"/>
    <dgm:cxn modelId="{F45A165A-9374-4D51-BE64-BFF6D633B02A}" type="presParOf" srcId="{144C1950-F447-4F33-A68B-1A73453356F6}" destId="{48C4B2A2-589C-4615-B627-EA9D9E0BB53B}" srcOrd="4" destOrd="0" presId="urn:microsoft.com/office/officeart/2005/8/layout/hProcess9"/>
    <dgm:cxn modelId="{EECD2614-7603-4AFD-92ED-283148634F15}" type="presParOf" srcId="{144C1950-F447-4F33-A68B-1A73453356F6}" destId="{B2044227-1F9B-4EE7-AE66-389B3651AE54}" srcOrd="5" destOrd="0" presId="urn:microsoft.com/office/officeart/2005/8/layout/hProcess9"/>
    <dgm:cxn modelId="{ECE89029-B718-4DFB-AAD8-7B0E48734C46}" type="presParOf" srcId="{144C1950-F447-4F33-A68B-1A73453356F6}" destId="{18ABB7CC-E889-43F1-BFB7-0F665CF662D2}" srcOrd="6" destOrd="0" presId="urn:microsoft.com/office/officeart/2005/8/layout/hProcess9"/>
    <dgm:cxn modelId="{61D2B3D9-4027-4D7B-B5BD-DAF3D4ECFABF}" type="presParOf" srcId="{144C1950-F447-4F33-A68B-1A73453356F6}" destId="{18247FCE-E4C7-460A-87E2-48E7DB67C0DE}" srcOrd="7" destOrd="0" presId="urn:microsoft.com/office/officeart/2005/8/layout/hProcess9"/>
    <dgm:cxn modelId="{F73F24A0-4FA1-4778-9939-359BE02B47E8}" type="presParOf" srcId="{144C1950-F447-4F33-A68B-1A73453356F6}" destId="{DBD842BE-ABE5-47AA-A40C-CF89780D265D}"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93847E-391B-45C2-8FB3-BBC5AC3DEBD7}">
      <dsp:nvSpPr>
        <dsp:cNvPr id="0" name=""/>
        <dsp:cNvSpPr/>
      </dsp:nvSpPr>
      <dsp:spPr>
        <a:xfrm>
          <a:off x="2" y="0"/>
          <a:ext cx="11999857" cy="4680520"/>
        </a:xfrm>
        <a:prstGeom prst="rightArrow">
          <a:avLst/>
        </a:prstGeom>
        <a:gradFill rotWithShape="0">
          <a:gsLst>
            <a:gs pos="0">
              <a:schemeClr val="accent3">
                <a:tint val="40000"/>
                <a:hueOff val="0"/>
                <a:satOff val="0"/>
                <a:lumOff val="0"/>
                <a:alphaOff val="0"/>
                <a:shade val="45000"/>
                <a:satMod val="155000"/>
              </a:schemeClr>
            </a:gs>
            <a:gs pos="60000">
              <a:schemeClr val="accent3">
                <a:tint val="40000"/>
                <a:hueOff val="0"/>
                <a:satOff val="0"/>
                <a:lumOff val="0"/>
                <a:alphaOff val="0"/>
                <a:shade val="95000"/>
                <a:satMod val="150000"/>
              </a:schemeClr>
            </a:gs>
            <a:gs pos="100000">
              <a:schemeClr val="accent3">
                <a:tint val="40000"/>
                <a:hueOff val="0"/>
                <a:satOff val="0"/>
                <a:lumOff val="0"/>
                <a:alphaOff val="0"/>
                <a:tint val="87000"/>
                <a:satMod val="250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0445792-F2C3-49E5-A61B-DA7211922B37}">
      <dsp:nvSpPr>
        <dsp:cNvPr id="0" name=""/>
        <dsp:cNvSpPr/>
      </dsp:nvSpPr>
      <dsp:spPr>
        <a:xfrm>
          <a:off x="284594" y="148587"/>
          <a:ext cx="2196095" cy="4383344"/>
        </a:xfrm>
        <a:prstGeom prst="roundRect">
          <a:avLst/>
        </a:prstGeom>
        <a:gradFill rotWithShape="0">
          <a:gsLst>
            <a:gs pos="0">
              <a:schemeClr val="accent3">
                <a:hueOff val="0"/>
                <a:satOff val="0"/>
                <a:lumOff val="0"/>
                <a:alphaOff val="0"/>
                <a:shade val="45000"/>
                <a:satMod val="155000"/>
              </a:schemeClr>
            </a:gs>
            <a:gs pos="60000">
              <a:schemeClr val="accent3">
                <a:hueOff val="0"/>
                <a:satOff val="0"/>
                <a:lumOff val="0"/>
                <a:alphaOff val="0"/>
                <a:shade val="95000"/>
                <a:satMod val="150000"/>
              </a:schemeClr>
            </a:gs>
            <a:gs pos="100000">
              <a:schemeClr val="accent3">
                <a:hueOff val="0"/>
                <a:satOff val="0"/>
                <a:lumOff val="0"/>
                <a:alphaOff val="0"/>
                <a:tint val="87000"/>
                <a:satMod val="250000"/>
              </a:schemeClr>
            </a:gs>
          </a:gsLst>
          <a:lin ang="16200000" scaled="0"/>
        </a:gradFill>
        <a:ln>
          <a:noFill/>
        </a:ln>
        <a:effectLst>
          <a:outerShdw blurRad="65500" dist="38100"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altLang="zh-CN" sz="1600" b="1" kern="1200" dirty="0" smtClean="0">
              <a:solidFill>
                <a:srgbClr val="FF0000"/>
              </a:solidFill>
              <a:latin typeface="微软雅黑" pitchFamily="34" charset="-122"/>
              <a:ea typeface="微软雅黑" pitchFamily="34" charset="-122"/>
            </a:rPr>
            <a:t>1995</a:t>
          </a:r>
          <a:r>
            <a:rPr lang="zh-CN" altLang="en-US" sz="1600" b="1" kern="1200" dirty="0" smtClean="0">
              <a:solidFill>
                <a:srgbClr val="FF0000"/>
              </a:solidFill>
              <a:latin typeface="微软雅黑" pitchFamily="34" charset="-122"/>
              <a:ea typeface="微软雅黑" pitchFamily="34" charset="-122"/>
            </a:rPr>
            <a:t> 年</a:t>
          </a:r>
          <a:r>
            <a:rPr lang="en-US" altLang="zh-CN" sz="1600" b="1" kern="1200" dirty="0" smtClean="0">
              <a:solidFill>
                <a:srgbClr val="FF0000"/>
              </a:solidFill>
              <a:latin typeface="微软雅黑" pitchFamily="34" charset="-122"/>
              <a:ea typeface="微软雅黑" pitchFamily="34" charset="-122"/>
            </a:rPr>
            <a:t>6</a:t>
          </a:r>
          <a:r>
            <a:rPr lang="zh-CN" altLang="en-US" sz="1600" b="1" kern="1200" dirty="0" smtClean="0">
              <a:solidFill>
                <a:srgbClr val="FF0000"/>
              </a:solidFill>
              <a:latin typeface="微软雅黑" pitchFamily="34" charset="-122"/>
              <a:ea typeface="微软雅黑" pitchFamily="34" charset="-122"/>
            </a:rPr>
            <a:t>月</a:t>
          </a:r>
          <a:r>
            <a:rPr lang="en-US" altLang="en-US" sz="1600" b="1" kern="1200" dirty="0" smtClean="0">
              <a:latin typeface="微软雅黑" pitchFamily="34" charset="-122"/>
              <a:ea typeface="微软雅黑" pitchFamily="34" charset="-122"/>
            </a:rPr>
            <a:t>《</a:t>
          </a:r>
          <a:r>
            <a:rPr lang="zh-CN" altLang="en-US" sz="1600" b="1" kern="1200" dirty="0" smtClean="0">
              <a:latin typeface="微软雅黑" pitchFamily="34" charset="-122"/>
              <a:ea typeface="微软雅黑" pitchFamily="34" charset="-122"/>
            </a:rPr>
            <a:t>监测环境进展</a:t>
          </a:r>
          <a:r>
            <a:rPr lang="en-US" altLang="en-US" sz="1600" b="1" kern="1200" dirty="0" smtClean="0">
              <a:latin typeface="微软雅黑" pitchFamily="34" charset="-122"/>
              <a:ea typeface="微软雅黑" pitchFamily="34" charset="-122"/>
            </a:rPr>
            <a:t>——</a:t>
          </a:r>
          <a:r>
            <a:rPr lang="zh-CN" altLang="en-US" sz="1600" b="1" kern="1200" dirty="0" smtClean="0">
              <a:latin typeface="微软雅黑" pitchFamily="34" charset="-122"/>
              <a:ea typeface="微软雅黑" pitchFamily="34" charset="-122"/>
            </a:rPr>
            <a:t>关于工作进展的报告</a:t>
          </a:r>
          <a:r>
            <a:rPr lang="en-US" altLang="en-US" sz="1600" b="1" kern="1200" dirty="0" smtClean="0">
              <a:latin typeface="微软雅黑" pitchFamily="34" charset="-122"/>
              <a:ea typeface="微软雅黑" pitchFamily="34" charset="-122"/>
            </a:rPr>
            <a:t>》</a:t>
          </a:r>
          <a:r>
            <a:rPr lang="zh-CN" altLang="en-US" sz="1600" b="1" kern="1200" dirty="0" smtClean="0">
              <a:latin typeface="微软雅黑" pitchFamily="34" charset="-122"/>
              <a:ea typeface="微软雅黑" pitchFamily="34" charset="-122"/>
            </a:rPr>
            <a:t>，</a:t>
          </a:r>
          <a:r>
            <a:rPr lang="zh-CN" altLang="en-US" sz="1600" b="1" kern="1200" dirty="0" smtClean="0">
              <a:solidFill>
                <a:srgbClr val="FF0000"/>
              </a:solidFill>
              <a:latin typeface="微软雅黑" pitchFamily="34" charset="-122"/>
              <a:ea typeface="微软雅黑" pitchFamily="34" charset="-122"/>
            </a:rPr>
            <a:t>首次提出国民财富的概念</a:t>
          </a:r>
          <a:r>
            <a:rPr lang="zh-CN" altLang="en-US" sz="1600" b="1" kern="1200" dirty="0" smtClean="0">
              <a:latin typeface="微软雅黑" pitchFamily="34" charset="-122"/>
              <a:ea typeface="微软雅黑" pitchFamily="34" charset="-122"/>
            </a:rPr>
            <a:t>，并对测度方法作了探讨，给出了世界各国国民财富的初步测度结果</a:t>
          </a:r>
          <a:endParaRPr lang="zh-CN" altLang="en-US" sz="1600" b="1" kern="1200" dirty="0">
            <a:latin typeface="微软雅黑" pitchFamily="34" charset="-122"/>
            <a:ea typeface="微软雅黑" pitchFamily="34" charset="-122"/>
          </a:endParaRPr>
        </a:p>
      </dsp:txBody>
      <dsp:txXfrm>
        <a:off x="391799" y="255792"/>
        <a:ext cx="1981685" cy="4168934"/>
      </dsp:txXfrm>
    </dsp:sp>
    <dsp:sp modelId="{DDEBF034-5942-41BB-86C0-96CBE7A4DF15}">
      <dsp:nvSpPr>
        <dsp:cNvPr id="0" name=""/>
        <dsp:cNvSpPr/>
      </dsp:nvSpPr>
      <dsp:spPr>
        <a:xfrm>
          <a:off x="2664296" y="144019"/>
          <a:ext cx="2035607" cy="4392480"/>
        </a:xfrm>
        <a:prstGeom prst="roundRect">
          <a:avLst/>
        </a:prstGeom>
        <a:gradFill rotWithShape="0">
          <a:gsLst>
            <a:gs pos="0">
              <a:schemeClr val="accent3">
                <a:hueOff val="2812566"/>
                <a:satOff val="-4220"/>
                <a:lumOff val="-686"/>
                <a:alphaOff val="0"/>
                <a:shade val="45000"/>
                <a:satMod val="155000"/>
              </a:schemeClr>
            </a:gs>
            <a:gs pos="60000">
              <a:schemeClr val="accent3">
                <a:hueOff val="2812566"/>
                <a:satOff val="-4220"/>
                <a:lumOff val="-686"/>
                <a:alphaOff val="0"/>
                <a:shade val="95000"/>
                <a:satMod val="150000"/>
              </a:schemeClr>
            </a:gs>
            <a:gs pos="100000">
              <a:schemeClr val="accent3">
                <a:hueOff val="2812566"/>
                <a:satOff val="-4220"/>
                <a:lumOff val="-686"/>
                <a:alphaOff val="0"/>
                <a:tint val="87000"/>
                <a:satMod val="250000"/>
              </a:schemeClr>
            </a:gs>
          </a:gsLst>
          <a:lin ang="16200000" scaled="0"/>
        </a:gradFill>
        <a:ln>
          <a:noFill/>
        </a:ln>
        <a:effectLst>
          <a:outerShdw blurRad="65500" dist="38100"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b="1" kern="1200" dirty="0" smtClean="0">
              <a:solidFill>
                <a:srgbClr val="FF0000"/>
              </a:solidFill>
              <a:latin typeface="微软雅黑" pitchFamily="34" charset="-122"/>
              <a:ea typeface="微软雅黑" pitchFamily="34" charset="-122"/>
            </a:rPr>
            <a:t>1997</a:t>
          </a:r>
          <a:r>
            <a:rPr lang="zh-CN" altLang="en-US" sz="1600" b="1" kern="1200" dirty="0" smtClean="0">
              <a:solidFill>
                <a:srgbClr val="FF0000"/>
              </a:solidFill>
              <a:latin typeface="微软雅黑" pitchFamily="34" charset="-122"/>
              <a:ea typeface="微软雅黑" pitchFamily="34" charset="-122"/>
            </a:rPr>
            <a:t> 年</a:t>
          </a:r>
          <a:r>
            <a:rPr lang="en-US" altLang="zh-CN" sz="1600" b="1" kern="1200" dirty="0" smtClean="0">
              <a:solidFill>
                <a:srgbClr val="FF0000"/>
              </a:solidFill>
              <a:latin typeface="微软雅黑" pitchFamily="34" charset="-122"/>
              <a:ea typeface="微软雅黑" pitchFamily="34" charset="-122"/>
            </a:rPr>
            <a:t>6</a:t>
          </a:r>
          <a:r>
            <a:rPr lang="zh-CN" altLang="en-US" sz="1600" b="1" kern="1200" dirty="0" smtClean="0">
              <a:solidFill>
                <a:srgbClr val="FF0000"/>
              </a:solidFill>
              <a:latin typeface="微软雅黑" pitchFamily="34" charset="-122"/>
              <a:ea typeface="微软雅黑" pitchFamily="34" charset="-122"/>
            </a:rPr>
            <a:t>月</a:t>
          </a:r>
          <a:r>
            <a:rPr lang="en-US" altLang="en-US" sz="1600" b="1" kern="1200" dirty="0" smtClean="0">
              <a:latin typeface="微软雅黑" pitchFamily="34" charset="-122"/>
              <a:ea typeface="微软雅黑" pitchFamily="34" charset="-122"/>
            </a:rPr>
            <a:t>《</a:t>
          </a:r>
          <a:r>
            <a:rPr lang="zh-CN" altLang="en-US" sz="1600" b="1" kern="1200" dirty="0" smtClean="0">
              <a:latin typeface="微软雅黑" pitchFamily="34" charset="-122"/>
              <a:ea typeface="微软雅黑" pitchFamily="34" charset="-122"/>
            </a:rPr>
            <a:t>扩展衡量财富的手段</a:t>
          </a:r>
          <a:r>
            <a:rPr lang="en-US" altLang="en-US" sz="1600" b="1" kern="1200" dirty="0" smtClean="0">
              <a:latin typeface="微软雅黑" pitchFamily="34" charset="-122"/>
              <a:ea typeface="微软雅黑" pitchFamily="34" charset="-122"/>
            </a:rPr>
            <a:t>——</a:t>
          </a:r>
          <a:r>
            <a:rPr lang="zh-CN" altLang="en-US" sz="1600" b="1" kern="1200" dirty="0" smtClean="0">
              <a:latin typeface="微软雅黑" pitchFamily="34" charset="-122"/>
              <a:ea typeface="微软雅黑" pitchFamily="34" charset="-122"/>
            </a:rPr>
            <a:t>环境可持续发展指标</a:t>
          </a:r>
          <a:r>
            <a:rPr lang="en-US" altLang="en-US" sz="1600" b="1" kern="1200" dirty="0" smtClean="0">
              <a:latin typeface="微软雅黑" pitchFamily="34" charset="-122"/>
              <a:ea typeface="微软雅黑" pitchFamily="34" charset="-122"/>
            </a:rPr>
            <a:t>》</a:t>
          </a:r>
          <a:r>
            <a:rPr lang="zh-CN" altLang="en-US" sz="1600" b="1" kern="1200" dirty="0" smtClean="0">
              <a:latin typeface="微软雅黑" pitchFamily="34" charset="-122"/>
              <a:ea typeface="微软雅黑" pitchFamily="34" charset="-122"/>
            </a:rPr>
            <a:t>。世界银行认为估计各国实际财富的新方法要综合考虑</a:t>
          </a:r>
          <a:r>
            <a:rPr lang="zh-CN" altLang="en-US" sz="1600" b="1" kern="1200" dirty="0" smtClean="0">
              <a:solidFill>
                <a:srgbClr val="FF0000"/>
              </a:solidFill>
              <a:latin typeface="微软雅黑" pitchFamily="34" charset="-122"/>
              <a:ea typeface="微软雅黑" pitchFamily="34" charset="-122"/>
            </a:rPr>
            <a:t>： 自然资本、生产资本、人力资本和社会资本</a:t>
          </a:r>
          <a:r>
            <a:rPr lang="zh-CN" altLang="en-US" sz="1600" b="1" kern="1200" dirty="0" smtClean="0">
              <a:latin typeface="微软雅黑" pitchFamily="34" charset="-122"/>
              <a:ea typeface="微软雅黑" pitchFamily="34" charset="-122"/>
            </a:rPr>
            <a:t>。</a:t>
          </a:r>
          <a:endParaRPr lang="zh-CN" altLang="en-US" sz="1600" b="1" kern="1200" dirty="0">
            <a:latin typeface="微软雅黑" pitchFamily="34" charset="-122"/>
            <a:ea typeface="微软雅黑" pitchFamily="34" charset="-122"/>
          </a:endParaRPr>
        </a:p>
      </dsp:txBody>
      <dsp:txXfrm>
        <a:off x="2763666" y="243389"/>
        <a:ext cx="1836867" cy="4193740"/>
      </dsp:txXfrm>
    </dsp:sp>
    <dsp:sp modelId="{48C4B2A2-589C-4615-B627-EA9D9E0BB53B}">
      <dsp:nvSpPr>
        <dsp:cNvPr id="0" name=""/>
        <dsp:cNvSpPr/>
      </dsp:nvSpPr>
      <dsp:spPr>
        <a:xfrm>
          <a:off x="4896543" y="144019"/>
          <a:ext cx="2020319" cy="4383344"/>
        </a:xfrm>
        <a:prstGeom prst="roundRect">
          <a:avLst/>
        </a:prstGeom>
        <a:gradFill rotWithShape="0">
          <a:gsLst>
            <a:gs pos="0">
              <a:schemeClr val="accent3">
                <a:hueOff val="5625132"/>
                <a:satOff val="-8440"/>
                <a:lumOff val="-1373"/>
                <a:alphaOff val="0"/>
                <a:shade val="45000"/>
                <a:satMod val="155000"/>
              </a:schemeClr>
            </a:gs>
            <a:gs pos="60000">
              <a:schemeClr val="accent3">
                <a:hueOff val="5625132"/>
                <a:satOff val="-8440"/>
                <a:lumOff val="-1373"/>
                <a:alphaOff val="0"/>
                <a:shade val="95000"/>
                <a:satMod val="150000"/>
              </a:schemeClr>
            </a:gs>
            <a:gs pos="100000">
              <a:schemeClr val="accent3">
                <a:hueOff val="5625132"/>
                <a:satOff val="-8440"/>
                <a:lumOff val="-1373"/>
                <a:alphaOff val="0"/>
                <a:tint val="87000"/>
                <a:satMod val="250000"/>
              </a:schemeClr>
            </a:gs>
          </a:gsLst>
          <a:lin ang="16200000" scaled="0"/>
        </a:gradFill>
        <a:ln>
          <a:noFill/>
        </a:ln>
        <a:effectLst>
          <a:outerShdw blurRad="65500" dist="38100"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b="1" kern="1200" dirty="0" smtClean="0">
              <a:solidFill>
                <a:srgbClr val="FF0000"/>
              </a:solidFill>
              <a:latin typeface="微软雅黑" pitchFamily="34" charset="-122"/>
              <a:ea typeface="微软雅黑" pitchFamily="34" charset="-122"/>
            </a:rPr>
            <a:t>2005</a:t>
          </a:r>
          <a:r>
            <a:rPr lang="zh-CN" altLang="en-US" sz="1600" b="1" kern="1200" dirty="0" smtClean="0">
              <a:solidFill>
                <a:srgbClr val="FF0000"/>
              </a:solidFill>
              <a:latin typeface="微软雅黑" pitchFamily="34" charset="-122"/>
              <a:ea typeface="微软雅黑" pitchFamily="34" charset="-122"/>
            </a:rPr>
            <a:t>年</a:t>
          </a:r>
          <a:r>
            <a:rPr lang="en-US" altLang="en-US" sz="1600" b="1" kern="1200" dirty="0" smtClean="0">
              <a:solidFill>
                <a:schemeClr val="bg1"/>
              </a:solidFill>
              <a:latin typeface="微软雅黑" pitchFamily="34" charset="-122"/>
              <a:ea typeface="微软雅黑" pitchFamily="34" charset="-122"/>
            </a:rPr>
            <a:t>《</a:t>
          </a:r>
          <a:r>
            <a:rPr lang="zh-CN" altLang="en-US" sz="1600" b="1" kern="1200" dirty="0" smtClean="0">
              <a:solidFill>
                <a:schemeClr val="bg1"/>
              </a:solidFill>
              <a:latin typeface="微软雅黑" pitchFamily="34" charset="-122"/>
              <a:ea typeface="微软雅黑" pitchFamily="34" charset="-122"/>
            </a:rPr>
            <a:t>国民财富在哪里：绿色财富核算的理论、方法和政策</a:t>
          </a:r>
          <a:r>
            <a:rPr lang="en-US" altLang="en-US" sz="1600" b="1" kern="1200" dirty="0" smtClean="0">
              <a:solidFill>
                <a:schemeClr val="bg1"/>
              </a:solidFill>
              <a:latin typeface="微软雅黑" pitchFamily="34" charset="-122"/>
              <a:ea typeface="微软雅黑" pitchFamily="34" charset="-122"/>
            </a:rPr>
            <a:t>》</a:t>
          </a:r>
          <a:r>
            <a:rPr lang="zh-CN" altLang="en-US" sz="1600" b="1" kern="1200" dirty="0" smtClean="0">
              <a:solidFill>
                <a:schemeClr val="bg1"/>
              </a:solidFill>
              <a:latin typeface="微软雅黑" pitchFamily="34" charset="-122"/>
              <a:ea typeface="微软雅黑" pitchFamily="34" charset="-122"/>
            </a:rPr>
            <a:t>，对</a:t>
          </a:r>
          <a:r>
            <a:rPr lang="en-US" altLang="zh-CN" sz="1600" b="1" kern="1200" dirty="0" smtClean="0">
              <a:solidFill>
                <a:schemeClr val="bg1"/>
              </a:solidFill>
              <a:latin typeface="微软雅黑" pitchFamily="34" charset="-122"/>
              <a:ea typeface="微软雅黑" pitchFamily="34" charset="-122"/>
            </a:rPr>
            <a:t>2000</a:t>
          </a:r>
          <a:r>
            <a:rPr lang="zh-CN" altLang="en-US" sz="1600" b="1" kern="1200" dirty="0" smtClean="0">
              <a:solidFill>
                <a:schemeClr val="bg1"/>
              </a:solidFill>
              <a:latin typeface="微软雅黑" pitchFamily="34" charset="-122"/>
              <a:ea typeface="微软雅黑" pitchFamily="34" charset="-122"/>
            </a:rPr>
            <a:t> 年世界</a:t>
          </a:r>
          <a:r>
            <a:rPr lang="en-US" altLang="zh-CN" sz="1600" b="1" kern="1200" dirty="0" smtClean="0">
              <a:solidFill>
                <a:schemeClr val="bg1"/>
              </a:solidFill>
              <a:latin typeface="微软雅黑" pitchFamily="34" charset="-122"/>
              <a:ea typeface="微软雅黑" pitchFamily="34" charset="-122"/>
            </a:rPr>
            <a:t>125</a:t>
          </a:r>
          <a:r>
            <a:rPr lang="zh-CN" altLang="en-US" sz="1600" b="1" kern="1200" dirty="0" smtClean="0">
              <a:solidFill>
                <a:schemeClr val="bg1"/>
              </a:solidFill>
              <a:latin typeface="微软雅黑" pitchFamily="34" charset="-122"/>
              <a:ea typeface="微软雅黑" pitchFamily="34" charset="-122"/>
            </a:rPr>
            <a:t> 个国家的国民财富进行估算，解构国民财富的源泉。从测算的角度考虑，主张一国财富应该包括生产资本、自然资本和</a:t>
          </a:r>
          <a:r>
            <a:rPr lang="zh-CN" altLang="en-US" sz="1600" b="1" kern="1200" dirty="0" smtClean="0">
              <a:solidFill>
                <a:srgbClr val="FF0000"/>
              </a:solidFill>
              <a:latin typeface="微软雅黑" pitchFamily="34" charset="-122"/>
              <a:ea typeface="微软雅黑" pitchFamily="34" charset="-122"/>
            </a:rPr>
            <a:t>无形资本</a:t>
          </a:r>
          <a:r>
            <a:rPr lang="zh-CN" altLang="en-US" sz="1600" b="1" kern="1200" dirty="0" smtClean="0">
              <a:solidFill>
                <a:schemeClr val="bg1"/>
              </a:solidFill>
              <a:latin typeface="微软雅黑" pitchFamily="34" charset="-122"/>
              <a:ea typeface="微软雅黑" pitchFamily="34" charset="-122"/>
            </a:rPr>
            <a:t>。</a:t>
          </a:r>
        </a:p>
      </dsp:txBody>
      <dsp:txXfrm>
        <a:off x="4995167" y="242643"/>
        <a:ext cx="1823071" cy="4186096"/>
      </dsp:txXfrm>
    </dsp:sp>
    <dsp:sp modelId="{18ABB7CC-E889-43F1-BFB7-0F665CF662D2}">
      <dsp:nvSpPr>
        <dsp:cNvPr id="0" name=""/>
        <dsp:cNvSpPr/>
      </dsp:nvSpPr>
      <dsp:spPr>
        <a:xfrm>
          <a:off x="7128791" y="144019"/>
          <a:ext cx="2074292" cy="4383344"/>
        </a:xfrm>
        <a:prstGeom prst="roundRect">
          <a:avLst/>
        </a:prstGeom>
        <a:gradFill rotWithShape="0">
          <a:gsLst>
            <a:gs pos="0">
              <a:schemeClr val="accent3">
                <a:hueOff val="8437698"/>
                <a:satOff val="-12660"/>
                <a:lumOff val="-2059"/>
                <a:alphaOff val="0"/>
                <a:shade val="45000"/>
                <a:satMod val="155000"/>
              </a:schemeClr>
            </a:gs>
            <a:gs pos="60000">
              <a:schemeClr val="accent3">
                <a:hueOff val="8437698"/>
                <a:satOff val="-12660"/>
                <a:lumOff val="-2059"/>
                <a:alphaOff val="0"/>
                <a:shade val="95000"/>
                <a:satMod val="150000"/>
              </a:schemeClr>
            </a:gs>
            <a:gs pos="100000">
              <a:schemeClr val="accent3">
                <a:hueOff val="8437698"/>
                <a:satOff val="-12660"/>
                <a:lumOff val="-2059"/>
                <a:alphaOff val="0"/>
                <a:tint val="87000"/>
                <a:satMod val="250000"/>
              </a:schemeClr>
            </a:gs>
          </a:gsLst>
          <a:lin ang="16200000" scaled="0"/>
        </a:gradFill>
        <a:ln>
          <a:noFill/>
        </a:ln>
        <a:effectLst>
          <a:outerShdw blurRad="65500" dist="38100"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b="1" kern="1200" dirty="0" smtClean="0">
              <a:solidFill>
                <a:srgbClr val="FF0000"/>
              </a:solidFill>
              <a:latin typeface="微软雅黑" pitchFamily="34" charset="-122"/>
              <a:ea typeface="微软雅黑" pitchFamily="34" charset="-122"/>
            </a:rPr>
            <a:t>2009</a:t>
          </a:r>
          <a:r>
            <a:rPr lang="zh-CN" altLang="en-US" sz="1600" b="1" kern="1200" dirty="0" smtClean="0">
              <a:solidFill>
                <a:srgbClr val="FF0000"/>
              </a:solidFill>
              <a:latin typeface="微软雅黑" pitchFamily="34" charset="-122"/>
              <a:ea typeface="微软雅黑" pitchFamily="34" charset="-122"/>
            </a:rPr>
            <a:t>年</a:t>
          </a:r>
          <a:r>
            <a:rPr lang="en-US" altLang="en-US" sz="1600" b="1" kern="1200" dirty="0" smtClean="0">
              <a:latin typeface="微软雅黑" pitchFamily="34" charset="-122"/>
              <a:ea typeface="微软雅黑" pitchFamily="34" charset="-122"/>
            </a:rPr>
            <a:t>《</a:t>
          </a:r>
          <a:r>
            <a:rPr lang="zh-CN" altLang="en-US" sz="1600" b="1" kern="1200" dirty="0" smtClean="0">
              <a:latin typeface="微软雅黑" pitchFamily="34" charset="-122"/>
              <a:ea typeface="微软雅黑" pitchFamily="34" charset="-122"/>
            </a:rPr>
            <a:t>变化中的国家财富：在新千年的可持续发展能力的测量</a:t>
          </a:r>
          <a:r>
            <a:rPr lang="en-US" altLang="en-US" sz="1600" b="1" kern="1200" dirty="0" smtClean="0">
              <a:latin typeface="微软雅黑" pitchFamily="34" charset="-122"/>
              <a:ea typeface="微软雅黑" pitchFamily="34" charset="-122"/>
            </a:rPr>
            <a:t>》</a:t>
          </a:r>
          <a:r>
            <a:rPr lang="zh-CN" altLang="en-US" sz="1600" b="1" kern="1200" dirty="0" smtClean="0">
              <a:latin typeface="微软雅黑" pitchFamily="34" charset="-122"/>
              <a:ea typeface="微软雅黑" pitchFamily="34" charset="-122"/>
            </a:rPr>
            <a:t>将国民总财富定义为</a:t>
          </a:r>
          <a:r>
            <a:rPr lang="zh-CN" altLang="en-US" sz="1600" b="1" kern="1200" dirty="0" smtClean="0">
              <a:solidFill>
                <a:srgbClr val="FF0000"/>
              </a:solidFill>
              <a:latin typeface="微软雅黑" pitchFamily="34" charset="-122"/>
              <a:ea typeface="微软雅黑" pitchFamily="34" charset="-122"/>
            </a:rPr>
            <a:t>生产资本、人力资本、自然资本</a:t>
          </a:r>
          <a:r>
            <a:rPr lang="zh-CN" altLang="en-US" sz="1600" b="1" kern="1200" dirty="0" smtClean="0">
              <a:latin typeface="微软雅黑" pitchFamily="34" charset="-122"/>
              <a:ea typeface="微软雅黑" pitchFamily="34" charset="-122"/>
            </a:rPr>
            <a:t>三者总和。它用</a:t>
          </a:r>
          <a:r>
            <a:rPr lang="zh-CN" altLang="en-US" sz="1600" b="1" kern="1200" dirty="0" smtClean="0">
              <a:solidFill>
                <a:srgbClr val="FF0000"/>
              </a:solidFill>
              <a:latin typeface="微软雅黑" pitchFamily="34" charset="-122"/>
              <a:ea typeface="微软雅黑" pitchFamily="34" charset="-122"/>
            </a:rPr>
            <a:t>真实储蓄（即调整后的净储蓄）</a:t>
          </a:r>
          <a:r>
            <a:rPr lang="zh-CN" altLang="en-US" sz="1600" b="1" kern="1200" dirty="0" smtClean="0">
              <a:latin typeface="微软雅黑" pitchFamily="34" charset="-122"/>
              <a:ea typeface="微软雅黑" pitchFamily="34" charset="-122"/>
            </a:rPr>
            <a:t>表示一国在一定时期内，通过经济活动新增的国民财富。</a:t>
          </a:r>
          <a:endParaRPr lang="zh-CN" altLang="en-US" sz="1600" b="1" kern="1200" dirty="0">
            <a:latin typeface="微软雅黑" pitchFamily="34" charset="-122"/>
            <a:ea typeface="微软雅黑" pitchFamily="34" charset="-122"/>
          </a:endParaRPr>
        </a:p>
      </dsp:txBody>
      <dsp:txXfrm>
        <a:off x="7230050" y="245278"/>
        <a:ext cx="1871774" cy="4180826"/>
      </dsp:txXfrm>
    </dsp:sp>
    <dsp:sp modelId="{DBD842BE-ABE5-47AA-A40C-CF89780D265D}">
      <dsp:nvSpPr>
        <dsp:cNvPr id="0" name=""/>
        <dsp:cNvSpPr/>
      </dsp:nvSpPr>
      <dsp:spPr>
        <a:xfrm>
          <a:off x="9433049" y="144019"/>
          <a:ext cx="2074292" cy="4383344"/>
        </a:xfrm>
        <a:prstGeom prst="roundRect">
          <a:avLst/>
        </a:prstGeom>
        <a:gradFill rotWithShape="0">
          <a:gsLst>
            <a:gs pos="0">
              <a:schemeClr val="accent3">
                <a:hueOff val="11250264"/>
                <a:satOff val="-16880"/>
                <a:lumOff val="-2745"/>
                <a:alphaOff val="0"/>
                <a:shade val="45000"/>
                <a:satMod val="155000"/>
              </a:schemeClr>
            </a:gs>
            <a:gs pos="60000">
              <a:schemeClr val="accent3">
                <a:hueOff val="11250264"/>
                <a:satOff val="-16880"/>
                <a:lumOff val="-2745"/>
                <a:alphaOff val="0"/>
                <a:shade val="95000"/>
                <a:satMod val="150000"/>
              </a:schemeClr>
            </a:gs>
            <a:gs pos="100000">
              <a:schemeClr val="accent3">
                <a:hueOff val="11250264"/>
                <a:satOff val="-16880"/>
                <a:lumOff val="-2745"/>
                <a:alphaOff val="0"/>
                <a:tint val="87000"/>
                <a:satMod val="250000"/>
              </a:schemeClr>
            </a:gs>
          </a:gsLst>
          <a:lin ang="16200000" scaled="0"/>
        </a:gradFill>
        <a:ln>
          <a:noFill/>
        </a:ln>
        <a:effectLst>
          <a:outerShdw blurRad="65500" dist="38100"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b="1" kern="1200" dirty="0" smtClean="0">
              <a:solidFill>
                <a:srgbClr val="FF0000"/>
              </a:solidFill>
              <a:latin typeface="微软雅黑" pitchFamily="34" charset="-122"/>
              <a:ea typeface="微软雅黑" pitchFamily="34" charset="-122"/>
            </a:rPr>
            <a:t>2018</a:t>
          </a:r>
          <a:r>
            <a:rPr lang="zh-CN" altLang="en-US" sz="1600" b="1" kern="1200" dirty="0" smtClean="0">
              <a:solidFill>
                <a:srgbClr val="FF0000"/>
              </a:solidFill>
              <a:latin typeface="微软雅黑" pitchFamily="34" charset="-122"/>
              <a:ea typeface="微软雅黑" pitchFamily="34" charset="-122"/>
            </a:rPr>
            <a:t> 年</a:t>
          </a:r>
          <a:r>
            <a:rPr lang="en-US" altLang="zh-CN" sz="1600" b="1" kern="1200" dirty="0" smtClean="0">
              <a:solidFill>
                <a:srgbClr val="FF0000"/>
              </a:solidFill>
              <a:latin typeface="微软雅黑" pitchFamily="34" charset="-122"/>
              <a:ea typeface="微软雅黑" pitchFamily="34" charset="-122"/>
            </a:rPr>
            <a:t>1</a:t>
          </a:r>
          <a:r>
            <a:rPr lang="zh-CN" altLang="en-US" sz="1600" b="1" kern="1200" dirty="0" smtClean="0">
              <a:solidFill>
                <a:srgbClr val="FF0000"/>
              </a:solidFill>
              <a:latin typeface="微软雅黑" pitchFamily="34" charset="-122"/>
              <a:ea typeface="微软雅黑" pitchFamily="34" charset="-122"/>
            </a:rPr>
            <a:t>月</a:t>
          </a:r>
          <a:r>
            <a:rPr lang="en-US" altLang="zh-CN" sz="1600" b="1" kern="1200" dirty="0" smtClean="0">
              <a:solidFill>
                <a:srgbClr val="FF0000"/>
              </a:solidFill>
              <a:latin typeface="微软雅黑" pitchFamily="34" charset="-122"/>
              <a:ea typeface="微软雅黑" pitchFamily="34" charset="-122"/>
            </a:rPr>
            <a:t>30</a:t>
          </a:r>
          <a:r>
            <a:rPr lang="zh-CN" altLang="en-US" sz="1600" b="1" kern="1200" dirty="0" smtClean="0">
              <a:solidFill>
                <a:srgbClr val="FF0000"/>
              </a:solidFill>
              <a:latin typeface="微软雅黑" pitchFamily="34" charset="-122"/>
              <a:ea typeface="微软雅黑" pitchFamily="34" charset="-122"/>
            </a:rPr>
            <a:t>日</a:t>
          </a:r>
          <a:endParaRPr lang="en-US" altLang="zh-CN" sz="1600" b="1" kern="1200" dirty="0" smtClean="0">
            <a:solidFill>
              <a:srgbClr val="FF0000"/>
            </a:solidFill>
            <a:latin typeface="微软雅黑" pitchFamily="34" charset="-122"/>
            <a:ea typeface="微软雅黑" pitchFamily="34" charset="-122"/>
          </a:endParaRPr>
        </a:p>
        <a:p>
          <a:pPr lvl="0" algn="ctr" defTabSz="711200">
            <a:lnSpc>
              <a:spcPct val="90000"/>
            </a:lnSpc>
            <a:spcBef>
              <a:spcPct val="0"/>
            </a:spcBef>
            <a:spcAft>
              <a:spcPct val="35000"/>
            </a:spcAft>
          </a:pPr>
          <a:r>
            <a:rPr lang="en-US" altLang="en-US" sz="1600" b="1" kern="1200" dirty="0" smtClean="0">
              <a:latin typeface="微软雅黑" pitchFamily="34" charset="-122"/>
              <a:ea typeface="微软雅黑" pitchFamily="34" charset="-122"/>
            </a:rPr>
            <a:t>《</a:t>
          </a:r>
          <a:r>
            <a:rPr lang="en-US" altLang="zh-CN" sz="1600" b="1" kern="1200" dirty="0" smtClean="0">
              <a:latin typeface="微软雅黑" pitchFamily="34" charset="-122"/>
              <a:ea typeface="微软雅黑" pitchFamily="34" charset="-122"/>
            </a:rPr>
            <a:t>2018</a:t>
          </a:r>
          <a:r>
            <a:rPr lang="zh-CN" altLang="en-US" sz="1600" b="1" kern="1200" dirty="0" smtClean="0">
              <a:latin typeface="微软雅黑" pitchFamily="34" charset="-122"/>
              <a:ea typeface="微软雅黑" pitchFamily="34" charset="-122"/>
            </a:rPr>
            <a:t>年国民财富变化</a:t>
          </a:r>
          <a:r>
            <a:rPr lang="en-US" altLang="en-US" sz="1600" b="1" kern="1200" dirty="0" smtClean="0">
              <a:latin typeface="微软雅黑" pitchFamily="34" charset="-122"/>
              <a:ea typeface="微软雅黑" pitchFamily="34" charset="-122"/>
            </a:rPr>
            <a:t>——</a:t>
          </a:r>
          <a:r>
            <a:rPr lang="zh-CN" altLang="en-US" sz="1600" b="1" kern="1200" dirty="0" smtClean="0">
              <a:latin typeface="微软雅黑" pitchFamily="34" charset="-122"/>
              <a:ea typeface="微软雅黑" pitchFamily="34" charset="-122"/>
            </a:rPr>
            <a:t>建设可持续的未来</a:t>
          </a:r>
          <a:r>
            <a:rPr lang="en-US" altLang="en-US" sz="1600" b="1" kern="1200" dirty="0" smtClean="0">
              <a:latin typeface="微软雅黑" pitchFamily="34" charset="-122"/>
              <a:ea typeface="微软雅黑" pitchFamily="34" charset="-122"/>
            </a:rPr>
            <a:t>》</a:t>
          </a:r>
          <a:r>
            <a:rPr lang="zh-CN" altLang="en-US" sz="1600" b="1" kern="1200" dirty="0" smtClean="0">
              <a:latin typeface="微软雅黑" pitchFamily="34" charset="-122"/>
              <a:ea typeface="微软雅黑" pitchFamily="34" charset="-122"/>
            </a:rPr>
            <a:t>追踪</a:t>
          </a:r>
          <a:r>
            <a:rPr lang="en-US" altLang="zh-CN" sz="1600" b="1" kern="1200" dirty="0" smtClean="0">
              <a:latin typeface="微软雅黑" pitchFamily="34" charset="-122"/>
              <a:ea typeface="微软雅黑" pitchFamily="34" charset="-122"/>
            </a:rPr>
            <a:t>141</a:t>
          </a:r>
          <a:r>
            <a:rPr lang="zh-CN" altLang="en-US" sz="1600" b="1" kern="1200" dirty="0" smtClean="0">
              <a:latin typeface="微软雅黑" pitchFamily="34" charset="-122"/>
              <a:ea typeface="微软雅黑" pitchFamily="34" charset="-122"/>
            </a:rPr>
            <a:t> 个经济体在</a:t>
          </a:r>
          <a:r>
            <a:rPr lang="en-US" altLang="zh-CN" sz="1600" b="1" kern="1200" dirty="0" smtClean="0">
              <a:latin typeface="微软雅黑" pitchFamily="34" charset="-122"/>
              <a:ea typeface="微软雅黑" pitchFamily="34" charset="-122"/>
            </a:rPr>
            <a:t>1995</a:t>
          </a:r>
          <a:r>
            <a:rPr lang="zh-CN" altLang="en-US" sz="1600" b="1" kern="1200" dirty="0" smtClean="0">
              <a:latin typeface="微软雅黑" pitchFamily="34" charset="-122"/>
              <a:ea typeface="微软雅黑" pitchFamily="34" charset="-122"/>
            </a:rPr>
            <a:t> 年至</a:t>
          </a:r>
          <a:r>
            <a:rPr lang="en-US" altLang="zh-CN" sz="1600" b="1" kern="1200" dirty="0" smtClean="0">
              <a:latin typeface="微软雅黑" pitchFamily="34" charset="-122"/>
              <a:ea typeface="微软雅黑" pitchFamily="34" charset="-122"/>
            </a:rPr>
            <a:t>2014</a:t>
          </a:r>
          <a:r>
            <a:rPr lang="zh-CN" altLang="en-US" sz="1600" b="1" kern="1200" dirty="0" smtClean="0">
              <a:latin typeface="微软雅黑" pitchFamily="34" charset="-122"/>
              <a:ea typeface="微软雅黑" pitchFamily="34" charset="-122"/>
            </a:rPr>
            <a:t>年间的财富变化。将</a:t>
          </a:r>
          <a:r>
            <a:rPr lang="zh-CN" altLang="en-US" sz="1600" b="1" kern="1200" dirty="0" smtClean="0">
              <a:solidFill>
                <a:srgbClr val="FF0000"/>
              </a:solidFill>
              <a:latin typeface="微软雅黑" pitchFamily="34" charset="-122"/>
              <a:ea typeface="微软雅黑" pitchFamily="34" charset="-122"/>
            </a:rPr>
            <a:t>生产资本和城市用地、自然资本、人力资本和国外净资产</a:t>
          </a:r>
          <a:r>
            <a:rPr lang="zh-CN" altLang="en-US" sz="1600" b="1" kern="1200" dirty="0" smtClean="0">
              <a:latin typeface="微软雅黑" pitchFamily="34" charset="-122"/>
              <a:ea typeface="微软雅黑" pitchFamily="34" charset="-122"/>
            </a:rPr>
            <a:t>相加，得到一国国民财富总量。</a:t>
          </a:r>
          <a:endParaRPr lang="zh-CN" altLang="en-US" sz="1600" b="1" kern="1200" dirty="0">
            <a:latin typeface="微软雅黑" pitchFamily="34" charset="-122"/>
            <a:ea typeface="微软雅黑" pitchFamily="34" charset="-122"/>
          </a:endParaRPr>
        </a:p>
      </dsp:txBody>
      <dsp:txXfrm>
        <a:off x="9534308" y="245278"/>
        <a:ext cx="1871774" cy="418082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A935E2-3E0D-4B93-A2BF-6234E10EE842}" type="datetimeFigureOut">
              <a:rPr lang="zh-CN" altLang="en-US" smtClean="0"/>
              <a:pPr/>
              <a:t>2018/10/23</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D3E3E5-E376-4E6B-B29A-CA5FFFC3EFF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2D3E3E5-E376-4E6B-B29A-CA5FFFC3EFFC}" type="slidenum">
              <a:rPr lang="zh-CN" altLang="en-US" smtClean="0"/>
              <a:pPr/>
              <a:t>35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2" y="2130921"/>
            <a:ext cx="10361851" cy="147036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3" y="3887100"/>
            <a:ext cx="8533289" cy="175300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5277A3B-80D9-4EEB-BF1E-77DFB1FC6188}" type="datetimeFigureOut">
              <a:rPr lang="zh-CN" altLang="en-US" smtClean="0"/>
              <a:pPr/>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E7CD2E-5114-461C-88A5-6E67CF1C1BF4}"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277A3B-80D9-4EEB-BF1E-77DFB1FC6188}" type="datetimeFigureOut">
              <a:rPr lang="zh-CN" altLang="en-US" smtClean="0"/>
              <a:pPr/>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E7CD2E-5114-461C-88A5-6E67CF1C1BF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50" y="274702"/>
            <a:ext cx="2742843" cy="585288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2" y="274702"/>
            <a:ext cx="8025355" cy="585288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277A3B-80D9-4EEB-BF1E-77DFB1FC6188}" type="datetimeFigureOut">
              <a:rPr lang="zh-CN" altLang="en-US" smtClean="0"/>
              <a:pPr/>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E7CD2E-5114-461C-88A5-6E67CF1C1BF4}"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B3D4AAD-6E36-489C-A2DA-B15883D42B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1"/>
            <a:ext cx="12190413" cy="6859589"/>
          </a:xfrm>
          <a:prstGeom prst="rect">
            <a:avLst/>
          </a:prstGeom>
        </p:spPr>
      </p:pic>
      <p:sp>
        <p:nvSpPr>
          <p:cNvPr id="8" name="矩形 7">
            <a:extLst>
              <a:ext uri="{FF2B5EF4-FFF2-40B4-BE49-F238E27FC236}">
                <a16:creationId xmlns:a16="http://schemas.microsoft.com/office/drawing/2014/main" id="{D5A5A7AA-D303-4B32-A515-541546268927}"/>
              </a:ext>
            </a:extLst>
          </p:cNvPr>
          <p:cNvSpPr/>
          <p:nvPr userDrawn="1"/>
        </p:nvSpPr>
        <p:spPr>
          <a:xfrm>
            <a:off x="1" y="873766"/>
            <a:ext cx="12190413" cy="121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4" rIns="91430" bIns="45714" rtlCol="0" anchor="ctr"/>
          <a:lstStyle/>
          <a:p>
            <a:pPr algn="ctr"/>
            <a:endParaRPr lang="zh-CN" altLang="en-US"/>
          </a:p>
        </p:txBody>
      </p:sp>
      <p:sp>
        <p:nvSpPr>
          <p:cNvPr id="10" name="矩形 9">
            <a:extLst>
              <a:ext uri="{FF2B5EF4-FFF2-40B4-BE49-F238E27FC236}">
                <a16:creationId xmlns:a16="http://schemas.microsoft.com/office/drawing/2014/main" id="{56B8691B-365B-4475-9A12-6BFC83523C67}"/>
              </a:ext>
            </a:extLst>
          </p:cNvPr>
          <p:cNvSpPr/>
          <p:nvPr userDrawn="1"/>
        </p:nvSpPr>
        <p:spPr>
          <a:xfrm>
            <a:off x="1" y="6473738"/>
            <a:ext cx="12190413" cy="121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4" rIns="91430" bIns="45714" rtlCol="0" anchor="ctr"/>
          <a:lstStyle/>
          <a:p>
            <a:pPr algn="ctr"/>
            <a:endParaRPr lang="zh-CN" altLang="en-US"/>
          </a:p>
        </p:txBody>
      </p:sp>
    </p:spTree>
    <p:extLst>
      <p:ext uri="{BB962C8B-B14F-4D97-AF65-F5344CB8AC3E}">
        <p14:creationId xmlns:p14="http://schemas.microsoft.com/office/powerpoint/2010/main" val="1603881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36CCEDCD-C5EE-471A-BF49-146D1413FC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0413" cy="6859589"/>
          </a:xfrm>
          <a:prstGeom prst="rect">
            <a:avLst/>
          </a:prstGeom>
        </p:spPr>
      </p:pic>
      <p:sp>
        <p:nvSpPr>
          <p:cNvPr id="11" name="矩形 10">
            <a:extLst>
              <a:ext uri="{FF2B5EF4-FFF2-40B4-BE49-F238E27FC236}">
                <a16:creationId xmlns:a16="http://schemas.microsoft.com/office/drawing/2014/main" id="{B353B932-CB87-4828-91F2-46E063745B6E}"/>
              </a:ext>
            </a:extLst>
          </p:cNvPr>
          <p:cNvSpPr/>
          <p:nvPr userDrawn="1"/>
        </p:nvSpPr>
        <p:spPr>
          <a:xfrm>
            <a:off x="0" y="203246"/>
            <a:ext cx="12190413" cy="794512"/>
          </a:xfrm>
          <a:prstGeom prst="rect">
            <a:avLst/>
          </a:prstGeom>
          <a:solidFill>
            <a:srgbClr val="00A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3">
            <a:extLst>
              <a:ext uri="{FF2B5EF4-FFF2-40B4-BE49-F238E27FC236}">
                <a16:creationId xmlns:a16="http://schemas.microsoft.com/office/drawing/2014/main" id="{133C51A8-8635-45D6-A347-343F23D0A611}"/>
              </a:ext>
            </a:extLst>
          </p:cNvPr>
          <p:cNvGrpSpPr/>
          <p:nvPr userDrawn="1"/>
        </p:nvGrpSpPr>
        <p:grpSpPr>
          <a:xfrm>
            <a:off x="10816371" y="6615722"/>
            <a:ext cx="785461" cy="247042"/>
            <a:chOff x="10089202" y="5934072"/>
            <a:chExt cx="1541440" cy="484636"/>
          </a:xfrm>
        </p:grpSpPr>
        <p:sp>
          <p:nvSpPr>
            <p:cNvPr id="5" name="矩形 4">
              <a:extLst>
                <a:ext uri="{FF2B5EF4-FFF2-40B4-BE49-F238E27FC236}">
                  <a16:creationId xmlns:a16="http://schemas.microsoft.com/office/drawing/2014/main" id="{C84D39DD-97B3-4AF0-9B6F-06C5A0139734}"/>
                </a:ext>
              </a:extLst>
            </p:cNvPr>
            <p:cNvSpPr/>
            <p:nvPr userDrawn="1"/>
          </p:nvSpPr>
          <p:spPr>
            <a:xfrm rot="10800000">
              <a:off x="10245459" y="5934072"/>
              <a:ext cx="1228925" cy="484632"/>
            </a:xfrm>
            <a:prstGeom prst="rect">
              <a:avLst/>
            </a:prstGeom>
            <a:solidFill>
              <a:srgbClr val="00A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D0D0C1E9-BFF1-43E5-9236-81DF8B1D8A76}"/>
                </a:ext>
              </a:extLst>
            </p:cNvPr>
            <p:cNvSpPr/>
            <p:nvPr userDrawn="1"/>
          </p:nvSpPr>
          <p:spPr>
            <a:xfrm>
              <a:off x="11538946" y="5934074"/>
              <a:ext cx="91696" cy="484634"/>
            </a:xfrm>
            <a:prstGeom prst="rect">
              <a:avLst/>
            </a:prstGeom>
            <a:solidFill>
              <a:srgbClr val="00A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B8AEEC6A-B0B3-452A-90AB-6D44E3AA76CE}"/>
                </a:ext>
              </a:extLst>
            </p:cNvPr>
            <p:cNvSpPr/>
            <p:nvPr userDrawn="1"/>
          </p:nvSpPr>
          <p:spPr>
            <a:xfrm>
              <a:off x="10089202" y="5934074"/>
              <a:ext cx="91696" cy="484634"/>
            </a:xfrm>
            <a:prstGeom prst="rect">
              <a:avLst/>
            </a:prstGeom>
            <a:solidFill>
              <a:srgbClr val="00A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灯片编号占位符 1">
            <a:extLst>
              <a:ext uri="{FF2B5EF4-FFF2-40B4-BE49-F238E27FC236}">
                <a16:creationId xmlns:a16="http://schemas.microsoft.com/office/drawing/2014/main" id="{705B942A-C007-4F5A-B4B7-0E16E6A56613}"/>
              </a:ext>
            </a:extLst>
          </p:cNvPr>
          <p:cNvSpPr>
            <a:spLocks noGrp="1"/>
          </p:cNvSpPr>
          <p:nvPr>
            <p:ph type="sldNum" sz="quarter" idx="4"/>
          </p:nvPr>
        </p:nvSpPr>
        <p:spPr>
          <a:xfrm>
            <a:off x="10895994" y="6558274"/>
            <a:ext cx="626214" cy="365210"/>
          </a:xfrm>
          <a:prstGeom prst="rect">
            <a:avLst/>
          </a:prstGeom>
        </p:spPr>
        <p:txBody>
          <a:bodyPr vert="horz" lIns="91440" tIns="45720" rIns="91440" bIns="45720" rtlCol="0" anchor="ctr"/>
          <a:lstStyle>
            <a:lvl1pPr algn="ctr">
              <a:defRPr sz="1400">
                <a:solidFill>
                  <a:schemeClr val="bg1"/>
                </a:solidFill>
                <a:latin typeface="+mj-ea"/>
                <a:ea typeface="+mj-ea"/>
              </a:defRPr>
            </a:lvl1pPr>
          </a:lstStyle>
          <a:p>
            <a:fld id="{089E6A1B-787B-48C2-89E0-46ED219FD4E0}" type="slidenum">
              <a:rPr lang="zh-CN" altLang="en-US" smtClean="0"/>
              <a:pPr/>
              <a:t>‹#›</a:t>
            </a:fld>
            <a:endParaRPr lang="zh-CN" altLang="en-US" dirty="0"/>
          </a:p>
        </p:txBody>
      </p:sp>
    </p:spTree>
    <p:extLst>
      <p:ext uri="{BB962C8B-B14F-4D97-AF65-F5344CB8AC3E}">
        <p14:creationId xmlns:p14="http://schemas.microsoft.com/office/powerpoint/2010/main" val="3931303234"/>
      </p:ext>
    </p:extLst>
  </p:cSld>
  <p:clrMapOvr>
    <a:masterClrMapping/>
  </p:clrMapOvr>
  <p:extLst mod="1">
    <p:ext uri="{DCECCB84-F9BA-43D5-87BE-67443E8EF086}">
      <p15:sldGuideLst xmlns:p15="http://schemas.microsoft.com/office/powerpoint/2012/main">
        <p15:guide id="1" pos="3840" userDrawn="1">
          <p15:clr>
            <a:srgbClr val="FBAE40"/>
          </p15:clr>
        </p15:guide>
        <p15:guide id="2" pos="325" userDrawn="1">
          <p15:clr>
            <a:srgbClr val="FBAE40"/>
          </p15:clr>
        </p15:guide>
        <p15:guide id="3" orient="horz" pos="504" userDrawn="1">
          <p15:clr>
            <a:srgbClr val="FBAE40"/>
          </p15:clr>
        </p15:guide>
        <p15:guide id="4" orient="horz" pos="25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B3D4AAD-6E36-489C-A2DA-B15883D42B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0413" cy="6859589"/>
          </a:xfrm>
          <a:prstGeom prst="rect">
            <a:avLst/>
          </a:prstGeom>
        </p:spPr>
      </p:pic>
      <p:sp>
        <p:nvSpPr>
          <p:cNvPr id="8" name="矩形 7">
            <a:extLst>
              <a:ext uri="{FF2B5EF4-FFF2-40B4-BE49-F238E27FC236}">
                <a16:creationId xmlns:a16="http://schemas.microsoft.com/office/drawing/2014/main" id="{D5A5A7AA-D303-4B32-A515-541546268927}"/>
              </a:ext>
            </a:extLst>
          </p:cNvPr>
          <p:cNvSpPr/>
          <p:nvPr userDrawn="1"/>
        </p:nvSpPr>
        <p:spPr>
          <a:xfrm>
            <a:off x="0" y="873764"/>
            <a:ext cx="12190413" cy="121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4" rIns="91430" bIns="45714" rtlCol="0" anchor="ctr"/>
          <a:lstStyle/>
          <a:p>
            <a:pPr algn="ctr"/>
            <a:endParaRPr lang="zh-CN" altLang="en-US"/>
          </a:p>
        </p:txBody>
      </p:sp>
      <p:sp>
        <p:nvSpPr>
          <p:cNvPr id="10" name="矩形 9">
            <a:extLst>
              <a:ext uri="{FF2B5EF4-FFF2-40B4-BE49-F238E27FC236}">
                <a16:creationId xmlns:a16="http://schemas.microsoft.com/office/drawing/2014/main" id="{56B8691B-365B-4475-9A12-6BFC83523C67}"/>
              </a:ext>
            </a:extLst>
          </p:cNvPr>
          <p:cNvSpPr/>
          <p:nvPr userDrawn="1"/>
        </p:nvSpPr>
        <p:spPr>
          <a:xfrm>
            <a:off x="0" y="6473734"/>
            <a:ext cx="12190413" cy="121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4" rIns="91430" bIns="45714" rtlCol="0" anchor="ctr"/>
          <a:lstStyle/>
          <a:p>
            <a:pPr algn="ctr"/>
            <a:endParaRPr lang="zh-CN" altLang="en-US"/>
          </a:p>
        </p:txBody>
      </p:sp>
      <p:grpSp>
        <p:nvGrpSpPr>
          <p:cNvPr id="2" name="组合 4">
            <a:extLst>
              <a:ext uri="{FF2B5EF4-FFF2-40B4-BE49-F238E27FC236}">
                <a16:creationId xmlns:a16="http://schemas.microsoft.com/office/drawing/2014/main" id="{37AD4482-1C13-40ED-BF28-B1DBCA11DE9B}"/>
              </a:ext>
            </a:extLst>
          </p:cNvPr>
          <p:cNvGrpSpPr/>
          <p:nvPr userDrawn="1"/>
        </p:nvGrpSpPr>
        <p:grpSpPr>
          <a:xfrm>
            <a:off x="10816371" y="6615722"/>
            <a:ext cx="785461" cy="247042"/>
            <a:chOff x="10089202" y="5934072"/>
            <a:chExt cx="1541440" cy="484636"/>
          </a:xfrm>
        </p:grpSpPr>
        <p:sp>
          <p:nvSpPr>
            <p:cNvPr id="6" name="矩形 5">
              <a:extLst>
                <a:ext uri="{FF2B5EF4-FFF2-40B4-BE49-F238E27FC236}">
                  <a16:creationId xmlns:a16="http://schemas.microsoft.com/office/drawing/2014/main" id="{7D76051E-43D1-4259-83DD-51B5E43537F3}"/>
                </a:ext>
              </a:extLst>
            </p:cNvPr>
            <p:cNvSpPr/>
            <p:nvPr userDrawn="1"/>
          </p:nvSpPr>
          <p:spPr>
            <a:xfrm rot="10800000">
              <a:off x="10245459" y="5934072"/>
              <a:ext cx="1228925" cy="484632"/>
            </a:xfrm>
            <a:prstGeom prst="rect">
              <a:avLst/>
            </a:prstGeom>
            <a:solidFill>
              <a:srgbClr val="00A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1B7F237-1D0D-44A3-92FD-402585640E20}"/>
                </a:ext>
              </a:extLst>
            </p:cNvPr>
            <p:cNvSpPr/>
            <p:nvPr userDrawn="1"/>
          </p:nvSpPr>
          <p:spPr>
            <a:xfrm>
              <a:off x="11538946" y="5934074"/>
              <a:ext cx="91696" cy="484634"/>
            </a:xfrm>
            <a:prstGeom prst="rect">
              <a:avLst/>
            </a:prstGeom>
            <a:solidFill>
              <a:srgbClr val="00A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511E0BB-A703-4F5C-B074-4E30A8F5DADC}"/>
                </a:ext>
              </a:extLst>
            </p:cNvPr>
            <p:cNvSpPr/>
            <p:nvPr userDrawn="1"/>
          </p:nvSpPr>
          <p:spPr>
            <a:xfrm>
              <a:off x="10089202" y="5934074"/>
              <a:ext cx="91696" cy="484634"/>
            </a:xfrm>
            <a:prstGeom prst="rect">
              <a:avLst/>
            </a:prstGeom>
            <a:solidFill>
              <a:srgbClr val="00A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灯片编号占位符 1">
            <a:extLst>
              <a:ext uri="{FF2B5EF4-FFF2-40B4-BE49-F238E27FC236}">
                <a16:creationId xmlns:a16="http://schemas.microsoft.com/office/drawing/2014/main" id="{C660F40A-8B96-407F-802E-430CA3A8C979}"/>
              </a:ext>
            </a:extLst>
          </p:cNvPr>
          <p:cNvSpPr>
            <a:spLocks noGrp="1"/>
          </p:cNvSpPr>
          <p:nvPr>
            <p:ph type="sldNum" sz="quarter" idx="4"/>
          </p:nvPr>
        </p:nvSpPr>
        <p:spPr>
          <a:xfrm>
            <a:off x="10895994" y="6558274"/>
            <a:ext cx="626214" cy="365210"/>
          </a:xfrm>
          <a:prstGeom prst="rect">
            <a:avLst/>
          </a:prstGeom>
        </p:spPr>
        <p:txBody>
          <a:bodyPr vert="horz" lIns="91440" tIns="45720" rIns="91440" bIns="45720" rtlCol="0" anchor="ctr"/>
          <a:lstStyle>
            <a:lvl1pPr algn="ctr">
              <a:defRPr sz="1400">
                <a:solidFill>
                  <a:schemeClr val="bg1"/>
                </a:solidFill>
                <a:latin typeface="+mj-ea"/>
                <a:ea typeface="+mj-ea"/>
              </a:defRPr>
            </a:lvl1pPr>
          </a:lstStyle>
          <a:p>
            <a:fld id="{089E6A1B-787B-48C2-89E0-46ED219FD4E0}" type="slidenum">
              <a:rPr lang="zh-CN" altLang="en-US" smtClean="0"/>
              <a:pPr/>
              <a:t>‹#›</a:t>
            </a:fld>
            <a:endParaRPr lang="zh-CN" altLang="en-US" dirty="0"/>
          </a:p>
        </p:txBody>
      </p:sp>
    </p:spTree>
    <p:extLst>
      <p:ext uri="{BB962C8B-B14F-4D97-AF65-F5344CB8AC3E}">
        <p14:creationId xmlns:p14="http://schemas.microsoft.com/office/powerpoint/2010/main" val="2445294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36CCEDCD-C5EE-471A-BF49-146D1413FC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0413" cy="6859589"/>
          </a:xfrm>
          <a:prstGeom prst="rect">
            <a:avLst/>
          </a:prstGeom>
        </p:spPr>
      </p:pic>
      <p:sp>
        <p:nvSpPr>
          <p:cNvPr id="11" name="矩形 10">
            <a:extLst>
              <a:ext uri="{FF2B5EF4-FFF2-40B4-BE49-F238E27FC236}">
                <a16:creationId xmlns:a16="http://schemas.microsoft.com/office/drawing/2014/main" id="{B353B932-CB87-4828-91F2-46E063745B6E}"/>
              </a:ext>
            </a:extLst>
          </p:cNvPr>
          <p:cNvSpPr/>
          <p:nvPr userDrawn="1"/>
        </p:nvSpPr>
        <p:spPr>
          <a:xfrm>
            <a:off x="0" y="203246"/>
            <a:ext cx="12190413" cy="794512"/>
          </a:xfrm>
          <a:prstGeom prst="rect">
            <a:avLst/>
          </a:prstGeom>
          <a:solidFill>
            <a:srgbClr val="00A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3">
            <a:extLst>
              <a:ext uri="{FF2B5EF4-FFF2-40B4-BE49-F238E27FC236}">
                <a16:creationId xmlns:a16="http://schemas.microsoft.com/office/drawing/2014/main" id="{133C51A8-8635-45D6-A347-343F23D0A611}"/>
              </a:ext>
            </a:extLst>
          </p:cNvPr>
          <p:cNvGrpSpPr/>
          <p:nvPr userDrawn="1"/>
        </p:nvGrpSpPr>
        <p:grpSpPr>
          <a:xfrm>
            <a:off x="10816371" y="6615722"/>
            <a:ext cx="785461" cy="247042"/>
            <a:chOff x="10089202" y="5934072"/>
            <a:chExt cx="1541440" cy="484636"/>
          </a:xfrm>
        </p:grpSpPr>
        <p:sp>
          <p:nvSpPr>
            <p:cNvPr id="5" name="矩形 4">
              <a:extLst>
                <a:ext uri="{FF2B5EF4-FFF2-40B4-BE49-F238E27FC236}">
                  <a16:creationId xmlns:a16="http://schemas.microsoft.com/office/drawing/2014/main" id="{C84D39DD-97B3-4AF0-9B6F-06C5A0139734}"/>
                </a:ext>
              </a:extLst>
            </p:cNvPr>
            <p:cNvSpPr/>
            <p:nvPr userDrawn="1"/>
          </p:nvSpPr>
          <p:spPr>
            <a:xfrm rot="10800000">
              <a:off x="10245459" y="5934072"/>
              <a:ext cx="1228925" cy="484632"/>
            </a:xfrm>
            <a:prstGeom prst="rect">
              <a:avLst/>
            </a:prstGeom>
            <a:solidFill>
              <a:srgbClr val="00A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D0D0C1E9-BFF1-43E5-9236-81DF8B1D8A76}"/>
                </a:ext>
              </a:extLst>
            </p:cNvPr>
            <p:cNvSpPr/>
            <p:nvPr userDrawn="1"/>
          </p:nvSpPr>
          <p:spPr>
            <a:xfrm>
              <a:off x="11538946" y="5934074"/>
              <a:ext cx="91696" cy="484634"/>
            </a:xfrm>
            <a:prstGeom prst="rect">
              <a:avLst/>
            </a:prstGeom>
            <a:solidFill>
              <a:srgbClr val="00A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B8AEEC6A-B0B3-452A-90AB-6D44E3AA76CE}"/>
                </a:ext>
              </a:extLst>
            </p:cNvPr>
            <p:cNvSpPr/>
            <p:nvPr userDrawn="1"/>
          </p:nvSpPr>
          <p:spPr>
            <a:xfrm>
              <a:off x="10089202" y="5934074"/>
              <a:ext cx="91696" cy="484634"/>
            </a:xfrm>
            <a:prstGeom prst="rect">
              <a:avLst/>
            </a:prstGeom>
            <a:solidFill>
              <a:srgbClr val="00A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灯片编号占位符 1">
            <a:extLst>
              <a:ext uri="{FF2B5EF4-FFF2-40B4-BE49-F238E27FC236}">
                <a16:creationId xmlns:a16="http://schemas.microsoft.com/office/drawing/2014/main" id="{705B942A-C007-4F5A-B4B7-0E16E6A56613}"/>
              </a:ext>
            </a:extLst>
          </p:cNvPr>
          <p:cNvSpPr>
            <a:spLocks noGrp="1"/>
          </p:cNvSpPr>
          <p:nvPr>
            <p:ph type="sldNum" sz="quarter" idx="4"/>
          </p:nvPr>
        </p:nvSpPr>
        <p:spPr>
          <a:xfrm>
            <a:off x="10895994" y="6558274"/>
            <a:ext cx="626214" cy="365210"/>
          </a:xfrm>
          <a:prstGeom prst="rect">
            <a:avLst/>
          </a:prstGeom>
        </p:spPr>
        <p:txBody>
          <a:bodyPr vert="horz" lIns="91440" tIns="45720" rIns="91440" bIns="45720" rtlCol="0" anchor="ctr"/>
          <a:lstStyle>
            <a:lvl1pPr algn="ctr">
              <a:defRPr sz="1400">
                <a:solidFill>
                  <a:schemeClr val="bg1"/>
                </a:solidFill>
                <a:latin typeface="+mj-ea"/>
                <a:ea typeface="+mj-ea"/>
              </a:defRPr>
            </a:lvl1pPr>
          </a:lstStyle>
          <a:p>
            <a:fld id="{089E6A1B-787B-48C2-89E0-46ED219FD4E0}" type="slidenum">
              <a:rPr lang="zh-CN" altLang="en-US" smtClean="0"/>
              <a:pPr/>
              <a:t>‹#›</a:t>
            </a:fld>
            <a:endParaRPr lang="zh-CN" altLang="en-US" dirty="0"/>
          </a:p>
        </p:txBody>
      </p:sp>
    </p:spTree>
    <p:extLst>
      <p:ext uri="{BB962C8B-B14F-4D97-AF65-F5344CB8AC3E}">
        <p14:creationId xmlns:p14="http://schemas.microsoft.com/office/powerpoint/2010/main" val="3931303234"/>
      </p:ext>
    </p:extLst>
  </p:cSld>
  <p:clrMapOvr>
    <a:masterClrMapping/>
  </p:clrMapOvr>
  <p:extLst mod="1">
    <p:ext uri="{DCECCB84-F9BA-43D5-87BE-67443E8EF086}">
      <p15:sldGuideLst xmlns:p15="http://schemas.microsoft.com/office/powerpoint/2012/main">
        <p15:guide id="1" pos="3840" userDrawn="1">
          <p15:clr>
            <a:srgbClr val="FBAE40"/>
          </p15:clr>
        </p15:guide>
        <p15:guide id="2" pos="325" userDrawn="1">
          <p15:clr>
            <a:srgbClr val="FBAE40"/>
          </p15:clr>
        </p15:guide>
        <p15:guide id="3" orient="horz" pos="504" userDrawn="1">
          <p15:clr>
            <a:srgbClr val="FBAE40"/>
          </p15:clr>
        </p15:guide>
        <p15:guide id="4" orient="horz" pos="25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B3D4AAD-6E36-489C-A2DA-B15883D42B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0413" cy="6859589"/>
          </a:xfrm>
          <a:prstGeom prst="rect">
            <a:avLst/>
          </a:prstGeom>
        </p:spPr>
      </p:pic>
      <p:sp>
        <p:nvSpPr>
          <p:cNvPr id="8" name="矩形 7">
            <a:extLst>
              <a:ext uri="{FF2B5EF4-FFF2-40B4-BE49-F238E27FC236}">
                <a16:creationId xmlns:a16="http://schemas.microsoft.com/office/drawing/2014/main" id="{D5A5A7AA-D303-4B32-A515-541546268927}"/>
              </a:ext>
            </a:extLst>
          </p:cNvPr>
          <p:cNvSpPr/>
          <p:nvPr userDrawn="1"/>
        </p:nvSpPr>
        <p:spPr>
          <a:xfrm>
            <a:off x="0" y="873764"/>
            <a:ext cx="12190413" cy="121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4" rIns="91430" bIns="45714" rtlCol="0" anchor="ctr"/>
          <a:lstStyle/>
          <a:p>
            <a:pPr algn="ctr"/>
            <a:endParaRPr lang="zh-CN" altLang="en-US"/>
          </a:p>
        </p:txBody>
      </p:sp>
      <p:sp>
        <p:nvSpPr>
          <p:cNvPr id="10" name="矩形 9">
            <a:extLst>
              <a:ext uri="{FF2B5EF4-FFF2-40B4-BE49-F238E27FC236}">
                <a16:creationId xmlns:a16="http://schemas.microsoft.com/office/drawing/2014/main" id="{56B8691B-365B-4475-9A12-6BFC83523C67}"/>
              </a:ext>
            </a:extLst>
          </p:cNvPr>
          <p:cNvSpPr/>
          <p:nvPr userDrawn="1"/>
        </p:nvSpPr>
        <p:spPr>
          <a:xfrm>
            <a:off x="0" y="6473734"/>
            <a:ext cx="12190413" cy="121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4" rIns="91430" bIns="45714" rtlCol="0" anchor="ctr"/>
          <a:lstStyle/>
          <a:p>
            <a:pPr algn="ctr"/>
            <a:endParaRPr lang="zh-CN" altLang="en-US"/>
          </a:p>
        </p:txBody>
      </p:sp>
      <p:grpSp>
        <p:nvGrpSpPr>
          <p:cNvPr id="2" name="组合 4">
            <a:extLst>
              <a:ext uri="{FF2B5EF4-FFF2-40B4-BE49-F238E27FC236}">
                <a16:creationId xmlns:a16="http://schemas.microsoft.com/office/drawing/2014/main" id="{37AD4482-1C13-40ED-BF28-B1DBCA11DE9B}"/>
              </a:ext>
            </a:extLst>
          </p:cNvPr>
          <p:cNvGrpSpPr/>
          <p:nvPr userDrawn="1"/>
        </p:nvGrpSpPr>
        <p:grpSpPr>
          <a:xfrm>
            <a:off x="10816371" y="6615722"/>
            <a:ext cx="785461" cy="247042"/>
            <a:chOff x="10089202" y="5934072"/>
            <a:chExt cx="1541440" cy="484636"/>
          </a:xfrm>
        </p:grpSpPr>
        <p:sp>
          <p:nvSpPr>
            <p:cNvPr id="6" name="矩形 5">
              <a:extLst>
                <a:ext uri="{FF2B5EF4-FFF2-40B4-BE49-F238E27FC236}">
                  <a16:creationId xmlns:a16="http://schemas.microsoft.com/office/drawing/2014/main" id="{7D76051E-43D1-4259-83DD-51B5E43537F3}"/>
                </a:ext>
              </a:extLst>
            </p:cNvPr>
            <p:cNvSpPr/>
            <p:nvPr userDrawn="1"/>
          </p:nvSpPr>
          <p:spPr>
            <a:xfrm rot="10800000">
              <a:off x="10245459" y="5934072"/>
              <a:ext cx="1228925" cy="484632"/>
            </a:xfrm>
            <a:prstGeom prst="rect">
              <a:avLst/>
            </a:prstGeom>
            <a:solidFill>
              <a:srgbClr val="00A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1B7F237-1D0D-44A3-92FD-402585640E20}"/>
                </a:ext>
              </a:extLst>
            </p:cNvPr>
            <p:cNvSpPr/>
            <p:nvPr userDrawn="1"/>
          </p:nvSpPr>
          <p:spPr>
            <a:xfrm>
              <a:off x="11538946" y="5934074"/>
              <a:ext cx="91696" cy="484634"/>
            </a:xfrm>
            <a:prstGeom prst="rect">
              <a:avLst/>
            </a:prstGeom>
            <a:solidFill>
              <a:srgbClr val="00A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511E0BB-A703-4F5C-B074-4E30A8F5DADC}"/>
                </a:ext>
              </a:extLst>
            </p:cNvPr>
            <p:cNvSpPr/>
            <p:nvPr userDrawn="1"/>
          </p:nvSpPr>
          <p:spPr>
            <a:xfrm>
              <a:off x="10089202" y="5934074"/>
              <a:ext cx="91696" cy="484634"/>
            </a:xfrm>
            <a:prstGeom prst="rect">
              <a:avLst/>
            </a:prstGeom>
            <a:solidFill>
              <a:srgbClr val="00A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灯片编号占位符 1">
            <a:extLst>
              <a:ext uri="{FF2B5EF4-FFF2-40B4-BE49-F238E27FC236}">
                <a16:creationId xmlns:a16="http://schemas.microsoft.com/office/drawing/2014/main" id="{C660F40A-8B96-407F-802E-430CA3A8C979}"/>
              </a:ext>
            </a:extLst>
          </p:cNvPr>
          <p:cNvSpPr>
            <a:spLocks noGrp="1"/>
          </p:cNvSpPr>
          <p:nvPr>
            <p:ph type="sldNum" sz="quarter" idx="4"/>
          </p:nvPr>
        </p:nvSpPr>
        <p:spPr>
          <a:xfrm>
            <a:off x="10895994" y="6558274"/>
            <a:ext cx="626214" cy="365210"/>
          </a:xfrm>
          <a:prstGeom prst="rect">
            <a:avLst/>
          </a:prstGeom>
        </p:spPr>
        <p:txBody>
          <a:bodyPr vert="horz" lIns="91440" tIns="45720" rIns="91440" bIns="45720" rtlCol="0" anchor="ctr"/>
          <a:lstStyle>
            <a:lvl1pPr algn="ctr">
              <a:defRPr sz="1400">
                <a:solidFill>
                  <a:schemeClr val="bg1"/>
                </a:solidFill>
                <a:latin typeface="+mj-ea"/>
                <a:ea typeface="+mj-ea"/>
              </a:defRPr>
            </a:lvl1pPr>
          </a:lstStyle>
          <a:p>
            <a:fld id="{089E6A1B-787B-48C2-89E0-46ED219FD4E0}" type="slidenum">
              <a:rPr lang="zh-CN" altLang="en-US" smtClean="0"/>
              <a:pPr/>
              <a:t>‹#›</a:t>
            </a:fld>
            <a:endParaRPr lang="zh-CN" altLang="en-US" dirty="0"/>
          </a:p>
        </p:txBody>
      </p:sp>
    </p:spTree>
    <p:extLst>
      <p:ext uri="{BB962C8B-B14F-4D97-AF65-F5344CB8AC3E}">
        <p14:creationId xmlns:p14="http://schemas.microsoft.com/office/powerpoint/2010/main" val="2445294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B3D4AAD-6E36-489C-A2DA-B15883D42B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90413" cy="6859589"/>
          </a:xfrm>
          <a:prstGeom prst="rect">
            <a:avLst/>
          </a:prstGeom>
        </p:spPr>
      </p:pic>
      <p:sp>
        <p:nvSpPr>
          <p:cNvPr id="8" name="矩形 7">
            <a:extLst>
              <a:ext uri="{FF2B5EF4-FFF2-40B4-BE49-F238E27FC236}">
                <a16:creationId xmlns:a16="http://schemas.microsoft.com/office/drawing/2014/main" id="{D5A5A7AA-D303-4B32-A515-541546268927}"/>
              </a:ext>
            </a:extLst>
          </p:cNvPr>
          <p:cNvSpPr/>
          <p:nvPr userDrawn="1"/>
        </p:nvSpPr>
        <p:spPr>
          <a:xfrm>
            <a:off x="0" y="873764"/>
            <a:ext cx="12190413" cy="121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4" rIns="91430" bIns="45714" rtlCol="0" anchor="ctr"/>
          <a:lstStyle/>
          <a:p>
            <a:pPr algn="ctr"/>
            <a:endParaRPr lang="zh-CN" altLang="en-US"/>
          </a:p>
        </p:txBody>
      </p:sp>
      <p:sp>
        <p:nvSpPr>
          <p:cNvPr id="10" name="矩形 9">
            <a:extLst>
              <a:ext uri="{FF2B5EF4-FFF2-40B4-BE49-F238E27FC236}">
                <a16:creationId xmlns:a16="http://schemas.microsoft.com/office/drawing/2014/main" id="{56B8691B-365B-4475-9A12-6BFC83523C67}"/>
              </a:ext>
            </a:extLst>
          </p:cNvPr>
          <p:cNvSpPr/>
          <p:nvPr userDrawn="1"/>
        </p:nvSpPr>
        <p:spPr>
          <a:xfrm>
            <a:off x="0" y="6473734"/>
            <a:ext cx="12190413" cy="121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4" rIns="91430" bIns="45714" rtlCol="0" anchor="ctr"/>
          <a:lstStyle/>
          <a:p>
            <a:pPr algn="ctr"/>
            <a:endParaRPr lang="zh-CN" altLang="en-US"/>
          </a:p>
        </p:txBody>
      </p:sp>
      <p:grpSp>
        <p:nvGrpSpPr>
          <p:cNvPr id="2" name="组合 4">
            <a:extLst>
              <a:ext uri="{FF2B5EF4-FFF2-40B4-BE49-F238E27FC236}">
                <a16:creationId xmlns:a16="http://schemas.microsoft.com/office/drawing/2014/main" id="{37AD4482-1C13-40ED-BF28-B1DBCA11DE9B}"/>
              </a:ext>
            </a:extLst>
          </p:cNvPr>
          <p:cNvGrpSpPr/>
          <p:nvPr userDrawn="1"/>
        </p:nvGrpSpPr>
        <p:grpSpPr>
          <a:xfrm>
            <a:off x="10816371" y="6615722"/>
            <a:ext cx="785461" cy="247042"/>
            <a:chOff x="10089202" y="5934072"/>
            <a:chExt cx="1541440" cy="484636"/>
          </a:xfrm>
        </p:grpSpPr>
        <p:sp>
          <p:nvSpPr>
            <p:cNvPr id="6" name="矩形 5">
              <a:extLst>
                <a:ext uri="{FF2B5EF4-FFF2-40B4-BE49-F238E27FC236}">
                  <a16:creationId xmlns:a16="http://schemas.microsoft.com/office/drawing/2014/main" id="{7D76051E-43D1-4259-83DD-51B5E43537F3}"/>
                </a:ext>
              </a:extLst>
            </p:cNvPr>
            <p:cNvSpPr/>
            <p:nvPr userDrawn="1"/>
          </p:nvSpPr>
          <p:spPr>
            <a:xfrm rot="10800000">
              <a:off x="10245459" y="5934072"/>
              <a:ext cx="1228925" cy="484632"/>
            </a:xfrm>
            <a:prstGeom prst="rect">
              <a:avLst/>
            </a:prstGeom>
            <a:solidFill>
              <a:srgbClr val="00A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1B7F237-1D0D-44A3-92FD-402585640E20}"/>
                </a:ext>
              </a:extLst>
            </p:cNvPr>
            <p:cNvSpPr/>
            <p:nvPr userDrawn="1"/>
          </p:nvSpPr>
          <p:spPr>
            <a:xfrm>
              <a:off x="11538946" y="5934074"/>
              <a:ext cx="91696" cy="484634"/>
            </a:xfrm>
            <a:prstGeom prst="rect">
              <a:avLst/>
            </a:prstGeom>
            <a:solidFill>
              <a:srgbClr val="00A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511E0BB-A703-4F5C-B074-4E30A8F5DADC}"/>
                </a:ext>
              </a:extLst>
            </p:cNvPr>
            <p:cNvSpPr/>
            <p:nvPr userDrawn="1"/>
          </p:nvSpPr>
          <p:spPr>
            <a:xfrm>
              <a:off x="10089202" y="5934074"/>
              <a:ext cx="91696" cy="484634"/>
            </a:xfrm>
            <a:prstGeom prst="rect">
              <a:avLst/>
            </a:prstGeom>
            <a:solidFill>
              <a:srgbClr val="00A9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灯片编号占位符 1">
            <a:extLst>
              <a:ext uri="{FF2B5EF4-FFF2-40B4-BE49-F238E27FC236}">
                <a16:creationId xmlns:a16="http://schemas.microsoft.com/office/drawing/2014/main" id="{C660F40A-8B96-407F-802E-430CA3A8C979}"/>
              </a:ext>
            </a:extLst>
          </p:cNvPr>
          <p:cNvSpPr>
            <a:spLocks noGrp="1"/>
          </p:cNvSpPr>
          <p:nvPr>
            <p:ph type="sldNum" sz="quarter" idx="4"/>
          </p:nvPr>
        </p:nvSpPr>
        <p:spPr>
          <a:xfrm>
            <a:off x="10895994" y="6558274"/>
            <a:ext cx="626214" cy="365210"/>
          </a:xfrm>
          <a:prstGeom prst="rect">
            <a:avLst/>
          </a:prstGeom>
        </p:spPr>
        <p:txBody>
          <a:bodyPr vert="horz" lIns="91440" tIns="45720" rIns="91440" bIns="45720" rtlCol="0" anchor="ctr"/>
          <a:lstStyle>
            <a:lvl1pPr algn="ctr">
              <a:defRPr sz="1400">
                <a:solidFill>
                  <a:schemeClr val="bg1"/>
                </a:solidFill>
                <a:latin typeface="+mj-ea"/>
                <a:ea typeface="+mj-ea"/>
              </a:defRPr>
            </a:lvl1pPr>
          </a:lstStyle>
          <a:p>
            <a:fld id="{089E6A1B-787B-48C2-89E0-46ED219FD4E0}" type="slidenum">
              <a:rPr lang="zh-CN" altLang="en-US" smtClean="0"/>
              <a:pPr/>
              <a:t>‹#›</a:t>
            </a:fld>
            <a:endParaRPr lang="zh-CN" altLang="en-US" dirty="0"/>
          </a:p>
        </p:txBody>
      </p:sp>
    </p:spTree>
    <p:extLst>
      <p:ext uri="{BB962C8B-B14F-4D97-AF65-F5344CB8AC3E}">
        <p14:creationId xmlns:p14="http://schemas.microsoft.com/office/powerpoint/2010/main" val="2445294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277A3B-80D9-4EEB-BF1E-77DFB1FC6188}" type="datetimeFigureOut">
              <a:rPr lang="zh-CN" altLang="en-US" smtClean="0"/>
              <a:pPr/>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E7CD2E-5114-461C-88A5-6E67CF1C1BF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60" y="4407922"/>
            <a:ext cx="10361851" cy="136239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960" y="2907386"/>
            <a:ext cx="10361851" cy="150053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5277A3B-80D9-4EEB-BF1E-77DFB1FC6188}" type="datetimeFigureOut">
              <a:rPr lang="zh-CN" altLang="en-US" smtClean="0"/>
              <a:pPr/>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E7CD2E-5114-461C-88A5-6E67CF1C1BF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22" y="1600572"/>
            <a:ext cx="5384099" cy="45270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6794" y="1600572"/>
            <a:ext cx="5384099" cy="45270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5277A3B-80D9-4EEB-BF1E-77DFB1FC6188}" type="datetimeFigureOut">
              <a:rPr lang="zh-CN" altLang="en-US" smtClean="0"/>
              <a:pPr/>
              <a:t>2018/10/23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E7CD2E-5114-461C-88A5-6E67CF1C1BF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469"/>
            <a:ext cx="5386216" cy="6399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562" y="2175378"/>
            <a:ext cx="5388332" cy="39522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5277A3B-80D9-4EEB-BF1E-77DFB1FC6188}" type="datetimeFigureOut">
              <a:rPr lang="zh-CN" altLang="en-US" smtClean="0"/>
              <a:pPr/>
              <a:t>2018/10/23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E7CD2E-5114-461C-88A5-6E67CF1C1BF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5277A3B-80D9-4EEB-BF1E-77DFB1FC6188}" type="datetimeFigureOut">
              <a:rPr lang="zh-CN" altLang="en-US" smtClean="0"/>
              <a:pPr/>
              <a:t>2018/10/23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E7CD2E-5114-461C-88A5-6E67CF1C1BF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277A3B-80D9-4EEB-BF1E-77DFB1FC6188}" type="datetimeFigureOut">
              <a:rPr lang="zh-CN" altLang="en-US" smtClean="0"/>
              <a:pPr/>
              <a:t>2018/10/23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E7CD2E-5114-461C-88A5-6E67CF1C1BF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3" y="273112"/>
            <a:ext cx="4010562" cy="116232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4" y="273116"/>
            <a:ext cx="6814779" cy="58544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3" y="1435436"/>
            <a:ext cx="4010562" cy="4692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5277A3B-80D9-4EEB-BF1E-77DFB1FC6188}" type="datetimeFigureOut">
              <a:rPr lang="zh-CN" altLang="en-US" smtClean="0"/>
              <a:pPr/>
              <a:t>2018/10/23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E7CD2E-5114-461C-88A5-6E67CF1C1BF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7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916"/>
            <a:ext cx="7314248" cy="41157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8582"/>
            <a:ext cx="7314248" cy="8050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5277A3B-80D9-4EEB-BF1E-77DFB1FC6188}" type="datetimeFigureOut">
              <a:rPr lang="zh-CN" altLang="en-US" smtClean="0"/>
              <a:pPr/>
              <a:t>2018/10/23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E7CD2E-5114-461C-88A5-6E67CF1C1BF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1"/>
            <a:ext cx="10971372" cy="114326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600572"/>
            <a:ext cx="10971372" cy="452701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520" y="6357822"/>
            <a:ext cx="2844430" cy="365210"/>
          </a:xfrm>
          <a:prstGeom prst="rect">
            <a:avLst/>
          </a:prstGeom>
        </p:spPr>
        <p:txBody>
          <a:bodyPr vert="horz" lIns="91440" tIns="45720" rIns="91440" bIns="45720" rtlCol="0" anchor="ctr"/>
          <a:lstStyle>
            <a:lvl1pPr algn="l">
              <a:defRPr sz="1200">
                <a:solidFill>
                  <a:schemeClr val="tx1">
                    <a:tint val="75000"/>
                  </a:schemeClr>
                </a:solidFill>
              </a:defRPr>
            </a:lvl1pPr>
          </a:lstStyle>
          <a:p>
            <a:fld id="{D5277A3B-80D9-4EEB-BF1E-77DFB1FC6188}" type="datetimeFigureOut">
              <a:rPr lang="zh-CN" altLang="en-US" smtClean="0"/>
              <a:pPr/>
              <a:t>2018/10/23</a:t>
            </a:fld>
            <a:endParaRPr lang="zh-CN" altLang="en-US"/>
          </a:p>
        </p:txBody>
      </p:sp>
      <p:sp>
        <p:nvSpPr>
          <p:cNvPr id="5" name="页脚占位符 4"/>
          <p:cNvSpPr>
            <a:spLocks noGrp="1"/>
          </p:cNvSpPr>
          <p:nvPr>
            <p:ph type="ftr" sz="quarter" idx="3"/>
          </p:nvPr>
        </p:nvSpPr>
        <p:spPr>
          <a:xfrm>
            <a:off x="4165059" y="6357822"/>
            <a:ext cx="3860297"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91440" tIns="45720" rIns="91440" bIns="45720" rtlCol="0" anchor="ctr"/>
          <a:lstStyle>
            <a:lvl1pPr algn="r">
              <a:defRPr sz="1200">
                <a:solidFill>
                  <a:schemeClr val="tx1">
                    <a:tint val="75000"/>
                  </a:schemeClr>
                </a:solidFill>
              </a:defRPr>
            </a:lvl1pPr>
          </a:lstStyle>
          <a:p>
            <a:fld id="{20E7CD2E-5114-461C-88A5-6E67CF1C1BF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66" r:id="rId16"/>
    <p:sldLayoutId id="2147483667"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hyperlink" Target="http://www.stats.gov.cn/tjsj/zxfb/201804/t20180427_1596389.html" TargetMode="Externa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7.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0.emf"/><Relationship Id="rId5" Type="http://schemas.openxmlformats.org/officeDocument/2006/relationships/oleObject" Target="../embeddings/oleObject3.bin"/><Relationship Id="rId4" Type="http://schemas.openxmlformats.org/officeDocument/2006/relationships/image" Target="../media/image19.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57CDD901-3051-4DC8-9F43-4036819C9278}"/>
              </a:ext>
            </a:extLst>
          </p:cNvPr>
          <p:cNvSpPr/>
          <p:nvPr/>
        </p:nvSpPr>
        <p:spPr>
          <a:xfrm>
            <a:off x="3" y="1980754"/>
            <a:ext cx="12190412" cy="2112765"/>
          </a:xfrm>
          <a:prstGeom prst="rect">
            <a:avLst/>
          </a:prstGeom>
          <a:solidFill>
            <a:schemeClr val="bg1">
              <a:lumMod val="85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9E5DDA7-1EF8-4BBA-9F69-884932B8D319}"/>
              </a:ext>
            </a:extLst>
          </p:cNvPr>
          <p:cNvSpPr/>
          <p:nvPr/>
        </p:nvSpPr>
        <p:spPr>
          <a:xfrm>
            <a:off x="268323" y="2129900"/>
            <a:ext cx="11659532" cy="1809037"/>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2FF32B2-EC66-4778-A1CB-C91AF086FEE4}"/>
              </a:ext>
            </a:extLst>
          </p:cNvPr>
          <p:cNvSpPr/>
          <p:nvPr/>
        </p:nvSpPr>
        <p:spPr>
          <a:xfrm>
            <a:off x="3214886" y="2493690"/>
            <a:ext cx="8151590" cy="923330"/>
          </a:xfrm>
          <a:prstGeom prst="rect">
            <a:avLst/>
          </a:prstGeom>
        </p:spPr>
        <p:txBody>
          <a:bodyPr wrap="none">
            <a:spAutoFit/>
          </a:bodyPr>
          <a:lstStyle/>
          <a:p>
            <a:pPr algn="ctr"/>
            <a:r>
              <a:rPr lang="zh-CN" altLang="en-US"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第二章  国民经济资源统计</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2" name="矩形 11">
            <a:extLst>
              <a:ext uri="{FF2B5EF4-FFF2-40B4-BE49-F238E27FC236}">
                <a16:creationId xmlns:a16="http://schemas.microsoft.com/office/drawing/2014/main" id="{174ACEBF-3FCF-4B03-8119-7D41C4E60CE5}"/>
              </a:ext>
            </a:extLst>
          </p:cNvPr>
          <p:cNvSpPr/>
          <p:nvPr/>
        </p:nvSpPr>
        <p:spPr>
          <a:xfrm>
            <a:off x="268323" y="4021500"/>
            <a:ext cx="11659532" cy="72017"/>
          </a:xfrm>
          <a:prstGeom prst="rect">
            <a:avLst/>
          </a:prstGeom>
          <a:solidFill>
            <a:srgbClr val="00A9F3"/>
          </a:solidFill>
          <a:ln>
            <a:solidFill>
              <a:srgbClr val="00A9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D0D7A2CB-C0FF-4E7B-9099-5C84DE9DD5CE}"/>
              </a:ext>
            </a:extLst>
          </p:cNvPr>
          <p:cNvSpPr/>
          <p:nvPr/>
        </p:nvSpPr>
        <p:spPr>
          <a:xfrm>
            <a:off x="242883" y="1989634"/>
            <a:ext cx="11659532" cy="72017"/>
          </a:xfrm>
          <a:prstGeom prst="rect">
            <a:avLst/>
          </a:prstGeom>
          <a:solidFill>
            <a:srgbClr val="00A9F3"/>
          </a:solidFill>
          <a:ln>
            <a:solidFill>
              <a:srgbClr val="00A9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039B2244-9772-F54B-BF30-7217E4D9A45F}"/>
              </a:ext>
            </a:extLst>
          </p:cNvPr>
          <p:cNvSpPr txBox="1"/>
          <p:nvPr/>
        </p:nvSpPr>
        <p:spPr>
          <a:xfrm>
            <a:off x="4863246" y="4242668"/>
            <a:ext cx="6610005" cy="461665"/>
          </a:xfrm>
          <a:prstGeom prst="rect">
            <a:avLst/>
          </a:prstGeom>
          <a:noFill/>
        </p:spPr>
        <p:txBody>
          <a:bodyPr wrap="square" rtlCol="0">
            <a:spAutoFit/>
          </a:bodyPr>
          <a:lstStyle/>
          <a:p>
            <a:r>
              <a:rPr kumimoji="1" lang="en-US" altLang="zh-CN" sz="2400" b="1" dirty="0">
                <a:latin typeface="KaiTi" panose="02010609060101010101" pitchFamily="49" charset="-122"/>
                <a:ea typeface="KaiTi" panose="02010609060101010101" pitchFamily="49" charset="-122"/>
              </a:rPr>
              <a:t>《</a:t>
            </a:r>
            <a:r>
              <a:rPr kumimoji="1" lang="zh-CN" altLang="en-US" sz="2400" b="1" dirty="0">
                <a:latin typeface="KaiTi" panose="02010609060101010101" pitchFamily="49" charset="-122"/>
                <a:ea typeface="KaiTi" panose="02010609060101010101" pitchFamily="49" charset="-122"/>
              </a:rPr>
              <a:t>国民经济统计学（第三版）</a:t>
            </a:r>
            <a:r>
              <a:rPr kumimoji="1" lang="en-US" altLang="zh-CN" sz="2400" b="1" dirty="0">
                <a:latin typeface="KaiTi" panose="02010609060101010101" pitchFamily="49" charset="-122"/>
                <a:ea typeface="KaiTi" panose="02010609060101010101" pitchFamily="49" charset="-122"/>
              </a:rPr>
              <a:t>》</a:t>
            </a:r>
            <a:r>
              <a:rPr kumimoji="1" lang="zh-CN" altLang="en-US" sz="2400" b="1" dirty="0">
                <a:latin typeface="KaiTi" panose="02010609060101010101" pitchFamily="49" charset="-122"/>
                <a:ea typeface="KaiTi" panose="02010609060101010101" pitchFamily="49" charset="-122"/>
              </a:rPr>
              <a:t>  主编：邱东</a:t>
            </a:r>
          </a:p>
        </p:txBody>
      </p:sp>
      <p:pic>
        <p:nvPicPr>
          <p:cNvPr id="3" name="图片 2">
            <a:extLst>
              <a:ext uri="{FF2B5EF4-FFF2-40B4-BE49-F238E27FC236}">
                <a16:creationId xmlns:a16="http://schemas.microsoft.com/office/drawing/2014/main" id="{32649863-C939-4240-9661-E4F7A42CEC56}"/>
              </a:ext>
            </a:extLst>
          </p:cNvPr>
          <p:cNvPicPr>
            <a:picLocks noChangeAspect="1"/>
          </p:cNvPicPr>
          <p:nvPr/>
        </p:nvPicPr>
        <p:blipFill>
          <a:blip r:embed="rId2" cstate="print"/>
          <a:stretch>
            <a:fillRect/>
          </a:stretch>
        </p:blipFill>
        <p:spPr>
          <a:xfrm>
            <a:off x="190550" y="1053530"/>
            <a:ext cx="2838777" cy="396044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643248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7A0A50-A1E9-47F1-B630-0444970FB2E5}"/>
              </a:ext>
            </a:extLst>
          </p:cNvPr>
          <p:cNvSpPr/>
          <p:nvPr/>
        </p:nvSpPr>
        <p:spPr>
          <a:xfrm>
            <a:off x="803865" y="323439"/>
            <a:ext cx="4548040" cy="1477328"/>
          </a:xfrm>
          <a:prstGeom prst="rect">
            <a:avLst/>
          </a:prstGeom>
        </p:spPr>
        <p:txBody>
          <a:bodyPr wrap="none">
            <a:spAutoFit/>
          </a:bodyPr>
          <a:lstStyle/>
          <a:p>
            <a:r>
              <a:rPr lang="zh-CN" altLang="en-US" sz="3000" b="1" dirty="0">
                <a:solidFill>
                  <a:schemeClr val="bg1"/>
                </a:solidFill>
                <a:latin typeface="微软雅黑" pitchFamily="34" charset="-122"/>
                <a:ea typeface="微软雅黑" pitchFamily="34" charset="-122"/>
              </a:rPr>
              <a:t> </a:t>
            </a:r>
            <a:r>
              <a:rPr lang="zh-CN" altLang="en-US" sz="3000" b="1" dirty="0" smtClean="0">
                <a:solidFill>
                  <a:schemeClr val="bg1"/>
                </a:solidFill>
                <a:latin typeface="宋体" pitchFamily="2" charset="-122"/>
                <a:ea typeface="宋体" pitchFamily="2" charset="-122"/>
              </a:rPr>
              <a:t>三、劳动力资源动态统计</a:t>
            </a: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3"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CH2-1</a:t>
            </a:r>
            <a:r>
              <a:rPr lang="zh-CN" altLang="en-US" dirty="0" smtClean="0">
                <a:latin typeface="KaiTi" panose="02010609060101010101" pitchFamily="49" charset="-122"/>
                <a:ea typeface="KaiTi" panose="02010609060101010101" pitchFamily="49" charset="-122"/>
              </a:rPr>
              <a:t> 劳动力资源统计</a:t>
            </a:r>
            <a:endParaRPr lang="zh-CN" altLang="en-US" dirty="0">
              <a:latin typeface="KaiTi" panose="02010609060101010101" pitchFamily="49" charset="-122"/>
              <a:ea typeface="KaiTi" panose="02010609060101010101" pitchFamily="49" charset="-122"/>
            </a:endParaRPr>
          </a:p>
        </p:txBody>
      </p:sp>
      <p:sp>
        <p:nvSpPr>
          <p:cNvPr id="5"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10</a:t>
            </a:fld>
            <a:endParaRPr lang="zh-CN" altLang="en-US" dirty="0"/>
          </a:p>
        </p:txBody>
      </p:sp>
      <p:sp>
        <p:nvSpPr>
          <p:cNvPr id="7" name="对角圆角矩形 10">
            <a:extLst>
              <a:ext uri="{FF2B5EF4-FFF2-40B4-BE49-F238E27FC236}">
                <a16:creationId xmlns:a16="http://schemas.microsoft.com/office/drawing/2014/main" id="{347A1711-A3EC-47E2-9FCB-812AB9F2297C}"/>
              </a:ext>
            </a:extLst>
          </p:cNvPr>
          <p:cNvSpPr/>
          <p:nvPr/>
        </p:nvSpPr>
        <p:spPr>
          <a:xfrm>
            <a:off x="622598" y="1053530"/>
            <a:ext cx="4680520" cy="720167"/>
          </a:xfrm>
          <a:prstGeom prst="round2DiagRect">
            <a:avLst/>
          </a:prstGeom>
          <a:solidFill>
            <a:srgbClr val="94C93D"/>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zh-CN"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劳动力</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资源增减变动统计</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289" name="Rectangle 1"/>
          <p:cNvSpPr>
            <a:spLocks noChangeArrowheads="1"/>
          </p:cNvSpPr>
          <p:nvPr/>
        </p:nvSpPr>
        <p:spPr bwMode="auto">
          <a:xfrm>
            <a:off x="478582" y="2750947"/>
            <a:ext cx="4824536" cy="2046999"/>
          </a:xfrm>
          <a:prstGeom prst="rect">
            <a:avLst/>
          </a:prstGeom>
          <a:ln>
            <a:no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269875" algn="l" defTabSz="914400" rtl="0" eaLnBrk="0" fontAlgn="base" latinLnBrk="0" hangingPunct="0">
              <a:lnSpc>
                <a:spcPct val="125000"/>
              </a:lnSpc>
              <a:spcBef>
                <a:spcPct val="0"/>
              </a:spcBef>
              <a:spcAft>
                <a:spcPct val="0"/>
              </a:spcAft>
              <a:buClrTx/>
              <a:buSzTx/>
              <a:buFontTx/>
              <a:buNone/>
              <a:tabLst/>
            </a:pPr>
            <a:r>
              <a:rPr kumimoji="0" lang="zh-CN" altLang="en-US" sz="2000" b="1"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自然增减</a:t>
            </a:r>
            <a:r>
              <a:rPr kumimoji="0" lang="zh-CN" altLang="en-US" sz="2000" b="1" i="0" u="none" strike="noStrike" cap="none" normalizeH="0" baseline="0" dirty="0" smtClean="0">
                <a:ln>
                  <a:noFill/>
                </a:ln>
                <a:effectLst/>
                <a:latin typeface="微软雅黑" pitchFamily="34" charset="-122"/>
                <a:ea typeface="微软雅黑" pitchFamily="34" charset="-122"/>
                <a:cs typeface="宋体" pitchFamily="2" charset="-122"/>
              </a:rPr>
              <a:t>是指因自然规律或某些不确定因素使劳动力资源总量发生变化，如生老病死、意外身故或丧失劳动能力等；</a:t>
            </a:r>
            <a:endParaRPr kumimoji="0" lang="en-US" altLang="zh-CN" sz="2000" b="1" i="0" u="none" strike="noStrike" cap="none" normalizeH="0" baseline="0" dirty="0" smtClean="0">
              <a:ln>
                <a:noFill/>
              </a:ln>
              <a:effectLst/>
              <a:latin typeface="微软雅黑" pitchFamily="34" charset="-122"/>
              <a:ea typeface="微软雅黑" pitchFamily="34" charset="-122"/>
              <a:cs typeface="宋体" pitchFamily="2" charset="-122"/>
            </a:endParaRPr>
          </a:p>
          <a:p>
            <a:pPr marL="0" marR="0" lvl="0" indent="269875" algn="l" defTabSz="914400" rtl="0" eaLnBrk="0" fontAlgn="base" latinLnBrk="0" hangingPunct="0">
              <a:lnSpc>
                <a:spcPct val="125000"/>
              </a:lnSpc>
              <a:spcBef>
                <a:spcPct val="0"/>
              </a:spcBef>
              <a:spcAft>
                <a:spcPct val="0"/>
              </a:spcAft>
              <a:buClrTx/>
              <a:buSzTx/>
              <a:buFontTx/>
              <a:buNone/>
              <a:tabLst/>
            </a:pPr>
            <a:r>
              <a:rPr kumimoji="0" lang="zh-CN" altLang="en-US" sz="2000" b="1"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机械增减</a:t>
            </a:r>
            <a:r>
              <a:rPr kumimoji="0" lang="zh-CN" altLang="en-US" sz="2000" b="1" i="0" u="none" strike="noStrike" cap="none" normalizeH="0" baseline="0" dirty="0" smtClean="0">
                <a:ln>
                  <a:noFill/>
                </a:ln>
                <a:effectLst/>
                <a:latin typeface="微软雅黑" pitchFamily="34" charset="-122"/>
                <a:ea typeface="微软雅黑" pitchFamily="34" charset="-122"/>
                <a:cs typeface="宋体" pitchFamily="2" charset="-122"/>
              </a:rPr>
              <a:t>是指人为原因出现的变化，如新聘任或解雇等。 </a:t>
            </a:r>
          </a:p>
        </p:txBody>
      </p:sp>
      <p:pic>
        <p:nvPicPr>
          <p:cNvPr id="12290" name="Picture 2"/>
          <p:cNvPicPr>
            <a:picLocks noChangeAspect="1" noChangeArrowheads="1"/>
          </p:cNvPicPr>
          <p:nvPr/>
        </p:nvPicPr>
        <p:blipFill>
          <a:blip r:embed="rId2" cstate="print"/>
          <a:srcRect/>
          <a:stretch>
            <a:fillRect/>
          </a:stretch>
        </p:blipFill>
        <p:spPr bwMode="auto">
          <a:xfrm>
            <a:off x="478582" y="4941962"/>
            <a:ext cx="4824536" cy="1293118"/>
          </a:xfrm>
          <a:prstGeom prst="rect">
            <a:avLst/>
          </a:prstGeom>
          <a:noFill/>
          <a:ln w="9525">
            <a:noFill/>
            <a:miter lim="800000"/>
            <a:headEnd/>
            <a:tailEnd/>
          </a:ln>
        </p:spPr>
      </p:pic>
      <p:pic>
        <p:nvPicPr>
          <p:cNvPr id="12292" name="Picture 4"/>
          <p:cNvPicPr>
            <a:picLocks noChangeAspect="1" noChangeArrowheads="1"/>
          </p:cNvPicPr>
          <p:nvPr/>
        </p:nvPicPr>
        <p:blipFill>
          <a:blip r:embed="rId3" cstate="print"/>
          <a:srcRect/>
          <a:stretch>
            <a:fillRect/>
          </a:stretch>
        </p:blipFill>
        <p:spPr bwMode="auto">
          <a:xfrm>
            <a:off x="6023199" y="4725937"/>
            <a:ext cx="5616624" cy="1656185"/>
          </a:xfrm>
          <a:prstGeom prst="rect">
            <a:avLst/>
          </a:prstGeom>
          <a:noFill/>
          <a:ln w="9525">
            <a:noFill/>
            <a:miter lim="800000"/>
            <a:headEnd/>
            <a:tailEnd/>
          </a:ln>
        </p:spPr>
      </p:pic>
      <p:sp>
        <p:nvSpPr>
          <p:cNvPr id="12" name="图文框 11">
            <a:extLst>
              <a:ext uri="{FF2B5EF4-FFF2-40B4-BE49-F238E27FC236}">
                <a16:creationId xmlns:a16="http://schemas.microsoft.com/office/drawing/2014/main" id="{3DF901E5-5945-4810-A7B9-9A71A58848AF}"/>
              </a:ext>
            </a:extLst>
          </p:cNvPr>
          <p:cNvSpPr/>
          <p:nvPr/>
        </p:nvSpPr>
        <p:spPr>
          <a:xfrm>
            <a:off x="262558" y="1917626"/>
            <a:ext cx="5328592" cy="4608512"/>
          </a:xfrm>
          <a:prstGeom prst="frame">
            <a:avLst>
              <a:gd name="adj1" fmla="val 5450"/>
            </a:avLst>
          </a:prstGeom>
          <a:solidFill>
            <a:schemeClr val="tx2">
              <a:lumMod val="40000"/>
              <a:lumOff val="60000"/>
              <a:alpha val="40000"/>
            </a:schemeClr>
          </a:solidFill>
          <a:ln>
            <a:noFill/>
          </a:ln>
          <a:effectLst>
            <a:outerShdw blurRad="44450" dist="27940" dir="5400000" algn="ctr">
              <a:srgbClr val="000000">
                <a:alpha val="32000"/>
              </a:srgbClr>
            </a:outerShdw>
          </a:effectLst>
        </p:spPr>
        <p:style>
          <a:lnRef idx="0">
            <a:schemeClr val="accent2">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13" name="矩形 12"/>
          <p:cNvSpPr/>
          <p:nvPr/>
        </p:nvSpPr>
        <p:spPr>
          <a:xfrm>
            <a:off x="838622" y="2205658"/>
            <a:ext cx="3888432" cy="400110"/>
          </a:xfrm>
          <a:prstGeom prst="rect">
            <a:avLst/>
          </a:prstGeom>
          <a:solidFill>
            <a:srgbClr val="FFC000"/>
          </a:solidFill>
          <a:effectLst>
            <a:glow rad="101600">
              <a:schemeClr val="accent6">
                <a:satMod val="175000"/>
                <a:alpha val="40000"/>
              </a:schemeClr>
            </a:glow>
          </a:effectLst>
        </p:spPr>
        <p:txBody>
          <a:bodyPr wrap="square">
            <a:spAutoFit/>
          </a:bodyPr>
          <a:lstStyle/>
          <a:p>
            <a:pPr lvl="0" algn="ctr" fontAlgn="base">
              <a:spcBef>
                <a:spcPct val="0"/>
              </a:spcBef>
              <a:spcAft>
                <a:spcPct val="0"/>
              </a:spcAft>
            </a:pPr>
            <a:r>
              <a:rPr lang="zh-CN" altLang="en-US" sz="2000" b="1" dirty="0" smtClean="0">
                <a:latin typeface="微软雅黑" pitchFamily="34" charset="-122"/>
                <a:ea typeface="微软雅黑" pitchFamily="34" charset="-122"/>
                <a:cs typeface="Times New Roman" pitchFamily="18" charset="0"/>
              </a:rPr>
              <a:t>劳动力资源增减变动统计</a:t>
            </a:r>
            <a:endParaRPr lang="zh-CN" altLang="en-US" sz="2000" b="1" dirty="0" smtClean="0">
              <a:latin typeface="微软雅黑" pitchFamily="34" charset="-122"/>
              <a:ea typeface="微软雅黑" pitchFamily="34" charset="-122"/>
              <a:cs typeface="宋体" pitchFamily="2" charset="-122"/>
            </a:endParaRPr>
          </a:p>
        </p:txBody>
      </p:sp>
      <p:sp>
        <p:nvSpPr>
          <p:cNvPr id="14" name="图文框 13">
            <a:extLst>
              <a:ext uri="{FF2B5EF4-FFF2-40B4-BE49-F238E27FC236}">
                <a16:creationId xmlns:a16="http://schemas.microsoft.com/office/drawing/2014/main" id="{3DF901E5-5945-4810-A7B9-9A71A58848AF}"/>
              </a:ext>
            </a:extLst>
          </p:cNvPr>
          <p:cNvSpPr/>
          <p:nvPr/>
        </p:nvSpPr>
        <p:spPr>
          <a:xfrm>
            <a:off x="5951190" y="1917626"/>
            <a:ext cx="5760640" cy="4608512"/>
          </a:xfrm>
          <a:prstGeom prst="frame">
            <a:avLst>
              <a:gd name="adj1" fmla="val 5450"/>
            </a:avLst>
          </a:prstGeom>
          <a:solidFill>
            <a:schemeClr val="tx2">
              <a:lumMod val="40000"/>
              <a:lumOff val="60000"/>
              <a:alpha val="40000"/>
            </a:schemeClr>
          </a:solidFill>
          <a:ln>
            <a:noFill/>
          </a:ln>
          <a:effectLst>
            <a:outerShdw blurRad="44450" dist="27940" dir="5400000" algn="ctr">
              <a:srgbClr val="000000">
                <a:alpha val="32000"/>
              </a:srgbClr>
            </a:outerShdw>
          </a:effectLst>
        </p:spPr>
        <p:style>
          <a:lnRef idx="0">
            <a:schemeClr val="accent2">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16" name="矩形 15"/>
          <p:cNvSpPr/>
          <p:nvPr/>
        </p:nvSpPr>
        <p:spPr>
          <a:xfrm>
            <a:off x="6959302" y="2205658"/>
            <a:ext cx="3672408" cy="400110"/>
          </a:xfrm>
          <a:prstGeom prst="rect">
            <a:avLst/>
          </a:prstGeom>
          <a:solidFill>
            <a:srgbClr val="FFC000"/>
          </a:solidFill>
          <a:effectLst>
            <a:glow rad="101600">
              <a:schemeClr val="accent6">
                <a:satMod val="175000"/>
                <a:alpha val="40000"/>
              </a:schemeClr>
            </a:glow>
          </a:effectLst>
        </p:spPr>
        <p:txBody>
          <a:bodyPr wrap="square">
            <a:spAutoFit/>
          </a:bodyPr>
          <a:lstStyle/>
          <a:p>
            <a:pPr lvl="0" algn="ctr" fontAlgn="base">
              <a:spcBef>
                <a:spcPct val="0"/>
              </a:spcBef>
              <a:spcAft>
                <a:spcPct val="0"/>
              </a:spcAft>
            </a:pPr>
            <a:r>
              <a:rPr lang="zh-CN" altLang="en-US" sz="2000" b="1" dirty="0" smtClean="0">
                <a:latin typeface="微软雅黑" pitchFamily="34" charset="-122"/>
                <a:ea typeface="微软雅黑" pitchFamily="34" charset="-122"/>
                <a:cs typeface="Times New Roman" pitchFamily="18" charset="0"/>
              </a:rPr>
              <a:t>劳动力资源增减变动因素分析</a:t>
            </a:r>
          </a:p>
        </p:txBody>
      </p:sp>
      <p:sp>
        <p:nvSpPr>
          <p:cNvPr id="17" name="Rectangle 1"/>
          <p:cNvSpPr>
            <a:spLocks noChangeArrowheads="1"/>
          </p:cNvSpPr>
          <p:nvPr/>
        </p:nvSpPr>
        <p:spPr bwMode="auto">
          <a:xfrm>
            <a:off x="6239222" y="2781722"/>
            <a:ext cx="5184576" cy="2015936"/>
          </a:xfrm>
          <a:prstGeom prst="rect">
            <a:avLst/>
          </a:prstGeom>
          <a:ln>
            <a:no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spAutoFit/>
          </a:bodyPr>
          <a:lstStyle/>
          <a:p>
            <a:pPr lvl="0" indent="269875" eaLnBrk="0" fontAlgn="base" hangingPunct="0">
              <a:lnSpc>
                <a:spcPct val="125000"/>
              </a:lnSpc>
              <a:spcBef>
                <a:spcPct val="0"/>
              </a:spcBef>
              <a:spcAft>
                <a:spcPct val="0"/>
              </a:spcAft>
            </a:pPr>
            <a:r>
              <a:rPr lang="zh-CN" altLang="en-US" sz="2000" b="1" dirty="0" smtClean="0">
                <a:latin typeface="微软雅黑" pitchFamily="34" charset="-122"/>
                <a:ea typeface="微软雅黑" pitchFamily="34" charset="-122"/>
                <a:cs typeface="宋体" pitchFamily="2" charset="-122"/>
              </a:rPr>
              <a:t>劳动力资源作为经济增长的生产要素之一，其增减变动必然对整个经济发展产生重要的影响。通常，劳动力增长变动趋势可以分解为</a:t>
            </a:r>
            <a:r>
              <a:rPr lang="zh-CN" altLang="en-US" sz="2000" b="1" dirty="0" smtClean="0">
                <a:solidFill>
                  <a:srgbClr val="FF0000"/>
                </a:solidFill>
                <a:latin typeface="微软雅黑" pitchFamily="34" charset="-122"/>
                <a:ea typeface="微软雅黑" pitchFamily="34" charset="-122"/>
                <a:cs typeface="宋体" pitchFamily="2" charset="-122"/>
              </a:rPr>
              <a:t>总人口数量、人口年龄结构以及劳动参与率</a:t>
            </a:r>
            <a:r>
              <a:rPr lang="en-US" altLang="zh-CN" sz="2000" b="1" dirty="0" smtClean="0">
                <a:latin typeface="微软雅黑" pitchFamily="34" charset="-122"/>
                <a:ea typeface="微软雅黑" pitchFamily="34" charset="-122"/>
                <a:cs typeface="宋体" pitchFamily="2" charset="-122"/>
              </a:rPr>
              <a:t>3</a:t>
            </a:r>
            <a:r>
              <a:rPr lang="zh-CN" altLang="en-US" sz="2000" b="1" dirty="0" smtClean="0">
                <a:latin typeface="微软雅黑" pitchFamily="34" charset="-122"/>
                <a:ea typeface="微软雅黑" pitchFamily="34" charset="-122"/>
                <a:cs typeface="宋体" pitchFamily="2" charset="-122"/>
              </a:rPr>
              <a:t>个独立可比的要素</a:t>
            </a:r>
            <a:r>
              <a:rPr kumimoji="0" lang="zh-CN" altLang="en-US" sz="2000" b="1" i="0" u="none" strike="noStrike" cap="none" normalizeH="0" baseline="0" dirty="0" smtClean="0">
                <a:ln>
                  <a:noFill/>
                </a:ln>
                <a:effectLst/>
                <a:latin typeface="微软雅黑" pitchFamily="34" charset="-122"/>
                <a:ea typeface="微软雅黑" pitchFamily="34" charset="-122"/>
                <a:cs typeface="宋体" pitchFamily="2" charset="-122"/>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7A0A50-A1E9-47F1-B630-0444970FB2E5}"/>
              </a:ext>
            </a:extLst>
          </p:cNvPr>
          <p:cNvSpPr/>
          <p:nvPr/>
        </p:nvSpPr>
        <p:spPr>
          <a:xfrm>
            <a:off x="803865" y="323439"/>
            <a:ext cx="4548040" cy="1477328"/>
          </a:xfrm>
          <a:prstGeom prst="rect">
            <a:avLst/>
          </a:prstGeom>
        </p:spPr>
        <p:txBody>
          <a:bodyPr wrap="none">
            <a:spAutoFit/>
          </a:bodyPr>
          <a:lstStyle/>
          <a:p>
            <a:r>
              <a:rPr lang="zh-CN" altLang="en-US" sz="3000" b="1" dirty="0">
                <a:solidFill>
                  <a:schemeClr val="bg1"/>
                </a:solidFill>
                <a:latin typeface="微软雅黑" pitchFamily="34" charset="-122"/>
                <a:ea typeface="微软雅黑" pitchFamily="34" charset="-122"/>
              </a:rPr>
              <a:t> </a:t>
            </a:r>
            <a:r>
              <a:rPr lang="zh-CN" altLang="en-US" sz="3000" b="1" dirty="0" smtClean="0">
                <a:solidFill>
                  <a:schemeClr val="bg1"/>
                </a:solidFill>
                <a:latin typeface="宋体" pitchFamily="2" charset="-122"/>
                <a:ea typeface="宋体" pitchFamily="2" charset="-122"/>
              </a:rPr>
              <a:t>三、劳动力资源动态统计</a:t>
            </a: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3"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CH2-1</a:t>
            </a:r>
            <a:r>
              <a:rPr lang="zh-CN" altLang="en-US" dirty="0" smtClean="0">
                <a:latin typeface="KaiTi" panose="02010609060101010101" pitchFamily="49" charset="-122"/>
                <a:ea typeface="KaiTi" panose="02010609060101010101" pitchFamily="49" charset="-122"/>
              </a:rPr>
              <a:t> 劳动力资源统计</a:t>
            </a:r>
            <a:endParaRPr lang="zh-CN" altLang="en-US" dirty="0">
              <a:latin typeface="KaiTi" panose="02010609060101010101" pitchFamily="49" charset="-122"/>
              <a:ea typeface="KaiTi" panose="02010609060101010101" pitchFamily="49" charset="-122"/>
            </a:endParaRPr>
          </a:p>
        </p:txBody>
      </p:sp>
      <p:sp>
        <p:nvSpPr>
          <p:cNvPr id="5"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11</a:t>
            </a:fld>
            <a:endParaRPr lang="zh-CN" altLang="en-US" dirty="0"/>
          </a:p>
        </p:txBody>
      </p:sp>
      <p:sp>
        <p:nvSpPr>
          <p:cNvPr id="7" name="对角圆角矩形 10">
            <a:extLst>
              <a:ext uri="{FF2B5EF4-FFF2-40B4-BE49-F238E27FC236}">
                <a16:creationId xmlns:a16="http://schemas.microsoft.com/office/drawing/2014/main" id="{347A1711-A3EC-47E2-9FCB-812AB9F2297C}"/>
              </a:ext>
            </a:extLst>
          </p:cNvPr>
          <p:cNvSpPr/>
          <p:nvPr/>
        </p:nvSpPr>
        <p:spPr>
          <a:xfrm>
            <a:off x="622598" y="1053530"/>
            <a:ext cx="4680520" cy="720167"/>
          </a:xfrm>
          <a:prstGeom prst="round2DiagRect">
            <a:avLst/>
          </a:prstGeom>
          <a:solidFill>
            <a:srgbClr val="94C93D"/>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zh-CN"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劳动力</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资源流动统计</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838622" y="2133650"/>
            <a:ext cx="9649072" cy="1477328"/>
          </a:xfrm>
          <a:prstGeom prst="rect">
            <a:avLst/>
          </a:prstGeom>
          <a:solidFill>
            <a:srgbClr val="FFFF00"/>
          </a:solidFill>
        </p:spPr>
        <p:txBody>
          <a:bodyPr wrap="square">
            <a:spAutoFit/>
          </a:bodyPr>
          <a:lstStyle/>
          <a:p>
            <a:pPr indent="450850">
              <a:lnSpc>
                <a:spcPct val="150000"/>
              </a:lnSpc>
            </a:pPr>
            <a:r>
              <a:rPr lang="zh-CN" altLang="en-US" sz="2000" b="1" dirty="0" smtClean="0">
                <a:latin typeface="微软雅黑" pitchFamily="34" charset="-122"/>
                <a:ea typeface="微软雅黑" pitchFamily="34" charset="-122"/>
              </a:rPr>
              <a:t>在市场经济运行条件下，劳动力市场的存在和发展可以让劳动力在不同产业和行业间、不同地区和不同企业之间移动，这有利于人才效能的发挥，提高劳动力资源的利用率。劳动力资源的流动方向受</a:t>
            </a:r>
            <a:r>
              <a:rPr lang="zh-CN" altLang="en-US" sz="2000" b="1" dirty="0" smtClean="0">
                <a:solidFill>
                  <a:srgbClr val="FF0000"/>
                </a:solidFill>
                <a:latin typeface="微软雅黑" pitchFamily="34" charset="-122"/>
                <a:ea typeface="微软雅黑" pitchFamily="34" charset="-122"/>
              </a:rPr>
              <a:t>经济</a:t>
            </a:r>
            <a:r>
              <a:rPr lang="zh-CN" altLang="en-US" sz="2000" b="1" dirty="0" smtClean="0">
                <a:latin typeface="微软雅黑" pitchFamily="34" charset="-122"/>
                <a:ea typeface="微软雅黑" pitchFamily="34" charset="-122"/>
              </a:rPr>
              <a:t>和</a:t>
            </a:r>
            <a:r>
              <a:rPr lang="zh-CN" altLang="en-US" sz="2000" b="1" dirty="0" smtClean="0">
                <a:solidFill>
                  <a:srgbClr val="FF0000"/>
                </a:solidFill>
                <a:latin typeface="微软雅黑" pitchFamily="34" charset="-122"/>
                <a:ea typeface="微软雅黑" pitchFamily="34" charset="-122"/>
              </a:rPr>
              <a:t>社会</a:t>
            </a:r>
            <a:r>
              <a:rPr lang="zh-CN" altLang="en-US" sz="2000" b="1" dirty="0" smtClean="0">
                <a:latin typeface="微软雅黑" pitchFamily="34" charset="-122"/>
                <a:ea typeface="微软雅黑" pitchFamily="34" charset="-122"/>
              </a:rPr>
              <a:t>因素的影响，</a:t>
            </a:r>
            <a:r>
              <a:rPr lang="zh-CN" altLang="en-US" sz="2000" b="1" dirty="0" smtClean="0">
                <a:solidFill>
                  <a:srgbClr val="FF0000"/>
                </a:solidFill>
                <a:latin typeface="微软雅黑" pitchFamily="34" charset="-122"/>
                <a:ea typeface="微软雅黑" pitchFamily="34" charset="-122"/>
              </a:rPr>
              <a:t>有一定的规律性</a:t>
            </a:r>
            <a:r>
              <a:rPr lang="zh-CN" altLang="en-US" sz="2000" dirty="0" smtClean="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p:txBody>
      </p:sp>
      <p:pic>
        <p:nvPicPr>
          <p:cNvPr id="39938" name="Picture 2"/>
          <p:cNvPicPr>
            <a:picLocks noChangeAspect="1" noChangeArrowheads="1"/>
          </p:cNvPicPr>
          <p:nvPr/>
        </p:nvPicPr>
        <p:blipFill>
          <a:blip r:embed="rId2" cstate="print"/>
          <a:srcRect/>
          <a:stretch>
            <a:fillRect/>
          </a:stretch>
        </p:blipFill>
        <p:spPr bwMode="auto">
          <a:xfrm>
            <a:off x="3790950" y="4005858"/>
            <a:ext cx="4476750" cy="1752600"/>
          </a:xfrm>
          <a:prstGeom prst="snip2DiagRect">
            <a:avLst/>
          </a:prstGeom>
          <a:solidFill>
            <a:srgbClr val="FFFFFF">
              <a:shade val="85000"/>
            </a:srgbClr>
          </a:solidFill>
          <a:ln w="88900" cap="sq">
            <a:solidFill>
              <a:srgbClr val="FFC000"/>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fade">
                                      <p:cBhvr>
                                        <p:cTn id="7" dur="2000"/>
                                        <p:tgtEl>
                                          <p:spTgt spid="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67">
            <a:extLst>
              <a:ext uri="{FF2B5EF4-FFF2-40B4-BE49-F238E27FC236}">
                <a16:creationId xmlns:a16="http://schemas.microsoft.com/office/drawing/2014/main" id="{62EFF0B4-D973-45ED-AFF9-2AAE64E669A3}"/>
              </a:ext>
            </a:extLst>
          </p:cNvPr>
          <p:cNvGrpSpPr/>
          <p:nvPr/>
        </p:nvGrpSpPr>
        <p:grpSpPr>
          <a:xfrm>
            <a:off x="694605" y="1800495"/>
            <a:ext cx="2632975" cy="3141467"/>
            <a:chOff x="1328641" y="1780173"/>
            <a:chExt cx="4105275" cy="3343757"/>
          </a:xfrm>
          <a:effectLst>
            <a:reflection blurRad="6350" stA="52000" endA="300" endPos="35000" dir="5400000" sy="-100000" algn="bl" rotWithShape="0"/>
          </a:effectLst>
        </p:grpSpPr>
        <p:sp>
          <p:nvSpPr>
            <p:cNvPr id="66" name="矩形 65">
              <a:extLst>
                <a:ext uri="{FF2B5EF4-FFF2-40B4-BE49-F238E27FC236}">
                  <a16:creationId xmlns:a16="http://schemas.microsoft.com/office/drawing/2014/main" id="{57E49F87-C462-4897-A5FE-325A0ECDF4A1}"/>
                </a:ext>
              </a:extLst>
            </p:cNvPr>
            <p:cNvSpPr/>
            <p:nvPr/>
          </p:nvSpPr>
          <p:spPr>
            <a:xfrm>
              <a:off x="1328641" y="1780173"/>
              <a:ext cx="4105275" cy="3343757"/>
            </a:xfrm>
            <a:prstGeom prst="rect">
              <a:avLst/>
            </a:prstGeom>
            <a:solidFill>
              <a:schemeClr val="bg1"/>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7">
              <a:extLst>
                <a:ext uri="{FF2B5EF4-FFF2-40B4-BE49-F238E27FC236}">
                  <a16:creationId xmlns:a16="http://schemas.microsoft.com/office/drawing/2014/main" id="{200A1D12-1F0C-4A40-B8DA-FFEA2CA4A381}"/>
                </a:ext>
              </a:extLst>
            </p:cNvPr>
            <p:cNvSpPr>
              <a:spLocks noEditPoints="1"/>
            </p:cNvSpPr>
            <p:nvPr/>
          </p:nvSpPr>
          <p:spPr bwMode="auto">
            <a:xfrm>
              <a:off x="2313471" y="2391004"/>
              <a:ext cx="2085566" cy="2073382"/>
            </a:xfrm>
            <a:custGeom>
              <a:avLst/>
              <a:gdLst>
                <a:gd name="T0" fmla="*/ 870 w 1809"/>
                <a:gd name="T1" fmla="*/ 879 h 2152"/>
                <a:gd name="T2" fmla="*/ 870 w 1809"/>
                <a:gd name="T3" fmla="*/ 2152 h 2152"/>
                <a:gd name="T4" fmla="*/ 1809 w 1809"/>
                <a:gd name="T5" fmla="*/ 1820 h 2152"/>
                <a:gd name="T6" fmla="*/ 1809 w 1809"/>
                <a:gd name="T7" fmla="*/ 547 h 2152"/>
                <a:gd name="T8" fmla="*/ 870 w 1809"/>
                <a:gd name="T9" fmla="*/ 879 h 2152"/>
                <a:gd name="T10" fmla="*/ 785 w 1809"/>
                <a:gd name="T11" fmla="*/ 961 h 2152"/>
                <a:gd name="T12" fmla="*/ 785 w 1809"/>
                <a:gd name="T13" fmla="*/ 1138 h 2152"/>
                <a:gd name="T14" fmla="*/ 613 w 1809"/>
                <a:gd name="T15" fmla="*/ 1053 h 2152"/>
                <a:gd name="T16" fmla="*/ 613 w 1809"/>
                <a:gd name="T17" fmla="*/ 864 h 2152"/>
                <a:gd name="T18" fmla="*/ 785 w 1809"/>
                <a:gd name="T19" fmla="*/ 961 h 2152"/>
                <a:gd name="T20" fmla="*/ 1555 w 1809"/>
                <a:gd name="T21" fmla="*/ 410 h 2152"/>
                <a:gd name="T22" fmla="*/ 1507 w 1809"/>
                <a:gd name="T23" fmla="*/ 386 h 2152"/>
                <a:gd name="T24" fmla="*/ 602 w 1809"/>
                <a:gd name="T25" fmla="*/ 700 h 2152"/>
                <a:gd name="T26" fmla="*/ 576 w 1809"/>
                <a:gd name="T27" fmla="*/ 724 h 2152"/>
                <a:gd name="T28" fmla="*/ 576 w 1809"/>
                <a:gd name="T29" fmla="*/ 2017 h 2152"/>
                <a:gd name="T30" fmla="*/ 822 w 1809"/>
                <a:gd name="T31" fmla="*/ 2149 h 2152"/>
                <a:gd name="T32" fmla="*/ 822 w 1809"/>
                <a:gd name="T33" fmla="*/ 879 h 2152"/>
                <a:gd name="T34" fmla="*/ 622 w 1809"/>
                <a:gd name="T35" fmla="*/ 772 h 2152"/>
                <a:gd name="T36" fmla="*/ 625 w 1809"/>
                <a:gd name="T37" fmla="*/ 772 h 2152"/>
                <a:gd name="T38" fmla="*/ 1531 w 1809"/>
                <a:gd name="T39" fmla="*/ 457 h 2152"/>
                <a:gd name="T40" fmla="*/ 1555 w 1809"/>
                <a:gd name="T41" fmla="*/ 410 h 2152"/>
                <a:gd name="T42" fmla="*/ 209 w 1809"/>
                <a:gd name="T43" fmla="*/ 581 h 2152"/>
                <a:gd name="T44" fmla="*/ 209 w 1809"/>
                <a:gd name="T45" fmla="*/ 758 h 2152"/>
                <a:gd name="T46" fmla="*/ 37 w 1809"/>
                <a:gd name="T47" fmla="*/ 673 h 2152"/>
                <a:gd name="T48" fmla="*/ 37 w 1809"/>
                <a:gd name="T49" fmla="*/ 484 h 2152"/>
                <a:gd name="T50" fmla="*/ 209 w 1809"/>
                <a:gd name="T51" fmla="*/ 581 h 2152"/>
                <a:gd name="T52" fmla="*/ 978 w 1809"/>
                <a:gd name="T53" fmla="*/ 30 h 2152"/>
                <a:gd name="T54" fmla="*/ 931 w 1809"/>
                <a:gd name="T55" fmla="*/ 6 h 2152"/>
                <a:gd name="T56" fmla="*/ 25 w 1809"/>
                <a:gd name="T57" fmla="*/ 321 h 2152"/>
                <a:gd name="T58" fmla="*/ 0 w 1809"/>
                <a:gd name="T59" fmla="*/ 344 h 2152"/>
                <a:gd name="T60" fmla="*/ 0 w 1809"/>
                <a:gd name="T61" fmla="*/ 1638 h 2152"/>
                <a:gd name="T62" fmla="*/ 246 w 1809"/>
                <a:gd name="T63" fmla="*/ 1770 h 2152"/>
                <a:gd name="T64" fmla="*/ 246 w 1809"/>
                <a:gd name="T65" fmla="*/ 500 h 2152"/>
                <a:gd name="T66" fmla="*/ 46 w 1809"/>
                <a:gd name="T67" fmla="*/ 393 h 2152"/>
                <a:gd name="T68" fmla="*/ 49 w 1809"/>
                <a:gd name="T69" fmla="*/ 392 h 2152"/>
                <a:gd name="T70" fmla="*/ 954 w 1809"/>
                <a:gd name="T71" fmla="*/ 77 h 2152"/>
                <a:gd name="T72" fmla="*/ 978 w 1809"/>
                <a:gd name="T73" fmla="*/ 30 h 2152"/>
                <a:gd name="T74" fmla="*/ 497 w 1809"/>
                <a:gd name="T75" fmla="*/ 781 h 2152"/>
                <a:gd name="T76" fmla="*/ 497 w 1809"/>
                <a:gd name="T77" fmla="*/ 958 h 2152"/>
                <a:gd name="T78" fmla="*/ 325 w 1809"/>
                <a:gd name="T79" fmla="*/ 873 h 2152"/>
                <a:gd name="T80" fmla="*/ 325 w 1809"/>
                <a:gd name="T81" fmla="*/ 684 h 2152"/>
                <a:gd name="T82" fmla="*/ 497 w 1809"/>
                <a:gd name="T83" fmla="*/ 781 h 2152"/>
                <a:gd name="T84" fmla="*/ 1266 w 1809"/>
                <a:gd name="T85" fmla="*/ 230 h 2152"/>
                <a:gd name="T86" fmla="*/ 1219 w 1809"/>
                <a:gd name="T87" fmla="*/ 206 h 2152"/>
                <a:gd name="T88" fmla="*/ 313 w 1809"/>
                <a:gd name="T89" fmla="*/ 520 h 2152"/>
                <a:gd name="T90" fmla="*/ 288 w 1809"/>
                <a:gd name="T91" fmla="*/ 544 h 2152"/>
                <a:gd name="T92" fmla="*/ 288 w 1809"/>
                <a:gd name="T93" fmla="*/ 1837 h 2152"/>
                <a:gd name="T94" fmla="*/ 534 w 1809"/>
                <a:gd name="T95" fmla="*/ 1969 h 2152"/>
                <a:gd name="T96" fmla="*/ 534 w 1809"/>
                <a:gd name="T97" fmla="*/ 699 h 2152"/>
                <a:gd name="T98" fmla="*/ 334 w 1809"/>
                <a:gd name="T99" fmla="*/ 592 h 2152"/>
                <a:gd name="T100" fmla="*/ 337 w 1809"/>
                <a:gd name="T101" fmla="*/ 592 h 2152"/>
                <a:gd name="T102" fmla="*/ 1243 w 1809"/>
                <a:gd name="T103" fmla="*/ 277 h 2152"/>
                <a:gd name="T104" fmla="*/ 1266 w 1809"/>
                <a:gd name="T105" fmla="*/ 230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09" h="2152">
                  <a:moveTo>
                    <a:pt x="870" y="879"/>
                  </a:moveTo>
                  <a:lnTo>
                    <a:pt x="870" y="2152"/>
                  </a:lnTo>
                  <a:lnTo>
                    <a:pt x="1809" y="1820"/>
                  </a:lnTo>
                  <a:lnTo>
                    <a:pt x="1809" y="547"/>
                  </a:lnTo>
                  <a:lnTo>
                    <a:pt x="870" y="879"/>
                  </a:lnTo>
                  <a:close/>
                  <a:moveTo>
                    <a:pt x="785" y="961"/>
                  </a:moveTo>
                  <a:lnTo>
                    <a:pt x="785" y="1138"/>
                  </a:lnTo>
                  <a:cubicBezTo>
                    <a:pt x="699" y="1121"/>
                    <a:pt x="613" y="1053"/>
                    <a:pt x="613" y="1053"/>
                  </a:cubicBezTo>
                  <a:lnTo>
                    <a:pt x="613" y="864"/>
                  </a:lnTo>
                  <a:cubicBezTo>
                    <a:pt x="719" y="950"/>
                    <a:pt x="785" y="961"/>
                    <a:pt x="785" y="961"/>
                  </a:cubicBezTo>
                  <a:close/>
                  <a:moveTo>
                    <a:pt x="1555" y="410"/>
                  </a:moveTo>
                  <a:cubicBezTo>
                    <a:pt x="1548" y="390"/>
                    <a:pt x="1527" y="379"/>
                    <a:pt x="1507" y="386"/>
                  </a:cubicBezTo>
                  <a:lnTo>
                    <a:pt x="602" y="700"/>
                  </a:lnTo>
                  <a:cubicBezTo>
                    <a:pt x="590" y="704"/>
                    <a:pt x="580" y="713"/>
                    <a:pt x="576" y="724"/>
                  </a:cubicBezTo>
                  <a:lnTo>
                    <a:pt x="576" y="2017"/>
                  </a:lnTo>
                  <a:cubicBezTo>
                    <a:pt x="608" y="2080"/>
                    <a:pt x="741" y="2149"/>
                    <a:pt x="822" y="2149"/>
                  </a:cubicBezTo>
                  <a:lnTo>
                    <a:pt x="822" y="879"/>
                  </a:lnTo>
                  <a:cubicBezTo>
                    <a:pt x="779" y="873"/>
                    <a:pt x="682" y="822"/>
                    <a:pt x="622" y="772"/>
                  </a:cubicBezTo>
                  <a:cubicBezTo>
                    <a:pt x="623" y="772"/>
                    <a:pt x="624" y="772"/>
                    <a:pt x="625" y="772"/>
                  </a:cubicBezTo>
                  <a:lnTo>
                    <a:pt x="1531" y="457"/>
                  </a:lnTo>
                  <a:cubicBezTo>
                    <a:pt x="1550" y="450"/>
                    <a:pt x="1561" y="429"/>
                    <a:pt x="1555" y="410"/>
                  </a:cubicBezTo>
                  <a:close/>
                  <a:moveTo>
                    <a:pt x="209" y="581"/>
                  </a:moveTo>
                  <a:lnTo>
                    <a:pt x="209" y="758"/>
                  </a:lnTo>
                  <a:cubicBezTo>
                    <a:pt x="123" y="742"/>
                    <a:pt x="37" y="673"/>
                    <a:pt x="37" y="673"/>
                  </a:cubicBezTo>
                  <a:lnTo>
                    <a:pt x="37" y="484"/>
                  </a:lnTo>
                  <a:cubicBezTo>
                    <a:pt x="143" y="570"/>
                    <a:pt x="209" y="581"/>
                    <a:pt x="209" y="581"/>
                  </a:cubicBezTo>
                  <a:close/>
                  <a:moveTo>
                    <a:pt x="978" y="30"/>
                  </a:moveTo>
                  <a:cubicBezTo>
                    <a:pt x="972" y="11"/>
                    <a:pt x="951" y="0"/>
                    <a:pt x="931" y="6"/>
                  </a:cubicBezTo>
                  <a:lnTo>
                    <a:pt x="25" y="321"/>
                  </a:lnTo>
                  <a:cubicBezTo>
                    <a:pt x="14" y="325"/>
                    <a:pt x="3" y="334"/>
                    <a:pt x="0" y="344"/>
                  </a:cubicBezTo>
                  <a:lnTo>
                    <a:pt x="0" y="1638"/>
                  </a:lnTo>
                  <a:cubicBezTo>
                    <a:pt x="32" y="1700"/>
                    <a:pt x="165" y="1770"/>
                    <a:pt x="246" y="1770"/>
                  </a:cubicBezTo>
                  <a:lnTo>
                    <a:pt x="246" y="500"/>
                  </a:lnTo>
                  <a:cubicBezTo>
                    <a:pt x="203" y="493"/>
                    <a:pt x="106" y="443"/>
                    <a:pt x="46" y="393"/>
                  </a:cubicBezTo>
                  <a:cubicBezTo>
                    <a:pt x="47" y="393"/>
                    <a:pt x="48" y="392"/>
                    <a:pt x="49" y="392"/>
                  </a:cubicBezTo>
                  <a:lnTo>
                    <a:pt x="954" y="77"/>
                  </a:lnTo>
                  <a:cubicBezTo>
                    <a:pt x="974" y="71"/>
                    <a:pt x="985" y="50"/>
                    <a:pt x="978" y="30"/>
                  </a:cubicBezTo>
                  <a:close/>
                  <a:moveTo>
                    <a:pt x="497" y="781"/>
                  </a:moveTo>
                  <a:lnTo>
                    <a:pt x="497" y="958"/>
                  </a:lnTo>
                  <a:cubicBezTo>
                    <a:pt x="411" y="941"/>
                    <a:pt x="325" y="873"/>
                    <a:pt x="325" y="873"/>
                  </a:cubicBezTo>
                  <a:lnTo>
                    <a:pt x="325" y="684"/>
                  </a:lnTo>
                  <a:cubicBezTo>
                    <a:pt x="431" y="770"/>
                    <a:pt x="497" y="781"/>
                    <a:pt x="497" y="781"/>
                  </a:cubicBezTo>
                  <a:close/>
                  <a:moveTo>
                    <a:pt x="1266" y="230"/>
                  </a:moveTo>
                  <a:cubicBezTo>
                    <a:pt x="1260" y="210"/>
                    <a:pt x="1239" y="199"/>
                    <a:pt x="1219" y="206"/>
                  </a:cubicBezTo>
                  <a:lnTo>
                    <a:pt x="313" y="520"/>
                  </a:lnTo>
                  <a:cubicBezTo>
                    <a:pt x="302" y="524"/>
                    <a:pt x="291" y="533"/>
                    <a:pt x="288" y="544"/>
                  </a:cubicBezTo>
                  <a:lnTo>
                    <a:pt x="288" y="1837"/>
                  </a:lnTo>
                  <a:cubicBezTo>
                    <a:pt x="320" y="1900"/>
                    <a:pt x="453" y="1969"/>
                    <a:pt x="534" y="1969"/>
                  </a:cubicBezTo>
                  <a:lnTo>
                    <a:pt x="534" y="699"/>
                  </a:lnTo>
                  <a:cubicBezTo>
                    <a:pt x="491" y="693"/>
                    <a:pt x="394" y="642"/>
                    <a:pt x="334" y="592"/>
                  </a:cubicBezTo>
                  <a:cubicBezTo>
                    <a:pt x="335" y="592"/>
                    <a:pt x="336" y="592"/>
                    <a:pt x="337" y="592"/>
                  </a:cubicBezTo>
                  <a:lnTo>
                    <a:pt x="1243" y="277"/>
                  </a:lnTo>
                  <a:cubicBezTo>
                    <a:pt x="1262" y="270"/>
                    <a:pt x="1273" y="249"/>
                    <a:pt x="1266" y="230"/>
                  </a:cubicBezTo>
                  <a:close/>
                </a:path>
              </a:pathLst>
            </a:custGeom>
            <a:solidFill>
              <a:srgbClr val="00A9F3"/>
            </a:solidFill>
            <a:ln>
              <a:noFill/>
            </a:ln>
          </p:spPr>
          <p:txBody>
            <a:bodyPr vert="horz" wrap="square" lIns="91440" tIns="45720" rIns="91440" bIns="45720" numCol="1" anchor="t" anchorCtr="0" compatLnSpc="1"/>
            <a:lstStyle/>
            <a:p>
              <a:endParaRPr lang="zh-CN" altLang="en-US"/>
            </a:p>
          </p:txBody>
        </p:sp>
      </p:grpSp>
      <p:grpSp>
        <p:nvGrpSpPr>
          <p:cNvPr id="5" name="组合 69">
            <a:extLst>
              <a:ext uri="{FF2B5EF4-FFF2-40B4-BE49-F238E27FC236}">
                <a16:creationId xmlns:a16="http://schemas.microsoft.com/office/drawing/2014/main" id="{AE7744D2-F0A6-4388-B36F-0875FA5E87ED}"/>
              </a:ext>
            </a:extLst>
          </p:cNvPr>
          <p:cNvGrpSpPr/>
          <p:nvPr/>
        </p:nvGrpSpPr>
        <p:grpSpPr>
          <a:xfrm>
            <a:off x="3643925" y="1799008"/>
            <a:ext cx="6267705" cy="2998938"/>
            <a:chOff x="5728032" y="1751598"/>
            <a:chExt cx="5254453" cy="2494303"/>
          </a:xfrm>
        </p:grpSpPr>
        <p:sp>
          <p:nvSpPr>
            <p:cNvPr id="4" name="TextBox 6">
              <a:extLst>
                <a:ext uri="{FF2B5EF4-FFF2-40B4-BE49-F238E27FC236}">
                  <a16:creationId xmlns:a16="http://schemas.microsoft.com/office/drawing/2014/main" id="{05FC6914-E775-488E-83D5-17487A01516A}"/>
                </a:ext>
              </a:extLst>
            </p:cNvPr>
            <p:cNvSpPr txBox="1"/>
            <p:nvPr/>
          </p:nvSpPr>
          <p:spPr>
            <a:xfrm>
              <a:off x="5728032" y="1751598"/>
              <a:ext cx="5254453" cy="486374"/>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第二节   就业与失业</a:t>
              </a:r>
              <a:r>
                <a:rPr lang="zh-CN" altLang="en-US" sz="3200" b="1" dirty="0" smtClean="0">
                  <a:latin typeface="微软雅黑" panose="020B0503020204020204" pitchFamily="34" charset="-122"/>
                  <a:ea typeface="微软雅黑" panose="020B0503020204020204" pitchFamily="34" charset="-122"/>
                  <a:cs typeface="Times New Roman" panose="02020603050405020304" pitchFamily="18" charset="0"/>
                </a:rPr>
                <a:t>统计</a:t>
              </a:r>
              <a:endParaRPr lang="zh-CN" altLang="en-US" sz="3200" b="1" dirty="0">
                <a:latin typeface="微软雅黑" panose="020B0503020204020204" pitchFamily="34" charset="-122"/>
                <a:ea typeface="微软雅黑" panose="020B0503020204020204" pitchFamily="34" charset="-122"/>
              </a:endParaRPr>
            </a:p>
          </p:txBody>
        </p:sp>
        <p:grpSp>
          <p:nvGrpSpPr>
            <p:cNvPr id="6" name="组合 46">
              <a:extLst>
                <a:ext uri="{FF2B5EF4-FFF2-40B4-BE49-F238E27FC236}">
                  <a16:creationId xmlns:a16="http://schemas.microsoft.com/office/drawing/2014/main" id="{CE3376D5-9A58-4C76-B1C1-43A668E56427}"/>
                </a:ext>
              </a:extLst>
            </p:cNvPr>
            <p:cNvGrpSpPr/>
            <p:nvPr/>
          </p:nvGrpSpPr>
          <p:grpSpPr>
            <a:xfrm>
              <a:off x="5728032" y="2523674"/>
              <a:ext cx="5117284" cy="714350"/>
              <a:chOff x="4012013" y="2937501"/>
              <a:chExt cx="5117284" cy="714350"/>
            </a:xfrm>
          </p:grpSpPr>
          <p:grpSp>
            <p:nvGrpSpPr>
              <p:cNvPr id="7" name="组合 42">
                <a:extLst>
                  <a:ext uri="{FF2B5EF4-FFF2-40B4-BE49-F238E27FC236}">
                    <a16:creationId xmlns:a16="http://schemas.microsoft.com/office/drawing/2014/main" id="{456AF596-AD95-4CA9-A64D-2C16217BBB81}"/>
                  </a:ext>
                </a:extLst>
              </p:cNvPr>
              <p:cNvGrpSpPr/>
              <p:nvPr/>
            </p:nvGrpSpPr>
            <p:grpSpPr>
              <a:xfrm>
                <a:off x="4012013" y="2937501"/>
                <a:ext cx="864096" cy="714350"/>
                <a:chOff x="2165941" y="1718222"/>
                <a:chExt cx="864096" cy="714350"/>
              </a:xfrm>
            </p:grpSpPr>
            <p:sp>
              <p:nvSpPr>
                <p:cNvPr id="44" name="五边形 9">
                  <a:extLst>
                    <a:ext uri="{FF2B5EF4-FFF2-40B4-BE49-F238E27FC236}">
                      <a16:creationId xmlns:a16="http://schemas.microsoft.com/office/drawing/2014/main" id="{DCA1868D-7F42-4251-8956-3F911DA600A6}"/>
                    </a:ext>
                  </a:extLst>
                </p:cNvPr>
                <p:cNvSpPr/>
                <p:nvPr/>
              </p:nvSpPr>
              <p:spPr>
                <a:xfrm>
                  <a:off x="2165941" y="1718222"/>
                  <a:ext cx="864096" cy="714350"/>
                </a:xfrm>
                <a:prstGeom prst="homePlate">
                  <a:avLst/>
                </a:prstGeom>
                <a:solidFill>
                  <a:srgbClr val="C00000"/>
                </a:solidFill>
                <a:ln>
                  <a:solidFill>
                    <a:schemeClr val="bg1"/>
                  </a:solid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45" name="TextBox 10">
                  <a:extLst>
                    <a:ext uri="{FF2B5EF4-FFF2-40B4-BE49-F238E27FC236}">
                      <a16:creationId xmlns:a16="http://schemas.microsoft.com/office/drawing/2014/main" id="{F9622FE0-DEAB-4533-B5B7-0188BD82E847}"/>
                    </a:ext>
                  </a:extLst>
                </p:cNvPr>
                <p:cNvSpPr txBox="1"/>
                <p:nvPr/>
              </p:nvSpPr>
              <p:spPr>
                <a:xfrm>
                  <a:off x="2351768" y="1856641"/>
                  <a:ext cx="372125" cy="383980"/>
                </a:xfrm>
                <a:prstGeom prst="rect">
                  <a:avLst/>
                </a:prstGeom>
                <a:noFill/>
                <a:ln>
                  <a:noFill/>
                </a:ln>
              </p:spPr>
              <p:txBody>
                <a:bodyPr wrap="square" rtlCol="0">
                  <a:spAutoFit/>
                </a:bodyPr>
                <a:lstStyle/>
                <a:p>
                  <a:r>
                    <a:rPr lang="zh-CN" altLang="en-US" sz="2400" b="1" dirty="0">
                      <a:solidFill>
                        <a:schemeClr val="bg1"/>
                      </a:solidFill>
                      <a:latin typeface="微软雅黑" pitchFamily="34" charset="-122"/>
                      <a:ea typeface="微软雅黑" pitchFamily="34" charset="-122"/>
                      <a:cs typeface="Arial Unicode MS" pitchFamily="34" charset="-122"/>
                    </a:rPr>
                    <a:t>一</a:t>
                  </a:r>
                </a:p>
              </p:txBody>
            </p:sp>
          </p:grpSp>
          <p:sp>
            <p:nvSpPr>
              <p:cNvPr id="46" name="TextBox 21">
                <a:extLst>
                  <a:ext uri="{FF2B5EF4-FFF2-40B4-BE49-F238E27FC236}">
                    <a16:creationId xmlns:a16="http://schemas.microsoft.com/office/drawing/2014/main" id="{762E2A34-619B-466C-B05F-8CC1C345BCD8}"/>
                  </a:ext>
                </a:extLst>
              </p:cNvPr>
              <p:cNvSpPr txBox="1"/>
              <p:nvPr/>
            </p:nvSpPr>
            <p:spPr>
              <a:xfrm>
                <a:off x="4920041" y="2982775"/>
                <a:ext cx="4209256" cy="639765"/>
              </a:xfrm>
              <a:prstGeom prst="rect">
                <a:avLst/>
              </a:prstGeom>
            </p:spPr>
            <p:style>
              <a:lnRef idx="1">
                <a:schemeClr val="accent5"/>
              </a:lnRef>
              <a:fillRef idx="3">
                <a:schemeClr val="accent5"/>
              </a:fillRef>
              <a:effectRef idx="2">
                <a:schemeClr val="accent5"/>
              </a:effectRef>
              <a:fontRef idx="minor">
                <a:schemeClr val="lt1"/>
              </a:fontRef>
            </p:style>
            <p:txBody>
              <a:bodyPr wrap="square" tIns="216000" bIns="180000" rtlCol="0">
                <a:spAutoFit/>
              </a:bodyPr>
              <a:lstStyle/>
              <a:p>
                <a:pPr>
                  <a:spcBef>
                    <a:spcPts val="3000"/>
                  </a:spcBef>
                  <a:spcAft>
                    <a:spcPts val="3000"/>
                  </a:spcAft>
                </a:pPr>
                <a:r>
                  <a:rPr lang="zh-CN" altLang="en-US" sz="2400" b="1" dirty="0" smtClean="0">
                    <a:solidFill>
                      <a:schemeClr val="bg1"/>
                    </a:solidFill>
                    <a:latin typeface="微软雅黑" panose="020B0503020204020204" pitchFamily="34" charset="-122"/>
                    <a:ea typeface="微软雅黑" panose="020B0503020204020204" pitchFamily="34" charset="-122"/>
                  </a:rPr>
                  <a:t>   就业统计</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9" name="组合 47">
              <a:extLst>
                <a:ext uri="{FF2B5EF4-FFF2-40B4-BE49-F238E27FC236}">
                  <a16:creationId xmlns:a16="http://schemas.microsoft.com/office/drawing/2014/main" id="{EC39A64F-781A-4E2A-BF1B-70B774285BF2}"/>
                </a:ext>
              </a:extLst>
            </p:cNvPr>
            <p:cNvGrpSpPr/>
            <p:nvPr/>
          </p:nvGrpSpPr>
          <p:grpSpPr>
            <a:xfrm>
              <a:off x="5730299" y="3525988"/>
              <a:ext cx="2092880" cy="719913"/>
              <a:chOff x="4014280" y="3243532"/>
              <a:chExt cx="2092880" cy="719913"/>
            </a:xfrm>
          </p:grpSpPr>
          <p:sp>
            <p:nvSpPr>
              <p:cNvPr id="52" name="五边形 9">
                <a:extLst>
                  <a:ext uri="{FF2B5EF4-FFF2-40B4-BE49-F238E27FC236}">
                    <a16:creationId xmlns:a16="http://schemas.microsoft.com/office/drawing/2014/main" id="{370764A0-46E2-4B59-B544-9BCD9EF196C9}"/>
                  </a:ext>
                </a:extLst>
              </p:cNvPr>
              <p:cNvSpPr/>
              <p:nvPr/>
            </p:nvSpPr>
            <p:spPr>
              <a:xfrm>
                <a:off x="4014280" y="3243532"/>
                <a:ext cx="864096" cy="719913"/>
              </a:xfrm>
              <a:prstGeom prst="homePlate">
                <a:avLst/>
              </a:prstGeom>
              <a:solidFill>
                <a:srgbClr val="C00000"/>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51" name="TextBox 21">
                <a:extLst>
                  <a:ext uri="{FF2B5EF4-FFF2-40B4-BE49-F238E27FC236}">
                    <a16:creationId xmlns:a16="http://schemas.microsoft.com/office/drawing/2014/main" id="{F43B4139-6156-4D97-8865-BE3767FF280B}"/>
                  </a:ext>
                </a:extLst>
              </p:cNvPr>
              <p:cNvSpPr txBox="1"/>
              <p:nvPr/>
            </p:nvSpPr>
            <p:spPr>
              <a:xfrm>
                <a:off x="5040775" y="3424425"/>
                <a:ext cx="1066385" cy="461558"/>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失业统计</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sp>
        <p:nvSpPr>
          <p:cNvPr id="2" name="灯片编号占位符 1">
            <a:extLst>
              <a:ext uri="{FF2B5EF4-FFF2-40B4-BE49-F238E27FC236}">
                <a16:creationId xmlns:a16="http://schemas.microsoft.com/office/drawing/2014/main" id="{C799BB6C-7C11-4C66-93D6-83490D65C676}"/>
              </a:ext>
            </a:extLst>
          </p:cNvPr>
          <p:cNvSpPr>
            <a:spLocks noGrp="1"/>
          </p:cNvSpPr>
          <p:nvPr>
            <p:ph type="sldNum" sz="quarter" idx="4"/>
          </p:nvPr>
        </p:nvSpPr>
        <p:spPr/>
        <p:txBody>
          <a:bodyPr/>
          <a:lstStyle/>
          <a:p>
            <a:fld id="{089E6A1B-787B-48C2-89E0-46ED219FD4E0}" type="slidenum">
              <a:rPr lang="zh-CN" altLang="en-US" smtClean="0"/>
              <a:pPr/>
              <a:t>12</a:t>
            </a:fld>
            <a:endParaRPr lang="zh-CN" altLang="en-US" dirty="0"/>
          </a:p>
        </p:txBody>
      </p:sp>
      <p:sp>
        <p:nvSpPr>
          <p:cNvPr id="32" name="文本框 31">
            <a:extLst>
              <a:ext uri="{FF2B5EF4-FFF2-40B4-BE49-F238E27FC236}">
                <a16:creationId xmlns:a16="http://schemas.microsoft.com/office/drawing/2014/main" id="{B126A0BB-0200-2147-BE3C-F68C7F885F35}"/>
              </a:ext>
            </a:extLst>
          </p:cNvPr>
          <p:cNvSpPr txBox="1"/>
          <p:nvPr/>
        </p:nvSpPr>
        <p:spPr>
          <a:xfrm>
            <a:off x="5431582" y="214818"/>
            <a:ext cx="6610004" cy="461772"/>
          </a:xfrm>
          <a:prstGeom prst="rect">
            <a:avLst/>
          </a:prstGeom>
          <a:noFill/>
        </p:spPr>
        <p:txBody>
          <a:bodyPr wrap="square" rtlCol="0">
            <a:spAutoFit/>
          </a:bodyPr>
          <a:lstStyle/>
          <a:p>
            <a:r>
              <a:rPr kumimoji="1" lang="en-US" altLang="zh-CN" sz="2400" b="1" dirty="0">
                <a:latin typeface="KaiTi" panose="02010609060101010101" pitchFamily="49" charset="-122"/>
                <a:ea typeface="KaiTi" panose="02010609060101010101" pitchFamily="49" charset="-122"/>
              </a:rPr>
              <a:t>《</a:t>
            </a:r>
            <a:r>
              <a:rPr kumimoji="1" lang="zh-CN" altLang="en-US" sz="2400" b="1" dirty="0">
                <a:latin typeface="KaiTi" panose="02010609060101010101" pitchFamily="49" charset="-122"/>
                <a:ea typeface="KaiTi" panose="02010609060101010101" pitchFamily="49" charset="-122"/>
              </a:rPr>
              <a:t>国民经济统计学（第三版）</a:t>
            </a:r>
            <a:r>
              <a:rPr kumimoji="1" lang="en-US" altLang="zh-CN" sz="2400" b="1" dirty="0">
                <a:latin typeface="KaiTi" panose="02010609060101010101" pitchFamily="49" charset="-122"/>
                <a:ea typeface="KaiTi" panose="02010609060101010101" pitchFamily="49" charset="-122"/>
              </a:rPr>
              <a:t>》</a:t>
            </a:r>
            <a:r>
              <a:rPr kumimoji="1" lang="zh-CN" altLang="en-US" sz="2400" b="1" dirty="0">
                <a:latin typeface="KaiTi" panose="02010609060101010101" pitchFamily="49" charset="-122"/>
                <a:ea typeface="KaiTi" panose="02010609060101010101" pitchFamily="49" charset="-122"/>
              </a:rPr>
              <a:t>  主编：邱东</a:t>
            </a:r>
          </a:p>
        </p:txBody>
      </p:sp>
      <p:sp>
        <p:nvSpPr>
          <p:cNvPr id="34" name="TextBox 10">
            <a:extLst>
              <a:ext uri="{FF2B5EF4-FFF2-40B4-BE49-F238E27FC236}">
                <a16:creationId xmlns:a16="http://schemas.microsoft.com/office/drawing/2014/main" id="{F9622FE0-DEAB-4533-B5B7-0188BD82E847}"/>
              </a:ext>
            </a:extLst>
          </p:cNvPr>
          <p:cNvSpPr txBox="1"/>
          <p:nvPr/>
        </p:nvSpPr>
        <p:spPr>
          <a:xfrm>
            <a:off x="3862958" y="4077866"/>
            <a:ext cx="494046" cy="461665"/>
          </a:xfrm>
          <a:prstGeom prst="rect">
            <a:avLst/>
          </a:prstGeom>
          <a:noFill/>
          <a:ln>
            <a:noFill/>
          </a:ln>
        </p:spPr>
        <p:txBody>
          <a:bodyPr wrap="square" rtlCol="0">
            <a:spAutoFit/>
          </a:bodyPr>
          <a:lstStyle/>
          <a:p>
            <a:r>
              <a:rPr lang="zh-CN" altLang="en-US" sz="2400" b="1" dirty="0" smtClean="0">
                <a:solidFill>
                  <a:schemeClr val="bg1"/>
                </a:solidFill>
                <a:latin typeface="微软雅黑" pitchFamily="34" charset="-122"/>
                <a:ea typeface="微软雅黑" pitchFamily="34" charset="-122"/>
                <a:cs typeface="Arial Unicode MS" pitchFamily="34" charset="-122"/>
              </a:rPr>
              <a:t>二</a:t>
            </a:r>
            <a:endParaRPr lang="zh-CN" altLang="en-US" sz="2400" b="1" dirty="0">
              <a:solidFill>
                <a:schemeClr val="bg1"/>
              </a:solidFill>
              <a:latin typeface="微软雅黑" pitchFamily="34" charset="-122"/>
              <a:ea typeface="微软雅黑" pitchFamily="34" charset="-122"/>
              <a:cs typeface="Arial Unicode MS" pitchFamily="34" charset="-122"/>
            </a:endParaRPr>
          </a:p>
        </p:txBody>
      </p:sp>
      <p:sp>
        <p:nvSpPr>
          <p:cNvPr id="35" name="TextBox 21">
            <a:extLst>
              <a:ext uri="{FF2B5EF4-FFF2-40B4-BE49-F238E27FC236}">
                <a16:creationId xmlns:a16="http://schemas.microsoft.com/office/drawing/2014/main" id="{762E2A34-619B-466C-B05F-8CC1C345BCD8}"/>
              </a:ext>
            </a:extLst>
          </p:cNvPr>
          <p:cNvSpPr txBox="1"/>
          <p:nvPr/>
        </p:nvSpPr>
        <p:spPr>
          <a:xfrm>
            <a:off x="4727054" y="4005858"/>
            <a:ext cx="5020956" cy="769199"/>
          </a:xfrm>
          <a:prstGeom prst="rect">
            <a:avLst/>
          </a:prstGeom>
        </p:spPr>
        <p:style>
          <a:lnRef idx="1">
            <a:schemeClr val="accent5"/>
          </a:lnRef>
          <a:fillRef idx="3">
            <a:schemeClr val="accent5"/>
          </a:fillRef>
          <a:effectRef idx="2">
            <a:schemeClr val="accent5"/>
          </a:effectRef>
          <a:fontRef idx="minor">
            <a:schemeClr val="lt1"/>
          </a:fontRef>
        </p:style>
        <p:txBody>
          <a:bodyPr wrap="square" tIns="216000" bIns="180000" rtlCol="0">
            <a:spAutoFit/>
          </a:bodyPr>
          <a:lstStyle/>
          <a:p>
            <a:pPr>
              <a:spcBef>
                <a:spcPts val="3000"/>
              </a:spcBef>
              <a:spcAft>
                <a:spcPts val="3000"/>
              </a:spcAft>
            </a:pPr>
            <a:r>
              <a:rPr lang="zh-CN" altLang="en-US" sz="2400" b="1" dirty="0" smtClean="0">
                <a:solidFill>
                  <a:schemeClr val="bg1"/>
                </a:solidFill>
                <a:latin typeface="微软雅黑" panose="020B0503020204020204" pitchFamily="34" charset="-122"/>
                <a:ea typeface="微软雅黑" panose="020B0503020204020204" pitchFamily="34" charset="-122"/>
              </a:rPr>
              <a:t>   失业统计</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9521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7A0A50-A1E9-47F1-B630-0444970FB2E5}"/>
              </a:ext>
            </a:extLst>
          </p:cNvPr>
          <p:cNvSpPr/>
          <p:nvPr/>
        </p:nvSpPr>
        <p:spPr>
          <a:xfrm>
            <a:off x="803865" y="323439"/>
            <a:ext cx="2614818" cy="1477328"/>
          </a:xfrm>
          <a:prstGeom prst="rect">
            <a:avLst/>
          </a:prstGeom>
        </p:spPr>
        <p:txBody>
          <a:bodyPr wrap="none">
            <a:spAutoFit/>
          </a:bodyPr>
          <a:lstStyle/>
          <a:p>
            <a:r>
              <a:rPr lang="zh-CN" altLang="en-US" sz="3000" b="1" dirty="0">
                <a:solidFill>
                  <a:schemeClr val="bg1"/>
                </a:solidFill>
                <a:latin typeface="微软雅黑" pitchFamily="34" charset="-122"/>
                <a:ea typeface="微软雅黑" pitchFamily="34" charset="-122"/>
              </a:rPr>
              <a:t> </a:t>
            </a:r>
            <a:r>
              <a:rPr lang="zh-CN" altLang="en-US" sz="3000" b="1" dirty="0" smtClean="0">
                <a:solidFill>
                  <a:schemeClr val="bg1"/>
                </a:solidFill>
                <a:latin typeface="微软雅黑" pitchFamily="34" charset="-122"/>
                <a:ea typeface="微软雅黑" pitchFamily="34" charset="-122"/>
              </a:rPr>
              <a:t>一</a:t>
            </a:r>
            <a:r>
              <a:rPr lang="zh-CN" altLang="en-US" sz="3000" b="1" dirty="0" smtClean="0">
                <a:solidFill>
                  <a:schemeClr val="bg1"/>
                </a:solidFill>
                <a:latin typeface="宋体" pitchFamily="2" charset="-122"/>
                <a:ea typeface="宋体" pitchFamily="2" charset="-122"/>
              </a:rPr>
              <a:t>、就业统计</a:t>
            </a: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3"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CH2-2</a:t>
            </a:r>
            <a:r>
              <a:rPr lang="zh-CN" altLang="en-US" dirty="0" smtClean="0">
                <a:latin typeface="KaiTi" panose="02010609060101010101" pitchFamily="49" charset="-122"/>
                <a:ea typeface="KaiTi" panose="02010609060101010101" pitchFamily="49" charset="-122"/>
              </a:rPr>
              <a:t> 就业与失业统计</a:t>
            </a:r>
            <a:endParaRPr lang="zh-CN" altLang="en-US" dirty="0">
              <a:latin typeface="KaiTi" panose="02010609060101010101" pitchFamily="49" charset="-122"/>
              <a:ea typeface="KaiTi" panose="02010609060101010101" pitchFamily="49" charset="-122"/>
            </a:endParaRPr>
          </a:p>
        </p:txBody>
      </p:sp>
      <p:sp>
        <p:nvSpPr>
          <p:cNvPr id="5"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13</a:t>
            </a:fld>
            <a:endParaRPr lang="zh-CN" altLang="en-US" dirty="0"/>
          </a:p>
        </p:txBody>
      </p:sp>
      <p:sp>
        <p:nvSpPr>
          <p:cNvPr id="8193" name="Rectangle 1"/>
          <p:cNvSpPr>
            <a:spLocks noChangeArrowheads="1"/>
          </p:cNvSpPr>
          <p:nvPr/>
        </p:nvSpPr>
        <p:spPr bwMode="auto">
          <a:xfrm>
            <a:off x="622598" y="1806649"/>
            <a:ext cx="10729192" cy="2262158"/>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“就业人口”，是指一定年龄以上，特定时期内为工资或利润等报酬而从事工作的经济活动人口，它包括所有被雇佣或自我雇佣的人，</a:t>
            </a:r>
            <a:r>
              <a:rPr kumimoji="0" lang="zh-CN" altLang="en-US" sz="1600" b="1"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主要有：</a:t>
            </a:r>
            <a:r>
              <a:rPr kumimoji="0" lang="zh-CN" altLang="en-US" sz="16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endParaRPr kumimoji="0" lang="zh-CN" altLang="en-US" sz="1600" b="1"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a:t>
            </a:r>
            <a:r>
              <a:rPr kumimoji="0" lang="en-US" altLang="zh-CN" sz="16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1</a:t>
            </a:r>
            <a:r>
              <a:rPr kumimoji="0" lang="zh-CN" altLang="en-US" sz="16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a:t>
            </a:r>
            <a:r>
              <a:rPr kumimoji="0" lang="zh-CN" altLang="en-US" sz="1600" b="1"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在规定的时期内正在从事有收入的职业工作者；</a:t>
            </a:r>
            <a:endParaRPr kumimoji="0" lang="zh-CN" altLang="en-US" sz="1600" b="1"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a:t>
            </a:r>
            <a:r>
              <a:rPr kumimoji="0" lang="en-US" altLang="zh-CN" sz="16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2</a:t>
            </a:r>
            <a:r>
              <a:rPr kumimoji="0" lang="zh-CN" altLang="en-US" sz="16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）有职业但临时没有工作的人，如由于疾病、事故、劳动争议、休假、旷工或气候不良等原因而临时</a:t>
            </a:r>
            <a:r>
              <a:rPr kumimoji="0" lang="zh-CN" altLang="en-US" sz="1600" b="1"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停工者</a:t>
            </a:r>
            <a:r>
              <a:rPr kumimoji="0" lang="zh-CN" altLang="en-US" sz="16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a:t>
            </a:r>
            <a:endParaRPr kumimoji="0" lang="zh-CN" altLang="en-US" sz="1600" b="1"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a:t>
            </a:r>
            <a:r>
              <a:rPr kumimoji="0" lang="en-US" altLang="zh-CN" sz="16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3</a:t>
            </a:r>
            <a:r>
              <a:rPr kumimoji="0" lang="zh-CN" altLang="en-US" sz="16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）雇主和自营人员，或正在协助家庭经营企业或农场而不领取报酬的家属成员，在规定时期内，从事正常工作时间</a:t>
            </a:r>
            <a:r>
              <a:rPr kumimoji="0" lang="en-US" altLang="zh-CN" sz="16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1/3</a:t>
            </a:r>
            <a:r>
              <a:rPr kumimoji="0" lang="zh-CN" altLang="en-US" sz="16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以上者。</a:t>
            </a:r>
            <a:endParaRPr kumimoji="0" lang="zh-CN" altLang="en-US" sz="1600" b="1"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     需要注意的是，不是有工作的人口都被统计为本国的就业人口，比如</a:t>
            </a:r>
            <a:r>
              <a:rPr kumimoji="0" lang="en-US" altLang="zh-CN" sz="1600" b="1"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SNA</a:t>
            </a:r>
            <a:r>
              <a:rPr kumimoji="0" lang="zh-CN" altLang="en-US" sz="1600" b="1"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a:t>
            </a:r>
            <a:r>
              <a:rPr kumimoji="0" lang="en-US" altLang="zh-CN" sz="1600" b="1"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2008</a:t>
            </a:r>
            <a:r>
              <a:rPr kumimoji="0" lang="zh-CN" altLang="en-US" sz="1600" b="1"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）认为，在国外经营的渔船、其他船只、飞机和浮动平台上工作的船员；在国际组织或外国政府机构，及外国科研基地工作的人员都不应纳入本国就业人口范围。</a:t>
            </a:r>
            <a:endParaRPr kumimoji="0" lang="zh-CN" altLang="en-US" sz="16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endParaRPr>
          </a:p>
        </p:txBody>
      </p:sp>
      <p:sp>
        <p:nvSpPr>
          <p:cNvPr id="8194" name="Rectangle 2"/>
          <p:cNvSpPr>
            <a:spLocks noChangeArrowheads="1"/>
          </p:cNvSpPr>
          <p:nvPr/>
        </p:nvSpPr>
        <p:spPr bwMode="auto">
          <a:xfrm>
            <a:off x="5375126" y="4090722"/>
            <a:ext cx="6120680" cy="2031325"/>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r>
              <a:rPr kumimoji="0" lang="zh-CN" altLang="en-US"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rPr>
              <a:t>就业数据一般有三种来源，分别是：</a:t>
            </a:r>
            <a:r>
              <a:rPr kumimoji="0" lang="zh-CN" altLang="en-US" b="1" i="0" u="none" strike="noStrike" cap="none" normalizeH="0" baseline="0" dirty="0" smtClean="0">
                <a:ln>
                  <a:noFill/>
                </a:ln>
                <a:solidFill>
                  <a:schemeClr val="bg1"/>
                </a:solidFill>
                <a:effectLst/>
                <a:latin typeface="微软雅黑" pitchFamily="34" charset="-122"/>
                <a:ea typeface="微软雅黑" pitchFamily="34" charset="-122"/>
                <a:cs typeface="宋体" pitchFamily="2" charset="-122"/>
              </a:rPr>
              <a:t>①</a:t>
            </a:r>
            <a:r>
              <a:rPr kumimoji="0" lang="zh-CN" altLang="en-US"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rPr>
              <a:t>住户调查，比如劳动力调查；</a:t>
            </a:r>
            <a:r>
              <a:rPr kumimoji="0" lang="zh-CN" altLang="en-US" b="1" i="0" u="none" strike="noStrike" cap="none" normalizeH="0" baseline="0" dirty="0" smtClean="0">
                <a:ln>
                  <a:noFill/>
                </a:ln>
                <a:solidFill>
                  <a:schemeClr val="bg1"/>
                </a:solidFill>
                <a:effectLst/>
                <a:latin typeface="微软雅黑" pitchFamily="34" charset="-122"/>
                <a:ea typeface="微软雅黑" pitchFamily="34" charset="-122"/>
                <a:cs typeface="宋体" pitchFamily="2" charset="-122"/>
              </a:rPr>
              <a:t>②</a:t>
            </a:r>
            <a:r>
              <a:rPr kumimoji="0" lang="zh-CN" altLang="en-US"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rPr>
              <a:t>基层单位调查；</a:t>
            </a:r>
            <a:r>
              <a:rPr kumimoji="0" lang="zh-CN" altLang="en-US" b="1" i="0" u="none" strike="noStrike" cap="none" normalizeH="0" baseline="0" dirty="0" smtClean="0">
                <a:ln>
                  <a:noFill/>
                </a:ln>
                <a:solidFill>
                  <a:schemeClr val="bg1"/>
                </a:solidFill>
                <a:effectLst/>
                <a:latin typeface="微软雅黑" pitchFamily="34" charset="-122"/>
                <a:ea typeface="微软雅黑" pitchFamily="34" charset="-122"/>
                <a:cs typeface="宋体" pitchFamily="2" charset="-122"/>
              </a:rPr>
              <a:t>③</a:t>
            </a:r>
            <a:r>
              <a:rPr kumimoji="0" lang="zh-CN" altLang="en-US"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rPr>
              <a:t>行政数据</a:t>
            </a:r>
            <a:r>
              <a:rPr kumimoji="0" lang="en-US" altLang="zh-CN"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rPr>
              <a:t>(</a:t>
            </a:r>
            <a:r>
              <a:rPr kumimoji="0" lang="zh-CN" altLang="en-US"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rPr>
              <a:t>如与工资所得税有关的就业数据</a:t>
            </a:r>
            <a:r>
              <a:rPr kumimoji="0" lang="en-US" altLang="zh-CN"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rPr>
              <a:t>)</a:t>
            </a:r>
            <a:r>
              <a:rPr kumimoji="0" lang="zh-CN" altLang="en-US"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rPr>
              <a:t>。当然，偶尔也能从人口普查获得数据。</a:t>
            </a:r>
            <a:endParaRPr kumimoji="0" lang="zh-CN" altLang="en-US" b="1" i="0" u="none" strike="noStrike" cap="none" normalizeH="0" baseline="0" dirty="0" smtClean="0">
              <a:ln>
                <a:noFill/>
              </a:ln>
              <a:solidFill>
                <a:schemeClr val="bg1"/>
              </a:solidFill>
              <a:effectLst/>
              <a:latin typeface="微软雅黑" pitchFamily="34" charset="-122"/>
              <a:ea typeface="微软雅黑" pitchFamily="34"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rPr>
              <a:t>目前，我国就业人员的统计资料来源主要有两个方面：一方面是</a:t>
            </a:r>
            <a:r>
              <a:rPr kumimoji="0" lang="zh-CN" altLang="en-US" b="1" i="0" u="none" strike="noStrike" cap="none" normalizeH="0" baseline="0" dirty="0" smtClean="0">
                <a:ln>
                  <a:noFill/>
                </a:ln>
                <a:solidFill>
                  <a:srgbClr val="FFC000"/>
                </a:solidFill>
                <a:effectLst/>
                <a:latin typeface="微软雅黑" pitchFamily="34" charset="-122"/>
                <a:ea typeface="微软雅黑" pitchFamily="34" charset="-122"/>
                <a:cs typeface="Times New Roman" pitchFamily="18" charset="0"/>
              </a:rPr>
              <a:t>人口普查</a:t>
            </a:r>
            <a:r>
              <a:rPr kumimoji="0" lang="zh-CN" altLang="en-US"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rPr>
              <a:t>（约十年进行一次）、</a:t>
            </a:r>
            <a:r>
              <a:rPr kumimoji="0" lang="zh-CN" altLang="en-US" b="1" i="0" u="none" strike="noStrike" cap="none" normalizeH="0" baseline="0" dirty="0" smtClean="0">
                <a:ln>
                  <a:noFill/>
                </a:ln>
                <a:solidFill>
                  <a:srgbClr val="FFC000"/>
                </a:solidFill>
                <a:effectLst/>
                <a:latin typeface="微软雅黑" pitchFamily="34" charset="-122"/>
                <a:ea typeface="微软雅黑" pitchFamily="34" charset="-122"/>
                <a:cs typeface="Times New Roman" pitchFamily="18" charset="0"/>
              </a:rPr>
              <a:t>人口变动抽样调查</a:t>
            </a:r>
            <a:r>
              <a:rPr kumimoji="0" lang="zh-CN" altLang="en-US"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rPr>
              <a:t>（每年一次）和</a:t>
            </a:r>
            <a:r>
              <a:rPr kumimoji="0" lang="zh-CN" altLang="en-US" b="1" i="0" u="none" strike="noStrike" cap="none" normalizeH="0" baseline="0" dirty="0" smtClean="0">
                <a:ln>
                  <a:noFill/>
                </a:ln>
                <a:solidFill>
                  <a:srgbClr val="FFC000"/>
                </a:solidFill>
                <a:effectLst/>
                <a:latin typeface="微软雅黑" pitchFamily="34" charset="-122"/>
                <a:ea typeface="微软雅黑" pitchFamily="34" charset="-122"/>
                <a:cs typeface="Times New Roman" pitchFamily="18" charset="0"/>
              </a:rPr>
              <a:t>城镇劳动力抽样调查</a:t>
            </a:r>
            <a:r>
              <a:rPr kumimoji="0" lang="zh-CN" altLang="en-US"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rPr>
              <a:t>（一季度一次）等直接调查；另一方面是</a:t>
            </a:r>
            <a:r>
              <a:rPr kumimoji="0" lang="zh-CN" altLang="en-US" b="1" i="0" u="none" strike="noStrike" cap="none" normalizeH="0" baseline="0" dirty="0" smtClean="0">
                <a:ln>
                  <a:noFill/>
                </a:ln>
                <a:solidFill>
                  <a:srgbClr val="FFC000"/>
                </a:solidFill>
                <a:effectLst/>
                <a:latin typeface="微软雅黑" pitchFamily="34" charset="-122"/>
                <a:ea typeface="微软雅黑" pitchFamily="34" charset="-122"/>
                <a:cs typeface="Times New Roman" pitchFamily="18" charset="0"/>
              </a:rPr>
              <a:t>定期统计报表</a:t>
            </a:r>
            <a:r>
              <a:rPr kumimoji="0" lang="zh-CN" altLang="en-US" b="1" i="0" u="none" strike="noStrike" cap="none" normalizeH="0" baseline="0" dirty="0" smtClean="0">
                <a:ln>
                  <a:noFill/>
                </a:ln>
                <a:solidFill>
                  <a:schemeClr val="bg1"/>
                </a:solidFill>
                <a:effectLst/>
                <a:latin typeface="微软雅黑" pitchFamily="34" charset="-122"/>
                <a:ea typeface="微软雅黑" pitchFamily="34" charset="-122"/>
                <a:cs typeface="Times New Roman" pitchFamily="18" charset="0"/>
              </a:rPr>
              <a:t>制度。</a:t>
            </a:r>
            <a:endParaRPr kumimoji="0" lang="zh-CN" altLang="en-US" b="1" i="0" u="none" strike="noStrike" cap="none" normalizeH="0" baseline="0" dirty="0" smtClean="0">
              <a:ln>
                <a:noFill/>
              </a:ln>
              <a:solidFill>
                <a:schemeClr val="bg1"/>
              </a:solidFill>
              <a:effectLst/>
              <a:latin typeface="微软雅黑" pitchFamily="34" charset="-122"/>
              <a:ea typeface="微软雅黑" pitchFamily="34" charset="-122"/>
              <a:cs typeface="宋体" pitchFamily="2" charset="-122"/>
            </a:endParaRPr>
          </a:p>
        </p:txBody>
      </p:sp>
      <p:sp>
        <p:nvSpPr>
          <p:cNvPr id="9" name="对角圆角矩形 10">
            <a:extLst>
              <a:ext uri="{FF2B5EF4-FFF2-40B4-BE49-F238E27FC236}">
                <a16:creationId xmlns:a16="http://schemas.microsoft.com/office/drawing/2014/main" id="{347A1711-A3EC-47E2-9FCB-812AB9F2297C}"/>
              </a:ext>
            </a:extLst>
          </p:cNvPr>
          <p:cNvSpPr/>
          <p:nvPr/>
        </p:nvSpPr>
        <p:spPr>
          <a:xfrm>
            <a:off x="622598" y="1053530"/>
            <a:ext cx="4104456" cy="720167"/>
          </a:xfrm>
          <a:prstGeom prst="round2DiagRect">
            <a:avLst/>
          </a:prstGeom>
          <a:solidFill>
            <a:srgbClr val="7030A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（一）就业</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与就业率</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矩形 9"/>
          <p:cNvSpPr/>
          <p:nvPr/>
        </p:nvSpPr>
        <p:spPr>
          <a:xfrm>
            <a:off x="1558703" y="5085978"/>
            <a:ext cx="3240360" cy="36933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lvl="0" indent="269875" eaLnBrk="0" fontAlgn="base" hangingPunct="0">
              <a:spcBef>
                <a:spcPct val="0"/>
              </a:spcBef>
              <a:spcAft>
                <a:spcPct val="0"/>
              </a:spcAft>
            </a:pPr>
            <a:endParaRPr lang="zh-CN" alt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宋体" pitchFamily="2" charset="-122"/>
              <a:cs typeface="宋体" pitchFamily="2" charset="-122"/>
            </a:endParaRPr>
          </a:p>
        </p:txBody>
      </p:sp>
      <p:sp>
        <p:nvSpPr>
          <p:cNvPr id="14" name="横卷形 13"/>
          <p:cNvSpPr/>
          <p:nvPr/>
        </p:nvSpPr>
        <p:spPr>
          <a:xfrm>
            <a:off x="982638" y="4149874"/>
            <a:ext cx="3744416" cy="1944216"/>
          </a:xfrm>
          <a:prstGeom prst="horizont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195" name="Picture 3"/>
          <p:cNvPicPr>
            <a:picLocks noChangeAspect="1" noChangeArrowheads="1"/>
          </p:cNvPicPr>
          <p:nvPr/>
        </p:nvPicPr>
        <p:blipFill>
          <a:blip r:embed="rId2" cstate="print"/>
          <a:srcRect/>
          <a:stretch>
            <a:fillRect/>
          </a:stretch>
        </p:blipFill>
        <p:spPr bwMode="auto">
          <a:xfrm>
            <a:off x="1342678" y="4725938"/>
            <a:ext cx="3112346" cy="72008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CH2-2</a:t>
            </a:r>
            <a:r>
              <a:rPr lang="zh-CN" altLang="en-US" dirty="0" smtClean="0">
                <a:latin typeface="KaiTi" panose="02010609060101010101" pitchFamily="49" charset="-122"/>
                <a:ea typeface="KaiTi" panose="02010609060101010101" pitchFamily="49" charset="-122"/>
              </a:rPr>
              <a:t> 就业与失业统计</a:t>
            </a:r>
            <a:endParaRPr lang="zh-CN" altLang="en-US" dirty="0">
              <a:latin typeface="KaiTi" panose="02010609060101010101" pitchFamily="49" charset="-122"/>
              <a:ea typeface="KaiTi" panose="02010609060101010101" pitchFamily="49" charset="-122"/>
            </a:endParaRPr>
          </a:p>
        </p:txBody>
      </p:sp>
      <p:sp>
        <p:nvSpPr>
          <p:cNvPr id="3"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14</a:t>
            </a:fld>
            <a:endParaRPr lang="zh-CN" altLang="en-US" dirty="0"/>
          </a:p>
        </p:txBody>
      </p:sp>
      <p:sp>
        <p:nvSpPr>
          <p:cNvPr id="4" name="矩形 3">
            <a:extLst>
              <a:ext uri="{FF2B5EF4-FFF2-40B4-BE49-F238E27FC236}">
                <a16:creationId xmlns:a16="http://schemas.microsoft.com/office/drawing/2014/main" id="{CD7A0A50-A1E9-47F1-B630-0444970FB2E5}"/>
              </a:ext>
            </a:extLst>
          </p:cNvPr>
          <p:cNvSpPr/>
          <p:nvPr/>
        </p:nvSpPr>
        <p:spPr>
          <a:xfrm>
            <a:off x="803865" y="323439"/>
            <a:ext cx="2614818" cy="1477328"/>
          </a:xfrm>
          <a:prstGeom prst="rect">
            <a:avLst/>
          </a:prstGeom>
        </p:spPr>
        <p:txBody>
          <a:bodyPr wrap="none">
            <a:spAutoFit/>
          </a:bodyPr>
          <a:lstStyle/>
          <a:p>
            <a:r>
              <a:rPr lang="zh-CN" altLang="en-US" sz="3000" b="1" dirty="0">
                <a:solidFill>
                  <a:schemeClr val="bg1"/>
                </a:solidFill>
                <a:latin typeface="微软雅黑" pitchFamily="34" charset="-122"/>
                <a:ea typeface="微软雅黑" pitchFamily="34" charset="-122"/>
              </a:rPr>
              <a:t> </a:t>
            </a:r>
            <a:r>
              <a:rPr lang="zh-CN" altLang="en-US" sz="3000" b="1" dirty="0" smtClean="0">
                <a:solidFill>
                  <a:schemeClr val="bg1"/>
                </a:solidFill>
                <a:latin typeface="微软雅黑" pitchFamily="34" charset="-122"/>
                <a:ea typeface="微软雅黑" pitchFamily="34" charset="-122"/>
              </a:rPr>
              <a:t>一</a:t>
            </a:r>
            <a:r>
              <a:rPr lang="zh-CN" altLang="en-US" sz="3000" b="1" dirty="0" smtClean="0">
                <a:solidFill>
                  <a:schemeClr val="bg1"/>
                </a:solidFill>
                <a:latin typeface="宋体" pitchFamily="2" charset="-122"/>
                <a:ea typeface="宋体" pitchFamily="2" charset="-122"/>
              </a:rPr>
              <a:t>、就业统计</a:t>
            </a: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5"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角圆角矩形 10">
            <a:extLst>
              <a:ext uri="{FF2B5EF4-FFF2-40B4-BE49-F238E27FC236}">
                <a16:creationId xmlns:a16="http://schemas.microsoft.com/office/drawing/2014/main" id="{347A1711-A3EC-47E2-9FCB-812AB9F2297C}"/>
              </a:ext>
            </a:extLst>
          </p:cNvPr>
          <p:cNvSpPr/>
          <p:nvPr/>
        </p:nvSpPr>
        <p:spPr>
          <a:xfrm>
            <a:off x="659868" y="1040538"/>
            <a:ext cx="8819714" cy="720167"/>
          </a:xfrm>
          <a:prstGeom prst="round2DiagRect">
            <a:avLst/>
          </a:prstGeom>
          <a:solidFill>
            <a:srgbClr val="7030A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（二）</a:t>
            </a:r>
            <a:r>
              <a:rPr lang="zh-CN" altLang="zh-CN"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职位</a:t>
            </a:r>
            <a:r>
              <a:rPr lang="zh-CN" altLang="zh-CN"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、全职当量就业人数和实际工作总时间</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 name="图文框 6">
            <a:extLst>
              <a:ext uri="{FF2B5EF4-FFF2-40B4-BE49-F238E27FC236}">
                <a16:creationId xmlns:a16="http://schemas.microsoft.com/office/drawing/2014/main" id="{3DF901E5-5945-4810-A7B9-9A71A58848AF}"/>
              </a:ext>
            </a:extLst>
          </p:cNvPr>
          <p:cNvSpPr/>
          <p:nvPr/>
        </p:nvSpPr>
        <p:spPr>
          <a:xfrm>
            <a:off x="334566" y="2061642"/>
            <a:ext cx="3024336" cy="4464496"/>
          </a:xfrm>
          <a:prstGeom prst="frame">
            <a:avLst>
              <a:gd name="adj1" fmla="val 5450"/>
            </a:avLst>
          </a:prstGeom>
          <a:solidFill>
            <a:schemeClr val="tx2">
              <a:lumMod val="40000"/>
              <a:lumOff val="60000"/>
              <a:alpha val="40000"/>
            </a:schemeClr>
          </a:solidFill>
          <a:ln>
            <a:noFill/>
          </a:ln>
          <a:effectLst>
            <a:outerShdw blurRad="44450" dist="27940" dir="5400000" algn="ctr">
              <a:srgbClr val="000000">
                <a:alpha val="32000"/>
              </a:srgbClr>
            </a:outerShdw>
          </a:effectLst>
        </p:spPr>
        <p:style>
          <a:lnRef idx="0">
            <a:schemeClr val="accent2">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8" name="图文框 7">
            <a:extLst>
              <a:ext uri="{FF2B5EF4-FFF2-40B4-BE49-F238E27FC236}">
                <a16:creationId xmlns:a16="http://schemas.microsoft.com/office/drawing/2014/main" id="{3DF901E5-5945-4810-A7B9-9A71A58848AF}"/>
              </a:ext>
            </a:extLst>
          </p:cNvPr>
          <p:cNvSpPr/>
          <p:nvPr/>
        </p:nvSpPr>
        <p:spPr>
          <a:xfrm>
            <a:off x="3430910" y="2061642"/>
            <a:ext cx="3600400" cy="4464496"/>
          </a:xfrm>
          <a:prstGeom prst="frame">
            <a:avLst>
              <a:gd name="adj1" fmla="val 5450"/>
            </a:avLst>
          </a:prstGeom>
          <a:solidFill>
            <a:schemeClr val="tx2">
              <a:lumMod val="40000"/>
              <a:lumOff val="60000"/>
              <a:alpha val="40000"/>
            </a:schemeClr>
          </a:solidFill>
          <a:ln>
            <a:noFill/>
          </a:ln>
          <a:effectLst>
            <a:outerShdw blurRad="44450" dist="27940" dir="5400000" algn="ctr">
              <a:srgbClr val="000000">
                <a:alpha val="32000"/>
              </a:srgbClr>
            </a:outerShdw>
          </a:effectLst>
        </p:spPr>
        <p:style>
          <a:lnRef idx="0">
            <a:schemeClr val="accent2">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9" name="图文框 8">
            <a:extLst>
              <a:ext uri="{FF2B5EF4-FFF2-40B4-BE49-F238E27FC236}">
                <a16:creationId xmlns:a16="http://schemas.microsoft.com/office/drawing/2014/main" id="{3DF901E5-5945-4810-A7B9-9A71A58848AF}"/>
              </a:ext>
            </a:extLst>
          </p:cNvPr>
          <p:cNvSpPr/>
          <p:nvPr/>
        </p:nvSpPr>
        <p:spPr>
          <a:xfrm>
            <a:off x="7103318" y="2061642"/>
            <a:ext cx="4896544" cy="4464496"/>
          </a:xfrm>
          <a:prstGeom prst="frame">
            <a:avLst>
              <a:gd name="adj1" fmla="val 5450"/>
            </a:avLst>
          </a:prstGeom>
          <a:solidFill>
            <a:schemeClr val="tx2">
              <a:lumMod val="40000"/>
              <a:lumOff val="60000"/>
              <a:alpha val="40000"/>
            </a:schemeClr>
          </a:solidFill>
          <a:ln>
            <a:noFill/>
          </a:ln>
          <a:effectLst>
            <a:outerShdw blurRad="44450" dist="27940" dir="5400000" algn="ctr">
              <a:srgbClr val="000000">
                <a:alpha val="32000"/>
              </a:srgbClr>
            </a:outerShdw>
          </a:effectLst>
        </p:spPr>
        <p:style>
          <a:lnRef idx="0">
            <a:schemeClr val="accent2">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10" name="矩形 9"/>
          <p:cNvSpPr/>
          <p:nvPr/>
        </p:nvSpPr>
        <p:spPr>
          <a:xfrm>
            <a:off x="478582" y="2781722"/>
            <a:ext cx="2808312" cy="1823576"/>
          </a:xfrm>
          <a:prstGeom prst="rect">
            <a:avLst/>
          </a:prstGeom>
        </p:spPr>
        <p:txBody>
          <a:bodyPr wrap="square">
            <a:spAutoFit/>
          </a:bodyPr>
          <a:lstStyle/>
          <a:p>
            <a:pPr>
              <a:lnSpc>
                <a:spcPct val="125000"/>
              </a:lnSpc>
            </a:pPr>
            <a:r>
              <a:rPr lang="zh-CN" altLang="zh-CN" b="1" dirty="0" smtClean="0">
                <a:latin typeface="微软雅黑" pitchFamily="34" charset="-122"/>
                <a:ea typeface="微软雅黑" pitchFamily="34" charset="-122"/>
              </a:rPr>
              <a:t>指一个人与一个机构单位之间关于在规定的期限内或在另行通知以前进行有酬工作的明示或暗示的合同</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11" name="矩形 10"/>
          <p:cNvSpPr/>
          <p:nvPr/>
        </p:nvSpPr>
        <p:spPr>
          <a:xfrm>
            <a:off x="478582" y="4581922"/>
            <a:ext cx="2736304" cy="1823576"/>
          </a:xfrm>
          <a:prstGeom prst="rect">
            <a:avLst/>
          </a:prstGeom>
          <a:solidFill>
            <a:srgbClr val="00B050"/>
          </a:solidFill>
        </p:spPr>
        <p:txBody>
          <a:bodyPr wrap="square">
            <a:spAutoFit/>
          </a:bodyPr>
          <a:lstStyle/>
          <a:p>
            <a:pPr>
              <a:lnSpc>
                <a:spcPct val="125000"/>
              </a:lnSpc>
            </a:pPr>
            <a:r>
              <a:rPr lang="zh-CN" altLang="zh-CN" b="1" dirty="0" smtClean="0">
                <a:solidFill>
                  <a:schemeClr val="bg1"/>
                </a:solidFill>
                <a:latin typeface="微软雅黑" pitchFamily="34" charset="-122"/>
                <a:ea typeface="微软雅黑" pitchFamily="34" charset="-122"/>
              </a:rPr>
              <a:t>对于存在岗位空缺或兼职，统计职位数会比统计就业人口数反映得更全面</a:t>
            </a:r>
            <a:r>
              <a:rPr lang="zh-CN" altLang="en-US" b="1" dirty="0" smtClean="0">
                <a:solidFill>
                  <a:schemeClr val="bg1"/>
                </a:solidFill>
                <a:latin typeface="微软雅黑" pitchFamily="34" charset="-122"/>
                <a:ea typeface="微软雅黑" pitchFamily="34" charset="-122"/>
              </a:rPr>
              <a:t>，</a:t>
            </a:r>
            <a:r>
              <a:rPr lang="zh-CN" altLang="zh-CN" b="1" dirty="0" smtClean="0">
                <a:solidFill>
                  <a:schemeClr val="bg1"/>
                </a:solidFill>
                <a:latin typeface="微软雅黑" pitchFamily="34" charset="-122"/>
                <a:ea typeface="微软雅黑" pitchFamily="34" charset="-122"/>
              </a:rPr>
              <a:t>对生产中的劳动投入计量更精准</a:t>
            </a:r>
            <a:r>
              <a:rPr lang="zh-CN" altLang="en-US" b="1" dirty="0" smtClean="0">
                <a:solidFill>
                  <a:schemeClr val="bg1"/>
                </a:solidFill>
                <a:latin typeface="微软雅黑" pitchFamily="34" charset="-122"/>
                <a:ea typeface="微软雅黑" pitchFamily="34" charset="-122"/>
              </a:rPr>
              <a:t>。</a:t>
            </a:r>
          </a:p>
        </p:txBody>
      </p:sp>
      <p:sp>
        <p:nvSpPr>
          <p:cNvPr id="12" name="矩形 11"/>
          <p:cNvSpPr/>
          <p:nvPr/>
        </p:nvSpPr>
        <p:spPr>
          <a:xfrm>
            <a:off x="3646934" y="2853730"/>
            <a:ext cx="3168352" cy="1477328"/>
          </a:xfrm>
          <a:prstGeom prst="rect">
            <a:avLst/>
          </a:prstGeom>
        </p:spPr>
        <p:txBody>
          <a:bodyPr wrap="square">
            <a:spAutoFit/>
          </a:bodyPr>
          <a:lstStyle/>
          <a:p>
            <a:pPr>
              <a:lnSpc>
                <a:spcPct val="125000"/>
              </a:lnSpc>
            </a:pPr>
            <a:r>
              <a:rPr lang="zh-CN" altLang="zh-CN" b="1" dirty="0" smtClean="0">
                <a:latin typeface="微软雅黑" pitchFamily="34" charset="-122"/>
                <a:ea typeface="微软雅黑" pitchFamily="34" charset="-122"/>
              </a:rPr>
              <a:t>就是全职当量职位数，即所有雇员的实际工作时间之和除以一个全职职位的实际平均工作时长</a:t>
            </a:r>
            <a:r>
              <a:rPr lang="zh-CN" altLang="en-US" b="1" dirty="0" smtClean="0">
                <a:latin typeface="微软雅黑" pitchFamily="34" charset="-122"/>
                <a:ea typeface="微软雅黑" pitchFamily="34" charset="-122"/>
              </a:rPr>
              <a:t>。</a:t>
            </a:r>
          </a:p>
        </p:txBody>
      </p:sp>
      <p:sp>
        <p:nvSpPr>
          <p:cNvPr id="13" name="TextBox 12"/>
          <p:cNvSpPr txBox="1"/>
          <p:nvPr/>
        </p:nvSpPr>
        <p:spPr>
          <a:xfrm>
            <a:off x="1054646" y="2277666"/>
            <a:ext cx="1584176" cy="400110"/>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sz="2000" b="1" dirty="0" smtClean="0">
                <a:latin typeface="微软雅黑" pitchFamily="34" charset="-122"/>
                <a:ea typeface="微软雅黑" pitchFamily="34" charset="-122"/>
              </a:rPr>
              <a:t>职 位</a:t>
            </a:r>
            <a:endParaRPr lang="zh-CN" altLang="en-US" sz="2000" b="1" dirty="0">
              <a:latin typeface="微软雅黑" pitchFamily="34" charset="-122"/>
              <a:ea typeface="微软雅黑" pitchFamily="34" charset="-122"/>
            </a:endParaRPr>
          </a:p>
        </p:txBody>
      </p:sp>
      <p:sp>
        <p:nvSpPr>
          <p:cNvPr id="14" name="TextBox 13"/>
          <p:cNvSpPr txBox="1"/>
          <p:nvPr/>
        </p:nvSpPr>
        <p:spPr>
          <a:xfrm>
            <a:off x="3934966" y="2277666"/>
            <a:ext cx="2592288" cy="400110"/>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sz="2000" b="1" dirty="0" smtClean="0">
                <a:latin typeface="微软雅黑" pitchFamily="34" charset="-122"/>
                <a:ea typeface="微软雅黑" pitchFamily="34" charset="-122"/>
              </a:rPr>
              <a:t>全职当量就业人数</a:t>
            </a:r>
            <a:endParaRPr lang="zh-CN" altLang="en-US" sz="2000" b="1" dirty="0">
              <a:latin typeface="微软雅黑" pitchFamily="34" charset="-122"/>
              <a:ea typeface="微软雅黑" pitchFamily="34" charset="-122"/>
            </a:endParaRPr>
          </a:p>
        </p:txBody>
      </p:sp>
      <p:sp>
        <p:nvSpPr>
          <p:cNvPr id="15" name="TextBox 14"/>
          <p:cNvSpPr txBox="1"/>
          <p:nvPr/>
        </p:nvSpPr>
        <p:spPr>
          <a:xfrm>
            <a:off x="8111430" y="2349674"/>
            <a:ext cx="2952328" cy="400110"/>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zh-CN" altLang="en-US" sz="2000" b="1" dirty="0" smtClean="0">
                <a:latin typeface="微软雅黑" pitchFamily="34" charset="-122"/>
                <a:ea typeface="微软雅黑" pitchFamily="34" charset="-122"/>
              </a:rPr>
              <a:t>实际工作总时间</a:t>
            </a:r>
            <a:endParaRPr lang="zh-CN" altLang="en-US" sz="2000" b="1" dirty="0">
              <a:latin typeface="微软雅黑" pitchFamily="34" charset="-122"/>
              <a:ea typeface="微软雅黑" pitchFamily="34" charset="-122"/>
            </a:endParaRPr>
          </a:p>
        </p:txBody>
      </p:sp>
      <p:sp>
        <p:nvSpPr>
          <p:cNvPr id="16" name="矩形 15"/>
          <p:cNvSpPr/>
          <p:nvPr/>
        </p:nvSpPr>
        <p:spPr>
          <a:xfrm>
            <a:off x="3646934" y="4581922"/>
            <a:ext cx="3168352" cy="1791965"/>
          </a:xfrm>
          <a:prstGeom prst="rect">
            <a:avLst/>
          </a:prstGeom>
          <a:solidFill>
            <a:srgbClr val="00B050"/>
          </a:solidFill>
          <a:ln>
            <a:noFill/>
          </a:ln>
        </p:spPr>
        <p:txBody>
          <a:bodyPr wrap="square">
            <a:spAutoFit/>
          </a:bodyPr>
          <a:lstStyle/>
          <a:p>
            <a:pPr>
              <a:lnSpc>
                <a:spcPct val="125000"/>
              </a:lnSpc>
            </a:pPr>
            <a:r>
              <a:rPr lang="zh-CN" altLang="zh-CN" b="1" dirty="0" smtClean="0">
                <a:solidFill>
                  <a:schemeClr val="bg1"/>
                </a:solidFill>
                <a:latin typeface="微软雅黑" pitchFamily="34" charset="-122"/>
                <a:ea typeface="微软雅黑" pitchFamily="34" charset="-122"/>
              </a:rPr>
              <a:t>全职工作的时长会随着时间而有所变化，在不同行业也各不相同，全职当量就业人数的计算对此并没有加以考虑</a:t>
            </a:r>
            <a:endParaRPr lang="en-US" altLang="zh-CN" b="1" dirty="0" smtClean="0">
              <a:solidFill>
                <a:schemeClr val="bg1"/>
              </a:solidFill>
              <a:latin typeface="微软雅黑" pitchFamily="34" charset="-122"/>
              <a:ea typeface="微软雅黑" pitchFamily="34" charset="-122"/>
            </a:endParaRPr>
          </a:p>
          <a:p>
            <a:pPr>
              <a:lnSpc>
                <a:spcPct val="125000"/>
              </a:lnSpc>
            </a:pPr>
            <a:endParaRPr lang="zh-CN" altLang="en-US" dirty="0" smtClean="0">
              <a:solidFill>
                <a:schemeClr val="bg1"/>
              </a:solidFill>
              <a:latin typeface="微软雅黑" pitchFamily="34" charset="-122"/>
              <a:ea typeface="微软雅黑" pitchFamily="34" charset="-122"/>
            </a:endParaRPr>
          </a:p>
        </p:txBody>
      </p:sp>
      <p:sp>
        <p:nvSpPr>
          <p:cNvPr id="7169" name="Rectangle 1"/>
          <p:cNvSpPr>
            <a:spLocks noChangeArrowheads="1"/>
          </p:cNvSpPr>
          <p:nvPr/>
        </p:nvSpPr>
        <p:spPr bwMode="auto">
          <a:xfrm>
            <a:off x="7319342" y="2925738"/>
            <a:ext cx="4464496"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lang="zh-CN" altLang="en-US" sz="1600" b="1" dirty="0" smtClean="0">
                <a:solidFill>
                  <a:srgbClr val="FF0000"/>
                </a:solidFill>
                <a:latin typeface="微软雅黑" pitchFamily="34" charset="-122"/>
                <a:ea typeface="微软雅黑" pitchFamily="34" charset="-122"/>
                <a:cs typeface="Times New Roman" pitchFamily="18" charset="0"/>
              </a:rPr>
              <a:t>包括：</a:t>
            </a:r>
            <a:r>
              <a:rPr kumimoji="0" lang="zh-CN" altLang="en-US" sz="1600" b="1" i="0" u="none" strike="noStrike" cap="none" normalizeH="0" baseline="0" dirty="0" smtClean="0">
                <a:ln>
                  <a:noFill/>
                </a:ln>
                <a:effectLst/>
                <a:latin typeface="微软雅黑" pitchFamily="34" charset="-122"/>
                <a:ea typeface="微软雅黑" pitchFamily="34" charset="-122"/>
                <a:cs typeface="Times New Roman" pitchFamily="18" charset="0"/>
              </a:rPr>
              <a:t>直接时间，相关时间，停工时间，休息时间。</a:t>
            </a:r>
            <a:endParaRPr kumimoji="0" lang="zh-CN" altLang="en-US" sz="1600" b="1" i="0" u="none" strike="noStrike" cap="none" normalizeH="0" baseline="0" dirty="0" smtClean="0">
              <a:ln>
                <a:noFill/>
              </a:ln>
              <a:effectLst/>
              <a:latin typeface="微软雅黑" pitchFamily="34" charset="-122"/>
              <a:ea typeface="微软雅黑" pitchFamily="34"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不包括</a:t>
            </a:r>
            <a:r>
              <a:rPr kumimoji="0" lang="zh-CN" altLang="en-US" sz="16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：各种离职时间</a:t>
            </a:r>
            <a:r>
              <a:rPr kumimoji="0" lang="en-US" altLang="zh-CN" sz="16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a:t>
            </a:r>
            <a:r>
              <a:rPr kumimoji="0" lang="zh-CN" altLang="en-US" sz="16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年假、公共节假日、病假、产假和履行公民义务的时间</a:t>
            </a:r>
            <a:r>
              <a:rPr kumimoji="0" lang="en-US" altLang="zh-CN" sz="16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a:t>
            </a:r>
            <a:r>
              <a:rPr kumimoji="0" lang="zh-CN" altLang="en-US" sz="16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；未从事生产性工作时的往返时间；培训之外的其他教育时间；公差时的就餐时间以及其他长休</a:t>
            </a:r>
            <a:r>
              <a:rPr kumimoji="0" lang="zh-CN" altLang="en-US" sz="1600" b="1" i="0" u="none" strike="noStrike" cap="none" normalizeH="0" baseline="0" dirty="0" smtClean="0">
                <a:ln>
                  <a:noFill/>
                </a:ln>
                <a:effectLst/>
                <a:latin typeface="微软雅黑" pitchFamily="34" charset="-122"/>
                <a:ea typeface="微软雅黑" pitchFamily="34" charset="-122"/>
                <a:cs typeface="Times New Roman" pitchFamily="18" charset="0"/>
              </a:rPr>
              <a:t>时间</a:t>
            </a:r>
            <a:r>
              <a:rPr kumimoji="0" lang="zh-CN" altLang="en-US" sz="16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a:t>
            </a:r>
            <a:endParaRPr kumimoji="0" lang="zh-CN" altLang="en-US" sz="1600" b="1"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sp>
        <p:nvSpPr>
          <p:cNvPr id="20" name="矩形 19"/>
          <p:cNvSpPr/>
          <p:nvPr/>
        </p:nvSpPr>
        <p:spPr>
          <a:xfrm>
            <a:off x="7391350" y="4581922"/>
            <a:ext cx="4392488" cy="1823576"/>
          </a:xfrm>
          <a:prstGeom prst="rect">
            <a:avLst/>
          </a:prstGeom>
          <a:solidFill>
            <a:srgbClr val="00B050"/>
          </a:solidFill>
          <a:ln>
            <a:noFill/>
          </a:ln>
        </p:spPr>
        <p:txBody>
          <a:bodyPr wrap="square">
            <a:spAutoFit/>
          </a:bodyPr>
          <a:lstStyle/>
          <a:p>
            <a:pPr>
              <a:lnSpc>
                <a:spcPct val="125000"/>
              </a:lnSpc>
            </a:pPr>
            <a:r>
              <a:rPr lang="zh-CN" altLang="zh-CN" b="1" dirty="0" smtClean="0">
                <a:solidFill>
                  <a:schemeClr val="bg1"/>
                </a:solidFill>
                <a:latin typeface="微软雅黑" pitchFamily="34" charset="-122"/>
                <a:ea typeface="微软雅黑" pitchFamily="34" charset="-122"/>
              </a:rPr>
              <a:t>因为实际工作时间与生产率相关程度最高</a:t>
            </a:r>
            <a:r>
              <a:rPr lang="zh-CN" altLang="en-US" b="1" dirty="0" smtClean="0">
                <a:solidFill>
                  <a:schemeClr val="bg1"/>
                </a:solidFill>
                <a:latin typeface="微软雅黑" pitchFamily="34" charset="-122"/>
                <a:ea typeface="微软雅黑" pitchFamily="34" charset="-122"/>
              </a:rPr>
              <a:t>，</a:t>
            </a:r>
            <a:r>
              <a:rPr lang="zh-CN" altLang="zh-CN" b="1" dirty="0" smtClean="0">
                <a:solidFill>
                  <a:schemeClr val="bg1"/>
                </a:solidFill>
                <a:latin typeface="微软雅黑" pitchFamily="34" charset="-122"/>
                <a:ea typeface="微软雅黑" pitchFamily="34" charset="-122"/>
              </a:rPr>
              <a:t>国际劳工组织（</a:t>
            </a:r>
            <a:r>
              <a:rPr lang="en-US" altLang="zh-CN" b="1" dirty="0" smtClean="0">
                <a:solidFill>
                  <a:schemeClr val="bg1"/>
                </a:solidFill>
                <a:latin typeface="微软雅黑" pitchFamily="34" charset="-122"/>
                <a:ea typeface="微软雅黑" pitchFamily="34" charset="-122"/>
              </a:rPr>
              <a:t>ILO</a:t>
            </a:r>
            <a:r>
              <a:rPr lang="zh-CN" altLang="zh-CN" b="1" dirty="0" smtClean="0">
                <a:solidFill>
                  <a:schemeClr val="bg1"/>
                </a:solidFill>
                <a:latin typeface="微软雅黑" pitchFamily="34" charset="-122"/>
                <a:ea typeface="微软雅黑" pitchFamily="34" charset="-122"/>
              </a:rPr>
              <a:t>）建议使用实际工作总时间作为测算劳动力投入的首选指标。</a:t>
            </a:r>
          </a:p>
          <a:p>
            <a:pPr>
              <a:lnSpc>
                <a:spcPct val="125000"/>
              </a:lnSpc>
            </a:pPr>
            <a:endParaRPr lang="en-US" altLang="zh-CN" dirty="0" smtClean="0">
              <a:solidFill>
                <a:schemeClr val="bg1"/>
              </a:solidFill>
              <a:latin typeface="微软雅黑" pitchFamily="34" charset="-122"/>
              <a:ea typeface="微软雅黑" pitchFamily="34" charset="-122"/>
            </a:endParaRPr>
          </a:p>
          <a:p>
            <a:pPr>
              <a:lnSpc>
                <a:spcPct val="125000"/>
              </a:lnSpc>
            </a:pPr>
            <a:endParaRPr lang="zh-CN" altLang="en-US" dirty="0" smtClean="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7A0A50-A1E9-47F1-B630-0444970FB2E5}"/>
              </a:ext>
            </a:extLst>
          </p:cNvPr>
          <p:cNvSpPr/>
          <p:nvPr/>
        </p:nvSpPr>
        <p:spPr>
          <a:xfrm>
            <a:off x="803865" y="323439"/>
            <a:ext cx="2614818" cy="1477328"/>
          </a:xfrm>
          <a:prstGeom prst="rect">
            <a:avLst/>
          </a:prstGeom>
        </p:spPr>
        <p:txBody>
          <a:bodyPr wrap="none">
            <a:spAutoFit/>
          </a:bodyPr>
          <a:lstStyle/>
          <a:p>
            <a:r>
              <a:rPr lang="zh-CN" altLang="en-US" sz="3000" b="1" dirty="0">
                <a:solidFill>
                  <a:schemeClr val="bg1"/>
                </a:solidFill>
                <a:latin typeface="微软雅黑" pitchFamily="34" charset="-122"/>
                <a:ea typeface="微软雅黑" pitchFamily="34" charset="-122"/>
              </a:rPr>
              <a:t> </a:t>
            </a:r>
            <a:r>
              <a:rPr lang="zh-CN" altLang="en-US" sz="3000" b="1" dirty="0" smtClean="0">
                <a:solidFill>
                  <a:schemeClr val="bg1"/>
                </a:solidFill>
                <a:latin typeface="微软雅黑" pitchFamily="34" charset="-122"/>
                <a:ea typeface="微软雅黑" pitchFamily="34" charset="-122"/>
              </a:rPr>
              <a:t>一</a:t>
            </a:r>
            <a:r>
              <a:rPr lang="zh-CN" altLang="en-US" sz="3000" b="1" dirty="0" smtClean="0">
                <a:solidFill>
                  <a:schemeClr val="bg1"/>
                </a:solidFill>
                <a:latin typeface="宋体" pitchFamily="2" charset="-122"/>
                <a:ea typeface="宋体" pitchFamily="2" charset="-122"/>
              </a:rPr>
              <a:t>、就业统计</a:t>
            </a: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3"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对角圆角矩形 10">
            <a:extLst>
              <a:ext uri="{FF2B5EF4-FFF2-40B4-BE49-F238E27FC236}">
                <a16:creationId xmlns:a16="http://schemas.microsoft.com/office/drawing/2014/main" id="{347A1711-A3EC-47E2-9FCB-812AB9F2297C}"/>
              </a:ext>
            </a:extLst>
          </p:cNvPr>
          <p:cNvSpPr/>
          <p:nvPr/>
        </p:nvSpPr>
        <p:spPr>
          <a:xfrm>
            <a:off x="0" y="1053530"/>
            <a:ext cx="6455246" cy="720167"/>
          </a:xfrm>
          <a:prstGeom prst="round2DiagRect">
            <a:avLst/>
          </a:prstGeom>
          <a:solidFill>
            <a:srgbClr val="7030A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（三）非</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正规部门就业与非正规就业</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CH2-2</a:t>
            </a:r>
            <a:r>
              <a:rPr lang="zh-CN" altLang="en-US" dirty="0" smtClean="0">
                <a:latin typeface="KaiTi" panose="02010609060101010101" pitchFamily="49" charset="-122"/>
                <a:ea typeface="KaiTi" panose="02010609060101010101" pitchFamily="49" charset="-122"/>
              </a:rPr>
              <a:t> 就业与失业统计</a:t>
            </a:r>
            <a:endParaRPr lang="zh-CN" altLang="en-US" dirty="0">
              <a:latin typeface="KaiTi" panose="02010609060101010101" pitchFamily="49" charset="-122"/>
              <a:ea typeface="KaiTi" panose="02010609060101010101" pitchFamily="49" charset="-122"/>
            </a:endParaRPr>
          </a:p>
        </p:txBody>
      </p:sp>
      <p:sp>
        <p:nvSpPr>
          <p:cNvPr id="7"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15</a:t>
            </a:fld>
            <a:endParaRPr lang="zh-CN" altLang="en-US" dirty="0"/>
          </a:p>
        </p:txBody>
      </p:sp>
      <p:sp>
        <p:nvSpPr>
          <p:cNvPr id="8" name="矩形 7"/>
          <p:cNvSpPr/>
          <p:nvPr/>
        </p:nvSpPr>
        <p:spPr>
          <a:xfrm>
            <a:off x="6544371" y="1050097"/>
            <a:ext cx="5447135" cy="923330"/>
          </a:xfrm>
          <a:prstGeom prst="rect">
            <a:avLst/>
          </a:prstGeom>
        </p:spPr>
        <p:txBody>
          <a:bodyPr wrap="square">
            <a:spAutoFit/>
          </a:bodyPr>
          <a:lstStyle/>
          <a:p>
            <a:r>
              <a:rPr lang="zh-CN" altLang="en-US" b="1" dirty="0" smtClean="0">
                <a:latin typeface="微软雅黑" pitchFamily="34" charset="-122"/>
                <a:ea typeface="微软雅黑" pitchFamily="34" charset="-122"/>
              </a:rPr>
              <a:t>非正规部门就业</a:t>
            </a:r>
            <a:r>
              <a:rPr lang="zh-CN" altLang="zh-CN" b="1" dirty="0" smtClean="0">
                <a:latin typeface="微软雅黑" pitchFamily="34" charset="-122"/>
                <a:ea typeface="微软雅黑" pitchFamily="34" charset="-122"/>
              </a:rPr>
              <a:t>由剑桥</a:t>
            </a:r>
            <a:r>
              <a:rPr lang="zh-CN" altLang="zh-CN" b="1" dirty="0" smtClean="0">
                <a:latin typeface="微软雅黑" pitchFamily="34" charset="-122"/>
                <a:ea typeface="微软雅黑" pitchFamily="34" charset="-122"/>
              </a:rPr>
              <a:t>大学社会人类学家</a:t>
            </a:r>
            <a:r>
              <a:rPr lang="en-US" altLang="zh-CN" b="1" dirty="0" smtClean="0">
                <a:latin typeface="微软雅黑" pitchFamily="34" charset="-122"/>
                <a:ea typeface="微软雅黑" pitchFamily="34" charset="-122"/>
              </a:rPr>
              <a:t>Keith </a:t>
            </a:r>
            <a:r>
              <a:rPr lang="en-US" altLang="zh-CN" b="1" dirty="0" smtClean="0">
                <a:latin typeface="微软雅黑" pitchFamily="34" charset="-122"/>
                <a:ea typeface="微软雅黑" pitchFamily="34" charset="-122"/>
              </a:rPr>
              <a:t>Hart</a:t>
            </a:r>
            <a:r>
              <a:rPr lang="zh-CN" altLang="zh-CN" b="1" dirty="0" smtClean="0">
                <a:latin typeface="微软雅黑" pitchFamily="34" charset="-122"/>
                <a:ea typeface="微软雅黑" pitchFamily="34" charset="-122"/>
              </a:rPr>
              <a:t>（</a:t>
            </a:r>
            <a:r>
              <a:rPr lang="en-US" altLang="zh-CN" b="1" dirty="0" smtClean="0">
                <a:latin typeface="微软雅黑" pitchFamily="34" charset="-122"/>
                <a:ea typeface="微软雅黑" pitchFamily="34" charset="-122"/>
              </a:rPr>
              <a:t>1971</a:t>
            </a:r>
            <a:r>
              <a:rPr lang="zh-CN" altLang="zh-CN" b="1" dirty="0" smtClean="0">
                <a:latin typeface="微软雅黑" pitchFamily="34" charset="-122"/>
                <a:ea typeface="微软雅黑" pitchFamily="34" charset="-122"/>
              </a:rPr>
              <a:t>）提出</a:t>
            </a:r>
            <a:r>
              <a:rPr lang="zh-CN"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并</a:t>
            </a:r>
            <a:r>
              <a:rPr lang="zh-CN" altLang="zh-CN" b="1" dirty="0" smtClean="0">
                <a:latin typeface="微软雅黑" pitchFamily="34" charset="-122"/>
                <a:ea typeface="微软雅黑" pitchFamily="34" charset="-122"/>
              </a:rPr>
              <a:t>由</a:t>
            </a:r>
            <a:r>
              <a:rPr lang="zh-CN" altLang="zh-CN" b="1" dirty="0" smtClean="0">
                <a:latin typeface="微软雅黑" pitchFamily="34" charset="-122"/>
                <a:ea typeface="微软雅黑" pitchFamily="34" charset="-122"/>
              </a:rPr>
              <a:t>国际劳工组织作为官方概念使用。</a:t>
            </a:r>
            <a:endParaRPr lang="zh-CN" altLang="en-US" b="1" dirty="0">
              <a:latin typeface="微软雅黑" pitchFamily="34" charset="-122"/>
              <a:ea typeface="微软雅黑" pitchFamily="34" charset="-122"/>
            </a:endParaRPr>
          </a:p>
        </p:txBody>
      </p:sp>
      <p:sp>
        <p:nvSpPr>
          <p:cNvPr id="41985" name="Rectangle 1"/>
          <p:cNvSpPr>
            <a:spLocks noChangeArrowheads="1"/>
          </p:cNvSpPr>
          <p:nvPr/>
        </p:nvSpPr>
        <p:spPr bwMode="auto">
          <a:xfrm>
            <a:off x="982638" y="4365898"/>
            <a:ext cx="2278782"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zh-CN" altLang="en-US"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非正规部门就业</a:t>
            </a:r>
            <a:r>
              <a:rPr kumimoji="0" lang="zh-CN"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一般分</a:t>
            </a:r>
            <a:r>
              <a:rPr kumimoji="0" lang="zh-CN" b="1"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为非正规自给型企业和非正规雇主型企业两大类</a:t>
            </a:r>
            <a:r>
              <a:rPr kumimoji="0" lang="zh-CN"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a:t>
            </a:r>
            <a:endParaRPr kumimoji="0" lang="zh-CN" b="1"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sp>
        <p:nvSpPr>
          <p:cNvPr id="13" name="Oval 4"/>
          <p:cNvSpPr>
            <a:spLocks noChangeArrowheads="1"/>
          </p:cNvSpPr>
          <p:nvPr/>
        </p:nvSpPr>
        <p:spPr bwMode="gray">
          <a:xfrm>
            <a:off x="5807174" y="2349674"/>
            <a:ext cx="2511425" cy="2444750"/>
          </a:xfrm>
          <a:prstGeom prst="ellipse">
            <a:avLst/>
          </a:prstGeom>
          <a:solidFill>
            <a:schemeClr val="accent6">
              <a:alpha val="35001"/>
            </a:schemeClr>
          </a:solidFill>
          <a:ln>
            <a:noFill/>
          </a:ln>
          <a:effectLst/>
        </p:spPr>
        <p:txBody>
          <a:bodyPr wrap="none" anchor="ctr"/>
          <a:lstStyle/>
          <a:p>
            <a:pPr>
              <a:defRPr/>
            </a:pPr>
            <a:r>
              <a:rPr lang="zh-CN" altLang="en-US" dirty="0" smtClean="0">
                <a:latin typeface="Arial" charset="0"/>
              </a:rPr>
              <a:t>         </a:t>
            </a:r>
            <a:r>
              <a:rPr lang="zh-CN" altLang="en-US" b="1" dirty="0" smtClean="0">
                <a:latin typeface="微软雅黑" pitchFamily="34" charset="-122"/>
                <a:ea typeface="微软雅黑" pitchFamily="34" charset="-122"/>
              </a:rPr>
              <a:t>非正规</a:t>
            </a:r>
            <a:endParaRPr lang="en-US" altLang="zh-CN" b="1" dirty="0" smtClean="0">
              <a:latin typeface="微软雅黑" pitchFamily="34" charset="-122"/>
              <a:ea typeface="微软雅黑" pitchFamily="34" charset="-122"/>
            </a:endParaRPr>
          </a:p>
          <a:p>
            <a:pPr>
              <a:defRPr/>
            </a:pP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就业</a:t>
            </a:r>
            <a:endParaRPr lang="zh-CN" altLang="en-US" b="1" dirty="0">
              <a:latin typeface="微软雅黑" pitchFamily="34" charset="-122"/>
              <a:ea typeface="微软雅黑" pitchFamily="34" charset="-122"/>
            </a:endParaRPr>
          </a:p>
        </p:txBody>
      </p:sp>
      <p:sp>
        <p:nvSpPr>
          <p:cNvPr id="14" name="Oval 5"/>
          <p:cNvSpPr>
            <a:spLocks noChangeArrowheads="1"/>
          </p:cNvSpPr>
          <p:nvPr/>
        </p:nvSpPr>
        <p:spPr bwMode="gray">
          <a:xfrm>
            <a:off x="4078982" y="2349674"/>
            <a:ext cx="2439987" cy="2409825"/>
          </a:xfrm>
          <a:prstGeom prst="ellipse">
            <a:avLst/>
          </a:prstGeom>
          <a:solidFill>
            <a:srgbClr val="7030A0">
              <a:alpha val="34901"/>
            </a:srgbClr>
          </a:solidFill>
          <a:ln w="9525">
            <a:noFill/>
            <a:round/>
            <a:headEnd/>
            <a:tailEnd/>
          </a:ln>
        </p:spPr>
        <p:txBody>
          <a:bodyPr wrap="none" anchor="ctr"/>
          <a:lstStyle/>
          <a:p>
            <a:r>
              <a:rPr lang="zh-CN" altLang="en-US" sz="2000" b="1" dirty="0" smtClean="0">
                <a:solidFill>
                  <a:schemeClr val="bg1"/>
                </a:solidFill>
                <a:latin typeface="微软雅黑" pitchFamily="34" charset="-122"/>
                <a:ea typeface="微软雅黑" pitchFamily="34" charset="-122"/>
              </a:rPr>
              <a:t>   非正规</a:t>
            </a:r>
            <a:endParaRPr lang="en-US" altLang="zh-CN" sz="2000" b="1" dirty="0" smtClean="0">
              <a:solidFill>
                <a:schemeClr val="bg1"/>
              </a:solidFill>
              <a:latin typeface="微软雅黑" pitchFamily="34" charset="-122"/>
              <a:ea typeface="微软雅黑" pitchFamily="34" charset="-122"/>
            </a:endParaRPr>
          </a:p>
          <a:p>
            <a:r>
              <a:rPr lang="zh-CN" altLang="en-US" sz="2000" b="1" dirty="0" smtClean="0">
                <a:solidFill>
                  <a:schemeClr val="bg1"/>
                </a:solidFill>
                <a:latin typeface="微软雅黑" pitchFamily="34" charset="-122"/>
                <a:ea typeface="微软雅黑" pitchFamily="34" charset="-122"/>
              </a:rPr>
              <a:t> 部门就业</a:t>
            </a:r>
            <a:endParaRPr lang="zh-CN" altLang="en-US" sz="2000" b="1" dirty="0">
              <a:solidFill>
                <a:schemeClr val="bg1"/>
              </a:solidFill>
              <a:latin typeface="微软雅黑" pitchFamily="34" charset="-122"/>
              <a:ea typeface="微软雅黑" pitchFamily="34" charset="-122"/>
            </a:endParaRPr>
          </a:p>
        </p:txBody>
      </p:sp>
      <p:sp>
        <p:nvSpPr>
          <p:cNvPr id="18" name="圆角矩形标注 17"/>
          <p:cNvSpPr/>
          <p:nvPr/>
        </p:nvSpPr>
        <p:spPr>
          <a:xfrm>
            <a:off x="478582" y="1989634"/>
            <a:ext cx="3384376" cy="2160240"/>
          </a:xfrm>
          <a:prstGeom prst="wedgeRoundRectCallout">
            <a:avLst>
              <a:gd name="adj1" fmla="val 71411"/>
              <a:gd name="adj2" fmla="val 22187"/>
              <a:gd name="adj3" fmla="val 1666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lang="zh-CN" altLang="zh-CN" b="1" dirty="0" smtClean="0">
                <a:solidFill>
                  <a:schemeClr val="bg1"/>
                </a:solidFill>
                <a:latin typeface="微软雅黑" pitchFamily="34" charset="-122"/>
                <a:ea typeface="微软雅黑" pitchFamily="34" charset="-122"/>
              </a:rPr>
              <a:t>非正规部门就业是以“企业”为统计基本单位的，在非正规企业工作的所有人都统计为非正规部门就业，不管该就业人口是正式工还是临时工，是第一职业还是第二职业。</a:t>
            </a:r>
            <a:endParaRPr lang="en-US" altLang="zh-CN" b="1" dirty="0">
              <a:solidFill>
                <a:schemeClr val="bg1"/>
              </a:solidFill>
              <a:latin typeface="微软雅黑" pitchFamily="34" charset="-122"/>
              <a:ea typeface="微软雅黑" pitchFamily="34" charset="-122"/>
            </a:endParaRPr>
          </a:p>
        </p:txBody>
      </p:sp>
      <p:sp>
        <p:nvSpPr>
          <p:cNvPr id="19" name="圆角矩形标注 18"/>
          <p:cNvSpPr/>
          <p:nvPr/>
        </p:nvSpPr>
        <p:spPr>
          <a:xfrm>
            <a:off x="8543478" y="2061642"/>
            <a:ext cx="3096344" cy="1944216"/>
          </a:xfrm>
          <a:prstGeom prst="wedgeRoundRectCallout">
            <a:avLst>
              <a:gd name="adj1" fmla="val -82197"/>
              <a:gd name="adj2" fmla="val 36236"/>
              <a:gd name="adj3" fmla="val 16667"/>
            </a:avLst>
          </a:prstGeom>
          <a:solidFill>
            <a:schemeClr val="accent6">
              <a:lumMod val="40000"/>
              <a:lumOff val="6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tLang="zh-CN"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微软雅黑" pitchFamily="34" charset="-122"/>
              <a:ea typeface="微软雅黑" pitchFamily="34" charset="-122"/>
            </a:endParaRPr>
          </a:p>
          <a:p>
            <a:r>
              <a:rPr lang="zh-CN" altLang="zh-CN" spc="50" dirty="0" smtClean="0">
                <a:ln w="12700" cmpd="sng">
                  <a:noFill/>
                  <a:prstDash val="solid"/>
                </a:ln>
                <a:solidFill>
                  <a:schemeClr val="tx1"/>
                </a:solidFill>
                <a:effectLst>
                  <a:glow rad="53100">
                    <a:schemeClr val="accent6">
                      <a:satMod val="180000"/>
                      <a:alpha val="30000"/>
                    </a:schemeClr>
                  </a:glow>
                </a:effectLst>
                <a:latin typeface="微软雅黑" pitchFamily="34" charset="-122"/>
                <a:ea typeface="微软雅黑" pitchFamily="34" charset="-122"/>
              </a:rPr>
              <a:t>非正规就业的统计基本单位是“职位”，是指非正规性工作的总数，不管是该工作是在正规部门还是在非正规部门。</a:t>
            </a:r>
            <a:endParaRPr lang="en-US" altLang="zh-CN" spc="50" dirty="0" smtClean="0">
              <a:ln w="12700" cmpd="sng">
                <a:noFill/>
                <a:prstDash val="solid"/>
              </a:ln>
              <a:solidFill>
                <a:schemeClr val="tx1"/>
              </a:solidFill>
              <a:effectLst>
                <a:glow rad="53100">
                  <a:schemeClr val="accent6">
                    <a:satMod val="180000"/>
                    <a:alpha val="30000"/>
                  </a:schemeClr>
                </a:glow>
              </a:effectLst>
              <a:latin typeface="微软雅黑" pitchFamily="34" charset="-122"/>
              <a:ea typeface="微软雅黑" pitchFamily="34" charset="-122"/>
            </a:endParaRPr>
          </a:p>
          <a:p>
            <a:pPr algn="ctr"/>
            <a:endParaRPr lang="zh-CN" altLang="en-US" dirty="0"/>
          </a:p>
        </p:txBody>
      </p:sp>
      <p:sp>
        <p:nvSpPr>
          <p:cNvPr id="20" name="圆角矩形标注 19"/>
          <p:cNvSpPr/>
          <p:nvPr/>
        </p:nvSpPr>
        <p:spPr>
          <a:xfrm>
            <a:off x="3790950" y="5229994"/>
            <a:ext cx="3024336" cy="1296144"/>
          </a:xfrm>
          <a:prstGeom prst="wedgeRoundRectCallout">
            <a:avLst>
              <a:gd name="adj1" fmla="val 30381"/>
              <a:gd name="adj2" fmla="val -144790"/>
              <a:gd name="adj3" fmla="val 16667"/>
            </a:avLst>
          </a:prstGeom>
          <a:solidFill>
            <a:srgbClr val="92D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spcBef>
                <a:spcPct val="50000"/>
              </a:spcBef>
            </a:pPr>
            <a:r>
              <a:rPr lang="zh-CN" altLang="zh-CN" b="1" dirty="0" smtClean="0">
                <a:solidFill>
                  <a:schemeClr val="bg1"/>
                </a:solidFill>
                <a:latin typeface="微软雅黑" pitchFamily="34" charset="-122"/>
                <a:ea typeface="微软雅黑" pitchFamily="34" charset="-122"/>
              </a:rPr>
              <a:t>在非正规就业部门中，存在着正规就业人员；非正规就业中包括了正规部门就业的非正规就业人员。</a:t>
            </a:r>
            <a:endParaRPr lang="en-US" altLang="zh-CN" b="1" dirty="0">
              <a:solidFill>
                <a:schemeClr val="bg1"/>
              </a:solidFill>
              <a:latin typeface="微软雅黑" pitchFamily="34" charset="-122"/>
              <a:ea typeface="微软雅黑" pitchFamily="34" charset="-122"/>
            </a:endParaRPr>
          </a:p>
        </p:txBody>
      </p:sp>
      <p:sp>
        <p:nvSpPr>
          <p:cNvPr id="23" name="横卷形 22"/>
          <p:cNvSpPr/>
          <p:nvPr/>
        </p:nvSpPr>
        <p:spPr>
          <a:xfrm>
            <a:off x="7967414" y="4653930"/>
            <a:ext cx="3888432" cy="1872208"/>
          </a:xfrm>
          <a:prstGeom prst="horizontalScrol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smtClean="0">
              <a:solidFill>
                <a:schemeClr val="tx2"/>
              </a:solidFill>
            </a:endParaRPr>
          </a:p>
          <a:p>
            <a:r>
              <a:rPr lang="zh-CN" altLang="en-US" b="1" dirty="0" smtClean="0">
                <a:solidFill>
                  <a:schemeClr val="tx2"/>
                </a:solidFill>
                <a:latin typeface="微软雅黑" pitchFamily="34" charset="-122"/>
                <a:ea typeface="微软雅黑" pitchFamily="34" charset="-122"/>
              </a:rPr>
              <a:t>由于非正规部门的划分没有涉及农业生产活动，所以非正规部门生产成果与正规部门生产成果之和，不等于整个国民经济总量</a:t>
            </a:r>
            <a:r>
              <a:rPr lang="zh-CN" altLang="en-US" dirty="0" smtClean="0">
                <a:solidFill>
                  <a:schemeClr val="tx2"/>
                </a:solidFill>
                <a:latin typeface="微软雅黑" pitchFamily="34" charset="-122"/>
                <a:ea typeface="微软雅黑" pitchFamily="34" charset="-122"/>
              </a:rPr>
              <a:t>。</a:t>
            </a:r>
          </a:p>
          <a:p>
            <a:pPr algn="ct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a:spLocks/>
          </p:cNvSpPr>
          <p:nvPr/>
        </p:nvSpPr>
        <p:spPr bwMode="gray">
          <a:xfrm>
            <a:off x="5557118" y="3616450"/>
            <a:ext cx="1265237" cy="803275"/>
          </a:xfrm>
          <a:custGeom>
            <a:avLst/>
            <a:gdLst>
              <a:gd name="T0" fmla="*/ 2147483647 w 797"/>
              <a:gd name="T1" fmla="*/ 0 h 506"/>
              <a:gd name="T2" fmla="*/ 2147483647 w 797"/>
              <a:gd name="T3" fmla="*/ 2147483647 h 506"/>
              <a:gd name="T4" fmla="*/ 2147483647 w 797"/>
              <a:gd name="T5" fmla="*/ 2147483647 h 506"/>
              <a:gd name="T6" fmla="*/ 2147483647 w 797"/>
              <a:gd name="T7" fmla="*/ 2147483647 h 506"/>
              <a:gd name="T8" fmla="*/ 0 w 797"/>
              <a:gd name="T9" fmla="*/ 2147483647 h 506"/>
              <a:gd name="T10" fmla="*/ 2147483647 w 797"/>
              <a:gd name="T11" fmla="*/ 0 h 5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7" h="506">
                <a:moveTo>
                  <a:pt x="390" y="0"/>
                </a:moveTo>
                <a:lnTo>
                  <a:pt x="448" y="64"/>
                </a:lnTo>
                <a:lnTo>
                  <a:pt x="797" y="495"/>
                </a:lnTo>
                <a:lnTo>
                  <a:pt x="390" y="355"/>
                </a:lnTo>
                <a:lnTo>
                  <a:pt x="0" y="506"/>
                </a:lnTo>
                <a:lnTo>
                  <a:pt x="390" y="0"/>
                </a:lnTo>
                <a:close/>
              </a:path>
            </a:pathLst>
          </a:custGeom>
          <a:gradFill rotWithShape="1">
            <a:gsLst>
              <a:gs pos="0">
                <a:srgbClr val="9999FF"/>
              </a:gs>
              <a:gs pos="100000">
                <a:srgbClr val="FFFFFF">
                  <a:alpha val="0"/>
                </a:srgbClr>
              </a:gs>
            </a:gsLst>
            <a:lin ang="5400000" scaled="1"/>
          </a:gradFill>
          <a:ln w="9525" cap="flat" cmpd="sng">
            <a:noFill/>
            <a:prstDash val="solid"/>
            <a:round/>
            <a:headEnd/>
            <a:tailEnd/>
          </a:ln>
          <a:effectLst/>
        </p:spPr>
        <p:txBody>
          <a:bodyPr wrap="none" anchor="ctr"/>
          <a:lstStyle/>
          <a:p>
            <a:endParaRPr lang="zh-CN" altLang="en-US"/>
          </a:p>
        </p:txBody>
      </p:sp>
      <p:sp>
        <p:nvSpPr>
          <p:cNvPr id="3" name="Freeform 3"/>
          <p:cNvSpPr>
            <a:spLocks/>
          </p:cNvSpPr>
          <p:nvPr/>
        </p:nvSpPr>
        <p:spPr bwMode="gray">
          <a:xfrm>
            <a:off x="6195293" y="2638550"/>
            <a:ext cx="1735137" cy="1117600"/>
          </a:xfrm>
          <a:custGeom>
            <a:avLst/>
            <a:gdLst>
              <a:gd name="T0" fmla="*/ 2147483647 w 1093"/>
              <a:gd name="T1" fmla="*/ 2147483647 h 704"/>
              <a:gd name="T2" fmla="*/ 0 w 1093"/>
              <a:gd name="T3" fmla="*/ 2147483647 h 704"/>
              <a:gd name="T4" fmla="*/ 2147483647 w 1093"/>
              <a:gd name="T5" fmla="*/ 0 h 704"/>
              <a:gd name="T6" fmla="*/ 2147483647 w 1093"/>
              <a:gd name="T7" fmla="*/ 2147483647 h 704"/>
              <a:gd name="T8" fmla="*/ 2147483647 w 1093"/>
              <a:gd name="T9" fmla="*/ 2147483647 h 7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3" h="704">
                <a:moveTo>
                  <a:pt x="64" y="704"/>
                </a:moveTo>
                <a:lnTo>
                  <a:pt x="0" y="622"/>
                </a:lnTo>
                <a:lnTo>
                  <a:pt x="820" y="0"/>
                </a:lnTo>
                <a:lnTo>
                  <a:pt x="1093" y="453"/>
                </a:lnTo>
                <a:lnTo>
                  <a:pt x="64" y="704"/>
                </a:lnTo>
                <a:close/>
              </a:path>
            </a:pathLst>
          </a:custGeom>
          <a:gradFill rotWithShape="1">
            <a:gsLst>
              <a:gs pos="0">
                <a:srgbClr val="DAB720"/>
              </a:gs>
              <a:gs pos="100000">
                <a:srgbClr val="FFFFFF">
                  <a:alpha val="0"/>
                </a:srgbClr>
              </a:gs>
            </a:gsLst>
            <a:lin ang="0" scaled="1"/>
          </a:gradFill>
          <a:ln w="9525" cap="flat" cmpd="sng">
            <a:noFill/>
            <a:prstDash val="solid"/>
            <a:round/>
            <a:headEnd/>
            <a:tailEnd/>
          </a:ln>
          <a:effectLst/>
        </p:spPr>
        <p:txBody>
          <a:bodyPr wrap="none" anchor="ctr"/>
          <a:lstStyle/>
          <a:p>
            <a:endParaRPr lang="zh-CN" altLang="en-US"/>
          </a:p>
        </p:txBody>
      </p:sp>
      <p:sp>
        <p:nvSpPr>
          <p:cNvPr id="4" name="Freeform 4"/>
          <p:cNvSpPr>
            <a:spLocks/>
          </p:cNvSpPr>
          <p:nvPr/>
        </p:nvSpPr>
        <p:spPr bwMode="gray">
          <a:xfrm>
            <a:off x="4725268" y="2665537"/>
            <a:ext cx="1470025" cy="1117600"/>
          </a:xfrm>
          <a:custGeom>
            <a:avLst/>
            <a:gdLst>
              <a:gd name="T0" fmla="*/ 2147483647 w 926"/>
              <a:gd name="T1" fmla="*/ 2147483647 h 704"/>
              <a:gd name="T2" fmla="*/ 2147483647 w 926"/>
              <a:gd name="T3" fmla="*/ 2147483647 h 704"/>
              <a:gd name="T4" fmla="*/ 0 w 926"/>
              <a:gd name="T5" fmla="*/ 2147483647 h 704"/>
              <a:gd name="T6" fmla="*/ 2147483647 w 926"/>
              <a:gd name="T7" fmla="*/ 0 h 704"/>
              <a:gd name="T8" fmla="*/ 2147483647 w 926"/>
              <a:gd name="T9" fmla="*/ 2147483647 h 7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6" h="704">
                <a:moveTo>
                  <a:pt x="926" y="611"/>
                </a:moveTo>
                <a:lnTo>
                  <a:pt x="844" y="704"/>
                </a:lnTo>
                <a:lnTo>
                  <a:pt x="0" y="489"/>
                </a:lnTo>
                <a:lnTo>
                  <a:pt x="315" y="0"/>
                </a:lnTo>
                <a:lnTo>
                  <a:pt x="926" y="611"/>
                </a:lnTo>
                <a:close/>
              </a:path>
            </a:pathLst>
          </a:custGeom>
          <a:gradFill rotWithShape="1">
            <a:gsLst>
              <a:gs pos="0">
                <a:srgbClr val="FFFFFF">
                  <a:alpha val="0"/>
                </a:srgbClr>
              </a:gs>
              <a:gs pos="100000">
                <a:srgbClr val="A3C975"/>
              </a:gs>
            </a:gsLst>
            <a:lin ang="0" scaled="1"/>
          </a:gradFill>
          <a:ln w="9525" cap="flat" cmpd="sng">
            <a:noFill/>
            <a:prstDash val="solid"/>
            <a:round/>
            <a:headEnd/>
            <a:tailEnd/>
          </a:ln>
          <a:effectLst/>
        </p:spPr>
        <p:txBody>
          <a:bodyPr wrap="none" anchor="ctr"/>
          <a:lstStyle/>
          <a:p>
            <a:endParaRPr lang="zh-CN" altLang="en-US"/>
          </a:p>
        </p:txBody>
      </p:sp>
      <p:grpSp>
        <p:nvGrpSpPr>
          <p:cNvPr id="5" name="Group 6"/>
          <p:cNvGrpSpPr>
            <a:grpSpLocks/>
          </p:cNvGrpSpPr>
          <p:nvPr/>
        </p:nvGrpSpPr>
        <p:grpSpPr bwMode="auto">
          <a:xfrm>
            <a:off x="2961555" y="1379662"/>
            <a:ext cx="2257425" cy="2257425"/>
            <a:chOff x="867" y="738"/>
            <a:chExt cx="1422" cy="1422"/>
          </a:xfrm>
        </p:grpSpPr>
        <p:sp>
          <p:nvSpPr>
            <p:cNvPr id="6" name="Oval 7"/>
            <p:cNvSpPr>
              <a:spLocks noChangeArrowheads="1"/>
            </p:cNvSpPr>
            <p:nvPr/>
          </p:nvSpPr>
          <p:spPr bwMode="gray">
            <a:xfrm>
              <a:off x="867" y="738"/>
              <a:ext cx="1422" cy="1422"/>
            </a:xfrm>
            <a:prstGeom prst="ellipse">
              <a:avLst/>
            </a:prstGeom>
            <a:gradFill rotWithShape="1">
              <a:gsLst>
                <a:gs pos="0">
                  <a:srgbClr val="7C9959"/>
                </a:gs>
                <a:gs pos="100000">
                  <a:srgbClr val="A3C975"/>
                </a:gs>
              </a:gsLst>
              <a:lin ang="2700000" scaled="1"/>
            </a:gradFill>
            <a:ln w="38100" algn="ctr">
              <a:solidFill>
                <a:srgbClr val="DDDDDD"/>
              </a:solidFill>
              <a:round/>
              <a:headEnd/>
              <a:tailEnd/>
            </a:ln>
            <a:effectLst/>
          </p:spPr>
          <p:txBody>
            <a:bodyPr wrap="none" anchor="ctr"/>
            <a:lstStyle/>
            <a:p>
              <a:endParaRPr lang="zh-CN" altLang="en-US"/>
            </a:p>
          </p:txBody>
        </p:sp>
        <p:sp>
          <p:nvSpPr>
            <p:cNvPr id="7" name="Oval 8"/>
            <p:cNvSpPr>
              <a:spLocks noChangeArrowheads="1"/>
            </p:cNvSpPr>
            <p:nvPr/>
          </p:nvSpPr>
          <p:spPr bwMode="gray">
            <a:xfrm>
              <a:off x="909" y="774"/>
              <a:ext cx="1337" cy="1348"/>
            </a:xfrm>
            <a:prstGeom prst="ellipse">
              <a:avLst/>
            </a:prstGeom>
            <a:gradFill rotWithShape="1">
              <a:gsLst>
                <a:gs pos="0">
                  <a:srgbClr val="A3C975"/>
                </a:gs>
                <a:gs pos="100000">
                  <a:srgbClr val="7C9959"/>
                </a:gs>
              </a:gsLst>
              <a:lin ang="2700000" scaled="1"/>
            </a:gradFill>
            <a:ln w="38100" algn="ctr">
              <a:noFill/>
              <a:round/>
              <a:headEnd/>
              <a:tailEnd/>
            </a:ln>
            <a:effectLst/>
          </p:spPr>
          <p:txBody>
            <a:bodyPr wrap="none" anchor="ctr"/>
            <a:lstStyle/>
            <a:p>
              <a:endParaRPr lang="zh-CN" altLang="en-US"/>
            </a:p>
          </p:txBody>
        </p:sp>
      </p:grpSp>
      <p:sp>
        <p:nvSpPr>
          <p:cNvPr id="8" name="Rectangle 9"/>
          <p:cNvSpPr>
            <a:spLocks noChangeArrowheads="1"/>
          </p:cNvSpPr>
          <p:nvPr/>
        </p:nvSpPr>
        <p:spPr bwMode="gray">
          <a:xfrm>
            <a:off x="3214886" y="1773610"/>
            <a:ext cx="1835150" cy="1477328"/>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buFont typeface="Wingdings" pitchFamily="2" charset="2"/>
              <a:buNone/>
              <a:defRPr/>
            </a:pPr>
            <a:r>
              <a:rPr lang="zh-CN" altLang="en-US" b="1" u="none" dirty="0">
                <a:solidFill>
                  <a:schemeClr val="bg1"/>
                </a:solidFill>
                <a:latin typeface="微软雅黑" pitchFamily="34" charset="-122"/>
                <a:ea typeface="微软雅黑" pitchFamily="34" charset="-122"/>
              </a:rPr>
              <a:t>劳动标准、生产组织和管理及劳动关系协调达不到具有现代化生产特征</a:t>
            </a:r>
          </a:p>
        </p:txBody>
      </p:sp>
      <p:grpSp>
        <p:nvGrpSpPr>
          <p:cNvPr id="9" name="Group 10"/>
          <p:cNvGrpSpPr>
            <a:grpSpLocks/>
          </p:cNvGrpSpPr>
          <p:nvPr/>
        </p:nvGrpSpPr>
        <p:grpSpPr bwMode="auto">
          <a:xfrm>
            <a:off x="7441480" y="1359025"/>
            <a:ext cx="2257425" cy="2257425"/>
            <a:chOff x="867" y="738"/>
            <a:chExt cx="1422" cy="1422"/>
          </a:xfrm>
        </p:grpSpPr>
        <p:sp>
          <p:nvSpPr>
            <p:cNvPr id="10" name="Oval 11"/>
            <p:cNvSpPr>
              <a:spLocks noChangeArrowheads="1"/>
            </p:cNvSpPr>
            <p:nvPr/>
          </p:nvSpPr>
          <p:spPr bwMode="gray">
            <a:xfrm>
              <a:off x="867" y="738"/>
              <a:ext cx="1422" cy="1422"/>
            </a:xfrm>
            <a:prstGeom prst="ellipse">
              <a:avLst/>
            </a:prstGeom>
            <a:gradFill rotWithShape="1">
              <a:gsLst>
                <a:gs pos="0">
                  <a:srgbClr val="A19D57"/>
                </a:gs>
                <a:gs pos="100000">
                  <a:srgbClr val="D3CE73"/>
                </a:gs>
              </a:gsLst>
              <a:lin ang="2700000" scaled="1"/>
            </a:gradFill>
            <a:ln w="38100" algn="ctr">
              <a:solidFill>
                <a:srgbClr val="DDDDDD"/>
              </a:solidFill>
              <a:round/>
              <a:headEnd/>
              <a:tailEnd/>
            </a:ln>
            <a:effectLst/>
          </p:spPr>
          <p:txBody>
            <a:bodyPr wrap="none" anchor="ctr"/>
            <a:lstStyle/>
            <a:p>
              <a:endParaRPr lang="zh-CN" altLang="en-US"/>
            </a:p>
          </p:txBody>
        </p:sp>
        <p:sp>
          <p:nvSpPr>
            <p:cNvPr id="11" name="Oval 12"/>
            <p:cNvSpPr>
              <a:spLocks noChangeArrowheads="1"/>
            </p:cNvSpPr>
            <p:nvPr/>
          </p:nvSpPr>
          <p:spPr bwMode="gray">
            <a:xfrm>
              <a:off x="909" y="774"/>
              <a:ext cx="1337" cy="1348"/>
            </a:xfrm>
            <a:prstGeom prst="ellipse">
              <a:avLst/>
            </a:prstGeom>
            <a:gradFill rotWithShape="1">
              <a:gsLst>
                <a:gs pos="0">
                  <a:srgbClr val="D3CE73"/>
                </a:gs>
                <a:gs pos="100000">
                  <a:srgbClr val="A19D57"/>
                </a:gs>
              </a:gsLst>
              <a:lin ang="2700000" scaled="1"/>
            </a:gradFill>
            <a:ln w="38100" algn="ctr">
              <a:noFill/>
              <a:round/>
              <a:headEnd/>
              <a:tailEnd/>
            </a:ln>
            <a:effectLst/>
          </p:spPr>
          <p:txBody>
            <a:bodyPr wrap="none" anchor="ctr"/>
            <a:lstStyle/>
            <a:p>
              <a:endParaRPr lang="zh-CN" altLang="en-US"/>
            </a:p>
          </p:txBody>
        </p:sp>
      </p:grpSp>
      <p:sp>
        <p:nvSpPr>
          <p:cNvPr id="12" name="Rectangle 13"/>
          <p:cNvSpPr>
            <a:spLocks noChangeArrowheads="1"/>
          </p:cNvSpPr>
          <p:nvPr/>
        </p:nvSpPr>
        <p:spPr bwMode="gray">
          <a:xfrm>
            <a:off x="7741518" y="1863850"/>
            <a:ext cx="1655762" cy="1289905"/>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110000"/>
              </a:lnSpc>
              <a:defRPr/>
            </a:pPr>
            <a:r>
              <a:rPr lang="zh-CN" altLang="en-US" b="1" u="none" dirty="0">
                <a:solidFill>
                  <a:schemeClr val="bg1"/>
                </a:solidFill>
                <a:latin typeface="微软雅黑" pitchFamily="34" charset="-122"/>
                <a:ea typeface="微软雅黑" pitchFamily="34" charset="-122"/>
              </a:rPr>
              <a:t>科技和新兴产业的发展、组织管理和经营方式的变革</a:t>
            </a:r>
            <a:endParaRPr lang="en-US" altLang="zh-CN" b="1" u="none" dirty="0">
              <a:solidFill>
                <a:schemeClr val="bg1"/>
              </a:solidFill>
              <a:latin typeface="微软雅黑" pitchFamily="34" charset="-122"/>
              <a:ea typeface="微软雅黑" pitchFamily="34" charset="-122"/>
            </a:endParaRPr>
          </a:p>
        </p:txBody>
      </p:sp>
      <p:grpSp>
        <p:nvGrpSpPr>
          <p:cNvPr id="13" name="Group 14"/>
          <p:cNvGrpSpPr>
            <a:grpSpLocks/>
          </p:cNvGrpSpPr>
          <p:nvPr/>
        </p:nvGrpSpPr>
        <p:grpSpPr bwMode="auto">
          <a:xfrm>
            <a:off x="5071343" y="4148262"/>
            <a:ext cx="2257425" cy="2257425"/>
            <a:chOff x="867" y="738"/>
            <a:chExt cx="1422" cy="1422"/>
          </a:xfrm>
        </p:grpSpPr>
        <p:sp>
          <p:nvSpPr>
            <p:cNvPr id="14" name="Oval 15"/>
            <p:cNvSpPr>
              <a:spLocks noChangeArrowheads="1"/>
            </p:cNvSpPr>
            <p:nvPr/>
          </p:nvSpPr>
          <p:spPr bwMode="gray">
            <a:xfrm>
              <a:off x="867" y="738"/>
              <a:ext cx="1422" cy="1422"/>
            </a:xfrm>
            <a:prstGeom prst="ellipse">
              <a:avLst/>
            </a:prstGeom>
            <a:gradFill rotWithShape="1">
              <a:gsLst>
                <a:gs pos="0">
                  <a:srgbClr val="7474C2"/>
                </a:gs>
                <a:gs pos="100000">
                  <a:srgbClr val="9999FF"/>
                </a:gs>
              </a:gsLst>
              <a:lin ang="2700000" scaled="1"/>
            </a:gradFill>
            <a:ln w="38100" algn="ctr">
              <a:solidFill>
                <a:srgbClr val="DDDDDD"/>
              </a:solidFill>
              <a:round/>
              <a:headEnd/>
              <a:tailEnd/>
            </a:ln>
            <a:effectLst/>
          </p:spPr>
          <p:txBody>
            <a:bodyPr wrap="none" anchor="ctr"/>
            <a:lstStyle/>
            <a:p>
              <a:endParaRPr lang="zh-CN" altLang="en-US"/>
            </a:p>
          </p:txBody>
        </p:sp>
        <p:sp>
          <p:nvSpPr>
            <p:cNvPr id="15" name="Oval 16"/>
            <p:cNvSpPr>
              <a:spLocks noChangeArrowheads="1"/>
            </p:cNvSpPr>
            <p:nvPr/>
          </p:nvSpPr>
          <p:spPr bwMode="gray">
            <a:xfrm>
              <a:off x="909" y="774"/>
              <a:ext cx="1337" cy="1348"/>
            </a:xfrm>
            <a:prstGeom prst="ellipse">
              <a:avLst/>
            </a:prstGeom>
            <a:gradFill rotWithShape="1">
              <a:gsLst>
                <a:gs pos="0">
                  <a:srgbClr val="9999FF"/>
                </a:gs>
                <a:gs pos="100000">
                  <a:srgbClr val="7474C2"/>
                </a:gs>
              </a:gsLst>
              <a:lin ang="2700000" scaled="1"/>
            </a:gradFill>
            <a:ln w="38100" algn="ctr">
              <a:noFill/>
              <a:round/>
              <a:headEnd/>
              <a:tailEnd/>
            </a:ln>
            <a:effectLst/>
          </p:spPr>
          <p:txBody>
            <a:bodyPr wrap="none" anchor="ctr"/>
            <a:lstStyle/>
            <a:p>
              <a:endParaRPr lang="zh-CN" altLang="en-US"/>
            </a:p>
          </p:txBody>
        </p:sp>
      </p:grpSp>
      <p:sp>
        <p:nvSpPr>
          <p:cNvPr id="17" name="Freeform 25"/>
          <p:cNvSpPr>
            <a:spLocks/>
          </p:cNvSpPr>
          <p:nvPr/>
        </p:nvSpPr>
        <p:spPr bwMode="gray">
          <a:xfrm>
            <a:off x="5944468" y="2111500"/>
            <a:ext cx="679450" cy="1857375"/>
          </a:xfrm>
          <a:custGeom>
            <a:avLst/>
            <a:gdLst>
              <a:gd name="T0" fmla="*/ 166 w 1243"/>
              <a:gd name="T1" fmla="*/ 611 h 3407"/>
              <a:gd name="T2" fmla="*/ 92 w 1243"/>
              <a:gd name="T3" fmla="*/ 813 h 3407"/>
              <a:gd name="T4" fmla="*/ 112 w 1243"/>
              <a:gd name="T5" fmla="*/ 1008 h 3407"/>
              <a:gd name="T6" fmla="*/ 104 w 1243"/>
              <a:gd name="T7" fmla="*/ 1192 h 3407"/>
              <a:gd name="T8" fmla="*/ 124 w 1243"/>
              <a:gd name="T9" fmla="*/ 1383 h 3407"/>
              <a:gd name="T10" fmla="*/ 104 w 1243"/>
              <a:gd name="T11" fmla="*/ 1555 h 3407"/>
              <a:gd name="T12" fmla="*/ 88 w 1243"/>
              <a:gd name="T13" fmla="*/ 1674 h 3407"/>
              <a:gd name="T14" fmla="*/ 10 w 1243"/>
              <a:gd name="T15" fmla="*/ 1800 h 3407"/>
              <a:gd name="T16" fmla="*/ 64 w 1243"/>
              <a:gd name="T17" fmla="*/ 1982 h 3407"/>
              <a:gd name="T18" fmla="*/ 173 w 1243"/>
              <a:gd name="T19" fmla="*/ 2259 h 3407"/>
              <a:gd name="T20" fmla="*/ 301 w 1243"/>
              <a:gd name="T21" fmla="*/ 2490 h 3407"/>
              <a:gd name="T22" fmla="*/ 391 w 1243"/>
              <a:gd name="T23" fmla="*/ 2676 h 3407"/>
              <a:gd name="T24" fmla="*/ 346 w 1243"/>
              <a:gd name="T25" fmla="*/ 2816 h 3407"/>
              <a:gd name="T26" fmla="*/ 260 w 1243"/>
              <a:gd name="T27" fmla="*/ 2919 h 3407"/>
              <a:gd name="T28" fmla="*/ 367 w 1243"/>
              <a:gd name="T29" fmla="*/ 2961 h 3407"/>
              <a:gd name="T30" fmla="*/ 298 w 1243"/>
              <a:gd name="T31" fmla="*/ 3273 h 3407"/>
              <a:gd name="T32" fmla="*/ 361 w 1243"/>
              <a:gd name="T33" fmla="*/ 3396 h 3407"/>
              <a:gd name="T34" fmla="*/ 515 w 1243"/>
              <a:gd name="T35" fmla="*/ 3140 h 3407"/>
              <a:gd name="T36" fmla="*/ 631 w 1243"/>
              <a:gd name="T37" fmla="*/ 2934 h 3407"/>
              <a:gd name="T38" fmla="*/ 667 w 1243"/>
              <a:gd name="T39" fmla="*/ 2771 h 3407"/>
              <a:gd name="T40" fmla="*/ 679 w 1243"/>
              <a:gd name="T41" fmla="*/ 2640 h 3407"/>
              <a:gd name="T42" fmla="*/ 703 w 1243"/>
              <a:gd name="T43" fmla="*/ 2448 h 3407"/>
              <a:gd name="T44" fmla="*/ 733 w 1243"/>
              <a:gd name="T45" fmla="*/ 2257 h 3407"/>
              <a:gd name="T46" fmla="*/ 796 w 1243"/>
              <a:gd name="T47" fmla="*/ 2021 h 3407"/>
              <a:gd name="T48" fmla="*/ 757 w 1243"/>
              <a:gd name="T49" fmla="*/ 1725 h 3407"/>
              <a:gd name="T50" fmla="*/ 740 w 1243"/>
              <a:gd name="T51" fmla="*/ 1476 h 3407"/>
              <a:gd name="T52" fmla="*/ 787 w 1243"/>
              <a:gd name="T53" fmla="*/ 1280 h 3407"/>
              <a:gd name="T54" fmla="*/ 842 w 1243"/>
              <a:gd name="T55" fmla="*/ 1223 h 3407"/>
              <a:gd name="T56" fmla="*/ 1093 w 1243"/>
              <a:gd name="T57" fmla="*/ 1083 h 3407"/>
              <a:gd name="T58" fmla="*/ 1241 w 1243"/>
              <a:gd name="T59" fmla="*/ 902 h 3407"/>
              <a:gd name="T60" fmla="*/ 1201 w 1243"/>
              <a:gd name="T61" fmla="*/ 720 h 3407"/>
              <a:gd name="T62" fmla="*/ 1055 w 1243"/>
              <a:gd name="T63" fmla="*/ 569 h 3407"/>
              <a:gd name="T64" fmla="*/ 1081 w 1243"/>
              <a:gd name="T65" fmla="*/ 345 h 3407"/>
              <a:gd name="T66" fmla="*/ 999 w 1243"/>
              <a:gd name="T67" fmla="*/ 249 h 3407"/>
              <a:gd name="T68" fmla="*/ 927 w 1243"/>
              <a:gd name="T69" fmla="*/ 515 h 3407"/>
              <a:gd name="T70" fmla="*/ 866 w 1243"/>
              <a:gd name="T71" fmla="*/ 690 h 3407"/>
              <a:gd name="T72" fmla="*/ 832 w 1243"/>
              <a:gd name="T73" fmla="*/ 699 h 3407"/>
              <a:gd name="T74" fmla="*/ 656 w 1243"/>
              <a:gd name="T75" fmla="*/ 641 h 3407"/>
              <a:gd name="T76" fmla="*/ 533 w 1243"/>
              <a:gd name="T77" fmla="*/ 545 h 3407"/>
              <a:gd name="T78" fmla="*/ 595 w 1243"/>
              <a:gd name="T79" fmla="*/ 434 h 3407"/>
              <a:gd name="T80" fmla="*/ 592 w 1243"/>
              <a:gd name="T81" fmla="*/ 374 h 3407"/>
              <a:gd name="T82" fmla="*/ 613 w 1243"/>
              <a:gd name="T83" fmla="*/ 345 h 3407"/>
              <a:gd name="T84" fmla="*/ 599 w 1243"/>
              <a:gd name="T85" fmla="*/ 270 h 3407"/>
              <a:gd name="T86" fmla="*/ 617 w 1243"/>
              <a:gd name="T87" fmla="*/ 231 h 3407"/>
              <a:gd name="T88" fmla="*/ 575 w 1243"/>
              <a:gd name="T89" fmla="*/ 146 h 3407"/>
              <a:gd name="T90" fmla="*/ 550 w 1243"/>
              <a:gd name="T91" fmla="*/ 98 h 3407"/>
              <a:gd name="T92" fmla="*/ 416 w 1243"/>
              <a:gd name="T93" fmla="*/ 11 h 3407"/>
              <a:gd name="T94" fmla="*/ 256 w 1243"/>
              <a:gd name="T95" fmla="*/ 12 h 3407"/>
              <a:gd name="T96" fmla="*/ 134 w 1243"/>
              <a:gd name="T97" fmla="*/ 75 h 3407"/>
              <a:gd name="T98" fmla="*/ 112 w 1243"/>
              <a:gd name="T99" fmla="*/ 126 h 3407"/>
              <a:gd name="T100" fmla="*/ 85 w 1243"/>
              <a:gd name="T101" fmla="*/ 200 h 3407"/>
              <a:gd name="T102" fmla="*/ 58 w 1243"/>
              <a:gd name="T103" fmla="*/ 269 h 3407"/>
              <a:gd name="T104" fmla="*/ 85 w 1243"/>
              <a:gd name="T105" fmla="*/ 318 h 3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43" h="3407">
                <a:moveTo>
                  <a:pt x="109" y="377"/>
                </a:moveTo>
                <a:lnTo>
                  <a:pt x="128" y="466"/>
                </a:lnTo>
                <a:cubicBezTo>
                  <a:pt x="137" y="505"/>
                  <a:pt x="151" y="571"/>
                  <a:pt x="166" y="611"/>
                </a:cubicBezTo>
                <a:cubicBezTo>
                  <a:pt x="181" y="651"/>
                  <a:pt x="222" y="678"/>
                  <a:pt x="217" y="704"/>
                </a:cubicBezTo>
                <a:lnTo>
                  <a:pt x="133" y="770"/>
                </a:lnTo>
                <a:cubicBezTo>
                  <a:pt x="112" y="788"/>
                  <a:pt x="98" y="794"/>
                  <a:pt x="92" y="813"/>
                </a:cubicBezTo>
                <a:cubicBezTo>
                  <a:pt x="85" y="829"/>
                  <a:pt x="95" y="865"/>
                  <a:pt x="95" y="884"/>
                </a:cubicBezTo>
                <a:cubicBezTo>
                  <a:pt x="95" y="903"/>
                  <a:pt x="88" y="905"/>
                  <a:pt x="91" y="926"/>
                </a:cubicBezTo>
                <a:lnTo>
                  <a:pt x="112" y="1008"/>
                </a:lnTo>
                <a:lnTo>
                  <a:pt x="128" y="1079"/>
                </a:lnTo>
                <a:lnTo>
                  <a:pt x="113" y="1112"/>
                </a:lnTo>
                <a:lnTo>
                  <a:pt x="104" y="1192"/>
                </a:lnTo>
                <a:lnTo>
                  <a:pt x="113" y="1274"/>
                </a:lnTo>
                <a:cubicBezTo>
                  <a:pt x="115" y="1297"/>
                  <a:pt x="111" y="1314"/>
                  <a:pt x="113" y="1332"/>
                </a:cubicBezTo>
                <a:cubicBezTo>
                  <a:pt x="115" y="1351"/>
                  <a:pt x="122" y="1366"/>
                  <a:pt x="124" y="1383"/>
                </a:cubicBezTo>
                <a:cubicBezTo>
                  <a:pt x="126" y="1400"/>
                  <a:pt x="125" y="1418"/>
                  <a:pt x="128" y="1434"/>
                </a:cubicBezTo>
                <a:cubicBezTo>
                  <a:pt x="123" y="1450"/>
                  <a:pt x="99" y="1467"/>
                  <a:pt x="95" y="1487"/>
                </a:cubicBezTo>
                <a:cubicBezTo>
                  <a:pt x="91" y="1507"/>
                  <a:pt x="103" y="1535"/>
                  <a:pt x="104" y="1555"/>
                </a:cubicBezTo>
                <a:lnTo>
                  <a:pt x="95" y="1595"/>
                </a:lnTo>
                <a:lnTo>
                  <a:pt x="85" y="1629"/>
                </a:lnTo>
                <a:lnTo>
                  <a:pt x="88" y="1674"/>
                </a:lnTo>
                <a:cubicBezTo>
                  <a:pt x="86" y="1687"/>
                  <a:pt x="74" y="1696"/>
                  <a:pt x="71" y="1707"/>
                </a:cubicBezTo>
                <a:cubicBezTo>
                  <a:pt x="68" y="1718"/>
                  <a:pt x="79" y="1728"/>
                  <a:pt x="68" y="1743"/>
                </a:cubicBezTo>
                <a:cubicBezTo>
                  <a:pt x="58" y="1758"/>
                  <a:pt x="18" y="1782"/>
                  <a:pt x="10" y="1800"/>
                </a:cubicBezTo>
                <a:cubicBezTo>
                  <a:pt x="0" y="1817"/>
                  <a:pt x="11" y="1822"/>
                  <a:pt x="19" y="1854"/>
                </a:cubicBezTo>
                <a:lnTo>
                  <a:pt x="28" y="1916"/>
                </a:lnTo>
                <a:lnTo>
                  <a:pt x="64" y="1982"/>
                </a:lnTo>
                <a:lnTo>
                  <a:pt x="71" y="2037"/>
                </a:lnTo>
                <a:lnTo>
                  <a:pt x="85" y="2090"/>
                </a:lnTo>
                <a:lnTo>
                  <a:pt x="173" y="2259"/>
                </a:lnTo>
                <a:lnTo>
                  <a:pt x="223" y="2352"/>
                </a:lnTo>
                <a:lnTo>
                  <a:pt x="249" y="2402"/>
                </a:lnTo>
                <a:lnTo>
                  <a:pt x="301" y="2490"/>
                </a:lnTo>
                <a:lnTo>
                  <a:pt x="335" y="2559"/>
                </a:lnTo>
                <a:lnTo>
                  <a:pt x="362" y="2615"/>
                </a:lnTo>
                <a:cubicBezTo>
                  <a:pt x="371" y="2634"/>
                  <a:pt x="385" y="2659"/>
                  <a:pt x="391" y="2676"/>
                </a:cubicBezTo>
                <a:cubicBezTo>
                  <a:pt x="397" y="2693"/>
                  <a:pt x="392" y="2702"/>
                  <a:pt x="401" y="2717"/>
                </a:cubicBezTo>
                <a:lnTo>
                  <a:pt x="443" y="2765"/>
                </a:lnTo>
                <a:lnTo>
                  <a:pt x="346" y="2816"/>
                </a:lnTo>
                <a:lnTo>
                  <a:pt x="262" y="2874"/>
                </a:lnTo>
                <a:cubicBezTo>
                  <a:pt x="248" y="2892"/>
                  <a:pt x="263" y="2915"/>
                  <a:pt x="263" y="2922"/>
                </a:cubicBezTo>
                <a:cubicBezTo>
                  <a:pt x="263" y="2929"/>
                  <a:pt x="254" y="2913"/>
                  <a:pt x="260" y="2919"/>
                </a:cubicBezTo>
                <a:cubicBezTo>
                  <a:pt x="266" y="2932"/>
                  <a:pt x="276" y="2956"/>
                  <a:pt x="298" y="2958"/>
                </a:cubicBezTo>
                <a:lnTo>
                  <a:pt x="386" y="2942"/>
                </a:lnTo>
                <a:lnTo>
                  <a:pt x="367" y="2961"/>
                </a:lnTo>
                <a:lnTo>
                  <a:pt x="341" y="3069"/>
                </a:lnTo>
                <a:lnTo>
                  <a:pt x="370" y="3103"/>
                </a:lnTo>
                <a:lnTo>
                  <a:pt x="298" y="3273"/>
                </a:lnTo>
                <a:lnTo>
                  <a:pt x="268" y="3344"/>
                </a:lnTo>
                <a:cubicBezTo>
                  <a:pt x="266" y="3363"/>
                  <a:pt x="269" y="3380"/>
                  <a:pt x="284" y="3389"/>
                </a:cubicBezTo>
                <a:cubicBezTo>
                  <a:pt x="296" y="3397"/>
                  <a:pt x="335" y="3407"/>
                  <a:pt x="361" y="3396"/>
                </a:cubicBezTo>
                <a:lnTo>
                  <a:pt x="443" y="3321"/>
                </a:lnTo>
                <a:lnTo>
                  <a:pt x="491" y="3249"/>
                </a:lnTo>
                <a:lnTo>
                  <a:pt x="515" y="3140"/>
                </a:lnTo>
                <a:lnTo>
                  <a:pt x="564" y="3103"/>
                </a:lnTo>
                <a:lnTo>
                  <a:pt x="588" y="3055"/>
                </a:lnTo>
                <a:lnTo>
                  <a:pt x="631" y="2934"/>
                </a:lnTo>
                <a:lnTo>
                  <a:pt x="647" y="2831"/>
                </a:lnTo>
                <a:lnTo>
                  <a:pt x="668" y="2811"/>
                </a:lnTo>
                <a:cubicBezTo>
                  <a:pt x="671" y="2801"/>
                  <a:pt x="665" y="2789"/>
                  <a:pt x="667" y="2771"/>
                </a:cubicBezTo>
                <a:cubicBezTo>
                  <a:pt x="669" y="2753"/>
                  <a:pt x="679" y="2716"/>
                  <a:pt x="680" y="2702"/>
                </a:cubicBezTo>
                <a:cubicBezTo>
                  <a:pt x="678" y="2685"/>
                  <a:pt x="670" y="2695"/>
                  <a:pt x="670" y="2685"/>
                </a:cubicBezTo>
                <a:lnTo>
                  <a:pt x="679" y="2640"/>
                </a:lnTo>
                <a:lnTo>
                  <a:pt x="676" y="2589"/>
                </a:lnTo>
                <a:lnTo>
                  <a:pt x="685" y="2499"/>
                </a:lnTo>
                <a:lnTo>
                  <a:pt x="703" y="2448"/>
                </a:lnTo>
                <a:lnTo>
                  <a:pt x="712" y="2400"/>
                </a:lnTo>
                <a:lnTo>
                  <a:pt x="718" y="2331"/>
                </a:lnTo>
                <a:lnTo>
                  <a:pt x="733" y="2257"/>
                </a:lnTo>
                <a:lnTo>
                  <a:pt x="760" y="2133"/>
                </a:lnTo>
                <a:cubicBezTo>
                  <a:pt x="771" y="2106"/>
                  <a:pt x="793" y="2115"/>
                  <a:pt x="799" y="2096"/>
                </a:cubicBezTo>
                <a:cubicBezTo>
                  <a:pt x="805" y="2077"/>
                  <a:pt x="802" y="2051"/>
                  <a:pt x="796" y="2021"/>
                </a:cubicBezTo>
                <a:lnTo>
                  <a:pt x="764" y="1916"/>
                </a:lnTo>
                <a:lnTo>
                  <a:pt x="769" y="1788"/>
                </a:lnTo>
                <a:lnTo>
                  <a:pt x="757" y="1725"/>
                </a:lnTo>
                <a:lnTo>
                  <a:pt x="758" y="1676"/>
                </a:lnTo>
                <a:lnTo>
                  <a:pt x="745" y="1625"/>
                </a:lnTo>
                <a:lnTo>
                  <a:pt x="740" y="1476"/>
                </a:lnTo>
                <a:lnTo>
                  <a:pt x="757" y="1418"/>
                </a:lnTo>
                <a:lnTo>
                  <a:pt x="767" y="1338"/>
                </a:lnTo>
                <a:lnTo>
                  <a:pt x="787" y="1280"/>
                </a:lnTo>
                <a:lnTo>
                  <a:pt x="797" y="1223"/>
                </a:lnTo>
                <a:lnTo>
                  <a:pt x="806" y="1218"/>
                </a:lnTo>
                <a:lnTo>
                  <a:pt x="842" y="1223"/>
                </a:lnTo>
                <a:lnTo>
                  <a:pt x="997" y="1176"/>
                </a:lnTo>
                <a:lnTo>
                  <a:pt x="1070" y="1137"/>
                </a:lnTo>
                <a:lnTo>
                  <a:pt x="1093" y="1083"/>
                </a:lnTo>
                <a:cubicBezTo>
                  <a:pt x="1116" y="1063"/>
                  <a:pt x="1187" y="1039"/>
                  <a:pt x="1207" y="1017"/>
                </a:cubicBezTo>
                <a:cubicBezTo>
                  <a:pt x="1226" y="993"/>
                  <a:pt x="1204" y="970"/>
                  <a:pt x="1210" y="951"/>
                </a:cubicBezTo>
                <a:cubicBezTo>
                  <a:pt x="1216" y="932"/>
                  <a:pt x="1238" y="919"/>
                  <a:pt x="1241" y="902"/>
                </a:cubicBezTo>
                <a:cubicBezTo>
                  <a:pt x="1243" y="881"/>
                  <a:pt x="1230" y="867"/>
                  <a:pt x="1229" y="848"/>
                </a:cubicBezTo>
                <a:cubicBezTo>
                  <a:pt x="1228" y="829"/>
                  <a:pt x="1242" y="810"/>
                  <a:pt x="1237" y="789"/>
                </a:cubicBezTo>
                <a:cubicBezTo>
                  <a:pt x="1234" y="763"/>
                  <a:pt x="1208" y="745"/>
                  <a:pt x="1201" y="720"/>
                </a:cubicBezTo>
                <a:cubicBezTo>
                  <a:pt x="1195" y="689"/>
                  <a:pt x="1208" y="660"/>
                  <a:pt x="1195" y="641"/>
                </a:cubicBezTo>
                <a:cubicBezTo>
                  <a:pt x="1179" y="620"/>
                  <a:pt x="1144" y="620"/>
                  <a:pt x="1121" y="608"/>
                </a:cubicBezTo>
                <a:cubicBezTo>
                  <a:pt x="1098" y="596"/>
                  <a:pt x="1069" y="583"/>
                  <a:pt x="1055" y="569"/>
                </a:cubicBezTo>
                <a:cubicBezTo>
                  <a:pt x="1037" y="556"/>
                  <a:pt x="1038" y="541"/>
                  <a:pt x="1037" y="522"/>
                </a:cubicBezTo>
                <a:cubicBezTo>
                  <a:pt x="1036" y="503"/>
                  <a:pt x="1044" y="481"/>
                  <a:pt x="1051" y="452"/>
                </a:cubicBezTo>
                <a:cubicBezTo>
                  <a:pt x="1058" y="423"/>
                  <a:pt x="1076" y="374"/>
                  <a:pt x="1081" y="345"/>
                </a:cubicBezTo>
                <a:cubicBezTo>
                  <a:pt x="1088" y="304"/>
                  <a:pt x="1087" y="297"/>
                  <a:pt x="1082" y="281"/>
                </a:cubicBezTo>
                <a:cubicBezTo>
                  <a:pt x="1077" y="265"/>
                  <a:pt x="1066" y="251"/>
                  <a:pt x="1052" y="246"/>
                </a:cubicBezTo>
                <a:cubicBezTo>
                  <a:pt x="1040" y="242"/>
                  <a:pt x="1016" y="232"/>
                  <a:pt x="999" y="249"/>
                </a:cubicBezTo>
                <a:cubicBezTo>
                  <a:pt x="983" y="265"/>
                  <a:pt x="963" y="309"/>
                  <a:pt x="953" y="344"/>
                </a:cubicBezTo>
                <a:cubicBezTo>
                  <a:pt x="945" y="376"/>
                  <a:pt x="945" y="434"/>
                  <a:pt x="941" y="462"/>
                </a:cubicBezTo>
                <a:lnTo>
                  <a:pt x="927" y="515"/>
                </a:lnTo>
                <a:lnTo>
                  <a:pt x="907" y="545"/>
                </a:lnTo>
                <a:lnTo>
                  <a:pt x="883" y="626"/>
                </a:lnTo>
                <a:lnTo>
                  <a:pt x="866" y="690"/>
                </a:lnTo>
                <a:lnTo>
                  <a:pt x="869" y="780"/>
                </a:lnTo>
                <a:lnTo>
                  <a:pt x="860" y="782"/>
                </a:lnTo>
                <a:lnTo>
                  <a:pt x="832" y="699"/>
                </a:lnTo>
                <a:lnTo>
                  <a:pt x="794" y="659"/>
                </a:lnTo>
                <a:cubicBezTo>
                  <a:pt x="777" y="648"/>
                  <a:pt x="750" y="636"/>
                  <a:pt x="727" y="633"/>
                </a:cubicBezTo>
                <a:cubicBezTo>
                  <a:pt x="706" y="630"/>
                  <a:pt x="677" y="642"/>
                  <a:pt x="656" y="641"/>
                </a:cubicBezTo>
                <a:cubicBezTo>
                  <a:pt x="634" y="640"/>
                  <a:pt x="610" y="632"/>
                  <a:pt x="602" y="627"/>
                </a:cubicBezTo>
                <a:lnTo>
                  <a:pt x="605" y="609"/>
                </a:lnTo>
                <a:lnTo>
                  <a:pt x="533" y="545"/>
                </a:lnTo>
                <a:cubicBezTo>
                  <a:pt x="524" y="530"/>
                  <a:pt x="544" y="530"/>
                  <a:pt x="550" y="521"/>
                </a:cubicBezTo>
                <a:cubicBezTo>
                  <a:pt x="556" y="512"/>
                  <a:pt x="565" y="503"/>
                  <a:pt x="572" y="489"/>
                </a:cubicBezTo>
                <a:cubicBezTo>
                  <a:pt x="582" y="469"/>
                  <a:pt x="591" y="455"/>
                  <a:pt x="595" y="434"/>
                </a:cubicBezTo>
                <a:cubicBezTo>
                  <a:pt x="597" y="419"/>
                  <a:pt x="596" y="402"/>
                  <a:pt x="593" y="399"/>
                </a:cubicBezTo>
                <a:cubicBezTo>
                  <a:pt x="590" y="396"/>
                  <a:pt x="578" y="393"/>
                  <a:pt x="578" y="389"/>
                </a:cubicBezTo>
                <a:cubicBezTo>
                  <a:pt x="578" y="385"/>
                  <a:pt x="588" y="378"/>
                  <a:pt x="592" y="374"/>
                </a:cubicBezTo>
                <a:lnTo>
                  <a:pt x="604" y="365"/>
                </a:lnTo>
                <a:lnTo>
                  <a:pt x="599" y="342"/>
                </a:lnTo>
                <a:lnTo>
                  <a:pt x="613" y="345"/>
                </a:lnTo>
                <a:lnTo>
                  <a:pt x="602" y="306"/>
                </a:lnTo>
                <a:cubicBezTo>
                  <a:pt x="603" y="298"/>
                  <a:pt x="617" y="300"/>
                  <a:pt x="617" y="294"/>
                </a:cubicBezTo>
                <a:cubicBezTo>
                  <a:pt x="618" y="290"/>
                  <a:pt x="600" y="277"/>
                  <a:pt x="599" y="270"/>
                </a:cubicBezTo>
                <a:lnTo>
                  <a:pt x="622" y="261"/>
                </a:lnTo>
                <a:cubicBezTo>
                  <a:pt x="621" y="252"/>
                  <a:pt x="594" y="221"/>
                  <a:pt x="593" y="216"/>
                </a:cubicBezTo>
                <a:cubicBezTo>
                  <a:pt x="594" y="211"/>
                  <a:pt x="623" y="249"/>
                  <a:pt x="617" y="231"/>
                </a:cubicBezTo>
                <a:cubicBezTo>
                  <a:pt x="611" y="213"/>
                  <a:pt x="599" y="197"/>
                  <a:pt x="595" y="189"/>
                </a:cubicBezTo>
                <a:cubicBezTo>
                  <a:pt x="591" y="182"/>
                  <a:pt x="575" y="164"/>
                  <a:pt x="604" y="177"/>
                </a:cubicBezTo>
                <a:cubicBezTo>
                  <a:pt x="633" y="190"/>
                  <a:pt x="581" y="155"/>
                  <a:pt x="575" y="146"/>
                </a:cubicBezTo>
                <a:cubicBezTo>
                  <a:pt x="569" y="137"/>
                  <a:pt x="565" y="127"/>
                  <a:pt x="566" y="122"/>
                </a:cubicBezTo>
                <a:cubicBezTo>
                  <a:pt x="567" y="117"/>
                  <a:pt x="584" y="121"/>
                  <a:pt x="581" y="117"/>
                </a:cubicBezTo>
                <a:cubicBezTo>
                  <a:pt x="578" y="113"/>
                  <a:pt x="560" y="107"/>
                  <a:pt x="550" y="98"/>
                </a:cubicBezTo>
                <a:cubicBezTo>
                  <a:pt x="540" y="89"/>
                  <a:pt x="537" y="74"/>
                  <a:pt x="523" y="63"/>
                </a:cubicBezTo>
                <a:cubicBezTo>
                  <a:pt x="507" y="48"/>
                  <a:pt x="485" y="40"/>
                  <a:pt x="467" y="31"/>
                </a:cubicBezTo>
                <a:cubicBezTo>
                  <a:pt x="449" y="22"/>
                  <a:pt x="434" y="16"/>
                  <a:pt x="416" y="11"/>
                </a:cubicBezTo>
                <a:cubicBezTo>
                  <a:pt x="398" y="6"/>
                  <a:pt x="378" y="0"/>
                  <a:pt x="359" y="2"/>
                </a:cubicBezTo>
                <a:cubicBezTo>
                  <a:pt x="339" y="5"/>
                  <a:pt x="321" y="19"/>
                  <a:pt x="304" y="21"/>
                </a:cubicBezTo>
                <a:cubicBezTo>
                  <a:pt x="287" y="23"/>
                  <a:pt x="275" y="8"/>
                  <a:pt x="256" y="12"/>
                </a:cubicBezTo>
                <a:cubicBezTo>
                  <a:pt x="239" y="15"/>
                  <a:pt x="208" y="31"/>
                  <a:pt x="190" y="44"/>
                </a:cubicBezTo>
                <a:lnTo>
                  <a:pt x="136" y="87"/>
                </a:lnTo>
                <a:cubicBezTo>
                  <a:pt x="127" y="92"/>
                  <a:pt x="137" y="72"/>
                  <a:pt x="134" y="75"/>
                </a:cubicBezTo>
                <a:cubicBezTo>
                  <a:pt x="132" y="77"/>
                  <a:pt x="125" y="96"/>
                  <a:pt x="121" y="104"/>
                </a:cubicBezTo>
                <a:cubicBezTo>
                  <a:pt x="118" y="105"/>
                  <a:pt x="117" y="80"/>
                  <a:pt x="115" y="84"/>
                </a:cubicBezTo>
                <a:cubicBezTo>
                  <a:pt x="113" y="88"/>
                  <a:pt x="115" y="111"/>
                  <a:pt x="112" y="126"/>
                </a:cubicBezTo>
                <a:cubicBezTo>
                  <a:pt x="109" y="141"/>
                  <a:pt x="100" y="170"/>
                  <a:pt x="94" y="174"/>
                </a:cubicBezTo>
                <a:cubicBezTo>
                  <a:pt x="90" y="187"/>
                  <a:pt x="72" y="133"/>
                  <a:pt x="77" y="152"/>
                </a:cubicBezTo>
                <a:cubicBezTo>
                  <a:pt x="82" y="171"/>
                  <a:pt x="86" y="196"/>
                  <a:pt x="85" y="200"/>
                </a:cubicBezTo>
                <a:cubicBezTo>
                  <a:pt x="84" y="204"/>
                  <a:pt x="73" y="170"/>
                  <a:pt x="70" y="176"/>
                </a:cubicBezTo>
                <a:cubicBezTo>
                  <a:pt x="87" y="212"/>
                  <a:pt x="67" y="215"/>
                  <a:pt x="68" y="237"/>
                </a:cubicBezTo>
                <a:cubicBezTo>
                  <a:pt x="66" y="252"/>
                  <a:pt x="77" y="263"/>
                  <a:pt x="58" y="269"/>
                </a:cubicBezTo>
                <a:cubicBezTo>
                  <a:pt x="39" y="275"/>
                  <a:pt x="77" y="275"/>
                  <a:pt x="77" y="279"/>
                </a:cubicBezTo>
                <a:cubicBezTo>
                  <a:pt x="77" y="283"/>
                  <a:pt x="74" y="297"/>
                  <a:pt x="58" y="294"/>
                </a:cubicBezTo>
                <a:cubicBezTo>
                  <a:pt x="42" y="291"/>
                  <a:pt x="80" y="310"/>
                  <a:pt x="85" y="318"/>
                </a:cubicBezTo>
                <a:cubicBezTo>
                  <a:pt x="90" y="326"/>
                  <a:pt x="85" y="334"/>
                  <a:pt x="89" y="344"/>
                </a:cubicBezTo>
                <a:lnTo>
                  <a:pt x="109" y="377"/>
                </a:lnTo>
                <a:close/>
              </a:path>
            </a:pathLst>
          </a:custGeom>
          <a:gradFill rotWithShape="1">
            <a:gsLst>
              <a:gs pos="0">
                <a:schemeClr val="accent1"/>
              </a:gs>
              <a:gs pos="100000">
                <a:schemeClr val="accent1">
                  <a:gamma/>
                  <a:shade val="0"/>
                  <a:invGamma/>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18" name="Rectangle 17"/>
          <p:cNvSpPr>
            <a:spLocks noChangeArrowheads="1"/>
          </p:cNvSpPr>
          <p:nvPr/>
        </p:nvSpPr>
        <p:spPr bwMode="gray">
          <a:xfrm>
            <a:off x="5375126" y="4509914"/>
            <a:ext cx="1793875" cy="1594604"/>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110000"/>
              </a:lnSpc>
              <a:defRPr/>
            </a:pPr>
            <a:r>
              <a:rPr lang="zh-CN" altLang="en-US" b="1" u="none" dirty="0">
                <a:solidFill>
                  <a:schemeClr val="bg1"/>
                </a:solidFill>
                <a:latin typeface="微软雅黑" pitchFamily="34" charset="-122"/>
                <a:ea typeface="微软雅黑" pitchFamily="34" charset="-122"/>
              </a:rPr>
              <a:t>独立于单位就业之外就业：自雇型就业、自主就业、独立服务型就业</a:t>
            </a:r>
            <a:endParaRPr lang="en-US" altLang="zh-CN" b="1" u="none" dirty="0">
              <a:solidFill>
                <a:schemeClr val="bg1"/>
              </a:solidFill>
              <a:latin typeface="微软雅黑" pitchFamily="34" charset="-122"/>
              <a:ea typeface="微软雅黑" pitchFamily="34" charset="-122"/>
            </a:endParaRPr>
          </a:p>
        </p:txBody>
      </p:sp>
      <p:sp>
        <p:nvSpPr>
          <p:cNvPr id="19" name="矩形 18">
            <a:extLst>
              <a:ext uri="{FF2B5EF4-FFF2-40B4-BE49-F238E27FC236}">
                <a16:creationId xmlns:a16="http://schemas.microsoft.com/office/drawing/2014/main" id="{CD7A0A50-A1E9-47F1-B630-0444970FB2E5}"/>
              </a:ext>
            </a:extLst>
          </p:cNvPr>
          <p:cNvSpPr/>
          <p:nvPr/>
        </p:nvSpPr>
        <p:spPr>
          <a:xfrm>
            <a:off x="803865" y="323439"/>
            <a:ext cx="2614818" cy="1477328"/>
          </a:xfrm>
          <a:prstGeom prst="rect">
            <a:avLst/>
          </a:prstGeom>
        </p:spPr>
        <p:txBody>
          <a:bodyPr wrap="none">
            <a:spAutoFit/>
          </a:bodyPr>
          <a:lstStyle/>
          <a:p>
            <a:r>
              <a:rPr lang="zh-CN" altLang="en-US" sz="3000" b="1" dirty="0">
                <a:solidFill>
                  <a:schemeClr val="bg1"/>
                </a:solidFill>
                <a:latin typeface="微软雅黑" pitchFamily="34" charset="-122"/>
                <a:ea typeface="微软雅黑" pitchFamily="34" charset="-122"/>
              </a:rPr>
              <a:t> </a:t>
            </a:r>
            <a:r>
              <a:rPr lang="zh-CN" altLang="en-US" sz="3000" b="1" dirty="0" smtClean="0">
                <a:solidFill>
                  <a:schemeClr val="bg1"/>
                </a:solidFill>
                <a:latin typeface="微软雅黑" pitchFamily="34" charset="-122"/>
                <a:ea typeface="微软雅黑" pitchFamily="34" charset="-122"/>
              </a:rPr>
              <a:t>一</a:t>
            </a:r>
            <a:r>
              <a:rPr lang="zh-CN" altLang="en-US" sz="3000" b="1" dirty="0" smtClean="0">
                <a:solidFill>
                  <a:schemeClr val="bg1"/>
                </a:solidFill>
                <a:latin typeface="宋体" pitchFamily="2" charset="-122"/>
                <a:ea typeface="宋体" pitchFamily="2" charset="-122"/>
              </a:rPr>
              <a:t>、就业统计</a:t>
            </a: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20"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对角圆角矩形 10">
            <a:extLst>
              <a:ext uri="{FF2B5EF4-FFF2-40B4-BE49-F238E27FC236}">
                <a16:creationId xmlns:a16="http://schemas.microsoft.com/office/drawing/2014/main" id="{347A1711-A3EC-47E2-9FCB-812AB9F2297C}"/>
              </a:ext>
            </a:extLst>
          </p:cNvPr>
          <p:cNvSpPr/>
          <p:nvPr/>
        </p:nvSpPr>
        <p:spPr>
          <a:xfrm>
            <a:off x="249506" y="1048154"/>
            <a:ext cx="3150792" cy="720167"/>
          </a:xfrm>
          <a:prstGeom prst="round2DiagRect">
            <a:avLst/>
          </a:prstGeom>
          <a:solidFill>
            <a:srgbClr val="7030A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（四）灵活</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就业</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CH2-2</a:t>
            </a:r>
            <a:r>
              <a:rPr lang="zh-CN" altLang="en-US" dirty="0" smtClean="0">
                <a:latin typeface="KaiTi" panose="02010609060101010101" pitchFamily="49" charset="-122"/>
                <a:ea typeface="KaiTi" panose="02010609060101010101" pitchFamily="49" charset="-122"/>
              </a:rPr>
              <a:t> 就业与失业统计</a:t>
            </a:r>
            <a:endParaRPr lang="zh-CN" altLang="en-US" dirty="0">
              <a:latin typeface="KaiTi" panose="02010609060101010101" pitchFamily="49" charset="-122"/>
              <a:ea typeface="KaiTi" panose="02010609060101010101" pitchFamily="49" charset="-122"/>
            </a:endParaRPr>
          </a:p>
        </p:txBody>
      </p:sp>
      <p:sp>
        <p:nvSpPr>
          <p:cNvPr id="23"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16</a:t>
            </a:fld>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702" y="2205658"/>
            <a:ext cx="8856984" cy="1938992"/>
          </a:xfrm>
          <a:prstGeom prst="rect">
            <a:avLst/>
          </a:prstGeom>
        </p:spPr>
        <p:txBody>
          <a:bodyPr wrap="square">
            <a:spAutoFit/>
          </a:bodyPr>
          <a:lstStyle/>
          <a:p>
            <a:pPr>
              <a:lnSpc>
                <a:spcPct val="150000"/>
              </a:lnSpc>
              <a:defRPr/>
            </a:pPr>
            <a:r>
              <a:rPr lang="zh-CN" altLang="en-US" sz="2000" b="1" dirty="0" smtClean="0">
                <a:solidFill>
                  <a:srgbClr val="FF0000"/>
                </a:solidFill>
                <a:latin typeface="微软雅黑" pitchFamily="34" charset="-122"/>
                <a:ea typeface="微软雅黑" pitchFamily="34" charset="-122"/>
              </a:rPr>
              <a:t>反映就业人员的人口特征分布状况：</a:t>
            </a:r>
            <a:endParaRPr lang="en-US" altLang="zh-CN" sz="2000" b="1" dirty="0" smtClean="0">
              <a:solidFill>
                <a:srgbClr val="FF0000"/>
              </a:solidFill>
              <a:latin typeface="微软雅黑" pitchFamily="34" charset="-122"/>
              <a:ea typeface="微软雅黑" pitchFamily="34" charset="-122"/>
            </a:endParaRPr>
          </a:p>
          <a:p>
            <a:pPr>
              <a:lnSpc>
                <a:spcPct val="150000"/>
              </a:lnSpc>
              <a:defRPr/>
            </a:pPr>
            <a:r>
              <a:rPr lang="en-US" altLang="zh-CN" sz="2000" b="1" dirty="0" smtClean="0">
                <a:solidFill>
                  <a:srgbClr val="FF0000"/>
                </a:solidFill>
                <a:latin typeface="微软雅黑" pitchFamily="34" charset="-122"/>
                <a:ea typeface="微软雅黑" pitchFamily="34" charset="-122"/>
              </a:rPr>
              <a:t>       </a:t>
            </a:r>
            <a:r>
              <a:rPr lang="zh-CN" altLang="en-US" sz="2000" b="1" dirty="0" smtClean="0">
                <a:solidFill>
                  <a:srgbClr val="000000"/>
                </a:solidFill>
                <a:latin typeface="微软雅黑" pitchFamily="34" charset="-122"/>
                <a:ea typeface="微软雅黑" pitchFamily="34" charset="-122"/>
              </a:rPr>
              <a:t>研究就业人口中不同年龄、性别、文化程度和技能水平的人员分布比例 </a:t>
            </a:r>
          </a:p>
          <a:p>
            <a:pPr>
              <a:lnSpc>
                <a:spcPct val="150000"/>
              </a:lnSpc>
              <a:defRPr/>
            </a:pPr>
            <a:r>
              <a:rPr lang="zh-CN" altLang="en-US" sz="2000" b="1" dirty="0" smtClean="0">
                <a:solidFill>
                  <a:srgbClr val="FF0000"/>
                </a:solidFill>
                <a:latin typeface="微软雅黑" pitchFamily="34" charset="-122"/>
                <a:ea typeface="微软雅黑" pitchFamily="34" charset="-122"/>
              </a:rPr>
              <a:t>反映就业人员社会经济方面的分布状况：</a:t>
            </a:r>
            <a:endParaRPr lang="en-US" altLang="zh-CN" sz="2000" b="1" dirty="0" smtClean="0">
              <a:solidFill>
                <a:srgbClr val="FF0000"/>
              </a:solidFill>
              <a:latin typeface="微软雅黑" pitchFamily="34" charset="-122"/>
              <a:ea typeface="微软雅黑" pitchFamily="34" charset="-122"/>
            </a:endParaRPr>
          </a:p>
          <a:p>
            <a:pPr>
              <a:lnSpc>
                <a:spcPct val="150000"/>
              </a:lnSpc>
              <a:buFont typeface="Wingdings" pitchFamily="2" charset="2"/>
              <a:buNone/>
              <a:defRPr/>
            </a:pPr>
            <a:r>
              <a:rPr lang="zh-CN" altLang="en-US" sz="2000" b="1" dirty="0" smtClean="0">
                <a:solidFill>
                  <a:srgbClr val="000000"/>
                </a:solidFill>
                <a:latin typeface="微软雅黑" pitchFamily="34" charset="-122"/>
                <a:ea typeface="微软雅黑" pitchFamily="34" charset="-122"/>
              </a:rPr>
              <a:t>       研究就业人口在不同部门、产业、生产单位类型等方面的分布 </a:t>
            </a:r>
          </a:p>
        </p:txBody>
      </p:sp>
      <p:sp>
        <p:nvSpPr>
          <p:cNvPr id="3" name="矩形 2">
            <a:extLst>
              <a:ext uri="{FF2B5EF4-FFF2-40B4-BE49-F238E27FC236}">
                <a16:creationId xmlns:a16="http://schemas.microsoft.com/office/drawing/2014/main" id="{CD7A0A50-A1E9-47F1-B630-0444970FB2E5}"/>
              </a:ext>
            </a:extLst>
          </p:cNvPr>
          <p:cNvSpPr/>
          <p:nvPr/>
        </p:nvSpPr>
        <p:spPr>
          <a:xfrm>
            <a:off x="803865" y="323439"/>
            <a:ext cx="2614818" cy="1477328"/>
          </a:xfrm>
          <a:prstGeom prst="rect">
            <a:avLst/>
          </a:prstGeom>
        </p:spPr>
        <p:txBody>
          <a:bodyPr wrap="none">
            <a:spAutoFit/>
          </a:bodyPr>
          <a:lstStyle/>
          <a:p>
            <a:r>
              <a:rPr lang="zh-CN" altLang="en-US" sz="3000" b="1" dirty="0">
                <a:solidFill>
                  <a:schemeClr val="bg1"/>
                </a:solidFill>
                <a:latin typeface="微软雅黑" pitchFamily="34" charset="-122"/>
                <a:ea typeface="微软雅黑" pitchFamily="34" charset="-122"/>
              </a:rPr>
              <a:t> </a:t>
            </a:r>
            <a:r>
              <a:rPr lang="zh-CN" altLang="en-US" sz="3000" b="1" dirty="0" smtClean="0">
                <a:solidFill>
                  <a:schemeClr val="bg1"/>
                </a:solidFill>
                <a:latin typeface="微软雅黑" pitchFamily="34" charset="-122"/>
                <a:ea typeface="微软雅黑" pitchFamily="34" charset="-122"/>
              </a:rPr>
              <a:t>一</a:t>
            </a:r>
            <a:r>
              <a:rPr lang="zh-CN" altLang="en-US" sz="3000" b="1" dirty="0" smtClean="0">
                <a:solidFill>
                  <a:schemeClr val="bg1"/>
                </a:solidFill>
                <a:latin typeface="宋体" pitchFamily="2" charset="-122"/>
                <a:ea typeface="宋体" pitchFamily="2" charset="-122"/>
              </a:rPr>
              <a:t>、就业统计</a:t>
            </a: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4"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对角圆角矩形 10">
            <a:extLst>
              <a:ext uri="{FF2B5EF4-FFF2-40B4-BE49-F238E27FC236}">
                <a16:creationId xmlns:a16="http://schemas.microsoft.com/office/drawing/2014/main" id="{347A1711-A3EC-47E2-9FCB-812AB9F2297C}"/>
              </a:ext>
            </a:extLst>
          </p:cNvPr>
          <p:cNvSpPr/>
          <p:nvPr/>
        </p:nvSpPr>
        <p:spPr>
          <a:xfrm>
            <a:off x="694606" y="1053530"/>
            <a:ext cx="4104456" cy="720167"/>
          </a:xfrm>
          <a:prstGeom prst="round2DiagRect">
            <a:avLst/>
          </a:prstGeom>
          <a:solidFill>
            <a:srgbClr val="7030A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（五）就业结构</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分析</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Rectangle 1"/>
          <p:cNvSpPr>
            <a:spLocks noChangeArrowheads="1"/>
          </p:cNvSpPr>
          <p:nvPr/>
        </p:nvSpPr>
        <p:spPr bwMode="auto">
          <a:xfrm>
            <a:off x="1918742" y="4611900"/>
            <a:ext cx="8424936" cy="874407"/>
          </a:xfrm>
          <a:prstGeom prst="rect">
            <a:avLst/>
          </a:prstGeom>
          <a:solidFill>
            <a:srgbClr val="FFFF00"/>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50000"/>
              </a:lnSpc>
              <a:spcBef>
                <a:spcPct val="0"/>
              </a:spcBef>
              <a:spcAft>
                <a:spcPct val="0"/>
              </a:spcAft>
              <a:buClrTx/>
              <a:buSzTx/>
              <a:buFontTx/>
              <a:buNone/>
              <a:tabLst/>
            </a:pPr>
            <a:r>
              <a:rPr kumimoji="0" lang="zh-CN" altLang="en-US" b="1"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专栏</a:t>
            </a:r>
            <a:r>
              <a:rPr kumimoji="0" lang="en-US" altLang="zh-CN" b="1"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2-4</a:t>
            </a:r>
            <a:r>
              <a:rPr kumimoji="0" lang="zh-CN" altLang="en-US" b="1"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农民工及相关调查，见</a:t>
            </a:r>
            <a:r>
              <a:rPr kumimoji="0" lang="zh-CN" b="1"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国家统计局</a:t>
            </a:r>
            <a:r>
              <a:rPr kumimoji="0" lang="zh-CN" altLang="zh-CN" b="1"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a:t>
            </a:r>
            <a:r>
              <a:rPr kumimoji="0" lang="en-US" altLang="zh-CN" b="1"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2017</a:t>
            </a:r>
            <a:r>
              <a:rPr kumimoji="0" lang="zh-CN" altLang="en-US" b="1"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年农民工监测调查报告</a:t>
            </a:r>
            <a:r>
              <a:rPr kumimoji="0" lang="en-US" altLang="zh-CN" b="1"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rPr>
              <a:t>》</a:t>
            </a:r>
            <a:r>
              <a:rPr kumimoji="0" lang="en-US" altLang="zh-CN" b="0" i="0" u="none" strike="noStrike" cap="none" normalizeH="0" baseline="0" dirty="0" smtClean="0">
                <a:ln>
                  <a:noFill/>
                </a:ln>
                <a:solidFill>
                  <a:srgbClr val="FF0000"/>
                </a:solidFill>
                <a:effectLst/>
                <a:latin typeface="微软雅黑" pitchFamily="34" charset="-122"/>
                <a:ea typeface="微软雅黑" pitchFamily="34" charset="-122"/>
                <a:cs typeface="Times New Roman" pitchFamily="18" charset="0"/>
                <a:hlinkClick r:id="rId2"/>
              </a:rPr>
              <a:t>http://www.stats.gov.cn/tjsj/zxfb/201804/t20180427_1596389.html</a:t>
            </a:r>
            <a:endParaRPr kumimoji="0" lang="en-US" altLang="zh-CN" b="0"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7A0A50-A1E9-47F1-B630-0444970FB2E5}"/>
              </a:ext>
            </a:extLst>
          </p:cNvPr>
          <p:cNvSpPr/>
          <p:nvPr/>
        </p:nvSpPr>
        <p:spPr>
          <a:xfrm>
            <a:off x="803865" y="323439"/>
            <a:ext cx="2614818" cy="1477328"/>
          </a:xfrm>
          <a:prstGeom prst="rect">
            <a:avLst/>
          </a:prstGeom>
        </p:spPr>
        <p:txBody>
          <a:bodyPr wrap="none">
            <a:spAutoFit/>
          </a:bodyPr>
          <a:lstStyle/>
          <a:p>
            <a:r>
              <a:rPr lang="zh-CN" altLang="en-US" sz="3000" b="1" dirty="0">
                <a:solidFill>
                  <a:schemeClr val="bg1"/>
                </a:solidFill>
                <a:latin typeface="微软雅黑" pitchFamily="34" charset="-122"/>
                <a:ea typeface="微软雅黑" pitchFamily="34" charset="-122"/>
              </a:rPr>
              <a:t> </a:t>
            </a:r>
            <a:r>
              <a:rPr lang="zh-CN" altLang="en-US" sz="3000" b="1" dirty="0" smtClean="0">
                <a:solidFill>
                  <a:schemeClr val="bg1"/>
                </a:solidFill>
                <a:latin typeface="微软雅黑" pitchFamily="34" charset="-122"/>
                <a:ea typeface="微软雅黑" pitchFamily="34" charset="-122"/>
              </a:rPr>
              <a:t>二</a:t>
            </a:r>
            <a:r>
              <a:rPr lang="zh-CN" altLang="en-US" sz="3000" b="1" dirty="0" smtClean="0">
                <a:solidFill>
                  <a:schemeClr val="bg1"/>
                </a:solidFill>
                <a:latin typeface="宋体" pitchFamily="2" charset="-122"/>
                <a:ea typeface="宋体" pitchFamily="2" charset="-122"/>
              </a:rPr>
              <a:t>、失业统计</a:t>
            </a: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3"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对角圆角矩形 10">
            <a:extLst>
              <a:ext uri="{FF2B5EF4-FFF2-40B4-BE49-F238E27FC236}">
                <a16:creationId xmlns:a16="http://schemas.microsoft.com/office/drawing/2014/main" id="{347A1711-A3EC-47E2-9FCB-812AB9F2297C}"/>
              </a:ext>
            </a:extLst>
          </p:cNvPr>
          <p:cNvSpPr/>
          <p:nvPr/>
        </p:nvSpPr>
        <p:spPr>
          <a:xfrm>
            <a:off x="694606" y="1053530"/>
            <a:ext cx="3600400" cy="720167"/>
          </a:xfrm>
          <a:prstGeom prst="round2Diag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（一）失业</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的含义</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CH2-2</a:t>
            </a:r>
            <a:r>
              <a:rPr lang="zh-CN" altLang="en-US" dirty="0" smtClean="0">
                <a:latin typeface="KaiTi" panose="02010609060101010101" pitchFamily="49" charset="-122"/>
                <a:ea typeface="KaiTi" panose="02010609060101010101" pitchFamily="49" charset="-122"/>
              </a:rPr>
              <a:t> 就业与失业统计</a:t>
            </a:r>
            <a:endParaRPr lang="zh-CN" altLang="en-US" dirty="0">
              <a:latin typeface="KaiTi" panose="02010609060101010101" pitchFamily="49" charset="-122"/>
              <a:ea typeface="KaiTi" panose="02010609060101010101" pitchFamily="49" charset="-122"/>
            </a:endParaRPr>
          </a:p>
        </p:txBody>
      </p:sp>
      <p:sp>
        <p:nvSpPr>
          <p:cNvPr id="6"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18</a:t>
            </a:fld>
            <a:endParaRPr lang="zh-CN" altLang="en-US" dirty="0"/>
          </a:p>
        </p:txBody>
      </p:sp>
      <p:sp>
        <p:nvSpPr>
          <p:cNvPr id="7" name="AutoShape 4"/>
          <p:cNvSpPr>
            <a:spLocks noChangeArrowheads="1"/>
          </p:cNvSpPr>
          <p:nvPr/>
        </p:nvSpPr>
        <p:spPr bwMode="gray">
          <a:xfrm>
            <a:off x="9839622" y="2853730"/>
            <a:ext cx="1919287" cy="593725"/>
          </a:xfrm>
          <a:prstGeom prst="roundRect">
            <a:avLst>
              <a:gd name="adj" fmla="val 50000"/>
            </a:avLst>
          </a:prstGeom>
          <a:gradFill rotWithShape="1">
            <a:gsLst>
              <a:gs pos="0">
                <a:schemeClr val="hlink"/>
              </a:gs>
              <a:gs pos="100000">
                <a:schemeClr val="hlink">
                  <a:gamma/>
                  <a:shade val="76471"/>
                  <a:invGamma/>
                </a:schemeClr>
              </a:gs>
            </a:gsLst>
            <a:lin ang="5400000" scaled="1"/>
          </a:gradFill>
          <a:ln w="28575">
            <a:solidFill>
              <a:schemeClr val="hlink"/>
            </a:solidFill>
            <a:round/>
            <a:headEnd/>
            <a:tailEnd/>
          </a:ln>
          <a:effectLst>
            <a:outerShdw dist="52363" dir="4557825" algn="ctr" rotWithShape="0">
              <a:srgbClr val="1C1C1C">
                <a:alpha val="50000"/>
              </a:srgbClr>
            </a:outerShdw>
          </a:effectLst>
        </p:spPr>
        <p:txBody>
          <a:bodyPr wrap="none" anchor="ctr"/>
          <a:lstStyle/>
          <a:p>
            <a:pPr>
              <a:defRPr/>
            </a:pPr>
            <a:endParaRPr lang="zh-CN" altLang="en-US">
              <a:latin typeface="Arial" charset="0"/>
            </a:endParaRPr>
          </a:p>
        </p:txBody>
      </p:sp>
      <p:sp>
        <p:nvSpPr>
          <p:cNvPr id="8" name="AutoShape 5"/>
          <p:cNvSpPr>
            <a:spLocks noChangeArrowheads="1"/>
          </p:cNvSpPr>
          <p:nvPr/>
        </p:nvSpPr>
        <p:spPr bwMode="gray">
          <a:xfrm>
            <a:off x="5087094" y="2853730"/>
            <a:ext cx="1919287" cy="593725"/>
          </a:xfrm>
          <a:prstGeom prst="roundRect">
            <a:avLst>
              <a:gd name="adj" fmla="val 50000"/>
            </a:avLst>
          </a:prstGeom>
          <a:gradFill rotWithShape="1">
            <a:gsLst>
              <a:gs pos="0">
                <a:schemeClr val="hlink"/>
              </a:gs>
              <a:gs pos="100000">
                <a:schemeClr val="hlink">
                  <a:gamma/>
                  <a:shade val="76471"/>
                  <a:invGamma/>
                </a:schemeClr>
              </a:gs>
            </a:gsLst>
            <a:lin ang="5400000" scaled="1"/>
          </a:gradFill>
          <a:ln w="28575">
            <a:solidFill>
              <a:schemeClr val="hlink"/>
            </a:solidFill>
            <a:round/>
            <a:headEnd/>
            <a:tailEnd/>
          </a:ln>
          <a:effectLst>
            <a:outerShdw dist="52363" dir="4557825" algn="ctr" rotWithShape="0">
              <a:srgbClr val="1C1C1C">
                <a:alpha val="50000"/>
              </a:srgbClr>
            </a:outerShdw>
          </a:effectLst>
        </p:spPr>
        <p:txBody>
          <a:bodyPr wrap="none" anchor="ctr"/>
          <a:lstStyle/>
          <a:p>
            <a:pPr>
              <a:defRPr/>
            </a:pPr>
            <a:endParaRPr lang="zh-CN" altLang="en-US">
              <a:latin typeface="Arial" charset="0"/>
            </a:endParaRPr>
          </a:p>
        </p:txBody>
      </p:sp>
      <p:sp>
        <p:nvSpPr>
          <p:cNvPr id="9" name="AutoShape 6"/>
          <p:cNvSpPr>
            <a:spLocks noChangeArrowheads="1"/>
          </p:cNvSpPr>
          <p:nvPr/>
        </p:nvSpPr>
        <p:spPr bwMode="gray">
          <a:xfrm>
            <a:off x="7535366" y="5806058"/>
            <a:ext cx="1919287" cy="593725"/>
          </a:xfrm>
          <a:prstGeom prst="roundRect">
            <a:avLst>
              <a:gd name="adj" fmla="val 50000"/>
            </a:avLst>
          </a:prstGeom>
          <a:gradFill rotWithShape="1">
            <a:gsLst>
              <a:gs pos="0">
                <a:schemeClr val="hlink"/>
              </a:gs>
              <a:gs pos="100000">
                <a:schemeClr val="hlink">
                  <a:gamma/>
                  <a:shade val="76471"/>
                  <a:invGamma/>
                </a:schemeClr>
              </a:gs>
            </a:gsLst>
            <a:lin ang="5400000" scaled="1"/>
          </a:gradFill>
          <a:ln w="28575">
            <a:solidFill>
              <a:schemeClr val="hlink"/>
            </a:solidFill>
            <a:round/>
            <a:headEnd/>
            <a:tailEnd/>
          </a:ln>
          <a:effectLst>
            <a:outerShdw dist="52363" dir="4557825" algn="ctr" rotWithShape="0">
              <a:srgbClr val="1C1C1C">
                <a:alpha val="50000"/>
              </a:srgbClr>
            </a:outerShdw>
          </a:effectLst>
        </p:spPr>
        <p:txBody>
          <a:bodyPr wrap="none" anchor="ctr"/>
          <a:lstStyle/>
          <a:p>
            <a:pPr>
              <a:defRPr/>
            </a:pPr>
            <a:endParaRPr lang="zh-CN" altLang="en-US">
              <a:latin typeface="Arial" charset="0"/>
            </a:endParaRPr>
          </a:p>
        </p:txBody>
      </p:sp>
      <p:sp>
        <p:nvSpPr>
          <p:cNvPr id="10" name="AutoShape 7"/>
          <p:cNvSpPr>
            <a:spLocks noChangeArrowheads="1"/>
          </p:cNvSpPr>
          <p:nvPr/>
        </p:nvSpPr>
        <p:spPr bwMode="gray">
          <a:xfrm>
            <a:off x="5231110" y="5013970"/>
            <a:ext cx="1919288" cy="593725"/>
          </a:xfrm>
          <a:prstGeom prst="roundRect">
            <a:avLst>
              <a:gd name="adj" fmla="val 50000"/>
            </a:avLst>
          </a:prstGeom>
          <a:gradFill rotWithShape="1">
            <a:gsLst>
              <a:gs pos="0">
                <a:schemeClr val="hlink"/>
              </a:gs>
              <a:gs pos="100000">
                <a:schemeClr val="hlink">
                  <a:gamma/>
                  <a:shade val="76471"/>
                  <a:invGamma/>
                </a:schemeClr>
              </a:gs>
            </a:gsLst>
            <a:lin ang="5400000" scaled="1"/>
          </a:gradFill>
          <a:ln w="28575">
            <a:solidFill>
              <a:schemeClr val="hlink"/>
            </a:solidFill>
            <a:round/>
            <a:headEnd/>
            <a:tailEnd/>
          </a:ln>
          <a:effectLst>
            <a:outerShdw dist="52363" dir="4557825" algn="ctr" rotWithShape="0">
              <a:srgbClr val="1C1C1C">
                <a:alpha val="50000"/>
              </a:srgbClr>
            </a:outerShdw>
          </a:effectLst>
        </p:spPr>
        <p:txBody>
          <a:bodyPr wrap="none" anchor="ctr"/>
          <a:lstStyle/>
          <a:p>
            <a:pPr>
              <a:defRPr/>
            </a:pPr>
            <a:endParaRPr lang="zh-CN" altLang="en-US">
              <a:latin typeface="Arial" charset="0"/>
            </a:endParaRPr>
          </a:p>
        </p:txBody>
      </p:sp>
      <p:sp>
        <p:nvSpPr>
          <p:cNvPr id="11" name="AutoShape 8"/>
          <p:cNvSpPr>
            <a:spLocks noChangeArrowheads="1"/>
          </p:cNvSpPr>
          <p:nvPr/>
        </p:nvSpPr>
        <p:spPr bwMode="gray">
          <a:xfrm>
            <a:off x="9623598" y="5013970"/>
            <a:ext cx="1919288" cy="593725"/>
          </a:xfrm>
          <a:prstGeom prst="roundRect">
            <a:avLst>
              <a:gd name="adj" fmla="val 50000"/>
            </a:avLst>
          </a:prstGeom>
          <a:gradFill rotWithShape="1">
            <a:gsLst>
              <a:gs pos="0">
                <a:schemeClr val="hlink"/>
              </a:gs>
              <a:gs pos="100000">
                <a:schemeClr val="hlink">
                  <a:gamma/>
                  <a:shade val="76471"/>
                  <a:invGamma/>
                </a:schemeClr>
              </a:gs>
            </a:gsLst>
            <a:lin ang="5400000" scaled="1"/>
          </a:gradFill>
          <a:ln w="28575">
            <a:solidFill>
              <a:schemeClr val="hlink"/>
            </a:solidFill>
            <a:round/>
            <a:headEnd/>
            <a:tailEnd/>
          </a:ln>
          <a:effectLst>
            <a:outerShdw dist="52363" dir="4557825" algn="ctr" rotWithShape="0">
              <a:srgbClr val="1C1C1C">
                <a:alpha val="50000"/>
              </a:srgbClr>
            </a:outerShdw>
          </a:effectLst>
        </p:spPr>
        <p:txBody>
          <a:bodyPr wrap="none" anchor="ctr"/>
          <a:lstStyle/>
          <a:p>
            <a:pPr>
              <a:defRPr/>
            </a:pPr>
            <a:endParaRPr lang="zh-CN" altLang="en-US">
              <a:latin typeface="Arial" charset="0"/>
            </a:endParaRPr>
          </a:p>
        </p:txBody>
      </p:sp>
      <p:sp>
        <p:nvSpPr>
          <p:cNvPr id="12" name="Rectangle 14"/>
          <p:cNvSpPr>
            <a:spLocks noChangeArrowheads="1"/>
          </p:cNvSpPr>
          <p:nvPr/>
        </p:nvSpPr>
        <p:spPr bwMode="white">
          <a:xfrm>
            <a:off x="10127654" y="2987898"/>
            <a:ext cx="1338262" cy="369888"/>
          </a:xfrm>
          <a:prstGeom prst="rect">
            <a:avLst/>
          </a:prstGeom>
          <a:noFill/>
          <a:ln w="9525" algn="ctr">
            <a:noFill/>
            <a:miter lim="800000"/>
            <a:headEnd/>
            <a:tailEnd/>
          </a:ln>
          <a:effectLst/>
        </p:spPr>
        <p:txBody>
          <a:bodyPr wrap="none">
            <a:spAutoFit/>
          </a:bodyPr>
          <a:lstStyle/>
          <a:p>
            <a:pPr algn="ctr"/>
            <a:r>
              <a:rPr lang="zh-CN" altLang="en-US" b="1" dirty="0">
                <a:solidFill>
                  <a:schemeClr val="bg1"/>
                </a:solidFill>
                <a:latin typeface="微软雅黑" pitchFamily="34" charset="-122"/>
                <a:ea typeface="微软雅黑" pitchFamily="34" charset="-122"/>
              </a:rPr>
              <a:t>摩擦性失业</a:t>
            </a:r>
          </a:p>
        </p:txBody>
      </p:sp>
      <p:sp>
        <p:nvSpPr>
          <p:cNvPr id="13" name="Rectangle 15"/>
          <p:cNvSpPr>
            <a:spLocks noChangeArrowheads="1"/>
          </p:cNvSpPr>
          <p:nvPr/>
        </p:nvSpPr>
        <p:spPr bwMode="white">
          <a:xfrm>
            <a:off x="5375126" y="2987898"/>
            <a:ext cx="1338263" cy="369888"/>
          </a:xfrm>
          <a:prstGeom prst="rect">
            <a:avLst/>
          </a:prstGeom>
          <a:noFill/>
          <a:ln w="9525" algn="ctr">
            <a:noFill/>
            <a:miter lim="800000"/>
            <a:headEnd/>
            <a:tailEnd/>
          </a:ln>
          <a:effectLst/>
        </p:spPr>
        <p:txBody>
          <a:bodyPr wrap="none">
            <a:spAutoFit/>
          </a:bodyPr>
          <a:lstStyle/>
          <a:p>
            <a:pPr algn="ctr"/>
            <a:r>
              <a:rPr lang="zh-CN" altLang="en-US" b="1" dirty="0">
                <a:solidFill>
                  <a:schemeClr val="bg1"/>
                </a:solidFill>
                <a:latin typeface="微软雅黑" pitchFamily="34" charset="-122"/>
                <a:ea typeface="微软雅黑" pitchFamily="34" charset="-122"/>
              </a:rPr>
              <a:t>季节性失业</a:t>
            </a:r>
          </a:p>
        </p:txBody>
      </p:sp>
      <p:sp>
        <p:nvSpPr>
          <p:cNvPr id="14" name="Rectangle 16"/>
          <p:cNvSpPr>
            <a:spLocks noChangeArrowheads="1"/>
          </p:cNvSpPr>
          <p:nvPr/>
        </p:nvSpPr>
        <p:spPr bwMode="white">
          <a:xfrm>
            <a:off x="7823398" y="5878066"/>
            <a:ext cx="1338262" cy="369332"/>
          </a:xfrm>
          <a:prstGeom prst="rect">
            <a:avLst/>
          </a:prstGeom>
          <a:noFill/>
          <a:ln w="9525" algn="ctr">
            <a:noFill/>
            <a:miter lim="800000"/>
            <a:headEnd/>
            <a:tailEnd/>
          </a:ln>
          <a:effectLst/>
        </p:spPr>
        <p:txBody>
          <a:bodyPr wrap="square">
            <a:spAutoFit/>
          </a:bodyPr>
          <a:lstStyle/>
          <a:p>
            <a:pPr algn="ctr"/>
            <a:r>
              <a:rPr lang="zh-CN" altLang="en-US" b="1" u="none" dirty="0">
                <a:solidFill>
                  <a:schemeClr val="bg1"/>
                </a:solidFill>
                <a:latin typeface="微软雅黑" pitchFamily="34" charset="-122"/>
                <a:ea typeface="微软雅黑" pitchFamily="34" charset="-122"/>
              </a:rPr>
              <a:t>技术性失业</a:t>
            </a:r>
          </a:p>
        </p:txBody>
      </p:sp>
      <p:sp>
        <p:nvSpPr>
          <p:cNvPr id="15" name="Rectangle 17"/>
          <p:cNvSpPr>
            <a:spLocks noChangeArrowheads="1"/>
          </p:cNvSpPr>
          <p:nvPr/>
        </p:nvSpPr>
        <p:spPr bwMode="white">
          <a:xfrm>
            <a:off x="9941519" y="5085978"/>
            <a:ext cx="1338263" cy="369888"/>
          </a:xfrm>
          <a:prstGeom prst="rect">
            <a:avLst/>
          </a:prstGeom>
          <a:noFill/>
          <a:ln w="9525" algn="ctr">
            <a:noFill/>
            <a:miter lim="800000"/>
            <a:headEnd/>
            <a:tailEnd/>
          </a:ln>
          <a:effectLst/>
        </p:spPr>
        <p:txBody>
          <a:bodyPr wrap="none">
            <a:spAutoFit/>
          </a:bodyPr>
          <a:lstStyle/>
          <a:p>
            <a:pPr algn="ctr"/>
            <a:r>
              <a:rPr lang="zh-CN" altLang="en-US" b="1" u="none" dirty="0">
                <a:solidFill>
                  <a:schemeClr val="bg1"/>
                </a:solidFill>
                <a:latin typeface="微软雅黑" pitchFamily="34" charset="-122"/>
                <a:ea typeface="微软雅黑" pitchFamily="34" charset="-122"/>
              </a:rPr>
              <a:t>周期性失业</a:t>
            </a:r>
          </a:p>
        </p:txBody>
      </p:sp>
      <p:sp>
        <p:nvSpPr>
          <p:cNvPr id="16" name="Rectangle 18"/>
          <p:cNvSpPr>
            <a:spLocks noChangeArrowheads="1"/>
          </p:cNvSpPr>
          <p:nvPr/>
        </p:nvSpPr>
        <p:spPr bwMode="white">
          <a:xfrm>
            <a:off x="5521623" y="5134620"/>
            <a:ext cx="1338262" cy="369888"/>
          </a:xfrm>
          <a:prstGeom prst="rect">
            <a:avLst/>
          </a:prstGeom>
          <a:noFill/>
          <a:ln w="9525" algn="ctr">
            <a:noFill/>
            <a:miter lim="800000"/>
            <a:headEnd/>
            <a:tailEnd/>
          </a:ln>
          <a:effectLst/>
        </p:spPr>
        <p:txBody>
          <a:bodyPr wrap="none">
            <a:spAutoFit/>
          </a:bodyPr>
          <a:lstStyle/>
          <a:p>
            <a:pPr algn="ctr"/>
            <a:r>
              <a:rPr lang="zh-CN" altLang="en-US" b="1" dirty="0">
                <a:solidFill>
                  <a:schemeClr val="bg1"/>
                </a:solidFill>
                <a:latin typeface="微软雅黑" pitchFamily="34" charset="-122"/>
                <a:ea typeface="微软雅黑" pitchFamily="34" charset="-122"/>
              </a:rPr>
              <a:t>结构性失业</a:t>
            </a:r>
          </a:p>
        </p:txBody>
      </p:sp>
      <p:sp>
        <p:nvSpPr>
          <p:cNvPr id="17" name="矩形 6"/>
          <p:cNvSpPr>
            <a:spLocks noChangeArrowheads="1"/>
          </p:cNvSpPr>
          <p:nvPr/>
        </p:nvSpPr>
        <p:spPr bwMode="auto">
          <a:xfrm>
            <a:off x="539750" y="2205038"/>
            <a:ext cx="3899272" cy="3073918"/>
          </a:xfrm>
          <a:prstGeom prst="rect">
            <a:avLst/>
          </a:prstGeom>
          <a:noFill/>
          <a:ln w="9525">
            <a:solidFill>
              <a:srgbClr val="00B050"/>
            </a:solidFill>
            <a:miter lim="800000"/>
            <a:headEnd/>
            <a:tailEnd/>
          </a:ln>
        </p:spPr>
        <p:txBody>
          <a:bodyPr wrap="square">
            <a:spAutoFit/>
          </a:bodyPr>
          <a:lstStyle/>
          <a:p>
            <a:pPr>
              <a:lnSpc>
                <a:spcPct val="200000"/>
              </a:lnSpc>
              <a:buFont typeface="Wingdings" pitchFamily="2" charset="2"/>
              <a:buNone/>
            </a:pPr>
            <a:r>
              <a:rPr lang="zh-CN" altLang="en-US" sz="2000" b="1" u="none" dirty="0">
                <a:solidFill>
                  <a:srgbClr val="C00000"/>
                </a:solidFill>
                <a:latin typeface="微软雅黑" pitchFamily="34" charset="-122"/>
                <a:ea typeface="微软雅黑" pitchFamily="34" charset="-122"/>
              </a:rPr>
              <a:t>在劳动年龄内有劳动能力，目前无工作，并以某种方式正在寻找工作的经济活动人口。包括就业转失业的人员和新生劳动力中未实现就业的人员</a:t>
            </a:r>
            <a:r>
              <a:rPr lang="zh-CN" altLang="en-US" sz="2000" u="none" dirty="0">
                <a:solidFill>
                  <a:srgbClr val="C00000"/>
                </a:solidFill>
                <a:latin typeface="Times New Roman" pitchFamily="18" charset="0"/>
              </a:rPr>
              <a:t>。</a:t>
            </a:r>
          </a:p>
        </p:txBody>
      </p:sp>
      <p:sp>
        <p:nvSpPr>
          <p:cNvPr id="18" name="Oval 3"/>
          <p:cNvSpPr>
            <a:spLocks noChangeArrowheads="1"/>
          </p:cNvSpPr>
          <p:nvPr/>
        </p:nvSpPr>
        <p:spPr bwMode="gray">
          <a:xfrm>
            <a:off x="6671270" y="2349674"/>
            <a:ext cx="3457575" cy="3457575"/>
          </a:xfrm>
          <a:prstGeom prst="ellipse">
            <a:avLst/>
          </a:prstGeom>
          <a:blipFill dpi="0" rotWithShape="1">
            <a:blip r:embed="rId2" cstate="print"/>
            <a:srcRect/>
            <a:stretch>
              <a:fillRect/>
            </a:stretch>
          </a:blipFill>
          <a:ln w="9525" algn="ctr">
            <a:solidFill>
              <a:schemeClr val="tx2"/>
            </a:solidFill>
            <a:prstDash val="lgDash"/>
            <a:round/>
            <a:headEnd/>
            <a:tailEnd/>
          </a:ln>
          <a:effectLst/>
        </p:spPr>
        <p:txBody>
          <a:bodyPr wrap="none" anchor="ctr"/>
          <a:lstStyle/>
          <a:p>
            <a:endParaRPr lang="zh-CN" altLang="en-US"/>
          </a:p>
        </p:txBody>
      </p:sp>
      <p:pic>
        <p:nvPicPr>
          <p:cNvPr id="19" name="Picture 20" descr="shadow_1_m"/>
          <p:cNvPicPr>
            <a:picLocks noChangeAspect="1" noChangeArrowheads="1"/>
          </p:cNvPicPr>
          <p:nvPr/>
        </p:nvPicPr>
        <p:blipFill>
          <a:blip r:embed="rId3" cstate="print"/>
          <a:srcRect/>
          <a:stretch>
            <a:fillRect/>
          </a:stretch>
        </p:blipFill>
        <p:spPr bwMode="auto">
          <a:xfrm>
            <a:off x="7031310" y="3933850"/>
            <a:ext cx="2982912" cy="10160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CH2-2</a:t>
            </a:r>
            <a:r>
              <a:rPr lang="zh-CN" altLang="en-US" dirty="0" smtClean="0">
                <a:latin typeface="KaiTi" panose="02010609060101010101" pitchFamily="49" charset="-122"/>
                <a:ea typeface="KaiTi" panose="02010609060101010101" pitchFamily="49" charset="-122"/>
              </a:rPr>
              <a:t> 就业与失业统计</a:t>
            </a:r>
            <a:endParaRPr lang="zh-CN" altLang="en-US" dirty="0">
              <a:latin typeface="KaiTi" panose="02010609060101010101" pitchFamily="49" charset="-122"/>
              <a:ea typeface="KaiTi" panose="02010609060101010101" pitchFamily="49" charset="-122"/>
            </a:endParaRPr>
          </a:p>
        </p:txBody>
      </p:sp>
      <p:sp>
        <p:nvSpPr>
          <p:cNvPr id="3"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19</a:t>
            </a:fld>
            <a:endParaRPr lang="zh-CN" altLang="en-US" dirty="0"/>
          </a:p>
        </p:txBody>
      </p:sp>
      <p:sp>
        <p:nvSpPr>
          <p:cNvPr id="4" name="矩形 3">
            <a:extLst>
              <a:ext uri="{FF2B5EF4-FFF2-40B4-BE49-F238E27FC236}">
                <a16:creationId xmlns:a16="http://schemas.microsoft.com/office/drawing/2014/main" id="{CD7A0A50-A1E9-47F1-B630-0444970FB2E5}"/>
              </a:ext>
            </a:extLst>
          </p:cNvPr>
          <p:cNvSpPr/>
          <p:nvPr/>
        </p:nvSpPr>
        <p:spPr>
          <a:xfrm>
            <a:off x="803865" y="323439"/>
            <a:ext cx="2614818" cy="1477328"/>
          </a:xfrm>
          <a:prstGeom prst="rect">
            <a:avLst/>
          </a:prstGeom>
        </p:spPr>
        <p:txBody>
          <a:bodyPr wrap="none">
            <a:spAutoFit/>
          </a:bodyPr>
          <a:lstStyle/>
          <a:p>
            <a:r>
              <a:rPr lang="zh-CN" altLang="en-US" sz="3000" b="1" dirty="0">
                <a:solidFill>
                  <a:schemeClr val="bg1"/>
                </a:solidFill>
                <a:latin typeface="微软雅黑" pitchFamily="34" charset="-122"/>
                <a:ea typeface="微软雅黑" pitchFamily="34" charset="-122"/>
              </a:rPr>
              <a:t> </a:t>
            </a:r>
            <a:r>
              <a:rPr lang="zh-CN" altLang="en-US" sz="3000" b="1" dirty="0" smtClean="0">
                <a:solidFill>
                  <a:schemeClr val="bg1"/>
                </a:solidFill>
                <a:latin typeface="微软雅黑" pitchFamily="34" charset="-122"/>
                <a:ea typeface="微软雅黑" pitchFamily="34" charset="-122"/>
              </a:rPr>
              <a:t>二</a:t>
            </a:r>
            <a:r>
              <a:rPr lang="zh-CN" altLang="en-US" sz="3000" b="1" dirty="0" smtClean="0">
                <a:solidFill>
                  <a:schemeClr val="bg1"/>
                </a:solidFill>
                <a:latin typeface="宋体" pitchFamily="2" charset="-122"/>
                <a:ea typeface="宋体" pitchFamily="2" charset="-122"/>
              </a:rPr>
              <a:t>、失业统计</a:t>
            </a: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5"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角圆角矩形 10">
            <a:extLst>
              <a:ext uri="{FF2B5EF4-FFF2-40B4-BE49-F238E27FC236}">
                <a16:creationId xmlns:a16="http://schemas.microsoft.com/office/drawing/2014/main" id="{347A1711-A3EC-47E2-9FCB-812AB9F2297C}"/>
              </a:ext>
            </a:extLst>
          </p:cNvPr>
          <p:cNvSpPr/>
          <p:nvPr/>
        </p:nvSpPr>
        <p:spPr>
          <a:xfrm>
            <a:off x="694606" y="1053530"/>
            <a:ext cx="2304256" cy="720167"/>
          </a:xfrm>
          <a:prstGeom prst="round2Diag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灵活就业</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 name="对角圆角矩形 10">
            <a:extLst>
              <a:ext uri="{FF2B5EF4-FFF2-40B4-BE49-F238E27FC236}">
                <a16:creationId xmlns:a16="http://schemas.microsoft.com/office/drawing/2014/main" id="{347A1711-A3EC-47E2-9FCB-812AB9F2297C}"/>
              </a:ext>
            </a:extLst>
          </p:cNvPr>
          <p:cNvSpPr/>
          <p:nvPr/>
        </p:nvSpPr>
        <p:spPr>
          <a:xfrm>
            <a:off x="694606" y="1053530"/>
            <a:ext cx="3456384" cy="720167"/>
          </a:xfrm>
          <a:prstGeom prst="round2Diag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（二）失业</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指标</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6" name="Group 3"/>
          <p:cNvGrpSpPr>
            <a:grpSpLocks/>
          </p:cNvGrpSpPr>
          <p:nvPr/>
        </p:nvGrpSpPr>
        <p:grpSpPr bwMode="auto">
          <a:xfrm>
            <a:off x="2566814" y="3069754"/>
            <a:ext cx="3824783" cy="2667000"/>
            <a:chOff x="720" y="2112"/>
            <a:chExt cx="1440" cy="1680"/>
          </a:xfrm>
        </p:grpSpPr>
        <p:sp>
          <p:nvSpPr>
            <p:cNvPr id="27" name="AutoShape 4"/>
            <p:cNvSpPr>
              <a:spLocks noChangeArrowheads="1"/>
            </p:cNvSpPr>
            <p:nvPr/>
          </p:nvSpPr>
          <p:spPr bwMode="auto">
            <a:xfrm>
              <a:off x="720" y="2112"/>
              <a:ext cx="1440" cy="168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en-US">
                <a:latin typeface="Verdana" pitchFamily="34" charset="0"/>
              </a:endParaRPr>
            </a:p>
          </p:txBody>
        </p:sp>
        <p:sp>
          <p:nvSpPr>
            <p:cNvPr id="28" name="Text Box 5"/>
            <p:cNvSpPr txBox="1">
              <a:spLocks noChangeArrowheads="1"/>
            </p:cNvSpPr>
            <p:nvPr/>
          </p:nvSpPr>
          <p:spPr bwMode="auto">
            <a:xfrm>
              <a:off x="828" y="2293"/>
              <a:ext cx="1220" cy="252"/>
            </a:xfrm>
            <a:prstGeom prst="rect">
              <a:avLst/>
            </a:prstGeom>
            <a:solidFill>
              <a:schemeClr val="accent4">
                <a:lumMod val="40000"/>
                <a:lumOff val="60000"/>
              </a:schemeClr>
            </a:solidFill>
            <a:ln w="9525">
              <a:noFill/>
              <a:miter lim="800000"/>
              <a:headEnd/>
              <a:tailEnd/>
            </a:ln>
            <a:effectLst/>
          </p:spPr>
          <p:txBody>
            <a:bodyPr wrap="square">
              <a:spAutoFit/>
            </a:bodyPr>
            <a:lstStyle/>
            <a:p>
              <a:pPr algn="ctr" eaLnBrk="0" hangingPunct="0"/>
              <a:r>
                <a:rPr lang="zh-CN" altLang="en-US" sz="2000" b="1" dirty="0">
                  <a:solidFill>
                    <a:srgbClr val="000000"/>
                  </a:solidFill>
                  <a:latin typeface="微软雅黑" pitchFamily="34" charset="-122"/>
                  <a:ea typeface="微软雅黑" pitchFamily="34" charset="-122"/>
                </a:rPr>
                <a:t>失业持续期</a:t>
              </a:r>
              <a:endParaRPr lang="en-US" altLang="zh-CN" sz="1400" dirty="0">
                <a:solidFill>
                  <a:srgbClr val="000000"/>
                </a:solidFill>
                <a:latin typeface="微软雅黑" pitchFamily="34" charset="-122"/>
                <a:ea typeface="微软雅黑" pitchFamily="34" charset="-122"/>
              </a:endParaRPr>
            </a:p>
          </p:txBody>
        </p:sp>
      </p:grpSp>
      <p:sp>
        <p:nvSpPr>
          <p:cNvPr id="29" name="Freeform 6"/>
          <p:cNvSpPr>
            <a:spLocks/>
          </p:cNvSpPr>
          <p:nvPr/>
        </p:nvSpPr>
        <p:spPr bwMode="gray">
          <a:xfrm>
            <a:off x="6239222" y="2925738"/>
            <a:ext cx="903288"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solidFill>
            <a:schemeClr val="accent4">
              <a:lumMod val="60000"/>
              <a:lumOff val="40000"/>
            </a:schemeClr>
          </a:soli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pPr>
              <a:defRPr/>
            </a:pPr>
            <a:endParaRPr lang="zh-CN" altLang="en-US">
              <a:latin typeface="Arial" charset="0"/>
            </a:endParaRPr>
          </a:p>
        </p:txBody>
      </p:sp>
      <p:grpSp>
        <p:nvGrpSpPr>
          <p:cNvPr id="30" name="Group 8"/>
          <p:cNvGrpSpPr>
            <a:grpSpLocks/>
          </p:cNvGrpSpPr>
          <p:nvPr/>
        </p:nvGrpSpPr>
        <p:grpSpPr bwMode="auto">
          <a:xfrm>
            <a:off x="5807174" y="1341562"/>
            <a:ext cx="2998788" cy="1601788"/>
            <a:chOff x="1920" y="1026"/>
            <a:chExt cx="1889" cy="1009"/>
          </a:xfrm>
        </p:grpSpPr>
        <p:grpSp>
          <p:nvGrpSpPr>
            <p:cNvPr id="31" name="Group 9"/>
            <p:cNvGrpSpPr>
              <a:grpSpLocks/>
            </p:cNvGrpSpPr>
            <p:nvPr/>
          </p:nvGrpSpPr>
          <p:grpSpPr bwMode="auto">
            <a:xfrm>
              <a:off x="1920" y="1026"/>
              <a:ext cx="1889" cy="1009"/>
              <a:chOff x="1997" y="1314"/>
              <a:chExt cx="1889" cy="1009"/>
            </a:xfrm>
          </p:grpSpPr>
          <p:grpSp>
            <p:nvGrpSpPr>
              <p:cNvPr id="33" name="Group 10"/>
              <p:cNvGrpSpPr>
                <a:grpSpLocks/>
              </p:cNvGrpSpPr>
              <p:nvPr/>
            </p:nvGrpSpPr>
            <p:grpSpPr bwMode="auto">
              <a:xfrm>
                <a:off x="1997" y="1404"/>
                <a:ext cx="1889" cy="919"/>
                <a:chOff x="1973" y="1027"/>
                <a:chExt cx="1926" cy="937"/>
              </a:xfrm>
            </p:grpSpPr>
            <p:sp>
              <p:nvSpPr>
                <p:cNvPr id="38" name="Oval 11"/>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ndParaRPr>
                </a:p>
              </p:txBody>
            </p:sp>
            <p:sp>
              <p:nvSpPr>
                <p:cNvPr id="39" name="Oval 12"/>
                <p:cNvSpPr>
                  <a:spLocks noChangeArrowheads="1"/>
                </p:cNvSpPr>
                <p:nvPr/>
              </p:nvSpPr>
              <p:spPr bwMode="gray">
                <a:xfrm>
                  <a:off x="1973" y="1027"/>
                  <a:ext cx="1905" cy="907"/>
                </a:xfrm>
                <a:prstGeom prst="ellipse">
                  <a:avLst/>
                </a:prstGeom>
                <a:solidFill>
                  <a:schemeClr val="bg1">
                    <a:lumMod val="75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ndParaRPr>
                </a:p>
              </p:txBody>
            </p:sp>
          </p:grpSp>
          <p:sp>
            <p:nvSpPr>
              <p:cNvPr id="34" name="Oval 13"/>
              <p:cNvSpPr>
                <a:spLocks noChangeArrowheads="1"/>
              </p:cNvSpPr>
              <p:nvPr/>
            </p:nvSpPr>
            <p:spPr bwMode="gray">
              <a:xfrm>
                <a:off x="2086" y="1314"/>
                <a:ext cx="1691" cy="845"/>
              </a:xfrm>
              <a:prstGeom prst="ellipse">
                <a:avLst/>
              </a:prstGeom>
              <a:gradFill rotWithShape="1">
                <a:gsLst>
                  <a:gs pos="0">
                    <a:schemeClr val="folHlink">
                      <a:gamma/>
                      <a:shade val="46275"/>
                      <a:invGamma/>
                    </a:schemeClr>
                  </a:gs>
                  <a:gs pos="100000">
                    <a:schemeClr val="folHlink"/>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defRPr/>
                </a:pPr>
                <a:endParaRPr lang="zh-CN" altLang="en-US">
                  <a:latin typeface="Arial" charset="0"/>
                </a:endParaRPr>
              </a:p>
            </p:txBody>
          </p:sp>
          <p:sp>
            <p:nvSpPr>
              <p:cNvPr id="35" name="Oval 14"/>
              <p:cNvSpPr>
                <a:spLocks noChangeArrowheads="1"/>
              </p:cNvSpPr>
              <p:nvPr/>
            </p:nvSpPr>
            <p:spPr bwMode="gray">
              <a:xfrm>
                <a:off x="2108" y="1319"/>
                <a:ext cx="1650" cy="824"/>
              </a:xfrm>
              <a:prstGeom prst="ellipse">
                <a:avLst/>
              </a:prstGeom>
              <a:gradFill rotWithShape="1">
                <a:gsLst>
                  <a:gs pos="0">
                    <a:schemeClr val="folHlink">
                      <a:alpha val="0"/>
                    </a:schemeClr>
                  </a:gs>
                  <a:gs pos="100000">
                    <a:schemeClr val="folHlink">
                      <a:gamma/>
                      <a:tint val="34902"/>
                      <a:invGamma/>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defRPr/>
                </a:pPr>
                <a:endParaRPr lang="zh-CN" altLang="en-US">
                  <a:latin typeface="Arial" charset="0"/>
                </a:endParaRPr>
              </a:p>
            </p:txBody>
          </p:sp>
          <p:sp>
            <p:nvSpPr>
              <p:cNvPr id="36" name="Oval 15"/>
              <p:cNvSpPr>
                <a:spLocks noChangeArrowheads="1"/>
              </p:cNvSpPr>
              <p:nvPr/>
            </p:nvSpPr>
            <p:spPr bwMode="gray">
              <a:xfrm>
                <a:off x="2125" y="1327"/>
                <a:ext cx="1570" cy="770"/>
              </a:xfrm>
              <a:prstGeom prst="ellipse">
                <a:avLst/>
              </a:prstGeom>
              <a:solidFill>
                <a:schemeClr val="bg1">
                  <a:lumMod val="95000"/>
                </a:scheme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defRPr/>
                </a:pPr>
                <a:endParaRPr lang="zh-CN" altLang="en-US">
                  <a:latin typeface="Arial" charset="0"/>
                </a:endParaRPr>
              </a:p>
            </p:txBody>
          </p:sp>
          <p:sp>
            <p:nvSpPr>
              <p:cNvPr id="37" name="Oval 16"/>
              <p:cNvSpPr>
                <a:spLocks noChangeArrowheads="1"/>
              </p:cNvSpPr>
              <p:nvPr/>
            </p:nvSpPr>
            <p:spPr bwMode="gray">
              <a:xfrm>
                <a:off x="2208" y="1344"/>
                <a:ext cx="1382" cy="624"/>
              </a:xfrm>
              <a:prstGeom prst="ellipse">
                <a:avLst/>
              </a:prstGeom>
              <a:gradFill rotWithShape="1">
                <a:gsLst>
                  <a:gs pos="0">
                    <a:schemeClr val="folHlink">
                      <a:gamma/>
                      <a:tint val="0"/>
                      <a:invGamma/>
                    </a:schemeClr>
                  </a:gs>
                  <a:gs pos="100000">
                    <a:schemeClr val="folHlink">
                      <a:alpha val="3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defRPr/>
                </a:pPr>
                <a:endParaRPr lang="zh-CN" altLang="en-US">
                  <a:latin typeface="Arial" charset="0"/>
                </a:endParaRPr>
              </a:p>
            </p:txBody>
          </p:sp>
        </p:grpSp>
        <p:sp>
          <p:nvSpPr>
            <p:cNvPr id="32" name="Text Box 17"/>
            <p:cNvSpPr txBox="1">
              <a:spLocks noChangeArrowheads="1"/>
            </p:cNvSpPr>
            <p:nvPr/>
          </p:nvSpPr>
          <p:spPr bwMode="auto">
            <a:xfrm>
              <a:off x="2390" y="1222"/>
              <a:ext cx="892" cy="291"/>
            </a:xfrm>
            <a:prstGeom prst="rect">
              <a:avLst/>
            </a:prstGeom>
            <a:noFill/>
            <a:ln w="9525" algn="ctr">
              <a:noFill/>
              <a:miter lim="800000"/>
              <a:headEnd/>
              <a:tailEnd/>
            </a:ln>
            <a:effectLst/>
          </p:spPr>
          <p:txBody>
            <a:bodyPr wrap="none">
              <a:spAutoFit/>
            </a:bodyPr>
            <a:lstStyle/>
            <a:p>
              <a:pPr algn="ctr" eaLnBrk="0" hangingPunct="0"/>
              <a:r>
                <a:rPr lang="zh-CN" altLang="en-US" sz="2400" b="1" u="none" dirty="0">
                  <a:solidFill>
                    <a:srgbClr val="000000"/>
                  </a:solidFill>
                  <a:latin typeface="微软雅黑" pitchFamily="34" charset="-122"/>
                  <a:ea typeface="微软雅黑" pitchFamily="34" charset="-122"/>
                </a:rPr>
                <a:t>失业指标</a:t>
              </a:r>
              <a:endParaRPr lang="en-US" altLang="zh-CN" sz="2400" b="1" u="none" dirty="0">
                <a:solidFill>
                  <a:srgbClr val="000000"/>
                </a:solidFill>
                <a:latin typeface="微软雅黑" pitchFamily="34" charset="-122"/>
                <a:ea typeface="微软雅黑" pitchFamily="34" charset="-122"/>
              </a:endParaRPr>
            </a:p>
          </p:txBody>
        </p:sp>
      </p:grpSp>
      <p:grpSp>
        <p:nvGrpSpPr>
          <p:cNvPr id="40" name="Group 18"/>
          <p:cNvGrpSpPr>
            <a:grpSpLocks/>
          </p:cNvGrpSpPr>
          <p:nvPr/>
        </p:nvGrpSpPr>
        <p:grpSpPr bwMode="auto">
          <a:xfrm>
            <a:off x="8111430" y="3069754"/>
            <a:ext cx="3744416" cy="2667000"/>
            <a:chOff x="3504" y="2112"/>
            <a:chExt cx="1440" cy="1680"/>
          </a:xfrm>
        </p:grpSpPr>
        <p:sp>
          <p:nvSpPr>
            <p:cNvPr id="41" name="AutoShape 19"/>
            <p:cNvSpPr>
              <a:spLocks noChangeArrowheads="1"/>
            </p:cNvSpPr>
            <p:nvPr/>
          </p:nvSpPr>
          <p:spPr bwMode="auto">
            <a:xfrm>
              <a:off x="3504" y="2112"/>
              <a:ext cx="1440" cy="168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en-US">
                <a:latin typeface="Verdana" pitchFamily="34" charset="0"/>
              </a:endParaRPr>
            </a:p>
          </p:txBody>
        </p:sp>
        <p:sp>
          <p:nvSpPr>
            <p:cNvPr id="42" name="Text Box 20"/>
            <p:cNvSpPr txBox="1">
              <a:spLocks noChangeArrowheads="1"/>
            </p:cNvSpPr>
            <p:nvPr/>
          </p:nvSpPr>
          <p:spPr bwMode="auto">
            <a:xfrm>
              <a:off x="3642" y="2293"/>
              <a:ext cx="1213" cy="252"/>
            </a:xfrm>
            <a:prstGeom prst="rect">
              <a:avLst/>
            </a:prstGeom>
            <a:solidFill>
              <a:schemeClr val="bg1">
                <a:lumMod val="75000"/>
              </a:schemeClr>
            </a:solidFill>
            <a:ln w="9525">
              <a:noFill/>
              <a:miter lim="800000"/>
              <a:headEnd/>
              <a:tailEnd/>
            </a:ln>
            <a:effectLst/>
          </p:spPr>
          <p:txBody>
            <a:bodyPr wrap="square">
              <a:spAutoFit/>
            </a:bodyPr>
            <a:lstStyle/>
            <a:p>
              <a:pPr algn="ctr" eaLnBrk="0" hangingPunct="0"/>
              <a:r>
                <a:rPr lang="zh-CN" altLang="en-US" sz="2000" b="1" dirty="0">
                  <a:solidFill>
                    <a:srgbClr val="000000"/>
                  </a:solidFill>
                  <a:latin typeface="微软雅黑" pitchFamily="34" charset="-122"/>
                  <a:ea typeface="微软雅黑" pitchFamily="34" charset="-122"/>
                </a:rPr>
                <a:t>失业率</a:t>
              </a:r>
              <a:endParaRPr lang="en-US" altLang="zh-CN" sz="2000" dirty="0">
                <a:solidFill>
                  <a:srgbClr val="000000"/>
                </a:solidFill>
                <a:latin typeface="微软雅黑" pitchFamily="34" charset="-122"/>
                <a:ea typeface="微软雅黑" pitchFamily="34" charset="-122"/>
              </a:endParaRPr>
            </a:p>
          </p:txBody>
        </p:sp>
      </p:grpSp>
      <p:sp>
        <p:nvSpPr>
          <p:cNvPr id="43" name="Freeform 21"/>
          <p:cNvSpPr>
            <a:spLocks/>
          </p:cNvSpPr>
          <p:nvPr/>
        </p:nvSpPr>
        <p:spPr bwMode="gray">
          <a:xfrm flipH="1">
            <a:off x="7463358" y="2925738"/>
            <a:ext cx="903287"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solidFill>
            <a:schemeClr val="bg1">
              <a:lumMod val="75000"/>
            </a:schemeClr>
          </a:soli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pPr>
              <a:defRPr/>
            </a:pPr>
            <a:endParaRPr lang="zh-CN" altLang="en-US">
              <a:latin typeface="Arial" charset="0"/>
            </a:endParaRPr>
          </a:p>
        </p:txBody>
      </p:sp>
      <p:pic>
        <p:nvPicPr>
          <p:cNvPr id="43009" name="Picture 1"/>
          <p:cNvPicPr>
            <a:picLocks noChangeAspect="1" noChangeArrowheads="1"/>
          </p:cNvPicPr>
          <p:nvPr/>
        </p:nvPicPr>
        <p:blipFill>
          <a:blip r:embed="rId2" cstate="print"/>
          <a:srcRect/>
          <a:stretch>
            <a:fillRect/>
          </a:stretch>
        </p:blipFill>
        <p:spPr bwMode="auto">
          <a:xfrm>
            <a:off x="2710830" y="4221882"/>
            <a:ext cx="3590553" cy="792088"/>
          </a:xfrm>
          <a:prstGeom prst="rect">
            <a:avLst/>
          </a:prstGeom>
          <a:noFill/>
          <a:ln w="9525">
            <a:noFill/>
            <a:miter lim="800000"/>
            <a:headEnd/>
            <a:tailEnd/>
          </a:ln>
        </p:spPr>
      </p:pic>
      <p:pic>
        <p:nvPicPr>
          <p:cNvPr id="43010" name="Picture 2"/>
          <p:cNvPicPr>
            <a:picLocks noChangeAspect="1" noChangeArrowheads="1"/>
          </p:cNvPicPr>
          <p:nvPr/>
        </p:nvPicPr>
        <p:blipFill>
          <a:blip r:embed="rId3" cstate="print"/>
          <a:srcRect/>
          <a:stretch>
            <a:fillRect/>
          </a:stretch>
        </p:blipFill>
        <p:spPr bwMode="auto">
          <a:xfrm>
            <a:off x="8327454" y="4293890"/>
            <a:ext cx="3312368" cy="64807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空心弧 16">
            <a:extLst>
              <a:ext uri="{FF2B5EF4-FFF2-40B4-BE49-F238E27FC236}">
                <a16:creationId xmlns:a16="http://schemas.microsoft.com/office/drawing/2014/main" id="{80A0A4FF-B398-4C3C-826C-EFC79006E48D}"/>
              </a:ext>
            </a:extLst>
          </p:cNvPr>
          <p:cNvSpPr/>
          <p:nvPr/>
        </p:nvSpPr>
        <p:spPr>
          <a:xfrm>
            <a:off x="-4504314" y="145177"/>
            <a:ext cx="7243273" cy="7245893"/>
          </a:xfrm>
          <a:prstGeom prst="blockArc">
            <a:avLst>
              <a:gd name="adj1" fmla="val 18900000"/>
              <a:gd name="adj2" fmla="val 2700000"/>
              <a:gd name="adj3" fmla="val 223"/>
            </a:avLst>
          </a:prstGeom>
          <a:ln>
            <a:solidFill>
              <a:srgbClr val="00A9F3"/>
            </a:solidFill>
            <a:prstDash val="soli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 name="矩形 2">
            <a:extLst>
              <a:ext uri="{FF2B5EF4-FFF2-40B4-BE49-F238E27FC236}">
                <a16:creationId xmlns:a16="http://schemas.microsoft.com/office/drawing/2014/main" id="{CD7A0A50-A1E9-47F1-B630-0444970FB2E5}"/>
              </a:ext>
            </a:extLst>
          </p:cNvPr>
          <p:cNvSpPr/>
          <p:nvPr/>
        </p:nvSpPr>
        <p:spPr>
          <a:xfrm>
            <a:off x="803865" y="323439"/>
            <a:ext cx="1837123" cy="554126"/>
          </a:xfrm>
          <a:prstGeom prst="rect">
            <a:avLst/>
          </a:prstGeom>
        </p:spPr>
        <p:txBody>
          <a:bodyPr wrap="none">
            <a:spAutoFit/>
          </a:bodyPr>
          <a:lstStyle/>
          <a:p>
            <a:r>
              <a:rPr lang="zh-CN" altLang="en-US" sz="3000" b="1" dirty="0">
                <a:solidFill>
                  <a:schemeClr val="bg1"/>
                </a:solidFill>
              </a:rPr>
              <a:t> 学习目的</a:t>
            </a:r>
          </a:p>
        </p:txBody>
      </p:sp>
      <p:sp>
        <p:nvSpPr>
          <p:cNvPr id="4"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剪去单角的矩形 5">
            <a:extLst>
              <a:ext uri="{FF2B5EF4-FFF2-40B4-BE49-F238E27FC236}">
                <a16:creationId xmlns:a16="http://schemas.microsoft.com/office/drawing/2014/main" id="{30B46A8E-EEE9-48E7-8AA2-982411C3C52C}"/>
              </a:ext>
            </a:extLst>
          </p:cNvPr>
          <p:cNvSpPr/>
          <p:nvPr/>
        </p:nvSpPr>
        <p:spPr>
          <a:xfrm>
            <a:off x="2340579" y="1413570"/>
            <a:ext cx="7881383" cy="1224135"/>
          </a:xfrm>
          <a:prstGeom prst="snip1Rect">
            <a:avLst/>
          </a:prstGeom>
          <a:solidFill>
            <a:schemeClr val="accent6">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141322" tIns="132080" rIns="132080" bIns="132080" numCol="1" spcCol="1270" anchor="ctr" anchorCtr="0">
            <a:noAutofit/>
          </a:bodyPr>
          <a:lstStyle/>
          <a:p>
            <a:pPr lvl="0" defTabSz="2311400">
              <a:lnSpc>
                <a:spcPct val="120000"/>
              </a:lnSpc>
              <a:spcBef>
                <a:spcPct val="0"/>
              </a:spcBef>
              <a:spcAft>
                <a:spcPct val="35000"/>
              </a:spcAft>
            </a:pPr>
            <a:r>
              <a:rPr lang="zh-CN" altLang="zh-CN" sz="2400" b="1" dirty="0" smtClean="0">
                <a:solidFill>
                  <a:schemeClr val="tx1"/>
                </a:solidFill>
                <a:latin typeface="微软雅黑" pitchFamily="34" charset="-122"/>
                <a:ea typeface="微软雅黑" pitchFamily="34" charset="-122"/>
              </a:rPr>
              <a:t>了解劳动力资源统计、自然和环境资源统计、资产负债核算以及国民财富的统计范畴和指标</a:t>
            </a:r>
            <a:endParaRPr lang="zh-CN" altLang="en-US" sz="2400" b="1" kern="1200" dirty="0">
              <a:solidFill>
                <a:schemeClr val="tx1"/>
              </a:solidFill>
              <a:latin typeface="微软雅黑" pitchFamily="34" charset="-122"/>
              <a:ea typeface="微软雅黑" pitchFamily="34" charset="-122"/>
            </a:endParaRPr>
          </a:p>
        </p:txBody>
      </p:sp>
      <p:sp>
        <p:nvSpPr>
          <p:cNvPr id="6" name="剪去单角的矩形 7">
            <a:extLst>
              <a:ext uri="{FF2B5EF4-FFF2-40B4-BE49-F238E27FC236}">
                <a16:creationId xmlns:a16="http://schemas.microsoft.com/office/drawing/2014/main" id="{7DDFC03B-AA42-41A2-8C4A-FFF8EC84E2E2}"/>
              </a:ext>
            </a:extLst>
          </p:cNvPr>
          <p:cNvSpPr/>
          <p:nvPr/>
        </p:nvSpPr>
        <p:spPr>
          <a:xfrm>
            <a:off x="2854846" y="3285778"/>
            <a:ext cx="7344816" cy="1080120"/>
          </a:xfrm>
          <a:prstGeom prst="snip1Rect">
            <a:avLst/>
          </a:prstGeom>
          <a:solidFill>
            <a:schemeClr val="accent4">
              <a:lumMod val="60000"/>
              <a:lumOff val="40000"/>
            </a:schemeClr>
          </a:solidFill>
          <a:ln>
            <a:noFill/>
          </a:ln>
          <a:effectLst>
            <a:outerShdw blurRad="50800" dist="38100" dir="2700000" algn="tl"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141322" tIns="132080" rIns="132080" bIns="132080" numCol="1" spcCol="1270" anchor="ctr" anchorCtr="0">
            <a:noAutofit/>
          </a:bodyPr>
          <a:lstStyle/>
          <a:p>
            <a:pPr lvl="0" defTabSz="2311400">
              <a:lnSpc>
                <a:spcPct val="125000"/>
              </a:lnSpc>
              <a:spcBef>
                <a:spcPct val="0"/>
              </a:spcBef>
              <a:spcAft>
                <a:spcPct val="35000"/>
              </a:spcAft>
            </a:pPr>
            <a:r>
              <a:rPr lang="zh-CN" altLang="zh-CN" sz="2400" b="1" dirty="0">
                <a:solidFill>
                  <a:schemeClr val="tx1"/>
                </a:solidFill>
                <a:latin typeface="微软雅黑" panose="020B0503020204020204" pitchFamily="34" charset="-122"/>
                <a:ea typeface="微软雅黑" panose="020B0503020204020204" pitchFamily="34" charset="-122"/>
              </a:rPr>
              <a:t>理解劳动力资源统计、资源和环境统计及资产负债核算的统计方法</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sp>
        <p:nvSpPr>
          <p:cNvPr id="7" name="剪去单角的矩形 9">
            <a:extLst>
              <a:ext uri="{FF2B5EF4-FFF2-40B4-BE49-F238E27FC236}">
                <a16:creationId xmlns:a16="http://schemas.microsoft.com/office/drawing/2014/main" id="{591DE5E1-D4FC-41CF-8318-AB151914570B}"/>
              </a:ext>
            </a:extLst>
          </p:cNvPr>
          <p:cNvSpPr/>
          <p:nvPr/>
        </p:nvSpPr>
        <p:spPr>
          <a:xfrm>
            <a:off x="2638822" y="4941962"/>
            <a:ext cx="7560840" cy="1097625"/>
          </a:xfrm>
          <a:prstGeom prst="snip1Rect">
            <a:avLst/>
          </a:prstGeom>
          <a:solidFill>
            <a:srgbClr val="FF5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1141322" tIns="132080" rIns="132080" bIns="132080" numCol="1" spcCol="1270" anchor="ctr" anchorCtr="0">
            <a:noAutofit/>
          </a:bodyPr>
          <a:lstStyle/>
          <a:p>
            <a:pPr lvl="0" defTabSz="2311400">
              <a:lnSpc>
                <a:spcPct val="90000"/>
              </a:lnSpc>
              <a:spcBef>
                <a:spcPct val="0"/>
              </a:spcBef>
              <a:spcAft>
                <a:spcPct val="35000"/>
              </a:spcAft>
            </a:pPr>
            <a:r>
              <a:rPr lang="zh-CN" altLang="zh-CN" sz="2400" b="1" dirty="0">
                <a:solidFill>
                  <a:schemeClr val="tx1"/>
                </a:solidFill>
                <a:latin typeface="微软雅黑" panose="020B0503020204020204" pitchFamily="34" charset="-122"/>
                <a:ea typeface="微软雅黑" panose="020B0503020204020204" pitchFamily="34" charset="-122"/>
              </a:rPr>
              <a:t>掌握相关的统计概念、原理及应用</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2BD78A71-9F86-49A6-8DDB-5846FC586FD4}"/>
              </a:ext>
            </a:extLst>
          </p:cNvPr>
          <p:cNvGrpSpPr/>
          <p:nvPr/>
        </p:nvGrpSpPr>
        <p:grpSpPr>
          <a:xfrm>
            <a:off x="1442019" y="1294069"/>
            <a:ext cx="1451324" cy="1451849"/>
            <a:chOff x="1397321" y="2919369"/>
            <a:chExt cx="1797357" cy="1797357"/>
          </a:xfrm>
        </p:grpSpPr>
        <p:sp>
          <p:nvSpPr>
            <p:cNvPr id="9" name="椭圆 8">
              <a:extLst>
                <a:ext uri="{FF2B5EF4-FFF2-40B4-BE49-F238E27FC236}">
                  <a16:creationId xmlns:a16="http://schemas.microsoft.com/office/drawing/2014/main" id="{E26B1D77-50EA-409B-BC57-EDC591CD23BA}"/>
                </a:ext>
              </a:extLst>
            </p:cNvPr>
            <p:cNvSpPr/>
            <p:nvPr/>
          </p:nvSpPr>
          <p:spPr>
            <a:xfrm>
              <a:off x="1397321" y="2919369"/>
              <a:ext cx="1797357" cy="1797357"/>
            </a:xfrm>
            <a:prstGeom prst="ellipse">
              <a:avLst/>
            </a:prstGeom>
            <a:solidFill>
              <a:schemeClr val="accent6">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0" name="文本框 9">
              <a:extLst>
                <a:ext uri="{FF2B5EF4-FFF2-40B4-BE49-F238E27FC236}">
                  <a16:creationId xmlns:a16="http://schemas.microsoft.com/office/drawing/2014/main" id="{FD24C253-D088-41D8-921E-FAD070D46DA9}"/>
                </a:ext>
              </a:extLst>
            </p:cNvPr>
            <p:cNvSpPr txBox="1"/>
            <p:nvPr/>
          </p:nvSpPr>
          <p:spPr>
            <a:xfrm>
              <a:off x="1943474" y="3475049"/>
              <a:ext cx="470889" cy="685837"/>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altLang="zh-CN" sz="3000" b="1" dirty="0">
                  <a:solidFill>
                    <a:schemeClr val="bg1"/>
                  </a:solidFill>
                </a:rPr>
                <a:t>1</a:t>
              </a:r>
              <a:endParaRPr lang="zh-CN" altLang="en-US" sz="3000" b="1" dirty="0">
                <a:solidFill>
                  <a:schemeClr val="bg1"/>
                </a:solidFill>
              </a:endParaRPr>
            </a:p>
          </p:txBody>
        </p:sp>
      </p:grpSp>
      <p:grpSp>
        <p:nvGrpSpPr>
          <p:cNvPr id="11" name="组合 10">
            <a:extLst>
              <a:ext uri="{FF2B5EF4-FFF2-40B4-BE49-F238E27FC236}">
                <a16:creationId xmlns:a16="http://schemas.microsoft.com/office/drawing/2014/main" id="{E783B20C-B764-4C56-99DC-D05D6BCBB5D6}"/>
              </a:ext>
            </a:extLst>
          </p:cNvPr>
          <p:cNvGrpSpPr/>
          <p:nvPr/>
        </p:nvGrpSpPr>
        <p:grpSpPr>
          <a:xfrm>
            <a:off x="1774726" y="3141762"/>
            <a:ext cx="1440160" cy="1423212"/>
            <a:chOff x="1919992" y="5076197"/>
            <a:chExt cx="1797357" cy="1797357"/>
          </a:xfrm>
        </p:grpSpPr>
        <p:sp>
          <p:nvSpPr>
            <p:cNvPr id="12" name="椭圆 11">
              <a:extLst>
                <a:ext uri="{FF2B5EF4-FFF2-40B4-BE49-F238E27FC236}">
                  <a16:creationId xmlns:a16="http://schemas.microsoft.com/office/drawing/2014/main" id="{E16F2409-C589-41AD-9DE8-7F2DEAA567EE}"/>
                </a:ext>
              </a:extLst>
            </p:cNvPr>
            <p:cNvSpPr/>
            <p:nvPr/>
          </p:nvSpPr>
          <p:spPr>
            <a:xfrm>
              <a:off x="1919992" y="5076197"/>
              <a:ext cx="1797357" cy="1797357"/>
            </a:xfrm>
            <a:prstGeom prst="ellipse">
              <a:avLst/>
            </a:prstGeom>
            <a:solidFill>
              <a:schemeClr val="accent4">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文本框 12">
              <a:extLst>
                <a:ext uri="{FF2B5EF4-FFF2-40B4-BE49-F238E27FC236}">
                  <a16:creationId xmlns:a16="http://schemas.microsoft.com/office/drawing/2014/main" id="{854F9550-F98B-42AE-9B63-73BC8FD6A408}"/>
                </a:ext>
              </a:extLst>
            </p:cNvPr>
            <p:cNvSpPr txBox="1"/>
            <p:nvPr/>
          </p:nvSpPr>
          <p:spPr>
            <a:xfrm>
              <a:off x="2466145" y="5631877"/>
              <a:ext cx="470889" cy="685837"/>
            </a:xfrm>
            <a:prstGeom prst="rect">
              <a:avLst/>
            </a:prstGeom>
            <a:noFill/>
            <a:effectLst>
              <a:outerShdw blurRad="50800" dist="38100" dir="2700000" algn="tl" rotWithShape="0">
                <a:prstClr val="black">
                  <a:alpha val="40000"/>
                </a:prstClr>
              </a:outerShdw>
            </a:effectLst>
          </p:spPr>
          <p:txBody>
            <a:bodyPr wrap="none" rtlCol="0">
              <a:spAutoFit/>
            </a:bodyPr>
            <a:lstStyle>
              <a:defPPr>
                <a:defRPr lang="zh-CN"/>
              </a:defPPr>
              <a:lvl1pPr>
                <a:defRPr sz="3000" b="1">
                  <a:solidFill>
                    <a:schemeClr val="bg1"/>
                  </a:solidFill>
                </a:defRPr>
              </a:lvl1pPr>
            </a:lstStyle>
            <a:p>
              <a:r>
                <a:rPr lang="en-US" altLang="zh-CN" dirty="0"/>
                <a:t>2</a:t>
              </a:r>
              <a:endParaRPr lang="zh-CN" altLang="en-US" dirty="0"/>
            </a:p>
          </p:txBody>
        </p:sp>
      </p:grpSp>
      <p:grpSp>
        <p:nvGrpSpPr>
          <p:cNvPr id="14" name="组合 13">
            <a:extLst>
              <a:ext uri="{FF2B5EF4-FFF2-40B4-BE49-F238E27FC236}">
                <a16:creationId xmlns:a16="http://schemas.microsoft.com/office/drawing/2014/main" id="{AF188162-EBA5-4640-9685-F2729F274D7C}"/>
              </a:ext>
            </a:extLst>
          </p:cNvPr>
          <p:cNvGrpSpPr/>
          <p:nvPr/>
        </p:nvGrpSpPr>
        <p:grpSpPr>
          <a:xfrm>
            <a:off x="1553776" y="4792653"/>
            <a:ext cx="1445086" cy="1373445"/>
            <a:chOff x="1397321" y="7233026"/>
            <a:chExt cx="1797357" cy="1797357"/>
          </a:xfrm>
        </p:grpSpPr>
        <p:sp>
          <p:nvSpPr>
            <p:cNvPr id="15" name="椭圆 14">
              <a:extLst>
                <a:ext uri="{FF2B5EF4-FFF2-40B4-BE49-F238E27FC236}">
                  <a16:creationId xmlns:a16="http://schemas.microsoft.com/office/drawing/2014/main" id="{D6B65314-005A-4042-8C7D-06682358BB44}"/>
                </a:ext>
              </a:extLst>
            </p:cNvPr>
            <p:cNvSpPr/>
            <p:nvPr/>
          </p:nvSpPr>
          <p:spPr>
            <a:xfrm>
              <a:off x="1397321" y="7233026"/>
              <a:ext cx="1797357" cy="1797357"/>
            </a:xfrm>
            <a:prstGeom prst="ellipse">
              <a:avLst/>
            </a:prstGeom>
            <a:solidFill>
              <a:srgbClr val="FF5050"/>
            </a:solidFill>
            <a:ln>
              <a:noFill/>
            </a:ln>
            <a:effectLst/>
            <a:scene3d>
              <a:camera prst="orthographicFront">
                <a:rot lat="0" lon="0" rev="0"/>
              </a:camera>
              <a:lightRig rig="contrasting" dir="t">
                <a:rot lat="0" lon="0" rev="7800000"/>
              </a:lightRig>
            </a:scene3d>
            <a:sp3d>
              <a:bevelT w="139700" h="139700"/>
            </a:sp3d>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6" name="文本框 15">
              <a:extLst>
                <a:ext uri="{FF2B5EF4-FFF2-40B4-BE49-F238E27FC236}">
                  <a16:creationId xmlns:a16="http://schemas.microsoft.com/office/drawing/2014/main" id="{E2E7DC37-2F3F-4A2E-8E9D-9DFA6DEE5E8D}"/>
                </a:ext>
              </a:extLst>
            </p:cNvPr>
            <p:cNvSpPr txBox="1"/>
            <p:nvPr/>
          </p:nvSpPr>
          <p:spPr>
            <a:xfrm>
              <a:off x="1943474" y="7788706"/>
              <a:ext cx="470889" cy="685837"/>
            </a:xfrm>
            <a:prstGeom prst="rect">
              <a:avLst/>
            </a:prstGeom>
            <a:noFill/>
            <a:effectLst>
              <a:outerShdw blurRad="50800" dist="38100" dir="2700000" algn="tl" rotWithShape="0">
                <a:prstClr val="black">
                  <a:alpha val="40000"/>
                </a:prstClr>
              </a:outerShdw>
            </a:effectLst>
          </p:spPr>
          <p:txBody>
            <a:bodyPr wrap="none" rtlCol="0">
              <a:spAutoFit/>
            </a:bodyPr>
            <a:lstStyle>
              <a:defPPr>
                <a:defRPr lang="zh-CN"/>
              </a:defPPr>
              <a:lvl1pPr>
                <a:defRPr sz="3000" b="1">
                  <a:solidFill>
                    <a:schemeClr val="bg1"/>
                  </a:solidFill>
                </a:defRPr>
              </a:lvl1pPr>
            </a:lstStyle>
            <a:p>
              <a:r>
                <a:rPr lang="en-US" altLang="zh-CN" dirty="0"/>
                <a:t>3</a:t>
              </a:r>
              <a:endParaRPr lang="zh-CN" altLang="en-US" dirty="0"/>
            </a:p>
          </p:txBody>
        </p:sp>
      </p:grpSp>
      <p:sp>
        <p:nvSpPr>
          <p:cNvPr id="2" name="灯片编号占位符 1">
            <a:extLst>
              <a:ext uri="{FF2B5EF4-FFF2-40B4-BE49-F238E27FC236}">
                <a16:creationId xmlns:a16="http://schemas.microsoft.com/office/drawing/2014/main" id="{9F40FE04-9911-41BA-819A-0C27F7A9FB56}"/>
              </a:ext>
            </a:extLst>
          </p:cNvPr>
          <p:cNvSpPr>
            <a:spLocks noGrp="1"/>
          </p:cNvSpPr>
          <p:nvPr>
            <p:ph type="sldNum" sz="quarter" idx="4"/>
          </p:nvPr>
        </p:nvSpPr>
        <p:spPr/>
        <p:txBody>
          <a:bodyPr/>
          <a:lstStyle/>
          <a:p>
            <a:fld id="{089E6A1B-787B-48C2-89E0-46ED219FD4E0}" type="slidenum">
              <a:rPr lang="zh-CN" altLang="en-US" smtClean="0"/>
              <a:pPr/>
              <a:t>2</a:t>
            </a:fld>
            <a:endParaRPr lang="zh-CN" altLang="en-US" dirty="0"/>
          </a:p>
        </p:txBody>
      </p:sp>
      <p:sp>
        <p:nvSpPr>
          <p:cNvPr id="18" name="文本框 17">
            <a:extLst>
              <a:ext uri="{FF2B5EF4-FFF2-40B4-BE49-F238E27FC236}">
                <a16:creationId xmlns:a16="http://schemas.microsoft.com/office/drawing/2014/main" id="{663CE298-E0A9-BB4E-9C03-49BE46A76A37}"/>
              </a:ext>
            </a:extLst>
          </p:cNvPr>
          <p:cNvSpPr txBox="1"/>
          <p:nvPr/>
        </p:nvSpPr>
        <p:spPr>
          <a:xfrm>
            <a:off x="5221544" y="369616"/>
            <a:ext cx="6610004" cy="461772"/>
          </a:xfrm>
          <a:prstGeom prst="rect">
            <a:avLst/>
          </a:prstGeom>
          <a:noFill/>
        </p:spPr>
        <p:txBody>
          <a:bodyPr wrap="square" rtlCol="0">
            <a:spAutoFit/>
          </a:bodyPr>
          <a:lstStyle/>
          <a:p>
            <a:r>
              <a:rPr kumimoji="1" lang="en-US" altLang="zh-CN" sz="2400" b="1" dirty="0">
                <a:latin typeface="KaiTi" panose="02010609060101010101" pitchFamily="49" charset="-122"/>
                <a:ea typeface="KaiTi" panose="02010609060101010101" pitchFamily="49" charset="-122"/>
              </a:rPr>
              <a:t>《</a:t>
            </a:r>
            <a:r>
              <a:rPr kumimoji="1" lang="zh-CN" altLang="en-US" sz="2400" b="1" dirty="0">
                <a:latin typeface="KaiTi" panose="02010609060101010101" pitchFamily="49" charset="-122"/>
                <a:ea typeface="KaiTi" panose="02010609060101010101" pitchFamily="49" charset="-122"/>
              </a:rPr>
              <a:t>国民经济统计学（第三版）</a:t>
            </a:r>
            <a:r>
              <a:rPr kumimoji="1" lang="en-US" altLang="zh-CN" sz="2400" b="1" dirty="0">
                <a:latin typeface="KaiTi" panose="02010609060101010101" pitchFamily="49" charset="-122"/>
                <a:ea typeface="KaiTi" panose="02010609060101010101" pitchFamily="49" charset="-122"/>
              </a:rPr>
              <a:t>》</a:t>
            </a:r>
            <a:r>
              <a:rPr kumimoji="1" lang="zh-CN" altLang="en-US" sz="2400" b="1" dirty="0">
                <a:latin typeface="KaiTi" panose="02010609060101010101" pitchFamily="49" charset="-122"/>
                <a:ea typeface="KaiTi" panose="02010609060101010101" pitchFamily="49" charset="-122"/>
              </a:rPr>
              <a:t>  主编：邱东</a:t>
            </a:r>
          </a:p>
        </p:txBody>
      </p:sp>
    </p:spTree>
    <p:extLst>
      <p:ext uri="{BB962C8B-B14F-4D97-AF65-F5344CB8AC3E}">
        <p14:creationId xmlns:p14="http://schemas.microsoft.com/office/powerpoint/2010/main" val="4275602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CH2-2</a:t>
            </a:r>
            <a:r>
              <a:rPr lang="zh-CN" altLang="en-US" dirty="0" smtClean="0">
                <a:latin typeface="KaiTi" panose="02010609060101010101" pitchFamily="49" charset="-122"/>
                <a:ea typeface="KaiTi" panose="02010609060101010101" pitchFamily="49" charset="-122"/>
              </a:rPr>
              <a:t> 就业与失业统计</a:t>
            </a:r>
            <a:endParaRPr lang="zh-CN" altLang="en-US" dirty="0">
              <a:latin typeface="KaiTi" panose="02010609060101010101" pitchFamily="49" charset="-122"/>
              <a:ea typeface="KaiTi" panose="02010609060101010101" pitchFamily="49" charset="-122"/>
            </a:endParaRPr>
          </a:p>
        </p:txBody>
      </p:sp>
      <p:sp>
        <p:nvSpPr>
          <p:cNvPr id="3"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20</a:t>
            </a:fld>
            <a:endParaRPr lang="zh-CN" altLang="en-US" dirty="0"/>
          </a:p>
        </p:txBody>
      </p:sp>
      <p:sp>
        <p:nvSpPr>
          <p:cNvPr id="4" name="矩形 3">
            <a:extLst>
              <a:ext uri="{FF2B5EF4-FFF2-40B4-BE49-F238E27FC236}">
                <a16:creationId xmlns:a16="http://schemas.microsoft.com/office/drawing/2014/main" id="{CD7A0A50-A1E9-47F1-B630-0444970FB2E5}"/>
              </a:ext>
            </a:extLst>
          </p:cNvPr>
          <p:cNvSpPr/>
          <p:nvPr/>
        </p:nvSpPr>
        <p:spPr>
          <a:xfrm>
            <a:off x="803865" y="323439"/>
            <a:ext cx="2614818" cy="1477328"/>
          </a:xfrm>
          <a:prstGeom prst="rect">
            <a:avLst/>
          </a:prstGeom>
        </p:spPr>
        <p:txBody>
          <a:bodyPr wrap="none">
            <a:spAutoFit/>
          </a:bodyPr>
          <a:lstStyle/>
          <a:p>
            <a:r>
              <a:rPr lang="zh-CN" altLang="en-US" sz="3000" b="1" dirty="0">
                <a:solidFill>
                  <a:schemeClr val="bg1"/>
                </a:solidFill>
                <a:latin typeface="微软雅黑" pitchFamily="34" charset="-122"/>
                <a:ea typeface="微软雅黑" pitchFamily="34" charset="-122"/>
              </a:rPr>
              <a:t> </a:t>
            </a:r>
            <a:r>
              <a:rPr lang="zh-CN" altLang="en-US" sz="3000" b="1" dirty="0" smtClean="0">
                <a:solidFill>
                  <a:schemeClr val="bg1"/>
                </a:solidFill>
                <a:latin typeface="微软雅黑" pitchFamily="34" charset="-122"/>
                <a:ea typeface="微软雅黑" pitchFamily="34" charset="-122"/>
              </a:rPr>
              <a:t>二</a:t>
            </a:r>
            <a:r>
              <a:rPr lang="zh-CN" altLang="en-US" sz="3000" b="1" dirty="0" smtClean="0">
                <a:solidFill>
                  <a:schemeClr val="bg1"/>
                </a:solidFill>
                <a:latin typeface="宋体" pitchFamily="2" charset="-122"/>
                <a:ea typeface="宋体" pitchFamily="2" charset="-122"/>
              </a:rPr>
              <a:t>、失业统计</a:t>
            </a: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5"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角圆角矩形 10">
            <a:extLst>
              <a:ext uri="{FF2B5EF4-FFF2-40B4-BE49-F238E27FC236}">
                <a16:creationId xmlns:a16="http://schemas.microsoft.com/office/drawing/2014/main" id="{347A1711-A3EC-47E2-9FCB-812AB9F2297C}"/>
              </a:ext>
            </a:extLst>
          </p:cNvPr>
          <p:cNvSpPr/>
          <p:nvPr/>
        </p:nvSpPr>
        <p:spPr>
          <a:xfrm>
            <a:off x="694606" y="1053530"/>
            <a:ext cx="2304256" cy="720167"/>
          </a:xfrm>
          <a:prstGeom prst="round2Diag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灵活就业</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 name="对角圆角矩形 10">
            <a:extLst>
              <a:ext uri="{FF2B5EF4-FFF2-40B4-BE49-F238E27FC236}">
                <a16:creationId xmlns:a16="http://schemas.microsoft.com/office/drawing/2014/main" id="{347A1711-A3EC-47E2-9FCB-812AB9F2297C}"/>
              </a:ext>
            </a:extLst>
          </p:cNvPr>
          <p:cNvSpPr/>
          <p:nvPr/>
        </p:nvSpPr>
        <p:spPr>
          <a:xfrm>
            <a:off x="694606" y="1053530"/>
            <a:ext cx="6177760" cy="720167"/>
          </a:xfrm>
          <a:prstGeom prst="round2Diag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（三）我国</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城镇</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失业率统计</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实践</a:t>
            </a:r>
          </a:p>
        </p:txBody>
      </p:sp>
      <p:sp>
        <p:nvSpPr>
          <p:cNvPr id="30" name="图文框 29">
            <a:extLst>
              <a:ext uri="{FF2B5EF4-FFF2-40B4-BE49-F238E27FC236}">
                <a16:creationId xmlns:a16="http://schemas.microsoft.com/office/drawing/2014/main" id="{3DF901E5-5945-4810-A7B9-9A71A58848AF}"/>
              </a:ext>
            </a:extLst>
          </p:cNvPr>
          <p:cNvSpPr/>
          <p:nvPr/>
        </p:nvSpPr>
        <p:spPr>
          <a:xfrm>
            <a:off x="550590" y="1917626"/>
            <a:ext cx="5400600" cy="4608512"/>
          </a:xfrm>
          <a:prstGeom prst="frame">
            <a:avLst>
              <a:gd name="adj1" fmla="val 5450"/>
            </a:avLst>
          </a:prstGeom>
          <a:solidFill>
            <a:schemeClr val="tx2">
              <a:lumMod val="40000"/>
              <a:lumOff val="60000"/>
              <a:alpha val="40000"/>
            </a:schemeClr>
          </a:solidFill>
          <a:ln>
            <a:noFill/>
          </a:ln>
          <a:effectLst>
            <a:outerShdw blurRad="44450" dist="27940" dir="5400000" algn="ctr">
              <a:srgbClr val="000000">
                <a:alpha val="32000"/>
              </a:srgbClr>
            </a:outerShdw>
          </a:effectLst>
        </p:spPr>
        <p:style>
          <a:lnRef idx="0">
            <a:schemeClr val="accent2">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31" name="图文框 30">
            <a:extLst>
              <a:ext uri="{FF2B5EF4-FFF2-40B4-BE49-F238E27FC236}">
                <a16:creationId xmlns:a16="http://schemas.microsoft.com/office/drawing/2014/main" id="{3DF901E5-5945-4810-A7B9-9A71A58848AF}"/>
              </a:ext>
            </a:extLst>
          </p:cNvPr>
          <p:cNvSpPr/>
          <p:nvPr/>
        </p:nvSpPr>
        <p:spPr>
          <a:xfrm>
            <a:off x="6239222" y="1917626"/>
            <a:ext cx="5544615" cy="4608512"/>
          </a:xfrm>
          <a:prstGeom prst="frame">
            <a:avLst>
              <a:gd name="adj1" fmla="val 5450"/>
            </a:avLst>
          </a:prstGeom>
          <a:solidFill>
            <a:schemeClr val="tx2">
              <a:lumMod val="40000"/>
              <a:lumOff val="60000"/>
              <a:alpha val="40000"/>
            </a:schemeClr>
          </a:solidFill>
          <a:ln>
            <a:noFill/>
          </a:ln>
          <a:effectLst>
            <a:outerShdw blurRad="44450" dist="27940" dir="5400000" algn="ctr">
              <a:srgbClr val="000000">
                <a:alpha val="32000"/>
              </a:srgbClr>
            </a:outerShdw>
          </a:effectLst>
        </p:spPr>
        <p:style>
          <a:lnRef idx="0">
            <a:schemeClr val="accent2">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33" name="矩形 32"/>
          <p:cNvSpPr/>
          <p:nvPr/>
        </p:nvSpPr>
        <p:spPr>
          <a:xfrm>
            <a:off x="1558702" y="2205658"/>
            <a:ext cx="3240360" cy="430887"/>
          </a:xfrm>
          <a:prstGeom prst="rect">
            <a:avLst/>
          </a:prstGeom>
          <a:solidFill>
            <a:srgbClr val="FFC000"/>
          </a:solidFill>
          <a:effectLst>
            <a:glow rad="101600">
              <a:schemeClr val="accent6">
                <a:satMod val="175000"/>
                <a:alpha val="40000"/>
              </a:schemeClr>
            </a:glow>
          </a:effectLst>
        </p:spPr>
        <p:txBody>
          <a:bodyPr wrap="square">
            <a:spAutoFit/>
          </a:bodyPr>
          <a:lstStyle/>
          <a:p>
            <a:pPr algn="ctr"/>
            <a:r>
              <a:rPr lang="zh-CN" altLang="en-US" sz="2200" b="1" dirty="0" smtClean="0">
                <a:latin typeface="微软雅黑" pitchFamily="34" charset="-122"/>
                <a:ea typeface="微软雅黑" pitchFamily="34" charset="-122"/>
              </a:rPr>
              <a:t>城镇登记失业率</a:t>
            </a:r>
            <a:endParaRPr lang="zh-CN" altLang="en-US" sz="2200" b="1" dirty="0">
              <a:latin typeface="微软雅黑" pitchFamily="34" charset="-122"/>
              <a:ea typeface="微软雅黑" pitchFamily="34" charset="-122"/>
            </a:endParaRPr>
          </a:p>
        </p:txBody>
      </p:sp>
      <p:sp>
        <p:nvSpPr>
          <p:cNvPr id="44" name="矩形 43"/>
          <p:cNvSpPr/>
          <p:nvPr/>
        </p:nvSpPr>
        <p:spPr>
          <a:xfrm>
            <a:off x="7391350" y="2205658"/>
            <a:ext cx="3240360" cy="430887"/>
          </a:xfrm>
          <a:prstGeom prst="rect">
            <a:avLst/>
          </a:prstGeom>
          <a:solidFill>
            <a:srgbClr val="FFC000"/>
          </a:solidFill>
          <a:effectLst>
            <a:glow rad="101600">
              <a:schemeClr val="accent6">
                <a:satMod val="175000"/>
                <a:alpha val="40000"/>
              </a:schemeClr>
            </a:glow>
          </a:effectLst>
        </p:spPr>
        <p:txBody>
          <a:bodyPr wrap="square">
            <a:spAutoFit/>
          </a:bodyPr>
          <a:lstStyle/>
          <a:p>
            <a:pPr algn="ctr"/>
            <a:r>
              <a:rPr lang="zh-CN" altLang="en-US" sz="2200" b="1" dirty="0" smtClean="0">
                <a:latin typeface="微软雅黑" pitchFamily="34" charset="-122"/>
                <a:ea typeface="微软雅黑" pitchFamily="34" charset="-122"/>
              </a:rPr>
              <a:t>城镇调查失业率</a:t>
            </a:r>
            <a:endParaRPr lang="zh-CN" altLang="en-US" sz="2200" b="1" dirty="0">
              <a:latin typeface="微软雅黑" pitchFamily="34" charset="-122"/>
              <a:ea typeface="微软雅黑" pitchFamily="34" charset="-122"/>
            </a:endParaRPr>
          </a:p>
        </p:txBody>
      </p:sp>
      <p:sp>
        <p:nvSpPr>
          <p:cNvPr id="46082" name="Rectangle 2"/>
          <p:cNvSpPr>
            <a:spLocks noChangeArrowheads="1"/>
          </p:cNvSpPr>
          <p:nvPr/>
        </p:nvSpPr>
        <p:spPr bwMode="auto">
          <a:xfrm>
            <a:off x="838622" y="2835146"/>
            <a:ext cx="4824536"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zh-CN" altLang="zh-CN" b="1" dirty="0" smtClean="0">
                <a:latin typeface="微软雅黑" pitchFamily="34" charset="-122"/>
                <a:ea typeface="微软雅黑" pitchFamily="34" charset="-122"/>
              </a:rPr>
              <a:t>指城镇登记失业人员与城镇单位就业人员（扣除使用的农村劳动力、聘用的离退休人员、港澳台及外方人员）、城镇单位中的不在岗职工、城镇私营业主、个体户主、城镇私营企业和个体就业人员、城镇登记失业人员之和的比</a:t>
            </a:r>
            <a:r>
              <a:rPr lang="zh-CN" altLang="en-US" b="1" dirty="0" smtClean="0">
                <a:latin typeface="微软雅黑" pitchFamily="34" charset="-122"/>
                <a:ea typeface="微软雅黑" pitchFamily="34" charset="-122"/>
              </a:rPr>
              <a:t>。</a:t>
            </a:r>
            <a:endParaRPr kumimoji="0" lang="en-US" altLang="zh-CN" b="1"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sp>
        <p:nvSpPr>
          <p:cNvPr id="45" name="矩形 44"/>
          <p:cNvSpPr/>
          <p:nvPr/>
        </p:nvSpPr>
        <p:spPr>
          <a:xfrm>
            <a:off x="838622" y="4509914"/>
            <a:ext cx="4824535" cy="1754326"/>
          </a:xfrm>
          <a:prstGeom prst="rect">
            <a:avLst/>
          </a:prstGeom>
          <a:solidFill>
            <a:srgbClr val="00B050"/>
          </a:solidFill>
          <a:effectLst>
            <a:glow rad="63500">
              <a:schemeClr val="accent5">
                <a:satMod val="175000"/>
                <a:alpha val="40000"/>
              </a:schemeClr>
            </a:glow>
          </a:effectLst>
        </p:spPr>
        <p:txBody>
          <a:bodyPr wrap="square">
            <a:spAutoFit/>
          </a:bodyPr>
          <a:lstStyle/>
          <a:p>
            <a:r>
              <a:rPr lang="zh-CN" altLang="en-US" b="1" dirty="0" smtClean="0">
                <a:solidFill>
                  <a:schemeClr val="bg1"/>
                </a:solidFill>
                <a:latin typeface="微软雅黑" pitchFamily="34" charset="-122"/>
                <a:ea typeface="微软雅黑" pitchFamily="34" charset="-122"/>
              </a:rPr>
              <a:t>由于计划招工、商品粮配给和严格的户籍管理，登记失业率在国家判断城镇劳动力市场的状况，特别是开展失业保险管理和公共就业服务机构提供就业服务中发挥了重要作用。但随着我国劳动力市场改革的推进，登记失业率对我国劳动力市场反应不全面、不敏感的弊端日益突出</a:t>
            </a:r>
            <a:r>
              <a:rPr lang="zh-CN" altLang="en-US" dirty="0" smtClean="0">
                <a:solidFill>
                  <a:schemeClr val="bg1"/>
                </a:solidFill>
              </a:rPr>
              <a:t>。</a:t>
            </a:r>
            <a:endParaRPr lang="zh-CN" altLang="en-US" dirty="0">
              <a:solidFill>
                <a:schemeClr val="bg1"/>
              </a:solidFill>
            </a:endParaRPr>
          </a:p>
        </p:txBody>
      </p:sp>
      <p:pic>
        <p:nvPicPr>
          <p:cNvPr id="46083" name="Picture 3"/>
          <p:cNvPicPr>
            <a:picLocks noChangeAspect="1" noChangeArrowheads="1"/>
          </p:cNvPicPr>
          <p:nvPr/>
        </p:nvPicPr>
        <p:blipFill>
          <a:blip r:embed="rId2" cstate="print"/>
          <a:srcRect/>
          <a:stretch>
            <a:fillRect/>
          </a:stretch>
        </p:blipFill>
        <p:spPr bwMode="auto">
          <a:xfrm>
            <a:off x="6527254" y="2709714"/>
            <a:ext cx="5040560" cy="720080"/>
          </a:xfrm>
          <a:prstGeom prst="rect">
            <a:avLst/>
          </a:prstGeom>
          <a:noFill/>
          <a:ln w="9525">
            <a:noFill/>
            <a:miter lim="800000"/>
            <a:headEnd/>
            <a:tailEnd/>
          </a:ln>
        </p:spPr>
      </p:pic>
      <p:sp>
        <p:nvSpPr>
          <p:cNvPr id="46" name="矩形 45"/>
          <p:cNvSpPr/>
          <p:nvPr/>
        </p:nvSpPr>
        <p:spPr>
          <a:xfrm>
            <a:off x="6455246" y="3501802"/>
            <a:ext cx="5015087" cy="1200329"/>
          </a:xfrm>
          <a:prstGeom prst="rect">
            <a:avLst/>
          </a:prstGeom>
        </p:spPr>
        <p:txBody>
          <a:bodyPr wrap="square">
            <a:spAutoFit/>
          </a:bodyPr>
          <a:lstStyle/>
          <a:p>
            <a:r>
              <a:rPr lang="zh-CN" altLang="en-US" b="1" dirty="0" smtClean="0">
                <a:latin typeface="微软雅黑" pitchFamily="34" charset="-122"/>
                <a:ea typeface="微软雅黑" pitchFamily="34" charset="-122"/>
              </a:rPr>
              <a:t>经过科学抽样，并保证一定规模样本量的情况下，调查失业率的统计数据可以比较灵敏地反映一个国家或地区的就业失业状况，也能将半年以上进城务工农村劳动力就业和失业状况一并反映出来。</a:t>
            </a:r>
            <a:endParaRPr lang="zh-CN" altLang="en-US" b="1" dirty="0">
              <a:latin typeface="微软雅黑" pitchFamily="34" charset="-122"/>
              <a:ea typeface="微软雅黑" pitchFamily="34" charset="-122"/>
            </a:endParaRPr>
          </a:p>
        </p:txBody>
      </p:sp>
      <p:sp>
        <p:nvSpPr>
          <p:cNvPr id="47" name="矩形 46"/>
          <p:cNvSpPr/>
          <p:nvPr/>
        </p:nvSpPr>
        <p:spPr>
          <a:xfrm>
            <a:off x="6527254" y="4725938"/>
            <a:ext cx="4968552" cy="1594604"/>
          </a:xfrm>
          <a:prstGeom prst="rect">
            <a:avLst/>
          </a:prstGeom>
          <a:solidFill>
            <a:srgbClr val="00B050"/>
          </a:solidFill>
        </p:spPr>
        <p:txBody>
          <a:bodyPr wrap="square">
            <a:spAutoFit/>
          </a:bodyPr>
          <a:lstStyle/>
          <a:p>
            <a:pPr>
              <a:lnSpc>
                <a:spcPct val="110000"/>
              </a:lnSpc>
            </a:pPr>
            <a:r>
              <a:rPr lang="zh-CN" altLang="en-US" b="1" dirty="0" smtClean="0">
                <a:solidFill>
                  <a:schemeClr val="bg1"/>
                </a:solidFill>
                <a:latin typeface="微软雅黑" pitchFamily="34" charset="-122"/>
                <a:ea typeface="微软雅黑" pitchFamily="34" charset="-122"/>
              </a:rPr>
              <a:t>不足：只能用于宏观判断，无法针对具体的个体对象；由于抽样方式和样本量不同，每次统计结果会不均衡；特别是在样本量少、抽样方法不够科学的情况下，其统计数据将难以反映真实情况。</a:t>
            </a:r>
            <a:endParaRPr lang="zh-CN" altLang="en-US" b="1" dirty="0">
              <a:solidFill>
                <a:schemeClr val="bg1"/>
              </a:solidFill>
              <a:latin typeface="微软雅黑" pitchFamily="34" charset="-122"/>
              <a:ea typeface="微软雅黑"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CH2-2</a:t>
            </a:r>
            <a:r>
              <a:rPr lang="zh-CN" altLang="en-US" dirty="0" smtClean="0">
                <a:latin typeface="KaiTi" panose="02010609060101010101" pitchFamily="49" charset="-122"/>
                <a:ea typeface="KaiTi" panose="02010609060101010101" pitchFamily="49" charset="-122"/>
              </a:rPr>
              <a:t> 就业与失业统计</a:t>
            </a:r>
            <a:endParaRPr lang="zh-CN" altLang="en-US" dirty="0">
              <a:latin typeface="KaiTi" panose="02010609060101010101" pitchFamily="49" charset="-122"/>
              <a:ea typeface="KaiTi" panose="02010609060101010101" pitchFamily="49" charset="-122"/>
            </a:endParaRPr>
          </a:p>
        </p:txBody>
      </p:sp>
      <p:sp>
        <p:nvSpPr>
          <p:cNvPr id="3"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21</a:t>
            </a:fld>
            <a:endParaRPr lang="zh-CN" altLang="en-US" dirty="0"/>
          </a:p>
        </p:txBody>
      </p:sp>
      <p:sp>
        <p:nvSpPr>
          <p:cNvPr id="4" name="矩形 3">
            <a:extLst>
              <a:ext uri="{FF2B5EF4-FFF2-40B4-BE49-F238E27FC236}">
                <a16:creationId xmlns:a16="http://schemas.microsoft.com/office/drawing/2014/main" id="{CD7A0A50-A1E9-47F1-B630-0444970FB2E5}"/>
              </a:ext>
            </a:extLst>
          </p:cNvPr>
          <p:cNvSpPr/>
          <p:nvPr/>
        </p:nvSpPr>
        <p:spPr>
          <a:xfrm>
            <a:off x="803865" y="323439"/>
            <a:ext cx="2614818" cy="1477328"/>
          </a:xfrm>
          <a:prstGeom prst="rect">
            <a:avLst/>
          </a:prstGeom>
        </p:spPr>
        <p:txBody>
          <a:bodyPr wrap="none">
            <a:spAutoFit/>
          </a:bodyPr>
          <a:lstStyle/>
          <a:p>
            <a:r>
              <a:rPr lang="zh-CN" altLang="en-US" sz="3000" b="1" dirty="0">
                <a:solidFill>
                  <a:schemeClr val="bg1"/>
                </a:solidFill>
                <a:latin typeface="微软雅黑" pitchFamily="34" charset="-122"/>
                <a:ea typeface="微软雅黑" pitchFamily="34" charset="-122"/>
              </a:rPr>
              <a:t> </a:t>
            </a:r>
            <a:r>
              <a:rPr lang="zh-CN" altLang="en-US" sz="3000" b="1" dirty="0" smtClean="0">
                <a:solidFill>
                  <a:schemeClr val="bg1"/>
                </a:solidFill>
                <a:latin typeface="微软雅黑" pitchFamily="34" charset="-122"/>
                <a:ea typeface="微软雅黑" pitchFamily="34" charset="-122"/>
              </a:rPr>
              <a:t>二</a:t>
            </a:r>
            <a:r>
              <a:rPr lang="zh-CN" altLang="en-US" sz="3000" b="1" dirty="0" smtClean="0">
                <a:solidFill>
                  <a:schemeClr val="bg1"/>
                </a:solidFill>
                <a:latin typeface="宋体" pitchFamily="2" charset="-122"/>
                <a:ea typeface="宋体" pitchFamily="2" charset="-122"/>
              </a:rPr>
              <a:t>、失业统计</a:t>
            </a: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5"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角圆角矩形 10">
            <a:extLst>
              <a:ext uri="{FF2B5EF4-FFF2-40B4-BE49-F238E27FC236}">
                <a16:creationId xmlns:a16="http://schemas.microsoft.com/office/drawing/2014/main" id="{347A1711-A3EC-47E2-9FCB-812AB9F2297C}"/>
              </a:ext>
            </a:extLst>
          </p:cNvPr>
          <p:cNvSpPr/>
          <p:nvPr/>
        </p:nvSpPr>
        <p:spPr>
          <a:xfrm>
            <a:off x="694606" y="1053530"/>
            <a:ext cx="2304256" cy="720167"/>
          </a:xfrm>
          <a:prstGeom prst="round2Diag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灵活就业</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 name="对角圆角矩形 10">
            <a:extLst>
              <a:ext uri="{FF2B5EF4-FFF2-40B4-BE49-F238E27FC236}">
                <a16:creationId xmlns:a16="http://schemas.microsoft.com/office/drawing/2014/main" id="{347A1711-A3EC-47E2-9FCB-812AB9F2297C}"/>
              </a:ext>
            </a:extLst>
          </p:cNvPr>
          <p:cNvSpPr/>
          <p:nvPr/>
        </p:nvSpPr>
        <p:spPr>
          <a:xfrm>
            <a:off x="694606" y="1053530"/>
            <a:ext cx="3456384" cy="720167"/>
          </a:xfrm>
          <a:prstGeom prst="round2Diag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（四）隐性</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失业</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0" name="矩形 29"/>
          <p:cNvSpPr/>
          <p:nvPr/>
        </p:nvSpPr>
        <p:spPr>
          <a:xfrm>
            <a:off x="2062758" y="2421682"/>
            <a:ext cx="8208912" cy="2031325"/>
          </a:xfrm>
          <a:prstGeom prst="rect">
            <a:avLst/>
          </a:prstGeom>
          <a:solidFill>
            <a:schemeClr val="tx2">
              <a:lumMod val="40000"/>
              <a:lumOff val="60000"/>
            </a:schemeClr>
          </a:solidFill>
        </p:spPr>
        <p:txBody>
          <a:bodyPr wrap="square">
            <a:spAutoFit/>
          </a:bodyPr>
          <a:lstStyle/>
          <a:p>
            <a:pPr>
              <a:lnSpc>
                <a:spcPct val="150000"/>
              </a:lnSpc>
            </a:pPr>
            <a:r>
              <a:rPr lang="zh-CN" altLang="en-US" sz="2800" b="1" dirty="0" smtClean="0">
                <a:solidFill>
                  <a:srgbClr val="000000"/>
                </a:solidFill>
                <a:latin typeface="微软雅黑" pitchFamily="34" charset="-122"/>
                <a:ea typeface="微软雅黑" pitchFamily="34" charset="-122"/>
              </a:rPr>
              <a:t>是指生产过程中，生产资料与劳动力构成失衡，劳动力的数量远超过由技术条件所决定的生产资料对劳动力的需要量而出现的部分劳动力的闲置现象</a:t>
            </a:r>
            <a:r>
              <a:rPr lang="zh-CN" altLang="en-US" sz="2200" b="1" dirty="0" smtClean="0">
                <a:solidFill>
                  <a:srgbClr val="000000"/>
                </a:solidFill>
                <a:latin typeface="微软雅黑" pitchFamily="34" charset="-122"/>
                <a:ea typeface="微软雅黑" pitchFamily="34" charset="-122"/>
              </a:rPr>
              <a:t>。 </a:t>
            </a:r>
            <a:endParaRPr lang="zh-CN" altLang="en-US" sz="2200" b="1" dirty="0">
              <a:latin typeface="微软雅黑" pitchFamily="34" charset="-122"/>
              <a:ea typeface="微软雅黑"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67">
            <a:extLst>
              <a:ext uri="{FF2B5EF4-FFF2-40B4-BE49-F238E27FC236}">
                <a16:creationId xmlns:a16="http://schemas.microsoft.com/office/drawing/2014/main" id="{62EFF0B4-D973-45ED-AFF9-2AAE64E669A3}"/>
              </a:ext>
            </a:extLst>
          </p:cNvPr>
          <p:cNvGrpSpPr/>
          <p:nvPr/>
        </p:nvGrpSpPr>
        <p:grpSpPr>
          <a:xfrm>
            <a:off x="550590" y="1773610"/>
            <a:ext cx="2880321" cy="2853435"/>
            <a:chOff x="1328641" y="1780173"/>
            <a:chExt cx="4105275" cy="3343757"/>
          </a:xfrm>
          <a:effectLst>
            <a:glow rad="228600">
              <a:schemeClr val="accent5">
                <a:satMod val="175000"/>
                <a:alpha val="40000"/>
              </a:schemeClr>
            </a:glow>
          </a:effectLst>
        </p:grpSpPr>
        <p:sp>
          <p:nvSpPr>
            <p:cNvPr id="66" name="矩形 65">
              <a:extLst>
                <a:ext uri="{FF2B5EF4-FFF2-40B4-BE49-F238E27FC236}">
                  <a16:creationId xmlns:a16="http://schemas.microsoft.com/office/drawing/2014/main" id="{57E49F87-C462-4897-A5FE-325A0ECDF4A1}"/>
                </a:ext>
              </a:extLst>
            </p:cNvPr>
            <p:cNvSpPr/>
            <p:nvPr/>
          </p:nvSpPr>
          <p:spPr>
            <a:xfrm>
              <a:off x="1328641" y="1780173"/>
              <a:ext cx="4105275" cy="3343757"/>
            </a:xfrm>
            <a:prstGeom prst="rect">
              <a:avLst/>
            </a:prstGeom>
            <a:solidFill>
              <a:schemeClr val="bg1"/>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7">
              <a:extLst>
                <a:ext uri="{FF2B5EF4-FFF2-40B4-BE49-F238E27FC236}">
                  <a16:creationId xmlns:a16="http://schemas.microsoft.com/office/drawing/2014/main" id="{200A1D12-1F0C-4A40-B8DA-FFEA2CA4A381}"/>
                </a:ext>
              </a:extLst>
            </p:cNvPr>
            <p:cNvSpPr>
              <a:spLocks noEditPoints="1"/>
            </p:cNvSpPr>
            <p:nvPr/>
          </p:nvSpPr>
          <p:spPr bwMode="auto">
            <a:xfrm>
              <a:off x="2313471" y="2391004"/>
              <a:ext cx="2085566" cy="2073382"/>
            </a:xfrm>
            <a:custGeom>
              <a:avLst/>
              <a:gdLst>
                <a:gd name="T0" fmla="*/ 870 w 1809"/>
                <a:gd name="T1" fmla="*/ 879 h 2152"/>
                <a:gd name="T2" fmla="*/ 870 w 1809"/>
                <a:gd name="T3" fmla="*/ 2152 h 2152"/>
                <a:gd name="T4" fmla="*/ 1809 w 1809"/>
                <a:gd name="T5" fmla="*/ 1820 h 2152"/>
                <a:gd name="T6" fmla="*/ 1809 w 1809"/>
                <a:gd name="T7" fmla="*/ 547 h 2152"/>
                <a:gd name="T8" fmla="*/ 870 w 1809"/>
                <a:gd name="T9" fmla="*/ 879 h 2152"/>
                <a:gd name="T10" fmla="*/ 785 w 1809"/>
                <a:gd name="T11" fmla="*/ 961 h 2152"/>
                <a:gd name="T12" fmla="*/ 785 w 1809"/>
                <a:gd name="T13" fmla="*/ 1138 h 2152"/>
                <a:gd name="T14" fmla="*/ 613 w 1809"/>
                <a:gd name="T15" fmla="*/ 1053 h 2152"/>
                <a:gd name="T16" fmla="*/ 613 w 1809"/>
                <a:gd name="T17" fmla="*/ 864 h 2152"/>
                <a:gd name="T18" fmla="*/ 785 w 1809"/>
                <a:gd name="T19" fmla="*/ 961 h 2152"/>
                <a:gd name="T20" fmla="*/ 1555 w 1809"/>
                <a:gd name="T21" fmla="*/ 410 h 2152"/>
                <a:gd name="T22" fmla="*/ 1507 w 1809"/>
                <a:gd name="T23" fmla="*/ 386 h 2152"/>
                <a:gd name="T24" fmla="*/ 602 w 1809"/>
                <a:gd name="T25" fmla="*/ 700 h 2152"/>
                <a:gd name="T26" fmla="*/ 576 w 1809"/>
                <a:gd name="T27" fmla="*/ 724 h 2152"/>
                <a:gd name="T28" fmla="*/ 576 w 1809"/>
                <a:gd name="T29" fmla="*/ 2017 h 2152"/>
                <a:gd name="T30" fmla="*/ 822 w 1809"/>
                <a:gd name="T31" fmla="*/ 2149 h 2152"/>
                <a:gd name="T32" fmla="*/ 822 w 1809"/>
                <a:gd name="T33" fmla="*/ 879 h 2152"/>
                <a:gd name="T34" fmla="*/ 622 w 1809"/>
                <a:gd name="T35" fmla="*/ 772 h 2152"/>
                <a:gd name="T36" fmla="*/ 625 w 1809"/>
                <a:gd name="T37" fmla="*/ 772 h 2152"/>
                <a:gd name="T38" fmla="*/ 1531 w 1809"/>
                <a:gd name="T39" fmla="*/ 457 h 2152"/>
                <a:gd name="T40" fmla="*/ 1555 w 1809"/>
                <a:gd name="T41" fmla="*/ 410 h 2152"/>
                <a:gd name="T42" fmla="*/ 209 w 1809"/>
                <a:gd name="T43" fmla="*/ 581 h 2152"/>
                <a:gd name="T44" fmla="*/ 209 w 1809"/>
                <a:gd name="T45" fmla="*/ 758 h 2152"/>
                <a:gd name="T46" fmla="*/ 37 w 1809"/>
                <a:gd name="T47" fmla="*/ 673 h 2152"/>
                <a:gd name="T48" fmla="*/ 37 w 1809"/>
                <a:gd name="T49" fmla="*/ 484 h 2152"/>
                <a:gd name="T50" fmla="*/ 209 w 1809"/>
                <a:gd name="T51" fmla="*/ 581 h 2152"/>
                <a:gd name="T52" fmla="*/ 978 w 1809"/>
                <a:gd name="T53" fmla="*/ 30 h 2152"/>
                <a:gd name="T54" fmla="*/ 931 w 1809"/>
                <a:gd name="T55" fmla="*/ 6 h 2152"/>
                <a:gd name="T56" fmla="*/ 25 w 1809"/>
                <a:gd name="T57" fmla="*/ 321 h 2152"/>
                <a:gd name="T58" fmla="*/ 0 w 1809"/>
                <a:gd name="T59" fmla="*/ 344 h 2152"/>
                <a:gd name="T60" fmla="*/ 0 w 1809"/>
                <a:gd name="T61" fmla="*/ 1638 h 2152"/>
                <a:gd name="T62" fmla="*/ 246 w 1809"/>
                <a:gd name="T63" fmla="*/ 1770 h 2152"/>
                <a:gd name="T64" fmla="*/ 246 w 1809"/>
                <a:gd name="T65" fmla="*/ 500 h 2152"/>
                <a:gd name="T66" fmla="*/ 46 w 1809"/>
                <a:gd name="T67" fmla="*/ 393 h 2152"/>
                <a:gd name="T68" fmla="*/ 49 w 1809"/>
                <a:gd name="T69" fmla="*/ 392 h 2152"/>
                <a:gd name="T70" fmla="*/ 954 w 1809"/>
                <a:gd name="T71" fmla="*/ 77 h 2152"/>
                <a:gd name="T72" fmla="*/ 978 w 1809"/>
                <a:gd name="T73" fmla="*/ 30 h 2152"/>
                <a:gd name="T74" fmla="*/ 497 w 1809"/>
                <a:gd name="T75" fmla="*/ 781 h 2152"/>
                <a:gd name="T76" fmla="*/ 497 w 1809"/>
                <a:gd name="T77" fmla="*/ 958 h 2152"/>
                <a:gd name="T78" fmla="*/ 325 w 1809"/>
                <a:gd name="T79" fmla="*/ 873 h 2152"/>
                <a:gd name="T80" fmla="*/ 325 w 1809"/>
                <a:gd name="T81" fmla="*/ 684 h 2152"/>
                <a:gd name="T82" fmla="*/ 497 w 1809"/>
                <a:gd name="T83" fmla="*/ 781 h 2152"/>
                <a:gd name="T84" fmla="*/ 1266 w 1809"/>
                <a:gd name="T85" fmla="*/ 230 h 2152"/>
                <a:gd name="T86" fmla="*/ 1219 w 1809"/>
                <a:gd name="T87" fmla="*/ 206 h 2152"/>
                <a:gd name="T88" fmla="*/ 313 w 1809"/>
                <a:gd name="T89" fmla="*/ 520 h 2152"/>
                <a:gd name="T90" fmla="*/ 288 w 1809"/>
                <a:gd name="T91" fmla="*/ 544 h 2152"/>
                <a:gd name="T92" fmla="*/ 288 w 1809"/>
                <a:gd name="T93" fmla="*/ 1837 h 2152"/>
                <a:gd name="T94" fmla="*/ 534 w 1809"/>
                <a:gd name="T95" fmla="*/ 1969 h 2152"/>
                <a:gd name="T96" fmla="*/ 534 w 1809"/>
                <a:gd name="T97" fmla="*/ 699 h 2152"/>
                <a:gd name="T98" fmla="*/ 334 w 1809"/>
                <a:gd name="T99" fmla="*/ 592 h 2152"/>
                <a:gd name="T100" fmla="*/ 337 w 1809"/>
                <a:gd name="T101" fmla="*/ 592 h 2152"/>
                <a:gd name="T102" fmla="*/ 1243 w 1809"/>
                <a:gd name="T103" fmla="*/ 277 h 2152"/>
                <a:gd name="T104" fmla="*/ 1266 w 1809"/>
                <a:gd name="T105" fmla="*/ 230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09" h="2152">
                  <a:moveTo>
                    <a:pt x="870" y="879"/>
                  </a:moveTo>
                  <a:lnTo>
                    <a:pt x="870" y="2152"/>
                  </a:lnTo>
                  <a:lnTo>
                    <a:pt x="1809" y="1820"/>
                  </a:lnTo>
                  <a:lnTo>
                    <a:pt x="1809" y="547"/>
                  </a:lnTo>
                  <a:lnTo>
                    <a:pt x="870" y="879"/>
                  </a:lnTo>
                  <a:close/>
                  <a:moveTo>
                    <a:pt x="785" y="961"/>
                  </a:moveTo>
                  <a:lnTo>
                    <a:pt x="785" y="1138"/>
                  </a:lnTo>
                  <a:cubicBezTo>
                    <a:pt x="699" y="1121"/>
                    <a:pt x="613" y="1053"/>
                    <a:pt x="613" y="1053"/>
                  </a:cubicBezTo>
                  <a:lnTo>
                    <a:pt x="613" y="864"/>
                  </a:lnTo>
                  <a:cubicBezTo>
                    <a:pt x="719" y="950"/>
                    <a:pt x="785" y="961"/>
                    <a:pt x="785" y="961"/>
                  </a:cubicBezTo>
                  <a:close/>
                  <a:moveTo>
                    <a:pt x="1555" y="410"/>
                  </a:moveTo>
                  <a:cubicBezTo>
                    <a:pt x="1548" y="390"/>
                    <a:pt x="1527" y="379"/>
                    <a:pt x="1507" y="386"/>
                  </a:cubicBezTo>
                  <a:lnTo>
                    <a:pt x="602" y="700"/>
                  </a:lnTo>
                  <a:cubicBezTo>
                    <a:pt x="590" y="704"/>
                    <a:pt x="580" y="713"/>
                    <a:pt x="576" y="724"/>
                  </a:cubicBezTo>
                  <a:lnTo>
                    <a:pt x="576" y="2017"/>
                  </a:lnTo>
                  <a:cubicBezTo>
                    <a:pt x="608" y="2080"/>
                    <a:pt x="741" y="2149"/>
                    <a:pt x="822" y="2149"/>
                  </a:cubicBezTo>
                  <a:lnTo>
                    <a:pt x="822" y="879"/>
                  </a:lnTo>
                  <a:cubicBezTo>
                    <a:pt x="779" y="873"/>
                    <a:pt x="682" y="822"/>
                    <a:pt x="622" y="772"/>
                  </a:cubicBezTo>
                  <a:cubicBezTo>
                    <a:pt x="623" y="772"/>
                    <a:pt x="624" y="772"/>
                    <a:pt x="625" y="772"/>
                  </a:cubicBezTo>
                  <a:lnTo>
                    <a:pt x="1531" y="457"/>
                  </a:lnTo>
                  <a:cubicBezTo>
                    <a:pt x="1550" y="450"/>
                    <a:pt x="1561" y="429"/>
                    <a:pt x="1555" y="410"/>
                  </a:cubicBezTo>
                  <a:close/>
                  <a:moveTo>
                    <a:pt x="209" y="581"/>
                  </a:moveTo>
                  <a:lnTo>
                    <a:pt x="209" y="758"/>
                  </a:lnTo>
                  <a:cubicBezTo>
                    <a:pt x="123" y="742"/>
                    <a:pt x="37" y="673"/>
                    <a:pt x="37" y="673"/>
                  </a:cubicBezTo>
                  <a:lnTo>
                    <a:pt x="37" y="484"/>
                  </a:lnTo>
                  <a:cubicBezTo>
                    <a:pt x="143" y="570"/>
                    <a:pt x="209" y="581"/>
                    <a:pt x="209" y="581"/>
                  </a:cubicBezTo>
                  <a:close/>
                  <a:moveTo>
                    <a:pt x="978" y="30"/>
                  </a:moveTo>
                  <a:cubicBezTo>
                    <a:pt x="972" y="11"/>
                    <a:pt x="951" y="0"/>
                    <a:pt x="931" y="6"/>
                  </a:cubicBezTo>
                  <a:lnTo>
                    <a:pt x="25" y="321"/>
                  </a:lnTo>
                  <a:cubicBezTo>
                    <a:pt x="14" y="325"/>
                    <a:pt x="3" y="334"/>
                    <a:pt x="0" y="344"/>
                  </a:cubicBezTo>
                  <a:lnTo>
                    <a:pt x="0" y="1638"/>
                  </a:lnTo>
                  <a:cubicBezTo>
                    <a:pt x="32" y="1700"/>
                    <a:pt x="165" y="1770"/>
                    <a:pt x="246" y="1770"/>
                  </a:cubicBezTo>
                  <a:lnTo>
                    <a:pt x="246" y="500"/>
                  </a:lnTo>
                  <a:cubicBezTo>
                    <a:pt x="203" y="493"/>
                    <a:pt x="106" y="443"/>
                    <a:pt x="46" y="393"/>
                  </a:cubicBezTo>
                  <a:cubicBezTo>
                    <a:pt x="47" y="393"/>
                    <a:pt x="48" y="392"/>
                    <a:pt x="49" y="392"/>
                  </a:cubicBezTo>
                  <a:lnTo>
                    <a:pt x="954" y="77"/>
                  </a:lnTo>
                  <a:cubicBezTo>
                    <a:pt x="974" y="71"/>
                    <a:pt x="985" y="50"/>
                    <a:pt x="978" y="30"/>
                  </a:cubicBezTo>
                  <a:close/>
                  <a:moveTo>
                    <a:pt x="497" y="781"/>
                  </a:moveTo>
                  <a:lnTo>
                    <a:pt x="497" y="958"/>
                  </a:lnTo>
                  <a:cubicBezTo>
                    <a:pt x="411" y="941"/>
                    <a:pt x="325" y="873"/>
                    <a:pt x="325" y="873"/>
                  </a:cubicBezTo>
                  <a:lnTo>
                    <a:pt x="325" y="684"/>
                  </a:lnTo>
                  <a:cubicBezTo>
                    <a:pt x="431" y="770"/>
                    <a:pt x="497" y="781"/>
                    <a:pt x="497" y="781"/>
                  </a:cubicBezTo>
                  <a:close/>
                  <a:moveTo>
                    <a:pt x="1266" y="230"/>
                  </a:moveTo>
                  <a:cubicBezTo>
                    <a:pt x="1260" y="210"/>
                    <a:pt x="1239" y="199"/>
                    <a:pt x="1219" y="206"/>
                  </a:cubicBezTo>
                  <a:lnTo>
                    <a:pt x="313" y="520"/>
                  </a:lnTo>
                  <a:cubicBezTo>
                    <a:pt x="302" y="524"/>
                    <a:pt x="291" y="533"/>
                    <a:pt x="288" y="544"/>
                  </a:cubicBezTo>
                  <a:lnTo>
                    <a:pt x="288" y="1837"/>
                  </a:lnTo>
                  <a:cubicBezTo>
                    <a:pt x="320" y="1900"/>
                    <a:pt x="453" y="1969"/>
                    <a:pt x="534" y="1969"/>
                  </a:cubicBezTo>
                  <a:lnTo>
                    <a:pt x="534" y="699"/>
                  </a:lnTo>
                  <a:cubicBezTo>
                    <a:pt x="491" y="693"/>
                    <a:pt x="394" y="642"/>
                    <a:pt x="334" y="592"/>
                  </a:cubicBezTo>
                  <a:cubicBezTo>
                    <a:pt x="335" y="592"/>
                    <a:pt x="336" y="592"/>
                    <a:pt x="337" y="592"/>
                  </a:cubicBezTo>
                  <a:lnTo>
                    <a:pt x="1243" y="277"/>
                  </a:lnTo>
                  <a:cubicBezTo>
                    <a:pt x="1262" y="270"/>
                    <a:pt x="1273" y="249"/>
                    <a:pt x="1266" y="230"/>
                  </a:cubicBezTo>
                  <a:close/>
                </a:path>
              </a:pathLst>
            </a:custGeom>
            <a:solidFill>
              <a:srgbClr val="00A9F3"/>
            </a:solidFill>
            <a:ln>
              <a:noFill/>
            </a:ln>
          </p:spPr>
          <p:txBody>
            <a:bodyPr vert="horz" wrap="square" lIns="91440" tIns="45720" rIns="91440" bIns="45720" numCol="1" anchor="t" anchorCtr="0" compatLnSpc="1"/>
            <a:lstStyle/>
            <a:p>
              <a:endParaRPr lang="zh-CN" altLang="en-US"/>
            </a:p>
          </p:txBody>
        </p:sp>
      </p:grpSp>
      <p:grpSp>
        <p:nvGrpSpPr>
          <p:cNvPr id="5" name="组合 69">
            <a:extLst>
              <a:ext uri="{FF2B5EF4-FFF2-40B4-BE49-F238E27FC236}">
                <a16:creationId xmlns:a16="http://schemas.microsoft.com/office/drawing/2014/main" id="{AE7744D2-F0A6-4388-B36F-0875FA5E87ED}"/>
              </a:ext>
            </a:extLst>
          </p:cNvPr>
          <p:cNvGrpSpPr/>
          <p:nvPr/>
        </p:nvGrpSpPr>
        <p:grpSpPr>
          <a:xfrm>
            <a:off x="3646934" y="1917626"/>
            <a:ext cx="7059793" cy="2736304"/>
            <a:chOff x="5728032" y="1751598"/>
            <a:chExt cx="5135327" cy="1972359"/>
          </a:xfrm>
        </p:grpSpPr>
        <p:sp>
          <p:nvSpPr>
            <p:cNvPr id="4" name="TextBox 6">
              <a:extLst>
                <a:ext uri="{FF2B5EF4-FFF2-40B4-BE49-F238E27FC236}">
                  <a16:creationId xmlns:a16="http://schemas.microsoft.com/office/drawing/2014/main" id="{05FC6914-E775-488E-83D5-17487A01516A}"/>
                </a:ext>
              </a:extLst>
            </p:cNvPr>
            <p:cNvSpPr txBox="1"/>
            <p:nvPr/>
          </p:nvSpPr>
          <p:spPr>
            <a:xfrm>
              <a:off x="5728032" y="1751598"/>
              <a:ext cx="4504591" cy="421512"/>
            </a:xfrm>
            <a:prstGeom prst="rect">
              <a:avLst/>
            </a:prstGeom>
            <a:noFill/>
          </p:spPr>
          <p:txBody>
            <a:bodyPr wrap="square" rtlCol="0">
              <a:spAutoFit/>
            </a:bodyPr>
            <a:lstStyle/>
            <a:p>
              <a:pPr algn="ctr"/>
              <a:r>
                <a:rPr lang="zh-CN" altLang="en-US" sz="3200" b="1" dirty="0" smtClean="0">
                  <a:latin typeface="微软雅黑" panose="020B0503020204020204" pitchFamily="34" charset="-122"/>
                  <a:ea typeface="微软雅黑" panose="020B0503020204020204" pitchFamily="34" charset="-122"/>
                </a:rPr>
                <a:t>第三节   </a:t>
              </a:r>
              <a:r>
                <a:rPr lang="zh-CN" altLang="en-US" sz="3200" b="1" dirty="0" smtClean="0">
                  <a:latin typeface="微软雅黑" panose="020B0503020204020204" pitchFamily="34" charset="-122"/>
                  <a:ea typeface="微软雅黑" panose="020B0503020204020204" pitchFamily="34" charset="-122"/>
                  <a:cs typeface="Times New Roman" panose="02020603050405020304" pitchFamily="18" charset="0"/>
                </a:rPr>
                <a:t>资源与环境统计</a:t>
              </a:r>
              <a:endParaRPr lang="zh-CN" altLang="en-US" sz="3200" b="1" dirty="0">
                <a:latin typeface="微软雅黑" panose="020B0503020204020204" pitchFamily="34" charset="-122"/>
                <a:ea typeface="微软雅黑" panose="020B0503020204020204" pitchFamily="34" charset="-122"/>
              </a:endParaRPr>
            </a:p>
          </p:txBody>
        </p:sp>
        <p:grpSp>
          <p:nvGrpSpPr>
            <p:cNvPr id="6" name="组合 46">
              <a:extLst>
                <a:ext uri="{FF2B5EF4-FFF2-40B4-BE49-F238E27FC236}">
                  <a16:creationId xmlns:a16="http://schemas.microsoft.com/office/drawing/2014/main" id="{CE3376D5-9A58-4C76-B1C1-43A668E56427}"/>
                </a:ext>
              </a:extLst>
            </p:cNvPr>
            <p:cNvGrpSpPr/>
            <p:nvPr/>
          </p:nvGrpSpPr>
          <p:grpSpPr>
            <a:xfrm>
              <a:off x="5728032" y="2523674"/>
              <a:ext cx="5135327" cy="504000"/>
              <a:chOff x="4012013" y="2937501"/>
              <a:chExt cx="5135327" cy="504000"/>
            </a:xfrm>
          </p:grpSpPr>
          <p:sp>
            <p:nvSpPr>
              <p:cNvPr id="42" name="TextBox 4">
                <a:extLst>
                  <a:ext uri="{FF2B5EF4-FFF2-40B4-BE49-F238E27FC236}">
                    <a16:creationId xmlns:a16="http://schemas.microsoft.com/office/drawing/2014/main" id="{09C25F20-F08C-4CED-8BC8-91EC785ACC32}"/>
                  </a:ext>
                </a:extLst>
              </p:cNvPr>
              <p:cNvSpPr txBox="1"/>
              <p:nvPr/>
            </p:nvSpPr>
            <p:spPr>
              <a:xfrm>
                <a:off x="4600244" y="2938987"/>
                <a:ext cx="4547096" cy="493035"/>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endParaRPr lang="zh-CN" altLang="en-US" sz="2400" b="1" dirty="0">
                  <a:solidFill>
                    <a:srgbClr val="0070C0"/>
                  </a:solidFill>
                  <a:latin typeface="微软雅黑" panose="020B0503020204020204" pitchFamily="34" charset="-122"/>
                  <a:ea typeface="微软雅黑" panose="020B0503020204020204" pitchFamily="34" charset="-122"/>
                </a:endParaRPr>
              </a:p>
            </p:txBody>
          </p:sp>
          <p:grpSp>
            <p:nvGrpSpPr>
              <p:cNvPr id="7" name="组合 42">
                <a:extLst>
                  <a:ext uri="{FF2B5EF4-FFF2-40B4-BE49-F238E27FC236}">
                    <a16:creationId xmlns:a16="http://schemas.microsoft.com/office/drawing/2014/main" id="{456AF596-AD95-4CA9-A64D-2C16217BBB81}"/>
                  </a:ext>
                </a:extLst>
              </p:cNvPr>
              <p:cNvGrpSpPr/>
              <p:nvPr/>
            </p:nvGrpSpPr>
            <p:grpSpPr>
              <a:xfrm>
                <a:off x="4012013" y="2937501"/>
                <a:ext cx="864096" cy="504000"/>
                <a:chOff x="2165941" y="1718222"/>
                <a:chExt cx="864096" cy="504000"/>
              </a:xfrm>
            </p:grpSpPr>
            <p:sp>
              <p:nvSpPr>
                <p:cNvPr id="44" name="五边形 9">
                  <a:extLst>
                    <a:ext uri="{FF2B5EF4-FFF2-40B4-BE49-F238E27FC236}">
                      <a16:creationId xmlns:a16="http://schemas.microsoft.com/office/drawing/2014/main" id="{DCA1868D-7F42-4251-8956-3F911DA600A6}"/>
                    </a:ext>
                  </a:extLst>
                </p:cNvPr>
                <p:cNvSpPr/>
                <p:nvPr/>
              </p:nvSpPr>
              <p:spPr>
                <a:xfrm>
                  <a:off x="2165941" y="1718222"/>
                  <a:ext cx="864096" cy="504000"/>
                </a:xfrm>
                <a:prstGeom prst="homePlate">
                  <a:avLst/>
                </a:prstGeom>
                <a:solidFill>
                  <a:srgbClr val="C00000"/>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45" name="TextBox 10">
                  <a:extLst>
                    <a:ext uri="{FF2B5EF4-FFF2-40B4-BE49-F238E27FC236}">
                      <a16:creationId xmlns:a16="http://schemas.microsoft.com/office/drawing/2014/main" id="{F9622FE0-DEAB-4533-B5B7-0188BD82E847}"/>
                    </a:ext>
                  </a:extLst>
                </p:cNvPr>
                <p:cNvSpPr txBox="1"/>
                <p:nvPr/>
              </p:nvSpPr>
              <p:spPr>
                <a:xfrm>
                  <a:off x="2323078" y="1776613"/>
                  <a:ext cx="358205" cy="332773"/>
                </a:xfrm>
                <a:prstGeom prst="rect">
                  <a:avLst/>
                </a:prstGeom>
                <a:noFill/>
                <a:ln>
                  <a:noFill/>
                </a:ln>
              </p:spPr>
              <p:txBody>
                <a:bodyPr wrap="none" rtlCol="0">
                  <a:spAutoFit/>
                </a:bodyPr>
                <a:lstStyle/>
                <a:p>
                  <a:r>
                    <a:rPr lang="zh-CN" altLang="en-US" sz="2400" b="1" dirty="0">
                      <a:solidFill>
                        <a:schemeClr val="bg1"/>
                      </a:solidFill>
                      <a:latin typeface="微软雅黑" pitchFamily="34" charset="-122"/>
                      <a:ea typeface="微软雅黑" pitchFamily="34" charset="-122"/>
                      <a:cs typeface="Arial Unicode MS" pitchFamily="34" charset="-122"/>
                    </a:rPr>
                    <a:t>一</a:t>
                  </a:r>
                </a:p>
              </p:txBody>
            </p:sp>
          </p:grpSp>
          <p:sp>
            <p:nvSpPr>
              <p:cNvPr id="46" name="TextBox 21">
                <a:extLst>
                  <a:ext uri="{FF2B5EF4-FFF2-40B4-BE49-F238E27FC236}">
                    <a16:creationId xmlns:a16="http://schemas.microsoft.com/office/drawing/2014/main" id="{762E2A34-619B-466C-B05F-8CC1C345BCD8}"/>
                  </a:ext>
                </a:extLst>
              </p:cNvPr>
              <p:cNvSpPr txBox="1"/>
              <p:nvPr/>
            </p:nvSpPr>
            <p:spPr>
              <a:xfrm>
                <a:off x="4876109" y="3001472"/>
                <a:ext cx="1544060" cy="332773"/>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 自然资源统计</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nvGrpSpPr>
            <p:cNvPr id="9" name="组合 47">
              <a:extLst>
                <a:ext uri="{FF2B5EF4-FFF2-40B4-BE49-F238E27FC236}">
                  <a16:creationId xmlns:a16="http://schemas.microsoft.com/office/drawing/2014/main" id="{EC39A64F-781A-4E2A-BF1B-70B774285BF2}"/>
                </a:ext>
              </a:extLst>
            </p:cNvPr>
            <p:cNvGrpSpPr/>
            <p:nvPr/>
          </p:nvGrpSpPr>
          <p:grpSpPr>
            <a:xfrm>
              <a:off x="5728032" y="3219957"/>
              <a:ext cx="5135327" cy="504000"/>
              <a:chOff x="4012013" y="2937501"/>
              <a:chExt cx="5135327" cy="504000"/>
            </a:xfrm>
          </p:grpSpPr>
          <p:sp>
            <p:nvSpPr>
              <p:cNvPr id="49" name="TextBox 4">
                <a:extLst>
                  <a:ext uri="{FF2B5EF4-FFF2-40B4-BE49-F238E27FC236}">
                    <a16:creationId xmlns:a16="http://schemas.microsoft.com/office/drawing/2014/main" id="{DDEC5F30-1A6F-46FF-BEE0-F7B6B0EF9EA6}"/>
                  </a:ext>
                </a:extLst>
              </p:cNvPr>
              <p:cNvSpPr txBox="1"/>
              <p:nvPr/>
            </p:nvSpPr>
            <p:spPr>
              <a:xfrm>
                <a:off x="4600244" y="2938988"/>
                <a:ext cx="4547096" cy="461558"/>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endParaRPr lang="zh-CN" altLang="en-US" sz="2400" b="1" dirty="0">
                  <a:solidFill>
                    <a:srgbClr val="0070C0"/>
                  </a:solidFill>
                  <a:latin typeface="微软雅黑" panose="020B0503020204020204" pitchFamily="34" charset="-122"/>
                  <a:ea typeface="微软雅黑" panose="020B0503020204020204" pitchFamily="34" charset="-122"/>
                </a:endParaRPr>
              </a:p>
            </p:txBody>
          </p:sp>
          <p:grpSp>
            <p:nvGrpSpPr>
              <p:cNvPr id="10" name="组合 49">
                <a:extLst>
                  <a:ext uri="{FF2B5EF4-FFF2-40B4-BE49-F238E27FC236}">
                    <a16:creationId xmlns:a16="http://schemas.microsoft.com/office/drawing/2014/main" id="{516D245C-CFD9-41F4-A394-9A292B387897}"/>
                  </a:ext>
                </a:extLst>
              </p:cNvPr>
              <p:cNvGrpSpPr/>
              <p:nvPr/>
            </p:nvGrpSpPr>
            <p:grpSpPr>
              <a:xfrm>
                <a:off x="4012013" y="2937501"/>
                <a:ext cx="864096" cy="504000"/>
                <a:chOff x="2165941" y="1718222"/>
                <a:chExt cx="864096" cy="504000"/>
              </a:xfrm>
            </p:grpSpPr>
            <p:sp>
              <p:nvSpPr>
                <p:cNvPr id="52" name="五边形 9">
                  <a:extLst>
                    <a:ext uri="{FF2B5EF4-FFF2-40B4-BE49-F238E27FC236}">
                      <a16:creationId xmlns:a16="http://schemas.microsoft.com/office/drawing/2014/main" id="{370764A0-46E2-4B59-B544-9BCD9EF196C9}"/>
                    </a:ext>
                  </a:extLst>
                </p:cNvPr>
                <p:cNvSpPr/>
                <p:nvPr/>
              </p:nvSpPr>
              <p:spPr>
                <a:xfrm>
                  <a:off x="2165941" y="1718222"/>
                  <a:ext cx="864096" cy="504000"/>
                </a:xfrm>
                <a:prstGeom prst="homePlate">
                  <a:avLst/>
                </a:prstGeom>
                <a:solidFill>
                  <a:srgbClr val="C00000"/>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53" name="TextBox 10">
                  <a:extLst>
                    <a:ext uri="{FF2B5EF4-FFF2-40B4-BE49-F238E27FC236}">
                      <a16:creationId xmlns:a16="http://schemas.microsoft.com/office/drawing/2014/main" id="{7C0B01C3-2C93-4F28-8462-8D4088DD30B9}"/>
                    </a:ext>
                  </a:extLst>
                </p:cNvPr>
                <p:cNvSpPr txBox="1"/>
                <p:nvPr/>
              </p:nvSpPr>
              <p:spPr>
                <a:xfrm>
                  <a:off x="2323078" y="1806988"/>
                  <a:ext cx="358205" cy="332773"/>
                </a:xfrm>
                <a:prstGeom prst="rect">
                  <a:avLst/>
                </a:prstGeom>
                <a:noFill/>
                <a:ln>
                  <a:noFill/>
                </a:ln>
              </p:spPr>
              <p:txBody>
                <a:bodyPr wrap="none" rtlCol="0">
                  <a:spAutoFit/>
                </a:bodyPr>
                <a:lstStyle/>
                <a:p>
                  <a:r>
                    <a:rPr lang="zh-CN" altLang="en-US" sz="2400" b="1" dirty="0">
                      <a:solidFill>
                        <a:schemeClr val="bg1"/>
                      </a:solidFill>
                      <a:latin typeface="微软雅黑" pitchFamily="34" charset="-122"/>
                      <a:ea typeface="微软雅黑" pitchFamily="34" charset="-122"/>
                      <a:cs typeface="Arial Unicode MS" pitchFamily="34" charset="-122"/>
                    </a:rPr>
                    <a:t>二</a:t>
                  </a:r>
                </a:p>
              </p:txBody>
            </p:sp>
          </p:grpSp>
          <p:sp>
            <p:nvSpPr>
              <p:cNvPr id="51" name="TextBox 21">
                <a:extLst>
                  <a:ext uri="{FF2B5EF4-FFF2-40B4-BE49-F238E27FC236}">
                    <a16:creationId xmlns:a16="http://schemas.microsoft.com/office/drawing/2014/main" id="{F43B4139-6156-4D97-8865-BE3767FF280B}"/>
                  </a:ext>
                </a:extLst>
              </p:cNvPr>
              <p:cNvSpPr txBox="1"/>
              <p:nvPr/>
            </p:nvSpPr>
            <p:spPr>
              <a:xfrm>
                <a:off x="4876109" y="3004919"/>
                <a:ext cx="1096304" cy="332773"/>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 环境统计</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sp>
        <p:nvSpPr>
          <p:cNvPr id="2" name="灯片编号占位符 1">
            <a:extLst>
              <a:ext uri="{FF2B5EF4-FFF2-40B4-BE49-F238E27FC236}">
                <a16:creationId xmlns:a16="http://schemas.microsoft.com/office/drawing/2014/main" id="{C799BB6C-7C11-4C66-93D6-83490D65C676}"/>
              </a:ext>
            </a:extLst>
          </p:cNvPr>
          <p:cNvSpPr>
            <a:spLocks noGrp="1"/>
          </p:cNvSpPr>
          <p:nvPr>
            <p:ph type="sldNum" sz="quarter" idx="4"/>
          </p:nvPr>
        </p:nvSpPr>
        <p:spPr/>
        <p:txBody>
          <a:bodyPr/>
          <a:lstStyle/>
          <a:p>
            <a:fld id="{089E6A1B-787B-48C2-89E0-46ED219FD4E0}" type="slidenum">
              <a:rPr lang="zh-CN" altLang="en-US" smtClean="0"/>
              <a:pPr/>
              <a:t>22</a:t>
            </a:fld>
            <a:endParaRPr lang="zh-CN" altLang="en-US" dirty="0"/>
          </a:p>
        </p:txBody>
      </p:sp>
      <p:sp>
        <p:nvSpPr>
          <p:cNvPr id="32" name="文本框 31">
            <a:extLst>
              <a:ext uri="{FF2B5EF4-FFF2-40B4-BE49-F238E27FC236}">
                <a16:creationId xmlns:a16="http://schemas.microsoft.com/office/drawing/2014/main" id="{B126A0BB-0200-2147-BE3C-F68C7F885F35}"/>
              </a:ext>
            </a:extLst>
          </p:cNvPr>
          <p:cNvSpPr txBox="1"/>
          <p:nvPr/>
        </p:nvSpPr>
        <p:spPr>
          <a:xfrm>
            <a:off x="5431582" y="214818"/>
            <a:ext cx="6610004" cy="461772"/>
          </a:xfrm>
          <a:prstGeom prst="rect">
            <a:avLst/>
          </a:prstGeom>
          <a:noFill/>
        </p:spPr>
        <p:txBody>
          <a:bodyPr wrap="square" rtlCol="0">
            <a:spAutoFit/>
          </a:bodyPr>
          <a:lstStyle/>
          <a:p>
            <a:r>
              <a:rPr kumimoji="1" lang="en-US" altLang="zh-CN" sz="2400" b="1" dirty="0">
                <a:latin typeface="KaiTi" panose="02010609060101010101" pitchFamily="49" charset="-122"/>
                <a:ea typeface="KaiTi" panose="02010609060101010101" pitchFamily="49" charset="-122"/>
              </a:rPr>
              <a:t>《</a:t>
            </a:r>
            <a:r>
              <a:rPr kumimoji="1" lang="zh-CN" altLang="en-US" sz="2400" b="1" dirty="0">
                <a:latin typeface="KaiTi" panose="02010609060101010101" pitchFamily="49" charset="-122"/>
                <a:ea typeface="KaiTi" panose="02010609060101010101" pitchFamily="49" charset="-122"/>
              </a:rPr>
              <a:t>国民经济统计学（第三版）</a:t>
            </a:r>
            <a:r>
              <a:rPr kumimoji="1" lang="en-US" altLang="zh-CN" sz="2400" b="1" dirty="0">
                <a:latin typeface="KaiTi" panose="02010609060101010101" pitchFamily="49" charset="-122"/>
                <a:ea typeface="KaiTi" panose="02010609060101010101" pitchFamily="49" charset="-122"/>
              </a:rPr>
              <a:t>》</a:t>
            </a:r>
            <a:r>
              <a:rPr kumimoji="1" lang="zh-CN" altLang="en-US" sz="2400" b="1" dirty="0">
                <a:latin typeface="KaiTi" panose="02010609060101010101" pitchFamily="49" charset="-122"/>
                <a:ea typeface="KaiTi" panose="02010609060101010101" pitchFamily="49" charset="-122"/>
              </a:rPr>
              <a:t>  主编：邱东</a:t>
            </a:r>
          </a:p>
        </p:txBody>
      </p:sp>
    </p:spTree>
    <p:extLst>
      <p:ext uri="{BB962C8B-B14F-4D97-AF65-F5344CB8AC3E}">
        <p14:creationId xmlns:p14="http://schemas.microsoft.com/office/powerpoint/2010/main" val="749521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7A0A50-A1E9-47F1-B630-0444970FB2E5}"/>
              </a:ext>
            </a:extLst>
          </p:cNvPr>
          <p:cNvSpPr/>
          <p:nvPr/>
        </p:nvSpPr>
        <p:spPr>
          <a:xfrm>
            <a:off x="803865" y="323439"/>
            <a:ext cx="3387466" cy="1477328"/>
          </a:xfrm>
          <a:prstGeom prst="rect">
            <a:avLst/>
          </a:prstGeom>
        </p:spPr>
        <p:txBody>
          <a:bodyPr wrap="none">
            <a:spAutoFit/>
          </a:bodyPr>
          <a:lstStyle/>
          <a:p>
            <a:r>
              <a:rPr lang="zh-CN" altLang="en-US" sz="3000" b="1" dirty="0">
                <a:solidFill>
                  <a:schemeClr val="bg1"/>
                </a:solidFill>
                <a:latin typeface="微软雅黑" pitchFamily="34" charset="-122"/>
                <a:ea typeface="微软雅黑" pitchFamily="34" charset="-122"/>
              </a:rPr>
              <a:t> </a:t>
            </a:r>
            <a:r>
              <a:rPr lang="zh-CN" altLang="en-US" sz="3000" b="1" dirty="0" smtClean="0">
                <a:solidFill>
                  <a:schemeClr val="bg1"/>
                </a:solidFill>
                <a:latin typeface="微软雅黑" pitchFamily="34" charset="-122"/>
                <a:ea typeface="微软雅黑" pitchFamily="34" charset="-122"/>
              </a:rPr>
              <a:t>一</a:t>
            </a:r>
            <a:r>
              <a:rPr lang="zh-CN" altLang="en-US" sz="3000" b="1" dirty="0" smtClean="0">
                <a:solidFill>
                  <a:schemeClr val="bg1"/>
                </a:solidFill>
                <a:latin typeface="宋体" pitchFamily="2" charset="-122"/>
                <a:ea typeface="宋体" pitchFamily="2" charset="-122"/>
              </a:rPr>
              <a:t>、自然资源统计</a:t>
            </a: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3"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CH2-3</a:t>
            </a:r>
            <a:r>
              <a:rPr lang="zh-CN" altLang="en-US" dirty="0" smtClean="0">
                <a:latin typeface="KaiTi" panose="02010609060101010101" pitchFamily="49" charset="-122"/>
                <a:ea typeface="KaiTi" panose="02010609060101010101" pitchFamily="49" charset="-122"/>
              </a:rPr>
              <a:t> 资源与环境统计</a:t>
            </a:r>
            <a:endParaRPr lang="zh-CN" altLang="en-US" dirty="0">
              <a:latin typeface="KaiTi" panose="02010609060101010101" pitchFamily="49" charset="-122"/>
              <a:ea typeface="KaiTi" panose="02010609060101010101" pitchFamily="49" charset="-122"/>
            </a:endParaRPr>
          </a:p>
        </p:txBody>
      </p:sp>
      <p:sp>
        <p:nvSpPr>
          <p:cNvPr id="5"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23</a:t>
            </a:fld>
            <a:endParaRPr lang="zh-CN" altLang="en-US" dirty="0"/>
          </a:p>
        </p:txBody>
      </p:sp>
      <p:sp>
        <p:nvSpPr>
          <p:cNvPr id="6" name="对角圆角矩形 10">
            <a:extLst>
              <a:ext uri="{FF2B5EF4-FFF2-40B4-BE49-F238E27FC236}">
                <a16:creationId xmlns:a16="http://schemas.microsoft.com/office/drawing/2014/main" id="{347A1711-A3EC-47E2-9FCB-812AB9F2297C}"/>
              </a:ext>
            </a:extLst>
          </p:cNvPr>
          <p:cNvSpPr/>
          <p:nvPr/>
        </p:nvSpPr>
        <p:spPr>
          <a:xfrm>
            <a:off x="694606" y="1053530"/>
            <a:ext cx="3888432" cy="720167"/>
          </a:xfrm>
          <a:prstGeom prst="round2DiagRect">
            <a:avLst/>
          </a:prstGeom>
          <a:solidFill>
            <a:schemeClr val="tx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（一）自然资源</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分类</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5121" name="Picture 1"/>
          <p:cNvPicPr>
            <a:picLocks noChangeAspect="1" noChangeArrowheads="1"/>
          </p:cNvPicPr>
          <p:nvPr/>
        </p:nvPicPr>
        <p:blipFill>
          <a:blip r:embed="rId2" cstate="print"/>
          <a:srcRect/>
          <a:stretch>
            <a:fillRect/>
          </a:stretch>
        </p:blipFill>
        <p:spPr bwMode="auto">
          <a:xfrm>
            <a:off x="2638822" y="1845618"/>
            <a:ext cx="6696744" cy="4235517"/>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7A0A50-A1E9-47F1-B630-0444970FB2E5}"/>
              </a:ext>
            </a:extLst>
          </p:cNvPr>
          <p:cNvSpPr/>
          <p:nvPr/>
        </p:nvSpPr>
        <p:spPr>
          <a:xfrm>
            <a:off x="803865" y="323439"/>
            <a:ext cx="3387466" cy="1477328"/>
          </a:xfrm>
          <a:prstGeom prst="rect">
            <a:avLst/>
          </a:prstGeom>
        </p:spPr>
        <p:txBody>
          <a:bodyPr wrap="none">
            <a:spAutoFit/>
          </a:bodyPr>
          <a:lstStyle/>
          <a:p>
            <a:r>
              <a:rPr lang="zh-CN" altLang="en-US" sz="3000" b="1" dirty="0">
                <a:solidFill>
                  <a:schemeClr val="bg1"/>
                </a:solidFill>
                <a:latin typeface="微软雅黑" pitchFamily="34" charset="-122"/>
                <a:ea typeface="微软雅黑" pitchFamily="34" charset="-122"/>
              </a:rPr>
              <a:t> </a:t>
            </a:r>
            <a:r>
              <a:rPr lang="zh-CN" altLang="en-US" sz="3000" b="1" dirty="0" smtClean="0">
                <a:solidFill>
                  <a:schemeClr val="bg1"/>
                </a:solidFill>
                <a:latin typeface="微软雅黑" pitchFamily="34" charset="-122"/>
                <a:ea typeface="微软雅黑" pitchFamily="34" charset="-122"/>
              </a:rPr>
              <a:t>一</a:t>
            </a:r>
            <a:r>
              <a:rPr lang="zh-CN" altLang="en-US" sz="3000" b="1" dirty="0" smtClean="0">
                <a:solidFill>
                  <a:schemeClr val="bg1"/>
                </a:solidFill>
                <a:latin typeface="宋体" pitchFamily="2" charset="-122"/>
                <a:ea typeface="宋体" pitchFamily="2" charset="-122"/>
              </a:rPr>
              <a:t>、自然资源统计</a:t>
            </a: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3"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CH2-3</a:t>
            </a:r>
            <a:r>
              <a:rPr lang="zh-CN" altLang="en-US" dirty="0" smtClean="0">
                <a:latin typeface="KaiTi" panose="02010609060101010101" pitchFamily="49" charset="-122"/>
                <a:ea typeface="KaiTi" panose="02010609060101010101" pitchFamily="49" charset="-122"/>
              </a:rPr>
              <a:t> 资源与环境统计</a:t>
            </a:r>
            <a:endParaRPr lang="zh-CN" altLang="en-US" dirty="0">
              <a:latin typeface="KaiTi" panose="02010609060101010101" pitchFamily="49" charset="-122"/>
              <a:ea typeface="KaiTi" panose="02010609060101010101" pitchFamily="49" charset="-122"/>
            </a:endParaRPr>
          </a:p>
        </p:txBody>
      </p:sp>
      <p:sp>
        <p:nvSpPr>
          <p:cNvPr id="5"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24</a:t>
            </a:fld>
            <a:endParaRPr lang="zh-CN" altLang="en-US" dirty="0"/>
          </a:p>
        </p:txBody>
      </p:sp>
      <p:sp>
        <p:nvSpPr>
          <p:cNvPr id="6" name="对角圆角矩形 10">
            <a:extLst>
              <a:ext uri="{FF2B5EF4-FFF2-40B4-BE49-F238E27FC236}">
                <a16:creationId xmlns:a16="http://schemas.microsoft.com/office/drawing/2014/main" id="{347A1711-A3EC-47E2-9FCB-812AB9F2297C}"/>
              </a:ext>
            </a:extLst>
          </p:cNvPr>
          <p:cNvSpPr/>
          <p:nvPr/>
        </p:nvSpPr>
        <p:spPr>
          <a:xfrm>
            <a:off x="694606" y="1053530"/>
            <a:ext cx="4896544" cy="720167"/>
          </a:xfrm>
          <a:prstGeom prst="round2DiagRect">
            <a:avLst/>
          </a:prstGeom>
          <a:solidFill>
            <a:schemeClr val="tx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（二）自然资源</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估价方法</a:t>
            </a:r>
          </a:p>
        </p:txBody>
      </p:sp>
      <p:sp>
        <p:nvSpPr>
          <p:cNvPr id="8" name="图文框 7">
            <a:extLst>
              <a:ext uri="{FF2B5EF4-FFF2-40B4-BE49-F238E27FC236}">
                <a16:creationId xmlns:a16="http://schemas.microsoft.com/office/drawing/2014/main" id="{3DF901E5-5945-4810-A7B9-9A71A58848AF}"/>
              </a:ext>
            </a:extLst>
          </p:cNvPr>
          <p:cNvSpPr/>
          <p:nvPr/>
        </p:nvSpPr>
        <p:spPr>
          <a:xfrm>
            <a:off x="406574" y="1989634"/>
            <a:ext cx="5579335" cy="4464496"/>
          </a:xfrm>
          <a:prstGeom prst="frame">
            <a:avLst>
              <a:gd name="adj1" fmla="val 5450"/>
            </a:avLst>
          </a:prstGeom>
          <a:solidFill>
            <a:schemeClr val="accent1">
              <a:alpha val="40000"/>
            </a:schemeClr>
          </a:solidFill>
          <a:ln>
            <a:noFill/>
          </a:ln>
          <a:effectLst>
            <a:outerShdw blurRad="44450" dist="27940" dir="5400000" algn="ctr">
              <a:srgbClr val="000000">
                <a:alpha val="32000"/>
              </a:srgbClr>
            </a:outerShdw>
          </a:effectLst>
        </p:spPr>
        <p:style>
          <a:lnRef idx="0">
            <a:schemeClr val="accent2">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9" name="图文框 8">
            <a:extLst>
              <a:ext uri="{FF2B5EF4-FFF2-40B4-BE49-F238E27FC236}">
                <a16:creationId xmlns:a16="http://schemas.microsoft.com/office/drawing/2014/main" id="{3DF901E5-5945-4810-A7B9-9A71A58848AF}"/>
              </a:ext>
            </a:extLst>
          </p:cNvPr>
          <p:cNvSpPr/>
          <p:nvPr/>
        </p:nvSpPr>
        <p:spPr>
          <a:xfrm>
            <a:off x="6167214" y="1962552"/>
            <a:ext cx="5723836" cy="4491578"/>
          </a:xfrm>
          <a:prstGeom prst="frame">
            <a:avLst>
              <a:gd name="adj1" fmla="val 5450"/>
            </a:avLst>
          </a:prstGeom>
          <a:solidFill>
            <a:schemeClr val="accent1">
              <a:alpha val="40000"/>
            </a:schemeClr>
          </a:solidFill>
          <a:ln>
            <a:noFill/>
          </a:ln>
          <a:effectLst>
            <a:outerShdw blurRad="44450" dist="27940" dir="5400000" algn="ctr">
              <a:srgbClr val="000000">
                <a:alpha val="32000"/>
              </a:srgbClr>
            </a:outerShdw>
          </a:effectLst>
        </p:spPr>
        <p:style>
          <a:lnRef idx="0">
            <a:schemeClr val="accent2">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10" name="矩形 9"/>
          <p:cNvSpPr/>
          <p:nvPr/>
        </p:nvSpPr>
        <p:spPr>
          <a:xfrm>
            <a:off x="1558702" y="2277666"/>
            <a:ext cx="3240360" cy="430887"/>
          </a:xfrm>
          <a:prstGeom prst="rect">
            <a:avLst/>
          </a:prstGeom>
          <a:solidFill>
            <a:srgbClr val="FFC000"/>
          </a:solidFill>
          <a:effectLst>
            <a:glow rad="139700">
              <a:schemeClr val="accent6">
                <a:satMod val="175000"/>
                <a:alpha val="40000"/>
              </a:schemeClr>
            </a:glow>
          </a:effectLst>
        </p:spPr>
        <p:txBody>
          <a:bodyPr wrap="square">
            <a:spAutoFit/>
          </a:bodyPr>
          <a:lstStyle/>
          <a:p>
            <a:pPr algn="ctr"/>
            <a:r>
              <a:rPr lang="zh-CN" altLang="en-US" sz="2200" b="1" dirty="0" smtClean="0">
                <a:latin typeface="微软雅黑" pitchFamily="34" charset="-122"/>
                <a:ea typeface="微软雅黑" pitchFamily="34" charset="-122"/>
              </a:rPr>
              <a:t>净现值法</a:t>
            </a:r>
            <a:endParaRPr lang="zh-CN" altLang="en-US" sz="2200" b="1" dirty="0">
              <a:latin typeface="微软雅黑" pitchFamily="34" charset="-122"/>
              <a:ea typeface="微软雅黑" pitchFamily="34" charset="-122"/>
            </a:endParaRPr>
          </a:p>
        </p:txBody>
      </p:sp>
      <p:sp>
        <p:nvSpPr>
          <p:cNvPr id="11" name="矩形 10"/>
          <p:cNvSpPr/>
          <p:nvPr/>
        </p:nvSpPr>
        <p:spPr>
          <a:xfrm>
            <a:off x="7535366" y="2278827"/>
            <a:ext cx="3240360" cy="430887"/>
          </a:xfrm>
          <a:prstGeom prst="rect">
            <a:avLst/>
          </a:prstGeom>
          <a:solidFill>
            <a:srgbClr val="FFC000"/>
          </a:solidFill>
          <a:effectLst>
            <a:glow rad="139700">
              <a:schemeClr val="accent6">
                <a:satMod val="175000"/>
                <a:alpha val="40000"/>
              </a:schemeClr>
            </a:glow>
          </a:effectLst>
        </p:spPr>
        <p:txBody>
          <a:bodyPr wrap="square">
            <a:spAutoFit/>
          </a:bodyPr>
          <a:lstStyle/>
          <a:p>
            <a:pPr algn="ctr"/>
            <a:r>
              <a:rPr lang="zh-CN" altLang="en-US" sz="2200" b="1" dirty="0" smtClean="0">
                <a:latin typeface="微软雅黑" pitchFamily="34" charset="-122"/>
                <a:ea typeface="微软雅黑" pitchFamily="34" charset="-122"/>
              </a:rPr>
              <a:t>净价格法</a:t>
            </a:r>
            <a:endParaRPr lang="zh-CN" altLang="en-US" sz="2200" b="1" dirty="0">
              <a:latin typeface="微软雅黑" pitchFamily="34" charset="-122"/>
              <a:ea typeface="微软雅黑" pitchFamily="34" charset="-122"/>
            </a:endParaRPr>
          </a:p>
        </p:txBody>
      </p:sp>
      <p:sp>
        <p:nvSpPr>
          <p:cNvPr id="12" name="矩形 11"/>
          <p:cNvSpPr/>
          <p:nvPr/>
        </p:nvSpPr>
        <p:spPr>
          <a:xfrm>
            <a:off x="622598" y="2925738"/>
            <a:ext cx="5400600" cy="2015936"/>
          </a:xfrm>
          <a:prstGeom prst="rect">
            <a:avLst/>
          </a:prstGeom>
        </p:spPr>
        <p:txBody>
          <a:bodyPr wrap="square">
            <a:spAutoFit/>
          </a:bodyPr>
          <a:lstStyle/>
          <a:p>
            <a:pPr>
              <a:lnSpc>
                <a:spcPct val="125000"/>
              </a:lnSpc>
            </a:pPr>
            <a:r>
              <a:rPr lang="zh-CN" altLang="en-US" sz="2000" b="1" dirty="0" smtClean="0">
                <a:latin typeface="微软雅黑" pitchFamily="34" charset="-122"/>
                <a:ea typeface="微软雅黑" pitchFamily="34" charset="-122"/>
              </a:rPr>
              <a:t>地下资产等自然资源的内在价值，就是其出售价格超过各项成本之和的“溢价”（资源租金），就是在确定了资产寿命期、资源租金和贴现率的估算值后，用资源租金序列的净现值（ＮＰＶ）来估算自然资源存量的价值。</a:t>
            </a:r>
            <a:endParaRPr lang="zh-CN" altLang="en-US" sz="2000" b="1" dirty="0">
              <a:latin typeface="微软雅黑" pitchFamily="34" charset="-122"/>
              <a:ea typeface="微软雅黑" pitchFamily="34" charset="-122"/>
            </a:endParaRPr>
          </a:p>
        </p:txBody>
      </p:sp>
      <p:sp>
        <p:nvSpPr>
          <p:cNvPr id="13" name="矩形 12"/>
          <p:cNvSpPr/>
          <p:nvPr/>
        </p:nvSpPr>
        <p:spPr>
          <a:xfrm>
            <a:off x="694606" y="5085978"/>
            <a:ext cx="5184576" cy="861774"/>
          </a:xfrm>
          <a:prstGeom prst="rect">
            <a:avLst/>
          </a:prstGeom>
        </p:spPr>
        <p:txBody>
          <a:bodyPr wrap="square">
            <a:spAutoFit/>
          </a:bodyPr>
          <a:lstStyle/>
          <a:p>
            <a:pPr>
              <a:lnSpc>
                <a:spcPct val="125000"/>
              </a:lnSpc>
            </a:pPr>
            <a:r>
              <a:rPr lang="zh-CN" altLang="en-US" sz="2000" b="1" dirty="0" smtClean="0">
                <a:solidFill>
                  <a:srgbClr val="FF0000"/>
                </a:solidFill>
                <a:latin typeface="微软雅黑" pitchFamily="34" charset="-122"/>
                <a:ea typeface="微软雅黑" pitchFamily="34" charset="-122"/>
              </a:rPr>
              <a:t>不足</a:t>
            </a:r>
            <a:r>
              <a:rPr lang="zh-CN" altLang="en-US" sz="2000" b="1" dirty="0" smtClean="0">
                <a:latin typeface="微软雅黑" pitchFamily="34" charset="-122"/>
                <a:ea typeface="微软雅黑" pitchFamily="34" charset="-122"/>
              </a:rPr>
              <a:t>：对贴现率的取值选择具有很大的主观性；所需数据获得性较差。</a:t>
            </a:r>
            <a:endParaRPr lang="zh-CN" altLang="en-US" sz="2000" b="1" dirty="0">
              <a:latin typeface="微软雅黑" pitchFamily="34" charset="-122"/>
              <a:ea typeface="微软雅黑" pitchFamily="34" charset="-122"/>
            </a:endParaRPr>
          </a:p>
        </p:txBody>
      </p:sp>
      <p:sp>
        <p:nvSpPr>
          <p:cNvPr id="14" name="矩形 13"/>
          <p:cNvSpPr/>
          <p:nvPr/>
        </p:nvSpPr>
        <p:spPr>
          <a:xfrm>
            <a:off x="6455246" y="2853730"/>
            <a:ext cx="5328591" cy="861774"/>
          </a:xfrm>
          <a:prstGeom prst="rect">
            <a:avLst/>
          </a:prstGeom>
        </p:spPr>
        <p:txBody>
          <a:bodyPr wrap="square">
            <a:spAutoFit/>
          </a:bodyPr>
          <a:lstStyle/>
          <a:p>
            <a:pPr>
              <a:lnSpc>
                <a:spcPct val="125000"/>
              </a:lnSpc>
            </a:pPr>
            <a:r>
              <a:rPr lang="zh-CN" altLang="en-US" sz="2000" b="1" dirty="0" smtClean="0">
                <a:latin typeface="微软雅黑" pitchFamily="34" charset="-122"/>
                <a:ea typeface="微软雅黑" pitchFamily="34" charset="-122"/>
              </a:rPr>
              <a:t>单位资源的当前租金乘以存量，而没有必要对未来开采的自然资源价值进行贴现。</a:t>
            </a:r>
            <a:endParaRPr lang="zh-CN" altLang="en-US" sz="2000" b="1" dirty="0">
              <a:latin typeface="微软雅黑" pitchFamily="34" charset="-122"/>
              <a:ea typeface="微软雅黑" pitchFamily="34" charset="-122"/>
            </a:endParaRPr>
          </a:p>
        </p:txBody>
      </p:sp>
      <p:sp>
        <p:nvSpPr>
          <p:cNvPr id="15" name="矩形 14"/>
          <p:cNvSpPr/>
          <p:nvPr/>
        </p:nvSpPr>
        <p:spPr>
          <a:xfrm>
            <a:off x="6527254" y="3717826"/>
            <a:ext cx="5328592" cy="2390976"/>
          </a:xfrm>
          <a:prstGeom prst="rect">
            <a:avLst/>
          </a:prstGeom>
        </p:spPr>
        <p:txBody>
          <a:bodyPr wrap="square">
            <a:spAutoFit/>
          </a:bodyPr>
          <a:lstStyle/>
          <a:p>
            <a:pPr>
              <a:lnSpc>
                <a:spcPct val="120000"/>
              </a:lnSpc>
            </a:pPr>
            <a:r>
              <a:rPr lang="zh-CN" altLang="en-US" b="1" dirty="0" smtClean="0">
                <a:solidFill>
                  <a:srgbClr val="FF0000"/>
                </a:solidFill>
                <a:latin typeface="微软雅黑" pitchFamily="34" charset="-122"/>
                <a:ea typeface="微软雅黑" pitchFamily="34" charset="-122"/>
              </a:rPr>
              <a:t>优点</a:t>
            </a:r>
            <a:r>
              <a:rPr lang="zh-CN" altLang="en-US" b="1" dirty="0" smtClean="0">
                <a:latin typeface="微软雅黑" pitchFamily="34" charset="-122"/>
                <a:ea typeface="微软雅黑" pitchFamily="34" charset="-122"/>
              </a:rPr>
              <a:t>：形式较为简单，它只需估算自然资源在寿命期中的开采总量，而不需要具体估算出期内各年的开采量、贴现率，简化了核算工作量。</a:t>
            </a:r>
            <a:endParaRPr lang="en-US" altLang="zh-CN" b="1" dirty="0" smtClean="0">
              <a:latin typeface="微软雅黑" pitchFamily="34" charset="-122"/>
              <a:ea typeface="微软雅黑" pitchFamily="34" charset="-122"/>
            </a:endParaRPr>
          </a:p>
          <a:p>
            <a:pPr>
              <a:lnSpc>
                <a:spcPct val="120000"/>
              </a:lnSpc>
            </a:pPr>
            <a:r>
              <a:rPr lang="zh-CN" altLang="en-US" b="1" dirty="0" smtClean="0">
                <a:solidFill>
                  <a:srgbClr val="FF0000"/>
                </a:solidFill>
                <a:latin typeface="微软雅黑" pitchFamily="34" charset="-122"/>
                <a:ea typeface="微软雅黑" pitchFamily="34" charset="-122"/>
              </a:rPr>
              <a:t>缺点</a:t>
            </a:r>
            <a:r>
              <a:rPr lang="zh-CN" altLang="en-US" b="1" dirty="0" smtClean="0">
                <a:latin typeface="微软雅黑" pitchFamily="34" charset="-122"/>
                <a:ea typeface="微软雅黑" pitchFamily="34" charset="-122"/>
              </a:rPr>
              <a:t>：其假设前提是“完全竞争市场、厂商追求利润最大、行业自由进出”，过于严格，它忽略了现实资源环境领域普遍存在的公共产品、外部性和市场的不完全性等问题。</a:t>
            </a:r>
            <a:endParaRPr lang="zh-CN" altLang="en-US" b="1" dirty="0">
              <a:latin typeface="微软雅黑" pitchFamily="34" charset="-122"/>
              <a:ea typeface="微软雅黑"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图文框 1">
            <a:extLst>
              <a:ext uri="{FF2B5EF4-FFF2-40B4-BE49-F238E27FC236}">
                <a16:creationId xmlns:a16="http://schemas.microsoft.com/office/drawing/2014/main" id="{3DF901E5-5945-4810-A7B9-9A71A58848AF}"/>
              </a:ext>
            </a:extLst>
          </p:cNvPr>
          <p:cNvSpPr/>
          <p:nvPr/>
        </p:nvSpPr>
        <p:spPr>
          <a:xfrm>
            <a:off x="622598" y="1989634"/>
            <a:ext cx="3528392" cy="4464496"/>
          </a:xfrm>
          <a:prstGeom prst="frame">
            <a:avLst>
              <a:gd name="adj1" fmla="val 5450"/>
            </a:avLst>
          </a:prstGeom>
          <a:solidFill>
            <a:schemeClr val="accent1">
              <a:alpha val="40000"/>
            </a:schemeClr>
          </a:solidFill>
          <a:ln>
            <a:noFill/>
          </a:ln>
          <a:effectLst>
            <a:outerShdw blurRad="44450" dist="27940" dir="5400000" algn="ctr">
              <a:srgbClr val="000000">
                <a:alpha val="32000"/>
              </a:srgbClr>
            </a:outerShdw>
          </a:effectLst>
        </p:spPr>
        <p:style>
          <a:lnRef idx="0">
            <a:schemeClr val="accent2">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3" name="图文框 2">
            <a:extLst>
              <a:ext uri="{FF2B5EF4-FFF2-40B4-BE49-F238E27FC236}">
                <a16:creationId xmlns:a16="http://schemas.microsoft.com/office/drawing/2014/main" id="{3DF901E5-5945-4810-A7B9-9A71A58848AF}"/>
              </a:ext>
            </a:extLst>
          </p:cNvPr>
          <p:cNvSpPr/>
          <p:nvPr/>
        </p:nvSpPr>
        <p:spPr>
          <a:xfrm>
            <a:off x="4222998" y="1989634"/>
            <a:ext cx="3672408" cy="4472176"/>
          </a:xfrm>
          <a:prstGeom prst="frame">
            <a:avLst>
              <a:gd name="adj1" fmla="val 5450"/>
            </a:avLst>
          </a:prstGeom>
          <a:solidFill>
            <a:schemeClr val="accent1">
              <a:alpha val="40000"/>
            </a:schemeClr>
          </a:solidFill>
          <a:ln>
            <a:noFill/>
          </a:ln>
          <a:effectLst>
            <a:outerShdw blurRad="44450" dist="27940" dir="5400000" algn="ctr">
              <a:srgbClr val="000000">
                <a:alpha val="32000"/>
              </a:srgbClr>
            </a:outerShdw>
          </a:effectLst>
        </p:spPr>
        <p:style>
          <a:lnRef idx="0">
            <a:schemeClr val="accent2">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4" name="图文框 3">
            <a:extLst>
              <a:ext uri="{FF2B5EF4-FFF2-40B4-BE49-F238E27FC236}">
                <a16:creationId xmlns:a16="http://schemas.microsoft.com/office/drawing/2014/main" id="{3DF901E5-5945-4810-A7B9-9A71A58848AF}"/>
              </a:ext>
            </a:extLst>
          </p:cNvPr>
          <p:cNvSpPr/>
          <p:nvPr/>
        </p:nvSpPr>
        <p:spPr>
          <a:xfrm>
            <a:off x="7967414" y="1989634"/>
            <a:ext cx="3960439" cy="4464496"/>
          </a:xfrm>
          <a:prstGeom prst="frame">
            <a:avLst>
              <a:gd name="adj1" fmla="val 5450"/>
            </a:avLst>
          </a:prstGeom>
          <a:solidFill>
            <a:schemeClr val="accent1">
              <a:alpha val="40000"/>
            </a:schemeClr>
          </a:solidFill>
          <a:ln>
            <a:noFill/>
          </a:ln>
          <a:effectLst>
            <a:outerShdw blurRad="44450" dist="27940" dir="5400000" algn="ctr">
              <a:srgbClr val="000000">
                <a:alpha val="32000"/>
              </a:srgbClr>
            </a:outerShdw>
          </a:effectLst>
        </p:spPr>
        <p:style>
          <a:lnRef idx="0">
            <a:schemeClr val="accent2">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5" name="矩形 4"/>
          <p:cNvSpPr/>
          <p:nvPr/>
        </p:nvSpPr>
        <p:spPr>
          <a:xfrm>
            <a:off x="910630" y="2205658"/>
            <a:ext cx="2952328" cy="369332"/>
          </a:xfrm>
          <a:prstGeom prst="rect">
            <a:avLst/>
          </a:prstGeom>
          <a:solidFill>
            <a:srgbClr val="FFC000"/>
          </a:solidFill>
          <a:effectLst>
            <a:glow rad="139700">
              <a:schemeClr val="accent6">
                <a:satMod val="175000"/>
                <a:alpha val="40000"/>
              </a:schemeClr>
            </a:glow>
          </a:effectLst>
        </p:spPr>
        <p:txBody>
          <a:bodyPr wrap="square">
            <a:spAutoFit/>
          </a:bodyPr>
          <a:lstStyle/>
          <a:p>
            <a:pPr algn="ctr"/>
            <a:r>
              <a:rPr lang="zh-CN" altLang="en-US" b="1" dirty="0" smtClean="0">
                <a:latin typeface="微软雅黑" pitchFamily="34" charset="-122"/>
                <a:ea typeface="微软雅黑" pitchFamily="34" charset="-122"/>
              </a:rPr>
              <a:t>拨付法</a:t>
            </a:r>
            <a:endParaRPr lang="zh-CN" altLang="en-US" b="1" dirty="0">
              <a:latin typeface="微软雅黑" pitchFamily="34" charset="-122"/>
              <a:ea typeface="微软雅黑" pitchFamily="34" charset="-122"/>
            </a:endParaRPr>
          </a:p>
        </p:txBody>
      </p:sp>
      <p:sp>
        <p:nvSpPr>
          <p:cNvPr id="6" name="矩形 5">
            <a:extLst>
              <a:ext uri="{FF2B5EF4-FFF2-40B4-BE49-F238E27FC236}">
                <a16:creationId xmlns:a16="http://schemas.microsoft.com/office/drawing/2014/main" id="{CD7A0A50-A1E9-47F1-B630-0444970FB2E5}"/>
              </a:ext>
            </a:extLst>
          </p:cNvPr>
          <p:cNvSpPr/>
          <p:nvPr/>
        </p:nvSpPr>
        <p:spPr>
          <a:xfrm>
            <a:off x="803865" y="323439"/>
            <a:ext cx="3387466" cy="1477328"/>
          </a:xfrm>
          <a:prstGeom prst="rect">
            <a:avLst/>
          </a:prstGeom>
        </p:spPr>
        <p:txBody>
          <a:bodyPr wrap="none">
            <a:spAutoFit/>
          </a:bodyPr>
          <a:lstStyle/>
          <a:p>
            <a:r>
              <a:rPr lang="zh-CN" altLang="en-US" sz="3000" b="1" dirty="0">
                <a:solidFill>
                  <a:schemeClr val="bg1"/>
                </a:solidFill>
                <a:latin typeface="微软雅黑" pitchFamily="34" charset="-122"/>
                <a:ea typeface="微软雅黑" pitchFamily="34" charset="-122"/>
              </a:rPr>
              <a:t> </a:t>
            </a:r>
            <a:r>
              <a:rPr lang="zh-CN" altLang="en-US" sz="3000" b="1" dirty="0" smtClean="0">
                <a:solidFill>
                  <a:schemeClr val="bg1"/>
                </a:solidFill>
                <a:latin typeface="微软雅黑" pitchFamily="34" charset="-122"/>
                <a:ea typeface="微软雅黑" pitchFamily="34" charset="-122"/>
              </a:rPr>
              <a:t>一</a:t>
            </a:r>
            <a:r>
              <a:rPr lang="zh-CN" altLang="en-US" sz="3000" b="1" dirty="0" smtClean="0">
                <a:solidFill>
                  <a:schemeClr val="bg1"/>
                </a:solidFill>
                <a:latin typeface="宋体" pitchFamily="2" charset="-122"/>
                <a:ea typeface="宋体" pitchFamily="2" charset="-122"/>
              </a:rPr>
              <a:t>、自然资源统计</a:t>
            </a: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7"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对角圆角矩形 10">
            <a:extLst>
              <a:ext uri="{FF2B5EF4-FFF2-40B4-BE49-F238E27FC236}">
                <a16:creationId xmlns:a16="http://schemas.microsoft.com/office/drawing/2014/main" id="{347A1711-A3EC-47E2-9FCB-812AB9F2297C}"/>
              </a:ext>
            </a:extLst>
          </p:cNvPr>
          <p:cNvSpPr/>
          <p:nvPr/>
        </p:nvSpPr>
        <p:spPr>
          <a:xfrm>
            <a:off x="694606" y="1053530"/>
            <a:ext cx="4680520" cy="720167"/>
          </a:xfrm>
          <a:prstGeom prst="round2DiagRect">
            <a:avLst/>
          </a:prstGeom>
          <a:solidFill>
            <a:schemeClr val="tx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（三）资源</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租金估算方法</a:t>
            </a:r>
          </a:p>
        </p:txBody>
      </p:sp>
      <p:sp>
        <p:nvSpPr>
          <p:cNvPr id="9" name="矩形 8"/>
          <p:cNvSpPr/>
          <p:nvPr/>
        </p:nvSpPr>
        <p:spPr>
          <a:xfrm>
            <a:off x="4511030" y="2205658"/>
            <a:ext cx="3024336" cy="369332"/>
          </a:xfrm>
          <a:prstGeom prst="rect">
            <a:avLst/>
          </a:prstGeom>
          <a:solidFill>
            <a:srgbClr val="FFC000"/>
          </a:solidFill>
          <a:effectLst>
            <a:glow rad="139700">
              <a:schemeClr val="accent6">
                <a:satMod val="175000"/>
                <a:alpha val="40000"/>
              </a:schemeClr>
            </a:glow>
          </a:effectLst>
        </p:spPr>
        <p:txBody>
          <a:bodyPr wrap="square">
            <a:spAutoFit/>
          </a:bodyPr>
          <a:lstStyle/>
          <a:p>
            <a:pPr algn="ctr"/>
            <a:r>
              <a:rPr lang="zh-CN" altLang="en-US" b="1" dirty="0" smtClean="0">
                <a:latin typeface="微软雅黑" pitchFamily="34" charset="-122"/>
                <a:ea typeface="微软雅黑" pitchFamily="34" charset="-122"/>
              </a:rPr>
              <a:t>基于</a:t>
            </a:r>
            <a:r>
              <a:rPr lang="en-US" altLang="zh-CN" b="1" dirty="0" smtClean="0">
                <a:latin typeface="微软雅黑" pitchFamily="34" charset="-122"/>
                <a:ea typeface="微软雅黑" pitchFamily="34" charset="-122"/>
              </a:rPr>
              <a:t>PIM</a:t>
            </a:r>
            <a:r>
              <a:rPr lang="zh-CN" altLang="en-US" b="1" dirty="0" smtClean="0">
                <a:latin typeface="微软雅黑" pitchFamily="34" charset="-122"/>
                <a:ea typeface="微软雅黑" pitchFamily="34" charset="-122"/>
              </a:rPr>
              <a:t>间接推算法</a:t>
            </a:r>
          </a:p>
        </p:txBody>
      </p:sp>
      <p:sp>
        <p:nvSpPr>
          <p:cNvPr id="10" name="矩形 9"/>
          <p:cNvSpPr/>
          <p:nvPr/>
        </p:nvSpPr>
        <p:spPr>
          <a:xfrm>
            <a:off x="8255446" y="2205658"/>
            <a:ext cx="3384376" cy="369332"/>
          </a:xfrm>
          <a:prstGeom prst="rect">
            <a:avLst/>
          </a:prstGeom>
          <a:solidFill>
            <a:srgbClr val="FFC000"/>
          </a:solidFill>
          <a:effectLst>
            <a:glow rad="139700">
              <a:schemeClr val="accent6">
                <a:satMod val="175000"/>
                <a:alpha val="40000"/>
              </a:schemeClr>
            </a:glow>
          </a:effectLst>
        </p:spPr>
        <p:txBody>
          <a:bodyPr wrap="square">
            <a:spAutoFit/>
          </a:bodyPr>
          <a:lstStyle/>
          <a:p>
            <a:r>
              <a:rPr lang="zh-CN" altLang="en-US" b="1" dirty="0" smtClean="0">
                <a:latin typeface="微软雅黑" pitchFamily="34" charset="-122"/>
                <a:ea typeface="微软雅黑" pitchFamily="34" charset="-122"/>
              </a:rPr>
              <a:t>基于资本服务流量的间接推算法</a:t>
            </a:r>
            <a:endParaRPr lang="zh-CN" altLang="en-US" b="1" dirty="0">
              <a:latin typeface="微软雅黑" pitchFamily="34" charset="-122"/>
              <a:ea typeface="微软雅黑" pitchFamily="34" charset="-122"/>
            </a:endParaRPr>
          </a:p>
        </p:txBody>
      </p:sp>
      <p:sp>
        <p:nvSpPr>
          <p:cNvPr id="11" name="矩形 10"/>
          <p:cNvSpPr/>
          <p:nvPr/>
        </p:nvSpPr>
        <p:spPr>
          <a:xfrm>
            <a:off x="838622" y="2565698"/>
            <a:ext cx="3096344" cy="2516073"/>
          </a:xfrm>
          <a:prstGeom prst="rect">
            <a:avLst/>
          </a:prstGeom>
        </p:spPr>
        <p:txBody>
          <a:bodyPr wrap="square">
            <a:spAutoFit/>
          </a:bodyPr>
          <a:lstStyle/>
          <a:p>
            <a:pPr>
              <a:lnSpc>
                <a:spcPct val="125000"/>
              </a:lnSpc>
            </a:pPr>
            <a:r>
              <a:rPr lang="zh-CN" altLang="zh-CN" b="1" dirty="0" smtClean="0">
                <a:latin typeface="微软雅黑" pitchFamily="34" charset="-122"/>
                <a:ea typeface="微软雅黑" pitchFamily="34" charset="-122"/>
              </a:rPr>
              <a:t>政府一般通过向开采自然资源的公司进行收费、征税来集中资源租金，所以来自某种自然资源租金的收入就等于政府从这些公司征收的资源开采税、特许权使用费等的总和。</a:t>
            </a:r>
            <a:endParaRPr lang="zh-CN" altLang="en-US" b="1" dirty="0">
              <a:latin typeface="微软雅黑" pitchFamily="34" charset="-122"/>
              <a:ea typeface="微软雅黑" pitchFamily="34" charset="-122"/>
            </a:endParaRPr>
          </a:p>
        </p:txBody>
      </p:sp>
      <p:sp>
        <p:nvSpPr>
          <p:cNvPr id="12" name="矩形 11"/>
          <p:cNvSpPr/>
          <p:nvPr/>
        </p:nvSpPr>
        <p:spPr>
          <a:xfrm>
            <a:off x="838622" y="5085978"/>
            <a:ext cx="3024336" cy="1311128"/>
          </a:xfrm>
          <a:prstGeom prst="rect">
            <a:avLst/>
          </a:prstGeom>
        </p:spPr>
        <p:txBody>
          <a:bodyPr wrap="square">
            <a:spAutoFit/>
          </a:bodyPr>
          <a:lstStyle/>
          <a:p>
            <a:pPr>
              <a:lnSpc>
                <a:spcPct val="110000"/>
              </a:lnSpc>
            </a:pPr>
            <a:r>
              <a:rPr lang="zh-CN" altLang="zh-CN" b="1" dirty="0" smtClean="0">
                <a:latin typeface="微软雅黑" pitchFamily="34" charset="-122"/>
                <a:ea typeface="微软雅黑" pitchFamily="34" charset="-122"/>
              </a:rPr>
              <a:t>由于政府在制定费率或税率时，要考虑其他因素</a:t>
            </a:r>
            <a:r>
              <a:rPr lang="zh-CN" altLang="en-US" b="1" dirty="0" smtClean="0">
                <a:latin typeface="微软雅黑" pitchFamily="34" charset="-122"/>
                <a:ea typeface="微软雅黑" pitchFamily="34" charset="-122"/>
              </a:rPr>
              <a:t>，</a:t>
            </a:r>
            <a:r>
              <a:rPr lang="zh-CN" altLang="zh-CN" b="1" dirty="0" smtClean="0">
                <a:latin typeface="微软雅黑" pitchFamily="34" charset="-122"/>
                <a:ea typeface="微软雅黑" pitchFamily="34" charset="-122"/>
              </a:rPr>
              <a:t>所以资源开采者缴纳的这些税费常常会低估资源租金。</a:t>
            </a:r>
            <a:endParaRPr lang="zh-CN" altLang="en-US" b="1" dirty="0">
              <a:latin typeface="微软雅黑" pitchFamily="34" charset="-122"/>
              <a:ea typeface="微软雅黑" pitchFamily="34" charset="-122"/>
            </a:endParaRPr>
          </a:p>
        </p:txBody>
      </p:sp>
      <p:sp>
        <p:nvSpPr>
          <p:cNvPr id="49153" name="Rectangle 1"/>
          <p:cNvSpPr>
            <a:spLocks noChangeArrowheads="1"/>
          </p:cNvSpPr>
          <p:nvPr/>
        </p:nvSpPr>
        <p:spPr bwMode="auto">
          <a:xfrm>
            <a:off x="0" y="0"/>
            <a:ext cx="121904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从全部资产的经济租金（即生产账户的总营业盈余）中扣除固定资本消费</a:t>
            </a:r>
            <a:r>
              <a:rPr kumimoji="0" lang="en-US" altLang="zh-CN" sz="1200" b="0" i="0" u="none" strike="noStrike" cap="none" normalizeH="0" baseline="30000" dirty="0" smtClean="0">
                <a:ln>
                  <a:noFill/>
                </a:ln>
                <a:solidFill>
                  <a:srgbClr val="FF0000"/>
                </a:solidFill>
                <a:effectLst/>
                <a:latin typeface="Times New Roman" pitchFamily="18" charset="0"/>
                <a:ea typeface="宋体" pitchFamily="2" charset="-122"/>
                <a:cs typeface="Times New Roman" pitchFamily="18" charset="0"/>
                <a:hlinkClick r:id=""/>
              </a:rPr>
              <a:t>[</a:t>
            </a:r>
            <a:r>
              <a:rPr kumimoji="0" lang="en-US" altLang="zh-CN" sz="1200" b="0" i="0" u="none" strike="noStrike" cap="none" normalizeH="0" baseline="30000" dirty="0" smtClean="0" bmk="">
                <a:ln>
                  <a:noFill/>
                </a:ln>
                <a:solidFill>
                  <a:srgbClr val="FF0000"/>
                </a:solidFill>
                <a:effectLst/>
                <a:latin typeface="Times New Roman" pitchFamily="18" charset="0"/>
                <a:ea typeface="宋体" pitchFamily="2" charset="-122"/>
                <a:cs typeface="Times New Roman" pitchFamily="18" charset="0"/>
                <a:hlinkClick r:id=""/>
              </a:rPr>
              <a:t>1]</a:t>
            </a:r>
            <a:r>
              <a:rPr kumimoji="0" lang="zh-CN" altLang="en-US" sz="1200" b="0"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，可得到净营业盈余，净营业盈余由资本报酬和资源租金构成；而资本报酬可由贴现率乘以年初生产资本存量的价值计算出来。最后，用净营业盈余减去资本报酬，即可计算出资源租金。</a:t>
            </a:r>
            <a:r>
              <a:rPr kumimoji="0" lang="zh-CN" altLang="en-US" sz="9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r>
            <a:br>
              <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b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9154" name="Rectangle 2"/>
          <p:cNvSpPr>
            <a:spLocks noChangeArrowheads="1"/>
          </p:cNvSpPr>
          <p:nvPr/>
        </p:nvSpPr>
        <p:spPr bwMode="auto">
          <a:xfrm>
            <a:off x="0" y="0"/>
            <a:ext cx="4022725" cy="7938"/>
          </a:xfrm>
          <a:prstGeom prst="rect">
            <a:avLst/>
          </a:prstGeom>
          <a:solidFill>
            <a:srgbClr val="000000"/>
          </a:solidFill>
          <a:ln w="9525">
            <a:solidFill>
              <a:schemeClr val="tx1"/>
            </a:solid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矩形 15"/>
          <p:cNvSpPr/>
          <p:nvPr/>
        </p:nvSpPr>
        <p:spPr>
          <a:xfrm>
            <a:off x="4511030" y="2709714"/>
            <a:ext cx="3046413" cy="3554819"/>
          </a:xfrm>
          <a:prstGeom prst="rect">
            <a:avLst/>
          </a:prstGeom>
        </p:spPr>
        <p:txBody>
          <a:bodyPr>
            <a:spAutoFit/>
          </a:bodyPr>
          <a:lstStyle/>
          <a:p>
            <a:pPr lvl="0" fontAlgn="base">
              <a:lnSpc>
                <a:spcPct val="125000"/>
              </a:lnSpc>
              <a:spcBef>
                <a:spcPct val="0"/>
              </a:spcBef>
              <a:spcAft>
                <a:spcPct val="0"/>
              </a:spcAft>
            </a:pPr>
            <a:r>
              <a:rPr lang="zh-CN" altLang="en-US" b="1" dirty="0" smtClean="0">
                <a:latin typeface="微软雅黑" pitchFamily="34" charset="-122"/>
                <a:ea typeface="微软雅黑" pitchFamily="34" charset="-122"/>
              </a:rPr>
              <a:t>从全部资产的经济租金（即生产账户的总营业盈余）中扣除固定资本消费，可得到净营业盈余，净营业盈余由资本报酬和资源租金构成；而资本报酬可由贴现率乘以年初生产资本存量的价值计算出来。最后，用净营业盈余减去资本报酬，即可计算出资源租金。 </a:t>
            </a:r>
          </a:p>
        </p:txBody>
      </p:sp>
      <p:sp>
        <p:nvSpPr>
          <p:cNvPr id="17" name="矩形 16"/>
          <p:cNvSpPr/>
          <p:nvPr/>
        </p:nvSpPr>
        <p:spPr>
          <a:xfrm>
            <a:off x="8255446" y="2709714"/>
            <a:ext cx="3600401" cy="3524683"/>
          </a:xfrm>
          <a:prstGeom prst="rect">
            <a:avLst/>
          </a:prstGeom>
        </p:spPr>
        <p:txBody>
          <a:bodyPr wrap="square">
            <a:spAutoFit/>
          </a:bodyPr>
          <a:lstStyle/>
          <a:p>
            <a:pPr fontAlgn="base">
              <a:lnSpc>
                <a:spcPct val="125000"/>
              </a:lnSpc>
              <a:spcBef>
                <a:spcPct val="0"/>
              </a:spcBef>
              <a:spcAft>
                <a:spcPct val="0"/>
              </a:spcAft>
            </a:pPr>
            <a:r>
              <a:rPr lang="zh-CN" altLang="zh-CN" b="1" dirty="0" smtClean="0">
                <a:latin typeface="微软雅黑" pitchFamily="34" charset="-122"/>
                <a:ea typeface="微软雅黑" pitchFamily="34" charset="-122"/>
              </a:rPr>
              <a:t>把一项资产在其寿命期中各期所提供服务量的不断减少而不是价值的不断下降作为依据，通过估算自然资源在寿命期内所提供服务的贬值率，计算出自然资源的资本服务流量价值，用记录在生产账户中的总营业盈余，减去由自然资源存量估算出的资本服务流量价值，从而直接得到资源租金。</a:t>
            </a:r>
            <a:endParaRPr lang="zh-CN" altLang="en-US" b="1" dirty="0" smtClean="0">
              <a:latin typeface="微软雅黑" pitchFamily="34" charset="-122"/>
              <a:ea typeface="微软雅黑" pitchFamily="34" charset="-122"/>
            </a:endParaRPr>
          </a:p>
        </p:txBody>
      </p:sp>
      <p:sp>
        <p:nvSpPr>
          <p:cNvPr id="18" name="矩形 17">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CH2-3</a:t>
            </a:r>
            <a:r>
              <a:rPr lang="zh-CN" altLang="en-US" dirty="0" smtClean="0">
                <a:latin typeface="KaiTi" panose="02010609060101010101" pitchFamily="49" charset="-122"/>
                <a:ea typeface="KaiTi" panose="02010609060101010101" pitchFamily="49" charset="-122"/>
              </a:rPr>
              <a:t> 资源与环境统计</a:t>
            </a:r>
            <a:endParaRPr lang="zh-CN" altLang="en-US" dirty="0">
              <a:latin typeface="KaiTi" panose="02010609060101010101" pitchFamily="49" charset="-122"/>
              <a:ea typeface="KaiTi" panose="02010609060101010101" pitchFamily="49" charset="-122"/>
            </a:endParaRPr>
          </a:p>
        </p:txBody>
      </p:sp>
      <p:sp>
        <p:nvSpPr>
          <p:cNvPr id="19"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25</a:t>
            </a:fld>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CH2-3</a:t>
            </a:r>
            <a:r>
              <a:rPr lang="zh-CN" altLang="en-US" dirty="0" smtClean="0">
                <a:latin typeface="KaiTi" panose="02010609060101010101" pitchFamily="49" charset="-122"/>
                <a:ea typeface="KaiTi" panose="02010609060101010101" pitchFamily="49" charset="-122"/>
              </a:rPr>
              <a:t> 资源与环境统计</a:t>
            </a:r>
            <a:endParaRPr lang="zh-CN" altLang="en-US" dirty="0">
              <a:latin typeface="KaiTi" panose="02010609060101010101" pitchFamily="49" charset="-122"/>
              <a:ea typeface="KaiTi" panose="02010609060101010101" pitchFamily="49" charset="-122"/>
            </a:endParaRPr>
          </a:p>
        </p:txBody>
      </p:sp>
      <p:sp>
        <p:nvSpPr>
          <p:cNvPr id="3"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26</a:t>
            </a:fld>
            <a:endParaRPr lang="zh-CN" altLang="en-US" dirty="0"/>
          </a:p>
        </p:txBody>
      </p:sp>
      <p:sp>
        <p:nvSpPr>
          <p:cNvPr id="4" name="矩形 3">
            <a:extLst>
              <a:ext uri="{FF2B5EF4-FFF2-40B4-BE49-F238E27FC236}">
                <a16:creationId xmlns:a16="http://schemas.microsoft.com/office/drawing/2014/main" id="{CD7A0A50-A1E9-47F1-B630-0444970FB2E5}"/>
              </a:ext>
            </a:extLst>
          </p:cNvPr>
          <p:cNvSpPr/>
          <p:nvPr/>
        </p:nvSpPr>
        <p:spPr>
          <a:xfrm>
            <a:off x="803865" y="323439"/>
            <a:ext cx="3387466" cy="1477328"/>
          </a:xfrm>
          <a:prstGeom prst="rect">
            <a:avLst/>
          </a:prstGeom>
        </p:spPr>
        <p:txBody>
          <a:bodyPr wrap="none">
            <a:spAutoFit/>
          </a:bodyPr>
          <a:lstStyle/>
          <a:p>
            <a:r>
              <a:rPr lang="zh-CN" altLang="en-US" sz="3000" b="1" dirty="0">
                <a:solidFill>
                  <a:schemeClr val="bg1"/>
                </a:solidFill>
                <a:latin typeface="微软雅黑" pitchFamily="34" charset="-122"/>
                <a:ea typeface="微软雅黑" pitchFamily="34" charset="-122"/>
              </a:rPr>
              <a:t> </a:t>
            </a:r>
            <a:r>
              <a:rPr lang="zh-CN" altLang="en-US" sz="3000" b="1" dirty="0" smtClean="0">
                <a:solidFill>
                  <a:schemeClr val="bg1"/>
                </a:solidFill>
                <a:latin typeface="微软雅黑" pitchFamily="34" charset="-122"/>
                <a:ea typeface="微软雅黑" pitchFamily="34" charset="-122"/>
              </a:rPr>
              <a:t>一</a:t>
            </a:r>
            <a:r>
              <a:rPr lang="zh-CN" altLang="en-US" sz="3000" b="1" dirty="0" smtClean="0">
                <a:solidFill>
                  <a:schemeClr val="bg1"/>
                </a:solidFill>
                <a:latin typeface="宋体" pitchFamily="2" charset="-122"/>
                <a:ea typeface="宋体" pitchFamily="2" charset="-122"/>
              </a:rPr>
              <a:t>、自然资源统计</a:t>
            </a: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5"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角圆角矩形 10">
            <a:extLst>
              <a:ext uri="{FF2B5EF4-FFF2-40B4-BE49-F238E27FC236}">
                <a16:creationId xmlns:a16="http://schemas.microsoft.com/office/drawing/2014/main" id="{347A1711-A3EC-47E2-9FCB-812AB9F2297C}"/>
              </a:ext>
            </a:extLst>
          </p:cNvPr>
          <p:cNvSpPr/>
          <p:nvPr/>
        </p:nvSpPr>
        <p:spPr>
          <a:xfrm>
            <a:off x="694606" y="1053530"/>
            <a:ext cx="4896544" cy="720167"/>
          </a:xfrm>
          <a:prstGeom prst="round2DiagRect">
            <a:avLst/>
          </a:prstGeom>
          <a:solidFill>
            <a:schemeClr val="tx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（四）具体</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自然资源统计</a:t>
            </a:r>
          </a:p>
        </p:txBody>
      </p:sp>
      <p:graphicFrame>
        <p:nvGraphicFramePr>
          <p:cNvPr id="8" name="Group 108"/>
          <p:cNvGraphicFramePr>
            <a:graphicFrameLocks noGrp="1"/>
          </p:cNvGraphicFramePr>
          <p:nvPr/>
        </p:nvGraphicFramePr>
        <p:xfrm>
          <a:off x="406574" y="2061642"/>
          <a:ext cx="11449272" cy="4110704"/>
        </p:xfrm>
        <a:graphic>
          <a:graphicData uri="http://schemas.openxmlformats.org/drawingml/2006/table">
            <a:tbl>
              <a:tblPr>
                <a:effectLst>
                  <a:outerShdw blurRad="50800" dist="38100" dir="2700000" algn="tl" rotWithShape="0">
                    <a:prstClr val="black">
                      <a:alpha val="40000"/>
                    </a:prstClr>
                  </a:outerShdw>
                </a:effectLst>
              </a:tblPr>
              <a:tblGrid>
                <a:gridCol w="1296144">
                  <a:extLst>
                    <a:ext uri="{9D8B030D-6E8A-4147-A177-3AD203B41FA5}">
                      <a16:colId xmlns:a16="http://schemas.microsoft.com/office/drawing/2014/main" val="20000"/>
                    </a:ext>
                  </a:extLst>
                </a:gridCol>
                <a:gridCol w="2808312">
                  <a:extLst>
                    <a:ext uri="{9D8B030D-6E8A-4147-A177-3AD203B41FA5}">
                      <a16:colId xmlns:a16="http://schemas.microsoft.com/office/drawing/2014/main" val="20001"/>
                    </a:ext>
                  </a:extLst>
                </a:gridCol>
                <a:gridCol w="7344816">
                  <a:extLst>
                    <a:ext uri="{9D8B030D-6E8A-4147-A177-3AD203B41FA5}">
                      <a16:colId xmlns:a16="http://schemas.microsoft.com/office/drawing/2014/main" val="20002"/>
                    </a:ext>
                  </a:extLst>
                </a:gridCol>
              </a:tblGrid>
              <a:tr h="5132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FFFFFF"/>
                          </a:solidFill>
                          <a:effectLst/>
                          <a:latin typeface="微软雅黑" pitchFamily="34" charset="-122"/>
                          <a:ea typeface="微软雅黑" pitchFamily="34" charset="-122"/>
                        </a:rPr>
                        <a:t>资源类别</a:t>
                      </a:r>
                    </a:p>
                  </a:txBody>
                  <a:tcPr marL="91441" marR="91441" marT="45692" marB="45692" horzOverflow="overflow">
                    <a:lnL w="76200"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tx2"/>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flip="none" rotWithShape="1">
                      <a:gsLst>
                        <a:gs pos="0">
                          <a:srgbClr val="FF9933">
                            <a:shade val="30000"/>
                            <a:satMod val="115000"/>
                          </a:srgbClr>
                        </a:gs>
                        <a:gs pos="50000">
                          <a:srgbClr val="FF9933">
                            <a:shade val="67500"/>
                            <a:satMod val="115000"/>
                          </a:srgbClr>
                        </a:gs>
                        <a:gs pos="100000">
                          <a:srgbClr val="FF9933">
                            <a:shade val="100000"/>
                            <a:satMod val="115000"/>
                          </a:srgbClr>
                        </a:gs>
                      </a:gsLst>
                      <a:path path="circle">
                        <a:fillToRect t="100000" r="100000"/>
                      </a:path>
                      <a:tileRect l="-100000" b="-10000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FFFFFF"/>
                          </a:solidFill>
                          <a:effectLst/>
                          <a:latin typeface="微软雅黑" pitchFamily="34" charset="-122"/>
                          <a:ea typeface="微软雅黑" pitchFamily="34" charset="-122"/>
                        </a:rPr>
                        <a:t>估 价</a:t>
                      </a:r>
                    </a:p>
                  </a:txBody>
                  <a:tcPr marL="91441" marR="91441"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tx2"/>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flip="none" rotWithShape="1">
                      <a:gsLst>
                        <a:gs pos="0">
                          <a:srgbClr val="FF9933">
                            <a:shade val="30000"/>
                            <a:satMod val="115000"/>
                          </a:srgbClr>
                        </a:gs>
                        <a:gs pos="50000">
                          <a:srgbClr val="FF9933">
                            <a:shade val="67500"/>
                            <a:satMod val="115000"/>
                          </a:srgbClr>
                        </a:gs>
                        <a:gs pos="100000">
                          <a:srgbClr val="FF9933">
                            <a:shade val="100000"/>
                            <a:satMod val="115000"/>
                          </a:srgbClr>
                        </a:gs>
                      </a:gsLst>
                      <a:path path="circle">
                        <a:fillToRect t="100000" r="100000"/>
                      </a:path>
                      <a:tileRect l="-100000" b="-10000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FFFFFF"/>
                          </a:solidFill>
                          <a:effectLst/>
                          <a:latin typeface="微软雅黑" pitchFamily="34" charset="-122"/>
                          <a:ea typeface="微软雅黑" pitchFamily="34" charset="-122"/>
                        </a:rPr>
                        <a:t>统 计 指 标</a:t>
                      </a:r>
                    </a:p>
                  </a:txBody>
                  <a:tcPr marL="91441" marR="91441" marT="45692" marB="45692" horzOverflow="overflow">
                    <a:lnL w="12700" cap="flat" cmpd="sng" algn="ctr">
                      <a:solidFill>
                        <a:schemeClr val="bg1"/>
                      </a:solidFill>
                      <a:prstDash val="solid"/>
                      <a:round/>
                      <a:headEnd type="none" w="med" len="med"/>
                      <a:tailEnd type="none" w="med" len="med"/>
                    </a:lnL>
                    <a:lnR w="76200" cap="flat" cmpd="sng" algn="ctr">
                      <a:solidFill>
                        <a:schemeClr val="tx2"/>
                      </a:solidFill>
                      <a:prstDash val="solid"/>
                      <a:round/>
                      <a:headEnd type="none" w="med" len="med"/>
                      <a:tailEnd type="none" w="med" len="med"/>
                    </a:lnR>
                    <a:lnT w="76200" cap="flat" cmpd="sng" algn="ctr">
                      <a:solidFill>
                        <a:schemeClr val="tx2"/>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flip="none" rotWithShape="1">
                      <a:gsLst>
                        <a:gs pos="0">
                          <a:srgbClr val="FF9933">
                            <a:shade val="30000"/>
                            <a:satMod val="115000"/>
                          </a:srgbClr>
                        </a:gs>
                        <a:gs pos="50000">
                          <a:srgbClr val="FF9933">
                            <a:shade val="67500"/>
                            <a:satMod val="115000"/>
                          </a:srgbClr>
                        </a:gs>
                        <a:gs pos="100000">
                          <a:srgbClr val="FF9933">
                            <a:shade val="100000"/>
                            <a:satMod val="115000"/>
                          </a:srgbClr>
                        </a:gs>
                      </a:gsLst>
                      <a:path path="circle">
                        <a:fillToRect t="100000" r="100000"/>
                      </a:path>
                      <a:tileRect l="-100000" b="-100000"/>
                    </a:gradFill>
                  </a:tcPr>
                </a:tc>
                <a:extLst>
                  <a:ext uri="{0D108BD9-81ED-4DB2-BD59-A6C34878D82A}">
                    <a16:rowId xmlns:a16="http://schemas.microsoft.com/office/drawing/2014/main" val="10000"/>
                  </a:ext>
                </a:extLst>
              </a:tr>
              <a:tr h="919688">
                <a:tc>
                  <a:txBody>
                    <a:body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矿产和能源资源</a:t>
                      </a:r>
                      <a:r>
                        <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rPr>
                        <a:t> </a:t>
                      </a:r>
                    </a:p>
                    <a:p>
                      <a:pPr marL="0" marR="0" lvl="0" indent="0" algn="just" defTabSz="914400" rtl="0" eaLnBrk="1" fontAlgn="base" latinLnBrk="0" hangingPunct="1">
                        <a:lnSpc>
                          <a:spcPct val="11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91441" marR="91441" marT="45692" marB="45692" horzOverflow="overflow">
                    <a:lnL w="76200"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10000"/>
                        </a:lnSpc>
                        <a:spcBef>
                          <a:spcPts val="1200"/>
                        </a:spcBef>
                        <a:spcAft>
                          <a:spcPct val="0"/>
                        </a:spcAft>
                        <a:buClrTx/>
                        <a:buSzTx/>
                        <a:buFontTx/>
                        <a:buNone/>
                        <a:tabLst/>
                      </a:pPr>
                      <a:r>
                        <a:rPr lang="zh-CN" altLang="zh-CN" sz="1800" b="1" kern="1200" dirty="0" smtClean="0">
                          <a:solidFill>
                            <a:schemeClr val="tx1"/>
                          </a:solidFill>
                          <a:latin typeface="微软雅黑" pitchFamily="34" charset="-122"/>
                          <a:ea typeface="微软雅黑" pitchFamily="34" charset="-122"/>
                          <a:cs typeface="+mn-cs"/>
                        </a:rPr>
                        <a:t>净现值法（</a:t>
                      </a:r>
                      <a:r>
                        <a:rPr lang="en-US" altLang="zh-CN" sz="1800" b="1" kern="1200" dirty="0" smtClean="0">
                          <a:solidFill>
                            <a:schemeClr val="tx1"/>
                          </a:solidFill>
                          <a:latin typeface="微软雅黑" pitchFamily="34" charset="-122"/>
                          <a:ea typeface="微软雅黑" pitchFamily="34" charset="-122"/>
                          <a:cs typeface="+mn-cs"/>
                        </a:rPr>
                        <a:t>NPV</a:t>
                      </a:r>
                      <a:r>
                        <a:rPr lang="zh-CN" altLang="zh-CN" sz="1800" b="1" kern="1200" dirty="0" smtClean="0">
                          <a:solidFill>
                            <a:schemeClr val="tx1"/>
                          </a:solidFill>
                          <a:latin typeface="微软雅黑" pitchFamily="34" charset="-122"/>
                          <a:ea typeface="微软雅黑" pitchFamily="34" charset="-122"/>
                          <a:cs typeface="+mn-cs"/>
                        </a:rPr>
                        <a:t>）</a:t>
                      </a:r>
                      <a:endPar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91441" marR="91441"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10000"/>
                        </a:lnSpc>
                        <a:spcBef>
                          <a:spcPts val="12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保有储量、采储比</a:t>
                      </a:r>
                      <a:r>
                        <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rPr>
                        <a:t> 、</a:t>
                      </a:r>
                      <a:r>
                        <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矿产平均品位指标</a:t>
                      </a:r>
                      <a:r>
                        <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rPr>
                        <a:t> </a:t>
                      </a:r>
                      <a:endParaRPr kumimoji="0" lang="en-US" altLang="zh-CN" sz="1800" b="1" i="0" u="none" strike="noStrike" cap="none" normalizeH="0" baseline="0" dirty="0" smtClean="0">
                        <a:ln>
                          <a:noFill/>
                        </a:ln>
                        <a:solidFill>
                          <a:srgbClr val="000000"/>
                        </a:solidFill>
                        <a:effectLst/>
                        <a:latin typeface="微软雅黑" pitchFamily="34" charset="-122"/>
                        <a:ea typeface="微软雅黑" pitchFamily="34" charset="-122"/>
                      </a:endParaRPr>
                    </a:p>
                    <a:p>
                      <a:pPr marL="0" marR="0" lvl="0" indent="0" algn="l" defTabSz="914400" rtl="0" eaLnBrk="1" fontAlgn="base" latinLnBrk="0" hangingPunct="1">
                        <a:lnSpc>
                          <a:spcPct val="110000"/>
                        </a:lnSpc>
                        <a:spcBef>
                          <a:spcPts val="1200"/>
                        </a:spcBef>
                        <a:spcAft>
                          <a:spcPct val="0"/>
                        </a:spcAft>
                        <a:buClrTx/>
                        <a:buSzTx/>
                        <a:buFontTx/>
                        <a:buNone/>
                        <a:tabLst/>
                      </a:pPr>
                      <a:r>
                        <a:rPr lang="zh-CN" altLang="en-US" sz="1800" b="1" kern="1200" baseline="0" dirty="0" smtClean="0">
                          <a:solidFill>
                            <a:schemeClr val="tx1"/>
                          </a:solidFill>
                          <a:latin typeface="微软雅黑" pitchFamily="34" charset="-122"/>
                          <a:ea typeface="微软雅黑" pitchFamily="34" charset="-122"/>
                          <a:cs typeface="+mn-cs"/>
                        </a:rPr>
                        <a:t>能源消费总量、</a:t>
                      </a:r>
                      <a:r>
                        <a:rPr lang="zh-CN" altLang="zh-CN" sz="1800" b="1" kern="1200" dirty="0" smtClean="0">
                          <a:solidFill>
                            <a:schemeClr val="tx1"/>
                          </a:solidFill>
                          <a:latin typeface="微软雅黑" pitchFamily="34" charset="-122"/>
                          <a:ea typeface="微软雅黑" pitchFamily="34" charset="-122"/>
                          <a:cs typeface="+mn-cs"/>
                        </a:rPr>
                        <a:t>终端能源消费量</a:t>
                      </a:r>
                      <a:r>
                        <a:rPr lang="zh-CN" altLang="en-US" sz="1800" b="1" kern="1200" dirty="0" smtClean="0">
                          <a:solidFill>
                            <a:schemeClr val="tx1"/>
                          </a:solidFill>
                          <a:latin typeface="微软雅黑" pitchFamily="34" charset="-122"/>
                          <a:ea typeface="微软雅黑" pitchFamily="34" charset="-122"/>
                          <a:cs typeface="+mn-cs"/>
                        </a:rPr>
                        <a:t>、</a:t>
                      </a:r>
                      <a:r>
                        <a:rPr lang="zh-CN" altLang="zh-CN" sz="1800" b="1" kern="1200" dirty="0" smtClean="0">
                          <a:solidFill>
                            <a:schemeClr val="tx1"/>
                          </a:solidFill>
                          <a:latin typeface="微软雅黑" pitchFamily="34" charset="-122"/>
                          <a:ea typeface="微软雅黑" pitchFamily="34" charset="-122"/>
                          <a:cs typeface="+mn-cs"/>
                        </a:rPr>
                        <a:t>综合能源消费量</a:t>
                      </a:r>
                      <a:r>
                        <a:rPr lang="zh-CN" altLang="en-US" sz="1800" b="1" kern="1200" dirty="0" smtClean="0">
                          <a:solidFill>
                            <a:schemeClr val="tx1"/>
                          </a:solidFill>
                          <a:latin typeface="微软雅黑" pitchFamily="34" charset="-122"/>
                          <a:ea typeface="微软雅黑" pitchFamily="34" charset="-122"/>
                          <a:cs typeface="+mn-cs"/>
                        </a:rPr>
                        <a:t>、</a:t>
                      </a:r>
                      <a:r>
                        <a:rPr lang="zh-CN" altLang="zh-CN" sz="1800" b="1" kern="1200" dirty="0" smtClean="0">
                          <a:solidFill>
                            <a:schemeClr val="tx1"/>
                          </a:solidFill>
                          <a:latin typeface="微软雅黑" pitchFamily="34" charset="-122"/>
                          <a:ea typeface="微软雅黑" pitchFamily="34" charset="-122"/>
                          <a:cs typeface="+mn-cs"/>
                        </a:rPr>
                        <a:t>一次能源消费总量</a:t>
                      </a:r>
                      <a:endPar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91441" marR="91441" marT="45692" marB="45692" horzOverflow="overflow">
                    <a:lnL w="12700" cap="flat" cmpd="sng" algn="ctr">
                      <a:solidFill>
                        <a:schemeClr val="bg1"/>
                      </a:solidFill>
                      <a:prstDash val="solid"/>
                      <a:round/>
                      <a:headEnd type="none" w="med" len="med"/>
                      <a:tailEnd type="none" w="med" len="med"/>
                    </a:lnL>
                    <a:lnR w="76200" cap="flat" cmpd="sng" algn="ctr">
                      <a:solidFill>
                        <a:schemeClr val="tx2"/>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1"/>
                  </a:ext>
                </a:extLst>
              </a:tr>
              <a:tr h="676487">
                <a:tc>
                  <a:txBody>
                    <a:body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土地资源</a:t>
                      </a:r>
                      <a:r>
                        <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rPr>
                        <a:t> </a:t>
                      </a:r>
                    </a:p>
                  </a:txBody>
                  <a:tcPr marL="91441" marR="91441" marT="45692" marB="45692" horzOverflow="overflow">
                    <a:lnL w="76200"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10000"/>
                        </a:lnSpc>
                        <a:spcBef>
                          <a:spcPts val="6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直接估价法、间接估价法</a:t>
                      </a:r>
                      <a:r>
                        <a:rPr lang="en-US" altLang="zh-CN" sz="1800" b="1" kern="1200" baseline="0" dirty="0" smtClean="0">
                          <a:solidFill>
                            <a:schemeClr val="tx1"/>
                          </a:solidFill>
                          <a:latin typeface="微软雅黑" pitchFamily="34" charset="-122"/>
                          <a:ea typeface="微软雅黑" pitchFamily="34" charset="-122"/>
                          <a:cs typeface="+mn-cs"/>
                        </a:rPr>
                        <a:t>《</a:t>
                      </a:r>
                      <a:r>
                        <a:rPr lang="zh-CN" altLang="en-US" sz="1800" b="1" kern="1200" baseline="0" dirty="0" smtClean="0">
                          <a:solidFill>
                            <a:schemeClr val="tx1"/>
                          </a:solidFill>
                          <a:latin typeface="微软雅黑" pitchFamily="34" charset="-122"/>
                          <a:ea typeface="微软雅黑" pitchFamily="34" charset="-122"/>
                          <a:cs typeface="+mn-cs"/>
                        </a:rPr>
                        <a:t>土地估价指南</a:t>
                      </a:r>
                      <a:r>
                        <a:rPr lang="en-US" altLang="zh-CN" sz="1800" b="1" kern="1200" baseline="0" dirty="0" smtClean="0">
                          <a:solidFill>
                            <a:schemeClr val="tx1"/>
                          </a:solidFill>
                          <a:latin typeface="微软雅黑" pitchFamily="34" charset="-122"/>
                          <a:ea typeface="微软雅黑" pitchFamily="34" charset="-122"/>
                          <a:cs typeface="+mn-cs"/>
                        </a:rPr>
                        <a:t>》</a:t>
                      </a:r>
                      <a:endPar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endParaRPr>
                    </a:p>
                  </a:txBody>
                  <a:tcPr marL="91441" marR="91441"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10000"/>
                        </a:lnSpc>
                        <a:spcBef>
                          <a:spcPts val="600"/>
                        </a:spcBef>
                        <a:spcAft>
                          <a:spcPct val="0"/>
                        </a:spcAft>
                        <a:buClrTx/>
                        <a:buSzTx/>
                        <a:buFontTx/>
                        <a:buNone/>
                        <a:tabLst/>
                      </a:pPr>
                      <a:r>
                        <a:rPr lang="zh-CN" altLang="en-US" sz="1800" b="1" kern="1200" baseline="0" dirty="0" smtClean="0">
                          <a:solidFill>
                            <a:schemeClr val="tx1"/>
                          </a:solidFill>
                          <a:latin typeface="微软雅黑" pitchFamily="34" charset="-122"/>
                          <a:ea typeface="微软雅黑" pitchFamily="34" charset="-122"/>
                          <a:cs typeface="+mn-cs"/>
                        </a:rPr>
                        <a:t>耕地面积、</a:t>
                      </a:r>
                      <a:r>
                        <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土地利用率、农业用地比重、垦殖系数 </a:t>
                      </a:r>
                    </a:p>
                  </a:txBody>
                  <a:tcPr marL="91441" marR="91441" marT="45692" marB="45692" horzOverflow="overflow">
                    <a:lnL w="12700" cap="flat" cmpd="sng" algn="ctr">
                      <a:solidFill>
                        <a:schemeClr val="bg1"/>
                      </a:solidFill>
                      <a:prstDash val="solid"/>
                      <a:round/>
                      <a:headEnd type="none" w="med" len="med"/>
                      <a:tailEnd type="none" w="med" len="med"/>
                    </a:lnL>
                    <a:lnR w="76200" cap="flat" cmpd="sng" algn="ctr">
                      <a:solidFill>
                        <a:schemeClr val="tx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2"/>
                  </a:ext>
                </a:extLst>
              </a:tr>
              <a:tr h="819568">
                <a:tc>
                  <a:txBody>
                    <a:bodyPr/>
                    <a:lstStyle/>
                    <a:p>
                      <a:pPr marL="0" marR="0" lvl="0" indent="0" algn="just" defTabSz="914400" rtl="0" eaLnBrk="1" fontAlgn="base" latinLnBrk="0" hangingPunct="1">
                        <a:lnSpc>
                          <a:spcPct val="110000"/>
                        </a:lnSpc>
                        <a:spcBef>
                          <a:spcPts val="6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水资源</a:t>
                      </a:r>
                      <a:r>
                        <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rPr>
                        <a:t> </a:t>
                      </a:r>
                    </a:p>
                  </a:txBody>
                  <a:tcPr marL="91441" marR="91441" marT="45692" marB="45692" horzOverflow="overflow">
                    <a:lnL w="76200"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10000"/>
                        </a:lnSpc>
                        <a:spcBef>
                          <a:spcPts val="60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直接市场价格法、占有法、收入差额法</a:t>
                      </a:r>
                      <a:r>
                        <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rPr>
                        <a:t> </a:t>
                      </a:r>
                    </a:p>
                  </a:txBody>
                  <a:tcPr marL="91441" marR="91441"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10000"/>
                        </a:lnSpc>
                        <a:spcBef>
                          <a:spcPts val="600"/>
                        </a:spcBef>
                        <a:spcAft>
                          <a:spcPct val="0"/>
                        </a:spcAft>
                        <a:buClrTx/>
                        <a:buSzTx/>
                        <a:buFontTx/>
                        <a:buNone/>
                        <a:tabLst/>
                      </a:pPr>
                      <a:r>
                        <a:rPr lang="zh-CN" altLang="en-US" sz="1800" b="1" kern="1200" baseline="0" dirty="0" smtClean="0">
                          <a:solidFill>
                            <a:schemeClr val="tx1"/>
                          </a:solidFill>
                          <a:latin typeface="微软雅黑" pitchFamily="34" charset="-122"/>
                          <a:ea typeface="微软雅黑" pitchFamily="34" charset="-122"/>
                          <a:cs typeface="+mn-cs"/>
                        </a:rPr>
                        <a:t>水资源总量、供水总量、用水总量、生态环境补水</a:t>
                      </a:r>
                      <a:endPar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endParaRPr>
                    </a:p>
                  </a:txBody>
                  <a:tcPr marL="91441" marR="91441" marT="45692" marB="45692" horzOverflow="overflow">
                    <a:lnL w="12700" cap="flat" cmpd="sng" algn="ctr">
                      <a:solidFill>
                        <a:schemeClr val="bg1"/>
                      </a:solidFill>
                      <a:prstDash val="solid"/>
                      <a:round/>
                      <a:headEnd type="none" w="med" len="med"/>
                      <a:tailEnd type="none" w="med" len="med"/>
                    </a:lnL>
                    <a:lnR w="76200" cap="flat" cmpd="sng" algn="ctr">
                      <a:solidFill>
                        <a:schemeClr val="tx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3"/>
                  </a:ext>
                </a:extLst>
              </a:tr>
              <a:tr h="1125787">
                <a:tc>
                  <a:txBody>
                    <a:body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森林资源</a:t>
                      </a:r>
                      <a:r>
                        <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rPr>
                        <a:t> </a:t>
                      </a:r>
                    </a:p>
                  </a:txBody>
                  <a:tcPr marL="91441" marR="91441" marT="45692" marB="45692" horzOverflow="overflow">
                    <a:lnL w="76200"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chemeClr val="tx2"/>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lang="zh-CN" altLang="en-US" sz="1800" b="1" kern="1200" baseline="0" dirty="0" smtClean="0">
                          <a:solidFill>
                            <a:schemeClr val="tx1"/>
                          </a:solidFill>
                          <a:latin typeface="微软雅黑" pitchFamily="34" charset="-122"/>
                          <a:ea typeface="微软雅黑" pitchFamily="34" charset="-122"/>
                          <a:cs typeface="+mn-cs"/>
                        </a:rPr>
                        <a:t>交易价值法、净现值法、消耗价值法、立木价值法</a:t>
                      </a:r>
                      <a:endPar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endParaRPr>
                    </a:p>
                  </a:txBody>
                  <a:tcPr marL="91441" marR="91441" marT="45692" marB="456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chemeClr val="tx2"/>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面积角度：森林总面积、森林覆盖面积 、森林密度 、森林覆盖率 </a:t>
                      </a:r>
                    </a:p>
                    <a:p>
                      <a:pPr marL="0" marR="0" lvl="0" indent="0" algn="l" defTabSz="914400" rtl="0" eaLnBrk="1" fontAlgn="base" latinLnBrk="0" hangingPunct="1">
                        <a:lnSpc>
                          <a:spcPct val="11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材量角度：木材蓄积量 、木材生长量 、森林采伐量 、木材蓄积利用系数 、林木采伐生长比例 </a:t>
                      </a:r>
                    </a:p>
                  </a:txBody>
                  <a:tcPr marL="91441" marR="91441" marT="45692" marB="45692" horzOverflow="overflow">
                    <a:lnL w="12700" cap="flat" cmpd="sng" algn="ctr">
                      <a:solidFill>
                        <a:schemeClr val="bg1"/>
                      </a:solidFill>
                      <a:prstDash val="solid"/>
                      <a:round/>
                      <a:headEnd type="none" w="med" len="med"/>
                      <a:tailEnd type="none" w="med" len="med"/>
                    </a:lnL>
                    <a:lnR w="76200" cap="flat" cmpd="sng" algn="ctr">
                      <a:solidFill>
                        <a:schemeClr val="tx2"/>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chemeClr val="tx2"/>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0">
            <a:extLst>
              <a:ext uri="{FF2B5EF4-FFF2-40B4-BE49-F238E27FC236}">
                <a16:creationId xmlns:a16="http://schemas.microsoft.com/office/drawing/2014/main" id="{347A1711-A3EC-47E2-9FCB-812AB9F2297C}"/>
              </a:ext>
            </a:extLst>
          </p:cNvPr>
          <p:cNvSpPr/>
          <p:nvPr/>
        </p:nvSpPr>
        <p:spPr>
          <a:xfrm>
            <a:off x="694606" y="1316027"/>
            <a:ext cx="4824536" cy="720167"/>
          </a:xfrm>
          <a:prstGeom prst="round2DiagRect">
            <a:avLst/>
          </a:prstGeom>
          <a:solidFill>
            <a:schemeClr val="tx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defTabSz="1244600">
              <a:lnSpc>
                <a:spcPct val="90000"/>
              </a:lnSpc>
              <a:spcAft>
                <a:spcPct val="35000"/>
              </a:spcAft>
            </a:pP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（五</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具体</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自然资源</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统计</a:t>
            </a:r>
            <a:endPar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CD7A0A50-A1E9-47F1-B630-0444970FB2E5}"/>
              </a:ext>
            </a:extLst>
          </p:cNvPr>
          <p:cNvSpPr/>
          <p:nvPr/>
        </p:nvSpPr>
        <p:spPr>
          <a:xfrm>
            <a:off x="910630" y="281298"/>
            <a:ext cx="4608512" cy="1477328"/>
          </a:xfrm>
          <a:prstGeom prst="rect">
            <a:avLst/>
          </a:prstGeom>
        </p:spPr>
        <p:txBody>
          <a:bodyPr wrap="square">
            <a:spAutoFit/>
          </a:bodyPr>
          <a:lstStyle/>
          <a:p>
            <a:r>
              <a:rPr lang="zh-CN" altLang="en-US" sz="3000" b="1" dirty="0">
                <a:solidFill>
                  <a:schemeClr val="bg1"/>
                </a:solidFill>
                <a:latin typeface="微软雅黑" pitchFamily="34" charset="-122"/>
                <a:ea typeface="微软雅黑" pitchFamily="34" charset="-122"/>
              </a:rPr>
              <a:t> </a:t>
            </a:r>
            <a:r>
              <a:rPr lang="zh-CN" altLang="en-US" sz="3000" b="1" dirty="0" smtClean="0">
                <a:solidFill>
                  <a:schemeClr val="bg1"/>
                </a:solidFill>
                <a:latin typeface="微软雅黑" pitchFamily="34" charset="-122"/>
                <a:ea typeface="微软雅黑" pitchFamily="34" charset="-122"/>
              </a:rPr>
              <a:t>一</a:t>
            </a:r>
            <a:r>
              <a:rPr lang="zh-CN" altLang="en-US" sz="3000" b="1" dirty="0" smtClean="0">
                <a:solidFill>
                  <a:schemeClr val="bg1"/>
                </a:solidFill>
                <a:latin typeface="宋体" pitchFamily="2" charset="-122"/>
                <a:ea typeface="宋体" pitchFamily="2" charset="-122"/>
              </a:rPr>
              <a:t>、自然资源统计</a:t>
            </a:r>
          </a:p>
          <a:p>
            <a:endParaRPr lang="zh-CN" altLang="en-US" sz="3000" b="1" dirty="0">
              <a:solidFill>
                <a:schemeClr val="bg1"/>
              </a:solidFill>
              <a:latin typeface="微软雅黑" pitchFamily="34" charset="-122"/>
              <a:ea typeface="微软雅黑" pitchFamily="34" charset="-122"/>
            </a:endParaRPr>
          </a:p>
          <a:p>
            <a:endParaRPr lang="zh-CN" altLang="en-US" sz="3000" dirty="0">
              <a:solidFill>
                <a:schemeClr val="bg1"/>
              </a:solidFill>
            </a:endParaRPr>
          </a:p>
        </p:txBody>
      </p:sp>
      <p:sp>
        <p:nvSpPr>
          <p:cNvPr id="4"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CH2-3</a:t>
            </a:r>
            <a:r>
              <a:rPr lang="zh-CN" altLang="en-US" dirty="0" smtClean="0">
                <a:latin typeface="KaiTi" panose="02010609060101010101" pitchFamily="49" charset="-122"/>
                <a:ea typeface="KaiTi" panose="02010609060101010101" pitchFamily="49" charset="-122"/>
              </a:rPr>
              <a:t> 资源与环境统计</a:t>
            </a:r>
            <a:endParaRPr lang="zh-CN" altLang="en-US" dirty="0">
              <a:latin typeface="KaiTi" panose="02010609060101010101" pitchFamily="49" charset="-122"/>
              <a:ea typeface="KaiTi" panose="02010609060101010101" pitchFamily="49" charset="-122"/>
            </a:endParaRPr>
          </a:p>
        </p:txBody>
      </p:sp>
      <p:sp>
        <p:nvSpPr>
          <p:cNvPr id="6"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27</a:t>
            </a:fld>
            <a:endParaRPr lang="zh-CN" altLang="en-US" dirty="0"/>
          </a:p>
        </p:txBody>
      </p:sp>
      <p:sp>
        <p:nvSpPr>
          <p:cNvPr id="9" name="矩形 8"/>
          <p:cNvSpPr/>
          <p:nvPr/>
        </p:nvSpPr>
        <p:spPr>
          <a:xfrm>
            <a:off x="3430910" y="2925738"/>
            <a:ext cx="5040560" cy="461665"/>
          </a:xfrm>
          <a:prstGeom prst="rect">
            <a:avLst/>
          </a:prstGeom>
          <a:solidFill>
            <a:srgbClr val="FFFF00"/>
          </a:solidFill>
        </p:spPr>
        <p:txBody>
          <a:bodyPr wrap="square">
            <a:spAutoFit/>
          </a:bodyPr>
          <a:lstStyle/>
          <a:p>
            <a:r>
              <a:rPr lang="zh-CN" altLang="en-US" sz="2400" b="1" dirty="0" smtClean="0">
                <a:latin typeface="微软雅黑" pitchFamily="34" charset="-122"/>
                <a:ea typeface="微软雅黑" pitchFamily="34" charset="-122"/>
              </a:rPr>
              <a:t>专栏２</a:t>
            </a:r>
            <a:r>
              <a:rPr lang="en-US" altLang="zh-CN" sz="2400" b="1" dirty="0" smtClean="0">
                <a:latin typeface="微软雅黑" pitchFamily="34" charset="-122"/>
                <a:ea typeface="微软雅黑" pitchFamily="34" charset="-122"/>
              </a:rPr>
              <a:t>-5</a:t>
            </a:r>
            <a:r>
              <a:rPr lang="zh-CN" altLang="en-US" sz="2400" b="1" dirty="0" smtClean="0">
                <a:latin typeface="微软雅黑" pitchFamily="34" charset="-122"/>
                <a:ea typeface="微软雅黑" pitchFamily="34" charset="-122"/>
              </a:rPr>
              <a:t>　中国第三次土地调查</a:t>
            </a:r>
          </a:p>
        </p:txBody>
      </p:sp>
      <p:sp>
        <p:nvSpPr>
          <p:cNvPr id="10" name="矩形 9"/>
          <p:cNvSpPr/>
          <p:nvPr/>
        </p:nvSpPr>
        <p:spPr>
          <a:xfrm>
            <a:off x="3456468" y="3513629"/>
            <a:ext cx="5015002" cy="461665"/>
          </a:xfrm>
          <a:prstGeom prst="rect">
            <a:avLst/>
          </a:prstGeom>
          <a:solidFill>
            <a:srgbClr val="FFFF00"/>
          </a:solidFill>
        </p:spPr>
        <p:txBody>
          <a:bodyPr wrap="square">
            <a:spAutoFit/>
          </a:bodyPr>
          <a:lstStyle/>
          <a:p>
            <a:r>
              <a:rPr lang="zh-CN" altLang="en-US" sz="2400" b="1" dirty="0" smtClean="0">
                <a:latin typeface="微软雅黑" pitchFamily="34" charset="-122"/>
                <a:ea typeface="微软雅黑" pitchFamily="34" charset="-122"/>
              </a:rPr>
              <a:t>专栏２</a:t>
            </a:r>
            <a:r>
              <a:rPr lang="en-US" altLang="zh-CN" sz="2400" b="1" dirty="0" smtClean="0">
                <a:latin typeface="微软雅黑" pitchFamily="34" charset="-122"/>
                <a:ea typeface="微软雅黑" pitchFamily="34" charset="-122"/>
              </a:rPr>
              <a:t>-6</a:t>
            </a:r>
            <a:r>
              <a:rPr lang="zh-CN" altLang="en-US" sz="2400" b="1" dirty="0" smtClean="0">
                <a:latin typeface="微软雅黑" pitchFamily="34" charset="-122"/>
                <a:ea typeface="微软雅黑" pitchFamily="34" charset="-122"/>
              </a:rPr>
              <a:t>　水足迹</a:t>
            </a:r>
          </a:p>
        </p:txBody>
      </p:sp>
      <p:sp>
        <p:nvSpPr>
          <p:cNvPr id="11" name="矩形 10"/>
          <p:cNvSpPr/>
          <p:nvPr/>
        </p:nvSpPr>
        <p:spPr>
          <a:xfrm>
            <a:off x="3455080" y="4119310"/>
            <a:ext cx="4944382" cy="461665"/>
          </a:xfrm>
          <a:prstGeom prst="rect">
            <a:avLst/>
          </a:prstGeom>
          <a:solidFill>
            <a:srgbClr val="FFFF00"/>
          </a:solidFill>
        </p:spPr>
        <p:txBody>
          <a:bodyPr wrap="square">
            <a:spAutoFit/>
          </a:bodyPr>
          <a:lstStyle/>
          <a:p>
            <a:r>
              <a:rPr lang="zh-CN" altLang="en-US" sz="2400" b="1" dirty="0" smtClean="0">
                <a:latin typeface="微软雅黑" pitchFamily="34" charset="-122"/>
                <a:ea typeface="微软雅黑" pitchFamily="34" charset="-122"/>
              </a:rPr>
              <a:t>专栏</a:t>
            </a:r>
            <a:r>
              <a:rPr lang="en-US" altLang="zh-CN" sz="2400" b="1" dirty="0" smtClean="0">
                <a:latin typeface="微软雅黑" pitchFamily="34" charset="-122"/>
                <a:ea typeface="微软雅黑" pitchFamily="34" charset="-122"/>
              </a:rPr>
              <a:t>2-7   </a:t>
            </a:r>
            <a:r>
              <a:rPr lang="zh-CN" altLang="en-US" sz="2400" b="1" dirty="0" smtClean="0">
                <a:latin typeface="微软雅黑" pitchFamily="34" charset="-122"/>
                <a:ea typeface="微软雅黑" pitchFamily="34" charset="-122"/>
              </a:rPr>
              <a:t>中国森林资产调查情况</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176"/>
          <p:cNvGraphicFramePr>
            <a:graphicFrameLocks noGrp="1"/>
          </p:cNvGraphicFramePr>
          <p:nvPr/>
        </p:nvGraphicFramePr>
        <p:xfrm>
          <a:off x="1126654" y="2061642"/>
          <a:ext cx="10081119" cy="4192283"/>
        </p:xfrm>
        <a:graphic>
          <a:graphicData uri="http://schemas.openxmlformats.org/drawingml/2006/table">
            <a:tbl>
              <a:tblPr>
                <a:effectLst>
                  <a:innerShdw blurRad="63500" dist="50800" dir="18900000">
                    <a:prstClr val="black">
                      <a:alpha val="50000"/>
                    </a:prstClr>
                  </a:innerShdw>
                </a:effectLst>
              </a:tblPr>
              <a:tblGrid>
                <a:gridCol w="3456383">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2236704">
                  <a:extLst>
                    <a:ext uri="{9D8B030D-6E8A-4147-A177-3AD203B41FA5}">
                      <a16:colId xmlns:a16="http://schemas.microsoft.com/office/drawing/2014/main" val="20002"/>
                    </a:ext>
                  </a:extLst>
                </a:gridCol>
                <a:gridCol w="2371808">
                  <a:extLst>
                    <a:ext uri="{9D8B030D-6E8A-4147-A177-3AD203B41FA5}">
                      <a16:colId xmlns:a16="http://schemas.microsoft.com/office/drawing/2014/main" val="20003"/>
                    </a:ext>
                  </a:extLst>
                </a:gridCol>
              </a:tblGrid>
              <a:tr h="144016">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常用的环境质量评估技术 </a:t>
                      </a:r>
                    </a:p>
                  </a:txBody>
                  <a:tcPr marT="45727" marB="45727" horzOverflow="overflow">
                    <a:lnL w="76200" cap="flat" cmpd="sng" algn="ctr">
                      <a:solidFill>
                        <a:schemeClr val="accent4">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accent4">
                          <a:lumMod val="60000"/>
                          <a:lumOff val="4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3">
                  <a:txBody>
                    <a:bodyPr/>
                    <a:lstStyle/>
                    <a:p>
                      <a:pPr marL="0" marR="0" lvl="0" indent="0" algn="ctr" defTabSz="914400" rtl="0" eaLnBrk="0" fontAlgn="base" latinLnBrk="0" hangingPunct="0">
                        <a:lnSpc>
                          <a:spcPct val="100000"/>
                        </a:lnSpc>
                        <a:spcBef>
                          <a:spcPct val="30000"/>
                        </a:spcBef>
                        <a:spcAft>
                          <a:spcPct val="30000"/>
                        </a:spcAft>
                        <a:buClr>
                          <a:schemeClr val="bg2"/>
                        </a:buClr>
                        <a:buSzPct val="75000"/>
                        <a:buFont typeface="Wingdings" pitchFamily="2" charset="2"/>
                        <a:buNone/>
                        <a:tabLst/>
                      </a:pPr>
                      <a:r>
                        <a:rPr kumimoji="0" lang="zh-CN" altLang="en-US" sz="20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估价原则 </a:t>
                      </a:r>
                    </a:p>
                  </a:txBody>
                  <a:tcPr marT="45727" marB="45727" horzOverflow="overflow">
                    <a:lnL w="12700" cap="flat" cmpd="sng" algn="ctr">
                      <a:solidFill>
                        <a:schemeClr val="bg1"/>
                      </a:solidFill>
                      <a:prstDash val="solid"/>
                      <a:round/>
                      <a:headEnd type="none" w="med" len="med"/>
                      <a:tailEnd type="none" w="med" len="med"/>
                    </a:lnL>
                    <a:lnR w="76200" cap="flat" cmpd="sng" algn="ctr">
                      <a:solidFill>
                        <a:schemeClr val="accent4">
                          <a:lumMod val="60000"/>
                          <a:lumOff val="40000"/>
                        </a:schemeClr>
                      </a:solidFill>
                      <a:prstDash val="solid"/>
                      <a:round/>
                      <a:headEnd type="none" w="med" len="med"/>
                      <a:tailEnd type="none" w="med" len="med"/>
                    </a:lnR>
                    <a:lnT w="76200" cap="flat" cmpd="sng" algn="ctr">
                      <a:solidFill>
                        <a:schemeClr val="accent4">
                          <a:lumMod val="60000"/>
                          <a:lumOff val="40000"/>
                        </a:schemeClr>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2">
                        <a:lumMod val="40000"/>
                        <a:lumOff val="60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76064">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30000"/>
                        </a:spcBef>
                        <a:spcAft>
                          <a:spcPct val="30000"/>
                        </a:spcAft>
                        <a:buClr>
                          <a:schemeClr val="bg2"/>
                        </a:buClr>
                        <a:buSzPct val="75000"/>
                        <a:buFont typeface="Wingdings" pitchFamily="2" charset="2"/>
                        <a:buNone/>
                        <a:tabLst/>
                      </a:pPr>
                      <a:r>
                        <a:rPr kumimoji="0" lang="zh-CN" altLang="en-US" sz="20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市场价格</a:t>
                      </a:r>
                      <a:r>
                        <a:rPr kumimoji="0" lang="zh-CN" altLang="en-US" sz="20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0" fontAlgn="base" latinLnBrk="0" hangingPunct="0">
                        <a:lnSpc>
                          <a:spcPct val="100000"/>
                        </a:lnSpc>
                        <a:spcBef>
                          <a:spcPct val="30000"/>
                        </a:spcBef>
                        <a:spcAft>
                          <a:spcPct val="30000"/>
                        </a:spcAft>
                        <a:buClr>
                          <a:schemeClr val="bg2"/>
                        </a:buClr>
                        <a:buSzPct val="75000"/>
                        <a:buFont typeface="Wingdings" pitchFamily="2" charset="2"/>
                        <a:buNone/>
                        <a:tabLst/>
                      </a:pPr>
                      <a:r>
                        <a:rPr kumimoji="0" lang="zh-CN" altLang="en-US" sz="20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替代市场价格</a:t>
                      </a:r>
                      <a:r>
                        <a:rPr kumimoji="0" lang="zh-CN" altLang="en-US" sz="2000" b="0"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 </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0" fontAlgn="base" latinLnBrk="0" hangingPunct="0">
                        <a:lnSpc>
                          <a:spcPct val="100000"/>
                        </a:lnSpc>
                        <a:spcBef>
                          <a:spcPct val="30000"/>
                        </a:spcBef>
                        <a:spcAft>
                          <a:spcPct val="30000"/>
                        </a:spcAft>
                        <a:buClr>
                          <a:schemeClr val="bg2"/>
                        </a:buClr>
                        <a:buSzPct val="75000"/>
                        <a:buFont typeface="Wingdings" pitchFamily="2" charset="2"/>
                        <a:buNone/>
                        <a:tabLst/>
                      </a:pPr>
                      <a:r>
                        <a:rPr kumimoji="0" lang="zh-CN" altLang="en-US" sz="20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模拟市场价格</a:t>
                      </a:r>
                    </a:p>
                  </a:txBody>
                  <a:tcPr marT="45727" marB="45727" horzOverflow="overflow">
                    <a:lnL w="12700" cap="flat" cmpd="sng" algn="ctr">
                      <a:solidFill>
                        <a:schemeClr val="bg1"/>
                      </a:solidFill>
                      <a:prstDash val="solid"/>
                      <a:round/>
                      <a:headEnd type="none" w="med" len="med"/>
                      <a:tailEnd type="none" w="med" len="med"/>
                    </a:lnL>
                    <a:lnR w="76200" cap="flat" cmpd="sng" algn="ctr">
                      <a:solidFill>
                        <a:schemeClr val="accent4">
                          <a:lumMod val="60000"/>
                          <a:lumOff val="40000"/>
                        </a:schemeClr>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1"/>
                  </a:ext>
                </a:extLst>
              </a:tr>
              <a:tr h="1661398">
                <a:tc>
                  <a:txBody>
                    <a:bodyPr/>
                    <a:lstStyle/>
                    <a:p>
                      <a:pPr marL="0" marR="0" lvl="0" indent="0" algn="l" defTabSz="914400" rtl="0" eaLnBrk="0" fontAlgn="base" latinLnBrk="0" hangingPunct="0">
                        <a:lnSpc>
                          <a:spcPct val="100000"/>
                        </a:lnSpc>
                        <a:spcBef>
                          <a:spcPct val="30000"/>
                        </a:spcBef>
                        <a:spcAft>
                          <a:spcPct val="30000"/>
                        </a:spcAft>
                        <a:buClr>
                          <a:schemeClr val="bg2"/>
                        </a:buClr>
                        <a:buSzPct val="75000"/>
                        <a:buFont typeface="Wingdings" pitchFamily="2" charset="2"/>
                        <a:buNone/>
                        <a:tabLst/>
                      </a:pPr>
                      <a:r>
                        <a:rPr kumimoji="0" lang="zh-CN" altLang="en-US" sz="20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第一类技术方法</a:t>
                      </a:r>
                    </a:p>
                  </a:txBody>
                  <a:tcPr marT="45727" marB="45727" horzOverflow="overflow">
                    <a:lnL w="76200" cap="flat" cmpd="sng" algn="ctr">
                      <a:solidFill>
                        <a:schemeClr val="accent4">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30000"/>
                        </a:spcBef>
                        <a:spcAft>
                          <a:spcPct val="30000"/>
                        </a:spcAft>
                        <a:buClr>
                          <a:schemeClr val="bg2"/>
                        </a:buClr>
                        <a:buSzPct val="75000"/>
                        <a:buFont typeface="Wingdings" pitchFamily="2" charset="2"/>
                        <a:buNone/>
                        <a:tabLst/>
                      </a:pPr>
                      <a:r>
                        <a:rPr kumimoji="0" lang="zh-CN" altLang="en-US" sz="20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生产力变化法</a:t>
                      </a:r>
                    </a:p>
                    <a:p>
                      <a:pPr marL="0" marR="0" lvl="0" indent="0" algn="ctr" defTabSz="914400" rtl="0" eaLnBrk="0" fontAlgn="base" latinLnBrk="0" hangingPunct="0">
                        <a:lnSpc>
                          <a:spcPct val="100000"/>
                        </a:lnSpc>
                        <a:spcBef>
                          <a:spcPct val="30000"/>
                        </a:spcBef>
                        <a:spcAft>
                          <a:spcPct val="30000"/>
                        </a:spcAft>
                        <a:buClr>
                          <a:schemeClr val="bg2"/>
                        </a:buClr>
                        <a:buSzPct val="75000"/>
                        <a:buFont typeface="Wingdings" pitchFamily="2" charset="2"/>
                        <a:buNone/>
                        <a:tabLst/>
                      </a:pPr>
                      <a:r>
                        <a:rPr kumimoji="0" lang="zh-CN" altLang="en-US" sz="20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疾病成本法</a:t>
                      </a:r>
                    </a:p>
                    <a:p>
                      <a:pPr marL="0" marR="0" lvl="0" indent="0" algn="ctr" defTabSz="914400" rtl="0" eaLnBrk="0" fontAlgn="base" latinLnBrk="0" hangingPunct="0">
                        <a:lnSpc>
                          <a:spcPct val="100000"/>
                        </a:lnSpc>
                        <a:spcBef>
                          <a:spcPct val="30000"/>
                        </a:spcBef>
                        <a:spcAft>
                          <a:spcPct val="30000"/>
                        </a:spcAft>
                        <a:buClr>
                          <a:schemeClr val="bg2"/>
                        </a:buClr>
                        <a:buSzPct val="75000"/>
                        <a:buFont typeface="Wingdings" pitchFamily="2" charset="2"/>
                        <a:buNone/>
                        <a:tabLst/>
                      </a:pPr>
                      <a:r>
                        <a:rPr kumimoji="0" lang="zh-CN" altLang="en-US" sz="20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人力资本法</a:t>
                      </a:r>
                    </a:p>
                    <a:p>
                      <a:pPr marL="0" marR="0" lvl="0" indent="0" algn="ctr" defTabSz="914400" rtl="0" eaLnBrk="0" fontAlgn="base" latinLnBrk="0" hangingPunct="0">
                        <a:lnSpc>
                          <a:spcPct val="100000"/>
                        </a:lnSpc>
                        <a:spcBef>
                          <a:spcPct val="30000"/>
                        </a:spcBef>
                        <a:spcAft>
                          <a:spcPct val="30000"/>
                        </a:spcAft>
                        <a:buClr>
                          <a:schemeClr val="bg2"/>
                        </a:buClr>
                        <a:buSzPct val="75000"/>
                        <a:buFont typeface="Wingdings" pitchFamily="2" charset="2"/>
                        <a:buNone/>
                        <a:tabLst/>
                      </a:pPr>
                      <a:r>
                        <a:rPr kumimoji="0" lang="zh-CN" altLang="en-US" sz="20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置换成本法 </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0" fontAlgn="base" latinLnBrk="0" hangingPunct="0">
                        <a:lnSpc>
                          <a:spcPct val="100000"/>
                        </a:lnSpc>
                        <a:spcBef>
                          <a:spcPct val="30000"/>
                        </a:spcBef>
                        <a:spcAft>
                          <a:spcPct val="30000"/>
                        </a:spcAft>
                        <a:buClr>
                          <a:schemeClr val="bg2"/>
                        </a:buClr>
                        <a:buSzPct val="75000"/>
                        <a:buFont typeface="Wingdings" pitchFamily="2" charset="2"/>
                        <a:buNone/>
                        <a:tabLst/>
                      </a:pPr>
                      <a:r>
                        <a:rPr kumimoji="0" lang="zh-CN" altLang="en-US" sz="20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旅行成本法</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0" fontAlgn="base" latinLnBrk="0" hangingPunct="0">
                        <a:lnSpc>
                          <a:spcPct val="100000"/>
                        </a:lnSpc>
                        <a:spcBef>
                          <a:spcPct val="30000"/>
                        </a:spcBef>
                        <a:spcAft>
                          <a:spcPct val="30000"/>
                        </a:spcAft>
                        <a:buClr>
                          <a:schemeClr val="bg2"/>
                        </a:buClr>
                        <a:buSzPct val="75000"/>
                        <a:buFont typeface="Wingdings" pitchFamily="2" charset="2"/>
                        <a:buNone/>
                        <a:tabLst/>
                      </a:pPr>
                      <a:endParaRPr kumimoji="0" lang="zh-CN" altLang="en-US" sz="20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endParaRPr>
                    </a:p>
                  </a:txBody>
                  <a:tcPr marT="45727" marB="45727" horzOverflow="overflow">
                    <a:lnL w="12700" cap="flat" cmpd="sng" algn="ctr">
                      <a:solidFill>
                        <a:schemeClr val="bg1"/>
                      </a:solidFill>
                      <a:prstDash val="solid"/>
                      <a:round/>
                      <a:headEnd type="none" w="med" len="med"/>
                      <a:tailEnd type="none" w="med" len="med"/>
                    </a:lnL>
                    <a:lnR w="76200" cap="flat" cmpd="sng" algn="ctr">
                      <a:solidFill>
                        <a:schemeClr val="accent4">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2"/>
                  </a:ext>
                </a:extLst>
              </a:tr>
              <a:tr h="1360671">
                <a:tc>
                  <a:txBody>
                    <a:bodyPr/>
                    <a:lstStyle/>
                    <a:p>
                      <a:pPr marL="0" marR="0" lvl="0" indent="0" algn="l" defTabSz="914400" rtl="0" eaLnBrk="0" fontAlgn="base" latinLnBrk="0" hangingPunct="0">
                        <a:lnSpc>
                          <a:spcPct val="100000"/>
                        </a:lnSpc>
                        <a:spcBef>
                          <a:spcPct val="30000"/>
                        </a:spcBef>
                        <a:spcAft>
                          <a:spcPct val="30000"/>
                        </a:spcAft>
                        <a:buClr>
                          <a:schemeClr val="bg2"/>
                        </a:buClr>
                        <a:buSzPct val="75000"/>
                        <a:buFont typeface="Wingdings" pitchFamily="2" charset="2"/>
                        <a:buNone/>
                        <a:tabLst/>
                      </a:pPr>
                      <a:r>
                        <a:rPr kumimoji="0" lang="zh-CN" altLang="en-US" sz="20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第二类技术方法</a:t>
                      </a:r>
                    </a:p>
                  </a:txBody>
                  <a:tcPr marT="45727" marB="45727" horzOverflow="overflow">
                    <a:lnL w="76200" cap="flat" cmpd="sng" algn="ctr">
                      <a:solidFill>
                        <a:schemeClr val="accent4">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chemeClr val="accent4">
                          <a:lumMod val="60000"/>
                          <a:lumOff val="40000"/>
                        </a:schemeClr>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30000"/>
                        </a:spcBef>
                        <a:spcAft>
                          <a:spcPct val="30000"/>
                        </a:spcAft>
                        <a:buClr>
                          <a:schemeClr val="bg2"/>
                        </a:buClr>
                        <a:buSzPct val="75000"/>
                        <a:buFont typeface="Wingdings" pitchFamily="2" charset="2"/>
                        <a:buNone/>
                        <a:tabLst/>
                      </a:pPr>
                      <a:endParaRPr kumimoji="0" lang="zh-CN" altLang="en-US" sz="20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chemeClr val="accent4">
                          <a:lumMod val="60000"/>
                          <a:lumOff val="40000"/>
                        </a:schemeClr>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0" fontAlgn="base" latinLnBrk="0" hangingPunct="0">
                        <a:lnSpc>
                          <a:spcPct val="100000"/>
                        </a:lnSpc>
                        <a:spcBef>
                          <a:spcPct val="30000"/>
                        </a:spcBef>
                        <a:spcAft>
                          <a:spcPct val="30000"/>
                        </a:spcAft>
                        <a:buClr>
                          <a:schemeClr val="bg2"/>
                        </a:buClr>
                        <a:buSzPct val="75000"/>
                        <a:buFont typeface="Wingdings" pitchFamily="2" charset="2"/>
                        <a:buNone/>
                        <a:tabLst/>
                      </a:pPr>
                      <a:r>
                        <a:rPr kumimoji="0" lang="zh-CN" altLang="en-US" sz="20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资产价值差异法</a:t>
                      </a:r>
                    </a:p>
                    <a:p>
                      <a:pPr marL="0" marR="0" lvl="0" indent="0" algn="ctr" defTabSz="914400" rtl="0" eaLnBrk="0" fontAlgn="base" latinLnBrk="0" hangingPunct="0">
                        <a:lnSpc>
                          <a:spcPct val="100000"/>
                        </a:lnSpc>
                        <a:spcBef>
                          <a:spcPct val="30000"/>
                        </a:spcBef>
                        <a:spcAft>
                          <a:spcPct val="30000"/>
                        </a:spcAft>
                        <a:buClr>
                          <a:schemeClr val="bg2"/>
                        </a:buClr>
                        <a:buSzPct val="75000"/>
                        <a:buFont typeface="Wingdings" pitchFamily="2" charset="2"/>
                        <a:buNone/>
                        <a:tabLst/>
                      </a:pPr>
                      <a:r>
                        <a:rPr kumimoji="0" lang="zh-CN" altLang="en-US" sz="20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工资差异法</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chemeClr val="accent4">
                          <a:lumMod val="60000"/>
                          <a:lumOff val="40000"/>
                        </a:schemeClr>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0" fontAlgn="base" latinLnBrk="0" hangingPunct="0">
                        <a:lnSpc>
                          <a:spcPct val="100000"/>
                        </a:lnSpc>
                        <a:spcBef>
                          <a:spcPct val="30000"/>
                        </a:spcBef>
                        <a:spcAft>
                          <a:spcPct val="30000"/>
                        </a:spcAft>
                        <a:buClr>
                          <a:schemeClr val="bg2"/>
                        </a:buClr>
                        <a:buSzPct val="75000"/>
                        <a:buFont typeface="Wingdings" pitchFamily="2" charset="2"/>
                        <a:buNone/>
                        <a:tabLst/>
                      </a:pPr>
                      <a:r>
                        <a:rPr kumimoji="0" lang="zh-CN" altLang="en-US" sz="20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投标博弈法</a:t>
                      </a:r>
                    </a:p>
                    <a:p>
                      <a:pPr marL="0" marR="0" lvl="0" indent="0" algn="ctr" defTabSz="914400" rtl="0" eaLnBrk="0" fontAlgn="base" latinLnBrk="0" hangingPunct="0">
                        <a:lnSpc>
                          <a:spcPct val="100000"/>
                        </a:lnSpc>
                        <a:spcBef>
                          <a:spcPct val="30000"/>
                        </a:spcBef>
                        <a:spcAft>
                          <a:spcPct val="30000"/>
                        </a:spcAft>
                        <a:buClr>
                          <a:schemeClr val="bg2"/>
                        </a:buClr>
                        <a:buSzPct val="75000"/>
                        <a:buFont typeface="Wingdings" pitchFamily="2" charset="2"/>
                        <a:buNone/>
                        <a:tabLst/>
                      </a:pPr>
                      <a:r>
                        <a:rPr kumimoji="0" lang="zh-CN" altLang="en-US" sz="2000"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权变排列法 </a:t>
                      </a:r>
                    </a:p>
                  </a:txBody>
                  <a:tcPr marT="45727" marB="45727" horzOverflow="overflow">
                    <a:lnL w="12700" cap="flat" cmpd="sng" algn="ctr">
                      <a:solidFill>
                        <a:schemeClr val="bg1"/>
                      </a:solidFill>
                      <a:prstDash val="solid"/>
                      <a:round/>
                      <a:headEnd type="none" w="med" len="med"/>
                      <a:tailEnd type="none" w="med" len="med"/>
                    </a:lnL>
                    <a:lnR w="76200" cap="flat" cmpd="sng" algn="ctr">
                      <a:solidFill>
                        <a:schemeClr val="accent4">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chemeClr val="accent4">
                          <a:lumMod val="60000"/>
                          <a:lumOff val="40000"/>
                        </a:schemeClr>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3"/>
                  </a:ext>
                </a:extLst>
              </a:tr>
            </a:tbl>
          </a:graphicData>
        </a:graphic>
      </p:graphicFrame>
      <p:sp>
        <p:nvSpPr>
          <p:cNvPr id="3" name="对角圆角矩形 10">
            <a:extLst>
              <a:ext uri="{FF2B5EF4-FFF2-40B4-BE49-F238E27FC236}">
                <a16:creationId xmlns:a16="http://schemas.microsoft.com/office/drawing/2014/main" id="{347A1711-A3EC-47E2-9FCB-812AB9F2297C}"/>
              </a:ext>
            </a:extLst>
          </p:cNvPr>
          <p:cNvSpPr/>
          <p:nvPr/>
        </p:nvSpPr>
        <p:spPr>
          <a:xfrm>
            <a:off x="790391" y="1130141"/>
            <a:ext cx="5256584" cy="720167"/>
          </a:xfrm>
          <a:prstGeom prst="round2DiagRect">
            <a:avLst/>
          </a:prstGeom>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（一）环境</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价值评估方法</a:t>
            </a:r>
          </a:p>
        </p:txBody>
      </p:sp>
      <p:sp>
        <p:nvSpPr>
          <p:cNvPr id="4" name="矩形 3">
            <a:extLst>
              <a:ext uri="{FF2B5EF4-FFF2-40B4-BE49-F238E27FC236}">
                <a16:creationId xmlns:a16="http://schemas.microsoft.com/office/drawing/2014/main" id="{CD7A0A50-A1E9-47F1-B630-0444970FB2E5}"/>
              </a:ext>
            </a:extLst>
          </p:cNvPr>
          <p:cNvSpPr/>
          <p:nvPr/>
        </p:nvSpPr>
        <p:spPr>
          <a:xfrm>
            <a:off x="803865" y="323439"/>
            <a:ext cx="2614818" cy="1015663"/>
          </a:xfrm>
          <a:prstGeom prst="rect">
            <a:avLst/>
          </a:prstGeom>
        </p:spPr>
        <p:txBody>
          <a:bodyPr wrap="none">
            <a:spAutoFit/>
          </a:bodyPr>
          <a:lstStyle/>
          <a:p>
            <a:r>
              <a:rPr lang="zh-CN" altLang="en-US" sz="3000" b="1" dirty="0">
                <a:solidFill>
                  <a:schemeClr val="bg1"/>
                </a:solidFill>
                <a:latin typeface="微软雅黑" pitchFamily="34" charset="-122"/>
                <a:ea typeface="微软雅黑" pitchFamily="34" charset="-122"/>
              </a:rPr>
              <a:t> </a:t>
            </a:r>
            <a:r>
              <a:rPr lang="zh-CN" altLang="en-US" sz="3000" b="1" dirty="0" smtClean="0">
                <a:solidFill>
                  <a:schemeClr val="bg1"/>
                </a:solidFill>
                <a:latin typeface="微软雅黑" pitchFamily="34" charset="-122"/>
                <a:ea typeface="微软雅黑" pitchFamily="34" charset="-122"/>
              </a:rPr>
              <a:t>二</a:t>
            </a:r>
            <a:r>
              <a:rPr lang="zh-CN" altLang="en-US" sz="3000" b="1" dirty="0" smtClean="0">
                <a:solidFill>
                  <a:schemeClr val="bg1"/>
                </a:solidFill>
                <a:latin typeface="宋体" pitchFamily="2" charset="-122"/>
                <a:ea typeface="宋体" pitchFamily="2" charset="-122"/>
              </a:rPr>
              <a:t>、环境统计</a:t>
            </a:r>
          </a:p>
          <a:p>
            <a:endParaRPr lang="zh-CN" altLang="en-US" sz="3000" b="1" dirty="0">
              <a:solidFill>
                <a:schemeClr val="bg1"/>
              </a:solidFill>
              <a:latin typeface="微软雅黑" pitchFamily="34" charset="-122"/>
              <a:ea typeface="微软雅黑" pitchFamily="34" charset="-122"/>
            </a:endParaRPr>
          </a:p>
        </p:txBody>
      </p:sp>
      <p:sp>
        <p:nvSpPr>
          <p:cNvPr id="5"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CH2-3</a:t>
            </a:r>
            <a:r>
              <a:rPr lang="zh-CN" altLang="en-US" dirty="0" smtClean="0">
                <a:latin typeface="KaiTi" panose="02010609060101010101" pitchFamily="49" charset="-122"/>
                <a:ea typeface="KaiTi" panose="02010609060101010101" pitchFamily="49" charset="-122"/>
              </a:rPr>
              <a:t> 资源与环境统计</a:t>
            </a:r>
            <a:endParaRPr lang="zh-CN" altLang="en-US" dirty="0">
              <a:latin typeface="KaiTi" panose="02010609060101010101" pitchFamily="49" charset="-122"/>
              <a:ea typeface="KaiTi" panose="02010609060101010101" pitchFamily="49" charset="-122"/>
            </a:endParaRPr>
          </a:p>
        </p:txBody>
      </p:sp>
      <p:sp>
        <p:nvSpPr>
          <p:cNvPr id="7"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28</a:t>
            </a:fld>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对角圆角矩形 10">
            <a:extLst>
              <a:ext uri="{FF2B5EF4-FFF2-40B4-BE49-F238E27FC236}">
                <a16:creationId xmlns:a16="http://schemas.microsoft.com/office/drawing/2014/main" id="{347A1711-A3EC-47E2-9FCB-812AB9F2297C}"/>
              </a:ext>
            </a:extLst>
          </p:cNvPr>
          <p:cNvSpPr/>
          <p:nvPr/>
        </p:nvSpPr>
        <p:spPr>
          <a:xfrm>
            <a:off x="406574" y="1052817"/>
            <a:ext cx="5666476" cy="720167"/>
          </a:xfrm>
          <a:prstGeom prst="round2DiagRect">
            <a:avLst/>
          </a:prstGeom>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二）环境污染和环境保护统计</a:t>
            </a:r>
            <a:endPar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CD7A0A50-A1E9-47F1-B630-0444970FB2E5}"/>
              </a:ext>
            </a:extLst>
          </p:cNvPr>
          <p:cNvSpPr/>
          <p:nvPr/>
        </p:nvSpPr>
        <p:spPr>
          <a:xfrm>
            <a:off x="803865" y="323439"/>
            <a:ext cx="2614818" cy="1477328"/>
          </a:xfrm>
          <a:prstGeom prst="rect">
            <a:avLst/>
          </a:prstGeom>
        </p:spPr>
        <p:txBody>
          <a:bodyPr wrap="none">
            <a:spAutoFit/>
          </a:bodyPr>
          <a:lstStyle/>
          <a:p>
            <a:r>
              <a:rPr lang="zh-CN" altLang="en-US" sz="3000" b="1" dirty="0">
                <a:solidFill>
                  <a:schemeClr val="bg1"/>
                </a:solidFill>
                <a:latin typeface="微软雅黑" pitchFamily="34" charset="-122"/>
                <a:ea typeface="微软雅黑" pitchFamily="34" charset="-122"/>
              </a:rPr>
              <a:t> </a:t>
            </a:r>
            <a:r>
              <a:rPr lang="zh-CN" altLang="en-US" sz="3000" b="1" dirty="0" smtClean="0">
                <a:solidFill>
                  <a:schemeClr val="bg1"/>
                </a:solidFill>
                <a:latin typeface="微软雅黑" pitchFamily="34" charset="-122"/>
                <a:ea typeface="微软雅黑" pitchFamily="34" charset="-122"/>
              </a:rPr>
              <a:t>二</a:t>
            </a:r>
            <a:r>
              <a:rPr lang="zh-CN" altLang="en-US" sz="3000" b="1" dirty="0" smtClean="0">
                <a:solidFill>
                  <a:schemeClr val="bg1"/>
                </a:solidFill>
                <a:latin typeface="宋体" pitchFamily="2" charset="-122"/>
                <a:ea typeface="宋体" pitchFamily="2" charset="-122"/>
              </a:rPr>
              <a:t>、环境统计</a:t>
            </a: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5"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CH2-3</a:t>
            </a:r>
            <a:r>
              <a:rPr lang="zh-CN" altLang="en-US" dirty="0" smtClean="0">
                <a:latin typeface="KaiTi" panose="02010609060101010101" pitchFamily="49" charset="-122"/>
                <a:ea typeface="KaiTi" panose="02010609060101010101" pitchFamily="49" charset="-122"/>
              </a:rPr>
              <a:t> 资源与环境统计</a:t>
            </a:r>
            <a:endParaRPr lang="zh-CN" altLang="en-US" dirty="0">
              <a:latin typeface="KaiTi" panose="02010609060101010101" pitchFamily="49" charset="-122"/>
              <a:ea typeface="KaiTi" panose="02010609060101010101" pitchFamily="49" charset="-122"/>
            </a:endParaRPr>
          </a:p>
        </p:txBody>
      </p:sp>
      <p:sp>
        <p:nvSpPr>
          <p:cNvPr id="7"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29</a:t>
            </a:fld>
            <a:endParaRPr lang="zh-CN" altLang="en-US" dirty="0"/>
          </a:p>
        </p:txBody>
      </p:sp>
      <p:grpSp>
        <p:nvGrpSpPr>
          <p:cNvPr id="8" name="Group 3"/>
          <p:cNvGrpSpPr>
            <a:grpSpLocks/>
          </p:cNvGrpSpPr>
          <p:nvPr/>
        </p:nvGrpSpPr>
        <p:grpSpPr bwMode="auto">
          <a:xfrm>
            <a:off x="1200150" y="2281238"/>
            <a:ext cx="3084513" cy="3740150"/>
            <a:chOff x="720" y="1299"/>
            <a:chExt cx="1363" cy="1991"/>
          </a:xfrm>
        </p:grpSpPr>
        <p:sp>
          <p:nvSpPr>
            <p:cNvPr id="9"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p:spPr>
          <p:txBody>
            <a:bodyPr wrap="none" anchor="ctr"/>
            <a:lstStyle/>
            <a:p>
              <a:endParaRPr lang="zh-CN" altLang="en-US" u="none"/>
            </a:p>
          </p:txBody>
        </p:sp>
        <p:sp>
          <p:nvSpPr>
            <p:cNvPr id="10" name="AutoShape 5"/>
            <p:cNvSpPr>
              <a:spLocks noChangeArrowheads="1"/>
            </p:cNvSpPr>
            <p:nvPr/>
          </p:nvSpPr>
          <p:spPr bwMode="gray">
            <a:xfrm>
              <a:off x="741" y="1495"/>
              <a:ext cx="1322" cy="1766"/>
            </a:xfrm>
            <a:prstGeom prst="roundRect">
              <a:avLst>
                <a:gd name="adj" fmla="val 16667"/>
              </a:avLst>
            </a:prstGeom>
            <a:solidFill>
              <a:srgbClr val="3CA1E6"/>
            </a:solidFill>
            <a:ln w="9525">
              <a:noFill/>
              <a:round/>
              <a:headEnd/>
              <a:tailEnd/>
            </a:ln>
          </p:spPr>
          <p:txBody>
            <a:bodyPr wrap="none" anchor="ctr"/>
            <a:lstStyle/>
            <a:p>
              <a:endParaRPr lang="zh-CN" altLang="en-US" u="none"/>
            </a:p>
          </p:txBody>
        </p:sp>
        <p:sp>
          <p:nvSpPr>
            <p:cNvPr id="11"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9BCFF2"/>
                </a:gs>
              </a:gsLst>
              <a:lin ang="5400000" scaled="1"/>
            </a:gradFill>
            <a:ln w="9525">
              <a:noFill/>
              <a:round/>
              <a:headEnd/>
              <a:tailEnd/>
            </a:ln>
          </p:spPr>
          <p:txBody>
            <a:bodyPr wrap="none" anchor="ctr"/>
            <a:lstStyle/>
            <a:p>
              <a:endParaRPr lang="zh-CN" altLang="en-US" u="none"/>
            </a:p>
          </p:txBody>
        </p:sp>
        <p:sp>
          <p:nvSpPr>
            <p:cNvPr id="12" name="AutoShape 7"/>
            <p:cNvSpPr>
              <a:spLocks noChangeArrowheads="1"/>
            </p:cNvSpPr>
            <p:nvPr/>
          </p:nvSpPr>
          <p:spPr bwMode="gray">
            <a:xfrm>
              <a:off x="752" y="1509"/>
              <a:ext cx="1304" cy="446"/>
            </a:xfrm>
            <a:prstGeom prst="roundRect">
              <a:avLst>
                <a:gd name="adj" fmla="val 50000"/>
              </a:avLst>
            </a:prstGeom>
            <a:gradFill rotWithShape="1">
              <a:gsLst>
                <a:gs pos="0">
                  <a:srgbClr val="BEE0F7"/>
                </a:gs>
                <a:gs pos="100000">
                  <a:srgbClr val="3CA1E6">
                    <a:alpha val="0"/>
                  </a:srgbClr>
                </a:gs>
              </a:gsLst>
              <a:lin ang="5400000" scaled="1"/>
            </a:gradFill>
            <a:ln w="9525">
              <a:noFill/>
              <a:round/>
              <a:headEnd/>
              <a:tailEnd/>
            </a:ln>
          </p:spPr>
          <p:txBody>
            <a:bodyPr wrap="none" anchor="ctr"/>
            <a:lstStyle/>
            <a:p>
              <a:endParaRPr lang="zh-CN" altLang="en-US" u="none"/>
            </a:p>
          </p:txBody>
        </p:sp>
        <p:grpSp>
          <p:nvGrpSpPr>
            <p:cNvPr id="13" name="Group 10"/>
            <p:cNvGrpSpPr>
              <a:grpSpLocks/>
            </p:cNvGrpSpPr>
            <p:nvPr/>
          </p:nvGrpSpPr>
          <p:grpSpPr bwMode="auto">
            <a:xfrm>
              <a:off x="983" y="1299"/>
              <a:ext cx="810" cy="392"/>
              <a:chOff x="949" y="587"/>
              <a:chExt cx="1334" cy="647"/>
            </a:xfrm>
          </p:grpSpPr>
          <p:sp>
            <p:nvSpPr>
              <p:cNvPr id="16" name="Oval 11"/>
              <p:cNvSpPr>
                <a:spLocks noChangeArrowheads="1"/>
              </p:cNvSpPr>
              <p:nvPr/>
            </p:nvSpPr>
            <p:spPr bwMode="gray">
              <a:xfrm>
                <a:off x="1291" y="666"/>
                <a:ext cx="666" cy="500"/>
              </a:xfrm>
              <a:prstGeom prst="ellipse">
                <a:avLst/>
              </a:prstGeom>
              <a:solidFill>
                <a:srgbClr val="333333"/>
              </a:solidFill>
              <a:ln w="38100" algn="ctr">
                <a:noFill/>
                <a:round/>
                <a:headEnd/>
                <a:tailEnd/>
              </a:ln>
            </p:spPr>
            <p:txBody>
              <a:bodyPr anchor="ctr">
                <a:spAutoFit/>
              </a:bodyPr>
              <a:lstStyle/>
              <a:p>
                <a:endParaRPr lang="zh-CN" altLang="en-US" u="none"/>
              </a:p>
            </p:txBody>
          </p:sp>
          <p:sp>
            <p:nvSpPr>
              <p:cNvPr id="17" name="Oval 12"/>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en-US" u="none"/>
              </a:p>
            </p:txBody>
          </p:sp>
          <p:sp>
            <p:nvSpPr>
              <p:cNvPr id="18"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en-US" u="none"/>
              </a:p>
            </p:txBody>
          </p:sp>
          <p:sp>
            <p:nvSpPr>
              <p:cNvPr id="19" name="Oval 14"/>
              <p:cNvSpPr>
                <a:spLocks noChangeArrowheads="1"/>
              </p:cNvSpPr>
              <p:nvPr/>
            </p:nvSpPr>
            <p:spPr bwMode="gray">
              <a:xfrm>
                <a:off x="949" y="597"/>
                <a:ext cx="1334" cy="589"/>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en-US" u="none"/>
              </a:p>
            </p:txBody>
          </p:sp>
          <p:sp>
            <p:nvSpPr>
              <p:cNvPr id="20" name="Oval 15"/>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en-US" u="none"/>
              </a:p>
            </p:txBody>
          </p:sp>
        </p:grpSp>
        <p:sp>
          <p:nvSpPr>
            <p:cNvPr id="14" name="Text Box 16"/>
            <p:cNvSpPr txBox="1">
              <a:spLocks noChangeArrowheads="1"/>
            </p:cNvSpPr>
            <p:nvPr/>
          </p:nvSpPr>
          <p:spPr bwMode="gray">
            <a:xfrm>
              <a:off x="1006" y="1374"/>
              <a:ext cx="841" cy="229"/>
            </a:xfrm>
            <a:prstGeom prst="rect">
              <a:avLst/>
            </a:prstGeom>
            <a:noFill/>
            <a:ln w="9525" algn="ctr">
              <a:noFill/>
              <a:miter lim="800000"/>
              <a:headEnd/>
              <a:tailEnd/>
            </a:ln>
          </p:spPr>
          <p:txBody>
            <a:bodyPr wrap="square">
              <a:spAutoFit/>
            </a:bodyPr>
            <a:lstStyle/>
            <a:p>
              <a:pPr algn="ctr"/>
              <a:r>
                <a:rPr lang="zh-CN" altLang="en-US" sz="2200" b="1" u="none" dirty="0">
                  <a:latin typeface="微软雅黑" pitchFamily="34" charset="-122"/>
                  <a:ea typeface="微软雅黑" pitchFamily="34" charset="-122"/>
                </a:rPr>
                <a:t>环境污染统计</a:t>
              </a:r>
              <a:r>
                <a:rPr lang="zh-CN" altLang="en-US" sz="2200" dirty="0">
                  <a:latin typeface="微软雅黑" pitchFamily="34" charset="-122"/>
                  <a:ea typeface="微软雅黑" pitchFamily="34" charset="-122"/>
                </a:rPr>
                <a:t> </a:t>
              </a:r>
              <a:endParaRPr lang="en-US" altLang="zh-CN" sz="2200" dirty="0">
                <a:latin typeface="微软雅黑" pitchFamily="34" charset="-122"/>
                <a:ea typeface="微软雅黑" pitchFamily="34" charset="-122"/>
              </a:endParaRPr>
            </a:p>
          </p:txBody>
        </p:sp>
        <p:sp>
          <p:nvSpPr>
            <p:cNvPr id="15" name="Text Box 17"/>
            <p:cNvSpPr txBox="1">
              <a:spLocks noChangeArrowheads="1"/>
            </p:cNvSpPr>
            <p:nvPr/>
          </p:nvSpPr>
          <p:spPr bwMode="gray">
            <a:xfrm>
              <a:off x="760" y="1776"/>
              <a:ext cx="1296" cy="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u="sng">
                  <a:solidFill>
                    <a:schemeClr val="tx1"/>
                  </a:solidFill>
                  <a:latin typeface="Arial" charset="0"/>
                  <a:ea typeface="宋体" pitchFamily="2" charset="-122"/>
                </a:defRPr>
              </a:lvl1pPr>
              <a:lvl2pPr marL="742950" indent="-285750" eaLnBrk="0" hangingPunct="0">
                <a:defRPr u="sng">
                  <a:solidFill>
                    <a:schemeClr val="tx1"/>
                  </a:solidFill>
                  <a:latin typeface="Arial" charset="0"/>
                  <a:ea typeface="宋体" pitchFamily="2" charset="-122"/>
                </a:defRPr>
              </a:lvl2pPr>
              <a:lvl3pPr marL="1143000" indent="-228600" eaLnBrk="0" hangingPunct="0">
                <a:defRPr u="sng">
                  <a:solidFill>
                    <a:schemeClr val="tx1"/>
                  </a:solidFill>
                  <a:latin typeface="Arial" charset="0"/>
                  <a:ea typeface="宋体" pitchFamily="2" charset="-122"/>
                </a:defRPr>
              </a:lvl3pPr>
              <a:lvl4pPr marL="1600200" indent="-228600" eaLnBrk="0" hangingPunct="0">
                <a:defRPr u="sng">
                  <a:solidFill>
                    <a:schemeClr val="tx1"/>
                  </a:solidFill>
                  <a:latin typeface="Arial" charset="0"/>
                  <a:ea typeface="宋体" pitchFamily="2" charset="-122"/>
                </a:defRPr>
              </a:lvl4pPr>
              <a:lvl5pPr marL="2057400" indent="-228600" eaLnBrk="0" hangingPunct="0">
                <a:defRPr u="sng">
                  <a:solidFill>
                    <a:schemeClr val="tx1"/>
                  </a:solidFill>
                  <a:latin typeface="Arial" charset="0"/>
                  <a:ea typeface="宋体" pitchFamily="2" charset="-122"/>
                </a:defRPr>
              </a:lvl5pPr>
              <a:lvl6pPr marL="2514600" indent="-228600" eaLnBrk="0" fontAlgn="base" hangingPunct="0">
                <a:spcBef>
                  <a:spcPct val="0"/>
                </a:spcBef>
                <a:spcAft>
                  <a:spcPct val="0"/>
                </a:spcAft>
                <a:defRPr u="sng">
                  <a:solidFill>
                    <a:schemeClr val="tx1"/>
                  </a:solidFill>
                  <a:latin typeface="Arial" charset="0"/>
                  <a:ea typeface="宋体" pitchFamily="2" charset="-122"/>
                </a:defRPr>
              </a:lvl6pPr>
              <a:lvl7pPr marL="2971800" indent="-228600" eaLnBrk="0" fontAlgn="base" hangingPunct="0">
                <a:spcBef>
                  <a:spcPct val="0"/>
                </a:spcBef>
                <a:spcAft>
                  <a:spcPct val="0"/>
                </a:spcAft>
                <a:defRPr u="sng">
                  <a:solidFill>
                    <a:schemeClr val="tx1"/>
                  </a:solidFill>
                  <a:latin typeface="Arial" charset="0"/>
                  <a:ea typeface="宋体" pitchFamily="2" charset="-122"/>
                </a:defRPr>
              </a:lvl7pPr>
              <a:lvl8pPr marL="3429000" indent="-228600" eaLnBrk="0" fontAlgn="base" hangingPunct="0">
                <a:spcBef>
                  <a:spcPct val="0"/>
                </a:spcBef>
                <a:spcAft>
                  <a:spcPct val="0"/>
                </a:spcAft>
                <a:defRPr u="sng">
                  <a:solidFill>
                    <a:schemeClr val="tx1"/>
                  </a:solidFill>
                  <a:latin typeface="Arial" charset="0"/>
                  <a:ea typeface="宋体" pitchFamily="2" charset="-122"/>
                </a:defRPr>
              </a:lvl8pPr>
              <a:lvl9pPr marL="3886200" indent="-228600" eaLnBrk="0" fontAlgn="base" hangingPunct="0">
                <a:spcBef>
                  <a:spcPct val="0"/>
                </a:spcBef>
                <a:spcAft>
                  <a:spcPct val="0"/>
                </a:spcAft>
                <a:defRPr u="sng">
                  <a:solidFill>
                    <a:schemeClr val="tx1"/>
                  </a:solidFill>
                  <a:latin typeface="Arial" charset="0"/>
                  <a:ea typeface="宋体" pitchFamily="2" charset="-122"/>
                </a:defRPr>
              </a:lvl9pPr>
            </a:lstStyle>
            <a:p>
              <a:pPr marL="285750" indent="-285750" eaLnBrk="1" hangingPunct="1">
                <a:lnSpc>
                  <a:spcPct val="150000"/>
                </a:lnSpc>
                <a:buFont typeface="Wingdings" pitchFamily="2" charset="2"/>
                <a:buChar char="u"/>
                <a:defRPr/>
              </a:pPr>
              <a:r>
                <a:rPr lang="zh-CN" altLang="en-US" sz="2000" b="1" u="none" dirty="0" smtClean="0">
                  <a:latin typeface="微软雅黑" pitchFamily="34" charset="-122"/>
                  <a:ea typeface="微软雅黑" pitchFamily="34" charset="-122"/>
                </a:rPr>
                <a:t>划分污染源</a:t>
              </a:r>
              <a:endParaRPr lang="en-US" altLang="zh-CN" sz="2000" b="1" u="none" dirty="0" smtClean="0">
                <a:latin typeface="微软雅黑" pitchFamily="34" charset="-122"/>
                <a:ea typeface="微软雅黑" pitchFamily="34" charset="-122"/>
              </a:endParaRPr>
            </a:p>
            <a:p>
              <a:pPr marL="285750" indent="-285750" eaLnBrk="1" hangingPunct="1">
                <a:lnSpc>
                  <a:spcPct val="150000"/>
                </a:lnSpc>
                <a:defRPr/>
              </a:pPr>
              <a:endParaRPr lang="zh-CN" altLang="en-US" b="1" u="none" dirty="0" smtClean="0">
                <a:latin typeface="微软雅黑" pitchFamily="34" charset="-122"/>
                <a:ea typeface="微软雅黑" pitchFamily="34" charset="-122"/>
              </a:endParaRPr>
            </a:p>
            <a:p>
              <a:pPr marL="285750" indent="-285750" eaLnBrk="1" hangingPunct="1">
                <a:lnSpc>
                  <a:spcPct val="150000"/>
                </a:lnSpc>
                <a:buFont typeface="Wingdings" pitchFamily="2" charset="2"/>
                <a:buChar char="u"/>
                <a:defRPr/>
              </a:pPr>
              <a:r>
                <a:rPr lang="zh-CN" altLang="en-US" sz="2000" b="1" u="none" dirty="0" smtClean="0">
                  <a:latin typeface="微软雅黑" pitchFamily="34" charset="-122"/>
                  <a:ea typeface="微软雅黑" pitchFamily="34" charset="-122"/>
                </a:rPr>
                <a:t>废弃物排放统计</a:t>
              </a:r>
            </a:p>
            <a:p>
              <a:pPr eaLnBrk="1" hangingPunct="1">
                <a:lnSpc>
                  <a:spcPct val="150000"/>
                </a:lnSpc>
                <a:defRPr/>
              </a:pPr>
              <a:endParaRPr lang="en-US" altLang="zh-CN" u="none" dirty="0" smtClean="0"/>
            </a:p>
          </p:txBody>
        </p:sp>
      </p:grpSp>
      <p:sp>
        <p:nvSpPr>
          <p:cNvPr id="21" name="云形标注 20"/>
          <p:cNvSpPr/>
          <p:nvPr/>
        </p:nvSpPr>
        <p:spPr>
          <a:xfrm>
            <a:off x="5238977" y="619786"/>
            <a:ext cx="6624662" cy="3505001"/>
          </a:xfrm>
          <a:prstGeom prst="cloudCallout">
            <a:avLst>
              <a:gd name="adj1" fmla="val -72078"/>
              <a:gd name="adj2" fmla="val 30619"/>
            </a:avLst>
          </a:prstGeom>
        </p:spPr>
        <p:style>
          <a:lnRef idx="2">
            <a:schemeClr val="accent1"/>
          </a:lnRef>
          <a:fillRef idx="1">
            <a:schemeClr val="lt1"/>
          </a:fillRef>
          <a:effectRef idx="0">
            <a:schemeClr val="accent1"/>
          </a:effectRef>
          <a:fontRef idx="minor">
            <a:schemeClr val="dk1"/>
          </a:fontRef>
        </p:style>
        <p:txBody>
          <a:bodyPr anchor="ctr"/>
          <a:lstStyle/>
          <a:p>
            <a:pPr>
              <a:defRPr/>
            </a:pPr>
            <a:r>
              <a:rPr lang="zh-CN" altLang="zh-CN" b="1" dirty="0">
                <a:solidFill>
                  <a:srgbClr val="00B0F0"/>
                </a:solidFill>
                <a:latin typeface="微软雅黑" pitchFamily="34" charset="-122"/>
                <a:ea typeface="微软雅黑" pitchFamily="34" charset="-122"/>
              </a:rPr>
              <a:t>（</a:t>
            </a:r>
            <a:r>
              <a:rPr lang="en-US" altLang="zh-CN" b="1" dirty="0">
                <a:solidFill>
                  <a:srgbClr val="00B0F0"/>
                </a:solidFill>
                <a:latin typeface="微软雅黑" pitchFamily="34" charset="-122"/>
                <a:ea typeface="微软雅黑" pitchFamily="34" charset="-122"/>
              </a:rPr>
              <a:t>1</a:t>
            </a:r>
            <a:r>
              <a:rPr lang="zh-CN" altLang="zh-CN" b="1" dirty="0">
                <a:solidFill>
                  <a:srgbClr val="00B0F0"/>
                </a:solidFill>
                <a:latin typeface="微软雅黑" pitchFamily="34" charset="-122"/>
                <a:ea typeface="微软雅黑" pitchFamily="34" charset="-122"/>
              </a:rPr>
              <a:t>）从污染物类型，可分为大气污染源、水污染源、固体废弃物污染源、辐射污染源等；</a:t>
            </a:r>
          </a:p>
          <a:p>
            <a:pPr>
              <a:defRPr/>
            </a:pPr>
            <a:r>
              <a:rPr lang="zh-CN" altLang="zh-CN" b="1" dirty="0">
                <a:solidFill>
                  <a:srgbClr val="00B0F0"/>
                </a:solidFill>
                <a:latin typeface="微软雅黑" pitchFamily="34" charset="-122"/>
                <a:ea typeface="微软雅黑" pitchFamily="34" charset="-122"/>
              </a:rPr>
              <a:t>（</a:t>
            </a:r>
            <a:r>
              <a:rPr lang="en-US" altLang="zh-CN" b="1" dirty="0">
                <a:solidFill>
                  <a:srgbClr val="00B0F0"/>
                </a:solidFill>
                <a:latin typeface="微软雅黑" pitchFamily="34" charset="-122"/>
                <a:ea typeface="微软雅黑" pitchFamily="34" charset="-122"/>
              </a:rPr>
              <a:t>2</a:t>
            </a:r>
            <a:r>
              <a:rPr lang="zh-CN" altLang="zh-CN" b="1" dirty="0">
                <a:solidFill>
                  <a:srgbClr val="00B0F0"/>
                </a:solidFill>
                <a:latin typeface="微软雅黑" pitchFamily="34" charset="-122"/>
                <a:ea typeface="微软雅黑" pitchFamily="34" charset="-122"/>
              </a:rPr>
              <a:t>）从人类活动的角度，可分为工业污染源、农业污染源、生活污染源、交通污染源等；</a:t>
            </a:r>
          </a:p>
          <a:p>
            <a:pPr>
              <a:defRPr/>
            </a:pPr>
            <a:r>
              <a:rPr lang="zh-CN" altLang="zh-CN" b="1" dirty="0">
                <a:solidFill>
                  <a:srgbClr val="00B0F0"/>
                </a:solidFill>
                <a:latin typeface="微软雅黑" pitchFamily="34" charset="-122"/>
                <a:ea typeface="微软雅黑" pitchFamily="34" charset="-122"/>
              </a:rPr>
              <a:t>（</a:t>
            </a:r>
            <a:r>
              <a:rPr lang="en-US" altLang="zh-CN" b="1" dirty="0">
                <a:solidFill>
                  <a:srgbClr val="00B0F0"/>
                </a:solidFill>
                <a:latin typeface="微软雅黑" pitchFamily="34" charset="-122"/>
                <a:ea typeface="微软雅黑" pitchFamily="34" charset="-122"/>
              </a:rPr>
              <a:t>3</a:t>
            </a:r>
            <a:r>
              <a:rPr lang="zh-CN" altLang="zh-CN" b="1" dirty="0">
                <a:solidFill>
                  <a:srgbClr val="00B0F0"/>
                </a:solidFill>
                <a:latin typeface="微软雅黑" pitchFamily="34" charset="-122"/>
                <a:ea typeface="微软雅黑" pitchFamily="34" charset="-122"/>
              </a:rPr>
              <a:t>）从空间位置上，可分为固定污染源和移动污染源等；</a:t>
            </a:r>
          </a:p>
          <a:p>
            <a:pPr>
              <a:defRPr/>
            </a:pPr>
            <a:r>
              <a:rPr lang="zh-CN" altLang="zh-CN" b="1" dirty="0">
                <a:solidFill>
                  <a:srgbClr val="00B0F0"/>
                </a:solidFill>
                <a:latin typeface="微软雅黑" pitchFamily="34" charset="-122"/>
                <a:ea typeface="微软雅黑" pitchFamily="34" charset="-122"/>
              </a:rPr>
              <a:t>（</a:t>
            </a:r>
            <a:r>
              <a:rPr lang="en-US" altLang="zh-CN" b="1" dirty="0">
                <a:solidFill>
                  <a:srgbClr val="00B0F0"/>
                </a:solidFill>
                <a:latin typeface="微软雅黑" pitchFamily="34" charset="-122"/>
                <a:ea typeface="微软雅黑" pitchFamily="34" charset="-122"/>
              </a:rPr>
              <a:t>4</a:t>
            </a:r>
            <a:r>
              <a:rPr lang="zh-CN" altLang="zh-CN" b="1" dirty="0">
                <a:solidFill>
                  <a:srgbClr val="00B0F0"/>
                </a:solidFill>
                <a:latin typeface="微软雅黑" pitchFamily="34" charset="-122"/>
                <a:ea typeface="微软雅黑" pitchFamily="34" charset="-122"/>
              </a:rPr>
              <a:t>）按分布范围特点，可分为点污染源和面污染源等</a:t>
            </a:r>
            <a:r>
              <a:rPr lang="zh-CN" altLang="zh-CN" b="1" u="none" dirty="0">
                <a:solidFill>
                  <a:srgbClr val="00B0F0"/>
                </a:solidFill>
                <a:latin typeface="微软雅黑" pitchFamily="34" charset="-122"/>
                <a:ea typeface="微软雅黑" pitchFamily="34" charset="-122"/>
              </a:rPr>
              <a:t>。</a:t>
            </a:r>
          </a:p>
        </p:txBody>
      </p:sp>
      <p:sp>
        <p:nvSpPr>
          <p:cNvPr id="22" name="线形标注 2(带强调线) 21"/>
          <p:cNvSpPr/>
          <p:nvPr/>
        </p:nvSpPr>
        <p:spPr>
          <a:xfrm>
            <a:off x="5364163" y="4437906"/>
            <a:ext cx="3827388" cy="1800200"/>
          </a:xfrm>
          <a:prstGeom prst="accentCallout2">
            <a:avLst>
              <a:gd name="adj1" fmla="val 18750"/>
              <a:gd name="adj2" fmla="val -8333"/>
              <a:gd name="adj3" fmla="val 18750"/>
              <a:gd name="adj4" fmla="val -16667"/>
              <a:gd name="adj5" fmla="val -2432"/>
              <a:gd name="adj6" fmla="val -4632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273050">
              <a:lnSpc>
                <a:spcPct val="150000"/>
              </a:lnSpc>
              <a:defRPr/>
            </a:pPr>
            <a:r>
              <a:rPr lang="zh-CN" altLang="en-US" sz="2000" b="1" u="none" dirty="0">
                <a:latin typeface="微软雅黑" pitchFamily="34" charset="-122"/>
                <a:ea typeface="微软雅黑" pitchFamily="34" charset="-122"/>
              </a:rPr>
              <a:t>废弃物排放量统计</a:t>
            </a:r>
          </a:p>
          <a:p>
            <a:pPr marL="273050">
              <a:lnSpc>
                <a:spcPct val="150000"/>
              </a:lnSpc>
              <a:defRPr/>
            </a:pPr>
            <a:r>
              <a:rPr lang="zh-CN" altLang="en-US" sz="2000" b="1" u="none" dirty="0">
                <a:latin typeface="微软雅黑" pitchFamily="34" charset="-122"/>
                <a:ea typeface="微软雅黑" pitchFamily="34" charset="-122"/>
              </a:rPr>
              <a:t>废弃物排放密度统计</a:t>
            </a:r>
          </a:p>
          <a:p>
            <a:pPr marL="273050">
              <a:lnSpc>
                <a:spcPct val="150000"/>
              </a:lnSpc>
              <a:defRPr/>
            </a:pPr>
            <a:r>
              <a:rPr lang="zh-CN" altLang="en-US" sz="2000" b="1" u="none" dirty="0">
                <a:latin typeface="微软雅黑" pitchFamily="34" charset="-122"/>
                <a:ea typeface="微软雅黑" pitchFamily="34" charset="-122"/>
              </a:rPr>
              <a:t>废弃物排放强度</a:t>
            </a:r>
            <a:r>
              <a:rPr lang="zh-CN" altLang="en-US" sz="2000" b="1" u="none" dirty="0" smtClean="0">
                <a:latin typeface="微软雅黑" pitchFamily="34" charset="-122"/>
                <a:ea typeface="微软雅黑" pitchFamily="34" charset="-122"/>
              </a:rPr>
              <a:t>统计</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33">
            <a:extLst>
              <a:ext uri="{FF2B5EF4-FFF2-40B4-BE49-F238E27FC236}">
                <a16:creationId xmlns:a16="http://schemas.microsoft.com/office/drawing/2014/main" id="{6D4942EE-5E74-F845-AF24-1BC769A16B87}"/>
              </a:ext>
            </a:extLst>
          </p:cNvPr>
          <p:cNvGrpSpPr/>
          <p:nvPr/>
        </p:nvGrpSpPr>
        <p:grpSpPr>
          <a:xfrm>
            <a:off x="3286894" y="4293890"/>
            <a:ext cx="7704855" cy="616320"/>
            <a:chOff x="4774354" y="1713865"/>
            <a:chExt cx="4647919" cy="616177"/>
          </a:xfrm>
        </p:grpSpPr>
        <p:sp>
          <p:nvSpPr>
            <p:cNvPr id="35" name="矩形 34">
              <a:extLst>
                <a:ext uri="{FF2B5EF4-FFF2-40B4-BE49-F238E27FC236}">
                  <a16:creationId xmlns:a16="http://schemas.microsoft.com/office/drawing/2014/main" id="{312F4CB2-A20D-F244-B936-2A2C1BAF107C}"/>
                </a:ext>
              </a:extLst>
            </p:cNvPr>
            <p:cNvSpPr/>
            <p:nvPr/>
          </p:nvSpPr>
          <p:spPr>
            <a:xfrm>
              <a:off x="4774354" y="1713865"/>
              <a:ext cx="4647919" cy="616177"/>
            </a:xfrm>
            <a:prstGeom prst="rect">
              <a:avLst/>
            </a:prstGeom>
            <a:solidFill>
              <a:schemeClr val="bg1"/>
            </a:solidFill>
            <a:ln w="127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p>
          </p:txBody>
        </p:sp>
        <p:sp>
          <p:nvSpPr>
            <p:cNvPr id="36" name="직사각형 59">
              <a:extLst>
                <a:ext uri="{FF2B5EF4-FFF2-40B4-BE49-F238E27FC236}">
                  <a16:creationId xmlns:a16="http://schemas.microsoft.com/office/drawing/2014/main" id="{E8C5129A-2FE7-AC4C-A34D-C3A110FFD0EE}"/>
                </a:ext>
              </a:extLst>
            </p:cNvPr>
            <p:cNvSpPr>
              <a:spLocks noChangeArrowheads="1"/>
            </p:cNvSpPr>
            <p:nvPr/>
          </p:nvSpPr>
          <p:spPr bwMode="auto">
            <a:xfrm>
              <a:off x="5363042" y="1781166"/>
              <a:ext cx="3915297" cy="46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第四</a:t>
              </a:r>
              <a:r>
                <a:rPr lang="zh-CN" altLang="en-US" sz="2400" b="1" dirty="0" smtClean="0">
                  <a:latin typeface="微软雅黑" panose="020B0503020204020204" pitchFamily="34" charset="-122"/>
                  <a:ea typeface="微软雅黑" panose="020B0503020204020204" pitchFamily="34" charset="-122"/>
                  <a:cs typeface="Times New Roman" panose="02020603050405020304" pitchFamily="18" charset="0"/>
                </a:rPr>
                <a:t>节 资产与负债统计</a:t>
              </a:r>
              <a:endParaRPr lang="zh-CN" altLang="en-US"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3" name="组合 30">
            <a:extLst>
              <a:ext uri="{FF2B5EF4-FFF2-40B4-BE49-F238E27FC236}">
                <a16:creationId xmlns:a16="http://schemas.microsoft.com/office/drawing/2014/main" id="{2EC7A2BA-C0DC-9241-8F8C-E2B8DC732580}"/>
              </a:ext>
            </a:extLst>
          </p:cNvPr>
          <p:cNvGrpSpPr/>
          <p:nvPr/>
        </p:nvGrpSpPr>
        <p:grpSpPr>
          <a:xfrm>
            <a:off x="3286894" y="3285778"/>
            <a:ext cx="7704855" cy="616320"/>
            <a:chOff x="4774354" y="1713865"/>
            <a:chExt cx="4647919" cy="616177"/>
          </a:xfrm>
        </p:grpSpPr>
        <p:sp>
          <p:nvSpPr>
            <p:cNvPr id="32" name="矩形 31">
              <a:extLst>
                <a:ext uri="{FF2B5EF4-FFF2-40B4-BE49-F238E27FC236}">
                  <a16:creationId xmlns:a16="http://schemas.microsoft.com/office/drawing/2014/main" id="{0BB2691D-6A8D-4B4C-A0B6-BE13CF2D7B41}"/>
                </a:ext>
              </a:extLst>
            </p:cNvPr>
            <p:cNvSpPr/>
            <p:nvPr/>
          </p:nvSpPr>
          <p:spPr>
            <a:xfrm>
              <a:off x="4774354" y="1713865"/>
              <a:ext cx="4647919" cy="616177"/>
            </a:xfrm>
            <a:prstGeom prst="rect">
              <a:avLst/>
            </a:prstGeom>
            <a:solidFill>
              <a:schemeClr val="bg1"/>
            </a:solidFill>
            <a:ln w="127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p>
          </p:txBody>
        </p:sp>
        <p:sp>
          <p:nvSpPr>
            <p:cNvPr id="33" name="직사각형 59">
              <a:extLst>
                <a:ext uri="{FF2B5EF4-FFF2-40B4-BE49-F238E27FC236}">
                  <a16:creationId xmlns:a16="http://schemas.microsoft.com/office/drawing/2014/main" id="{79926A28-801D-1A44-9E3B-7D683144835E}"/>
                </a:ext>
              </a:extLst>
            </p:cNvPr>
            <p:cNvSpPr>
              <a:spLocks noChangeArrowheads="1"/>
            </p:cNvSpPr>
            <p:nvPr/>
          </p:nvSpPr>
          <p:spPr bwMode="auto">
            <a:xfrm>
              <a:off x="5363042" y="1781166"/>
              <a:ext cx="3915297" cy="46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第三</a:t>
              </a:r>
              <a:r>
                <a:rPr lang="zh-CN" altLang="en-US" sz="2400" b="1" dirty="0" smtClean="0">
                  <a:latin typeface="微软雅黑" panose="020B0503020204020204" pitchFamily="34" charset="-122"/>
                  <a:ea typeface="微软雅黑" panose="020B0503020204020204" pitchFamily="34" charset="-122"/>
                  <a:cs typeface="Times New Roman" panose="02020603050405020304" pitchFamily="18" charset="0"/>
                </a:rPr>
                <a:t>节 资源与环境统计</a:t>
              </a:r>
              <a:endParaRPr lang="zh-CN" altLang="en-US"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4" name="组合 27">
            <a:extLst>
              <a:ext uri="{FF2B5EF4-FFF2-40B4-BE49-F238E27FC236}">
                <a16:creationId xmlns:a16="http://schemas.microsoft.com/office/drawing/2014/main" id="{665B8483-7229-A348-9FCC-AE176B008B86}"/>
              </a:ext>
            </a:extLst>
          </p:cNvPr>
          <p:cNvGrpSpPr/>
          <p:nvPr/>
        </p:nvGrpSpPr>
        <p:grpSpPr>
          <a:xfrm>
            <a:off x="3358902" y="2349674"/>
            <a:ext cx="7632848" cy="616320"/>
            <a:chOff x="4774354" y="1713865"/>
            <a:chExt cx="4647919" cy="616177"/>
          </a:xfrm>
        </p:grpSpPr>
        <p:sp>
          <p:nvSpPr>
            <p:cNvPr id="29" name="矩形 28">
              <a:extLst>
                <a:ext uri="{FF2B5EF4-FFF2-40B4-BE49-F238E27FC236}">
                  <a16:creationId xmlns:a16="http://schemas.microsoft.com/office/drawing/2014/main" id="{9AFA8613-CC3F-2B40-8F19-033CE692563D}"/>
                </a:ext>
              </a:extLst>
            </p:cNvPr>
            <p:cNvSpPr/>
            <p:nvPr/>
          </p:nvSpPr>
          <p:spPr>
            <a:xfrm>
              <a:off x="4774354" y="1713865"/>
              <a:ext cx="4647919" cy="616177"/>
            </a:xfrm>
            <a:prstGeom prst="rect">
              <a:avLst/>
            </a:prstGeom>
            <a:solidFill>
              <a:schemeClr val="bg1"/>
            </a:solidFill>
            <a:ln w="127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p>
          </p:txBody>
        </p:sp>
        <p:sp>
          <p:nvSpPr>
            <p:cNvPr id="30" name="직사각형 59">
              <a:extLst>
                <a:ext uri="{FF2B5EF4-FFF2-40B4-BE49-F238E27FC236}">
                  <a16:creationId xmlns:a16="http://schemas.microsoft.com/office/drawing/2014/main" id="{DFF54E98-2055-8848-95C9-E3818A597D29}"/>
                </a:ext>
              </a:extLst>
            </p:cNvPr>
            <p:cNvSpPr>
              <a:spLocks noChangeArrowheads="1"/>
            </p:cNvSpPr>
            <p:nvPr/>
          </p:nvSpPr>
          <p:spPr bwMode="auto">
            <a:xfrm>
              <a:off x="5363042" y="1781166"/>
              <a:ext cx="3915297" cy="46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第二</a:t>
              </a:r>
              <a:r>
                <a:rPr lang="zh-CN" altLang="en-US" sz="2400" b="1" dirty="0" smtClean="0">
                  <a:latin typeface="微软雅黑" panose="020B0503020204020204" pitchFamily="34" charset="-122"/>
                  <a:ea typeface="微软雅黑" panose="020B0503020204020204" pitchFamily="34" charset="-122"/>
                  <a:cs typeface="Times New Roman" panose="02020603050405020304" pitchFamily="18" charset="0"/>
                </a:rPr>
                <a:t>节 就业与失业统计</a:t>
              </a:r>
              <a:endParaRPr lang="zh-CN" altLang="en-US"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4" name="矩形 5">
            <a:extLst>
              <a:ext uri="{FF2B5EF4-FFF2-40B4-BE49-F238E27FC236}">
                <a16:creationId xmlns:a16="http://schemas.microsoft.com/office/drawing/2014/main" id="{310C58B3-A029-4FD2-8E45-A914D0D1EAAC}"/>
              </a:ext>
            </a:extLst>
          </p:cNvPr>
          <p:cNvSpPr/>
          <p:nvPr/>
        </p:nvSpPr>
        <p:spPr>
          <a:xfrm flipV="1">
            <a:off x="2998862" y="4293890"/>
            <a:ext cx="188301" cy="877464"/>
          </a:xfrm>
          <a:custGeom>
            <a:avLst/>
            <a:gdLst>
              <a:gd name="connsiteX0" fmla="*/ 0 w 144016"/>
              <a:gd name="connsiteY0" fmla="*/ 0 h 216024"/>
              <a:gd name="connsiteX1" fmla="*/ 144016 w 144016"/>
              <a:gd name="connsiteY1" fmla="*/ 0 h 216024"/>
              <a:gd name="connsiteX2" fmla="*/ 144016 w 144016"/>
              <a:gd name="connsiteY2" fmla="*/ 216024 h 216024"/>
              <a:gd name="connsiteX3" fmla="*/ 0 w 144016"/>
              <a:gd name="connsiteY3" fmla="*/ 216024 h 216024"/>
              <a:gd name="connsiteX4" fmla="*/ 0 w 144016"/>
              <a:gd name="connsiteY4" fmla="*/ 0 h 216024"/>
              <a:gd name="connsiteX0-1" fmla="*/ 0 w 144016"/>
              <a:gd name="connsiteY0-2" fmla="*/ 110169 h 216024"/>
              <a:gd name="connsiteX1-3" fmla="*/ 144016 w 144016"/>
              <a:gd name="connsiteY1-4" fmla="*/ 0 h 216024"/>
              <a:gd name="connsiteX2-5" fmla="*/ 144016 w 144016"/>
              <a:gd name="connsiteY2-6" fmla="*/ 216024 h 216024"/>
              <a:gd name="connsiteX3-7" fmla="*/ 0 w 144016"/>
              <a:gd name="connsiteY3-8" fmla="*/ 216024 h 216024"/>
              <a:gd name="connsiteX4-9" fmla="*/ 0 w 144016"/>
              <a:gd name="connsiteY4-10" fmla="*/ 110169 h 216024"/>
              <a:gd name="connsiteX0-11" fmla="*/ 0 w 144016"/>
              <a:gd name="connsiteY0-12" fmla="*/ 110169 h 364752"/>
              <a:gd name="connsiteX1-13" fmla="*/ 144016 w 144016"/>
              <a:gd name="connsiteY1-14" fmla="*/ 0 h 364752"/>
              <a:gd name="connsiteX2-15" fmla="*/ 144016 w 144016"/>
              <a:gd name="connsiteY2-16" fmla="*/ 216024 h 364752"/>
              <a:gd name="connsiteX3-17" fmla="*/ 11017 w 144016"/>
              <a:gd name="connsiteY3-18" fmla="*/ 364752 h 364752"/>
              <a:gd name="connsiteX4-19" fmla="*/ 0 w 144016"/>
              <a:gd name="connsiteY4-20" fmla="*/ 110169 h 364752"/>
              <a:gd name="connsiteX0-21" fmla="*/ 8263 w 132999"/>
              <a:gd name="connsiteY0-22" fmla="*/ 99152 h 364752"/>
              <a:gd name="connsiteX1-23" fmla="*/ 132999 w 132999"/>
              <a:gd name="connsiteY1-24" fmla="*/ 0 h 364752"/>
              <a:gd name="connsiteX2-25" fmla="*/ 132999 w 132999"/>
              <a:gd name="connsiteY2-26" fmla="*/ 216024 h 364752"/>
              <a:gd name="connsiteX3-27" fmla="*/ 0 w 132999"/>
              <a:gd name="connsiteY3-28" fmla="*/ 364752 h 364752"/>
              <a:gd name="connsiteX4-29" fmla="*/ 8263 w 132999"/>
              <a:gd name="connsiteY4-30" fmla="*/ 99152 h 364752"/>
              <a:gd name="connsiteX0-31" fmla="*/ 0 w 124736"/>
              <a:gd name="connsiteY0-32" fmla="*/ 99152 h 364752"/>
              <a:gd name="connsiteX1-33" fmla="*/ 124736 w 124736"/>
              <a:gd name="connsiteY1-34" fmla="*/ 0 h 364752"/>
              <a:gd name="connsiteX2-35" fmla="*/ 124736 w 124736"/>
              <a:gd name="connsiteY2-36" fmla="*/ 216024 h 364752"/>
              <a:gd name="connsiteX3-37" fmla="*/ 2754 w 124736"/>
              <a:gd name="connsiteY3-38" fmla="*/ 364752 h 364752"/>
              <a:gd name="connsiteX4-39" fmla="*/ 0 w 124736"/>
              <a:gd name="connsiteY4-40" fmla="*/ 99152 h 364752"/>
              <a:gd name="connsiteX0-41" fmla="*/ 0 w 127490"/>
              <a:gd name="connsiteY0-42" fmla="*/ 99152 h 364752"/>
              <a:gd name="connsiteX1-43" fmla="*/ 124736 w 127490"/>
              <a:gd name="connsiteY1-44" fmla="*/ 0 h 364752"/>
              <a:gd name="connsiteX2-45" fmla="*/ 127490 w 127490"/>
              <a:gd name="connsiteY2-46" fmla="*/ 287634 h 364752"/>
              <a:gd name="connsiteX3-47" fmla="*/ 2754 w 127490"/>
              <a:gd name="connsiteY3-48" fmla="*/ 364752 h 364752"/>
              <a:gd name="connsiteX4-49" fmla="*/ 0 w 127490"/>
              <a:gd name="connsiteY4-50" fmla="*/ 99152 h 364752"/>
              <a:gd name="connsiteX0-51" fmla="*/ 0 w 127490"/>
              <a:gd name="connsiteY0-52" fmla="*/ 99152 h 474921"/>
              <a:gd name="connsiteX1-53" fmla="*/ 124736 w 127490"/>
              <a:gd name="connsiteY1-54" fmla="*/ 0 h 474921"/>
              <a:gd name="connsiteX2-55" fmla="*/ 127490 w 127490"/>
              <a:gd name="connsiteY2-56" fmla="*/ 287634 h 474921"/>
              <a:gd name="connsiteX3-57" fmla="*/ 2754 w 127490"/>
              <a:gd name="connsiteY3-58" fmla="*/ 474921 h 474921"/>
              <a:gd name="connsiteX4-59" fmla="*/ 0 w 127490"/>
              <a:gd name="connsiteY4-60" fmla="*/ 99152 h 474921"/>
              <a:gd name="connsiteX0-61" fmla="*/ 0 w 124736"/>
              <a:gd name="connsiteY0-62" fmla="*/ 239617 h 474921"/>
              <a:gd name="connsiteX1-63" fmla="*/ 121982 w 124736"/>
              <a:gd name="connsiteY1-64" fmla="*/ 0 h 474921"/>
              <a:gd name="connsiteX2-65" fmla="*/ 124736 w 124736"/>
              <a:gd name="connsiteY2-66" fmla="*/ 287634 h 474921"/>
              <a:gd name="connsiteX3-67" fmla="*/ 0 w 124736"/>
              <a:gd name="connsiteY3-68" fmla="*/ 474921 h 474921"/>
              <a:gd name="connsiteX4-69" fmla="*/ 0 w 124736"/>
              <a:gd name="connsiteY4-70" fmla="*/ 239617 h 474921"/>
              <a:gd name="connsiteX0-71" fmla="*/ 0 w 127490"/>
              <a:gd name="connsiteY0-72" fmla="*/ 239617 h 474921"/>
              <a:gd name="connsiteX1-73" fmla="*/ 121982 w 127490"/>
              <a:gd name="connsiteY1-74" fmla="*/ 0 h 474921"/>
              <a:gd name="connsiteX2-75" fmla="*/ 127490 w 127490"/>
              <a:gd name="connsiteY2-76" fmla="*/ 284879 h 474921"/>
              <a:gd name="connsiteX3-77" fmla="*/ 0 w 127490"/>
              <a:gd name="connsiteY3-78" fmla="*/ 474921 h 474921"/>
              <a:gd name="connsiteX4-79" fmla="*/ 0 w 127490"/>
              <a:gd name="connsiteY4-80" fmla="*/ 239617 h 474921"/>
              <a:gd name="connsiteX0-81" fmla="*/ 0 w 127490"/>
              <a:gd name="connsiteY0-82" fmla="*/ 239617 h 474921"/>
              <a:gd name="connsiteX1-83" fmla="*/ 121982 w 127490"/>
              <a:gd name="connsiteY1-84" fmla="*/ 0 h 474921"/>
              <a:gd name="connsiteX2-85" fmla="*/ 127490 w 127490"/>
              <a:gd name="connsiteY2-86" fmla="*/ 284879 h 474921"/>
              <a:gd name="connsiteX3-87" fmla="*/ 0 w 127490"/>
              <a:gd name="connsiteY3-88" fmla="*/ 474921 h 474921"/>
              <a:gd name="connsiteX4-89" fmla="*/ 0 w 127490"/>
              <a:gd name="connsiteY4-90" fmla="*/ 239617 h 474921"/>
              <a:gd name="connsiteX0-91" fmla="*/ 0 w 127490"/>
              <a:gd name="connsiteY0-92" fmla="*/ 239617 h 474921"/>
              <a:gd name="connsiteX1-93" fmla="*/ 121982 w 127490"/>
              <a:gd name="connsiteY1-94" fmla="*/ 0 h 474921"/>
              <a:gd name="connsiteX2-95" fmla="*/ 127490 w 127490"/>
              <a:gd name="connsiteY2-96" fmla="*/ 284879 h 474921"/>
              <a:gd name="connsiteX3-97" fmla="*/ 0 w 127490"/>
              <a:gd name="connsiteY3-98" fmla="*/ 474921 h 474921"/>
              <a:gd name="connsiteX4-99" fmla="*/ 0 w 127490"/>
              <a:gd name="connsiteY4-100" fmla="*/ 239617 h 474921"/>
              <a:gd name="connsiteX0-101" fmla="*/ 0 w 129871"/>
              <a:gd name="connsiteY0-102" fmla="*/ 225330 h 474921"/>
              <a:gd name="connsiteX1-103" fmla="*/ 124363 w 129871"/>
              <a:gd name="connsiteY1-104" fmla="*/ 0 h 474921"/>
              <a:gd name="connsiteX2-105" fmla="*/ 129871 w 129871"/>
              <a:gd name="connsiteY2-106" fmla="*/ 284879 h 474921"/>
              <a:gd name="connsiteX3-107" fmla="*/ 2381 w 129871"/>
              <a:gd name="connsiteY3-108" fmla="*/ 474921 h 474921"/>
              <a:gd name="connsiteX4-109" fmla="*/ 0 w 129871"/>
              <a:gd name="connsiteY4-110" fmla="*/ 225330 h 474921"/>
              <a:gd name="connsiteX0-111" fmla="*/ 0 w 129871"/>
              <a:gd name="connsiteY0-112" fmla="*/ 225330 h 493971"/>
              <a:gd name="connsiteX1-113" fmla="*/ 124363 w 129871"/>
              <a:gd name="connsiteY1-114" fmla="*/ 0 h 493971"/>
              <a:gd name="connsiteX2-115" fmla="*/ 129871 w 129871"/>
              <a:gd name="connsiteY2-116" fmla="*/ 284879 h 493971"/>
              <a:gd name="connsiteX3-117" fmla="*/ 9525 w 129871"/>
              <a:gd name="connsiteY3-118" fmla="*/ 493971 h 493971"/>
              <a:gd name="connsiteX4-119" fmla="*/ 0 w 129871"/>
              <a:gd name="connsiteY4-120" fmla="*/ 225330 h 493971"/>
              <a:gd name="connsiteX0-121" fmla="*/ 0 w 125108"/>
              <a:gd name="connsiteY0-122" fmla="*/ 218186 h 493971"/>
              <a:gd name="connsiteX1-123" fmla="*/ 119600 w 125108"/>
              <a:gd name="connsiteY1-124" fmla="*/ 0 h 493971"/>
              <a:gd name="connsiteX2-125" fmla="*/ 125108 w 125108"/>
              <a:gd name="connsiteY2-126" fmla="*/ 284879 h 493971"/>
              <a:gd name="connsiteX3-127" fmla="*/ 4762 w 125108"/>
              <a:gd name="connsiteY3-128" fmla="*/ 493971 h 493971"/>
              <a:gd name="connsiteX4-129" fmla="*/ 0 w 125108"/>
              <a:gd name="connsiteY4-130" fmla="*/ 218186 h 493971"/>
              <a:gd name="connsiteX0-131" fmla="*/ 0 w 122727"/>
              <a:gd name="connsiteY0-132" fmla="*/ 213424 h 493971"/>
              <a:gd name="connsiteX1-133" fmla="*/ 117219 w 122727"/>
              <a:gd name="connsiteY1-134" fmla="*/ 0 h 493971"/>
              <a:gd name="connsiteX2-135" fmla="*/ 122727 w 122727"/>
              <a:gd name="connsiteY2-136" fmla="*/ 284879 h 493971"/>
              <a:gd name="connsiteX3-137" fmla="*/ 2381 w 122727"/>
              <a:gd name="connsiteY3-138" fmla="*/ 493971 h 493971"/>
              <a:gd name="connsiteX4-139" fmla="*/ 0 w 122727"/>
              <a:gd name="connsiteY4-140" fmla="*/ 213424 h 493971"/>
              <a:gd name="connsiteX0-141" fmla="*/ 229 w 122956"/>
              <a:gd name="connsiteY0-142" fmla="*/ 213424 h 491590"/>
              <a:gd name="connsiteX1-143" fmla="*/ 117448 w 122956"/>
              <a:gd name="connsiteY1-144" fmla="*/ 0 h 491590"/>
              <a:gd name="connsiteX2-145" fmla="*/ 122956 w 122956"/>
              <a:gd name="connsiteY2-146" fmla="*/ 284879 h 491590"/>
              <a:gd name="connsiteX3-147" fmla="*/ 229 w 122956"/>
              <a:gd name="connsiteY3-148" fmla="*/ 491590 h 491590"/>
              <a:gd name="connsiteX4-149" fmla="*/ 229 w 122956"/>
              <a:gd name="connsiteY4-150" fmla="*/ 213424 h 491590"/>
              <a:gd name="connsiteX0-151" fmla="*/ 229 w 122956"/>
              <a:gd name="connsiteY0-152" fmla="*/ 215805 h 493971"/>
              <a:gd name="connsiteX1-153" fmla="*/ 117448 w 122956"/>
              <a:gd name="connsiteY1-154" fmla="*/ 0 h 493971"/>
              <a:gd name="connsiteX2-155" fmla="*/ 122956 w 122956"/>
              <a:gd name="connsiteY2-156" fmla="*/ 287260 h 493971"/>
              <a:gd name="connsiteX3-157" fmla="*/ 229 w 122956"/>
              <a:gd name="connsiteY3-158" fmla="*/ 493971 h 493971"/>
              <a:gd name="connsiteX4-159" fmla="*/ 229 w 122956"/>
              <a:gd name="connsiteY4-160" fmla="*/ 215805 h 493971"/>
              <a:gd name="connsiteX0-161" fmla="*/ 229 w 124984"/>
              <a:gd name="connsiteY0-162" fmla="*/ 211043 h 489209"/>
              <a:gd name="connsiteX1-163" fmla="*/ 124592 w 124984"/>
              <a:gd name="connsiteY1-164" fmla="*/ 0 h 489209"/>
              <a:gd name="connsiteX2-165" fmla="*/ 122956 w 124984"/>
              <a:gd name="connsiteY2-166" fmla="*/ 282498 h 489209"/>
              <a:gd name="connsiteX3-167" fmla="*/ 229 w 124984"/>
              <a:gd name="connsiteY3-168" fmla="*/ 489209 h 489209"/>
              <a:gd name="connsiteX4-169" fmla="*/ 229 w 124984"/>
              <a:gd name="connsiteY4-170" fmla="*/ 211043 h 489209"/>
              <a:gd name="connsiteX0-171" fmla="*/ 229 w 122956"/>
              <a:gd name="connsiteY0-172" fmla="*/ 211043 h 489209"/>
              <a:gd name="connsiteX1-173" fmla="*/ 117448 w 122956"/>
              <a:gd name="connsiteY1-174" fmla="*/ 0 h 489209"/>
              <a:gd name="connsiteX2-175" fmla="*/ 122956 w 122956"/>
              <a:gd name="connsiteY2-176" fmla="*/ 282498 h 489209"/>
              <a:gd name="connsiteX3-177" fmla="*/ 229 w 122956"/>
              <a:gd name="connsiteY3-178" fmla="*/ 489209 h 489209"/>
              <a:gd name="connsiteX4-179" fmla="*/ 229 w 122956"/>
              <a:gd name="connsiteY4-180" fmla="*/ 211043 h 489209"/>
              <a:gd name="connsiteX0-181" fmla="*/ 229 w 120575"/>
              <a:gd name="connsiteY0-182" fmla="*/ 211043 h 489209"/>
              <a:gd name="connsiteX1-183" fmla="*/ 117448 w 120575"/>
              <a:gd name="connsiteY1-184" fmla="*/ 0 h 489209"/>
              <a:gd name="connsiteX2-185" fmla="*/ 120575 w 120575"/>
              <a:gd name="connsiteY2-186" fmla="*/ 284879 h 489209"/>
              <a:gd name="connsiteX3-187" fmla="*/ 229 w 120575"/>
              <a:gd name="connsiteY3-188" fmla="*/ 489209 h 489209"/>
              <a:gd name="connsiteX4-189" fmla="*/ 229 w 120575"/>
              <a:gd name="connsiteY4-190" fmla="*/ 211043 h 489209"/>
              <a:gd name="connsiteX0-191" fmla="*/ 229 w 120575"/>
              <a:gd name="connsiteY0-192" fmla="*/ 218187 h 496353"/>
              <a:gd name="connsiteX1-193" fmla="*/ 117448 w 120575"/>
              <a:gd name="connsiteY1-194" fmla="*/ 0 h 496353"/>
              <a:gd name="connsiteX2-195" fmla="*/ 120575 w 120575"/>
              <a:gd name="connsiteY2-196" fmla="*/ 292023 h 496353"/>
              <a:gd name="connsiteX3-197" fmla="*/ 229 w 120575"/>
              <a:gd name="connsiteY3-198" fmla="*/ 496353 h 496353"/>
              <a:gd name="connsiteX4-199" fmla="*/ 229 w 120575"/>
              <a:gd name="connsiteY4-200" fmla="*/ 218187 h 496353"/>
              <a:gd name="connsiteX0-201" fmla="*/ 229 w 120575"/>
              <a:gd name="connsiteY0-202" fmla="*/ 222950 h 501116"/>
              <a:gd name="connsiteX1-203" fmla="*/ 119829 w 120575"/>
              <a:gd name="connsiteY1-204" fmla="*/ 0 h 501116"/>
              <a:gd name="connsiteX2-205" fmla="*/ 120575 w 120575"/>
              <a:gd name="connsiteY2-206" fmla="*/ 296786 h 501116"/>
              <a:gd name="connsiteX3-207" fmla="*/ 229 w 120575"/>
              <a:gd name="connsiteY3-208" fmla="*/ 501116 h 501116"/>
              <a:gd name="connsiteX4-209" fmla="*/ 229 w 120575"/>
              <a:gd name="connsiteY4-210" fmla="*/ 222950 h 501116"/>
              <a:gd name="connsiteX0-211" fmla="*/ 229 w 120575"/>
              <a:gd name="connsiteY0-212" fmla="*/ 222950 h 501116"/>
              <a:gd name="connsiteX1-213" fmla="*/ 119829 w 120575"/>
              <a:gd name="connsiteY1-214" fmla="*/ 0 h 501116"/>
              <a:gd name="connsiteX2-215" fmla="*/ 120575 w 120575"/>
              <a:gd name="connsiteY2-216" fmla="*/ 429693 h 501116"/>
              <a:gd name="connsiteX3-217" fmla="*/ 229 w 120575"/>
              <a:gd name="connsiteY3-218" fmla="*/ 501116 h 501116"/>
              <a:gd name="connsiteX4-219" fmla="*/ 229 w 120575"/>
              <a:gd name="connsiteY4-220" fmla="*/ 222950 h 501116"/>
              <a:gd name="connsiteX0-221" fmla="*/ 0 w 120346"/>
              <a:gd name="connsiteY0-222" fmla="*/ 222950 h 657946"/>
              <a:gd name="connsiteX1-223" fmla="*/ 119600 w 120346"/>
              <a:gd name="connsiteY1-224" fmla="*/ 0 h 657946"/>
              <a:gd name="connsiteX2-225" fmla="*/ 120346 w 120346"/>
              <a:gd name="connsiteY2-226" fmla="*/ 429693 h 657946"/>
              <a:gd name="connsiteX3-227" fmla="*/ 2658 w 120346"/>
              <a:gd name="connsiteY3-228" fmla="*/ 657946 h 657946"/>
              <a:gd name="connsiteX4-229" fmla="*/ 0 w 120346"/>
              <a:gd name="connsiteY4-230" fmla="*/ 222950 h 65794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46" h="657946">
                <a:moveTo>
                  <a:pt x="0" y="222950"/>
                </a:moveTo>
                <a:lnTo>
                  <a:pt x="119600" y="0"/>
                </a:lnTo>
                <a:cubicBezTo>
                  <a:pt x="121436" y="94960"/>
                  <a:pt x="118510" y="339496"/>
                  <a:pt x="120346" y="429693"/>
                </a:cubicBezTo>
                <a:lnTo>
                  <a:pt x="2658" y="657946"/>
                </a:lnTo>
                <a:cubicBezTo>
                  <a:pt x="1864" y="574749"/>
                  <a:pt x="794" y="306147"/>
                  <a:pt x="0" y="222950"/>
                </a:cubicBezTo>
                <a:close/>
              </a:path>
            </a:pathLst>
          </a:custGeom>
          <a:solidFill>
            <a:srgbClr val="006592"/>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p>
        </p:txBody>
      </p:sp>
      <p:grpSp>
        <p:nvGrpSpPr>
          <p:cNvPr id="15" name="组合 16">
            <a:extLst>
              <a:ext uri="{FF2B5EF4-FFF2-40B4-BE49-F238E27FC236}">
                <a16:creationId xmlns:a16="http://schemas.microsoft.com/office/drawing/2014/main" id="{E8CDE5E0-B58F-45A6-A46D-32C956866B09}"/>
              </a:ext>
            </a:extLst>
          </p:cNvPr>
          <p:cNvGrpSpPr/>
          <p:nvPr/>
        </p:nvGrpSpPr>
        <p:grpSpPr>
          <a:xfrm>
            <a:off x="3502918" y="1341562"/>
            <a:ext cx="7488832" cy="616320"/>
            <a:chOff x="4774354" y="1713865"/>
            <a:chExt cx="4647919" cy="616177"/>
          </a:xfrm>
        </p:grpSpPr>
        <p:sp>
          <p:nvSpPr>
            <p:cNvPr id="5" name="矩形 4">
              <a:extLst>
                <a:ext uri="{FF2B5EF4-FFF2-40B4-BE49-F238E27FC236}">
                  <a16:creationId xmlns:a16="http://schemas.microsoft.com/office/drawing/2014/main" id="{CA2E0A5F-30C5-4667-A811-47805DDC5DBD}"/>
                </a:ext>
              </a:extLst>
            </p:cNvPr>
            <p:cNvSpPr/>
            <p:nvPr/>
          </p:nvSpPr>
          <p:spPr>
            <a:xfrm>
              <a:off x="4774354" y="1713865"/>
              <a:ext cx="4647919" cy="616177"/>
            </a:xfrm>
            <a:prstGeom prst="rect">
              <a:avLst/>
            </a:prstGeom>
            <a:solidFill>
              <a:schemeClr val="bg1"/>
            </a:solidFill>
            <a:ln w="127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p>
          </p:txBody>
        </p:sp>
        <p:sp>
          <p:nvSpPr>
            <p:cNvPr id="12" name="직사각형 59">
              <a:extLst>
                <a:ext uri="{FF2B5EF4-FFF2-40B4-BE49-F238E27FC236}">
                  <a16:creationId xmlns:a16="http://schemas.microsoft.com/office/drawing/2014/main" id="{1A287737-3DCB-4832-B669-5967A47115DB}"/>
                </a:ext>
              </a:extLst>
            </p:cNvPr>
            <p:cNvSpPr>
              <a:spLocks noChangeArrowheads="1"/>
            </p:cNvSpPr>
            <p:nvPr/>
          </p:nvSpPr>
          <p:spPr bwMode="auto">
            <a:xfrm>
              <a:off x="5305545" y="1781166"/>
              <a:ext cx="3972795" cy="46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第一</a:t>
              </a:r>
              <a:r>
                <a:rPr lang="zh-CN" altLang="en-US" sz="2400" b="1" dirty="0" smtClean="0">
                  <a:latin typeface="微软雅黑" panose="020B0503020204020204" pitchFamily="34" charset="-122"/>
                  <a:ea typeface="微软雅黑" panose="020B0503020204020204" pitchFamily="34" charset="-122"/>
                  <a:cs typeface="Times New Roman" panose="02020603050405020304" pitchFamily="18" charset="0"/>
                </a:rPr>
                <a:t>节 劳动力资源统计</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 name="矩形 5">
            <a:extLst>
              <a:ext uri="{FF2B5EF4-FFF2-40B4-BE49-F238E27FC236}">
                <a16:creationId xmlns:a16="http://schemas.microsoft.com/office/drawing/2014/main" id="{869199F4-6B20-4CD5-B77F-9A53A20512B1}"/>
              </a:ext>
            </a:extLst>
          </p:cNvPr>
          <p:cNvSpPr/>
          <p:nvPr/>
        </p:nvSpPr>
        <p:spPr>
          <a:xfrm>
            <a:off x="3020249" y="1345792"/>
            <a:ext cx="188301" cy="877464"/>
          </a:xfrm>
          <a:custGeom>
            <a:avLst/>
            <a:gdLst>
              <a:gd name="connsiteX0" fmla="*/ 0 w 144016"/>
              <a:gd name="connsiteY0" fmla="*/ 0 h 216024"/>
              <a:gd name="connsiteX1" fmla="*/ 144016 w 144016"/>
              <a:gd name="connsiteY1" fmla="*/ 0 h 216024"/>
              <a:gd name="connsiteX2" fmla="*/ 144016 w 144016"/>
              <a:gd name="connsiteY2" fmla="*/ 216024 h 216024"/>
              <a:gd name="connsiteX3" fmla="*/ 0 w 144016"/>
              <a:gd name="connsiteY3" fmla="*/ 216024 h 216024"/>
              <a:gd name="connsiteX4" fmla="*/ 0 w 144016"/>
              <a:gd name="connsiteY4" fmla="*/ 0 h 216024"/>
              <a:gd name="connsiteX0-1" fmla="*/ 0 w 144016"/>
              <a:gd name="connsiteY0-2" fmla="*/ 110169 h 216024"/>
              <a:gd name="connsiteX1-3" fmla="*/ 144016 w 144016"/>
              <a:gd name="connsiteY1-4" fmla="*/ 0 h 216024"/>
              <a:gd name="connsiteX2-5" fmla="*/ 144016 w 144016"/>
              <a:gd name="connsiteY2-6" fmla="*/ 216024 h 216024"/>
              <a:gd name="connsiteX3-7" fmla="*/ 0 w 144016"/>
              <a:gd name="connsiteY3-8" fmla="*/ 216024 h 216024"/>
              <a:gd name="connsiteX4-9" fmla="*/ 0 w 144016"/>
              <a:gd name="connsiteY4-10" fmla="*/ 110169 h 216024"/>
              <a:gd name="connsiteX0-11" fmla="*/ 0 w 144016"/>
              <a:gd name="connsiteY0-12" fmla="*/ 110169 h 364752"/>
              <a:gd name="connsiteX1-13" fmla="*/ 144016 w 144016"/>
              <a:gd name="connsiteY1-14" fmla="*/ 0 h 364752"/>
              <a:gd name="connsiteX2-15" fmla="*/ 144016 w 144016"/>
              <a:gd name="connsiteY2-16" fmla="*/ 216024 h 364752"/>
              <a:gd name="connsiteX3-17" fmla="*/ 11017 w 144016"/>
              <a:gd name="connsiteY3-18" fmla="*/ 364752 h 364752"/>
              <a:gd name="connsiteX4-19" fmla="*/ 0 w 144016"/>
              <a:gd name="connsiteY4-20" fmla="*/ 110169 h 364752"/>
              <a:gd name="connsiteX0-21" fmla="*/ 8263 w 132999"/>
              <a:gd name="connsiteY0-22" fmla="*/ 99152 h 364752"/>
              <a:gd name="connsiteX1-23" fmla="*/ 132999 w 132999"/>
              <a:gd name="connsiteY1-24" fmla="*/ 0 h 364752"/>
              <a:gd name="connsiteX2-25" fmla="*/ 132999 w 132999"/>
              <a:gd name="connsiteY2-26" fmla="*/ 216024 h 364752"/>
              <a:gd name="connsiteX3-27" fmla="*/ 0 w 132999"/>
              <a:gd name="connsiteY3-28" fmla="*/ 364752 h 364752"/>
              <a:gd name="connsiteX4-29" fmla="*/ 8263 w 132999"/>
              <a:gd name="connsiteY4-30" fmla="*/ 99152 h 364752"/>
              <a:gd name="connsiteX0-31" fmla="*/ 0 w 124736"/>
              <a:gd name="connsiteY0-32" fmla="*/ 99152 h 364752"/>
              <a:gd name="connsiteX1-33" fmla="*/ 124736 w 124736"/>
              <a:gd name="connsiteY1-34" fmla="*/ 0 h 364752"/>
              <a:gd name="connsiteX2-35" fmla="*/ 124736 w 124736"/>
              <a:gd name="connsiteY2-36" fmla="*/ 216024 h 364752"/>
              <a:gd name="connsiteX3-37" fmla="*/ 2754 w 124736"/>
              <a:gd name="connsiteY3-38" fmla="*/ 364752 h 364752"/>
              <a:gd name="connsiteX4-39" fmla="*/ 0 w 124736"/>
              <a:gd name="connsiteY4-40" fmla="*/ 99152 h 364752"/>
              <a:gd name="connsiteX0-41" fmla="*/ 0 w 127490"/>
              <a:gd name="connsiteY0-42" fmla="*/ 99152 h 364752"/>
              <a:gd name="connsiteX1-43" fmla="*/ 124736 w 127490"/>
              <a:gd name="connsiteY1-44" fmla="*/ 0 h 364752"/>
              <a:gd name="connsiteX2-45" fmla="*/ 127490 w 127490"/>
              <a:gd name="connsiteY2-46" fmla="*/ 287634 h 364752"/>
              <a:gd name="connsiteX3-47" fmla="*/ 2754 w 127490"/>
              <a:gd name="connsiteY3-48" fmla="*/ 364752 h 364752"/>
              <a:gd name="connsiteX4-49" fmla="*/ 0 w 127490"/>
              <a:gd name="connsiteY4-50" fmla="*/ 99152 h 364752"/>
              <a:gd name="connsiteX0-51" fmla="*/ 0 w 127490"/>
              <a:gd name="connsiteY0-52" fmla="*/ 99152 h 474921"/>
              <a:gd name="connsiteX1-53" fmla="*/ 124736 w 127490"/>
              <a:gd name="connsiteY1-54" fmla="*/ 0 h 474921"/>
              <a:gd name="connsiteX2-55" fmla="*/ 127490 w 127490"/>
              <a:gd name="connsiteY2-56" fmla="*/ 287634 h 474921"/>
              <a:gd name="connsiteX3-57" fmla="*/ 2754 w 127490"/>
              <a:gd name="connsiteY3-58" fmla="*/ 474921 h 474921"/>
              <a:gd name="connsiteX4-59" fmla="*/ 0 w 127490"/>
              <a:gd name="connsiteY4-60" fmla="*/ 99152 h 474921"/>
              <a:gd name="connsiteX0-61" fmla="*/ 0 w 124736"/>
              <a:gd name="connsiteY0-62" fmla="*/ 239617 h 474921"/>
              <a:gd name="connsiteX1-63" fmla="*/ 121982 w 124736"/>
              <a:gd name="connsiteY1-64" fmla="*/ 0 h 474921"/>
              <a:gd name="connsiteX2-65" fmla="*/ 124736 w 124736"/>
              <a:gd name="connsiteY2-66" fmla="*/ 287634 h 474921"/>
              <a:gd name="connsiteX3-67" fmla="*/ 0 w 124736"/>
              <a:gd name="connsiteY3-68" fmla="*/ 474921 h 474921"/>
              <a:gd name="connsiteX4-69" fmla="*/ 0 w 124736"/>
              <a:gd name="connsiteY4-70" fmla="*/ 239617 h 474921"/>
              <a:gd name="connsiteX0-71" fmla="*/ 0 w 127490"/>
              <a:gd name="connsiteY0-72" fmla="*/ 239617 h 474921"/>
              <a:gd name="connsiteX1-73" fmla="*/ 121982 w 127490"/>
              <a:gd name="connsiteY1-74" fmla="*/ 0 h 474921"/>
              <a:gd name="connsiteX2-75" fmla="*/ 127490 w 127490"/>
              <a:gd name="connsiteY2-76" fmla="*/ 284879 h 474921"/>
              <a:gd name="connsiteX3-77" fmla="*/ 0 w 127490"/>
              <a:gd name="connsiteY3-78" fmla="*/ 474921 h 474921"/>
              <a:gd name="connsiteX4-79" fmla="*/ 0 w 127490"/>
              <a:gd name="connsiteY4-80" fmla="*/ 239617 h 474921"/>
              <a:gd name="connsiteX0-81" fmla="*/ 0 w 127490"/>
              <a:gd name="connsiteY0-82" fmla="*/ 239617 h 474921"/>
              <a:gd name="connsiteX1-83" fmla="*/ 121982 w 127490"/>
              <a:gd name="connsiteY1-84" fmla="*/ 0 h 474921"/>
              <a:gd name="connsiteX2-85" fmla="*/ 127490 w 127490"/>
              <a:gd name="connsiteY2-86" fmla="*/ 284879 h 474921"/>
              <a:gd name="connsiteX3-87" fmla="*/ 0 w 127490"/>
              <a:gd name="connsiteY3-88" fmla="*/ 474921 h 474921"/>
              <a:gd name="connsiteX4-89" fmla="*/ 0 w 127490"/>
              <a:gd name="connsiteY4-90" fmla="*/ 239617 h 474921"/>
              <a:gd name="connsiteX0-91" fmla="*/ 0 w 127490"/>
              <a:gd name="connsiteY0-92" fmla="*/ 239617 h 474921"/>
              <a:gd name="connsiteX1-93" fmla="*/ 121982 w 127490"/>
              <a:gd name="connsiteY1-94" fmla="*/ 0 h 474921"/>
              <a:gd name="connsiteX2-95" fmla="*/ 127490 w 127490"/>
              <a:gd name="connsiteY2-96" fmla="*/ 284879 h 474921"/>
              <a:gd name="connsiteX3-97" fmla="*/ 0 w 127490"/>
              <a:gd name="connsiteY3-98" fmla="*/ 474921 h 474921"/>
              <a:gd name="connsiteX4-99" fmla="*/ 0 w 127490"/>
              <a:gd name="connsiteY4-100" fmla="*/ 239617 h 474921"/>
              <a:gd name="connsiteX0-101" fmla="*/ 0 w 129871"/>
              <a:gd name="connsiteY0-102" fmla="*/ 225330 h 474921"/>
              <a:gd name="connsiteX1-103" fmla="*/ 124363 w 129871"/>
              <a:gd name="connsiteY1-104" fmla="*/ 0 h 474921"/>
              <a:gd name="connsiteX2-105" fmla="*/ 129871 w 129871"/>
              <a:gd name="connsiteY2-106" fmla="*/ 284879 h 474921"/>
              <a:gd name="connsiteX3-107" fmla="*/ 2381 w 129871"/>
              <a:gd name="connsiteY3-108" fmla="*/ 474921 h 474921"/>
              <a:gd name="connsiteX4-109" fmla="*/ 0 w 129871"/>
              <a:gd name="connsiteY4-110" fmla="*/ 225330 h 474921"/>
              <a:gd name="connsiteX0-111" fmla="*/ 0 w 129871"/>
              <a:gd name="connsiteY0-112" fmla="*/ 225330 h 493971"/>
              <a:gd name="connsiteX1-113" fmla="*/ 124363 w 129871"/>
              <a:gd name="connsiteY1-114" fmla="*/ 0 h 493971"/>
              <a:gd name="connsiteX2-115" fmla="*/ 129871 w 129871"/>
              <a:gd name="connsiteY2-116" fmla="*/ 284879 h 493971"/>
              <a:gd name="connsiteX3-117" fmla="*/ 9525 w 129871"/>
              <a:gd name="connsiteY3-118" fmla="*/ 493971 h 493971"/>
              <a:gd name="connsiteX4-119" fmla="*/ 0 w 129871"/>
              <a:gd name="connsiteY4-120" fmla="*/ 225330 h 493971"/>
              <a:gd name="connsiteX0-121" fmla="*/ 0 w 125108"/>
              <a:gd name="connsiteY0-122" fmla="*/ 218186 h 493971"/>
              <a:gd name="connsiteX1-123" fmla="*/ 119600 w 125108"/>
              <a:gd name="connsiteY1-124" fmla="*/ 0 h 493971"/>
              <a:gd name="connsiteX2-125" fmla="*/ 125108 w 125108"/>
              <a:gd name="connsiteY2-126" fmla="*/ 284879 h 493971"/>
              <a:gd name="connsiteX3-127" fmla="*/ 4762 w 125108"/>
              <a:gd name="connsiteY3-128" fmla="*/ 493971 h 493971"/>
              <a:gd name="connsiteX4-129" fmla="*/ 0 w 125108"/>
              <a:gd name="connsiteY4-130" fmla="*/ 218186 h 493971"/>
              <a:gd name="connsiteX0-131" fmla="*/ 0 w 122727"/>
              <a:gd name="connsiteY0-132" fmla="*/ 213424 h 493971"/>
              <a:gd name="connsiteX1-133" fmla="*/ 117219 w 122727"/>
              <a:gd name="connsiteY1-134" fmla="*/ 0 h 493971"/>
              <a:gd name="connsiteX2-135" fmla="*/ 122727 w 122727"/>
              <a:gd name="connsiteY2-136" fmla="*/ 284879 h 493971"/>
              <a:gd name="connsiteX3-137" fmla="*/ 2381 w 122727"/>
              <a:gd name="connsiteY3-138" fmla="*/ 493971 h 493971"/>
              <a:gd name="connsiteX4-139" fmla="*/ 0 w 122727"/>
              <a:gd name="connsiteY4-140" fmla="*/ 213424 h 493971"/>
              <a:gd name="connsiteX0-141" fmla="*/ 229 w 122956"/>
              <a:gd name="connsiteY0-142" fmla="*/ 213424 h 491590"/>
              <a:gd name="connsiteX1-143" fmla="*/ 117448 w 122956"/>
              <a:gd name="connsiteY1-144" fmla="*/ 0 h 491590"/>
              <a:gd name="connsiteX2-145" fmla="*/ 122956 w 122956"/>
              <a:gd name="connsiteY2-146" fmla="*/ 284879 h 491590"/>
              <a:gd name="connsiteX3-147" fmla="*/ 229 w 122956"/>
              <a:gd name="connsiteY3-148" fmla="*/ 491590 h 491590"/>
              <a:gd name="connsiteX4-149" fmla="*/ 229 w 122956"/>
              <a:gd name="connsiteY4-150" fmla="*/ 213424 h 491590"/>
              <a:gd name="connsiteX0-151" fmla="*/ 229 w 122956"/>
              <a:gd name="connsiteY0-152" fmla="*/ 215805 h 493971"/>
              <a:gd name="connsiteX1-153" fmla="*/ 117448 w 122956"/>
              <a:gd name="connsiteY1-154" fmla="*/ 0 h 493971"/>
              <a:gd name="connsiteX2-155" fmla="*/ 122956 w 122956"/>
              <a:gd name="connsiteY2-156" fmla="*/ 287260 h 493971"/>
              <a:gd name="connsiteX3-157" fmla="*/ 229 w 122956"/>
              <a:gd name="connsiteY3-158" fmla="*/ 493971 h 493971"/>
              <a:gd name="connsiteX4-159" fmla="*/ 229 w 122956"/>
              <a:gd name="connsiteY4-160" fmla="*/ 215805 h 493971"/>
              <a:gd name="connsiteX0-161" fmla="*/ 229 w 124984"/>
              <a:gd name="connsiteY0-162" fmla="*/ 211043 h 489209"/>
              <a:gd name="connsiteX1-163" fmla="*/ 124592 w 124984"/>
              <a:gd name="connsiteY1-164" fmla="*/ 0 h 489209"/>
              <a:gd name="connsiteX2-165" fmla="*/ 122956 w 124984"/>
              <a:gd name="connsiteY2-166" fmla="*/ 282498 h 489209"/>
              <a:gd name="connsiteX3-167" fmla="*/ 229 w 124984"/>
              <a:gd name="connsiteY3-168" fmla="*/ 489209 h 489209"/>
              <a:gd name="connsiteX4-169" fmla="*/ 229 w 124984"/>
              <a:gd name="connsiteY4-170" fmla="*/ 211043 h 489209"/>
              <a:gd name="connsiteX0-171" fmla="*/ 229 w 122956"/>
              <a:gd name="connsiteY0-172" fmla="*/ 211043 h 489209"/>
              <a:gd name="connsiteX1-173" fmla="*/ 117448 w 122956"/>
              <a:gd name="connsiteY1-174" fmla="*/ 0 h 489209"/>
              <a:gd name="connsiteX2-175" fmla="*/ 122956 w 122956"/>
              <a:gd name="connsiteY2-176" fmla="*/ 282498 h 489209"/>
              <a:gd name="connsiteX3-177" fmla="*/ 229 w 122956"/>
              <a:gd name="connsiteY3-178" fmla="*/ 489209 h 489209"/>
              <a:gd name="connsiteX4-179" fmla="*/ 229 w 122956"/>
              <a:gd name="connsiteY4-180" fmla="*/ 211043 h 489209"/>
              <a:gd name="connsiteX0-181" fmla="*/ 229 w 120575"/>
              <a:gd name="connsiteY0-182" fmla="*/ 211043 h 489209"/>
              <a:gd name="connsiteX1-183" fmla="*/ 117448 w 120575"/>
              <a:gd name="connsiteY1-184" fmla="*/ 0 h 489209"/>
              <a:gd name="connsiteX2-185" fmla="*/ 120575 w 120575"/>
              <a:gd name="connsiteY2-186" fmla="*/ 284879 h 489209"/>
              <a:gd name="connsiteX3-187" fmla="*/ 229 w 120575"/>
              <a:gd name="connsiteY3-188" fmla="*/ 489209 h 489209"/>
              <a:gd name="connsiteX4-189" fmla="*/ 229 w 120575"/>
              <a:gd name="connsiteY4-190" fmla="*/ 211043 h 489209"/>
              <a:gd name="connsiteX0-191" fmla="*/ 229 w 120575"/>
              <a:gd name="connsiteY0-192" fmla="*/ 218187 h 496353"/>
              <a:gd name="connsiteX1-193" fmla="*/ 117448 w 120575"/>
              <a:gd name="connsiteY1-194" fmla="*/ 0 h 496353"/>
              <a:gd name="connsiteX2-195" fmla="*/ 120575 w 120575"/>
              <a:gd name="connsiteY2-196" fmla="*/ 292023 h 496353"/>
              <a:gd name="connsiteX3-197" fmla="*/ 229 w 120575"/>
              <a:gd name="connsiteY3-198" fmla="*/ 496353 h 496353"/>
              <a:gd name="connsiteX4-199" fmla="*/ 229 w 120575"/>
              <a:gd name="connsiteY4-200" fmla="*/ 218187 h 496353"/>
              <a:gd name="connsiteX0-201" fmla="*/ 229 w 120575"/>
              <a:gd name="connsiteY0-202" fmla="*/ 222950 h 501116"/>
              <a:gd name="connsiteX1-203" fmla="*/ 119829 w 120575"/>
              <a:gd name="connsiteY1-204" fmla="*/ 0 h 501116"/>
              <a:gd name="connsiteX2-205" fmla="*/ 120575 w 120575"/>
              <a:gd name="connsiteY2-206" fmla="*/ 296786 h 501116"/>
              <a:gd name="connsiteX3-207" fmla="*/ 229 w 120575"/>
              <a:gd name="connsiteY3-208" fmla="*/ 501116 h 501116"/>
              <a:gd name="connsiteX4-209" fmla="*/ 229 w 120575"/>
              <a:gd name="connsiteY4-210" fmla="*/ 222950 h 501116"/>
              <a:gd name="connsiteX0-211" fmla="*/ 229 w 120575"/>
              <a:gd name="connsiteY0-212" fmla="*/ 222950 h 501116"/>
              <a:gd name="connsiteX1-213" fmla="*/ 119829 w 120575"/>
              <a:gd name="connsiteY1-214" fmla="*/ 0 h 501116"/>
              <a:gd name="connsiteX2-215" fmla="*/ 120575 w 120575"/>
              <a:gd name="connsiteY2-216" fmla="*/ 429693 h 501116"/>
              <a:gd name="connsiteX3-217" fmla="*/ 229 w 120575"/>
              <a:gd name="connsiteY3-218" fmla="*/ 501116 h 501116"/>
              <a:gd name="connsiteX4-219" fmla="*/ 229 w 120575"/>
              <a:gd name="connsiteY4-220" fmla="*/ 222950 h 501116"/>
              <a:gd name="connsiteX0-221" fmla="*/ 0 w 120346"/>
              <a:gd name="connsiteY0-222" fmla="*/ 222950 h 657946"/>
              <a:gd name="connsiteX1-223" fmla="*/ 119600 w 120346"/>
              <a:gd name="connsiteY1-224" fmla="*/ 0 h 657946"/>
              <a:gd name="connsiteX2-225" fmla="*/ 120346 w 120346"/>
              <a:gd name="connsiteY2-226" fmla="*/ 429693 h 657946"/>
              <a:gd name="connsiteX3-227" fmla="*/ 2658 w 120346"/>
              <a:gd name="connsiteY3-228" fmla="*/ 657946 h 657946"/>
              <a:gd name="connsiteX4-229" fmla="*/ 0 w 120346"/>
              <a:gd name="connsiteY4-230" fmla="*/ 222950 h 65794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46" h="657946">
                <a:moveTo>
                  <a:pt x="0" y="222950"/>
                </a:moveTo>
                <a:lnTo>
                  <a:pt x="119600" y="0"/>
                </a:lnTo>
                <a:cubicBezTo>
                  <a:pt x="121436" y="94960"/>
                  <a:pt x="118510" y="339496"/>
                  <a:pt x="120346" y="429693"/>
                </a:cubicBezTo>
                <a:lnTo>
                  <a:pt x="2658" y="657946"/>
                </a:lnTo>
                <a:cubicBezTo>
                  <a:pt x="1864" y="574749"/>
                  <a:pt x="794" y="306147"/>
                  <a:pt x="0" y="222950"/>
                </a:cubicBezTo>
                <a:close/>
              </a:path>
            </a:pathLst>
          </a:custGeom>
          <a:solidFill>
            <a:srgbClr val="006592"/>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p>
        </p:txBody>
      </p:sp>
      <p:sp>
        <p:nvSpPr>
          <p:cNvPr id="9" name="流程图: 手动输入 8">
            <a:extLst>
              <a:ext uri="{FF2B5EF4-FFF2-40B4-BE49-F238E27FC236}">
                <a16:creationId xmlns:a16="http://schemas.microsoft.com/office/drawing/2014/main" id="{CCF319AC-176F-4219-86C8-EF53F8A45491}"/>
              </a:ext>
            </a:extLst>
          </p:cNvPr>
          <p:cNvSpPr/>
          <p:nvPr/>
        </p:nvSpPr>
        <p:spPr>
          <a:xfrm>
            <a:off x="910630" y="1197546"/>
            <a:ext cx="2664296" cy="3888432"/>
          </a:xfrm>
          <a:prstGeom prst="flowChartManualInput">
            <a:avLst/>
          </a:prstGeom>
          <a:ln/>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zh-CN" altLang="en-US" sz="2400"/>
          </a:p>
        </p:txBody>
      </p:sp>
      <p:sp>
        <p:nvSpPr>
          <p:cNvPr id="10" name="矩形 9">
            <a:extLst>
              <a:ext uri="{FF2B5EF4-FFF2-40B4-BE49-F238E27FC236}">
                <a16:creationId xmlns:a16="http://schemas.microsoft.com/office/drawing/2014/main" id="{9E2319A6-B28E-4351-8219-C2EBB0435DCF}"/>
              </a:ext>
            </a:extLst>
          </p:cNvPr>
          <p:cNvSpPr>
            <a:spLocks noChangeArrowheads="1"/>
          </p:cNvSpPr>
          <p:nvPr/>
        </p:nvSpPr>
        <p:spPr bwMode="auto">
          <a:xfrm>
            <a:off x="1138965" y="2520760"/>
            <a:ext cx="678109" cy="2144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6665" b="1" dirty="0">
                <a:solidFill>
                  <a:schemeClr val="bg1"/>
                </a:solidFill>
                <a:latin typeface="微软雅黑" panose="020B0503020204020204" pitchFamily="34" charset="-122"/>
                <a:ea typeface="微软雅黑" panose="020B0503020204020204" pitchFamily="34" charset="-122"/>
              </a:rPr>
              <a:t>目录</a:t>
            </a:r>
            <a:endParaRPr lang="en-US" altLang="zh-CN" sz="6665" b="1" dirty="0">
              <a:solidFill>
                <a:schemeClr val="bg1"/>
              </a:solidFill>
              <a:latin typeface="微软雅黑" panose="020B0503020204020204" pitchFamily="34" charset="-122"/>
              <a:ea typeface="微软雅黑" panose="020B0503020204020204" pitchFamily="34" charset="-122"/>
            </a:endParaRPr>
          </a:p>
        </p:txBody>
      </p:sp>
      <p:sp>
        <p:nvSpPr>
          <p:cNvPr id="11" name="TextBox 22">
            <a:extLst>
              <a:ext uri="{FF2B5EF4-FFF2-40B4-BE49-F238E27FC236}">
                <a16:creationId xmlns:a16="http://schemas.microsoft.com/office/drawing/2014/main" id="{4349152E-0663-4D20-B805-B6C25AE39894}"/>
              </a:ext>
            </a:extLst>
          </p:cNvPr>
          <p:cNvSpPr txBox="1">
            <a:spLocks noChangeArrowheads="1"/>
          </p:cNvSpPr>
          <p:nvPr/>
        </p:nvSpPr>
        <p:spPr bwMode="auto">
          <a:xfrm rot="5400000">
            <a:off x="1004379" y="3536135"/>
            <a:ext cx="2561760" cy="584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dirty="0">
                <a:solidFill>
                  <a:schemeClr val="bg1"/>
                </a:solidFill>
                <a:latin typeface="Britannic Bold" panose="020B0903060703020204" pitchFamily="34" charset="0"/>
              </a:rPr>
              <a:t>CONTENTS</a:t>
            </a:r>
            <a:endParaRPr lang="zh-CN" altLang="en-US" dirty="0">
              <a:solidFill>
                <a:schemeClr val="bg1"/>
              </a:solidFill>
              <a:latin typeface="Britannic Bold" panose="020B0903060703020204" pitchFamily="34" charset="0"/>
            </a:endParaRPr>
          </a:p>
        </p:txBody>
      </p:sp>
      <p:sp>
        <p:nvSpPr>
          <p:cNvPr id="2" name="灯片编号占位符 1">
            <a:extLst>
              <a:ext uri="{FF2B5EF4-FFF2-40B4-BE49-F238E27FC236}">
                <a16:creationId xmlns:a16="http://schemas.microsoft.com/office/drawing/2014/main" id="{AEA1E07F-5F00-4085-9702-6465440C1866}"/>
              </a:ext>
            </a:extLst>
          </p:cNvPr>
          <p:cNvSpPr>
            <a:spLocks noGrp="1"/>
          </p:cNvSpPr>
          <p:nvPr>
            <p:ph type="sldNum" sz="quarter" idx="4"/>
          </p:nvPr>
        </p:nvSpPr>
        <p:spPr/>
        <p:txBody>
          <a:bodyPr/>
          <a:lstStyle/>
          <a:p>
            <a:fld id="{089E6A1B-787B-48C2-89E0-46ED219FD4E0}" type="slidenum">
              <a:rPr lang="zh-CN" altLang="en-US" smtClean="0"/>
              <a:pPr/>
              <a:t>3</a:t>
            </a:fld>
            <a:endParaRPr lang="zh-CN" altLang="en-US" dirty="0"/>
          </a:p>
        </p:txBody>
      </p:sp>
      <p:sp>
        <p:nvSpPr>
          <p:cNvPr id="46" name="文本框 45">
            <a:extLst>
              <a:ext uri="{FF2B5EF4-FFF2-40B4-BE49-F238E27FC236}">
                <a16:creationId xmlns:a16="http://schemas.microsoft.com/office/drawing/2014/main" id="{16A1653D-738B-A747-BDEA-948908D64FB5}"/>
              </a:ext>
            </a:extLst>
          </p:cNvPr>
          <p:cNvSpPr txBox="1"/>
          <p:nvPr/>
        </p:nvSpPr>
        <p:spPr>
          <a:xfrm>
            <a:off x="5431582" y="214818"/>
            <a:ext cx="6610004" cy="461772"/>
          </a:xfrm>
          <a:prstGeom prst="rect">
            <a:avLst/>
          </a:prstGeom>
          <a:noFill/>
        </p:spPr>
        <p:txBody>
          <a:bodyPr wrap="square" rtlCol="0">
            <a:spAutoFit/>
          </a:bodyPr>
          <a:lstStyle/>
          <a:p>
            <a:r>
              <a:rPr kumimoji="1" lang="en-US" altLang="zh-CN" sz="2400" b="1" dirty="0">
                <a:latin typeface="KaiTi" panose="02010609060101010101" pitchFamily="49" charset="-122"/>
                <a:ea typeface="KaiTi" panose="02010609060101010101" pitchFamily="49" charset="-122"/>
              </a:rPr>
              <a:t>《</a:t>
            </a:r>
            <a:r>
              <a:rPr kumimoji="1" lang="zh-CN" altLang="en-US" sz="2400" b="1" dirty="0">
                <a:latin typeface="KaiTi" panose="02010609060101010101" pitchFamily="49" charset="-122"/>
                <a:ea typeface="KaiTi" panose="02010609060101010101" pitchFamily="49" charset="-122"/>
              </a:rPr>
              <a:t>国民经济统计学（第三版）</a:t>
            </a:r>
            <a:r>
              <a:rPr kumimoji="1" lang="en-US" altLang="zh-CN" sz="2400" b="1" dirty="0">
                <a:latin typeface="KaiTi" panose="02010609060101010101" pitchFamily="49" charset="-122"/>
                <a:ea typeface="KaiTi" panose="02010609060101010101" pitchFamily="49" charset="-122"/>
              </a:rPr>
              <a:t>》</a:t>
            </a:r>
            <a:r>
              <a:rPr kumimoji="1" lang="zh-CN" altLang="en-US" sz="2400" b="1" dirty="0">
                <a:latin typeface="KaiTi" panose="02010609060101010101" pitchFamily="49" charset="-122"/>
                <a:ea typeface="KaiTi" panose="02010609060101010101" pitchFamily="49" charset="-122"/>
              </a:rPr>
              <a:t>  主编：邱东</a:t>
            </a:r>
          </a:p>
        </p:txBody>
      </p:sp>
    </p:spTree>
    <p:extLst>
      <p:ext uri="{BB962C8B-B14F-4D97-AF65-F5344CB8AC3E}">
        <p14:creationId xmlns:p14="http://schemas.microsoft.com/office/powerpoint/2010/main" val="2898024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0">
            <a:extLst>
              <a:ext uri="{FF2B5EF4-FFF2-40B4-BE49-F238E27FC236}">
                <a16:creationId xmlns:a16="http://schemas.microsoft.com/office/drawing/2014/main" id="{347A1711-A3EC-47E2-9FCB-812AB9F2297C}"/>
              </a:ext>
            </a:extLst>
          </p:cNvPr>
          <p:cNvSpPr/>
          <p:nvPr/>
        </p:nvSpPr>
        <p:spPr>
          <a:xfrm>
            <a:off x="406574" y="1072108"/>
            <a:ext cx="5626472" cy="720167"/>
          </a:xfrm>
          <a:prstGeom prst="round2DiagRect">
            <a:avLst/>
          </a:prstGeom>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（三）环境污染</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和环境保护统计</a:t>
            </a:r>
          </a:p>
        </p:txBody>
      </p:sp>
      <p:sp>
        <p:nvSpPr>
          <p:cNvPr id="3" name="矩形 2">
            <a:extLst>
              <a:ext uri="{FF2B5EF4-FFF2-40B4-BE49-F238E27FC236}">
                <a16:creationId xmlns:a16="http://schemas.microsoft.com/office/drawing/2014/main" id="{CD7A0A50-A1E9-47F1-B630-0444970FB2E5}"/>
              </a:ext>
            </a:extLst>
          </p:cNvPr>
          <p:cNvSpPr/>
          <p:nvPr/>
        </p:nvSpPr>
        <p:spPr>
          <a:xfrm>
            <a:off x="803865" y="323439"/>
            <a:ext cx="2614818" cy="1477328"/>
          </a:xfrm>
          <a:prstGeom prst="rect">
            <a:avLst/>
          </a:prstGeom>
        </p:spPr>
        <p:txBody>
          <a:bodyPr wrap="none">
            <a:spAutoFit/>
          </a:bodyPr>
          <a:lstStyle/>
          <a:p>
            <a:r>
              <a:rPr lang="zh-CN" altLang="en-US" sz="3000" b="1" dirty="0">
                <a:solidFill>
                  <a:schemeClr val="bg1"/>
                </a:solidFill>
                <a:latin typeface="微软雅黑" pitchFamily="34" charset="-122"/>
                <a:ea typeface="微软雅黑" pitchFamily="34" charset="-122"/>
              </a:rPr>
              <a:t> </a:t>
            </a:r>
            <a:r>
              <a:rPr lang="zh-CN" altLang="en-US" sz="3000" b="1" dirty="0" smtClean="0">
                <a:solidFill>
                  <a:schemeClr val="bg1"/>
                </a:solidFill>
                <a:latin typeface="微软雅黑" pitchFamily="34" charset="-122"/>
                <a:ea typeface="微软雅黑" pitchFamily="34" charset="-122"/>
              </a:rPr>
              <a:t>二</a:t>
            </a:r>
            <a:r>
              <a:rPr lang="zh-CN" altLang="en-US" sz="3000" b="1" dirty="0" smtClean="0">
                <a:solidFill>
                  <a:schemeClr val="bg1"/>
                </a:solidFill>
                <a:latin typeface="宋体" pitchFamily="2" charset="-122"/>
                <a:ea typeface="宋体" pitchFamily="2" charset="-122"/>
              </a:rPr>
              <a:t>、</a:t>
            </a:r>
            <a:r>
              <a:rPr lang="zh-CN" altLang="en-US" sz="3000" b="1" dirty="0" smtClean="0">
                <a:solidFill>
                  <a:schemeClr val="bg1"/>
                </a:solidFill>
                <a:latin typeface="微软雅黑" pitchFamily="34" charset="-122"/>
                <a:ea typeface="微软雅黑" pitchFamily="34" charset="-122"/>
              </a:rPr>
              <a:t>环境统计</a:t>
            </a: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4"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Group 18"/>
          <p:cNvGrpSpPr>
            <a:grpSpLocks/>
          </p:cNvGrpSpPr>
          <p:nvPr/>
        </p:nvGrpSpPr>
        <p:grpSpPr bwMode="auto">
          <a:xfrm>
            <a:off x="1270670" y="2061642"/>
            <a:ext cx="3306762" cy="3840163"/>
            <a:chOff x="2208" y="1299"/>
            <a:chExt cx="1363" cy="1991"/>
          </a:xfrm>
        </p:grpSpPr>
        <p:sp>
          <p:nvSpPr>
            <p:cNvPr id="6"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p:spPr>
          <p:txBody>
            <a:bodyPr wrap="none" anchor="ctr"/>
            <a:lstStyle/>
            <a:p>
              <a:endParaRPr lang="zh-CN" altLang="en-US" u="none"/>
            </a:p>
          </p:txBody>
        </p:sp>
        <p:sp>
          <p:nvSpPr>
            <p:cNvPr id="7" name="AutoShape 20"/>
            <p:cNvSpPr>
              <a:spLocks noChangeArrowheads="1"/>
            </p:cNvSpPr>
            <p:nvPr/>
          </p:nvSpPr>
          <p:spPr bwMode="gray">
            <a:xfrm>
              <a:off x="2229" y="1495"/>
              <a:ext cx="1322" cy="1766"/>
            </a:xfrm>
            <a:prstGeom prst="roundRect">
              <a:avLst>
                <a:gd name="adj" fmla="val 16667"/>
              </a:avLst>
            </a:prstGeom>
            <a:solidFill>
              <a:srgbClr val="73E77E"/>
            </a:solidFill>
            <a:ln w="9525">
              <a:noFill/>
              <a:round/>
              <a:headEnd/>
              <a:tailEnd/>
            </a:ln>
          </p:spPr>
          <p:txBody>
            <a:bodyPr wrap="none" anchor="ctr"/>
            <a:lstStyle/>
            <a:p>
              <a:endParaRPr lang="zh-CN" altLang="en-US" u="none"/>
            </a:p>
          </p:txBody>
        </p:sp>
        <p:sp>
          <p:nvSpPr>
            <p:cNvPr id="8"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B3F2B9"/>
                </a:gs>
              </a:gsLst>
              <a:lin ang="5400000" scaled="1"/>
            </a:gradFill>
            <a:ln w="9525">
              <a:noFill/>
              <a:round/>
              <a:headEnd/>
              <a:tailEnd/>
            </a:ln>
          </p:spPr>
          <p:txBody>
            <a:bodyPr wrap="none" anchor="ctr"/>
            <a:lstStyle/>
            <a:p>
              <a:endParaRPr lang="zh-CN" altLang="en-US" u="none"/>
            </a:p>
          </p:txBody>
        </p:sp>
        <p:sp>
          <p:nvSpPr>
            <p:cNvPr id="9" name="AutoShape 22"/>
            <p:cNvSpPr>
              <a:spLocks noChangeArrowheads="1"/>
            </p:cNvSpPr>
            <p:nvPr/>
          </p:nvSpPr>
          <p:spPr bwMode="gray">
            <a:xfrm>
              <a:off x="2240" y="1509"/>
              <a:ext cx="1304" cy="446"/>
            </a:xfrm>
            <a:prstGeom prst="roundRect">
              <a:avLst>
                <a:gd name="adj" fmla="val 50000"/>
              </a:avLst>
            </a:prstGeom>
            <a:gradFill rotWithShape="1">
              <a:gsLst>
                <a:gs pos="0">
                  <a:srgbClr val="D0F7D4"/>
                </a:gs>
                <a:gs pos="100000">
                  <a:srgbClr val="73E77E"/>
                </a:gs>
              </a:gsLst>
              <a:lin ang="5400000" scaled="1"/>
            </a:gradFill>
            <a:ln w="9525">
              <a:noFill/>
              <a:round/>
              <a:headEnd/>
              <a:tailEnd/>
            </a:ln>
          </p:spPr>
          <p:txBody>
            <a:bodyPr wrap="none" anchor="ctr"/>
            <a:lstStyle/>
            <a:p>
              <a:endParaRPr lang="zh-CN" altLang="en-US" u="none"/>
            </a:p>
          </p:txBody>
        </p:sp>
        <p:sp>
          <p:nvSpPr>
            <p:cNvPr id="10" name="Oval 23"/>
            <p:cNvSpPr>
              <a:spLocks noChangeArrowheads="1"/>
            </p:cNvSpPr>
            <p:nvPr/>
          </p:nvSpPr>
          <p:spPr bwMode="gray">
            <a:xfrm>
              <a:off x="2678" y="1347"/>
              <a:ext cx="404" cy="303"/>
            </a:xfrm>
            <a:prstGeom prst="ellipse">
              <a:avLst/>
            </a:prstGeom>
            <a:solidFill>
              <a:srgbClr val="333333"/>
            </a:solidFill>
            <a:ln w="38100" algn="ctr">
              <a:noFill/>
              <a:round/>
              <a:headEnd/>
              <a:tailEnd/>
            </a:ln>
          </p:spPr>
          <p:txBody>
            <a:bodyPr anchor="ctr">
              <a:spAutoFit/>
            </a:bodyPr>
            <a:lstStyle/>
            <a:p>
              <a:endParaRPr lang="zh-CN" altLang="en-US" u="none"/>
            </a:p>
          </p:txBody>
        </p:sp>
        <p:sp>
          <p:nvSpPr>
            <p:cNvPr id="11" name="Oval 24"/>
            <p:cNvSpPr>
              <a:spLocks noChangeArrowheads="1"/>
            </p:cNvSpPr>
            <p:nvPr/>
          </p:nvSpPr>
          <p:spPr bwMode="gray">
            <a:xfrm>
              <a:off x="2681" y="1299"/>
              <a:ext cx="392" cy="39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en-US" u="none"/>
            </a:p>
          </p:txBody>
        </p:sp>
        <p:sp>
          <p:nvSpPr>
            <p:cNvPr id="12"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en-US" u="none"/>
            </a:p>
          </p:txBody>
        </p:sp>
        <p:sp>
          <p:nvSpPr>
            <p:cNvPr id="13" name="Oval 26"/>
            <p:cNvSpPr>
              <a:spLocks noChangeArrowheads="1"/>
            </p:cNvSpPr>
            <p:nvPr/>
          </p:nvSpPr>
          <p:spPr bwMode="gray">
            <a:xfrm>
              <a:off x="2454" y="1305"/>
              <a:ext cx="807" cy="357"/>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en-US" u="none"/>
            </a:p>
          </p:txBody>
        </p:sp>
        <p:sp>
          <p:nvSpPr>
            <p:cNvPr id="14" name="Oval 27"/>
            <p:cNvSpPr>
              <a:spLocks noChangeArrowheads="1"/>
            </p:cNvSpPr>
            <p:nvPr/>
          </p:nvSpPr>
          <p:spPr bwMode="gray">
            <a:xfrm>
              <a:off x="2712" y="1315"/>
              <a:ext cx="323" cy="290"/>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en-US" u="none"/>
            </a:p>
          </p:txBody>
        </p:sp>
        <p:sp>
          <p:nvSpPr>
            <p:cNvPr id="15" name="Text Box 28"/>
            <p:cNvSpPr txBox="1">
              <a:spLocks noChangeArrowheads="1"/>
            </p:cNvSpPr>
            <p:nvPr/>
          </p:nvSpPr>
          <p:spPr bwMode="gray">
            <a:xfrm>
              <a:off x="2472" y="1354"/>
              <a:ext cx="808" cy="223"/>
            </a:xfrm>
            <a:prstGeom prst="rect">
              <a:avLst/>
            </a:prstGeom>
            <a:noFill/>
            <a:ln w="9525" algn="ctr">
              <a:noFill/>
              <a:miter lim="800000"/>
              <a:headEnd/>
              <a:tailEnd/>
            </a:ln>
          </p:spPr>
          <p:txBody>
            <a:bodyPr wrap="none">
              <a:spAutoFit/>
            </a:bodyPr>
            <a:lstStyle/>
            <a:p>
              <a:pPr algn="ctr"/>
              <a:r>
                <a:rPr lang="zh-CN" altLang="en-US" sz="2200" b="1" u="none" dirty="0">
                  <a:latin typeface="微软雅黑" pitchFamily="34" charset="-122"/>
                  <a:ea typeface="微软雅黑" pitchFamily="34" charset="-122"/>
                </a:rPr>
                <a:t>环境保护统计</a:t>
              </a:r>
              <a:r>
                <a:rPr lang="zh-CN" altLang="en-US" sz="2200" dirty="0">
                  <a:latin typeface="微软雅黑" pitchFamily="34" charset="-122"/>
                  <a:ea typeface="微软雅黑" pitchFamily="34" charset="-122"/>
                </a:rPr>
                <a:t> </a:t>
              </a:r>
              <a:endParaRPr lang="en-US" altLang="zh-CN" sz="2200" dirty="0">
                <a:latin typeface="微软雅黑" pitchFamily="34" charset="-122"/>
                <a:ea typeface="微软雅黑" pitchFamily="34" charset="-122"/>
              </a:endParaRPr>
            </a:p>
          </p:txBody>
        </p:sp>
        <p:sp>
          <p:nvSpPr>
            <p:cNvPr id="16" name="Text Box 29"/>
            <p:cNvSpPr txBox="1">
              <a:spLocks noChangeArrowheads="1"/>
            </p:cNvSpPr>
            <p:nvPr/>
          </p:nvSpPr>
          <p:spPr bwMode="gray">
            <a:xfrm>
              <a:off x="2256" y="1776"/>
              <a:ext cx="1296" cy="1177"/>
            </a:xfrm>
            <a:prstGeom prst="rect">
              <a:avLst/>
            </a:prstGeom>
            <a:noFill/>
            <a:ln w="9525" algn="ctr">
              <a:noFill/>
              <a:miter lim="800000"/>
              <a:headEnd/>
              <a:tailEnd/>
            </a:ln>
          </p:spPr>
          <p:txBody>
            <a:bodyPr>
              <a:spAutoFit/>
            </a:bodyPr>
            <a:lstStyle/>
            <a:p>
              <a:pPr marL="285750" indent="-285750">
                <a:lnSpc>
                  <a:spcPct val="250000"/>
                </a:lnSpc>
                <a:buFont typeface="Wingdings" pitchFamily="2" charset="2"/>
                <a:buChar char="u"/>
              </a:pPr>
              <a:r>
                <a:rPr lang="zh-CN" altLang="en-US" sz="2000" b="1" u="none" dirty="0" smtClean="0">
                  <a:latin typeface="微软雅黑" pitchFamily="34" charset="-122"/>
                  <a:ea typeface="微软雅黑" pitchFamily="34" charset="-122"/>
                </a:rPr>
                <a:t>废弃物</a:t>
              </a:r>
              <a:r>
                <a:rPr lang="zh-CN" altLang="en-US" sz="2000" b="1" u="none" dirty="0">
                  <a:latin typeface="微软雅黑" pitchFamily="34" charset="-122"/>
                  <a:ea typeface="微软雅黑" pitchFamily="34" charset="-122"/>
                </a:rPr>
                <a:t>治理统计</a:t>
              </a:r>
            </a:p>
            <a:p>
              <a:pPr marL="285750" indent="-285750">
                <a:lnSpc>
                  <a:spcPct val="250000"/>
                </a:lnSpc>
                <a:buFont typeface="Wingdings" pitchFamily="2" charset="2"/>
                <a:buChar char="u"/>
              </a:pPr>
              <a:r>
                <a:rPr lang="zh-CN" altLang="en-US" sz="2000" b="1" u="none" dirty="0" smtClean="0">
                  <a:latin typeface="微软雅黑" pitchFamily="34" charset="-122"/>
                  <a:ea typeface="微软雅黑" pitchFamily="34" charset="-122"/>
                </a:rPr>
                <a:t>环境保护</a:t>
              </a:r>
              <a:r>
                <a:rPr lang="zh-CN" altLang="en-US" sz="2000" b="1" u="none" dirty="0">
                  <a:latin typeface="微软雅黑" pitchFamily="34" charset="-122"/>
                  <a:ea typeface="微软雅黑" pitchFamily="34" charset="-122"/>
                </a:rPr>
                <a:t>税费统计</a:t>
              </a:r>
            </a:p>
            <a:p>
              <a:pPr marL="285750" indent="-285750">
                <a:lnSpc>
                  <a:spcPct val="250000"/>
                </a:lnSpc>
                <a:buFont typeface="Wingdings" pitchFamily="2" charset="2"/>
                <a:buChar char="u"/>
              </a:pPr>
              <a:r>
                <a:rPr lang="zh-CN" altLang="en-US" sz="2000" b="1" u="none" dirty="0" smtClean="0">
                  <a:latin typeface="微软雅黑" pitchFamily="34" charset="-122"/>
                  <a:ea typeface="微软雅黑" pitchFamily="34" charset="-122"/>
                </a:rPr>
                <a:t>环境保护</a:t>
              </a:r>
              <a:r>
                <a:rPr lang="zh-CN" altLang="en-US" sz="2000" b="1" u="none" dirty="0">
                  <a:latin typeface="微软雅黑" pitchFamily="34" charset="-122"/>
                  <a:ea typeface="微软雅黑" pitchFamily="34" charset="-122"/>
                </a:rPr>
                <a:t>支出统计</a:t>
              </a:r>
              <a:r>
                <a:rPr lang="zh-CN" altLang="en-US" sz="2000" dirty="0">
                  <a:latin typeface="微软雅黑" pitchFamily="34" charset="-122"/>
                  <a:ea typeface="微软雅黑" pitchFamily="34" charset="-122"/>
                </a:rPr>
                <a:t> </a:t>
              </a:r>
              <a:r>
                <a:rPr lang="zh-CN" altLang="en-US" sz="2000" u="none" dirty="0">
                  <a:latin typeface="微软雅黑" pitchFamily="34" charset="-122"/>
                  <a:ea typeface="微软雅黑" pitchFamily="34" charset="-122"/>
                </a:rPr>
                <a:t> </a:t>
              </a:r>
            </a:p>
          </p:txBody>
        </p:sp>
      </p:grpSp>
      <p:sp>
        <p:nvSpPr>
          <p:cNvPr id="17" name="云形标注 16"/>
          <p:cNvSpPr/>
          <p:nvPr/>
        </p:nvSpPr>
        <p:spPr>
          <a:xfrm>
            <a:off x="5371182" y="1717155"/>
            <a:ext cx="4396432" cy="1609725"/>
          </a:xfrm>
          <a:prstGeom prst="cloudCallout">
            <a:avLst>
              <a:gd name="adj1" fmla="val -85958"/>
              <a:gd name="adj2" fmla="val 5003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2000" b="1" dirty="0">
                <a:solidFill>
                  <a:srgbClr val="00B050"/>
                </a:solidFill>
                <a:latin typeface="微软雅黑" pitchFamily="34" charset="-122"/>
                <a:ea typeface="微软雅黑" pitchFamily="34" charset="-122"/>
              </a:rPr>
              <a:t>废弃物治理量统计、废弃物治理率统计以及废弃物治理投入统计。</a:t>
            </a:r>
            <a:endParaRPr lang="zh-CN" altLang="en-US" sz="2000" b="1" dirty="0">
              <a:solidFill>
                <a:srgbClr val="00B050"/>
              </a:solidFill>
              <a:latin typeface="微软雅黑" pitchFamily="34" charset="-122"/>
              <a:ea typeface="微软雅黑" pitchFamily="34" charset="-122"/>
            </a:endParaRPr>
          </a:p>
        </p:txBody>
      </p:sp>
      <p:sp>
        <p:nvSpPr>
          <p:cNvPr id="18" name="线形标注 2(无边框) 17"/>
          <p:cNvSpPr/>
          <p:nvPr/>
        </p:nvSpPr>
        <p:spPr>
          <a:xfrm>
            <a:off x="5375126" y="3573810"/>
            <a:ext cx="4608512" cy="865187"/>
          </a:xfrm>
          <a:prstGeom prst="callout2">
            <a:avLst>
              <a:gd name="adj1" fmla="val 47765"/>
              <a:gd name="adj2" fmla="val -839"/>
              <a:gd name="adj3" fmla="val 60154"/>
              <a:gd name="adj4" fmla="val -17270"/>
              <a:gd name="adj5" fmla="val 77874"/>
              <a:gd name="adj6" fmla="val -3397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b="1" u="none" dirty="0">
                <a:latin typeface="微软雅黑" pitchFamily="34" charset="-122"/>
                <a:ea typeface="微软雅黑" pitchFamily="34" charset="-122"/>
              </a:rPr>
              <a:t>1972</a:t>
            </a:r>
            <a:r>
              <a:rPr lang="zh-CN" altLang="zh-CN" sz="2000" b="1" u="none" dirty="0">
                <a:latin typeface="微软雅黑" pitchFamily="34" charset="-122"/>
                <a:ea typeface="微软雅黑" pitchFamily="34" charset="-122"/>
              </a:rPr>
              <a:t>年经济合作与发展组织提出的“排污者付费原则”</a:t>
            </a:r>
            <a:endParaRPr lang="zh-CN" altLang="en-US" sz="2000" b="1" u="none" dirty="0">
              <a:latin typeface="微软雅黑" pitchFamily="34" charset="-122"/>
              <a:ea typeface="微软雅黑" pitchFamily="34" charset="-122"/>
            </a:endParaRPr>
          </a:p>
        </p:txBody>
      </p:sp>
      <p:sp>
        <p:nvSpPr>
          <p:cNvPr id="19" name="圆角矩形标注 18"/>
          <p:cNvSpPr/>
          <p:nvPr/>
        </p:nvSpPr>
        <p:spPr>
          <a:xfrm>
            <a:off x="5371182" y="4797946"/>
            <a:ext cx="5260528" cy="1656309"/>
          </a:xfrm>
          <a:prstGeom prst="wedgeRoundRectCallout">
            <a:avLst>
              <a:gd name="adj1" fmla="val -80652"/>
              <a:gd name="adj2" fmla="val -34871"/>
              <a:gd name="adj3" fmla="val 1666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2000" b="1" dirty="0">
                <a:latin typeface="微软雅黑" pitchFamily="34" charset="-122"/>
                <a:ea typeface="微软雅黑" pitchFamily="34" charset="-122"/>
              </a:rPr>
              <a:t>从总额和分类统计两方面进行。比如环保支出总额统计、按照支出主体（个人、企业和政府）进行的分类统计、按照使用方式（投资性支出和经常性支出）进行的分类统计等。</a:t>
            </a:r>
            <a:endParaRPr lang="zh-CN" altLang="en-US" sz="2000" b="1" dirty="0">
              <a:latin typeface="微软雅黑" pitchFamily="34" charset="-122"/>
              <a:ea typeface="微软雅黑"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对角圆角矩形 10">
            <a:extLst>
              <a:ext uri="{FF2B5EF4-FFF2-40B4-BE49-F238E27FC236}">
                <a16:creationId xmlns:a16="http://schemas.microsoft.com/office/drawing/2014/main" id="{347A1711-A3EC-47E2-9FCB-812AB9F2297C}"/>
              </a:ext>
            </a:extLst>
          </p:cNvPr>
          <p:cNvSpPr/>
          <p:nvPr/>
        </p:nvSpPr>
        <p:spPr>
          <a:xfrm>
            <a:off x="262558" y="1108031"/>
            <a:ext cx="4577637" cy="720167"/>
          </a:xfrm>
          <a:prstGeom prst="round2DiagRect">
            <a:avLst/>
          </a:prstGeom>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（四）环境污染</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损害评估</a:t>
            </a:r>
          </a:p>
        </p:txBody>
      </p:sp>
      <p:sp>
        <p:nvSpPr>
          <p:cNvPr id="4" name="矩形 3">
            <a:extLst>
              <a:ext uri="{FF2B5EF4-FFF2-40B4-BE49-F238E27FC236}">
                <a16:creationId xmlns:a16="http://schemas.microsoft.com/office/drawing/2014/main" id="{CD7A0A50-A1E9-47F1-B630-0444970FB2E5}"/>
              </a:ext>
            </a:extLst>
          </p:cNvPr>
          <p:cNvSpPr/>
          <p:nvPr/>
        </p:nvSpPr>
        <p:spPr>
          <a:xfrm>
            <a:off x="766614" y="261442"/>
            <a:ext cx="2614818" cy="1477328"/>
          </a:xfrm>
          <a:prstGeom prst="rect">
            <a:avLst/>
          </a:prstGeom>
        </p:spPr>
        <p:txBody>
          <a:bodyPr wrap="none">
            <a:spAutoFit/>
          </a:bodyPr>
          <a:lstStyle/>
          <a:p>
            <a:r>
              <a:rPr lang="zh-CN" altLang="en-US" sz="3000" b="1" dirty="0">
                <a:solidFill>
                  <a:schemeClr val="bg1"/>
                </a:solidFill>
                <a:latin typeface="微软雅黑" pitchFamily="34" charset="-122"/>
                <a:ea typeface="微软雅黑" pitchFamily="34" charset="-122"/>
              </a:rPr>
              <a:t> </a:t>
            </a:r>
            <a:r>
              <a:rPr lang="zh-CN" altLang="en-US" sz="3000" b="1" dirty="0" smtClean="0">
                <a:solidFill>
                  <a:schemeClr val="bg1"/>
                </a:solidFill>
                <a:latin typeface="微软雅黑" pitchFamily="34" charset="-122"/>
                <a:ea typeface="微软雅黑" pitchFamily="34" charset="-122"/>
              </a:rPr>
              <a:t>二、环境统计</a:t>
            </a: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5"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CH2-3</a:t>
            </a:r>
            <a:r>
              <a:rPr lang="zh-CN" altLang="en-US" dirty="0" smtClean="0">
                <a:latin typeface="KaiTi" panose="02010609060101010101" pitchFamily="49" charset="-122"/>
                <a:ea typeface="KaiTi" panose="02010609060101010101" pitchFamily="49" charset="-122"/>
              </a:rPr>
              <a:t> 资源与环境统计</a:t>
            </a:r>
            <a:endParaRPr lang="zh-CN" altLang="en-US" dirty="0">
              <a:latin typeface="KaiTi" panose="02010609060101010101" pitchFamily="49" charset="-122"/>
              <a:ea typeface="KaiTi" panose="02010609060101010101" pitchFamily="49" charset="-122"/>
            </a:endParaRPr>
          </a:p>
        </p:txBody>
      </p:sp>
      <p:sp>
        <p:nvSpPr>
          <p:cNvPr id="7"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31</a:t>
            </a:fld>
            <a:endParaRPr lang="zh-CN" altLang="en-US" dirty="0"/>
          </a:p>
        </p:txBody>
      </p:sp>
      <p:sp>
        <p:nvSpPr>
          <p:cNvPr id="54273" name="Rectangle 1"/>
          <p:cNvSpPr>
            <a:spLocks noChangeArrowheads="1"/>
          </p:cNvSpPr>
          <p:nvPr/>
        </p:nvSpPr>
        <p:spPr bwMode="auto">
          <a:xfrm>
            <a:off x="694606" y="2421682"/>
            <a:ext cx="3240360" cy="390106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25000"/>
              </a:lnSpc>
              <a:spcBef>
                <a:spcPct val="0"/>
              </a:spcBef>
              <a:spcAft>
                <a:spcPct val="0"/>
              </a:spcAft>
              <a:buClrTx/>
              <a:buSzTx/>
              <a:buFontTx/>
              <a:buNone/>
              <a:tabLst/>
            </a:pPr>
            <a:r>
              <a:rPr kumimoji="0" lang="zh-CN" b="1" i="0" u="none" strike="noStrike" cap="none" normalizeH="0" baseline="0" dirty="0" smtClean="0">
                <a:ln>
                  <a:noFill/>
                </a:ln>
                <a:solidFill>
                  <a:schemeClr val="tx2">
                    <a:lumMod val="60000"/>
                    <a:lumOff val="40000"/>
                  </a:schemeClr>
                </a:solidFill>
                <a:effectLst/>
                <a:latin typeface="微软雅黑" pitchFamily="34" charset="-122"/>
                <a:ea typeface="微软雅黑" pitchFamily="34" charset="-122"/>
                <a:cs typeface="Times New Roman" pitchFamily="18" charset="0"/>
              </a:rPr>
              <a:t>环境污染损害鉴定评估是指评估机构运用专业知识和科学技术，按照规定的方法与程序，对污染环境或破坏生态的行为导致的环境损害程度与范围进行估算，判定因果关系，确定恢复措施使生态环境恢复到基线水平并对期间损害进行补偿，给出环境污染损害数额量化值，并为环境司法或环境管理提供技术服务的过程。</a:t>
            </a:r>
            <a:endParaRPr kumimoji="0" lang="zh-CN" b="1" i="0" u="none" strike="noStrike" cap="none" normalizeH="0" baseline="0" dirty="0" smtClean="0">
              <a:ln>
                <a:noFill/>
              </a:ln>
              <a:solidFill>
                <a:schemeClr val="tx2">
                  <a:lumMod val="60000"/>
                  <a:lumOff val="40000"/>
                </a:schemeClr>
              </a:solidFill>
              <a:effectLst/>
              <a:latin typeface="微软雅黑" pitchFamily="34" charset="-122"/>
              <a:ea typeface="微软雅黑" pitchFamily="34" charset="-122"/>
              <a:cs typeface="宋体" pitchFamily="2" charset="-122"/>
            </a:endParaRPr>
          </a:p>
        </p:txBody>
      </p:sp>
      <p:sp>
        <p:nvSpPr>
          <p:cNvPr id="8" name="图文框 7">
            <a:extLst>
              <a:ext uri="{FF2B5EF4-FFF2-40B4-BE49-F238E27FC236}">
                <a16:creationId xmlns:a16="http://schemas.microsoft.com/office/drawing/2014/main" id="{3DF901E5-5945-4810-A7B9-9A71A58848AF}"/>
              </a:ext>
            </a:extLst>
          </p:cNvPr>
          <p:cNvSpPr/>
          <p:nvPr/>
        </p:nvSpPr>
        <p:spPr>
          <a:xfrm>
            <a:off x="478582" y="1917626"/>
            <a:ext cx="3672408" cy="4536504"/>
          </a:xfrm>
          <a:prstGeom prst="frame">
            <a:avLst>
              <a:gd name="adj1" fmla="val 5450"/>
            </a:avLst>
          </a:prstGeom>
          <a:solidFill>
            <a:schemeClr val="accent1">
              <a:alpha val="40000"/>
            </a:schemeClr>
          </a:solidFill>
          <a:ln>
            <a:noFill/>
          </a:ln>
          <a:effectLst>
            <a:outerShdw blurRad="44450" dist="27940" dir="5400000" algn="ctr">
              <a:srgbClr val="000000">
                <a:alpha val="32000"/>
              </a:srgbClr>
            </a:outerShdw>
          </a:effectLst>
        </p:spPr>
        <p:style>
          <a:lnRef idx="0">
            <a:schemeClr val="accent2">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9" name="图文框 8">
            <a:extLst>
              <a:ext uri="{FF2B5EF4-FFF2-40B4-BE49-F238E27FC236}">
                <a16:creationId xmlns:a16="http://schemas.microsoft.com/office/drawing/2014/main" id="{3DF901E5-5945-4810-A7B9-9A71A58848AF}"/>
              </a:ext>
            </a:extLst>
          </p:cNvPr>
          <p:cNvSpPr/>
          <p:nvPr/>
        </p:nvSpPr>
        <p:spPr>
          <a:xfrm>
            <a:off x="4222998" y="1917626"/>
            <a:ext cx="3672408" cy="4544184"/>
          </a:xfrm>
          <a:prstGeom prst="frame">
            <a:avLst>
              <a:gd name="adj1" fmla="val 5450"/>
            </a:avLst>
          </a:prstGeom>
          <a:solidFill>
            <a:schemeClr val="accent1">
              <a:alpha val="40000"/>
            </a:schemeClr>
          </a:solidFill>
          <a:ln>
            <a:noFill/>
          </a:ln>
          <a:effectLst>
            <a:outerShdw blurRad="44450" dist="27940" dir="5400000" algn="ctr">
              <a:srgbClr val="000000">
                <a:alpha val="32000"/>
              </a:srgbClr>
            </a:outerShdw>
          </a:effectLst>
        </p:spPr>
        <p:style>
          <a:lnRef idx="0">
            <a:schemeClr val="accent2">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10" name="图文框 9">
            <a:extLst>
              <a:ext uri="{FF2B5EF4-FFF2-40B4-BE49-F238E27FC236}">
                <a16:creationId xmlns:a16="http://schemas.microsoft.com/office/drawing/2014/main" id="{3DF901E5-5945-4810-A7B9-9A71A58848AF}"/>
              </a:ext>
            </a:extLst>
          </p:cNvPr>
          <p:cNvSpPr/>
          <p:nvPr/>
        </p:nvSpPr>
        <p:spPr>
          <a:xfrm>
            <a:off x="7967414" y="1917626"/>
            <a:ext cx="3960439" cy="4536504"/>
          </a:xfrm>
          <a:prstGeom prst="frame">
            <a:avLst>
              <a:gd name="adj1" fmla="val 5450"/>
            </a:avLst>
          </a:prstGeom>
          <a:solidFill>
            <a:schemeClr val="accent1">
              <a:alpha val="40000"/>
            </a:schemeClr>
          </a:solidFill>
          <a:ln>
            <a:noFill/>
          </a:ln>
          <a:effectLst>
            <a:outerShdw blurRad="44450" dist="27940" dir="5400000" algn="ctr">
              <a:srgbClr val="000000">
                <a:alpha val="32000"/>
              </a:srgbClr>
            </a:outerShdw>
          </a:effectLst>
        </p:spPr>
        <p:style>
          <a:lnRef idx="0">
            <a:schemeClr val="accent2">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11" name="矩形 10"/>
          <p:cNvSpPr/>
          <p:nvPr/>
        </p:nvSpPr>
        <p:spPr>
          <a:xfrm>
            <a:off x="4583038" y="2828836"/>
            <a:ext cx="3024336" cy="2536400"/>
          </a:xfrm>
          <a:prstGeom prst="rect">
            <a:avLst/>
          </a:prstGeom>
        </p:spPr>
        <p:txBody>
          <a:bodyPr wrap="square">
            <a:spAutoFit/>
          </a:bodyPr>
          <a:lstStyle/>
          <a:p>
            <a:pPr>
              <a:lnSpc>
                <a:spcPct val="150000"/>
              </a:lnSpc>
            </a:pPr>
            <a:r>
              <a:rPr lang="zh-CN" altLang="en-US" b="1" dirty="0" smtClean="0">
                <a:solidFill>
                  <a:schemeClr val="accent4">
                    <a:lumMod val="75000"/>
                  </a:schemeClr>
                </a:solidFill>
                <a:latin typeface="微软雅黑" pitchFamily="34" charset="-122"/>
                <a:ea typeface="微软雅黑" pitchFamily="34" charset="-122"/>
              </a:rPr>
              <a:t>评估范围包括：人身损害、财产损害、生态环境资源损害、应急处置费用、调查评估费用、污染修复费用、事故影响损害和其他应当纳入评估范围内的损害。</a:t>
            </a:r>
            <a:endParaRPr lang="zh-CN" altLang="en-US" b="1" dirty="0">
              <a:solidFill>
                <a:schemeClr val="accent4">
                  <a:lumMod val="75000"/>
                </a:schemeClr>
              </a:solidFill>
              <a:latin typeface="微软雅黑" pitchFamily="34" charset="-122"/>
              <a:ea typeface="微软雅黑" pitchFamily="34" charset="-122"/>
            </a:endParaRPr>
          </a:p>
        </p:txBody>
      </p:sp>
      <p:sp>
        <p:nvSpPr>
          <p:cNvPr id="12" name="矩形 11"/>
          <p:cNvSpPr/>
          <p:nvPr/>
        </p:nvSpPr>
        <p:spPr>
          <a:xfrm>
            <a:off x="8183438" y="2565698"/>
            <a:ext cx="3672407" cy="3792578"/>
          </a:xfrm>
          <a:prstGeom prst="rect">
            <a:avLst/>
          </a:prstGeom>
        </p:spPr>
        <p:txBody>
          <a:bodyPr wrap="square">
            <a:spAutoFit/>
          </a:bodyPr>
          <a:lstStyle/>
          <a:p>
            <a:pPr>
              <a:lnSpc>
                <a:spcPct val="120000"/>
              </a:lnSpc>
            </a:pPr>
            <a:r>
              <a:rPr lang="en-US" altLang="zh-CN" b="1" dirty="0" smtClean="0">
                <a:solidFill>
                  <a:srgbClr val="00B050"/>
                </a:solidFill>
                <a:latin typeface="微软雅黑" pitchFamily="34" charset="-122"/>
                <a:ea typeface="微软雅黑" pitchFamily="34" charset="-122"/>
              </a:rPr>
              <a:t>2011</a:t>
            </a:r>
            <a:r>
              <a:rPr lang="zh-CN" altLang="zh-CN" b="1" dirty="0" smtClean="0">
                <a:solidFill>
                  <a:srgbClr val="00B050"/>
                </a:solidFill>
                <a:latin typeface="微软雅黑" pitchFamily="34" charset="-122"/>
                <a:ea typeface="微软雅黑" pitchFamily="34" charset="-122"/>
              </a:rPr>
              <a:t>年中国环境保护部发文《关于开展环境污染损害鉴定评估工作的若干意见》同年出台《环境污染损害数额计算推荐方法》第</a:t>
            </a:r>
            <a:r>
              <a:rPr lang="en-US" altLang="zh-CN" b="1" dirty="0" smtClean="0">
                <a:solidFill>
                  <a:srgbClr val="00B050"/>
                </a:solidFill>
                <a:latin typeface="微软雅黑" pitchFamily="34" charset="-122"/>
                <a:ea typeface="微软雅黑" pitchFamily="34" charset="-122"/>
              </a:rPr>
              <a:t>I</a:t>
            </a:r>
            <a:r>
              <a:rPr lang="zh-CN" altLang="zh-CN" b="1" dirty="0" smtClean="0">
                <a:solidFill>
                  <a:srgbClr val="00B050"/>
                </a:solidFill>
                <a:latin typeface="微软雅黑" pitchFamily="34" charset="-122"/>
                <a:ea typeface="微软雅黑" pitchFamily="34" charset="-122"/>
              </a:rPr>
              <a:t>版，启动环境污染损害评估尝试工作。</a:t>
            </a:r>
            <a:r>
              <a:rPr lang="en-US" altLang="zh-CN" b="1" dirty="0" smtClean="0">
                <a:solidFill>
                  <a:srgbClr val="00B050"/>
                </a:solidFill>
                <a:latin typeface="微软雅黑" pitchFamily="34" charset="-122"/>
                <a:ea typeface="微软雅黑" pitchFamily="34" charset="-122"/>
              </a:rPr>
              <a:t>2014</a:t>
            </a:r>
            <a:r>
              <a:rPr lang="zh-CN" altLang="zh-CN" b="1" dirty="0" smtClean="0">
                <a:solidFill>
                  <a:srgbClr val="00B050"/>
                </a:solidFill>
                <a:latin typeface="微软雅黑" pitchFamily="34" charset="-122"/>
                <a:ea typeface="微软雅黑" pitchFamily="34" charset="-122"/>
              </a:rPr>
              <a:t>年新《环境保护法》对环境污染损害评估工作进行规定，环境保护部出台《环境损害鉴定评估推荐方法》第</a:t>
            </a:r>
            <a:r>
              <a:rPr lang="en-US" altLang="zh-CN" b="1" dirty="0" smtClean="0">
                <a:solidFill>
                  <a:srgbClr val="00B050"/>
                </a:solidFill>
                <a:latin typeface="微软雅黑" pitchFamily="34" charset="-122"/>
                <a:ea typeface="微软雅黑" pitchFamily="34" charset="-122"/>
              </a:rPr>
              <a:t>Ⅱ</a:t>
            </a:r>
            <a:r>
              <a:rPr lang="zh-CN" altLang="zh-CN" b="1" dirty="0" smtClean="0">
                <a:solidFill>
                  <a:srgbClr val="00B050"/>
                </a:solidFill>
                <a:latin typeface="微软雅黑" pitchFamily="34" charset="-122"/>
                <a:ea typeface="微软雅黑" pitchFamily="34" charset="-122"/>
              </a:rPr>
              <a:t>版，推动环境损害赔偿制度建设，适应环境损害鉴定评估工作的需要</a:t>
            </a:r>
            <a:r>
              <a:rPr lang="zh-CN" altLang="en-US" b="1" dirty="0" smtClean="0">
                <a:solidFill>
                  <a:srgbClr val="00B050"/>
                </a:solidFill>
                <a:latin typeface="微软雅黑" pitchFamily="34" charset="-122"/>
                <a:ea typeface="微软雅黑" pitchFamily="34" charset="-122"/>
              </a:rPr>
              <a:t>。</a:t>
            </a:r>
            <a:endParaRPr lang="zh-CN" altLang="en-US" b="1" dirty="0">
              <a:solidFill>
                <a:srgbClr val="00B050"/>
              </a:solidFill>
              <a:latin typeface="微软雅黑" pitchFamily="34" charset="-122"/>
              <a:ea typeface="微软雅黑" pitchFamily="34" charset="-122"/>
            </a:endParaRPr>
          </a:p>
        </p:txBody>
      </p:sp>
      <p:sp>
        <p:nvSpPr>
          <p:cNvPr id="13" name="TextBox 12"/>
          <p:cNvSpPr txBox="1"/>
          <p:nvPr/>
        </p:nvSpPr>
        <p:spPr>
          <a:xfrm>
            <a:off x="1414686" y="2133650"/>
            <a:ext cx="1800200" cy="369332"/>
          </a:xfrm>
          <a:prstGeom prst="rect">
            <a:avLst/>
          </a:prstGeom>
          <a:solidFill>
            <a:schemeClr val="accent6"/>
          </a:solidFill>
        </p:spPr>
        <p:txBody>
          <a:bodyPr wrap="square" rtlCol="0">
            <a:spAutoFit/>
          </a:bodyPr>
          <a:lstStyle/>
          <a:p>
            <a:pPr algn="ctr"/>
            <a:r>
              <a:rPr lang="zh-CN" altLang="en-US" b="1" dirty="0" smtClean="0">
                <a:latin typeface="微软雅黑" pitchFamily="34" charset="-122"/>
                <a:ea typeface="微软雅黑" pitchFamily="34" charset="-122"/>
              </a:rPr>
              <a:t>界 定</a:t>
            </a:r>
            <a:endParaRPr lang="zh-CN" altLang="en-US" b="1" dirty="0">
              <a:latin typeface="微软雅黑" pitchFamily="34" charset="-122"/>
              <a:ea typeface="微软雅黑" pitchFamily="34" charset="-122"/>
            </a:endParaRPr>
          </a:p>
        </p:txBody>
      </p:sp>
      <p:sp>
        <p:nvSpPr>
          <p:cNvPr id="14" name="矩形 13"/>
          <p:cNvSpPr/>
          <p:nvPr/>
        </p:nvSpPr>
        <p:spPr>
          <a:xfrm>
            <a:off x="5087094" y="2133650"/>
            <a:ext cx="1872208" cy="369332"/>
          </a:xfrm>
          <a:prstGeom prst="rect">
            <a:avLst/>
          </a:prstGeom>
          <a:solidFill>
            <a:schemeClr val="accent6"/>
          </a:solidFill>
        </p:spPr>
        <p:txBody>
          <a:bodyPr wrap="square">
            <a:spAutoFit/>
          </a:bodyPr>
          <a:lstStyle/>
          <a:p>
            <a:pPr algn="ctr"/>
            <a:r>
              <a:rPr lang="zh-CN" altLang="en-US" b="1" dirty="0" smtClean="0">
                <a:solidFill>
                  <a:prstClr val="black"/>
                </a:solidFill>
                <a:latin typeface="微软雅黑" pitchFamily="34" charset="-122"/>
                <a:ea typeface="微软雅黑" pitchFamily="34" charset="-122"/>
              </a:rPr>
              <a:t>评估范围</a:t>
            </a:r>
            <a:endParaRPr lang="zh-CN" altLang="en-US" b="1" dirty="0">
              <a:latin typeface="微软雅黑" pitchFamily="34" charset="-122"/>
              <a:ea typeface="微软雅黑" pitchFamily="34" charset="-122"/>
            </a:endParaRPr>
          </a:p>
        </p:txBody>
      </p:sp>
      <p:sp>
        <p:nvSpPr>
          <p:cNvPr id="15" name="矩形 14"/>
          <p:cNvSpPr/>
          <p:nvPr/>
        </p:nvSpPr>
        <p:spPr>
          <a:xfrm>
            <a:off x="8471470" y="2133650"/>
            <a:ext cx="2954655" cy="369332"/>
          </a:xfrm>
          <a:prstGeom prst="rect">
            <a:avLst/>
          </a:prstGeom>
          <a:solidFill>
            <a:schemeClr val="accent6"/>
          </a:solidFill>
        </p:spPr>
        <p:txBody>
          <a:bodyPr wrap="none">
            <a:spAutoFit/>
          </a:bodyPr>
          <a:lstStyle/>
          <a:p>
            <a:r>
              <a:rPr lang="zh-CN" altLang="zh-CN" b="1" dirty="0" smtClean="0">
                <a:solidFill>
                  <a:prstClr val="black"/>
                </a:solidFill>
                <a:latin typeface="微软雅黑" pitchFamily="34" charset="-122"/>
                <a:ea typeface="微软雅黑" pitchFamily="34" charset="-122"/>
              </a:rPr>
              <a:t>中</a:t>
            </a:r>
            <a:r>
              <a:rPr lang="zh-CN" altLang="en-US" b="1" dirty="0" smtClean="0">
                <a:solidFill>
                  <a:prstClr val="black"/>
                </a:solidFill>
                <a:latin typeface="微软雅黑" pitchFamily="34" charset="-122"/>
                <a:ea typeface="微软雅黑" pitchFamily="34" charset="-122"/>
              </a:rPr>
              <a:t>国环境污染损害评估实践</a:t>
            </a:r>
            <a:endParaRPr lang="zh-CN" altLang="en-US" b="1" dirty="0">
              <a:latin typeface="微软雅黑" pitchFamily="34" charset="-122"/>
              <a:ea typeface="微软雅黑"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67">
            <a:extLst>
              <a:ext uri="{FF2B5EF4-FFF2-40B4-BE49-F238E27FC236}">
                <a16:creationId xmlns:a16="http://schemas.microsoft.com/office/drawing/2014/main" id="{62EFF0B4-D973-45ED-AFF9-2AAE64E669A3}"/>
              </a:ext>
            </a:extLst>
          </p:cNvPr>
          <p:cNvGrpSpPr/>
          <p:nvPr/>
        </p:nvGrpSpPr>
        <p:grpSpPr>
          <a:xfrm>
            <a:off x="350701" y="1427757"/>
            <a:ext cx="3044486" cy="4039487"/>
            <a:chOff x="1328641" y="1780173"/>
            <a:chExt cx="4105275" cy="3343757"/>
          </a:xfrm>
        </p:grpSpPr>
        <p:sp>
          <p:nvSpPr>
            <p:cNvPr id="66" name="矩形 65">
              <a:extLst>
                <a:ext uri="{FF2B5EF4-FFF2-40B4-BE49-F238E27FC236}">
                  <a16:creationId xmlns:a16="http://schemas.microsoft.com/office/drawing/2014/main" id="{57E49F87-C462-4897-A5FE-325A0ECDF4A1}"/>
                </a:ext>
              </a:extLst>
            </p:cNvPr>
            <p:cNvSpPr/>
            <p:nvPr/>
          </p:nvSpPr>
          <p:spPr>
            <a:xfrm>
              <a:off x="1328641" y="1780173"/>
              <a:ext cx="4105275" cy="3343757"/>
            </a:xfrm>
            <a:prstGeom prst="rect">
              <a:avLst/>
            </a:prstGeom>
            <a:solidFill>
              <a:schemeClr val="bg1"/>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7">
              <a:extLst>
                <a:ext uri="{FF2B5EF4-FFF2-40B4-BE49-F238E27FC236}">
                  <a16:creationId xmlns:a16="http://schemas.microsoft.com/office/drawing/2014/main" id="{200A1D12-1F0C-4A40-B8DA-FFEA2CA4A381}"/>
                </a:ext>
              </a:extLst>
            </p:cNvPr>
            <p:cNvSpPr>
              <a:spLocks noEditPoints="1"/>
            </p:cNvSpPr>
            <p:nvPr/>
          </p:nvSpPr>
          <p:spPr bwMode="auto">
            <a:xfrm>
              <a:off x="2313471" y="2391004"/>
              <a:ext cx="2085566" cy="2073382"/>
            </a:xfrm>
            <a:custGeom>
              <a:avLst/>
              <a:gdLst>
                <a:gd name="T0" fmla="*/ 870 w 1809"/>
                <a:gd name="T1" fmla="*/ 879 h 2152"/>
                <a:gd name="T2" fmla="*/ 870 w 1809"/>
                <a:gd name="T3" fmla="*/ 2152 h 2152"/>
                <a:gd name="T4" fmla="*/ 1809 w 1809"/>
                <a:gd name="T5" fmla="*/ 1820 h 2152"/>
                <a:gd name="T6" fmla="*/ 1809 w 1809"/>
                <a:gd name="T7" fmla="*/ 547 h 2152"/>
                <a:gd name="T8" fmla="*/ 870 w 1809"/>
                <a:gd name="T9" fmla="*/ 879 h 2152"/>
                <a:gd name="T10" fmla="*/ 785 w 1809"/>
                <a:gd name="T11" fmla="*/ 961 h 2152"/>
                <a:gd name="T12" fmla="*/ 785 w 1809"/>
                <a:gd name="T13" fmla="*/ 1138 h 2152"/>
                <a:gd name="T14" fmla="*/ 613 w 1809"/>
                <a:gd name="T15" fmla="*/ 1053 h 2152"/>
                <a:gd name="T16" fmla="*/ 613 w 1809"/>
                <a:gd name="T17" fmla="*/ 864 h 2152"/>
                <a:gd name="T18" fmla="*/ 785 w 1809"/>
                <a:gd name="T19" fmla="*/ 961 h 2152"/>
                <a:gd name="T20" fmla="*/ 1555 w 1809"/>
                <a:gd name="T21" fmla="*/ 410 h 2152"/>
                <a:gd name="T22" fmla="*/ 1507 w 1809"/>
                <a:gd name="T23" fmla="*/ 386 h 2152"/>
                <a:gd name="T24" fmla="*/ 602 w 1809"/>
                <a:gd name="T25" fmla="*/ 700 h 2152"/>
                <a:gd name="T26" fmla="*/ 576 w 1809"/>
                <a:gd name="T27" fmla="*/ 724 h 2152"/>
                <a:gd name="T28" fmla="*/ 576 w 1809"/>
                <a:gd name="T29" fmla="*/ 2017 h 2152"/>
                <a:gd name="T30" fmla="*/ 822 w 1809"/>
                <a:gd name="T31" fmla="*/ 2149 h 2152"/>
                <a:gd name="T32" fmla="*/ 822 w 1809"/>
                <a:gd name="T33" fmla="*/ 879 h 2152"/>
                <a:gd name="T34" fmla="*/ 622 w 1809"/>
                <a:gd name="T35" fmla="*/ 772 h 2152"/>
                <a:gd name="T36" fmla="*/ 625 w 1809"/>
                <a:gd name="T37" fmla="*/ 772 h 2152"/>
                <a:gd name="T38" fmla="*/ 1531 w 1809"/>
                <a:gd name="T39" fmla="*/ 457 h 2152"/>
                <a:gd name="T40" fmla="*/ 1555 w 1809"/>
                <a:gd name="T41" fmla="*/ 410 h 2152"/>
                <a:gd name="T42" fmla="*/ 209 w 1809"/>
                <a:gd name="T43" fmla="*/ 581 h 2152"/>
                <a:gd name="T44" fmla="*/ 209 w 1809"/>
                <a:gd name="T45" fmla="*/ 758 h 2152"/>
                <a:gd name="T46" fmla="*/ 37 w 1809"/>
                <a:gd name="T47" fmla="*/ 673 h 2152"/>
                <a:gd name="T48" fmla="*/ 37 w 1809"/>
                <a:gd name="T49" fmla="*/ 484 h 2152"/>
                <a:gd name="T50" fmla="*/ 209 w 1809"/>
                <a:gd name="T51" fmla="*/ 581 h 2152"/>
                <a:gd name="T52" fmla="*/ 978 w 1809"/>
                <a:gd name="T53" fmla="*/ 30 h 2152"/>
                <a:gd name="T54" fmla="*/ 931 w 1809"/>
                <a:gd name="T55" fmla="*/ 6 h 2152"/>
                <a:gd name="T56" fmla="*/ 25 w 1809"/>
                <a:gd name="T57" fmla="*/ 321 h 2152"/>
                <a:gd name="T58" fmla="*/ 0 w 1809"/>
                <a:gd name="T59" fmla="*/ 344 h 2152"/>
                <a:gd name="T60" fmla="*/ 0 w 1809"/>
                <a:gd name="T61" fmla="*/ 1638 h 2152"/>
                <a:gd name="T62" fmla="*/ 246 w 1809"/>
                <a:gd name="T63" fmla="*/ 1770 h 2152"/>
                <a:gd name="T64" fmla="*/ 246 w 1809"/>
                <a:gd name="T65" fmla="*/ 500 h 2152"/>
                <a:gd name="T66" fmla="*/ 46 w 1809"/>
                <a:gd name="T67" fmla="*/ 393 h 2152"/>
                <a:gd name="T68" fmla="*/ 49 w 1809"/>
                <a:gd name="T69" fmla="*/ 392 h 2152"/>
                <a:gd name="T70" fmla="*/ 954 w 1809"/>
                <a:gd name="T71" fmla="*/ 77 h 2152"/>
                <a:gd name="T72" fmla="*/ 978 w 1809"/>
                <a:gd name="T73" fmla="*/ 30 h 2152"/>
                <a:gd name="T74" fmla="*/ 497 w 1809"/>
                <a:gd name="T75" fmla="*/ 781 h 2152"/>
                <a:gd name="T76" fmla="*/ 497 w 1809"/>
                <a:gd name="T77" fmla="*/ 958 h 2152"/>
                <a:gd name="T78" fmla="*/ 325 w 1809"/>
                <a:gd name="T79" fmla="*/ 873 h 2152"/>
                <a:gd name="T80" fmla="*/ 325 w 1809"/>
                <a:gd name="T81" fmla="*/ 684 h 2152"/>
                <a:gd name="T82" fmla="*/ 497 w 1809"/>
                <a:gd name="T83" fmla="*/ 781 h 2152"/>
                <a:gd name="T84" fmla="*/ 1266 w 1809"/>
                <a:gd name="T85" fmla="*/ 230 h 2152"/>
                <a:gd name="T86" fmla="*/ 1219 w 1809"/>
                <a:gd name="T87" fmla="*/ 206 h 2152"/>
                <a:gd name="T88" fmla="*/ 313 w 1809"/>
                <a:gd name="T89" fmla="*/ 520 h 2152"/>
                <a:gd name="T90" fmla="*/ 288 w 1809"/>
                <a:gd name="T91" fmla="*/ 544 h 2152"/>
                <a:gd name="T92" fmla="*/ 288 w 1809"/>
                <a:gd name="T93" fmla="*/ 1837 h 2152"/>
                <a:gd name="T94" fmla="*/ 534 w 1809"/>
                <a:gd name="T95" fmla="*/ 1969 h 2152"/>
                <a:gd name="T96" fmla="*/ 534 w 1809"/>
                <a:gd name="T97" fmla="*/ 699 h 2152"/>
                <a:gd name="T98" fmla="*/ 334 w 1809"/>
                <a:gd name="T99" fmla="*/ 592 h 2152"/>
                <a:gd name="T100" fmla="*/ 337 w 1809"/>
                <a:gd name="T101" fmla="*/ 592 h 2152"/>
                <a:gd name="T102" fmla="*/ 1243 w 1809"/>
                <a:gd name="T103" fmla="*/ 277 h 2152"/>
                <a:gd name="T104" fmla="*/ 1266 w 1809"/>
                <a:gd name="T105" fmla="*/ 230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09" h="2152">
                  <a:moveTo>
                    <a:pt x="870" y="879"/>
                  </a:moveTo>
                  <a:lnTo>
                    <a:pt x="870" y="2152"/>
                  </a:lnTo>
                  <a:lnTo>
                    <a:pt x="1809" y="1820"/>
                  </a:lnTo>
                  <a:lnTo>
                    <a:pt x="1809" y="547"/>
                  </a:lnTo>
                  <a:lnTo>
                    <a:pt x="870" y="879"/>
                  </a:lnTo>
                  <a:close/>
                  <a:moveTo>
                    <a:pt x="785" y="961"/>
                  </a:moveTo>
                  <a:lnTo>
                    <a:pt x="785" y="1138"/>
                  </a:lnTo>
                  <a:cubicBezTo>
                    <a:pt x="699" y="1121"/>
                    <a:pt x="613" y="1053"/>
                    <a:pt x="613" y="1053"/>
                  </a:cubicBezTo>
                  <a:lnTo>
                    <a:pt x="613" y="864"/>
                  </a:lnTo>
                  <a:cubicBezTo>
                    <a:pt x="719" y="950"/>
                    <a:pt x="785" y="961"/>
                    <a:pt x="785" y="961"/>
                  </a:cubicBezTo>
                  <a:close/>
                  <a:moveTo>
                    <a:pt x="1555" y="410"/>
                  </a:moveTo>
                  <a:cubicBezTo>
                    <a:pt x="1548" y="390"/>
                    <a:pt x="1527" y="379"/>
                    <a:pt x="1507" y="386"/>
                  </a:cubicBezTo>
                  <a:lnTo>
                    <a:pt x="602" y="700"/>
                  </a:lnTo>
                  <a:cubicBezTo>
                    <a:pt x="590" y="704"/>
                    <a:pt x="580" y="713"/>
                    <a:pt x="576" y="724"/>
                  </a:cubicBezTo>
                  <a:lnTo>
                    <a:pt x="576" y="2017"/>
                  </a:lnTo>
                  <a:cubicBezTo>
                    <a:pt x="608" y="2080"/>
                    <a:pt x="741" y="2149"/>
                    <a:pt x="822" y="2149"/>
                  </a:cubicBezTo>
                  <a:lnTo>
                    <a:pt x="822" y="879"/>
                  </a:lnTo>
                  <a:cubicBezTo>
                    <a:pt x="779" y="873"/>
                    <a:pt x="682" y="822"/>
                    <a:pt x="622" y="772"/>
                  </a:cubicBezTo>
                  <a:cubicBezTo>
                    <a:pt x="623" y="772"/>
                    <a:pt x="624" y="772"/>
                    <a:pt x="625" y="772"/>
                  </a:cubicBezTo>
                  <a:lnTo>
                    <a:pt x="1531" y="457"/>
                  </a:lnTo>
                  <a:cubicBezTo>
                    <a:pt x="1550" y="450"/>
                    <a:pt x="1561" y="429"/>
                    <a:pt x="1555" y="410"/>
                  </a:cubicBezTo>
                  <a:close/>
                  <a:moveTo>
                    <a:pt x="209" y="581"/>
                  </a:moveTo>
                  <a:lnTo>
                    <a:pt x="209" y="758"/>
                  </a:lnTo>
                  <a:cubicBezTo>
                    <a:pt x="123" y="742"/>
                    <a:pt x="37" y="673"/>
                    <a:pt x="37" y="673"/>
                  </a:cubicBezTo>
                  <a:lnTo>
                    <a:pt x="37" y="484"/>
                  </a:lnTo>
                  <a:cubicBezTo>
                    <a:pt x="143" y="570"/>
                    <a:pt x="209" y="581"/>
                    <a:pt x="209" y="581"/>
                  </a:cubicBezTo>
                  <a:close/>
                  <a:moveTo>
                    <a:pt x="978" y="30"/>
                  </a:moveTo>
                  <a:cubicBezTo>
                    <a:pt x="972" y="11"/>
                    <a:pt x="951" y="0"/>
                    <a:pt x="931" y="6"/>
                  </a:cubicBezTo>
                  <a:lnTo>
                    <a:pt x="25" y="321"/>
                  </a:lnTo>
                  <a:cubicBezTo>
                    <a:pt x="14" y="325"/>
                    <a:pt x="3" y="334"/>
                    <a:pt x="0" y="344"/>
                  </a:cubicBezTo>
                  <a:lnTo>
                    <a:pt x="0" y="1638"/>
                  </a:lnTo>
                  <a:cubicBezTo>
                    <a:pt x="32" y="1700"/>
                    <a:pt x="165" y="1770"/>
                    <a:pt x="246" y="1770"/>
                  </a:cubicBezTo>
                  <a:lnTo>
                    <a:pt x="246" y="500"/>
                  </a:lnTo>
                  <a:cubicBezTo>
                    <a:pt x="203" y="493"/>
                    <a:pt x="106" y="443"/>
                    <a:pt x="46" y="393"/>
                  </a:cubicBezTo>
                  <a:cubicBezTo>
                    <a:pt x="47" y="393"/>
                    <a:pt x="48" y="392"/>
                    <a:pt x="49" y="392"/>
                  </a:cubicBezTo>
                  <a:lnTo>
                    <a:pt x="954" y="77"/>
                  </a:lnTo>
                  <a:cubicBezTo>
                    <a:pt x="974" y="71"/>
                    <a:pt x="985" y="50"/>
                    <a:pt x="978" y="30"/>
                  </a:cubicBezTo>
                  <a:close/>
                  <a:moveTo>
                    <a:pt x="497" y="781"/>
                  </a:moveTo>
                  <a:lnTo>
                    <a:pt x="497" y="958"/>
                  </a:lnTo>
                  <a:cubicBezTo>
                    <a:pt x="411" y="941"/>
                    <a:pt x="325" y="873"/>
                    <a:pt x="325" y="873"/>
                  </a:cubicBezTo>
                  <a:lnTo>
                    <a:pt x="325" y="684"/>
                  </a:lnTo>
                  <a:cubicBezTo>
                    <a:pt x="431" y="770"/>
                    <a:pt x="497" y="781"/>
                    <a:pt x="497" y="781"/>
                  </a:cubicBezTo>
                  <a:close/>
                  <a:moveTo>
                    <a:pt x="1266" y="230"/>
                  </a:moveTo>
                  <a:cubicBezTo>
                    <a:pt x="1260" y="210"/>
                    <a:pt x="1239" y="199"/>
                    <a:pt x="1219" y="206"/>
                  </a:cubicBezTo>
                  <a:lnTo>
                    <a:pt x="313" y="520"/>
                  </a:lnTo>
                  <a:cubicBezTo>
                    <a:pt x="302" y="524"/>
                    <a:pt x="291" y="533"/>
                    <a:pt x="288" y="544"/>
                  </a:cubicBezTo>
                  <a:lnTo>
                    <a:pt x="288" y="1837"/>
                  </a:lnTo>
                  <a:cubicBezTo>
                    <a:pt x="320" y="1900"/>
                    <a:pt x="453" y="1969"/>
                    <a:pt x="534" y="1969"/>
                  </a:cubicBezTo>
                  <a:lnTo>
                    <a:pt x="534" y="699"/>
                  </a:lnTo>
                  <a:cubicBezTo>
                    <a:pt x="491" y="693"/>
                    <a:pt x="394" y="642"/>
                    <a:pt x="334" y="592"/>
                  </a:cubicBezTo>
                  <a:cubicBezTo>
                    <a:pt x="335" y="592"/>
                    <a:pt x="336" y="592"/>
                    <a:pt x="337" y="592"/>
                  </a:cubicBezTo>
                  <a:lnTo>
                    <a:pt x="1243" y="277"/>
                  </a:lnTo>
                  <a:cubicBezTo>
                    <a:pt x="1262" y="270"/>
                    <a:pt x="1273" y="249"/>
                    <a:pt x="1266" y="230"/>
                  </a:cubicBezTo>
                  <a:close/>
                </a:path>
              </a:pathLst>
            </a:custGeom>
            <a:solidFill>
              <a:srgbClr val="00A9F3"/>
            </a:solidFill>
            <a:ln>
              <a:noFill/>
            </a:ln>
          </p:spPr>
          <p:txBody>
            <a:bodyPr vert="horz" wrap="square" lIns="91440" tIns="45720" rIns="91440" bIns="45720" numCol="1" anchor="t" anchorCtr="0" compatLnSpc="1"/>
            <a:lstStyle/>
            <a:p>
              <a:endParaRPr lang="zh-CN" altLang="en-US"/>
            </a:p>
          </p:txBody>
        </p:sp>
      </p:grpSp>
      <p:sp>
        <p:nvSpPr>
          <p:cNvPr id="2" name="灯片编号占位符 1">
            <a:extLst>
              <a:ext uri="{FF2B5EF4-FFF2-40B4-BE49-F238E27FC236}">
                <a16:creationId xmlns:a16="http://schemas.microsoft.com/office/drawing/2014/main" id="{C799BB6C-7C11-4C66-93D6-83490D65C676}"/>
              </a:ext>
            </a:extLst>
          </p:cNvPr>
          <p:cNvSpPr>
            <a:spLocks noGrp="1"/>
          </p:cNvSpPr>
          <p:nvPr>
            <p:ph type="sldNum" sz="quarter" idx="4"/>
          </p:nvPr>
        </p:nvSpPr>
        <p:spPr/>
        <p:txBody>
          <a:bodyPr/>
          <a:lstStyle/>
          <a:p>
            <a:fld id="{089E6A1B-787B-48C2-89E0-46ED219FD4E0}" type="slidenum">
              <a:rPr lang="zh-CN" altLang="en-US" smtClean="0"/>
              <a:pPr/>
              <a:t>32</a:t>
            </a:fld>
            <a:endParaRPr lang="zh-CN" altLang="en-US" dirty="0"/>
          </a:p>
        </p:txBody>
      </p:sp>
      <p:grpSp>
        <p:nvGrpSpPr>
          <p:cNvPr id="5" name="组合 2">
            <a:extLst>
              <a:ext uri="{FF2B5EF4-FFF2-40B4-BE49-F238E27FC236}">
                <a16:creationId xmlns:a16="http://schemas.microsoft.com/office/drawing/2014/main" id="{658BBE77-D801-2D4D-AE36-C0518A8BA740}"/>
              </a:ext>
            </a:extLst>
          </p:cNvPr>
          <p:cNvGrpSpPr/>
          <p:nvPr/>
        </p:nvGrpSpPr>
        <p:grpSpPr>
          <a:xfrm>
            <a:off x="3808358" y="1427757"/>
            <a:ext cx="7087635" cy="4060659"/>
            <a:chOff x="3644399" y="1798591"/>
            <a:chExt cx="7088558" cy="4059719"/>
          </a:xfrm>
        </p:grpSpPr>
        <p:grpSp>
          <p:nvGrpSpPr>
            <p:cNvPr id="6" name="组合 69">
              <a:extLst>
                <a:ext uri="{FF2B5EF4-FFF2-40B4-BE49-F238E27FC236}">
                  <a16:creationId xmlns:a16="http://schemas.microsoft.com/office/drawing/2014/main" id="{AE7744D2-F0A6-4388-B36F-0875FA5E87ED}"/>
                </a:ext>
              </a:extLst>
            </p:cNvPr>
            <p:cNvGrpSpPr/>
            <p:nvPr/>
          </p:nvGrpSpPr>
          <p:grpSpPr>
            <a:xfrm>
              <a:off x="3644399" y="1798591"/>
              <a:ext cx="7088558" cy="3364924"/>
              <a:chOff x="5728032" y="1751598"/>
              <a:chExt cx="5338536" cy="3364924"/>
            </a:xfrm>
          </p:grpSpPr>
          <p:sp>
            <p:nvSpPr>
              <p:cNvPr id="4" name="TextBox 6">
                <a:extLst>
                  <a:ext uri="{FF2B5EF4-FFF2-40B4-BE49-F238E27FC236}">
                    <a16:creationId xmlns:a16="http://schemas.microsoft.com/office/drawing/2014/main" id="{05FC6914-E775-488E-83D5-17487A01516A}"/>
                  </a:ext>
                </a:extLst>
              </p:cNvPr>
              <p:cNvSpPr txBox="1"/>
              <p:nvPr/>
            </p:nvSpPr>
            <p:spPr>
              <a:xfrm>
                <a:off x="5728032" y="1751598"/>
                <a:ext cx="5338536" cy="584775"/>
              </a:xfrm>
              <a:prstGeom prst="rect">
                <a:avLst/>
              </a:prstGeom>
              <a:noFill/>
            </p:spPr>
            <p:txBody>
              <a:bodyPr wrap="square" rtlCol="0">
                <a:spAutoFit/>
              </a:bodyPr>
              <a:lstStyle/>
              <a:p>
                <a:pPr algn="ctr"/>
                <a:r>
                  <a:rPr lang="zh-CN" altLang="en-US" sz="3200" b="1" dirty="0">
                    <a:latin typeface="微软雅黑" panose="020B0503020204020204" pitchFamily="34" charset="-122"/>
                    <a:ea typeface="微软雅黑" panose="020B0503020204020204" pitchFamily="34" charset="-122"/>
                  </a:rPr>
                  <a:t>第四</a:t>
                </a:r>
                <a:r>
                  <a:rPr lang="zh-CN" altLang="en-US" sz="3200" b="1" dirty="0" smtClean="0">
                    <a:latin typeface="微软雅黑" panose="020B0503020204020204" pitchFamily="34" charset="-122"/>
                    <a:ea typeface="微软雅黑" panose="020B0503020204020204" pitchFamily="34" charset="-122"/>
                  </a:rPr>
                  <a:t>节    资产与负债统计</a:t>
                </a:r>
                <a:endParaRPr lang="zh-CN" altLang="en-US" sz="3200" b="1" dirty="0">
                  <a:latin typeface="微软雅黑" panose="020B0503020204020204" pitchFamily="34" charset="-122"/>
                  <a:ea typeface="微软雅黑" panose="020B0503020204020204" pitchFamily="34" charset="-122"/>
                </a:endParaRPr>
              </a:p>
            </p:txBody>
          </p:sp>
          <p:grpSp>
            <p:nvGrpSpPr>
              <p:cNvPr id="7" name="组合 46">
                <a:extLst>
                  <a:ext uri="{FF2B5EF4-FFF2-40B4-BE49-F238E27FC236}">
                    <a16:creationId xmlns:a16="http://schemas.microsoft.com/office/drawing/2014/main" id="{CE3376D5-9A58-4C76-B1C1-43A668E56427}"/>
                  </a:ext>
                </a:extLst>
              </p:cNvPr>
              <p:cNvGrpSpPr/>
              <p:nvPr/>
            </p:nvGrpSpPr>
            <p:grpSpPr>
              <a:xfrm>
                <a:off x="5728032" y="2523674"/>
                <a:ext cx="5135327" cy="504000"/>
                <a:chOff x="4012013" y="2937501"/>
                <a:chExt cx="5135327" cy="504000"/>
              </a:xfrm>
            </p:grpSpPr>
            <p:sp>
              <p:nvSpPr>
                <p:cNvPr id="42" name="TextBox 4">
                  <a:extLst>
                    <a:ext uri="{FF2B5EF4-FFF2-40B4-BE49-F238E27FC236}">
                      <a16:creationId xmlns:a16="http://schemas.microsoft.com/office/drawing/2014/main" id="{09C25F20-F08C-4CED-8BC8-91EC785ACC32}"/>
                    </a:ext>
                  </a:extLst>
                </p:cNvPr>
                <p:cNvSpPr txBox="1"/>
                <p:nvPr/>
              </p:nvSpPr>
              <p:spPr>
                <a:xfrm>
                  <a:off x="4600244" y="2938988"/>
                  <a:ext cx="4547096" cy="461558"/>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endParaRPr lang="zh-CN" altLang="en-US" sz="2400" b="1" dirty="0">
                    <a:solidFill>
                      <a:srgbClr val="0070C0"/>
                    </a:solidFill>
                    <a:latin typeface="微软雅黑" panose="020B0503020204020204" pitchFamily="34" charset="-122"/>
                    <a:ea typeface="微软雅黑" panose="020B0503020204020204" pitchFamily="34" charset="-122"/>
                  </a:endParaRPr>
                </a:p>
              </p:txBody>
            </p:sp>
            <p:grpSp>
              <p:nvGrpSpPr>
                <p:cNvPr id="9" name="组合 42">
                  <a:extLst>
                    <a:ext uri="{FF2B5EF4-FFF2-40B4-BE49-F238E27FC236}">
                      <a16:creationId xmlns:a16="http://schemas.microsoft.com/office/drawing/2014/main" id="{456AF596-AD95-4CA9-A64D-2C16217BBB81}"/>
                    </a:ext>
                  </a:extLst>
                </p:cNvPr>
                <p:cNvGrpSpPr/>
                <p:nvPr/>
              </p:nvGrpSpPr>
              <p:grpSpPr>
                <a:xfrm>
                  <a:off x="4012013" y="2937501"/>
                  <a:ext cx="864096" cy="504000"/>
                  <a:chOff x="2165941" y="1718222"/>
                  <a:chExt cx="864096" cy="504000"/>
                </a:xfrm>
              </p:grpSpPr>
              <p:sp>
                <p:nvSpPr>
                  <p:cNvPr id="44" name="五边形 9">
                    <a:extLst>
                      <a:ext uri="{FF2B5EF4-FFF2-40B4-BE49-F238E27FC236}">
                        <a16:creationId xmlns:a16="http://schemas.microsoft.com/office/drawing/2014/main" id="{DCA1868D-7F42-4251-8956-3F911DA600A6}"/>
                      </a:ext>
                    </a:extLst>
                  </p:cNvPr>
                  <p:cNvSpPr/>
                  <p:nvPr/>
                </p:nvSpPr>
                <p:spPr>
                  <a:xfrm>
                    <a:off x="2165941" y="1718222"/>
                    <a:ext cx="864096" cy="504000"/>
                  </a:xfrm>
                  <a:prstGeom prst="homePlat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45" name="TextBox 10">
                    <a:extLst>
                      <a:ext uri="{FF2B5EF4-FFF2-40B4-BE49-F238E27FC236}">
                        <a16:creationId xmlns:a16="http://schemas.microsoft.com/office/drawing/2014/main" id="{F9622FE0-DEAB-4533-B5B7-0188BD82E847}"/>
                      </a:ext>
                    </a:extLst>
                  </p:cNvPr>
                  <p:cNvSpPr txBox="1"/>
                  <p:nvPr/>
                </p:nvSpPr>
                <p:spPr>
                  <a:xfrm>
                    <a:off x="2351768" y="1739390"/>
                    <a:ext cx="372125" cy="461558"/>
                  </a:xfrm>
                  <a:prstGeom prst="rect">
                    <a:avLst/>
                  </a:prstGeom>
                  <a:noFill/>
                  <a:ln>
                    <a:noFill/>
                  </a:ln>
                </p:spPr>
                <p:txBody>
                  <a:bodyPr wrap="none" rtlCol="0">
                    <a:spAutoFit/>
                  </a:bodyPr>
                  <a:lstStyle/>
                  <a:p>
                    <a:r>
                      <a:rPr lang="zh-CN" altLang="en-US" sz="2400" b="1" dirty="0">
                        <a:solidFill>
                          <a:schemeClr val="bg1"/>
                        </a:solidFill>
                        <a:latin typeface="+mn-ea"/>
                        <a:cs typeface="Arial Unicode MS" pitchFamily="34" charset="-122"/>
                      </a:rPr>
                      <a:t>一</a:t>
                    </a:r>
                  </a:p>
                </p:txBody>
              </p:sp>
            </p:grpSp>
            <p:sp>
              <p:nvSpPr>
                <p:cNvPr id="46" name="TextBox 21">
                  <a:extLst>
                    <a:ext uri="{FF2B5EF4-FFF2-40B4-BE49-F238E27FC236}">
                      <a16:creationId xmlns:a16="http://schemas.microsoft.com/office/drawing/2014/main" id="{762E2A34-619B-466C-B05F-8CC1C345BCD8}"/>
                    </a:ext>
                  </a:extLst>
                </p:cNvPr>
                <p:cNvSpPr txBox="1"/>
                <p:nvPr/>
              </p:nvSpPr>
              <p:spPr>
                <a:xfrm>
                  <a:off x="4876109" y="2960156"/>
                  <a:ext cx="2920969" cy="461558"/>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资产与负债统计的基本问题</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nvGrpSpPr>
              <p:cNvPr id="10" name="组合 47">
                <a:extLst>
                  <a:ext uri="{FF2B5EF4-FFF2-40B4-BE49-F238E27FC236}">
                    <a16:creationId xmlns:a16="http://schemas.microsoft.com/office/drawing/2014/main" id="{EC39A64F-781A-4E2A-BF1B-70B774285BF2}"/>
                  </a:ext>
                </a:extLst>
              </p:cNvPr>
              <p:cNvGrpSpPr/>
              <p:nvPr/>
            </p:nvGrpSpPr>
            <p:grpSpPr>
              <a:xfrm>
                <a:off x="5728032" y="3219957"/>
                <a:ext cx="5135326" cy="504000"/>
                <a:chOff x="4012013" y="2937501"/>
                <a:chExt cx="5135326" cy="504000"/>
              </a:xfrm>
            </p:grpSpPr>
            <p:sp>
              <p:nvSpPr>
                <p:cNvPr id="49" name="TextBox 4">
                  <a:extLst>
                    <a:ext uri="{FF2B5EF4-FFF2-40B4-BE49-F238E27FC236}">
                      <a16:creationId xmlns:a16="http://schemas.microsoft.com/office/drawing/2014/main" id="{DDEC5F30-1A6F-46FF-BEE0-F7B6B0EF9EA6}"/>
                    </a:ext>
                  </a:extLst>
                </p:cNvPr>
                <p:cNvSpPr txBox="1"/>
                <p:nvPr/>
              </p:nvSpPr>
              <p:spPr>
                <a:xfrm>
                  <a:off x="4600244" y="2938988"/>
                  <a:ext cx="4547095" cy="461558"/>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endParaRPr lang="zh-CN" altLang="en-US" sz="2400" b="1" dirty="0">
                    <a:solidFill>
                      <a:srgbClr val="0070C0"/>
                    </a:solidFill>
                    <a:latin typeface="微软雅黑" panose="020B0503020204020204" pitchFamily="34" charset="-122"/>
                    <a:ea typeface="微软雅黑" panose="020B0503020204020204" pitchFamily="34" charset="-122"/>
                  </a:endParaRPr>
                </a:p>
              </p:txBody>
            </p:sp>
            <p:grpSp>
              <p:nvGrpSpPr>
                <p:cNvPr id="11" name="组合 49">
                  <a:extLst>
                    <a:ext uri="{FF2B5EF4-FFF2-40B4-BE49-F238E27FC236}">
                      <a16:creationId xmlns:a16="http://schemas.microsoft.com/office/drawing/2014/main" id="{516D245C-CFD9-41F4-A394-9A292B387897}"/>
                    </a:ext>
                  </a:extLst>
                </p:cNvPr>
                <p:cNvGrpSpPr/>
                <p:nvPr/>
              </p:nvGrpSpPr>
              <p:grpSpPr>
                <a:xfrm>
                  <a:off x="4012013" y="2937501"/>
                  <a:ext cx="864096" cy="504000"/>
                  <a:chOff x="2165941" y="1718222"/>
                  <a:chExt cx="864096" cy="504000"/>
                </a:xfrm>
              </p:grpSpPr>
              <p:sp>
                <p:nvSpPr>
                  <p:cNvPr id="52" name="五边形 9">
                    <a:extLst>
                      <a:ext uri="{FF2B5EF4-FFF2-40B4-BE49-F238E27FC236}">
                        <a16:creationId xmlns:a16="http://schemas.microsoft.com/office/drawing/2014/main" id="{370764A0-46E2-4B59-B544-9BCD9EF196C9}"/>
                      </a:ext>
                    </a:extLst>
                  </p:cNvPr>
                  <p:cNvSpPr/>
                  <p:nvPr/>
                </p:nvSpPr>
                <p:spPr>
                  <a:xfrm>
                    <a:off x="2165941" y="1718222"/>
                    <a:ext cx="864096" cy="504000"/>
                  </a:xfrm>
                  <a:prstGeom prst="homePlat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53" name="TextBox 10">
                    <a:extLst>
                      <a:ext uri="{FF2B5EF4-FFF2-40B4-BE49-F238E27FC236}">
                        <a16:creationId xmlns:a16="http://schemas.microsoft.com/office/drawing/2014/main" id="{7C0B01C3-2C93-4F28-8462-8D4088DD30B9}"/>
                      </a:ext>
                    </a:extLst>
                  </p:cNvPr>
                  <p:cNvSpPr txBox="1"/>
                  <p:nvPr/>
                </p:nvSpPr>
                <p:spPr>
                  <a:xfrm>
                    <a:off x="2351768" y="1739390"/>
                    <a:ext cx="372125" cy="461558"/>
                  </a:xfrm>
                  <a:prstGeom prst="rect">
                    <a:avLst/>
                  </a:prstGeom>
                  <a:noFill/>
                  <a:ln>
                    <a:noFill/>
                  </a:ln>
                </p:spPr>
                <p:txBody>
                  <a:bodyPr wrap="none" rtlCol="0">
                    <a:spAutoFit/>
                  </a:bodyPr>
                  <a:lstStyle/>
                  <a:p>
                    <a:r>
                      <a:rPr lang="zh-CN" altLang="en-US" sz="2400" b="1" dirty="0">
                        <a:solidFill>
                          <a:schemeClr val="bg1"/>
                        </a:solidFill>
                        <a:latin typeface="+mn-ea"/>
                        <a:cs typeface="Arial Unicode MS" pitchFamily="34" charset="-122"/>
                      </a:rPr>
                      <a:t>二</a:t>
                    </a:r>
                  </a:p>
                </p:txBody>
              </p:sp>
            </p:grpSp>
            <p:sp>
              <p:nvSpPr>
                <p:cNvPr id="51" name="TextBox 21">
                  <a:extLst>
                    <a:ext uri="{FF2B5EF4-FFF2-40B4-BE49-F238E27FC236}">
                      <a16:creationId xmlns:a16="http://schemas.microsoft.com/office/drawing/2014/main" id="{F43B4139-6156-4D97-8865-BE3767FF280B}"/>
                    </a:ext>
                  </a:extLst>
                </p:cNvPr>
                <p:cNvSpPr txBox="1"/>
                <p:nvPr/>
              </p:nvSpPr>
              <p:spPr>
                <a:xfrm>
                  <a:off x="4876109" y="2960156"/>
                  <a:ext cx="2457323" cy="461558"/>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资产与负债的统计分类</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nvGrpSpPr>
              <p:cNvPr id="12" name="组合 53">
                <a:extLst>
                  <a:ext uri="{FF2B5EF4-FFF2-40B4-BE49-F238E27FC236}">
                    <a16:creationId xmlns:a16="http://schemas.microsoft.com/office/drawing/2014/main" id="{079B2DAD-F62E-43D4-95A3-6ACDACF51465}"/>
                  </a:ext>
                </a:extLst>
              </p:cNvPr>
              <p:cNvGrpSpPr/>
              <p:nvPr/>
            </p:nvGrpSpPr>
            <p:grpSpPr>
              <a:xfrm>
                <a:off x="5728032" y="3916240"/>
                <a:ext cx="5135327" cy="504000"/>
                <a:chOff x="4012013" y="2937501"/>
                <a:chExt cx="5135327" cy="504000"/>
              </a:xfrm>
            </p:grpSpPr>
            <p:sp>
              <p:nvSpPr>
                <p:cNvPr id="55" name="TextBox 4">
                  <a:extLst>
                    <a:ext uri="{FF2B5EF4-FFF2-40B4-BE49-F238E27FC236}">
                      <a16:creationId xmlns:a16="http://schemas.microsoft.com/office/drawing/2014/main" id="{C8E3EE33-347B-4803-9179-627EBCF6A79D}"/>
                    </a:ext>
                  </a:extLst>
                </p:cNvPr>
                <p:cNvSpPr txBox="1"/>
                <p:nvPr/>
              </p:nvSpPr>
              <p:spPr>
                <a:xfrm>
                  <a:off x="4600244" y="2938988"/>
                  <a:ext cx="4547096" cy="461558"/>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endParaRPr lang="zh-CN" altLang="en-US" sz="2400" b="1" dirty="0">
                    <a:solidFill>
                      <a:srgbClr val="0070C0"/>
                    </a:solidFill>
                    <a:latin typeface="微软雅黑" panose="020B0503020204020204" pitchFamily="34" charset="-122"/>
                    <a:ea typeface="微软雅黑" panose="020B0503020204020204" pitchFamily="34" charset="-122"/>
                  </a:endParaRPr>
                </a:p>
              </p:txBody>
            </p:sp>
            <p:grpSp>
              <p:nvGrpSpPr>
                <p:cNvPr id="13" name="组合 55">
                  <a:extLst>
                    <a:ext uri="{FF2B5EF4-FFF2-40B4-BE49-F238E27FC236}">
                      <a16:creationId xmlns:a16="http://schemas.microsoft.com/office/drawing/2014/main" id="{93AE6AB4-D6B1-4346-B85D-B61A1EC65316}"/>
                    </a:ext>
                  </a:extLst>
                </p:cNvPr>
                <p:cNvGrpSpPr/>
                <p:nvPr/>
              </p:nvGrpSpPr>
              <p:grpSpPr>
                <a:xfrm>
                  <a:off x="4012013" y="2937501"/>
                  <a:ext cx="864096" cy="504000"/>
                  <a:chOff x="2165941" y="1718222"/>
                  <a:chExt cx="864096" cy="504000"/>
                </a:xfrm>
              </p:grpSpPr>
              <p:sp>
                <p:nvSpPr>
                  <p:cNvPr id="58" name="五边形 9">
                    <a:extLst>
                      <a:ext uri="{FF2B5EF4-FFF2-40B4-BE49-F238E27FC236}">
                        <a16:creationId xmlns:a16="http://schemas.microsoft.com/office/drawing/2014/main" id="{878CC9BC-9640-4C51-BAA3-698A57B7D52F}"/>
                      </a:ext>
                    </a:extLst>
                  </p:cNvPr>
                  <p:cNvSpPr/>
                  <p:nvPr/>
                </p:nvSpPr>
                <p:spPr>
                  <a:xfrm>
                    <a:off x="2165941" y="1718222"/>
                    <a:ext cx="864096" cy="504000"/>
                  </a:xfrm>
                  <a:prstGeom prst="homePlat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59" name="TextBox 10">
                    <a:extLst>
                      <a:ext uri="{FF2B5EF4-FFF2-40B4-BE49-F238E27FC236}">
                        <a16:creationId xmlns:a16="http://schemas.microsoft.com/office/drawing/2014/main" id="{D841AC72-5B84-4058-9633-02C065258A3E}"/>
                      </a:ext>
                    </a:extLst>
                  </p:cNvPr>
                  <p:cNvSpPr txBox="1"/>
                  <p:nvPr/>
                </p:nvSpPr>
                <p:spPr>
                  <a:xfrm>
                    <a:off x="2351768" y="1739390"/>
                    <a:ext cx="372125" cy="461558"/>
                  </a:xfrm>
                  <a:prstGeom prst="rect">
                    <a:avLst/>
                  </a:prstGeom>
                  <a:noFill/>
                  <a:ln>
                    <a:noFill/>
                  </a:ln>
                </p:spPr>
                <p:txBody>
                  <a:bodyPr wrap="none" rtlCol="0">
                    <a:spAutoFit/>
                  </a:bodyPr>
                  <a:lstStyle/>
                  <a:p>
                    <a:r>
                      <a:rPr lang="zh-CN" altLang="en-US" sz="2400" b="1" dirty="0">
                        <a:solidFill>
                          <a:schemeClr val="bg1"/>
                        </a:solidFill>
                        <a:latin typeface="+mn-ea"/>
                        <a:cs typeface="Arial Unicode MS" pitchFamily="34" charset="-122"/>
                      </a:rPr>
                      <a:t>三</a:t>
                    </a:r>
                  </a:p>
                </p:txBody>
              </p:sp>
            </p:grpSp>
            <p:sp>
              <p:nvSpPr>
                <p:cNvPr id="57" name="TextBox 21">
                  <a:extLst>
                    <a:ext uri="{FF2B5EF4-FFF2-40B4-BE49-F238E27FC236}">
                      <a16:creationId xmlns:a16="http://schemas.microsoft.com/office/drawing/2014/main" id="{129E1573-6685-4658-8FC5-DA13FD045E41}"/>
                    </a:ext>
                  </a:extLst>
                </p:cNvPr>
                <p:cNvSpPr txBox="1"/>
                <p:nvPr/>
              </p:nvSpPr>
              <p:spPr>
                <a:xfrm>
                  <a:off x="4876109" y="2960156"/>
                  <a:ext cx="3616437" cy="461558"/>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资产与负债统计的估价原则和方法</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59">
                <a:extLst>
                  <a:ext uri="{FF2B5EF4-FFF2-40B4-BE49-F238E27FC236}">
                    <a16:creationId xmlns:a16="http://schemas.microsoft.com/office/drawing/2014/main" id="{FA716845-414C-416C-90AC-BC733CD72147}"/>
                  </a:ext>
                </a:extLst>
              </p:cNvPr>
              <p:cNvGrpSpPr/>
              <p:nvPr/>
            </p:nvGrpSpPr>
            <p:grpSpPr>
              <a:xfrm>
                <a:off x="5728032" y="4612522"/>
                <a:ext cx="5135327" cy="504000"/>
                <a:chOff x="4012013" y="2937501"/>
                <a:chExt cx="5135327" cy="504000"/>
              </a:xfrm>
            </p:grpSpPr>
            <p:sp>
              <p:nvSpPr>
                <p:cNvPr id="61" name="TextBox 4">
                  <a:extLst>
                    <a:ext uri="{FF2B5EF4-FFF2-40B4-BE49-F238E27FC236}">
                      <a16:creationId xmlns:a16="http://schemas.microsoft.com/office/drawing/2014/main" id="{3F58C9CB-E943-42F2-81A3-D0A3C3CE7AD3}"/>
                    </a:ext>
                  </a:extLst>
                </p:cNvPr>
                <p:cNvSpPr txBox="1"/>
                <p:nvPr/>
              </p:nvSpPr>
              <p:spPr>
                <a:xfrm>
                  <a:off x="4600244" y="2938988"/>
                  <a:ext cx="4547096" cy="461558"/>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endParaRPr lang="zh-CN" altLang="en-US" sz="2400" b="1" dirty="0">
                    <a:solidFill>
                      <a:srgbClr val="0070C0"/>
                    </a:solidFill>
                    <a:latin typeface="微软雅黑" panose="020B0503020204020204" pitchFamily="34" charset="-122"/>
                    <a:ea typeface="微软雅黑" panose="020B0503020204020204" pitchFamily="34" charset="-122"/>
                  </a:endParaRPr>
                </a:p>
              </p:txBody>
            </p:sp>
            <p:grpSp>
              <p:nvGrpSpPr>
                <p:cNvPr id="15" name="组合 61">
                  <a:extLst>
                    <a:ext uri="{FF2B5EF4-FFF2-40B4-BE49-F238E27FC236}">
                      <a16:creationId xmlns:a16="http://schemas.microsoft.com/office/drawing/2014/main" id="{D85ACB32-723E-4AD8-9B0C-6FFFD095FDE1}"/>
                    </a:ext>
                  </a:extLst>
                </p:cNvPr>
                <p:cNvGrpSpPr/>
                <p:nvPr/>
              </p:nvGrpSpPr>
              <p:grpSpPr>
                <a:xfrm>
                  <a:off x="4012013" y="2937501"/>
                  <a:ext cx="864096" cy="504000"/>
                  <a:chOff x="2165941" y="1718222"/>
                  <a:chExt cx="864096" cy="504000"/>
                </a:xfrm>
              </p:grpSpPr>
              <p:sp>
                <p:nvSpPr>
                  <p:cNvPr id="64" name="五边形 9">
                    <a:extLst>
                      <a:ext uri="{FF2B5EF4-FFF2-40B4-BE49-F238E27FC236}">
                        <a16:creationId xmlns:a16="http://schemas.microsoft.com/office/drawing/2014/main" id="{5F7DDBFE-3F07-4519-B976-02D1AA5B1313}"/>
                      </a:ext>
                    </a:extLst>
                  </p:cNvPr>
                  <p:cNvSpPr/>
                  <p:nvPr/>
                </p:nvSpPr>
                <p:spPr>
                  <a:xfrm>
                    <a:off x="2165941" y="1718222"/>
                    <a:ext cx="864096" cy="504000"/>
                  </a:xfrm>
                  <a:prstGeom prst="homePlat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65" name="TextBox 10">
                    <a:extLst>
                      <a:ext uri="{FF2B5EF4-FFF2-40B4-BE49-F238E27FC236}">
                        <a16:creationId xmlns:a16="http://schemas.microsoft.com/office/drawing/2014/main" id="{074E6D46-335F-48E3-B977-7181D746ACEC}"/>
                      </a:ext>
                    </a:extLst>
                  </p:cNvPr>
                  <p:cNvSpPr txBox="1"/>
                  <p:nvPr/>
                </p:nvSpPr>
                <p:spPr>
                  <a:xfrm>
                    <a:off x="2351768" y="1739390"/>
                    <a:ext cx="372125" cy="461558"/>
                  </a:xfrm>
                  <a:prstGeom prst="rect">
                    <a:avLst/>
                  </a:prstGeom>
                  <a:noFill/>
                  <a:ln>
                    <a:noFill/>
                  </a:ln>
                </p:spPr>
                <p:txBody>
                  <a:bodyPr wrap="none" rtlCol="0">
                    <a:spAutoFit/>
                  </a:bodyPr>
                  <a:lstStyle/>
                  <a:p>
                    <a:r>
                      <a:rPr lang="zh-CN" altLang="en-US" sz="2400" b="1" dirty="0">
                        <a:solidFill>
                          <a:schemeClr val="bg1"/>
                        </a:solidFill>
                        <a:latin typeface="+mn-ea"/>
                        <a:cs typeface="Arial Unicode MS" pitchFamily="34" charset="-122"/>
                      </a:rPr>
                      <a:t>四</a:t>
                    </a:r>
                  </a:p>
                </p:txBody>
              </p:sp>
            </p:grpSp>
            <p:sp>
              <p:nvSpPr>
                <p:cNvPr id="63" name="TextBox 21">
                  <a:extLst>
                    <a:ext uri="{FF2B5EF4-FFF2-40B4-BE49-F238E27FC236}">
                      <a16:creationId xmlns:a16="http://schemas.microsoft.com/office/drawing/2014/main" id="{401A34D5-78C9-495C-8072-76D9BE29548D}"/>
                    </a:ext>
                  </a:extLst>
                </p:cNvPr>
                <p:cNvSpPr txBox="1"/>
                <p:nvPr/>
              </p:nvSpPr>
              <p:spPr>
                <a:xfrm>
                  <a:off x="4876109" y="2960156"/>
                  <a:ext cx="2225500" cy="461558"/>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资产与负债存量统计</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grpSp>
          <p:nvGrpSpPr>
            <p:cNvPr id="16" name="组合 33">
              <a:extLst>
                <a:ext uri="{FF2B5EF4-FFF2-40B4-BE49-F238E27FC236}">
                  <a16:creationId xmlns:a16="http://schemas.microsoft.com/office/drawing/2014/main" id="{0D62CB38-DE54-E04E-8085-47A936208CAB}"/>
                </a:ext>
              </a:extLst>
            </p:cNvPr>
            <p:cNvGrpSpPr/>
            <p:nvPr/>
          </p:nvGrpSpPr>
          <p:grpSpPr>
            <a:xfrm>
              <a:off x="3644399" y="5354310"/>
              <a:ext cx="6818734" cy="504000"/>
              <a:chOff x="4012013" y="2937501"/>
              <a:chExt cx="5135327" cy="504000"/>
            </a:xfrm>
          </p:grpSpPr>
          <p:sp>
            <p:nvSpPr>
              <p:cNvPr id="80" name="TextBox 4">
                <a:extLst>
                  <a:ext uri="{FF2B5EF4-FFF2-40B4-BE49-F238E27FC236}">
                    <a16:creationId xmlns:a16="http://schemas.microsoft.com/office/drawing/2014/main" id="{A6BC6D5A-FA56-9745-A737-A89EAA7ED86B}"/>
                  </a:ext>
                </a:extLst>
              </p:cNvPr>
              <p:cNvSpPr txBox="1"/>
              <p:nvPr/>
            </p:nvSpPr>
            <p:spPr>
              <a:xfrm>
                <a:off x="4600244" y="2938988"/>
                <a:ext cx="4547096" cy="461558"/>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endParaRPr lang="zh-CN" altLang="en-US" sz="2400" b="1" dirty="0">
                  <a:solidFill>
                    <a:srgbClr val="0070C0"/>
                  </a:solidFill>
                  <a:latin typeface="微软雅黑" panose="020B0503020204020204" pitchFamily="34" charset="-122"/>
                  <a:ea typeface="微软雅黑" panose="020B0503020204020204" pitchFamily="34" charset="-122"/>
                </a:endParaRPr>
              </a:p>
            </p:txBody>
          </p:sp>
          <p:grpSp>
            <p:nvGrpSpPr>
              <p:cNvPr id="17" name="组合 80">
                <a:extLst>
                  <a:ext uri="{FF2B5EF4-FFF2-40B4-BE49-F238E27FC236}">
                    <a16:creationId xmlns:a16="http://schemas.microsoft.com/office/drawing/2014/main" id="{ED3D07AC-EEBD-974C-8694-1EA94AF4001A}"/>
                  </a:ext>
                </a:extLst>
              </p:cNvPr>
              <p:cNvGrpSpPr/>
              <p:nvPr/>
            </p:nvGrpSpPr>
            <p:grpSpPr>
              <a:xfrm>
                <a:off x="4012013" y="2937501"/>
                <a:ext cx="864096" cy="504000"/>
                <a:chOff x="2165941" y="1718222"/>
                <a:chExt cx="864096" cy="504000"/>
              </a:xfrm>
            </p:grpSpPr>
            <p:sp>
              <p:nvSpPr>
                <p:cNvPr id="83" name="五边形 9">
                  <a:extLst>
                    <a:ext uri="{FF2B5EF4-FFF2-40B4-BE49-F238E27FC236}">
                      <a16:creationId xmlns:a16="http://schemas.microsoft.com/office/drawing/2014/main" id="{A2CC795A-A5D4-4B4F-B599-A4DDEBB5A7CF}"/>
                    </a:ext>
                  </a:extLst>
                </p:cNvPr>
                <p:cNvSpPr/>
                <p:nvPr/>
              </p:nvSpPr>
              <p:spPr>
                <a:xfrm>
                  <a:off x="2165941" y="1718222"/>
                  <a:ext cx="864096" cy="504000"/>
                </a:xfrm>
                <a:prstGeom prst="homePlat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84" name="TextBox 10">
                  <a:extLst>
                    <a:ext uri="{FF2B5EF4-FFF2-40B4-BE49-F238E27FC236}">
                      <a16:creationId xmlns:a16="http://schemas.microsoft.com/office/drawing/2014/main" id="{6510FE58-9377-2A41-A1FC-064210198A81}"/>
                    </a:ext>
                  </a:extLst>
                </p:cNvPr>
                <p:cNvSpPr txBox="1"/>
                <p:nvPr/>
              </p:nvSpPr>
              <p:spPr>
                <a:xfrm>
                  <a:off x="2351768" y="1739390"/>
                  <a:ext cx="370869" cy="461665"/>
                </a:xfrm>
                <a:prstGeom prst="rect">
                  <a:avLst/>
                </a:prstGeom>
                <a:noFill/>
                <a:ln>
                  <a:noFill/>
                </a:ln>
              </p:spPr>
              <p:txBody>
                <a:bodyPr wrap="none" rtlCol="0">
                  <a:spAutoFit/>
                </a:bodyPr>
                <a:lstStyle/>
                <a:p>
                  <a:r>
                    <a:rPr lang="zh-CN" altLang="en-US" sz="2400" b="1" dirty="0">
                      <a:solidFill>
                        <a:schemeClr val="bg1"/>
                      </a:solidFill>
                      <a:latin typeface="+mn-ea"/>
                      <a:cs typeface="Arial Unicode MS" pitchFamily="34" charset="-122"/>
                    </a:rPr>
                    <a:t>五</a:t>
                  </a:r>
                </a:p>
              </p:txBody>
            </p:sp>
          </p:grpSp>
          <p:sp>
            <p:nvSpPr>
              <p:cNvPr id="82" name="TextBox 21">
                <a:extLst>
                  <a:ext uri="{FF2B5EF4-FFF2-40B4-BE49-F238E27FC236}">
                    <a16:creationId xmlns:a16="http://schemas.microsoft.com/office/drawing/2014/main" id="{BADD9CFE-BA70-2148-AE91-5ABEC263924F}"/>
                  </a:ext>
                </a:extLst>
              </p:cNvPr>
              <p:cNvSpPr txBox="1"/>
              <p:nvPr/>
            </p:nvSpPr>
            <p:spPr>
              <a:xfrm>
                <a:off x="4876109" y="2960156"/>
                <a:ext cx="2920970" cy="461558"/>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资产与负债统计数据的应用</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sp>
        <p:nvSpPr>
          <p:cNvPr id="39" name="文本框 38">
            <a:extLst>
              <a:ext uri="{FF2B5EF4-FFF2-40B4-BE49-F238E27FC236}">
                <a16:creationId xmlns:a16="http://schemas.microsoft.com/office/drawing/2014/main" id="{08ACA75E-ED4F-864C-BBAB-C4F095030AD6}"/>
              </a:ext>
            </a:extLst>
          </p:cNvPr>
          <p:cNvSpPr txBox="1"/>
          <p:nvPr/>
        </p:nvSpPr>
        <p:spPr>
          <a:xfrm>
            <a:off x="5431582" y="214818"/>
            <a:ext cx="6610004" cy="461772"/>
          </a:xfrm>
          <a:prstGeom prst="rect">
            <a:avLst/>
          </a:prstGeom>
          <a:noFill/>
        </p:spPr>
        <p:txBody>
          <a:bodyPr wrap="square" rtlCol="0">
            <a:spAutoFit/>
          </a:bodyPr>
          <a:lstStyle/>
          <a:p>
            <a:r>
              <a:rPr kumimoji="1" lang="en-US" altLang="zh-CN" sz="2400" b="1" dirty="0">
                <a:latin typeface="KaiTi" panose="02010609060101010101" pitchFamily="49" charset="-122"/>
                <a:ea typeface="KaiTi" panose="02010609060101010101" pitchFamily="49" charset="-122"/>
              </a:rPr>
              <a:t>《</a:t>
            </a:r>
            <a:r>
              <a:rPr kumimoji="1" lang="zh-CN" altLang="en-US" sz="2400" b="1" dirty="0">
                <a:latin typeface="KaiTi" panose="02010609060101010101" pitchFamily="49" charset="-122"/>
                <a:ea typeface="KaiTi" panose="02010609060101010101" pitchFamily="49" charset="-122"/>
              </a:rPr>
              <a:t>国民经济统计学（第三版）</a:t>
            </a:r>
            <a:r>
              <a:rPr kumimoji="1" lang="en-US" altLang="zh-CN" sz="2400" b="1" dirty="0">
                <a:latin typeface="KaiTi" panose="02010609060101010101" pitchFamily="49" charset="-122"/>
                <a:ea typeface="KaiTi" panose="02010609060101010101" pitchFamily="49" charset="-122"/>
              </a:rPr>
              <a:t>》</a:t>
            </a:r>
            <a:r>
              <a:rPr kumimoji="1" lang="zh-CN" altLang="en-US" sz="2400" b="1" dirty="0">
                <a:latin typeface="KaiTi" panose="02010609060101010101" pitchFamily="49" charset="-122"/>
                <a:ea typeface="KaiTi" panose="02010609060101010101" pitchFamily="49" charset="-122"/>
              </a:rPr>
              <a:t>  主编：邱东</a:t>
            </a:r>
          </a:p>
        </p:txBody>
      </p:sp>
    </p:spTree>
    <p:extLst>
      <p:ext uri="{BB962C8B-B14F-4D97-AF65-F5344CB8AC3E}">
        <p14:creationId xmlns:p14="http://schemas.microsoft.com/office/powerpoint/2010/main" val="1832358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7A0A50-A1E9-47F1-B630-0444970FB2E5}"/>
              </a:ext>
            </a:extLst>
          </p:cNvPr>
          <p:cNvSpPr/>
          <p:nvPr/>
        </p:nvSpPr>
        <p:spPr>
          <a:xfrm>
            <a:off x="803865" y="323439"/>
            <a:ext cx="5993949" cy="1969770"/>
          </a:xfrm>
          <a:prstGeom prst="rect">
            <a:avLst/>
          </a:prstGeom>
        </p:spPr>
        <p:txBody>
          <a:bodyPr wrap="none">
            <a:spAutoFit/>
          </a:bodyPr>
          <a:lstStyle/>
          <a:p>
            <a:r>
              <a:rPr lang="zh-CN" altLang="en-US" sz="3000" b="1" dirty="0">
                <a:solidFill>
                  <a:schemeClr val="bg1"/>
                </a:solidFill>
                <a:latin typeface="微软雅黑" pitchFamily="34" charset="-122"/>
                <a:ea typeface="微软雅黑" pitchFamily="34" charset="-122"/>
              </a:rPr>
              <a:t> </a:t>
            </a:r>
            <a:r>
              <a:rPr lang="zh-CN" altLang="en-US" sz="3000" b="1" dirty="0" smtClean="0">
                <a:solidFill>
                  <a:schemeClr val="bg1"/>
                </a:solidFill>
                <a:latin typeface="微软雅黑" pitchFamily="34" charset="-122"/>
                <a:ea typeface="微软雅黑" pitchFamily="34" charset="-122"/>
              </a:rPr>
              <a:t>一</a:t>
            </a:r>
            <a:r>
              <a:rPr lang="zh-CN" altLang="en-US" sz="3000" b="1" dirty="0" smtClean="0">
                <a:solidFill>
                  <a:schemeClr val="bg1"/>
                </a:solidFill>
                <a:latin typeface="宋体" pitchFamily="2" charset="-122"/>
                <a:ea typeface="宋体" pitchFamily="2" charset="-122"/>
              </a:rPr>
              <a:t>、</a:t>
            </a:r>
            <a:r>
              <a:rPr lang="zh-CN" altLang="en-US" sz="3200" b="1" dirty="0" smtClean="0">
                <a:solidFill>
                  <a:schemeClr val="bg1"/>
                </a:solidFill>
                <a:latin typeface="微软雅黑" panose="020B0503020204020204" pitchFamily="34" charset="-122"/>
                <a:ea typeface="微软雅黑" panose="020B0503020204020204" pitchFamily="34" charset="-122"/>
              </a:rPr>
              <a:t>资产与负债统计的基本问题</a:t>
            </a:r>
          </a:p>
          <a:p>
            <a:endParaRPr lang="zh-CN" altLang="en-US" sz="3000" b="1" dirty="0" smtClean="0">
              <a:solidFill>
                <a:schemeClr val="bg1"/>
              </a:solidFill>
              <a:latin typeface="宋体" pitchFamily="2" charset="-122"/>
              <a:ea typeface="宋体" pitchFamily="2" charset="-122"/>
            </a:endParaRP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3"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CH2-4</a:t>
            </a:r>
            <a:r>
              <a:rPr lang="zh-CN" altLang="en-US" dirty="0" smtClean="0">
                <a:latin typeface="KaiTi" panose="02010609060101010101" pitchFamily="49" charset="-122"/>
                <a:ea typeface="KaiTi" panose="02010609060101010101" pitchFamily="49" charset="-122"/>
              </a:rPr>
              <a:t> 资产与负债统计</a:t>
            </a:r>
            <a:endParaRPr lang="zh-CN" altLang="en-US" dirty="0">
              <a:latin typeface="KaiTi" panose="02010609060101010101" pitchFamily="49" charset="-122"/>
              <a:ea typeface="KaiTi" panose="02010609060101010101" pitchFamily="49" charset="-122"/>
            </a:endParaRPr>
          </a:p>
        </p:txBody>
      </p:sp>
      <p:sp>
        <p:nvSpPr>
          <p:cNvPr id="5"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33</a:t>
            </a:fld>
            <a:endParaRPr lang="zh-CN" altLang="en-US" dirty="0"/>
          </a:p>
        </p:txBody>
      </p:sp>
      <p:sp>
        <p:nvSpPr>
          <p:cNvPr id="7" name="对角圆角矩形 10">
            <a:extLst>
              <a:ext uri="{FF2B5EF4-FFF2-40B4-BE49-F238E27FC236}">
                <a16:creationId xmlns:a16="http://schemas.microsoft.com/office/drawing/2014/main" id="{347A1711-A3EC-47E2-9FCB-812AB9F2297C}"/>
              </a:ext>
            </a:extLst>
          </p:cNvPr>
          <p:cNvSpPr/>
          <p:nvPr/>
        </p:nvSpPr>
        <p:spPr>
          <a:xfrm>
            <a:off x="334566" y="1094192"/>
            <a:ext cx="4752528" cy="720167"/>
          </a:xfrm>
          <a:prstGeom prst="round2Diag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（一）资产</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与负债的定义</a:t>
            </a:r>
          </a:p>
        </p:txBody>
      </p:sp>
      <p:sp>
        <p:nvSpPr>
          <p:cNvPr id="8" name="矩形 7"/>
          <p:cNvSpPr/>
          <p:nvPr/>
        </p:nvSpPr>
        <p:spPr>
          <a:xfrm>
            <a:off x="838622" y="2061642"/>
            <a:ext cx="10297144" cy="923330"/>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50000"/>
              </a:lnSpc>
            </a:pPr>
            <a:r>
              <a:rPr lang="zh-CN" altLang="en-US" b="1" dirty="0" smtClean="0">
                <a:latin typeface="微软雅黑" pitchFamily="34" charset="-122"/>
                <a:ea typeface="微软雅黑" pitchFamily="34" charset="-122"/>
              </a:rPr>
              <a:t>对于法定所有者的法定所有权与经济所有者的经济所有权，</a:t>
            </a:r>
            <a:r>
              <a:rPr lang="zh-CN" altLang="en-US" b="1" dirty="0" smtClean="0">
                <a:solidFill>
                  <a:srgbClr val="FF0000"/>
                </a:solidFill>
                <a:latin typeface="微软雅黑" pitchFamily="34" charset="-122"/>
                <a:ea typeface="微软雅黑" pitchFamily="34" charset="-122"/>
              </a:rPr>
              <a:t>ＳＮＡ２００８ 强调经济所有者的经济所有权，根据经济所有权来界定经济资产</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9" name="矩形 8"/>
          <p:cNvSpPr/>
          <p:nvPr/>
        </p:nvSpPr>
        <p:spPr>
          <a:xfrm>
            <a:off x="838622" y="3141762"/>
            <a:ext cx="10297144" cy="1338828"/>
          </a:xfrm>
          <a:prstGeom prst="rect">
            <a:avLst/>
          </a:prstGeom>
          <a:solidFill>
            <a:srgbClr val="0070C0"/>
          </a:solidFill>
          <a:ln>
            <a:noFill/>
          </a:ln>
        </p:spPr>
        <p:txBody>
          <a:bodyPr wrap="square">
            <a:spAutoFit/>
          </a:bodyPr>
          <a:lstStyle/>
          <a:p>
            <a:pPr>
              <a:lnSpc>
                <a:spcPct val="150000"/>
              </a:lnSpc>
            </a:pPr>
            <a:r>
              <a:rPr lang="zh-CN" altLang="en-US" b="1" dirty="0" smtClean="0">
                <a:solidFill>
                  <a:schemeClr val="bg1"/>
                </a:solidFill>
                <a:latin typeface="微软雅黑" pitchFamily="34" charset="-122"/>
                <a:ea typeface="微软雅黑" pitchFamily="34" charset="-122"/>
              </a:rPr>
              <a:t>要判断某项资源是否属于经济资产，必须同时具备三个</a:t>
            </a:r>
            <a:r>
              <a:rPr lang="zh-CN" altLang="en-US" b="1" dirty="0" smtClean="0">
                <a:solidFill>
                  <a:srgbClr val="FF0000"/>
                </a:solidFill>
                <a:latin typeface="微软雅黑" pitchFamily="34" charset="-122"/>
                <a:ea typeface="微软雅黑" pitchFamily="34" charset="-122"/>
              </a:rPr>
              <a:t>基本条件</a:t>
            </a:r>
            <a:r>
              <a:rPr lang="zh-CN" altLang="en-US" b="1" dirty="0" smtClean="0">
                <a:solidFill>
                  <a:schemeClr val="bg1"/>
                </a:solidFill>
                <a:latin typeface="微软雅黑" pitchFamily="34" charset="-122"/>
                <a:ea typeface="微软雅黑" pitchFamily="34" charset="-122"/>
              </a:rPr>
              <a:t>：① 资产的经济所有权已经界定；② 资产所有者能够在一定时间内持有、使用或处置，即能对其拥有的资产进行有效控制；③ 资产所有者可以通过持有它们或在ＳＮＡ 所定义的经济活动中使用它们而取得经济收益。</a:t>
            </a:r>
            <a:endParaRPr lang="zh-CN" altLang="en-US" b="1" dirty="0">
              <a:solidFill>
                <a:schemeClr val="bg1"/>
              </a:solidFill>
              <a:latin typeface="微软雅黑" pitchFamily="34" charset="-122"/>
              <a:ea typeface="微软雅黑" pitchFamily="34" charset="-122"/>
            </a:endParaRPr>
          </a:p>
        </p:txBody>
      </p:sp>
      <p:sp>
        <p:nvSpPr>
          <p:cNvPr id="10" name="矩形 9"/>
          <p:cNvSpPr/>
          <p:nvPr/>
        </p:nvSpPr>
        <p:spPr>
          <a:xfrm>
            <a:off x="910630" y="4581922"/>
            <a:ext cx="10225136" cy="1754326"/>
          </a:xfrm>
          <a:prstGeom prst="rect">
            <a:avLst/>
          </a:prstGeom>
          <a:ln>
            <a:noFill/>
            <a:prstDash val="dashDot"/>
          </a:ln>
        </p:spPr>
        <p:style>
          <a:lnRef idx="1">
            <a:schemeClr val="dk1"/>
          </a:lnRef>
          <a:fillRef idx="2">
            <a:schemeClr val="dk1"/>
          </a:fillRef>
          <a:effectRef idx="1">
            <a:schemeClr val="dk1"/>
          </a:effectRef>
          <a:fontRef idx="minor">
            <a:schemeClr val="dk1"/>
          </a:fontRef>
        </p:style>
        <p:txBody>
          <a:bodyPr wrap="square">
            <a:spAutoFit/>
          </a:bodyPr>
          <a:lstStyle/>
          <a:p>
            <a:pPr>
              <a:lnSpc>
                <a:spcPct val="150000"/>
              </a:lnSpc>
            </a:pPr>
            <a:r>
              <a:rPr lang="zh-CN" altLang="en-US" b="1" dirty="0" smtClean="0">
                <a:solidFill>
                  <a:srgbClr val="FF0000"/>
                </a:solidFill>
                <a:latin typeface="微软雅黑" pitchFamily="34" charset="-122"/>
                <a:ea typeface="微软雅黑" pitchFamily="34" charset="-122"/>
              </a:rPr>
              <a:t>负债是资产的伴生物</a:t>
            </a:r>
            <a:r>
              <a:rPr lang="zh-CN" altLang="en-US" b="1" dirty="0" smtClean="0">
                <a:latin typeface="微软雅黑" pitchFamily="34" charset="-122"/>
                <a:ea typeface="微软雅黑" pitchFamily="34" charset="-122"/>
              </a:rPr>
              <a:t>，因为ＳＮＡ 认为没有非金融负债，负债一词仅指金融负债，所以负债是金融债权的对映体，是“负资产”。当一个单位（债务人）在特定条件下有义务向另一个单位（债权人）提供一次性支付或连续性支付时，负债即得到确立。一般地，负债是依据具有法律约束力的法律合同确定的，该合同明确了期限、付款方式，并且，基于合同的付款应是无条件。</a:t>
            </a:r>
            <a:endParaRPr lang="zh-CN" altLang="en-US" b="1" dirty="0">
              <a:latin typeface="微软雅黑" pitchFamily="34" charset="-122"/>
              <a:ea typeface="微软雅黑"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0630" y="2277666"/>
            <a:ext cx="9793088" cy="3785652"/>
          </a:xfrm>
          <a:prstGeom prst="rect">
            <a:avLst/>
          </a:prstGeom>
        </p:spPr>
        <p:txBody>
          <a:bodyPr wrap="square">
            <a:spAutoFit/>
          </a:bodyPr>
          <a:lstStyle/>
          <a:p>
            <a:pPr>
              <a:lnSpc>
                <a:spcPct val="150000"/>
              </a:lnSpc>
              <a:buFont typeface="Wingdings" pitchFamily="2" charset="2"/>
              <a:buChar char="u"/>
            </a:pPr>
            <a:r>
              <a:rPr lang="zh-CN" altLang="en-US" sz="2000" b="1" dirty="0" smtClean="0">
                <a:latin typeface="微软雅黑" pitchFamily="34" charset="-122"/>
                <a:ea typeface="微软雅黑" pitchFamily="34" charset="-122"/>
              </a:rPr>
              <a:t>法定所有者（法定所有权）：有法律资格的机构单位，依法享有与该实体有关的经济利益。</a:t>
            </a:r>
            <a:endParaRPr lang="en-US" altLang="zh-CN" sz="2000" b="1" dirty="0" smtClean="0">
              <a:latin typeface="微软雅黑" pitchFamily="34" charset="-122"/>
              <a:ea typeface="微软雅黑" pitchFamily="34" charset="-122"/>
            </a:endParaRPr>
          </a:p>
          <a:p>
            <a:pPr>
              <a:lnSpc>
                <a:spcPct val="150000"/>
              </a:lnSpc>
              <a:buFont typeface="Wingdings" pitchFamily="2" charset="2"/>
              <a:buChar char="u"/>
            </a:pPr>
            <a:r>
              <a:rPr lang="zh-CN" altLang="en-US" sz="2000" b="1" dirty="0" smtClean="0">
                <a:latin typeface="微软雅黑" pitchFamily="34" charset="-122"/>
                <a:ea typeface="微软雅黑" pitchFamily="34" charset="-122"/>
              </a:rPr>
              <a:t>   经济所有者（经济所有权）：由于承担了相应的风险而有权享有该实体在经济活动期间内运作带来的经济利益的机构单位。</a:t>
            </a:r>
            <a:endParaRPr lang="en-US" altLang="zh-CN" sz="2000" b="1" dirty="0" smtClean="0">
              <a:latin typeface="微软雅黑" pitchFamily="34" charset="-122"/>
              <a:ea typeface="微软雅黑" pitchFamily="34" charset="-122"/>
            </a:endParaRPr>
          </a:p>
          <a:p>
            <a:pPr>
              <a:lnSpc>
                <a:spcPct val="150000"/>
              </a:lnSpc>
              <a:buFont typeface="Wingdings" pitchFamily="2" charset="2"/>
              <a:buChar char="u"/>
            </a:pPr>
            <a:r>
              <a:rPr lang="zh-CN" altLang="en-US" sz="2000" b="1" dirty="0" smtClean="0">
                <a:latin typeface="微软雅黑" pitchFamily="34" charset="-122"/>
                <a:ea typeface="微软雅黑" pitchFamily="34" charset="-122"/>
              </a:rPr>
              <a:t>   法律所有者和经济所有者可以是同一个主体，也可以是不同的主体，在</a:t>
            </a:r>
            <a:r>
              <a:rPr lang="en-US" altLang="zh-CN" sz="2000" b="1" dirty="0" smtClean="0">
                <a:latin typeface="微软雅黑" pitchFamily="34" charset="-122"/>
                <a:ea typeface="微软雅黑" pitchFamily="34" charset="-122"/>
              </a:rPr>
              <a:t>SNA</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2008</a:t>
            </a:r>
            <a:r>
              <a:rPr lang="zh-CN" altLang="en-US" sz="2000" b="1" dirty="0" smtClean="0">
                <a:latin typeface="微软雅黑" pitchFamily="34" charset="-122"/>
                <a:ea typeface="微软雅黑" pitchFamily="34" charset="-122"/>
              </a:rPr>
              <a:t>）中如无特别说明的一般都将“所有者”理解为是经济所有者。</a:t>
            </a:r>
            <a:endParaRPr lang="en-US" altLang="zh-CN" sz="2000" b="1" dirty="0" smtClean="0">
              <a:latin typeface="微软雅黑" pitchFamily="34" charset="-122"/>
              <a:ea typeface="微软雅黑" pitchFamily="34" charset="-122"/>
            </a:endParaRPr>
          </a:p>
          <a:p>
            <a:pPr>
              <a:lnSpc>
                <a:spcPct val="150000"/>
              </a:lnSpc>
              <a:buFont typeface="Wingdings" pitchFamily="2" charset="2"/>
              <a:buChar char="u"/>
            </a:pPr>
            <a:r>
              <a:rPr lang="zh-CN" altLang="en-US" sz="2000" b="1" dirty="0" smtClean="0">
                <a:latin typeface="微软雅黑" pitchFamily="34" charset="-122"/>
                <a:ea typeface="微软雅黑" pitchFamily="34" charset="-122"/>
              </a:rPr>
              <a:t>   当二者不一致时，</a:t>
            </a:r>
            <a:r>
              <a:rPr lang="en-US" altLang="zh-CN" sz="2000" b="1" dirty="0" smtClean="0">
                <a:latin typeface="微软雅黑" pitchFamily="34" charset="-122"/>
                <a:ea typeface="微软雅黑" pitchFamily="34" charset="-122"/>
              </a:rPr>
              <a:t> SNA</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2008</a:t>
            </a:r>
            <a:r>
              <a:rPr lang="zh-CN" altLang="en-US" sz="2000" b="1" dirty="0" smtClean="0">
                <a:latin typeface="微软雅黑" pitchFamily="34" charset="-122"/>
                <a:ea typeface="微软雅黑" pitchFamily="34" charset="-122"/>
              </a:rPr>
              <a:t>）规定交易记录的时间点为经济所有权转移的时间。</a:t>
            </a:r>
          </a:p>
        </p:txBody>
      </p:sp>
      <p:sp>
        <p:nvSpPr>
          <p:cNvPr id="3" name="矩形 2">
            <a:extLst>
              <a:ext uri="{FF2B5EF4-FFF2-40B4-BE49-F238E27FC236}">
                <a16:creationId xmlns:a16="http://schemas.microsoft.com/office/drawing/2014/main" id="{CD7A0A50-A1E9-47F1-B630-0444970FB2E5}"/>
              </a:ext>
            </a:extLst>
          </p:cNvPr>
          <p:cNvSpPr/>
          <p:nvPr/>
        </p:nvSpPr>
        <p:spPr>
          <a:xfrm>
            <a:off x="803865" y="323439"/>
            <a:ext cx="5993949" cy="1969770"/>
          </a:xfrm>
          <a:prstGeom prst="rect">
            <a:avLst/>
          </a:prstGeom>
        </p:spPr>
        <p:txBody>
          <a:bodyPr wrap="none">
            <a:spAutoFit/>
          </a:bodyPr>
          <a:lstStyle/>
          <a:p>
            <a:r>
              <a:rPr lang="zh-CN" altLang="en-US" sz="3000" b="1" dirty="0">
                <a:solidFill>
                  <a:schemeClr val="bg1"/>
                </a:solidFill>
                <a:latin typeface="微软雅黑" pitchFamily="34" charset="-122"/>
                <a:ea typeface="微软雅黑" pitchFamily="34" charset="-122"/>
              </a:rPr>
              <a:t> </a:t>
            </a:r>
            <a:r>
              <a:rPr lang="zh-CN" altLang="en-US" sz="3000" b="1" dirty="0" smtClean="0">
                <a:solidFill>
                  <a:schemeClr val="bg1"/>
                </a:solidFill>
                <a:latin typeface="微软雅黑" pitchFamily="34" charset="-122"/>
                <a:ea typeface="微软雅黑" pitchFamily="34" charset="-122"/>
              </a:rPr>
              <a:t>一</a:t>
            </a:r>
            <a:r>
              <a:rPr lang="zh-CN" altLang="en-US" sz="3000" b="1" dirty="0" smtClean="0">
                <a:solidFill>
                  <a:schemeClr val="bg1"/>
                </a:solidFill>
                <a:latin typeface="宋体" pitchFamily="2" charset="-122"/>
                <a:ea typeface="宋体" pitchFamily="2" charset="-122"/>
              </a:rPr>
              <a:t>、</a:t>
            </a:r>
            <a:r>
              <a:rPr lang="zh-CN" altLang="en-US" sz="3200" b="1" dirty="0" smtClean="0">
                <a:solidFill>
                  <a:schemeClr val="bg1"/>
                </a:solidFill>
                <a:latin typeface="微软雅黑" panose="020B0503020204020204" pitchFamily="34" charset="-122"/>
                <a:ea typeface="微软雅黑" panose="020B0503020204020204" pitchFamily="34" charset="-122"/>
              </a:rPr>
              <a:t>资产与负债统计的基本问题</a:t>
            </a:r>
          </a:p>
          <a:p>
            <a:endParaRPr lang="zh-CN" altLang="en-US" sz="3000" b="1" dirty="0" smtClean="0">
              <a:solidFill>
                <a:schemeClr val="bg1"/>
              </a:solidFill>
              <a:latin typeface="宋体" pitchFamily="2" charset="-122"/>
              <a:ea typeface="宋体" pitchFamily="2" charset="-122"/>
            </a:endParaRP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4"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CH2-4</a:t>
            </a:r>
            <a:r>
              <a:rPr lang="zh-CN" altLang="en-US" dirty="0" smtClean="0">
                <a:latin typeface="KaiTi" panose="02010609060101010101" pitchFamily="49" charset="-122"/>
                <a:ea typeface="KaiTi" panose="02010609060101010101" pitchFamily="49" charset="-122"/>
              </a:rPr>
              <a:t> 资产与负债统计</a:t>
            </a:r>
            <a:endParaRPr lang="zh-CN" altLang="en-US" dirty="0">
              <a:latin typeface="KaiTi" panose="02010609060101010101" pitchFamily="49" charset="-122"/>
              <a:ea typeface="KaiTi" panose="02010609060101010101" pitchFamily="49" charset="-122"/>
            </a:endParaRPr>
          </a:p>
        </p:txBody>
      </p:sp>
      <p:sp>
        <p:nvSpPr>
          <p:cNvPr id="6"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34</a:t>
            </a:fld>
            <a:endParaRPr lang="zh-CN" altLang="en-US" dirty="0"/>
          </a:p>
        </p:txBody>
      </p:sp>
      <p:sp>
        <p:nvSpPr>
          <p:cNvPr id="8" name="对角圆角矩形 10">
            <a:extLst>
              <a:ext uri="{FF2B5EF4-FFF2-40B4-BE49-F238E27FC236}">
                <a16:creationId xmlns:a16="http://schemas.microsoft.com/office/drawing/2014/main" id="{347A1711-A3EC-47E2-9FCB-812AB9F2297C}"/>
              </a:ext>
            </a:extLst>
          </p:cNvPr>
          <p:cNvSpPr/>
          <p:nvPr/>
        </p:nvSpPr>
        <p:spPr>
          <a:xfrm>
            <a:off x="262558" y="1182134"/>
            <a:ext cx="4752528" cy="720167"/>
          </a:xfrm>
          <a:prstGeom prst="round2Diag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（二）资产</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所有权的区分</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7A0A50-A1E9-47F1-B630-0444970FB2E5}"/>
              </a:ext>
            </a:extLst>
          </p:cNvPr>
          <p:cNvSpPr/>
          <p:nvPr/>
        </p:nvSpPr>
        <p:spPr>
          <a:xfrm>
            <a:off x="803865" y="323439"/>
            <a:ext cx="5993949" cy="1969770"/>
          </a:xfrm>
          <a:prstGeom prst="rect">
            <a:avLst/>
          </a:prstGeom>
        </p:spPr>
        <p:txBody>
          <a:bodyPr wrap="none">
            <a:spAutoFit/>
          </a:bodyPr>
          <a:lstStyle/>
          <a:p>
            <a:r>
              <a:rPr lang="zh-CN" altLang="en-US" sz="3000" b="1" dirty="0">
                <a:solidFill>
                  <a:schemeClr val="bg1"/>
                </a:solidFill>
                <a:latin typeface="微软雅黑" pitchFamily="34" charset="-122"/>
                <a:ea typeface="微软雅黑" pitchFamily="34" charset="-122"/>
              </a:rPr>
              <a:t> </a:t>
            </a:r>
            <a:r>
              <a:rPr lang="zh-CN" altLang="en-US" sz="3000" b="1" dirty="0" smtClean="0">
                <a:solidFill>
                  <a:schemeClr val="bg1"/>
                </a:solidFill>
                <a:latin typeface="微软雅黑" pitchFamily="34" charset="-122"/>
                <a:ea typeface="微软雅黑" pitchFamily="34" charset="-122"/>
              </a:rPr>
              <a:t>一</a:t>
            </a:r>
            <a:r>
              <a:rPr lang="zh-CN" altLang="en-US" sz="3000" b="1" dirty="0" smtClean="0">
                <a:solidFill>
                  <a:schemeClr val="bg1"/>
                </a:solidFill>
                <a:latin typeface="宋体" pitchFamily="2" charset="-122"/>
                <a:ea typeface="宋体" pitchFamily="2" charset="-122"/>
              </a:rPr>
              <a:t>、</a:t>
            </a:r>
            <a:r>
              <a:rPr lang="zh-CN" altLang="en-US" sz="3200" b="1" dirty="0" smtClean="0">
                <a:solidFill>
                  <a:schemeClr val="bg1"/>
                </a:solidFill>
                <a:latin typeface="微软雅黑" panose="020B0503020204020204" pitchFamily="34" charset="-122"/>
                <a:ea typeface="微软雅黑" panose="020B0503020204020204" pitchFamily="34" charset="-122"/>
              </a:rPr>
              <a:t>资产与负债统计的基本问题</a:t>
            </a:r>
          </a:p>
          <a:p>
            <a:endParaRPr lang="zh-CN" altLang="en-US" sz="3000" b="1" dirty="0" smtClean="0">
              <a:solidFill>
                <a:schemeClr val="bg1"/>
              </a:solidFill>
              <a:latin typeface="宋体" pitchFamily="2" charset="-122"/>
              <a:ea typeface="宋体" pitchFamily="2" charset="-122"/>
            </a:endParaRP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3"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对角圆角矩形 10">
            <a:extLst>
              <a:ext uri="{FF2B5EF4-FFF2-40B4-BE49-F238E27FC236}">
                <a16:creationId xmlns:a16="http://schemas.microsoft.com/office/drawing/2014/main" id="{347A1711-A3EC-47E2-9FCB-812AB9F2297C}"/>
              </a:ext>
            </a:extLst>
          </p:cNvPr>
          <p:cNvSpPr/>
          <p:nvPr/>
        </p:nvSpPr>
        <p:spPr>
          <a:xfrm>
            <a:off x="262558" y="1197546"/>
            <a:ext cx="5184576" cy="720167"/>
          </a:xfrm>
          <a:prstGeom prst="round2Diag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（三）资产</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与负债统计意义</a:t>
            </a:r>
          </a:p>
        </p:txBody>
      </p:sp>
      <p:sp>
        <p:nvSpPr>
          <p:cNvPr id="8" name="自选图形 5"/>
          <p:cNvSpPr>
            <a:spLocks noChangeArrowheads="1"/>
          </p:cNvSpPr>
          <p:nvPr/>
        </p:nvSpPr>
        <p:spPr bwMode="auto">
          <a:xfrm>
            <a:off x="550590" y="2277666"/>
            <a:ext cx="3744416" cy="2232248"/>
          </a:xfrm>
          <a:prstGeom prst="roundRect">
            <a:avLst>
              <a:gd name="adj" fmla="val 15387"/>
            </a:avLst>
          </a:prstGeom>
          <a:solidFill>
            <a:srgbClr val="00B050">
              <a:tint val="66000"/>
              <a:satMod val="160000"/>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p:spPr>
        <p:txBody>
          <a:bodyPr wrap="none" anchor="ctr"/>
          <a:lstStyle/>
          <a:p>
            <a:pPr indent="177800">
              <a:lnSpc>
                <a:spcPct val="150000"/>
              </a:lnSpc>
              <a:defRPr/>
            </a:pPr>
            <a:r>
              <a:rPr lang="zh-CN" altLang="en-US" sz="2000" b="1" u="none" dirty="0">
                <a:latin typeface="微软雅黑" pitchFamily="34" charset="-122"/>
                <a:ea typeface="微软雅黑" pitchFamily="34" charset="-122"/>
              </a:rPr>
              <a:t>从国民经济运行过程来看</a:t>
            </a:r>
            <a:r>
              <a:rPr lang="zh-CN" altLang="en-US" sz="2000" b="1" u="none" dirty="0" smtClean="0">
                <a:latin typeface="微软雅黑" pitchFamily="34" charset="-122"/>
                <a:ea typeface="微软雅黑" pitchFamily="34" charset="-122"/>
              </a:rPr>
              <a:t>，</a:t>
            </a:r>
            <a:endParaRPr lang="en-US" altLang="zh-CN" sz="2000" b="1" u="none" dirty="0" smtClean="0">
              <a:latin typeface="微软雅黑" pitchFamily="34" charset="-122"/>
              <a:ea typeface="微软雅黑" pitchFamily="34" charset="-122"/>
            </a:endParaRPr>
          </a:p>
          <a:p>
            <a:pPr indent="177800">
              <a:lnSpc>
                <a:spcPct val="150000"/>
              </a:lnSpc>
              <a:defRPr/>
            </a:pPr>
            <a:r>
              <a:rPr lang="zh-CN" altLang="en-US" sz="2000" b="1" u="none" dirty="0" smtClean="0">
                <a:latin typeface="微软雅黑" pitchFamily="34" charset="-122"/>
                <a:ea typeface="微软雅黑" pitchFamily="34" charset="-122"/>
              </a:rPr>
              <a:t>资产</a:t>
            </a:r>
            <a:r>
              <a:rPr lang="zh-CN" altLang="en-US" sz="2000" b="1" u="none" dirty="0">
                <a:latin typeface="微软雅黑" pitchFamily="34" charset="-122"/>
                <a:ea typeface="微软雅黑" pitchFamily="34" charset="-122"/>
              </a:rPr>
              <a:t>负债</a:t>
            </a:r>
            <a:r>
              <a:rPr lang="zh-CN" altLang="en-US" sz="2000" b="1" u="none" dirty="0" smtClean="0">
                <a:latin typeface="微软雅黑" pitchFamily="34" charset="-122"/>
                <a:ea typeface="微软雅黑" pitchFamily="34" charset="-122"/>
              </a:rPr>
              <a:t>核算使</a:t>
            </a:r>
            <a:r>
              <a:rPr lang="zh-CN" altLang="en-US" sz="2000" b="1" u="none" dirty="0">
                <a:latin typeface="微软雅黑" pitchFamily="34" charset="-122"/>
                <a:ea typeface="微软雅黑" pitchFamily="34" charset="-122"/>
              </a:rPr>
              <a:t>国民经济</a:t>
            </a:r>
            <a:r>
              <a:rPr lang="zh-CN" altLang="en-US" sz="2000" b="1" u="none" dirty="0" smtClean="0">
                <a:latin typeface="微软雅黑" pitchFamily="34" charset="-122"/>
                <a:ea typeface="微软雅黑" pitchFamily="34" charset="-122"/>
              </a:rPr>
              <a:t>核</a:t>
            </a:r>
            <a:endParaRPr lang="en-US" altLang="zh-CN" sz="2000" b="1" u="none" dirty="0" smtClean="0">
              <a:latin typeface="微软雅黑" pitchFamily="34" charset="-122"/>
              <a:ea typeface="微软雅黑" pitchFamily="34" charset="-122"/>
            </a:endParaRPr>
          </a:p>
          <a:p>
            <a:pPr indent="177800">
              <a:lnSpc>
                <a:spcPct val="150000"/>
              </a:lnSpc>
              <a:defRPr/>
            </a:pPr>
            <a:r>
              <a:rPr lang="zh-CN" altLang="en-US" sz="2000" b="1" u="none" dirty="0" smtClean="0">
                <a:latin typeface="微软雅黑" pitchFamily="34" charset="-122"/>
                <a:ea typeface="微软雅黑" pitchFamily="34" charset="-122"/>
              </a:rPr>
              <a:t>算</a:t>
            </a:r>
            <a:r>
              <a:rPr lang="zh-CN" altLang="en-US" sz="2000" b="1" u="none" dirty="0">
                <a:latin typeface="微软雅黑" pitchFamily="34" charset="-122"/>
                <a:ea typeface="微软雅黑" pitchFamily="34" charset="-122"/>
              </a:rPr>
              <a:t>体系能够完整地反映实际</a:t>
            </a:r>
            <a:endParaRPr lang="en-US" altLang="zh-CN" sz="2000" b="1" u="none" dirty="0">
              <a:latin typeface="微软雅黑" pitchFamily="34" charset="-122"/>
              <a:ea typeface="微软雅黑" pitchFamily="34" charset="-122"/>
            </a:endParaRPr>
          </a:p>
          <a:p>
            <a:pPr indent="177800">
              <a:lnSpc>
                <a:spcPct val="150000"/>
              </a:lnSpc>
              <a:defRPr/>
            </a:pPr>
            <a:r>
              <a:rPr lang="zh-CN" altLang="en-US" sz="2000" b="1" u="none" dirty="0">
                <a:latin typeface="微软雅黑" pitchFamily="34" charset="-122"/>
                <a:ea typeface="微软雅黑" pitchFamily="34" charset="-122"/>
              </a:rPr>
              <a:t>的经济运行过程</a:t>
            </a:r>
          </a:p>
        </p:txBody>
      </p:sp>
      <p:sp>
        <p:nvSpPr>
          <p:cNvPr id="9" name="自选图形 5"/>
          <p:cNvSpPr>
            <a:spLocks noChangeArrowheads="1"/>
          </p:cNvSpPr>
          <p:nvPr/>
        </p:nvSpPr>
        <p:spPr bwMode="auto">
          <a:xfrm>
            <a:off x="4295006" y="3213770"/>
            <a:ext cx="3888432" cy="2232248"/>
          </a:xfrm>
          <a:prstGeom prst="roundRect">
            <a:avLst>
              <a:gd name="adj" fmla="val 16667"/>
            </a:avLst>
          </a:prstGeom>
          <a:solidFill>
            <a:srgbClr val="00B050">
              <a:tint val="66000"/>
              <a:satMod val="160000"/>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p:spPr>
        <p:txBody>
          <a:bodyPr wrap="none" anchor="ctr"/>
          <a:lstStyle/>
          <a:p>
            <a:pPr>
              <a:lnSpc>
                <a:spcPct val="150000"/>
              </a:lnSpc>
              <a:defRPr/>
            </a:pPr>
            <a:r>
              <a:rPr lang="zh-CN" altLang="en-US" sz="2000" b="1" u="none" dirty="0">
                <a:latin typeface="微软雅黑" pitchFamily="34" charset="-122"/>
                <a:ea typeface="微软雅黑" pitchFamily="34" charset="-122"/>
              </a:rPr>
              <a:t>从国民经济核算方法来看</a:t>
            </a:r>
            <a:r>
              <a:rPr lang="zh-CN" altLang="en-US" sz="2000" b="1" u="none" dirty="0" smtClean="0">
                <a:latin typeface="微软雅黑" pitchFamily="34" charset="-122"/>
                <a:ea typeface="微软雅黑" pitchFamily="34" charset="-122"/>
              </a:rPr>
              <a:t>，</a:t>
            </a:r>
            <a:endParaRPr lang="en-US" altLang="zh-CN" sz="2000" b="1" u="none" dirty="0" smtClean="0">
              <a:latin typeface="微软雅黑" pitchFamily="34" charset="-122"/>
              <a:ea typeface="微软雅黑" pitchFamily="34" charset="-122"/>
            </a:endParaRPr>
          </a:p>
          <a:p>
            <a:pPr>
              <a:lnSpc>
                <a:spcPct val="150000"/>
              </a:lnSpc>
              <a:defRPr/>
            </a:pPr>
            <a:r>
              <a:rPr lang="zh-CN" altLang="en-US" sz="2000" b="1" u="none" dirty="0" smtClean="0">
                <a:latin typeface="微软雅黑" pitchFamily="34" charset="-122"/>
                <a:ea typeface="微软雅黑" pitchFamily="34" charset="-122"/>
              </a:rPr>
              <a:t>资产</a:t>
            </a:r>
            <a:r>
              <a:rPr lang="zh-CN" altLang="en-US" sz="2000" b="1" u="none" dirty="0">
                <a:latin typeface="微软雅黑" pitchFamily="34" charset="-122"/>
                <a:ea typeface="微软雅黑" pitchFamily="34" charset="-122"/>
              </a:rPr>
              <a:t>负债</a:t>
            </a:r>
            <a:r>
              <a:rPr lang="zh-CN" altLang="en-US" sz="2000" b="1" u="none" dirty="0" smtClean="0">
                <a:latin typeface="微软雅黑" pitchFamily="34" charset="-122"/>
                <a:ea typeface="微软雅黑" pitchFamily="34" charset="-122"/>
              </a:rPr>
              <a:t>核算使</a:t>
            </a:r>
            <a:r>
              <a:rPr lang="zh-CN" altLang="en-US" sz="2000" b="1" u="none" dirty="0">
                <a:latin typeface="微软雅黑" pitchFamily="34" charset="-122"/>
                <a:ea typeface="微软雅黑" pitchFamily="34" charset="-122"/>
              </a:rPr>
              <a:t>国民经济核算</a:t>
            </a:r>
            <a:r>
              <a:rPr lang="zh-CN" altLang="en-US" sz="2000" b="1" u="none" dirty="0" smtClean="0">
                <a:latin typeface="微软雅黑" pitchFamily="34" charset="-122"/>
                <a:ea typeface="微软雅黑" pitchFamily="34" charset="-122"/>
              </a:rPr>
              <a:t>中</a:t>
            </a:r>
            <a:endParaRPr lang="en-US" altLang="zh-CN" sz="2000" b="1" u="none" dirty="0" smtClean="0">
              <a:latin typeface="微软雅黑" pitchFamily="34" charset="-122"/>
              <a:ea typeface="微软雅黑" pitchFamily="34" charset="-122"/>
            </a:endParaRPr>
          </a:p>
          <a:p>
            <a:pPr>
              <a:lnSpc>
                <a:spcPct val="150000"/>
              </a:lnSpc>
              <a:defRPr/>
            </a:pPr>
            <a:r>
              <a:rPr lang="zh-CN" altLang="en-US" sz="2000" b="1" u="none" dirty="0" smtClean="0">
                <a:latin typeface="微软雅黑" pitchFamily="34" charset="-122"/>
                <a:ea typeface="微软雅黑" pitchFamily="34" charset="-122"/>
              </a:rPr>
              <a:t>的</a:t>
            </a:r>
            <a:r>
              <a:rPr lang="zh-CN" altLang="en-US" sz="2000" b="1" u="none" dirty="0">
                <a:latin typeface="微软雅黑" pitchFamily="34" charset="-122"/>
                <a:ea typeface="微软雅黑" pitchFamily="34" charset="-122"/>
              </a:rPr>
              <a:t>流量核算与存量</a:t>
            </a:r>
            <a:r>
              <a:rPr lang="zh-CN" altLang="en-US" sz="2000" b="1" u="none" dirty="0" smtClean="0">
                <a:latin typeface="微软雅黑" pitchFamily="34" charset="-122"/>
                <a:ea typeface="微软雅黑" pitchFamily="34" charset="-122"/>
              </a:rPr>
              <a:t>核算浑然一体</a:t>
            </a:r>
            <a:endParaRPr lang="zh-CN" altLang="en-US" sz="2000" b="1" u="none" dirty="0">
              <a:latin typeface="微软雅黑" pitchFamily="34" charset="-122"/>
              <a:ea typeface="微软雅黑" pitchFamily="34" charset="-122"/>
            </a:endParaRPr>
          </a:p>
        </p:txBody>
      </p:sp>
      <p:sp>
        <p:nvSpPr>
          <p:cNvPr id="10" name="自选图形 5"/>
          <p:cNvSpPr>
            <a:spLocks noChangeArrowheads="1"/>
          </p:cNvSpPr>
          <p:nvPr/>
        </p:nvSpPr>
        <p:spPr bwMode="auto">
          <a:xfrm>
            <a:off x="8183438" y="4293890"/>
            <a:ext cx="3600400" cy="2232248"/>
          </a:xfrm>
          <a:prstGeom prst="roundRect">
            <a:avLst>
              <a:gd name="adj" fmla="val 16667"/>
            </a:avLst>
          </a:prstGeom>
          <a:solidFill>
            <a:srgbClr val="00B050">
              <a:tint val="66000"/>
              <a:satMod val="160000"/>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p:spPr>
        <p:txBody>
          <a:bodyPr wrap="none" anchor="ctr"/>
          <a:lstStyle/>
          <a:p>
            <a:pPr>
              <a:lnSpc>
                <a:spcPct val="150000"/>
              </a:lnSpc>
              <a:defRPr/>
            </a:pPr>
            <a:r>
              <a:rPr lang="zh-CN" altLang="en-US" sz="2000" b="1" u="none" dirty="0">
                <a:latin typeface="微软雅黑" pitchFamily="34" charset="-122"/>
                <a:ea typeface="微软雅黑" pitchFamily="34" charset="-122"/>
              </a:rPr>
              <a:t>国民资产负债核算</a:t>
            </a:r>
            <a:r>
              <a:rPr lang="zh-CN" altLang="en-US" sz="2000" b="1" u="none" dirty="0" smtClean="0">
                <a:latin typeface="微软雅黑" pitchFamily="34" charset="-122"/>
                <a:ea typeface="微软雅黑" pitchFamily="34" charset="-122"/>
              </a:rPr>
              <a:t>为宏观经济</a:t>
            </a:r>
            <a:endParaRPr lang="en-US" altLang="zh-CN" sz="2000" b="1" u="none" dirty="0" smtClean="0">
              <a:latin typeface="微软雅黑" pitchFamily="34" charset="-122"/>
              <a:ea typeface="微软雅黑" pitchFamily="34" charset="-122"/>
            </a:endParaRPr>
          </a:p>
          <a:p>
            <a:pPr>
              <a:lnSpc>
                <a:spcPct val="150000"/>
              </a:lnSpc>
              <a:defRPr/>
            </a:pPr>
            <a:r>
              <a:rPr lang="zh-CN" altLang="en-US" sz="2000" b="1" u="none" dirty="0" smtClean="0">
                <a:latin typeface="微软雅黑" pitchFamily="34" charset="-122"/>
                <a:ea typeface="微软雅黑" pitchFamily="34" charset="-122"/>
              </a:rPr>
              <a:t>管理</a:t>
            </a:r>
            <a:r>
              <a:rPr lang="zh-CN" altLang="en-US" sz="2000" b="1" u="none" dirty="0">
                <a:latin typeface="微软雅黑" pitchFamily="34" charset="-122"/>
                <a:ea typeface="微软雅黑" pitchFamily="34" charset="-122"/>
              </a:rPr>
              <a:t>提供</a:t>
            </a:r>
            <a:r>
              <a:rPr lang="zh-CN" altLang="en-US" sz="2000" b="1" u="none" dirty="0" smtClean="0">
                <a:latin typeface="微软雅黑" pitchFamily="34" charset="-122"/>
                <a:ea typeface="微软雅黑" pitchFamily="34" charset="-122"/>
              </a:rPr>
              <a:t>重要的</a:t>
            </a:r>
            <a:r>
              <a:rPr lang="zh-CN" altLang="en-US" sz="2000" b="1" u="none" dirty="0">
                <a:latin typeface="微软雅黑" pitchFamily="34" charset="-122"/>
                <a:ea typeface="微软雅黑" pitchFamily="34" charset="-122"/>
              </a:rPr>
              <a:t>基础资料</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7A0A50-A1E9-47F1-B630-0444970FB2E5}"/>
              </a:ext>
            </a:extLst>
          </p:cNvPr>
          <p:cNvSpPr/>
          <p:nvPr/>
        </p:nvSpPr>
        <p:spPr>
          <a:xfrm>
            <a:off x="803865" y="323439"/>
            <a:ext cx="5173211" cy="2462213"/>
          </a:xfrm>
          <a:prstGeom prst="rect">
            <a:avLst/>
          </a:prstGeom>
        </p:spPr>
        <p:txBody>
          <a:bodyPr wrap="none">
            <a:spAutoFit/>
          </a:bodyPr>
          <a:lstStyle/>
          <a:p>
            <a:r>
              <a:rPr lang="zh-CN" altLang="en-US" sz="3000" b="1" dirty="0">
                <a:solidFill>
                  <a:schemeClr val="bg1"/>
                </a:solidFill>
                <a:latin typeface="微软雅黑" pitchFamily="34" charset="-122"/>
                <a:ea typeface="微软雅黑" pitchFamily="34" charset="-122"/>
              </a:rPr>
              <a:t> </a:t>
            </a:r>
            <a:r>
              <a:rPr lang="zh-CN" altLang="en-US" sz="3000" b="1" dirty="0" smtClean="0">
                <a:solidFill>
                  <a:schemeClr val="bg1"/>
                </a:solidFill>
                <a:latin typeface="微软雅黑" pitchFamily="34" charset="-122"/>
                <a:ea typeface="微软雅黑" pitchFamily="34" charset="-122"/>
              </a:rPr>
              <a:t>二</a:t>
            </a:r>
            <a:r>
              <a:rPr lang="zh-CN" altLang="en-US" sz="3000" b="1" dirty="0" smtClean="0">
                <a:solidFill>
                  <a:schemeClr val="bg1"/>
                </a:solidFill>
                <a:latin typeface="宋体" pitchFamily="2" charset="-122"/>
                <a:ea typeface="宋体" pitchFamily="2" charset="-122"/>
              </a:rPr>
              <a:t>、</a:t>
            </a:r>
            <a:r>
              <a:rPr lang="zh-CN" altLang="en-US" sz="3200" b="1" dirty="0" smtClean="0">
                <a:solidFill>
                  <a:schemeClr val="bg1"/>
                </a:solidFill>
                <a:latin typeface="微软雅黑" panose="020B0503020204020204" pitchFamily="34" charset="-122"/>
                <a:ea typeface="微软雅黑" panose="020B0503020204020204" pitchFamily="34" charset="-122"/>
              </a:rPr>
              <a:t>资产与负债的统计分类</a:t>
            </a:r>
          </a:p>
          <a:p>
            <a:endParaRPr lang="zh-CN" altLang="en-US" sz="3200" b="1" dirty="0" smtClean="0">
              <a:solidFill>
                <a:schemeClr val="bg1"/>
              </a:solidFill>
              <a:latin typeface="微软雅黑" panose="020B0503020204020204" pitchFamily="34" charset="-122"/>
              <a:ea typeface="微软雅黑" panose="020B0503020204020204" pitchFamily="34" charset="-122"/>
            </a:endParaRPr>
          </a:p>
          <a:p>
            <a:endParaRPr lang="zh-CN" altLang="en-US" sz="3000" b="1" dirty="0" smtClean="0">
              <a:solidFill>
                <a:schemeClr val="bg1"/>
              </a:solidFill>
              <a:latin typeface="宋体" pitchFamily="2" charset="-122"/>
              <a:ea typeface="宋体" pitchFamily="2" charset="-122"/>
            </a:endParaRP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3"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CH2-4</a:t>
            </a:r>
            <a:r>
              <a:rPr lang="zh-CN" altLang="en-US" dirty="0" smtClean="0">
                <a:latin typeface="KaiTi" panose="02010609060101010101" pitchFamily="49" charset="-122"/>
                <a:ea typeface="KaiTi" panose="02010609060101010101" pitchFamily="49" charset="-122"/>
              </a:rPr>
              <a:t> 资产与负债统计</a:t>
            </a:r>
            <a:endParaRPr lang="zh-CN" altLang="en-US" dirty="0">
              <a:latin typeface="KaiTi" panose="02010609060101010101" pitchFamily="49" charset="-122"/>
              <a:ea typeface="KaiTi" panose="02010609060101010101" pitchFamily="49" charset="-122"/>
            </a:endParaRPr>
          </a:p>
        </p:txBody>
      </p:sp>
      <p:sp>
        <p:nvSpPr>
          <p:cNvPr id="5"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36</a:t>
            </a:fld>
            <a:endParaRPr lang="zh-CN" altLang="en-US" dirty="0"/>
          </a:p>
        </p:txBody>
      </p:sp>
      <p:pic>
        <p:nvPicPr>
          <p:cNvPr id="6" name="Picture 2"/>
          <p:cNvPicPr>
            <a:picLocks noChangeAspect="1" noChangeArrowheads="1"/>
          </p:cNvPicPr>
          <p:nvPr/>
        </p:nvPicPr>
        <p:blipFill>
          <a:blip r:embed="rId2" cstate="print"/>
          <a:srcRect/>
          <a:stretch>
            <a:fillRect/>
          </a:stretch>
        </p:blipFill>
        <p:spPr bwMode="auto">
          <a:xfrm>
            <a:off x="2782838" y="1845618"/>
            <a:ext cx="7560840" cy="4533900"/>
          </a:xfrm>
          <a:prstGeom prst="rect">
            <a:avLst/>
          </a:prstGeom>
          <a:solidFill>
            <a:srgbClr val="0070C0"/>
          </a:solidFill>
          <a:ln w="9525">
            <a:noFill/>
            <a:miter lim="800000"/>
            <a:headEnd/>
            <a:tailEnd/>
          </a:ln>
        </p:spPr>
      </p:pic>
      <p:sp>
        <p:nvSpPr>
          <p:cNvPr id="7" name="对角圆角矩形 10">
            <a:extLst>
              <a:ext uri="{FF2B5EF4-FFF2-40B4-BE49-F238E27FC236}">
                <a16:creationId xmlns:a16="http://schemas.microsoft.com/office/drawing/2014/main" id="{347A1711-A3EC-47E2-9FCB-812AB9F2297C}"/>
              </a:ext>
            </a:extLst>
          </p:cNvPr>
          <p:cNvSpPr/>
          <p:nvPr/>
        </p:nvSpPr>
        <p:spPr>
          <a:xfrm>
            <a:off x="406574" y="1125451"/>
            <a:ext cx="4968552" cy="720167"/>
          </a:xfrm>
          <a:prstGeom prst="round2Diag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（四）资产</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与负债统计分类</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7A0A50-A1E9-47F1-B630-0444970FB2E5}"/>
              </a:ext>
            </a:extLst>
          </p:cNvPr>
          <p:cNvSpPr/>
          <p:nvPr/>
        </p:nvSpPr>
        <p:spPr>
          <a:xfrm>
            <a:off x="803865" y="323439"/>
            <a:ext cx="5173211" cy="2462213"/>
          </a:xfrm>
          <a:prstGeom prst="rect">
            <a:avLst/>
          </a:prstGeom>
        </p:spPr>
        <p:txBody>
          <a:bodyPr wrap="none">
            <a:spAutoFit/>
          </a:bodyPr>
          <a:lstStyle/>
          <a:p>
            <a:r>
              <a:rPr lang="zh-CN" altLang="en-US" sz="3000" b="1" dirty="0">
                <a:solidFill>
                  <a:schemeClr val="bg1"/>
                </a:solidFill>
                <a:latin typeface="微软雅黑" pitchFamily="34" charset="-122"/>
                <a:ea typeface="微软雅黑" pitchFamily="34" charset="-122"/>
              </a:rPr>
              <a:t> </a:t>
            </a:r>
            <a:r>
              <a:rPr lang="zh-CN" altLang="en-US" sz="3000" b="1" dirty="0" smtClean="0">
                <a:solidFill>
                  <a:schemeClr val="bg1"/>
                </a:solidFill>
                <a:latin typeface="微软雅黑" pitchFamily="34" charset="-122"/>
                <a:ea typeface="微软雅黑" pitchFamily="34" charset="-122"/>
              </a:rPr>
              <a:t>二</a:t>
            </a:r>
            <a:r>
              <a:rPr lang="zh-CN" altLang="en-US" sz="3000" b="1" dirty="0" smtClean="0">
                <a:solidFill>
                  <a:schemeClr val="bg1"/>
                </a:solidFill>
                <a:latin typeface="宋体" pitchFamily="2" charset="-122"/>
                <a:ea typeface="宋体" pitchFamily="2" charset="-122"/>
              </a:rPr>
              <a:t>、</a:t>
            </a:r>
            <a:r>
              <a:rPr lang="zh-CN" altLang="en-US" sz="3200" b="1" dirty="0" smtClean="0">
                <a:solidFill>
                  <a:schemeClr val="bg1"/>
                </a:solidFill>
                <a:latin typeface="微软雅黑" panose="020B0503020204020204" pitchFamily="34" charset="-122"/>
                <a:ea typeface="微软雅黑" panose="020B0503020204020204" pitchFamily="34" charset="-122"/>
              </a:rPr>
              <a:t>资产与负债的统计分类</a:t>
            </a:r>
          </a:p>
          <a:p>
            <a:endParaRPr lang="zh-CN" altLang="en-US" sz="3200" b="1" dirty="0" smtClean="0">
              <a:solidFill>
                <a:schemeClr val="bg1"/>
              </a:solidFill>
              <a:latin typeface="微软雅黑" panose="020B0503020204020204" pitchFamily="34" charset="-122"/>
              <a:ea typeface="微软雅黑" panose="020B0503020204020204" pitchFamily="34" charset="-122"/>
            </a:endParaRPr>
          </a:p>
          <a:p>
            <a:endParaRPr lang="zh-CN" altLang="en-US" sz="3000" b="1" dirty="0" smtClean="0">
              <a:solidFill>
                <a:schemeClr val="bg1"/>
              </a:solidFill>
              <a:latin typeface="宋体" pitchFamily="2" charset="-122"/>
              <a:ea typeface="宋体" pitchFamily="2" charset="-122"/>
            </a:endParaRP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3"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CH2-4</a:t>
            </a:r>
            <a:r>
              <a:rPr lang="zh-CN" altLang="en-US" dirty="0" smtClean="0">
                <a:latin typeface="KaiTi" panose="02010609060101010101" pitchFamily="49" charset="-122"/>
                <a:ea typeface="KaiTi" panose="02010609060101010101" pitchFamily="49" charset="-122"/>
              </a:rPr>
              <a:t> 资产与负债统计</a:t>
            </a:r>
            <a:endParaRPr lang="zh-CN" altLang="en-US" dirty="0">
              <a:latin typeface="KaiTi" panose="02010609060101010101" pitchFamily="49" charset="-122"/>
              <a:ea typeface="KaiTi" panose="02010609060101010101" pitchFamily="49" charset="-122"/>
            </a:endParaRPr>
          </a:p>
        </p:txBody>
      </p:sp>
      <p:sp>
        <p:nvSpPr>
          <p:cNvPr id="5"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37</a:t>
            </a:fld>
            <a:endParaRPr lang="zh-CN" altLang="en-US" dirty="0"/>
          </a:p>
        </p:txBody>
      </p:sp>
      <p:sp>
        <p:nvSpPr>
          <p:cNvPr id="7" name="对角圆角矩形 10">
            <a:extLst>
              <a:ext uri="{FF2B5EF4-FFF2-40B4-BE49-F238E27FC236}">
                <a16:creationId xmlns:a16="http://schemas.microsoft.com/office/drawing/2014/main" id="{347A1711-A3EC-47E2-9FCB-812AB9F2297C}"/>
              </a:ext>
            </a:extLst>
          </p:cNvPr>
          <p:cNvSpPr/>
          <p:nvPr/>
        </p:nvSpPr>
        <p:spPr>
          <a:xfrm>
            <a:off x="515871" y="1078939"/>
            <a:ext cx="6840760" cy="720167"/>
          </a:xfrm>
          <a:prstGeom prst="round2Diag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（五）资产</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与负债统计分类（金融资产）</a:t>
            </a:r>
          </a:p>
        </p:txBody>
      </p:sp>
      <p:sp>
        <p:nvSpPr>
          <p:cNvPr id="8" name="矩形 7"/>
          <p:cNvSpPr/>
          <p:nvPr/>
        </p:nvSpPr>
        <p:spPr>
          <a:xfrm>
            <a:off x="694606" y="2925738"/>
            <a:ext cx="11233248" cy="3519681"/>
          </a:xfrm>
          <a:prstGeom prst="rect">
            <a:avLst/>
          </a:prstGeom>
          <a:solidFill>
            <a:srgbClr val="00B0F0"/>
          </a:solidFill>
        </p:spPr>
        <p:txBody>
          <a:bodyPr wrap="square">
            <a:spAutoFit/>
          </a:bodyPr>
          <a:lstStyle/>
          <a:p>
            <a:pPr>
              <a:lnSpc>
                <a:spcPct val="125000"/>
              </a:lnSpc>
            </a:pPr>
            <a:r>
              <a:rPr lang="en-US" altLang="zh-CN" sz="2000" b="1" dirty="0" smtClean="0">
                <a:solidFill>
                  <a:schemeClr val="accent2"/>
                </a:solidFill>
                <a:latin typeface="微软雅黑" pitchFamily="34" charset="-122"/>
                <a:ea typeface="微软雅黑" pitchFamily="34" charset="-122"/>
              </a:rPr>
              <a:t>SNA2008</a:t>
            </a:r>
            <a:r>
              <a:rPr lang="zh-CN" altLang="en-US" sz="2000" b="1" dirty="0" smtClean="0">
                <a:solidFill>
                  <a:schemeClr val="accent2"/>
                </a:solidFill>
                <a:latin typeface="微软雅黑" pitchFamily="34" charset="-122"/>
                <a:ea typeface="微软雅黑" pitchFamily="34" charset="-122"/>
              </a:rPr>
              <a:t>金融资产细分</a:t>
            </a:r>
            <a:r>
              <a:rPr lang="zh-CN" altLang="en-US" sz="2000" b="1" dirty="0" smtClean="0">
                <a:solidFill>
                  <a:schemeClr val="bg1"/>
                </a:solidFill>
                <a:latin typeface="微软雅黑" pitchFamily="34" charset="-122"/>
                <a:ea typeface="微软雅黑" pitchFamily="34" charset="-122"/>
              </a:rPr>
              <a:t>为：① 货币黄金和特别提款权（ＳＤＲ）。② 通货和存款。③ 债务性证券和指数关联型债务证券。包括资产支持证券、抵押债务凭证、银行承兑汇票和拆分证券等创新金融工具。④ 贷款。⑤ 股权和投资基金份额。股权包括上市股票、非上市股票和其他股权；投资基金份额项目主要包括共同基金和单位信托基。⑥ 保险、养老金和标准化担保计划。保险专门准备金包含养老金权益、对养老金经理人的可能的索赔以及标准化担保代偿准备金等。⑦ 金融衍生工具和雇员股票期权。金融衍生工具具体分为期权合约和远期类合约，期权合约能以股票、利率、外币、商品和特定指数作为标的物，常见的远期合约有利率互换、远期利率协议（ＦＲＡ）、外汇互换、远期外汇合约和交叉货币利率互换。⑧ 其他。金融资产分类还包括其他应收／ 应付款和备忘项目。备忘项目中要登记不良资产的名义贷款价值和市场等量值。</a:t>
            </a:r>
          </a:p>
        </p:txBody>
      </p:sp>
      <p:sp>
        <p:nvSpPr>
          <p:cNvPr id="9" name="矩形 8"/>
          <p:cNvSpPr/>
          <p:nvPr/>
        </p:nvSpPr>
        <p:spPr>
          <a:xfrm>
            <a:off x="694606" y="1917626"/>
            <a:ext cx="11161240" cy="961289"/>
          </a:xfrm>
          <a:prstGeom prst="rect">
            <a:avLst/>
          </a:prstGeom>
          <a:solidFill>
            <a:srgbClr val="00B0F0"/>
          </a:solidFill>
        </p:spPr>
        <p:txBody>
          <a:bodyPr wrap="square">
            <a:spAutoFit/>
          </a:bodyPr>
          <a:lstStyle/>
          <a:p>
            <a:pPr lvl="0">
              <a:lnSpc>
                <a:spcPct val="150000"/>
              </a:lnSpc>
            </a:pPr>
            <a:r>
              <a:rPr lang="zh-CN" altLang="en-US" sz="2000" b="1" dirty="0" smtClean="0">
                <a:solidFill>
                  <a:prstClr val="black"/>
                </a:solidFill>
                <a:latin typeface="微软雅黑" pitchFamily="34" charset="-122"/>
                <a:ea typeface="微软雅黑" pitchFamily="34" charset="-122"/>
              </a:rPr>
              <a:t>金融资产（以及对应的负债）形成于金融交易过程，是建立在信用基础上的资产。金融资产以及相应的金融负债，涉及对经济单位之间未来付款或系列付款的要求权</a:t>
            </a:r>
            <a:r>
              <a:rPr lang="zh-CN" altLang="en-US" sz="2000" dirty="0" smtClean="0">
                <a:solidFill>
                  <a:prstClr val="black"/>
                </a:solidFill>
                <a:latin typeface="微软雅黑" pitchFamily="34" charset="-122"/>
                <a:ea typeface="微软雅黑" pitchFamily="34" charset="-122"/>
              </a:rPr>
              <a:t>。</a:t>
            </a:r>
            <a:endParaRPr lang="en-US" altLang="zh-CN" sz="2000" dirty="0" smtClean="0">
              <a:solidFill>
                <a:prstClr val="black"/>
              </a:solidFill>
              <a:latin typeface="微软雅黑" pitchFamily="34" charset="-122"/>
              <a:ea typeface="微软雅黑"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CH2-4</a:t>
            </a:r>
            <a:r>
              <a:rPr lang="zh-CN" altLang="en-US" dirty="0" smtClean="0">
                <a:latin typeface="KaiTi" panose="02010609060101010101" pitchFamily="49" charset="-122"/>
                <a:ea typeface="KaiTi" panose="02010609060101010101" pitchFamily="49" charset="-122"/>
              </a:rPr>
              <a:t> 资产与负债统计</a:t>
            </a:r>
            <a:endParaRPr lang="zh-CN" altLang="en-US" dirty="0">
              <a:latin typeface="KaiTi" panose="02010609060101010101" pitchFamily="49" charset="-122"/>
              <a:ea typeface="KaiTi" panose="02010609060101010101" pitchFamily="49" charset="-122"/>
            </a:endParaRPr>
          </a:p>
        </p:txBody>
      </p:sp>
      <p:sp>
        <p:nvSpPr>
          <p:cNvPr id="3"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38</a:t>
            </a:fld>
            <a:endParaRPr lang="zh-CN" altLang="en-US" dirty="0"/>
          </a:p>
        </p:txBody>
      </p:sp>
      <p:sp>
        <p:nvSpPr>
          <p:cNvPr id="4" name="矩形 3">
            <a:extLst>
              <a:ext uri="{FF2B5EF4-FFF2-40B4-BE49-F238E27FC236}">
                <a16:creationId xmlns:a16="http://schemas.microsoft.com/office/drawing/2014/main" id="{CD7A0A50-A1E9-47F1-B630-0444970FB2E5}"/>
              </a:ext>
            </a:extLst>
          </p:cNvPr>
          <p:cNvSpPr/>
          <p:nvPr/>
        </p:nvSpPr>
        <p:spPr>
          <a:xfrm>
            <a:off x="803865" y="323439"/>
            <a:ext cx="5173211" cy="2462213"/>
          </a:xfrm>
          <a:prstGeom prst="rect">
            <a:avLst/>
          </a:prstGeom>
        </p:spPr>
        <p:txBody>
          <a:bodyPr wrap="none">
            <a:spAutoFit/>
          </a:bodyPr>
          <a:lstStyle/>
          <a:p>
            <a:r>
              <a:rPr lang="zh-CN" altLang="en-US" sz="3000" b="1" dirty="0">
                <a:solidFill>
                  <a:schemeClr val="bg1"/>
                </a:solidFill>
                <a:latin typeface="微软雅黑" pitchFamily="34" charset="-122"/>
                <a:ea typeface="微软雅黑" pitchFamily="34" charset="-122"/>
              </a:rPr>
              <a:t> </a:t>
            </a:r>
            <a:r>
              <a:rPr lang="zh-CN" altLang="en-US" sz="3000" b="1" dirty="0" smtClean="0">
                <a:solidFill>
                  <a:schemeClr val="bg1"/>
                </a:solidFill>
                <a:latin typeface="微软雅黑" pitchFamily="34" charset="-122"/>
                <a:ea typeface="微软雅黑" pitchFamily="34" charset="-122"/>
              </a:rPr>
              <a:t>二</a:t>
            </a:r>
            <a:r>
              <a:rPr lang="zh-CN" altLang="en-US" sz="3000" b="1" dirty="0" smtClean="0">
                <a:solidFill>
                  <a:schemeClr val="bg1"/>
                </a:solidFill>
                <a:latin typeface="宋体" pitchFamily="2" charset="-122"/>
                <a:ea typeface="宋体" pitchFamily="2" charset="-122"/>
              </a:rPr>
              <a:t>、</a:t>
            </a:r>
            <a:r>
              <a:rPr lang="zh-CN" altLang="en-US" sz="3200" b="1" dirty="0" smtClean="0">
                <a:solidFill>
                  <a:schemeClr val="bg1"/>
                </a:solidFill>
                <a:latin typeface="微软雅黑" panose="020B0503020204020204" pitchFamily="34" charset="-122"/>
                <a:ea typeface="微软雅黑" panose="020B0503020204020204" pitchFamily="34" charset="-122"/>
              </a:rPr>
              <a:t>资产与负债的统计分类</a:t>
            </a:r>
          </a:p>
          <a:p>
            <a:endParaRPr lang="zh-CN" altLang="en-US" sz="3200" b="1" dirty="0" smtClean="0">
              <a:solidFill>
                <a:schemeClr val="bg1"/>
              </a:solidFill>
              <a:latin typeface="微软雅黑" panose="020B0503020204020204" pitchFamily="34" charset="-122"/>
              <a:ea typeface="微软雅黑" panose="020B0503020204020204" pitchFamily="34" charset="-122"/>
            </a:endParaRPr>
          </a:p>
          <a:p>
            <a:endParaRPr lang="zh-CN" altLang="en-US" sz="3000" b="1" dirty="0" smtClean="0">
              <a:solidFill>
                <a:schemeClr val="bg1"/>
              </a:solidFill>
              <a:latin typeface="宋体" pitchFamily="2" charset="-122"/>
              <a:ea typeface="宋体" pitchFamily="2" charset="-122"/>
            </a:endParaRP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5"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角圆角矩形 10">
            <a:extLst>
              <a:ext uri="{FF2B5EF4-FFF2-40B4-BE49-F238E27FC236}">
                <a16:creationId xmlns:a16="http://schemas.microsoft.com/office/drawing/2014/main" id="{347A1711-A3EC-47E2-9FCB-812AB9F2297C}"/>
              </a:ext>
            </a:extLst>
          </p:cNvPr>
          <p:cNvSpPr/>
          <p:nvPr/>
        </p:nvSpPr>
        <p:spPr>
          <a:xfrm>
            <a:off x="694606" y="1053530"/>
            <a:ext cx="3960440" cy="720167"/>
          </a:xfrm>
          <a:prstGeom prst="round2Diag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资产与负债统计分类</a:t>
            </a:r>
          </a:p>
        </p:txBody>
      </p:sp>
      <p:sp>
        <p:nvSpPr>
          <p:cNvPr id="7" name="矩形 6"/>
          <p:cNvSpPr/>
          <p:nvPr/>
        </p:nvSpPr>
        <p:spPr>
          <a:xfrm>
            <a:off x="910630" y="1997838"/>
            <a:ext cx="10225136" cy="2400657"/>
          </a:xfrm>
          <a:prstGeom prst="rect">
            <a:avLst/>
          </a:prstGeom>
        </p:spPr>
        <p:txBody>
          <a:bodyPr wrap="square">
            <a:spAutoFit/>
          </a:bodyPr>
          <a:lstStyle/>
          <a:p>
            <a:pPr>
              <a:lnSpc>
                <a:spcPct val="150000"/>
              </a:lnSpc>
            </a:pPr>
            <a:r>
              <a:rPr lang="zh-CN" altLang="en-US" sz="2000" b="1" dirty="0" smtClean="0">
                <a:solidFill>
                  <a:srgbClr val="FF0000"/>
                </a:solidFill>
                <a:latin typeface="微软雅黑" pitchFamily="34" charset="-122"/>
                <a:ea typeface="微软雅黑" pitchFamily="34" charset="-122"/>
              </a:rPr>
              <a:t>中国金融资产</a:t>
            </a:r>
            <a:r>
              <a:rPr lang="zh-CN" altLang="en-US" sz="2000" b="1" dirty="0" smtClean="0">
                <a:latin typeface="微软雅黑" pitchFamily="34" charset="-122"/>
                <a:ea typeface="微软雅黑" pitchFamily="34" charset="-122"/>
              </a:rPr>
              <a:t>分为国内金融资产、国外金融资产和储备资产三类。</a:t>
            </a:r>
          </a:p>
          <a:p>
            <a:pPr>
              <a:lnSpc>
                <a:spcPct val="150000"/>
              </a:lnSpc>
            </a:pPr>
            <a:r>
              <a:rPr lang="zh-CN" altLang="en-US" sz="2000" b="1" dirty="0" smtClean="0">
                <a:latin typeface="微软雅黑" pitchFamily="34" charset="-122"/>
                <a:ea typeface="微软雅黑" pitchFamily="34" charset="-122"/>
              </a:rPr>
              <a:t>国内金融资产按金融手段流动性和法律特征的不同又可进一步分为：① 通货；② 存款；③ 贷款；④ 证券（不含股票）；⑤ 股票及其他股权；⑥ 保险准备金；⑦ 其他。</a:t>
            </a:r>
            <a:endParaRPr lang="en-US" altLang="zh-CN" sz="2000" b="1" dirty="0" smtClean="0">
              <a:latin typeface="微软雅黑" pitchFamily="34" charset="-122"/>
              <a:ea typeface="微软雅黑" pitchFamily="34" charset="-122"/>
            </a:endParaRPr>
          </a:p>
          <a:p>
            <a:pPr>
              <a:lnSpc>
                <a:spcPct val="150000"/>
              </a:lnSpc>
            </a:pPr>
            <a:r>
              <a:rPr lang="zh-CN" altLang="en-US" sz="2000" b="1" dirty="0" smtClean="0">
                <a:latin typeface="微软雅黑" pitchFamily="34" charset="-122"/>
                <a:ea typeface="微软雅黑" pitchFamily="34" charset="-122"/>
              </a:rPr>
              <a:t>国外金融资产又进一步分为：① 直接投资；② 证券投资；③ 其他投资。 </a:t>
            </a:r>
            <a:endParaRPr lang="en-US" altLang="zh-CN" sz="2000" b="1" dirty="0" smtClean="0">
              <a:latin typeface="微软雅黑" pitchFamily="34" charset="-122"/>
              <a:ea typeface="微软雅黑" pitchFamily="34" charset="-122"/>
            </a:endParaRPr>
          </a:p>
          <a:p>
            <a:pPr>
              <a:lnSpc>
                <a:spcPct val="150000"/>
              </a:lnSpc>
            </a:pPr>
            <a:r>
              <a:rPr lang="zh-CN" altLang="en-US" sz="2000" b="1" dirty="0" smtClean="0">
                <a:latin typeface="微软雅黑" pitchFamily="34" charset="-122"/>
                <a:ea typeface="微软雅黑" pitchFamily="34" charset="-122"/>
              </a:rPr>
              <a:t>储备资产是用于国际支付或弥补、调节国际收支的储备资金。</a:t>
            </a:r>
            <a:endParaRPr lang="zh-CN" altLang="en-US" sz="2000" b="1" dirty="0">
              <a:latin typeface="微软雅黑" pitchFamily="34" charset="-122"/>
              <a:ea typeface="微软雅黑" pitchFamily="34" charset="-122"/>
            </a:endParaRPr>
          </a:p>
        </p:txBody>
      </p:sp>
      <p:sp>
        <p:nvSpPr>
          <p:cNvPr id="8" name="对角圆角矩形 10">
            <a:extLst>
              <a:ext uri="{FF2B5EF4-FFF2-40B4-BE49-F238E27FC236}">
                <a16:creationId xmlns:a16="http://schemas.microsoft.com/office/drawing/2014/main" id="{347A1711-A3EC-47E2-9FCB-812AB9F2297C}"/>
              </a:ext>
            </a:extLst>
          </p:cNvPr>
          <p:cNvSpPr/>
          <p:nvPr/>
        </p:nvSpPr>
        <p:spPr>
          <a:xfrm>
            <a:off x="515871" y="1053530"/>
            <a:ext cx="6768752" cy="720167"/>
          </a:xfrm>
          <a:prstGeom prst="round2Diag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（六）资产</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与负债统计分类（金融资产）</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0590" y="2133650"/>
            <a:ext cx="10801200" cy="3323987"/>
          </a:xfrm>
          <a:prstGeom prst="rect">
            <a:avLst/>
          </a:prstGeom>
          <a:solidFill>
            <a:schemeClr val="bg1">
              <a:lumMod val="95000"/>
            </a:schemeClr>
          </a:solidFill>
        </p:spPr>
        <p:txBody>
          <a:bodyPr wrap="square">
            <a:spAutoFit/>
          </a:bodyPr>
          <a:lstStyle/>
          <a:p>
            <a:pPr>
              <a:lnSpc>
                <a:spcPct val="150000"/>
              </a:lnSpc>
            </a:pPr>
            <a:r>
              <a:rPr lang="zh-CN" altLang="en-US" sz="2000" b="1" dirty="0" smtClean="0">
                <a:solidFill>
                  <a:srgbClr val="FF0000"/>
                </a:solidFill>
                <a:latin typeface="微软雅黑" pitchFamily="34" charset="-122"/>
                <a:ea typeface="微软雅黑" pitchFamily="34" charset="-122"/>
              </a:rPr>
              <a:t>非金融资产主要形成于实物交易过程</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a:lnSpc>
                <a:spcPct val="150000"/>
              </a:lnSpc>
            </a:pPr>
            <a:r>
              <a:rPr lang="zh-CN" altLang="en-US" sz="2000" b="1" dirty="0" smtClean="0">
                <a:latin typeface="微软雅黑" pitchFamily="34" charset="-122"/>
                <a:ea typeface="微软雅黑" pitchFamily="34" charset="-122"/>
              </a:rPr>
              <a:t>在ＳＮＡ２００８ 中，按照产生方式的不同，非金融资产可分为：</a:t>
            </a:r>
            <a:endParaRPr lang="en-US" altLang="zh-CN" sz="2000" b="1" dirty="0" smtClean="0">
              <a:latin typeface="微软雅黑" pitchFamily="34" charset="-122"/>
              <a:ea typeface="微软雅黑" pitchFamily="34" charset="-122"/>
            </a:endParaRPr>
          </a:p>
          <a:p>
            <a:pPr marL="985838" indent="-985838">
              <a:lnSpc>
                <a:spcPct val="150000"/>
              </a:lnSpc>
            </a:pPr>
            <a:r>
              <a:rPr lang="zh-CN" altLang="en-US" sz="2000" b="1" dirty="0" smtClean="0">
                <a:solidFill>
                  <a:srgbClr val="FF0000"/>
                </a:solidFill>
                <a:latin typeface="微软雅黑" pitchFamily="34" charset="-122"/>
                <a:ea typeface="微软雅黑" pitchFamily="34" charset="-122"/>
              </a:rPr>
              <a:t>生产资产</a:t>
            </a:r>
            <a:r>
              <a:rPr lang="zh-CN" altLang="en-US" sz="2000" b="1" dirty="0" smtClean="0">
                <a:latin typeface="微软雅黑" pitchFamily="34" charset="-122"/>
                <a:ea typeface="微软雅黑" pitchFamily="34" charset="-122"/>
              </a:rPr>
              <a:t>是ＳＮＡ 生产范围内作为生产过程的产出而形成的非金融资产；根据其持有者和持有目的，可以分为三类：固定资产、存货和贵重物品。</a:t>
            </a:r>
            <a:endParaRPr lang="en-US" altLang="zh-CN" sz="2000" b="1" dirty="0" smtClean="0">
              <a:latin typeface="微软雅黑" pitchFamily="34" charset="-122"/>
              <a:ea typeface="微软雅黑" pitchFamily="34" charset="-122"/>
            </a:endParaRPr>
          </a:p>
          <a:p>
            <a:pPr marL="985838" indent="-985838">
              <a:lnSpc>
                <a:spcPct val="150000"/>
              </a:lnSpc>
            </a:pPr>
            <a:r>
              <a:rPr lang="zh-CN" altLang="en-US" sz="2000" b="1" dirty="0" smtClean="0">
                <a:solidFill>
                  <a:srgbClr val="FF0000"/>
                </a:solidFill>
                <a:latin typeface="微软雅黑" pitchFamily="34" charset="-122"/>
                <a:ea typeface="微软雅黑" pitchFamily="34" charset="-122"/>
              </a:rPr>
              <a:t>非生产资产</a:t>
            </a:r>
            <a:r>
              <a:rPr lang="zh-CN" altLang="en-US" sz="2000" b="1" dirty="0" smtClean="0">
                <a:latin typeface="微软雅黑" pitchFamily="34" charset="-122"/>
                <a:ea typeface="微软雅黑" pitchFamily="34" charset="-122"/>
              </a:rPr>
              <a:t>为自然发生的，或者是以生产范围以外的方式由人发明的资产，非生产资产也包括三类：自然资源；合约、租约和许可；外购商誉和营销资产。</a:t>
            </a:r>
            <a:endParaRPr lang="en-US" altLang="zh-CN" sz="2000" b="1" dirty="0" smtClean="0">
              <a:latin typeface="微软雅黑" pitchFamily="34" charset="-122"/>
              <a:ea typeface="微软雅黑" pitchFamily="34" charset="-122"/>
            </a:endParaRPr>
          </a:p>
          <a:p>
            <a:pPr>
              <a:lnSpc>
                <a:spcPct val="150000"/>
              </a:lnSpc>
            </a:pPr>
            <a:endParaRPr lang="zh-CN" altLang="en-US" sz="2000" b="1" dirty="0">
              <a:latin typeface="微软雅黑" pitchFamily="34" charset="-122"/>
              <a:ea typeface="微软雅黑" pitchFamily="34" charset="-122"/>
            </a:endParaRPr>
          </a:p>
        </p:txBody>
      </p:sp>
      <p:sp>
        <p:nvSpPr>
          <p:cNvPr id="3" name="对角圆角矩形 10">
            <a:extLst>
              <a:ext uri="{FF2B5EF4-FFF2-40B4-BE49-F238E27FC236}">
                <a16:creationId xmlns:a16="http://schemas.microsoft.com/office/drawing/2014/main" id="{347A1711-A3EC-47E2-9FCB-812AB9F2297C}"/>
              </a:ext>
            </a:extLst>
          </p:cNvPr>
          <p:cNvSpPr/>
          <p:nvPr/>
        </p:nvSpPr>
        <p:spPr>
          <a:xfrm>
            <a:off x="406574" y="1106884"/>
            <a:ext cx="7344816" cy="720167"/>
          </a:xfrm>
          <a:prstGeom prst="round2Diag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（七）资产</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与负债统计分类（非金融资产）</a:t>
            </a:r>
          </a:p>
        </p:txBody>
      </p:sp>
      <p:sp>
        <p:nvSpPr>
          <p:cNvPr id="4" name="矩形 3">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CH2-4</a:t>
            </a:r>
            <a:r>
              <a:rPr lang="zh-CN" altLang="en-US" dirty="0" smtClean="0">
                <a:latin typeface="KaiTi" panose="02010609060101010101" pitchFamily="49" charset="-122"/>
                <a:ea typeface="KaiTi" panose="02010609060101010101" pitchFamily="49" charset="-122"/>
              </a:rPr>
              <a:t> 资产与负债统计</a:t>
            </a:r>
            <a:endParaRPr lang="zh-CN" altLang="en-US" dirty="0">
              <a:latin typeface="KaiTi" panose="02010609060101010101" pitchFamily="49" charset="-122"/>
              <a:ea typeface="KaiTi" panose="02010609060101010101" pitchFamily="49" charset="-122"/>
            </a:endParaRPr>
          </a:p>
        </p:txBody>
      </p:sp>
      <p:sp>
        <p:nvSpPr>
          <p:cNvPr id="5"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39</a:t>
            </a:fld>
            <a:endParaRPr lang="zh-CN" altLang="en-US" dirty="0"/>
          </a:p>
        </p:txBody>
      </p:sp>
      <p:sp>
        <p:nvSpPr>
          <p:cNvPr id="6" name="矩形 5">
            <a:extLst>
              <a:ext uri="{FF2B5EF4-FFF2-40B4-BE49-F238E27FC236}">
                <a16:creationId xmlns:a16="http://schemas.microsoft.com/office/drawing/2014/main" id="{CD7A0A50-A1E9-47F1-B630-0444970FB2E5}"/>
              </a:ext>
            </a:extLst>
          </p:cNvPr>
          <p:cNvSpPr/>
          <p:nvPr/>
        </p:nvSpPr>
        <p:spPr>
          <a:xfrm>
            <a:off x="803865" y="323439"/>
            <a:ext cx="5173211" cy="2462213"/>
          </a:xfrm>
          <a:prstGeom prst="rect">
            <a:avLst/>
          </a:prstGeom>
        </p:spPr>
        <p:txBody>
          <a:bodyPr wrap="none">
            <a:spAutoFit/>
          </a:bodyPr>
          <a:lstStyle/>
          <a:p>
            <a:r>
              <a:rPr lang="zh-CN" altLang="en-US" sz="3000" b="1" dirty="0">
                <a:solidFill>
                  <a:schemeClr val="bg1"/>
                </a:solidFill>
                <a:latin typeface="微软雅黑" pitchFamily="34" charset="-122"/>
                <a:ea typeface="微软雅黑" pitchFamily="34" charset="-122"/>
              </a:rPr>
              <a:t> </a:t>
            </a:r>
            <a:r>
              <a:rPr lang="zh-CN" altLang="en-US" sz="3000" b="1" dirty="0" smtClean="0">
                <a:solidFill>
                  <a:schemeClr val="bg1"/>
                </a:solidFill>
                <a:latin typeface="微软雅黑" pitchFamily="34" charset="-122"/>
                <a:ea typeface="微软雅黑" pitchFamily="34" charset="-122"/>
              </a:rPr>
              <a:t>二</a:t>
            </a:r>
            <a:r>
              <a:rPr lang="zh-CN" altLang="en-US" sz="3000" b="1" dirty="0" smtClean="0">
                <a:solidFill>
                  <a:schemeClr val="bg1"/>
                </a:solidFill>
                <a:latin typeface="宋体" pitchFamily="2" charset="-122"/>
                <a:ea typeface="宋体" pitchFamily="2" charset="-122"/>
              </a:rPr>
              <a:t>、</a:t>
            </a:r>
            <a:r>
              <a:rPr lang="zh-CN" altLang="en-US" sz="3200" b="1" dirty="0" smtClean="0">
                <a:solidFill>
                  <a:schemeClr val="bg1"/>
                </a:solidFill>
                <a:latin typeface="微软雅黑" panose="020B0503020204020204" pitchFamily="34" charset="-122"/>
                <a:ea typeface="微软雅黑" panose="020B0503020204020204" pitchFamily="34" charset="-122"/>
              </a:rPr>
              <a:t>资产与负债的统计分类</a:t>
            </a:r>
          </a:p>
          <a:p>
            <a:endParaRPr lang="zh-CN" altLang="en-US" sz="3200" b="1" dirty="0" smtClean="0">
              <a:solidFill>
                <a:schemeClr val="bg1"/>
              </a:solidFill>
              <a:latin typeface="微软雅黑" panose="020B0503020204020204" pitchFamily="34" charset="-122"/>
              <a:ea typeface="微软雅黑" panose="020B0503020204020204" pitchFamily="34" charset="-122"/>
            </a:endParaRPr>
          </a:p>
          <a:p>
            <a:endParaRPr lang="zh-CN" altLang="en-US" sz="3000" b="1" dirty="0" smtClean="0">
              <a:solidFill>
                <a:schemeClr val="bg1"/>
              </a:solidFill>
              <a:latin typeface="宋体" pitchFamily="2" charset="-122"/>
              <a:ea typeface="宋体" pitchFamily="2" charset="-122"/>
            </a:endParaRP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7"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67">
            <a:extLst>
              <a:ext uri="{FF2B5EF4-FFF2-40B4-BE49-F238E27FC236}">
                <a16:creationId xmlns:a16="http://schemas.microsoft.com/office/drawing/2014/main" id="{62EFF0B4-D973-45ED-AFF9-2AAE64E669A3}"/>
              </a:ext>
            </a:extLst>
          </p:cNvPr>
          <p:cNvGrpSpPr/>
          <p:nvPr/>
        </p:nvGrpSpPr>
        <p:grpSpPr>
          <a:xfrm>
            <a:off x="694605" y="1800495"/>
            <a:ext cx="2632975" cy="2853435"/>
            <a:chOff x="1328641" y="1780173"/>
            <a:chExt cx="4105275" cy="3343757"/>
          </a:xfrm>
        </p:grpSpPr>
        <p:sp>
          <p:nvSpPr>
            <p:cNvPr id="66" name="矩形 65">
              <a:extLst>
                <a:ext uri="{FF2B5EF4-FFF2-40B4-BE49-F238E27FC236}">
                  <a16:creationId xmlns:a16="http://schemas.microsoft.com/office/drawing/2014/main" id="{57E49F87-C462-4897-A5FE-325A0ECDF4A1}"/>
                </a:ext>
              </a:extLst>
            </p:cNvPr>
            <p:cNvSpPr/>
            <p:nvPr/>
          </p:nvSpPr>
          <p:spPr>
            <a:xfrm>
              <a:off x="1328641" y="1780173"/>
              <a:ext cx="4105275" cy="3343757"/>
            </a:xfrm>
            <a:prstGeom prst="rect">
              <a:avLst/>
            </a:prstGeom>
            <a:solidFill>
              <a:schemeClr val="bg1"/>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7">
              <a:extLst>
                <a:ext uri="{FF2B5EF4-FFF2-40B4-BE49-F238E27FC236}">
                  <a16:creationId xmlns:a16="http://schemas.microsoft.com/office/drawing/2014/main" id="{200A1D12-1F0C-4A40-B8DA-FFEA2CA4A381}"/>
                </a:ext>
              </a:extLst>
            </p:cNvPr>
            <p:cNvSpPr>
              <a:spLocks noEditPoints="1"/>
            </p:cNvSpPr>
            <p:nvPr/>
          </p:nvSpPr>
          <p:spPr bwMode="auto">
            <a:xfrm>
              <a:off x="2313471" y="2391004"/>
              <a:ext cx="2085566" cy="2073382"/>
            </a:xfrm>
            <a:custGeom>
              <a:avLst/>
              <a:gdLst>
                <a:gd name="T0" fmla="*/ 870 w 1809"/>
                <a:gd name="T1" fmla="*/ 879 h 2152"/>
                <a:gd name="T2" fmla="*/ 870 w 1809"/>
                <a:gd name="T3" fmla="*/ 2152 h 2152"/>
                <a:gd name="T4" fmla="*/ 1809 w 1809"/>
                <a:gd name="T5" fmla="*/ 1820 h 2152"/>
                <a:gd name="T6" fmla="*/ 1809 w 1809"/>
                <a:gd name="T7" fmla="*/ 547 h 2152"/>
                <a:gd name="T8" fmla="*/ 870 w 1809"/>
                <a:gd name="T9" fmla="*/ 879 h 2152"/>
                <a:gd name="T10" fmla="*/ 785 w 1809"/>
                <a:gd name="T11" fmla="*/ 961 h 2152"/>
                <a:gd name="T12" fmla="*/ 785 w 1809"/>
                <a:gd name="T13" fmla="*/ 1138 h 2152"/>
                <a:gd name="T14" fmla="*/ 613 w 1809"/>
                <a:gd name="T15" fmla="*/ 1053 h 2152"/>
                <a:gd name="T16" fmla="*/ 613 w 1809"/>
                <a:gd name="T17" fmla="*/ 864 h 2152"/>
                <a:gd name="T18" fmla="*/ 785 w 1809"/>
                <a:gd name="T19" fmla="*/ 961 h 2152"/>
                <a:gd name="T20" fmla="*/ 1555 w 1809"/>
                <a:gd name="T21" fmla="*/ 410 h 2152"/>
                <a:gd name="T22" fmla="*/ 1507 w 1809"/>
                <a:gd name="T23" fmla="*/ 386 h 2152"/>
                <a:gd name="T24" fmla="*/ 602 w 1809"/>
                <a:gd name="T25" fmla="*/ 700 h 2152"/>
                <a:gd name="T26" fmla="*/ 576 w 1809"/>
                <a:gd name="T27" fmla="*/ 724 h 2152"/>
                <a:gd name="T28" fmla="*/ 576 w 1809"/>
                <a:gd name="T29" fmla="*/ 2017 h 2152"/>
                <a:gd name="T30" fmla="*/ 822 w 1809"/>
                <a:gd name="T31" fmla="*/ 2149 h 2152"/>
                <a:gd name="T32" fmla="*/ 822 w 1809"/>
                <a:gd name="T33" fmla="*/ 879 h 2152"/>
                <a:gd name="T34" fmla="*/ 622 w 1809"/>
                <a:gd name="T35" fmla="*/ 772 h 2152"/>
                <a:gd name="T36" fmla="*/ 625 w 1809"/>
                <a:gd name="T37" fmla="*/ 772 h 2152"/>
                <a:gd name="T38" fmla="*/ 1531 w 1809"/>
                <a:gd name="T39" fmla="*/ 457 h 2152"/>
                <a:gd name="T40" fmla="*/ 1555 w 1809"/>
                <a:gd name="T41" fmla="*/ 410 h 2152"/>
                <a:gd name="T42" fmla="*/ 209 w 1809"/>
                <a:gd name="T43" fmla="*/ 581 h 2152"/>
                <a:gd name="T44" fmla="*/ 209 w 1809"/>
                <a:gd name="T45" fmla="*/ 758 h 2152"/>
                <a:gd name="T46" fmla="*/ 37 w 1809"/>
                <a:gd name="T47" fmla="*/ 673 h 2152"/>
                <a:gd name="T48" fmla="*/ 37 w 1809"/>
                <a:gd name="T49" fmla="*/ 484 h 2152"/>
                <a:gd name="T50" fmla="*/ 209 w 1809"/>
                <a:gd name="T51" fmla="*/ 581 h 2152"/>
                <a:gd name="T52" fmla="*/ 978 w 1809"/>
                <a:gd name="T53" fmla="*/ 30 h 2152"/>
                <a:gd name="T54" fmla="*/ 931 w 1809"/>
                <a:gd name="T55" fmla="*/ 6 h 2152"/>
                <a:gd name="T56" fmla="*/ 25 w 1809"/>
                <a:gd name="T57" fmla="*/ 321 h 2152"/>
                <a:gd name="T58" fmla="*/ 0 w 1809"/>
                <a:gd name="T59" fmla="*/ 344 h 2152"/>
                <a:gd name="T60" fmla="*/ 0 w 1809"/>
                <a:gd name="T61" fmla="*/ 1638 h 2152"/>
                <a:gd name="T62" fmla="*/ 246 w 1809"/>
                <a:gd name="T63" fmla="*/ 1770 h 2152"/>
                <a:gd name="T64" fmla="*/ 246 w 1809"/>
                <a:gd name="T65" fmla="*/ 500 h 2152"/>
                <a:gd name="T66" fmla="*/ 46 w 1809"/>
                <a:gd name="T67" fmla="*/ 393 h 2152"/>
                <a:gd name="T68" fmla="*/ 49 w 1809"/>
                <a:gd name="T69" fmla="*/ 392 h 2152"/>
                <a:gd name="T70" fmla="*/ 954 w 1809"/>
                <a:gd name="T71" fmla="*/ 77 h 2152"/>
                <a:gd name="T72" fmla="*/ 978 w 1809"/>
                <a:gd name="T73" fmla="*/ 30 h 2152"/>
                <a:gd name="T74" fmla="*/ 497 w 1809"/>
                <a:gd name="T75" fmla="*/ 781 h 2152"/>
                <a:gd name="T76" fmla="*/ 497 w 1809"/>
                <a:gd name="T77" fmla="*/ 958 h 2152"/>
                <a:gd name="T78" fmla="*/ 325 w 1809"/>
                <a:gd name="T79" fmla="*/ 873 h 2152"/>
                <a:gd name="T80" fmla="*/ 325 w 1809"/>
                <a:gd name="T81" fmla="*/ 684 h 2152"/>
                <a:gd name="T82" fmla="*/ 497 w 1809"/>
                <a:gd name="T83" fmla="*/ 781 h 2152"/>
                <a:gd name="T84" fmla="*/ 1266 w 1809"/>
                <a:gd name="T85" fmla="*/ 230 h 2152"/>
                <a:gd name="T86" fmla="*/ 1219 w 1809"/>
                <a:gd name="T87" fmla="*/ 206 h 2152"/>
                <a:gd name="T88" fmla="*/ 313 w 1809"/>
                <a:gd name="T89" fmla="*/ 520 h 2152"/>
                <a:gd name="T90" fmla="*/ 288 w 1809"/>
                <a:gd name="T91" fmla="*/ 544 h 2152"/>
                <a:gd name="T92" fmla="*/ 288 w 1809"/>
                <a:gd name="T93" fmla="*/ 1837 h 2152"/>
                <a:gd name="T94" fmla="*/ 534 w 1809"/>
                <a:gd name="T95" fmla="*/ 1969 h 2152"/>
                <a:gd name="T96" fmla="*/ 534 w 1809"/>
                <a:gd name="T97" fmla="*/ 699 h 2152"/>
                <a:gd name="T98" fmla="*/ 334 w 1809"/>
                <a:gd name="T99" fmla="*/ 592 h 2152"/>
                <a:gd name="T100" fmla="*/ 337 w 1809"/>
                <a:gd name="T101" fmla="*/ 592 h 2152"/>
                <a:gd name="T102" fmla="*/ 1243 w 1809"/>
                <a:gd name="T103" fmla="*/ 277 h 2152"/>
                <a:gd name="T104" fmla="*/ 1266 w 1809"/>
                <a:gd name="T105" fmla="*/ 230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09" h="2152">
                  <a:moveTo>
                    <a:pt x="870" y="879"/>
                  </a:moveTo>
                  <a:lnTo>
                    <a:pt x="870" y="2152"/>
                  </a:lnTo>
                  <a:lnTo>
                    <a:pt x="1809" y="1820"/>
                  </a:lnTo>
                  <a:lnTo>
                    <a:pt x="1809" y="547"/>
                  </a:lnTo>
                  <a:lnTo>
                    <a:pt x="870" y="879"/>
                  </a:lnTo>
                  <a:close/>
                  <a:moveTo>
                    <a:pt x="785" y="961"/>
                  </a:moveTo>
                  <a:lnTo>
                    <a:pt x="785" y="1138"/>
                  </a:lnTo>
                  <a:cubicBezTo>
                    <a:pt x="699" y="1121"/>
                    <a:pt x="613" y="1053"/>
                    <a:pt x="613" y="1053"/>
                  </a:cubicBezTo>
                  <a:lnTo>
                    <a:pt x="613" y="864"/>
                  </a:lnTo>
                  <a:cubicBezTo>
                    <a:pt x="719" y="950"/>
                    <a:pt x="785" y="961"/>
                    <a:pt x="785" y="961"/>
                  </a:cubicBezTo>
                  <a:close/>
                  <a:moveTo>
                    <a:pt x="1555" y="410"/>
                  </a:moveTo>
                  <a:cubicBezTo>
                    <a:pt x="1548" y="390"/>
                    <a:pt x="1527" y="379"/>
                    <a:pt x="1507" y="386"/>
                  </a:cubicBezTo>
                  <a:lnTo>
                    <a:pt x="602" y="700"/>
                  </a:lnTo>
                  <a:cubicBezTo>
                    <a:pt x="590" y="704"/>
                    <a:pt x="580" y="713"/>
                    <a:pt x="576" y="724"/>
                  </a:cubicBezTo>
                  <a:lnTo>
                    <a:pt x="576" y="2017"/>
                  </a:lnTo>
                  <a:cubicBezTo>
                    <a:pt x="608" y="2080"/>
                    <a:pt x="741" y="2149"/>
                    <a:pt x="822" y="2149"/>
                  </a:cubicBezTo>
                  <a:lnTo>
                    <a:pt x="822" y="879"/>
                  </a:lnTo>
                  <a:cubicBezTo>
                    <a:pt x="779" y="873"/>
                    <a:pt x="682" y="822"/>
                    <a:pt x="622" y="772"/>
                  </a:cubicBezTo>
                  <a:cubicBezTo>
                    <a:pt x="623" y="772"/>
                    <a:pt x="624" y="772"/>
                    <a:pt x="625" y="772"/>
                  </a:cubicBezTo>
                  <a:lnTo>
                    <a:pt x="1531" y="457"/>
                  </a:lnTo>
                  <a:cubicBezTo>
                    <a:pt x="1550" y="450"/>
                    <a:pt x="1561" y="429"/>
                    <a:pt x="1555" y="410"/>
                  </a:cubicBezTo>
                  <a:close/>
                  <a:moveTo>
                    <a:pt x="209" y="581"/>
                  </a:moveTo>
                  <a:lnTo>
                    <a:pt x="209" y="758"/>
                  </a:lnTo>
                  <a:cubicBezTo>
                    <a:pt x="123" y="742"/>
                    <a:pt x="37" y="673"/>
                    <a:pt x="37" y="673"/>
                  </a:cubicBezTo>
                  <a:lnTo>
                    <a:pt x="37" y="484"/>
                  </a:lnTo>
                  <a:cubicBezTo>
                    <a:pt x="143" y="570"/>
                    <a:pt x="209" y="581"/>
                    <a:pt x="209" y="581"/>
                  </a:cubicBezTo>
                  <a:close/>
                  <a:moveTo>
                    <a:pt x="978" y="30"/>
                  </a:moveTo>
                  <a:cubicBezTo>
                    <a:pt x="972" y="11"/>
                    <a:pt x="951" y="0"/>
                    <a:pt x="931" y="6"/>
                  </a:cubicBezTo>
                  <a:lnTo>
                    <a:pt x="25" y="321"/>
                  </a:lnTo>
                  <a:cubicBezTo>
                    <a:pt x="14" y="325"/>
                    <a:pt x="3" y="334"/>
                    <a:pt x="0" y="344"/>
                  </a:cubicBezTo>
                  <a:lnTo>
                    <a:pt x="0" y="1638"/>
                  </a:lnTo>
                  <a:cubicBezTo>
                    <a:pt x="32" y="1700"/>
                    <a:pt x="165" y="1770"/>
                    <a:pt x="246" y="1770"/>
                  </a:cubicBezTo>
                  <a:lnTo>
                    <a:pt x="246" y="500"/>
                  </a:lnTo>
                  <a:cubicBezTo>
                    <a:pt x="203" y="493"/>
                    <a:pt x="106" y="443"/>
                    <a:pt x="46" y="393"/>
                  </a:cubicBezTo>
                  <a:cubicBezTo>
                    <a:pt x="47" y="393"/>
                    <a:pt x="48" y="392"/>
                    <a:pt x="49" y="392"/>
                  </a:cubicBezTo>
                  <a:lnTo>
                    <a:pt x="954" y="77"/>
                  </a:lnTo>
                  <a:cubicBezTo>
                    <a:pt x="974" y="71"/>
                    <a:pt x="985" y="50"/>
                    <a:pt x="978" y="30"/>
                  </a:cubicBezTo>
                  <a:close/>
                  <a:moveTo>
                    <a:pt x="497" y="781"/>
                  </a:moveTo>
                  <a:lnTo>
                    <a:pt x="497" y="958"/>
                  </a:lnTo>
                  <a:cubicBezTo>
                    <a:pt x="411" y="941"/>
                    <a:pt x="325" y="873"/>
                    <a:pt x="325" y="873"/>
                  </a:cubicBezTo>
                  <a:lnTo>
                    <a:pt x="325" y="684"/>
                  </a:lnTo>
                  <a:cubicBezTo>
                    <a:pt x="431" y="770"/>
                    <a:pt x="497" y="781"/>
                    <a:pt x="497" y="781"/>
                  </a:cubicBezTo>
                  <a:close/>
                  <a:moveTo>
                    <a:pt x="1266" y="230"/>
                  </a:moveTo>
                  <a:cubicBezTo>
                    <a:pt x="1260" y="210"/>
                    <a:pt x="1239" y="199"/>
                    <a:pt x="1219" y="206"/>
                  </a:cubicBezTo>
                  <a:lnTo>
                    <a:pt x="313" y="520"/>
                  </a:lnTo>
                  <a:cubicBezTo>
                    <a:pt x="302" y="524"/>
                    <a:pt x="291" y="533"/>
                    <a:pt x="288" y="544"/>
                  </a:cubicBezTo>
                  <a:lnTo>
                    <a:pt x="288" y="1837"/>
                  </a:lnTo>
                  <a:cubicBezTo>
                    <a:pt x="320" y="1900"/>
                    <a:pt x="453" y="1969"/>
                    <a:pt x="534" y="1969"/>
                  </a:cubicBezTo>
                  <a:lnTo>
                    <a:pt x="534" y="699"/>
                  </a:lnTo>
                  <a:cubicBezTo>
                    <a:pt x="491" y="693"/>
                    <a:pt x="394" y="642"/>
                    <a:pt x="334" y="592"/>
                  </a:cubicBezTo>
                  <a:cubicBezTo>
                    <a:pt x="335" y="592"/>
                    <a:pt x="336" y="592"/>
                    <a:pt x="337" y="592"/>
                  </a:cubicBezTo>
                  <a:lnTo>
                    <a:pt x="1243" y="277"/>
                  </a:lnTo>
                  <a:cubicBezTo>
                    <a:pt x="1262" y="270"/>
                    <a:pt x="1273" y="249"/>
                    <a:pt x="1266" y="230"/>
                  </a:cubicBezTo>
                  <a:close/>
                </a:path>
              </a:pathLst>
            </a:custGeom>
            <a:solidFill>
              <a:srgbClr val="00A9F3"/>
            </a:solidFill>
            <a:ln>
              <a:noFill/>
            </a:ln>
          </p:spPr>
          <p:txBody>
            <a:bodyPr vert="horz" wrap="square" lIns="91440" tIns="45720" rIns="91440" bIns="45720" numCol="1" anchor="t" anchorCtr="0" compatLnSpc="1"/>
            <a:lstStyle/>
            <a:p>
              <a:endParaRPr lang="zh-CN" altLang="en-US"/>
            </a:p>
          </p:txBody>
        </p:sp>
      </p:grpSp>
      <p:grpSp>
        <p:nvGrpSpPr>
          <p:cNvPr id="5" name="组合 69">
            <a:extLst>
              <a:ext uri="{FF2B5EF4-FFF2-40B4-BE49-F238E27FC236}">
                <a16:creationId xmlns:a16="http://schemas.microsoft.com/office/drawing/2014/main" id="{AE7744D2-F0A6-4388-B36F-0875FA5E87ED}"/>
              </a:ext>
            </a:extLst>
          </p:cNvPr>
          <p:cNvGrpSpPr/>
          <p:nvPr/>
        </p:nvGrpSpPr>
        <p:grpSpPr>
          <a:xfrm>
            <a:off x="3646934" y="1701602"/>
            <a:ext cx="7059793" cy="3096344"/>
            <a:chOff x="5728032" y="1751598"/>
            <a:chExt cx="5135327" cy="2668642"/>
          </a:xfrm>
        </p:grpSpPr>
        <p:sp>
          <p:nvSpPr>
            <p:cNvPr id="4" name="TextBox 6">
              <a:extLst>
                <a:ext uri="{FF2B5EF4-FFF2-40B4-BE49-F238E27FC236}">
                  <a16:creationId xmlns:a16="http://schemas.microsoft.com/office/drawing/2014/main" id="{05FC6914-E775-488E-83D5-17487A01516A}"/>
                </a:ext>
              </a:extLst>
            </p:cNvPr>
            <p:cNvSpPr txBox="1"/>
            <p:nvPr/>
          </p:nvSpPr>
          <p:spPr>
            <a:xfrm>
              <a:off x="5728032" y="1751598"/>
              <a:ext cx="3636195" cy="584639"/>
            </a:xfrm>
            <a:prstGeom prst="rect">
              <a:avLst/>
            </a:prstGeom>
            <a:noFill/>
          </p:spPr>
          <p:txBody>
            <a:bodyPr wrap="square" rtlCol="0">
              <a:spAutoFit/>
            </a:bodyPr>
            <a:lstStyle/>
            <a:p>
              <a:pPr algn="dist"/>
              <a:r>
                <a:rPr lang="zh-CN" altLang="en-US" sz="3200" b="1" dirty="0" smtClean="0">
                  <a:latin typeface="微软雅黑" panose="020B0503020204020204" pitchFamily="34" charset="-122"/>
                  <a:ea typeface="微软雅黑" panose="020B0503020204020204" pitchFamily="34" charset="-122"/>
                </a:rPr>
                <a:t>第</a:t>
              </a:r>
              <a:r>
                <a:rPr lang="zh-CN" altLang="en-US" sz="3200" b="1" dirty="0">
                  <a:latin typeface="微软雅黑" panose="020B0503020204020204" pitchFamily="34" charset="-122"/>
                  <a:ea typeface="微软雅黑" panose="020B0503020204020204" pitchFamily="34" charset="-122"/>
                </a:rPr>
                <a:t>一</a:t>
              </a:r>
              <a:r>
                <a:rPr lang="zh-CN" altLang="en-US" sz="3200" b="1" dirty="0" smtClean="0">
                  <a:latin typeface="微软雅黑" panose="020B0503020204020204" pitchFamily="34" charset="-122"/>
                  <a:ea typeface="微软雅黑" panose="020B0503020204020204" pitchFamily="34" charset="-122"/>
                </a:rPr>
                <a:t>节 </a:t>
              </a:r>
              <a:r>
                <a:rPr lang="zh-CN" altLang="en-US" sz="3200" b="1" dirty="0" smtClean="0">
                  <a:latin typeface="微软雅黑" panose="020B0503020204020204" pitchFamily="34" charset="-122"/>
                  <a:ea typeface="微软雅黑" panose="020B0503020204020204" pitchFamily="34" charset="-122"/>
                  <a:cs typeface="Times New Roman" panose="02020603050405020304" pitchFamily="18" charset="0"/>
                </a:rPr>
                <a:t>劳动力资源统计</a:t>
              </a:r>
              <a:endParaRPr lang="zh-CN" altLang="en-US" sz="3200" b="1" dirty="0">
                <a:latin typeface="微软雅黑" panose="020B0503020204020204" pitchFamily="34" charset="-122"/>
                <a:ea typeface="微软雅黑" panose="020B0503020204020204" pitchFamily="34" charset="-122"/>
              </a:endParaRPr>
            </a:p>
          </p:txBody>
        </p:sp>
        <p:grpSp>
          <p:nvGrpSpPr>
            <p:cNvPr id="6" name="组合 46">
              <a:extLst>
                <a:ext uri="{FF2B5EF4-FFF2-40B4-BE49-F238E27FC236}">
                  <a16:creationId xmlns:a16="http://schemas.microsoft.com/office/drawing/2014/main" id="{CE3376D5-9A58-4C76-B1C1-43A668E56427}"/>
                </a:ext>
              </a:extLst>
            </p:cNvPr>
            <p:cNvGrpSpPr/>
            <p:nvPr/>
          </p:nvGrpSpPr>
          <p:grpSpPr>
            <a:xfrm>
              <a:off x="5728032" y="2523674"/>
              <a:ext cx="5135327" cy="504000"/>
              <a:chOff x="4012013" y="2937501"/>
              <a:chExt cx="5135327" cy="504000"/>
            </a:xfrm>
          </p:grpSpPr>
          <p:sp>
            <p:nvSpPr>
              <p:cNvPr id="42" name="TextBox 4">
                <a:extLst>
                  <a:ext uri="{FF2B5EF4-FFF2-40B4-BE49-F238E27FC236}">
                    <a16:creationId xmlns:a16="http://schemas.microsoft.com/office/drawing/2014/main" id="{09C25F20-F08C-4CED-8BC8-91EC785ACC32}"/>
                  </a:ext>
                </a:extLst>
              </p:cNvPr>
              <p:cNvSpPr txBox="1"/>
              <p:nvPr/>
            </p:nvSpPr>
            <p:spPr>
              <a:xfrm>
                <a:off x="4600244" y="2938988"/>
                <a:ext cx="4547096" cy="461558"/>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endParaRPr lang="zh-CN" altLang="en-US" sz="2400" b="1" dirty="0">
                  <a:solidFill>
                    <a:srgbClr val="0070C0"/>
                  </a:solidFill>
                  <a:latin typeface="微软雅黑" panose="020B0503020204020204" pitchFamily="34" charset="-122"/>
                  <a:ea typeface="微软雅黑" panose="020B0503020204020204" pitchFamily="34" charset="-122"/>
                </a:endParaRPr>
              </a:p>
            </p:txBody>
          </p:sp>
          <p:grpSp>
            <p:nvGrpSpPr>
              <p:cNvPr id="7" name="组合 42">
                <a:extLst>
                  <a:ext uri="{FF2B5EF4-FFF2-40B4-BE49-F238E27FC236}">
                    <a16:creationId xmlns:a16="http://schemas.microsoft.com/office/drawing/2014/main" id="{456AF596-AD95-4CA9-A64D-2C16217BBB81}"/>
                  </a:ext>
                </a:extLst>
              </p:cNvPr>
              <p:cNvGrpSpPr/>
              <p:nvPr/>
            </p:nvGrpSpPr>
            <p:grpSpPr>
              <a:xfrm>
                <a:off x="4012013" y="2937501"/>
                <a:ext cx="864096" cy="504000"/>
                <a:chOff x="2165941" y="1718222"/>
                <a:chExt cx="864096" cy="504000"/>
              </a:xfrm>
            </p:grpSpPr>
            <p:sp>
              <p:nvSpPr>
                <p:cNvPr id="44" name="五边形 9">
                  <a:extLst>
                    <a:ext uri="{FF2B5EF4-FFF2-40B4-BE49-F238E27FC236}">
                      <a16:creationId xmlns:a16="http://schemas.microsoft.com/office/drawing/2014/main" id="{DCA1868D-7F42-4251-8956-3F911DA600A6}"/>
                    </a:ext>
                  </a:extLst>
                </p:cNvPr>
                <p:cNvSpPr/>
                <p:nvPr/>
              </p:nvSpPr>
              <p:spPr>
                <a:xfrm>
                  <a:off x="2165941" y="1718222"/>
                  <a:ext cx="864096" cy="504000"/>
                </a:xfrm>
                <a:prstGeom prst="homePlat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45" name="TextBox 10">
                  <a:extLst>
                    <a:ext uri="{FF2B5EF4-FFF2-40B4-BE49-F238E27FC236}">
                      <a16:creationId xmlns:a16="http://schemas.microsoft.com/office/drawing/2014/main" id="{F9622FE0-DEAB-4533-B5B7-0188BD82E847}"/>
                    </a:ext>
                  </a:extLst>
                </p:cNvPr>
                <p:cNvSpPr txBox="1"/>
                <p:nvPr/>
              </p:nvSpPr>
              <p:spPr>
                <a:xfrm>
                  <a:off x="2351768" y="1739390"/>
                  <a:ext cx="372125" cy="461558"/>
                </a:xfrm>
                <a:prstGeom prst="rect">
                  <a:avLst/>
                </a:prstGeom>
                <a:noFill/>
                <a:ln>
                  <a:noFill/>
                </a:ln>
              </p:spPr>
              <p:txBody>
                <a:bodyPr wrap="none" rtlCol="0">
                  <a:spAutoFit/>
                </a:bodyPr>
                <a:lstStyle/>
                <a:p>
                  <a:r>
                    <a:rPr lang="zh-CN" altLang="en-US" sz="2400" b="1" dirty="0">
                      <a:solidFill>
                        <a:schemeClr val="bg1"/>
                      </a:solidFill>
                      <a:latin typeface="+mn-ea"/>
                      <a:cs typeface="Arial Unicode MS" pitchFamily="34" charset="-122"/>
                    </a:rPr>
                    <a:t>一</a:t>
                  </a:r>
                </a:p>
              </p:txBody>
            </p:sp>
          </p:grpSp>
          <p:sp>
            <p:nvSpPr>
              <p:cNvPr id="46" name="TextBox 21">
                <a:extLst>
                  <a:ext uri="{FF2B5EF4-FFF2-40B4-BE49-F238E27FC236}">
                    <a16:creationId xmlns:a16="http://schemas.microsoft.com/office/drawing/2014/main" id="{762E2A34-619B-466C-B05F-8CC1C345BCD8}"/>
                  </a:ext>
                </a:extLst>
              </p:cNvPr>
              <p:cNvSpPr txBox="1"/>
              <p:nvPr/>
            </p:nvSpPr>
            <p:spPr>
              <a:xfrm>
                <a:off x="4876109" y="2960156"/>
                <a:ext cx="2920969" cy="461558"/>
              </a:xfrm>
              <a:prstGeom prst="rect">
                <a:avLst/>
              </a:prstGeom>
              <a:noFill/>
            </p:spPr>
            <p:txBody>
              <a:bodyPr wrap="non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劳动力资源统计的基本问题</a:t>
                </a:r>
              </a:p>
            </p:txBody>
          </p:sp>
        </p:grpSp>
        <p:grpSp>
          <p:nvGrpSpPr>
            <p:cNvPr id="9" name="组合 47">
              <a:extLst>
                <a:ext uri="{FF2B5EF4-FFF2-40B4-BE49-F238E27FC236}">
                  <a16:creationId xmlns:a16="http://schemas.microsoft.com/office/drawing/2014/main" id="{EC39A64F-781A-4E2A-BF1B-70B774285BF2}"/>
                </a:ext>
              </a:extLst>
            </p:cNvPr>
            <p:cNvGrpSpPr/>
            <p:nvPr/>
          </p:nvGrpSpPr>
          <p:grpSpPr>
            <a:xfrm>
              <a:off x="5728032" y="3219957"/>
              <a:ext cx="5135327" cy="504000"/>
              <a:chOff x="4012013" y="2937501"/>
              <a:chExt cx="5135327" cy="504000"/>
            </a:xfrm>
          </p:grpSpPr>
          <p:sp>
            <p:nvSpPr>
              <p:cNvPr id="49" name="TextBox 4">
                <a:extLst>
                  <a:ext uri="{FF2B5EF4-FFF2-40B4-BE49-F238E27FC236}">
                    <a16:creationId xmlns:a16="http://schemas.microsoft.com/office/drawing/2014/main" id="{DDEC5F30-1A6F-46FF-BEE0-F7B6B0EF9EA6}"/>
                  </a:ext>
                </a:extLst>
              </p:cNvPr>
              <p:cNvSpPr txBox="1"/>
              <p:nvPr/>
            </p:nvSpPr>
            <p:spPr>
              <a:xfrm>
                <a:off x="4600244" y="2938988"/>
                <a:ext cx="4547096" cy="397895"/>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endParaRPr lang="zh-CN" altLang="en-US" sz="2400" b="1" dirty="0">
                  <a:solidFill>
                    <a:srgbClr val="0070C0"/>
                  </a:solidFill>
                  <a:latin typeface="微软雅黑" panose="020B0503020204020204" pitchFamily="34" charset="-122"/>
                  <a:ea typeface="微软雅黑" panose="020B0503020204020204" pitchFamily="34" charset="-122"/>
                </a:endParaRPr>
              </a:p>
            </p:txBody>
          </p:sp>
          <p:grpSp>
            <p:nvGrpSpPr>
              <p:cNvPr id="10" name="组合 49">
                <a:extLst>
                  <a:ext uri="{FF2B5EF4-FFF2-40B4-BE49-F238E27FC236}">
                    <a16:creationId xmlns:a16="http://schemas.microsoft.com/office/drawing/2014/main" id="{516D245C-CFD9-41F4-A394-9A292B387897}"/>
                  </a:ext>
                </a:extLst>
              </p:cNvPr>
              <p:cNvGrpSpPr/>
              <p:nvPr/>
            </p:nvGrpSpPr>
            <p:grpSpPr>
              <a:xfrm>
                <a:off x="4012013" y="2937501"/>
                <a:ext cx="864096" cy="504000"/>
                <a:chOff x="2165941" y="1718222"/>
                <a:chExt cx="864096" cy="504000"/>
              </a:xfrm>
            </p:grpSpPr>
            <p:sp>
              <p:nvSpPr>
                <p:cNvPr id="52" name="五边形 9">
                  <a:extLst>
                    <a:ext uri="{FF2B5EF4-FFF2-40B4-BE49-F238E27FC236}">
                      <a16:creationId xmlns:a16="http://schemas.microsoft.com/office/drawing/2014/main" id="{370764A0-46E2-4B59-B544-9BCD9EF196C9}"/>
                    </a:ext>
                  </a:extLst>
                </p:cNvPr>
                <p:cNvSpPr/>
                <p:nvPr/>
              </p:nvSpPr>
              <p:spPr>
                <a:xfrm>
                  <a:off x="2165941" y="1718222"/>
                  <a:ext cx="864096" cy="504000"/>
                </a:xfrm>
                <a:prstGeom prst="homePlat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53" name="TextBox 10">
                  <a:extLst>
                    <a:ext uri="{FF2B5EF4-FFF2-40B4-BE49-F238E27FC236}">
                      <a16:creationId xmlns:a16="http://schemas.microsoft.com/office/drawing/2014/main" id="{7C0B01C3-2C93-4F28-8462-8D4088DD30B9}"/>
                    </a:ext>
                  </a:extLst>
                </p:cNvPr>
                <p:cNvSpPr txBox="1"/>
                <p:nvPr/>
              </p:nvSpPr>
              <p:spPr>
                <a:xfrm>
                  <a:off x="2351768" y="1739390"/>
                  <a:ext cx="372125" cy="461558"/>
                </a:xfrm>
                <a:prstGeom prst="rect">
                  <a:avLst/>
                </a:prstGeom>
                <a:noFill/>
                <a:ln>
                  <a:noFill/>
                </a:ln>
              </p:spPr>
              <p:txBody>
                <a:bodyPr wrap="none" rtlCol="0">
                  <a:spAutoFit/>
                </a:bodyPr>
                <a:lstStyle/>
                <a:p>
                  <a:r>
                    <a:rPr lang="zh-CN" altLang="en-US" sz="2400" b="1" dirty="0">
                      <a:solidFill>
                        <a:schemeClr val="bg1"/>
                      </a:solidFill>
                      <a:latin typeface="+mn-ea"/>
                      <a:cs typeface="Arial Unicode MS" pitchFamily="34" charset="-122"/>
                    </a:rPr>
                    <a:t>二</a:t>
                  </a:r>
                </a:p>
              </p:txBody>
            </p:sp>
          </p:grpSp>
          <p:sp>
            <p:nvSpPr>
              <p:cNvPr id="51" name="TextBox 21">
                <a:extLst>
                  <a:ext uri="{FF2B5EF4-FFF2-40B4-BE49-F238E27FC236}">
                    <a16:creationId xmlns:a16="http://schemas.microsoft.com/office/drawing/2014/main" id="{F43B4139-6156-4D97-8865-BE3767FF280B}"/>
                  </a:ext>
                </a:extLst>
              </p:cNvPr>
              <p:cNvSpPr txBox="1"/>
              <p:nvPr/>
            </p:nvSpPr>
            <p:spPr>
              <a:xfrm>
                <a:off x="4876109" y="2960156"/>
                <a:ext cx="2225500" cy="461558"/>
              </a:xfrm>
              <a:prstGeom prst="rect">
                <a:avLst/>
              </a:prstGeom>
              <a:noFill/>
            </p:spPr>
            <p:txBody>
              <a:bodyPr wrap="non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劳动力</a:t>
                </a:r>
                <a:r>
                  <a:rPr lang="zh-CN" altLang="en-US" sz="2400" b="1" dirty="0">
                    <a:solidFill>
                      <a:schemeClr val="bg1"/>
                    </a:solidFill>
                    <a:latin typeface="微软雅黑" panose="020B0503020204020204" pitchFamily="34" charset="-122"/>
                    <a:ea typeface="微软雅黑" panose="020B0503020204020204" pitchFamily="34" charset="-122"/>
                  </a:rPr>
                  <a:t>资源静态统计</a:t>
                </a:r>
              </a:p>
            </p:txBody>
          </p:sp>
        </p:grpSp>
        <p:grpSp>
          <p:nvGrpSpPr>
            <p:cNvPr id="11" name="组合 53">
              <a:extLst>
                <a:ext uri="{FF2B5EF4-FFF2-40B4-BE49-F238E27FC236}">
                  <a16:creationId xmlns:a16="http://schemas.microsoft.com/office/drawing/2014/main" id="{079B2DAD-F62E-43D4-95A3-6ACDACF51465}"/>
                </a:ext>
              </a:extLst>
            </p:cNvPr>
            <p:cNvGrpSpPr/>
            <p:nvPr/>
          </p:nvGrpSpPr>
          <p:grpSpPr>
            <a:xfrm>
              <a:off x="5728032" y="3916240"/>
              <a:ext cx="5135327" cy="504000"/>
              <a:chOff x="4012013" y="2937501"/>
              <a:chExt cx="5135327" cy="504000"/>
            </a:xfrm>
          </p:grpSpPr>
          <p:sp>
            <p:nvSpPr>
              <p:cNvPr id="55" name="TextBox 4">
                <a:extLst>
                  <a:ext uri="{FF2B5EF4-FFF2-40B4-BE49-F238E27FC236}">
                    <a16:creationId xmlns:a16="http://schemas.microsoft.com/office/drawing/2014/main" id="{C8E3EE33-347B-4803-9179-627EBCF6A79D}"/>
                  </a:ext>
                </a:extLst>
              </p:cNvPr>
              <p:cNvSpPr txBox="1"/>
              <p:nvPr/>
            </p:nvSpPr>
            <p:spPr>
              <a:xfrm>
                <a:off x="4600244" y="2938988"/>
                <a:ext cx="4547096" cy="397895"/>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endParaRPr lang="zh-CN" altLang="en-US" sz="2400" b="1" dirty="0">
                  <a:solidFill>
                    <a:srgbClr val="0070C0"/>
                  </a:solidFill>
                  <a:latin typeface="微软雅黑" panose="020B0503020204020204" pitchFamily="34" charset="-122"/>
                  <a:ea typeface="微软雅黑" panose="020B0503020204020204" pitchFamily="34" charset="-122"/>
                </a:endParaRPr>
              </a:p>
            </p:txBody>
          </p:sp>
          <p:grpSp>
            <p:nvGrpSpPr>
              <p:cNvPr id="12" name="组合 55">
                <a:extLst>
                  <a:ext uri="{FF2B5EF4-FFF2-40B4-BE49-F238E27FC236}">
                    <a16:creationId xmlns:a16="http://schemas.microsoft.com/office/drawing/2014/main" id="{93AE6AB4-D6B1-4346-B85D-B61A1EC65316}"/>
                  </a:ext>
                </a:extLst>
              </p:cNvPr>
              <p:cNvGrpSpPr/>
              <p:nvPr/>
            </p:nvGrpSpPr>
            <p:grpSpPr>
              <a:xfrm>
                <a:off x="4012013" y="2937501"/>
                <a:ext cx="864096" cy="504000"/>
                <a:chOff x="2165941" y="1718222"/>
                <a:chExt cx="864096" cy="504000"/>
              </a:xfrm>
            </p:grpSpPr>
            <p:sp>
              <p:nvSpPr>
                <p:cNvPr id="58" name="五边形 9">
                  <a:extLst>
                    <a:ext uri="{FF2B5EF4-FFF2-40B4-BE49-F238E27FC236}">
                      <a16:creationId xmlns:a16="http://schemas.microsoft.com/office/drawing/2014/main" id="{878CC9BC-9640-4C51-BAA3-698A57B7D52F}"/>
                    </a:ext>
                  </a:extLst>
                </p:cNvPr>
                <p:cNvSpPr/>
                <p:nvPr/>
              </p:nvSpPr>
              <p:spPr>
                <a:xfrm>
                  <a:off x="2165941" y="1718222"/>
                  <a:ext cx="864096" cy="504000"/>
                </a:xfrm>
                <a:prstGeom prst="homePlat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59" name="TextBox 10">
                  <a:extLst>
                    <a:ext uri="{FF2B5EF4-FFF2-40B4-BE49-F238E27FC236}">
                      <a16:creationId xmlns:a16="http://schemas.microsoft.com/office/drawing/2014/main" id="{D841AC72-5B84-4058-9633-02C065258A3E}"/>
                    </a:ext>
                  </a:extLst>
                </p:cNvPr>
                <p:cNvSpPr txBox="1"/>
                <p:nvPr/>
              </p:nvSpPr>
              <p:spPr>
                <a:xfrm>
                  <a:off x="2351768" y="1739390"/>
                  <a:ext cx="372125" cy="461558"/>
                </a:xfrm>
                <a:prstGeom prst="rect">
                  <a:avLst/>
                </a:prstGeom>
                <a:noFill/>
                <a:ln>
                  <a:noFill/>
                </a:ln>
              </p:spPr>
              <p:txBody>
                <a:bodyPr wrap="none" rtlCol="0">
                  <a:spAutoFit/>
                </a:bodyPr>
                <a:lstStyle/>
                <a:p>
                  <a:r>
                    <a:rPr lang="zh-CN" altLang="en-US" sz="2400" b="1" dirty="0">
                      <a:solidFill>
                        <a:schemeClr val="bg1"/>
                      </a:solidFill>
                      <a:latin typeface="+mn-ea"/>
                      <a:cs typeface="Arial Unicode MS" pitchFamily="34" charset="-122"/>
                    </a:rPr>
                    <a:t>三</a:t>
                  </a:r>
                </a:p>
              </p:txBody>
            </p:sp>
          </p:grpSp>
          <p:sp>
            <p:nvSpPr>
              <p:cNvPr id="57" name="TextBox 21">
                <a:extLst>
                  <a:ext uri="{FF2B5EF4-FFF2-40B4-BE49-F238E27FC236}">
                    <a16:creationId xmlns:a16="http://schemas.microsoft.com/office/drawing/2014/main" id="{129E1573-6685-4658-8FC5-DA13FD045E41}"/>
                  </a:ext>
                </a:extLst>
              </p:cNvPr>
              <p:cNvSpPr txBox="1"/>
              <p:nvPr/>
            </p:nvSpPr>
            <p:spPr>
              <a:xfrm>
                <a:off x="4876109" y="2960156"/>
                <a:ext cx="2225500" cy="461558"/>
              </a:xfrm>
              <a:prstGeom prst="rect">
                <a:avLst/>
              </a:prstGeom>
              <a:noFill/>
            </p:spPr>
            <p:txBody>
              <a:bodyPr wrap="non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劳动力资源动态统计</a:t>
                </a:r>
              </a:p>
            </p:txBody>
          </p:sp>
        </p:grpSp>
      </p:grpSp>
      <p:sp>
        <p:nvSpPr>
          <p:cNvPr id="2" name="灯片编号占位符 1">
            <a:extLst>
              <a:ext uri="{FF2B5EF4-FFF2-40B4-BE49-F238E27FC236}">
                <a16:creationId xmlns:a16="http://schemas.microsoft.com/office/drawing/2014/main" id="{C799BB6C-7C11-4C66-93D6-83490D65C676}"/>
              </a:ext>
            </a:extLst>
          </p:cNvPr>
          <p:cNvSpPr>
            <a:spLocks noGrp="1"/>
          </p:cNvSpPr>
          <p:nvPr>
            <p:ph type="sldNum" sz="quarter" idx="4"/>
          </p:nvPr>
        </p:nvSpPr>
        <p:spPr/>
        <p:txBody>
          <a:bodyPr/>
          <a:lstStyle/>
          <a:p>
            <a:fld id="{089E6A1B-787B-48C2-89E0-46ED219FD4E0}" type="slidenum">
              <a:rPr lang="zh-CN" altLang="en-US" smtClean="0"/>
              <a:pPr/>
              <a:t>4</a:t>
            </a:fld>
            <a:endParaRPr lang="zh-CN" altLang="en-US" dirty="0"/>
          </a:p>
        </p:txBody>
      </p:sp>
      <p:sp>
        <p:nvSpPr>
          <p:cNvPr id="32" name="文本框 31">
            <a:extLst>
              <a:ext uri="{FF2B5EF4-FFF2-40B4-BE49-F238E27FC236}">
                <a16:creationId xmlns:a16="http://schemas.microsoft.com/office/drawing/2014/main" id="{B126A0BB-0200-2147-BE3C-F68C7F885F35}"/>
              </a:ext>
            </a:extLst>
          </p:cNvPr>
          <p:cNvSpPr txBox="1"/>
          <p:nvPr/>
        </p:nvSpPr>
        <p:spPr>
          <a:xfrm>
            <a:off x="5431582" y="214818"/>
            <a:ext cx="6610004" cy="461772"/>
          </a:xfrm>
          <a:prstGeom prst="rect">
            <a:avLst/>
          </a:prstGeom>
          <a:noFill/>
        </p:spPr>
        <p:txBody>
          <a:bodyPr wrap="square" rtlCol="0">
            <a:spAutoFit/>
          </a:bodyPr>
          <a:lstStyle/>
          <a:p>
            <a:r>
              <a:rPr kumimoji="1" lang="en-US" altLang="zh-CN" sz="2400" b="1" dirty="0">
                <a:latin typeface="KaiTi" panose="02010609060101010101" pitchFamily="49" charset="-122"/>
                <a:ea typeface="KaiTi" panose="02010609060101010101" pitchFamily="49" charset="-122"/>
              </a:rPr>
              <a:t>《</a:t>
            </a:r>
            <a:r>
              <a:rPr kumimoji="1" lang="zh-CN" altLang="en-US" sz="2400" b="1" dirty="0">
                <a:latin typeface="KaiTi" panose="02010609060101010101" pitchFamily="49" charset="-122"/>
                <a:ea typeface="KaiTi" panose="02010609060101010101" pitchFamily="49" charset="-122"/>
              </a:rPr>
              <a:t>国民经济统计学（第三版）</a:t>
            </a:r>
            <a:r>
              <a:rPr kumimoji="1" lang="en-US" altLang="zh-CN" sz="2400" b="1" dirty="0">
                <a:latin typeface="KaiTi" panose="02010609060101010101" pitchFamily="49" charset="-122"/>
                <a:ea typeface="KaiTi" panose="02010609060101010101" pitchFamily="49" charset="-122"/>
              </a:rPr>
              <a:t>》</a:t>
            </a:r>
            <a:r>
              <a:rPr kumimoji="1" lang="zh-CN" altLang="en-US" sz="2400" b="1" dirty="0">
                <a:latin typeface="KaiTi" panose="02010609060101010101" pitchFamily="49" charset="-122"/>
                <a:ea typeface="KaiTi" panose="02010609060101010101" pitchFamily="49" charset="-122"/>
              </a:rPr>
              <a:t>  主编：邱东</a:t>
            </a:r>
          </a:p>
        </p:txBody>
      </p:sp>
    </p:spTree>
    <p:extLst>
      <p:ext uri="{BB962C8B-B14F-4D97-AF65-F5344CB8AC3E}">
        <p14:creationId xmlns:p14="http://schemas.microsoft.com/office/powerpoint/2010/main" val="7495214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910630" y="0"/>
            <a:ext cx="10361851" cy="1203604"/>
          </a:xfrm>
          <a:prstGeom prst="rect">
            <a:avLst/>
          </a:prstGeom>
          <a:solidFill>
            <a:schemeClr val="accent1">
              <a:lumMod val="40000"/>
              <a:lumOff val="6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j-cs"/>
              </a:rPr>
              <a:t>固定资产</a:t>
            </a:r>
            <a:endParaRPr kumimoji="0" lang="zh-CN" altLang="zh-CN" sz="4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j-cs"/>
            </a:endParaRPr>
          </a:p>
        </p:txBody>
      </p:sp>
      <p:sp>
        <p:nvSpPr>
          <p:cNvPr id="3" name="矩形 2"/>
          <p:cNvSpPr/>
          <p:nvPr/>
        </p:nvSpPr>
        <p:spPr>
          <a:xfrm>
            <a:off x="694606" y="1773610"/>
            <a:ext cx="10945216" cy="3785652"/>
          </a:xfrm>
          <a:prstGeom prst="rect">
            <a:avLst/>
          </a:prstGeom>
          <a:solidFill>
            <a:schemeClr val="bg1">
              <a:lumMod val="85000"/>
            </a:schemeClr>
          </a:solidFill>
        </p:spPr>
        <p:txBody>
          <a:bodyPr wrap="square">
            <a:spAutoFit/>
          </a:bodyPr>
          <a:lstStyle/>
          <a:p>
            <a:pPr>
              <a:lnSpc>
                <a:spcPct val="150000"/>
              </a:lnSpc>
            </a:pPr>
            <a:r>
              <a:rPr lang="zh-CN" altLang="en-US" sz="2000" b="1" dirty="0" smtClean="0">
                <a:solidFill>
                  <a:srgbClr val="FF0000"/>
                </a:solidFill>
                <a:latin typeface="微软雅黑" pitchFamily="34" charset="-122"/>
                <a:ea typeface="微软雅黑" pitchFamily="34" charset="-122"/>
              </a:rPr>
              <a:t>固定资产是生产过程中被反复或连续使用一年以上的生产资产</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a:lnSpc>
                <a:spcPct val="150000"/>
              </a:lnSpc>
            </a:pPr>
            <a:r>
              <a:rPr lang="zh-CN" altLang="en-US" sz="2000" b="1" dirty="0" smtClean="0">
                <a:latin typeface="微软雅黑" pitchFamily="34" charset="-122"/>
                <a:ea typeface="微软雅黑" pitchFamily="34" charset="-122"/>
              </a:rPr>
              <a:t>固定资产的</a:t>
            </a:r>
            <a:r>
              <a:rPr lang="zh-CN" altLang="en-US" sz="2000" b="1" dirty="0" smtClean="0">
                <a:solidFill>
                  <a:srgbClr val="FF0000"/>
                </a:solidFill>
                <a:latin typeface="微软雅黑" pitchFamily="34" charset="-122"/>
                <a:ea typeface="微软雅黑" pitchFamily="34" charset="-122"/>
              </a:rPr>
              <a:t>显著特征</a:t>
            </a:r>
            <a:r>
              <a:rPr lang="zh-CN" altLang="en-US" sz="2000" b="1" dirty="0" smtClean="0">
                <a:latin typeface="微软雅黑" pitchFamily="34" charset="-122"/>
                <a:ea typeface="微软雅黑" pitchFamily="34" charset="-122"/>
              </a:rPr>
              <a:t>并不在于其具备某种物理意义上的耐用性，而是它可以在一段超过一年的长时期里反复或连续地用于生产。某些货物（比如煤）从物理上来说可能是非常耐用的，但它们不是固定资产，因为它们只能被使用一次。换言之，耐用消费品不能视作固定资产。而小型工器具购买频繁且支出少，不作为固定资产，只做中间消耗处理。</a:t>
            </a:r>
          </a:p>
          <a:p>
            <a:pPr>
              <a:lnSpc>
                <a:spcPct val="150000"/>
              </a:lnSpc>
            </a:pPr>
            <a:r>
              <a:rPr lang="zh-CN" altLang="en-US" sz="2000" b="1" dirty="0" smtClean="0">
                <a:latin typeface="微软雅黑" pitchFamily="34" charset="-122"/>
                <a:ea typeface="微软雅黑" pitchFamily="34" charset="-122"/>
              </a:rPr>
              <a:t>固定资产不仅</a:t>
            </a:r>
            <a:r>
              <a:rPr lang="zh-CN" altLang="en-US" sz="2000" b="1" dirty="0" smtClean="0">
                <a:solidFill>
                  <a:srgbClr val="FF0000"/>
                </a:solidFill>
                <a:latin typeface="微软雅黑" pitchFamily="34" charset="-122"/>
                <a:ea typeface="微软雅黑" pitchFamily="34" charset="-122"/>
              </a:rPr>
              <a:t>包括</a:t>
            </a:r>
            <a:r>
              <a:rPr lang="zh-CN" altLang="en-US" sz="2000" b="1" dirty="0" smtClean="0">
                <a:latin typeface="微软雅黑" pitchFamily="34" charset="-122"/>
                <a:ea typeface="微软雅黑" pitchFamily="34" charset="-122"/>
              </a:rPr>
              <a:t>构筑物、机器和设备，</a:t>
            </a:r>
            <a:r>
              <a:rPr lang="zh-CN" altLang="en-US" sz="2000" b="1" dirty="0" smtClean="0">
                <a:solidFill>
                  <a:srgbClr val="FF0000"/>
                </a:solidFill>
                <a:latin typeface="微软雅黑" pitchFamily="34" charset="-122"/>
                <a:ea typeface="微软雅黑" pitchFamily="34" charset="-122"/>
              </a:rPr>
              <a:t>也包括</a:t>
            </a:r>
            <a:r>
              <a:rPr lang="zh-CN" altLang="en-US" sz="2000" b="1" dirty="0" smtClean="0">
                <a:latin typeface="微软雅黑" pitchFamily="34" charset="-122"/>
                <a:ea typeface="微软雅黑" pitchFamily="34" charset="-122"/>
              </a:rPr>
              <a:t>可反复或连续用于生产水果或奶制品等其他产品的树木或牲畜等育得资产。固定资产</a:t>
            </a:r>
            <a:r>
              <a:rPr lang="zh-CN" altLang="en-US" sz="2000" b="1" dirty="0" smtClean="0">
                <a:solidFill>
                  <a:srgbClr val="FF0000"/>
                </a:solidFill>
                <a:latin typeface="微软雅黑" pitchFamily="34" charset="-122"/>
                <a:ea typeface="微软雅黑" pitchFamily="34" charset="-122"/>
              </a:rPr>
              <a:t>还包括</a:t>
            </a:r>
            <a:r>
              <a:rPr lang="zh-CN" altLang="en-US" sz="2000" b="1" dirty="0" smtClean="0">
                <a:latin typeface="微软雅黑" pitchFamily="34" charset="-122"/>
                <a:ea typeface="微软雅黑" pitchFamily="34" charset="-122"/>
              </a:rPr>
              <a:t>在生产中使用的无形资产，比如研究和开发的成果、矿藏勘探和评估、计算机软件和数据库以及娱乐、文学或艺术品原件等知识产权产品。</a:t>
            </a:r>
            <a:endParaRPr lang="zh-CN" altLang="en-US" sz="2000" b="1" dirty="0">
              <a:latin typeface="微软雅黑" pitchFamily="34" charset="-122"/>
              <a:ea typeface="微软雅黑"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910630" y="0"/>
            <a:ext cx="10361851" cy="1203604"/>
          </a:xfrm>
          <a:solidFill>
            <a:schemeClr val="accent1">
              <a:lumMod val="40000"/>
              <a:lumOff val="60000"/>
            </a:schemeClr>
          </a:solidFill>
        </p:spPr>
        <p:txBody>
          <a:bodyPr/>
          <a:lstStyle/>
          <a:p>
            <a:r>
              <a:rPr lang="zh-CN" altLang="en-US" dirty="0" smtClean="0">
                <a:latin typeface="楷体_GB2312" pitchFamily="49" charset="-122"/>
                <a:ea typeface="楷体_GB2312" pitchFamily="49" charset="-122"/>
              </a:rPr>
              <a:t>存货</a:t>
            </a:r>
            <a:endParaRPr lang="zh-CN" altLang="zh-CN" dirty="0" smtClean="0">
              <a:latin typeface="楷体_GB2312" pitchFamily="49" charset="-122"/>
              <a:ea typeface="楷体_GB2312" pitchFamily="49" charset="-122"/>
            </a:endParaRPr>
          </a:p>
        </p:txBody>
      </p:sp>
      <p:sp>
        <p:nvSpPr>
          <p:cNvPr id="37891" name="Rectangle 3"/>
          <p:cNvSpPr>
            <a:spLocks noGrp="1" noChangeArrowheads="1"/>
          </p:cNvSpPr>
          <p:nvPr>
            <p:ph type="body" idx="4294967295"/>
          </p:nvPr>
        </p:nvSpPr>
        <p:spPr>
          <a:xfrm>
            <a:off x="912165" y="1341748"/>
            <a:ext cx="10361851" cy="4896984"/>
          </a:xfrm>
          <a:solidFill>
            <a:schemeClr val="bg1">
              <a:lumMod val="85000"/>
            </a:schemeClr>
          </a:solidFill>
        </p:spPr>
        <p:txBody>
          <a:bodyPr>
            <a:noAutofit/>
          </a:bodyPr>
          <a:lstStyle/>
          <a:p>
            <a:pPr>
              <a:lnSpc>
                <a:spcPct val="170000"/>
              </a:lnSpc>
              <a:buNone/>
            </a:pPr>
            <a:r>
              <a:rPr lang="zh-CN" altLang="en-US" sz="1800" b="1" dirty="0" smtClean="0">
                <a:latin typeface="微软雅黑" pitchFamily="34" charset="-122"/>
                <a:ea typeface="微软雅黑" pitchFamily="34" charset="-122"/>
              </a:rPr>
              <a:t>存货由货物和服务组成，这些货物和服务是在当期或者较早时期产生的，持有存货的目的是用于销售、在生产中使用或者在后期作其他用途。</a:t>
            </a:r>
            <a:r>
              <a:rPr lang="zh-CN" altLang="en-US" sz="1800" b="1" dirty="0" smtClean="0">
                <a:solidFill>
                  <a:srgbClr val="FF0000"/>
                </a:solidFill>
                <a:latin typeface="微软雅黑" pitchFamily="34" charset="-122"/>
                <a:ea typeface="微软雅黑" pitchFamily="34" charset="-122"/>
              </a:rPr>
              <a:t>货物存货</a:t>
            </a:r>
            <a:r>
              <a:rPr lang="zh-CN" altLang="en-US" sz="1800" b="1" dirty="0" smtClean="0">
                <a:latin typeface="微软雅黑" pitchFamily="34" charset="-122"/>
                <a:ea typeface="微软雅黑" pitchFamily="34" charset="-122"/>
              </a:rPr>
              <a:t>包括在进行进一步加工、出售、交付其他单位或以其他方式使用之前仍然被其生产单位持有的产出存量，以及从其他单位获得的准备用于中间消耗或不经过进一步加工就转卖的产品存量。</a:t>
            </a:r>
            <a:r>
              <a:rPr lang="zh-CN" altLang="en-US" sz="1800" b="1" dirty="0" smtClean="0">
                <a:solidFill>
                  <a:srgbClr val="FF0000"/>
                </a:solidFill>
                <a:latin typeface="微软雅黑" pitchFamily="34" charset="-122"/>
                <a:ea typeface="微软雅黑" pitchFamily="34" charset="-122"/>
              </a:rPr>
              <a:t>服务存货</a:t>
            </a:r>
            <a:r>
              <a:rPr lang="zh-CN" altLang="en-US" sz="1800" b="1" dirty="0" smtClean="0">
                <a:latin typeface="微软雅黑" pitchFamily="34" charset="-122"/>
                <a:ea typeface="微软雅黑" pitchFamily="34" charset="-122"/>
              </a:rPr>
              <a:t>包括在制品或成品，例如未完成的建筑图纸或已完成正等待依此来开始建造的建筑图纸。</a:t>
            </a:r>
            <a:endParaRPr lang="en-US" altLang="zh-CN" sz="1800" b="1" dirty="0" smtClean="0">
              <a:latin typeface="微软雅黑" pitchFamily="34" charset="-122"/>
              <a:ea typeface="微软雅黑" pitchFamily="34" charset="-122"/>
            </a:endParaRPr>
          </a:p>
          <a:p>
            <a:pPr>
              <a:lnSpc>
                <a:spcPct val="170000"/>
              </a:lnSpc>
              <a:buNone/>
            </a:pPr>
            <a:r>
              <a:rPr lang="zh-CN" altLang="en-US" sz="1800" b="1" dirty="0" smtClean="0">
                <a:latin typeface="微软雅黑" pitchFamily="34" charset="-122"/>
                <a:ea typeface="微软雅黑" pitchFamily="34" charset="-122"/>
              </a:rPr>
              <a:t>在资产账户记录中存货被</a:t>
            </a:r>
            <a:r>
              <a:rPr lang="zh-CN" altLang="en-US" sz="1800" b="1" dirty="0" smtClean="0">
                <a:solidFill>
                  <a:srgbClr val="FF0000"/>
                </a:solidFill>
                <a:latin typeface="微软雅黑" pitchFamily="34" charset="-122"/>
                <a:ea typeface="微软雅黑" pitchFamily="34" charset="-122"/>
              </a:rPr>
              <a:t>细分为材料和用品、在制品、制成品、军事存货和供转售的货物。</a:t>
            </a:r>
          </a:p>
          <a:p>
            <a:pPr>
              <a:lnSpc>
                <a:spcPct val="170000"/>
              </a:lnSpc>
              <a:buNone/>
            </a:pPr>
            <a:r>
              <a:rPr lang="zh-CN" altLang="en-US" sz="1800" b="1" dirty="0" smtClean="0">
                <a:solidFill>
                  <a:srgbClr val="FF0000"/>
                </a:solidFill>
                <a:latin typeface="微软雅黑" pitchFamily="34" charset="-122"/>
                <a:ea typeface="微软雅黑" pitchFamily="34" charset="-122"/>
              </a:rPr>
              <a:t> 与固定资产的区别</a:t>
            </a:r>
            <a:r>
              <a:rPr lang="zh-CN" altLang="en-US" sz="1800" b="1" dirty="0" smtClean="0">
                <a:latin typeface="微软雅黑" pitchFamily="34" charset="-122"/>
                <a:ea typeface="微软雅黑" pitchFamily="34" charset="-122"/>
              </a:rPr>
              <a:t>主要在于其耐用性：固定资产使用期限在一年以上，同时还考虑其他一些因素。固定资产都是耐用性资本物，但耐用品不都是固定资产，也有的被作为存货。例如，小型的、简单的或价值较低的耐用品；不是运用于生产过程产生或转化为其他货物和服务的耐用品；未完成的和未出售被使用者掌握的耐用品，但如果该资产是自制自用的或为特定用户生产的则可作为固定资产。</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910630" y="0"/>
            <a:ext cx="10361851" cy="1203604"/>
          </a:xfrm>
          <a:prstGeom prst="rect">
            <a:avLst/>
          </a:prstGeom>
          <a:solidFill>
            <a:schemeClr val="accent1">
              <a:lumMod val="40000"/>
              <a:lumOff val="6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j-cs"/>
              </a:rPr>
              <a:t>贵重物品</a:t>
            </a:r>
            <a:endParaRPr kumimoji="0" lang="zh-CN" altLang="zh-CN" sz="4400" b="0"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j-cs"/>
            </a:endParaRPr>
          </a:p>
        </p:txBody>
      </p:sp>
      <p:sp>
        <p:nvSpPr>
          <p:cNvPr id="3" name="矩形 2"/>
          <p:cNvSpPr/>
          <p:nvPr/>
        </p:nvSpPr>
        <p:spPr>
          <a:xfrm>
            <a:off x="910630" y="1582341"/>
            <a:ext cx="10441160" cy="3831818"/>
          </a:xfrm>
          <a:prstGeom prst="rect">
            <a:avLst/>
          </a:prstGeom>
          <a:solidFill>
            <a:schemeClr val="bg1">
              <a:lumMod val="85000"/>
            </a:schemeClr>
          </a:solidFill>
        </p:spPr>
        <p:txBody>
          <a:bodyPr wrap="square">
            <a:spAutoFit/>
          </a:bodyPr>
          <a:lstStyle/>
          <a:p>
            <a:pPr>
              <a:lnSpc>
                <a:spcPct val="150000"/>
              </a:lnSpc>
            </a:pPr>
            <a:r>
              <a:rPr lang="zh-CN" altLang="en-US" b="1" dirty="0" smtClean="0">
                <a:latin typeface="微软雅黑" pitchFamily="34" charset="-122"/>
                <a:ea typeface="微软雅黑" pitchFamily="34" charset="-122"/>
              </a:rPr>
              <a:t>贵重物品，是指具有可观价值的生产品，主要不是用于生产或消费之目的，而是</a:t>
            </a:r>
            <a:r>
              <a:rPr lang="zh-CN" altLang="en-US" b="1" dirty="0" smtClean="0">
                <a:solidFill>
                  <a:srgbClr val="FF0000"/>
                </a:solidFill>
                <a:latin typeface="微软雅黑" pitchFamily="34" charset="-122"/>
                <a:ea typeface="微软雅黑" pitchFamily="34" charset="-122"/>
              </a:rPr>
              <a:t>长期作为价值贮藏手段持有</a:t>
            </a:r>
            <a:r>
              <a:rPr lang="zh-CN" altLang="en-US" b="1" dirty="0" smtClean="0">
                <a:latin typeface="微软雅黑" pitchFamily="34" charset="-122"/>
                <a:ea typeface="微软雅黑" pitchFamily="34" charset="-122"/>
              </a:rPr>
              <a:t>。贵重物品包括贵金属和宝石、古董与其他艺术品以及其他贵重物品。</a:t>
            </a:r>
          </a:p>
          <a:p>
            <a:pPr>
              <a:lnSpc>
                <a:spcPct val="150000"/>
              </a:lnSpc>
            </a:pPr>
            <a:r>
              <a:rPr lang="zh-CN" altLang="en-US" b="1" dirty="0" smtClean="0">
                <a:latin typeface="微软雅黑" pitchFamily="34" charset="-122"/>
                <a:ea typeface="微软雅黑" pitchFamily="34" charset="-122"/>
              </a:rPr>
              <a:t>然而并不是所有满足上述描述的物品都必须包括在所有者之资产负债表的贵重物品里。</a:t>
            </a:r>
            <a:endParaRPr lang="en-US" altLang="zh-CN" b="1" dirty="0" smtClean="0">
              <a:latin typeface="微软雅黑" pitchFamily="34" charset="-122"/>
              <a:ea typeface="微软雅黑" pitchFamily="34" charset="-122"/>
            </a:endParaRPr>
          </a:p>
          <a:p>
            <a:pPr>
              <a:lnSpc>
                <a:spcPct val="150000"/>
              </a:lnSpc>
            </a:pPr>
            <a:endParaRPr lang="zh-CN" altLang="en-US" b="1" dirty="0" smtClean="0">
              <a:latin typeface="微软雅黑" pitchFamily="34" charset="-122"/>
              <a:ea typeface="微软雅黑" pitchFamily="34" charset="-122"/>
            </a:endParaRPr>
          </a:p>
          <a:p>
            <a:pPr>
              <a:lnSpc>
                <a:spcPct val="150000"/>
              </a:lnSpc>
            </a:pPr>
            <a:r>
              <a:rPr lang="zh-CN" altLang="en-US" b="1" dirty="0" smtClean="0">
                <a:latin typeface="微软雅黑" pitchFamily="34" charset="-122"/>
                <a:ea typeface="微软雅黑" pitchFamily="34" charset="-122"/>
              </a:rPr>
              <a:t>贵重物品有两个重要的特征：</a:t>
            </a:r>
            <a:endParaRPr lang="en-US" altLang="zh-CN" b="1" dirty="0" smtClean="0">
              <a:latin typeface="微软雅黑" pitchFamily="34" charset="-122"/>
              <a:ea typeface="微软雅黑" pitchFamily="34" charset="-122"/>
            </a:endParaRPr>
          </a:p>
          <a:p>
            <a:pPr>
              <a:lnSpc>
                <a:spcPct val="150000"/>
              </a:lnSpc>
            </a:pPr>
            <a:r>
              <a:rPr lang="zh-CN" altLang="en-US" b="1" dirty="0" smtClean="0">
                <a:latin typeface="微软雅黑" pitchFamily="34" charset="-122"/>
                <a:ea typeface="微软雅黑" pitchFamily="34" charset="-122"/>
              </a:rPr>
              <a:t>一是贵重物品是</a:t>
            </a:r>
            <a:r>
              <a:rPr lang="zh-CN" altLang="en-US" b="1" dirty="0" smtClean="0">
                <a:solidFill>
                  <a:srgbClr val="FF0000"/>
                </a:solidFill>
                <a:latin typeface="微软雅黑" pitchFamily="34" charset="-122"/>
                <a:ea typeface="微软雅黑" pitchFamily="34" charset="-122"/>
              </a:rPr>
              <a:t>非天然</a:t>
            </a:r>
            <a:r>
              <a:rPr lang="zh-CN" altLang="en-US" b="1" dirty="0" smtClean="0">
                <a:latin typeface="微软雅黑" pitchFamily="34" charset="-122"/>
                <a:ea typeface="微软雅黑" pitchFamily="34" charset="-122"/>
              </a:rPr>
              <a:t>的自然资源，它是经过生产加工后的产物。例如金矿、钻石矿等，都是自然矿产资源，都不是生产资产，因此它们不属于贵重物品，其价值不应核算在贵重物品中，应核算在非生产资产中。</a:t>
            </a:r>
            <a:endParaRPr lang="en-US" altLang="zh-CN" b="1" dirty="0" smtClean="0">
              <a:latin typeface="微软雅黑" pitchFamily="34" charset="-122"/>
              <a:ea typeface="微软雅黑" pitchFamily="34" charset="-122"/>
            </a:endParaRPr>
          </a:p>
          <a:p>
            <a:pPr>
              <a:lnSpc>
                <a:spcPct val="150000"/>
              </a:lnSpc>
            </a:pPr>
            <a:r>
              <a:rPr lang="zh-CN" altLang="en-US" b="1" dirty="0" smtClean="0">
                <a:latin typeface="微软雅黑" pitchFamily="34" charset="-122"/>
                <a:ea typeface="微软雅黑" pitchFamily="34" charset="-122"/>
              </a:rPr>
              <a:t>二是贵重物品的价值具有</a:t>
            </a:r>
            <a:r>
              <a:rPr lang="zh-CN" altLang="en-US" b="1" dirty="0" smtClean="0">
                <a:solidFill>
                  <a:srgbClr val="FF0000"/>
                </a:solidFill>
                <a:latin typeface="微软雅黑" pitchFamily="34" charset="-122"/>
                <a:ea typeface="微软雅黑" pitchFamily="34" charset="-122"/>
              </a:rPr>
              <a:t>非常高的保值和升值期望</a:t>
            </a:r>
            <a:r>
              <a:rPr lang="zh-CN" altLang="en-US" b="1" dirty="0" smtClean="0">
                <a:latin typeface="微软雅黑" pitchFamily="34" charset="-122"/>
                <a:ea typeface="微软雅黑" pitchFamily="34" charset="-122"/>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7A0A50-A1E9-47F1-B630-0444970FB2E5}"/>
              </a:ext>
            </a:extLst>
          </p:cNvPr>
          <p:cNvSpPr/>
          <p:nvPr/>
        </p:nvSpPr>
        <p:spPr>
          <a:xfrm>
            <a:off x="803865" y="323439"/>
            <a:ext cx="7160935" cy="1969770"/>
          </a:xfrm>
          <a:prstGeom prst="rect">
            <a:avLst/>
          </a:prstGeom>
        </p:spPr>
        <p:txBody>
          <a:bodyPr wrap="none">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三、资产与负债统计的估价原则和方法</a:t>
            </a:r>
          </a:p>
          <a:p>
            <a:endParaRPr lang="zh-CN" altLang="en-US" sz="3000" b="1" dirty="0" smtClean="0">
              <a:solidFill>
                <a:schemeClr val="bg1"/>
              </a:solidFill>
              <a:latin typeface="宋体" pitchFamily="2" charset="-122"/>
              <a:ea typeface="宋体" pitchFamily="2" charset="-122"/>
            </a:endParaRP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3"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CH2-4</a:t>
            </a:r>
            <a:r>
              <a:rPr lang="zh-CN" altLang="en-US" dirty="0" smtClean="0">
                <a:latin typeface="KaiTi" panose="02010609060101010101" pitchFamily="49" charset="-122"/>
                <a:ea typeface="KaiTi" panose="02010609060101010101" pitchFamily="49" charset="-122"/>
              </a:rPr>
              <a:t> 资产与负债统计</a:t>
            </a:r>
            <a:endParaRPr lang="zh-CN" altLang="en-US" dirty="0">
              <a:latin typeface="KaiTi" panose="02010609060101010101" pitchFamily="49" charset="-122"/>
              <a:ea typeface="KaiTi" panose="02010609060101010101" pitchFamily="49" charset="-122"/>
            </a:endParaRPr>
          </a:p>
        </p:txBody>
      </p:sp>
      <p:sp>
        <p:nvSpPr>
          <p:cNvPr id="5"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43</a:t>
            </a:fld>
            <a:endParaRPr lang="zh-CN" altLang="en-US" dirty="0"/>
          </a:p>
        </p:txBody>
      </p:sp>
      <p:sp>
        <p:nvSpPr>
          <p:cNvPr id="6" name="Oval 6"/>
          <p:cNvSpPr>
            <a:spLocks noChangeArrowheads="1"/>
          </p:cNvSpPr>
          <p:nvPr/>
        </p:nvSpPr>
        <p:spPr bwMode="auto">
          <a:xfrm>
            <a:off x="3647653" y="3574579"/>
            <a:ext cx="1008063" cy="1008063"/>
          </a:xfrm>
          <a:prstGeom prst="ellipse">
            <a:avLst/>
          </a:prstGeom>
          <a:solidFill>
            <a:schemeClr val="accent1">
              <a:lumMod val="50000"/>
            </a:schemeClr>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zh-CN" altLang="en-US" b="1" u="none" dirty="0">
                <a:latin typeface="微软雅黑" pitchFamily="34" charset="-122"/>
                <a:ea typeface="微软雅黑" pitchFamily="34" charset="-122"/>
              </a:rPr>
              <a:t>一般原则</a:t>
            </a:r>
          </a:p>
        </p:txBody>
      </p:sp>
      <p:sp>
        <p:nvSpPr>
          <p:cNvPr id="7" name="Oval 13"/>
          <p:cNvSpPr>
            <a:spLocks noChangeArrowheads="1"/>
          </p:cNvSpPr>
          <p:nvPr/>
        </p:nvSpPr>
        <p:spPr bwMode="auto">
          <a:xfrm>
            <a:off x="3539703" y="2133129"/>
            <a:ext cx="1223963" cy="1223963"/>
          </a:xfrm>
          <a:prstGeom prst="ellipse">
            <a:avLst/>
          </a:prstGeom>
          <a:solidFill>
            <a:srgbClr val="FF6600"/>
          </a:solidFill>
          <a:ln w="9525">
            <a:noFill/>
            <a:round/>
            <a:headEnd/>
            <a:tailEnd/>
          </a:ln>
          <a:effectLst>
            <a:glow rad="228600">
              <a:schemeClr val="accent4">
                <a:satMod val="175000"/>
                <a:alpha val="40000"/>
              </a:schemeClr>
            </a:glow>
            <a:outerShdw blurRad="107950" dist="12700" dir="5400000" algn="ctr">
              <a:srgbClr val="000000"/>
            </a:outerShdw>
            <a:softEdge rad="31750"/>
          </a:effectLst>
          <a:scene3d>
            <a:camera prst="orthographicFront">
              <a:rot lat="0" lon="0" rev="0"/>
            </a:camera>
            <a:lightRig rig="soft" dir="t">
              <a:rot lat="0" lon="0" rev="0"/>
            </a:lightRig>
          </a:scene3d>
          <a:sp3d contourW="44450" prstMaterial="matte">
            <a:bevelT w="63500" h="63500"/>
            <a:contourClr>
              <a:srgbClr val="FFFFFF"/>
            </a:contourClr>
          </a:sp3d>
        </p:spPr>
        <p:txBody>
          <a:bodyPr wrap="none" anchor="ctr"/>
          <a:lstStyle/>
          <a:p>
            <a:pPr algn="ctr"/>
            <a:r>
              <a:rPr lang="zh-CN" altLang="en-US" b="1" u="none" dirty="0">
                <a:latin typeface="微软雅黑" pitchFamily="34" charset="-122"/>
                <a:ea typeface="微软雅黑" pitchFamily="34" charset="-122"/>
              </a:rPr>
              <a:t>现期原则</a:t>
            </a:r>
          </a:p>
        </p:txBody>
      </p:sp>
      <p:sp>
        <p:nvSpPr>
          <p:cNvPr id="8" name="Oval 14"/>
          <p:cNvSpPr>
            <a:spLocks noChangeArrowheads="1"/>
          </p:cNvSpPr>
          <p:nvPr/>
        </p:nvSpPr>
        <p:spPr bwMode="auto">
          <a:xfrm>
            <a:off x="4871616" y="3069754"/>
            <a:ext cx="1223962" cy="1295400"/>
          </a:xfrm>
          <a:prstGeom prst="ellipse">
            <a:avLst/>
          </a:prstGeom>
          <a:solidFill>
            <a:srgbClr val="FF6600"/>
          </a:solidFill>
          <a:ln w="9525">
            <a:noFill/>
            <a:round/>
            <a:headEnd/>
            <a:tailEnd/>
          </a:ln>
          <a:effectLst>
            <a:glow rad="228600">
              <a:schemeClr val="accent1">
                <a:satMod val="175000"/>
                <a:alpha val="40000"/>
              </a:schemeClr>
            </a:glow>
            <a:outerShdw blurRad="107950" dist="12700" dir="5400000" algn="ctr">
              <a:srgbClr val="000000"/>
            </a:outerShdw>
            <a:softEdge rad="3175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r>
              <a:rPr lang="zh-CN" altLang="en-US" b="1">
                <a:latin typeface="微软雅黑" pitchFamily="34" charset="-122"/>
                <a:ea typeface="微软雅黑" pitchFamily="34" charset="-122"/>
              </a:rPr>
              <a:t>市场原则</a:t>
            </a:r>
          </a:p>
        </p:txBody>
      </p:sp>
      <p:sp>
        <p:nvSpPr>
          <p:cNvPr id="9" name="Oval 15"/>
          <p:cNvSpPr>
            <a:spLocks noChangeArrowheads="1"/>
          </p:cNvSpPr>
          <p:nvPr/>
        </p:nvSpPr>
        <p:spPr bwMode="auto">
          <a:xfrm>
            <a:off x="2134766" y="3069754"/>
            <a:ext cx="1225550" cy="1295400"/>
          </a:xfrm>
          <a:prstGeom prst="ellipse">
            <a:avLst/>
          </a:prstGeom>
          <a:solidFill>
            <a:srgbClr val="FF6600"/>
          </a:solidFill>
          <a:ln w="9525">
            <a:noFill/>
            <a:round/>
            <a:headEnd/>
            <a:tailEnd/>
          </a:ln>
          <a:effectLst>
            <a:glow rad="228600">
              <a:schemeClr val="accent1">
                <a:satMod val="175000"/>
                <a:alpha val="40000"/>
              </a:schemeClr>
            </a:glow>
            <a:outerShdw blurRad="107950" dist="12700" dir="5400000" algn="ctr">
              <a:srgbClr val="000000"/>
            </a:outerShdw>
            <a:softEdge rad="3175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r>
              <a:rPr lang="zh-CN" altLang="en-US" b="1" dirty="0">
                <a:latin typeface="微软雅黑" pitchFamily="34" charset="-122"/>
                <a:ea typeface="微软雅黑" pitchFamily="34" charset="-122"/>
              </a:rPr>
              <a:t>估价方法</a:t>
            </a:r>
            <a:endParaRPr lang="en-US" altLang="zh-CN" b="1" dirty="0">
              <a:latin typeface="微软雅黑" pitchFamily="34" charset="-122"/>
              <a:ea typeface="微软雅黑" pitchFamily="34" charset="-122"/>
            </a:endParaRPr>
          </a:p>
          <a:p>
            <a:pPr algn="ctr"/>
            <a:r>
              <a:rPr lang="zh-CN" altLang="en-US" b="1" dirty="0">
                <a:latin typeface="微软雅黑" pitchFamily="34" charset="-122"/>
                <a:ea typeface="微软雅黑" pitchFamily="34" charset="-122"/>
              </a:rPr>
              <a:t>择优原则</a:t>
            </a:r>
          </a:p>
        </p:txBody>
      </p:sp>
      <p:sp>
        <p:nvSpPr>
          <p:cNvPr id="10" name="Oval 16"/>
          <p:cNvSpPr>
            <a:spLocks noChangeArrowheads="1"/>
          </p:cNvSpPr>
          <p:nvPr/>
        </p:nvSpPr>
        <p:spPr bwMode="auto">
          <a:xfrm>
            <a:off x="2639591" y="4582642"/>
            <a:ext cx="1223962" cy="1223962"/>
          </a:xfrm>
          <a:prstGeom prst="ellipse">
            <a:avLst/>
          </a:prstGeom>
          <a:solidFill>
            <a:srgbClr val="FF6600"/>
          </a:solidFill>
          <a:ln w="9525">
            <a:noFill/>
            <a:round/>
            <a:headEnd/>
            <a:tailEnd/>
          </a:ln>
          <a:effectLst>
            <a:glow rad="228600">
              <a:schemeClr val="accent1">
                <a:satMod val="175000"/>
                <a:alpha val="40000"/>
              </a:schemeClr>
            </a:glow>
            <a:outerShdw blurRad="107950" dist="12700" dir="5400000" algn="ctr">
              <a:srgbClr val="000000"/>
            </a:outerShdw>
            <a:softEdge rad="3175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r>
              <a:rPr lang="zh-CN" altLang="en-US" b="1" dirty="0">
                <a:latin typeface="微软雅黑" pitchFamily="34" charset="-122"/>
                <a:ea typeface="微软雅黑" pitchFamily="34" charset="-122"/>
              </a:rPr>
              <a:t>机会成本</a:t>
            </a:r>
            <a:endParaRPr lang="en-US" altLang="zh-CN" b="1" dirty="0">
              <a:latin typeface="微软雅黑" pitchFamily="34" charset="-122"/>
              <a:ea typeface="微软雅黑" pitchFamily="34" charset="-122"/>
            </a:endParaRPr>
          </a:p>
          <a:p>
            <a:pPr algn="ctr"/>
            <a:r>
              <a:rPr lang="zh-CN" altLang="en-US" b="1" dirty="0">
                <a:latin typeface="微软雅黑" pitchFamily="34" charset="-122"/>
                <a:ea typeface="微软雅黑" pitchFamily="34" charset="-122"/>
              </a:rPr>
              <a:t>核算原则</a:t>
            </a:r>
          </a:p>
        </p:txBody>
      </p:sp>
      <p:sp>
        <p:nvSpPr>
          <p:cNvPr id="11" name="Oval 17"/>
          <p:cNvSpPr>
            <a:spLocks noChangeArrowheads="1"/>
          </p:cNvSpPr>
          <p:nvPr/>
        </p:nvSpPr>
        <p:spPr bwMode="auto">
          <a:xfrm>
            <a:off x="4439816" y="4582642"/>
            <a:ext cx="1223962" cy="1223962"/>
          </a:xfrm>
          <a:prstGeom prst="ellipse">
            <a:avLst/>
          </a:prstGeom>
          <a:solidFill>
            <a:srgbClr val="FF6600"/>
          </a:solidFill>
          <a:ln w="9525">
            <a:noFill/>
            <a:round/>
            <a:headEnd/>
            <a:tailEnd/>
          </a:ln>
          <a:effectLst>
            <a:glow rad="228600">
              <a:schemeClr val="accent1">
                <a:satMod val="175000"/>
                <a:alpha val="40000"/>
              </a:schemeClr>
            </a:glow>
            <a:outerShdw blurRad="107950" dist="12700" dir="5400000" algn="ctr">
              <a:srgbClr val="000000"/>
            </a:outerShdw>
            <a:softEdge rad="3175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r>
              <a:rPr lang="zh-CN" altLang="en-US" b="1">
                <a:latin typeface="微软雅黑" pitchFamily="34" charset="-122"/>
                <a:ea typeface="微软雅黑" pitchFamily="34" charset="-122"/>
              </a:rPr>
              <a:t>一致性原则</a:t>
            </a:r>
          </a:p>
        </p:txBody>
      </p:sp>
      <p:sp>
        <p:nvSpPr>
          <p:cNvPr id="13" name="对角圆角矩形 10">
            <a:extLst>
              <a:ext uri="{FF2B5EF4-FFF2-40B4-BE49-F238E27FC236}">
                <a16:creationId xmlns:a16="http://schemas.microsoft.com/office/drawing/2014/main" id="{347A1711-A3EC-47E2-9FCB-812AB9F2297C}"/>
              </a:ext>
            </a:extLst>
          </p:cNvPr>
          <p:cNvSpPr/>
          <p:nvPr/>
        </p:nvSpPr>
        <p:spPr>
          <a:xfrm>
            <a:off x="227236" y="1121006"/>
            <a:ext cx="6048672" cy="720167"/>
          </a:xfrm>
          <a:prstGeom prst="round2Diag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（一）资产</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与负债估价的一般原则 </a:t>
            </a:r>
          </a:p>
        </p:txBody>
      </p:sp>
      <p:sp>
        <p:nvSpPr>
          <p:cNvPr id="15" name="横卷形 14"/>
          <p:cNvSpPr/>
          <p:nvPr/>
        </p:nvSpPr>
        <p:spPr>
          <a:xfrm>
            <a:off x="6743278" y="2421682"/>
            <a:ext cx="4968552" cy="3024336"/>
          </a:xfrm>
          <a:prstGeom prst="horizontalScroll">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buFont typeface="Wingdings" pitchFamily="2" charset="2"/>
              <a:buChar char="n"/>
            </a:pPr>
            <a:r>
              <a:rPr lang="zh-CN" altLang="en-US" b="1" dirty="0" smtClean="0">
                <a:solidFill>
                  <a:srgbClr val="FF0000"/>
                </a:solidFill>
                <a:latin typeface="微软雅黑" pitchFamily="34" charset="-122"/>
                <a:ea typeface="微软雅黑" pitchFamily="34" charset="-122"/>
              </a:rPr>
              <a:t>现期原则</a:t>
            </a:r>
            <a:r>
              <a:rPr lang="zh-CN" altLang="en-US" b="1" dirty="0" smtClean="0">
                <a:solidFill>
                  <a:srgbClr val="002060"/>
                </a:solidFill>
                <a:latin typeface="微软雅黑" pitchFamily="34" charset="-122"/>
                <a:ea typeface="微软雅黑" pitchFamily="34" charset="-122"/>
              </a:rPr>
              <a:t>是指对某一资产负债进行估价时，要采用它的现期价格。</a:t>
            </a:r>
          </a:p>
          <a:p>
            <a:pPr>
              <a:lnSpc>
                <a:spcPct val="150000"/>
              </a:lnSpc>
              <a:buFont typeface="Wingdings" pitchFamily="2" charset="2"/>
              <a:buChar char="n"/>
            </a:pPr>
            <a:r>
              <a:rPr lang="zh-CN" altLang="en-US" b="1" dirty="0" smtClean="0">
                <a:solidFill>
                  <a:srgbClr val="002060"/>
                </a:solidFill>
                <a:latin typeface="微软雅黑" pitchFamily="34" charset="-122"/>
                <a:ea typeface="微软雅黑" pitchFamily="34" charset="-122"/>
              </a:rPr>
              <a:t>积累账户及资产负债表登录项目时一般这样估价。</a:t>
            </a: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bg/>
                                          </p:spTgt>
                                        </p:tgtEl>
                                        <p:attrNameLst>
                                          <p:attrName>style.visibility</p:attrName>
                                        </p:attrNameLst>
                                      </p:cBhvr>
                                      <p:to>
                                        <p:strVal val="visible"/>
                                      </p:to>
                                    </p:set>
                                    <p:anim calcmode="lin" valueType="num">
                                      <p:cBhvr additive="base">
                                        <p:cTn id="7" dur="500" fill="hold"/>
                                        <p:tgtEl>
                                          <p:spTgt spid="1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xEl>
                                              <p:pRg st="1" end="1"/>
                                            </p:txEl>
                                          </p:spTgt>
                                        </p:tgtEl>
                                        <p:attrNameLst>
                                          <p:attrName>style.visibility</p:attrName>
                                        </p:attrNameLst>
                                      </p:cBhvr>
                                      <p:to>
                                        <p:strVal val="visible"/>
                                      </p:to>
                                    </p:set>
                                    <p:anim calcmode="lin" valueType="num">
                                      <p:cBhvr additive="base">
                                        <p:cTn id="19"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7A0A50-A1E9-47F1-B630-0444970FB2E5}"/>
              </a:ext>
            </a:extLst>
          </p:cNvPr>
          <p:cNvSpPr/>
          <p:nvPr/>
        </p:nvSpPr>
        <p:spPr>
          <a:xfrm>
            <a:off x="803865" y="323439"/>
            <a:ext cx="7160935" cy="1969770"/>
          </a:xfrm>
          <a:prstGeom prst="rect">
            <a:avLst/>
          </a:prstGeom>
        </p:spPr>
        <p:txBody>
          <a:bodyPr wrap="none">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三、资产与负债统计的估价原则和方法</a:t>
            </a:r>
          </a:p>
          <a:p>
            <a:endParaRPr lang="zh-CN" altLang="en-US" sz="3000" b="1" dirty="0" smtClean="0">
              <a:solidFill>
                <a:schemeClr val="bg1"/>
              </a:solidFill>
              <a:latin typeface="宋体" pitchFamily="2" charset="-122"/>
              <a:ea typeface="宋体" pitchFamily="2" charset="-122"/>
            </a:endParaRP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3"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CH2-4</a:t>
            </a:r>
            <a:r>
              <a:rPr lang="zh-CN" altLang="en-US" dirty="0" smtClean="0">
                <a:latin typeface="KaiTi" panose="02010609060101010101" pitchFamily="49" charset="-122"/>
                <a:ea typeface="KaiTi" panose="02010609060101010101" pitchFamily="49" charset="-122"/>
              </a:rPr>
              <a:t> 资产与负债统计</a:t>
            </a:r>
            <a:endParaRPr lang="zh-CN" altLang="en-US" dirty="0">
              <a:latin typeface="KaiTi" panose="02010609060101010101" pitchFamily="49" charset="-122"/>
              <a:ea typeface="KaiTi" panose="02010609060101010101" pitchFamily="49" charset="-122"/>
            </a:endParaRPr>
          </a:p>
        </p:txBody>
      </p:sp>
      <p:sp>
        <p:nvSpPr>
          <p:cNvPr id="5"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44</a:t>
            </a:fld>
            <a:endParaRPr lang="zh-CN" altLang="en-US" dirty="0"/>
          </a:p>
        </p:txBody>
      </p:sp>
      <p:sp>
        <p:nvSpPr>
          <p:cNvPr id="6" name="Oval 6"/>
          <p:cNvSpPr>
            <a:spLocks noChangeArrowheads="1"/>
          </p:cNvSpPr>
          <p:nvPr/>
        </p:nvSpPr>
        <p:spPr bwMode="auto">
          <a:xfrm>
            <a:off x="3647653" y="3574579"/>
            <a:ext cx="1008063" cy="1008063"/>
          </a:xfrm>
          <a:prstGeom prst="ellipse">
            <a:avLst/>
          </a:prstGeom>
          <a:solidFill>
            <a:schemeClr val="accent1">
              <a:lumMod val="50000"/>
            </a:schemeClr>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zh-CN" altLang="en-US" b="1" u="none" dirty="0">
                <a:latin typeface="微软雅黑" pitchFamily="34" charset="-122"/>
                <a:ea typeface="微软雅黑" pitchFamily="34" charset="-122"/>
              </a:rPr>
              <a:t>一般原则</a:t>
            </a:r>
          </a:p>
        </p:txBody>
      </p:sp>
      <p:sp>
        <p:nvSpPr>
          <p:cNvPr id="7" name="Oval 13"/>
          <p:cNvSpPr>
            <a:spLocks noChangeArrowheads="1"/>
          </p:cNvSpPr>
          <p:nvPr/>
        </p:nvSpPr>
        <p:spPr bwMode="auto">
          <a:xfrm>
            <a:off x="3539703" y="2133129"/>
            <a:ext cx="1223963" cy="1223963"/>
          </a:xfrm>
          <a:prstGeom prst="ellipse">
            <a:avLst/>
          </a:prstGeom>
          <a:solidFill>
            <a:srgbClr val="FF6600"/>
          </a:solidFill>
          <a:ln w="9525">
            <a:noFill/>
            <a:round/>
            <a:headEnd/>
            <a:tailEnd/>
          </a:ln>
          <a:effectLst>
            <a:glow rad="228600">
              <a:schemeClr val="accent1">
                <a:satMod val="175000"/>
                <a:alpha val="40000"/>
              </a:schemeClr>
            </a:glow>
            <a:outerShdw blurRad="107950" dist="12700" dir="5400000" algn="ctr">
              <a:srgbClr val="000000"/>
            </a:outerShdw>
            <a:softEdge rad="3175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r>
              <a:rPr lang="zh-CN" altLang="en-US" b="1" u="none" dirty="0">
                <a:latin typeface="微软雅黑" pitchFamily="34" charset="-122"/>
                <a:ea typeface="微软雅黑" pitchFamily="34" charset="-122"/>
              </a:rPr>
              <a:t>现期原则</a:t>
            </a:r>
          </a:p>
        </p:txBody>
      </p:sp>
      <p:sp>
        <p:nvSpPr>
          <p:cNvPr id="8" name="Oval 14"/>
          <p:cNvSpPr>
            <a:spLocks noChangeArrowheads="1"/>
          </p:cNvSpPr>
          <p:nvPr/>
        </p:nvSpPr>
        <p:spPr bwMode="auto">
          <a:xfrm>
            <a:off x="4871616" y="3069754"/>
            <a:ext cx="1223962" cy="1295400"/>
          </a:xfrm>
          <a:prstGeom prst="ellipse">
            <a:avLst/>
          </a:prstGeom>
          <a:solidFill>
            <a:srgbClr val="FF6600"/>
          </a:solidFill>
          <a:ln w="9525">
            <a:noFill/>
            <a:round/>
            <a:headEnd/>
            <a:tailEnd/>
          </a:ln>
          <a:effectLst>
            <a:glow rad="228600">
              <a:schemeClr val="accent1">
                <a:satMod val="175000"/>
                <a:alpha val="40000"/>
              </a:schemeClr>
            </a:glow>
            <a:outerShdw blurRad="107950" dist="12700" dir="5400000" algn="ctr">
              <a:srgbClr val="000000"/>
            </a:outerShdw>
            <a:softEdge rad="3175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r>
              <a:rPr lang="zh-CN" altLang="en-US" b="1">
                <a:latin typeface="微软雅黑" pitchFamily="34" charset="-122"/>
                <a:ea typeface="微软雅黑" pitchFamily="34" charset="-122"/>
              </a:rPr>
              <a:t>市场原则</a:t>
            </a:r>
          </a:p>
        </p:txBody>
      </p:sp>
      <p:sp>
        <p:nvSpPr>
          <p:cNvPr id="9" name="Oval 15"/>
          <p:cNvSpPr>
            <a:spLocks noChangeArrowheads="1"/>
          </p:cNvSpPr>
          <p:nvPr/>
        </p:nvSpPr>
        <p:spPr bwMode="auto">
          <a:xfrm>
            <a:off x="2134766" y="3069754"/>
            <a:ext cx="1225550" cy="1295400"/>
          </a:xfrm>
          <a:prstGeom prst="ellipse">
            <a:avLst/>
          </a:prstGeom>
          <a:solidFill>
            <a:srgbClr val="FF6600"/>
          </a:solidFill>
          <a:ln w="9525">
            <a:noFill/>
            <a:round/>
            <a:headEnd/>
            <a:tailEnd/>
          </a:ln>
          <a:effectLst>
            <a:glow rad="228600">
              <a:schemeClr val="accent1">
                <a:satMod val="175000"/>
                <a:alpha val="40000"/>
              </a:schemeClr>
            </a:glow>
            <a:outerShdw blurRad="107950" dist="12700" dir="5400000" algn="ctr">
              <a:srgbClr val="000000"/>
            </a:outerShdw>
            <a:softEdge rad="3175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r>
              <a:rPr lang="zh-CN" altLang="en-US" b="1" dirty="0">
                <a:latin typeface="微软雅黑" pitchFamily="34" charset="-122"/>
                <a:ea typeface="微软雅黑" pitchFamily="34" charset="-122"/>
              </a:rPr>
              <a:t>估价方法</a:t>
            </a:r>
            <a:endParaRPr lang="en-US" altLang="zh-CN" b="1" dirty="0">
              <a:latin typeface="微软雅黑" pitchFamily="34" charset="-122"/>
              <a:ea typeface="微软雅黑" pitchFamily="34" charset="-122"/>
            </a:endParaRPr>
          </a:p>
          <a:p>
            <a:pPr algn="ctr"/>
            <a:r>
              <a:rPr lang="zh-CN" altLang="en-US" b="1" dirty="0">
                <a:latin typeface="微软雅黑" pitchFamily="34" charset="-122"/>
                <a:ea typeface="微软雅黑" pitchFamily="34" charset="-122"/>
              </a:rPr>
              <a:t>择优原则</a:t>
            </a:r>
          </a:p>
        </p:txBody>
      </p:sp>
      <p:sp>
        <p:nvSpPr>
          <p:cNvPr id="10" name="Oval 16"/>
          <p:cNvSpPr>
            <a:spLocks noChangeArrowheads="1"/>
          </p:cNvSpPr>
          <p:nvPr/>
        </p:nvSpPr>
        <p:spPr bwMode="auto">
          <a:xfrm>
            <a:off x="2639591" y="4582642"/>
            <a:ext cx="1223962" cy="1223962"/>
          </a:xfrm>
          <a:prstGeom prst="ellipse">
            <a:avLst/>
          </a:prstGeom>
          <a:solidFill>
            <a:srgbClr val="FF6600"/>
          </a:solidFill>
          <a:ln w="9525">
            <a:noFill/>
            <a:round/>
            <a:headEnd/>
            <a:tailEnd/>
          </a:ln>
          <a:effectLst>
            <a:glow rad="228600">
              <a:schemeClr val="accent1">
                <a:satMod val="175000"/>
                <a:alpha val="40000"/>
              </a:schemeClr>
            </a:glow>
            <a:outerShdw blurRad="107950" dist="12700" dir="5400000" algn="ctr">
              <a:srgbClr val="000000"/>
            </a:outerShdw>
            <a:softEdge rad="3175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r>
              <a:rPr lang="zh-CN" altLang="en-US" b="1" dirty="0">
                <a:latin typeface="微软雅黑" pitchFamily="34" charset="-122"/>
                <a:ea typeface="微软雅黑" pitchFamily="34" charset="-122"/>
              </a:rPr>
              <a:t>机会成本</a:t>
            </a:r>
            <a:endParaRPr lang="en-US" altLang="zh-CN" b="1" dirty="0">
              <a:latin typeface="微软雅黑" pitchFamily="34" charset="-122"/>
              <a:ea typeface="微软雅黑" pitchFamily="34" charset="-122"/>
            </a:endParaRPr>
          </a:p>
          <a:p>
            <a:pPr algn="ctr"/>
            <a:r>
              <a:rPr lang="zh-CN" altLang="en-US" b="1" dirty="0">
                <a:latin typeface="微软雅黑" pitchFamily="34" charset="-122"/>
                <a:ea typeface="微软雅黑" pitchFamily="34" charset="-122"/>
              </a:rPr>
              <a:t>核算原则</a:t>
            </a:r>
          </a:p>
        </p:txBody>
      </p:sp>
      <p:sp>
        <p:nvSpPr>
          <p:cNvPr id="11" name="Oval 17"/>
          <p:cNvSpPr>
            <a:spLocks noChangeArrowheads="1"/>
          </p:cNvSpPr>
          <p:nvPr/>
        </p:nvSpPr>
        <p:spPr bwMode="auto">
          <a:xfrm>
            <a:off x="4439816" y="4582642"/>
            <a:ext cx="1223962" cy="1223962"/>
          </a:xfrm>
          <a:prstGeom prst="ellipse">
            <a:avLst/>
          </a:prstGeom>
          <a:solidFill>
            <a:srgbClr val="FF6600"/>
          </a:solidFill>
          <a:ln w="9525">
            <a:noFill/>
            <a:round/>
            <a:headEnd/>
            <a:tailEnd/>
          </a:ln>
          <a:effectLst>
            <a:glow rad="228600">
              <a:schemeClr val="accent1">
                <a:satMod val="175000"/>
                <a:alpha val="40000"/>
              </a:schemeClr>
            </a:glow>
            <a:outerShdw blurRad="107950" dist="12700" dir="5400000" algn="ctr">
              <a:srgbClr val="000000"/>
            </a:outerShdw>
            <a:softEdge rad="3175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r>
              <a:rPr lang="zh-CN" altLang="en-US" b="1">
                <a:latin typeface="微软雅黑" pitchFamily="34" charset="-122"/>
                <a:ea typeface="微软雅黑" pitchFamily="34" charset="-122"/>
              </a:rPr>
              <a:t>一致性原则</a:t>
            </a:r>
          </a:p>
        </p:txBody>
      </p:sp>
      <p:sp>
        <p:nvSpPr>
          <p:cNvPr id="13" name="对角圆角矩形 10">
            <a:extLst>
              <a:ext uri="{FF2B5EF4-FFF2-40B4-BE49-F238E27FC236}">
                <a16:creationId xmlns:a16="http://schemas.microsoft.com/office/drawing/2014/main" id="{347A1711-A3EC-47E2-9FCB-812AB9F2297C}"/>
              </a:ext>
            </a:extLst>
          </p:cNvPr>
          <p:cNvSpPr/>
          <p:nvPr/>
        </p:nvSpPr>
        <p:spPr>
          <a:xfrm>
            <a:off x="227236" y="1204870"/>
            <a:ext cx="6048672" cy="720167"/>
          </a:xfrm>
          <a:prstGeom prst="round2Diag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（一）资产</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与负债估价的一般原则 </a:t>
            </a:r>
          </a:p>
        </p:txBody>
      </p:sp>
      <p:sp>
        <p:nvSpPr>
          <p:cNvPr id="15" name="横卷形 14"/>
          <p:cNvSpPr/>
          <p:nvPr/>
        </p:nvSpPr>
        <p:spPr>
          <a:xfrm>
            <a:off x="6743278" y="2421682"/>
            <a:ext cx="4968552" cy="3672408"/>
          </a:xfrm>
          <a:prstGeom prst="horizontalScroll">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buFont typeface="Wingdings" pitchFamily="2" charset="2"/>
              <a:buChar char="n"/>
            </a:pPr>
            <a:r>
              <a:rPr lang="zh-CN" altLang="en-US" b="1" dirty="0" smtClean="0">
                <a:solidFill>
                  <a:srgbClr val="002060"/>
                </a:solidFill>
                <a:latin typeface="微软雅黑" pitchFamily="34" charset="-122"/>
                <a:ea typeface="微软雅黑" pitchFamily="34" charset="-122"/>
              </a:rPr>
              <a:t>对各类具体资产负债的估价要尽可能地采用该资产负债的市场价格或准市场价格，也就是要遵循</a:t>
            </a:r>
            <a:r>
              <a:rPr lang="zh-CN" altLang="en-US" b="1" dirty="0" smtClean="0">
                <a:solidFill>
                  <a:srgbClr val="FF0000"/>
                </a:solidFill>
                <a:latin typeface="微软雅黑" pitchFamily="34" charset="-122"/>
                <a:ea typeface="微软雅黑" pitchFamily="34" charset="-122"/>
              </a:rPr>
              <a:t>市场原则</a:t>
            </a:r>
            <a:r>
              <a:rPr lang="zh-CN" altLang="en-US" b="1" dirty="0" smtClean="0">
                <a:solidFill>
                  <a:srgbClr val="002060"/>
                </a:solidFill>
                <a:latin typeface="微软雅黑" pitchFamily="34" charset="-122"/>
                <a:ea typeface="微软雅黑" pitchFamily="34" charset="-122"/>
              </a:rPr>
              <a:t>。</a:t>
            </a:r>
          </a:p>
          <a:p>
            <a:pPr>
              <a:lnSpc>
                <a:spcPct val="150000"/>
              </a:lnSpc>
              <a:buFont typeface="Wingdings" pitchFamily="2" charset="2"/>
              <a:buChar char="n"/>
            </a:pPr>
            <a:r>
              <a:rPr lang="zh-CN" altLang="en-US" b="1" dirty="0" smtClean="0">
                <a:solidFill>
                  <a:srgbClr val="002060"/>
                </a:solidFill>
                <a:latin typeface="微软雅黑" pitchFamily="34" charset="-122"/>
                <a:ea typeface="微软雅黑" pitchFamily="34" charset="-122"/>
              </a:rPr>
              <a:t>对于某些资产或负债无法直接获得其市场价格时，估价采用近似或准市场价格。 </a:t>
            </a: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bg/>
                                          </p:spTgt>
                                        </p:tgtEl>
                                        <p:attrNameLst>
                                          <p:attrName>style.visibility</p:attrName>
                                        </p:attrNameLst>
                                      </p:cBhvr>
                                      <p:to>
                                        <p:strVal val="visible"/>
                                      </p:to>
                                    </p:set>
                                    <p:anim calcmode="lin" valueType="num">
                                      <p:cBhvr additive="base">
                                        <p:cTn id="7" dur="500" fill="hold"/>
                                        <p:tgtEl>
                                          <p:spTgt spid="1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xEl>
                                              <p:pRg st="1" end="1"/>
                                            </p:txEl>
                                          </p:spTgt>
                                        </p:tgtEl>
                                        <p:attrNameLst>
                                          <p:attrName>style.visibility</p:attrName>
                                        </p:attrNameLst>
                                      </p:cBhvr>
                                      <p:to>
                                        <p:strVal val="visible"/>
                                      </p:to>
                                    </p:set>
                                    <p:anim calcmode="lin" valueType="num">
                                      <p:cBhvr additive="base">
                                        <p:cTn id="19"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7A0A50-A1E9-47F1-B630-0444970FB2E5}"/>
              </a:ext>
            </a:extLst>
          </p:cNvPr>
          <p:cNvSpPr/>
          <p:nvPr/>
        </p:nvSpPr>
        <p:spPr>
          <a:xfrm>
            <a:off x="803865" y="323439"/>
            <a:ext cx="7160935" cy="1969770"/>
          </a:xfrm>
          <a:prstGeom prst="rect">
            <a:avLst/>
          </a:prstGeom>
        </p:spPr>
        <p:txBody>
          <a:bodyPr wrap="none">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三、资产与负债统计的估价原则和方法</a:t>
            </a:r>
          </a:p>
          <a:p>
            <a:endParaRPr lang="zh-CN" altLang="en-US" sz="3000" b="1" dirty="0" smtClean="0">
              <a:solidFill>
                <a:schemeClr val="bg1"/>
              </a:solidFill>
              <a:latin typeface="宋体" pitchFamily="2" charset="-122"/>
              <a:ea typeface="宋体" pitchFamily="2" charset="-122"/>
            </a:endParaRP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3"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CH2-4</a:t>
            </a:r>
            <a:r>
              <a:rPr lang="zh-CN" altLang="en-US" dirty="0" smtClean="0">
                <a:latin typeface="KaiTi" panose="02010609060101010101" pitchFamily="49" charset="-122"/>
                <a:ea typeface="KaiTi" panose="02010609060101010101" pitchFamily="49" charset="-122"/>
              </a:rPr>
              <a:t> 资产与负债统计</a:t>
            </a:r>
            <a:endParaRPr lang="zh-CN" altLang="en-US" dirty="0">
              <a:latin typeface="KaiTi" panose="02010609060101010101" pitchFamily="49" charset="-122"/>
              <a:ea typeface="KaiTi" panose="02010609060101010101" pitchFamily="49" charset="-122"/>
            </a:endParaRPr>
          </a:p>
        </p:txBody>
      </p:sp>
      <p:sp>
        <p:nvSpPr>
          <p:cNvPr id="5"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45</a:t>
            </a:fld>
            <a:endParaRPr lang="zh-CN" altLang="en-US" dirty="0"/>
          </a:p>
        </p:txBody>
      </p:sp>
      <p:sp>
        <p:nvSpPr>
          <p:cNvPr id="6" name="Oval 6"/>
          <p:cNvSpPr>
            <a:spLocks noChangeArrowheads="1"/>
          </p:cNvSpPr>
          <p:nvPr/>
        </p:nvSpPr>
        <p:spPr bwMode="auto">
          <a:xfrm>
            <a:off x="3647653" y="3574579"/>
            <a:ext cx="1008063" cy="1008063"/>
          </a:xfrm>
          <a:prstGeom prst="ellipse">
            <a:avLst/>
          </a:prstGeom>
          <a:solidFill>
            <a:schemeClr val="accent1">
              <a:lumMod val="50000"/>
            </a:schemeClr>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zh-CN" altLang="en-US" b="1" u="none" dirty="0">
                <a:latin typeface="微软雅黑" pitchFamily="34" charset="-122"/>
                <a:ea typeface="微软雅黑" pitchFamily="34" charset="-122"/>
              </a:rPr>
              <a:t>一般原则</a:t>
            </a:r>
          </a:p>
        </p:txBody>
      </p:sp>
      <p:sp>
        <p:nvSpPr>
          <p:cNvPr id="7" name="Oval 13"/>
          <p:cNvSpPr>
            <a:spLocks noChangeArrowheads="1"/>
          </p:cNvSpPr>
          <p:nvPr/>
        </p:nvSpPr>
        <p:spPr bwMode="auto">
          <a:xfrm>
            <a:off x="3539703" y="2133129"/>
            <a:ext cx="1223963" cy="1223963"/>
          </a:xfrm>
          <a:prstGeom prst="ellipse">
            <a:avLst/>
          </a:prstGeom>
          <a:solidFill>
            <a:srgbClr val="FF6600"/>
          </a:solidFill>
          <a:ln w="9525">
            <a:noFill/>
            <a:round/>
            <a:headEnd/>
            <a:tailEnd/>
          </a:ln>
          <a:effectLst>
            <a:glow rad="228600">
              <a:schemeClr val="accent4">
                <a:satMod val="175000"/>
                <a:alpha val="40000"/>
              </a:schemeClr>
            </a:glow>
            <a:outerShdw blurRad="107950" dist="12700" dir="5400000" algn="ctr">
              <a:srgbClr val="000000"/>
            </a:outerShdw>
            <a:softEdge rad="31750"/>
          </a:effectLst>
          <a:scene3d>
            <a:camera prst="orthographicFront">
              <a:rot lat="0" lon="0" rev="0"/>
            </a:camera>
            <a:lightRig rig="soft" dir="t">
              <a:rot lat="0" lon="0" rev="0"/>
            </a:lightRig>
          </a:scene3d>
          <a:sp3d contourW="44450" prstMaterial="matte">
            <a:bevelT w="63500" h="63500"/>
            <a:contourClr>
              <a:srgbClr val="FFFFFF"/>
            </a:contourClr>
          </a:sp3d>
        </p:spPr>
        <p:txBody>
          <a:bodyPr wrap="none" anchor="ctr"/>
          <a:lstStyle/>
          <a:p>
            <a:pPr algn="ctr"/>
            <a:r>
              <a:rPr lang="zh-CN" altLang="en-US" b="1" u="none" dirty="0">
                <a:latin typeface="微软雅黑" pitchFamily="34" charset="-122"/>
                <a:ea typeface="微软雅黑" pitchFamily="34" charset="-122"/>
              </a:rPr>
              <a:t>现期原则</a:t>
            </a:r>
          </a:p>
        </p:txBody>
      </p:sp>
      <p:sp>
        <p:nvSpPr>
          <p:cNvPr id="8" name="Oval 14"/>
          <p:cNvSpPr>
            <a:spLocks noChangeArrowheads="1"/>
          </p:cNvSpPr>
          <p:nvPr/>
        </p:nvSpPr>
        <p:spPr bwMode="auto">
          <a:xfrm>
            <a:off x="4871616" y="3069754"/>
            <a:ext cx="1223962" cy="1295400"/>
          </a:xfrm>
          <a:prstGeom prst="ellipse">
            <a:avLst/>
          </a:prstGeom>
          <a:solidFill>
            <a:srgbClr val="FF6600"/>
          </a:solidFill>
          <a:ln w="9525">
            <a:noFill/>
            <a:round/>
            <a:headEnd/>
            <a:tailEnd/>
          </a:ln>
          <a:effectLst>
            <a:glow rad="228600">
              <a:schemeClr val="accent1">
                <a:satMod val="175000"/>
                <a:alpha val="40000"/>
              </a:schemeClr>
            </a:glow>
            <a:outerShdw blurRad="107950" dist="12700" dir="5400000" algn="ctr">
              <a:srgbClr val="000000"/>
            </a:outerShdw>
            <a:softEdge rad="3175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r>
              <a:rPr lang="zh-CN" altLang="en-US" b="1">
                <a:latin typeface="微软雅黑" pitchFamily="34" charset="-122"/>
                <a:ea typeface="微软雅黑" pitchFamily="34" charset="-122"/>
              </a:rPr>
              <a:t>市场原则</a:t>
            </a:r>
          </a:p>
        </p:txBody>
      </p:sp>
      <p:sp>
        <p:nvSpPr>
          <p:cNvPr id="9" name="Oval 15"/>
          <p:cNvSpPr>
            <a:spLocks noChangeArrowheads="1"/>
          </p:cNvSpPr>
          <p:nvPr/>
        </p:nvSpPr>
        <p:spPr bwMode="auto">
          <a:xfrm>
            <a:off x="2134766" y="3069754"/>
            <a:ext cx="1225550" cy="1295400"/>
          </a:xfrm>
          <a:prstGeom prst="ellipse">
            <a:avLst/>
          </a:prstGeom>
          <a:solidFill>
            <a:srgbClr val="FF6600"/>
          </a:solidFill>
          <a:ln w="9525">
            <a:noFill/>
            <a:round/>
            <a:headEnd/>
            <a:tailEnd/>
          </a:ln>
          <a:effectLst>
            <a:glow rad="228600">
              <a:schemeClr val="accent1">
                <a:satMod val="175000"/>
                <a:alpha val="40000"/>
              </a:schemeClr>
            </a:glow>
            <a:outerShdw blurRad="107950" dist="12700" dir="5400000" algn="ctr">
              <a:srgbClr val="000000"/>
            </a:outerShdw>
            <a:softEdge rad="3175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r>
              <a:rPr lang="zh-CN" altLang="en-US" b="1" dirty="0">
                <a:latin typeface="微软雅黑" pitchFamily="34" charset="-122"/>
                <a:ea typeface="微软雅黑" pitchFamily="34" charset="-122"/>
              </a:rPr>
              <a:t>估价方法</a:t>
            </a:r>
            <a:endParaRPr lang="en-US" altLang="zh-CN" b="1" dirty="0">
              <a:latin typeface="微软雅黑" pitchFamily="34" charset="-122"/>
              <a:ea typeface="微软雅黑" pitchFamily="34" charset="-122"/>
            </a:endParaRPr>
          </a:p>
          <a:p>
            <a:pPr algn="ctr"/>
            <a:r>
              <a:rPr lang="zh-CN" altLang="en-US" b="1" dirty="0">
                <a:latin typeface="微软雅黑" pitchFamily="34" charset="-122"/>
                <a:ea typeface="微软雅黑" pitchFamily="34" charset="-122"/>
              </a:rPr>
              <a:t>择优原则</a:t>
            </a:r>
          </a:p>
        </p:txBody>
      </p:sp>
      <p:sp>
        <p:nvSpPr>
          <p:cNvPr id="10" name="Oval 16"/>
          <p:cNvSpPr>
            <a:spLocks noChangeArrowheads="1"/>
          </p:cNvSpPr>
          <p:nvPr/>
        </p:nvSpPr>
        <p:spPr bwMode="auto">
          <a:xfrm>
            <a:off x="2639591" y="4582642"/>
            <a:ext cx="1223962" cy="1223962"/>
          </a:xfrm>
          <a:prstGeom prst="ellipse">
            <a:avLst/>
          </a:prstGeom>
          <a:solidFill>
            <a:srgbClr val="FF6600"/>
          </a:solidFill>
          <a:ln w="9525">
            <a:noFill/>
            <a:round/>
            <a:headEnd/>
            <a:tailEnd/>
          </a:ln>
          <a:effectLst>
            <a:glow rad="228600">
              <a:schemeClr val="accent1">
                <a:satMod val="175000"/>
                <a:alpha val="40000"/>
              </a:schemeClr>
            </a:glow>
            <a:outerShdw blurRad="107950" dist="12700" dir="5400000" algn="ctr">
              <a:srgbClr val="000000"/>
            </a:outerShdw>
            <a:softEdge rad="3175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r>
              <a:rPr lang="zh-CN" altLang="en-US" b="1" dirty="0">
                <a:latin typeface="微软雅黑" pitchFamily="34" charset="-122"/>
                <a:ea typeface="微软雅黑" pitchFamily="34" charset="-122"/>
              </a:rPr>
              <a:t>机会成本</a:t>
            </a:r>
            <a:endParaRPr lang="en-US" altLang="zh-CN" b="1" dirty="0">
              <a:latin typeface="微软雅黑" pitchFamily="34" charset="-122"/>
              <a:ea typeface="微软雅黑" pitchFamily="34" charset="-122"/>
            </a:endParaRPr>
          </a:p>
          <a:p>
            <a:pPr algn="ctr"/>
            <a:r>
              <a:rPr lang="zh-CN" altLang="en-US" b="1" dirty="0">
                <a:latin typeface="微软雅黑" pitchFamily="34" charset="-122"/>
                <a:ea typeface="微软雅黑" pitchFamily="34" charset="-122"/>
              </a:rPr>
              <a:t>核算原则</a:t>
            </a:r>
          </a:p>
        </p:txBody>
      </p:sp>
      <p:sp>
        <p:nvSpPr>
          <p:cNvPr id="11" name="Oval 17"/>
          <p:cNvSpPr>
            <a:spLocks noChangeArrowheads="1"/>
          </p:cNvSpPr>
          <p:nvPr/>
        </p:nvSpPr>
        <p:spPr bwMode="auto">
          <a:xfrm>
            <a:off x="4439816" y="4582642"/>
            <a:ext cx="1223962" cy="1223962"/>
          </a:xfrm>
          <a:prstGeom prst="ellipse">
            <a:avLst/>
          </a:prstGeom>
          <a:solidFill>
            <a:srgbClr val="FF6600"/>
          </a:solidFill>
          <a:ln w="9525">
            <a:noFill/>
            <a:round/>
            <a:headEnd/>
            <a:tailEnd/>
          </a:ln>
          <a:effectLst>
            <a:glow rad="228600">
              <a:schemeClr val="accent1">
                <a:satMod val="175000"/>
                <a:alpha val="40000"/>
              </a:schemeClr>
            </a:glow>
            <a:outerShdw blurRad="107950" dist="12700" dir="5400000" algn="ctr">
              <a:srgbClr val="000000"/>
            </a:outerShdw>
            <a:softEdge rad="3175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r>
              <a:rPr lang="zh-CN" altLang="en-US" b="1">
                <a:latin typeface="微软雅黑" pitchFamily="34" charset="-122"/>
                <a:ea typeface="微软雅黑" pitchFamily="34" charset="-122"/>
              </a:rPr>
              <a:t>一致性原则</a:t>
            </a:r>
          </a:p>
        </p:txBody>
      </p:sp>
      <p:sp>
        <p:nvSpPr>
          <p:cNvPr id="13" name="对角圆角矩形 10">
            <a:extLst>
              <a:ext uri="{FF2B5EF4-FFF2-40B4-BE49-F238E27FC236}">
                <a16:creationId xmlns:a16="http://schemas.microsoft.com/office/drawing/2014/main" id="{347A1711-A3EC-47E2-9FCB-812AB9F2297C}"/>
              </a:ext>
            </a:extLst>
          </p:cNvPr>
          <p:cNvSpPr/>
          <p:nvPr/>
        </p:nvSpPr>
        <p:spPr>
          <a:xfrm>
            <a:off x="227236" y="1160271"/>
            <a:ext cx="6048672" cy="720167"/>
          </a:xfrm>
          <a:prstGeom prst="round2Diag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（一）资产</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与负债估价的一般原则 </a:t>
            </a:r>
          </a:p>
        </p:txBody>
      </p:sp>
      <p:sp>
        <p:nvSpPr>
          <p:cNvPr id="15" name="横卷形 14"/>
          <p:cNvSpPr/>
          <p:nvPr/>
        </p:nvSpPr>
        <p:spPr>
          <a:xfrm>
            <a:off x="6743278" y="2205658"/>
            <a:ext cx="4968552" cy="3528392"/>
          </a:xfrm>
          <a:prstGeom prst="horizontalScroll">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09600" indent="-609600">
              <a:lnSpc>
                <a:spcPct val="150000"/>
              </a:lnSpc>
              <a:buFont typeface="Wingdings" pitchFamily="2" charset="2"/>
              <a:buChar char="u"/>
            </a:pPr>
            <a:r>
              <a:rPr lang="zh-CN" altLang="en-US" b="1" dirty="0" smtClean="0">
                <a:solidFill>
                  <a:srgbClr val="002060"/>
                </a:solidFill>
                <a:latin typeface="微软雅黑" pitchFamily="34" charset="-122"/>
                <a:ea typeface="微软雅黑" pitchFamily="34" charset="-122"/>
              </a:rPr>
              <a:t>在资产负债核算中，估价要遵循</a:t>
            </a:r>
            <a:r>
              <a:rPr lang="zh-CN" altLang="en-US" b="1" dirty="0" smtClean="0">
                <a:solidFill>
                  <a:srgbClr val="FF0000"/>
                </a:solidFill>
                <a:latin typeface="微软雅黑" pitchFamily="34" charset="-122"/>
                <a:ea typeface="微软雅黑" pitchFamily="34" charset="-122"/>
              </a:rPr>
              <a:t>一致性原则</a:t>
            </a:r>
            <a:r>
              <a:rPr lang="zh-CN" altLang="en-US" b="1" dirty="0" smtClean="0">
                <a:solidFill>
                  <a:srgbClr val="002060"/>
                </a:solidFill>
                <a:latin typeface="微软雅黑" pitchFamily="34" charset="-122"/>
                <a:ea typeface="微软雅黑" pitchFamily="34" charset="-122"/>
              </a:rPr>
              <a:t> ：</a:t>
            </a:r>
          </a:p>
          <a:p>
            <a:pPr marL="609600" indent="-609600">
              <a:lnSpc>
                <a:spcPct val="150000"/>
              </a:lnSpc>
              <a:buFont typeface="Monotype Sorts" charset="2"/>
              <a:buNone/>
            </a:pPr>
            <a:r>
              <a:rPr lang="zh-CN" altLang="en-US" b="1" dirty="0" smtClean="0">
                <a:solidFill>
                  <a:srgbClr val="002060"/>
                </a:solidFill>
                <a:latin typeface="微软雅黑" pitchFamily="34" charset="-122"/>
                <a:ea typeface="微软雅黑" pitchFamily="34" charset="-122"/>
              </a:rPr>
              <a:t>  （</a:t>
            </a:r>
            <a:r>
              <a:rPr lang="en-US" altLang="zh-CN" b="1" dirty="0" smtClean="0">
                <a:solidFill>
                  <a:srgbClr val="002060"/>
                </a:solidFill>
                <a:latin typeface="微软雅黑" pitchFamily="34" charset="-122"/>
                <a:ea typeface="微软雅黑" pitchFamily="34" charset="-122"/>
              </a:rPr>
              <a:t>1</a:t>
            </a:r>
            <a:r>
              <a:rPr lang="zh-CN" altLang="en-US" b="1" dirty="0" smtClean="0">
                <a:solidFill>
                  <a:srgbClr val="002060"/>
                </a:solidFill>
                <a:latin typeface="微软雅黑" pitchFamily="34" charset="-122"/>
                <a:ea typeface="微软雅黑" pitchFamily="34" charset="-122"/>
              </a:rPr>
              <a:t>）交易双方记录一致；</a:t>
            </a:r>
          </a:p>
          <a:p>
            <a:pPr marL="609600" indent="-609600">
              <a:lnSpc>
                <a:spcPct val="150000"/>
              </a:lnSpc>
              <a:buFont typeface="Monotype Sorts" charset="2"/>
              <a:buNone/>
            </a:pPr>
            <a:r>
              <a:rPr lang="zh-CN" altLang="en-US" b="1" dirty="0" smtClean="0">
                <a:solidFill>
                  <a:srgbClr val="002060"/>
                </a:solidFill>
                <a:latin typeface="微软雅黑" pitchFamily="34" charset="-122"/>
                <a:ea typeface="微软雅黑" pitchFamily="34" charset="-122"/>
              </a:rPr>
              <a:t>  （</a:t>
            </a:r>
            <a:r>
              <a:rPr lang="en-US" altLang="zh-CN" b="1" dirty="0" smtClean="0">
                <a:solidFill>
                  <a:srgbClr val="002060"/>
                </a:solidFill>
                <a:latin typeface="微软雅黑" pitchFamily="34" charset="-122"/>
                <a:ea typeface="微软雅黑" pitchFamily="34" charset="-122"/>
              </a:rPr>
              <a:t>2</a:t>
            </a:r>
            <a:r>
              <a:rPr lang="zh-CN" altLang="en-US" b="1" dirty="0" smtClean="0">
                <a:solidFill>
                  <a:srgbClr val="002060"/>
                </a:solidFill>
                <a:latin typeface="微软雅黑" pitchFamily="34" charset="-122"/>
                <a:ea typeface="微软雅黑" pitchFamily="34" charset="-122"/>
              </a:rPr>
              <a:t>）资产负债表与积累账户估价一致；</a:t>
            </a:r>
          </a:p>
          <a:p>
            <a:pPr marL="609600" indent="-609600">
              <a:lnSpc>
                <a:spcPct val="150000"/>
              </a:lnSpc>
              <a:buFont typeface="Monotype Sorts" charset="2"/>
              <a:buNone/>
            </a:pPr>
            <a:r>
              <a:rPr lang="zh-CN" altLang="en-US" b="1" dirty="0" smtClean="0">
                <a:solidFill>
                  <a:srgbClr val="002060"/>
                </a:solidFill>
                <a:latin typeface="微软雅黑" pitchFamily="34" charset="-122"/>
                <a:ea typeface="微软雅黑" pitchFamily="34" charset="-122"/>
              </a:rPr>
              <a:t>  （</a:t>
            </a:r>
            <a:r>
              <a:rPr lang="en-US" altLang="zh-CN" b="1" dirty="0" smtClean="0">
                <a:solidFill>
                  <a:srgbClr val="002060"/>
                </a:solidFill>
                <a:latin typeface="微软雅黑" pitchFamily="34" charset="-122"/>
                <a:ea typeface="微软雅黑" pitchFamily="34" charset="-122"/>
              </a:rPr>
              <a:t>3</a:t>
            </a:r>
            <a:r>
              <a:rPr lang="zh-CN" altLang="en-US" b="1" dirty="0" smtClean="0">
                <a:solidFill>
                  <a:srgbClr val="002060"/>
                </a:solidFill>
                <a:latin typeface="微软雅黑" pitchFamily="34" charset="-122"/>
                <a:ea typeface="微软雅黑" pitchFamily="34" charset="-122"/>
              </a:rPr>
              <a:t>）资产负债核算与国民经济核算其他部分一致。</a:t>
            </a:r>
          </a:p>
          <a:p>
            <a:endParaRPr lang="zh-CN" altLang="en-US" dirty="0" smtClean="0">
              <a:solidFill>
                <a:srgbClr val="002060"/>
              </a:solidFill>
              <a:latin typeface="楷体_GB2312" pitchFamily="49" charset="-122"/>
              <a:ea typeface="楷体_GB2312" pitchFamily="49" charset="-122"/>
            </a:endParaRP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bg/>
                                          </p:spTgt>
                                        </p:tgtEl>
                                        <p:attrNameLst>
                                          <p:attrName>style.visibility</p:attrName>
                                        </p:attrNameLst>
                                      </p:cBhvr>
                                      <p:to>
                                        <p:strVal val="visible"/>
                                      </p:to>
                                    </p:set>
                                    <p:anim calcmode="lin" valueType="num">
                                      <p:cBhvr additive="base">
                                        <p:cTn id="7" dur="500" fill="hold"/>
                                        <p:tgtEl>
                                          <p:spTgt spid="1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xEl>
                                              <p:pRg st="1" end="1"/>
                                            </p:txEl>
                                          </p:spTgt>
                                        </p:tgtEl>
                                        <p:attrNameLst>
                                          <p:attrName>style.visibility</p:attrName>
                                        </p:attrNameLst>
                                      </p:cBhvr>
                                      <p:to>
                                        <p:strVal val="visible"/>
                                      </p:to>
                                    </p:set>
                                    <p:anim calcmode="lin" valueType="num">
                                      <p:cBhvr additive="base">
                                        <p:cTn id="19"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xEl>
                                              <p:pRg st="2" end="2"/>
                                            </p:txEl>
                                          </p:spTgt>
                                        </p:tgtEl>
                                        <p:attrNameLst>
                                          <p:attrName>style.visibility</p:attrName>
                                        </p:attrNameLst>
                                      </p:cBhvr>
                                      <p:to>
                                        <p:strVal val="visible"/>
                                      </p:to>
                                    </p:set>
                                    <p:anim calcmode="lin" valueType="num">
                                      <p:cBhvr additive="base">
                                        <p:cTn id="25"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xEl>
                                              <p:pRg st="3" end="3"/>
                                            </p:txEl>
                                          </p:spTgt>
                                        </p:tgtEl>
                                        <p:attrNameLst>
                                          <p:attrName>style.visibility</p:attrName>
                                        </p:attrNameLst>
                                      </p:cBhvr>
                                      <p:to>
                                        <p:strVal val="visible"/>
                                      </p:to>
                                    </p:set>
                                    <p:anim calcmode="lin" valueType="num">
                                      <p:cBhvr additive="base">
                                        <p:cTn id="31"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7A0A50-A1E9-47F1-B630-0444970FB2E5}"/>
              </a:ext>
            </a:extLst>
          </p:cNvPr>
          <p:cNvSpPr/>
          <p:nvPr/>
        </p:nvSpPr>
        <p:spPr>
          <a:xfrm>
            <a:off x="803865" y="323439"/>
            <a:ext cx="7160935" cy="1969770"/>
          </a:xfrm>
          <a:prstGeom prst="rect">
            <a:avLst/>
          </a:prstGeom>
        </p:spPr>
        <p:txBody>
          <a:bodyPr wrap="none">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三、资产与负债统计的估价原则和方法</a:t>
            </a:r>
          </a:p>
          <a:p>
            <a:endParaRPr lang="zh-CN" altLang="en-US" sz="3000" b="1" dirty="0" smtClean="0">
              <a:solidFill>
                <a:schemeClr val="bg1"/>
              </a:solidFill>
              <a:latin typeface="宋体" pitchFamily="2" charset="-122"/>
              <a:ea typeface="宋体" pitchFamily="2" charset="-122"/>
            </a:endParaRP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3"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CH2-4</a:t>
            </a:r>
            <a:r>
              <a:rPr lang="zh-CN" altLang="en-US" dirty="0" smtClean="0">
                <a:latin typeface="KaiTi" panose="02010609060101010101" pitchFamily="49" charset="-122"/>
                <a:ea typeface="KaiTi" panose="02010609060101010101" pitchFamily="49" charset="-122"/>
              </a:rPr>
              <a:t> 资产与负债统计</a:t>
            </a:r>
            <a:endParaRPr lang="zh-CN" altLang="en-US" dirty="0">
              <a:latin typeface="KaiTi" panose="02010609060101010101" pitchFamily="49" charset="-122"/>
              <a:ea typeface="KaiTi" panose="02010609060101010101" pitchFamily="49" charset="-122"/>
            </a:endParaRPr>
          </a:p>
        </p:txBody>
      </p:sp>
      <p:sp>
        <p:nvSpPr>
          <p:cNvPr id="5"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46</a:t>
            </a:fld>
            <a:endParaRPr lang="zh-CN" altLang="en-US" dirty="0"/>
          </a:p>
        </p:txBody>
      </p:sp>
      <p:sp>
        <p:nvSpPr>
          <p:cNvPr id="6" name="Oval 6"/>
          <p:cNvSpPr>
            <a:spLocks noChangeArrowheads="1"/>
          </p:cNvSpPr>
          <p:nvPr/>
        </p:nvSpPr>
        <p:spPr bwMode="auto">
          <a:xfrm>
            <a:off x="3647653" y="3574579"/>
            <a:ext cx="1008063" cy="1008063"/>
          </a:xfrm>
          <a:prstGeom prst="ellipse">
            <a:avLst/>
          </a:prstGeom>
          <a:solidFill>
            <a:schemeClr val="accent1">
              <a:lumMod val="50000"/>
            </a:schemeClr>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zh-CN" altLang="en-US" b="1" u="none" dirty="0">
                <a:latin typeface="微软雅黑" pitchFamily="34" charset="-122"/>
                <a:ea typeface="微软雅黑" pitchFamily="34" charset="-122"/>
              </a:rPr>
              <a:t>一般原则</a:t>
            </a:r>
          </a:p>
        </p:txBody>
      </p:sp>
      <p:sp>
        <p:nvSpPr>
          <p:cNvPr id="7" name="Oval 13"/>
          <p:cNvSpPr>
            <a:spLocks noChangeArrowheads="1"/>
          </p:cNvSpPr>
          <p:nvPr/>
        </p:nvSpPr>
        <p:spPr bwMode="auto">
          <a:xfrm>
            <a:off x="3539703" y="2133129"/>
            <a:ext cx="1223963" cy="1223963"/>
          </a:xfrm>
          <a:prstGeom prst="ellipse">
            <a:avLst/>
          </a:prstGeom>
          <a:solidFill>
            <a:srgbClr val="FF6600"/>
          </a:solidFill>
          <a:ln w="9525">
            <a:noFill/>
            <a:round/>
            <a:headEnd/>
            <a:tailEnd/>
          </a:ln>
          <a:effectLst>
            <a:glow rad="228600">
              <a:schemeClr val="accent4">
                <a:satMod val="175000"/>
                <a:alpha val="40000"/>
              </a:schemeClr>
            </a:glow>
            <a:outerShdw blurRad="107950" dist="12700" dir="5400000" algn="ctr">
              <a:srgbClr val="000000"/>
            </a:outerShdw>
            <a:softEdge rad="31750"/>
          </a:effectLst>
          <a:scene3d>
            <a:camera prst="orthographicFront">
              <a:rot lat="0" lon="0" rev="0"/>
            </a:camera>
            <a:lightRig rig="soft" dir="t">
              <a:rot lat="0" lon="0" rev="0"/>
            </a:lightRig>
          </a:scene3d>
          <a:sp3d contourW="44450" prstMaterial="matte">
            <a:bevelT w="63500" h="63500"/>
            <a:contourClr>
              <a:srgbClr val="FFFFFF"/>
            </a:contourClr>
          </a:sp3d>
        </p:spPr>
        <p:txBody>
          <a:bodyPr wrap="none" anchor="ctr"/>
          <a:lstStyle/>
          <a:p>
            <a:pPr algn="ctr"/>
            <a:r>
              <a:rPr lang="zh-CN" altLang="en-US" b="1" u="none" dirty="0">
                <a:latin typeface="微软雅黑" pitchFamily="34" charset="-122"/>
                <a:ea typeface="微软雅黑" pitchFamily="34" charset="-122"/>
              </a:rPr>
              <a:t>现期原则</a:t>
            </a:r>
          </a:p>
        </p:txBody>
      </p:sp>
      <p:sp>
        <p:nvSpPr>
          <p:cNvPr id="8" name="Oval 14"/>
          <p:cNvSpPr>
            <a:spLocks noChangeArrowheads="1"/>
          </p:cNvSpPr>
          <p:nvPr/>
        </p:nvSpPr>
        <p:spPr bwMode="auto">
          <a:xfrm>
            <a:off x="4871616" y="3069754"/>
            <a:ext cx="1223962" cy="1295400"/>
          </a:xfrm>
          <a:prstGeom prst="ellipse">
            <a:avLst/>
          </a:prstGeom>
          <a:solidFill>
            <a:srgbClr val="FF6600"/>
          </a:solidFill>
          <a:ln w="9525">
            <a:noFill/>
            <a:round/>
            <a:headEnd/>
            <a:tailEnd/>
          </a:ln>
          <a:effectLst>
            <a:glow rad="228600">
              <a:schemeClr val="accent1">
                <a:satMod val="175000"/>
                <a:alpha val="40000"/>
              </a:schemeClr>
            </a:glow>
            <a:outerShdw blurRad="107950" dist="12700" dir="5400000" algn="ctr">
              <a:srgbClr val="000000"/>
            </a:outerShdw>
            <a:softEdge rad="3175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r>
              <a:rPr lang="zh-CN" altLang="en-US" b="1">
                <a:latin typeface="微软雅黑" pitchFamily="34" charset="-122"/>
                <a:ea typeface="微软雅黑" pitchFamily="34" charset="-122"/>
              </a:rPr>
              <a:t>市场原则</a:t>
            </a:r>
          </a:p>
        </p:txBody>
      </p:sp>
      <p:sp>
        <p:nvSpPr>
          <p:cNvPr id="9" name="Oval 15"/>
          <p:cNvSpPr>
            <a:spLocks noChangeArrowheads="1"/>
          </p:cNvSpPr>
          <p:nvPr/>
        </p:nvSpPr>
        <p:spPr bwMode="auto">
          <a:xfrm>
            <a:off x="2134766" y="3069754"/>
            <a:ext cx="1225550" cy="1295400"/>
          </a:xfrm>
          <a:prstGeom prst="ellipse">
            <a:avLst/>
          </a:prstGeom>
          <a:solidFill>
            <a:srgbClr val="FF6600"/>
          </a:solidFill>
          <a:ln w="9525">
            <a:noFill/>
            <a:round/>
            <a:headEnd/>
            <a:tailEnd/>
          </a:ln>
          <a:effectLst>
            <a:glow rad="228600">
              <a:schemeClr val="accent1">
                <a:satMod val="175000"/>
                <a:alpha val="40000"/>
              </a:schemeClr>
            </a:glow>
            <a:outerShdw blurRad="107950" dist="12700" dir="5400000" algn="ctr">
              <a:srgbClr val="000000"/>
            </a:outerShdw>
            <a:softEdge rad="3175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r>
              <a:rPr lang="zh-CN" altLang="en-US" b="1" dirty="0">
                <a:latin typeface="微软雅黑" pitchFamily="34" charset="-122"/>
                <a:ea typeface="微软雅黑" pitchFamily="34" charset="-122"/>
              </a:rPr>
              <a:t>估价方法</a:t>
            </a:r>
            <a:endParaRPr lang="en-US" altLang="zh-CN" b="1" dirty="0">
              <a:latin typeface="微软雅黑" pitchFamily="34" charset="-122"/>
              <a:ea typeface="微软雅黑" pitchFamily="34" charset="-122"/>
            </a:endParaRPr>
          </a:p>
          <a:p>
            <a:pPr algn="ctr"/>
            <a:r>
              <a:rPr lang="zh-CN" altLang="en-US" b="1" dirty="0">
                <a:latin typeface="微软雅黑" pitchFamily="34" charset="-122"/>
                <a:ea typeface="微软雅黑" pitchFamily="34" charset="-122"/>
              </a:rPr>
              <a:t>择优原则</a:t>
            </a:r>
          </a:p>
        </p:txBody>
      </p:sp>
      <p:sp>
        <p:nvSpPr>
          <p:cNvPr id="10" name="Oval 16"/>
          <p:cNvSpPr>
            <a:spLocks noChangeArrowheads="1"/>
          </p:cNvSpPr>
          <p:nvPr/>
        </p:nvSpPr>
        <p:spPr bwMode="auto">
          <a:xfrm>
            <a:off x="2639591" y="4582642"/>
            <a:ext cx="1223962" cy="1223962"/>
          </a:xfrm>
          <a:prstGeom prst="ellipse">
            <a:avLst/>
          </a:prstGeom>
          <a:solidFill>
            <a:srgbClr val="FF6600"/>
          </a:solidFill>
          <a:ln w="9525">
            <a:noFill/>
            <a:round/>
            <a:headEnd/>
            <a:tailEnd/>
          </a:ln>
          <a:effectLst>
            <a:glow rad="228600">
              <a:schemeClr val="accent1">
                <a:satMod val="175000"/>
                <a:alpha val="40000"/>
              </a:schemeClr>
            </a:glow>
            <a:outerShdw blurRad="107950" dist="12700" dir="5400000" algn="ctr">
              <a:srgbClr val="000000"/>
            </a:outerShdw>
            <a:softEdge rad="3175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r>
              <a:rPr lang="zh-CN" altLang="en-US" b="1" dirty="0">
                <a:latin typeface="微软雅黑" pitchFamily="34" charset="-122"/>
                <a:ea typeface="微软雅黑" pitchFamily="34" charset="-122"/>
              </a:rPr>
              <a:t>机会成本</a:t>
            </a:r>
            <a:endParaRPr lang="en-US" altLang="zh-CN" b="1" dirty="0">
              <a:latin typeface="微软雅黑" pitchFamily="34" charset="-122"/>
              <a:ea typeface="微软雅黑" pitchFamily="34" charset="-122"/>
            </a:endParaRPr>
          </a:p>
          <a:p>
            <a:pPr algn="ctr"/>
            <a:r>
              <a:rPr lang="zh-CN" altLang="en-US" b="1" dirty="0">
                <a:latin typeface="微软雅黑" pitchFamily="34" charset="-122"/>
                <a:ea typeface="微软雅黑" pitchFamily="34" charset="-122"/>
              </a:rPr>
              <a:t>核算原则</a:t>
            </a:r>
          </a:p>
        </p:txBody>
      </p:sp>
      <p:sp>
        <p:nvSpPr>
          <p:cNvPr id="11" name="Oval 17"/>
          <p:cNvSpPr>
            <a:spLocks noChangeArrowheads="1"/>
          </p:cNvSpPr>
          <p:nvPr/>
        </p:nvSpPr>
        <p:spPr bwMode="auto">
          <a:xfrm>
            <a:off x="4439816" y="4582642"/>
            <a:ext cx="1223962" cy="1223962"/>
          </a:xfrm>
          <a:prstGeom prst="ellipse">
            <a:avLst/>
          </a:prstGeom>
          <a:solidFill>
            <a:srgbClr val="FF6600"/>
          </a:solidFill>
          <a:ln w="9525">
            <a:noFill/>
            <a:round/>
            <a:headEnd/>
            <a:tailEnd/>
          </a:ln>
          <a:effectLst>
            <a:glow rad="228600">
              <a:schemeClr val="accent1">
                <a:satMod val="175000"/>
                <a:alpha val="40000"/>
              </a:schemeClr>
            </a:glow>
            <a:outerShdw blurRad="107950" dist="12700" dir="5400000" algn="ctr">
              <a:srgbClr val="000000"/>
            </a:outerShdw>
            <a:softEdge rad="3175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r>
              <a:rPr lang="zh-CN" altLang="en-US" b="1">
                <a:latin typeface="微软雅黑" pitchFamily="34" charset="-122"/>
                <a:ea typeface="微软雅黑" pitchFamily="34" charset="-122"/>
              </a:rPr>
              <a:t>一致性原则</a:t>
            </a:r>
          </a:p>
        </p:txBody>
      </p:sp>
      <p:sp>
        <p:nvSpPr>
          <p:cNvPr id="13" name="对角圆角矩形 10">
            <a:extLst>
              <a:ext uri="{FF2B5EF4-FFF2-40B4-BE49-F238E27FC236}">
                <a16:creationId xmlns:a16="http://schemas.microsoft.com/office/drawing/2014/main" id="{347A1711-A3EC-47E2-9FCB-812AB9F2297C}"/>
              </a:ext>
            </a:extLst>
          </p:cNvPr>
          <p:cNvSpPr/>
          <p:nvPr/>
        </p:nvSpPr>
        <p:spPr>
          <a:xfrm>
            <a:off x="335980" y="1155652"/>
            <a:ext cx="6048672" cy="720167"/>
          </a:xfrm>
          <a:prstGeom prst="round2Diag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（一）资产</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与负债估价的一般原则 </a:t>
            </a:r>
          </a:p>
        </p:txBody>
      </p:sp>
      <p:sp>
        <p:nvSpPr>
          <p:cNvPr id="15" name="横卷形 14"/>
          <p:cNvSpPr/>
          <p:nvPr/>
        </p:nvSpPr>
        <p:spPr>
          <a:xfrm>
            <a:off x="6743278" y="2421682"/>
            <a:ext cx="4968552" cy="3024336"/>
          </a:xfrm>
          <a:prstGeom prst="horizontalScroll">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b="1" dirty="0" smtClean="0">
                <a:solidFill>
                  <a:srgbClr val="002060"/>
                </a:solidFill>
                <a:latin typeface="微软雅黑" pitchFamily="34" charset="-122"/>
                <a:ea typeface="微软雅黑" pitchFamily="34" charset="-122"/>
              </a:rPr>
              <a:t>国民资产负债核算要体现</a:t>
            </a:r>
            <a:r>
              <a:rPr lang="zh-CN" altLang="zh-CN" b="1" dirty="0" smtClean="0">
                <a:solidFill>
                  <a:srgbClr val="FF0000"/>
                </a:solidFill>
                <a:latin typeface="微软雅黑" pitchFamily="34" charset="-122"/>
                <a:ea typeface="微软雅黑" pitchFamily="34" charset="-122"/>
              </a:rPr>
              <a:t>机会成本核算原则</a:t>
            </a:r>
            <a:r>
              <a:rPr lang="zh-CN" altLang="zh-CN" b="1" dirty="0" smtClean="0">
                <a:solidFill>
                  <a:srgbClr val="002060"/>
                </a:solidFill>
                <a:latin typeface="微软雅黑" pitchFamily="34" charset="-122"/>
                <a:ea typeface="微软雅黑" pitchFamily="34" charset="-122"/>
              </a:rPr>
              <a:t>，编制资产负债表时不用历史成本，而以现期市场价格或准市场价格进行估价。</a:t>
            </a:r>
            <a:endParaRPr lang="zh-CN" altLang="en-US" b="1" dirty="0" smtClean="0">
              <a:solidFill>
                <a:srgbClr val="002060"/>
              </a:solidFill>
              <a:latin typeface="微软雅黑" pitchFamily="34" charset="-122"/>
              <a:ea typeface="微软雅黑" pitchFamily="34" charset="-122"/>
            </a:endParaRP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bg/>
                                          </p:spTgt>
                                        </p:tgtEl>
                                        <p:attrNameLst>
                                          <p:attrName>style.visibility</p:attrName>
                                        </p:attrNameLst>
                                      </p:cBhvr>
                                      <p:to>
                                        <p:strVal val="visible"/>
                                      </p:to>
                                    </p:set>
                                    <p:anim calcmode="lin" valueType="num">
                                      <p:cBhvr additive="base">
                                        <p:cTn id="7" dur="500" fill="hold"/>
                                        <p:tgtEl>
                                          <p:spTgt spid="1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7A0A50-A1E9-47F1-B630-0444970FB2E5}"/>
              </a:ext>
            </a:extLst>
          </p:cNvPr>
          <p:cNvSpPr/>
          <p:nvPr/>
        </p:nvSpPr>
        <p:spPr>
          <a:xfrm>
            <a:off x="803865" y="323439"/>
            <a:ext cx="7160935" cy="1969770"/>
          </a:xfrm>
          <a:prstGeom prst="rect">
            <a:avLst/>
          </a:prstGeom>
        </p:spPr>
        <p:txBody>
          <a:bodyPr wrap="none">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三、资产与负债统计的估价原则和方法</a:t>
            </a:r>
          </a:p>
          <a:p>
            <a:endParaRPr lang="zh-CN" altLang="en-US" sz="3000" b="1" dirty="0" smtClean="0">
              <a:solidFill>
                <a:schemeClr val="bg1"/>
              </a:solidFill>
              <a:latin typeface="宋体" pitchFamily="2" charset="-122"/>
              <a:ea typeface="宋体" pitchFamily="2" charset="-122"/>
            </a:endParaRP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3"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CH2-4</a:t>
            </a:r>
            <a:r>
              <a:rPr lang="zh-CN" altLang="en-US" dirty="0" smtClean="0">
                <a:latin typeface="KaiTi" panose="02010609060101010101" pitchFamily="49" charset="-122"/>
                <a:ea typeface="KaiTi" panose="02010609060101010101" pitchFamily="49" charset="-122"/>
              </a:rPr>
              <a:t> 资产与负债统计</a:t>
            </a:r>
            <a:endParaRPr lang="zh-CN" altLang="en-US" dirty="0">
              <a:latin typeface="KaiTi" panose="02010609060101010101" pitchFamily="49" charset="-122"/>
              <a:ea typeface="KaiTi" panose="02010609060101010101" pitchFamily="49" charset="-122"/>
            </a:endParaRPr>
          </a:p>
        </p:txBody>
      </p:sp>
      <p:sp>
        <p:nvSpPr>
          <p:cNvPr id="5"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47</a:t>
            </a:fld>
            <a:endParaRPr lang="zh-CN" altLang="en-US" dirty="0"/>
          </a:p>
        </p:txBody>
      </p:sp>
      <p:sp>
        <p:nvSpPr>
          <p:cNvPr id="6" name="Oval 6"/>
          <p:cNvSpPr>
            <a:spLocks noChangeArrowheads="1"/>
          </p:cNvSpPr>
          <p:nvPr/>
        </p:nvSpPr>
        <p:spPr bwMode="auto">
          <a:xfrm>
            <a:off x="3647653" y="3574579"/>
            <a:ext cx="1008063" cy="1008063"/>
          </a:xfrm>
          <a:prstGeom prst="ellipse">
            <a:avLst/>
          </a:prstGeom>
          <a:solidFill>
            <a:schemeClr val="accent1">
              <a:lumMod val="50000"/>
            </a:schemeClr>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zh-CN" altLang="en-US" b="1" u="none" dirty="0">
                <a:latin typeface="微软雅黑" pitchFamily="34" charset="-122"/>
                <a:ea typeface="微软雅黑" pitchFamily="34" charset="-122"/>
              </a:rPr>
              <a:t>一般原则</a:t>
            </a:r>
          </a:p>
        </p:txBody>
      </p:sp>
      <p:sp>
        <p:nvSpPr>
          <p:cNvPr id="7" name="Oval 13"/>
          <p:cNvSpPr>
            <a:spLocks noChangeArrowheads="1"/>
          </p:cNvSpPr>
          <p:nvPr/>
        </p:nvSpPr>
        <p:spPr bwMode="auto">
          <a:xfrm>
            <a:off x="3539703" y="2133129"/>
            <a:ext cx="1223963" cy="1223963"/>
          </a:xfrm>
          <a:prstGeom prst="ellipse">
            <a:avLst/>
          </a:prstGeom>
          <a:solidFill>
            <a:srgbClr val="FF6600"/>
          </a:solidFill>
          <a:ln w="9525">
            <a:noFill/>
            <a:round/>
            <a:headEnd/>
            <a:tailEnd/>
          </a:ln>
          <a:effectLst>
            <a:glow rad="228600">
              <a:schemeClr val="accent4">
                <a:satMod val="175000"/>
                <a:alpha val="40000"/>
              </a:schemeClr>
            </a:glow>
            <a:outerShdw blurRad="107950" dist="12700" dir="5400000" algn="ctr">
              <a:srgbClr val="000000"/>
            </a:outerShdw>
            <a:softEdge rad="31750"/>
          </a:effectLst>
          <a:scene3d>
            <a:camera prst="orthographicFront">
              <a:rot lat="0" lon="0" rev="0"/>
            </a:camera>
            <a:lightRig rig="soft" dir="t">
              <a:rot lat="0" lon="0" rev="0"/>
            </a:lightRig>
          </a:scene3d>
          <a:sp3d contourW="44450" prstMaterial="matte">
            <a:bevelT w="63500" h="63500"/>
            <a:contourClr>
              <a:srgbClr val="FFFFFF"/>
            </a:contourClr>
          </a:sp3d>
        </p:spPr>
        <p:txBody>
          <a:bodyPr wrap="none" anchor="ctr"/>
          <a:lstStyle/>
          <a:p>
            <a:pPr algn="ctr"/>
            <a:r>
              <a:rPr lang="zh-CN" altLang="en-US" b="1" u="none" dirty="0">
                <a:latin typeface="微软雅黑" pitchFamily="34" charset="-122"/>
                <a:ea typeface="微软雅黑" pitchFamily="34" charset="-122"/>
              </a:rPr>
              <a:t>现期原则</a:t>
            </a:r>
          </a:p>
        </p:txBody>
      </p:sp>
      <p:sp>
        <p:nvSpPr>
          <p:cNvPr id="8" name="Oval 14"/>
          <p:cNvSpPr>
            <a:spLocks noChangeArrowheads="1"/>
          </p:cNvSpPr>
          <p:nvPr/>
        </p:nvSpPr>
        <p:spPr bwMode="auto">
          <a:xfrm>
            <a:off x="4871616" y="3069754"/>
            <a:ext cx="1223962" cy="1295400"/>
          </a:xfrm>
          <a:prstGeom prst="ellipse">
            <a:avLst/>
          </a:prstGeom>
          <a:solidFill>
            <a:srgbClr val="FF6600"/>
          </a:solidFill>
          <a:ln w="9525">
            <a:noFill/>
            <a:round/>
            <a:headEnd/>
            <a:tailEnd/>
          </a:ln>
          <a:effectLst>
            <a:glow rad="228600">
              <a:schemeClr val="accent1">
                <a:satMod val="175000"/>
                <a:alpha val="40000"/>
              </a:schemeClr>
            </a:glow>
            <a:outerShdw blurRad="107950" dist="12700" dir="5400000" algn="ctr">
              <a:srgbClr val="000000"/>
            </a:outerShdw>
            <a:softEdge rad="3175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r>
              <a:rPr lang="zh-CN" altLang="en-US" b="1">
                <a:latin typeface="微软雅黑" pitchFamily="34" charset="-122"/>
                <a:ea typeface="微软雅黑" pitchFamily="34" charset="-122"/>
              </a:rPr>
              <a:t>市场原则</a:t>
            </a:r>
          </a:p>
        </p:txBody>
      </p:sp>
      <p:sp>
        <p:nvSpPr>
          <p:cNvPr id="9" name="Oval 15"/>
          <p:cNvSpPr>
            <a:spLocks noChangeArrowheads="1"/>
          </p:cNvSpPr>
          <p:nvPr/>
        </p:nvSpPr>
        <p:spPr bwMode="auto">
          <a:xfrm>
            <a:off x="2134766" y="3069754"/>
            <a:ext cx="1225550" cy="1295400"/>
          </a:xfrm>
          <a:prstGeom prst="ellipse">
            <a:avLst/>
          </a:prstGeom>
          <a:solidFill>
            <a:srgbClr val="FF6600"/>
          </a:solidFill>
          <a:ln w="9525">
            <a:noFill/>
            <a:round/>
            <a:headEnd/>
            <a:tailEnd/>
          </a:ln>
          <a:effectLst>
            <a:glow rad="228600">
              <a:schemeClr val="accent1">
                <a:satMod val="175000"/>
                <a:alpha val="40000"/>
              </a:schemeClr>
            </a:glow>
            <a:outerShdw blurRad="107950" dist="12700" dir="5400000" algn="ctr">
              <a:srgbClr val="000000"/>
            </a:outerShdw>
            <a:softEdge rad="3175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r>
              <a:rPr lang="zh-CN" altLang="en-US" b="1" dirty="0">
                <a:latin typeface="微软雅黑" pitchFamily="34" charset="-122"/>
                <a:ea typeface="微软雅黑" pitchFamily="34" charset="-122"/>
              </a:rPr>
              <a:t>估价方法</a:t>
            </a:r>
            <a:endParaRPr lang="en-US" altLang="zh-CN" b="1" dirty="0">
              <a:latin typeface="微软雅黑" pitchFamily="34" charset="-122"/>
              <a:ea typeface="微软雅黑" pitchFamily="34" charset="-122"/>
            </a:endParaRPr>
          </a:p>
          <a:p>
            <a:pPr algn="ctr"/>
            <a:r>
              <a:rPr lang="zh-CN" altLang="en-US" b="1" dirty="0">
                <a:latin typeface="微软雅黑" pitchFamily="34" charset="-122"/>
                <a:ea typeface="微软雅黑" pitchFamily="34" charset="-122"/>
              </a:rPr>
              <a:t>择优原则</a:t>
            </a:r>
          </a:p>
        </p:txBody>
      </p:sp>
      <p:sp>
        <p:nvSpPr>
          <p:cNvPr id="10" name="Oval 16"/>
          <p:cNvSpPr>
            <a:spLocks noChangeArrowheads="1"/>
          </p:cNvSpPr>
          <p:nvPr/>
        </p:nvSpPr>
        <p:spPr bwMode="auto">
          <a:xfrm>
            <a:off x="2639591" y="4582642"/>
            <a:ext cx="1223962" cy="1223962"/>
          </a:xfrm>
          <a:prstGeom prst="ellipse">
            <a:avLst/>
          </a:prstGeom>
          <a:solidFill>
            <a:srgbClr val="FF6600"/>
          </a:solidFill>
          <a:ln w="9525">
            <a:noFill/>
            <a:round/>
            <a:headEnd/>
            <a:tailEnd/>
          </a:ln>
          <a:effectLst>
            <a:glow rad="228600">
              <a:schemeClr val="accent1">
                <a:satMod val="175000"/>
                <a:alpha val="40000"/>
              </a:schemeClr>
            </a:glow>
            <a:outerShdw blurRad="107950" dist="12700" dir="5400000" algn="ctr">
              <a:srgbClr val="000000"/>
            </a:outerShdw>
            <a:softEdge rad="3175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r>
              <a:rPr lang="zh-CN" altLang="en-US" b="1" dirty="0">
                <a:latin typeface="微软雅黑" pitchFamily="34" charset="-122"/>
                <a:ea typeface="微软雅黑" pitchFamily="34" charset="-122"/>
              </a:rPr>
              <a:t>机会成本</a:t>
            </a:r>
            <a:endParaRPr lang="en-US" altLang="zh-CN" b="1" dirty="0">
              <a:latin typeface="微软雅黑" pitchFamily="34" charset="-122"/>
              <a:ea typeface="微软雅黑" pitchFamily="34" charset="-122"/>
            </a:endParaRPr>
          </a:p>
          <a:p>
            <a:pPr algn="ctr"/>
            <a:r>
              <a:rPr lang="zh-CN" altLang="en-US" b="1" dirty="0">
                <a:latin typeface="微软雅黑" pitchFamily="34" charset="-122"/>
                <a:ea typeface="微软雅黑" pitchFamily="34" charset="-122"/>
              </a:rPr>
              <a:t>核算原则</a:t>
            </a:r>
          </a:p>
        </p:txBody>
      </p:sp>
      <p:sp>
        <p:nvSpPr>
          <p:cNvPr id="11" name="Oval 17"/>
          <p:cNvSpPr>
            <a:spLocks noChangeArrowheads="1"/>
          </p:cNvSpPr>
          <p:nvPr/>
        </p:nvSpPr>
        <p:spPr bwMode="auto">
          <a:xfrm>
            <a:off x="4439816" y="4582642"/>
            <a:ext cx="1223962" cy="1223962"/>
          </a:xfrm>
          <a:prstGeom prst="ellipse">
            <a:avLst/>
          </a:prstGeom>
          <a:solidFill>
            <a:srgbClr val="FF6600"/>
          </a:solidFill>
          <a:ln w="9525">
            <a:noFill/>
            <a:round/>
            <a:headEnd/>
            <a:tailEnd/>
          </a:ln>
          <a:effectLst>
            <a:glow rad="228600">
              <a:schemeClr val="accent1">
                <a:satMod val="175000"/>
                <a:alpha val="40000"/>
              </a:schemeClr>
            </a:glow>
            <a:outerShdw blurRad="107950" dist="12700" dir="5400000" algn="ctr">
              <a:srgbClr val="000000"/>
            </a:outerShdw>
            <a:softEdge rad="3175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lstStyle/>
          <a:p>
            <a:pPr algn="ctr"/>
            <a:r>
              <a:rPr lang="zh-CN" altLang="en-US" b="1">
                <a:latin typeface="微软雅黑" pitchFamily="34" charset="-122"/>
                <a:ea typeface="微软雅黑" pitchFamily="34" charset="-122"/>
              </a:rPr>
              <a:t>一致性原则</a:t>
            </a:r>
          </a:p>
        </p:txBody>
      </p:sp>
      <p:sp>
        <p:nvSpPr>
          <p:cNvPr id="13" name="对角圆角矩形 10">
            <a:extLst>
              <a:ext uri="{FF2B5EF4-FFF2-40B4-BE49-F238E27FC236}">
                <a16:creationId xmlns:a16="http://schemas.microsoft.com/office/drawing/2014/main" id="{347A1711-A3EC-47E2-9FCB-812AB9F2297C}"/>
              </a:ext>
            </a:extLst>
          </p:cNvPr>
          <p:cNvSpPr/>
          <p:nvPr/>
        </p:nvSpPr>
        <p:spPr>
          <a:xfrm>
            <a:off x="245880" y="1195474"/>
            <a:ext cx="6011384" cy="720167"/>
          </a:xfrm>
          <a:prstGeom prst="round2Diag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（一）资产</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与负债估价的一般原则 </a:t>
            </a:r>
          </a:p>
        </p:txBody>
      </p:sp>
      <p:sp>
        <p:nvSpPr>
          <p:cNvPr id="15" name="横卷形 14"/>
          <p:cNvSpPr/>
          <p:nvPr/>
        </p:nvSpPr>
        <p:spPr>
          <a:xfrm>
            <a:off x="6743278" y="2421682"/>
            <a:ext cx="4968552" cy="3024336"/>
          </a:xfrm>
          <a:prstGeom prst="horizontalScroll">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b="1" dirty="0" smtClean="0">
                <a:solidFill>
                  <a:schemeClr val="tx1"/>
                </a:solidFill>
                <a:latin typeface="微软雅黑" pitchFamily="34" charset="-122"/>
                <a:ea typeface="微软雅黑" pitchFamily="34" charset="-122"/>
              </a:rPr>
              <a:t>对于某一项具体的资产负债来说，可选择的估价方法有多种，</a:t>
            </a:r>
            <a:r>
              <a:rPr lang="zh-CN" altLang="zh-CN" b="1" dirty="0" smtClean="0">
                <a:solidFill>
                  <a:srgbClr val="FF0000"/>
                </a:solidFill>
                <a:latin typeface="微软雅黑" pitchFamily="34" charset="-122"/>
                <a:ea typeface="微软雅黑" pitchFamily="34" charset="-122"/>
              </a:rPr>
              <a:t>实际估价时应选择最合适的估价方法</a:t>
            </a:r>
            <a:r>
              <a:rPr lang="zh-CN" altLang="zh-CN" b="1" dirty="0" smtClean="0">
                <a:solidFill>
                  <a:schemeClr val="tx1"/>
                </a:solidFill>
                <a:latin typeface="微软雅黑" pitchFamily="34" charset="-122"/>
                <a:ea typeface="微软雅黑" pitchFamily="34" charset="-122"/>
              </a:rPr>
              <a:t>，使资产负债的估价尽量接近其实际价值。</a:t>
            </a:r>
            <a:endParaRPr lang="zh-CN" altLang="en-US" b="1" dirty="0" smtClean="0">
              <a:solidFill>
                <a:schemeClr val="tx1"/>
              </a:solidFill>
              <a:latin typeface="微软雅黑" pitchFamily="34" charset="-122"/>
              <a:ea typeface="微软雅黑" pitchFamily="34" charset="-122"/>
            </a:endParaRP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bg/>
                                          </p:spTgt>
                                        </p:tgtEl>
                                        <p:attrNameLst>
                                          <p:attrName>style.visibility</p:attrName>
                                        </p:attrNameLst>
                                      </p:cBhvr>
                                      <p:to>
                                        <p:strVal val="visible"/>
                                      </p:to>
                                    </p:set>
                                    <p:anim calcmode="lin" valueType="num">
                                      <p:cBhvr additive="base">
                                        <p:cTn id="7" dur="500" fill="hold"/>
                                        <p:tgtEl>
                                          <p:spTgt spid="1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0630" y="2421682"/>
            <a:ext cx="3479254" cy="2807948"/>
          </a:xfrm>
          <a:prstGeom prst="rect">
            <a:avLst/>
          </a:prstGeom>
        </p:spPr>
        <p:txBody>
          <a:bodyPr wrap="square">
            <a:spAutoFit/>
          </a:bodyPr>
          <a:lstStyle/>
          <a:p>
            <a:pPr marL="609600" indent="-609600">
              <a:lnSpc>
                <a:spcPct val="150000"/>
              </a:lnSpc>
              <a:buFont typeface="Wingdings" pitchFamily="2" charset="2"/>
              <a:buChar char="n"/>
            </a:pPr>
            <a:r>
              <a:rPr lang="zh-CN" altLang="zh-CN" sz="2000" b="1" dirty="0" smtClean="0">
                <a:solidFill>
                  <a:srgbClr val="FF0000"/>
                </a:solidFill>
                <a:latin typeface="微软雅黑" pitchFamily="34" charset="-122"/>
                <a:ea typeface="微软雅黑" pitchFamily="34" charset="-122"/>
              </a:rPr>
              <a:t>现期市价法</a:t>
            </a:r>
          </a:p>
          <a:p>
            <a:pPr marL="609600" indent="-609600">
              <a:lnSpc>
                <a:spcPct val="150000"/>
              </a:lnSpc>
              <a:buFont typeface="Wingdings" pitchFamily="2" charset="2"/>
              <a:buChar char="n"/>
            </a:pPr>
            <a:r>
              <a:rPr lang="zh-CN" altLang="zh-CN" sz="2000" b="1" dirty="0" smtClean="0">
                <a:solidFill>
                  <a:schemeClr val="tx2"/>
                </a:solidFill>
                <a:latin typeface="微软雅黑" pitchFamily="34" charset="-122"/>
                <a:ea typeface="微软雅黑" pitchFamily="34" charset="-122"/>
              </a:rPr>
              <a:t>重置成本法</a:t>
            </a:r>
          </a:p>
          <a:p>
            <a:pPr marL="609600" indent="-609600">
              <a:lnSpc>
                <a:spcPct val="150000"/>
              </a:lnSpc>
              <a:buFont typeface="Wingdings" pitchFamily="2" charset="2"/>
              <a:buChar char="n"/>
            </a:pPr>
            <a:r>
              <a:rPr lang="zh-CN" altLang="zh-CN" sz="2000" b="1" dirty="0" smtClean="0">
                <a:solidFill>
                  <a:schemeClr val="tx2"/>
                </a:solidFill>
                <a:latin typeface="微软雅黑" pitchFamily="34" charset="-122"/>
                <a:ea typeface="微软雅黑" pitchFamily="34" charset="-122"/>
              </a:rPr>
              <a:t>价格指数法</a:t>
            </a:r>
          </a:p>
          <a:p>
            <a:pPr marL="609600" indent="-609600">
              <a:lnSpc>
                <a:spcPct val="150000"/>
              </a:lnSpc>
              <a:buFont typeface="Wingdings" pitchFamily="2" charset="2"/>
              <a:buChar char="n"/>
            </a:pPr>
            <a:r>
              <a:rPr lang="zh-CN" altLang="zh-CN" sz="2000" b="1" dirty="0" smtClean="0">
                <a:solidFill>
                  <a:schemeClr val="tx2"/>
                </a:solidFill>
                <a:latin typeface="微软雅黑" pitchFamily="34" charset="-122"/>
                <a:ea typeface="微软雅黑" pitchFamily="34" charset="-122"/>
              </a:rPr>
              <a:t>收益现值法</a:t>
            </a:r>
          </a:p>
          <a:p>
            <a:pPr marL="609600" indent="-609600">
              <a:lnSpc>
                <a:spcPct val="150000"/>
              </a:lnSpc>
              <a:buFont typeface="Wingdings" pitchFamily="2" charset="2"/>
              <a:buChar char="n"/>
            </a:pPr>
            <a:r>
              <a:rPr lang="zh-CN" altLang="zh-CN" sz="2000" b="1" dirty="0" smtClean="0">
                <a:solidFill>
                  <a:schemeClr val="tx2"/>
                </a:solidFill>
                <a:latin typeface="微软雅黑" pitchFamily="34" charset="-122"/>
                <a:ea typeface="微软雅黑" pitchFamily="34" charset="-122"/>
              </a:rPr>
              <a:t>永续盘存法</a:t>
            </a:r>
          </a:p>
          <a:p>
            <a:pPr marL="609600" indent="-609600">
              <a:lnSpc>
                <a:spcPct val="150000"/>
              </a:lnSpc>
              <a:buFont typeface="Wingdings" pitchFamily="2" charset="2"/>
              <a:buChar char="n"/>
            </a:pPr>
            <a:r>
              <a:rPr lang="zh-CN" altLang="zh-CN" sz="2000" b="1" dirty="0" smtClean="0">
                <a:solidFill>
                  <a:schemeClr val="tx2"/>
                </a:solidFill>
                <a:latin typeface="微软雅黑" pitchFamily="34" charset="-122"/>
                <a:ea typeface="微软雅黑" pitchFamily="34" charset="-122"/>
              </a:rPr>
              <a:t>汇率调整法</a:t>
            </a:r>
          </a:p>
        </p:txBody>
      </p:sp>
      <p:sp>
        <p:nvSpPr>
          <p:cNvPr id="3" name="矩形 2">
            <a:extLst>
              <a:ext uri="{FF2B5EF4-FFF2-40B4-BE49-F238E27FC236}">
                <a16:creationId xmlns:a16="http://schemas.microsoft.com/office/drawing/2014/main" id="{CD7A0A50-A1E9-47F1-B630-0444970FB2E5}"/>
              </a:ext>
            </a:extLst>
          </p:cNvPr>
          <p:cNvSpPr/>
          <p:nvPr/>
        </p:nvSpPr>
        <p:spPr>
          <a:xfrm>
            <a:off x="803865" y="323439"/>
            <a:ext cx="7160935" cy="1969770"/>
          </a:xfrm>
          <a:prstGeom prst="rect">
            <a:avLst/>
          </a:prstGeom>
        </p:spPr>
        <p:txBody>
          <a:bodyPr wrap="none">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三、资产与负债统计的估价原则和方法</a:t>
            </a:r>
          </a:p>
          <a:p>
            <a:endParaRPr lang="zh-CN" altLang="en-US" sz="3000" b="1" dirty="0" smtClean="0">
              <a:solidFill>
                <a:schemeClr val="bg1"/>
              </a:solidFill>
              <a:latin typeface="宋体" pitchFamily="2" charset="-122"/>
              <a:ea typeface="宋体" pitchFamily="2" charset="-122"/>
            </a:endParaRP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4"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对角圆角矩形 10">
            <a:extLst>
              <a:ext uri="{FF2B5EF4-FFF2-40B4-BE49-F238E27FC236}">
                <a16:creationId xmlns:a16="http://schemas.microsoft.com/office/drawing/2014/main" id="{347A1711-A3EC-47E2-9FCB-812AB9F2297C}"/>
              </a:ext>
            </a:extLst>
          </p:cNvPr>
          <p:cNvSpPr/>
          <p:nvPr/>
        </p:nvSpPr>
        <p:spPr>
          <a:xfrm>
            <a:off x="163545" y="1171771"/>
            <a:ext cx="4973424" cy="720167"/>
          </a:xfrm>
          <a:prstGeom prst="round2Diag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（二）资产</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与负债估价方法</a:t>
            </a:r>
          </a:p>
        </p:txBody>
      </p:sp>
      <p:sp>
        <p:nvSpPr>
          <p:cNvPr id="6" name="矩形 5">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CH2-4</a:t>
            </a:r>
            <a:r>
              <a:rPr lang="zh-CN" altLang="en-US" dirty="0" smtClean="0">
                <a:latin typeface="KaiTi" panose="02010609060101010101" pitchFamily="49" charset="-122"/>
                <a:ea typeface="KaiTi" panose="02010609060101010101" pitchFamily="49" charset="-122"/>
              </a:rPr>
              <a:t> 资产与负债统计</a:t>
            </a:r>
            <a:endParaRPr lang="zh-CN" altLang="en-US" dirty="0">
              <a:latin typeface="KaiTi" panose="02010609060101010101" pitchFamily="49" charset="-122"/>
              <a:ea typeface="KaiTi" panose="02010609060101010101" pitchFamily="49" charset="-122"/>
            </a:endParaRPr>
          </a:p>
        </p:txBody>
      </p:sp>
      <p:sp>
        <p:nvSpPr>
          <p:cNvPr id="7"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48</a:t>
            </a:fld>
            <a:endParaRPr lang="zh-CN" altLang="en-US" dirty="0"/>
          </a:p>
        </p:txBody>
      </p:sp>
      <p:sp>
        <p:nvSpPr>
          <p:cNvPr id="8" name="自选图形 5"/>
          <p:cNvSpPr>
            <a:spLocks noChangeArrowheads="1"/>
          </p:cNvSpPr>
          <p:nvPr/>
        </p:nvSpPr>
        <p:spPr bwMode="auto">
          <a:xfrm>
            <a:off x="4583038" y="2349674"/>
            <a:ext cx="6840760" cy="3456384"/>
          </a:xfrm>
          <a:prstGeom prst="roundRect">
            <a:avLst>
              <a:gd name="adj" fmla="val 16667"/>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p:spPr>
        <p:txBody>
          <a:bodyPr wrap="none" anchor="ctr"/>
          <a:lstStyle/>
          <a:p>
            <a:pPr>
              <a:lnSpc>
                <a:spcPct val="150000"/>
              </a:lnSpc>
              <a:defRPr/>
            </a:pPr>
            <a:r>
              <a:rPr lang="zh-CN" altLang="zh-CN" sz="2000" b="1" dirty="0" smtClean="0">
                <a:solidFill>
                  <a:srgbClr val="FF0000"/>
                </a:solidFill>
                <a:latin typeface="微软雅黑" pitchFamily="34" charset="-122"/>
                <a:ea typeface="微软雅黑" pitchFamily="34" charset="-122"/>
              </a:rPr>
              <a:t>现期市价法又叫销售比较法</a:t>
            </a:r>
            <a:r>
              <a:rPr lang="zh-CN" altLang="zh-CN" sz="2000" b="1" dirty="0" smtClean="0">
                <a:solidFill>
                  <a:srgbClr val="0070C0"/>
                </a:solidFill>
                <a:latin typeface="微软雅黑" pitchFamily="34" charset="-122"/>
                <a:ea typeface="微软雅黑" pitchFamily="34" charset="-122"/>
              </a:rPr>
              <a:t>。这种方法是将待估价资产</a:t>
            </a:r>
            <a:endParaRPr lang="en-US" altLang="zh-CN" sz="2000" b="1" dirty="0" smtClean="0">
              <a:solidFill>
                <a:srgbClr val="0070C0"/>
              </a:solidFill>
              <a:latin typeface="微软雅黑" pitchFamily="34" charset="-122"/>
              <a:ea typeface="微软雅黑" pitchFamily="34" charset="-122"/>
            </a:endParaRPr>
          </a:p>
          <a:p>
            <a:pPr>
              <a:lnSpc>
                <a:spcPct val="150000"/>
              </a:lnSpc>
              <a:defRPr/>
            </a:pPr>
            <a:r>
              <a:rPr lang="zh-CN" altLang="zh-CN" sz="2000" b="1" dirty="0" smtClean="0">
                <a:solidFill>
                  <a:srgbClr val="0070C0"/>
                </a:solidFill>
                <a:latin typeface="微软雅黑" pitchFamily="34" charset="-122"/>
                <a:ea typeface="微软雅黑" pitchFamily="34" charset="-122"/>
              </a:rPr>
              <a:t>负债与其他同类资产负债的现期市场价格相比较，来对</a:t>
            </a:r>
            <a:endParaRPr lang="en-US" altLang="zh-CN" sz="2000" b="1" dirty="0" smtClean="0">
              <a:solidFill>
                <a:srgbClr val="0070C0"/>
              </a:solidFill>
              <a:latin typeface="微软雅黑" pitchFamily="34" charset="-122"/>
              <a:ea typeface="微软雅黑" pitchFamily="34" charset="-122"/>
            </a:endParaRPr>
          </a:p>
          <a:p>
            <a:pPr>
              <a:lnSpc>
                <a:spcPct val="150000"/>
              </a:lnSpc>
              <a:defRPr/>
            </a:pPr>
            <a:r>
              <a:rPr lang="zh-CN" altLang="zh-CN" sz="2000" b="1" dirty="0" smtClean="0">
                <a:solidFill>
                  <a:srgbClr val="0070C0"/>
                </a:solidFill>
                <a:latin typeface="微软雅黑" pitchFamily="34" charset="-122"/>
                <a:ea typeface="微软雅黑" pitchFamily="34" charset="-122"/>
              </a:rPr>
              <a:t>该资产负债估价。</a:t>
            </a:r>
            <a:endParaRPr lang="en-US" altLang="zh-CN" sz="2000" b="1" dirty="0" smtClean="0">
              <a:solidFill>
                <a:srgbClr val="0070C0"/>
              </a:solidFill>
              <a:latin typeface="微软雅黑" pitchFamily="34" charset="-122"/>
              <a:ea typeface="微软雅黑" pitchFamily="34" charset="-122"/>
            </a:endParaRPr>
          </a:p>
          <a:p>
            <a:pPr>
              <a:lnSpc>
                <a:spcPct val="150000"/>
              </a:lnSpc>
              <a:buFont typeface="Wingdings" pitchFamily="2" charset="2"/>
              <a:buChar char="l"/>
            </a:pPr>
            <a:r>
              <a:rPr lang="zh-CN" altLang="zh-CN" sz="2000" b="1" dirty="0" smtClean="0">
                <a:solidFill>
                  <a:srgbClr val="0070C0"/>
                </a:solidFill>
                <a:latin typeface="微软雅黑" pitchFamily="34" charset="-122"/>
                <a:ea typeface="微软雅黑" pitchFamily="34" charset="-122"/>
              </a:rPr>
              <a:t>市场测定价值法</a:t>
            </a:r>
          </a:p>
          <a:p>
            <a:pPr>
              <a:lnSpc>
                <a:spcPct val="150000"/>
              </a:lnSpc>
              <a:buFont typeface="Wingdings" pitchFamily="2" charset="2"/>
              <a:buChar char="l"/>
            </a:pPr>
            <a:r>
              <a:rPr lang="zh-CN" altLang="zh-CN" sz="2000" b="1" dirty="0" smtClean="0">
                <a:solidFill>
                  <a:srgbClr val="0070C0"/>
                </a:solidFill>
                <a:latin typeface="微软雅黑" pitchFamily="34" charset="-122"/>
                <a:ea typeface="微软雅黑" pitchFamily="34" charset="-122"/>
              </a:rPr>
              <a:t>市场价格参照法</a:t>
            </a:r>
          </a:p>
          <a:p>
            <a:pPr>
              <a:lnSpc>
                <a:spcPct val="150000"/>
              </a:lnSpc>
              <a:buFont typeface="Wingdings" pitchFamily="2" charset="2"/>
              <a:buChar char="l"/>
            </a:pPr>
            <a:r>
              <a:rPr lang="zh-CN" altLang="zh-CN" sz="2000" b="1" dirty="0" smtClean="0">
                <a:solidFill>
                  <a:srgbClr val="0070C0"/>
                </a:solidFill>
                <a:latin typeface="微软雅黑" pitchFamily="34" charset="-122"/>
                <a:ea typeface="微软雅黑" pitchFamily="34" charset="-122"/>
              </a:rPr>
              <a:t>市场折余法</a:t>
            </a:r>
          </a:p>
          <a:p>
            <a:pPr>
              <a:lnSpc>
                <a:spcPct val="150000"/>
              </a:lnSpc>
              <a:defRPr/>
            </a:pPr>
            <a:endParaRPr lang="zh-CN" altLang="en-US" sz="2000"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 calcmode="lin" valueType="num">
                                      <p:cBhvr additive="base">
                                        <p:cTn id="7" dur="500" fill="hold"/>
                                        <p:tgtEl>
                                          <p:spTgt spid="8">
                                            <p:bg/>
                                          </p:spTgt>
                                        </p:tgtEl>
                                        <p:attrNameLst>
                                          <p:attrName>ppt_x</p:attrName>
                                        </p:attrNameLst>
                                      </p:cBhvr>
                                      <p:tavLst>
                                        <p:tav tm="0">
                                          <p:val>
                                            <p:strVal val="#ppt_x"/>
                                          </p:val>
                                        </p:tav>
                                        <p:tav tm="100000">
                                          <p:val>
                                            <p:strVal val="#ppt_x"/>
                                          </p:val>
                                        </p:tav>
                                      </p:tavLst>
                                    </p:anim>
                                    <p:anim calcmode="lin" valueType="num">
                                      <p:cBhvr additive="base">
                                        <p:cTn id="8" dur="500" fill="hold"/>
                                        <p:tgtEl>
                                          <p:spTgt spid="8">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 calcmode="lin" valueType="num">
                                      <p:cBhvr additive="base">
                                        <p:cTn id="15"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 calcmode="lin" valueType="num">
                                      <p:cBhvr additive="base">
                                        <p:cTn id="2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 calcmode="lin" valueType="num">
                                      <p:cBhvr additive="base">
                                        <p:cTn id="2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0630" y="2421682"/>
            <a:ext cx="3479254" cy="2862322"/>
          </a:xfrm>
          <a:prstGeom prst="rect">
            <a:avLst/>
          </a:prstGeom>
        </p:spPr>
        <p:txBody>
          <a:bodyPr wrap="square">
            <a:spAutoFit/>
          </a:bodyPr>
          <a:lstStyle/>
          <a:p>
            <a:pPr marL="609600" indent="-609600">
              <a:lnSpc>
                <a:spcPct val="150000"/>
              </a:lnSpc>
              <a:buFont typeface="Wingdings" pitchFamily="2" charset="2"/>
              <a:buChar char="n"/>
            </a:pPr>
            <a:r>
              <a:rPr lang="zh-CN" altLang="zh-CN" sz="2000" b="1" dirty="0" smtClean="0">
                <a:solidFill>
                  <a:schemeClr val="tx2"/>
                </a:solidFill>
                <a:latin typeface="微软雅黑" pitchFamily="34" charset="-122"/>
                <a:ea typeface="微软雅黑" pitchFamily="34" charset="-122"/>
              </a:rPr>
              <a:t>现期市价法</a:t>
            </a:r>
          </a:p>
          <a:p>
            <a:pPr marL="609600" indent="-609600">
              <a:lnSpc>
                <a:spcPct val="150000"/>
              </a:lnSpc>
              <a:buFont typeface="Wingdings" pitchFamily="2" charset="2"/>
              <a:buChar char="n"/>
            </a:pPr>
            <a:r>
              <a:rPr lang="zh-CN" altLang="zh-CN" sz="2000" b="1" dirty="0" smtClean="0">
                <a:solidFill>
                  <a:srgbClr val="FF0000"/>
                </a:solidFill>
                <a:latin typeface="微软雅黑" pitchFamily="34" charset="-122"/>
                <a:ea typeface="微软雅黑" pitchFamily="34" charset="-122"/>
              </a:rPr>
              <a:t>重置成本法</a:t>
            </a:r>
          </a:p>
          <a:p>
            <a:pPr marL="609600" indent="-609600">
              <a:lnSpc>
                <a:spcPct val="150000"/>
              </a:lnSpc>
              <a:buFont typeface="Wingdings" pitchFamily="2" charset="2"/>
              <a:buChar char="n"/>
            </a:pPr>
            <a:r>
              <a:rPr lang="zh-CN" altLang="zh-CN" sz="2000" b="1" dirty="0" smtClean="0">
                <a:solidFill>
                  <a:schemeClr val="tx2"/>
                </a:solidFill>
                <a:latin typeface="微软雅黑" pitchFamily="34" charset="-122"/>
                <a:ea typeface="微软雅黑" pitchFamily="34" charset="-122"/>
              </a:rPr>
              <a:t>价格指数法</a:t>
            </a:r>
          </a:p>
          <a:p>
            <a:pPr marL="609600" indent="-609600">
              <a:lnSpc>
                <a:spcPct val="150000"/>
              </a:lnSpc>
              <a:buFont typeface="Wingdings" pitchFamily="2" charset="2"/>
              <a:buChar char="n"/>
            </a:pPr>
            <a:r>
              <a:rPr lang="zh-CN" altLang="zh-CN" sz="2000" b="1" dirty="0" smtClean="0">
                <a:solidFill>
                  <a:schemeClr val="tx2"/>
                </a:solidFill>
                <a:latin typeface="微软雅黑" pitchFamily="34" charset="-122"/>
                <a:ea typeface="微软雅黑" pitchFamily="34" charset="-122"/>
              </a:rPr>
              <a:t>收益现值法</a:t>
            </a:r>
          </a:p>
          <a:p>
            <a:pPr marL="609600" indent="-609600">
              <a:lnSpc>
                <a:spcPct val="150000"/>
              </a:lnSpc>
              <a:buFont typeface="Wingdings" pitchFamily="2" charset="2"/>
              <a:buChar char="n"/>
            </a:pPr>
            <a:r>
              <a:rPr lang="zh-CN" altLang="zh-CN" sz="2000" b="1" dirty="0" smtClean="0">
                <a:solidFill>
                  <a:schemeClr val="tx2"/>
                </a:solidFill>
                <a:latin typeface="微软雅黑" pitchFamily="34" charset="-122"/>
                <a:ea typeface="微软雅黑" pitchFamily="34" charset="-122"/>
              </a:rPr>
              <a:t>永续盘存法</a:t>
            </a:r>
          </a:p>
          <a:p>
            <a:pPr marL="609600" indent="-609600">
              <a:lnSpc>
                <a:spcPct val="150000"/>
              </a:lnSpc>
              <a:buFont typeface="Wingdings" pitchFamily="2" charset="2"/>
              <a:buChar char="n"/>
            </a:pPr>
            <a:r>
              <a:rPr lang="zh-CN" altLang="zh-CN" sz="2000" b="1" dirty="0" smtClean="0">
                <a:solidFill>
                  <a:schemeClr val="tx2"/>
                </a:solidFill>
                <a:latin typeface="微软雅黑" pitchFamily="34" charset="-122"/>
                <a:ea typeface="微软雅黑" pitchFamily="34" charset="-122"/>
              </a:rPr>
              <a:t>汇率调整法</a:t>
            </a:r>
          </a:p>
        </p:txBody>
      </p:sp>
      <p:sp>
        <p:nvSpPr>
          <p:cNvPr id="3" name="矩形 2">
            <a:extLst>
              <a:ext uri="{FF2B5EF4-FFF2-40B4-BE49-F238E27FC236}">
                <a16:creationId xmlns:a16="http://schemas.microsoft.com/office/drawing/2014/main" id="{CD7A0A50-A1E9-47F1-B630-0444970FB2E5}"/>
              </a:ext>
            </a:extLst>
          </p:cNvPr>
          <p:cNvSpPr/>
          <p:nvPr/>
        </p:nvSpPr>
        <p:spPr>
          <a:xfrm>
            <a:off x="803865" y="323439"/>
            <a:ext cx="7160935" cy="1969770"/>
          </a:xfrm>
          <a:prstGeom prst="rect">
            <a:avLst/>
          </a:prstGeom>
        </p:spPr>
        <p:txBody>
          <a:bodyPr wrap="none">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三、资产与负债统计的估价原则和方法</a:t>
            </a:r>
          </a:p>
          <a:p>
            <a:endParaRPr lang="zh-CN" altLang="en-US" sz="3000" b="1" dirty="0" smtClean="0">
              <a:solidFill>
                <a:schemeClr val="bg1"/>
              </a:solidFill>
              <a:latin typeface="宋体" pitchFamily="2" charset="-122"/>
              <a:ea typeface="宋体" pitchFamily="2" charset="-122"/>
            </a:endParaRP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4"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对角圆角矩形 10">
            <a:extLst>
              <a:ext uri="{FF2B5EF4-FFF2-40B4-BE49-F238E27FC236}">
                <a16:creationId xmlns:a16="http://schemas.microsoft.com/office/drawing/2014/main" id="{347A1711-A3EC-47E2-9FCB-812AB9F2297C}"/>
              </a:ext>
            </a:extLst>
          </p:cNvPr>
          <p:cNvSpPr/>
          <p:nvPr/>
        </p:nvSpPr>
        <p:spPr>
          <a:xfrm>
            <a:off x="187937" y="1161407"/>
            <a:ext cx="5184576" cy="720167"/>
          </a:xfrm>
          <a:prstGeom prst="round2Diag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（二）资产</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与负债估价方法</a:t>
            </a:r>
          </a:p>
        </p:txBody>
      </p:sp>
      <p:sp>
        <p:nvSpPr>
          <p:cNvPr id="6" name="矩形 5">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CH2-4</a:t>
            </a:r>
            <a:r>
              <a:rPr lang="zh-CN" altLang="en-US" dirty="0" smtClean="0">
                <a:latin typeface="KaiTi" panose="02010609060101010101" pitchFamily="49" charset="-122"/>
                <a:ea typeface="KaiTi" panose="02010609060101010101" pitchFamily="49" charset="-122"/>
              </a:rPr>
              <a:t> 资产与负债统计</a:t>
            </a:r>
            <a:endParaRPr lang="zh-CN" altLang="en-US" dirty="0">
              <a:latin typeface="KaiTi" panose="02010609060101010101" pitchFamily="49" charset="-122"/>
              <a:ea typeface="KaiTi" panose="02010609060101010101" pitchFamily="49" charset="-122"/>
            </a:endParaRPr>
          </a:p>
        </p:txBody>
      </p:sp>
      <p:sp>
        <p:nvSpPr>
          <p:cNvPr id="7"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49</a:t>
            </a:fld>
            <a:endParaRPr lang="zh-CN" altLang="en-US" dirty="0"/>
          </a:p>
        </p:txBody>
      </p:sp>
      <p:sp>
        <p:nvSpPr>
          <p:cNvPr id="8" name="自选图形 5"/>
          <p:cNvSpPr>
            <a:spLocks noChangeArrowheads="1"/>
          </p:cNvSpPr>
          <p:nvPr/>
        </p:nvSpPr>
        <p:spPr bwMode="auto">
          <a:xfrm>
            <a:off x="4583038" y="2349674"/>
            <a:ext cx="6840760" cy="3456384"/>
          </a:xfrm>
          <a:prstGeom prst="roundRect">
            <a:avLst>
              <a:gd name="adj" fmla="val 16667"/>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p:spPr>
        <p:txBody>
          <a:bodyPr wrap="none" anchor="ctr"/>
          <a:lstStyle/>
          <a:p>
            <a:pPr>
              <a:lnSpc>
                <a:spcPct val="150000"/>
              </a:lnSpc>
            </a:pPr>
            <a:r>
              <a:rPr lang="zh-CN" altLang="zh-CN" sz="2000" b="1" dirty="0" smtClean="0">
                <a:solidFill>
                  <a:srgbClr val="FF0000"/>
                </a:solidFill>
                <a:latin typeface="微软雅黑" pitchFamily="34" charset="-122"/>
                <a:ea typeface="微软雅黑" pitchFamily="34" charset="-122"/>
              </a:rPr>
              <a:t>重置成本法</a:t>
            </a:r>
            <a:r>
              <a:rPr lang="zh-CN" altLang="zh-CN" sz="2000" b="1" dirty="0" smtClean="0">
                <a:solidFill>
                  <a:srgbClr val="0070C0"/>
                </a:solidFill>
                <a:latin typeface="微软雅黑" pitchFamily="34" charset="-122"/>
                <a:ea typeface="微软雅黑" pitchFamily="34" charset="-122"/>
              </a:rPr>
              <a:t>是指将过去购置的资产按现在的重置价值</a:t>
            </a:r>
            <a:endParaRPr lang="en-US" altLang="zh-CN" sz="2000" b="1" dirty="0" smtClean="0">
              <a:solidFill>
                <a:srgbClr val="0070C0"/>
              </a:solidFill>
              <a:latin typeface="微软雅黑" pitchFamily="34" charset="-122"/>
              <a:ea typeface="微软雅黑" pitchFamily="34" charset="-122"/>
            </a:endParaRPr>
          </a:p>
          <a:p>
            <a:pPr>
              <a:lnSpc>
                <a:spcPct val="150000"/>
              </a:lnSpc>
            </a:pPr>
            <a:r>
              <a:rPr lang="zh-CN" altLang="zh-CN" sz="2000" b="1" dirty="0" smtClean="0">
                <a:solidFill>
                  <a:srgbClr val="0070C0"/>
                </a:solidFill>
                <a:latin typeface="微软雅黑" pitchFamily="34" charset="-122"/>
                <a:ea typeface="微软雅黑" pitchFamily="34" charset="-122"/>
              </a:rPr>
              <a:t>进行估价。</a:t>
            </a:r>
          </a:p>
          <a:p>
            <a:pPr>
              <a:lnSpc>
                <a:spcPct val="150000"/>
              </a:lnSpc>
            </a:pPr>
            <a:r>
              <a:rPr lang="zh-CN" altLang="zh-CN" sz="2000" b="1" dirty="0" smtClean="0">
                <a:solidFill>
                  <a:srgbClr val="0070C0"/>
                </a:solidFill>
                <a:latin typeface="微软雅黑" pitchFamily="34" charset="-122"/>
                <a:ea typeface="微软雅黑" pitchFamily="34" charset="-122"/>
              </a:rPr>
              <a:t>重置成本法可分为两种：</a:t>
            </a:r>
          </a:p>
          <a:p>
            <a:pPr indent="534988">
              <a:lnSpc>
                <a:spcPct val="150000"/>
              </a:lnSpc>
            </a:pPr>
            <a:r>
              <a:rPr lang="zh-CN" altLang="zh-CN" sz="2000" b="1" dirty="0" smtClean="0">
                <a:solidFill>
                  <a:srgbClr val="0070C0"/>
                </a:solidFill>
                <a:latin typeface="微软雅黑" pitchFamily="34" charset="-122"/>
                <a:ea typeface="微软雅黑" pitchFamily="34" charset="-122"/>
              </a:rPr>
              <a:t>    一是复原重置成本；</a:t>
            </a:r>
          </a:p>
          <a:p>
            <a:pPr indent="534988">
              <a:lnSpc>
                <a:spcPct val="150000"/>
              </a:lnSpc>
            </a:pPr>
            <a:r>
              <a:rPr lang="zh-CN" altLang="zh-CN" sz="2000" b="1" dirty="0" smtClean="0">
                <a:solidFill>
                  <a:srgbClr val="0070C0"/>
                </a:solidFill>
                <a:latin typeface="微软雅黑" pitchFamily="34" charset="-122"/>
                <a:ea typeface="微软雅黑" pitchFamily="34" charset="-122"/>
              </a:rPr>
              <a:t>    二是更新重置成本。</a:t>
            </a:r>
            <a:r>
              <a:rPr lang="zh-CN" altLang="zh-CN" sz="2000" dirty="0" smtClean="0">
                <a:latin typeface="楷体_GB2312" pitchFamily="49" charset="-122"/>
                <a:ea typeface="楷体_GB2312" pitchFamily="49" charset="-122"/>
              </a:rPr>
              <a:t> </a:t>
            </a:r>
          </a:p>
          <a:p>
            <a:pPr>
              <a:lnSpc>
                <a:spcPct val="150000"/>
              </a:lnSpc>
              <a:defRPr/>
            </a:pPr>
            <a:endParaRPr lang="zh-CN" altLang="en-US" sz="2000"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 calcmode="lin" valueType="num">
                                      <p:cBhvr additive="base">
                                        <p:cTn id="7" dur="500" fill="hold"/>
                                        <p:tgtEl>
                                          <p:spTgt spid="8">
                                            <p:bg/>
                                          </p:spTgt>
                                        </p:tgtEl>
                                        <p:attrNameLst>
                                          <p:attrName>ppt_x</p:attrName>
                                        </p:attrNameLst>
                                      </p:cBhvr>
                                      <p:tavLst>
                                        <p:tav tm="0">
                                          <p:val>
                                            <p:strVal val="#ppt_x"/>
                                          </p:val>
                                        </p:tav>
                                        <p:tav tm="100000">
                                          <p:val>
                                            <p:strVal val="#ppt_x"/>
                                          </p:val>
                                        </p:tav>
                                      </p:tavLst>
                                    </p:anim>
                                    <p:anim calcmode="lin" valueType="num">
                                      <p:cBhvr additive="base">
                                        <p:cTn id="8" dur="500" fill="hold"/>
                                        <p:tgtEl>
                                          <p:spTgt spid="8">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7A0A50-A1E9-47F1-B630-0444970FB2E5}"/>
              </a:ext>
            </a:extLst>
          </p:cNvPr>
          <p:cNvSpPr/>
          <p:nvPr/>
        </p:nvSpPr>
        <p:spPr>
          <a:xfrm>
            <a:off x="803865" y="323439"/>
            <a:ext cx="5787162" cy="1015663"/>
          </a:xfrm>
          <a:prstGeom prst="rect">
            <a:avLst/>
          </a:prstGeom>
        </p:spPr>
        <p:txBody>
          <a:bodyPr wrap="none">
            <a:spAutoFit/>
          </a:bodyPr>
          <a:lstStyle/>
          <a:p>
            <a:r>
              <a:rPr lang="zh-CN" altLang="en-US" sz="3000" b="1" dirty="0">
                <a:solidFill>
                  <a:schemeClr val="bg1"/>
                </a:solidFill>
                <a:latin typeface="宋体" pitchFamily="2" charset="-122"/>
                <a:ea typeface="宋体" pitchFamily="2" charset="-122"/>
              </a:rPr>
              <a:t> 一</a:t>
            </a:r>
            <a:r>
              <a:rPr lang="zh-CN" altLang="en-US" sz="3000" b="1" dirty="0" smtClean="0">
                <a:solidFill>
                  <a:schemeClr val="bg1"/>
                </a:solidFill>
                <a:latin typeface="宋体" pitchFamily="2" charset="-122"/>
                <a:ea typeface="宋体" pitchFamily="2" charset="-122"/>
              </a:rPr>
              <a:t>、</a:t>
            </a:r>
            <a:r>
              <a:rPr lang="zh-CN" altLang="en-US" sz="3000" b="1" dirty="0">
                <a:solidFill>
                  <a:schemeClr val="bg1"/>
                </a:solidFill>
                <a:latin typeface="宋体" pitchFamily="2" charset="-122"/>
                <a:ea typeface="宋体" pitchFamily="2" charset="-122"/>
              </a:rPr>
              <a:t>劳动力资源统计的基本问题</a:t>
            </a:r>
          </a:p>
          <a:p>
            <a:endParaRPr lang="zh-CN" altLang="en-US" sz="3000" b="1" dirty="0">
              <a:solidFill>
                <a:schemeClr val="bg1"/>
              </a:solidFill>
            </a:endParaRPr>
          </a:p>
        </p:txBody>
      </p:sp>
      <p:sp>
        <p:nvSpPr>
          <p:cNvPr id="4"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图文框 14">
            <a:extLst>
              <a:ext uri="{FF2B5EF4-FFF2-40B4-BE49-F238E27FC236}">
                <a16:creationId xmlns:a16="http://schemas.microsoft.com/office/drawing/2014/main" id="{3DF901E5-5945-4810-A7B9-9A71A58848AF}"/>
              </a:ext>
            </a:extLst>
          </p:cNvPr>
          <p:cNvSpPr/>
          <p:nvPr/>
        </p:nvSpPr>
        <p:spPr>
          <a:xfrm>
            <a:off x="515871" y="2304748"/>
            <a:ext cx="5651828" cy="2709222"/>
          </a:xfrm>
          <a:prstGeom prst="frame">
            <a:avLst>
              <a:gd name="adj1" fmla="val 5450"/>
            </a:avLst>
          </a:prstGeom>
          <a:solidFill>
            <a:srgbClr val="94C93D">
              <a:alpha val="40000"/>
            </a:srgbClr>
          </a:solidFill>
          <a:ln>
            <a:noFill/>
          </a:ln>
          <a:effectLst>
            <a:outerShdw blurRad="44450" dist="27940" dir="5400000" algn="ctr">
              <a:srgbClr val="000000">
                <a:alpha val="32000"/>
              </a:srgbClr>
            </a:outerShdw>
          </a:effectLst>
        </p:spPr>
        <p:style>
          <a:lnRef idx="0">
            <a:schemeClr val="accent2">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27" name="对角圆角矩形 10">
            <a:extLst>
              <a:ext uri="{FF2B5EF4-FFF2-40B4-BE49-F238E27FC236}">
                <a16:creationId xmlns:a16="http://schemas.microsoft.com/office/drawing/2014/main" id="{347A1711-A3EC-47E2-9FCB-812AB9F2297C}"/>
              </a:ext>
            </a:extLst>
          </p:cNvPr>
          <p:cNvSpPr/>
          <p:nvPr/>
        </p:nvSpPr>
        <p:spPr>
          <a:xfrm>
            <a:off x="515870" y="1276857"/>
            <a:ext cx="3923151" cy="720167"/>
          </a:xfrm>
          <a:prstGeom prst="round2DiagRect">
            <a:avLst/>
          </a:prstGeom>
          <a:solidFill>
            <a:srgbClr val="94C93D"/>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人力资源与人力资本</a:t>
            </a:r>
            <a:endParaRPr lang="zh-CN" altLang="en-US" sz="2800" b="1" dirty="0">
              <a:solidFill>
                <a:schemeClr val="bg1"/>
              </a:solidFill>
              <a:effectLst>
                <a:outerShdw blurRad="38100" dist="38100" dir="2700000" algn="tl">
                  <a:srgbClr val="000000">
                    <a:alpha val="43137"/>
                  </a:srgbClr>
                </a:outerShdw>
              </a:effectLst>
            </a:endParaRPr>
          </a:p>
        </p:txBody>
      </p:sp>
      <p:sp>
        <p:nvSpPr>
          <p:cNvPr id="8"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p:txBody>
          <a:bodyPr/>
          <a:lstStyle/>
          <a:p>
            <a:fld id="{089E6A1B-787B-48C2-89E0-46ED219FD4E0}" type="slidenum">
              <a:rPr lang="zh-CN" altLang="en-US" smtClean="0"/>
              <a:pPr/>
              <a:t>5</a:t>
            </a:fld>
            <a:endParaRPr lang="zh-CN" altLang="en-US" dirty="0"/>
          </a:p>
        </p:txBody>
      </p:sp>
      <p:sp>
        <p:nvSpPr>
          <p:cNvPr id="2" name="矩形 1">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CH2-1</a:t>
            </a:r>
            <a:r>
              <a:rPr lang="zh-CN" altLang="en-US" dirty="0" smtClean="0">
                <a:latin typeface="KaiTi" panose="02010609060101010101" pitchFamily="49" charset="-122"/>
                <a:ea typeface="KaiTi" panose="02010609060101010101" pitchFamily="49" charset="-122"/>
              </a:rPr>
              <a:t> 劳动力资源统计</a:t>
            </a:r>
            <a:endParaRPr lang="zh-CN" altLang="en-US" dirty="0">
              <a:latin typeface="KaiTi" panose="02010609060101010101" pitchFamily="49" charset="-122"/>
              <a:ea typeface="KaiTi" panose="02010609060101010101" pitchFamily="49" charset="-122"/>
            </a:endParaRPr>
          </a:p>
        </p:txBody>
      </p:sp>
      <p:sp>
        <p:nvSpPr>
          <p:cNvPr id="16" name="图文框 15">
            <a:extLst>
              <a:ext uri="{FF2B5EF4-FFF2-40B4-BE49-F238E27FC236}">
                <a16:creationId xmlns:a16="http://schemas.microsoft.com/office/drawing/2014/main" id="{3DF901E5-5945-4810-A7B9-9A71A58848AF}"/>
              </a:ext>
            </a:extLst>
          </p:cNvPr>
          <p:cNvSpPr/>
          <p:nvPr/>
        </p:nvSpPr>
        <p:spPr>
          <a:xfrm>
            <a:off x="6311230" y="2277666"/>
            <a:ext cx="5651828" cy="2736304"/>
          </a:xfrm>
          <a:prstGeom prst="frame">
            <a:avLst>
              <a:gd name="adj1" fmla="val 5450"/>
            </a:avLst>
          </a:prstGeom>
          <a:solidFill>
            <a:srgbClr val="94C93D">
              <a:alpha val="40000"/>
            </a:srgbClr>
          </a:solidFill>
          <a:ln>
            <a:noFill/>
          </a:ln>
          <a:effectLst>
            <a:outerShdw blurRad="44450" dist="27940" dir="5400000" algn="ctr">
              <a:srgbClr val="000000">
                <a:alpha val="32000"/>
              </a:srgbClr>
            </a:outerShdw>
          </a:effectLst>
        </p:spPr>
        <p:style>
          <a:lnRef idx="0">
            <a:schemeClr val="accent2">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10" name="矩形 9"/>
          <p:cNvSpPr/>
          <p:nvPr/>
        </p:nvSpPr>
        <p:spPr>
          <a:xfrm>
            <a:off x="622598" y="5157986"/>
            <a:ext cx="11233248" cy="923330"/>
          </a:xfrm>
          <a:prstGeom prst="rect">
            <a:avLst/>
          </a:prstGeom>
        </p:spPr>
        <p:txBody>
          <a:bodyPr wrap="square">
            <a:spAutoFit/>
          </a:bodyPr>
          <a:lstStyle/>
          <a:p>
            <a:r>
              <a:rPr lang="zh-CN" altLang="en-US" b="1" dirty="0" smtClean="0">
                <a:solidFill>
                  <a:srgbClr val="7030A0"/>
                </a:solidFill>
                <a:latin typeface="微软雅黑" pitchFamily="34" charset="-122"/>
                <a:ea typeface="微软雅黑" pitchFamily="34" charset="-122"/>
              </a:rPr>
              <a:t>在</a:t>
            </a:r>
            <a:r>
              <a:rPr lang="en-US" altLang="zh-CN" b="1" dirty="0" smtClean="0">
                <a:solidFill>
                  <a:srgbClr val="7030A0"/>
                </a:solidFill>
                <a:latin typeface="微软雅黑" pitchFamily="34" charset="-122"/>
                <a:ea typeface="微软雅黑" pitchFamily="34" charset="-122"/>
              </a:rPr>
              <a:t>SNA</a:t>
            </a:r>
            <a:r>
              <a:rPr lang="zh-CN" altLang="en-US" b="1" dirty="0" smtClean="0">
                <a:solidFill>
                  <a:srgbClr val="7030A0"/>
                </a:solidFill>
                <a:latin typeface="微软雅黑" pitchFamily="34" charset="-122"/>
                <a:ea typeface="微软雅黑" pitchFamily="34" charset="-122"/>
              </a:rPr>
              <a:t> 中把人力资源和人力资本区分开使用，鼓励用户开发卫星账户对人力资本进行记录。而世界银行从监测国家经济进步及可持续发展角度出发，首次在</a:t>
            </a:r>
            <a:r>
              <a:rPr lang="en-US" altLang="zh-CN" b="1" dirty="0" smtClean="0">
                <a:solidFill>
                  <a:srgbClr val="7030A0"/>
                </a:solidFill>
                <a:latin typeface="微软雅黑" pitchFamily="34" charset="-122"/>
                <a:ea typeface="微软雅黑" pitchFamily="34" charset="-122"/>
              </a:rPr>
              <a:t>《2018</a:t>
            </a:r>
            <a:r>
              <a:rPr lang="zh-CN" altLang="en-US" b="1" dirty="0" smtClean="0">
                <a:solidFill>
                  <a:srgbClr val="7030A0"/>
                </a:solidFill>
                <a:latin typeface="微软雅黑" pitchFamily="34" charset="-122"/>
                <a:ea typeface="微软雅黑" pitchFamily="34" charset="-122"/>
              </a:rPr>
              <a:t>年国民财富变化</a:t>
            </a:r>
            <a:r>
              <a:rPr lang="en-US" altLang="zh-CN" b="1" dirty="0" smtClean="0">
                <a:solidFill>
                  <a:srgbClr val="7030A0"/>
                </a:solidFill>
                <a:latin typeface="微软雅黑" pitchFamily="34" charset="-122"/>
                <a:ea typeface="微软雅黑" pitchFamily="34" charset="-122"/>
              </a:rPr>
              <a:t>——</a:t>
            </a:r>
            <a:r>
              <a:rPr lang="zh-CN" altLang="en-US" b="1" dirty="0" smtClean="0">
                <a:solidFill>
                  <a:srgbClr val="7030A0"/>
                </a:solidFill>
                <a:latin typeface="微软雅黑" pitchFamily="34" charset="-122"/>
                <a:ea typeface="微软雅黑" pitchFamily="34" charset="-122"/>
              </a:rPr>
              <a:t>建设可持续的未来</a:t>
            </a:r>
            <a:r>
              <a:rPr lang="en-US" altLang="zh-CN" b="1" dirty="0" smtClean="0">
                <a:solidFill>
                  <a:srgbClr val="7030A0"/>
                </a:solidFill>
                <a:latin typeface="微软雅黑" pitchFamily="34" charset="-122"/>
                <a:ea typeface="微软雅黑" pitchFamily="34" charset="-122"/>
              </a:rPr>
              <a:t>》</a:t>
            </a:r>
            <a:r>
              <a:rPr lang="zh-CN" altLang="en-US" b="1" dirty="0" smtClean="0">
                <a:solidFill>
                  <a:srgbClr val="7030A0"/>
                </a:solidFill>
                <a:latin typeface="微软雅黑" pitchFamily="34" charset="-122"/>
                <a:ea typeface="微软雅黑" pitchFamily="34" charset="-122"/>
              </a:rPr>
              <a:t>中对世界各国的人力资本进行了测算，它包括健康和教育的影响作用，并以个人剩余工作年限的收入现值来衡量。</a:t>
            </a:r>
            <a:endParaRPr lang="zh-CN" altLang="en-US" b="1" dirty="0">
              <a:solidFill>
                <a:srgbClr val="7030A0"/>
              </a:solidFill>
              <a:latin typeface="微软雅黑" pitchFamily="34" charset="-122"/>
              <a:ea typeface="微软雅黑" pitchFamily="34" charset="-122"/>
            </a:endParaRPr>
          </a:p>
        </p:txBody>
      </p:sp>
      <p:sp>
        <p:nvSpPr>
          <p:cNvPr id="11" name="矩形 10"/>
          <p:cNvSpPr/>
          <p:nvPr/>
        </p:nvSpPr>
        <p:spPr>
          <a:xfrm>
            <a:off x="6455246" y="3069754"/>
            <a:ext cx="5472608" cy="1823576"/>
          </a:xfrm>
          <a:prstGeom prst="rect">
            <a:avLst/>
          </a:prstGeom>
        </p:spPr>
        <p:txBody>
          <a:bodyPr wrap="square">
            <a:spAutoFit/>
          </a:bodyPr>
          <a:lstStyle/>
          <a:p>
            <a:pPr>
              <a:lnSpc>
                <a:spcPct val="125000"/>
              </a:lnSpc>
            </a:pPr>
            <a:r>
              <a:rPr lang="zh-CN" altLang="en-US" b="1" dirty="0" smtClean="0">
                <a:latin typeface="微软雅黑" pitchFamily="34" charset="-122"/>
                <a:ea typeface="微软雅黑" pitchFamily="34" charset="-122"/>
              </a:rPr>
              <a:t>现代</a:t>
            </a:r>
            <a:r>
              <a:rPr lang="zh-CN" altLang="en-US" b="1" dirty="0" smtClean="0">
                <a:latin typeface="微软雅黑" pitchFamily="34" charset="-122"/>
                <a:ea typeface="微软雅黑" pitchFamily="34" charset="-122"/>
              </a:rPr>
              <a:t>人力资本理论</a:t>
            </a:r>
            <a:r>
              <a:rPr lang="zh-CN" altLang="en-US" b="1" dirty="0" smtClean="0">
                <a:latin typeface="微软雅黑" pitchFamily="34" charset="-122"/>
                <a:ea typeface="微软雅黑" pitchFamily="34" charset="-122"/>
              </a:rPr>
              <a:t>创始人</a:t>
            </a:r>
            <a:r>
              <a:rPr lang="en-US" altLang="zh-CN" b="1" dirty="0" smtClean="0">
                <a:latin typeface="微软雅黑" pitchFamily="34" charset="-122"/>
                <a:ea typeface="微软雅黑" pitchFamily="34" charset="-122"/>
              </a:rPr>
              <a:t>Schultz</a:t>
            </a:r>
            <a:r>
              <a:rPr lang="zh-CN" altLang="en-US" b="1" dirty="0" smtClean="0">
                <a:latin typeface="微软雅黑" pitchFamily="34" charset="-122"/>
                <a:ea typeface="微软雅黑" pitchFamily="34" charset="-122"/>
              </a:rPr>
              <a:t>认为，</a:t>
            </a:r>
            <a:r>
              <a:rPr lang="zh-CN" altLang="en-US" b="1" dirty="0" smtClean="0">
                <a:latin typeface="微软雅黑" pitchFamily="34" charset="-122"/>
                <a:ea typeface="微软雅黑" pitchFamily="34" charset="-122"/>
              </a:rPr>
              <a:t>人力资本是通过对人力资源进行投资所形成的一种资本。人力资本体现在劳动者后天获得的知识、技能、智能及体能等因素上。人力资本是通过投资实现的，这些投资包括教育、培训、医疗保健等。</a:t>
            </a:r>
          </a:p>
        </p:txBody>
      </p:sp>
      <p:sp>
        <p:nvSpPr>
          <p:cNvPr id="13" name="TextBox 12"/>
          <p:cNvSpPr txBox="1"/>
          <p:nvPr/>
        </p:nvSpPr>
        <p:spPr>
          <a:xfrm>
            <a:off x="7319342" y="2421682"/>
            <a:ext cx="3528392" cy="400110"/>
          </a:xfrm>
          <a:prstGeom prst="rect">
            <a:avLst/>
          </a:prstGeom>
          <a:solidFill>
            <a:srgbClr val="FFC000"/>
          </a:solidFill>
          <a:effectLst>
            <a:glow rad="101600">
              <a:schemeClr val="accent6">
                <a:satMod val="175000"/>
                <a:alpha val="40000"/>
              </a:schemeClr>
            </a:glow>
          </a:effectLst>
        </p:spPr>
        <p:txBody>
          <a:bodyPr wrap="square" rtlCol="0">
            <a:spAutoFit/>
          </a:bodyPr>
          <a:lstStyle/>
          <a:p>
            <a:pPr algn="ctr"/>
            <a:r>
              <a:rPr lang="zh-CN" altLang="en-US" sz="2000" b="1" dirty="0" smtClean="0">
                <a:latin typeface="微软雅黑" pitchFamily="34" charset="-122"/>
                <a:ea typeface="微软雅黑" pitchFamily="34" charset="-122"/>
              </a:rPr>
              <a:t>人力资本</a:t>
            </a:r>
            <a:endParaRPr lang="zh-CN" altLang="en-US" sz="2000" b="1" dirty="0">
              <a:latin typeface="微软雅黑" pitchFamily="34" charset="-122"/>
              <a:ea typeface="微软雅黑" pitchFamily="34" charset="-122"/>
            </a:endParaRPr>
          </a:p>
        </p:txBody>
      </p:sp>
      <p:sp>
        <p:nvSpPr>
          <p:cNvPr id="14" name="矩形 13"/>
          <p:cNvSpPr/>
          <p:nvPr/>
        </p:nvSpPr>
        <p:spPr>
          <a:xfrm>
            <a:off x="694606" y="3069754"/>
            <a:ext cx="5328592" cy="1131079"/>
          </a:xfrm>
          <a:prstGeom prst="rect">
            <a:avLst/>
          </a:prstGeom>
        </p:spPr>
        <p:txBody>
          <a:bodyPr wrap="square">
            <a:spAutoFit/>
          </a:bodyPr>
          <a:lstStyle/>
          <a:p>
            <a:pPr>
              <a:lnSpc>
                <a:spcPct val="125000"/>
              </a:lnSpc>
            </a:pPr>
            <a:r>
              <a:rPr lang="zh-CN" altLang="en-US" b="1" dirty="0" smtClean="0">
                <a:latin typeface="微软雅黑" pitchFamily="34" charset="-122"/>
                <a:ea typeface="微软雅黑" pitchFamily="34" charset="-122"/>
              </a:rPr>
              <a:t>最早由人力资源管理的开创者</a:t>
            </a:r>
            <a:r>
              <a:rPr lang="en-US" altLang="zh-CN" b="1" dirty="0" smtClean="0">
                <a:latin typeface="微软雅黑" pitchFamily="34" charset="-122"/>
                <a:ea typeface="微软雅黑" pitchFamily="34" charset="-122"/>
              </a:rPr>
              <a:t>Dave Ulrich</a:t>
            </a:r>
            <a:r>
              <a:rPr lang="zh-CN" altLang="en-US" b="1" dirty="0" smtClean="0">
                <a:latin typeface="微软雅黑" pitchFamily="34" charset="-122"/>
                <a:ea typeface="微软雅黑" pitchFamily="34" charset="-122"/>
              </a:rPr>
              <a:t> 提出，一般是指能够从事生产活动的体力和脑力劳动者，就是把“人”看作一种资源，能够创造财富。</a:t>
            </a:r>
          </a:p>
        </p:txBody>
      </p:sp>
      <p:sp>
        <p:nvSpPr>
          <p:cNvPr id="17" name="TextBox 16"/>
          <p:cNvSpPr txBox="1"/>
          <p:nvPr/>
        </p:nvSpPr>
        <p:spPr>
          <a:xfrm>
            <a:off x="1414686" y="2421682"/>
            <a:ext cx="3528392" cy="400110"/>
          </a:xfrm>
          <a:prstGeom prst="rect">
            <a:avLst/>
          </a:prstGeom>
          <a:solidFill>
            <a:srgbClr val="FFC000"/>
          </a:solidFill>
          <a:effectLst>
            <a:glow rad="101600">
              <a:schemeClr val="accent6">
                <a:satMod val="175000"/>
                <a:alpha val="40000"/>
              </a:schemeClr>
            </a:glow>
          </a:effectLst>
        </p:spPr>
        <p:txBody>
          <a:bodyPr wrap="square" rtlCol="0">
            <a:spAutoFit/>
          </a:bodyPr>
          <a:lstStyle/>
          <a:p>
            <a:pPr algn="ctr"/>
            <a:r>
              <a:rPr lang="zh-CN" altLang="en-US" sz="2000" b="1" dirty="0" smtClean="0">
                <a:latin typeface="微软雅黑" pitchFamily="34" charset="-122"/>
                <a:ea typeface="微软雅黑" pitchFamily="34" charset="-122"/>
              </a:rPr>
              <a:t>人力资源</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4565601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0630" y="2421682"/>
            <a:ext cx="3479254" cy="2862322"/>
          </a:xfrm>
          <a:prstGeom prst="rect">
            <a:avLst/>
          </a:prstGeom>
        </p:spPr>
        <p:txBody>
          <a:bodyPr wrap="square">
            <a:spAutoFit/>
          </a:bodyPr>
          <a:lstStyle/>
          <a:p>
            <a:pPr marL="609600" indent="-609600">
              <a:lnSpc>
                <a:spcPct val="150000"/>
              </a:lnSpc>
              <a:buFont typeface="Wingdings" pitchFamily="2" charset="2"/>
              <a:buChar char="n"/>
            </a:pPr>
            <a:r>
              <a:rPr lang="zh-CN" altLang="zh-CN" sz="2000" b="1" dirty="0" smtClean="0">
                <a:solidFill>
                  <a:schemeClr val="tx2"/>
                </a:solidFill>
                <a:latin typeface="微软雅黑" pitchFamily="34" charset="-122"/>
                <a:ea typeface="微软雅黑" pitchFamily="34" charset="-122"/>
              </a:rPr>
              <a:t>现期市价法</a:t>
            </a:r>
          </a:p>
          <a:p>
            <a:pPr marL="609600" indent="-609600">
              <a:lnSpc>
                <a:spcPct val="150000"/>
              </a:lnSpc>
              <a:buFont typeface="Wingdings" pitchFamily="2" charset="2"/>
              <a:buChar char="n"/>
            </a:pPr>
            <a:r>
              <a:rPr lang="zh-CN" altLang="zh-CN" sz="2000" b="1" dirty="0" smtClean="0">
                <a:solidFill>
                  <a:schemeClr val="tx2"/>
                </a:solidFill>
                <a:latin typeface="微软雅黑" pitchFamily="34" charset="-122"/>
                <a:ea typeface="微软雅黑" pitchFamily="34" charset="-122"/>
              </a:rPr>
              <a:t>重置成本法</a:t>
            </a:r>
          </a:p>
          <a:p>
            <a:pPr marL="609600" indent="-609600">
              <a:lnSpc>
                <a:spcPct val="150000"/>
              </a:lnSpc>
              <a:buFont typeface="Wingdings" pitchFamily="2" charset="2"/>
              <a:buChar char="n"/>
            </a:pPr>
            <a:r>
              <a:rPr lang="zh-CN" altLang="zh-CN" sz="2000" b="1" dirty="0" smtClean="0">
                <a:solidFill>
                  <a:srgbClr val="FF0000"/>
                </a:solidFill>
                <a:latin typeface="微软雅黑" pitchFamily="34" charset="-122"/>
                <a:ea typeface="微软雅黑" pitchFamily="34" charset="-122"/>
              </a:rPr>
              <a:t>价格指数法</a:t>
            </a:r>
          </a:p>
          <a:p>
            <a:pPr marL="609600" indent="-609600">
              <a:lnSpc>
                <a:spcPct val="150000"/>
              </a:lnSpc>
              <a:buFont typeface="Wingdings" pitchFamily="2" charset="2"/>
              <a:buChar char="n"/>
            </a:pPr>
            <a:r>
              <a:rPr lang="zh-CN" altLang="zh-CN" sz="2000" b="1" dirty="0" smtClean="0">
                <a:solidFill>
                  <a:schemeClr val="tx2"/>
                </a:solidFill>
                <a:latin typeface="微软雅黑" pitchFamily="34" charset="-122"/>
                <a:ea typeface="微软雅黑" pitchFamily="34" charset="-122"/>
              </a:rPr>
              <a:t>收益现值法</a:t>
            </a:r>
          </a:p>
          <a:p>
            <a:pPr marL="609600" indent="-609600">
              <a:lnSpc>
                <a:spcPct val="150000"/>
              </a:lnSpc>
              <a:buFont typeface="Wingdings" pitchFamily="2" charset="2"/>
              <a:buChar char="n"/>
            </a:pPr>
            <a:r>
              <a:rPr lang="zh-CN" altLang="zh-CN" sz="2000" b="1" dirty="0" smtClean="0">
                <a:solidFill>
                  <a:schemeClr val="tx2"/>
                </a:solidFill>
                <a:latin typeface="微软雅黑" pitchFamily="34" charset="-122"/>
                <a:ea typeface="微软雅黑" pitchFamily="34" charset="-122"/>
              </a:rPr>
              <a:t>永续盘存法</a:t>
            </a:r>
          </a:p>
          <a:p>
            <a:pPr marL="609600" indent="-609600">
              <a:lnSpc>
                <a:spcPct val="150000"/>
              </a:lnSpc>
              <a:buFont typeface="Wingdings" pitchFamily="2" charset="2"/>
              <a:buChar char="n"/>
            </a:pPr>
            <a:r>
              <a:rPr lang="zh-CN" altLang="zh-CN" sz="2000" b="1" dirty="0" smtClean="0">
                <a:solidFill>
                  <a:schemeClr val="tx2"/>
                </a:solidFill>
                <a:latin typeface="微软雅黑" pitchFamily="34" charset="-122"/>
                <a:ea typeface="微软雅黑" pitchFamily="34" charset="-122"/>
              </a:rPr>
              <a:t>汇率调整法</a:t>
            </a:r>
          </a:p>
        </p:txBody>
      </p:sp>
      <p:sp>
        <p:nvSpPr>
          <p:cNvPr id="3" name="矩形 2">
            <a:extLst>
              <a:ext uri="{FF2B5EF4-FFF2-40B4-BE49-F238E27FC236}">
                <a16:creationId xmlns:a16="http://schemas.microsoft.com/office/drawing/2014/main" id="{CD7A0A50-A1E9-47F1-B630-0444970FB2E5}"/>
              </a:ext>
            </a:extLst>
          </p:cNvPr>
          <p:cNvSpPr/>
          <p:nvPr/>
        </p:nvSpPr>
        <p:spPr>
          <a:xfrm>
            <a:off x="803865" y="323439"/>
            <a:ext cx="7160935" cy="1969770"/>
          </a:xfrm>
          <a:prstGeom prst="rect">
            <a:avLst/>
          </a:prstGeom>
        </p:spPr>
        <p:txBody>
          <a:bodyPr wrap="none">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三、资产与负债统计的估价原则和方法</a:t>
            </a:r>
          </a:p>
          <a:p>
            <a:endParaRPr lang="zh-CN" altLang="en-US" sz="3000" b="1" dirty="0" smtClean="0">
              <a:solidFill>
                <a:schemeClr val="bg1"/>
              </a:solidFill>
              <a:latin typeface="宋体" pitchFamily="2" charset="-122"/>
              <a:ea typeface="宋体" pitchFamily="2" charset="-122"/>
            </a:endParaRP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4"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对角圆角矩形 10">
            <a:extLst>
              <a:ext uri="{FF2B5EF4-FFF2-40B4-BE49-F238E27FC236}">
                <a16:creationId xmlns:a16="http://schemas.microsoft.com/office/drawing/2014/main" id="{347A1711-A3EC-47E2-9FCB-812AB9F2297C}"/>
              </a:ext>
            </a:extLst>
          </p:cNvPr>
          <p:cNvSpPr/>
          <p:nvPr/>
        </p:nvSpPr>
        <p:spPr>
          <a:xfrm>
            <a:off x="187937" y="1125538"/>
            <a:ext cx="5043173" cy="720167"/>
          </a:xfrm>
          <a:prstGeom prst="round2Diag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（二）资产</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与负债估价方法</a:t>
            </a:r>
          </a:p>
        </p:txBody>
      </p:sp>
      <p:sp>
        <p:nvSpPr>
          <p:cNvPr id="6" name="矩形 5">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CH2-4</a:t>
            </a:r>
            <a:r>
              <a:rPr lang="zh-CN" altLang="en-US" dirty="0" smtClean="0">
                <a:latin typeface="KaiTi" panose="02010609060101010101" pitchFamily="49" charset="-122"/>
                <a:ea typeface="KaiTi" panose="02010609060101010101" pitchFamily="49" charset="-122"/>
              </a:rPr>
              <a:t> 资产与负债统计</a:t>
            </a:r>
            <a:endParaRPr lang="zh-CN" altLang="en-US" dirty="0">
              <a:latin typeface="KaiTi" panose="02010609060101010101" pitchFamily="49" charset="-122"/>
              <a:ea typeface="KaiTi" panose="02010609060101010101" pitchFamily="49" charset="-122"/>
            </a:endParaRPr>
          </a:p>
        </p:txBody>
      </p:sp>
      <p:sp>
        <p:nvSpPr>
          <p:cNvPr id="7"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50</a:t>
            </a:fld>
            <a:endParaRPr lang="zh-CN" altLang="en-US" dirty="0"/>
          </a:p>
        </p:txBody>
      </p:sp>
      <p:sp>
        <p:nvSpPr>
          <p:cNvPr id="8" name="自选图形 5"/>
          <p:cNvSpPr>
            <a:spLocks noChangeArrowheads="1"/>
          </p:cNvSpPr>
          <p:nvPr/>
        </p:nvSpPr>
        <p:spPr bwMode="auto">
          <a:xfrm>
            <a:off x="4583038" y="2133650"/>
            <a:ext cx="6840760" cy="3672408"/>
          </a:xfrm>
          <a:prstGeom prst="roundRect">
            <a:avLst>
              <a:gd name="adj" fmla="val 16667"/>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p:spPr>
        <p:txBody>
          <a:bodyPr wrap="none" anchor="ctr"/>
          <a:lstStyle/>
          <a:p>
            <a:pPr>
              <a:lnSpc>
                <a:spcPct val="200000"/>
              </a:lnSpc>
            </a:pPr>
            <a:r>
              <a:rPr lang="zh-CN" altLang="en-US" sz="2000" b="1" dirty="0" smtClean="0">
                <a:solidFill>
                  <a:srgbClr val="FF0000"/>
                </a:solidFill>
                <a:latin typeface="微软雅黑" pitchFamily="34" charset="-122"/>
                <a:ea typeface="微软雅黑" pitchFamily="34" charset="-122"/>
              </a:rPr>
              <a:t>价格指数法</a:t>
            </a:r>
            <a:r>
              <a:rPr lang="zh-CN" altLang="en-US" sz="2000" b="1" dirty="0" smtClean="0">
                <a:solidFill>
                  <a:srgbClr val="0070C0"/>
                </a:solidFill>
                <a:latin typeface="微软雅黑" pitchFamily="34" charset="-122"/>
                <a:ea typeface="微软雅黑" pitchFamily="34" charset="-122"/>
              </a:rPr>
              <a:t>以各类资产买入年为基期，计算出各类资产</a:t>
            </a:r>
            <a:endParaRPr lang="en-US" altLang="zh-CN" sz="2000" b="1" dirty="0" smtClean="0">
              <a:solidFill>
                <a:srgbClr val="0070C0"/>
              </a:solidFill>
              <a:latin typeface="微软雅黑" pitchFamily="34" charset="-122"/>
              <a:ea typeface="微软雅黑" pitchFamily="34" charset="-122"/>
            </a:endParaRPr>
          </a:p>
          <a:p>
            <a:pPr>
              <a:lnSpc>
                <a:spcPct val="200000"/>
              </a:lnSpc>
            </a:pPr>
            <a:r>
              <a:rPr lang="zh-CN" altLang="en-US" sz="2000" b="1" dirty="0" smtClean="0">
                <a:solidFill>
                  <a:srgbClr val="0070C0"/>
                </a:solidFill>
                <a:latin typeface="微软雅黑" pitchFamily="34" charset="-122"/>
                <a:ea typeface="微软雅黑" pitchFamily="34" charset="-122"/>
              </a:rPr>
              <a:t>的价格指数</a:t>
            </a:r>
            <a:r>
              <a:rPr lang="en-US" altLang="zh-CN" sz="2000" b="1" dirty="0" smtClean="0">
                <a:solidFill>
                  <a:srgbClr val="0070C0"/>
                </a:solidFill>
                <a:latin typeface="微软雅黑" pitchFamily="34" charset="-122"/>
                <a:ea typeface="微软雅黑" pitchFamily="34" charset="-122"/>
              </a:rPr>
              <a:t>(</a:t>
            </a:r>
            <a:r>
              <a:rPr lang="zh-CN" altLang="en-US" sz="2000" b="1" dirty="0" smtClean="0">
                <a:solidFill>
                  <a:srgbClr val="0070C0"/>
                </a:solidFill>
                <a:latin typeface="微软雅黑" pitchFamily="34" charset="-122"/>
                <a:ea typeface="微软雅黑" pitchFamily="34" charset="-122"/>
              </a:rPr>
              <a:t>定基指数</a:t>
            </a:r>
            <a:r>
              <a:rPr lang="en-US" altLang="zh-CN" sz="2000" b="1" dirty="0" smtClean="0">
                <a:solidFill>
                  <a:srgbClr val="0070C0"/>
                </a:solidFill>
                <a:latin typeface="微软雅黑" pitchFamily="34" charset="-122"/>
                <a:ea typeface="微软雅黑" pitchFamily="34" charset="-122"/>
              </a:rPr>
              <a:t>)</a:t>
            </a:r>
            <a:r>
              <a:rPr lang="zh-CN" altLang="en-US" sz="2000" b="1" dirty="0" smtClean="0">
                <a:solidFill>
                  <a:srgbClr val="0070C0"/>
                </a:solidFill>
                <a:latin typeface="微软雅黑" pitchFamily="34" charset="-122"/>
                <a:ea typeface="微软雅黑" pitchFamily="34" charset="-122"/>
              </a:rPr>
              <a:t>，用这一价格指数将各类资产买</a:t>
            </a:r>
            <a:endParaRPr lang="en-US" altLang="zh-CN" sz="2000" b="1" dirty="0" smtClean="0">
              <a:solidFill>
                <a:srgbClr val="0070C0"/>
              </a:solidFill>
              <a:latin typeface="微软雅黑" pitchFamily="34" charset="-122"/>
              <a:ea typeface="微软雅黑" pitchFamily="34" charset="-122"/>
            </a:endParaRPr>
          </a:p>
          <a:p>
            <a:pPr>
              <a:lnSpc>
                <a:spcPct val="200000"/>
              </a:lnSpc>
            </a:pPr>
            <a:r>
              <a:rPr lang="zh-CN" altLang="en-US" sz="2000" b="1" dirty="0" smtClean="0">
                <a:solidFill>
                  <a:srgbClr val="0070C0"/>
                </a:solidFill>
                <a:latin typeface="微软雅黑" pitchFamily="34" charset="-122"/>
                <a:ea typeface="微软雅黑" pitchFamily="34" charset="-122"/>
              </a:rPr>
              <a:t>入价换算为现期市场价格，作为待估资产的价值。</a:t>
            </a:r>
            <a:endParaRPr lang="zh-CN" altLang="en-US" sz="2000"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 calcmode="lin" valueType="num">
                                      <p:cBhvr additive="base">
                                        <p:cTn id="7" dur="500" fill="hold"/>
                                        <p:tgtEl>
                                          <p:spTgt spid="8">
                                            <p:bg/>
                                          </p:spTgt>
                                        </p:tgtEl>
                                        <p:attrNameLst>
                                          <p:attrName>ppt_x</p:attrName>
                                        </p:attrNameLst>
                                      </p:cBhvr>
                                      <p:tavLst>
                                        <p:tav tm="0">
                                          <p:val>
                                            <p:strVal val="#ppt_x"/>
                                          </p:val>
                                        </p:tav>
                                        <p:tav tm="100000">
                                          <p:val>
                                            <p:strVal val="#ppt_x"/>
                                          </p:val>
                                        </p:tav>
                                      </p:tavLst>
                                    </p:anim>
                                    <p:anim calcmode="lin" valueType="num">
                                      <p:cBhvr additive="base">
                                        <p:cTn id="8" dur="500" fill="hold"/>
                                        <p:tgtEl>
                                          <p:spTgt spid="8">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0630" y="2421682"/>
            <a:ext cx="3479254" cy="2862322"/>
          </a:xfrm>
          <a:prstGeom prst="rect">
            <a:avLst/>
          </a:prstGeom>
        </p:spPr>
        <p:txBody>
          <a:bodyPr wrap="square">
            <a:spAutoFit/>
          </a:bodyPr>
          <a:lstStyle/>
          <a:p>
            <a:pPr marL="609600" indent="-609600">
              <a:lnSpc>
                <a:spcPct val="150000"/>
              </a:lnSpc>
              <a:buFont typeface="Wingdings" pitchFamily="2" charset="2"/>
              <a:buChar char="n"/>
            </a:pPr>
            <a:r>
              <a:rPr lang="zh-CN" altLang="zh-CN" sz="2000" b="1" dirty="0" smtClean="0">
                <a:solidFill>
                  <a:schemeClr val="tx2"/>
                </a:solidFill>
                <a:latin typeface="微软雅黑" pitchFamily="34" charset="-122"/>
                <a:ea typeface="微软雅黑" pitchFamily="34" charset="-122"/>
              </a:rPr>
              <a:t>现期市价法</a:t>
            </a:r>
          </a:p>
          <a:p>
            <a:pPr marL="609600" indent="-609600">
              <a:lnSpc>
                <a:spcPct val="150000"/>
              </a:lnSpc>
              <a:buFont typeface="Wingdings" pitchFamily="2" charset="2"/>
              <a:buChar char="n"/>
            </a:pPr>
            <a:r>
              <a:rPr lang="zh-CN" altLang="zh-CN" sz="2000" b="1" dirty="0" smtClean="0">
                <a:solidFill>
                  <a:schemeClr val="tx2"/>
                </a:solidFill>
                <a:latin typeface="微软雅黑" pitchFamily="34" charset="-122"/>
                <a:ea typeface="微软雅黑" pitchFamily="34" charset="-122"/>
              </a:rPr>
              <a:t>重置成本法</a:t>
            </a:r>
          </a:p>
          <a:p>
            <a:pPr marL="609600" indent="-609600">
              <a:lnSpc>
                <a:spcPct val="150000"/>
              </a:lnSpc>
              <a:buFont typeface="Wingdings" pitchFamily="2" charset="2"/>
              <a:buChar char="n"/>
            </a:pPr>
            <a:r>
              <a:rPr lang="zh-CN" altLang="zh-CN" sz="2000" b="1" dirty="0" smtClean="0">
                <a:solidFill>
                  <a:schemeClr val="tx2"/>
                </a:solidFill>
                <a:latin typeface="微软雅黑" pitchFamily="34" charset="-122"/>
                <a:ea typeface="微软雅黑" pitchFamily="34" charset="-122"/>
              </a:rPr>
              <a:t>价格指数法</a:t>
            </a:r>
          </a:p>
          <a:p>
            <a:pPr marL="609600" indent="-609600">
              <a:lnSpc>
                <a:spcPct val="150000"/>
              </a:lnSpc>
              <a:buFont typeface="Wingdings" pitchFamily="2" charset="2"/>
              <a:buChar char="n"/>
            </a:pPr>
            <a:r>
              <a:rPr lang="zh-CN" altLang="zh-CN" sz="2000" b="1" dirty="0" smtClean="0">
                <a:solidFill>
                  <a:srgbClr val="FF0000"/>
                </a:solidFill>
                <a:latin typeface="微软雅黑" pitchFamily="34" charset="-122"/>
                <a:ea typeface="微软雅黑" pitchFamily="34" charset="-122"/>
              </a:rPr>
              <a:t>收益现值法</a:t>
            </a:r>
          </a:p>
          <a:p>
            <a:pPr marL="609600" indent="-609600">
              <a:lnSpc>
                <a:spcPct val="150000"/>
              </a:lnSpc>
              <a:buFont typeface="Wingdings" pitchFamily="2" charset="2"/>
              <a:buChar char="n"/>
            </a:pPr>
            <a:r>
              <a:rPr lang="zh-CN" altLang="zh-CN" sz="2000" b="1" dirty="0" smtClean="0">
                <a:solidFill>
                  <a:schemeClr val="tx2"/>
                </a:solidFill>
                <a:latin typeface="微软雅黑" pitchFamily="34" charset="-122"/>
                <a:ea typeface="微软雅黑" pitchFamily="34" charset="-122"/>
              </a:rPr>
              <a:t>永续盘存法</a:t>
            </a:r>
          </a:p>
          <a:p>
            <a:pPr marL="609600" indent="-609600">
              <a:lnSpc>
                <a:spcPct val="150000"/>
              </a:lnSpc>
              <a:buFont typeface="Wingdings" pitchFamily="2" charset="2"/>
              <a:buChar char="n"/>
            </a:pPr>
            <a:r>
              <a:rPr lang="zh-CN" altLang="zh-CN" sz="2000" b="1" dirty="0" smtClean="0">
                <a:solidFill>
                  <a:schemeClr val="tx2"/>
                </a:solidFill>
                <a:latin typeface="微软雅黑" pitchFamily="34" charset="-122"/>
                <a:ea typeface="微软雅黑" pitchFamily="34" charset="-122"/>
              </a:rPr>
              <a:t>汇率调整法</a:t>
            </a:r>
          </a:p>
        </p:txBody>
      </p:sp>
      <p:sp>
        <p:nvSpPr>
          <p:cNvPr id="3" name="矩形 2">
            <a:extLst>
              <a:ext uri="{FF2B5EF4-FFF2-40B4-BE49-F238E27FC236}">
                <a16:creationId xmlns:a16="http://schemas.microsoft.com/office/drawing/2014/main" id="{CD7A0A50-A1E9-47F1-B630-0444970FB2E5}"/>
              </a:ext>
            </a:extLst>
          </p:cNvPr>
          <p:cNvSpPr/>
          <p:nvPr/>
        </p:nvSpPr>
        <p:spPr>
          <a:xfrm>
            <a:off x="803865" y="323439"/>
            <a:ext cx="7160935" cy="1969770"/>
          </a:xfrm>
          <a:prstGeom prst="rect">
            <a:avLst/>
          </a:prstGeom>
        </p:spPr>
        <p:txBody>
          <a:bodyPr wrap="none">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三、资产与负债统计的估价原则和方法</a:t>
            </a:r>
          </a:p>
          <a:p>
            <a:endParaRPr lang="zh-CN" altLang="en-US" sz="3000" b="1" dirty="0" smtClean="0">
              <a:solidFill>
                <a:schemeClr val="bg1"/>
              </a:solidFill>
              <a:latin typeface="宋体" pitchFamily="2" charset="-122"/>
              <a:ea typeface="宋体" pitchFamily="2" charset="-122"/>
            </a:endParaRP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4"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CH2-4</a:t>
            </a:r>
            <a:r>
              <a:rPr lang="zh-CN" altLang="en-US" dirty="0" smtClean="0">
                <a:latin typeface="KaiTi" panose="02010609060101010101" pitchFamily="49" charset="-122"/>
                <a:ea typeface="KaiTi" panose="02010609060101010101" pitchFamily="49" charset="-122"/>
              </a:rPr>
              <a:t> 资产与负债统计</a:t>
            </a:r>
            <a:endParaRPr lang="zh-CN" altLang="en-US" dirty="0">
              <a:latin typeface="KaiTi" panose="02010609060101010101" pitchFamily="49" charset="-122"/>
              <a:ea typeface="KaiTi" panose="02010609060101010101" pitchFamily="49" charset="-122"/>
            </a:endParaRPr>
          </a:p>
        </p:txBody>
      </p:sp>
      <p:sp>
        <p:nvSpPr>
          <p:cNvPr id="7"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51</a:t>
            </a:fld>
            <a:endParaRPr lang="zh-CN" altLang="en-US" dirty="0"/>
          </a:p>
        </p:txBody>
      </p:sp>
      <p:sp>
        <p:nvSpPr>
          <p:cNvPr id="8" name="自选图形 5"/>
          <p:cNvSpPr>
            <a:spLocks noChangeArrowheads="1"/>
          </p:cNvSpPr>
          <p:nvPr/>
        </p:nvSpPr>
        <p:spPr bwMode="auto">
          <a:xfrm>
            <a:off x="4583038" y="2349674"/>
            <a:ext cx="6840760" cy="3456384"/>
          </a:xfrm>
          <a:prstGeom prst="roundRect">
            <a:avLst>
              <a:gd name="adj" fmla="val 16667"/>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p:spPr>
        <p:txBody>
          <a:bodyPr wrap="none" anchor="ctr"/>
          <a:lstStyle/>
          <a:p>
            <a:pPr>
              <a:lnSpc>
                <a:spcPct val="150000"/>
              </a:lnSpc>
            </a:pPr>
            <a:r>
              <a:rPr lang="zh-CN" altLang="zh-CN" sz="2000" b="1" dirty="0" smtClean="0">
                <a:solidFill>
                  <a:srgbClr val="FF0000"/>
                </a:solidFill>
                <a:latin typeface="微软雅黑" pitchFamily="34" charset="-122"/>
                <a:ea typeface="微软雅黑" pitchFamily="34" charset="-122"/>
              </a:rPr>
              <a:t>收益现值法</a:t>
            </a:r>
          </a:p>
          <a:p>
            <a:pPr>
              <a:lnSpc>
                <a:spcPct val="150000"/>
              </a:lnSpc>
            </a:pPr>
            <a:r>
              <a:rPr lang="zh-CN" altLang="en-US" sz="2000" b="1" dirty="0" smtClean="0">
                <a:solidFill>
                  <a:srgbClr val="0070C0"/>
                </a:solidFill>
                <a:latin typeface="微软雅黑" pitchFamily="34" charset="-122"/>
                <a:ea typeface="微软雅黑" pitchFamily="34" charset="-122"/>
              </a:rPr>
              <a:t>对于那些收益延迟的资产</a:t>
            </a:r>
            <a:r>
              <a:rPr lang="en-US" altLang="zh-CN" sz="2000" b="1" dirty="0" smtClean="0">
                <a:solidFill>
                  <a:srgbClr val="0070C0"/>
                </a:solidFill>
                <a:latin typeface="微软雅黑" pitchFamily="34" charset="-122"/>
                <a:ea typeface="微软雅黑" pitchFamily="34" charset="-122"/>
              </a:rPr>
              <a:t>,</a:t>
            </a:r>
            <a:r>
              <a:rPr lang="zh-CN" altLang="en-US" sz="2000" b="1" dirty="0" smtClean="0">
                <a:solidFill>
                  <a:srgbClr val="0070C0"/>
                </a:solidFill>
                <a:latin typeface="微软雅黑" pitchFamily="34" charset="-122"/>
                <a:ea typeface="微软雅黑" pitchFamily="34" charset="-122"/>
              </a:rPr>
              <a:t>如林木等，或者是收益在生长</a:t>
            </a:r>
            <a:endParaRPr lang="en-US" altLang="zh-CN" sz="2000" b="1" dirty="0" smtClean="0">
              <a:solidFill>
                <a:srgbClr val="0070C0"/>
              </a:solidFill>
              <a:latin typeface="微软雅黑" pitchFamily="34" charset="-122"/>
              <a:ea typeface="微软雅黑" pitchFamily="34" charset="-122"/>
            </a:endParaRPr>
          </a:p>
          <a:p>
            <a:pPr>
              <a:lnSpc>
                <a:spcPct val="150000"/>
              </a:lnSpc>
            </a:pPr>
            <a:r>
              <a:rPr lang="zh-CN" altLang="en-US" sz="2000" b="1" dirty="0" smtClean="0">
                <a:solidFill>
                  <a:srgbClr val="0070C0"/>
                </a:solidFill>
                <a:latin typeface="微软雅黑" pitchFamily="34" charset="-122"/>
                <a:ea typeface="微软雅黑" pitchFamily="34" charset="-122"/>
              </a:rPr>
              <a:t>期内分布的资产如地下矿产等，在进行估价时，尽管是</a:t>
            </a:r>
            <a:endParaRPr lang="en-US" altLang="zh-CN" sz="2000" b="1" dirty="0" smtClean="0">
              <a:solidFill>
                <a:srgbClr val="0070C0"/>
              </a:solidFill>
              <a:latin typeface="微软雅黑" pitchFamily="34" charset="-122"/>
              <a:ea typeface="微软雅黑" pitchFamily="34" charset="-122"/>
            </a:endParaRPr>
          </a:p>
          <a:p>
            <a:pPr>
              <a:lnSpc>
                <a:spcPct val="150000"/>
              </a:lnSpc>
            </a:pPr>
            <a:r>
              <a:rPr lang="zh-CN" altLang="en-US" sz="2000" b="1" dirty="0" smtClean="0">
                <a:solidFill>
                  <a:srgbClr val="0070C0"/>
                </a:solidFill>
                <a:latin typeface="微软雅黑" pitchFamily="34" charset="-122"/>
                <a:ea typeface="微软雅黑" pitchFamily="34" charset="-122"/>
              </a:rPr>
              <a:t>用正常的市场价格来估价其最终产出，但还必须使用贴</a:t>
            </a:r>
            <a:endParaRPr lang="en-US" altLang="zh-CN" sz="2000" b="1" dirty="0" smtClean="0">
              <a:solidFill>
                <a:srgbClr val="0070C0"/>
              </a:solidFill>
              <a:latin typeface="微软雅黑" pitchFamily="34" charset="-122"/>
              <a:ea typeface="微软雅黑" pitchFamily="34" charset="-122"/>
            </a:endParaRPr>
          </a:p>
          <a:p>
            <a:pPr>
              <a:lnSpc>
                <a:spcPct val="150000"/>
              </a:lnSpc>
            </a:pPr>
            <a:r>
              <a:rPr lang="zh-CN" altLang="en-US" sz="2000" b="1" dirty="0" smtClean="0">
                <a:solidFill>
                  <a:srgbClr val="0070C0"/>
                </a:solidFill>
                <a:latin typeface="微软雅黑" pitchFamily="34" charset="-122"/>
                <a:ea typeface="微软雅黑" pitchFamily="34" charset="-122"/>
              </a:rPr>
              <a:t>现率来计算其预期收益的现值，作为对该项资产的估价。 </a:t>
            </a:r>
            <a:endParaRPr lang="zh-CN" altLang="zh-CN" sz="2000" b="1" dirty="0" smtClean="0">
              <a:solidFill>
                <a:srgbClr val="0070C0"/>
              </a:solidFill>
              <a:latin typeface="微软雅黑" pitchFamily="34" charset="-122"/>
              <a:ea typeface="微软雅黑" pitchFamily="34" charset="-122"/>
            </a:endParaRPr>
          </a:p>
          <a:p>
            <a:pPr>
              <a:lnSpc>
                <a:spcPct val="150000"/>
              </a:lnSpc>
              <a:defRPr/>
            </a:pPr>
            <a:endParaRPr lang="zh-CN" altLang="en-US" sz="2000" b="1" dirty="0" smtClean="0">
              <a:solidFill>
                <a:srgbClr val="0070C0"/>
              </a:solidFill>
              <a:latin typeface="微软雅黑" pitchFamily="34" charset="-122"/>
              <a:ea typeface="微软雅黑" pitchFamily="34" charset="-122"/>
            </a:endParaRPr>
          </a:p>
        </p:txBody>
      </p:sp>
      <p:sp>
        <p:nvSpPr>
          <p:cNvPr id="9" name="对角圆角矩形 10">
            <a:extLst>
              <a:ext uri="{FF2B5EF4-FFF2-40B4-BE49-F238E27FC236}">
                <a16:creationId xmlns:a16="http://schemas.microsoft.com/office/drawing/2014/main" id="{347A1711-A3EC-47E2-9FCB-812AB9F2297C}"/>
              </a:ext>
            </a:extLst>
          </p:cNvPr>
          <p:cNvSpPr/>
          <p:nvPr/>
        </p:nvSpPr>
        <p:spPr>
          <a:xfrm>
            <a:off x="187937" y="1125538"/>
            <a:ext cx="5043173" cy="720167"/>
          </a:xfrm>
          <a:prstGeom prst="round2Diag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（二）资产</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与负债估价方法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 calcmode="lin" valueType="num">
                                      <p:cBhvr additive="base">
                                        <p:cTn id="7" dur="500" fill="hold"/>
                                        <p:tgtEl>
                                          <p:spTgt spid="8">
                                            <p:bg/>
                                          </p:spTgt>
                                        </p:tgtEl>
                                        <p:attrNameLst>
                                          <p:attrName>ppt_x</p:attrName>
                                        </p:attrNameLst>
                                      </p:cBhvr>
                                      <p:tavLst>
                                        <p:tav tm="0">
                                          <p:val>
                                            <p:strVal val="#ppt_x"/>
                                          </p:val>
                                        </p:tav>
                                        <p:tav tm="100000">
                                          <p:val>
                                            <p:strVal val="#ppt_x"/>
                                          </p:val>
                                        </p:tav>
                                      </p:tavLst>
                                    </p:anim>
                                    <p:anim calcmode="lin" valueType="num">
                                      <p:cBhvr additive="base">
                                        <p:cTn id="8" dur="500" fill="hold"/>
                                        <p:tgtEl>
                                          <p:spTgt spid="8">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0630" y="2421682"/>
            <a:ext cx="3479254" cy="2862322"/>
          </a:xfrm>
          <a:prstGeom prst="rect">
            <a:avLst/>
          </a:prstGeom>
        </p:spPr>
        <p:txBody>
          <a:bodyPr wrap="square">
            <a:spAutoFit/>
          </a:bodyPr>
          <a:lstStyle/>
          <a:p>
            <a:pPr marL="609600" indent="-609600">
              <a:lnSpc>
                <a:spcPct val="150000"/>
              </a:lnSpc>
              <a:buFont typeface="Wingdings" pitchFamily="2" charset="2"/>
              <a:buChar char="n"/>
            </a:pPr>
            <a:r>
              <a:rPr lang="zh-CN" altLang="zh-CN" sz="2000" b="1" dirty="0" smtClean="0">
                <a:solidFill>
                  <a:schemeClr val="tx2"/>
                </a:solidFill>
                <a:latin typeface="微软雅黑" pitchFamily="34" charset="-122"/>
                <a:ea typeface="微软雅黑" pitchFamily="34" charset="-122"/>
              </a:rPr>
              <a:t>现期市价法</a:t>
            </a:r>
          </a:p>
          <a:p>
            <a:pPr marL="609600" indent="-609600">
              <a:lnSpc>
                <a:spcPct val="150000"/>
              </a:lnSpc>
              <a:buFont typeface="Wingdings" pitchFamily="2" charset="2"/>
              <a:buChar char="n"/>
            </a:pPr>
            <a:r>
              <a:rPr lang="zh-CN" altLang="zh-CN" sz="2000" b="1" dirty="0" smtClean="0">
                <a:solidFill>
                  <a:schemeClr val="tx2"/>
                </a:solidFill>
                <a:latin typeface="微软雅黑" pitchFamily="34" charset="-122"/>
                <a:ea typeface="微软雅黑" pitchFamily="34" charset="-122"/>
              </a:rPr>
              <a:t>重置成本法</a:t>
            </a:r>
          </a:p>
          <a:p>
            <a:pPr marL="609600" indent="-609600">
              <a:lnSpc>
                <a:spcPct val="150000"/>
              </a:lnSpc>
              <a:buFont typeface="Wingdings" pitchFamily="2" charset="2"/>
              <a:buChar char="n"/>
            </a:pPr>
            <a:r>
              <a:rPr lang="zh-CN" altLang="zh-CN" sz="2000" b="1" dirty="0" smtClean="0">
                <a:solidFill>
                  <a:schemeClr val="tx2"/>
                </a:solidFill>
                <a:latin typeface="微软雅黑" pitchFamily="34" charset="-122"/>
                <a:ea typeface="微软雅黑" pitchFamily="34" charset="-122"/>
              </a:rPr>
              <a:t>价格指数法</a:t>
            </a:r>
          </a:p>
          <a:p>
            <a:pPr marL="609600" indent="-609600">
              <a:lnSpc>
                <a:spcPct val="150000"/>
              </a:lnSpc>
              <a:buFont typeface="Wingdings" pitchFamily="2" charset="2"/>
              <a:buChar char="n"/>
            </a:pPr>
            <a:r>
              <a:rPr lang="zh-CN" altLang="zh-CN" sz="2000" b="1" dirty="0" smtClean="0">
                <a:solidFill>
                  <a:schemeClr val="tx2"/>
                </a:solidFill>
                <a:latin typeface="微软雅黑" pitchFamily="34" charset="-122"/>
                <a:ea typeface="微软雅黑" pitchFamily="34" charset="-122"/>
              </a:rPr>
              <a:t>收益现值法</a:t>
            </a:r>
          </a:p>
          <a:p>
            <a:pPr marL="609600" indent="-609600">
              <a:lnSpc>
                <a:spcPct val="150000"/>
              </a:lnSpc>
              <a:buFont typeface="Wingdings" pitchFamily="2" charset="2"/>
              <a:buChar char="n"/>
            </a:pPr>
            <a:r>
              <a:rPr lang="zh-CN" altLang="zh-CN" sz="2000" b="1" dirty="0" smtClean="0">
                <a:solidFill>
                  <a:srgbClr val="FF0000"/>
                </a:solidFill>
                <a:latin typeface="微软雅黑" pitchFamily="34" charset="-122"/>
                <a:ea typeface="微软雅黑" pitchFamily="34" charset="-122"/>
              </a:rPr>
              <a:t>永续盘存法</a:t>
            </a:r>
          </a:p>
          <a:p>
            <a:pPr marL="609600" indent="-609600">
              <a:lnSpc>
                <a:spcPct val="150000"/>
              </a:lnSpc>
              <a:buFont typeface="Wingdings" pitchFamily="2" charset="2"/>
              <a:buChar char="n"/>
            </a:pPr>
            <a:r>
              <a:rPr lang="zh-CN" altLang="zh-CN" sz="2000" b="1" dirty="0" smtClean="0">
                <a:solidFill>
                  <a:schemeClr val="tx2"/>
                </a:solidFill>
                <a:latin typeface="微软雅黑" pitchFamily="34" charset="-122"/>
                <a:ea typeface="微软雅黑" pitchFamily="34" charset="-122"/>
              </a:rPr>
              <a:t>汇率调整法</a:t>
            </a:r>
          </a:p>
        </p:txBody>
      </p:sp>
      <p:sp>
        <p:nvSpPr>
          <p:cNvPr id="3" name="矩形 2">
            <a:extLst>
              <a:ext uri="{FF2B5EF4-FFF2-40B4-BE49-F238E27FC236}">
                <a16:creationId xmlns:a16="http://schemas.microsoft.com/office/drawing/2014/main" id="{CD7A0A50-A1E9-47F1-B630-0444970FB2E5}"/>
              </a:ext>
            </a:extLst>
          </p:cNvPr>
          <p:cNvSpPr/>
          <p:nvPr/>
        </p:nvSpPr>
        <p:spPr>
          <a:xfrm>
            <a:off x="803865" y="323439"/>
            <a:ext cx="7160935" cy="1969770"/>
          </a:xfrm>
          <a:prstGeom prst="rect">
            <a:avLst/>
          </a:prstGeom>
        </p:spPr>
        <p:txBody>
          <a:bodyPr wrap="none">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三、资产与负债统计的估价原则和方法</a:t>
            </a:r>
          </a:p>
          <a:p>
            <a:endParaRPr lang="zh-CN" altLang="en-US" sz="3000" b="1" dirty="0" smtClean="0">
              <a:solidFill>
                <a:schemeClr val="bg1"/>
              </a:solidFill>
              <a:latin typeface="宋体" pitchFamily="2" charset="-122"/>
              <a:ea typeface="宋体" pitchFamily="2" charset="-122"/>
            </a:endParaRP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4"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CH2-4</a:t>
            </a:r>
            <a:r>
              <a:rPr lang="zh-CN" altLang="en-US" dirty="0" smtClean="0">
                <a:latin typeface="KaiTi" panose="02010609060101010101" pitchFamily="49" charset="-122"/>
                <a:ea typeface="KaiTi" panose="02010609060101010101" pitchFamily="49" charset="-122"/>
              </a:rPr>
              <a:t> 资产与负债统计</a:t>
            </a:r>
            <a:endParaRPr lang="zh-CN" altLang="en-US" dirty="0">
              <a:latin typeface="KaiTi" panose="02010609060101010101" pitchFamily="49" charset="-122"/>
              <a:ea typeface="KaiTi" panose="02010609060101010101" pitchFamily="49" charset="-122"/>
            </a:endParaRPr>
          </a:p>
        </p:txBody>
      </p:sp>
      <p:sp>
        <p:nvSpPr>
          <p:cNvPr id="7"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52</a:t>
            </a:fld>
            <a:endParaRPr lang="zh-CN" altLang="en-US" dirty="0"/>
          </a:p>
        </p:txBody>
      </p:sp>
      <p:sp>
        <p:nvSpPr>
          <p:cNvPr id="8" name="自选图形 5"/>
          <p:cNvSpPr>
            <a:spLocks noChangeArrowheads="1"/>
          </p:cNvSpPr>
          <p:nvPr/>
        </p:nvSpPr>
        <p:spPr bwMode="auto">
          <a:xfrm>
            <a:off x="4583038" y="2349674"/>
            <a:ext cx="6840760" cy="3456384"/>
          </a:xfrm>
          <a:prstGeom prst="roundRect">
            <a:avLst>
              <a:gd name="adj" fmla="val 16667"/>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p:spPr>
        <p:txBody>
          <a:bodyPr wrap="none" anchor="ctr"/>
          <a:lstStyle/>
          <a:p>
            <a:pPr>
              <a:lnSpc>
                <a:spcPct val="150000"/>
              </a:lnSpc>
            </a:pPr>
            <a:r>
              <a:rPr lang="zh-CN" altLang="zh-CN" sz="2000" b="1" dirty="0" smtClean="0">
                <a:solidFill>
                  <a:srgbClr val="FF0000"/>
                </a:solidFill>
                <a:latin typeface="微软雅黑" pitchFamily="34" charset="-122"/>
                <a:ea typeface="微软雅黑" pitchFamily="34" charset="-122"/>
              </a:rPr>
              <a:t>永续盘存法</a:t>
            </a:r>
            <a:r>
              <a:rPr lang="zh-CN" altLang="zh-CN" sz="2000" b="1" dirty="0" smtClean="0">
                <a:solidFill>
                  <a:srgbClr val="0070C0"/>
                </a:solidFill>
                <a:latin typeface="微软雅黑" pitchFamily="34" charset="-122"/>
                <a:ea typeface="微软雅黑" pitchFamily="34" charset="-122"/>
              </a:rPr>
              <a:t>实质上是对历年投资形成的固定资产进行</a:t>
            </a:r>
            <a:endParaRPr lang="en-US" altLang="zh-CN" sz="2000" b="1" dirty="0" smtClean="0">
              <a:solidFill>
                <a:srgbClr val="0070C0"/>
              </a:solidFill>
              <a:latin typeface="微软雅黑" pitchFamily="34" charset="-122"/>
              <a:ea typeface="微软雅黑" pitchFamily="34" charset="-122"/>
            </a:endParaRPr>
          </a:p>
          <a:p>
            <a:pPr>
              <a:lnSpc>
                <a:spcPct val="150000"/>
              </a:lnSpc>
            </a:pPr>
            <a:r>
              <a:rPr lang="zh-CN" altLang="zh-CN" sz="2000" b="1" dirty="0" smtClean="0">
                <a:solidFill>
                  <a:srgbClr val="0070C0"/>
                </a:solidFill>
                <a:latin typeface="微软雅黑" pitchFamily="34" charset="-122"/>
                <a:ea typeface="微软雅黑" pitchFamily="34" charset="-122"/>
              </a:rPr>
              <a:t>重估价后，根据所选折旧方式（如直线折旧法或双倍</a:t>
            </a:r>
            <a:endParaRPr lang="en-US" altLang="zh-CN" sz="2000" b="1" dirty="0" smtClean="0">
              <a:solidFill>
                <a:srgbClr val="0070C0"/>
              </a:solidFill>
              <a:latin typeface="微软雅黑" pitchFamily="34" charset="-122"/>
              <a:ea typeface="微软雅黑" pitchFamily="34" charset="-122"/>
            </a:endParaRPr>
          </a:p>
          <a:p>
            <a:pPr>
              <a:lnSpc>
                <a:spcPct val="150000"/>
              </a:lnSpc>
            </a:pPr>
            <a:r>
              <a:rPr lang="zh-CN" altLang="zh-CN" sz="2000" b="1" dirty="0" smtClean="0">
                <a:solidFill>
                  <a:srgbClr val="0070C0"/>
                </a:solidFill>
                <a:latin typeface="微软雅黑" pitchFamily="34" charset="-122"/>
                <a:ea typeface="微软雅黑" pitchFamily="34" charset="-122"/>
              </a:rPr>
              <a:t>递减余额法）确定的某个资本消耗率，按逐年推算的</a:t>
            </a:r>
            <a:endParaRPr lang="en-US" altLang="zh-CN" sz="2000" b="1" dirty="0" smtClean="0">
              <a:solidFill>
                <a:srgbClr val="0070C0"/>
              </a:solidFill>
              <a:latin typeface="微软雅黑" pitchFamily="34" charset="-122"/>
              <a:ea typeface="微软雅黑" pitchFamily="34" charset="-122"/>
            </a:endParaRPr>
          </a:p>
          <a:p>
            <a:pPr>
              <a:lnSpc>
                <a:spcPct val="150000"/>
              </a:lnSpc>
            </a:pPr>
            <a:r>
              <a:rPr lang="zh-CN" altLang="zh-CN" sz="2000" b="1" dirty="0" smtClean="0">
                <a:solidFill>
                  <a:srgbClr val="0070C0"/>
                </a:solidFill>
                <a:latin typeface="微软雅黑" pitchFamily="34" charset="-122"/>
                <a:ea typeface="微软雅黑" pitchFamily="34" charset="-122"/>
              </a:rPr>
              <a:t>方法计算在编表时点上的资本存量总额、固定资本消</a:t>
            </a:r>
            <a:endParaRPr lang="en-US" altLang="zh-CN" sz="2000" b="1" dirty="0" smtClean="0">
              <a:solidFill>
                <a:srgbClr val="0070C0"/>
              </a:solidFill>
              <a:latin typeface="微软雅黑" pitchFamily="34" charset="-122"/>
              <a:ea typeface="微软雅黑" pitchFamily="34" charset="-122"/>
            </a:endParaRPr>
          </a:p>
          <a:p>
            <a:pPr>
              <a:lnSpc>
                <a:spcPct val="150000"/>
              </a:lnSpc>
            </a:pPr>
            <a:r>
              <a:rPr lang="zh-CN" altLang="zh-CN" sz="2000" b="1" dirty="0" smtClean="0">
                <a:solidFill>
                  <a:srgbClr val="0070C0"/>
                </a:solidFill>
                <a:latin typeface="微软雅黑" pitchFamily="34" charset="-122"/>
                <a:ea typeface="微软雅黑" pitchFamily="34" charset="-122"/>
              </a:rPr>
              <a:t>耗和资本存量净额</a:t>
            </a:r>
            <a:r>
              <a:rPr lang="zh-CN" altLang="en-US" sz="2000" b="1" dirty="0" smtClean="0">
                <a:solidFill>
                  <a:srgbClr val="0070C0"/>
                </a:solidFill>
                <a:latin typeface="微软雅黑" pitchFamily="34" charset="-122"/>
                <a:ea typeface="微软雅黑" pitchFamily="34" charset="-122"/>
              </a:rPr>
              <a:t>。</a:t>
            </a:r>
            <a:endParaRPr lang="zh-CN" altLang="zh-CN" sz="2000" b="1" dirty="0" smtClean="0">
              <a:solidFill>
                <a:srgbClr val="0070C0"/>
              </a:solidFill>
              <a:latin typeface="微软雅黑" pitchFamily="34" charset="-122"/>
              <a:ea typeface="微软雅黑" pitchFamily="34" charset="-122"/>
            </a:endParaRPr>
          </a:p>
          <a:p>
            <a:pPr>
              <a:lnSpc>
                <a:spcPct val="150000"/>
              </a:lnSpc>
              <a:defRPr/>
            </a:pPr>
            <a:endParaRPr lang="zh-CN" altLang="en-US" sz="2000" b="1" dirty="0" smtClean="0">
              <a:solidFill>
                <a:srgbClr val="0070C0"/>
              </a:solidFill>
              <a:latin typeface="微软雅黑" pitchFamily="34" charset="-122"/>
              <a:ea typeface="微软雅黑" pitchFamily="34" charset="-122"/>
            </a:endParaRPr>
          </a:p>
        </p:txBody>
      </p:sp>
      <p:sp>
        <p:nvSpPr>
          <p:cNvPr id="9" name="对角圆角矩形 10">
            <a:extLst>
              <a:ext uri="{FF2B5EF4-FFF2-40B4-BE49-F238E27FC236}">
                <a16:creationId xmlns:a16="http://schemas.microsoft.com/office/drawing/2014/main" id="{347A1711-A3EC-47E2-9FCB-812AB9F2297C}"/>
              </a:ext>
            </a:extLst>
          </p:cNvPr>
          <p:cNvSpPr/>
          <p:nvPr/>
        </p:nvSpPr>
        <p:spPr>
          <a:xfrm>
            <a:off x="187937" y="1125538"/>
            <a:ext cx="5043173" cy="720167"/>
          </a:xfrm>
          <a:prstGeom prst="round2Diag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（二）资产</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与负债估价方法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 calcmode="lin" valueType="num">
                                      <p:cBhvr additive="base">
                                        <p:cTn id="7" dur="500" fill="hold"/>
                                        <p:tgtEl>
                                          <p:spTgt spid="8">
                                            <p:bg/>
                                          </p:spTgt>
                                        </p:tgtEl>
                                        <p:attrNameLst>
                                          <p:attrName>ppt_x</p:attrName>
                                        </p:attrNameLst>
                                      </p:cBhvr>
                                      <p:tavLst>
                                        <p:tav tm="0">
                                          <p:val>
                                            <p:strVal val="#ppt_x"/>
                                          </p:val>
                                        </p:tav>
                                        <p:tav tm="100000">
                                          <p:val>
                                            <p:strVal val="#ppt_x"/>
                                          </p:val>
                                        </p:tav>
                                      </p:tavLst>
                                    </p:anim>
                                    <p:anim calcmode="lin" valueType="num">
                                      <p:cBhvr additive="base">
                                        <p:cTn id="8" dur="500" fill="hold"/>
                                        <p:tgtEl>
                                          <p:spTgt spid="8">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910630" y="0"/>
            <a:ext cx="10361851" cy="1203604"/>
          </a:xfrm>
          <a:solidFill>
            <a:schemeClr val="accent1">
              <a:lumMod val="40000"/>
              <a:lumOff val="60000"/>
            </a:schemeClr>
          </a:solidFill>
        </p:spPr>
        <p:txBody>
          <a:bodyPr/>
          <a:lstStyle/>
          <a:p>
            <a:r>
              <a:rPr lang="zh-CN" altLang="zh-CN" dirty="0" smtClean="0">
                <a:latin typeface="楷体_GB2312" pitchFamily="49" charset="-122"/>
                <a:ea typeface="楷体_GB2312" pitchFamily="49" charset="-122"/>
              </a:rPr>
              <a:t>永续盘存法的要点 </a:t>
            </a:r>
          </a:p>
        </p:txBody>
      </p:sp>
      <p:sp>
        <p:nvSpPr>
          <p:cNvPr id="37891" name="Rectangle 3"/>
          <p:cNvSpPr>
            <a:spLocks noGrp="1" noChangeArrowheads="1"/>
          </p:cNvSpPr>
          <p:nvPr>
            <p:ph type="body" idx="4294967295"/>
          </p:nvPr>
        </p:nvSpPr>
        <p:spPr>
          <a:xfrm>
            <a:off x="912165" y="1341748"/>
            <a:ext cx="10361851" cy="4896984"/>
          </a:xfrm>
        </p:spPr>
        <p:txBody>
          <a:bodyPr>
            <a:normAutofit lnSpcReduction="10000"/>
          </a:bodyPr>
          <a:lstStyle/>
          <a:p>
            <a:pPr marL="544251" indent="-544251">
              <a:buFont typeface="Monotype Sorts" charset="2"/>
              <a:buAutoNum type="alphaLcPeriod"/>
            </a:pPr>
            <a:r>
              <a:rPr lang="zh-CN" altLang="en-US" sz="2900" dirty="0" smtClean="0">
                <a:latin typeface="楷体_GB2312" pitchFamily="49" charset="-122"/>
                <a:ea typeface="楷体_GB2312" pitchFamily="49" charset="-122"/>
              </a:rPr>
              <a:t>利用合适的固定资产价格指数，按照实际的或估算的同类固定资产的现期购买者价格，对一切仍在使用的固定资产</a:t>
            </a:r>
            <a:r>
              <a:rPr lang="en-US" altLang="zh-CN" sz="2900" dirty="0" smtClean="0">
                <a:latin typeface="楷体_GB2312" pitchFamily="49" charset="-122"/>
                <a:ea typeface="楷体_GB2312" pitchFamily="49" charset="-122"/>
              </a:rPr>
              <a:t>(</a:t>
            </a:r>
            <a:r>
              <a:rPr lang="zh-CN" altLang="en-US" sz="2900" dirty="0" smtClean="0">
                <a:latin typeface="楷体_GB2312" pitchFamily="49" charset="-122"/>
                <a:ea typeface="楷体_GB2312" pitchFamily="49" charset="-122"/>
              </a:rPr>
              <a:t>不考虑其已使用年限</a:t>
            </a:r>
            <a:r>
              <a:rPr lang="en-US" altLang="zh-CN" sz="2900" dirty="0" smtClean="0">
                <a:latin typeface="楷体_GB2312" pitchFamily="49" charset="-122"/>
                <a:ea typeface="楷体_GB2312" pitchFamily="49" charset="-122"/>
              </a:rPr>
              <a:t>)</a:t>
            </a:r>
            <a:r>
              <a:rPr lang="zh-CN" altLang="en-US" sz="2900" dirty="0" smtClean="0">
                <a:latin typeface="楷体_GB2312" pitchFamily="49" charset="-122"/>
                <a:ea typeface="楷体_GB2312" pitchFamily="49" charset="-122"/>
              </a:rPr>
              <a:t>进行重估价；</a:t>
            </a:r>
          </a:p>
          <a:p>
            <a:pPr marL="544251" indent="-544251">
              <a:buFont typeface="Monotype Sorts" charset="2"/>
              <a:buAutoNum type="alphaLcPeriod"/>
            </a:pPr>
            <a:r>
              <a:rPr lang="zh-CN" altLang="en-US" sz="2900" dirty="0" smtClean="0">
                <a:latin typeface="楷体_GB2312" pitchFamily="49" charset="-122"/>
                <a:ea typeface="楷体_GB2312" pitchFamily="49" charset="-122"/>
              </a:rPr>
              <a:t>选择固定资产的折旧方式，常用的有直线折旧法和双倍递减余额法，这样便能确定固定资产的资本消耗率；</a:t>
            </a:r>
          </a:p>
          <a:p>
            <a:pPr marL="544251" indent="-544251">
              <a:buFont typeface="Monotype Sorts" charset="2"/>
              <a:buAutoNum type="alphaLcPeriod"/>
            </a:pPr>
            <a:r>
              <a:rPr lang="zh-CN" altLang="en-US" sz="2900" dirty="0" smtClean="0">
                <a:latin typeface="楷体_GB2312" pitchFamily="49" charset="-122"/>
                <a:ea typeface="楷体_GB2312" pitchFamily="49" charset="-122"/>
              </a:rPr>
              <a:t>对于构成现价资本存量总额的所有固定资产，将所确定的折旧公式应用于其实际的或估计的现期购买者价格，便能估算出固定资产的资本消耗价值；</a:t>
            </a:r>
          </a:p>
          <a:p>
            <a:pPr marL="544251" indent="-544251">
              <a:buFont typeface="Monotype Sorts" charset="2"/>
              <a:buAutoNum type="alphaLcPeriod"/>
            </a:pPr>
            <a:r>
              <a:rPr lang="zh-CN" altLang="en-US" sz="2900" dirty="0" smtClean="0">
                <a:latin typeface="楷体_GB2312" pitchFamily="49" charset="-122"/>
                <a:ea typeface="楷体_GB2312" pitchFamily="49" charset="-122"/>
              </a:rPr>
              <a:t>各单项固定资产的净值</a:t>
            </a:r>
            <a:r>
              <a:rPr lang="en-US" altLang="zh-CN" sz="2900" dirty="0" smtClean="0">
                <a:latin typeface="楷体_GB2312" pitchFamily="49" charset="-122"/>
                <a:ea typeface="楷体_GB2312" pitchFamily="49" charset="-122"/>
              </a:rPr>
              <a:t>(</a:t>
            </a:r>
            <a:r>
              <a:rPr lang="zh-CN" altLang="en-US" sz="2900" dirty="0" smtClean="0">
                <a:latin typeface="楷体_GB2312" pitchFamily="49" charset="-122"/>
                <a:ea typeface="楷体_GB2312" pitchFamily="49" charset="-122"/>
              </a:rPr>
              <a:t>或减记价值</a:t>
            </a:r>
            <a:r>
              <a:rPr lang="en-US" altLang="zh-CN" sz="2900" dirty="0" smtClean="0">
                <a:latin typeface="楷体_GB2312" pitchFamily="49" charset="-122"/>
                <a:ea typeface="楷体_GB2312" pitchFamily="49" charset="-122"/>
              </a:rPr>
              <a:t>)</a:t>
            </a:r>
            <a:r>
              <a:rPr lang="zh-CN" altLang="en-US" sz="2900" dirty="0" smtClean="0">
                <a:latin typeface="楷体_GB2312" pitchFamily="49" charset="-122"/>
                <a:ea typeface="楷体_GB2312" pitchFamily="49" charset="-122"/>
              </a:rPr>
              <a:t>等于同类资产的实际或估计的现期购买者价格减去直到那个时点应计的固定资本消耗的累计价值。</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812694" y="381088"/>
            <a:ext cx="10971372" cy="1143265"/>
          </a:xfrm>
          <a:solidFill>
            <a:schemeClr val="accent1">
              <a:lumMod val="40000"/>
              <a:lumOff val="60000"/>
            </a:schemeClr>
          </a:solidFill>
        </p:spPr>
        <p:txBody>
          <a:bodyPr/>
          <a:lstStyle/>
          <a:p>
            <a:r>
              <a:rPr lang="zh-CN" altLang="zh-CN" dirty="0" smtClean="0">
                <a:ea typeface="楷体_GB2312" pitchFamily="49" charset="-122"/>
              </a:rPr>
              <a:t>永续盘存法的步骤</a:t>
            </a:r>
          </a:p>
        </p:txBody>
      </p:sp>
      <p:grpSp>
        <p:nvGrpSpPr>
          <p:cNvPr id="2" name="Group 3"/>
          <p:cNvGrpSpPr>
            <a:grpSpLocks/>
          </p:cNvGrpSpPr>
          <p:nvPr/>
        </p:nvGrpSpPr>
        <p:grpSpPr bwMode="auto">
          <a:xfrm>
            <a:off x="814811" y="1557699"/>
            <a:ext cx="10014763" cy="4396806"/>
            <a:chOff x="0" y="0"/>
            <a:chExt cx="4732" cy="2769"/>
          </a:xfrm>
        </p:grpSpPr>
        <p:grpSp>
          <p:nvGrpSpPr>
            <p:cNvPr id="3" name="Group 4"/>
            <p:cNvGrpSpPr>
              <a:grpSpLocks/>
            </p:cNvGrpSpPr>
            <p:nvPr/>
          </p:nvGrpSpPr>
          <p:grpSpPr bwMode="auto">
            <a:xfrm>
              <a:off x="0" y="0"/>
              <a:ext cx="4732" cy="2769"/>
              <a:chOff x="0" y="0"/>
              <a:chExt cx="4732" cy="2769"/>
            </a:xfrm>
          </p:grpSpPr>
          <p:sp>
            <p:nvSpPr>
              <p:cNvPr id="38918" name="Text Box 4"/>
              <p:cNvSpPr txBox="1">
                <a:spLocks noChangeArrowheads="1"/>
              </p:cNvSpPr>
              <p:nvPr/>
            </p:nvSpPr>
            <p:spPr bwMode="auto">
              <a:xfrm>
                <a:off x="1488" y="0"/>
                <a:ext cx="2377" cy="262"/>
              </a:xfrm>
              <a:prstGeom prst="rect">
                <a:avLst/>
              </a:prstGeom>
              <a:noFill/>
              <a:ln w="9525">
                <a:solidFill>
                  <a:schemeClr val="tx1"/>
                </a:solidFill>
                <a:miter lim="800000"/>
                <a:headEnd/>
                <a:tailEnd/>
              </a:ln>
            </p:spPr>
            <p:txBody>
              <a:bodyPr>
                <a:spAutoFit/>
              </a:bodyPr>
              <a:lstStyle/>
              <a:p>
                <a:pPr eaLnBrk="1" hangingPunct="1"/>
                <a:r>
                  <a:rPr lang="zh-CN" altLang="en-US" sz="2100" dirty="0">
                    <a:latin typeface="Arial" pitchFamily="34" charset="0"/>
                  </a:rPr>
                  <a:t>各年固定资本形成总额（当年现价）</a:t>
                </a:r>
              </a:p>
            </p:txBody>
          </p:sp>
          <p:sp>
            <p:nvSpPr>
              <p:cNvPr id="38919" name="Text Box 5"/>
              <p:cNvSpPr txBox="1">
                <a:spLocks noChangeArrowheads="1"/>
              </p:cNvSpPr>
              <p:nvPr/>
            </p:nvSpPr>
            <p:spPr bwMode="auto">
              <a:xfrm>
                <a:off x="1538" y="583"/>
                <a:ext cx="2014" cy="262"/>
              </a:xfrm>
              <a:prstGeom prst="rect">
                <a:avLst/>
              </a:prstGeom>
              <a:noFill/>
              <a:ln w="9525">
                <a:solidFill>
                  <a:schemeClr val="tx1"/>
                </a:solidFill>
                <a:miter lim="800000"/>
                <a:headEnd/>
                <a:tailEnd/>
              </a:ln>
            </p:spPr>
            <p:txBody>
              <a:bodyPr>
                <a:spAutoFit/>
              </a:bodyPr>
              <a:lstStyle/>
              <a:p>
                <a:pPr eaLnBrk="1" hangingPunct="1"/>
                <a:r>
                  <a:rPr lang="zh-CN" altLang="en-US" sz="2100" dirty="0">
                    <a:latin typeface="Arial" pitchFamily="34" charset="0"/>
                  </a:rPr>
                  <a:t>不变价各年固定资本形成总额</a:t>
                </a:r>
              </a:p>
            </p:txBody>
          </p:sp>
          <p:sp>
            <p:nvSpPr>
              <p:cNvPr id="38920" name="Text Box 6"/>
              <p:cNvSpPr txBox="1">
                <a:spLocks noChangeArrowheads="1"/>
              </p:cNvSpPr>
              <p:nvPr/>
            </p:nvSpPr>
            <p:spPr bwMode="auto">
              <a:xfrm>
                <a:off x="1680" y="1488"/>
                <a:ext cx="1726" cy="262"/>
              </a:xfrm>
              <a:prstGeom prst="rect">
                <a:avLst/>
              </a:prstGeom>
              <a:noFill/>
              <a:ln w="9525">
                <a:solidFill>
                  <a:schemeClr val="tx1"/>
                </a:solidFill>
                <a:miter lim="800000"/>
                <a:headEnd/>
                <a:tailEnd/>
              </a:ln>
            </p:spPr>
            <p:txBody>
              <a:bodyPr>
                <a:spAutoFit/>
              </a:bodyPr>
              <a:lstStyle/>
              <a:p>
                <a:pPr eaLnBrk="1" hangingPunct="1"/>
                <a:r>
                  <a:rPr lang="zh-CN" altLang="en-US" sz="2100" dirty="0">
                    <a:latin typeface="Arial" pitchFamily="34" charset="0"/>
                  </a:rPr>
                  <a:t>不变价固定资本存量净额</a:t>
                </a:r>
              </a:p>
            </p:txBody>
          </p:sp>
          <p:sp>
            <p:nvSpPr>
              <p:cNvPr id="38921" name="Text Box 7"/>
              <p:cNvSpPr txBox="1">
                <a:spLocks noChangeArrowheads="1"/>
              </p:cNvSpPr>
              <p:nvPr/>
            </p:nvSpPr>
            <p:spPr bwMode="auto">
              <a:xfrm>
                <a:off x="1872" y="2304"/>
                <a:ext cx="1500" cy="262"/>
              </a:xfrm>
              <a:prstGeom prst="rect">
                <a:avLst/>
              </a:prstGeom>
              <a:noFill/>
              <a:ln w="9525">
                <a:solidFill>
                  <a:schemeClr val="tx1"/>
                </a:solidFill>
                <a:miter lim="800000"/>
                <a:headEnd/>
                <a:tailEnd/>
              </a:ln>
            </p:spPr>
            <p:txBody>
              <a:bodyPr>
                <a:spAutoFit/>
              </a:bodyPr>
              <a:lstStyle/>
              <a:p>
                <a:pPr eaLnBrk="1" hangingPunct="1"/>
                <a:r>
                  <a:rPr lang="zh-CN" altLang="en-US" sz="2100" dirty="0">
                    <a:latin typeface="Arial" pitchFamily="34" charset="0"/>
                  </a:rPr>
                  <a:t>现价固定资本存量净额</a:t>
                </a:r>
              </a:p>
            </p:txBody>
          </p:sp>
          <p:sp>
            <p:nvSpPr>
              <p:cNvPr id="38922" name="Text Box 8"/>
              <p:cNvSpPr txBox="1">
                <a:spLocks noChangeArrowheads="1"/>
              </p:cNvSpPr>
              <p:nvPr/>
            </p:nvSpPr>
            <p:spPr bwMode="auto">
              <a:xfrm>
                <a:off x="3648" y="2304"/>
                <a:ext cx="1084" cy="465"/>
              </a:xfrm>
              <a:prstGeom prst="rect">
                <a:avLst/>
              </a:prstGeom>
              <a:noFill/>
              <a:ln w="9525">
                <a:solidFill>
                  <a:schemeClr val="tx1"/>
                </a:solidFill>
                <a:miter lim="800000"/>
                <a:headEnd/>
                <a:tailEnd/>
              </a:ln>
            </p:spPr>
            <p:txBody>
              <a:bodyPr>
                <a:spAutoFit/>
              </a:bodyPr>
              <a:lstStyle/>
              <a:p>
                <a:pPr eaLnBrk="1" hangingPunct="1"/>
                <a:r>
                  <a:rPr lang="zh-CN" altLang="en-US" sz="2100" dirty="0">
                    <a:latin typeface="Arial" pitchFamily="34" charset="0"/>
                  </a:rPr>
                  <a:t>现价固定资本存量总额</a:t>
                </a:r>
              </a:p>
            </p:txBody>
          </p:sp>
          <p:sp>
            <p:nvSpPr>
              <p:cNvPr id="38923" name="Text Box 9"/>
              <p:cNvSpPr txBox="1">
                <a:spLocks noChangeArrowheads="1"/>
              </p:cNvSpPr>
              <p:nvPr/>
            </p:nvSpPr>
            <p:spPr bwMode="auto">
              <a:xfrm>
                <a:off x="0" y="2304"/>
                <a:ext cx="1056" cy="465"/>
              </a:xfrm>
              <a:prstGeom prst="rect">
                <a:avLst/>
              </a:prstGeom>
              <a:noFill/>
              <a:ln w="9525">
                <a:solidFill>
                  <a:schemeClr val="tx1"/>
                </a:solidFill>
                <a:miter lim="800000"/>
                <a:headEnd/>
                <a:tailEnd/>
              </a:ln>
            </p:spPr>
            <p:txBody>
              <a:bodyPr>
                <a:spAutoFit/>
              </a:bodyPr>
              <a:lstStyle/>
              <a:p>
                <a:pPr eaLnBrk="1" hangingPunct="1"/>
                <a:r>
                  <a:rPr lang="zh-CN" altLang="en-US" sz="2100" dirty="0">
                    <a:latin typeface="Arial" pitchFamily="34" charset="0"/>
                  </a:rPr>
                  <a:t>现价固定资本累计消耗</a:t>
                </a:r>
              </a:p>
            </p:txBody>
          </p:sp>
          <p:sp>
            <p:nvSpPr>
              <p:cNvPr id="38924" name="Text Box 10"/>
              <p:cNvSpPr txBox="1">
                <a:spLocks noChangeArrowheads="1"/>
              </p:cNvSpPr>
              <p:nvPr/>
            </p:nvSpPr>
            <p:spPr bwMode="auto">
              <a:xfrm>
                <a:off x="960" y="1870"/>
                <a:ext cx="1095" cy="262"/>
              </a:xfrm>
              <a:prstGeom prst="rect">
                <a:avLst/>
              </a:prstGeom>
              <a:noFill/>
              <a:ln w="9525">
                <a:solidFill>
                  <a:schemeClr val="tx1"/>
                </a:solidFill>
                <a:miter lim="800000"/>
                <a:headEnd/>
                <a:tailEnd/>
              </a:ln>
            </p:spPr>
            <p:txBody>
              <a:bodyPr>
                <a:spAutoFit/>
              </a:bodyPr>
              <a:lstStyle/>
              <a:p>
                <a:pPr eaLnBrk="1" hangingPunct="1"/>
                <a:r>
                  <a:rPr lang="zh-CN" altLang="en-US" sz="2100" dirty="0">
                    <a:latin typeface="Arial" pitchFamily="34" charset="0"/>
                  </a:rPr>
                  <a:t>资产价格指数</a:t>
                </a:r>
              </a:p>
            </p:txBody>
          </p:sp>
          <p:sp>
            <p:nvSpPr>
              <p:cNvPr id="38925" name="Text Box 11"/>
              <p:cNvSpPr txBox="1">
                <a:spLocks noChangeArrowheads="1"/>
              </p:cNvSpPr>
              <p:nvPr/>
            </p:nvSpPr>
            <p:spPr bwMode="auto">
              <a:xfrm>
                <a:off x="3621" y="292"/>
                <a:ext cx="1042" cy="262"/>
              </a:xfrm>
              <a:prstGeom prst="rect">
                <a:avLst/>
              </a:prstGeom>
              <a:noFill/>
              <a:ln w="9525">
                <a:solidFill>
                  <a:schemeClr val="tx1"/>
                </a:solidFill>
                <a:miter lim="800000"/>
                <a:headEnd/>
                <a:tailEnd/>
              </a:ln>
            </p:spPr>
            <p:txBody>
              <a:bodyPr>
                <a:spAutoFit/>
              </a:bodyPr>
              <a:lstStyle/>
              <a:p>
                <a:pPr eaLnBrk="1" hangingPunct="1"/>
                <a:r>
                  <a:rPr lang="zh-CN" altLang="en-US" sz="2100" dirty="0">
                    <a:latin typeface="Arial" pitchFamily="34" charset="0"/>
                  </a:rPr>
                  <a:t>资产价格指数</a:t>
                </a:r>
              </a:p>
            </p:txBody>
          </p:sp>
          <p:sp>
            <p:nvSpPr>
              <p:cNvPr id="38926" name="Text Box 12"/>
              <p:cNvSpPr txBox="1">
                <a:spLocks noChangeArrowheads="1"/>
              </p:cNvSpPr>
              <p:nvPr/>
            </p:nvSpPr>
            <p:spPr bwMode="auto">
              <a:xfrm>
                <a:off x="3936" y="816"/>
                <a:ext cx="500" cy="262"/>
              </a:xfrm>
              <a:prstGeom prst="rect">
                <a:avLst/>
              </a:prstGeom>
              <a:noFill/>
              <a:ln w="9525">
                <a:solidFill>
                  <a:schemeClr val="tx1"/>
                </a:solidFill>
                <a:miter lim="800000"/>
                <a:headEnd/>
                <a:tailEnd/>
              </a:ln>
            </p:spPr>
            <p:txBody>
              <a:bodyPr>
                <a:spAutoFit/>
              </a:bodyPr>
              <a:lstStyle/>
              <a:p>
                <a:pPr eaLnBrk="1" hangingPunct="1"/>
                <a:r>
                  <a:rPr lang="zh-CN" altLang="en-US" sz="2100" dirty="0">
                    <a:latin typeface="Arial" pitchFamily="34" charset="0"/>
                  </a:rPr>
                  <a:t>退役</a:t>
                </a:r>
              </a:p>
            </p:txBody>
          </p:sp>
          <p:sp>
            <p:nvSpPr>
              <p:cNvPr id="38927" name="Text Box 13"/>
              <p:cNvSpPr txBox="1">
                <a:spLocks noChangeArrowheads="1"/>
              </p:cNvSpPr>
              <p:nvPr/>
            </p:nvSpPr>
            <p:spPr bwMode="auto">
              <a:xfrm>
                <a:off x="730" y="517"/>
                <a:ext cx="708" cy="262"/>
              </a:xfrm>
              <a:prstGeom prst="rect">
                <a:avLst/>
              </a:prstGeom>
              <a:noFill/>
              <a:ln w="9525">
                <a:solidFill>
                  <a:schemeClr val="tx1"/>
                </a:solidFill>
                <a:miter lim="800000"/>
                <a:headEnd/>
                <a:tailEnd/>
              </a:ln>
            </p:spPr>
            <p:txBody>
              <a:bodyPr>
                <a:spAutoFit/>
              </a:bodyPr>
              <a:lstStyle/>
              <a:p>
                <a:pPr eaLnBrk="1" hangingPunct="1"/>
                <a:r>
                  <a:rPr lang="zh-CN" altLang="en-US" sz="2100" dirty="0">
                    <a:latin typeface="Arial" pitchFamily="34" charset="0"/>
                  </a:rPr>
                  <a:t>折旧函数</a:t>
                </a:r>
              </a:p>
            </p:txBody>
          </p:sp>
          <p:sp>
            <p:nvSpPr>
              <p:cNvPr id="38928" name="Text Box 14"/>
              <p:cNvSpPr txBox="1">
                <a:spLocks noChangeArrowheads="1"/>
              </p:cNvSpPr>
              <p:nvPr/>
            </p:nvSpPr>
            <p:spPr bwMode="auto">
              <a:xfrm>
                <a:off x="144" y="949"/>
                <a:ext cx="1061" cy="465"/>
              </a:xfrm>
              <a:prstGeom prst="rect">
                <a:avLst/>
              </a:prstGeom>
              <a:noFill/>
              <a:ln w="9525">
                <a:solidFill>
                  <a:schemeClr val="tx1"/>
                </a:solidFill>
                <a:miter lim="800000"/>
                <a:headEnd/>
                <a:tailEnd/>
              </a:ln>
            </p:spPr>
            <p:txBody>
              <a:bodyPr>
                <a:spAutoFit/>
              </a:bodyPr>
              <a:lstStyle/>
              <a:p>
                <a:pPr eaLnBrk="1" hangingPunct="1"/>
                <a:r>
                  <a:rPr lang="zh-CN" altLang="en-US" sz="2100" dirty="0">
                    <a:latin typeface="Arial" pitchFamily="34" charset="0"/>
                  </a:rPr>
                  <a:t>不变价固定资本累计消耗</a:t>
                </a:r>
              </a:p>
            </p:txBody>
          </p:sp>
          <p:sp>
            <p:nvSpPr>
              <p:cNvPr id="38929" name="Text Box 15"/>
              <p:cNvSpPr txBox="1">
                <a:spLocks noChangeArrowheads="1"/>
              </p:cNvSpPr>
              <p:nvPr/>
            </p:nvSpPr>
            <p:spPr bwMode="auto">
              <a:xfrm>
                <a:off x="1663" y="1057"/>
                <a:ext cx="1708" cy="262"/>
              </a:xfrm>
              <a:prstGeom prst="rect">
                <a:avLst/>
              </a:prstGeom>
              <a:noFill/>
              <a:ln w="9525">
                <a:solidFill>
                  <a:schemeClr val="tx1"/>
                </a:solidFill>
                <a:miter lim="800000"/>
                <a:headEnd/>
                <a:tailEnd/>
              </a:ln>
            </p:spPr>
            <p:txBody>
              <a:bodyPr>
                <a:spAutoFit/>
              </a:bodyPr>
              <a:lstStyle/>
              <a:p>
                <a:pPr eaLnBrk="1" hangingPunct="1"/>
                <a:r>
                  <a:rPr lang="zh-CN" altLang="en-US" sz="2100" dirty="0">
                    <a:latin typeface="Arial" pitchFamily="34" charset="0"/>
                  </a:rPr>
                  <a:t>不变价固定资本存量总额</a:t>
                </a:r>
              </a:p>
            </p:txBody>
          </p:sp>
          <p:sp>
            <p:nvSpPr>
              <p:cNvPr id="38930" name="Line 16"/>
              <p:cNvSpPr>
                <a:spLocks noChangeShapeType="1"/>
              </p:cNvSpPr>
              <p:nvPr/>
            </p:nvSpPr>
            <p:spPr bwMode="auto">
              <a:xfrm>
                <a:off x="2496" y="240"/>
                <a:ext cx="0" cy="329"/>
              </a:xfrm>
              <a:prstGeom prst="line">
                <a:avLst/>
              </a:prstGeom>
              <a:noFill/>
              <a:ln w="9525">
                <a:solidFill>
                  <a:schemeClr val="tx1"/>
                </a:solidFill>
                <a:round/>
                <a:headEnd/>
                <a:tailEnd type="triangle" w="med" len="med"/>
              </a:ln>
            </p:spPr>
            <p:txBody>
              <a:bodyPr/>
              <a:lstStyle/>
              <a:p>
                <a:endParaRPr lang="zh-CN" altLang="en-US"/>
              </a:p>
            </p:txBody>
          </p:sp>
          <p:sp>
            <p:nvSpPr>
              <p:cNvPr id="38931" name="Line 17"/>
              <p:cNvSpPr>
                <a:spLocks noChangeShapeType="1"/>
              </p:cNvSpPr>
              <p:nvPr/>
            </p:nvSpPr>
            <p:spPr bwMode="auto">
              <a:xfrm>
                <a:off x="2496" y="833"/>
                <a:ext cx="0" cy="219"/>
              </a:xfrm>
              <a:prstGeom prst="line">
                <a:avLst/>
              </a:prstGeom>
              <a:noFill/>
              <a:ln w="9525">
                <a:solidFill>
                  <a:schemeClr val="tx1"/>
                </a:solidFill>
                <a:round/>
                <a:headEnd/>
                <a:tailEnd type="triangle" w="med" len="med"/>
              </a:ln>
            </p:spPr>
            <p:txBody>
              <a:bodyPr/>
              <a:lstStyle/>
              <a:p>
                <a:endParaRPr lang="zh-CN" altLang="en-US"/>
              </a:p>
            </p:txBody>
          </p:sp>
          <p:sp>
            <p:nvSpPr>
              <p:cNvPr id="38932" name="Line 18"/>
              <p:cNvSpPr>
                <a:spLocks noChangeShapeType="1"/>
              </p:cNvSpPr>
              <p:nvPr/>
            </p:nvSpPr>
            <p:spPr bwMode="auto">
              <a:xfrm>
                <a:off x="1296" y="768"/>
                <a:ext cx="0" cy="384"/>
              </a:xfrm>
              <a:prstGeom prst="line">
                <a:avLst/>
              </a:prstGeom>
              <a:noFill/>
              <a:ln w="9525">
                <a:solidFill>
                  <a:schemeClr val="tx1"/>
                </a:solidFill>
                <a:round/>
                <a:headEnd/>
                <a:tailEnd type="triangle" w="med" len="med"/>
              </a:ln>
            </p:spPr>
            <p:txBody>
              <a:bodyPr/>
              <a:lstStyle/>
              <a:p>
                <a:endParaRPr lang="zh-CN" altLang="en-US"/>
              </a:p>
            </p:txBody>
          </p:sp>
          <p:sp>
            <p:nvSpPr>
              <p:cNvPr id="38933" name="Line 19"/>
              <p:cNvSpPr>
                <a:spLocks noChangeShapeType="1"/>
              </p:cNvSpPr>
              <p:nvPr/>
            </p:nvSpPr>
            <p:spPr bwMode="auto">
              <a:xfrm>
                <a:off x="528" y="1392"/>
                <a:ext cx="0" cy="768"/>
              </a:xfrm>
              <a:prstGeom prst="line">
                <a:avLst/>
              </a:prstGeom>
              <a:noFill/>
              <a:ln w="9525">
                <a:solidFill>
                  <a:schemeClr val="tx1"/>
                </a:solidFill>
                <a:round/>
                <a:headEnd/>
                <a:tailEnd type="triangle" w="med" len="med"/>
              </a:ln>
            </p:spPr>
            <p:txBody>
              <a:bodyPr/>
              <a:lstStyle/>
              <a:p>
                <a:endParaRPr lang="zh-CN" altLang="en-US"/>
              </a:p>
            </p:txBody>
          </p:sp>
          <p:sp>
            <p:nvSpPr>
              <p:cNvPr id="38934" name="Line 20"/>
              <p:cNvSpPr>
                <a:spLocks noChangeShapeType="1"/>
              </p:cNvSpPr>
              <p:nvPr/>
            </p:nvSpPr>
            <p:spPr bwMode="auto">
              <a:xfrm flipH="1" flipV="1">
                <a:off x="535" y="1964"/>
                <a:ext cx="377" cy="4"/>
              </a:xfrm>
              <a:prstGeom prst="line">
                <a:avLst/>
              </a:prstGeom>
              <a:noFill/>
              <a:ln w="9525">
                <a:solidFill>
                  <a:schemeClr val="tx1"/>
                </a:solidFill>
                <a:round/>
                <a:headEnd/>
                <a:tailEnd type="triangle" w="med" len="med"/>
              </a:ln>
            </p:spPr>
            <p:txBody>
              <a:bodyPr/>
              <a:lstStyle/>
              <a:p>
                <a:endParaRPr lang="zh-CN" altLang="en-US"/>
              </a:p>
            </p:txBody>
          </p:sp>
          <p:sp>
            <p:nvSpPr>
              <p:cNvPr id="38935" name="Line 21"/>
              <p:cNvSpPr>
                <a:spLocks noChangeShapeType="1"/>
              </p:cNvSpPr>
              <p:nvPr/>
            </p:nvSpPr>
            <p:spPr bwMode="auto">
              <a:xfrm flipV="1">
                <a:off x="3456" y="1200"/>
                <a:ext cx="624" cy="0"/>
              </a:xfrm>
              <a:prstGeom prst="line">
                <a:avLst/>
              </a:prstGeom>
              <a:noFill/>
              <a:ln w="9525">
                <a:solidFill>
                  <a:schemeClr val="tx1"/>
                </a:solidFill>
                <a:round/>
                <a:headEnd/>
                <a:tailEnd/>
              </a:ln>
            </p:spPr>
            <p:txBody>
              <a:bodyPr/>
              <a:lstStyle/>
              <a:p>
                <a:endParaRPr lang="zh-CN" altLang="en-US"/>
              </a:p>
            </p:txBody>
          </p:sp>
          <p:sp>
            <p:nvSpPr>
              <p:cNvPr id="38936" name="Line 22"/>
              <p:cNvSpPr>
                <a:spLocks noChangeShapeType="1"/>
              </p:cNvSpPr>
              <p:nvPr/>
            </p:nvSpPr>
            <p:spPr bwMode="auto">
              <a:xfrm>
                <a:off x="4080" y="1200"/>
                <a:ext cx="0" cy="912"/>
              </a:xfrm>
              <a:prstGeom prst="line">
                <a:avLst/>
              </a:prstGeom>
              <a:noFill/>
              <a:ln w="9525">
                <a:solidFill>
                  <a:schemeClr val="tx1"/>
                </a:solidFill>
                <a:round/>
                <a:headEnd/>
                <a:tailEnd type="triangle" w="med" len="med"/>
              </a:ln>
            </p:spPr>
            <p:txBody>
              <a:bodyPr/>
              <a:lstStyle/>
              <a:p>
                <a:endParaRPr lang="zh-CN" altLang="en-US"/>
              </a:p>
            </p:txBody>
          </p:sp>
          <p:sp>
            <p:nvSpPr>
              <p:cNvPr id="38937" name="Line 23"/>
              <p:cNvSpPr>
                <a:spLocks noChangeShapeType="1"/>
              </p:cNvSpPr>
              <p:nvPr/>
            </p:nvSpPr>
            <p:spPr bwMode="auto">
              <a:xfrm>
                <a:off x="2064" y="1920"/>
                <a:ext cx="2016" cy="0"/>
              </a:xfrm>
              <a:prstGeom prst="line">
                <a:avLst/>
              </a:prstGeom>
              <a:noFill/>
              <a:ln w="9525">
                <a:solidFill>
                  <a:schemeClr val="tx1"/>
                </a:solidFill>
                <a:round/>
                <a:headEnd/>
                <a:tailEnd type="triangle" w="med" len="med"/>
              </a:ln>
            </p:spPr>
            <p:txBody>
              <a:bodyPr/>
              <a:lstStyle/>
              <a:p>
                <a:endParaRPr lang="zh-CN" altLang="en-US"/>
              </a:p>
            </p:txBody>
          </p:sp>
          <p:sp>
            <p:nvSpPr>
              <p:cNvPr id="38938" name="Line 24"/>
              <p:cNvSpPr>
                <a:spLocks noChangeShapeType="1"/>
              </p:cNvSpPr>
              <p:nvPr/>
            </p:nvSpPr>
            <p:spPr bwMode="auto">
              <a:xfrm flipH="1">
                <a:off x="2496" y="1728"/>
                <a:ext cx="0" cy="528"/>
              </a:xfrm>
              <a:prstGeom prst="line">
                <a:avLst/>
              </a:prstGeom>
              <a:noFill/>
              <a:ln w="9525">
                <a:solidFill>
                  <a:schemeClr val="tx1"/>
                </a:solidFill>
                <a:round/>
                <a:headEnd/>
                <a:tailEnd type="triangle" w="med" len="med"/>
              </a:ln>
            </p:spPr>
            <p:txBody>
              <a:bodyPr/>
              <a:lstStyle/>
              <a:p>
                <a:endParaRPr lang="zh-CN" altLang="en-US"/>
              </a:p>
            </p:txBody>
          </p:sp>
          <p:sp>
            <p:nvSpPr>
              <p:cNvPr id="38939" name="Line 25"/>
              <p:cNvSpPr>
                <a:spLocks noChangeShapeType="1"/>
              </p:cNvSpPr>
              <p:nvPr/>
            </p:nvSpPr>
            <p:spPr bwMode="auto">
              <a:xfrm flipH="1">
                <a:off x="2496" y="395"/>
                <a:ext cx="1083" cy="0"/>
              </a:xfrm>
              <a:prstGeom prst="line">
                <a:avLst/>
              </a:prstGeom>
              <a:noFill/>
              <a:ln w="9525">
                <a:solidFill>
                  <a:schemeClr val="tx1"/>
                </a:solidFill>
                <a:round/>
                <a:headEnd/>
                <a:tailEnd type="triangle" w="med" len="med"/>
              </a:ln>
            </p:spPr>
            <p:txBody>
              <a:bodyPr/>
              <a:lstStyle/>
              <a:p>
                <a:endParaRPr lang="zh-CN" altLang="en-US"/>
              </a:p>
            </p:txBody>
          </p:sp>
          <p:sp>
            <p:nvSpPr>
              <p:cNvPr id="38940" name="Line 26"/>
              <p:cNvSpPr>
                <a:spLocks noChangeShapeType="1"/>
              </p:cNvSpPr>
              <p:nvPr/>
            </p:nvSpPr>
            <p:spPr bwMode="auto">
              <a:xfrm flipH="1" flipV="1">
                <a:off x="2544" y="960"/>
                <a:ext cx="1344" cy="0"/>
              </a:xfrm>
              <a:prstGeom prst="line">
                <a:avLst/>
              </a:prstGeom>
              <a:noFill/>
              <a:ln w="9525">
                <a:solidFill>
                  <a:schemeClr val="tx1"/>
                </a:solidFill>
                <a:round/>
                <a:headEnd/>
                <a:tailEnd type="triangle" w="med" len="med"/>
              </a:ln>
            </p:spPr>
            <p:txBody>
              <a:bodyPr/>
              <a:lstStyle/>
              <a:p>
                <a:endParaRPr lang="zh-CN" altLang="en-US"/>
              </a:p>
            </p:txBody>
          </p:sp>
          <p:sp>
            <p:nvSpPr>
              <p:cNvPr id="38941" name="Line 27"/>
              <p:cNvSpPr>
                <a:spLocks noChangeShapeType="1"/>
              </p:cNvSpPr>
              <p:nvPr/>
            </p:nvSpPr>
            <p:spPr bwMode="auto">
              <a:xfrm>
                <a:off x="2052" y="2024"/>
                <a:ext cx="417" cy="0"/>
              </a:xfrm>
              <a:prstGeom prst="line">
                <a:avLst/>
              </a:prstGeom>
              <a:noFill/>
              <a:ln w="9525">
                <a:solidFill>
                  <a:schemeClr val="tx1"/>
                </a:solidFill>
                <a:round/>
                <a:headEnd/>
                <a:tailEnd type="triangle" w="med" len="med"/>
              </a:ln>
            </p:spPr>
            <p:txBody>
              <a:bodyPr/>
              <a:lstStyle/>
              <a:p>
                <a:endParaRPr lang="zh-CN" altLang="en-US"/>
              </a:p>
            </p:txBody>
          </p:sp>
          <p:sp>
            <p:nvSpPr>
              <p:cNvPr id="38942" name="Line 28"/>
              <p:cNvSpPr>
                <a:spLocks noChangeShapeType="1"/>
              </p:cNvSpPr>
              <p:nvPr/>
            </p:nvSpPr>
            <p:spPr bwMode="auto">
              <a:xfrm flipH="1">
                <a:off x="1200" y="1152"/>
                <a:ext cx="417" cy="0"/>
              </a:xfrm>
              <a:prstGeom prst="line">
                <a:avLst/>
              </a:prstGeom>
              <a:noFill/>
              <a:ln w="9525">
                <a:solidFill>
                  <a:schemeClr val="tx1"/>
                </a:solidFill>
                <a:round/>
                <a:headEnd/>
                <a:tailEnd type="triangle" w="med" len="med"/>
              </a:ln>
            </p:spPr>
            <p:txBody>
              <a:bodyPr/>
              <a:lstStyle/>
              <a:p>
                <a:endParaRPr lang="zh-CN" altLang="en-US"/>
              </a:p>
            </p:txBody>
          </p:sp>
        </p:grpSp>
        <p:sp>
          <p:nvSpPr>
            <p:cNvPr id="38917" name="Line 30"/>
            <p:cNvSpPr>
              <a:spLocks noChangeShapeType="1"/>
            </p:cNvSpPr>
            <p:nvPr/>
          </p:nvSpPr>
          <p:spPr bwMode="auto">
            <a:xfrm>
              <a:off x="1226" y="1336"/>
              <a:ext cx="408" cy="227"/>
            </a:xfrm>
            <a:prstGeom prst="line">
              <a:avLst/>
            </a:prstGeom>
            <a:noFill/>
            <a:ln w="12700">
              <a:solidFill>
                <a:schemeClr val="tx1"/>
              </a:solidFill>
              <a:round/>
              <a:headEnd/>
              <a:tailEnd type="triangle" w="med" len="med"/>
            </a:ln>
          </p:spPr>
          <p:txBody>
            <a:bodyPr/>
            <a:lstStyle/>
            <a:p>
              <a:endParaRPr lang="zh-CN" altLang="en-US"/>
            </a:p>
          </p:txBody>
        </p:sp>
      </p:grpSp>
    </p:spTree>
  </p:cSld>
  <p:clrMapOvr>
    <a:masterClrMapping/>
  </p:clrMapOvr>
  <p:transition>
    <p:fade thruBlk="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bg>
      <p:bgPr>
        <a:solidFill>
          <a:srgbClr val="002060">
            <a:alpha val="40000"/>
          </a:srgbClr>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912165" y="333453"/>
            <a:ext cx="10361851" cy="587511"/>
          </a:xfrm>
        </p:spPr>
        <p:txBody>
          <a:bodyPr>
            <a:normAutofit fontScale="90000"/>
          </a:bodyPr>
          <a:lstStyle/>
          <a:p>
            <a:r>
              <a:rPr lang="zh-CN" altLang="zh-CN" sz="4800" dirty="0" smtClean="0">
                <a:latin typeface="宋体" pitchFamily="2" charset="-122"/>
              </a:rPr>
              <a:t>永续盘存法的例子</a:t>
            </a:r>
          </a:p>
        </p:txBody>
      </p:sp>
      <p:graphicFrame>
        <p:nvGraphicFramePr>
          <p:cNvPr id="45059" name="Object 3"/>
          <p:cNvGraphicFramePr>
            <a:graphicFrameLocks noGrp="1" noChangeAspect="1"/>
          </p:cNvGraphicFramePr>
          <p:nvPr>
            <p:ph type="body" idx="4294967295"/>
          </p:nvPr>
        </p:nvGraphicFramePr>
        <p:xfrm>
          <a:off x="107937" y="1135327"/>
          <a:ext cx="11974541" cy="5535306"/>
        </p:xfrm>
        <a:graphic>
          <a:graphicData uri="http://schemas.openxmlformats.org/presentationml/2006/ole">
            <mc:AlternateContent xmlns:mc="http://schemas.openxmlformats.org/markup-compatibility/2006">
              <mc:Choice xmlns:v="urn:schemas-microsoft-com:vml" Requires="v">
                <p:oleObj spid="_x0000_s1028" r:id="rId3" imgW="5498927" imgH="2099641" progId="Word.Document.8">
                  <p:embed/>
                </p:oleObj>
              </mc:Choice>
              <mc:Fallback>
                <p:oleObj r:id="rId3" imgW="5498927" imgH="2099641"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37" y="1135327"/>
                        <a:ext cx="11974541" cy="553530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3366"/>
                            </a:solidFill>
                          </a14:hiddenFill>
                        </a:ext>
                      </a:extLst>
                    </p:spPr>
                  </p:pic>
                </p:oleObj>
              </mc:Fallback>
            </mc:AlternateContent>
          </a:graphicData>
        </a:graphic>
      </p:graphicFrame>
      <p:sp>
        <p:nvSpPr>
          <p:cNvPr id="39940" name="Rectangle 5"/>
          <p:cNvSpPr>
            <a:spLocks noChangeArrowheads="1"/>
          </p:cNvSpPr>
          <p:nvPr/>
        </p:nvSpPr>
        <p:spPr bwMode="auto">
          <a:xfrm>
            <a:off x="283596" y="6302247"/>
            <a:ext cx="10535150" cy="479245"/>
          </a:xfrm>
          <a:prstGeom prst="rect">
            <a:avLst/>
          </a:prstGeom>
          <a:solidFill>
            <a:srgbClr val="CC99FF"/>
          </a:solidFill>
          <a:ln w="9525">
            <a:noFill/>
            <a:miter lim="800000"/>
            <a:headEnd/>
            <a:tailEnd/>
          </a:ln>
        </p:spPr>
        <p:txBody>
          <a:bodyPr wrap="none" lIns="108850" tIns="54425" rIns="108850" bIns="54425">
            <a:spAutoFit/>
          </a:bodyPr>
          <a:lstStyle/>
          <a:p>
            <a:pPr algn="l">
              <a:spcBef>
                <a:spcPct val="0"/>
              </a:spcBef>
            </a:pPr>
            <a:r>
              <a:rPr lang="zh-CN" altLang="en-US" sz="2400" dirty="0"/>
              <a:t>假设：第</a:t>
            </a:r>
            <a:r>
              <a:rPr lang="en-US" altLang="zh-CN" sz="2400" dirty="0"/>
              <a:t>1</a:t>
            </a:r>
            <a:r>
              <a:rPr lang="zh-CN" altLang="en-US" sz="2400" dirty="0"/>
              <a:t>年以前的存量为</a:t>
            </a:r>
            <a:r>
              <a:rPr lang="en-US" altLang="zh-CN" sz="2400" dirty="0"/>
              <a:t>0</a:t>
            </a:r>
            <a:r>
              <a:rPr lang="zh-CN" altLang="en-US" sz="2400" dirty="0"/>
              <a:t>，并采用直线折旧法；固定资产使用年限为</a:t>
            </a:r>
            <a:r>
              <a:rPr lang="en-US" altLang="zh-CN" sz="2400" dirty="0"/>
              <a:t>4</a:t>
            </a:r>
            <a:r>
              <a:rPr lang="zh-CN" altLang="en-US" sz="2400" dirty="0"/>
              <a:t>年。</a:t>
            </a:r>
          </a:p>
        </p:txBody>
      </p:sp>
      <p:sp>
        <p:nvSpPr>
          <p:cNvPr id="45061" name="AutoShape 7"/>
          <p:cNvSpPr>
            <a:spLocks noChangeArrowheads="1"/>
          </p:cNvSpPr>
          <p:nvPr/>
        </p:nvSpPr>
        <p:spPr bwMode="auto">
          <a:xfrm>
            <a:off x="526983" y="333452"/>
            <a:ext cx="1441262" cy="647850"/>
          </a:xfrm>
          <a:prstGeom prst="wedgeRoundRectCallout">
            <a:avLst>
              <a:gd name="adj1" fmla="val 102421"/>
              <a:gd name="adj2" fmla="val 321079"/>
              <a:gd name="adj3" fmla="val 16667"/>
            </a:avLst>
          </a:prstGeom>
          <a:solidFill>
            <a:schemeClr val="accent1"/>
          </a:solidFill>
          <a:ln w="12700">
            <a:solidFill>
              <a:schemeClr val="tx1"/>
            </a:solidFill>
            <a:miter lim="800000"/>
            <a:headEnd/>
            <a:tailEnd/>
          </a:ln>
        </p:spPr>
        <p:txBody>
          <a:bodyPr lIns="108850" tIns="54425" rIns="108850" bIns="54425"/>
          <a:lstStyle/>
          <a:p>
            <a:pPr>
              <a:spcBef>
                <a:spcPct val="0"/>
              </a:spcBef>
            </a:pPr>
            <a:r>
              <a:rPr lang="en-US" altLang="zh-CN">
                <a:solidFill>
                  <a:schemeClr val="tx1"/>
                </a:solidFill>
                <a:latin typeface="Arial" pitchFamily="34" charset="0"/>
                <a:ea typeface="宋体" pitchFamily="2" charset="-122"/>
              </a:rPr>
              <a:t>c=a/b</a:t>
            </a:r>
          </a:p>
        </p:txBody>
      </p:sp>
      <p:sp>
        <p:nvSpPr>
          <p:cNvPr id="45062" name="AutoShape 8"/>
          <p:cNvSpPr>
            <a:spLocks noChangeArrowheads="1"/>
          </p:cNvSpPr>
          <p:nvPr/>
        </p:nvSpPr>
        <p:spPr bwMode="auto">
          <a:xfrm>
            <a:off x="2446548" y="836807"/>
            <a:ext cx="6529067" cy="647850"/>
          </a:xfrm>
          <a:prstGeom prst="wedgeRoundRectCallout">
            <a:avLst>
              <a:gd name="adj1" fmla="val -48250"/>
              <a:gd name="adj2" fmla="val 284560"/>
              <a:gd name="adj3" fmla="val 16667"/>
            </a:avLst>
          </a:prstGeom>
          <a:solidFill>
            <a:schemeClr val="accent1"/>
          </a:solidFill>
          <a:ln w="12700">
            <a:solidFill>
              <a:schemeClr val="tx1"/>
            </a:solidFill>
            <a:miter lim="800000"/>
            <a:headEnd/>
            <a:tailEnd/>
          </a:ln>
        </p:spPr>
        <p:txBody>
          <a:bodyPr lIns="108850" tIns="54425" rIns="108850" bIns="54425"/>
          <a:lstStyle/>
          <a:p>
            <a:pPr>
              <a:spcBef>
                <a:spcPct val="0"/>
              </a:spcBef>
            </a:pPr>
            <a:r>
              <a:rPr lang="en-US" altLang="zh-CN">
                <a:solidFill>
                  <a:schemeClr val="tx1"/>
                </a:solidFill>
                <a:latin typeface="Arial" pitchFamily="34" charset="0"/>
                <a:ea typeface="宋体" pitchFamily="2" charset="-122"/>
              </a:rPr>
              <a:t>d=c(-3)+c(-2)+c(-1)+c</a:t>
            </a:r>
          </a:p>
        </p:txBody>
      </p:sp>
      <p:sp>
        <p:nvSpPr>
          <p:cNvPr id="45063" name="AutoShape 9"/>
          <p:cNvSpPr>
            <a:spLocks noChangeArrowheads="1"/>
          </p:cNvSpPr>
          <p:nvPr/>
        </p:nvSpPr>
        <p:spPr bwMode="auto">
          <a:xfrm>
            <a:off x="3502629" y="333452"/>
            <a:ext cx="1441262" cy="647850"/>
          </a:xfrm>
          <a:prstGeom prst="wedgeRoundRectCallout">
            <a:avLst>
              <a:gd name="adj1" fmla="val -180690"/>
              <a:gd name="adj2" fmla="val 428921"/>
              <a:gd name="adj3" fmla="val 16667"/>
            </a:avLst>
          </a:prstGeom>
          <a:solidFill>
            <a:schemeClr val="accent1"/>
          </a:solidFill>
          <a:ln w="12700">
            <a:solidFill>
              <a:schemeClr val="tx1"/>
            </a:solidFill>
            <a:miter lim="800000"/>
            <a:headEnd/>
            <a:tailEnd/>
          </a:ln>
        </p:spPr>
        <p:txBody>
          <a:bodyPr lIns="108850" tIns="54425" rIns="108850" bIns="54425"/>
          <a:lstStyle/>
          <a:p>
            <a:pPr>
              <a:spcBef>
                <a:spcPct val="0"/>
              </a:spcBef>
            </a:pPr>
            <a:r>
              <a:rPr lang="en-US" altLang="zh-CN">
                <a:solidFill>
                  <a:schemeClr val="tx1"/>
                </a:solidFill>
                <a:latin typeface="Arial" pitchFamily="34" charset="0"/>
                <a:ea typeface="宋体" pitchFamily="2" charset="-122"/>
              </a:rPr>
              <a:t>e=d/4</a:t>
            </a:r>
          </a:p>
        </p:txBody>
      </p:sp>
      <p:sp>
        <p:nvSpPr>
          <p:cNvPr id="45064" name="AutoShape 10"/>
          <p:cNvSpPr>
            <a:spLocks noChangeArrowheads="1"/>
          </p:cNvSpPr>
          <p:nvPr/>
        </p:nvSpPr>
        <p:spPr bwMode="auto">
          <a:xfrm>
            <a:off x="5134365" y="260410"/>
            <a:ext cx="1441263" cy="647850"/>
          </a:xfrm>
          <a:prstGeom prst="wedgeRoundRectCallout">
            <a:avLst>
              <a:gd name="adj1" fmla="val -214759"/>
              <a:gd name="adj2" fmla="val 479903"/>
              <a:gd name="adj3" fmla="val 16667"/>
            </a:avLst>
          </a:prstGeom>
          <a:solidFill>
            <a:schemeClr val="accent1"/>
          </a:solidFill>
          <a:ln w="12700">
            <a:solidFill>
              <a:schemeClr val="tx1"/>
            </a:solidFill>
            <a:miter lim="800000"/>
            <a:headEnd/>
            <a:tailEnd/>
          </a:ln>
        </p:spPr>
        <p:txBody>
          <a:bodyPr lIns="108850" tIns="54425" rIns="108850" bIns="54425"/>
          <a:lstStyle/>
          <a:p>
            <a:pPr>
              <a:spcBef>
                <a:spcPct val="0"/>
              </a:spcBef>
            </a:pPr>
            <a:r>
              <a:rPr lang="en-US" altLang="zh-CN">
                <a:solidFill>
                  <a:schemeClr val="tx1"/>
                </a:solidFill>
                <a:latin typeface="Arial" pitchFamily="34" charset="0"/>
                <a:ea typeface="宋体" pitchFamily="2" charset="-122"/>
              </a:rPr>
              <a:t>f=c-e</a:t>
            </a:r>
          </a:p>
        </p:txBody>
      </p:sp>
      <p:sp>
        <p:nvSpPr>
          <p:cNvPr id="45065" name="AutoShape 11"/>
          <p:cNvSpPr>
            <a:spLocks noChangeArrowheads="1"/>
          </p:cNvSpPr>
          <p:nvPr/>
        </p:nvSpPr>
        <p:spPr bwMode="auto">
          <a:xfrm>
            <a:off x="6768219" y="188957"/>
            <a:ext cx="2110043" cy="647850"/>
          </a:xfrm>
          <a:prstGeom prst="wedgeRoundRectCallout">
            <a:avLst>
              <a:gd name="adj1" fmla="val -249199"/>
              <a:gd name="adj2" fmla="val 550491"/>
              <a:gd name="adj3" fmla="val 16667"/>
            </a:avLst>
          </a:prstGeom>
          <a:solidFill>
            <a:schemeClr val="accent1"/>
          </a:solidFill>
          <a:ln w="12700">
            <a:solidFill>
              <a:schemeClr val="tx1"/>
            </a:solidFill>
            <a:miter lim="800000"/>
            <a:headEnd/>
            <a:tailEnd/>
          </a:ln>
        </p:spPr>
        <p:txBody>
          <a:bodyPr lIns="108850" tIns="54425" rIns="108850" bIns="54425"/>
          <a:lstStyle/>
          <a:p>
            <a:pPr>
              <a:spcBef>
                <a:spcPct val="0"/>
              </a:spcBef>
            </a:pPr>
            <a:r>
              <a:rPr lang="en-US" altLang="zh-CN">
                <a:solidFill>
                  <a:schemeClr val="tx1"/>
                </a:solidFill>
                <a:latin typeface="Arial" pitchFamily="34" charset="0"/>
                <a:ea typeface="宋体" pitchFamily="2" charset="-122"/>
              </a:rPr>
              <a:t>g=f+g(-1)</a:t>
            </a:r>
          </a:p>
        </p:txBody>
      </p:sp>
      <p:sp>
        <p:nvSpPr>
          <p:cNvPr id="45066" name="AutoShape 12"/>
          <p:cNvSpPr>
            <a:spLocks noChangeArrowheads="1"/>
          </p:cNvSpPr>
          <p:nvPr/>
        </p:nvSpPr>
        <p:spPr bwMode="auto">
          <a:xfrm>
            <a:off x="9070852" y="188957"/>
            <a:ext cx="2110043" cy="647850"/>
          </a:xfrm>
          <a:prstGeom prst="wedgeRoundRectCallout">
            <a:avLst>
              <a:gd name="adj1" fmla="val -367153"/>
              <a:gd name="adj2" fmla="val 597551"/>
              <a:gd name="adj3" fmla="val 16667"/>
            </a:avLst>
          </a:prstGeom>
          <a:solidFill>
            <a:schemeClr val="accent1"/>
          </a:solidFill>
          <a:ln w="12700">
            <a:solidFill>
              <a:schemeClr val="tx1"/>
            </a:solidFill>
            <a:miter lim="800000"/>
            <a:headEnd/>
            <a:tailEnd/>
          </a:ln>
        </p:spPr>
        <p:txBody>
          <a:bodyPr lIns="108850" tIns="54425" rIns="108850" bIns="54425"/>
          <a:lstStyle/>
          <a:p>
            <a:pPr>
              <a:spcBef>
                <a:spcPct val="0"/>
              </a:spcBef>
            </a:pPr>
            <a:r>
              <a:rPr lang="en-US" altLang="zh-CN">
                <a:solidFill>
                  <a:schemeClr val="tx1"/>
                </a:solidFill>
                <a:latin typeface="Arial" pitchFamily="34" charset="0"/>
                <a:ea typeface="宋体" pitchFamily="2" charset="-122"/>
              </a:rPr>
              <a:t>h=g×b</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blinds(horizontal)">
                                      <p:cBhvr>
                                        <p:cTn id="7" dur="500"/>
                                        <p:tgtEl>
                                          <p:spTgt spid="450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61"/>
                                        </p:tgtEl>
                                        <p:attrNameLst>
                                          <p:attrName>style.visibility</p:attrName>
                                        </p:attrNameLst>
                                      </p:cBhvr>
                                      <p:to>
                                        <p:strVal val="visible"/>
                                      </p:to>
                                    </p:set>
                                    <p:animEffect transition="in" filter="blinds(horizontal)">
                                      <p:cBhvr>
                                        <p:cTn id="12" dur="500"/>
                                        <p:tgtEl>
                                          <p:spTgt spid="45061"/>
                                        </p:tgtEl>
                                      </p:cBhvr>
                                    </p:animEffect>
                                  </p:childTnLst>
                                  <p:subTnLst>
                                    <p:set>
                                      <p:cBhvr override="childStyle">
                                        <p:cTn dur="1" fill="hold" display="0" masterRel="nextClick" afterEffect="1"/>
                                        <p:tgtEl>
                                          <p:spTgt spid="45061"/>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062"/>
                                        </p:tgtEl>
                                        <p:attrNameLst>
                                          <p:attrName>style.visibility</p:attrName>
                                        </p:attrNameLst>
                                      </p:cBhvr>
                                      <p:to>
                                        <p:strVal val="visible"/>
                                      </p:to>
                                    </p:set>
                                    <p:animEffect transition="in" filter="blinds(horizontal)">
                                      <p:cBhvr>
                                        <p:cTn id="17" dur="500"/>
                                        <p:tgtEl>
                                          <p:spTgt spid="45062"/>
                                        </p:tgtEl>
                                      </p:cBhvr>
                                    </p:animEffect>
                                  </p:childTnLst>
                                  <p:subTnLst>
                                    <p:set>
                                      <p:cBhvr override="childStyle">
                                        <p:cTn dur="1" fill="hold" display="0" masterRel="nextClick" afterEffect="1"/>
                                        <p:tgtEl>
                                          <p:spTgt spid="45062"/>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063"/>
                                        </p:tgtEl>
                                        <p:attrNameLst>
                                          <p:attrName>style.visibility</p:attrName>
                                        </p:attrNameLst>
                                      </p:cBhvr>
                                      <p:to>
                                        <p:strVal val="visible"/>
                                      </p:to>
                                    </p:set>
                                    <p:animEffect transition="in" filter="blinds(horizontal)">
                                      <p:cBhvr>
                                        <p:cTn id="22" dur="500"/>
                                        <p:tgtEl>
                                          <p:spTgt spid="45063"/>
                                        </p:tgtEl>
                                      </p:cBhvr>
                                    </p:animEffect>
                                  </p:childTnLst>
                                  <p:subTnLst>
                                    <p:set>
                                      <p:cBhvr override="childStyle">
                                        <p:cTn dur="1" fill="hold" display="0" masterRel="nextClick" afterEffect="1"/>
                                        <p:tgtEl>
                                          <p:spTgt spid="45063"/>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5064"/>
                                        </p:tgtEl>
                                        <p:attrNameLst>
                                          <p:attrName>style.visibility</p:attrName>
                                        </p:attrNameLst>
                                      </p:cBhvr>
                                      <p:to>
                                        <p:strVal val="visible"/>
                                      </p:to>
                                    </p:set>
                                    <p:animEffect transition="in" filter="blinds(horizontal)">
                                      <p:cBhvr>
                                        <p:cTn id="27" dur="500"/>
                                        <p:tgtEl>
                                          <p:spTgt spid="45064"/>
                                        </p:tgtEl>
                                      </p:cBhvr>
                                    </p:animEffect>
                                  </p:childTnLst>
                                  <p:subTnLst>
                                    <p:set>
                                      <p:cBhvr override="childStyle">
                                        <p:cTn dur="1" fill="hold" display="0" masterRel="nextClick" afterEffect="1"/>
                                        <p:tgtEl>
                                          <p:spTgt spid="45064"/>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5065"/>
                                        </p:tgtEl>
                                        <p:attrNameLst>
                                          <p:attrName>style.visibility</p:attrName>
                                        </p:attrNameLst>
                                      </p:cBhvr>
                                      <p:to>
                                        <p:strVal val="visible"/>
                                      </p:to>
                                    </p:set>
                                    <p:animEffect transition="in" filter="blinds(horizontal)">
                                      <p:cBhvr>
                                        <p:cTn id="32" dur="500"/>
                                        <p:tgtEl>
                                          <p:spTgt spid="45065"/>
                                        </p:tgtEl>
                                      </p:cBhvr>
                                    </p:animEffect>
                                  </p:childTnLst>
                                  <p:subTnLst>
                                    <p:set>
                                      <p:cBhvr override="childStyle">
                                        <p:cTn dur="1" fill="hold" display="0" masterRel="nextClick" afterEffect="1"/>
                                        <p:tgtEl>
                                          <p:spTgt spid="45065"/>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5066"/>
                                        </p:tgtEl>
                                        <p:attrNameLst>
                                          <p:attrName>style.visibility</p:attrName>
                                        </p:attrNameLst>
                                      </p:cBhvr>
                                      <p:to>
                                        <p:strVal val="visible"/>
                                      </p:to>
                                    </p:set>
                                    <p:animEffect transition="in" filter="blinds(horizontal)">
                                      <p:cBhvr>
                                        <p:cTn id="37" dur="500"/>
                                        <p:tgtEl>
                                          <p:spTgt spid="45066"/>
                                        </p:tgtEl>
                                      </p:cBhvr>
                                    </p:animEffect>
                                  </p:childTnLst>
                                  <p:subTnLst>
                                    <p:set>
                                      <p:cBhvr override="childStyle">
                                        <p:cTn dur="1" fill="hold" display="0" masterRel="nextClick" afterEffect="1"/>
                                        <p:tgtEl>
                                          <p:spTgt spid="4506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animBg="1" autoUpdateAnimBg="0"/>
      <p:bldP spid="45062" grpId="0" animBg="1" autoUpdateAnimBg="0"/>
      <p:bldP spid="45063" grpId="0" animBg="1" autoUpdateAnimBg="0"/>
      <p:bldP spid="45064" grpId="0" animBg="1" autoUpdateAnimBg="0"/>
      <p:bldP spid="45065" grpId="0" animBg="1" autoUpdateAnimBg="0"/>
      <p:bldP spid="45066"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0630" y="2421682"/>
            <a:ext cx="3479254" cy="2862322"/>
          </a:xfrm>
          <a:prstGeom prst="rect">
            <a:avLst/>
          </a:prstGeom>
        </p:spPr>
        <p:txBody>
          <a:bodyPr wrap="square">
            <a:spAutoFit/>
          </a:bodyPr>
          <a:lstStyle/>
          <a:p>
            <a:pPr marL="609600" indent="-609600">
              <a:lnSpc>
                <a:spcPct val="150000"/>
              </a:lnSpc>
              <a:buFont typeface="Wingdings" pitchFamily="2" charset="2"/>
              <a:buChar char="n"/>
            </a:pPr>
            <a:r>
              <a:rPr lang="zh-CN" altLang="zh-CN" sz="2000" b="1" dirty="0" smtClean="0">
                <a:solidFill>
                  <a:schemeClr val="tx2"/>
                </a:solidFill>
                <a:latin typeface="微软雅黑" pitchFamily="34" charset="-122"/>
                <a:ea typeface="微软雅黑" pitchFamily="34" charset="-122"/>
              </a:rPr>
              <a:t>现期市价法</a:t>
            </a:r>
          </a:p>
          <a:p>
            <a:pPr marL="609600" indent="-609600">
              <a:lnSpc>
                <a:spcPct val="150000"/>
              </a:lnSpc>
              <a:buFont typeface="Wingdings" pitchFamily="2" charset="2"/>
              <a:buChar char="n"/>
            </a:pPr>
            <a:r>
              <a:rPr lang="zh-CN" altLang="zh-CN" sz="2000" b="1" dirty="0" smtClean="0">
                <a:solidFill>
                  <a:schemeClr val="tx2"/>
                </a:solidFill>
                <a:latin typeface="微软雅黑" pitchFamily="34" charset="-122"/>
                <a:ea typeface="微软雅黑" pitchFamily="34" charset="-122"/>
              </a:rPr>
              <a:t>重置成本法</a:t>
            </a:r>
          </a:p>
          <a:p>
            <a:pPr marL="609600" indent="-609600">
              <a:lnSpc>
                <a:spcPct val="150000"/>
              </a:lnSpc>
              <a:buFont typeface="Wingdings" pitchFamily="2" charset="2"/>
              <a:buChar char="n"/>
            </a:pPr>
            <a:r>
              <a:rPr lang="zh-CN" altLang="zh-CN" sz="2000" b="1" dirty="0" smtClean="0">
                <a:solidFill>
                  <a:schemeClr val="tx2"/>
                </a:solidFill>
                <a:latin typeface="微软雅黑" pitchFamily="34" charset="-122"/>
                <a:ea typeface="微软雅黑" pitchFamily="34" charset="-122"/>
              </a:rPr>
              <a:t>价格指数法</a:t>
            </a:r>
          </a:p>
          <a:p>
            <a:pPr marL="609600" indent="-609600">
              <a:lnSpc>
                <a:spcPct val="150000"/>
              </a:lnSpc>
              <a:buFont typeface="Wingdings" pitchFamily="2" charset="2"/>
              <a:buChar char="n"/>
            </a:pPr>
            <a:r>
              <a:rPr lang="zh-CN" altLang="zh-CN" sz="2000" b="1" dirty="0" smtClean="0">
                <a:solidFill>
                  <a:schemeClr val="tx2"/>
                </a:solidFill>
                <a:latin typeface="微软雅黑" pitchFamily="34" charset="-122"/>
                <a:ea typeface="微软雅黑" pitchFamily="34" charset="-122"/>
              </a:rPr>
              <a:t>收益现值法</a:t>
            </a:r>
          </a:p>
          <a:p>
            <a:pPr marL="609600" indent="-609600">
              <a:lnSpc>
                <a:spcPct val="150000"/>
              </a:lnSpc>
              <a:buFont typeface="Wingdings" pitchFamily="2" charset="2"/>
              <a:buChar char="n"/>
            </a:pPr>
            <a:r>
              <a:rPr lang="zh-CN" altLang="zh-CN" sz="2000" b="1" dirty="0" smtClean="0">
                <a:solidFill>
                  <a:schemeClr val="tx2"/>
                </a:solidFill>
                <a:latin typeface="微软雅黑" pitchFamily="34" charset="-122"/>
                <a:ea typeface="微软雅黑" pitchFamily="34" charset="-122"/>
              </a:rPr>
              <a:t>永续盘存法</a:t>
            </a:r>
          </a:p>
          <a:p>
            <a:pPr marL="609600" indent="-609600">
              <a:lnSpc>
                <a:spcPct val="150000"/>
              </a:lnSpc>
              <a:buFont typeface="Wingdings" pitchFamily="2" charset="2"/>
              <a:buChar char="n"/>
            </a:pPr>
            <a:r>
              <a:rPr lang="zh-CN" altLang="zh-CN" sz="2000" b="1" dirty="0" smtClean="0">
                <a:solidFill>
                  <a:srgbClr val="FF0000"/>
                </a:solidFill>
                <a:latin typeface="微软雅黑" pitchFamily="34" charset="-122"/>
                <a:ea typeface="微软雅黑" pitchFamily="34" charset="-122"/>
              </a:rPr>
              <a:t>汇率调整法</a:t>
            </a:r>
          </a:p>
        </p:txBody>
      </p:sp>
      <p:sp>
        <p:nvSpPr>
          <p:cNvPr id="3" name="矩形 2">
            <a:extLst>
              <a:ext uri="{FF2B5EF4-FFF2-40B4-BE49-F238E27FC236}">
                <a16:creationId xmlns:a16="http://schemas.microsoft.com/office/drawing/2014/main" id="{CD7A0A50-A1E9-47F1-B630-0444970FB2E5}"/>
              </a:ext>
            </a:extLst>
          </p:cNvPr>
          <p:cNvSpPr/>
          <p:nvPr/>
        </p:nvSpPr>
        <p:spPr>
          <a:xfrm>
            <a:off x="803865" y="323439"/>
            <a:ext cx="7160935" cy="1969770"/>
          </a:xfrm>
          <a:prstGeom prst="rect">
            <a:avLst/>
          </a:prstGeom>
        </p:spPr>
        <p:txBody>
          <a:bodyPr wrap="none">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三、资产与负债统计的估价原则和方法</a:t>
            </a:r>
          </a:p>
          <a:p>
            <a:endParaRPr lang="zh-CN" altLang="en-US" sz="3000" b="1" dirty="0" smtClean="0">
              <a:solidFill>
                <a:schemeClr val="bg1"/>
              </a:solidFill>
              <a:latin typeface="宋体" pitchFamily="2" charset="-122"/>
              <a:ea typeface="宋体" pitchFamily="2" charset="-122"/>
            </a:endParaRP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4"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CH2-4</a:t>
            </a:r>
            <a:r>
              <a:rPr lang="zh-CN" altLang="en-US" dirty="0" smtClean="0">
                <a:latin typeface="KaiTi" panose="02010609060101010101" pitchFamily="49" charset="-122"/>
                <a:ea typeface="KaiTi" panose="02010609060101010101" pitchFamily="49" charset="-122"/>
              </a:rPr>
              <a:t> 资产与负债统计</a:t>
            </a:r>
            <a:endParaRPr lang="zh-CN" altLang="en-US" dirty="0">
              <a:latin typeface="KaiTi" panose="02010609060101010101" pitchFamily="49" charset="-122"/>
              <a:ea typeface="KaiTi" panose="02010609060101010101" pitchFamily="49" charset="-122"/>
            </a:endParaRPr>
          </a:p>
        </p:txBody>
      </p:sp>
      <p:sp>
        <p:nvSpPr>
          <p:cNvPr id="7"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56</a:t>
            </a:fld>
            <a:endParaRPr lang="zh-CN" altLang="en-US" dirty="0"/>
          </a:p>
        </p:txBody>
      </p:sp>
      <p:sp>
        <p:nvSpPr>
          <p:cNvPr id="8" name="自选图形 5"/>
          <p:cNvSpPr>
            <a:spLocks noChangeArrowheads="1"/>
          </p:cNvSpPr>
          <p:nvPr/>
        </p:nvSpPr>
        <p:spPr bwMode="auto">
          <a:xfrm>
            <a:off x="4583038" y="2349674"/>
            <a:ext cx="6840760" cy="3456384"/>
          </a:xfrm>
          <a:prstGeom prst="roundRect">
            <a:avLst>
              <a:gd name="adj" fmla="val 16667"/>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p:spPr>
        <p:txBody>
          <a:bodyPr wrap="none" anchor="ctr"/>
          <a:lstStyle/>
          <a:p>
            <a:pPr>
              <a:lnSpc>
                <a:spcPct val="150000"/>
              </a:lnSpc>
              <a:buFont typeface="Wingdings" pitchFamily="2" charset="2"/>
              <a:buChar char="l"/>
            </a:pPr>
            <a:r>
              <a:rPr lang="zh-CN" altLang="en-US" sz="2000" b="1" dirty="0" smtClean="0">
                <a:solidFill>
                  <a:srgbClr val="FF0000"/>
                </a:solidFill>
                <a:latin typeface="微软雅黑" pitchFamily="34" charset="-122"/>
                <a:ea typeface="微软雅黑" pitchFamily="34" charset="-122"/>
              </a:rPr>
              <a:t>汇率调整法</a:t>
            </a:r>
            <a:r>
              <a:rPr lang="zh-CN" altLang="en-US" sz="2000" b="1" dirty="0" smtClean="0">
                <a:solidFill>
                  <a:srgbClr val="0070C0"/>
                </a:solidFill>
                <a:latin typeface="微软雅黑" pitchFamily="34" charset="-122"/>
                <a:ea typeface="微软雅黑" pitchFamily="34" charset="-122"/>
              </a:rPr>
              <a:t>以被估价资产的实际购置价格为定基价格，</a:t>
            </a:r>
            <a:endParaRPr lang="en-US" altLang="zh-CN" sz="2000" b="1" dirty="0" smtClean="0">
              <a:solidFill>
                <a:srgbClr val="0070C0"/>
              </a:solidFill>
              <a:latin typeface="微软雅黑" pitchFamily="34" charset="-122"/>
              <a:ea typeface="微软雅黑" pitchFamily="34" charset="-122"/>
            </a:endParaRPr>
          </a:p>
          <a:p>
            <a:pPr indent="177800">
              <a:lnSpc>
                <a:spcPct val="150000"/>
              </a:lnSpc>
            </a:pPr>
            <a:r>
              <a:rPr lang="zh-CN" altLang="en-US" sz="2000" b="1" dirty="0" smtClean="0">
                <a:solidFill>
                  <a:srgbClr val="0070C0"/>
                </a:solidFill>
                <a:latin typeface="微软雅黑" pitchFamily="34" charset="-122"/>
                <a:ea typeface="微软雅黑" pitchFamily="34" charset="-122"/>
              </a:rPr>
              <a:t>用汇率变动指数进行调整来确定资产的估算价值。</a:t>
            </a:r>
            <a:endParaRPr lang="en-US" altLang="zh-CN" sz="2000" b="1" dirty="0" smtClean="0">
              <a:solidFill>
                <a:srgbClr val="0070C0"/>
              </a:solidFill>
              <a:latin typeface="微软雅黑" pitchFamily="34" charset="-122"/>
              <a:ea typeface="微软雅黑" pitchFamily="34" charset="-122"/>
            </a:endParaRPr>
          </a:p>
          <a:p>
            <a:pPr>
              <a:lnSpc>
                <a:spcPct val="150000"/>
              </a:lnSpc>
              <a:buFont typeface="Wingdings" pitchFamily="2" charset="2"/>
              <a:buChar char="l"/>
            </a:pPr>
            <a:r>
              <a:rPr lang="zh-CN" altLang="en-US" sz="2000" b="1" dirty="0" smtClean="0">
                <a:solidFill>
                  <a:srgbClr val="0070C0"/>
                </a:solidFill>
                <a:latin typeface="微软雅黑" pitchFamily="34" charset="-122"/>
                <a:ea typeface="微软雅黑" pitchFamily="34" charset="-122"/>
              </a:rPr>
              <a:t>汇率变动指数是以核算期汇率与资产购置时汇率相对比</a:t>
            </a:r>
            <a:endParaRPr lang="en-US" altLang="zh-CN" sz="2000" b="1" dirty="0" smtClean="0">
              <a:solidFill>
                <a:srgbClr val="0070C0"/>
              </a:solidFill>
              <a:latin typeface="微软雅黑" pitchFamily="34" charset="-122"/>
              <a:ea typeface="微软雅黑" pitchFamily="34" charset="-122"/>
            </a:endParaRPr>
          </a:p>
          <a:p>
            <a:pPr indent="177800">
              <a:lnSpc>
                <a:spcPct val="150000"/>
              </a:lnSpc>
            </a:pPr>
            <a:r>
              <a:rPr lang="zh-CN" altLang="en-US" sz="2000" b="1" dirty="0" smtClean="0">
                <a:solidFill>
                  <a:srgbClr val="0070C0"/>
                </a:solidFill>
                <a:latin typeface="微软雅黑" pitchFamily="34" charset="-122"/>
                <a:ea typeface="微软雅黑" pitchFamily="34" charset="-122"/>
              </a:rPr>
              <a:t>的相对数。 </a:t>
            </a:r>
          </a:p>
          <a:p>
            <a:pPr>
              <a:lnSpc>
                <a:spcPct val="150000"/>
              </a:lnSpc>
              <a:defRPr/>
            </a:pPr>
            <a:endParaRPr lang="zh-CN" altLang="en-US" sz="2000" b="1" dirty="0">
              <a:latin typeface="微软雅黑" pitchFamily="34" charset="-122"/>
              <a:ea typeface="微软雅黑" pitchFamily="34" charset="-122"/>
            </a:endParaRPr>
          </a:p>
        </p:txBody>
      </p:sp>
      <p:sp>
        <p:nvSpPr>
          <p:cNvPr id="9" name="对角圆角矩形 10">
            <a:extLst>
              <a:ext uri="{FF2B5EF4-FFF2-40B4-BE49-F238E27FC236}">
                <a16:creationId xmlns:a16="http://schemas.microsoft.com/office/drawing/2014/main" id="{347A1711-A3EC-47E2-9FCB-812AB9F2297C}"/>
              </a:ext>
            </a:extLst>
          </p:cNvPr>
          <p:cNvSpPr/>
          <p:nvPr/>
        </p:nvSpPr>
        <p:spPr>
          <a:xfrm>
            <a:off x="187937" y="1125538"/>
            <a:ext cx="5043173" cy="720167"/>
          </a:xfrm>
          <a:prstGeom prst="round2Diag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（二）资产</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与负债估价方法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wipe(down)">
                                      <p:cBhvr>
                                        <p:cTn id="7" dur="500"/>
                                        <p:tgtEl>
                                          <p:spTgt spid="8">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down)">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down)">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wipe(down)">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wipe(down)">
                                      <p:cBhvr>
                                        <p:cTn id="2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7A0A50-A1E9-47F1-B630-0444970FB2E5}"/>
              </a:ext>
            </a:extLst>
          </p:cNvPr>
          <p:cNvSpPr/>
          <p:nvPr/>
        </p:nvSpPr>
        <p:spPr>
          <a:xfrm>
            <a:off x="803865" y="323439"/>
            <a:ext cx="4698722" cy="1969770"/>
          </a:xfrm>
          <a:prstGeom prst="rect">
            <a:avLst/>
          </a:prstGeom>
        </p:spPr>
        <p:txBody>
          <a:bodyPr wrap="none">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四、资产与负债存量统计</a:t>
            </a:r>
          </a:p>
          <a:p>
            <a:endParaRPr lang="zh-CN" altLang="en-US" sz="3000" b="1" dirty="0" smtClean="0">
              <a:solidFill>
                <a:schemeClr val="bg1"/>
              </a:solidFill>
              <a:latin typeface="宋体" pitchFamily="2" charset="-122"/>
              <a:ea typeface="宋体" pitchFamily="2" charset="-122"/>
            </a:endParaRP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3"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CH2-4</a:t>
            </a:r>
            <a:r>
              <a:rPr lang="zh-CN" altLang="en-US" dirty="0" smtClean="0">
                <a:latin typeface="KaiTi" panose="02010609060101010101" pitchFamily="49" charset="-122"/>
                <a:ea typeface="KaiTi" panose="02010609060101010101" pitchFamily="49" charset="-122"/>
              </a:rPr>
              <a:t> 资产与负债统计</a:t>
            </a:r>
            <a:endParaRPr lang="zh-CN" altLang="en-US" dirty="0">
              <a:latin typeface="KaiTi" panose="02010609060101010101" pitchFamily="49" charset="-122"/>
              <a:ea typeface="KaiTi" panose="02010609060101010101" pitchFamily="49" charset="-122"/>
            </a:endParaRPr>
          </a:p>
        </p:txBody>
      </p:sp>
      <p:sp>
        <p:nvSpPr>
          <p:cNvPr id="5"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57</a:t>
            </a:fld>
            <a:endParaRPr lang="zh-CN" altLang="en-US" dirty="0"/>
          </a:p>
        </p:txBody>
      </p:sp>
      <p:sp>
        <p:nvSpPr>
          <p:cNvPr id="7" name="对角圆角矩形 10">
            <a:extLst>
              <a:ext uri="{FF2B5EF4-FFF2-40B4-BE49-F238E27FC236}">
                <a16:creationId xmlns:a16="http://schemas.microsoft.com/office/drawing/2014/main" id="{347A1711-A3EC-47E2-9FCB-812AB9F2297C}"/>
              </a:ext>
            </a:extLst>
          </p:cNvPr>
          <p:cNvSpPr/>
          <p:nvPr/>
        </p:nvSpPr>
        <p:spPr>
          <a:xfrm>
            <a:off x="190550" y="1072775"/>
            <a:ext cx="6120680" cy="720167"/>
          </a:xfrm>
          <a:prstGeom prst="round2Diag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（三）三</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个层次的资产与负债统计</a:t>
            </a:r>
          </a:p>
        </p:txBody>
      </p:sp>
      <p:sp>
        <p:nvSpPr>
          <p:cNvPr id="9" name="矩形 8"/>
          <p:cNvSpPr/>
          <p:nvPr/>
        </p:nvSpPr>
        <p:spPr>
          <a:xfrm>
            <a:off x="838622" y="2565698"/>
            <a:ext cx="10657184" cy="2461700"/>
          </a:xfrm>
          <a:prstGeom prst="rect">
            <a:avLst/>
          </a:prstGeom>
        </p:spPr>
        <p:txBody>
          <a:bodyPr wrap="square">
            <a:spAutoFit/>
          </a:bodyPr>
          <a:lstStyle/>
          <a:p>
            <a:pPr>
              <a:lnSpc>
                <a:spcPct val="200000"/>
              </a:lnSpc>
              <a:buFont typeface="Wingdings" pitchFamily="2" charset="2"/>
              <a:buChar char="u"/>
            </a:pPr>
            <a:r>
              <a:rPr lang="zh-CN" altLang="zh-CN" sz="2000" b="1" dirty="0" smtClean="0">
                <a:solidFill>
                  <a:srgbClr val="FF0000"/>
                </a:solidFill>
                <a:latin typeface="微软雅黑" pitchFamily="34" charset="-122"/>
                <a:ea typeface="微软雅黑" pitchFamily="34" charset="-122"/>
              </a:rPr>
              <a:t>机构单位资产负债表</a:t>
            </a:r>
            <a:r>
              <a:rPr lang="zh-CN" altLang="zh-CN" sz="2000" b="1" dirty="0" smtClean="0">
                <a:latin typeface="微软雅黑" pitchFamily="34" charset="-122"/>
                <a:ea typeface="微软雅黑" pitchFamily="34" charset="-122"/>
              </a:rPr>
              <a:t>是对机构单位的资产负债存量进行核算，主要是指企业资产负债表，是一种微观经济核算，这是国民经济核算的基础；</a:t>
            </a:r>
          </a:p>
          <a:p>
            <a:pPr>
              <a:lnSpc>
                <a:spcPct val="200000"/>
              </a:lnSpc>
              <a:buFont typeface="Wingdings" pitchFamily="2" charset="2"/>
              <a:buChar char="u"/>
            </a:pPr>
            <a:r>
              <a:rPr lang="zh-CN" altLang="zh-CN" sz="2000" b="1" dirty="0" smtClean="0">
                <a:solidFill>
                  <a:srgbClr val="FF0000"/>
                </a:solidFill>
                <a:latin typeface="微软雅黑" pitchFamily="34" charset="-122"/>
                <a:ea typeface="微软雅黑" pitchFamily="34" charset="-122"/>
              </a:rPr>
              <a:t>机构部门资产负债表</a:t>
            </a:r>
            <a:r>
              <a:rPr lang="zh-CN" altLang="zh-CN" sz="2000" b="1" dirty="0" smtClean="0">
                <a:latin typeface="微软雅黑" pitchFamily="34" charset="-122"/>
                <a:ea typeface="微软雅黑" pitchFamily="34" charset="-122"/>
              </a:rPr>
              <a:t>和经济总体资产负债表是宏观经济核算，属于国民资产负债核算；</a:t>
            </a:r>
          </a:p>
          <a:p>
            <a:pPr>
              <a:lnSpc>
                <a:spcPct val="200000"/>
              </a:lnSpc>
              <a:buFont typeface="Wingdings" pitchFamily="2" charset="2"/>
              <a:buChar char="u"/>
            </a:pPr>
            <a:r>
              <a:rPr lang="zh-CN" altLang="zh-CN" sz="2000" b="1" dirty="0" smtClean="0">
                <a:solidFill>
                  <a:srgbClr val="FF0000"/>
                </a:solidFill>
                <a:latin typeface="微软雅黑" pitchFamily="34" charset="-122"/>
                <a:ea typeface="微软雅黑" pitchFamily="34" charset="-122"/>
              </a:rPr>
              <a:t>经济总体资产负债表</a:t>
            </a:r>
            <a:r>
              <a:rPr lang="zh-CN" altLang="zh-CN" sz="2000" b="1" dirty="0" smtClean="0">
                <a:latin typeface="微软雅黑" pitchFamily="34" charset="-122"/>
                <a:ea typeface="微软雅黑" pitchFamily="34" charset="-122"/>
              </a:rPr>
              <a:t>包括地区经济总体和全国经济总体的资产负债表。</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solidFill>
            <a:srgbClr val="00B0F0"/>
          </a:solidFill>
        </p:spPr>
        <p:txBody>
          <a:bodyPr>
            <a:normAutofit/>
          </a:bodyPr>
          <a:lstStyle/>
          <a:p>
            <a:r>
              <a:rPr lang="en-US" altLang="zh-CN" sz="3600" b="1" dirty="0" smtClean="0">
                <a:latin typeface="微软雅黑" pitchFamily="34" charset="-122"/>
                <a:ea typeface="微软雅黑" pitchFamily="34" charset="-122"/>
              </a:rPr>
              <a:t>1.</a:t>
            </a:r>
            <a:r>
              <a:rPr lang="zh-CN" altLang="en-US" sz="3600" b="1" dirty="0" smtClean="0">
                <a:latin typeface="微软雅黑" pitchFamily="34" charset="-122"/>
                <a:ea typeface="微软雅黑" pitchFamily="34" charset="-122"/>
              </a:rPr>
              <a:t>机构单位的资产负债表 </a:t>
            </a:r>
          </a:p>
        </p:txBody>
      </p:sp>
      <p:sp>
        <p:nvSpPr>
          <p:cNvPr id="55299" name="Rectangle 3"/>
          <p:cNvSpPr>
            <a:spLocks noGrp="1" noChangeArrowheads="1"/>
          </p:cNvSpPr>
          <p:nvPr>
            <p:ph type="body" idx="4294967295"/>
          </p:nvPr>
        </p:nvSpPr>
        <p:spPr>
          <a:xfrm>
            <a:off x="622599" y="1773648"/>
            <a:ext cx="10945216" cy="4465084"/>
          </a:xfrm>
          <a:solidFill>
            <a:schemeClr val="bg1">
              <a:lumMod val="85000"/>
            </a:schemeClr>
          </a:solidFill>
        </p:spPr>
        <p:txBody>
          <a:bodyPr>
            <a:normAutofit/>
          </a:bodyPr>
          <a:lstStyle/>
          <a:p>
            <a:pPr>
              <a:lnSpc>
                <a:spcPct val="150000"/>
              </a:lnSpc>
              <a:buFont typeface="Wingdings" pitchFamily="2" charset="2"/>
              <a:buChar char="u"/>
            </a:pPr>
            <a:r>
              <a:rPr lang="zh-CN" altLang="en-US" sz="2400" b="1" dirty="0" smtClean="0">
                <a:latin typeface="微软雅黑" pitchFamily="34" charset="-122"/>
                <a:ea typeface="微软雅黑" pitchFamily="34" charset="-122"/>
              </a:rPr>
              <a:t>企业资产负债表反映企业在某一时点上资产负债存量的规模、分布与结构状况 </a:t>
            </a:r>
          </a:p>
          <a:p>
            <a:pPr>
              <a:lnSpc>
                <a:spcPct val="150000"/>
              </a:lnSpc>
              <a:buFont typeface="Wingdings" pitchFamily="2" charset="2"/>
              <a:buChar char="u"/>
            </a:pPr>
            <a:r>
              <a:rPr lang="zh-CN" altLang="en-US" sz="2400" b="1" dirty="0" smtClean="0">
                <a:latin typeface="微软雅黑" pitchFamily="34" charset="-122"/>
                <a:ea typeface="微软雅黑" pitchFamily="34" charset="-122"/>
              </a:rPr>
              <a:t>企业资产负债是按照会计学上的基本平衡关系编制，即</a:t>
            </a:r>
          </a:p>
          <a:p>
            <a:pPr>
              <a:lnSpc>
                <a:spcPct val="150000"/>
              </a:lnSpc>
              <a:buFont typeface="Wingdings" pitchFamily="2" charset="2"/>
              <a:buNone/>
            </a:pPr>
            <a:r>
              <a:rPr lang="zh-CN" altLang="en-US" sz="2400" b="1" dirty="0" smtClean="0">
                <a:latin typeface="微软雅黑" pitchFamily="34" charset="-122"/>
                <a:ea typeface="微软雅黑" pitchFamily="34" charset="-122"/>
              </a:rPr>
              <a:t>         资产</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负债</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所有者权益                </a:t>
            </a:r>
          </a:p>
          <a:p>
            <a:pPr>
              <a:lnSpc>
                <a:spcPct val="150000"/>
              </a:lnSpc>
              <a:buFont typeface="Wingdings" pitchFamily="2" charset="2"/>
              <a:buChar char="u"/>
            </a:pPr>
            <a:r>
              <a:rPr lang="zh-CN" altLang="en-US" sz="2400" b="1" dirty="0" smtClean="0">
                <a:latin typeface="微软雅黑" pitchFamily="34" charset="-122"/>
                <a:ea typeface="微软雅黑" pitchFamily="34" charset="-122"/>
              </a:rPr>
              <a:t>企业资产负债表的左方列示资产，右方列示负债和所有者权益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p:cNvPicPr>
            <a:picLocks noChangeAspect="1" noChangeArrowheads="1"/>
          </p:cNvPicPr>
          <p:nvPr/>
        </p:nvPicPr>
        <p:blipFill>
          <a:blip r:embed="rId2" cstate="print"/>
          <a:srcRect/>
          <a:stretch>
            <a:fillRect/>
          </a:stretch>
        </p:blipFill>
        <p:spPr bwMode="auto">
          <a:xfrm>
            <a:off x="1846734" y="0"/>
            <a:ext cx="8568952" cy="68595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7A0A50-A1E9-47F1-B630-0444970FB2E5}"/>
              </a:ext>
            </a:extLst>
          </p:cNvPr>
          <p:cNvSpPr/>
          <p:nvPr/>
        </p:nvSpPr>
        <p:spPr>
          <a:xfrm>
            <a:off x="803865" y="323439"/>
            <a:ext cx="5787162" cy="1015663"/>
          </a:xfrm>
          <a:prstGeom prst="rect">
            <a:avLst/>
          </a:prstGeom>
        </p:spPr>
        <p:txBody>
          <a:bodyPr wrap="none">
            <a:spAutoFit/>
          </a:bodyPr>
          <a:lstStyle/>
          <a:p>
            <a:r>
              <a:rPr lang="zh-CN" altLang="en-US" sz="3000" b="1" dirty="0">
                <a:solidFill>
                  <a:schemeClr val="bg1"/>
                </a:solidFill>
                <a:latin typeface="宋体" pitchFamily="2" charset="-122"/>
                <a:ea typeface="宋体" pitchFamily="2" charset="-122"/>
              </a:rPr>
              <a:t> 一</a:t>
            </a:r>
            <a:r>
              <a:rPr lang="zh-CN" altLang="en-US" sz="3000" b="1" dirty="0" smtClean="0">
                <a:solidFill>
                  <a:schemeClr val="bg1"/>
                </a:solidFill>
                <a:latin typeface="宋体" pitchFamily="2" charset="-122"/>
                <a:ea typeface="宋体" pitchFamily="2" charset="-122"/>
              </a:rPr>
              <a:t>、</a:t>
            </a:r>
            <a:r>
              <a:rPr lang="zh-CN" altLang="en-US" sz="3000" b="1" dirty="0">
                <a:solidFill>
                  <a:schemeClr val="bg1"/>
                </a:solidFill>
                <a:latin typeface="宋体" pitchFamily="2" charset="-122"/>
                <a:ea typeface="宋体" pitchFamily="2" charset="-122"/>
              </a:rPr>
              <a:t>劳动力资源统计的基本问题</a:t>
            </a:r>
          </a:p>
          <a:p>
            <a:endParaRPr lang="zh-CN" altLang="en-US" sz="3000" b="1" dirty="0">
              <a:solidFill>
                <a:schemeClr val="bg1"/>
              </a:solidFill>
            </a:endParaRPr>
          </a:p>
        </p:txBody>
      </p:sp>
      <p:sp>
        <p:nvSpPr>
          <p:cNvPr id="4"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图文框 14">
            <a:extLst>
              <a:ext uri="{FF2B5EF4-FFF2-40B4-BE49-F238E27FC236}">
                <a16:creationId xmlns:a16="http://schemas.microsoft.com/office/drawing/2014/main" id="{3DF901E5-5945-4810-A7B9-9A71A58848AF}"/>
              </a:ext>
            </a:extLst>
          </p:cNvPr>
          <p:cNvSpPr/>
          <p:nvPr/>
        </p:nvSpPr>
        <p:spPr>
          <a:xfrm>
            <a:off x="622598" y="2277666"/>
            <a:ext cx="3024336" cy="3809418"/>
          </a:xfrm>
          <a:prstGeom prst="frame">
            <a:avLst>
              <a:gd name="adj1" fmla="val 5450"/>
            </a:avLst>
          </a:prstGeom>
          <a:solidFill>
            <a:srgbClr val="94C93D">
              <a:alpha val="40000"/>
            </a:srgbClr>
          </a:solidFill>
          <a:ln>
            <a:noFill/>
          </a:ln>
          <a:effectLst>
            <a:outerShdw blurRad="44450" dist="27940" dir="5400000" algn="ctr">
              <a:srgbClr val="000000">
                <a:alpha val="32000"/>
              </a:srgbClr>
            </a:outerShdw>
          </a:effectLst>
        </p:spPr>
        <p:style>
          <a:lnRef idx="0">
            <a:schemeClr val="accent2">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27" name="对角圆角矩形 10">
            <a:extLst>
              <a:ext uri="{FF2B5EF4-FFF2-40B4-BE49-F238E27FC236}">
                <a16:creationId xmlns:a16="http://schemas.microsoft.com/office/drawing/2014/main" id="{347A1711-A3EC-47E2-9FCB-812AB9F2297C}"/>
              </a:ext>
            </a:extLst>
          </p:cNvPr>
          <p:cNvSpPr/>
          <p:nvPr/>
        </p:nvSpPr>
        <p:spPr>
          <a:xfrm>
            <a:off x="515871" y="1276857"/>
            <a:ext cx="3238190" cy="720167"/>
          </a:xfrm>
          <a:prstGeom prst="round2DiagRect">
            <a:avLst/>
          </a:prstGeom>
          <a:solidFill>
            <a:srgbClr val="94C93D"/>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基本统计指标</a:t>
            </a:r>
            <a:endParaRPr lang="zh-CN" altLang="en-US" sz="2800" b="1" dirty="0">
              <a:solidFill>
                <a:schemeClr val="bg1"/>
              </a:solidFill>
              <a:effectLst>
                <a:outerShdw blurRad="38100" dist="38100" dir="2700000" algn="tl">
                  <a:srgbClr val="000000">
                    <a:alpha val="43137"/>
                  </a:srgbClr>
                </a:outerShdw>
              </a:effectLst>
            </a:endParaRPr>
          </a:p>
        </p:txBody>
      </p:sp>
      <p:sp>
        <p:nvSpPr>
          <p:cNvPr id="8"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p:txBody>
          <a:bodyPr/>
          <a:lstStyle/>
          <a:p>
            <a:fld id="{089E6A1B-787B-48C2-89E0-46ED219FD4E0}" type="slidenum">
              <a:rPr lang="zh-CN" altLang="en-US" smtClean="0"/>
              <a:pPr/>
              <a:t>6</a:t>
            </a:fld>
            <a:endParaRPr lang="zh-CN" altLang="en-US" dirty="0"/>
          </a:p>
        </p:txBody>
      </p:sp>
      <p:sp>
        <p:nvSpPr>
          <p:cNvPr id="2" name="矩形 1">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CH2-1</a:t>
            </a:r>
            <a:r>
              <a:rPr lang="zh-CN" altLang="en-US" dirty="0" smtClean="0">
                <a:latin typeface="KaiTi" panose="02010609060101010101" pitchFamily="49" charset="-122"/>
                <a:ea typeface="KaiTi" panose="02010609060101010101" pitchFamily="49" charset="-122"/>
              </a:rPr>
              <a:t> 劳动力资源统计</a:t>
            </a:r>
            <a:endParaRPr lang="zh-CN" altLang="en-US" dirty="0">
              <a:latin typeface="KaiTi" panose="02010609060101010101" pitchFamily="49" charset="-122"/>
              <a:ea typeface="KaiTi" panose="02010609060101010101" pitchFamily="49" charset="-122"/>
            </a:endParaRPr>
          </a:p>
        </p:txBody>
      </p:sp>
      <p:sp>
        <p:nvSpPr>
          <p:cNvPr id="20" name="TextBox 19"/>
          <p:cNvSpPr txBox="1"/>
          <p:nvPr/>
        </p:nvSpPr>
        <p:spPr>
          <a:xfrm>
            <a:off x="1270670" y="2493690"/>
            <a:ext cx="1656184" cy="400110"/>
          </a:xfrm>
          <a:prstGeom prst="rect">
            <a:avLst/>
          </a:prstGeom>
          <a:solidFill>
            <a:srgbClr val="FFC000"/>
          </a:solidFill>
          <a:effectLst>
            <a:glow rad="101600">
              <a:schemeClr val="accent6">
                <a:satMod val="175000"/>
                <a:alpha val="40000"/>
              </a:schemeClr>
            </a:glow>
          </a:effectLst>
        </p:spPr>
        <p:txBody>
          <a:bodyPr wrap="square" rtlCol="0">
            <a:spAutoFit/>
          </a:bodyPr>
          <a:lstStyle/>
          <a:p>
            <a:pPr algn="ctr"/>
            <a:r>
              <a:rPr lang="zh-CN" altLang="en-US" sz="2000" b="1" dirty="0" smtClean="0">
                <a:latin typeface="微软雅黑" pitchFamily="34" charset="-122"/>
                <a:ea typeface="微软雅黑" pitchFamily="34" charset="-122"/>
              </a:rPr>
              <a:t>劳动力资源</a:t>
            </a:r>
            <a:endParaRPr lang="zh-CN" altLang="en-US" sz="2000" b="1" dirty="0">
              <a:latin typeface="微软雅黑" pitchFamily="34" charset="-122"/>
              <a:ea typeface="微软雅黑" pitchFamily="34" charset="-122"/>
            </a:endParaRPr>
          </a:p>
        </p:txBody>
      </p:sp>
      <p:sp>
        <p:nvSpPr>
          <p:cNvPr id="21" name="图文框 20">
            <a:extLst>
              <a:ext uri="{FF2B5EF4-FFF2-40B4-BE49-F238E27FC236}">
                <a16:creationId xmlns:a16="http://schemas.microsoft.com/office/drawing/2014/main" id="{3DF901E5-5945-4810-A7B9-9A71A58848AF}"/>
              </a:ext>
            </a:extLst>
          </p:cNvPr>
          <p:cNvSpPr/>
          <p:nvPr/>
        </p:nvSpPr>
        <p:spPr>
          <a:xfrm>
            <a:off x="4295006" y="2277666"/>
            <a:ext cx="3024336" cy="3816424"/>
          </a:xfrm>
          <a:prstGeom prst="frame">
            <a:avLst>
              <a:gd name="adj1" fmla="val 5450"/>
            </a:avLst>
          </a:prstGeom>
          <a:solidFill>
            <a:srgbClr val="94C93D">
              <a:alpha val="40000"/>
            </a:srgbClr>
          </a:solidFill>
          <a:ln>
            <a:noFill/>
          </a:ln>
          <a:effectLst>
            <a:outerShdw blurRad="44450" dist="27940" dir="5400000" algn="ctr">
              <a:srgbClr val="000000">
                <a:alpha val="32000"/>
              </a:srgbClr>
            </a:outerShdw>
          </a:effectLst>
        </p:spPr>
        <p:style>
          <a:lnRef idx="0">
            <a:schemeClr val="accent2">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22" name="TextBox 21"/>
          <p:cNvSpPr txBox="1"/>
          <p:nvPr/>
        </p:nvSpPr>
        <p:spPr>
          <a:xfrm>
            <a:off x="4943078" y="2493690"/>
            <a:ext cx="1728192" cy="400110"/>
          </a:xfrm>
          <a:prstGeom prst="rect">
            <a:avLst/>
          </a:prstGeom>
          <a:solidFill>
            <a:srgbClr val="FFC000"/>
          </a:solidFill>
          <a:effectLst>
            <a:glow rad="139700">
              <a:schemeClr val="accent6">
                <a:satMod val="175000"/>
                <a:alpha val="40000"/>
              </a:schemeClr>
            </a:glow>
          </a:effectLst>
        </p:spPr>
        <p:txBody>
          <a:bodyPr wrap="square" rtlCol="0">
            <a:spAutoFit/>
          </a:bodyPr>
          <a:lstStyle/>
          <a:p>
            <a:r>
              <a:rPr lang="zh-CN" altLang="en-US" sz="2000" b="1" dirty="0" smtClean="0">
                <a:latin typeface="微软雅黑" pitchFamily="34" charset="-122"/>
                <a:ea typeface="微软雅黑" pitchFamily="34" charset="-122"/>
              </a:rPr>
              <a:t>经济活动人口</a:t>
            </a:r>
            <a:endParaRPr lang="zh-CN" altLang="en-US" sz="2000" b="1" dirty="0">
              <a:latin typeface="微软雅黑" pitchFamily="34" charset="-122"/>
              <a:ea typeface="微软雅黑" pitchFamily="34" charset="-122"/>
            </a:endParaRPr>
          </a:p>
        </p:txBody>
      </p:sp>
      <p:sp>
        <p:nvSpPr>
          <p:cNvPr id="23" name="TextBox 22"/>
          <p:cNvSpPr txBox="1"/>
          <p:nvPr/>
        </p:nvSpPr>
        <p:spPr>
          <a:xfrm>
            <a:off x="982638" y="3069754"/>
            <a:ext cx="2376264" cy="1200329"/>
          </a:xfrm>
          <a:prstGeom prst="rect">
            <a:avLst/>
          </a:prstGeom>
          <a:noFill/>
        </p:spPr>
        <p:txBody>
          <a:bodyPr wrap="square" rtlCol="0">
            <a:spAutoFit/>
          </a:bodyPr>
          <a:lstStyle/>
          <a:p>
            <a:pPr indent="450850"/>
            <a:r>
              <a:rPr lang="zh-CN" altLang="zh-CN" b="1" dirty="0" smtClean="0">
                <a:latin typeface="微软雅黑" pitchFamily="34" charset="-122"/>
                <a:ea typeface="微软雅黑" pitchFamily="34" charset="-122"/>
              </a:rPr>
              <a:t>在一个国家或地区内，</a:t>
            </a:r>
            <a:r>
              <a:rPr lang="zh-CN" altLang="zh-CN" b="1" dirty="0" smtClean="0">
                <a:solidFill>
                  <a:srgbClr val="0070C0"/>
                </a:solidFill>
                <a:latin typeface="微软雅黑" pitchFamily="34" charset="-122"/>
                <a:ea typeface="微软雅黑" pitchFamily="34" charset="-122"/>
              </a:rPr>
              <a:t>一定劳动年龄</a:t>
            </a:r>
            <a:r>
              <a:rPr lang="zh-CN" altLang="zh-CN" b="1" dirty="0" smtClean="0">
                <a:latin typeface="微软雅黑" pitchFamily="34" charset="-122"/>
                <a:ea typeface="微软雅黑" pitchFamily="34" charset="-122"/>
              </a:rPr>
              <a:t>以上</a:t>
            </a:r>
            <a:r>
              <a:rPr lang="zh-CN" altLang="zh-CN" b="1" dirty="0" smtClean="0">
                <a:solidFill>
                  <a:srgbClr val="0070C0"/>
                </a:solidFill>
                <a:latin typeface="微软雅黑" pitchFamily="34" charset="-122"/>
                <a:ea typeface="微软雅黑" pitchFamily="34" charset="-122"/>
              </a:rPr>
              <a:t>具有劳动能力</a:t>
            </a:r>
            <a:r>
              <a:rPr lang="zh-CN" altLang="zh-CN" b="1" dirty="0" smtClean="0">
                <a:latin typeface="微软雅黑" pitchFamily="34" charset="-122"/>
                <a:ea typeface="微软雅黑" pitchFamily="34" charset="-122"/>
              </a:rPr>
              <a:t>的人口</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29" name="TextBox 28"/>
          <p:cNvSpPr txBox="1"/>
          <p:nvPr/>
        </p:nvSpPr>
        <p:spPr>
          <a:xfrm>
            <a:off x="910630" y="4653930"/>
            <a:ext cx="2304256" cy="753220"/>
          </a:xfrm>
          <a:prstGeom prst="rect">
            <a:avLst/>
          </a:prstGeom>
          <a:noFill/>
        </p:spPr>
        <p:txBody>
          <a:bodyPr wrap="square" rtlCol="0">
            <a:spAutoFit/>
          </a:bodyPr>
          <a:lstStyle/>
          <a:p>
            <a:pPr>
              <a:lnSpc>
                <a:spcPct val="125000"/>
              </a:lnSpc>
            </a:pPr>
            <a:r>
              <a:rPr lang="zh-CN" altLang="zh-CN" b="1" dirty="0" smtClean="0">
                <a:latin typeface="微软雅黑" pitchFamily="34" charset="-122"/>
                <a:ea typeface="微软雅黑" pitchFamily="34" charset="-122"/>
              </a:rPr>
              <a:t>我国：</a:t>
            </a:r>
            <a:r>
              <a:rPr lang="en-US" altLang="zh-CN" b="1" dirty="0" smtClean="0">
                <a:solidFill>
                  <a:srgbClr val="FF0000"/>
                </a:solidFill>
                <a:latin typeface="微软雅黑" pitchFamily="34" charset="-122"/>
                <a:ea typeface="微软雅黑" pitchFamily="34" charset="-122"/>
              </a:rPr>
              <a:t>16</a:t>
            </a:r>
            <a:r>
              <a:rPr lang="zh-CN" altLang="zh-CN" b="1" dirty="0" smtClean="0">
                <a:solidFill>
                  <a:srgbClr val="FF0000"/>
                </a:solidFill>
                <a:latin typeface="微软雅黑" pitchFamily="34" charset="-122"/>
                <a:ea typeface="微软雅黑" pitchFamily="34" charset="-122"/>
              </a:rPr>
              <a:t>岁及以上</a:t>
            </a:r>
            <a:r>
              <a:rPr lang="zh-CN" altLang="zh-CN" b="1" dirty="0" smtClean="0">
                <a:latin typeface="微软雅黑" pitchFamily="34" charset="-122"/>
                <a:ea typeface="微软雅黑" pitchFamily="34" charset="-122"/>
              </a:rPr>
              <a:t>劳动年龄人口的总和。</a:t>
            </a:r>
            <a:endParaRPr lang="zh-CN" altLang="en-US" b="1" dirty="0">
              <a:latin typeface="微软雅黑" pitchFamily="34" charset="-122"/>
              <a:ea typeface="微软雅黑" pitchFamily="34" charset="-122"/>
            </a:endParaRPr>
          </a:p>
        </p:txBody>
      </p:sp>
      <p:sp>
        <p:nvSpPr>
          <p:cNvPr id="30" name="TextBox 29"/>
          <p:cNvSpPr txBox="1"/>
          <p:nvPr/>
        </p:nvSpPr>
        <p:spPr>
          <a:xfrm>
            <a:off x="4655046" y="2997746"/>
            <a:ext cx="2304256" cy="1823576"/>
          </a:xfrm>
          <a:prstGeom prst="rect">
            <a:avLst/>
          </a:prstGeom>
          <a:noFill/>
        </p:spPr>
        <p:txBody>
          <a:bodyPr wrap="square" rtlCol="0">
            <a:spAutoFit/>
          </a:bodyPr>
          <a:lstStyle/>
          <a:p>
            <a:pPr indent="450850">
              <a:lnSpc>
                <a:spcPct val="125000"/>
              </a:lnSpc>
            </a:pPr>
            <a:r>
              <a:rPr lang="zh-CN" altLang="zh-CN" b="1" dirty="0" smtClean="0">
                <a:latin typeface="微软雅黑" pitchFamily="34" charset="-122"/>
                <a:ea typeface="微软雅黑" pitchFamily="34" charset="-122"/>
              </a:rPr>
              <a:t>指具有经济活动能力的人口，是达到法定劳动年龄、从事或正在寻求有报酬工作的人口数</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31" name="TextBox 30"/>
          <p:cNvSpPr txBox="1"/>
          <p:nvPr/>
        </p:nvSpPr>
        <p:spPr>
          <a:xfrm>
            <a:off x="4655046" y="4869954"/>
            <a:ext cx="2304256" cy="753220"/>
          </a:xfrm>
          <a:prstGeom prst="rect">
            <a:avLst/>
          </a:prstGeom>
          <a:noFill/>
        </p:spPr>
        <p:txBody>
          <a:bodyPr wrap="square" rtlCol="0">
            <a:spAutoFit/>
          </a:bodyPr>
          <a:lstStyle/>
          <a:p>
            <a:pPr>
              <a:lnSpc>
                <a:spcPct val="125000"/>
              </a:lnSpc>
            </a:pPr>
            <a:r>
              <a:rPr lang="zh-CN" altLang="en-US" dirty="0" smtClean="0">
                <a:solidFill>
                  <a:srgbClr val="FF0000"/>
                </a:solidFill>
                <a:latin typeface="微软雅黑" pitchFamily="34" charset="-122"/>
                <a:ea typeface="微软雅黑" pitchFamily="34" charset="-122"/>
              </a:rPr>
              <a:t>    </a:t>
            </a:r>
            <a:r>
              <a:rPr lang="zh-CN" altLang="en-US" b="1" dirty="0" smtClean="0">
                <a:solidFill>
                  <a:srgbClr val="FF0000"/>
                </a:solidFill>
                <a:latin typeface="微软雅黑" pitchFamily="34" charset="-122"/>
                <a:ea typeface="微软雅黑" pitchFamily="34" charset="-122"/>
              </a:rPr>
              <a:t>宽口径和窄口径</a:t>
            </a:r>
            <a:endParaRPr lang="en-US" altLang="zh-CN" b="1" dirty="0" smtClean="0">
              <a:solidFill>
                <a:srgbClr val="FF0000"/>
              </a:solidFill>
              <a:latin typeface="微软雅黑" pitchFamily="34" charset="-122"/>
              <a:ea typeface="微软雅黑" pitchFamily="34" charset="-122"/>
            </a:endParaRPr>
          </a:p>
          <a:p>
            <a:pPr>
              <a:lnSpc>
                <a:spcPct val="125000"/>
              </a:lnSpc>
            </a:pPr>
            <a:r>
              <a:rPr lang="zh-CN" altLang="en-US" b="1" dirty="0" smtClean="0">
                <a:latin typeface="微软雅黑" pitchFamily="34" charset="-122"/>
                <a:ea typeface="微软雅黑" pitchFamily="34" charset="-122"/>
              </a:rPr>
              <a:t>（包括现役军人与否）</a:t>
            </a:r>
            <a:r>
              <a:rPr lang="zh-CN" altLang="en-US" dirty="0" smtClean="0">
                <a:latin typeface="微软雅黑" pitchFamily="34" charset="-122"/>
                <a:ea typeface="微软雅黑" pitchFamily="34" charset="-122"/>
              </a:rPr>
              <a:t> </a:t>
            </a:r>
            <a:endParaRPr lang="zh-CN" altLang="en-US" dirty="0">
              <a:latin typeface="微软雅黑" pitchFamily="34" charset="-122"/>
              <a:ea typeface="微软雅黑" pitchFamily="34" charset="-122"/>
            </a:endParaRPr>
          </a:p>
        </p:txBody>
      </p:sp>
      <p:sp>
        <p:nvSpPr>
          <p:cNvPr id="32" name="图文框 31">
            <a:extLst>
              <a:ext uri="{FF2B5EF4-FFF2-40B4-BE49-F238E27FC236}">
                <a16:creationId xmlns:a16="http://schemas.microsoft.com/office/drawing/2014/main" id="{3DF901E5-5945-4810-A7B9-9A71A58848AF}"/>
              </a:ext>
            </a:extLst>
          </p:cNvPr>
          <p:cNvSpPr/>
          <p:nvPr/>
        </p:nvSpPr>
        <p:spPr>
          <a:xfrm>
            <a:off x="7967414" y="2277666"/>
            <a:ext cx="3096344" cy="3809418"/>
          </a:xfrm>
          <a:prstGeom prst="frame">
            <a:avLst>
              <a:gd name="adj1" fmla="val 5450"/>
            </a:avLst>
          </a:prstGeom>
          <a:solidFill>
            <a:srgbClr val="94C93D">
              <a:alpha val="40000"/>
            </a:srgbClr>
          </a:solidFill>
          <a:ln>
            <a:noFill/>
          </a:ln>
          <a:effectLst>
            <a:outerShdw blurRad="44450" dist="27940" dir="5400000" algn="ctr">
              <a:srgbClr val="000000">
                <a:alpha val="32000"/>
              </a:srgbClr>
            </a:outerShdw>
          </a:effectLst>
        </p:spPr>
        <p:style>
          <a:lnRef idx="0">
            <a:schemeClr val="accent2">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33" name="TextBox 32"/>
          <p:cNvSpPr txBox="1"/>
          <p:nvPr/>
        </p:nvSpPr>
        <p:spPr>
          <a:xfrm>
            <a:off x="8399462" y="2493690"/>
            <a:ext cx="2232248" cy="400110"/>
          </a:xfrm>
          <a:prstGeom prst="rect">
            <a:avLst/>
          </a:prstGeom>
          <a:solidFill>
            <a:srgbClr val="FFC000"/>
          </a:solidFill>
          <a:effectLst>
            <a:glow rad="101600">
              <a:schemeClr val="accent6">
                <a:satMod val="175000"/>
                <a:alpha val="40000"/>
              </a:schemeClr>
            </a:glow>
          </a:effectLst>
        </p:spPr>
        <p:txBody>
          <a:bodyPr wrap="square" rtlCol="0">
            <a:spAutoFit/>
          </a:bodyPr>
          <a:lstStyle/>
          <a:p>
            <a:r>
              <a:rPr lang="zh-CN" altLang="en-US" sz="2000" b="1" dirty="0" smtClean="0">
                <a:latin typeface="微软雅黑" pitchFamily="34" charset="-122"/>
                <a:ea typeface="微软雅黑" pitchFamily="34" charset="-122"/>
              </a:rPr>
              <a:t>就业人口与失业口</a:t>
            </a:r>
          </a:p>
        </p:txBody>
      </p:sp>
      <p:sp>
        <p:nvSpPr>
          <p:cNvPr id="34" name="TextBox 33"/>
          <p:cNvSpPr txBox="1"/>
          <p:nvPr/>
        </p:nvSpPr>
        <p:spPr>
          <a:xfrm>
            <a:off x="8183438" y="2997746"/>
            <a:ext cx="2736304" cy="2939266"/>
          </a:xfrm>
          <a:prstGeom prst="rect">
            <a:avLst/>
          </a:prstGeom>
          <a:noFill/>
        </p:spPr>
        <p:txBody>
          <a:bodyPr wrap="square" rtlCol="0">
            <a:spAutoFit/>
          </a:bodyPr>
          <a:lstStyle/>
          <a:p>
            <a:r>
              <a:rPr lang="zh-CN" altLang="en-US" b="1" dirty="0" smtClean="0">
                <a:latin typeface="微软雅黑" pitchFamily="34" charset="-122"/>
                <a:ea typeface="微软雅黑" pitchFamily="34" charset="-122"/>
              </a:rPr>
              <a:t>就业人口：</a:t>
            </a:r>
            <a:r>
              <a:rPr lang="zh-CN" altLang="zh-CN" b="1" dirty="0" smtClean="0">
                <a:latin typeface="微软雅黑" pitchFamily="34" charset="-122"/>
                <a:ea typeface="微软雅黑" pitchFamily="34" charset="-122"/>
              </a:rPr>
              <a:t>所有年龄在</a:t>
            </a:r>
            <a:r>
              <a:rPr lang="en-US" altLang="zh-CN" b="1" dirty="0" smtClean="0">
                <a:latin typeface="微软雅黑" pitchFamily="34" charset="-122"/>
                <a:ea typeface="微软雅黑" pitchFamily="34" charset="-122"/>
              </a:rPr>
              <a:t>16</a:t>
            </a:r>
            <a:r>
              <a:rPr lang="zh-CN" altLang="zh-CN" b="1" dirty="0" smtClean="0">
                <a:latin typeface="微软雅黑" pitchFamily="34" charset="-122"/>
                <a:ea typeface="微软雅黑" pitchFamily="34" charset="-122"/>
              </a:rPr>
              <a:t>岁及以上，在一定时期内从事一定社会劳动并取得劳动报酬或经营收入的人口。</a:t>
            </a:r>
            <a:endParaRPr lang="en-US" altLang="zh-CN" b="1" dirty="0" smtClean="0">
              <a:latin typeface="微软雅黑" pitchFamily="34" charset="-122"/>
              <a:ea typeface="微软雅黑" pitchFamily="34" charset="-122"/>
            </a:endParaRPr>
          </a:p>
          <a:p>
            <a:pPr>
              <a:spcBef>
                <a:spcPts val="600"/>
              </a:spcBef>
            </a:pPr>
            <a:r>
              <a:rPr lang="zh-CN" altLang="zh-CN" b="1" dirty="0" smtClean="0">
                <a:latin typeface="微软雅黑" pitchFamily="34" charset="-122"/>
                <a:ea typeface="微软雅黑" pitchFamily="34" charset="-122"/>
              </a:rPr>
              <a:t>失业人口</a:t>
            </a:r>
            <a:r>
              <a:rPr lang="zh-CN" altLang="en-US" b="1" dirty="0" smtClean="0">
                <a:latin typeface="微软雅黑" pitchFamily="34" charset="-122"/>
                <a:ea typeface="微软雅黑" pitchFamily="34" charset="-122"/>
              </a:rPr>
              <a:t>：</a:t>
            </a:r>
            <a:r>
              <a:rPr lang="zh-CN" altLang="zh-CN" b="1" dirty="0" smtClean="0">
                <a:latin typeface="微软雅黑" pitchFamily="34" charset="-122"/>
                <a:ea typeface="微软雅黑" pitchFamily="34" charset="-122"/>
              </a:rPr>
              <a:t>所有年龄在</a:t>
            </a:r>
            <a:r>
              <a:rPr lang="en-US" altLang="zh-CN" b="1" dirty="0" smtClean="0">
                <a:latin typeface="微软雅黑" pitchFamily="34" charset="-122"/>
                <a:ea typeface="微软雅黑" pitchFamily="34" charset="-122"/>
              </a:rPr>
              <a:t>16</a:t>
            </a:r>
            <a:r>
              <a:rPr lang="zh-CN" altLang="zh-CN" b="1" dirty="0" smtClean="0">
                <a:latin typeface="微软雅黑" pitchFamily="34" charset="-122"/>
                <a:ea typeface="微软雅黑" pitchFamily="34" charset="-122"/>
              </a:rPr>
              <a:t>岁及上有劳动能力，在一定时期内没有工作、有就业愿望并积极寻找工作的人口</a:t>
            </a:r>
            <a:r>
              <a:rPr lang="zh-CN" altLang="en-US" b="1" dirty="0" smtClean="0">
                <a:latin typeface="微软雅黑" pitchFamily="34" charset="-122"/>
                <a:ea typeface="微软雅黑" pitchFamily="34" charset="-122"/>
              </a:rPr>
              <a:t>。</a:t>
            </a:r>
          </a:p>
        </p:txBody>
      </p:sp>
    </p:spTree>
    <p:extLst>
      <p:ext uri="{BB962C8B-B14F-4D97-AF65-F5344CB8AC3E}">
        <p14:creationId xmlns:p14="http://schemas.microsoft.com/office/powerpoint/2010/main" val="4565601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solidFill>
            <a:srgbClr val="00B0F0"/>
          </a:solidFill>
        </p:spPr>
        <p:txBody>
          <a:bodyPr>
            <a:normAutofit/>
          </a:bodyPr>
          <a:lstStyle/>
          <a:p>
            <a:r>
              <a:rPr lang="zh-CN" altLang="zh-CN" sz="3600" b="1" dirty="0" smtClean="0">
                <a:latin typeface="微软雅黑" pitchFamily="34" charset="-122"/>
                <a:ea typeface="微软雅黑" pitchFamily="34" charset="-122"/>
              </a:rPr>
              <a:t>企业资产负债表中存在如下关系</a:t>
            </a:r>
          </a:p>
        </p:txBody>
      </p:sp>
      <p:sp>
        <p:nvSpPr>
          <p:cNvPr id="57347" name="Rectangle 3"/>
          <p:cNvSpPr>
            <a:spLocks noGrp="1" noChangeArrowheads="1"/>
          </p:cNvSpPr>
          <p:nvPr>
            <p:ph type="body" idx="4294967295"/>
          </p:nvPr>
        </p:nvSpPr>
        <p:spPr>
          <a:xfrm>
            <a:off x="622599" y="1773649"/>
            <a:ext cx="10873208" cy="4323763"/>
          </a:xfrm>
          <a:solidFill>
            <a:schemeClr val="bg1">
              <a:lumMod val="85000"/>
            </a:schemeClr>
          </a:solidFill>
        </p:spPr>
        <p:txBody>
          <a:bodyPr>
            <a:normAutofit/>
          </a:bodyPr>
          <a:lstStyle/>
          <a:p>
            <a:pPr>
              <a:lnSpc>
                <a:spcPct val="150000"/>
              </a:lnSpc>
              <a:buFont typeface="Wingdings" pitchFamily="2" charset="2"/>
              <a:buChar char="u"/>
            </a:pPr>
            <a:r>
              <a:rPr lang="zh-CN" altLang="en-US" sz="2400" b="1" dirty="0" smtClean="0">
                <a:latin typeface="微软雅黑" pitchFamily="34" charset="-122"/>
                <a:ea typeface="微软雅黑" pitchFamily="34" charset="-122"/>
              </a:rPr>
              <a:t>资产合计</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流动资产</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长期投资</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固定资产</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无形资产及递延资产</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其他资产</a:t>
            </a:r>
          </a:p>
          <a:p>
            <a:pPr>
              <a:lnSpc>
                <a:spcPct val="150000"/>
              </a:lnSpc>
              <a:buFont typeface="Wingdings" pitchFamily="2" charset="2"/>
              <a:buChar char="u"/>
            </a:pPr>
            <a:r>
              <a:rPr lang="zh-CN" altLang="en-US" sz="2400" b="1" dirty="0" smtClean="0">
                <a:latin typeface="微软雅黑" pitchFamily="34" charset="-122"/>
                <a:ea typeface="微软雅黑" pitchFamily="34" charset="-122"/>
              </a:rPr>
              <a:t>负债合计</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流动负债</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长期负债</a:t>
            </a:r>
          </a:p>
          <a:p>
            <a:pPr>
              <a:lnSpc>
                <a:spcPct val="150000"/>
              </a:lnSpc>
              <a:buFont typeface="Wingdings" pitchFamily="2" charset="2"/>
              <a:buChar char="u"/>
            </a:pPr>
            <a:r>
              <a:rPr lang="zh-CN" altLang="en-US" sz="2400" b="1" dirty="0" smtClean="0">
                <a:latin typeface="微软雅黑" pitchFamily="34" charset="-122"/>
                <a:ea typeface="微软雅黑" pitchFamily="34" charset="-122"/>
              </a:rPr>
              <a:t>所有者权益</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实收资本</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资本公积</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盈余公积</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未分配利润                </a:t>
            </a:r>
          </a:p>
          <a:p>
            <a:pPr>
              <a:lnSpc>
                <a:spcPct val="150000"/>
              </a:lnSpc>
              <a:buFont typeface="Wingdings" pitchFamily="2" charset="2"/>
              <a:buChar char="u"/>
            </a:pPr>
            <a:r>
              <a:rPr lang="zh-CN" altLang="en-US" sz="2400" b="1" dirty="0" smtClean="0">
                <a:latin typeface="微软雅黑" pitchFamily="34" charset="-122"/>
                <a:ea typeface="微软雅黑" pitchFamily="34" charset="-122"/>
              </a:rPr>
              <a:t>资产合计</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负债及所有者权益合计</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负债合计</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所有者权益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solidFill>
            <a:srgbClr val="00B0F0"/>
          </a:solidFill>
        </p:spPr>
        <p:txBody>
          <a:bodyPr>
            <a:normAutofit/>
          </a:bodyPr>
          <a:lstStyle/>
          <a:p>
            <a:r>
              <a:rPr lang="en-US" altLang="zh-CN" sz="3600" b="1" dirty="0" smtClean="0">
                <a:latin typeface="微软雅黑" pitchFamily="34" charset="-122"/>
                <a:ea typeface="微软雅黑" pitchFamily="34" charset="-122"/>
              </a:rPr>
              <a:t>2.</a:t>
            </a:r>
            <a:r>
              <a:rPr lang="zh-CN" altLang="en-US" sz="3600" b="1" dirty="0" smtClean="0">
                <a:latin typeface="微软雅黑" pitchFamily="34" charset="-122"/>
                <a:ea typeface="微软雅黑" pitchFamily="34" charset="-122"/>
              </a:rPr>
              <a:t>机构部门的资产负债表 </a:t>
            </a:r>
          </a:p>
        </p:txBody>
      </p:sp>
      <p:sp>
        <p:nvSpPr>
          <p:cNvPr id="58371" name="Rectangle 3"/>
          <p:cNvSpPr>
            <a:spLocks noGrp="1" noChangeArrowheads="1"/>
          </p:cNvSpPr>
          <p:nvPr>
            <p:ph type="body" idx="4294967295"/>
          </p:nvPr>
        </p:nvSpPr>
        <p:spPr>
          <a:solidFill>
            <a:schemeClr val="bg1">
              <a:lumMod val="85000"/>
            </a:schemeClr>
          </a:solidFill>
        </p:spPr>
        <p:txBody>
          <a:bodyPr/>
          <a:lstStyle/>
          <a:p>
            <a:pPr marL="0" indent="712788">
              <a:lnSpc>
                <a:spcPct val="200000"/>
              </a:lnSpc>
              <a:buFont typeface="Wingdings" pitchFamily="2" charset="2"/>
              <a:buNone/>
            </a:pPr>
            <a:r>
              <a:rPr lang="zh-CN" altLang="zh-CN" sz="2400" b="1" dirty="0" smtClean="0">
                <a:latin typeface="微软雅黑" pitchFamily="34" charset="-122"/>
                <a:ea typeface="微软雅黑" pitchFamily="34" charset="-122"/>
              </a:rPr>
              <a:t>机构部门的资产负债表反映一个机构部门在某一时点上所拥有的非金融资产、金融资产和负债存量的规模及结构状况。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4" name="Object 4"/>
          <p:cNvGraphicFramePr>
            <a:graphicFrameLocks noChangeAspect="1"/>
          </p:cNvGraphicFramePr>
          <p:nvPr/>
        </p:nvGraphicFramePr>
        <p:xfrm>
          <a:off x="1987293" y="986066"/>
          <a:ext cx="8215830" cy="4153862"/>
        </p:xfrm>
        <a:graphic>
          <a:graphicData uri="http://schemas.openxmlformats.org/presentationml/2006/ole">
            <mc:AlternateContent xmlns:mc="http://schemas.openxmlformats.org/markup-compatibility/2006">
              <mc:Choice xmlns:v="urn:schemas-microsoft-com:vml" Requires="v">
                <p:oleObj spid="_x0000_s73734" r:id="rId3" imgW="5456520" imgH="3658320" progId="Excel.Sheet.8">
                  <p:embed/>
                </p:oleObj>
              </mc:Choice>
              <mc:Fallback>
                <p:oleObj r:id="rId3" imgW="5456520" imgH="3658320" progId="Excel.Shee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7293" y="986066"/>
                        <a:ext cx="8215830" cy="415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5" name="Object 6"/>
          <p:cNvGraphicFramePr>
            <a:graphicFrameLocks noChangeAspect="1"/>
          </p:cNvGraphicFramePr>
          <p:nvPr/>
        </p:nvGraphicFramePr>
        <p:xfrm>
          <a:off x="1126654" y="793750"/>
          <a:ext cx="9768359" cy="5829300"/>
        </p:xfrm>
        <a:graphic>
          <a:graphicData uri="http://schemas.openxmlformats.org/presentationml/2006/ole">
            <mc:AlternateContent xmlns:mc="http://schemas.openxmlformats.org/markup-compatibility/2006">
              <mc:Choice xmlns:v="urn:schemas-microsoft-com:vml" Requires="v">
                <p:oleObj spid="_x0000_s73735" name="Worksheet" r:id="rId5" imgW="4554000" imgH="3658320" progId="Excel.Sheet.8">
                  <p:embed/>
                </p:oleObj>
              </mc:Choice>
              <mc:Fallback>
                <p:oleObj name="Worksheet" r:id="rId5" imgW="4554000" imgH="3658320" progId="Excel.Sheet.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6654" y="793750"/>
                        <a:ext cx="9768359" cy="5829300"/>
                      </a:xfrm>
                      <a:prstGeom prst="rect">
                        <a:avLst/>
                      </a:prstGeom>
                      <a:solidFill>
                        <a:srgbClr val="CCFFFF"/>
                      </a:solidFill>
                    </p:spPr>
                  </p:pic>
                </p:oleObj>
              </mc:Fallback>
            </mc:AlternateContent>
          </a:graphicData>
        </a:graphic>
      </p:graphicFrame>
      <p:sp>
        <p:nvSpPr>
          <p:cNvPr id="59396" name="Text Box 7"/>
          <p:cNvSpPr txBox="1">
            <a:spLocks noChangeArrowheads="1"/>
          </p:cNvSpPr>
          <p:nvPr/>
        </p:nvSpPr>
        <p:spPr bwMode="auto">
          <a:xfrm>
            <a:off x="1102641" y="260410"/>
            <a:ext cx="9792541" cy="540800"/>
          </a:xfrm>
          <a:prstGeom prst="rect">
            <a:avLst/>
          </a:prstGeom>
          <a:solidFill>
            <a:schemeClr val="bg1"/>
          </a:solidFill>
          <a:ln w="9525">
            <a:noFill/>
            <a:miter lim="800000"/>
            <a:headEnd/>
            <a:tailEnd/>
          </a:ln>
        </p:spPr>
        <p:txBody>
          <a:bodyPr lIns="108850" tIns="54425" rIns="108850" bIns="54425">
            <a:spAutoFit/>
          </a:bodyPr>
          <a:lstStyle/>
          <a:p>
            <a:pPr algn="ctr"/>
            <a:r>
              <a:rPr lang="zh-CN" altLang="en-US" b="1" dirty="0"/>
              <a:t>   </a:t>
            </a:r>
            <a:r>
              <a:rPr lang="zh-CN" altLang="en-US" sz="2800" b="1" dirty="0">
                <a:latin typeface="微软雅黑" pitchFamily="34" charset="-122"/>
                <a:ea typeface="微软雅黑" pitchFamily="34" charset="-122"/>
              </a:rPr>
              <a:t>表</a:t>
            </a:r>
            <a:r>
              <a:rPr lang="en-US" altLang="zh-CN" sz="2800" b="1" dirty="0" smtClean="0">
                <a:latin typeface="微软雅黑" pitchFamily="34" charset="-122"/>
                <a:ea typeface="微软雅黑" pitchFamily="34" charset="-122"/>
              </a:rPr>
              <a:t>2-6  </a:t>
            </a:r>
            <a:r>
              <a:rPr lang="zh-CN" altLang="en-US" sz="2800" b="1" dirty="0">
                <a:latin typeface="微软雅黑" pitchFamily="34" charset="-122"/>
                <a:ea typeface="微软雅黑" pitchFamily="34" charset="-122"/>
              </a:rPr>
              <a:t>机构部门资产负债表（简表） 单位：亿元</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solidFill>
            <a:srgbClr val="00B0F0"/>
          </a:solidFill>
        </p:spPr>
        <p:txBody>
          <a:bodyPr>
            <a:normAutofit/>
          </a:bodyPr>
          <a:lstStyle/>
          <a:p>
            <a:r>
              <a:rPr lang="en-US" altLang="zh-CN" sz="3600" b="1" dirty="0" smtClean="0">
                <a:latin typeface="微软雅黑" pitchFamily="34" charset="-122"/>
                <a:ea typeface="微软雅黑" pitchFamily="34" charset="-122"/>
              </a:rPr>
              <a:t>3.</a:t>
            </a:r>
            <a:r>
              <a:rPr lang="zh-CN" altLang="en-US" sz="3600" b="1" dirty="0" smtClean="0">
                <a:latin typeface="微软雅黑" pitchFamily="34" charset="-122"/>
                <a:ea typeface="微软雅黑" pitchFamily="34" charset="-122"/>
              </a:rPr>
              <a:t>经济总体</a:t>
            </a:r>
            <a:r>
              <a:rPr lang="en-US" altLang="zh-CN" sz="3600" b="1" dirty="0" smtClean="0">
                <a:latin typeface="微软雅黑" pitchFamily="34" charset="-122"/>
                <a:ea typeface="微软雅黑" pitchFamily="34" charset="-122"/>
              </a:rPr>
              <a:t>(</a:t>
            </a:r>
            <a:r>
              <a:rPr lang="zh-CN" altLang="en-US" sz="3600" b="1" dirty="0" smtClean="0">
                <a:latin typeface="微软雅黑" pitchFamily="34" charset="-122"/>
                <a:ea typeface="微软雅黑" pitchFamily="34" charset="-122"/>
              </a:rPr>
              <a:t>地区或国家</a:t>
            </a:r>
            <a:r>
              <a:rPr lang="en-US" altLang="zh-CN" sz="3600" b="1" dirty="0" smtClean="0">
                <a:latin typeface="微软雅黑" pitchFamily="34" charset="-122"/>
                <a:ea typeface="微软雅黑" pitchFamily="34" charset="-122"/>
              </a:rPr>
              <a:t>)</a:t>
            </a:r>
            <a:r>
              <a:rPr lang="zh-CN" altLang="en-US" sz="3600" b="1" dirty="0" smtClean="0">
                <a:latin typeface="微软雅黑" pitchFamily="34" charset="-122"/>
                <a:ea typeface="微软雅黑" pitchFamily="34" charset="-122"/>
              </a:rPr>
              <a:t>的资产负债表 </a:t>
            </a:r>
          </a:p>
        </p:txBody>
      </p:sp>
      <p:sp>
        <p:nvSpPr>
          <p:cNvPr id="60419" name="Rectangle 3"/>
          <p:cNvSpPr>
            <a:spLocks noGrp="1" noChangeArrowheads="1"/>
          </p:cNvSpPr>
          <p:nvPr>
            <p:ph type="body" idx="4294967295"/>
          </p:nvPr>
        </p:nvSpPr>
        <p:spPr>
          <a:xfrm>
            <a:off x="622598" y="1989598"/>
            <a:ext cx="10850360" cy="4115753"/>
          </a:xfrm>
          <a:solidFill>
            <a:schemeClr val="bg1">
              <a:lumMod val="85000"/>
            </a:schemeClr>
          </a:solidFill>
        </p:spPr>
        <p:txBody>
          <a:bodyPr>
            <a:normAutofit/>
          </a:bodyPr>
          <a:lstStyle/>
          <a:p>
            <a:pPr>
              <a:lnSpc>
                <a:spcPct val="150000"/>
              </a:lnSpc>
              <a:buFont typeface="Wingdings" pitchFamily="2" charset="2"/>
              <a:buNone/>
            </a:pPr>
            <a:r>
              <a:rPr lang="zh-CN" altLang="zh-CN" sz="2400" b="1" dirty="0" smtClean="0">
                <a:latin typeface="微软雅黑" pitchFamily="34" charset="-122"/>
                <a:ea typeface="微软雅黑" pitchFamily="34" charset="-122"/>
              </a:rPr>
              <a:t>          经济总体资产负债表反映经济总体在某一时点上的资产和负债的总量规模与结构状况，提供有关该经济总体所有的财富、总体经济实力和经济效益方面的重要信息。</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190550" y="405458"/>
          <a:ext cx="11449271" cy="6072063"/>
        </p:xfrm>
        <a:graphic>
          <a:graphicData uri="http://schemas.openxmlformats.org/drawingml/2006/table">
            <a:tbl>
              <a:tblPr/>
              <a:tblGrid>
                <a:gridCol w="266429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464466">
                  <a:extLst>
                    <a:ext uri="{9D8B030D-6E8A-4147-A177-3AD203B41FA5}">
                      <a16:colId xmlns:a16="http://schemas.microsoft.com/office/drawing/2014/main" val="20002"/>
                    </a:ext>
                  </a:extLst>
                </a:gridCol>
                <a:gridCol w="567524">
                  <a:extLst>
                    <a:ext uri="{9D8B030D-6E8A-4147-A177-3AD203B41FA5}">
                      <a16:colId xmlns:a16="http://schemas.microsoft.com/office/drawing/2014/main" val="20003"/>
                    </a:ext>
                  </a:extLst>
                </a:gridCol>
                <a:gridCol w="567524">
                  <a:extLst>
                    <a:ext uri="{9D8B030D-6E8A-4147-A177-3AD203B41FA5}">
                      <a16:colId xmlns:a16="http://schemas.microsoft.com/office/drawing/2014/main" val="20004"/>
                    </a:ext>
                  </a:extLst>
                </a:gridCol>
                <a:gridCol w="569784">
                  <a:extLst>
                    <a:ext uri="{9D8B030D-6E8A-4147-A177-3AD203B41FA5}">
                      <a16:colId xmlns:a16="http://schemas.microsoft.com/office/drawing/2014/main" val="20005"/>
                    </a:ext>
                  </a:extLst>
                </a:gridCol>
                <a:gridCol w="569784">
                  <a:extLst>
                    <a:ext uri="{9D8B030D-6E8A-4147-A177-3AD203B41FA5}">
                      <a16:colId xmlns:a16="http://schemas.microsoft.com/office/drawing/2014/main" val="20006"/>
                    </a:ext>
                  </a:extLst>
                </a:gridCol>
                <a:gridCol w="567524">
                  <a:extLst>
                    <a:ext uri="{9D8B030D-6E8A-4147-A177-3AD203B41FA5}">
                      <a16:colId xmlns:a16="http://schemas.microsoft.com/office/drawing/2014/main" val="20007"/>
                    </a:ext>
                  </a:extLst>
                </a:gridCol>
                <a:gridCol w="567524">
                  <a:extLst>
                    <a:ext uri="{9D8B030D-6E8A-4147-A177-3AD203B41FA5}">
                      <a16:colId xmlns:a16="http://schemas.microsoft.com/office/drawing/2014/main" val="20008"/>
                    </a:ext>
                  </a:extLst>
                </a:gridCol>
                <a:gridCol w="567524">
                  <a:extLst>
                    <a:ext uri="{9D8B030D-6E8A-4147-A177-3AD203B41FA5}">
                      <a16:colId xmlns:a16="http://schemas.microsoft.com/office/drawing/2014/main" val="20009"/>
                    </a:ext>
                  </a:extLst>
                </a:gridCol>
                <a:gridCol w="567524">
                  <a:extLst>
                    <a:ext uri="{9D8B030D-6E8A-4147-A177-3AD203B41FA5}">
                      <a16:colId xmlns:a16="http://schemas.microsoft.com/office/drawing/2014/main" val="20010"/>
                    </a:ext>
                  </a:extLst>
                </a:gridCol>
                <a:gridCol w="569784">
                  <a:extLst>
                    <a:ext uri="{9D8B030D-6E8A-4147-A177-3AD203B41FA5}">
                      <a16:colId xmlns:a16="http://schemas.microsoft.com/office/drawing/2014/main" val="20011"/>
                    </a:ext>
                  </a:extLst>
                </a:gridCol>
                <a:gridCol w="569784">
                  <a:extLst>
                    <a:ext uri="{9D8B030D-6E8A-4147-A177-3AD203B41FA5}">
                      <a16:colId xmlns:a16="http://schemas.microsoft.com/office/drawing/2014/main" val="20012"/>
                    </a:ext>
                  </a:extLst>
                </a:gridCol>
                <a:gridCol w="567524">
                  <a:extLst>
                    <a:ext uri="{9D8B030D-6E8A-4147-A177-3AD203B41FA5}">
                      <a16:colId xmlns:a16="http://schemas.microsoft.com/office/drawing/2014/main" val="20013"/>
                    </a:ext>
                  </a:extLst>
                </a:gridCol>
                <a:gridCol w="567524">
                  <a:extLst>
                    <a:ext uri="{9D8B030D-6E8A-4147-A177-3AD203B41FA5}">
                      <a16:colId xmlns:a16="http://schemas.microsoft.com/office/drawing/2014/main" val="20014"/>
                    </a:ext>
                  </a:extLst>
                </a:gridCol>
                <a:gridCol w="567524">
                  <a:extLst>
                    <a:ext uri="{9D8B030D-6E8A-4147-A177-3AD203B41FA5}">
                      <a16:colId xmlns:a16="http://schemas.microsoft.com/office/drawing/2014/main" val="20015"/>
                    </a:ext>
                  </a:extLst>
                </a:gridCol>
                <a:gridCol w="429601">
                  <a:extLst>
                    <a:ext uri="{9D8B030D-6E8A-4147-A177-3AD203B41FA5}">
                      <a16:colId xmlns:a16="http://schemas.microsoft.com/office/drawing/2014/main" val="20016"/>
                    </a:ext>
                  </a:extLst>
                </a:gridCol>
              </a:tblGrid>
              <a:tr h="492542">
                <a:tc rowSpan="2">
                  <a:txBody>
                    <a:bodyPr/>
                    <a:lstStyle/>
                    <a:p>
                      <a:pPr>
                        <a:spcAft>
                          <a:spcPts val="100"/>
                        </a:spcAft>
                      </a:pPr>
                      <a:endParaRPr lang="zh-CN" sz="1050" kern="100" dirty="0">
                        <a:latin typeface="宋体"/>
                        <a:cs typeface="宋体"/>
                      </a:endParaRPr>
                    </a:p>
                  </a:txBody>
                  <a:tcPr marL="9691" marR="9691"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100"/>
                        </a:spcAft>
                      </a:pPr>
                      <a:r>
                        <a:rPr lang="zh-CN" sz="1400" b="1" kern="100" spc="-35" dirty="0">
                          <a:solidFill>
                            <a:srgbClr val="000000"/>
                          </a:solidFill>
                          <a:latin typeface="宋体"/>
                          <a:ea typeface="微软雅黑"/>
                          <a:cs typeface="宋体"/>
                        </a:rPr>
                        <a:t>非金融</a:t>
                      </a:r>
                      <a:r>
                        <a:rPr lang="en-US" sz="1400" b="1" kern="100" spc="-35" dirty="0">
                          <a:solidFill>
                            <a:srgbClr val="000000"/>
                          </a:solidFill>
                          <a:latin typeface="宋体"/>
                          <a:ea typeface="微软雅黑"/>
                          <a:cs typeface="宋体"/>
                        </a:rPr>
                        <a:t/>
                      </a:r>
                      <a:br>
                        <a:rPr lang="en-US" sz="1400" b="1" kern="100" spc="-35" dirty="0">
                          <a:solidFill>
                            <a:srgbClr val="000000"/>
                          </a:solidFill>
                          <a:latin typeface="宋体"/>
                          <a:ea typeface="微软雅黑"/>
                          <a:cs typeface="宋体"/>
                        </a:rPr>
                      </a:br>
                      <a:r>
                        <a:rPr lang="zh-CN" sz="1400" b="1" kern="100" spc="-35" dirty="0">
                          <a:solidFill>
                            <a:srgbClr val="000000"/>
                          </a:solidFill>
                          <a:latin typeface="宋体"/>
                          <a:ea typeface="微软雅黑"/>
                          <a:cs typeface="宋体"/>
                        </a:rPr>
                        <a:t>公司</a:t>
                      </a:r>
                      <a:endParaRPr lang="zh-CN" sz="14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100"/>
                        </a:spcAft>
                      </a:pPr>
                      <a:r>
                        <a:rPr lang="zh-CN" sz="1400" b="1" kern="100" spc="-35" dirty="0">
                          <a:solidFill>
                            <a:srgbClr val="000000"/>
                          </a:solidFill>
                          <a:latin typeface="宋体"/>
                          <a:ea typeface="微软雅黑"/>
                          <a:cs typeface="宋体"/>
                        </a:rPr>
                        <a:t>金融</a:t>
                      </a:r>
                      <a:r>
                        <a:rPr lang="en-US" sz="1400" b="1" kern="100" spc="-35" dirty="0">
                          <a:solidFill>
                            <a:srgbClr val="000000"/>
                          </a:solidFill>
                          <a:latin typeface="宋体"/>
                          <a:ea typeface="微软雅黑"/>
                          <a:cs typeface="宋体"/>
                        </a:rPr>
                        <a:t/>
                      </a:r>
                      <a:br>
                        <a:rPr lang="en-US" sz="1400" b="1" kern="100" spc="-35" dirty="0">
                          <a:solidFill>
                            <a:srgbClr val="000000"/>
                          </a:solidFill>
                          <a:latin typeface="宋体"/>
                          <a:ea typeface="微软雅黑"/>
                          <a:cs typeface="宋体"/>
                        </a:rPr>
                      </a:br>
                      <a:r>
                        <a:rPr lang="zh-CN" sz="1400" b="1" kern="100" spc="-35" dirty="0">
                          <a:solidFill>
                            <a:srgbClr val="000000"/>
                          </a:solidFill>
                          <a:latin typeface="宋体"/>
                          <a:ea typeface="微软雅黑"/>
                          <a:cs typeface="宋体"/>
                        </a:rPr>
                        <a:t>公司</a:t>
                      </a:r>
                      <a:endParaRPr lang="zh-CN" sz="14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100"/>
                        </a:spcAft>
                      </a:pPr>
                      <a:r>
                        <a:rPr lang="zh-CN" sz="1400" b="1" kern="100" spc="-35" dirty="0">
                          <a:solidFill>
                            <a:srgbClr val="000000"/>
                          </a:solidFill>
                          <a:latin typeface="宋体"/>
                          <a:ea typeface="微软雅黑"/>
                          <a:cs typeface="宋体"/>
                        </a:rPr>
                        <a:t>一般</a:t>
                      </a:r>
                      <a:r>
                        <a:rPr lang="en-US" sz="1400" b="1" kern="100" spc="-35" dirty="0">
                          <a:solidFill>
                            <a:srgbClr val="000000"/>
                          </a:solidFill>
                          <a:latin typeface="宋体"/>
                          <a:ea typeface="微软雅黑"/>
                          <a:cs typeface="宋体"/>
                        </a:rPr>
                        <a:t/>
                      </a:r>
                      <a:br>
                        <a:rPr lang="en-US" sz="1400" b="1" kern="100" spc="-35" dirty="0">
                          <a:solidFill>
                            <a:srgbClr val="000000"/>
                          </a:solidFill>
                          <a:latin typeface="宋体"/>
                          <a:ea typeface="微软雅黑"/>
                          <a:cs typeface="宋体"/>
                        </a:rPr>
                      </a:br>
                      <a:r>
                        <a:rPr lang="zh-CN" sz="1400" b="1" kern="100" spc="-35" dirty="0">
                          <a:solidFill>
                            <a:srgbClr val="000000"/>
                          </a:solidFill>
                          <a:latin typeface="宋体"/>
                          <a:ea typeface="微软雅黑"/>
                          <a:cs typeface="宋体"/>
                        </a:rPr>
                        <a:t>政府</a:t>
                      </a:r>
                      <a:endParaRPr lang="zh-CN" sz="14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100"/>
                        </a:spcAft>
                      </a:pPr>
                      <a:r>
                        <a:rPr lang="zh-CN" sz="1400" b="1" kern="100" spc="-35" dirty="0">
                          <a:solidFill>
                            <a:srgbClr val="000000"/>
                          </a:solidFill>
                          <a:latin typeface="宋体"/>
                          <a:ea typeface="微软雅黑"/>
                          <a:cs typeface="宋体"/>
                        </a:rPr>
                        <a:t>住户</a:t>
                      </a:r>
                      <a:endParaRPr lang="zh-CN" sz="14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100"/>
                        </a:spcAft>
                      </a:pPr>
                      <a:r>
                        <a:rPr lang="zh-CN" sz="1400" b="1" kern="100" spc="-35" dirty="0">
                          <a:solidFill>
                            <a:srgbClr val="000000"/>
                          </a:solidFill>
                          <a:latin typeface="宋体"/>
                          <a:ea typeface="微软雅黑"/>
                          <a:cs typeface="宋体"/>
                        </a:rPr>
                        <a:t>为住户服务的非营利机构</a:t>
                      </a:r>
                      <a:endParaRPr lang="zh-CN" sz="14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100"/>
                        </a:spcAft>
                      </a:pPr>
                      <a:r>
                        <a:rPr lang="zh-CN" sz="1400" b="1" kern="100" spc="-35">
                          <a:solidFill>
                            <a:srgbClr val="000000"/>
                          </a:solidFill>
                          <a:latin typeface="宋体"/>
                          <a:ea typeface="微软雅黑"/>
                          <a:cs typeface="宋体"/>
                        </a:rPr>
                        <a:t>经济</a:t>
                      </a:r>
                      <a:r>
                        <a:rPr lang="en-US" sz="1400" b="1" kern="100" spc="-35">
                          <a:solidFill>
                            <a:srgbClr val="000000"/>
                          </a:solidFill>
                          <a:latin typeface="宋体"/>
                          <a:ea typeface="微软雅黑"/>
                          <a:cs typeface="宋体"/>
                        </a:rPr>
                        <a:t/>
                      </a:r>
                      <a:br>
                        <a:rPr lang="en-US" sz="1400" b="1" kern="100" spc="-35">
                          <a:solidFill>
                            <a:srgbClr val="000000"/>
                          </a:solidFill>
                          <a:latin typeface="宋体"/>
                          <a:ea typeface="微软雅黑"/>
                          <a:cs typeface="宋体"/>
                        </a:rPr>
                      </a:br>
                      <a:r>
                        <a:rPr lang="zh-CN" sz="1400" b="1" kern="100" spc="-35">
                          <a:solidFill>
                            <a:srgbClr val="000000"/>
                          </a:solidFill>
                          <a:latin typeface="宋体"/>
                          <a:ea typeface="微软雅黑"/>
                          <a:cs typeface="宋体"/>
                        </a:rPr>
                        <a:t>总体</a:t>
                      </a:r>
                      <a:endParaRPr lang="zh-CN" sz="14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100"/>
                        </a:spcAft>
                      </a:pPr>
                      <a:r>
                        <a:rPr lang="zh-CN" sz="1400" b="1" kern="100" spc="-35">
                          <a:solidFill>
                            <a:srgbClr val="000000"/>
                          </a:solidFill>
                          <a:latin typeface="宋体"/>
                          <a:ea typeface="微软雅黑"/>
                          <a:cs typeface="宋体"/>
                        </a:rPr>
                        <a:t>国外</a:t>
                      </a:r>
                      <a:endParaRPr lang="zh-CN" sz="14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100"/>
                        </a:spcAft>
                      </a:pPr>
                      <a:r>
                        <a:rPr lang="zh-CN" sz="1400" b="1" kern="100" spc="-35">
                          <a:solidFill>
                            <a:srgbClr val="000000"/>
                          </a:solidFill>
                          <a:latin typeface="宋体"/>
                          <a:ea typeface="微软雅黑"/>
                          <a:cs typeface="宋体"/>
                        </a:rPr>
                        <a:t>合计</a:t>
                      </a:r>
                      <a:endParaRPr lang="zh-CN" sz="14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246271">
                <a:tc vMerge="1">
                  <a:txBody>
                    <a:bodyPr/>
                    <a:lstStyle/>
                    <a:p>
                      <a:endParaRPr lang="zh-CN" altLang="en-US"/>
                    </a:p>
                  </a:txBody>
                  <a:tcPr/>
                </a:tc>
                <a:tc>
                  <a:txBody>
                    <a:bodyPr/>
                    <a:lstStyle/>
                    <a:p>
                      <a:pPr algn="ctr">
                        <a:spcAft>
                          <a:spcPts val="100"/>
                        </a:spcAft>
                      </a:pPr>
                      <a:r>
                        <a:rPr lang="zh-CN" sz="1400" b="1" kern="100" spc="-35" dirty="0">
                          <a:solidFill>
                            <a:srgbClr val="000000"/>
                          </a:solidFill>
                          <a:latin typeface="宋体"/>
                          <a:ea typeface="微软雅黑"/>
                          <a:cs typeface="宋体"/>
                        </a:rPr>
                        <a:t>使用</a:t>
                      </a:r>
                      <a:endParaRPr lang="zh-CN" sz="14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r>
                        <a:rPr lang="zh-CN" sz="1400" b="1" kern="100" spc="-35" dirty="0">
                          <a:solidFill>
                            <a:srgbClr val="000000"/>
                          </a:solidFill>
                          <a:latin typeface="宋体"/>
                          <a:ea typeface="微软雅黑"/>
                          <a:cs typeface="宋体"/>
                        </a:rPr>
                        <a:t>来源</a:t>
                      </a:r>
                      <a:endParaRPr lang="zh-CN" sz="14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r>
                        <a:rPr lang="zh-CN" sz="1400" b="1" kern="100" spc="-35" dirty="0">
                          <a:solidFill>
                            <a:srgbClr val="000000"/>
                          </a:solidFill>
                          <a:latin typeface="宋体"/>
                          <a:ea typeface="微软雅黑"/>
                          <a:cs typeface="宋体"/>
                        </a:rPr>
                        <a:t>使用</a:t>
                      </a:r>
                      <a:endParaRPr lang="zh-CN" sz="14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r>
                        <a:rPr lang="zh-CN" sz="1400" b="1" kern="100" spc="-35">
                          <a:solidFill>
                            <a:srgbClr val="000000"/>
                          </a:solidFill>
                          <a:latin typeface="宋体"/>
                          <a:ea typeface="微软雅黑"/>
                          <a:cs typeface="宋体"/>
                        </a:rPr>
                        <a:t>来源</a:t>
                      </a:r>
                      <a:endParaRPr lang="zh-CN" sz="14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r>
                        <a:rPr lang="zh-CN" sz="1400" b="1" kern="100" spc="-35">
                          <a:solidFill>
                            <a:srgbClr val="000000"/>
                          </a:solidFill>
                          <a:latin typeface="宋体"/>
                          <a:ea typeface="微软雅黑"/>
                          <a:cs typeface="宋体"/>
                        </a:rPr>
                        <a:t>使用</a:t>
                      </a:r>
                      <a:endParaRPr lang="zh-CN" sz="14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r>
                        <a:rPr lang="zh-CN" sz="1400" b="1" kern="100" spc="-35">
                          <a:solidFill>
                            <a:srgbClr val="000000"/>
                          </a:solidFill>
                          <a:latin typeface="宋体"/>
                          <a:ea typeface="微软雅黑"/>
                          <a:cs typeface="宋体"/>
                        </a:rPr>
                        <a:t>来源</a:t>
                      </a:r>
                      <a:endParaRPr lang="zh-CN" sz="14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r>
                        <a:rPr lang="zh-CN" sz="1400" b="1" kern="100" spc="-35">
                          <a:solidFill>
                            <a:srgbClr val="000000"/>
                          </a:solidFill>
                          <a:latin typeface="宋体"/>
                          <a:ea typeface="微软雅黑"/>
                          <a:cs typeface="宋体"/>
                        </a:rPr>
                        <a:t>使用</a:t>
                      </a:r>
                      <a:endParaRPr lang="zh-CN" sz="14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r>
                        <a:rPr lang="zh-CN" sz="1400" b="1" kern="100" spc="-35">
                          <a:solidFill>
                            <a:srgbClr val="000000"/>
                          </a:solidFill>
                          <a:latin typeface="宋体"/>
                          <a:ea typeface="微软雅黑"/>
                          <a:cs typeface="宋体"/>
                        </a:rPr>
                        <a:t>来源</a:t>
                      </a:r>
                      <a:endParaRPr lang="zh-CN" sz="14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r>
                        <a:rPr lang="zh-CN" sz="1400" b="1" kern="100" spc="-35" dirty="0">
                          <a:solidFill>
                            <a:srgbClr val="000000"/>
                          </a:solidFill>
                          <a:latin typeface="宋体"/>
                          <a:ea typeface="微软雅黑"/>
                          <a:cs typeface="宋体"/>
                        </a:rPr>
                        <a:t>使用</a:t>
                      </a:r>
                      <a:endParaRPr lang="zh-CN" sz="14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r>
                        <a:rPr lang="zh-CN" sz="1400" b="1" kern="100" spc="-35" dirty="0">
                          <a:solidFill>
                            <a:srgbClr val="000000"/>
                          </a:solidFill>
                          <a:latin typeface="宋体"/>
                          <a:ea typeface="微软雅黑"/>
                          <a:cs typeface="宋体"/>
                        </a:rPr>
                        <a:t>来源</a:t>
                      </a:r>
                      <a:endParaRPr lang="zh-CN" sz="14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r>
                        <a:rPr lang="zh-CN" sz="1400" b="1" kern="100" spc="-35" dirty="0">
                          <a:solidFill>
                            <a:srgbClr val="000000"/>
                          </a:solidFill>
                          <a:latin typeface="宋体"/>
                          <a:ea typeface="微软雅黑"/>
                          <a:cs typeface="宋体"/>
                        </a:rPr>
                        <a:t>使用</a:t>
                      </a:r>
                      <a:endParaRPr lang="zh-CN" sz="14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r>
                        <a:rPr lang="zh-CN" sz="1400" b="1" kern="100" spc="-35" dirty="0">
                          <a:solidFill>
                            <a:srgbClr val="000000"/>
                          </a:solidFill>
                          <a:latin typeface="宋体"/>
                          <a:ea typeface="微软雅黑"/>
                          <a:cs typeface="宋体"/>
                        </a:rPr>
                        <a:t>来源</a:t>
                      </a:r>
                      <a:endParaRPr lang="zh-CN" sz="14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r>
                        <a:rPr lang="zh-CN" sz="1400" b="1" kern="100" spc="-35" dirty="0">
                          <a:solidFill>
                            <a:srgbClr val="000000"/>
                          </a:solidFill>
                          <a:latin typeface="宋体"/>
                          <a:ea typeface="微软雅黑"/>
                          <a:cs typeface="宋体"/>
                        </a:rPr>
                        <a:t>使用</a:t>
                      </a:r>
                      <a:endParaRPr lang="zh-CN" sz="14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r>
                        <a:rPr lang="zh-CN" sz="1400" b="1" kern="100" spc="-35" dirty="0">
                          <a:solidFill>
                            <a:srgbClr val="000000"/>
                          </a:solidFill>
                          <a:latin typeface="宋体"/>
                          <a:ea typeface="微软雅黑"/>
                          <a:cs typeface="宋体"/>
                        </a:rPr>
                        <a:t>来源</a:t>
                      </a:r>
                      <a:endParaRPr lang="zh-CN" sz="14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r>
                        <a:rPr lang="zh-CN" sz="1400" b="1" kern="100" spc="-35" dirty="0">
                          <a:solidFill>
                            <a:srgbClr val="000000"/>
                          </a:solidFill>
                          <a:latin typeface="宋体"/>
                          <a:ea typeface="微软雅黑"/>
                          <a:cs typeface="宋体"/>
                        </a:rPr>
                        <a:t>使用</a:t>
                      </a:r>
                      <a:endParaRPr lang="zh-CN" sz="14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r>
                        <a:rPr lang="zh-CN" sz="1400" b="1" kern="100" spc="-35" dirty="0">
                          <a:solidFill>
                            <a:srgbClr val="000000"/>
                          </a:solidFill>
                          <a:latin typeface="宋体"/>
                          <a:ea typeface="微软雅黑"/>
                          <a:cs typeface="宋体"/>
                        </a:rPr>
                        <a:t>来源</a:t>
                      </a:r>
                      <a:endParaRPr lang="zh-CN" sz="14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3135">
                <a:tc rowSpan="9">
                  <a:txBody>
                    <a:bodyPr/>
                    <a:lstStyle/>
                    <a:p>
                      <a:pPr marL="27305">
                        <a:spcAft>
                          <a:spcPts val="100"/>
                        </a:spcAft>
                      </a:pPr>
                      <a:r>
                        <a:rPr lang="zh-CN" sz="1200" b="1" kern="100" spc="-35" dirty="0">
                          <a:solidFill>
                            <a:srgbClr val="000000"/>
                          </a:solidFill>
                          <a:latin typeface="宋体"/>
                          <a:ea typeface="微软雅黑"/>
                          <a:cs typeface="宋体"/>
                        </a:rPr>
                        <a:t>一、非金融资产</a:t>
                      </a:r>
                      <a:endParaRPr lang="zh-CN" sz="1200" kern="100" dirty="0">
                        <a:latin typeface="宋体"/>
                        <a:cs typeface="宋体"/>
                      </a:endParaRPr>
                    </a:p>
                    <a:p>
                      <a:pPr marL="27305">
                        <a:spcAft>
                          <a:spcPts val="100"/>
                        </a:spcAft>
                      </a:pPr>
                      <a:r>
                        <a:rPr lang="en-US" sz="1200" b="1" kern="100" spc="-35" dirty="0">
                          <a:solidFill>
                            <a:srgbClr val="000000"/>
                          </a:solidFill>
                          <a:latin typeface="微软雅黑"/>
                          <a:cs typeface="宋体"/>
                        </a:rPr>
                        <a:t>1</a:t>
                      </a:r>
                      <a:r>
                        <a:rPr lang="zh-CN" sz="1200" b="1" kern="100" spc="-35" dirty="0">
                          <a:solidFill>
                            <a:srgbClr val="000000"/>
                          </a:solidFill>
                          <a:latin typeface="宋体"/>
                          <a:ea typeface="微软雅黑"/>
                          <a:cs typeface="宋体"/>
                        </a:rPr>
                        <a:t>．生产资产</a:t>
                      </a:r>
                      <a:endParaRPr lang="zh-CN" sz="1200" kern="100" dirty="0">
                        <a:latin typeface="宋体"/>
                        <a:cs typeface="宋体"/>
                      </a:endParaRPr>
                    </a:p>
                    <a:p>
                      <a:pPr marL="27305">
                        <a:spcAft>
                          <a:spcPts val="100"/>
                        </a:spcAft>
                      </a:pPr>
                      <a:r>
                        <a:rPr lang="zh-CN" sz="1200" b="1" kern="100" spc="-35" dirty="0">
                          <a:solidFill>
                            <a:srgbClr val="000000"/>
                          </a:solidFill>
                          <a:latin typeface="宋体"/>
                          <a:ea typeface="微软雅黑"/>
                          <a:cs typeface="宋体"/>
                        </a:rPr>
                        <a:t>（</a:t>
                      </a:r>
                      <a:r>
                        <a:rPr lang="en-US" sz="1200" b="1" kern="100" spc="-35" dirty="0">
                          <a:solidFill>
                            <a:srgbClr val="000000"/>
                          </a:solidFill>
                          <a:latin typeface="宋体"/>
                          <a:ea typeface="微软雅黑"/>
                          <a:cs typeface="宋体"/>
                        </a:rPr>
                        <a:t>1</a:t>
                      </a:r>
                      <a:r>
                        <a:rPr lang="zh-CN" sz="1200" b="1" kern="100" spc="-35" dirty="0">
                          <a:solidFill>
                            <a:srgbClr val="000000"/>
                          </a:solidFill>
                          <a:latin typeface="宋体"/>
                          <a:ea typeface="微软雅黑"/>
                          <a:cs typeface="宋体"/>
                        </a:rPr>
                        <a:t>）固定资产</a:t>
                      </a:r>
                      <a:endParaRPr lang="zh-CN" sz="1200" kern="100" dirty="0">
                        <a:latin typeface="宋体"/>
                        <a:cs typeface="宋体"/>
                      </a:endParaRPr>
                    </a:p>
                    <a:p>
                      <a:pPr marL="27305">
                        <a:spcAft>
                          <a:spcPts val="100"/>
                        </a:spcAft>
                      </a:pPr>
                      <a:r>
                        <a:rPr lang="zh-CN" sz="1200" b="1" kern="100" spc="-35" dirty="0">
                          <a:solidFill>
                            <a:srgbClr val="000000"/>
                          </a:solidFill>
                          <a:latin typeface="宋体"/>
                          <a:ea typeface="微软雅黑"/>
                          <a:cs typeface="宋体"/>
                        </a:rPr>
                        <a:t>（</a:t>
                      </a:r>
                      <a:r>
                        <a:rPr lang="en-US" sz="1200" b="1" kern="100" spc="-35" dirty="0">
                          <a:solidFill>
                            <a:srgbClr val="000000"/>
                          </a:solidFill>
                          <a:latin typeface="宋体"/>
                          <a:ea typeface="微软雅黑"/>
                          <a:cs typeface="宋体"/>
                        </a:rPr>
                        <a:t>2</a:t>
                      </a:r>
                      <a:r>
                        <a:rPr lang="zh-CN" sz="1200" b="1" kern="100" spc="-35" dirty="0">
                          <a:solidFill>
                            <a:srgbClr val="000000"/>
                          </a:solidFill>
                          <a:latin typeface="宋体"/>
                          <a:ea typeface="微软雅黑"/>
                          <a:cs typeface="宋体"/>
                        </a:rPr>
                        <a:t>）存货</a:t>
                      </a:r>
                      <a:endParaRPr lang="zh-CN" sz="1200" kern="100" dirty="0">
                        <a:latin typeface="宋体"/>
                        <a:cs typeface="宋体"/>
                      </a:endParaRPr>
                    </a:p>
                    <a:p>
                      <a:pPr marL="27305">
                        <a:spcAft>
                          <a:spcPts val="100"/>
                        </a:spcAft>
                      </a:pPr>
                      <a:r>
                        <a:rPr lang="zh-CN" sz="1200" b="1" kern="100" spc="-35" dirty="0">
                          <a:solidFill>
                            <a:srgbClr val="000000"/>
                          </a:solidFill>
                          <a:latin typeface="宋体"/>
                          <a:ea typeface="微软雅黑"/>
                          <a:cs typeface="宋体"/>
                        </a:rPr>
                        <a:t>（</a:t>
                      </a:r>
                      <a:r>
                        <a:rPr lang="en-US" sz="1200" b="1" kern="100" spc="-35" dirty="0">
                          <a:solidFill>
                            <a:srgbClr val="000000"/>
                          </a:solidFill>
                          <a:latin typeface="宋体"/>
                          <a:ea typeface="微软雅黑"/>
                          <a:cs typeface="宋体"/>
                        </a:rPr>
                        <a:t>3</a:t>
                      </a:r>
                      <a:r>
                        <a:rPr lang="zh-CN" sz="1200" b="1" kern="100" spc="-35" dirty="0">
                          <a:solidFill>
                            <a:srgbClr val="000000"/>
                          </a:solidFill>
                          <a:latin typeface="宋体"/>
                          <a:ea typeface="微软雅黑"/>
                          <a:cs typeface="宋体"/>
                        </a:rPr>
                        <a:t>）贵重物品</a:t>
                      </a:r>
                      <a:endParaRPr lang="zh-CN" sz="1200" kern="100" dirty="0">
                        <a:latin typeface="宋体"/>
                        <a:cs typeface="宋体"/>
                      </a:endParaRPr>
                    </a:p>
                    <a:p>
                      <a:pPr marL="27305">
                        <a:spcAft>
                          <a:spcPts val="100"/>
                        </a:spcAft>
                      </a:pPr>
                      <a:r>
                        <a:rPr lang="en-US" sz="1200" b="1" kern="100" spc="-35" dirty="0">
                          <a:solidFill>
                            <a:srgbClr val="000000"/>
                          </a:solidFill>
                          <a:latin typeface="微软雅黑"/>
                          <a:cs typeface="宋体"/>
                        </a:rPr>
                        <a:t>2</a:t>
                      </a:r>
                      <a:r>
                        <a:rPr lang="zh-CN" sz="1200" b="1" kern="100" spc="-35" dirty="0">
                          <a:solidFill>
                            <a:srgbClr val="000000"/>
                          </a:solidFill>
                          <a:latin typeface="宋体"/>
                          <a:ea typeface="微软雅黑"/>
                          <a:cs typeface="宋体"/>
                        </a:rPr>
                        <a:t>．非生产资产</a:t>
                      </a:r>
                      <a:endParaRPr lang="zh-CN" sz="1200" kern="100" dirty="0">
                        <a:latin typeface="宋体"/>
                        <a:cs typeface="宋体"/>
                      </a:endParaRPr>
                    </a:p>
                    <a:p>
                      <a:pPr marL="27305">
                        <a:spcAft>
                          <a:spcPts val="100"/>
                        </a:spcAft>
                      </a:pPr>
                      <a:r>
                        <a:rPr lang="zh-CN" sz="1200" b="1" kern="100" spc="-35" dirty="0">
                          <a:solidFill>
                            <a:srgbClr val="000000"/>
                          </a:solidFill>
                          <a:latin typeface="宋体"/>
                          <a:ea typeface="微软雅黑"/>
                          <a:cs typeface="宋体"/>
                        </a:rPr>
                        <a:t>（</a:t>
                      </a:r>
                      <a:r>
                        <a:rPr lang="en-US" sz="1200" b="1" kern="100" spc="-35" dirty="0">
                          <a:solidFill>
                            <a:srgbClr val="000000"/>
                          </a:solidFill>
                          <a:latin typeface="宋体"/>
                          <a:ea typeface="微软雅黑"/>
                          <a:cs typeface="宋体"/>
                        </a:rPr>
                        <a:t>1</a:t>
                      </a:r>
                      <a:r>
                        <a:rPr lang="zh-CN" sz="1200" b="1" kern="100" spc="-35" dirty="0">
                          <a:solidFill>
                            <a:srgbClr val="000000"/>
                          </a:solidFill>
                          <a:latin typeface="宋体"/>
                          <a:ea typeface="微软雅黑"/>
                          <a:cs typeface="宋体"/>
                        </a:rPr>
                        <a:t>）自然资源 </a:t>
                      </a:r>
                      <a:endParaRPr lang="zh-CN" sz="1200" kern="100" dirty="0">
                        <a:latin typeface="宋体"/>
                        <a:cs typeface="宋体"/>
                      </a:endParaRPr>
                    </a:p>
                    <a:p>
                      <a:pPr marL="27305">
                        <a:spcAft>
                          <a:spcPts val="100"/>
                        </a:spcAft>
                      </a:pPr>
                      <a:r>
                        <a:rPr lang="zh-CN" sz="1200" b="1" kern="100" spc="-35" dirty="0">
                          <a:solidFill>
                            <a:srgbClr val="000000"/>
                          </a:solidFill>
                          <a:latin typeface="宋体"/>
                          <a:ea typeface="微软雅黑"/>
                          <a:cs typeface="宋体"/>
                        </a:rPr>
                        <a:t>（</a:t>
                      </a:r>
                      <a:r>
                        <a:rPr lang="en-US" sz="1200" b="1" kern="100" spc="-35" dirty="0">
                          <a:solidFill>
                            <a:srgbClr val="000000"/>
                          </a:solidFill>
                          <a:latin typeface="宋体"/>
                          <a:ea typeface="微软雅黑"/>
                          <a:cs typeface="宋体"/>
                        </a:rPr>
                        <a:t>2</a:t>
                      </a:r>
                      <a:r>
                        <a:rPr lang="zh-CN" sz="1200" b="1" kern="100" spc="-35" dirty="0">
                          <a:solidFill>
                            <a:srgbClr val="000000"/>
                          </a:solidFill>
                          <a:latin typeface="宋体"/>
                          <a:ea typeface="微软雅黑"/>
                          <a:cs typeface="宋体"/>
                        </a:rPr>
                        <a:t>）合约、租约和许可</a:t>
                      </a:r>
                      <a:endParaRPr lang="zh-CN" sz="1200" kern="100" dirty="0">
                        <a:latin typeface="宋体"/>
                        <a:cs typeface="宋体"/>
                      </a:endParaRPr>
                    </a:p>
                    <a:p>
                      <a:pPr marL="27305">
                        <a:spcAft>
                          <a:spcPts val="100"/>
                        </a:spcAft>
                      </a:pPr>
                      <a:r>
                        <a:rPr lang="zh-CN" sz="1200" b="1" kern="100" spc="-35" dirty="0">
                          <a:solidFill>
                            <a:srgbClr val="000000"/>
                          </a:solidFill>
                          <a:latin typeface="宋体"/>
                          <a:ea typeface="微软雅黑"/>
                          <a:cs typeface="宋体"/>
                        </a:rPr>
                        <a:t>（</a:t>
                      </a:r>
                      <a:r>
                        <a:rPr lang="en-US" sz="1200" b="1" kern="100" spc="-35" dirty="0">
                          <a:solidFill>
                            <a:srgbClr val="000000"/>
                          </a:solidFill>
                          <a:latin typeface="宋体"/>
                          <a:ea typeface="微软雅黑"/>
                          <a:cs typeface="宋体"/>
                        </a:rPr>
                        <a:t>3</a:t>
                      </a:r>
                      <a:r>
                        <a:rPr lang="zh-CN" sz="1200" b="1" kern="100" spc="-35" dirty="0">
                          <a:solidFill>
                            <a:srgbClr val="000000"/>
                          </a:solidFill>
                          <a:latin typeface="宋体"/>
                          <a:ea typeface="微软雅黑"/>
                          <a:cs typeface="宋体"/>
                        </a:rPr>
                        <a:t>）外购商誉和营销资产</a:t>
                      </a:r>
                      <a:endParaRPr lang="zh-CN" sz="1200" kern="100" dirty="0">
                        <a:latin typeface="宋体"/>
                        <a:cs typeface="宋体"/>
                      </a:endParaRPr>
                    </a:p>
                  </a:txBody>
                  <a:tcPr marL="9691" marR="9691"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123135">
                <a:tc vMerge="1">
                  <a:txBody>
                    <a:bodyPr/>
                    <a:lstStyle/>
                    <a:p>
                      <a:pPr marL="27305">
                        <a:spcAft>
                          <a:spcPts val="100"/>
                        </a:spcAft>
                      </a:pPr>
                      <a:endParaRPr lang="zh-CN" sz="1100" kern="100" dirty="0">
                        <a:latin typeface="宋体"/>
                        <a:cs typeface="宋体"/>
                      </a:endParaRPr>
                    </a:p>
                  </a:txBody>
                  <a:tcPr marL="9691" marR="9691"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123135">
                <a:tc vMerge="1">
                  <a:txBody>
                    <a:bodyPr/>
                    <a:lstStyle/>
                    <a:p>
                      <a:pPr marL="27305">
                        <a:spcAft>
                          <a:spcPts val="100"/>
                        </a:spcAft>
                      </a:pPr>
                      <a:endParaRPr lang="zh-CN" sz="1100" kern="100" dirty="0">
                        <a:latin typeface="宋体"/>
                        <a:cs typeface="宋体"/>
                      </a:endParaRPr>
                    </a:p>
                  </a:txBody>
                  <a:tcPr marL="9691" marR="9691"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123135">
                <a:tc vMerge="1">
                  <a:txBody>
                    <a:bodyPr/>
                    <a:lstStyle/>
                    <a:p>
                      <a:pPr marL="27305">
                        <a:spcAft>
                          <a:spcPts val="100"/>
                        </a:spcAft>
                      </a:pPr>
                      <a:endParaRPr lang="zh-CN" sz="1100" kern="100" dirty="0">
                        <a:latin typeface="宋体"/>
                        <a:cs typeface="宋体"/>
                      </a:endParaRPr>
                    </a:p>
                  </a:txBody>
                  <a:tcPr marL="9691" marR="9691"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123135">
                <a:tc vMerge="1">
                  <a:txBody>
                    <a:bodyPr/>
                    <a:lstStyle/>
                    <a:p>
                      <a:pPr marL="27305">
                        <a:spcAft>
                          <a:spcPts val="100"/>
                        </a:spcAft>
                      </a:pPr>
                      <a:endParaRPr lang="zh-CN" sz="1100" kern="100" dirty="0">
                        <a:latin typeface="宋体"/>
                        <a:cs typeface="宋体"/>
                      </a:endParaRPr>
                    </a:p>
                  </a:txBody>
                  <a:tcPr marL="9691" marR="9691"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123135">
                <a:tc vMerge="1">
                  <a:txBody>
                    <a:bodyPr/>
                    <a:lstStyle/>
                    <a:p>
                      <a:pPr marL="27305">
                        <a:spcAft>
                          <a:spcPts val="100"/>
                        </a:spcAft>
                      </a:pPr>
                      <a:endParaRPr lang="zh-CN" sz="1100" kern="100" dirty="0">
                        <a:latin typeface="宋体"/>
                        <a:cs typeface="宋体"/>
                      </a:endParaRPr>
                    </a:p>
                  </a:txBody>
                  <a:tcPr marL="9691" marR="9691"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123135">
                <a:tc vMerge="1">
                  <a:txBody>
                    <a:bodyPr/>
                    <a:lstStyle/>
                    <a:p>
                      <a:pPr marL="27305">
                        <a:spcAft>
                          <a:spcPts val="100"/>
                        </a:spcAft>
                      </a:pPr>
                      <a:endParaRPr lang="zh-CN" sz="1100" kern="100" dirty="0">
                        <a:latin typeface="宋体"/>
                        <a:cs typeface="宋体"/>
                      </a:endParaRPr>
                    </a:p>
                  </a:txBody>
                  <a:tcPr marL="9691" marR="9691"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246271">
                <a:tc vMerge="1">
                  <a:txBody>
                    <a:bodyPr/>
                    <a:lstStyle/>
                    <a:p>
                      <a:pPr marL="27305">
                        <a:spcAft>
                          <a:spcPts val="100"/>
                        </a:spcAft>
                      </a:pPr>
                      <a:endParaRPr lang="zh-CN" sz="1100" kern="100" dirty="0">
                        <a:latin typeface="宋体"/>
                        <a:cs typeface="宋体"/>
                      </a:endParaRPr>
                    </a:p>
                  </a:txBody>
                  <a:tcPr marL="9691" marR="9691"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9"/>
                  </a:ext>
                </a:extLst>
              </a:tr>
              <a:tr h="246271">
                <a:tc vMerge="1">
                  <a:txBody>
                    <a:bodyPr/>
                    <a:lstStyle/>
                    <a:p>
                      <a:pPr marL="27305">
                        <a:spcAft>
                          <a:spcPts val="100"/>
                        </a:spcAft>
                      </a:pPr>
                      <a:endParaRPr lang="zh-CN" sz="1100" kern="100" dirty="0">
                        <a:latin typeface="宋体"/>
                        <a:cs typeface="宋体"/>
                      </a:endParaRPr>
                    </a:p>
                  </a:txBody>
                  <a:tcPr marL="9691" marR="9691"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46271">
                <a:tc rowSpan="9">
                  <a:txBody>
                    <a:bodyPr/>
                    <a:lstStyle/>
                    <a:p>
                      <a:pPr marL="27305">
                        <a:spcAft>
                          <a:spcPts val="100"/>
                        </a:spcAft>
                      </a:pPr>
                      <a:r>
                        <a:rPr lang="zh-CN" sz="1200" b="1" kern="100" spc="-35" dirty="0">
                          <a:solidFill>
                            <a:srgbClr val="000000"/>
                          </a:solidFill>
                          <a:latin typeface="宋体"/>
                          <a:ea typeface="微软雅黑"/>
                          <a:cs typeface="宋体"/>
                        </a:rPr>
                        <a:t>二、金融资产</a:t>
                      </a:r>
                      <a:r>
                        <a:rPr lang="en-US" sz="1200" b="1" kern="100" spc="-35" dirty="0">
                          <a:solidFill>
                            <a:srgbClr val="000000"/>
                          </a:solidFill>
                          <a:latin typeface="宋体"/>
                          <a:ea typeface="微软雅黑"/>
                          <a:cs typeface="宋体"/>
                        </a:rPr>
                        <a:t>/</a:t>
                      </a:r>
                      <a:r>
                        <a:rPr lang="zh-CN" sz="1200" b="1" kern="100" spc="-35" dirty="0">
                          <a:solidFill>
                            <a:srgbClr val="000000"/>
                          </a:solidFill>
                          <a:latin typeface="宋体"/>
                          <a:ea typeface="微软雅黑"/>
                          <a:cs typeface="宋体"/>
                        </a:rPr>
                        <a:t>负债</a:t>
                      </a:r>
                      <a:endParaRPr lang="zh-CN" sz="1200" kern="100" dirty="0">
                        <a:latin typeface="宋体"/>
                        <a:cs typeface="宋体"/>
                      </a:endParaRPr>
                    </a:p>
                    <a:p>
                      <a:pPr marL="27305">
                        <a:spcAft>
                          <a:spcPts val="100"/>
                        </a:spcAft>
                      </a:pPr>
                      <a:r>
                        <a:rPr lang="en-US" sz="1200" b="1" kern="100" spc="-35" dirty="0">
                          <a:solidFill>
                            <a:srgbClr val="000000"/>
                          </a:solidFill>
                          <a:latin typeface="微软雅黑"/>
                          <a:cs typeface="宋体"/>
                        </a:rPr>
                        <a:t>1</a:t>
                      </a:r>
                      <a:r>
                        <a:rPr lang="zh-CN" sz="1200" b="1" kern="100" spc="-35" dirty="0">
                          <a:solidFill>
                            <a:srgbClr val="000000"/>
                          </a:solidFill>
                          <a:latin typeface="宋体"/>
                          <a:ea typeface="微软雅黑"/>
                          <a:cs typeface="宋体"/>
                        </a:rPr>
                        <a:t>．货币黄金和特别提款权</a:t>
                      </a:r>
                      <a:endParaRPr lang="zh-CN" sz="1200" kern="100" dirty="0">
                        <a:latin typeface="宋体"/>
                        <a:cs typeface="宋体"/>
                      </a:endParaRPr>
                    </a:p>
                    <a:p>
                      <a:pPr marL="27305">
                        <a:spcAft>
                          <a:spcPts val="100"/>
                        </a:spcAft>
                      </a:pPr>
                      <a:r>
                        <a:rPr lang="en-US" sz="1200" b="1" kern="100" spc="-35" dirty="0">
                          <a:solidFill>
                            <a:srgbClr val="000000"/>
                          </a:solidFill>
                          <a:latin typeface="微软雅黑"/>
                          <a:cs typeface="宋体"/>
                        </a:rPr>
                        <a:t>2</a:t>
                      </a:r>
                      <a:r>
                        <a:rPr lang="zh-CN" sz="1200" b="1" kern="100" spc="-35" dirty="0">
                          <a:solidFill>
                            <a:srgbClr val="000000"/>
                          </a:solidFill>
                          <a:latin typeface="宋体"/>
                          <a:ea typeface="微软雅黑"/>
                          <a:cs typeface="宋体"/>
                        </a:rPr>
                        <a:t>．通货和存款</a:t>
                      </a:r>
                      <a:endParaRPr lang="zh-CN" sz="1200" kern="100" dirty="0">
                        <a:latin typeface="宋体"/>
                        <a:cs typeface="宋体"/>
                      </a:endParaRPr>
                    </a:p>
                    <a:p>
                      <a:pPr marL="27305">
                        <a:spcAft>
                          <a:spcPts val="100"/>
                        </a:spcAft>
                      </a:pPr>
                      <a:r>
                        <a:rPr lang="en-US" sz="1200" b="1" kern="100" spc="-35" dirty="0">
                          <a:solidFill>
                            <a:srgbClr val="000000"/>
                          </a:solidFill>
                          <a:latin typeface="微软雅黑"/>
                          <a:cs typeface="宋体"/>
                        </a:rPr>
                        <a:t>3</a:t>
                      </a:r>
                      <a:r>
                        <a:rPr lang="zh-CN" sz="1200" b="1" kern="100" spc="-35" dirty="0">
                          <a:solidFill>
                            <a:srgbClr val="000000"/>
                          </a:solidFill>
                          <a:latin typeface="宋体"/>
                          <a:ea typeface="微软雅黑"/>
                          <a:cs typeface="宋体"/>
                        </a:rPr>
                        <a:t>．债务性证券</a:t>
                      </a:r>
                      <a:endParaRPr lang="zh-CN" sz="1200" kern="100" dirty="0">
                        <a:latin typeface="宋体"/>
                        <a:cs typeface="宋体"/>
                      </a:endParaRPr>
                    </a:p>
                    <a:p>
                      <a:pPr marL="27305">
                        <a:spcAft>
                          <a:spcPts val="100"/>
                        </a:spcAft>
                      </a:pPr>
                      <a:r>
                        <a:rPr lang="en-US" sz="1200" b="1" kern="100" spc="-35" dirty="0">
                          <a:solidFill>
                            <a:srgbClr val="000000"/>
                          </a:solidFill>
                          <a:latin typeface="微软雅黑"/>
                          <a:cs typeface="宋体"/>
                        </a:rPr>
                        <a:t>4</a:t>
                      </a:r>
                      <a:r>
                        <a:rPr lang="zh-CN" sz="1200" b="1" kern="100" spc="-35" dirty="0">
                          <a:solidFill>
                            <a:srgbClr val="000000"/>
                          </a:solidFill>
                          <a:latin typeface="宋体"/>
                          <a:ea typeface="微软雅黑"/>
                          <a:cs typeface="宋体"/>
                        </a:rPr>
                        <a:t>．贷款</a:t>
                      </a:r>
                      <a:endParaRPr lang="zh-CN" sz="1200" kern="100" dirty="0">
                        <a:latin typeface="宋体"/>
                        <a:cs typeface="宋体"/>
                      </a:endParaRPr>
                    </a:p>
                    <a:p>
                      <a:pPr marL="27305">
                        <a:spcAft>
                          <a:spcPts val="100"/>
                        </a:spcAft>
                      </a:pPr>
                      <a:r>
                        <a:rPr lang="en-US" sz="1200" b="1" kern="100" spc="-35" dirty="0">
                          <a:solidFill>
                            <a:srgbClr val="000000"/>
                          </a:solidFill>
                          <a:latin typeface="微软雅黑"/>
                          <a:cs typeface="宋体"/>
                        </a:rPr>
                        <a:t>5</a:t>
                      </a:r>
                      <a:r>
                        <a:rPr lang="zh-CN" sz="1200" b="1" kern="100" spc="-35" dirty="0">
                          <a:solidFill>
                            <a:srgbClr val="000000"/>
                          </a:solidFill>
                          <a:latin typeface="宋体"/>
                          <a:ea typeface="微软雅黑"/>
                          <a:cs typeface="宋体"/>
                        </a:rPr>
                        <a:t>．股权和投资基金份额</a:t>
                      </a:r>
                      <a:endParaRPr lang="zh-CN" sz="1200" kern="100" dirty="0">
                        <a:latin typeface="宋体"/>
                        <a:cs typeface="宋体"/>
                      </a:endParaRPr>
                    </a:p>
                    <a:p>
                      <a:pPr marL="27305">
                        <a:spcAft>
                          <a:spcPts val="100"/>
                        </a:spcAft>
                      </a:pPr>
                      <a:r>
                        <a:rPr lang="en-US" sz="1200" b="1" kern="100" spc="-35" dirty="0">
                          <a:solidFill>
                            <a:srgbClr val="000000"/>
                          </a:solidFill>
                          <a:latin typeface="微软雅黑"/>
                          <a:cs typeface="宋体"/>
                        </a:rPr>
                        <a:t>6</a:t>
                      </a:r>
                      <a:r>
                        <a:rPr lang="zh-CN" sz="1200" b="1" kern="100" spc="-35" dirty="0">
                          <a:solidFill>
                            <a:srgbClr val="000000"/>
                          </a:solidFill>
                          <a:latin typeface="宋体"/>
                          <a:ea typeface="微软雅黑"/>
                          <a:cs typeface="宋体"/>
                        </a:rPr>
                        <a:t>．保险、养老金和标准化担保计划</a:t>
                      </a:r>
                      <a:endParaRPr lang="zh-CN" sz="1200" kern="100" dirty="0">
                        <a:latin typeface="宋体"/>
                        <a:cs typeface="宋体"/>
                      </a:endParaRPr>
                    </a:p>
                    <a:p>
                      <a:pPr marL="27305">
                        <a:spcAft>
                          <a:spcPts val="100"/>
                        </a:spcAft>
                      </a:pPr>
                      <a:r>
                        <a:rPr lang="en-US" sz="1200" b="1" kern="100" spc="-35" dirty="0">
                          <a:solidFill>
                            <a:srgbClr val="000000"/>
                          </a:solidFill>
                          <a:latin typeface="微软雅黑"/>
                          <a:cs typeface="宋体"/>
                        </a:rPr>
                        <a:t>7</a:t>
                      </a:r>
                      <a:r>
                        <a:rPr lang="zh-CN" sz="1200" b="1" kern="100" spc="-35" dirty="0">
                          <a:solidFill>
                            <a:srgbClr val="000000"/>
                          </a:solidFill>
                          <a:latin typeface="宋体"/>
                          <a:ea typeface="微软雅黑"/>
                          <a:cs typeface="宋体"/>
                        </a:rPr>
                        <a:t>．</a:t>
                      </a:r>
                      <a:r>
                        <a:rPr lang="zh-CN" sz="1200" b="1" kern="100" dirty="0">
                          <a:solidFill>
                            <a:srgbClr val="000000"/>
                          </a:solidFill>
                          <a:latin typeface="宋体"/>
                          <a:ea typeface="微软雅黑"/>
                          <a:cs typeface="宋体"/>
                        </a:rPr>
                        <a:t>金融衍生工具和雇员股票期权</a:t>
                      </a:r>
                      <a:endParaRPr lang="zh-CN" sz="1200" kern="100" dirty="0">
                        <a:latin typeface="宋体"/>
                        <a:cs typeface="宋体"/>
                      </a:endParaRPr>
                    </a:p>
                    <a:p>
                      <a:pPr marL="27305">
                        <a:spcAft>
                          <a:spcPts val="100"/>
                        </a:spcAft>
                      </a:pPr>
                      <a:r>
                        <a:rPr lang="en-US" sz="1200" b="1" kern="100" spc="-35" dirty="0">
                          <a:solidFill>
                            <a:srgbClr val="000000"/>
                          </a:solidFill>
                          <a:latin typeface="微软雅黑"/>
                          <a:cs typeface="宋体"/>
                        </a:rPr>
                        <a:t>8. </a:t>
                      </a:r>
                      <a:r>
                        <a:rPr lang="zh-CN" sz="1200" b="1" kern="100" spc="-35" dirty="0">
                          <a:solidFill>
                            <a:srgbClr val="000000"/>
                          </a:solidFill>
                          <a:latin typeface="宋体"/>
                          <a:ea typeface="微软雅黑"/>
                          <a:cs typeface="宋体"/>
                        </a:rPr>
                        <a:t>其他应收</a:t>
                      </a:r>
                      <a:r>
                        <a:rPr lang="en-US" sz="1200" b="1" kern="100" spc="-35" dirty="0">
                          <a:solidFill>
                            <a:srgbClr val="000000"/>
                          </a:solidFill>
                          <a:latin typeface="宋体"/>
                          <a:ea typeface="微软雅黑"/>
                          <a:cs typeface="宋体"/>
                        </a:rPr>
                        <a:t>/</a:t>
                      </a:r>
                      <a:r>
                        <a:rPr lang="zh-CN" sz="1200" b="1" kern="100" spc="-35" dirty="0">
                          <a:solidFill>
                            <a:srgbClr val="000000"/>
                          </a:solidFill>
                          <a:latin typeface="宋体"/>
                          <a:ea typeface="微软雅黑"/>
                          <a:cs typeface="宋体"/>
                        </a:rPr>
                        <a:t>应付款</a:t>
                      </a:r>
                      <a:endParaRPr lang="zh-CN" sz="1200" kern="100" dirty="0">
                        <a:latin typeface="宋体"/>
                        <a:cs typeface="宋体"/>
                      </a:endParaRPr>
                    </a:p>
                  </a:txBody>
                  <a:tcPr marL="9691" marR="9691"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1"/>
                  </a:ext>
                </a:extLst>
              </a:tr>
              <a:tr h="246271">
                <a:tc vMerge="1">
                  <a:txBody>
                    <a:bodyPr/>
                    <a:lstStyle/>
                    <a:p>
                      <a:pPr marL="27305">
                        <a:spcAft>
                          <a:spcPts val="100"/>
                        </a:spcAft>
                      </a:pPr>
                      <a:endParaRPr lang="zh-CN" sz="1050" kern="100">
                        <a:latin typeface="宋体"/>
                        <a:cs typeface="宋体"/>
                      </a:endParaRPr>
                    </a:p>
                  </a:txBody>
                  <a:tcPr marL="9691" marR="9691"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2"/>
                  </a:ext>
                </a:extLst>
              </a:tr>
              <a:tr h="123135">
                <a:tc vMerge="1">
                  <a:txBody>
                    <a:bodyPr/>
                    <a:lstStyle/>
                    <a:p>
                      <a:pPr marL="27305">
                        <a:spcAft>
                          <a:spcPts val="100"/>
                        </a:spcAft>
                      </a:pPr>
                      <a:endParaRPr lang="zh-CN" sz="1050" kern="100">
                        <a:latin typeface="宋体"/>
                        <a:cs typeface="宋体"/>
                      </a:endParaRPr>
                    </a:p>
                  </a:txBody>
                  <a:tcPr marL="9691" marR="9691"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3"/>
                  </a:ext>
                </a:extLst>
              </a:tr>
              <a:tr h="123135">
                <a:tc vMerge="1">
                  <a:txBody>
                    <a:bodyPr/>
                    <a:lstStyle/>
                    <a:p>
                      <a:pPr marL="27305">
                        <a:spcAft>
                          <a:spcPts val="100"/>
                        </a:spcAft>
                      </a:pPr>
                      <a:endParaRPr lang="zh-CN" sz="1050" kern="100">
                        <a:latin typeface="宋体"/>
                        <a:cs typeface="宋体"/>
                      </a:endParaRPr>
                    </a:p>
                  </a:txBody>
                  <a:tcPr marL="9691" marR="9691"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4"/>
                  </a:ext>
                </a:extLst>
              </a:tr>
              <a:tr h="123135">
                <a:tc vMerge="1">
                  <a:txBody>
                    <a:bodyPr/>
                    <a:lstStyle/>
                    <a:p>
                      <a:pPr marL="27305">
                        <a:spcAft>
                          <a:spcPts val="100"/>
                        </a:spcAft>
                      </a:pPr>
                      <a:endParaRPr lang="zh-CN" sz="1050" kern="100">
                        <a:latin typeface="宋体"/>
                        <a:cs typeface="宋体"/>
                      </a:endParaRPr>
                    </a:p>
                  </a:txBody>
                  <a:tcPr marL="9691" marR="9691"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5"/>
                  </a:ext>
                </a:extLst>
              </a:tr>
              <a:tr h="246271">
                <a:tc vMerge="1">
                  <a:txBody>
                    <a:bodyPr/>
                    <a:lstStyle/>
                    <a:p>
                      <a:pPr marL="27305">
                        <a:spcAft>
                          <a:spcPts val="100"/>
                        </a:spcAft>
                      </a:pPr>
                      <a:endParaRPr lang="zh-CN" sz="1050" kern="100">
                        <a:latin typeface="宋体"/>
                        <a:cs typeface="宋体"/>
                      </a:endParaRPr>
                    </a:p>
                  </a:txBody>
                  <a:tcPr marL="9691" marR="9691"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6"/>
                  </a:ext>
                </a:extLst>
              </a:tr>
              <a:tr h="369406">
                <a:tc vMerge="1">
                  <a:txBody>
                    <a:bodyPr/>
                    <a:lstStyle/>
                    <a:p>
                      <a:pPr marL="27305">
                        <a:spcAft>
                          <a:spcPts val="100"/>
                        </a:spcAft>
                      </a:pPr>
                      <a:endParaRPr lang="zh-CN" sz="1050" kern="100">
                        <a:latin typeface="宋体"/>
                        <a:cs typeface="宋体"/>
                      </a:endParaRPr>
                    </a:p>
                  </a:txBody>
                  <a:tcPr marL="9691" marR="9691"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7"/>
                  </a:ext>
                </a:extLst>
              </a:tr>
              <a:tr h="369406">
                <a:tc vMerge="1">
                  <a:txBody>
                    <a:bodyPr/>
                    <a:lstStyle/>
                    <a:p>
                      <a:pPr marL="27305">
                        <a:spcAft>
                          <a:spcPts val="100"/>
                        </a:spcAft>
                      </a:pPr>
                      <a:endParaRPr lang="zh-CN" sz="1050" kern="100">
                        <a:latin typeface="宋体"/>
                        <a:cs typeface="宋体"/>
                      </a:endParaRPr>
                    </a:p>
                  </a:txBody>
                  <a:tcPr marL="9691" marR="9691"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8"/>
                  </a:ext>
                </a:extLst>
              </a:tr>
              <a:tr h="59125">
                <a:tc vMerge="1">
                  <a:txBody>
                    <a:bodyPr/>
                    <a:lstStyle/>
                    <a:p>
                      <a:pPr marL="27305">
                        <a:spcAft>
                          <a:spcPts val="100"/>
                        </a:spcAft>
                      </a:pPr>
                      <a:endParaRPr lang="zh-CN" sz="1050" kern="100" dirty="0">
                        <a:latin typeface="宋体"/>
                        <a:cs typeface="宋体"/>
                      </a:endParaRPr>
                    </a:p>
                  </a:txBody>
                  <a:tcPr marL="9691" marR="9691"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246271">
                <a:tc rowSpan="5">
                  <a:txBody>
                    <a:bodyPr/>
                    <a:lstStyle/>
                    <a:p>
                      <a:pPr marL="27305">
                        <a:spcAft>
                          <a:spcPts val="100"/>
                        </a:spcAft>
                      </a:pPr>
                      <a:r>
                        <a:rPr lang="zh-CN" sz="1200" b="1" kern="100" spc="-35" dirty="0">
                          <a:solidFill>
                            <a:srgbClr val="000000"/>
                          </a:solidFill>
                          <a:latin typeface="宋体"/>
                          <a:ea typeface="微软雅黑"/>
                          <a:cs typeface="宋体"/>
                        </a:rPr>
                        <a:t>三、国外金融资</a:t>
                      </a:r>
                      <a:r>
                        <a:rPr lang="en-US" sz="1200" b="1" kern="100" spc="-35" dirty="0">
                          <a:solidFill>
                            <a:srgbClr val="000000"/>
                          </a:solidFill>
                          <a:latin typeface="宋体"/>
                          <a:ea typeface="微软雅黑"/>
                          <a:cs typeface="宋体"/>
                        </a:rPr>
                        <a:t/>
                      </a:r>
                      <a:br>
                        <a:rPr lang="en-US" sz="1200" b="1" kern="100" spc="-35" dirty="0">
                          <a:solidFill>
                            <a:srgbClr val="000000"/>
                          </a:solidFill>
                          <a:latin typeface="宋体"/>
                          <a:ea typeface="微软雅黑"/>
                          <a:cs typeface="宋体"/>
                        </a:rPr>
                      </a:br>
                      <a:r>
                        <a:rPr lang="zh-CN" sz="1200" b="1" kern="100" spc="-35" dirty="0">
                          <a:solidFill>
                            <a:srgbClr val="000000"/>
                          </a:solidFill>
                          <a:latin typeface="宋体"/>
                          <a:ea typeface="微软雅黑"/>
                          <a:cs typeface="宋体"/>
                        </a:rPr>
                        <a:t>产</a:t>
                      </a:r>
                      <a:r>
                        <a:rPr lang="en-US" sz="1200" b="1" kern="100" spc="-35" dirty="0">
                          <a:solidFill>
                            <a:srgbClr val="000000"/>
                          </a:solidFill>
                          <a:latin typeface="宋体"/>
                          <a:ea typeface="微软雅黑"/>
                          <a:cs typeface="宋体"/>
                        </a:rPr>
                        <a:t>/</a:t>
                      </a:r>
                      <a:r>
                        <a:rPr lang="zh-CN" sz="1200" b="1" kern="100" spc="-35" dirty="0">
                          <a:solidFill>
                            <a:srgbClr val="000000"/>
                          </a:solidFill>
                          <a:latin typeface="宋体"/>
                          <a:ea typeface="微软雅黑"/>
                          <a:cs typeface="宋体"/>
                        </a:rPr>
                        <a:t>负债</a:t>
                      </a:r>
                      <a:endParaRPr lang="zh-CN" sz="1200" kern="100" dirty="0">
                        <a:latin typeface="宋体"/>
                        <a:cs typeface="宋体"/>
                      </a:endParaRPr>
                    </a:p>
                    <a:p>
                      <a:pPr marL="27305">
                        <a:spcAft>
                          <a:spcPts val="100"/>
                        </a:spcAft>
                      </a:pPr>
                      <a:r>
                        <a:rPr lang="en-US" sz="1200" b="1" kern="100" spc="-35" dirty="0">
                          <a:solidFill>
                            <a:srgbClr val="000000"/>
                          </a:solidFill>
                          <a:latin typeface="微软雅黑"/>
                          <a:cs typeface="宋体"/>
                        </a:rPr>
                        <a:t>1</a:t>
                      </a:r>
                      <a:r>
                        <a:rPr lang="zh-CN" sz="1200" b="1" kern="100" spc="-35" dirty="0">
                          <a:solidFill>
                            <a:srgbClr val="000000"/>
                          </a:solidFill>
                          <a:latin typeface="宋体"/>
                          <a:ea typeface="微软雅黑"/>
                          <a:cs typeface="宋体"/>
                        </a:rPr>
                        <a:t>．直接投资</a:t>
                      </a:r>
                      <a:endParaRPr lang="zh-CN" sz="1200" kern="100" dirty="0">
                        <a:latin typeface="宋体"/>
                        <a:cs typeface="宋体"/>
                      </a:endParaRPr>
                    </a:p>
                    <a:p>
                      <a:pPr marL="27305">
                        <a:spcAft>
                          <a:spcPts val="100"/>
                        </a:spcAft>
                      </a:pPr>
                      <a:r>
                        <a:rPr lang="en-US" sz="1200" b="1" kern="100" spc="-35" dirty="0">
                          <a:solidFill>
                            <a:srgbClr val="000000"/>
                          </a:solidFill>
                          <a:latin typeface="微软雅黑"/>
                          <a:cs typeface="宋体"/>
                        </a:rPr>
                        <a:t>2</a:t>
                      </a:r>
                      <a:r>
                        <a:rPr lang="zh-CN" sz="1200" b="1" kern="100" spc="-35" dirty="0">
                          <a:solidFill>
                            <a:srgbClr val="000000"/>
                          </a:solidFill>
                          <a:latin typeface="宋体"/>
                          <a:ea typeface="微软雅黑"/>
                          <a:cs typeface="宋体"/>
                        </a:rPr>
                        <a:t>．证券投资</a:t>
                      </a:r>
                      <a:endParaRPr lang="zh-CN" sz="1200" kern="100" dirty="0">
                        <a:latin typeface="宋体"/>
                        <a:cs typeface="宋体"/>
                      </a:endParaRPr>
                    </a:p>
                    <a:p>
                      <a:pPr marL="27305">
                        <a:spcAft>
                          <a:spcPts val="100"/>
                        </a:spcAft>
                      </a:pPr>
                      <a:r>
                        <a:rPr lang="en-US" sz="1200" b="1" kern="100" spc="-35" dirty="0">
                          <a:solidFill>
                            <a:srgbClr val="000000"/>
                          </a:solidFill>
                          <a:latin typeface="微软雅黑"/>
                          <a:cs typeface="宋体"/>
                        </a:rPr>
                        <a:t>3.  </a:t>
                      </a:r>
                      <a:r>
                        <a:rPr lang="zh-CN" sz="1200" b="1" kern="100" spc="-35" dirty="0">
                          <a:solidFill>
                            <a:srgbClr val="000000"/>
                          </a:solidFill>
                          <a:latin typeface="宋体"/>
                          <a:ea typeface="微软雅黑"/>
                          <a:cs typeface="宋体"/>
                        </a:rPr>
                        <a:t>金融衍生工具</a:t>
                      </a:r>
                      <a:endParaRPr lang="zh-CN" sz="1200" kern="100" dirty="0">
                        <a:latin typeface="宋体"/>
                        <a:cs typeface="宋体"/>
                      </a:endParaRPr>
                    </a:p>
                    <a:p>
                      <a:pPr marL="27305">
                        <a:spcAft>
                          <a:spcPts val="100"/>
                        </a:spcAft>
                      </a:pPr>
                      <a:r>
                        <a:rPr lang="en-US" sz="1200" b="1" kern="100" spc="-35" dirty="0">
                          <a:solidFill>
                            <a:srgbClr val="000000"/>
                          </a:solidFill>
                          <a:latin typeface="微软雅黑"/>
                          <a:cs typeface="宋体"/>
                        </a:rPr>
                        <a:t>4.  </a:t>
                      </a:r>
                      <a:r>
                        <a:rPr lang="zh-CN" sz="1200" b="1" kern="100" spc="-35" dirty="0">
                          <a:solidFill>
                            <a:srgbClr val="000000"/>
                          </a:solidFill>
                          <a:latin typeface="宋体"/>
                          <a:ea typeface="微软雅黑"/>
                          <a:cs typeface="宋体"/>
                        </a:rPr>
                        <a:t>其他投资</a:t>
                      </a:r>
                      <a:endParaRPr lang="zh-CN" sz="1200" kern="100" dirty="0">
                        <a:latin typeface="宋体"/>
                        <a:cs typeface="宋体"/>
                      </a:endParaRPr>
                    </a:p>
                  </a:txBody>
                  <a:tcPr marL="9691" marR="9691"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20"/>
                  </a:ext>
                </a:extLst>
              </a:tr>
              <a:tr h="123135">
                <a:tc vMerge="1">
                  <a:txBody>
                    <a:bodyPr/>
                    <a:lstStyle/>
                    <a:p>
                      <a:pPr marL="27305">
                        <a:spcAft>
                          <a:spcPts val="100"/>
                        </a:spcAft>
                      </a:pPr>
                      <a:endParaRPr lang="zh-CN" sz="1050" kern="100">
                        <a:latin typeface="宋体"/>
                        <a:cs typeface="宋体"/>
                      </a:endParaRPr>
                    </a:p>
                  </a:txBody>
                  <a:tcPr marL="9691" marR="9691"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21"/>
                  </a:ext>
                </a:extLst>
              </a:tr>
              <a:tr h="123135">
                <a:tc vMerge="1">
                  <a:txBody>
                    <a:bodyPr/>
                    <a:lstStyle/>
                    <a:p>
                      <a:pPr marL="27305">
                        <a:spcAft>
                          <a:spcPts val="100"/>
                        </a:spcAft>
                      </a:pPr>
                      <a:endParaRPr lang="zh-CN" sz="1050" kern="100">
                        <a:latin typeface="宋体"/>
                        <a:cs typeface="宋体"/>
                      </a:endParaRPr>
                    </a:p>
                  </a:txBody>
                  <a:tcPr marL="9691" marR="9691"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22"/>
                  </a:ext>
                </a:extLst>
              </a:tr>
              <a:tr h="246271">
                <a:tc vMerge="1">
                  <a:txBody>
                    <a:bodyPr/>
                    <a:lstStyle/>
                    <a:p>
                      <a:pPr marL="27305">
                        <a:spcAft>
                          <a:spcPts val="100"/>
                        </a:spcAft>
                      </a:pPr>
                      <a:endParaRPr lang="zh-CN" sz="1050" kern="100" dirty="0">
                        <a:latin typeface="宋体"/>
                        <a:cs typeface="宋体"/>
                      </a:endParaRPr>
                    </a:p>
                  </a:txBody>
                  <a:tcPr marL="9691" marR="9691"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27305">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27305">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27305">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27305">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27305">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27305">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27305">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27305">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27305">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27305">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27305">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27305">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27305">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27305">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27305">
                        <a:spcAft>
                          <a:spcPts val="100"/>
                        </a:spcAft>
                      </a:pPr>
                      <a:endParaRPr lang="zh-CN" sz="5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27305">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23"/>
                  </a:ext>
                </a:extLst>
              </a:tr>
              <a:tr h="324233">
                <a:tc vMerge="1">
                  <a:txBody>
                    <a:bodyPr/>
                    <a:lstStyle/>
                    <a:p>
                      <a:pPr marL="27305">
                        <a:spcAft>
                          <a:spcPts val="100"/>
                        </a:spcAft>
                      </a:pPr>
                      <a:endParaRPr lang="zh-CN" sz="1050" kern="100" dirty="0">
                        <a:latin typeface="宋体"/>
                        <a:cs typeface="宋体"/>
                      </a:endParaRPr>
                    </a:p>
                  </a:txBody>
                  <a:tcPr marL="9691" marR="9691"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268149">
                <a:tc>
                  <a:txBody>
                    <a:bodyPr/>
                    <a:lstStyle/>
                    <a:p>
                      <a:pPr marL="27305">
                        <a:spcAft>
                          <a:spcPts val="100"/>
                        </a:spcAft>
                      </a:pPr>
                      <a:r>
                        <a:rPr lang="zh-CN" sz="1200" b="1" kern="100" spc="-35" dirty="0">
                          <a:solidFill>
                            <a:srgbClr val="000000"/>
                          </a:solidFill>
                          <a:latin typeface="宋体"/>
                          <a:ea typeface="微软雅黑"/>
                          <a:cs typeface="宋体"/>
                        </a:rPr>
                        <a:t>四、储备资产</a:t>
                      </a:r>
                      <a:endParaRPr lang="zh-CN" sz="1200" kern="100" dirty="0">
                        <a:latin typeface="宋体"/>
                        <a:cs typeface="宋体"/>
                      </a:endParaRPr>
                    </a:p>
                  </a:txBody>
                  <a:tcPr marL="9691" marR="9691"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r h="246271">
                <a:tc>
                  <a:txBody>
                    <a:bodyPr/>
                    <a:lstStyle/>
                    <a:p>
                      <a:pPr marL="27305">
                        <a:spcAft>
                          <a:spcPts val="100"/>
                        </a:spcAft>
                      </a:pPr>
                      <a:r>
                        <a:rPr lang="zh-CN" sz="1200" b="1" kern="100" spc="-35" dirty="0">
                          <a:solidFill>
                            <a:srgbClr val="000000"/>
                          </a:solidFill>
                          <a:latin typeface="宋体"/>
                          <a:ea typeface="微软雅黑"/>
                          <a:cs typeface="宋体"/>
                        </a:rPr>
                        <a:t>五、净值（</a:t>
                      </a:r>
                      <a:r>
                        <a:rPr lang="zh-CN" sz="1200" b="1" kern="100" spc="-35" dirty="0" smtClean="0">
                          <a:solidFill>
                            <a:srgbClr val="000000"/>
                          </a:solidFill>
                          <a:latin typeface="宋体"/>
                          <a:ea typeface="微软雅黑"/>
                          <a:cs typeface="宋体"/>
                        </a:rPr>
                        <a:t>资产负债</a:t>
                      </a:r>
                      <a:r>
                        <a:rPr lang="zh-CN" sz="1200" b="1" kern="100" spc="-35" dirty="0">
                          <a:solidFill>
                            <a:srgbClr val="000000"/>
                          </a:solidFill>
                          <a:latin typeface="宋体"/>
                          <a:ea typeface="微软雅黑"/>
                          <a:cs typeface="宋体"/>
                        </a:rPr>
                        <a:t>差额）</a:t>
                      </a:r>
                      <a:endParaRPr lang="zh-CN" sz="1200" kern="100" dirty="0">
                        <a:latin typeface="宋体"/>
                        <a:cs typeface="宋体"/>
                      </a:endParaRPr>
                    </a:p>
                  </a:txBody>
                  <a:tcPr marL="9691" marR="9691"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
                        </a:spcAft>
                      </a:pPr>
                      <a:endParaRPr lang="zh-CN" sz="500" kern="100" dirty="0">
                        <a:latin typeface="宋体"/>
                        <a:cs typeface="宋体"/>
                      </a:endParaRPr>
                    </a:p>
                  </a:txBody>
                  <a:tcPr marL="9691" marR="9691"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6"/>
                  </a:ext>
                </a:extLst>
              </a:tr>
            </a:tbl>
          </a:graphicData>
        </a:graphic>
      </p:graphicFrame>
      <p:sp>
        <p:nvSpPr>
          <p:cNvPr id="76801" name="Rectangle 1"/>
          <p:cNvSpPr>
            <a:spLocks noChangeArrowheads="1"/>
          </p:cNvSpPr>
          <p:nvPr/>
        </p:nvSpPr>
        <p:spPr bwMode="auto">
          <a:xfrm>
            <a:off x="3083003" y="43934"/>
            <a:ext cx="6024406"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dirty="0" smtClean="0">
                <a:ln>
                  <a:noFill/>
                </a:ln>
                <a:solidFill>
                  <a:schemeClr val="tx1"/>
                </a:solidFill>
                <a:effectLst/>
                <a:latin typeface="微软雅黑" pitchFamily="34" charset="-122"/>
                <a:ea typeface="微软雅黑" pitchFamily="34" charset="-122"/>
                <a:cs typeface="HTJ-PK7482000dcae-Identity-H"/>
              </a:rPr>
              <a:t>表</a:t>
            </a:r>
            <a:r>
              <a:rPr kumimoji="0" lang="zh-CN" sz="1800" b="1" i="0" u="none" strike="noStrike" cap="none" normalizeH="0" baseline="0" dirty="0" smtClean="0">
                <a:ln>
                  <a:noFill/>
                </a:ln>
                <a:solidFill>
                  <a:schemeClr val="tx1"/>
                </a:solidFill>
                <a:effectLst/>
                <a:latin typeface="微软雅黑" pitchFamily="34" charset="-122"/>
                <a:ea typeface="微软雅黑" pitchFamily="34" charset="-122"/>
                <a:cs typeface="E-HZ-PK748ce-Identity-H"/>
              </a:rPr>
              <a:t>２－７　</a:t>
            </a:r>
            <a:r>
              <a:rPr kumimoji="0" lang="zh-CN" sz="1800" b="1" i="0" u="none" strike="noStrike" cap="none" normalizeH="0" baseline="0" dirty="0" smtClean="0">
                <a:ln>
                  <a:noFill/>
                </a:ln>
                <a:solidFill>
                  <a:schemeClr val="tx1"/>
                </a:solidFill>
                <a:effectLst/>
                <a:latin typeface="微软雅黑" pitchFamily="34" charset="-122"/>
                <a:ea typeface="微软雅黑" pitchFamily="34" charset="-122"/>
                <a:cs typeface="HTJ-PK7482000dcae-Identity-H"/>
              </a:rPr>
              <a:t>经济总体资产负债表（平衡表式） </a:t>
            </a:r>
            <a:r>
              <a:rPr kumimoji="0" lang="zh-CN" sz="1800" b="1" i="0" u="none" strike="noStrike" cap="none" normalizeH="0" baseline="0" dirty="0" smtClean="0">
                <a:ln>
                  <a:noFill/>
                </a:ln>
                <a:solidFill>
                  <a:schemeClr val="tx1"/>
                </a:solidFill>
                <a:effectLst/>
                <a:latin typeface="微软雅黑" pitchFamily="34" charset="-122"/>
                <a:ea typeface="微软雅黑" pitchFamily="34" charset="-122"/>
                <a:cs typeface="SSJ-PK7482000dca4-Identity-H"/>
              </a:rPr>
              <a:t>单位：亿元</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solidFill>
            <a:srgbClr val="00B0F0"/>
          </a:solidFill>
        </p:spPr>
        <p:txBody>
          <a:bodyPr>
            <a:normAutofit/>
          </a:bodyPr>
          <a:lstStyle/>
          <a:p>
            <a:r>
              <a:rPr lang="zh-CN" altLang="zh-CN" sz="3600" b="1" dirty="0" smtClean="0">
                <a:latin typeface="微软雅黑" pitchFamily="34" charset="-122"/>
                <a:ea typeface="微软雅黑" pitchFamily="34" charset="-122"/>
              </a:rPr>
              <a:t>经济总体资产负债表中的平衡关系 </a:t>
            </a:r>
          </a:p>
        </p:txBody>
      </p:sp>
      <p:sp>
        <p:nvSpPr>
          <p:cNvPr id="62467" name="Rectangle 3"/>
          <p:cNvSpPr>
            <a:spLocks noGrp="1" noChangeArrowheads="1"/>
          </p:cNvSpPr>
          <p:nvPr>
            <p:ph type="body" idx="4294967295"/>
          </p:nvPr>
        </p:nvSpPr>
        <p:spPr>
          <a:xfrm>
            <a:off x="334566" y="1700607"/>
            <a:ext cx="11521279" cy="4682621"/>
          </a:xfrm>
          <a:solidFill>
            <a:schemeClr val="bg1">
              <a:lumMod val="85000"/>
            </a:schemeClr>
          </a:solidFill>
        </p:spPr>
        <p:txBody>
          <a:bodyPr>
            <a:normAutofit fontScale="70000" lnSpcReduction="20000"/>
          </a:bodyPr>
          <a:lstStyle/>
          <a:p>
            <a:pPr marL="544251" indent="-544251">
              <a:lnSpc>
                <a:spcPct val="150000"/>
              </a:lnSpc>
              <a:buFont typeface="+mj-ea"/>
              <a:buAutoNum type="circleNumDbPlain"/>
            </a:pPr>
            <a:r>
              <a:rPr lang="zh-CN" altLang="en-US" sz="2800" b="1" dirty="0" smtClean="0">
                <a:latin typeface="微软雅黑" pitchFamily="34" charset="-122"/>
                <a:ea typeface="微软雅黑" pitchFamily="34" charset="-122"/>
              </a:rPr>
              <a:t>来源合计</a:t>
            </a:r>
            <a:r>
              <a:rPr lang="en-US" altLang="zh-CN"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使用合计                                    </a:t>
            </a:r>
          </a:p>
          <a:p>
            <a:pPr marL="544251" indent="-544251">
              <a:lnSpc>
                <a:spcPct val="150000"/>
              </a:lnSpc>
              <a:buFont typeface="+mj-ea"/>
              <a:buAutoNum type="circleNumDbPlain"/>
            </a:pPr>
            <a:r>
              <a:rPr lang="zh-CN" altLang="en-US" sz="2800" b="1" dirty="0" smtClean="0">
                <a:latin typeface="微软雅黑" pitchFamily="34" charset="-122"/>
                <a:ea typeface="微软雅黑" pitchFamily="34" charset="-122"/>
              </a:rPr>
              <a:t>各机构部门的使用之和</a:t>
            </a:r>
            <a:r>
              <a:rPr lang="en-US" altLang="zh-CN"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合计栏中的使用                  </a:t>
            </a:r>
          </a:p>
          <a:p>
            <a:pPr marL="544251" indent="-544251">
              <a:lnSpc>
                <a:spcPct val="150000"/>
              </a:lnSpc>
              <a:buFont typeface="+mj-ea"/>
              <a:buAutoNum type="circleNumDbPlain"/>
            </a:pPr>
            <a:r>
              <a:rPr lang="zh-CN" altLang="en-US" sz="2800" b="1" dirty="0" smtClean="0">
                <a:latin typeface="微软雅黑" pitchFamily="34" charset="-122"/>
                <a:ea typeface="微软雅黑" pitchFamily="34" charset="-122"/>
              </a:rPr>
              <a:t>各机构部门的来源之和</a:t>
            </a:r>
            <a:r>
              <a:rPr lang="en-US" altLang="zh-CN"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合计栏中的来源                  </a:t>
            </a:r>
          </a:p>
          <a:p>
            <a:pPr marL="544251" indent="-544251">
              <a:lnSpc>
                <a:spcPct val="150000"/>
              </a:lnSpc>
              <a:buFont typeface="+mj-ea"/>
              <a:buAutoNum type="circleNumDbPlain"/>
            </a:pPr>
            <a:r>
              <a:rPr lang="zh-CN" altLang="en-US" sz="2800" b="1" dirty="0" smtClean="0">
                <a:latin typeface="微软雅黑" pitchFamily="34" charset="-122"/>
                <a:ea typeface="微软雅黑" pitchFamily="34" charset="-122"/>
              </a:rPr>
              <a:t>国内金融资产</a:t>
            </a:r>
            <a:r>
              <a:rPr lang="en-US" altLang="zh-CN"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国内金融负债</a:t>
            </a:r>
          </a:p>
          <a:p>
            <a:pPr marL="544251" indent="-544251">
              <a:lnSpc>
                <a:spcPct val="150000"/>
              </a:lnSpc>
              <a:buFont typeface="+mj-ea"/>
              <a:buAutoNum type="circleNumDbPlain"/>
            </a:pPr>
            <a:r>
              <a:rPr lang="zh-CN" altLang="en-US" sz="2800" b="1" dirty="0" smtClean="0">
                <a:latin typeface="微软雅黑" pitchFamily="34" charset="-122"/>
                <a:ea typeface="微软雅黑" pitchFamily="34" charset="-122"/>
              </a:rPr>
              <a:t>金融资产</a:t>
            </a:r>
            <a:r>
              <a:rPr lang="en-US" altLang="zh-CN"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国内金融资产</a:t>
            </a:r>
            <a:r>
              <a:rPr lang="en-US" altLang="zh-CN"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国外金融资产</a:t>
            </a:r>
            <a:r>
              <a:rPr lang="en-US" altLang="zh-CN"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储备资产          </a:t>
            </a:r>
          </a:p>
          <a:p>
            <a:pPr marL="544251" indent="-544251">
              <a:lnSpc>
                <a:spcPct val="150000"/>
              </a:lnSpc>
              <a:buFont typeface="+mj-ea"/>
              <a:buAutoNum type="circleNumDbPlain"/>
            </a:pPr>
            <a:r>
              <a:rPr lang="zh-CN" altLang="en-US" sz="2800" b="1" dirty="0" smtClean="0">
                <a:latin typeface="微软雅黑" pitchFamily="34" charset="-122"/>
                <a:ea typeface="微软雅黑" pitchFamily="34" charset="-122"/>
              </a:rPr>
              <a:t>金融负债</a:t>
            </a:r>
            <a:r>
              <a:rPr lang="en-US" altLang="zh-CN"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国内金融负债</a:t>
            </a:r>
            <a:r>
              <a:rPr lang="en-US" altLang="zh-CN"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国外金融负债</a:t>
            </a:r>
          </a:p>
          <a:p>
            <a:pPr marL="544251" indent="-544251">
              <a:lnSpc>
                <a:spcPct val="150000"/>
              </a:lnSpc>
              <a:buFont typeface="+mj-ea"/>
              <a:buAutoNum type="circleNumDbPlain"/>
            </a:pPr>
            <a:r>
              <a:rPr lang="zh-CN" altLang="en-US" sz="2800" b="1" dirty="0" smtClean="0">
                <a:latin typeface="微软雅黑" pitchFamily="34" charset="-122"/>
                <a:ea typeface="微软雅黑" pitchFamily="34" charset="-122"/>
              </a:rPr>
              <a:t>非金融资产＝ 生产资产＋非生产资产                             </a:t>
            </a:r>
            <a:r>
              <a:rPr lang="en-US" altLang="zh-CN" sz="2800" b="1" dirty="0" smtClean="0">
                <a:latin typeface="微软雅黑" pitchFamily="34" charset="-122"/>
                <a:ea typeface="微软雅黑" pitchFamily="34" charset="-122"/>
              </a:rPr>
              <a:t/>
            </a:r>
            <a:br>
              <a:rPr lang="en-US" altLang="zh-CN" sz="2800" b="1" dirty="0" smtClean="0">
                <a:latin typeface="微软雅黑" pitchFamily="34" charset="-122"/>
                <a:ea typeface="微软雅黑" pitchFamily="34" charset="-122"/>
              </a:rPr>
            </a:br>
            <a:r>
              <a:rPr lang="en-US" altLang="zh-CN" sz="2800" b="1" dirty="0" smtClean="0">
                <a:latin typeface="微软雅黑" pitchFamily="34" charset="-122"/>
                <a:ea typeface="微软雅黑" pitchFamily="34" charset="-122"/>
              </a:rPr>
              <a:t>                 </a:t>
            </a:r>
            <a:r>
              <a:rPr lang="zh-CN" altLang="en-US" sz="2800" b="1" dirty="0" smtClean="0">
                <a:latin typeface="微软雅黑" pitchFamily="34" charset="-122"/>
                <a:ea typeface="微软雅黑" pitchFamily="34" charset="-122"/>
              </a:rPr>
              <a:t>＝ 固定资产＋存货＋贵重物品＋自然资源＋合约、租约和许可＋外购商誉和营销资产</a:t>
            </a:r>
            <a:endParaRPr lang="en-US" altLang="zh-CN" sz="2800" b="1" dirty="0" smtClean="0">
              <a:latin typeface="微软雅黑" pitchFamily="34" charset="-122"/>
              <a:ea typeface="微软雅黑" pitchFamily="34" charset="-122"/>
            </a:endParaRPr>
          </a:p>
          <a:p>
            <a:pPr marL="544251" indent="-544251">
              <a:lnSpc>
                <a:spcPct val="150000"/>
              </a:lnSpc>
              <a:buFont typeface="+mj-ea"/>
              <a:buAutoNum type="circleNumDbPlain"/>
            </a:pPr>
            <a:r>
              <a:rPr lang="zh-CN" altLang="en-US" sz="2800" b="1" dirty="0" smtClean="0">
                <a:latin typeface="微软雅黑" pitchFamily="34" charset="-122"/>
                <a:ea typeface="微软雅黑" pitchFamily="34" charset="-122"/>
              </a:rPr>
              <a:t>非金融资产</a:t>
            </a:r>
            <a:r>
              <a:rPr lang="en-US" altLang="zh-CN"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金融资产</a:t>
            </a:r>
            <a:r>
              <a:rPr lang="en-US" altLang="zh-CN"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金融负债</a:t>
            </a:r>
            <a:r>
              <a:rPr lang="en-US" altLang="zh-CN"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净值 </a:t>
            </a:r>
          </a:p>
          <a:p>
            <a:pPr marL="3408363" indent="-3408363">
              <a:lnSpc>
                <a:spcPct val="150000"/>
              </a:lnSpc>
              <a:buNone/>
            </a:pPr>
            <a:endParaRPr lang="zh-CN" altLang="en-US" sz="2800" b="1"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7A0A50-A1E9-47F1-B630-0444970FB2E5}"/>
              </a:ext>
            </a:extLst>
          </p:cNvPr>
          <p:cNvSpPr/>
          <p:nvPr/>
        </p:nvSpPr>
        <p:spPr>
          <a:xfrm>
            <a:off x="803865" y="323439"/>
            <a:ext cx="4698722" cy="1969770"/>
          </a:xfrm>
          <a:prstGeom prst="rect">
            <a:avLst/>
          </a:prstGeom>
        </p:spPr>
        <p:txBody>
          <a:bodyPr wrap="none">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四、资产与负债存量统计</a:t>
            </a:r>
          </a:p>
          <a:p>
            <a:endParaRPr lang="zh-CN" altLang="en-US" sz="3000" b="1" dirty="0" smtClean="0">
              <a:solidFill>
                <a:schemeClr val="bg1"/>
              </a:solidFill>
              <a:latin typeface="宋体" pitchFamily="2" charset="-122"/>
              <a:ea typeface="宋体" pitchFamily="2" charset="-122"/>
            </a:endParaRP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3"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CH2-4</a:t>
            </a:r>
            <a:r>
              <a:rPr lang="zh-CN" altLang="en-US" dirty="0" smtClean="0">
                <a:latin typeface="KaiTi" panose="02010609060101010101" pitchFamily="49" charset="-122"/>
                <a:ea typeface="KaiTi" panose="02010609060101010101" pitchFamily="49" charset="-122"/>
              </a:rPr>
              <a:t> 资产与负债统计</a:t>
            </a:r>
            <a:endParaRPr lang="zh-CN" altLang="en-US" dirty="0">
              <a:latin typeface="KaiTi" panose="02010609060101010101" pitchFamily="49" charset="-122"/>
              <a:ea typeface="KaiTi" panose="02010609060101010101" pitchFamily="49" charset="-122"/>
            </a:endParaRPr>
          </a:p>
        </p:txBody>
      </p:sp>
      <p:sp>
        <p:nvSpPr>
          <p:cNvPr id="5"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66</a:t>
            </a:fld>
            <a:endParaRPr lang="zh-CN" altLang="en-US" dirty="0"/>
          </a:p>
        </p:txBody>
      </p:sp>
      <p:sp>
        <p:nvSpPr>
          <p:cNvPr id="8" name="矩形 7"/>
          <p:cNvSpPr/>
          <p:nvPr/>
        </p:nvSpPr>
        <p:spPr>
          <a:xfrm>
            <a:off x="2134766" y="2565698"/>
            <a:ext cx="3672800"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专栏  中国国家资产负债表统计</a:t>
            </a:r>
          </a:p>
        </p:txBody>
      </p:sp>
      <p:pic>
        <p:nvPicPr>
          <p:cNvPr id="89090" name="Picture 2"/>
          <p:cNvPicPr>
            <a:picLocks noChangeAspect="1" noChangeArrowheads="1"/>
          </p:cNvPicPr>
          <p:nvPr/>
        </p:nvPicPr>
        <p:blipFill>
          <a:blip r:embed="rId2" cstate="print"/>
          <a:srcRect/>
          <a:stretch>
            <a:fillRect/>
          </a:stretch>
        </p:blipFill>
        <p:spPr bwMode="auto">
          <a:xfrm>
            <a:off x="6671270" y="2493690"/>
            <a:ext cx="2304256" cy="2304256"/>
          </a:xfrm>
          <a:prstGeom prst="rect">
            <a:avLst/>
          </a:prstGeom>
          <a:noFill/>
          <a:ln w="9525">
            <a:noFill/>
            <a:miter lim="800000"/>
            <a:headEnd/>
            <a:tailEnd/>
          </a:ln>
        </p:spPr>
      </p:pic>
      <p:sp>
        <p:nvSpPr>
          <p:cNvPr id="10" name="对角圆角矩形 10">
            <a:extLst>
              <a:ext uri="{FF2B5EF4-FFF2-40B4-BE49-F238E27FC236}">
                <a16:creationId xmlns:a16="http://schemas.microsoft.com/office/drawing/2014/main" id="{347A1711-A3EC-47E2-9FCB-812AB9F2297C}"/>
              </a:ext>
            </a:extLst>
          </p:cNvPr>
          <p:cNvSpPr/>
          <p:nvPr/>
        </p:nvSpPr>
        <p:spPr>
          <a:xfrm>
            <a:off x="190550" y="1072775"/>
            <a:ext cx="6120680" cy="720167"/>
          </a:xfrm>
          <a:prstGeom prst="round2Diag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（三）三</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个层次的资产与负债统计</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7A0A50-A1E9-47F1-B630-0444970FB2E5}"/>
              </a:ext>
            </a:extLst>
          </p:cNvPr>
          <p:cNvSpPr/>
          <p:nvPr/>
        </p:nvSpPr>
        <p:spPr>
          <a:xfrm>
            <a:off x="803865" y="323439"/>
            <a:ext cx="4698722" cy="1969770"/>
          </a:xfrm>
          <a:prstGeom prst="rect">
            <a:avLst/>
          </a:prstGeom>
        </p:spPr>
        <p:txBody>
          <a:bodyPr wrap="none">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四、资产与负债存量统计</a:t>
            </a:r>
          </a:p>
          <a:p>
            <a:endParaRPr lang="zh-CN" altLang="en-US" sz="3000" b="1" dirty="0" smtClean="0">
              <a:solidFill>
                <a:schemeClr val="bg1"/>
              </a:solidFill>
              <a:latin typeface="宋体" pitchFamily="2" charset="-122"/>
              <a:ea typeface="宋体" pitchFamily="2" charset="-122"/>
            </a:endParaRP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3"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CH2-4</a:t>
            </a:r>
            <a:r>
              <a:rPr lang="zh-CN" altLang="en-US" dirty="0" smtClean="0">
                <a:latin typeface="KaiTi" panose="02010609060101010101" pitchFamily="49" charset="-122"/>
                <a:ea typeface="KaiTi" panose="02010609060101010101" pitchFamily="49" charset="-122"/>
              </a:rPr>
              <a:t> 资产与负债统计</a:t>
            </a:r>
            <a:endParaRPr lang="zh-CN" altLang="en-US" dirty="0">
              <a:latin typeface="KaiTi" panose="02010609060101010101" pitchFamily="49" charset="-122"/>
              <a:ea typeface="KaiTi" panose="02010609060101010101" pitchFamily="49" charset="-122"/>
            </a:endParaRPr>
          </a:p>
        </p:txBody>
      </p:sp>
      <p:sp>
        <p:nvSpPr>
          <p:cNvPr id="5"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67</a:t>
            </a:fld>
            <a:endParaRPr lang="zh-CN" altLang="en-US" dirty="0"/>
          </a:p>
        </p:txBody>
      </p:sp>
      <p:sp>
        <p:nvSpPr>
          <p:cNvPr id="7" name="对角圆角矩形 10">
            <a:extLst>
              <a:ext uri="{FF2B5EF4-FFF2-40B4-BE49-F238E27FC236}">
                <a16:creationId xmlns:a16="http://schemas.microsoft.com/office/drawing/2014/main" id="{347A1711-A3EC-47E2-9FCB-812AB9F2297C}"/>
              </a:ext>
            </a:extLst>
          </p:cNvPr>
          <p:cNvSpPr/>
          <p:nvPr/>
        </p:nvSpPr>
        <p:spPr>
          <a:xfrm>
            <a:off x="210000" y="1151222"/>
            <a:ext cx="3364926" cy="720167"/>
          </a:xfrm>
          <a:prstGeom prst="round2Diag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（一）资产</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账户</a:t>
            </a:r>
          </a:p>
        </p:txBody>
      </p:sp>
      <p:sp>
        <p:nvSpPr>
          <p:cNvPr id="9" name="矩形 8"/>
          <p:cNvSpPr/>
          <p:nvPr/>
        </p:nvSpPr>
        <p:spPr>
          <a:xfrm>
            <a:off x="1270670" y="2690336"/>
            <a:ext cx="9433048" cy="2196883"/>
          </a:xfrm>
          <a:prstGeom prst="rect">
            <a:avLst/>
          </a:prstGeom>
          <a:solidFill>
            <a:schemeClr val="bg1">
              <a:lumMod val="85000"/>
            </a:schemeClr>
          </a:solidFill>
        </p:spPr>
        <p:txBody>
          <a:bodyPr wrap="square">
            <a:spAutoFit/>
          </a:bodyPr>
          <a:lstStyle/>
          <a:p>
            <a:pPr indent="712788">
              <a:lnSpc>
                <a:spcPct val="200000"/>
              </a:lnSpc>
              <a:spcBef>
                <a:spcPct val="20000"/>
              </a:spcBef>
            </a:pPr>
            <a:r>
              <a:rPr lang="en-US" altLang="zh-CN" sz="2400" b="1" dirty="0" smtClean="0">
                <a:latin typeface="微软雅黑" pitchFamily="34" charset="-122"/>
                <a:ea typeface="微软雅黑" pitchFamily="34" charset="-122"/>
              </a:rPr>
              <a:t>SNA2008</a:t>
            </a:r>
            <a:r>
              <a:rPr lang="zh-CN" altLang="en-US" sz="2400" b="1" dirty="0" smtClean="0">
                <a:latin typeface="微软雅黑" pitchFamily="34" charset="-122"/>
                <a:ea typeface="微软雅黑" pitchFamily="34" charset="-122"/>
              </a:rPr>
              <a:t>还建议编制资产账户，以</a:t>
            </a:r>
            <a:r>
              <a:rPr lang="zh-CN" altLang="en-US" sz="2400" b="1" dirty="0" smtClean="0">
                <a:solidFill>
                  <a:srgbClr val="FF0000"/>
                </a:solidFill>
                <a:latin typeface="微软雅黑" pitchFamily="34" charset="-122"/>
                <a:ea typeface="微软雅黑" pitchFamily="34" charset="-122"/>
              </a:rPr>
              <a:t>反映经济中所有机构单位所持有的单一类别资产（或负债）的价值</a:t>
            </a:r>
            <a:r>
              <a:rPr lang="zh-CN" altLang="en-US" sz="2400" b="1" dirty="0" smtClean="0">
                <a:latin typeface="微软雅黑" pitchFamily="34" charset="-122"/>
                <a:ea typeface="微软雅黑" pitchFamily="34" charset="-122"/>
              </a:rPr>
              <a:t>。而资产负债表侧重反映某一机构单位所持有的全部资产价值，二者反映的重点不同。</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334567" y="621481"/>
          <a:ext cx="11593286" cy="6513789"/>
        </p:xfrm>
        <a:graphic>
          <a:graphicData uri="http://schemas.openxmlformats.org/drawingml/2006/table">
            <a:tbl>
              <a:tblPr/>
              <a:tblGrid>
                <a:gridCol w="3740875">
                  <a:extLst>
                    <a:ext uri="{9D8B030D-6E8A-4147-A177-3AD203B41FA5}">
                      <a16:colId xmlns:a16="http://schemas.microsoft.com/office/drawing/2014/main" val="20000"/>
                    </a:ext>
                  </a:extLst>
                </a:gridCol>
                <a:gridCol w="1308515">
                  <a:extLst>
                    <a:ext uri="{9D8B030D-6E8A-4147-A177-3AD203B41FA5}">
                      <a16:colId xmlns:a16="http://schemas.microsoft.com/office/drawing/2014/main" val="20001"/>
                    </a:ext>
                  </a:extLst>
                </a:gridCol>
                <a:gridCol w="1308515">
                  <a:extLst>
                    <a:ext uri="{9D8B030D-6E8A-4147-A177-3AD203B41FA5}">
                      <a16:colId xmlns:a16="http://schemas.microsoft.com/office/drawing/2014/main" val="20002"/>
                    </a:ext>
                  </a:extLst>
                </a:gridCol>
                <a:gridCol w="1308515">
                  <a:extLst>
                    <a:ext uri="{9D8B030D-6E8A-4147-A177-3AD203B41FA5}">
                      <a16:colId xmlns:a16="http://schemas.microsoft.com/office/drawing/2014/main" val="20003"/>
                    </a:ext>
                  </a:extLst>
                </a:gridCol>
                <a:gridCol w="935220">
                  <a:extLst>
                    <a:ext uri="{9D8B030D-6E8A-4147-A177-3AD203B41FA5}">
                      <a16:colId xmlns:a16="http://schemas.microsoft.com/office/drawing/2014/main" val="20004"/>
                    </a:ext>
                  </a:extLst>
                </a:gridCol>
                <a:gridCol w="935220">
                  <a:extLst>
                    <a:ext uri="{9D8B030D-6E8A-4147-A177-3AD203B41FA5}">
                      <a16:colId xmlns:a16="http://schemas.microsoft.com/office/drawing/2014/main" val="20005"/>
                    </a:ext>
                  </a:extLst>
                </a:gridCol>
                <a:gridCol w="935220">
                  <a:extLst>
                    <a:ext uri="{9D8B030D-6E8A-4147-A177-3AD203B41FA5}">
                      <a16:colId xmlns:a16="http://schemas.microsoft.com/office/drawing/2014/main" val="20006"/>
                    </a:ext>
                  </a:extLst>
                </a:gridCol>
                <a:gridCol w="1121206">
                  <a:extLst>
                    <a:ext uri="{9D8B030D-6E8A-4147-A177-3AD203B41FA5}">
                      <a16:colId xmlns:a16="http://schemas.microsoft.com/office/drawing/2014/main" val="20007"/>
                    </a:ext>
                  </a:extLst>
                </a:gridCol>
              </a:tblGrid>
              <a:tr h="142276">
                <a:tc>
                  <a:txBody>
                    <a:bodyPr/>
                    <a:lstStyle/>
                    <a:p>
                      <a:pPr>
                        <a:lnSpc>
                          <a:spcPts val="1200"/>
                        </a:lnSpc>
                        <a:spcAft>
                          <a:spcPts val="100"/>
                        </a:spcAft>
                      </a:pPr>
                      <a:r>
                        <a:rPr lang="zh-CN" sz="700" kern="100" dirty="0">
                          <a:solidFill>
                            <a:srgbClr val="000000"/>
                          </a:solidFill>
                          <a:latin typeface="宋体"/>
                          <a:cs typeface="宋体"/>
                        </a:rPr>
                        <a:t>　</a:t>
                      </a:r>
                      <a:endParaRPr lang="zh-CN" sz="900" kern="100" dirty="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200"/>
                        </a:lnSpc>
                        <a:spcAft>
                          <a:spcPts val="100"/>
                        </a:spcAft>
                      </a:pPr>
                      <a:r>
                        <a:rPr lang="zh-CN" sz="700" b="1" kern="100">
                          <a:solidFill>
                            <a:srgbClr val="000000"/>
                          </a:solidFill>
                          <a:latin typeface="宋体"/>
                          <a:ea typeface="微软雅黑"/>
                          <a:cs typeface="宋体"/>
                        </a:rPr>
                        <a:t>　</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200"/>
                        </a:lnSpc>
                        <a:spcAft>
                          <a:spcPts val="100"/>
                        </a:spcAft>
                      </a:pPr>
                      <a:r>
                        <a:rPr lang="zh-CN" sz="700" b="1" kern="100">
                          <a:solidFill>
                            <a:srgbClr val="000000"/>
                          </a:solidFill>
                          <a:latin typeface="宋体"/>
                          <a:ea typeface="微软雅黑"/>
                          <a:cs typeface="宋体"/>
                        </a:rPr>
                        <a:t>　</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200"/>
                        </a:lnSpc>
                        <a:spcAft>
                          <a:spcPts val="100"/>
                        </a:spcAft>
                      </a:pPr>
                      <a:r>
                        <a:rPr lang="zh-CN" sz="700" b="1" kern="100">
                          <a:solidFill>
                            <a:srgbClr val="000000"/>
                          </a:solidFill>
                          <a:latin typeface="宋体"/>
                          <a:ea typeface="微软雅黑"/>
                          <a:cs typeface="宋体"/>
                        </a:rPr>
                        <a:t>　</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a:noFill/>
                    </a:lnB>
                  </a:tcPr>
                </a:tc>
                <a:tc gridSpan="3">
                  <a:txBody>
                    <a:bodyPr/>
                    <a:lstStyle/>
                    <a:p>
                      <a:pPr algn="ctr">
                        <a:lnSpc>
                          <a:spcPts val="1200"/>
                        </a:lnSpc>
                        <a:spcAft>
                          <a:spcPts val="100"/>
                        </a:spcAft>
                      </a:pPr>
                      <a:r>
                        <a:rPr lang="zh-CN" sz="700" b="1" kern="100">
                          <a:solidFill>
                            <a:srgbClr val="000000"/>
                          </a:solidFill>
                          <a:latin typeface="宋体"/>
                          <a:ea typeface="微软雅黑"/>
                          <a:cs typeface="宋体"/>
                        </a:rPr>
                        <a:t>重估价账户</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ctr">
                        <a:lnSpc>
                          <a:spcPts val="1200"/>
                        </a:lnSpc>
                        <a:spcAft>
                          <a:spcPts val="100"/>
                        </a:spcAft>
                      </a:pPr>
                      <a:r>
                        <a:rPr lang="zh-CN" sz="700" b="1" kern="100">
                          <a:solidFill>
                            <a:srgbClr val="000000"/>
                          </a:solidFill>
                          <a:latin typeface="宋体"/>
                          <a:ea typeface="微软雅黑"/>
                          <a:cs typeface="宋体"/>
                        </a:rPr>
                        <a:t>　</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309681">
                <a:tc>
                  <a:txBody>
                    <a:bodyPr/>
                    <a:lstStyle/>
                    <a:p>
                      <a:pPr>
                        <a:lnSpc>
                          <a:spcPts val="1200"/>
                        </a:lnSpc>
                        <a:spcAft>
                          <a:spcPts val="100"/>
                        </a:spcAft>
                      </a:pPr>
                      <a:r>
                        <a:rPr lang="zh-CN" sz="700" kern="100">
                          <a:solidFill>
                            <a:srgbClr val="000000"/>
                          </a:solidFill>
                          <a:latin typeface="宋体"/>
                          <a:cs typeface="宋体"/>
                        </a:rPr>
                        <a:t>　</a:t>
                      </a:r>
                      <a:endParaRPr lang="zh-CN" sz="900" kern="100">
                        <a:latin typeface="宋体"/>
                        <a:cs typeface="宋体"/>
                      </a:endParaRPr>
                    </a:p>
                  </a:txBody>
                  <a:tcPr marL="49710" marR="4971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zh-CN" sz="700" b="1" kern="100" dirty="0">
                          <a:solidFill>
                            <a:srgbClr val="000000"/>
                          </a:solidFill>
                          <a:latin typeface="宋体"/>
                          <a:ea typeface="微软雅黑"/>
                          <a:cs typeface="宋体"/>
                        </a:rPr>
                        <a:t>期初资产负债表</a:t>
                      </a:r>
                      <a:endParaRPr lang="zh-CN" sz="900" kern="100" dirty="0">
                        <a:latin typeface="宋体"/>
                        <a:cs typeface="宋体"/>
                      </a:endParaRPr>
                    </a:p>
                  </a:txBody>
                  <a:tcPr marL="49710" marR="4971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zh-CN" sz="700" b="1" kern="100">
                          <a:solidFill>
                            <a:srgbClr val="000000"/>
                          </a:solidFill>
                          <a:latin typeface="宋体"/>
                          <a:ea typeface="微软雅黑"/>
                          <a:cs typeface="宋体"/>
                        </a:rPr>
                        <a:t>资本和金融账户</a:t>
                      </a:r>
                      <a:endParaRPr lang="zh-CN" sz="900" kern="100">
                        <a:latin typeface="宋体"/>
                        <a:cs typeface="宋体"/>
                      </a:endParaRPr>
                    </a:p>
                  </a:txBody>
                  <a:tcPr marL="49710" marR="4971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zh-CN" sz="700" b="1" kern="100">
                          <a:solidFill>
                            <a:srgbClr val="000000"/>
                          </a:solidFill>
                          <a:latin typeface="宋体"/>
                          <a:ea typeface="微软雅黑"/>
                          <a:cs typeface="宋体"/>
                        </a:rPr>
                        <a:t>资产物量其他变化账户</a:t>
                      </a:r>
                      <a:endParaRPr lang="zh-CN" sz="900" kern="100">
                        <a:latin typeface="宋体"/>
                        <a:cs typeface="宋体"/>
                      </a:endParaRPr>
                    </a:p>
                  </a:txBody>
                  <a:tcPr marL="49710" marR="4971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zh-CN" sz="700" b="1" kern="100">
                          <a:solidFill>
                            <a:srgbClr val="000000"/>
                          </a:solidFill>
                          <a:latin typeface="宋体"/>
                          <a:ea typeface="微软雅黑"/>
                          <a:cs typeface="宋体"/>
                        </a:rPr>
                        <a:t>名义持有损益</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zh-CN" sz="700" b="1" kern="100">
                          <a:solidFill>
                            <a:srgbClr val="000000"/>
                          </a:solidFill>
                          <a:latin typeface="宋体"/>
                          <a:ea typeface="微软雅黑"/>
                          <a:cs typeface="宋体"/>
                        </a:rPr>
                        <a:t>中性持有损益</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zh-CN" sz="700" b="1" kern="100">
                          <a:solidFill>
                            <a:srgbClr val="000000"/>
                          </a:solidFill>
                          <a:latin typeface="宋体"/>
                          <a:ea typeface="微软雅黑"/>
                          <a:cs typeface="宋体"/>
                        </a:rPr>
                        <a:t>实际持有损益</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zh-CN" sz="700" b="1" kern="100">
                          <a:solidFill>
                            <a:srgbClr val="000000"/>
                          </a:solidFill>
                          <a:latin typeface="宋体"/>
                          <a:ea typeface="微软雅黑"/>
                          <a:cs typeface="宋体"/>
                        </a:rPr>
                        <a:t>期末资产负债表</a:t>
                      </a:r>
                      <a:endParaRPr lang="zh-CN" sz="900" kern="100">
                        <a:latin typeface="宋体"/>
                        <a:cs typeface="宋体"/>
                      </a:endParaRPr>
                    </a:p>
                  </a:txBody>
                  <a:tcPr marL="49710" marR="4971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2411">
                <a:tc>
                  <a:txBody>
                    <a:bodyPr/>
                    <a:lstStyle/>
                    <a:p>
                      <a:pPr>
                        <a:lnSpc>
                          <a:spcPts val="1200"/>
                        </a:lnSpc>
                        <a:spcAft>
                          <a:spcPts val="100"/>
                        </a:spcAft>
                      </a:pPr>
                      <a:r>
                        <a:rPr lang="zh-CN" sz="700" b="1" kern="100">
                          <a:solidFill>
                            <a:srgbClr val="000000"/>
                          </a:solidFill>
                          <a:latin typeface="宋体"/>
                          <a:ea typeface="微软雅黑"/>
                          <a:cs typeface="宋体"/>
                        </a:rPr>
                        <a:t>非金融资产</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200"/>
                        </a:lnSpc>
                        <a:spcAft>
                          <a:spcPts val="100"/>
                        </a:spcAft>
                      </a:pPr>
                      <a:r>
                        <a:rPr lang="en-US" sz="700" kern="100">
                          <a:solidFill>
                            <a:srgbClr val="000000"/>
                          </a:solidFill>
                          <a:latin typeface="宋体"/>
                          <a:cs typeface="宋体"/>
                        </a:rPr>
                        <a:t>4621</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200"/>
                        </a:lnSpc>
                        <a:spcAft>
                          <a:spcPts val="100"/>
                        </a:spcAft>
                      </a:pPr>
                      <a:r>
                        <a:rPr lang="en-US" sz="700" kern="100">
                          <a:solidFill>
                            <a:srgbClr val="000000"/>
                          </a:solidFill>
                          <a:latin typeface="宋体"/>
                          <a:cs typeface="宋体"/>
                        </a:rPr>
                        <a:t>192</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200"/>
                        </a:lnSpc>
                        <a:spcAft>
                          <a:spcPts val="100"/>
                        </a:spcAft>
                      </a:pPr>
                      <a:r>
                        <a:rPr lang="en-US" sz="700" kern="100">
                          <a:solidFill>
                            <a:srgbClr val="000000"/>
                          </a:solidFill>
                          <a:latin typeface="宋体"/>
                          <a:cs typeface="宋体"/>
                        </a:rPr>
                        <a:t>10</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200"/>
                        </a:lnSpc>
                        <a:spcAft>
                          <a:spcPts val="100"/>
                        </a:spcAft>
                      </a:pPr>
                      <a:r>
                        <a:rPr lang="en-US" sz="700" kern="100">
                          <a:solidFill>
                            <a:srgbClr val="000000"/>
                          </a:solidFill>
                          <a:latin typeface="宋体"/>
                          <a:cs typeface="宋体"/>
                        </a:rPr>
                        <a:t>280</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200"/>
                        </a:lnSpc>
                        <a:spcAft>
                          <a:spcPts val="100"/>
                        </a:spcAft>
                      </a:pPr>
                      <a:r>
                        <a:rPr lang="en-US" sz="700" kern="100">
                          <a:solidFill>
                            <a:srgbClr val="000000"/>
                          </a:solidFill>
                          <a:latin typeface="宋体"/>
                          <a:cs typeface="宋体"/>
                        </a:rPr>
                        <a:t>198</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200"/>
                        </a:lnSpc>
                        <a:spcAft>
                          <a:spcPts val="100"/>
                        </a:spcAft>
                      </a:pPr>
                      <a:r>
                        <a:rPr lang="en-US" sz="700" kern="100">
                          <a:solidFill>
                            <a:srgbClr val="000000"/>
                          </a:solidFill>
                          <a:latin typeface="宋体"/>
                          <a:cs typeface="宋体"/>
                        </a:rPr>
                        <a:t>82</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200"/>
                        </a:lnSpc>
                        <a:spcAft>
                          <a:spcPts val="100"/>
                        </a:spcAft>
                      </a:pPr>
                      <a:r>
                        <a:rPr lang="en-US" sz="700" kern="100">
                          <a:solidFill>
                            <a:srgbClr val="000000"/>
                          </a:solidFill>
                          <a:latin typeface="宋体"/>
                          <a:cs typeface="宋体"/>
                        </a:rPr>
                        <a:t>5103</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142411">
                <a:tc>
                  <a:txBody>
                    <a:bodyPr/>
                    <a:lstStyle/>
                    <a:p>
                      <a:pPr>
                        <a:lnSpc>
                          <a:spcPts val="1200"/>
                        </a:lnSpc>
                        <a:spcAft>
                          <a:spcPts val="100"/>
                        </a:spcAft>
                      </a:pPr>
                      <a:r>
                        <a:rPr lang="en-US" sz="700" b="1" kern="100" dirty="0">
                          <a:solidFill>
                            <a:srgbClr val="000000"/>
                          </a:solidFill>
                          <a:latin typeface="微软雅黑"/>
                          <a:cs typeface="宋体"/>
                        </a:rPr>
                        <a:t>  </a:t>
                      </a:r>
                      <a:r>
                        <a:rPr lang="zh-CN" sz="700" b="1" kern="100" dirty="0">
                          <a:solidFill>
                            <a:srgbClr val="000000"/>
                          </a:solidFill>
                          <a:latin typeface="宋体"/>
                          <a:ea typeface="微软雅黑"/>
                          <a:cs typeface="宋体"/>
                        </a:rPr>
                        <a:t>生产资产</a:t>
                      </a:r>
                      <a:endParaRPr lang="zh-CN" sz="900" kern="100" dirty="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2818</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175</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-7</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126</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121</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5</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3112</a:t>
                      </a:r>
                      <a:endParaRPr lang="zh-CN" sz="900" kern="100">
                        <a:latin typeface="宋体"/>
                        <a:cs typeface="宋体"/>
                      </a:endParaRPr>
                    </a:p>
                  </a:txBody>
                  <a:tcPr marL="49710" marR="49710" marT="0" marB="0">
                    <a:lnL>
                      <a:noFill/>
                    </a:lnL>
                    <a:lnR>
                      <a:noFill/>
                    </a:lnR>
                    <a:lnT>
                      <a:noFill/>
                    </a:lnT>
                    <a:lnB>
                      <a:noFill/>
                    </a:lnB>
                  </a:tcPr>
                </a:tc>
                <a:extLst>
                  <a:ext uri="{0D108BD9-81ED-4DB2-BD59-A6C34878D82A}">
                    <a16:rowId xmlns:a16="http://schemas.microsoft.com/office/drawing/2014/main" val="10003"/>
                  </a:ext>
                </a:extLst>
              </a:tr>
              <a:tr h="142411">
                <a:tc>
                  <a:txBody>
                    <a:bodyPr/>
                    <a:lstStyle/>
                    <a:p>
                      <a:pPr>
                        <a:lnSpc>
                          <a:spcPts val="1200"/>
                        </a:lnSpc>
                        <a:spcAft>
                          <a:spcPts val="100"/>
                        </a:spcAft>
                      </a:pPr>
                      <a:r>
                        <a:rPr lang="en-US" sz="700" b="1" kern="100" dirty="0">
                          <a:solidFill>
                            <a:srgbClr val="000000"/>
                          </a:solidFill>
                          <a:latin typeface="微软雅黑"/>
                          <a:cs typeface="宋体"/>
                        </a:rPr>
                        <a:t>    </a:t>
                      </a:r>
                      <a:r>
                        <a:rPr lang="zh-CN" sz="700" b="1" kern="100" dirty="0">
                          <a:solidFill>
                            <a:srgbClr val="000000"/>
                          </a:solidFill>
                          <a:latin typeface="宋体"/>
                          <a:ea typeface="微软雅黑"/>
                          <a:cs typeface="宋体"/>
                        </a:rPr>
                        <a:t>固定资产</a:t>
                      </a:r>
                      <a:endParaRPr lang="zh-CN" sz="900" kern="100" dirty="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2579</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137</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-2</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111</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111</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2825</a:t>
                      </a:r>
                      <a:endParaRPr lang="zh-CN" sz="900" kern="100">
                        <a:latin typeface="宋体"/>
                        <a:cs typeface="宋体"/>
                      </a:endParaRPr>
                    </a:p>
                  </a:txBody>
                  <a:tcPr marL="49710" marR="49710" marT="0" marB="0">
                    <a:lnL>
                      <a:noFill/>
                    </a:lnL>
                    <a:lnR>
                      <a:noFill/>
                    </a:lnR>
                    <a:lnT>
                      <a:noFill/>
                    </a:lnT>
                    <a:lnB>
                      <a:noFill/>
                    </a:lnB>
                  </a:tcPr>
                </a:tc>
                <a:extLst>
                  <a:ext uri="{0D108BD9-81ED-4DB2-BD59-A6C34878D82A}">
                    <a16:rowId xmlns:a16="http://schemas.microsoft.com/office/drawing/2014/main" val="10004"/>
                  </a:ext>
                </a:extLst>
              </a:tr>
              <a:tr h="142411">
                <a:tc>
                  <a:txBody>
                    <a:bodyPr/>
                    <a:lstStyle/>
                    <a:p>
                      <a:pPr>
                        <a:lnSpc>
                          <a:spcPts val="1200"/>
                        </a:lnSpc>
                        <a:spcAft>
                          <a:spcPts val="100"/>
                        </a:spcAft>
                      </a:pPr>
                      <a:r>
                        <a:rPr lang="en-US" sz="700" b="1" kern="100">
                          <a:solidFill>
                            <a:srgbClr val="000000"/>
                          </a:solidFill>
                          <a:latin typeface="微软雅黑"/>
                          <a:cs typeface="宋体"/>
                        </a:rPr>
                        <a:t>      </a:t>
                      </a:r>
                      <a:r>
                        <a:rPr lang="zh-CN" sz="700" b="1" kern="100">
                          <a:solidFill>
                            <a:srgbClr val="000000"/>
                          </a:solidFill>
                          <a:latin typeface="宋体"/>
                          <a:ea typeface="微软雅黑"/>
                          <a:cs typeface="宋体"/>
                        </a:rPr>
                        <a:t>住宅</a:t>
                      </a:r>
                      <a:endParaRPr lang="zh-CN" sz="900" kern="100">
                        <a:latin typeface="宋体"/>
                        <a:cs typeface="宋体"/>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extLst>
                  <a:ext uri="{0D108BD9-81ED-4DB2-BD59-A6C34878D82A}">
                    <a16:rowId xmlns:a16="http://schemas.microsoft.com/office/drawing/2014/main" val="10005"/>
                  </a:ext>
                </a:extLst>
              </a:tr>
              <a:tr h="142411">
                <a:tc>
                  <a:txBody>
                    <a:bodyPr/>
                    <a:lstStyle/>
                    <a:p>
                      <a:pPr>
                        <a:lnSpc>
                          <a:spcPts val="1200"/>
                        </a:lnSpc>
                        <a:spcAft>
                          <a:spcPts val="100"/>
                        </a:spcAft>
                      </a:pPr>
                      <a:r>
                        <a:rPr lang="en-US" sz="700" b="1" kern="100">
                          <a:solidFill>
                            <a:srgbClr val="000000"/>
                          </a:solidFill>
                          <a:latin typeface="微软雅黑"/>
                          <a:cs typeface="宋体"/>
                        </a:rPr>
                        <a:t>      </a:t>
                      </a:r>
                      <a:r>
                        <a:rPr lang="zh-CN" sz="700" b="1" kern="100">
                          <a:solidFill>
                            <a:srgbClr val="000000"/>
                          </a:solidFill>
                          <a:latin typeface="宋体"/>
                          <a:ea typeface="微软雅黑"/>
                          <a:cs typeface="宋体"/>
                        </a:rPr>
                        <a:t>其他建筑和构筑物</a:t>
                      </a:r>
                      <a:endParaRPr lang="zh-CN" sz="900" kern="100">
                        <a:latin typeface="宋体"/>
                        <a:cs typeface="宋体"/>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extLst>
                  <a:ext uri="{0D108BD9-81ED-4DB2-BD59-A6C34878D82A}">
                    <a16:rowId xmlns:a16="http://schemas.microsoft.com/office/drawing/2014/main" val="10006"/>
                  </a:ext>
                </a:extLst>
              </a:tr>
              <a:tr h="142411">
                <a:tc>
                  <a:txBody>
                    <a:bodyPr/>
                    <a:lstStyle/>
                    <a:p>
                      <a:pPr>
                        <a:lnSpc>
                          <a:spcPts val="1200"/>
                        </a:lnSpc>
                        <a:spcAft>
                          <a:spcPts val="100"/>
                        </a:spcAft>
                      </a:pPr>
                      <a:r>
                        <a:rPr lang="en-US" sz="700" b="1" kern="100">
                          <a:solidFill>
                            <a:srgbClr val="000000"/>
                          </a:solidFill>
                          <a:latin typeface="微软雅黑"/>
                          <a:cs typeface="宋体"/>
                        </a:rPr>
                        <a:t>      </a:t>
                      </a:r>
                      <a:r>
                        <a:rPr lang="zh-CN" sz="700" b="1" kern="100">
                          <a:solidFill>
                            <a:srgbClr val="000000"/>
                          </a:solidFill>
                          <a:latin typeface="宋体"/>
                          <a:ea typeface="微软雅黑"/>
                          <a:cs typeface="宋体"/>
                        </a:rPr>
                        <a:t>机器和设备</a:t>
                      </a:r>
                      <a:endParaRPr lang="zh-CN" sz="900" kern="100">
                        <a:latin typeface="宋体"/>
                        <a:cs typeface="宋体"/>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extLst>
                  <a:ext uri="{0D108BD9-81ED-4DB2-BD59-A6C34878D82A}">
                    <a16:rowId xmlns:a16="http://schemas.microsoft.com/office/drawing/2014/main" val="10007"/>
                  </a:ext>
                </a:extLst>
              </a:tr>
              <a:tr h="142411">
                <a:tc>
                  <a:txBody>
                    <a:bodyPr/>
                    <a:lstStyle/>
                    <a:p>
                      <a:pPr>
                        <a:lnSpc>
                          <a:spcPts val="1200"/>
                        </a:lnSpc>
                        <a:spcAft>
                          <a:spcPts val="100"/>
                        </a:spcAft>
                      </a:pPr>
                      <a:r>
                        <a:rPr lang="en-US" sz="700" b="1" kern="100" dirty="0">
                          <a:solidFill>
                            <a:srgbClr val="000000"/>
                          </a:solidFill>
                          <a:latin typeface="微软雅黑"/>
                          <a:cs typeface="宋体"/>
                        </a:rPr>
                        <a:t>      </a:t>
                      </a:r>
                      <a:r>
                        <a:rPr lang="zh-CN" sz="700" b="1" kern="100" dirty="0">
                          <a:solidFill>
                            <a:srgbClr val="000000"/>
                          </a:solidFill>
                          <a:latin typeface="宋体"/>
                          <a:ea typeface="微软雅黑"/>
                          <a:cs typeface="宋体"/>
                        </a:rPr>
                        <a:t>武器系统</a:t>
                      </a:r>
                      <a:endParaRPr lang="zh-CN" sz="900" kern="100" dirty="0">
                        <a:latin typeface="宋体"/>
                        <a:cs typeface="宋体"/>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dirty="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extLst>
                  <a:ext uri="{0D108BD9-81ED-4DB2-BD59-A6C34878D82A}">
                    <a16:rowId xmlns:a16="http://schemas.microsoft.com/office/drawing/2014/main" val="10008"/>
                  </a:ext>
                </a:extLst>
              </a:tr>
              <a:tr h="142411">
                <a:tc>
                  <a:txBody>
                    <a:bodyPr/>
                    <a:lstStyle/>
                    <a:p>
                      <a:pPr>
                        <a:lnSpc>
                          <a:spcPts val="1200"/>
                        </a:lnSpc>
                        <a:spcAft>
                          <a:spcPts val="100"/>
                        </a:spcAft>
                      </a:pPr>
                      <a:r>
                        <a:rPr lang="en-US" sz="700" b="1" kern="100">
                          <a:solidFill>
                            <a:srgbClr val="000000"/>
                          </a:solidFill>
                          <a:latin typeface="微软雅黑"/>
                          <a:cs typeface="宋体"/>
                        </a:rPr>
                        <a:t>      </a:t>
                      </a:r>
                      <a:r>
                        <a:rPr lang="zh-CN" sz="700" b="1" kern="100">
                          <a:solidFill>
                            <a:srgbClr val="000000"/>
                          </a:solidFill>
                          <a:latin typeface="宋体"/>
                          <a:ea typeface="微软雅黑"/>
                          <a:cs typeface="宋体"/>
                        </a:rPr>
                        <a:t>育得生物资源</a:t>
                      </a:r>
                      <a:endParaRPr lang="zh-CN" sz="900" kern="100">
                        <a:latin typeface="宋体"/>
                        <a:cs typeface="宋体"/>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extLst>
                  <a:ext uri="{0D108BD9-81ED-4DB2-BD59-A6C34878D82A}">
                    <a16:rowId xmlns:a16="http://schemas.microsoft.com/office/drawing/2014/main" val="10009"/>
                  </a:ext>
                </a:extLst>
              </a:tr>
              <a:tr h="142411">
                <a:tc>
                  <a:txBody>
                    <a:bodyPr/>
                    <a:lstStyle/>
                    <a:p>
                      <a:pPr>
                        <a:lnSpc>
                          <a:spcPts val="1200"/>
                        </a:lnSpc>
                        <a:spcAft>
                          <a:spcPts val="100"/>
                        </a:spcAft>
                      </a:pPr>
                      <a:r>
                        <a:rPr lang="en-US" sz="700" b="1" kern="100">
                          <a:solidFill>
                            <a:srgbClr val="000000"/>
                          </a:solidFill>
                          <a:latin typeface="微软雅黑"/>
                          <a:cs typeface="宋体"/>
                        </a:rPr>
                        <a:t>      </a:t>
                      </a:r>
                      <a:r>
                        <a:rPr lang="zh-CN" sz="700" b="1" kern="100">
                          <a:solidFill>
                            <a:srgbClr val="000000"/>
                          </a:solidFill>
                          <a:latin typeface="宋体"/>
                          <a:ea typeface="微软雅黑"/>
                          <a:cs typeface="宋体"/>
                        </a:rPr>
                        <a:t>知识产权产品</a:t>
                      </a:r>
                      <a:endParaRPr lang="zh-CN" sz="900" kern="100">
                        <a:latin typeface="宋体"/>
                        <a:cs typeface="宋体"/>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extLst>
                  <a:ext uri="{0D108BD9-81ED-4DB2-BD59-A6C34878D82A}">
                    <a16:rowId xmlns:a16="http://schemas.microsoft.com/office/drawing/2014/main" val="10010"/>
                  </a:ext>
                </a:extLst>
              </a:tr>
              <a:tr h="142411">
                <a:tc>
                  <a:txBody>
                    <a:bodyPr/>
                    <a:lstStyle/>
                    <a:p>
                      <a:pPr>
                        <a:lnSpc>
                          <a:spcPts val="1200"/>
                        </a:lnSpc>
                        <a:spcAft>
                          <a:spcPts val="100"/>
                        </a:spcAft>
                      </a:pPr>
                      <a:r>
                        <a:rPr lang="en-US" sz="700" b="1" kern="100">
                          <a:solidFill>
                            <a:srgbClr val="000000"/>
                          </a:solidFill>
                          <a:latin typeface="微软雅黑"/>
                          <a:cs typeface="宋体"/>
                        </a:rPr>
                        <a:t>    </a:t>
                      </a:r>
                      <a:r>
                        <a:rPr lang="zh-CN" sz="700" b="1" kern="100">
                          <a:solidFill>
                            <a:srgbClr val="000000"/>
                          </a:solidFill>
                          <a:latin typeface="宋体"/>
                          <a:ea typeface="微软雅黑"/>
                          <a:cs typeface="宋体"/>
                        </a:rPr>
                        <a:t>存货</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114</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28</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-3</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7</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4</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3</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146</a:t>
                      </a:r>
                      <a:endParaRPr lang="zh-CN" sz="900" kern="100">
                        <a:latin typeface="宋体"/>
                        <a:cs typeface="宋体"/>
                      </a:endParaRPr>
                    </a:p>
                  </a:txBody>
                  <a:tcPr marL="49710" marR="49710" marT="0" marB="0">
                    <a:lnL>
                      <a:noFill/>
                    </a:lnL>
                    <a:lnR>
                      <a:noFill/>
                    </a:lnR>
                    <a:lnT>
                      <a:noFill/>
                    </a:lnT>
                    <a:lnB>
                      <a:noFill/>
                    </a:lnB>
                  </a:tcPr>
                </a:tc>
                <a:extLst>
                  <a:ext uri="{0D108BD9-81ED-4DB2-BD59-A6C34878D82A}">
                    <a16:rowId xmlns:a16="http://schemas.microsoft.com/office/drawing/2014/main" val="10011"/>
                  </a:ext>
                </a:extLst>
              </a:tr>
              <a:tr h="142411">
                <a:tc>
                  <a:txBody>
                    <a:bodyPr/>
                    <a:lstStyle/>
                    <a:p>
                      <a:pPr>
                        <a:lnSpc>
                          <a:spcPts val="1200"/>
                        </a:lnSpc>
                        <a:spcAft>
                          <a:spcPts val="100"/>
                        </a:spcAft>
                      </a:pPr>
                      <a:r>
                        <a:rPr lang="en-US" sz="700" b="1" kern="100" dirty="0">
                          <a:solidFill>
                            <a:srgbClr val="000000"/>
                          </a:solidFill>
                          <a:latin typeface="微软雅黑"/>
                          <a:cs typeface="宋体"/>
                        </a:rPr>
                        <a:t>    </a:t>
                      </a:r>
                      <a:r>
                        <a:rPr lang="zh-CN" sz="700" b="1" kern="100" dirty="0">
                          <a:solidFill>
                            <a:srgbClr val="000000"/>
                          </a:solidFill>
                          <a:latin typeface="宋体"/>
                          <a:ea typeface="微软雅黑"/>
                          <a:cs typeface="宋体"/>
                        </a:rPr>
                        <a:t>贵重物品</a:t>
                      </a:r>
                      <a:endParaRPr lang="zh-CN" sz="900" kern="100" dirty="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125</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-2</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8</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6</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2</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141</a:t>
                      </a:r>
                      <a:endParaRPr lang="zh-CN" sz="900" kern="100">
                        <a:latin typeface="宋体"/>
                        <a:cs typeface="宋体"/>
                      </a:endParaRPr>
                    </a:p>
                  </a:txBody>
                  <a:tcPr marL="49710" marR="49710" marT="0" marB="0">
                    <a:lnL>
                      <a:noFill/>
                    </a:lnL>
                    <a:lnR>
                      <a:noFill/>
                    </a:lnR>
                    <a:lnT>
                      <a:noFill/>
                    </a:lnT>
                    <a:lnB>
                      <a:noFill/>
                    </a:lnB>
                  </a:tcPr>
                </a:tc>
                <a:extLst>
                  <a:ext uri="{0D108BD9-81ED-4DB2-BD59-A6C34878D82A}">
                    <a16:rowId xmlns:a16="http://schemas.microsoft.com/office/drawing/2014/main" val="10012"/>
                  </a:ext>
                </a:extLst>
              </a:tr>
              <a:tr h="142411">
                <a:tc>
                  <a:txBody>
                    <a:bodyPr/>
                    <a:lstStyle/>
                    <a:p>
                      <a:pPr>
                        <a:lnSpc>
                          <a:spcPts val="1200"/>
                        </a:lnSpc>
                        <a:spcAft>
                          <a:spcPts val="100"/>
                        </a:spcAft>
                      </a:pPr>
                      <a:r>
                        <a:rPr lang="en-US" sz="700" b="1" kern="100">
                          <a:solidFill>
                            <a:srgbClr val="000000"/>
                          </a:solidFill>
                          <a:latin typeface="微软雅黑"/>
                          <a:cs typeface="宋体"/>
                        </a:rPr>
                        <a:t> </a:t>
                      </a:r>
                      <a:r>
                        <a:rPr lang="zh-CN" sz="700" b="1" kern="100">
                          <a:solidFill>
                            <a:srgbClr val="000000"/>
                          </a:solidFill>
                          <a:latin typeface="宋体"/>
                          <a:ea typeface="微软雅黑"/>
                          <a:cs typeface="宋体"/>
                        </a:rPr>
                        <a:t>非生产资产</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1803</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17</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17</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154</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77</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77</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1991</a:t>
                      </a:r>
                      <a:endParaRPr lang="zh-CN" sz="900" kern="100">
                        <a:latin typeface="宋体"/>
                        <a:cs typeface="宋体"/>
                      </a:endParaRPr>
                    </a:p>
                  </a:txBody>
                  <a:tcPr marL="49710" marR="49710" marT="0" marB="0">
                    <a:lnL>
                      <a:noFill/>
                    </a:lnL>
                    <a:lnR>
                      <a:noFill/>
                    </a:lnR>
                    <a:lnT>
                      <a:noFill/>
                    </a:lnT>
                    <a:lnB>
                      <a:noFill/>
                    </a:lnB>
                  </a:tcPr>
                </a:tc>
                <a:extLst>
                  <a:ext uri="{0D108BD9-81ED-4DB2-BD59-A6C34878D82A}">
                    <a16:rowId xmlns:a16="http://schemas.microsoft.com/office/drawing/2014/main" val="10013"/>
                  </a:ext>
                </a:extLst>
              </a:tr>
              <a:tr h="142411">
                <a:tc>
                  <a:txBody>
                    <a:bodyPr/>
                    <a:lstStyle/>
                    <a:p>
                      <a:pPr>
                        <a:lnSpc>
                          <a:spcPts val="1200"/>
                        </a:lnSpc>
                        <a:spcAft>
                          <a:spcPts val="100"/>
                        </a:spcAft>
                      </a:pPr>
                      <a:r>
                        <a:rPr lang="en-US" sz="700" b="1" kern="100">
                          <a:solidFill>
                            <a:srgbClr val="000000"/>
                          </a:solidFill>
                          <a:latin typeface="微软雅黑"/>
                          <a:cs typeface="宋体"/>
                        </a:rPr>
                        <a:t>     </a:t>
                      </a:r>
                      <a:r>
                        <a:rPr lang="zh-CN" sz="700" b="1" kern="100">
                          <a:solidFill>
                            <a:srgbClr val="000000"/>
                          </a:solidFill>
                          <a:latin typeface="宋体"/>
                          <a:ea typeface="微软雅黑"/>
                          <a:cs typeface="宋体"/>
                        </a:rPr>
                        <a:t>自然资源</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1781</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17</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11</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152</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76</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76</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1961</a:t>
                      </a:r>
                      <a:endParaRPr lang="zh-CN" sz="900" kern="100">
                        <a:latin typeface="宋体"/>
                        <a:cs typeface="宋体"/>
                      </a:endParaRPr>
                    </a:p>
                  </a:txBody>
                  <a:tcPr marL="49710" marR="49710" marT="0" marB="0">
                    <a:lnL>
                      <a:noFill/>
                    </a:lnL>
                    <a:lnR>
                      <a:noFill/>
                    </a:lnR>
                    <a:lnT>
                      <a:noFill/>
                    </a:lnT>
                    <a:lnB>
                      <a:noFill/>
                    </a:lnB>
                  </a:tcPr>
                </a:tc>
                <a:extLst>
                  <a:ext uri="{0D108BD9-81ED-4DB2-BD59-A6C34878D82A}">
                    <a16:rowId xmlns:a16="http://schemas.microsoft.com/office/drawing/2014/main" val="10014"/>
                  </a:ext>
                </a:extLst>
              </a:tr>
              <a:tr h="142411">
                <a:tc>
                  <a:txBody>
                    <a:bodyPr/>
                    <a:lstStyle/>
                    <a:p>
                      <a:pPr>
                        <a:lnSpc>
                          <a:spcPts val="1200"/>
                        </a:lnSpc>
                        <a:spcAft>
                          <a:spcPts val="100"/>
                        </a:spcAft>
                      </a:pPr>
                      <a:r>
                        <a:rPr lang="en-US" sz="700" b="1" kern="100">
                          <a:solidFill>
                            <a:srgbClr val="000000"/>
                          </a:solidFill>
                          <a:latin typeface="微软雅黑"/>
                          <a:cs typeface="宋体"/>
                        </a:rPr>
                        <a:t>       </a:t>
                      </a:r>
                      <a:r>
                        <a:rPr lang="zh-CN" sz="700" b="1" kern="100">
                          <a:solidFill>
                            <a:srgbClr val="000000"/>
                          </a:solidFill>
                          <a:latin typeface="宋体"/>
                          <a:ea typeface="微软雅黑"/>
                          <a:cs typeface="宋体"/>
                        </a:rPr>
                        <a:t>土地</a:t>
                      </a:r>
                      <a:endParaRPr lang="zh-CN" sz="900" kern="100">
                        <a:latin typeface="宋体"/>
                        <a:cs typeface="宋体"/>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extLst>
                  <a:ext uri="{0D108BD9-81ED-4DB2-BD59-A6C34878D82A}">
                    <a16:rowId xmlns:a16="http://schemas.microsoft.com/office/drawing/2014/main" val="10015"/>
                  </a:ext>
                </a:extLst>
              </a:tr>
              <a:tr h="142411">
                <a:tc>
                  <a:txBody>
                    <a:bodyPr/>
                    <a:lstStyle/>
                    <a:p>
                      <a:pPr>
                        <a:lnSpc>
                          <a:spcPts val="1200"/>
                        </a:lnSpc>
                        <a:spcAft>
                          <a:spcPts val="100"/>
                        </a:spcAft>
                      </a:pPr>
                      <a:r>
                        <a:rPr lang="en-US" sz="700" b="1" kern="100">
                          <a:solidFill>
                            <a:srgbClr val="000000"/>
                          </a:solidFill>
                          <a:latin typeface="微软雅黑"/>
                          <a:cs typeface="宋体"/>
                        </a:rPr>
                        <a:t>       </a:t>
                      </a:r>
                      <a:r>
                        <a:rPr lang="zh-CN" sz="700" b="1" kern="100">
                          <a:solidFill>
                            <a:srgbClr val="000000"/>
                          </a:solidFill>
                          <a:latin typeface="宋体"/>
                          <a:ea typeface="微软雅黑"/>
                          <a:cs typeface="宋体"/>
                        </a:rPr>
                        <a:t>矿物和能源储备</a:t>
                      </a:r>
                      <a:endParaRPr lang="zh-CN" sz="900" kern="100">
                        <a:latin typeface="宋体"/>
                        <a:cs typeface="宋体"/>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extLst>
                  <a:ext uri="{0D108BD9-81ED-4DB2-BD59-A6C34878D82A}">
                    <a16:rowId xmlns:a16="http://schemas.microsoft.com/office/drawing/2014/main" val="10016"/>
                  </a:ext>
                </a:extLst>
              </a:tr>
              <a:tr h="142411">
                <a:tc>
                  <a:txBody>
                    <a:bodyPr/>
                    <a:lstStyle/>
                    <a:p>
                      <a:pPr>
                        <a:lnSpc>
                          <a:spcPts val="1200"/>
                        </a:lnSpc>
                        <a:spcAft>
                          <a:spcPts val="100"/>
                        </a:spcAft>
                      </a:pPr>
                      <a:r>
                        <a:rPr lang="en-US" sz="700" b="1" kern="100">
                          <a:solidFill>
                            <a:srgbClr val="000000"/>
                          </a:solidFill>
                          <a:latin typeface="微软雅黑"/>
                          <a:cs typeface="宋体"/>
                        </a:rPr>
                        <a:t>       </a:t>
                      </a:r>
                      <a:r>
                        <a:rPr lang="zh-CN" sz="700" b="1" kern="100">
                          <a:solidFill>
                            <a:srgbClr val="000000"/>
                          </a:solidFill>
                          <a:latin typeface="宋体"/>
                          <a:ea typeface="微软雅黑"/>
                          <a:cs typeface="宋体"/>
                        </a:rPr>
                        <a:t>非育得生物资源</a:t>
                      </a:r>
                      <a:endParaRPr lang="zh-CN" sz="900" kern="100">
                        <a:latin typeface="宋体"/>
                        <a:cs typeface="宋体"/>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extLst>
                  <a:ext uri="{0D108BD9-81ED-4DB2-BD59-A6C34878D82A}">
                    <a16:rowId xmlns:a16="http://schemas.microsoft.com/office/drawing/2014/main" val="10017"/>
                  </a:ext>
                </a:extLst>
              </a:tr>
              <a:tr h="142411">
                <a:tc>
                  <a:txBody>
                    <a:bodyPr/>
                    <a:lstStyle/>
                    <a:p>
                      <a:pPr>
                        <a:lnSpc>
                          <a:spcPts val="1200"/>
                        </a:lnSpc>
                        <a:spcAft>
                          <a:spcPts val="100"/>
                        </a:spcAft>
                      </a:pPr>
                      <a:r>
                        <a:rPr lang="en-US" sz="700" b="1" kern="100">
                          <a:solidFill>
                            <a:srgbClr val="000000"/>
                          </a:solidFill>
                          <a:latin typeface="微软雅黑"/>
                          <a:cs typeface="宋体"/>
                        </a:rPr>
                        <a:t>       </a:t>
                      </a:r>
                      <a:r>
                        <a:rPr lang="zh-CN" sz="700" b="1" kern="100">
                          <a:solidFill>
                            <a:srgbClr val="000000"/>
                          </a:solidFill>
                          <a:latin typeface="宋体"/>
                          <a:ea typeface="微软雅黑"/>
                          <a:cs typeface="宋体"/>
                        </a:rPr>
                        <a:t>水资源</a:t>
                      </a:r>
                      <a:endParaRPr lang="zh-CN" sz="900" kern="100">
                        <a:latin typeface="宋体"/>
                        <a:cs typeface="宋体"/>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extLst>
                  <a:ext uri="{0D108BD9-81ED-4DB2-BD59-A6C34878D82A}">
                    <a16:rowId xmlns:a16="http://schemas.microsoft.com/office/drawing/2014/main" val="10018"/>
                  </a:ext>
                </a:extLst>
              </a:tr>
              <a:tr h="142411">
                <a:tc>
                  <a:txBody>
                    <a:bodyPr/>
                    <a:lstStyle/>
                    <a:p>
                      <a:pPr>
                        <a:lnSpc>
                          <a:spcPts val="1200"/>
                        </a:lnSpc>
                        <a:spcAft>
                          <a:spcPts val="100"/>
                        </a:spcAft>
                      </a:pPr>
                      <a:r>
                        <a:rPr lang="en-US" sz="700" b="1" kern="100">
                          <a:solidFill>
                            <a:srgbClr val="000000"/>
                          </a:solidFill>
                          <a:latin typeface="微软雅黑"/>
                          <a:cs typeface="宋体"/>
                        </a:rPr>
                        <a:t>       </a:t>
                      </a:r>
                      <a:r>
                        <a:rPr lang="zh-CN" sz="700" b="1" kern="100">
                          <a:solidFill>
                            <a:srgbClr val="000000"/>
                          </a:solidFill>
                          <a:latin typeface="宋体"/>
                          <a:ea typeface="微软雅黑"/>
                          <a:cs typeface="宋体"/>
                        </a:rPr>
                        <a:t>其他自然资源</a:t>
                      </a:r>
                      <a:endParaRPr lang="zh-CN" sz="900" kern="100">
                        <a:latin typeface="宋体"/>
                        <a:cs typeface="宋体"/>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tc>
                  <a:txBody>
                    <a:bodyPr/>
                    <a:lstStyle/>
                    <a:p>
                      <a:endParaRPr lang="zh-CN" sz="800" kern="100">
                        <a:latin typeface="Calibri"/>
                        <a:cs typeface="Times New Roman"/>
                      </a:endParaRPr>
                    </a:p>
                  </a:txBody>
                  <a:tcPr marL="49710" marR="49710" marT="0" marB="0">
                    <a:lnL>
                      <a:noFill/>
                    </a:lnL>
                    <a:lnR>
                      <a:noFill/>
                    </a:lnR>
                    <a:lnT>
                      <a:noFill/>
                    </a:lnT>
                    <a:lnB>
                      <a:noFill/>
                    </a:lnB>
                  </a:tcPr>
                </a:tc>
                <a:extLst>
                  <a:ext uri="{0D108BD9-81ED-4DB2-BD59-A6C34878D82A}">
                    <a16:rowId xmlns:a16="http://schemas.microsoft.com/office/drawing/2014/main" val="10019"/>
                  </a:ext>
                </a:extLst>
              </a:tr>
              <a:tr h="142411">
                <a:tc>
                  <a:txBody>
                    <a:bodyPr/>
                    <a:lstStyle/>
                    <a:p>
                      <a:pPr>
                        <a:lnSpc>
                          <a:spcPts val="1200"/>
                        </a:lnSpc>
                        <a:spcAft>
                          <a:spcPts val="100"/>
                        </a:spcAft>
                      </a:pPr>
                      <a:r>
                        <a:rPr lang="en-US" sz="700" b="1" kern="100">
                          <a:solidFill>
                            <a:srgbClr val="000000"/>
                          </a:solidFill>
                          <a:latin typeface="微软雅黑"/>
                          <a:cs typeface="宋体"/>
                        </a:rPr>
                        <a:t>      </a:t>
                      </a:r>
                      <a:r>
                        <a:rPr lang="zh-CN" sz="700" b="1" kern="100">
                          <a:solidFill>
                            <a:srgbClr val="000000"/>
                          </a:solidFill>
                          <a:latin typeface="宋体"/>
                          <a:ea typeface="微软雅黑"/>
                          <a:cs typeface="宋体"/>
                        </a:rPr>
                        <a:t>合约、租约和许可</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22</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6</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2</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30</a:t>
                      </a:r>
                      <a:endParaRPr lang="zh-CN" sz="900" kern="100">
                        <a:latin typeface="宋体"/>
                        <a:cs typeface="宋体"/>
                      </a:endParaRPr>
                    </a:p>
                  </a:txBody>
                  <a:tcPr marL="49710" marR="49710" marT="0" marB="0">
                    <a:lnL>
                      <a:noFill/>
                    </a:lnL>
                    <a:lnR>
                      <a:noFill/>
                    </a:lnR>
                    <a:lnT>
                      <a:noFill/>
                    </a:lnT>
                    <a:lnB>
                      <a:noFill/>
                    </a:lnB>
                  </a:tcPr>
                </a:tc>
                <a:extLst>
                  <a:ext uri="{0D108BD9-81ED-4DB2-BD59-A6C34878D82A}">
                    <a16:rowId xmlns:a16="http://schemas.microsoft.com/office/drawing/2014/main" val="10020"/>
                  </a:ext>
                </a:extLst>
              </a:tr>
              <a:tr h="142411">
                <a:tc>
                  <a:txBody>
                    <a:bodyPr/>
                    <a:lstStyle/>
                    <a:p>
                      <a:pPr>
                        <a:lnSpc>
                          <a:spcPts val="1200"/>
                        </a:lnSpc>
                        <a:spcAft>
                          <a:spcPts val="100"/>
                        </a:spcAft>
                      </a:pPr>
                      <a:r>
                        <a:rPr lang="en-US" sz="700" b="1" kern="100">
                          <a:solidFill>
                            <a:srgbClr val="000000"/>
                          </a:solidFill>
                          <a:latin typeface="微软雅黑"/>
                          <a:cs typeface="宋体"/>
                        </a:rPr>
                        <a:t>      </a:t>
                      </a:r>
                      <a:r>
                        <a:rPr lang="zh-CN" sz="700" b="1" kern="100">
                          <a:solidFill>
                            <a:srgbClr val="000000"/>
                          </a:solidFill>
                          <a:latin typeface="宋体"/>
                          <a:ea typeface="微软雅黑"/>
                          <a:cs typeface="宋体"/>
                        </a:rPr>
                        <a:t>商誉和营销资产</a:t>
                      </a:r>
                      <a:endParaRPr lang="zh-CN" sz="900" kern="100">
                        <a:latin typeface="宋体"/>
                        <a:cs typeface="宋体"/>
                      </a:endParaRPr>
                    </a:p>
                  </a:txBody>
                  <a:tcPr marL="49710" marR="4971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42411">
                <a:tc>
                  <a:txBody>
                    <a:bodyPr/>
                    <a:lstStyle/>
                    <a:p>
                      <a:pPr>
                        <a:lnSpc>
                          <a:spcPts val="1200"/>
                        </a:lnSpc>
                        <a:spcAft>
                          <a:spcPts val="100"/>
                        </a:spcAft>
                      </a:pPr>
                      <a:r>
                        <a:rPr lang="zh-CN" sz="700" b="1" kern="100">
                          <a:solidFill>
                            <a:srgbClr val="000000"/>
                          </a:solidFill>
                          <a:latin typeface="宋体"/>
                          <a:ea typeface="微软雅黑"/>
                          <a:cs typeface="宋体"/>
                        </a:rPr>
                        <a:t>金融资产</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200"/>
                        </a:lnSpc>
                        <a:spcAft>
                          <a:spcPts val="100"/>
                        </a:spcAft>
                      </a:pPr>
                      <a:r>
                        <a:rPr lang="en-US" sz="700" kern="100">
                          <a:solidFill>
                            <a:srgbClr val="000000"/>
                          </a:solidFill>
                          <a:latin typeface="宋体"/>
                          <a:cs typeface="宋体"/>
                        </a:rPr>
                        <a:t>8231</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200"/>
                        </a:lnSpc>
                        <a:spcAft>
                          <a:spcPts val="100"/>
                        </a:spcAft>
                      </a:pPr>
                      <a:r>
                        <a:rPr lang="en-US" sz="700" kern="100">
                          <a:solidFill>
                            <a:srgbClr val="000000"/>
                          </a:solidFill>
                          <a:latin typeface="宋体"/>
                          <a:cs typeface="宋体"/>
                        </a:rPr>
                        <a:t>436</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200"/>
                        </a:lnSpc>
                        <a:spcAft>
                          <a:spcPts val="100"/>
                        </a:spcAft>
                      </a:pPr>
                      <a:r>
                        <a:rPr lang="en-US" sz="700" kern="100">
                          <a:solidFill>
                            <a:srgbClr val="000000"/>
                          </a:solidFill>
                          <a:latin typeface="宋体"/>
                          <a:cs typeface="宋体"/>
                        </a:rPr>
                        <a:t>3</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200"/>
                        </a:lnSpc>
                        <a:spcAft>
                          <a:spcPts val="100"/>
                        </a:spcAft>
                      </a:pPr>
                      <a:r>
                        <a:rPr lang="en-US" sz="700" kern="100">
                          <a:solidFill>
                            <a:srgbClr val="000000"/>
                          </a:solidFill>
                          <a:latin typeface="宋体"/>
                          <a:cs typeface="宋体"/>
                        </a:rPr>
                        <a:t>84</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200"/>
                        </a:lnSpc>
                        <a:spcAft>
                          <a:spcPts val="100"/>
                        </a:spcAft>
                      </a:pPr>
                      <a:r>
                        <a:rPr lang="en-US" sz="700" kern="100">
                          <a:solidFill>
                            <a:srgbClr val="000000"/>
                          </a:solidFill>
                          <a:latin typeface="宋体"/>
                          <a:cs typeface="宋体"/>
                        </a:rPr>
                        <a:t>136</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200"/>
                        </a:lnSpc>
                        <a:spcAft>
                          <a:spcPts val="100"/>
                        </a:spcAft>
                      </a:pPr>
                      <a:r>
                        <a:rPr lang="en-US" sz="700" kern="100">
                          <a:solidFill>
                            <a:srgbClr val="000000"/>
                          </a:solidFill>
                          <a:latin typeface="宋体"/>
                          <a:cs typeface="宋体"/>
                        </a:rPr>
                        <a:t>-52</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200"/>
                        </a:lnSpc>
                        <a:spcAft>
                          <a:spcPts val="100"/>
                        </a:spcAft>
                      </a:pPr>
                      <a:r>
                        <a:rPr lang="en-US" sz="700" kern="100">
                          <a:solidFill>
                            <a:srgbClr val="000000"/>
                          </a:solidFill>
                          <a:latin typeface="宋体"/>
                          <a:cs typeface="宋体"/>
                        </a:rPr>
                        <a:t>8754</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22"/>
                  </a:ext>
                </a:extLst>
              </a:tr>
              <a:tr h="142411">
                <a:tc>
                  <a:txBody>
                    <a:bodyPr/>
                    <a:lstStyle/>
                    <a:p>
                      <a:pPr>
                        <a:lnSpc>
                          <a:spcPts val="1200"/>
                        </a:lnSpc>
                        <a:spcAft>
                          <a:spcPts val="100"/>
                        </a:spcAft>
                      </a:pPr>
                      <a:r>
                        <a:rPr lang="zh-CN" sz="700" b="1" kern="100">
                          <a:solidFill>
                            <a:srgbClr val="000000"/>
                          </a:solidFill>
                          <a:latin typeface="宋体"/>
                          <a:ea typeface="微软雅黑"/>
                          <a:cs typeface="宋体"/>
                        </a:rPr>
                        <a:t>货币黄金和特别提款权</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770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12</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16</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-4</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781</a:t>
                      </a:r>
                      <a:endParaRPr lang="zh-CN" sz="900" kern="100">
                        <a:latin typeface="宋体"/>
                        <a:cs typeface="宋体"/>
                      </a:endParaRPr>
                    </a:p>
                  </a:txBody>
                  <a:tcPr marL="49710" marR="49710" marT="0" marB="0">
                    <a:lnL>
                      <a:noFill/>
                    </a:lnL>
                    <a:lnR>
                      <a:noFill/>
                    </a:lnR>
                    <a:lnT>
                      <a:noFill/>
                    </a:lnT>
                    <a:lnB>
                      <a:noFill/>
                    </a:lnB>
                  </a:tcPr>
                </a:tc>
                <a:extLst>
                  <a:ext uri="{0D108BD9-81ED-4DB2-BD59-A6C34878D82A}">
                    <a16:rowId xmlns:a16="http://schemas.microsoft.com/office/drawing/2014/main" val="10023"/>
                  </a:ext>
                </a:extLst>
              </a:tr>
              <a:tr h="142411">
                <a:tc>
                  <a:txBody>
                    <a:bodyPr/>
                    <a:lstStyle/>
                    <a:p>
                      <a:pPr>
                        <a:lnSpc>
                          <a:spcPts val="1200"/>
                        </a:lnSpc>
                        <a:spcAft>
                          <a:spcPts val="100"/>
                        </a:spcAft>
                      </a:pPr>
                      <a:r>
                        <a:rPr lang="zh-CN" sz="700" b="1" kern="100">
                          <a:solidFill>
                            <a:srgbClr val="000000"/>
                          </a:solidFill>
                          <a:latin typeface="宋体"/>
                          <a:ea typeface="微软雅黑"/>
                          <a:cs typeface="宋体"/>
                        </a:rPr>
                        <a:t>通货和存款</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1482</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89</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30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-30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1571</a:t>
                      </a:r>
                      <a:endParaRPr lang="zh-CN" sz="900" kern="100">
                        <a:latin typeface="宋体"/>
                        <a:cs typeface="宋体"/>
                      </a:endParaRPr>
                    </a:p>
                  </a:txBody>
                  <a:tcPr marL="49710" marR="49710" marT="0" marB="0">
                    <a:lnL>
                      <a:noFill/>
                    </a:lnL>
                    <a:lnR>
                      <a:noFill/>
                    </a:lnR>
                    <a:lnT>
                      <a:noFill/>
                    </a:lnT>
                    <a:lnB>
                      <a:noFill/>
                    </a:lnB>
                  </a:tcPr>
                </a:tc>
                <a:extLst>
                  <a:ext uri="{0D108BD9-81ED-4DB2-BD59-A6C34878D82A}">
                    <a16:rowId xmlns:a16="http://schemas.microsoft.com/office/drawing/2014/main" val="10024"/>
                  </a:ext>
                </a:extLst>
              </a:tr>
              <a:tr h="142411">
                <a:tc>
                  <a:txBody>
                    <a:bodyPr/>
                    <a:lstStyle/>
                    <a:p>
                      <a:pPr>
                        <a:lnSpc>
                          <a:spcPts val="1200"/>
                        </a:lnSpc>
                        <a:spcAft>
                          <a:spcPts val="100"/>
                        </a:spcAft>
                      </a:pPr>
                      <a:r>
                        <a:rPr lang="en-US" sz="700" b="1" kern="100">
                          <a:solidFill>
                            <a:srgbClr val="000000"/>
                          </a:solidFill>
                          <a:latin typeface="微软雅黑"/>
                          <a:cs typeface="宋体"/>
                        </a:rPr>
                        <a:t>  </a:t>
                      </a:r>
                      <a:r>
                        <a:rPr lang="zh-CN" sz="700" b="1" kern="100">
                          <a:solidFill>
                            <a:srgbClr val="000000"/>
                          </a:solidFill>
                          <a:latin typeface="宋体"/>
                          <a:ea typeface="微软雅黑"/>
                          <a:cs typeface="宋体"/>
                        </a:rPr>
                        <a:t>债务性证券</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1263</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86</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40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25</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15</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1389</a:t>
                      </a:r>
                      <a:endParaRPr lang="zh-CN" sz="900" kern="100">
                        <a:latin typeface="宋体"/>
                        <a:cs typeface="宋体"/>
                      </a:endParaRPr>
                    </a:p>
                  </a:txBody>
                  <a:tcPr marL="49710" marR="49710" marT="0" marB="0">
                    <a:lnL>
                      <a:noFill/>
                    </a:lnL>
                    <a:lnR>
                      <a:noFill/>
                    </a:lnR>
                    <a:lnT>
                      <a:noFill/>
                    </a:lnT>
                    <a:lnB>
                      <a:noFill/>
                    </a:lnB>
                  </a:tcPr>
                </a:tc>
                <a:extLst>
                  <a:ext uri="{0D108BD9-81ED-4DB2-BD59-A6C34878D82A}">
                    <a16:rowId xmlns:a16="http://schemas.microsoft.com/office/drawing/2014/main" val="10025"/>
                  </a:ext>
                </a:extLst>
              </a:tr>
              <a:tr h="142411">
                <a:tc>
                  <a:txBody>
                    <a:bodyPr/>
                    <a:lstStyle/>
                    <a:p>
                      <a:pPr>
                        <a:lnSpc>
                          <a:spcPts val="1200"/>
                        </a:lnSpc>
                        <a:spcAft>
                          <a:spcPts val="100"/>
                        </a:spcAft>
                      </a:pPr>
                      <a:r>
                        <a:rPr lang="en-US" sz="700" b="1" kern="100">
                          <a:solidFill>
                            <a:srgbClr val="000000"/>
                          </a:solidFill>
                          <a:latin typeface="微软雅黑"/>
                          <a:cs typeface="宋体"/>
                        </a:rPr>
                        <a:t>  </a:t>
                      </a:r>
                      <a:r>
                        <a:rPr lang="zh-CN" sz="700" b="1" kern="100">
                          <a:solidFill>
                            <a:srgbClr val="000000"/>
                          </a:solidFill>
                          <a:latin typeface="宋体"/>
                          <a:ea typeface="微软雅黑"/>
                          <a:cs typeface="宋体"/>
                        </a:rPr>
                        <a:t>贷款</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1384</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78</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28</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-28</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1462</a:t>
                      </a:r>
                      <a:endParaRPr lang="zh-CN" sz="900" kern="100">
                        <a:latin typeface="宋体"/>
                        <a:cs typeface="宋体"/>
                      </a:endParaRPr>
                    </a:p>
                  </a:txBody>
                  <a:tcPr marL="49710" marR="49710" marT="0" marB="0">
                    <a:lnL>
                      <a:noFill/>
                    </a:lnL>
                    <a:lnR>
                      <a:noFill/>
                    </a:lnR>
                    <a:lnT>
                      <a:noFill/>
                    </a:lnT>
                    <a:lnB>
                      <a:noFill/>
                    </a:lnB>
                  </a:tcPr>
                </a:tc>
                <a:extLst>
                  <a:ext uri="{0D108BD9-81ED-4DB2-BD59-A6C34878D82A}">
                    <a16:rowId xmlns:a16="http://schemas.microsoft.com/office/drawing/2014/main" val="10026"/>
                  </a:ext>
                </a:extLst>
              </a:tr>
              <a:tr h="142411">
                <a:tc>
                  <a:txBody>
                    <a:bodyPr/>
                    <a:lstStyle/>
                    <a:p>
                      <a:pPr>
                        <a:lnSpc>
                          <a:spcPts val="1200"/>
                        </a:lnSpc>
                        <a:spcAft>
                          <a:spcPts val="100"/>
                        </a:spcAft>
                      </a:pPr>
                      <a:r>
                        <a:rPr lang="en-US" sz="700" b="1" kern="100">
                          <a:solidFill>
                            <a:srgbClr val="000000"/>
                          </a:solidFill>
                          <a:latin typeface="微软雅黑"/>
                          <a:cs typeface="宋体"/>
                        </a:rPr>
                        <a:t>  </a:t>
                      </a:r>
                      <a:r>
                        <a:rPr lang="zh-CN" sz="700" b="1" kern="100">
                          <a:solidFill>
                            <a:srgbClr val="000000"/>
                          </a:solidFill>
                          <a:latin typeface="宋体"/>
                          <a:ea typeface="微软雅黑"/>
                          <a:cs typeface="宋体"/>
                        </a:rPr>
                        <a:t>股票和投资基金份额</a:t>
                      </a:r>
                      <a:r>
                        <a:rPr lang="en-US" sz="700" b="1" kern="100">
                          <a:solidFill>
                            <a:srgbClr val="000000"/>
                          </a:solidFill>
                          <a:latin typeface="宋体"/>
                          <a:ea typeface="微软雅黑"/>
                          <a:cs typeface="宋体"/>
                        </a:rPr>
                        <a:t>/</a:t>
                      </a:r>
                      <a:r>
                        <a:rPr lang="zh-CN" sz="700" b="1" kern="100">
                          <a:solidFill>
                            <a:srgbClr val="000000"/>
                          </a:solidFill>
                          <a:latin typeface="宋体"/>
                          <a:ea typeface="微软雅黑"/>
                          <a:cs typeface="宋体"/>
                        </a:rPr>
                        <a:t>单位</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2614</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107</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2</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32</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26</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6</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2755</a:t>
                      </a:r>
                      <a:endParaRPr lang="zh-CN" sz="900" kern="100">
                        <a:latin typeface="宋体"/>
                        <a:cs typeface="宋体"/>
                      </a:endParaRPr>
                    </a:p>
                  </a:txBody>
                  <a:tcPr marL="49710" marR="49710" marT="0" marB="0">
                    <a:lnL>
                      <a:noFill/>
                    </a:lnL>
                    <a:lnR>
                      <a:noFill/>
                    </a:lnR>
                    <a:lnT>
                      <a:noFill/>
                    </a:lnT>
                    <a:lnB>
                      <a:noFill/>
                    </a:lnB>
                  </a:tcPr>
                </a:tc>
                <a:extLst>
                  <a:ext uri="{0D108BD9-81ED-4DB2-BD59-A6C34878D82A}">
                    <a16:rowId xmlns:a16="http://schemas.microsoft.com/office/drawing/2014/main" val="10027"/>
                  </a:ext>
                </a:extLst>
              </a:tr>
              <a:tr h="206454">
                <a:tc>
                  <a:txBody>
                    <a:bodyPr/>
                    <a:lstStyle/>
                    <a:p>
                      <a:pPr>
                        <a:lnSpc>
                          <a:spcPts val="1200"/>
                        </a:lnSpc>
                        <a:spcAft>
                          <a:spcPts val="100"/>
                        </a:spcAft>
                      </a:pPr>
                      <a:r>
                        <a:rPr lang="en-US" sz="700" b="1" kern="100">
                          <a:solidFill>
                            <a:srgbClr val="000000"/>
                          </a:solidFill>
                          <a:latin typeface="微软雅黑"/>
                          <a:cs typeface="宋体"/>
                        </a:rPr>
                        <a:t>  </a:t>
                      </a:r>
                      <a:r>
                        <a:rPr lang="zh-CN" sz="700" b="1" kern="100">
                          <a:solidFill>
                            <a:srgbClr val="000000"/>
                          </a:solidFill>
                          <a:latin typeface="宋体"/>
                          <a:ea typeface="微软雅黑"/>
                          <a:cs typeface="宋体"/>
                        </a:rPr>
                        <a:t>保险、养老金和标准化担保计划</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470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48</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7</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-7</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519</a:t>
                      </a:r>
                      <a:endParaRPr lang="zh-CN" sz="900" kern="100">
                        <a:latin typeface="宋体"/>
                        <a:cs typeface="宋体"/>
                      </a:endParaRPr>
                    </a:p>
                  </a:txBody>
                  <a:tcPr marL="49710" marR="49710" marT="0" marB="0">
                    <a:lnL>
                      <a:noFill/>
                    </a:lnL>
                    <a:lnR>
                      <a:noFill/>
                    </a:lnR>
                    <a:lnT>
                      <a:noFill/>
                    </a:lnT>
                    <a:lnB>
                      <a:noFill/>
                    </a:lnB>
                  </a:tcPr>
                </a:tc>
                <a:extLst>
                  <a:ext uri="{0D108BD9-81ED-4DB2-BD59-A6C34878D82A}">
                    <a16:rowId xmlns:a16="http://schemas.microsoft.com/office/drawing/2014/main" val="10028"/>
                  </a:ext>
                </a:extLst>
              </a:tr>
              <a:tr h="142411">
                <a:tc>
                  <a:txBody>
                    <a:bodyPr/>
                    <a:lstStyle/>
                    <a:p>
                      <a:pPr>
                        <a:lnSpc>
                          <a:spcPts val="1200"/>
                        </a:lnSpc>
                        <a:spcAft>
                          <a:spcPts val="100"/>
                        </a:spcAft>
                      </a:pPr>
                      <a:r>
                        <a:rPr lang="en-US" sz="700" b="1" kern="100">
                          <a:solidFill>
                            <a:srgbClr val="000000"/>
                          </a:solidFill>
                          <a:latin typeface="微软雅黑"/>
                          <a:cs typeface="宋体"/>
                        </a:rPr>
                        <a:t>  </a:t>
                      </a:r>
                      <a:r>
                        <a:rPr lang="zh-CN" sz="700" b="1" kern="100">
                          <a:solidFill>
                            <a:srgbClr val="000000"/>
                          </a:solidFill>
                          <a:latin typeface="宋体"/>
                          <a:ea typeface="微软雅黑"/>
                          <a:cs typeface="宋体"/>
                        </a:rPr>
                        <a:t>金融衍生工具和雇员股票期权</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21</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14</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35</a:t>
                      </a:r>
                      <a:endParaRPr lang="zh-CN" sz="900" kern="100">
                        <a:latin typeface="宋体"/>
                        <a:cs typeface="宋体"/>
                      </a:endParaRPr>
                    </a:p>
                  </a:txBody>
                  <a:tcPr marL="49710" marR="49710" marT="0" marB="0">
                    <a:lnL>
                      <a:noFill/>
                    </a:lnL>
                    <a:lnR>
                      <a:noFill/>
                    </a:lnR>
                    <a:lnT>
                      <a:noFill/>
                    </a:lnT>
                    <a:lnB>
                      <a:noFill/>
                    </a:lnB>
                  </a:tcPr>
                </a:tc>
                <a:extLst>
                  <a:ext uri="{0D108BD9-81ED-4DB2-BD59-A6C34878D82A}">
                    <a16:rowId xmlns:a16="http://schemas.microsoft.com/office/drawing/2014/main" val="10029"/>
                  </a:ext>
                </a:extLst>
              </a:tr>
              <a:tr h="142411">
                <a:tc>
                  <a:txBody>
                    <a:bodyPr/>
                    <a:lstStyle/>
                    <a:p>
                      <a:pPr>
                        <a:lnSpc>
                          <a:spcPts val="1200"/>
                        </a:lnSpc>
                        <a:spcAft>
                          <a:spcPts val="100"/>
                        </a:spcAft>
                      </a:pPr>
                      <a:r>
                        <a:rPr lang="en-US" sz="700" b="1" kern="100">
                          <a:solidFill>
                            <a:srgbClr val="000000"/>
                          </a:solidFill>
                          <a:latin typeface="微软雅黑"/>
                          <a:cs typeface="宋体"/>
                        </a:rPr>
                        <a:t>  </a:t>
                      </a:r>
                      <a:r>
                        <a:rPr lang="zh-CN" sz="700" b="1" kern="100">
                          <a:solidFill>
                            <a:srgbClr val="000000"/>
                          </a:solidFill>
                          <a:latin typeface="宋体"/>
                          <a:ea typeface="微软雅黑"/>
                          <a:cs typeface="宋体"/>
                        </a:rPr>
                        <a:t>其他应收</a:t>
                      </a:r>
                      <a:r>
                        <a:rPr lang="en-US" sz="700" b="1" kern="100">
                          <a:solidFill>
                            <a:srgbClr val="000000"/>
                          </a:solidFill>
                          <a:latin typeface="宋体"/>
                          <a:ea typeface="微软雅黑"/>
                          <a:cs typeface="宋体"/>
                        </a:rPr>
                        <a:t>/</a:t>
                      </a:r>
                      <a:r>
                        <a:rPr lang="zh-CN" sz="700" b="1" kern="100">
                          <a:solidFill>
                            <a:srgbClr val="000000"/>
                          </a:solidFill>
                          <a:latin typeface="宋体"/>
                          <a:ea typeface="微软雅黑"/>
                          <a:cs typeface="宋体"/>
                        </a:rPr>
                        <a:t>应付款</a:t>
                      </a:r>
                      <a:endParaRPr lang="zh-CN" sz="900" kern="100">
                        <a:latin typeface="宋体"/>
                        <a:cs typeface="宋体"/>
                      </a:endParaRPr>
                    </a:p>
                  </a:txBody>
                  <a:tcPr marL="49710" marR="4971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en-US" sz="700" kern="100">
                          <a:solidFill>
                            <a:srgbClr val="000000"/>
                          </a:solidFill>
                          <a:latin typeface="宋体"/>
                          <a:cs typeface="宋体"/>
                        </a:rPr>
                        <a:t>227</a:t>
                      </a:r>
                      <a:endParaRPr lang="zh-CN" sz="900" kern="100">
                        <a:latin typeface="宋体"/>
                        <a:cs typeface="宋体"/>
                      </a:endParaRPr>
                    </a:p>
                  </a:txBody>
                  <a:tcPr marL="49710" marR="4971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en-US" sz="700" kern="100">
                          <a:solidFill>
                            <a:srgbClr val="000000"/>
                          </a:solidFill>
                          <a:latin typeface="宋体"/>
                          <a:cs typeface="宋体"/>
                        </a:rPr>
                        <a:t>15</a:t>
                      </a:r>
                      <a:endParaRPr lang="zh-CN" sz="900" kern="100">
                        <a:latin typeface="宋体"/>
                        <a:cs typeface="宋体"/>
                      </a:endParaRPr>
                    </a:p>
                  </a:txBody>
                  <a:tcPr marL="49710" marR="4971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en-US" sz="700" kern="100">
                          <a:solidFill>
                            <a:srgbClr val="000000"/>
                          </a:solidFill>
                          <a:latin typeface="宋体"/>
                          <a:cs typeface="宋体"/>
                        </a:rPr>
                        <a:t>4</a:t>
                      </a:r>
                      <a:endParaRPr lang="zh-CN" sz="900" kern="100">
                        <a:latin typeface="宋体"/>
                        <a:cs typeface="宋体"/>
                      </a:endParaRPr>
                    </a:p>
                  </a:txBody>
                  <a:tcPr marL="49710" marR="4971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en-US" sz="700" kern="100">
                          <a:solidFill>
                            <a:srgbClr val="000000"/>
                          </a:solidFill>
                          <a:latin typeface="宋体"/>
                          <a:cs typeface="宋体"/>
                        </a:rPr>
                        <a:t>-4</a:t>
                      </a:r>
                      <a:endParaRPr lang="zh-CN" sz="900" kern="100">
                        <a:latin typeface="宋体"/>
                        <a:cs typeface="宋体"/>
                      </a:endParaRPr>
                    </a:p>
                  </a:txBody>
                  <a:tcPr marL="49710" marR="4971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en-US" sz="700" kern="100">
                          <a:solidFill>
                            <a:srgbClr val="000000"/>
                          </a:solidFill>
                          <a:latin typeface="宋体"/>
                          <a:cs typeface="宋体"/>
                        </a:rPr>
                        <a:t>242</a:t>
                      </a:r>
                      <a:endParaRPr lang="zh-CN" sz="900" kern="100">
                        <a:latin typeface="宋体"/>
                        <a:cs typeface="宋体"/>
                      </a:endParaRPr>
                    </a:p>
                  </a:txBody>
                  <a:tcPr marL="49710" marR="4971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0"/>
                  </a:ext>
                </a:extLst>
              </a:tr>
              <a:tr h="142411">
                <a:tc>
                  <a:txBody>
                    <a:bodyPr/>
                    <a:lstStyle/>
                    <a:p>
                      <a:pPr>
                        <a:lnSpc>
                          <a:spcPts val="1200"/>
                        </a:lnSpc>
                        <a:spcAft>
                          <a:spcPts val="100"/>
                        </a:spcAft>
                      </a:pPr>
                      <a:r>
                        <a:rPr lang="zh-CN" sz="700" b="1" kern="100">
                          <a:solidFill>
                            <a:srgbClr val="000000"/>
                          </a:solidFill>
                          <a:latin typeface="宋体"/>
                          <a:ea typeface="微软雅黑"/>
                          <a:cs typeface="宋体"/>
                        </a:rPr>
                        <a:t>金融负债</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200"/>
                        </a:lnSpc>
                        <a:spcAft>
                          <a:spcPts val="100"/>
                        </a:spcAft>
                      </a:pPr>
                      <a:r>
                        <a:rPr lang="en-US" sz="700" kern="100">
                          <a:solidFill>
                            <a:srgbClr val="000000"/>
                          </a:solidFill>
                          <a:latin typeface="宋体"/>
                          <a:cs typeface="宋体"/>
                        </a:rPr>
                        <a:t>7762</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200"/>
                        </a:lnSpc>
                        <a:spcAft>
                          <a:spcPts val="100"/>
                        </a:spcAft>
                      </a:pPr>
                      <a:r>
                        <a:rPr lang="en-US" sz="700" kern="100">
                          <a:solidFill>
                            <a:srgbClr val="000000"/>
                          </a:solidFill>
                          <a:latin typeface="宋体"/>
                          <a:cs typeface="宋体"/>
                        </a:rPr>
                        <a:t>426</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200"/>
                        </a:lnSpc>
                        <a:spcAft>
                          <a:spcPts val="100"/>
                        </a:spcAft>
                      </a:pPr>
                      <a:r>
                        <a:rPr lang="en-US" sz="700" kern="100">
                          <a:solidFill>
                            <a:srgbClr val="000000"/>
                          </a:solidFill>
                          <a:latin typeface="宋体"/>
                          <a:cs typeface="宋体"/>
                        </a:rPr>
                        <a:t>3</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200"/>
                        </a:lnSpc>
                        <a:spcAft>
                          <a:spcPts val="100"/>
                        </a:spcAft>
                      </a:pPr>
                      <a:r>
                        <a:rPr lang="en-US" sz="700" kern="100">
                          <a:solidFill>
                            <a:srgbClr val="000000"/>
                          </a:solidFill>
                          <a:latin typeface="宋体"/>
                          <a:cs typeface="宋体"/>
                        </a:rPr>
                        <a:t>76</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200"/>
                        </a:lnSpc>
                        <a:spcAft>
                          <a:spcPts val="100"/>
                        </a:spcAft>
                      </a:pPr>
                      <a:r>
                        <a:rPr lang="en-US" sz="700" kern="100">
                          <a:solidFill>
                            <a:srgbClr val="000000"/>
                          </a:solidFill>
                          <a:latin typeface="宋体"/>
                          <a:cs typeface="宋体"/>
                        </a:rPr>
                        <a:t>126</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200"/>
                        </a:lnSpc>
                        <a:spcAft>
                          <a:spcPts val="100"/>
                        </a:spcAft>
                      </a:pPr>
                      <a:r>
                        <a:rPr lang="en-US" sz="700" kern="100">
                          <a:solidFill>
                            <a:srgbClr val="000000"/>
                          </a:solidFill>
                          <a:latin typeface="宋体"/>
                          <a:cs typeface="宋体"/>
                        </a:rPr>
                        <a:t>-50</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ts val="1200"/>
                        </a:lnSpc>
                        <a:spcAft>
                          <a:spcPts val="100"/>
                        </a:spcAft>
                      </a:pPr>
                      <a:r>
                        <a:rPr lang="en-US" sz="700" kern="100">
                          <a:solidFill>
                            <a:srgbClr val="000000"/>
                          </a:solidFill>
                          <a:latin typeface="宋体"/>
                          <a:cs typeface="宋体"/>
                        </a:rPr>
                        <a:t>8267</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31"/>
                  </a:ext>
                </a:extLst>
              </a:tr>
              <a:tr h="142411">
                <a:tc>
                  <a:txBody>
                    <a:bodyPr/>
                    <a:lstStyle/>
                    <a:p>
                      <a:pPr>
                        <a:lnSpc>
                          <a:spcPts val="1200"/>
                        </a:lnSpc>
                        <a:spcAft>
                          <a:spcPts val="100"/>
                        </a:spcAft>
                      </a:pPr>
                      <a:r>
                        <a:rPr lang="zh-CN" sz="700" b="1" kern="100">
                          <a:solidFill>
                            <a:srgbClr val="000000"/>
                          </a:solidFill>
                          <a:latin typeface="宋体"/>
                          <a:ea typeface="微软雅黑"/>
                          <a:cs typeface="宋体"/>
                        </a:rPr>
                        <a:t>货币黄金和特别提款权</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a:noFill/>
                    </a:lnB>
                  </a:tcPr>
                </a:tc>
                <a:extLst>
                  <a:ext uri="{0D108BD9-81ED-4DB2-BD59-A6C34878D82A}">
                    <a16:rowId xmlns:a16="http://schemas.microsoft.com/office/drawing/2014/main" val="10032"/>
                  </a:ext>
                </a:extLst>
              </a:tr>
              <a:tr h="142411">
                <a:tc>
                  <a:txBody>
                    <a:bodyPr/>
                    <a:lstStyle/>
                    <a:p>
                      <a:pPr>
                        <a:lnSpc>
                          <a:spcPts val="1200"/>
                        </a:lnSpc>
                        <a:spcAft>
                          <a:spcPts val="100"/>
                        </a:spcAft>
                      </a:pPr>
                      <a:r>
                        <a:rPr lang="en-US" sz="700" b="1" kern="100">
                          <a:solidFill>
                            <a:srgbClr val="000000"/>
                          </a:solidFill>
                          <a:latin typeface="微软雅黑"/>
                          <a:cs typeface="宋体"/>
                        </a:rPr>
                        <a:t>  </a:t>
                      </a:r>
                      <a:r>
                        <a:rPr lang="zh-CN" sz="700" b="1" kern="100">
                          <a:solidFill>
                            <a:srgbClr val="000000"/>
                          </a:solidFill>
                          <a:latin typeface="宋体"/>
                          <a:ea typeface="微软雅黑"/>
                          <a:cs typeface="宋体"/>
                        </a:rPr>
                        <a:t>通货和存款</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1471</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102</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30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-30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1573</a:t>
                      </a:r>
                      <a:endParaRPr lang="zh-CN" sz="900" kern="100">
                        <a:latin typeface="宋体"/>
                        <a:cs typeface="宋体"/>
                      </a:endParaRPr>
                    </a:p>
                  </a:txBody>
                  <a:tcPr marL="49710" marR="49710" marT="0" marB="0">
                    <a:lnL>
                      <a:noFill/>
                    </a:lnL>
                    <a:lnR>
                      <a:noFill/>
                    </a:lnR>
                    <a:lnT>
                      <a:noFill/>
                    </a:lnT>
                    <a:lnB>
                      <a:noFill/>
                    </a:lnB>
                  </a:tcPr>
                </a:tc>
                <a:extLst>
                  <a:ext uri="{0D108BD9-81ED-4DB2-BD59-A6C34878D82A}">
                    <a16:rowId xmlns:a16="http://schemas.microsoft.com/office/drawing/2014/main" val="10033"/>
                  </a:ext>
                </a:extLst>
              </a:tr>
              <a:tr h="142411">
                <a:tc>
                  <a:txBody>
                    <a:bodyPr/>
                    <a:lstStyle/>
                    <a:p>
                      <a:pPr>
                        <a:lnSpc>
                          <a:spcPts val="1200"/>
                        </a:lnSpc>
                        <a:spcAft>
                          <a:spcPts val="100"/>
                        </a:spcAft>
                      </a:pPr>
                      <a:r>
                        <a:rPr lang="en-US" sz="700" b="1" kern="100">
                          <a:solidFill>
                            <a:srgbClr val="000000"/>
                          </a:solidFill>
                          <a:latin typeface="微软雅黑"/>
                          <a:cs typeface="宋体"/>
                        </a:rPr>
                        <a:t>  </a:t>
                      </a:r>
                      <a:r>
                        <a:rPr lang="zh-CN" sz="700" b="1" kern="100">
                          <a:solidFill>
                            <a:srgbClr val="000000"/>
                          </a:solidFill>
                          <a:latin typeface="宋体"/>
                          <a:ea typeface="微软雅黑"/>
                          <a:cs typeface="宋体"/>
                        </a:rPr>
                        <a:t>债务性证券</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1311</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74</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42</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26</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16</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1427</a:t>
                      </a:r>
                      <a:endParaRPr lang="zh-CN" sz="900" kern="100">
                        <a:latin typeface="宋体"/>
                        <a:cs typeface="宋体"/>
                      </a:endParaRPr>
                    </a:p>
                  </a:txBody>
                  <a:tcPr marL="49710" marR="49710" marT="0" marB="0">
                    <a:lnL>
                      <a:noFill/>
                    </a:lnL>
                    <a:lnR>
                      <a:noFill/>
                    </a:lnR>
                    <a:lnT>
                      <a:noFill/>
                    </a:lnT>
                    <a:lnB>
                      <a:noFill/>
                    </a:lnB>
                  </a:tcPr>
                </a:tc>
                <a:extLst>
                  <a:ext uri="{0D108BD9-81ED-4DB2-BD59-A6C34878D82A}">
                    <a16:rowId xmlns:a16="http://schemas.microsoft.com/office/drawing/2014/main" val="10034"/>
                  </a:ext>
                </a:extLst>
              </a:tr>
              <a:tr h="142411">
                <a:tc>
                  <a:txBody>
                    <a:bodyPr/>
                    <a:lstStyle/>
                    <a:p>
                      <a:pPr>
                        <a:lnSpc>
                          <a:spcPts val="1200"/>
                        </a:lnSpc>
                        <a:spcAft>
                          <a:spcPts val="100"/>
                        </a:spcAft>
                      </a:pPr>
                      <a:r>
                        <a:rPr lang="en-US" sz="700" b="1" kern="100">
                          <a:solidFill>
                            <a:srgbClr val="000000"/>
                          </a:solidFill>
                          <a:latin typeface="微软雅黑"/>
                          <a:cs typeface="宋体"/>
                        </a:rPr>
                        <a:t>  </a:t>
                      </a:r>
                      <a:r>
                        <a:rPr lang="zh-CN" sz="700" b="1" kern="100">
                          <a:solidFill>
                            <a:srgbClr val="000000"/>
                          </a:solidFill>
                          <a:latin typeface="宋体"/>
                          <a:ea typeface="微软雅黑"/>
                          <a:cs typeface="宋体"/>
                        </a:rPr>
                        <a:t>贷款</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1437</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47</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29</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-29</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1484</a:t>
                      </a:r>
                      <a:endParaRPr lang="zh-CN" sz="900" kern="100">
                        <a:latin typeface="宋体"/>
                        <a:cs typeface="宋体"/>
                      </a:endParaRPr>
                    </a:p>
                  </a:txBody>
                  <a:tcPr marL="49710" marR="49710" marT="0" marB="0">
                    <a:lnL>
                      <a:noFill/>
                    </a:lnL>
                    <a:lnR>
                      <a:noFill/>
                    </a:lnR>
                    <a:lnT>
                      <a:noFill/>
                    </a:lnT>
                    <a:lnB>
                      <a:noFill/>
                    </a:lnB>
                  </a:tcPr>
                </a:tc>
                <a:extLst>
                  <a:ext uri="{0D108BD9-81ED-4DB2-BD59-A6C34878D82A}">
                    <a16:rowId xmlns:a16="http://schemas.microsoft.com/office/drawing/2014/main" val="10035"/>
                  </a:ext>
                </a:extLst>
              </a:tr>
              <a:tr h="142411">
                <a:tc>
                  <a:txBody>
                    <a:bodyPr/>
                    <a:lstStyle/>
                    <a:p>
                      <a:pPr>
                        <a:lnSpc>
                          <a:spcPts val="1200"/>
                        </a:lnSpc>
                        <a:spcAft>
                          <a:spcPts val="100"/>
                        </a:spcAft>
                      </a:pPr>
                      <a:r>
                        <a:rPr lang="en-US" sz="700" b="1" kern="100">
                          <a:solidFill>
                            <a:srgbClr val="000000"/>
                          </a:solidFill>
                          <a:latin typeface="微软雅黑"/>
                          <a:cs typeface="宋体"/>
                        </a:rPr>
                        <a:t>  </a:t>
                      </a:r>
                      <a:r>
                        <a:rPr lang="zh-CN" sz="700" b="1" kern="100">
                          <a:solidFill>
                            <a:srgbClr val="000000"/>
                          </a:solidFill>
                          <a:latin typeface="宋体"/>
                          <a:ea typeface="微软雅黑"/>
                          <a:cs typeface="宋体"/>
                        </a:rPr>
                        <a:t>股票和投资基金份额</a:t>
                      </a:r>
                      <a:r>
                        <a:rPr lang="en-US" sz="700" b="1" kern="100">
                          <a:solidFill>
                            <a:srgbClr val="000000"/>
                          </a:solidFill>
                          <a:latin typeface="宋体"/>
                          <a:ea typeface="微软雅黑"/>
                          <a:cs typeface="宋体"/>
                        </a:rPr>
                        <a:t>/</a:t>
                      </a:r>
                      <a:r>
                        <a:rPr lang="zh-CN" sz="700" b="1" kern="100">
                          <a:solidFill>
                            <a:srgbClr val="000000"/>
                          </a:solidFill>
                          <a:latin typeface="宋体"/>
                          <a:ea typeface="微软雅黑"/>
                          <a:cs typeface="宋体"/>
                        </a:rPr>
                        <a:t>单位</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2756</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105</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2</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34</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28</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6</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2897</a:t>
                      </a:r>
                      <a:endParaRPr lang="zh-CN" sz="900" kern="100">
                        <a:latin typeface="宋体"/>
                        <a:cs typeface="宋体"/>
                      </a:endParaRPr>
                    </a:p>
                  </a:txBody>
                  <a:tcPr marL="49710" marR="49710" marT="0" marB="0">
                    <a:lnL>
                      <a:noFill/>
                    </a:lnL>
                    <a:lnR>
                      <a:noFill/>
                    </a:lnR>
                    <a:lnT>
                      <a:noFill/>
                    </a:lnT>
                    <a:lnB>
                      <a:noFill/>
                    </a:lnB>
                  </a:tcPr>
                </a:tc>
                <a:extLst>
                  <a:ext uri="{0D108BD9-81ED-4DB2-BD59-A6C34878D82A}">
                    <a16:rowId xmlns:a16="http://schemas.microsoft.com/office/drawing/2014/main" val="10036"/>
                  </a:ext>
                </a:extLst>
              </a:tr>
              <a:tr h="206454">
                <a:tc>
                  <a:txBody>
                    <a:bodyPr/>
                    <a:lstStyle/>
                    <a:p>
                      <a:pPr>
                        <a:lnSpc>
                          <a:spcPts val="1200"/>
                        </a:lnSpc>
                        <a:spcAft>
                          <a:spcPts val="100"/>
                        </a:spcAft>
                      </a:pPr>
                      <a:r>
                        <a:rPr lang="en-US" sz="700" b="1" kern="100">
                          <a:solidFill>
                            <a:srgbClr val="000000"/>
                          </a:solidFill>
                          <a:latin typeface="微软雅黑"/>
                          <a:cs typeface="宋体"/>
                        </a:rPr>
                        <a:t>  </a:t>
                      </a:r>
                      <a:r>
                        <a:rPr lang="zh-CN" sz="700" b="1" kern="100">
                          <a:solidFill>
                            <a:srgbClr val="000000"/>
                          </a:solidFill>
                          <a:latin typeface="宋体"/>
                          <a:ea typeface="微软雅黑"/>
                          <a:cs typeface="宋体"/>
                        </a:rPr>
                        <a:t>保险、养老金和标准化担保计划</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471</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48</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7</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-7</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520</a:t>
                      </a:r>
                      <a:endParaRPr lang="zh-CN" sz="900" kern="100">
                        <a:latin typeface="宋体"/>
                        <a:cs typeface="宋体"/>
                      </a:endParaRPr>
                    </a:p>
                  </a:txBody>
                  <a:tcPr marL="49710" marR="49710" marT="0" marB="0">
                    <a:lnL>
                      <a:noFill/>
                    </a:lnL>
                    <a:lnR>
                      <a:noFill/>
                    </a:lnR>
                    <a:lnT>
                      <a:noFill/>
                    </a:lnT>
                    <a:lnB>
                      <a:noFill/>
                    </a:lnB>
                  </a:tcPr>
                </a:tc>
                <a:extLst>
                  <a:ext uri="{0D108BD9-81ED-4DB2-BD59-A6C34878D82A}">
                    <a16:rowId xmlns:a16="http://schemas.microsoft.com/office/drawing/2014/main" val="10037"/>
                  </a:ext>
                </a:extLst>
              </a:tr>
              <a:tr h="142411">
                <a:tc>
                  <a:txBody>
                    <a:bodyPr/>
                    <a:lstStyle/>
                    <a:p>
                      <a:pPr>
                        <a:lnSpc>
                          <a:spcPts val="1200"/>
                        </a:lnSpc>
                        <a:spcAft>
                          <a:spcPts val="100"/>
                        </a:spcAft>
                      </a:pPr>
                      <a:r>
                        <a:rPr lang="en-US" sz="700" b="1" kern="100">
                          <a:solidFill>
                            <a:srgbClr val="000000"/>
                          </a:solidFill>
                          <a:latin typeface="微软雅黑"/>
                          <a:cs typeface="宋体"/>
                        </a:rPr>
                        <a:t>  </a:t>
                      </a:r>
                      <a:r>
                        <a:rPr lang="zh-CN" sz="700" b="1" kern="100">
                          <a:solidFill>
                            <a:srgbClr val="000000"/>
                          </a:solidFill>
                          <a:latin typeface="宋体"/>
                          <a:ea typeface="微软雅黑"/>
                          <a:cs typeface="宋体"/>
                        </a:rPr>
                        <a:t>金融衍生工具和雇员股票期权</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14</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11</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a:noFill/>
                    </a:lnB>
                  </a:tcPr>
                </a:tc>
                <a:tc>
                  <a:txBody>
                    <a:bodyPr/>
                    <a:lstStyle/>
                    <a:p>
                      <a:pPr algn="ctr">
                        <a:lnSpc>
                          <a:spcPts val="1200"/>
                        </a:lnSpc>
                        <a:spcAft>
                          <a:spcPts val="100"/>
                        </a:spcAft>
                      </a:pPr>
                      <a:r>
                        <a:rPr lang="en-US" sz="700" kern="100">
                          <a:solidFill>
                            <a:srgbClr val="000000"/>
                          </a:solidFill>
                          <a:latin typeface="宋体"/>
                          <a:cs typeface="宋体"/>
                        </a:rPr>
                        <a:t>25</a:t>
                      </a:r>
                      <a:endParaRPr lang="zh-CN" sz="900" kern="100">
                        <a:latin typeface="宋体"/>
                        <a:cs typeface="宋体"/>
                      </a:endParaRPr>
                    </a:p>
                  </a:txBody>
                  <a:tcPr marL="49710" marR="49710" marT="0" marB="0">
                    <a:lnL>
                      <a:noFill/>
                    </a:lnL>
                    <a:lnR>
                      <a:noFill/>
                    </a:lnR>
                    <a:lnT>
                      <a:noFill/>
                    </a:lnT>
                    <a:lnB>
                      <a:noFill/>
                    </a:lnB>
                  </a:tcPr>
                </a:tc>
                <a:extLst>
                  <a:ext uri="{0D108BD9-81ED-4DB2-BD59-A6C34878D82A}">
                    <a16:rowId xmlns:a16="http://schemas.microsoft.com/office/drawing/2014/main" val="10038"/>
                  </a:ext>
                </a:extLst>
              </a:tr>
              <a:tr h="142411">
                <a:tc>
                  <a:txBody>
                    <a:bodyPr/>
                    <a:lstStyle/>
                    <a:p>
                      <a:pPr>
                        <a:lnSpc>
                          <a:spcPts val="1200"/>
                        </a:lnSpc>
                        <a:spcAft>
                          <a:spcPts val="100"/>
                        </a:spcAft>
                      </a:pPr>
                      <a:r>
                        <a:rPr lang="en-US" sz="700" b="1" kern="100">
                          <a:solidFill>
                            <a:srgbClr val="000000"/>
                          </a:solidFill>
                          <a:latin typeface="微软雅黑"/>
                          <a:cs typeface="宋体"/>
                        </a:rPr>
                        <a:t>  </a:t>
                      </a:r>
                      <a:r>
                        <a:rPr lang="zh-CN" sz="700" b="1" kern="100">
                          <a:solidFill>
                            <a:srgbClr val="000000"/>
                          </a:solidFill>
                          <a:latin typeface="宋体"/>
                          <a:ea typeface="微软雅黑"/>
                          <a:cs typeface="宋体"/>
                        </a:rPr>
                        <a:t>其他应收</a:t>
                      </a:r>
                      <a:r>
                        <a:rPr lang="en-US" sz="700" b="1" kern="100">
                          <a:solidFill>
                            <a:srgbClr val="000000"/>
                          </a:solidFill>
                          <a:latin typeface="宋体"/>
                          <a:ea typeface="微软雅黑"/>
                          <a:cs typeface="宋体"/>
                        </a:rPr>
                        <a:t>/</a:t>
                      </a:r>
                      <a:r>
                        <a:rPr lang="zh-CN" sz="700" b="1" kern="100">
                          <a:solidFill>
                            <a:srgbClr val="000000"/>
                          </a:solidFill>
                          <a:latin typeface="宋体"/>
                          <a:ea typeface="微软雅黑"/>
                          <a:cs typeface="宋体"/>
                        </a:rPr>
                        <a:t>应付款</a:t>
                      </a:r>
                      <a:endParaRPr lang="zh-CN" sz="900" kern="100">
                        <a:latin typeface="宋体"/>
                        <a:cs typeface="宋体"/>
                      </a:endParaRPr>
                    </a:p>
                  </a:txBody>
                  <a:tcPr marL="49710" marR="4971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en-US" sz="700" kern="100">
                          <a:solidFill>
                            <a:srgbClr val="000000"/>
                          </a:solidFill>
                          <a:latin typeface="宋体"/>
                          <a:cs typeface="宋体"/>
                        </a:rPr>
                        <a:t>302</a:t>
                      </a:r>
                      <a:endParaRPr lang="zh-CN" sz="900" kern="100">
                        <a:latin typeface="宋体"/>
                        <a:cs typeface="宋体"/>
                      </a:endParaRPr>
                    </a:p>
                  </a:txBody>
                  <a:tcPr marL="49710" marR="4971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en-US" sz="700" kern="100">
                          <a:solidFill>
                            <a:srgbClr val="000000"/>
                          </a:solidFill>
                          <a:latin typeface="宋体"/>
                          <a:cs typeface="宋体"/>
                        </a:rPr>
                        <a:t>39</a:t>
                      </a:r>
                      <a:endParaRPr lang="zh-CN" sz="900" kern="100">
                        <a:latin typeface="宋体"/>
                        <a:cs typeface="宋体"/>
                      </a:endParaRPr>
                    </a:p>
                  </a:txBody>
                  <a:tcPr marL="49710" marR="4971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en-US" sz="700" kern="100">
                          <a:solidFill>
                            <a:srgbClr val="000000"/>
                          </a:solidFill>
                          <a:latin typeface="宋体"/>
                          <a:cs typeface="宋体"/>
                        </a:rPr>
                        <a:t>0</a:t>
                      </a:r>
                      <a:endParaRPr lang="zh-CN" sz="900" kern="100">
                        <a:latin typeface="宋体"/>
                        <a:cs typeface="宋体"/>
                      </a:endParaRPr>
                    </a:p>
                  </a:txBody>
                  <a:tcPr marL="49710" marR="4971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en-US" sz="700" kern="100">
                          <a:solidFill>
                            <a:srgbClr val="000000"/>
                          </a:solidFill>
                          <a:latin typeface="宋体"/>
                          <a:cs typeface="宋体"/>
                        </a:rPr>
                        <a:t>6</a:t>
                      </a:r>
                      <a:endParaRPr lang="zh-CN" sz="900" kern="100">
                        <a:latin typeface="宋体"/>
                        <a:cs typeface="宋体"/>
                      </a:endParaRPr>
                    </a:p>
                  </a:txBody>
                  <a:tcPr marL="49710" marR="4971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en-US" sz="700" kern="100">
                          <a:solidFill>
                            <a:srgbClr val="000000"/>
                          </a:solidFill>
                          <a:latin typeface="宋体"/>
                          <a:cs typeface="宋体"/>
                        </a:rPr>
                        <a:t>-6</a:t>
                      </a:r>
                      <a:endParaRPr lang="zh-CN" sz="900" kern="100">
                        <a:latin typeface="宋体"/>
                        <a:cs typeface="宋体"/>
                      </a:endParaRPr>
                    </a:p>
                  </a:txBody>
                  <a:tcPr marL="49710" marR="4971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en-US" sz="700" kern="100">
                          <a:solidFill>
                            <a:srgbClr val="000000"/>
                          </a:solidFill>
                          <a:latin typeface="宋体"/>
                          <a:cs typeface="宋体"/>
                        </a:rPr>
                        <a:t>341</a:t>
                      </a:r>
                      <a:endParaRPr lang="zh-CN" sz="900" kern="100">
                        <a:latin typeface="宋体"/>
                        <a:cs typeface="宋体"/>
                      </a:endParaRPr>
                    </a:p>
                  </a:txBody>
                  <a:tcPr marL="49710" marR="4971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9"/>
                  </a:ext>
                </a:extLst>
              </a:tr>
              <a:tr h="142411">
                <a:tc>
                  <a:txBody>
                    <a:bodyPr/>
                    <a:lstStyle/>
                    <a:p>
                      <a:pPr>
                        <a:lnSpc>
                          <a:spcPts val="1200"/>
                        </a:lnSpc>
                        <a:spcAft>
                          <a:spcPts val="100"/>
                        </a:spcAft>
                      </a:pPr>
                      <a:r>
                        <a:rPr lang="zh-CN" sz="700" b="1" kern="100">
                          <a:solidFill>
                            <a:srgbClr val="000000"/>
                          </a:solidFill>
                          <a:latin typeface="宋体"/>
                          <a:ea typeface="微软雅黑"/>
                          <a:cs typeface="宋体"/>
                        </a:rPr>
                        <a:t>净值</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en-US" sz="700" kern="100">
                          <a:solidFill>
                            <a:srgbClr val="000000"/>
                          </a:solidFill>
                          <a:latin typeface="宋体"/>
                          <a:cs typeface="宋体"/>
                        </a:rPr>
                        <a:t>5090</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en-US" sz="700" kern="100" dirty="0">
                          <a:solidFill>
                            <a:srgbClr val="000000"/>
                          </a:solidFill>
                          <a:latin typeface="宋体"/>
                          <a:cs typeface="宋体"/>
                        </a:rPr>
                        <a:t>202</a:t>
                      </a:r>
                      <a:endParaRPr lang="zh-CN" sz="900" kern="100" dirty="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en-US" sz="700" kern="100">
                          <a:solidFill>
                            <a:srgbClr val="000000"/>
                          </a:solidFill>
                          <a:latin typeface="宋体"/>
                          <a:cs typeface="宋体"/>
                        </a:rPr>
                        <a:t>10</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en-US" sz="700" kern="100">
                          <a:solidFill>
                            <a:srgbClr val="000000"/>
                          </a:solidFill>
                          <a:latin typeface="宋体"/>
                          <a:cs typeface="宋体"/>
                        </a:rPr>
                        <a:t>288</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en-US" sz="700" kern="100">
                          <a:solidFill>
                            <a:srgbClr val="000000"/>
                          </a:solidFill>
                          <a:latin typeface="宋体"/>
                          <a:cs typeface="宋体"/>
                        </a:rPr>
                        <a:t>208</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en-US" sz="700" kern="100">
                          <a:solidFill>
                            <a:srgbClr val="000000"/>
                          </a:solidFill>
                          <a:latin typeface="宋体"/>
                          <a:cs typeface="宋体"/>
                        </a:rPr>
                        <a:t>80</a:t>
                      </a:r>
                      <a:endParaRPr lang="zh-CN" sz="900" kern="10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100"/>
                        </a:spcAft>
                      </a:pPr>
                      <a:r>
                        <a:rPr lang="en-US" sz="700" kern="100" dirty="0">
                          <a:solidFill>
                            <a:srgbClr val="000000"/>
                          </a:solidFill>
                          <a:latin typeface="宋体"/>
                          <a:cs typeface="宋体"/>
                        </a:rPr>
                        <a:t>5590</a:t>
                      </a:r>
                      <a:endParaRPr lang="zh-CN" sz="900" kern="100" dirty="0">
                        <a:latin typeface="宋体"/>
                        <a:cs typeface="宋体"/>
                      </a:endParaRPr>
                    </a:p>
                  </a:txBody>
                  <a:tcPr marL="49710" marR="4971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40"/>
                  </a:ext>
                </a:extLst>
              </a:tr>
            </a:tbl>
          </a:graphicData>
        </a:graphic>
      </p:graphicFrame>
      <p:sp>
        <p:nvSpPr>
          <p:cNvPr id="3" name="矩形 2"/>
          <p:cNvSpPr/>
          <p:nvPr/>
        </p:nvSpPr>
        <p:spPr>
          <a:xfrm>
            <a:off x="406574" y="117426"/>
            <a:ext cx="11521280" cy="369332"/>
          </a:xfrm>
          <a:prstGeom prst="rect">
            <a:avLst/>
          </a:prstGeom>
        </p:spPr>
        <p:txBody>
          <a:bodyPr wrap="square">
            <a:spAutoFit/>
          </a:bodyPr>
          <a:lstStyle/>
          <a:p>
            <a:pPr algn="ctr"/>
            <a:r>
              <a:rPr lang="zh-CN" altLang="en-US" b="1" dirty="0" smtClean="0">
                <a:latin typeface="微软雅黑" pitchFamily="34" charset="-122"/>
                <a:ea typeface="微软雅黑" pitchFamily="34" charset="-122"/>
              </a:rPr>
              <a:t>表</a:t>
            </a:r>
            <a:r>
              <a:rPr lang="en-US" altLang="zh-CN" b="1" dirty="0" smtClean="0">
                <a:latin typeface="微软雅黑" pitchFamily="34" charset="-122"/>
                <a:ea typeface="微软雅黑" pitchFamily="34" charset="-122"/>
              </a:rPr>
              <a:t>2-8  </a:t>
            </a:r>
            <a:r>
              <a:rPr lang="zh-CN" altLang="zh-CN" b="1" dirty="0" smtClean="0">
                <a:latin typeface="微软雅黑" pitchFamily="34" charset="-122"/>
                <a:ea typeface="微软雅黑" pitchFamily="34" charset="-122"/>
              </a:rPr>
              <a:t>经济总体的资产账户</a:t>
            </a:r>
            <a:endParaRPr lang="zh-CN" altLang="en-US"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1989634"/>
            <a:ext cx="11521280" cy="4708981"/>
          </a:xfrm>
          <a:prstGeom prst="rect">
            <a:avLst/>
          </a:prstGeom>
        </p:spPr>
        <p:txBody>
          <a:bodyPr wrap="square">
            <a:spAutoFit/>
          </a:bodyPr>
          <a:lstStyle/>
          <a:p>
            <a:pPr>
              <a:lnSpc>
                <a:spcPct val="150000"/>
              </a:lnSpc>
            </a:pPr>
            <a:r>
              <a:rPr lang="zh-CN" altLang="en-US" sz="2000" b="1" dirty="0" smtClean="0">
                <a:latin typeface="微软雅黑" pitchFamily="34" charset="-122"/>
                <a:ea typeface="微软雅黑" pitchFamily="34" charset="-122"/>
              </a:rPr>
              <a:t>在资产账户中，对于某类资产而言，期初、期末资产负债表之间存在的基本核算关系等</a:t>
            </a:r>
          </a:p>
          <a:p>
            <a:pPr>
              <a:lnSpc>
                <a:spcPct val="150000"/>
              </a:lnSpc>
            </a:pPr>
            <a:r>
              <a:rPr lang="zh-CN" altLang="en-US" sz="2000" b="1" dirty="0" smtClean="0">
                <a:latin typeface="微软雅黑" pitchFamily="34" charset="-122"/>
                <a:ea typeface="微软雅黑" pitchFamily="34" charset="-122"/>
              </a:rPr>
              <a:t>式，同样成立，即：</a:t>
            </a:r>
          </a:p>
          <a:p>
            <a:pPr marL="534988">
              <a:lnSpc>
                <a:spcPct val="150000"/>
              </a:lnSpc>
            </a:pPr>
            <a:r>
              <a:rPr lang="zh-CN" altLang="en-US" sz="2000" b="1" dirty="0" smtClean="0">
                <a:solidFill>
                  <a:srgbClr val="FF0000"/>
                </a:solidFill>
                <a:latin typeface="微软雅黑" pitchFamily="34" charset="-122"/>
                <a:ea typeface="微软雅黑" pitchFamily="34" charset="-122"/>
              </a:rPr>
              <a:t>期初资产负债表中某类资产的存量价值</a:t>
            </a:r>
            <a:endParaRPr lang="en-US" altLang="zh-CN" sz="2000" b="1" dirty="0" smtClean="0">
              <a:solidFill>
                <a:srgbClr val="FF0000"/>
              </a:solidFill>
              <a:latin typeface="微软雅黑" pitchFamily="34" charset="-122"/>
              <a:ea typeface="微软雅黑" pitchFamily="34" charset="-122"/>
            </a:endParaRPr>
          </a:p>
          <a:p>
            <a:pPr marL="534988">
              <a:lnSpc>
                <a:spcPct val="150000"/>
              </a:lnSpc>
            </a:pPr>
            <a:r>
              <a:rPr lang="zh-CN" altLang="en-US" sz="2000" b="1" dirty="0" smtClean="0">
                <a:latin typeface="微软雅黑" pitchFamily="34" charset="-122"/>
                <a:ea typeface="微软雅黑" pitchFamily="34" charset="-122"/>
              </a:rPr>
              <a:t>＋在核算期间内通过交易获得的该类资产的全部价值－处置该类资产的全部价值① ＋持有这些资产的其他正负物量变化价值② ＋在核算期间内正负名义持有收益价值③ </a:t>
            </a:r>
            <a:endParaRPr lang="en-US" altLang="zh-CN" sz="2000" b="1" dirty="0" smtClean="0">
              <a:latin typeface="微软雅黑" pitchFamily="34" charset="-122"/>
              <a:ea typeface="微软雅黑" pitchFamily="34" charset="-122"/>
            </a:endParaRPr>
          </a:p>
          <a:p>
            <a:pPr marL="534988">
              <a:lnSpc>
                <a:spcPct val="150000"/>
              </a:lnSpc>
            </a:pPr>
            <a:r>
              <a:rPr lang="zh-CN" altLang="en-US" sz="2000" b="1" dirty="0" smtClean="0">
                <a:latin typeface="微软雅黑" pitchFamily="34" charset="-122"/>
                <a:ea typeface="微软雅黑" pitchFamily="34" charset="-122"/>
              </a:rPr>
              <a:t>＝ </a:t>
            </a:r>
            <a:r>
              <a:rPr lang="zh-CN" altLang="en-US" sz="2000" b="1" dirty="0" smtClean="0">
                <a:solidFill>
                  <a:srgbClr val="FF0000"/>
                </a:solidFill>
                <a:latin typeface="微软雅黑" pitchFamily="34" charset="-122"/>
                <a:ea typeface="微软雅黑" pitchFamily="34" charset="-122"/>
              </a:rPr>
              <a:t>期末资产负债表中某类资产存量价值</a:t>
            </a:r>
          </a:p>
          <a:p>
            <a:pPr>
              <a:lnSpc>
                <a:spcPct val="150000"/>
              </a:lnSpc>
            </a:pPr>
            <a:r>
              <a:rPr lang="zh-CN" altLang="en-US" sz="2000" b="1" dirty="0" smtClean="0">
                <a:latin typeface="微软雅黑" pitchFamily="34" charset="-122"/>
                <a:ea typeface="微软雅黑" pitchFamily="34" charset="-122"/>
              </a:rPr>
              <a:t>资产账户存在的意义在于能够研究某一项资产的变化，研究某一项环境资产的使用是否符合可持续发展，或者研究某一项金融资产的规模和发展情况。</a:t>
            </a:r>
            <a:r>
              <a:rPr lang="zh-CN" altLang="en-US" sz="2000" b="1" dirty="0" smtClean="0">
                <a:solidFill>
                  <a:srgbClr val="FF0000"/>
                </a:solidFill>
                <a:latin typeface="微软雅黑" pitchFamily="34" charset="-122"/>
                <a:ea typeface="微软雅黑" pitchFamily="34" charset="-122"/>
              </a:rPr>
              <a:t>需要注意的是，资产账户中没有记录国外持有的资产，它主要着眼于常住单位所持有的特定资产和负债。</a:t>
            </a:r>
            <a:r>
              <a:rPr lang="zh-CN" altLang="en-US" sz="2000" b="1" dirty="0" smtClean="0">
                <a:latin typeface="微软雅黑" pitchFamily="34" charset="-122"/>
                <a:ea typeface="微软雅黑" pitchFamily="34" charset="-122"/>
              </a:rPr>
              <a:t>当然我们可以通过比较相同金融工具下的金融资产和负债数据，</a:t>
            </a:r>
            <a:r>
              <a:rPr lang="zh-CN" altLang="en-US" sz="2000" b="1" dirty="0" smtClean="0">
                <a:solidFill>
                  <a:srgbClr val="FF0000"/>
                </a:solidFill>
                <a:latin typeface="微软雅黑" pitchFamily="34" charset="-122"/>
                <a:ea typeface="微软雅黑" pitchFamily="34" charset="-122"/>
              </a:rPr>
              <a:t>推算</a:t>
            </a:r>
            <a:r>
              <a:rPr lang="zh-CN" altLang="en-US" sz="2000" b="1" dirty="0" smtClean="0">
                <a:latin typeface="微软雅黑" pitchFamily="34" charset="-122"/>
                <a:ea typeface="微软雅黑" pitchFamily="34" charset="-122"/>
              </a:rPr>
              <a:t>出国外部门的资产负债差额。</a:t>
            </a:r>
          </a:p>
        </p:txBody>
      </p:sp>
      <p:sp>
        <p:nvSpPr>
          <p:cNvPr id="4" name="矩形 3">
            <a:extLst>
              <a:ext uri="{FF2B5EF4-FFF2-40B4-BE49-F238E27FC236}">
                <a16:creationId xmlns:a16="http://schemas.microsoft.com/office/drawing/2014/main" id="{CD7A0A50-A1E9-47F1-B630-0444970FB2E5}"/>
              </a:ext>
            </a:extLst>
          </p:cNvPr>
          <p:cNvSpPr/>
          <p:nvPr/>
        </p:nvSpPr>
        <p:spPr>
          <a:xfrm>
            <a:off x="803865" y="323439"/>
            <a:ext cx="4698722" cy="1969770"/>
          </a:xfrm>
          <a:prstGeom prst="rect">
            <a:avLst/>
          </a:prstGeom>
        </p:spPr>
        <p:txBody>
          <a:bodyPr wrap="none">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四、资产与负债存量统计</a:t>
            </a:r>
          </a:p>
          <a:p>
            <a:endParaRPr lang="zh-CN" altLang="en-US" sz="3000" b="1" dirty="0" smtClean="0">
              <a:solidFill>
                <a:schemeClr val="bg1"/>
              </a:solidFill>
              <a:latin typeface="宋体" pitchFamily="2" charset="-122"/>
              <a:ea typeface="宋体" pitchFamily="2" charset="-122"/>
            </a:endParaRP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5"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角圆角矩形 10">
            <a:extLst>
              <a:ext uri="{FF2B5EF4-FFF2-40B4-BE49-F238E27FC236}">
                <a16:creationId xmlns:a16="http://schemas.microsoft.com/office/drawing/2014/main" id="{347A1711-A3EC-47E2-9FCB-812AB9F2297C}"/>
              </a:ext>
            </a:extLst>
          </p:cNvPr>
          <p:cNvSpPr/>
          <p:nvPr/>
        </p:nvSpPr>
        <p:spPr>
          <a:xfrm>
            <a:off x="118542" y="1068787"/>
            <a:ext cx="3456384" cy="720167"/>
          </a:xfrm>
          <a:prstGeom prst="round2Diag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（二）资产</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账户</a:t>
            </a:r>
          </a:p>
        </p:txBody>
      </p:sp>
      <p:sp>
        <p:nvSpPr>
          <p:cNvPr id="7" name="矩形 6">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CH2-4</a:t>
            </a:r>
            <a:r>
              <a:rPr lang="zh-CN" altLang="en-US" dirty="0" smtClean="0">
                <a:latin typeface="KaiTi" panose="02010609060101010101" pitchFamily="49" charset="-122"/>
                <a:ea typeface="KaiTi" panose="02010609060101010101" pitchFamily="49" charset="-122"/>
              </a:rPr>
              <a:t> 资产与负债统计</a:t>
            </a:r>
            <a:endParaRPr lang="zh-CN" altLang="en-US" dirty="0">
              <a:latin typeface="KaiTi" panose="02010609060101010101" pitchFamily="49" charset="-122"/>
              <a:ea typeface="KaiTi" panose="02010609060101010101" pitchFamily="49" charset="-122"/>
            </a:endParaRPr>
          </a:p>
        </p:txBody>
      </p:sp>
      <p:sp>
        <p:nvSpPr>
          <p:cNvPr id="8"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69</a:t>
            </a:fld>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7A0A50-A1E9-47F1-B630-0444970FB2E5}"/>
              </a:ext>
            </a:extLst>
          </p:cNvPr>
          <p:cNvSpPr/>
          <p:nvPr/>
        </p:nvSpPr>
        <p:spPr>
          <a:xfrm>
            <a:off x="803865" y="323439"/>
            <a:ext cx="5787162" cy="1015663"/>
          </a:xfrm>
          <a:prstGeom prst="rect">
            <a:avLst/>
          </a:prstGeom>
        </p:spPr>
        <p:txBody>
          <a:bodyPr wrap="none">
            <a:spAutoFit/>
          </a:bodyPr>
          <a:lstStyle/>
          <a:p>
            <a:r>
              <a:rPr lang="zh-CN" altLang="en-US" sz="3000" b="1" dirty="0">
                <a:solidFill>
                  <a:schemeClr val="bg1"/>
                </a:solidFill>
                <a:latin typeface="宋体" pitchFamily="2" charset="-122"/>
                <a:ea typeface="宋体" pitchFamily="2" charset="-122"/>
              </a:rPr>
              <a:t> 一</a:t>
            </a:r>
            <a:r>
              <a:rPr lang="zh-CN" altLang="en-US" sz="3000" b="1" dirty="0" smtClean="0">
                <a:solidFill>
                  <a:schemeClr val="bg1"/>
                </a:solidFill>
                <a:latin typeface="宋体" pitchFamily="2" charset="-122"/>
                <a:ea typeface="宋体" pitchFamily="2" charset="-122"/>
              </a:rPr>
              <a:t>、</a:t>
            </a:r>
            <a:r>
              <a:rPr lang="zh-CN" altLang="en-US" sz="3000" b="1" dirty="0">
                <a:solidFill>
                  <a:schemeClr val="bg1"/>
                </a:solidFill>
                <a:latin typeface="宋体" pitchFamily="2" charset="-122"/>
                <a:ea typeface="宋体" pitchFamily="2" charset="-122"/>
              </a:rPr>
              <a:t>劳动力资源统计的基本问题</a:t>
            </a:r>
          </a:p>
          <a:p>
            <a:endParaRPr lang="zh-CN" altLang="en-US" sz="3000" b="1" dirty="0">
              <a:solidFill>
                <a:schemeClr val="bg1"/>
              </a:solidFill>
            </a:endParaRPr>
          </a:p>
        </p:txBody>
      </p:sp>
      <p:sp>
        <p:nvSpPr>
          <p:cNvPr id="4"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对角圆角矩形 10">
            <a:extLst>
              <a:ext uri="{FF2B5EF4-FFF2-40B4-BE49-F238E27FC236}">
                <a16:creationId xmlns:a16="http://schemas.microsoft.com/office/drawing/2014/main" id="{347A1711-A3EC-47E2-9FCB-812AB9F2297C}"/>
              </a:ext>
            </a:extLst>
          </p:cNvPr>
          <p:cNvSpPr/>
          <p:nvPr/>
        </p:nvSpPr>
        <p:spPr>
          <a:xfrm>
            <a:off x="515870" y="1276857"/>
            <a:ext cx="4355200" cy="720167"/>
          </a:xfrm>
          <a:prstGeom prst="round2DiagRect">
            <a:avLst/>
          </a:prstGeom>
          <a:solidFill>
            <a:srgbClr val="94C93D"/>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zh-CN"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劳动力基本指标关系</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p:txBody>
          <a:bodyPr/>
          <a:lstStyle/>
          <a:p>
            <a:fld id="{089E6A1B-787B-48C2-89E0-46ED219FD4E0}" type="slidenum">
              <a:rPr lang="zh-CN" altLang="en-US" smtClean="0"/>
              <a:pPr/>
              <a:t>7</a:t>
            </a:fld>
            <a:endParaRPr lang="zh-CN" altLang="en-US" dirty="0"/>
          </a:p>
        </p:txBody>
      </p:sp>
      <p:sp>
        <p:nvSpPr>
          <p:cNvPr id="2" name="矩形 1">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CH2-1</a:t>
            </a:r>
            <a:r>
              <a:rPr lang="zh-CN" altLang="en-US" dirty="0" smtClean="0">
                <a:latin typeface="KaiTi" panose="02010609060101010101" pitchFamily="49" charset="-122"/>
                <a:ea typeface="KaiTi" panose="02010609060101010101" pitchFamily="49" charset="-122"/>
              </a:rPr>
              <a:t> 劳动力资源统计</a:t>
            </a:r>
            <a:endParaRPr lang="zh-CN" altLang="en-US" dirty="0">
              <a:latin typeface="KaiTi" panose="02010609060101010101" pitchFamily="49" charset="-122"/>
              <a:ea typeface="KaiTi" panose="02010609060101010101" pitchFamily="49" charset="-122"/>
            </a:endParaRPr>
          </a:p>
        </p:txBody>
      </p:sp>
      <p:pic>
        <p:nvPicPr>
          <p:cNvPr id="1026" name="Picture 2" descr="2"/>
          <p:cNvPicPr>
            <a:picLocks noChangeAspect="1" noChangeArrowheads="1"/>
          </p:cNvPicPr>
          <p:nvPr/>
        </p:nvPicPr>
        <p:blipFill>
          <a:blip r:embed="rId2" cstate="print"/>
          <a:srcRect/>
          <a:stretch>
            <a:fillRect/>
          </a:stretch>
        </p:blipFill>
        <p:spPr bwMode="auto">
          <a:xfrm>
            <a:off x="2350790" y="2349674"/>
            <a:ext cx="7920880" cy="3888432"/>
          </a:xfrm>
          <a:prstGeom prst="rect">
            <a:avLst/>
          </a:prstGeom>
          <a:noFill/>
          <a:ln w="57150">
            <a:solidFill>
              <a:srgbClr val="FFC000"/>
            </a:solidFill>
            <a:miter lim="800000"/>
            <a:headEnd/>
            <a:tailEnd/>
          </a:ln>
          <a:effectLst>
            <a:glow rad="101600">
              <a:schemeClr val="accent2">
                <a:satMod val="175000"/>
                <a:alpha val="40000"/>
              </a:schemeClr>
            </a:glow>
          </a:effectLst>
        </p:spPr>
      </p:pic>
    </p:spTree>
    <p:extLst>
      <p:ext uri="{BB962C8B-B14F-4D97-AF65-F5344CB8AC3E}">
        <p14:creationId xmlns:p14="http://schemas.microsoft.com/office/powerpoint/2010/main" val="4565601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D7A0A50-A1E9-47F1-B630-0444970FB2E5}"/>
              </a:ext>
            </a:extLst>
          </p:cNvPr>
          <p:cNvSpPr/>
          <p:nvPr/>
        </p:nvSpPr>
        <p:spPr>
          <a:xfrm>
            <a:off x="803865" y="323439"/>
            <a:ext cx="4698722" cy="1969770"/>
          </a:xfrm>
          <a:prstGeom prst="rect">
            <a:avLst/>
          </a:prstGeom>
        </p:spPr>
        <p:txBody>
          <a:bodyPr wrap="none">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四、资产与负债存量统计</a:t>
            </a:r>
          </a:p>
          <a:p>
            <a:endParaRPr lang="zh-CN" altLang="en-US" sz="3000" b="1" dirty="0" smtClean="0">
              <a:solidFill>
                <a:schemeClr val="bg1"/>
              </a:solidFill>
              <a:latin typeface="宋体" pitchFamily="2" charset="-122"/>
              <a:ea typeface="宋体" pitchFamily="2" charset="-122"/>
            </a:endParaRP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5"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角圆角矩形 10">
            <a:extLst>
              <a:ext uri="{FF2B5EF4-FFF2-40B4-BE49-F238E27FC236}">
                <a16:creationId xmlns:a16="http://schemas.microsoft.com/office/drawing/2014/main" id="{347A1711-A3EC-47E2-9FCB-812AB9F2297C}"/>
              </a:ext>
            </a:extLst>
          </p:cNvPr>
          <p:cNvSpPr/>
          <p:nvPr/>
        </p:nvSpPr>
        <p:spPr>
          <a:xfrm>
            <a:off x="118542" y="1092380"/>
            <a:ext cx="4032448" cy="720167"/>
          </a:xfrm>
          <a:prstGeom prst="round2Diag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（三）国民</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财富统计</a:t>
            </a:r>
          </a:p>
        </p:txBody>
      </p:sp>
      <p:sp>
        <p:nvSpPr>
          <p:cNvPr id="7" name="矩形 6">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CH2-4</a:t>
            </a:r>
            <a:r>
              <a:rPr lang="zh-CN" altLang="en-US" dirty="0" smtClean="0">
                <a:latin typeface="KaiTi" panose="02010609060101010101" pitchFamily="49" charset="-122"/>
                <a:ea typeface="KaiTi" panose="02010609060101010101" pitchFamily="49" charset="-122"/>
              </a:rPr>
              <a:t> 资产与负债统计</a:t>
            </a:r>
            <a:endParaRPr lang="zh-CN" altLang="en-US" dirty="0">
              <a:latin typeface="KaiTi" panose="02010609060101010101" pitchFamily="49" charset="-122"/>
              <a:ea typeface="KaiTi" panose="02010609060101010101" pitchFamily="49" charset="-122"/>
            </a:endParaRPr>
          </a:p>
        </p:txBody>
      </p:sp>
      <p:sp>
        <p:nvSpPr>
          <p:cNvPr id="8"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70</a:t>
            </a:fld>
            <a:endParaRPr lang="zh-CN" altLang="en-US" dirty="0"/>
          </a:p>
        </p:txBody>
      </p:sp>
      <p:sp>
        <p:nvSpPr>
          <p:cNvPr id="9" name="矩形 8"/>
          <p:cNvSpPr/>
          <p:nvPr/>
        </p:nvSpPr>
        <p:spPr>
          <a:xfrm>
            <a:off x="838622" y="2781722"/>
            <a:ext cx="4896544" cy="1338828"/>
          </a:xfrm>
          <a:prstGeom prst="rect">
            <a:avLst/>
          </a:prstGeom>
        </p:spPr>
        <p:txBody>
          <a:bodyPr wrap="square">
            <a:spAutoFit/>
          </a:bodyPr>
          <a:lstStyle/>
          <a:p>
            <a:pPr>
              <a:lnSpc>
                <a:spcPct val="150000"/>
              </a:lnSpc>
            </a:pPr>
            <a:r>
              <a:rPr lang="zh-CN" altLang="en-US" b="1" dirty="0" smtClean="0">
                <a:latin typeface="微软雅黑" pitchFamily="34" charset="-122"/>
                <a:ea typeface="微软雅黑" pitchFamily="34" charset="-122"/>
              </a:rPr>
              <a:t>与资产负债核算相对应的一个总量概念是国民资产，国民资产是指一个国家（或地区）在某一时点上所拥有的经济资产的总存量。</a:t>
            </a:r>
            <a:endParaRPr lang="zh-CN" altLang="en-US" b="1" dirty="0">
              <a:latin typeface="微软雅黑" pitchFamily="34" charset="-122"/>
              <a:ea typeface="微软雅黑" pitchFamily="34" charset="-122"/>
            </a:endParaRPr>
          </a:p>
        </p:txBody>
      </p:sp>
      <p:sp>
        <p:nvSpPr>
          <p:cNvPr id="10" name="图文框 9">
            <a:extLst>
              <a:ext uri="{FF2B5EF4-FFF2-40B4-BE49-F238E27FC236}">
                <a16:creationId xmlns:a16="http://schemas.microsoft.com/office/drawing/2014/main" id="{3DF901E5-5945-4810-A7B9-9A71A58848AF}"/>
              </a:ext>
            </a:extLst>
          </p:cNvPr>
          <p:cNvSpPr/>
          <p:nvPr/>
        </p:nvSpPr>
        <p:spPr>
          <a:xfrm>
            <a:off x="478582" y="1917626"/>
            <a:ext cx="5400600" cy="4608512"/>
          </a:xfrm>
          <a:prstGeom prst="frame">
            <a:avLst>
              <a:gd name="adj1" fmla="val 5450"/>
            </a:avLst>
          </a:prstGeom>
          <a:solidFill>
            <a:schemeClr val="tx2">
              <a:lumMod val="40000"/>
              <a:lumOff val="60000"/>
              <a:alpha val="40000"/>
            </a:schemeClr>
          </a:solidFill>
          <a:ln>
            <a:noFill/>
          </a:ln>
          <a:effectLst>
            <a:outerShdw blurRad="44450" dist="27940" dir="5400000" algn="ctr">
              <a:srgbClr val="000000">
                <a:alpha val="32000"/>
              </a:srgbClr>
            </a:outerShdw>
          </a:effectLst>
        </p:spPr>
        <p:style>
          <a:lnRef idx="0">
            <a:schemeClr val="accent2">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11" name="图文框 10">
            <a:extLst>
              <a:ext uri="{FF2B5EF4-FFF2-40B4-BE49-F238E27FC236}">
                <a16:creationId xmlns:a16="http://schemas.microsoft.com/office/drawing/2014/main" id="{3DF901E5-5945-4810-A7B9-9A71A58848AF}"/>
              </a:ext>
            </a:extLst>
          </p:cNvPr>
          <p:cNvSpPr/>
          <p:nvPr/>
        </p:nvSpPr>
        <p:spPr>
          <a:xfrm>
            <a:off x="6239222" y="1917626"/>
            <a:ext cx="5544615" cy="4608512"/>
          </a:xfrm>
          <a:prstGeom prst="frame">
            <a:avLst>
              <a:gd name="adj1" fmla="val 5450"/>
            </a:avLst>
          </a:prstGeom>
          <a:solidFill>
            <a:schemeClr val="tx2">
              <a:lumMod val="40000"/>
              <a:lumOff val="60000"/>
              <a:alpha val="40000"/>
            </a:schemeClr>
          </a:solidFill>
          <a:ln>
            <a:noFill/>
          </a:ln>
          <a:effectLst>
            <a:outerShdw blurRad="44450" dist="27940" dir="5400000" algn="ctr">
              <a:srgbClr val="000000">
                <a:alpha val="32000"/>
              </a:srgbClr>
            </a:outerShdw>
          </a:effectLst>
        </p:spPr>
        <p:style>
          <a:lnRef idx="0">
            <a:schemeClr val="accent2">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12" name="矩形 11"/>
          <p:cNvSpPr/>
          <p:nvPr/>
        </p:nvSpPr>
        <p:spPr>
          <a:xfrm>
            <a:off x="1558702" y="2191822"/>
            <a:ext cx="3320440" cy="400110"/>
          </a:xfrm>
          <a:prstGeom prst="rect">
            <a:avLst/>
          </a:prstGeom>
          <a:solidFill>
            <a:srgbClr val="FFC000"/>
          </a:solidFill>
          <a:ln>
            <a:noFill/>
          </a:ln>
          <a:effectLst>
            <a:outerShdw blurRad="63500" sx="102000" sy="102000" algn="ctr" rotWithShape="0">
              <a:prstClr val="black">
                <a:alpha val="40000"/>
              </a:prstClr>
            </a:outerShdw>
          </a:effectLst>
        </p:spPr>
        <p:txBody>
          <a:bodyPr wrap="square">
            <a:spAutoFit/>
          </a:bodyPr>
          <a:lstStyle/>
          <a:p>
            <a:pPr algn="ctr"/>
            <a:r>
              <a:rPr lang="zh-CN" altLang="en-US" sz="2000" b="1" dirty="0" smtClean="0">
                <a:solidFill>
                  <a:prstClr val="black"/>
                </a:solidFill>
                <a:latin typeface="微软雅黑" pitchFamily="34" charset="-122"/>
                <a:ea typeface="微软雅黑" pitchFamily="34" charset="-122"/>
              </a:rPr>
              <a:t>国民资产</a:t>
            </a:r>
            <a:endParaRPr lang="zh-CN" altLang="en-US" sz="2000" b="1" dirty="0">
              <a:latin typeface="微软雅黑" pitchFamily="34" charset="-122"/>
              <a:ea typeface="微软雅黑" pitchFamily="34" charset="-122"/>
            </a:endParaRPr>
          </a:p>
        </p:txBody>
      </p:sp>
      <p:sp>
        <p:nvSpPr>
          <p:cNvPr id="15" name="矩形 14"/>
          <p:cNvSpPr/>
          <p:nvPr/>
        </p:nvSpPr>
        <p:spPr>
          <a:xfrm>
            <a:off x="7247334" y="2205658"/>
            <a:ext cx="3320440" cy="400110"/>
          </a:xfrm>
          <a:prstGeom prst="rect">
            <a:avLst/>
          </a:prstGeom>
          <a:solidFill>
            <a:srgbClr val="FFC000"/>
          </a:solidFill>
          <a:ln>
            <a:noFill/>
          </a:ln>
          <a:effectLst>
            <a:outerShdw blurRad="63500" sx="102000" sy="102000" algn="ctr" rotWithShape="0">
              <a:prstClr val="black">
                <a:alpha val="40000"/>
              </a:prstClr>
            </a:outerShdw>
          </a:effectLst>
        </p:spPr>
        <p:txBody>
          <a:bodyPr wrap="square">
            <a:spAutoFit/>
          </a:bodyPr>
          <a:lstStyle/>
          <a:p>
            <a:pPr algn="ctr"/>
            <a:r>
              <a:rPr lang="zh-CN" altLang="en-US" sz="2000" b="1" dirty="0" smtClean="0">
                <a:solidFill>
                  <a:prstClr val="black"/>
                </a:solidFill>
                <a:latin typeface="微软雅黑" pitchFamily="34" charset="-122"/>
                <a:ea typeface="微软雅黑" pitchFamily="34" charset="-122"/>
              </a:rPr>
              <a:t>国民财富</a:t>
            </a:r>
            <a:endParaRPr lang="zh-CN" altLang="en-US" sz="2000" b="1" dirty="0">
              <a:latin typeface="微软雅黑" pitchFamily="34" charset="-122"/>
              <a:ea typeface="微软雅黑" pitchFamily="34" charset="-122"/>
            </a:endParaRPr>
          </a:p>
        </p:txBody>
      </p:sp>
      <p:sp>
        <p:nvSpPr>
          <p:cNvPr id="16" name="矩形 15"/>
          <p:cNvSpPr/>
          <p:nvPr/>
        </p:nvSpPr>
        <p:spPr>
          <a:xfrm>
            <a:off x="694606" y="4149874"/>
            <a:ext cx="4968551" cy="2169825"/>
          </a:xfrm>
          <a:prstGeom prst="rect">
            <a:avLst/>
          </a:prstGeom>
          <a:solidFill>
            <a:schemeClr val="bg1">
              <a:lumMod val="85000"/>
            </a:schemeClr>
          </a:solidFill>
        </p:spPr>
        <p:txBody>
          <a:bodyPr wrap="square">
            <a:spAutoFit/>
          </a:bodyPr>
          <a:lstStyle/>
          <a:p>
            <a:pPr>
              <a:lnSpc>
                <a:spcPct val="125000"/>
              </a:lnSpc>
            </a:pPr>
            <a:r>
              <a:rPr lang="zh-CN" altLang="en-US" b="1" dirty="0" smtClean="0">
                <a:latin typeface="微软雅黑" pitchFamily="34" charset="-122"/>
                <a:ea typeface="微软雅黑" pitchFamily="34" charset="-122"/>
              </a:rPr>
              <a:t>国民资产</a:t>
            </a:r>
            <a:endParaRPr lang="en-US" altLang="zh-CN" b="1" dirty="0" smtClean="0">
              <a:latin typeface="微软雅黑" pitchFamily="34" charset="-122"/>
              <a:ea typeface="微软雅黑" pitchFamily="34" charset="-122"/>
            </a:endParaRPr>
          </a:p>
          <a:p>
            <a:pPr>
              <a:lnSpc>
                <a:spcPct val="125000"/>
              </a:lnSpc>
            </a:pPr>
            <a:r>
              <a:rPr lang="zh-CN" altLang="en-US" b="1" dirty="0" smtClean="0">
                <a:latin typeface="微软雅黑" pitchFamily="34" charset="-122"/>
                <a:ea typeface="微软雅黑" pitchFamily="34" charset="-122"/>
              </a:rPr>
              <a:t>＝ 非金融资产＋金融资产</a:t>
            </a:r>
          </a:p>
          <a:p>
            <a:pPr marL="273050" indent="-273050">
              <a:lnSpc>
                <a:spcPct val="125000"/>
              </a:lnSpc>
            </a:pPr>
            <a:r>
              <a:rPr lang="zh-CN" altLang="en-US" b="1" dirty="0" smtClean="0">
                <a:latin typeface="微软雅黑" pitchFamily="34" charset="-122"/>
                <a:ea typeface="微软雅黑" pitchFamily="34" charset="-122"/>
              </a:rPr>
              <a:t>＝ 非金融生产资产＋非金融非生产资产＋国内金融资产＋国外金融资产</a:t>
            </a:r>
          </a:p>
          <a:p>
            <a:pPr>
              <a:lnSpc>
                <a:spcPct val="125000"/>
              </a:lnSpc>
            </a:pPr>
            <a:r>
              <a:rPr lang="zh-CN" altLang="en-US" b="1" dirty="0" smtClean="0">
                <a:latin typeface="微软雅黑" pitchFamily="34" charset="-122"/>
                <a:ea typeface="微软雅黑" pitchFamily="34" charset="-122"/>
              </a:rPr>
              <a:t>＝ 负债＋净值资产</a:t>
            </a:r>
          </a:p>
          <a:p>
            <a:pPr>
              <a:lnSpc>
                <a:spcPct val="125000"/>
              </a:lnSpc>
            </a:pPr>
            <a:r>
              <a:rPr lang="zh-CN" altLang="en-US" b="1" dirty="0" smtClean="0">
                <a:latin typeface="微软雅黑" pitchFamily="34" charset="-122"/>
                <a:ea typeface="微软雅黑" pitchFamily="34" charset="-122"/>
              </a:rPr>
              <a:t>＝ 国内金融负债＋国外金融负债＋净值</a:t>
            </a:r>
            <a:endParaRPr lang="zh-CN" altLang="en-US" b="1" dirty="0">
              <a:latin typeface="微软雅黑" pitchFamily="34" charset="-122"/>
              <a:ea typeface="微软雅黑" pitchFamily="34" charset="-122"/>
            </a:endParaRPr>
          </a:p>
        </p:txBody>
      </p:sp>
      <p:sp>
        <p:nvSpPr>
          <p:cNvPr id="17" name="矩形 16"/>
          <p:cNvSpPr/>
          <p:nvPr/>
        </p:nvSpPr>
        <p:spPr>
          <a:xfrm>
            <a:off x="6599262" y="2709714"/>
            <a:ext cx="5040559" cy="1705403"/>
          </a:xfrm>
          <a:prstGeom prst="rect">
            <a:avLst/>
          </a:prstGeom>
        </p:spPr>
        <p:txBody>
          <a:bodyPr wrap="square">
            <a:spAutoFit/>
          </a:bodyPr>
          <a:lstStyle/>
          <a:p>
            <a:pPr>
              <a:lnSpc>
                <a:spcPct val="150000"/>
              </a:lnSpc>
            </a:pPr>
            <a:r>
              <a:rPr lang="zh-CN" altLang="en-US" b="1" dirty="0" smtClean="0">
                <a:latin typeface="微软雅黑" pitchFamily="34" charset="-122"/>
                <a:ea typeface="微软雅黑" pitchFamily="34" charset="-122"/>
              </a:rPr>
              <a:t>国民财富通常是指一个国家或地区在某一时点上所拥有的各种财产、资源资产和国外金融净资产的总和。国民财富是指一国或地区所拥有或支配的资产的净额，反映了一国的实际经济实力。</a:t>
            </a:r>
            <a:endParaRPr lang="zh-CN" altLang="en-US" b="1" dirty="0">
              <a:latin typeface="微软雅黑" pitchFamily="34" charset="-122"/>
              <a:ea typeface="微软雅黑" pitchFamily="34" charset="-122"/>
            </a:endParaRPr>
          </a:p>
        </p:txBody>
      </p:sp>
      <p:sp>
        <p:nvSpPr>
          <p:cNvPr id="18" name="矩形 17"/>
          <p:cNvSpPr/>
          <p:nvPr/>
        </p:nvSpPr>
        <p:spPr>
          <a:xfrm>
            <a:off x="6455246" y="4437906"/>
            <a:ext cx="5184576" cy="1872208"/>
          </a:xfrm>
          <a:prstGeom prst="rect">
            <a:avLst/>
          </a:prstGeom>
          <a:solidFill>
            <a:schemeClr val="bg1">
              <a:lumMod val="85000"/>
            </a:schemeClr>
          </a:solidFill>
        </p:spPr>
        <p:txBody>
          <a:bodyPr wrap="square">
            <a:spAutoFit/>
          </a:bodyPr>
          <a:lstStyle/>
          <a:p>
            <a:pPr marL="273050" indent="-273050">
              <a:lnSpc>
                <a:spcPct val="125000"/>
              </a:lnSpc>
            </a:pPr>
            <a:r>
              <a:rPr lang="zh-CN" altLang="en-US" b="1" dirty="0" smtClean="0">
                <a:latin typeface="微软雅黑" pitchFamily="34" charset="-122"/>
                <a:ea typeface="微软雅黑" pitchFamily="34" charset="-122"/>
              </a:rPr>
              <a:t>国民财富</a:t>
            </a:r>
            <a:endParaRPr lang="en-US" altLang="zh-CN" b="1" dirty="0" smtClean="0">
              <a:latin typeface="微软雅黑" pitchFamily="34" charset="-122"/>
              <a:ea typeface="微软雅黑" pitchFamily="34" charset="-122"/>
            </a:endParaRPr>
          </a:p>
          <a:p>
            <a:pPr marL="273050" indent="-273050">
              <a:lnSpc>
                <a:spcPct val="125000"/>
              </a:lnSpc>
            </a:pPr>
            <a:r>
              <a:rPr lang="zh-CN" altLang="en-US" b="1" dirty="0" smtClean="0">
                <a:latin typeface="微软雅黑" pitchFamily="34" charset="-122"/>
                <a:ea typeface="微软雅黑" pitchFamily="34" charset="-122"/>
              </a:rPr>
              <a:t>＝ 非金融生产资产＋非金融非生产资产＋国外金融净资产</a:t>
            </a:r>
            <a:endParaRPr lang="en-US" altLang="zh-CN" b="1" dirty="0" smtClean="0">
              <a:latin typeface="微软雅黑" pitchFamily="34" charset="-122"/>
              <a:ea typeface="微软雅黑" pitchFamily="34" charset="-122"/>
            </a:endParaRPr>
          </a:p>
          <a:p>
            <a:pPr marL="273050" indent="-273050">
              <a:lnSpc>
                <a:spcPct val="125000"/>
              </a:lnSpc>
            </a:pPr>
            <a:r>
              <a:rPr lang="zh-CN" altLang="en-US" b="1" dirty="0" smtClean="0">
                <a:latin typeface="微软雅黑" pitchFamily="34" charset="-122"/>
                <a:ea typeface="微软雅黑" pitchFamily="34" charset="-122"/>
              </a:rPr>
              <a:t>其中：</a:t>
            </a:r>
            <a:endParaRPr lang="en-US" altLang="zh-CN" b="1" dirty="0" smtClean="0">
              <a:latin typeface="微软雅黑" pitchFamily="34" charset="-122"/>
              <a:ea typeface="微软雅黑" pitchFamily="34" charset="-122"/>
            </a:endParaRPr>
          </a:p>
          <a:p>
            <a:pPr marL="273050" indent="-273050">
              <a:lnSpc>
                <a:spcPct val="125000"/>
              </a:lnSpc>
            </a:pPr>
            <a:r>
              <a:rPr lang="zh-CN" altLang="en-US" b="1" dirty="0" smtClean="0">
                <a:latin typeface="微软雅黑" pitchFamily="34" charset="-122"/>
                <a:ea typeface="微软雅黑" pitchFamily="34" charset="-122"/>
              </a:rPr>
              <a:t>国外金融净资产＝ 国外金融资产－国外金融负债</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7A0A50-A1E9-47F1-B630-0444970FB2E5}"/>
              </a:ext>
            </a:extLst>
          </p:cNvPr>
          <p:cNvSpPr/>
          <p:nvPr/>
        </p:nvSpPr>
        <p:spPr>
          <a:xfrm>
            <a:off x="803865" y="323439"/>
            <a:ext cx="4698722" cy="1969770"/>
          </a:xfrm>
          <a:prstGeom prst="rect">
            <a:avLst/>
          </a:prstGeom>
        </p:spPr>
        <p:txBody>
          <a:bodyPr wrap="none">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四、资产与负债存量统计</a:t>
            </a:r>
          </a:p>
          <a:p>
            <a:endParaRPr lang="zh-CN" altLang="en-US" sz="3000" b="1" dirty="0" smtClean="0">
              <a:solidFill>
                <a:schemeClr val="bg1"/>
              </a:solidFill>
              <a:latin typeface="宋体" pitchFamily="2" charset="-122"/>
              <a:ea typeface="宋体" pitchFamily="2" charset="-122"/>
            </a:endParaRP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3"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对角圆角矩形 10">
            <a:extLst>
              <a:ext uri="{FF2B5EF4-FFF2-40B4-BE49-F238E27FC236}">
                <a16:creationId xmlns:a16="http://schemas.microsoft.com/office/drawing/2014/main" id="{347A1711-A3EC-47E2-9FCB-812AB9F2297C}"/>
              </a:ext>
            </a:extLst>
          </p:cNvPr>
          <p:cNvSpPr/>
          <p:nvPr/>
        </p:nvSpPr>
        <p:spPr>
          <a:xfrm>
            <a:off x="334566" y="1059098"/>
            <a:ext cx="6336704" cy="720167"/>
          </a:xfrm>
          <a:prstGeom prst="round2Diag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（四）世界银行</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的国民财富核算实践</a:t>
            </a:r>
          </a:p>
        </p:txBody>
      </p:sp>
      <p:sp>
        <p:nvSpPr>
          <p:cNvPr id="5" name="矩形 4">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CH2-4</a:t>
            </a:r>
            <a:r>
              <a:rPr lang="zh-CN" altLang="en-US" dirty="0" smtClean="0">
                <a:latin typeface="KaiTi" panose="02010609060101010101" pitchFamily="49" charset="-122"/>
                <a:ea typeface="KaiTi" panose="02010609060101010101" pitchFamily="49" charset="-122"/>
              </a:rPr>
              <a:t> 资产与负债统计</a:t>
            </a:r>
            <a:endParaRPr lang="zh-CN" altLang="en-US" dirty="0">
              <a:latin typeface="KaiTi" panose="02010609060101010101" pitchFamily="49" charset="-122"/>
              <a:ea typeface="KaiTi" panose="02010609060101010101" pitchFamily="49" charset="-122"/>
            </a:endParaRPr>
          </a:p>
        </p:txBody>
      </p:sp>
      <p:sp>
        <p:nvSpPr>
          <p:cNvPr id="6"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71</a:t>
            </a:fld>
            <a:endParaRPr lang="zh-CN" altLang="en-US" dirty="0"/>
          </a:p>
        </p:txBody>
      </p:sp>
      <p:graphicFrame>
        <p:nvGraphicFramePr>
          <p:cNvPr id="7" name="图示 6"/>
          <p:cNvGraphicFramePr/>
          <p:nvPr/>
        </p:nvGraphicFramePr>
        <p:xfrm>
          <a:off x="190550" y="1773610"/>
          <a:ext cx="11999863" cy="468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11030" y="3429794"/>
            <a:ext cx="6696744" cy="369332"/>
          </a:xfrm>
          <a:prstGeom prst="rect">
            <a:avLst/>
          </a:prstGeom>
        </p:spPr>
        <p:txBody>
          <a:bodyPr wrap="square">
            <a:spAutoFit/>
          </a:bodyPr>
          <a:lstStyle/>
          <a:p>
            <a:r>
              <a:rPr lang="zh-CN" altLang="en-US" b="1" dirty="0" smtClean="0">
                <a:latin typeface="微软雅黑" pitchFamily="34" charset="-122"/>
                <a:ea typeface="微软雅黑" pitchFamily="34" charset="-122"/>
              </a:rPr>
              <a:t>专栏</a:t>
            </a:r>
            <a:r>
              <a:rPr lang="en-US" altLang="zh-CN" b="1" dirty="0" smtClean="0">
                <a:latin typeface="微软雅黑" pitchFamily="34" charset="-122"/>
                <a:ea typeface="微软雅黑" pitchFamily="34" charset="-122"/>
              </a:rPr>
              <a:t>《2018</a:t>
            </a:r>
            <a:r>
              <a:rPr lang="zh-CN" altLang="en-US" b="1" dirty="0" smtClean="0">
                <a:latin typeface="微软雅黑" pitchFamily="34" charset="-122"/>
                <a:ea typeface="微软雅黑" pitchFamily="34" charset="-122"/>
              </a:rPr>
              <a:t> 年国民财富变化建设可持续的未来</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主要结论摘要</a:t>
            </a:r>
            <a:endParaRPr lang="zh-CN" altLang="en-US" b="1" dirty="0">
              <a:latin typeface="微软雅黑" pitchFamily="34" charset="-122"/>
              <a:ea typeface="微软雅黑" pitchFamily="34" charset="-122"/>
            </a:endParaRPr>
          </a:p>
        </p:txBody>
      </p:sp>
      <p:pic>
        <p:nvPicPr>
          <p:cNvPr id="92162" name="Picture 2"/>
          <p:cNvPicPr>
            <a:picLocks noChangeAspect="1" noChangeArrowheads="1"/>
          </p:cNvPicPr>
          <p:nvPr/>
        </p:nvPicPr>
        <p:blipFill>
          <a:blip r:embed="rId2" cstate="print"/>
          <a:srcRect/>
          <a:stretch>
            <a:fillRect/>
          </a:stretch>
        </p:blipFill>
        <p:spPr bwMode="auto">
          <a:xfrm>
            <a:off x="1486694" y="2349674"/>
            <a:ext cx="2783260" cy="2783260"/>
          </a:xfrm>
          <a:prstGeom prst="rect">
            <a:avLst/>
          </a:prstGeom>
          <a:noFill/>
          <a:ln w="9525">
            <a:noFill/>
            <a:miter lim="800000"/>
            <a:headEnd/>
            <a:tailEnd/>
          </a:ln>
        </p:spPr>
      </p:pic>
      <p:sp>
        <p:nvSpPr>
          <p:cNvPr id="4" name="矩形 3">
            <a:extLst>
              <a:ext uri="{FF2B5EF4-FFF2-40B4-BE49-F238E27FC236}">
                <a16:creationId xmlns:a16="http://schemas.microsoft.com/office/drawing/2014/main" id="{CD7A0A50-A1E9-47F1-B630-0444970FB2E5}"/>
              </a:ext>
            </a:extLst>
          </p:cNvPr>
          <p:cNvSpPr/>
          <p:nvPr/>
        </p:nvSpPr>
        <p:spPr>
          <a:xfrm>
            <a:off x="803865" y="323439"/>
            <a:ext cx="4698722" cy="1969770"/>
          </a:xfrm>
          <a:prstGeom prst="rect">
            <a:avLst/>
          </a:prstGeom>
        </p:spPr>
        <p:txBody>
          <a:bodyPr wrap="none">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四、资产与负债存量统计</a:t>
            </a:r>
          </a:p>
          <a:p>
            <a:endParaRPr lang="zh-CN" altLang="en-US" sz="3000" b="1" dirty="0" smtClean="0">
              <a:solidFill>
                <a:schemeClr val="bg1"/>
              </a:solidFill>
              <a:latin typeface="宋体" pitchFamily="2" charset="-122"/>
              <a:ea typeface="宋体" pitchFamily="2" charset="-122"/>
            </a:endParaRP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5"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D7A0A50-A1E9-47F1-B630-0444970FB2E5}"/>
              </a:ext>
            </a:extLst>
          </p:cNvPr>
          <p:cNvSpPr/>
          <p:nvPr/>
        </p:nvSpPr>
        <p:spPr>
          <a:xfrm>
            <a:off x="803865" y="323439"/>
            <a:ext cx="4698722" cy="1969770"/>
          </a:xfrm>
          <a:prstGeom prst="rect">
            <a:avLst/>
          </a:prstGeom>
        </p:spPr>
        <p:txBody>
          <a:bodyPr wrap="none">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四、资产与负债存量统计</a:t>
            </a:r>
          </a:p>
          <a:p>
            <a:endParaRPr lang="zh-CN" altLang="en-US" sz="3000" b="1" dirty="0" smtClean="0">
              <a:solidFill>
                <a:schemeClr val="bg1"/>
              </a:solidFill>
              <a:latin typeface="宋体" pitchFamily="2" charset="-122"/>
              <a:ea typeface="宋体" pitchFamily="2" charset="-122"/>
            </a:endParaRP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5"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角圆角矩形 10">
            <a:extLst>
              <a:ext uri="{FF2B5EF4-FFF2-40B4-BE49-F238E27FC236}">
                <a16:creationId xmlns:a16="http://schemas.microsoft.com/office/drawing/2014/main" id="{347A1711-A3EC-47E2-9FCB-812AB9F2297C}"/>
              </a:ext>
            </a:extLst>
          </p:cNvPr>
          <p:cNvSpPr/>
          <p:nvPr/>
        </p:nvSpPr>
        <p:spPr>
          <a:xfrm>
            <a:off x="118542" y="1116183"/>
            <a:ext cx="3888432" cy="720167"/>
          </a:xfrm>
          <a:prstGeom prst="round2Diag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（五）国民</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财富表</a:t>
            </a:r>
          </a:p>
        </p:txBody>
      </p:sp>
      <p:sp>
        <p:nvSpPr>
          <p:cNvPr id="7" name="矩形 6">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CH2-4</a:t>
            </a:r>
            <a:r>
              <a:rPr lang="zh-CN" altLang="en-US" dirty="0" smtClean="0">
                <a:latin typeface="KaiTi" panose="02010609060101010101" pitchFamily="49" charset="-122"/>
                <a:ea typeface="KaiTi" panose="02010609060101010101" pitchFamily="49" charset="-122"/>
              </a:rPr>
              <a:t> 资产与负债统计</a:t>
            </a:r>
            <a:endParaRPr lang="zh-CN" altLang="en-US" dirty="0">
              <a:latin typeface="KaiTi" panose="02010609060101010101" pitchFamily="49" charset="-122"/>
              <a:ea typeface="KaiTi" panose="02010609060101010101" pitchFamily="49" charset="-122"/>
            </a:endParaRPr>
          </a:p>
        </p:txBody>
      </p:sp>
      <p:sp>
        <p:nvSpPr>
          <p:cNvPr id="8"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73</a:t>
            </a:fld>
            <a:endParaRPr lang="zh-CN" altLang="en-US" dirty="0"/>
          </a:p>
        </p:txBody>
      </p:sp>
      <p:sp>
        <p:nvSpPr>
          <p:cNvPr id="93186" name="Rectangle 2"/>
          <p:cNvSpPr>
            <a:spLocks noChangeArrowheads="1"/>
          </p:cNvSpPr>
          <p:nvPr/>
        </p:nvSpPr>
        <p:spPr bwMode="auto">
          <a:xfrm>
            <a:off x="2206774" y="2609106"/>
            <a:ext cx="7992888" cy="24006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50000"/>
              </a:lnSpc>
              <a:spcBef>
                <a:spcPct val="0"/>
              </a:spcBef>
              <a:spcAft>
                <a:spcPct val="0"/>
              </a:spcAft>
              <a:buClrTx/>
              <a:buSzTx/>
              <a:buFontTx/>
              <a:buNone/>
              <a:tabLst/>
            </a:pPr>
            <a:r>
              <a:rPr kumimoji="0" lang="zh-CN" sz="2000" b="1"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国民财富表和资产负债表的资产是</a:t>
            </a:r>
            <a:r>
              <a:rPr kumimoji="0" lang="zh-CN" sz="2000" b="1"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同一口径的</a:t>
            </a:r>
            <a:r>
              <a:rPr kumimoji="0" lang="zh-CN" sz="2000" b="1"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，区别在于</a:t>
            </a:r>
            <a:r>
              <a:rPr kumimoji="0" lang="zh-CN" sz="2000" b="1"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编制方法</a:t>
            </a:r>
            <a:r>
              <a:rPr kumimoji="0" lang="zh-CN" sz="2000" b="1"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上。国民资产负债表是在机构部门资产负债表的基础上进行</a:t>
            </a:r>
            <a:r>
              <a:rPr kumimoji="0" lang="zh-CN" sz="2000" b="1"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简单地加总</a:t>
            </a:r>
            <a:r>
              <a:rPr kumimoji="0" lang="zh-CN" sz="2000" b="1"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而得到的，而国民财富表是在机构部门资产负债表的基础上进行</a:t>
            </a:r>
            <a:r>
              <a:rPr kumimoji="0" lang="zh-CN" sz="2000" b="1"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合并</a:t>
            </a:r>
            <a:r>
              <a:rPr kumimoji="0" lang="zh-CN" sz="2000" b="1"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后得到的。这样，国民资产负债表主要反映经济总体的</a:t>
            </a:r>
            <a:r>
              <a:rPr kumimoji="0" lang="zh-CN" sz="2000" b="1"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资产总规模与负债总规模</a:t>
            </a:r>
            <a:r>
              <a:rPr kumimoji="0" lang="zh-CN" sz="2000" b="1"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，而国民财富主要反映经济总体的</a:t>
            </a:r>
            <a:r>
              <a:rPr kumimoji="0" lang="zh-CN" sz="2000" b="1"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经济实力</a:t>
            </a:r>
            <a:r>
              <a:rPr kumimoji="0" lang="zh-CN" sz="2000" b="1"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t>
            </a:r>
            <a:endParaRPr kumimoji="0" lang="zh-CN" sz="2000" b="1"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D7A0A50-A1E9-47F1-B630-0444970FB2E5}"/>
              </a:ext>
            </a:extLst>
          </p:cNvPr>
          <p:cNvSpPr/>
          <p:nvPr/>
        </p:nvSpPr>
        <p:spPr>
          <a:xfrm>
            <a:off x="803865" y="323439"/>
            <a:ext cx="4698722" cy="1969770"/>
          </a:xfrm>
          <a:prstGeom prst="rect">
            <a:avLst/>
          </a:prstGeom>
        </p:spPr>
        <p:txBody>
          <a:bodyPr wrap="none">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四、资产与负债存量统计</a:t>
            </a:r>
          </a:p>
          <a:p>
            <a:endParaRPr lang="zh-CN" altLang="en-US" sz="3000" b="1" dirty="0" smtClean="0">
              <a:solidFill>
                <a:schemeClr val="bg1"/>
              </a:solidFill>
              <a:latin typeface="宋体" pitchFamily="2" charset="-122"/>
              <a:ea typeface="宋体" pitchFamily="2" charset="-122"/>
            </a:endParaRP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5"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CH2-4</a:t>
            </a:r>
            <a:r>
              <a:rPr lang="zh-CN" altLang="en-US" dirty="0" smtClean="0">
                <a:latin typeface="KaiTi" panose="02010609060101010101" pitchFamily="49" charset="-122"/>
                <a:ea typeface="KaiTi" panose="02010609060101010101" pitchFamily="49" charset="-122"/>
              </a:rPr>
              <a:t> 资产与负债统计</a:t>
            </a:r>
            <a:endParaRPr lang="zh-CN" altLang="en-US" dirty="0">
              <a:latin typeface="KaiTi" panose="02010609060101010101" pitchFamily="49" charset="-122"/>
              <a:ea typeface="KaiTi" panose="02010609060101010101" pitchFamily="49" charset="-122"/>
            </a:endParaRPr>
          </a:p>
        </p:txBody>
      </p:sp>
      <p:sp>
        <p:nvSpPr>
          <p:cNvPr id="8"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74</a:t>
            </a:fld>
            <a:endParaRPr lang="zh-CN" altLang="en-US" dirty="0"/>
          </a:p>
        </p:txBody>
      </p:sp>
      <p:graphicFrame>
        <p:nvGraphicFramePr>
          <p:cNvPr id="9" name="表格 8"/>
          <p:cNvGraphicFramePr>
            <a:graphicFrameLocks noGrp="1"/>
          </p:cNvGraphicFramePr>
          <p:nvPr/>
        </p:nvGraphicFramePr>
        <p:xfrm>
          <a:off x="2206774" y="2277666"/>
          <a:ext cx="8136903" cy="2088234"/>
        </p:xfrm>
        <a:graphic>
          <a:graphicData uri="http://schemas.openxmlformats.org/drawingml/2006/table">
            <a:tbl>
              <a:tblPr/>
              <a:tblGrid>
                <a:gridCol w="2033364">
                  <a:extLst>
                    <a:ext uri="{9D8B030D-6E8A-4147-A177-3AD203B41FA5}">
                      <a16:colId xmlns:a16="http://schemas.microsoft.com/office/drawing/2014/main" val="20000"/>
                    </a:ext>
                  </a:extLst>
                </a:gridCol>
                <a:gridCol w="2034513">
                  <a:extLst>
                    <a:ext uri="{9D8B030D-6E8A-4147-A177-3AD203B41FA5}">
                      <a16:colId xmlns:a16="http://schemas.microsoft.com/office/drawing/2014/main" val="20001"/>
                    </a:ext>
                  </a:extLst>
                </a:gridCol>
                <a:gridCol w="2034513">
                  <a:extLst>
                    <a:ext uri="{9D8B030D-6E8A-4147-A177-3AD203B41FA5}">
                      <a16:colId xmlns:a16="http://schemas.microsoft.com/office/drawing/2014/main" val="20002"/>
                    </a:ext>
                  </a:extLst>
                </a:gridCol>
                <a:gridCol w="2034513">
                  <a:extLst>
                    <a:ext uri="{9D8B030D-6E8A-4147-A177-3AD203B41FA5}">
                      <a16:colId xmlns:a16="http://schemas.microsoft.com/office/drawing/2014/main" val="20003"/>
                    </a:ext>
                  </a:extLst>
                </a:gridCol>
              </a:tblGrid>
              <a:tr h="348039">
                <a:tc>
                  <a:txBody>
                    <a:bodyPr/>
                    <a:lstStyle/>
                    <a:p>
                      <a:pPr algn="l">
                        <a:lnSpc>
                          <a:spcPts val="1200"/>
                        </a:lnSpc>
                        <a:spcBef>
                          <a:spcPts val="600"/>
                        </a:spcBef>
                        <a:spcAft>
                          <a:spcPts val="100"/>
                        </a:spcAft>
                      </a:pPr>
                      <a:r>
                        <a:rPr lang="zh-CN" sz="1800" b="1" kern="100" dirty="0">
                          <a:solidFill>
                            <a:srgbClr val="000000"/>
                          </a:solidFill>
                          <a:latin typeface="微软雅黑" pitchFamily="34" charset="-122"/>
                          <a:ea typeface="微软雅黑" pitchFamily="34" charset="-122"/>
                          <a:cs typeface="宋体"/>
                        </a:rPr>
                        <a:t>资</a:t>
                      </a:r>
                      <a:r>
                        <a:rPr lang="en-US" sz="1800" b="1" kern="100" dirty="0">
                          <a:solidFill>
                            <a:srgbClr val="000000"/>
                          </a:solidFill>
                          <a:latin typeface="微软雅黑" pitchFamily="34" charset="-122"/>
                          <a:ea typeface="微软雅黑" pitchFamily="34" charset="-122"/>
                          <a:cs typeface="宋体"/>
                        </a:rPr>
                        <a:t>    </a:t>
                      </a:r>
                      <a:r>
                        <a:rPr lang="zh-CN" sz="1800" b="1" kern="100" dirty="0">
                          <a:solidFill>
                            <a:srgbClr val="000000"/>
                          </a:solidFill>
                          <a:latin typeface="微软雅黑" pitchFamily="34" charset="-122"/>
                          <a:ea typeface="微软雅黑" pitchFamily="34" charset="-122"/>
                          <a:cs typeface="宋体"/>
                        </a:rPr>
                        <a:t>产</a:t>
                      </a:r>
                      <a:endParaRPr lang="zh-CN" sz="1800" b="1" kern="100" dirty="0">
                        <a:latin typeface="微软雅黑" pitchFamily="34" charset="-122"/>
                        <a:ea typeface="微软雅黑" pitchFamily="34" charset="-122"/>
                        <a:cs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Bef>
                          <a:spcPts val="600"/>
                        </a:spcBef>
                        <a:spcAft>
                          <a:spcPts val="100"/>
                        </a:spcAft>
                      </a:pPr>
                      <a:r>
                        <a:rPr lang="zh-CN" sz="1800" b="1" kern="100">
                          <a:solidFill>
                            <a:srgbClr val="000000"/>
                          </a:solidFill>
                          <a:latin typeface="微软雅黑" pitchFamily="34" charset="-122"/>
                          <a:ea typeface="微软雅黑" pitchFamily="34" charset="-122"/>
                          <a:cs typeface="宋体"/>
                        </a:rPr>
                        <a:t>余</a:t>
                      </a:r>
                      <a:r>
                        <a:rPr lang="en-US" sz="1800" b="1" kern="100">
                          <a:solidFill>
                            <a:srgbClr val="000000"/>
                          </a:solidFill>
                          <a:latin typeface="微软雅黑" pitchFamily="34" charset="-122"/>
                          <a:ea typeface="微软雅黑" pitchFamily="34" charset="-122"/>
                          <a:cs typeface="宋体"/>
                        </a:rPr>
                        <a:t>    </a:t>
                      </a:r>
                      <a:r>
                        <a:rPr lang="zh-CN" sz="1800" b="1" kern="100">
                          <a:solidFill>
                            <a:srgbClr val="000000"/>
                          </a:solidFill>
                          <a:latin typeface="微软雅黑" pitchFamily="34" charset="-122"/>
                          <a:ea typeface="微软雅黑" pitchFamily="34" charset="-122"/>
                          <a:cs typeface="宋体"/>
                        </a:rPr>
                        <a:t>额</a:t>
                      </a:r>
                      <a:endParaRPr lang="zh-CN" sz="1800" b="1" kern="100">
                        <a:latin typeface="微软雅黑" pitchFamily="34" charset="-122"/>
                        <a:ea typeface="微软雅黑" pitchFamily="34" charset="-122"/>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Bef>
                          <a:spcPts val="600"/>
                        </a:spcBef>
                        <a:spcAft>
                          <a:spcPts val="100"/>
                        </a:spcAft>
                      </a:pPr>
                      <a:r>
                        <a:rPr lang="zh-CN" sz="1800" b="1" kern="100">
                          <a:solidFill>
                            <a:srgbClr val="000000"/>
                          </a:solidFill>
                          <a:latin typeface="微软雅黑" pitchFamily="34" charset="-122"/>
                          <a:ea typeface="微软雅黑" pitchFamily="34" charset="-122"/>
                          <a:cs typeface="宋体"/>
                        </a:rPr>
                        <a:t>负债及净值</a:t>
                      </a:r>
                      <a:endParaRPr lang="zh-CN" sz="1800" b="1" kern="100">
                        <a:latin typeface="微软雅黑" pitchFamily="34" charset="-122"/>
                        <a:ea typeface="微软雅黑" pitchFamily="34" charset="-122"/>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Bef>
                          <a:spcPts val="600"/>
                        </a:spcBef>
                        <a:spcAft>
                          <a:spcPts val="100"/>
                        </a:spcAft>
                      </a:pPr>
                      <a:r>
                        <a:rPr lang="zh-CN" sz="1800" b="1" kern="100">
                          <a:solidFill>
                            <a:srgbClr val="000000"/>
                          </a:solidFill>
                          <a:latin typeface="微软雅黑" pitchFamily="34" charset="-122"/>
                          <a:ea typeface="微软雅黑" pitchFamily="34" charset="-122"/>
                          <a:cs typeface="宋体"/>
                        </a:rPr>
                        <a:t>余</a:t>
                      </a:r>
                      <a:r>
                        <a:rPr lang="en-US" sz="1800" b="1" kern="100">
                          <a:solidFill>
                            <a:srgbClr val="000000"/>
                          </a:solidFill>
                          <a:latin typeface="微软雅黑" pitchFamily="34" charset="-122"/>
                          <a:ea typeface="微软雅黑" pitchFamily="34" charset="-122"/>
                          <a:cs typeface="宋体"/>
                        </a:rPr>
                        <a:t>    </a:t>
                      </a:r>
                      <a:r>
                        <a:rPr lang="zh-CN" sz="1800" b="1" kern="100">
                          <a:solidFill>
                            <a:srgbClr val="000000"/>
                          </a:solidFill>
                          <a:latin typeface="微软雅黑" pitchFamily="34" charset="-122"/>
                          <a:ea typeface="微软雅黑" pitchFamily="34" charset="-122"/>
                          <a:cs typeface="宋体"/>
                        </a:rPr>
                        <a:t>额</a:t>
                      </a:r>
                      <a:endParaRPr lang="zh-CN" sz="1800" b="1" kern="100">
                        <a:latin typeface="微软雅黑" pitchFamily="34" charset="-122"/>
                        <a:ea typeface="微软雅黑" pitchFamily="34" charset="-122"/>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8039">
                <a:tc>
                  <a:txBody>
                    <a:bodyPr/>
                    <a:lstStyle/>
                    <a:p>
                      <a:pPr algn="l">
                        <a:lnSpc>
                          <a:spcPts val="1200"/>
                        </a:lnSpc>
                        <a:spcBef>
                          <a:spcPts val="600"/>
                        </a:spcBef>
                        <a:spcAft>
                          <a:spcPts val="100"/>
                        </a:spcAft>
                      </a:pPr>
                      <a:r>
                        <a:rPr lang="zh-CN" sz="1800" b="1" kern="100" dirty="0">
                          <a:solidFill>
                            <a:srgbClr val="000000"/>
                          </a:solidFill>
                          <a:latin typeface="微软雅黑" pitchFamily="34" charset="-122"/>
                          <a:ea typeface="微软雅黑" pitchFamily="34" charset="-122"/>
                          <a:cs typeface="宋体"/>
                        </a:rPr>
                        <a:t>非金融资产</a:t>
                      </a:r>
                      <a:endParaRPr lang="zh-CN" sz="1800" b="1" kern="100" dirty="0">
                        <a:latin typeface="微软雅黑" pitchFamily="34" charset="-122"/>
                        <a:ea typeface="微软雅黑" pitchFamily="34" charset="-122"/>
                        <a:cs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a:lnSpc>
                          <a:spcPts val="1200"/>
                        </a:lnSpc>
                        <a:spcBef>
                          <a:spcPts val="600"/>
                        </a:spcBef>
                        <a:spcAft>
                          <a:spcPts val="100"/>
                        </a:spcAft>
                      </a:pPr>
                      <a:endParaRPr lang="en-US" sz="1800" b="1" kern="100">
                        <a:solidFill>
                          <a:srgbClr val="000000"/>
                        </a:solidFill>
                        <a:latin typeface="微软雅黑" pitchFamily="34" charset="-122"/>
                        <a:ea typeface="微软雅黑" pitchFamily="34" charset="-122"/>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a:lnSpc>
                          <a:spcPts val="1200"/>
                        </a:lnSpc>
                        <a:spcBef>
                          <a:spcPts val="600"/>
                        </a:spcBef>
                        <a:spcAft>
                          <a:spcPts val="100"/>
                        </a:spcAft>
                      </a:pPr>
                      <a:r>
                        <a:rPr lang="zh-CN" sz="1800" b="1" kern="100">
                          <a:solidFill>
                            <a:srgbClr val="000000"/>
                          </a:solidFill>
                          <a:latin typeface="微软雅黑" pitchFamily="34" charset="-122"/>
                          <a:ea typeface="微软雅黑" pitchFamily="34" charset="-122"/>
                          <a:cs typeface="宋体"/>
                        </a:rPr>
                        <a:t>国外金融负债</a:t>
                      </a:r>
                      <a:endParaRPr lang="zh-CN" sz="1800" b="1" kern="100">
                        <a:latin typeface="微软雅黑" pitchFamily="34" charset="-122"/>
                        <a:ea typeface="微软雅黑" pitchFamily="34" charset="-122"/>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a:lnSpc>
                          <a:spcPts val="1200"/>
                        </a:lnSpc>
                        <a:spcBef>
                          <a:spcPts val="600"/>
                        </a:spcBef>
                        <a:spcAft>
                          <a:spcPts val="100"/>
                        </a:spcAft>
                      </a:pPr>
                      <a:endParaRPr lang="en-US" sz="1800" b="1" kern="100">
                        <a:solidFill>
                          <a:srgbClr val="000000"/>
                        </a:solidFill>
                        <a:latin typeface="微软雅黑" pitchFamily="34" charset="-122"/>
                        <a:ea typeface="微软雅黑" pitchFamily="34" charset="-122"/>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48039">
                <a:tc>
                  <a:txBody>
                    <a:bodyPr/>
                    <a:lstStyle/>
                    <a:p>
                      <a:pPr algn="l">
                        <a:lnSpc>
                          <a:spcPts val="1200"/>
                        </a:lnSpc>
                        <a:spcBef>
                          <a:spcPts val="600"/>
                        </a:spcBef>
                        <a:spcAft>
                          <a:spcPts val="100"/>
                        </a:spcAft>
                      </a:pPr>
                      <a:r>
                        <a:rPr lang="en-US" sz="1800" b="1" kern="100" dirty="0">
                          <a:solidFill>
                            <a:srgbClr val="000000"/>
                          </a:solidFill>
                          <a:latin typeface="微软雅黑" pitchFamily="34" charset="-122"/>
                          <a:ea typeface="微软雅黑" pitchFamily="34" charset="-122"/>
                          <a:cs typeface="宋体"/>
                        </a:rPr>
                        <a:t>    </a:t>
                      </a:r>
                      <a:r>
                        <a:rPr lang="zh-CN" sz="1800" b="1" kern="100" dirty="0">
                          <a:solidFill>
                            <a:srgbClr val="000000"/>
                          </a:solidFill>
                          <a:latin typeface="微软雅黑" pitchFamily="34" charset="-122"/>
                          <a:ea typeface="微软雅黑" pitchFamily="34" charset="-122"/>
                          <a:cs typeface="宋体"/>
                        </a:rPr>
                        <a:t>生产资产</a:t>
                      </a:r>
                      <a:endParaRPr lang="zh-CN" sz="1800" b="1" kern="100" dirty="0">
                        <a:latin typeface="微软雅黑" pitchFamily="34" charset="-122"/>
                        <a:ea typeface="微软雅黑" pitchFamily="34" charset="-122"/>
                        <a:cs typeface="宋体"/>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a:lnSpc>
                          <a:spcPts val="1200"/>
                        </a:lnSpc>
                        <a:spcBef>
                          <a:spcPts val="600"/>
                        </a:spcBef>
                        <a:spcAft>
                          <a:spcPts val="100"/>
                        </a:spcAft>
                      </a:pPr>
                      <a:endParaRPr lang="en-US" sz="1800" b="1" kern="100" dirty="0">
                        <a:solidFill>
                          <a:srgbClr val="000000"/>
                        </a:solidFill>
                        <a:latin typeface="微软雅黑" pitchFamily="34" charset="-122"/>
                        <a:ea typeface="微软雅黑" pitchFamily="34" charset="-122"/>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a:lnSpc>
                          <a:spcPts val="1200"/>
                        </a:lnSpc>
                        <a:spcBef>
                          <a:spcPts val="600"/>
                        </a:spcBef>
                        <a:spcAft>
                          <a:spcPts val="100"/>
                        </a:spcAft>
                      </a:pPr>
                      <a:r>
                        <a:rPr lang="zh-CN" sz="1800" b="1" kern="100" dirty="0">
                          <a:solidFill>
                            <a:srgbClr val="000000"/>
                          </a:solidFill>
                          <a:latin typeface="微软雅黑" pitchFamily="34" charset="-122"/>
                          <a:ea typeface="微软雅黑" pitchFamily="34" charset="-122"/>
                          <a:cs typeface="宋体"/>
                        </a:rPr>
                        <a:t>净值</a:t>
                      </a:r>
                      <a:endParaRPr lang="zh-CN" sz="1800" b="1" kern="100" dirty="0">
                        <a:latin typeface="微软雅黑" pitchFamily="34" charset="-122"/>
                        <a:ea typeface="微软雅黑" pitchFamily="34" charset="-122"/>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a:lnSpc>
                          <a:spcPts val="1200"/>
                        </a:lnSpc>
                        <a:spcBef>
                          <a:spcPts val="600"/>
                        </a:spcBef>
                        <a:spcAft>
                          <a:spcPts val="100"/>
                        </a:spcAft>
                      </a:pPr>
                      <a:endParaRPr lang="en-US" sz="1800" b="1" kern="100">
                        <a:solidFill>
                          <a:srgbClr val="000000"/>
                        </a:solidFill>
                        <a:latin typeface="微软雅黑" pitchFamily="34" charset="-122"/>
                        <a:ea typeface="微软雅黑" pitchFamily="34" charset="-122"/>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348039">
                <a:tc>
                  <a:txBody>
                    <a:bodyPr/>
                    <a:lstStyle/>
                    <a:p>
                      <a:pPr algn="l">
                        <a:lnSpc>
                          <a:spcPts val="1200"/>
                        </a:lnSpc>
                        <a:spcBef>
                          <a:spcPts val="600"/>
                        </a:spcBef>
                        <a:spcAft>
                          <a:spcPts val="100"/>
                        </a:spcAft>
                      </a:pPr>
                      <a:r>
                        <a:rPr lang="en-US" sz="1800" b="1" kern="100">
                          <a:solidFill>
                            <a:srgbClr val="000000"/>
                          </a:solidFill>
                          <a:latin typeface="微软雅黑" pitchFamily="34" charset="-122"/>
                          <a:ea typeface="微软雅黑" pitchFamily="34" charset="-122"/>
                          <a:cs typeface="宋体"/>
                        </a:rPr>
                        <a:t>    </a:t>
                      </a:r>
                      <a:r>
                        <a:rPr lang="zh-CN" sz="1800" b="1" kern="100">
                          <a:solidFill>
                            <a:srgbClr val="000000"/>
                          </a:solidFill>
                          <a:latin typeface="微软雅黑" pitchFamily="34" charset="-122"/>
                          <a:ea typeface="微软雅黑" pitchFamily="34" charset="-122"/>
                          <a:cs typeface="宋体"/>
                        </a:rPr>
                        <a:t>非生产资产</a:t>
                      </a:r>
                      <a:endParaRPr lang="zh-CN" sz="1800" b="1" kern="100">
                        <a:latin typeface="微软雅黑" pitchFamily="34" charset="-122"/>
                        <a:ea typeface="微软雅黑" pitchFamily="34" charset="-122"/>
                        <a:cs typeface="宋体"/>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a:lnSpc>
                          <a:spcPts val="1200"/>
                        </a:lnSpc>
                        <a:spcBef>
                          <a:spcPts val="600"/>
                        </a:spcBef>
                        <a:spcAft>
                          <a:spcPts val="100"/>
                        </a:spcAft>
                      </a:pPr>
                      <a:endParaRPr lang="en-US" sz="1800" b="1" kern="100" dirty="0">
                        <a:solidFill>
                          <a:srgbClr val="000000"/>
                        </a:solidFill>
                        <a:latin typeface="微软雅黑" pitchFamily="34" charset="-122"/>
                        <a:ea typeface="微软雅黑" pitchFamily="34" charset="-122"/>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a:lnSpc>
                          <a:spcPts val="1200"/>
                        </a:lnSpc>
                        <a:spcBef>
                          <a:spcPts val="600"/>
                        </a:spcBef>
                        <a:spcAft>
                          <a:spcPts val="100"/>
                        </a:spcAft>
                      </a:pPr>
                      <a:endParaRPr lang="en-US" sz="1800" b="1" kern="100" dirty="0">
                        <a:solidFill>
                          <a:srgbClr val="000000"/>
                        </a:solidFill>
                        <a:latin typeface="微软雅黑" pitchFamily="34" charset="-122"/>
                        <a:ea typeface="微软雅黑" pitchFamily="34" charset="-122"/>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a:lnSpc>
                          <a:spcPts val="1200"/>
                        </a:lnSpc>
                        <a:spcBef>
                          <a:spcPts val="600"/>
                        </a:spcBef>
                        <a:spcAft>
                          <a:spcPts val="100"/>
                        </a:spcAft>
                      </a:pPr>
                      <a:endParaRPr lang="en-US" sz="1800" b="1" kern="100">
                        <a:solidFill>
                          <a:srgbClr val="000000"/>
                        </a:solidFill>
                        <a:latin typeface="微软雅黑" pitchFamily="34" charset="-122"/>
                        <a:ea typeface="微软雅黑" pitchFamily="34" charset="-122"/>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348039">
                <a:tc>
                  <a:txBody>
                    <a:bodyPr/>
                    <a:lstStyle/>
                    <a:p>
                      <a:pPr algn="l">
                        <a:lnSpc>
                          <a:spcPts val="1200"/>
                        </a:lnSpc>
                        <a:spcBef>
                          <a:spcPts val="600"/>
                        </a:spcBef>
                        <a:spcAft>
                          <a:spcPts val="100"/>
                        </a:spcAft>
                      </a:pPr>
                      <a:r>
                        <a:rPr lang="zh-CN" sz="1800" b="1" kern="100">
                          <a:solidFill>
                            <a:srgbClr val="000000"/>
                          </a:solidFill>
                          <a:latin typeface="微软雅黑" pitchFamily="34" charset="-122"/>
                          <a:ea typeface="微软雅黑" pitchFamily="34" charset="-122"/>
                          <a:cs typeface="宋体"/>
                        </a:rPr>
                        <a:t>国外金融资产</a:t>
                      </a:r>
                      <a:endParaRPr lang="zh-CN" sz="1800" b="1" kern="100">
                        <a:latin typeface="微软雅黑" pitchFamily="34" charset="-122"/>
                        <a:ea typeface="微软雅黑" pitchFamily="34" charset="-122"/>
                        <a:cs typeface="宋体"/>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lnSpc>
                          <a:spcPts val="1200"/>
                        </a:lnSpc>
                        <a:spcBef>
                          <a:spcPts val="600"/>
                        </a:spcBef>
                        <a:spcAft>
                          <a:spcPts val="100"/>
                        </a:spcAft>
                      </a:pPr>
                      <a:endParaRPr lang="en-US" sz="1800" b="1" kern="100" dirty="0">
                        <a:solidFill>
                          <a:srgbClr val="000000"/>
                        </a:solidFill>
                        <a:latin typeface="微软雅黑" pitchFamily="34" charset="-122"/>
                        <a:ea typeface="微软雅黑" pitchFamily="34" charset="-122"/>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lnSpc>
                          <a:spcPts val="1200"/>
                        </a:lnSpc>
                        <a:spcBef>
                          <a:spcPts val="600"/>
                        </a:spcBef>
                        <a:spcAft>
                          <a:spcPts val="100"/>
                        </a:spcAft>
                      </a:pPr>
                      <a:endParaRPr lang="en-US" sz="1800" b="1" kern="100" dirty="0">
                        <a:solidFill>
                          <a:srgbClr val="000000"/>
                        </a:solidFill>
                        <a:latin typeface="微软雅黑" pitchFamily="34" charset="-122"/>
                        <a:ea typeface="微软雅黑" pitchFamily="34" charset="-122"/>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a:lnSpc>
                          <a:spcPts val="1200"/>
                        </a:lnSpc>
                        <a:spcBef>
                          <a:spcPts val="600"/>
                        </a:spcBef>
                        <a:spcAft>
                          <a:spcPts val="100"/>
                        </a:spcAft>
                      </a:pPr>
                      <a:endParaRPr lang="en-US" sz="1800" b="1" kern="100" dirty="0">
                        <a:solidFill>
                          <a:srgbClr val="000000"/>
                        </a:solidFill>
                        <a:latin typeface="微软雅黑" pitchFamily="34" charset="-122"/>
                        <a:ea typeface="微软雅黑" pitchFamily="34" charset="-122"/>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48039">
                <a:tc>
                  <a:txBody>
                    <a:bodyPr/>
                    <a:lstStyle/>
                    <a:p>
                      <a:pPr algn="l">
                        <a:lnSpc>
                          <a:spcPts val="1200"/>
                        </a:lnSpc>
                        <a:spcBef>
                          <a:spcPts val="600"/>
                        </a:spcBef>
                        <a:spcAft>
                          <a:spcPts val="100"/>
                        </a:spcAft>
                      </a:pPr>
                      <a:r>
                        <a:rPr lang="zh-CN" sz="1800" b="1" kern="100" dirty="0">
                          <a:solidFill>
                            <a:srgbClr val="000000"/>
                          </a:solidFill>
                          <a:latin typeface="微软雅黑" pitchFamily="34" charset="-122"/>
                          <a:ea typeface="微软雅黑" pitchFamily="34" charset="-122"/>
                          <a:cs typeface="宋体"/>
                        </a:rPr>
                        <a:t>合计</a:t>
                      </a:r>
                      <a:endParaRPr lang="zh-CN" sz="1800" b="1" kern="100" dirty="0">
                        <a:latin typeface="微软雅黑" pitchFamily="34" charset="-122"/>
                        <a:ea typeface="微软雅黑" pitchFamily="34" charset="-122"/>
                        <a:cs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Bef>
                          <a:spcPts val="600"/>
                        </a:spcBef>
                        <a:spcAft>
                          <a:spcPts val="100"/>
                        </a:spcAft>
                      </a:pPr>
                      <a:endParaRPr lang="en-US" sz="1800" b="1" kern="100" dirty="0">
                        <a:solidFill>
                          <a:srgbClr val="000000"/>
                        </a:solidFill>
                        <a:latin typeface="微软雅黑" pitchFamily="34" charset="-122"/>
                        <a:ea typeface="微软雅黑" pitchFamily="34" charset="-122"/>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Bef>
                          <a:spcPts val="600"/>
                        </a:spcBef>
                        <a:spcAft>
                          <a:spcPts val="100"/>
                        </a:spcAft>
                      </a:pPr>
                      <a:r>
                        <a:rPr lang="zh-CN" sz="1800" b="1" kern="100" dirty="0">
                          <a:solidFill>
                            <a:srgbClr val="000000"/>
                          </a:solidFill>
                          <a:latin typeface="微软雅黑" pitchFamily="34" charset="-122"/>
                          <a:ea typeface="微软雅黑" pitchFamily="34" charset="-122"/>
                          <a:cs typeface="宋体"/>
                        </a:rPr>
                        <a:t>合计</a:t>
                      </a:r>
                      <a:endParaRPr lang="zh-CN" sz="1800" b="1" kern="100" dirty="0">
                        <a:latin typeface="微软雅黑" pitchFamily="34" charset="-122"/>
                        <a:ea typeface="微软雅黑" pitchFamily="34" charset="-122"/>
                        <a:cs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200"/>
                        </a:lnSpc>
                        <a:spcBef>
                          <a:spcPts val="600"/>
                        </a:spcBef>
                        <a:spcAft>
                          <a:spcPts val="100"/>
                        </a:spcAft>
                      </a:pPr>
                      <a:endParaRPr lang="en-US" sz="1800" b="1" kern="100" dirty="0">
                        <a:solidFill>
                          <a:srgbClr val="000000"/>
                        </a:solidFill>
                        <a:latin typeface="微软雅黑" pitchFamily="34" charset="-122"/>
                        <a:ea typeface="微软雅黑" pitchFamily="34" charset="-122"/>
                        <a:cs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94209" name="Rectangle 1"/>
          <p:cNvSpPr>
            <a:spLocks noChangeArrowheads="1"/>
          </p:cNvSpPr>
          <p:nvPr/>
        </p:nvSpPr>
        <p:spPr bwMode="auto">
          <a:xfrm>
            <a:off x="1270670" y="4621194"/>
            <a:ext cx="10225135" cy="1754326"/>
          </a:xfrm>
          <a:prstGeom prst="rect">
            <a:avLst/>
          </a:prstGeom>
          <a:solidFill>
            <a:schemeClr val="bg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50000"/>
              </a:lnSpc>
              <a:spcBef>
                <a:spcPct val="0"/>
              </a:spcBef>
              <a:spcAft>
                <a:spcPct val="0"/>
              </a:spcAft>
              <a:buClrTx/>
              <a:buSzTx/>
              <a:buFontTx/>
              <a:buNone/>
              <a:tabLst>
                <a:tab pos="2187575" algn="ctr"/>
                <a:tab pos="4613275" algn="r"/>
              </a:tabLst>
            </a:pPr>
            <a:r>
              <a:rPr kumimoji="0" lang="zh-CN" b="1"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国民财富表的基本平衡关系是：</a:t>
            </a:r>
            <a:endParaRPr kumimoji="0" lang="zh-CN" b="1"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R="0" lvl="0" indent="712788" algn="l" defTabSz="914400" rtl="0" eaLnBrk="0" fontAlgn="base" latinLnBrk="0" hangingPunct="0">
              <a:lnSpc>
                <a:spcPct val="150000"/>
              </a:lnSpc>
              <a:spcBef>
                <a:spcPct val="0"/>
              </a:spcBef>
              <a:spcAft>
                <a:spcPct val="0"/>
              </a:spcAft>
              <a:buClrTx/>
              <a:buSzTx/>
              <a:buFontTx/>
              <a:buNone/>
              <a:tabLst>
                <a:tab pos="2187575" algn="ctr"/>
                <a:tab pos="4613275" algn="r"/>
              </a:tabLst>
            </a:pPr>
            <a:r>
              <a:rPr kumimoji="0" lang="zh-CN" altLang="en-US" b="1"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	非金融资产</a:t>
            </a:r>
            <a:r>
              <a:rPr kumimoji="0" lang="en-US" altLang="zh-CN" b="1"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t>
            </a:r>
            <a:r>
              <a:rPr kumimoji="0" lang="zh-CN" altLang="en-US" b="1"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国外金融资产</a:t>
            </a:r>
            <a:r>
              <a:rPr kumimoji="0" lang="en-US" altLang="zh-CN" b="1"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t>
            </a:r>
            <a:r>
              <a:rPr kumimoji="0" lang="zh-CN" altLang="en-US" b="1"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国外金融负债</a:t>
            </a:r>
            <a:r>
              <a:rPr kumimoji="0" lang="en-US" altLang="zh-CN" b="1"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t>
            </a:r>
            <a:r>
              <a:rPr kumimoji="0" lang="zh-CN" altLang="en-US" b="1"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净值  	</a:t>
            </a:r>
            <a:endParaRPr kumimoji="0" lang="zh-CN" altLang="en-US" b="1"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R="0" lvl="0" indent="712788" algn="l" defTabSz="914400" rtl="0" eaLnBrk="0" fontAlgn="base" latinLnBrk="0" hangingPunct="0">
              <a:lnSpc>
                <a:spcPct val="150000"/>
              </a:lnSpc>
              <a:spcBef>
                <a:spcPct val="0"/>
              </a:spcBef>
              <a:spcAft>
                <a:spcPct val="0"/>
              </a:spcAft>
              <a:buClrTx/>
              <a:buSzTx/>
              <a:buFontTx/>
              <a:buNone/>
              <a:tabLst>
                <a:tab pos="2187575" algn="ctr"/>
                <a:tab pos="4613275" algn="r"/>
              </a:tabLst>
            </a:pPr>
            <a:r>
              <a:rPr kumimoji="0" lang="zh-CN" altLang="en-US" b="1"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即：非金融资产</a:t>
            </a:r>
            <a:r>
              <a:rPr kumimoji="0" lang="en-US" altLang="zh-CN" b="1"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t>
            </a:r>
            <a:r>
              <a:rPr kumimoji="0" lang="zh-CN" altLang="en-US" b="1"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国外金融净资产</a:t>
            </a:r>
            <a:r>
              <a:rPr kumimoji="0" lang="en-US" altLang="zh-CN" b="1"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a:t>
            </a:r>
            <a:r>
              <a:rPr kumimoji="0" lang="zh-CN" altLang="en-US" b="1"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净值 	</a:t>
            </a:r>
            <a:endParaRPr kumimoji="0" lang="zh-CN" altLang="en-US" b="1"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a:p>
            <a:pPr marL="0" marR="0" lvl="0" indent="269875" algn="l" defTabSz="914400" rtl="0" eaLnBrk="0" fontAlgn="base" latinLnBrk="0" hangingPunct="0">
              <a:lnSpc>
                <a:spcPct val="150000"/>
              </a:lnSpc>
              <a:spcBef>
                <a:spcPct val="0"/>
              </a:spcBef>
              <a:spcAft>
                <a:spcPct val="0"/>
              </a:spcAft>
              <a:buClrTx/>
              <a:buSzTx/>
              <a:buFontTx/>
              <a:buNone/>
              <a:tabLst>
                <a:tab pos="2187575" algn="ctr"/>
                <a:tab pos="4613275" algn="r"/>
              </a:tabLst>
            </a:pPr>
            <a:r>
              <a:rPr kumimoji="0" lang="zh-CN" altLang="en-US" b="1"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净值即国民财富</a:t>
            </a:r>
            <a:r>
              <a:rPr kumimoji="0" lang="zh-CN" altLang="en-US" b="1"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，是国民财富表的平衡项。</a:t>
            </a:r>
            <a:endParaRPr kumimoji="0" lang="en-US" altLang="zh-CN" b="1"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endParaRPr>
          </a:p>
        </p:txBody>
      </p:sp>
      <p:sp>
        <p:nvSpPr>
          <p:cNvPr id="11" name="矩形 10"/>
          <p:cNvSpPr/>
          <p:nvPr/>
        </p:nvSpPr>
        <p:spPr>
          <a:xfrm>
            <a:off x="3718942" y="1773610"/>
            <a:ext cx="5362365" cy="400110"/>
          </a:xfrm>
          <a:prstGeom prst="rect">
            <a:avLst/>
          </a:prstGeom>
        </p:spPr>
        <p:txBody>
          <a:bodyPr wrap="none">
            <a:spAutoFit/>
          </a:bodyPr>
          <a:lstStyle/>
          <a:p>
            <a:pPr lvl="0" indent="269875" algn="ctr" eaLnBrk="0" fontAlgn="base" hangingPunct="0">
              <a:spcBef>
                <a:spcPct val="0"/>
              </a:spcBef>
              <a:spcAft>
                <a:spcPct val="0"/>
              </a:spcAft>
              <a:tabLst>
                <a:tab pos="2187575" algn="ctr"/>
                <a:tab pos="4613275" algn="r"/>
              </a:tabLst>
            </a:pPr>
            <a:r>
              <a:rPr lang="zh-CN" altLang="en-US" sz="2000" b="1" dirty="0" smtClean="0">
                <a:solidFill>
                  <a:srgbClr val="000000"/>
                </a:solidFill>
                <a:latin typeface="微软雅黑" pitchFamily="34" charset="-122"/>
                <a:ea typeface="微软雅黑" pitchFamily="34" charset="-122"/>
                <a:cs typeface="Times New Roman" pitchFamily="18" charset="0"/>
              </a:rPr>
              <a:t>表</a:t>
            </a:r>
            <a:r>
              <a:rPr lang="en-US" altLang="zh-CN" sz="2000" b="1" dirty="0" smtClean="0">
                <a:solidFill>
                  <a:srgbClr val="000000"/>
                </a:solidFill>
                <a:latin typeface="微软雅黑" pitchFamily="34" charset="-122"/>
                <a:ea typeface="微软雅黑" pitchFamily="34" charset="-122"/>
                <a:cs typeface="Times New Roman" pitchFamily="18" charset="0"/>
              </a:rPr>
              <a:t>2.7   </a:t>
            </a:r>
            <a:r>
              <a:rPr lang="zh-CN" altLang="en-US" sz="2000" b="1" dirty="0" smtClean="0">
                <a:solidFill>
                  <a:srgbClr val="000000"/>
                </a:solidFill>
                <a:latin typeface="微软雅黑" pitchFamily="34" charset="-122"/>
                <a:ea typeface="微软雅黑" pitchFamily="34" charset="-122"/>
                <a:cs typeface="Times New Roman" pitchFamily="18" charset="0"/>
              </a:rPr>
              <a:t>国民财富表                   单位：亿元</a:t>
            </a:r>
            <a:endParaRPr lang="zh-CN" altLang="en-US" sz="2000" b="1" dirty="0" smtClean="0">
              <a:solidFill>
                <a:prstClr val="black"/>
              </a:solidFill>
              <a:latin typeface="微软雅黑" pitchFamily="34" charset="-122"/>
              <a:ea typeface="微软雅黑" pitchFamily="34" charset="-122"/>
              <a:cs typeface="宋体" pitchFamily="2" charset="-122"/>
            </a:endParaRPr>
          </a:p>
        </p:txBody>
      </p:sp>
      <p:sp>
        <p:nvSpPr>
          <p:cNvPr id="10" name="对角圆角矩形 10">
            <a:extLst>
              <a:ext uri="{FF2B5EF4-FFF2-40B4-BE49-F238E27FC236}">
                <a16:creationId xmlns:a16="http://schemas.microsoft.com/office/drawing/2014/main" id="{347A1711-A3EC-47E2-9FCB-812AB9F2297C}"/>
              </a:ext>
            </a:extLst>
          </p:cNvPr>
          <p:cNvSpPr/>
          <p:nvPr/>
        </p:nvSpPr>
        <p:spPr>
          <a:xfrm>
            <a:off x="190550" y="1116464"/>
            <a:ext cx="3888432" cy="720167"/>
          </a:xfrm>
          <a:prstGeom prst="round2Diag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（五）国民</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财富表</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7A0A50-A1E9-47F1-B630-0444970FB2E5}"/>
              </a:ext>
            </a:extLst>
          </p:cNvPr>
          <p:cNvSpPr/>
          <p:nvPr/>
        </p:nvSpPr>
        <p:spPr>
          <a:xfrm>
            <a:off x="803865" y="323439"/>
            <a:ext cx="5519460" cy="1969770"/>
          </a:xfrm>
          <a:prstGeom prst="rect">
            <a:avLst/>
          </a:prstGeom>
        </p:spPr>
        <p:txBody>
          <a:bodyPr wrap="none">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五、资产与负债统计数据应用</a:t>
            </a:r>
          </a:p>
          <a:p>
            <a:endParaRPr lang="zh-CN" altLang="en-US" sz="3000" b="1" dirty="0" smtClean="0">
              <a:solidFill>
                <a:schemeClr val="bg1"/>
              </a:solidFill>
              <a:latin typeface="宋体" pitchFamily="2" charset="-122"/>
              <a:ea typeface="宋体" pitchFamily="2" charset="-122"/>
            </a:endParaRP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3"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CH2-4</a:t>
            </a:r>
            <a:r>
              <a:rPr lang="zh-CN" altLang="en-US" dirty="0" smtClean="0">
                <a:latin typeface="KaiTi" panose="02010609060101010101" pitchFamily="49" charset="-122"/>
                <a:ea typeface="KaiTi" panose="02010609060101010101" pitchFamily="49" charset="-122"/>
              </a:rPr>
              <a:t> 资产与负债统计</a:t>
            </a:r>
            <a:endParaRPr lang="zh-CN" altLang="en-US" dirty="0">
              <a:latin typeface="KaiTi" panose="02010609060101010101" pitchFamily="49" charset="-122"/>
              <a:ea typeface="KaiTi" panose="02010609060101010101" pitchFamily="49" charset="-122"/>
            </a:endParaRPr>
          </a:p>
        </p:txBody>
      </p:sp>
      <p:sp>
        <p:nvSpPr>
          <p:cNvPr id="5"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75</a:t>
            </a:fld>
            <a:endParaRPr lang="zh-CN" altLang="en-US" dirty="0"/>
          </a:p>
        </p:txBody>
      </p:sp>
      <p:sp>
        <p:nvSpPr>
          <p:cNvPr id="86017" name="Rectangle 1"/>
          <p:cNvSpPr>
            <a:spLocks noChangeArrowheads="1"/>
          </p:cNvSpPr>
          <p:nvPr/>
        </p:nvSpPr>
        <p:spPr bwMode="auto">
          <a:xfrm>
            <a:off x="1630710" y="2469229"/>
            <a:ext cx="9145016" cy="2954655"/>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269875" algn="l" defTabSz="914400" rtl="0" eaLnBrk="0" fontAlgn="base" latinLnBrk="0" hangingPunct="0">
              <a:lnSpc>
                <a:spcPct val="150000"/>
              </a:lnSpc>
              <a:spcBef>
                <a:spcPct val="0"/>
              </a:spcBef>
              <a:spcAft>
                <a:spcPct val="0"/>
              </a:spcAft>
              <a:buClrTx/>
              <a:buSzTx/>
              <a:buFontTx/>
              <a:buNone/>
              <a:tabLst/>
            </a:pPr>
            <a:r>
              <a:rPr kumimoji="0" lang="en-US" altLang="zh-CN" b="1" i="0" u="none" strike="noStrike" cap="none" normalizeH="0" baseline="0" dirty="0" smtClean="0">
                <a:ln>
                  <a:noFill/>
                </a:ln>
                <a:effectLst/>
                <a:latin typeface="微软雅黑" pitchFamily="34" charset="-122"/>
                <a:ea typeface="微软雅黑" pitchFamily="34" charset="-122"/>
                <a:cs typeface="宋体" pitchFamily="2" charset="-122"/>
              </a:rPr>
              <a:t>2008</a:t>
            </a:r>
            <a:r>
              <a:rPr kumimoji="0" lang="zh-CN" altLang="en-US" b="1" i="0" u="none" strike="noStrike" cap="none" normalizeH="0" baseline="0" dirty="0" smtClean="0">
                <a:ln>
                  <a:noFill/>
                </a:ln>
                <a:effectLst/>
                <a:latin typeface="微软雅黑" pitchFamily="34" charset="-122"/>
                <a:ea typeface="微软雅黑" pitchFamily="34" charset="-122"/>
                <a:cs typeface="宋体" pitchFamily="2" charset="-122"/>
              </a:rPr>
              <a:t>年金融危机以来，与国际资产负债表相对应的</a:t>
            </a:r>
            <a:r>
              <a:rPr kumimoji="0" lang="zh-CN" altLang="en-US" b="1"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资产负债表分析方法</a:t>
            </a:r>
            <a:r>
              <a:rPr kumimoji="0" lang="en-US" altLang="zh-CN" b="1"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(Balance Sheet Approach, BSA)</a:t>
            </a:r>
            <a:r>
              <a:rPr kumimoji="0" lang="zh-CN" altLang="en-US" b="1" i="0" u="none" strike="noStrike" cap="none" normalizeH="0" baseline="0" dirty="0" smtClean="0">
                <a:ln>
                  <a:noFill/>
                </a:ln>
                <a:effectLst/>
                <a:latin typeface="微软雅黑" pitchFamily="34" charset="-122"/>
                <a:ea typeface="微软雅黑" pitchFamily="34" charset="-122"/>
                <a:cs typeface="宋体" pitchFamily="2" charset="-122"/>
              </a:rPr>
              <a:t>得到了学界、政府和国际机构的广泛重视和认可，应用</a:t>
            </a:r>
            <a:r>
              <a:rPr kumimoji="0" lang="en-US" altLang="zh-CN" b="1" i="0" u="none" strike="noStrike" cap="none" normalizeH="0" baseline="0" dirty="0" smtClean="0">
                <a:ln>
                  <a:noFill/>
                </a:ln>
                <a:effectLst/>
                <a:latin typeface="微软雅黑" pitchFamily="34" charset="-122"/>
                <a:ea typeface="微软雅黑" pitchFamily="34" charset="-122"/>
                <a:cs typeface="宋体" pitchFamily="2" charset="-122"/>
              </a:rPr>
              <a:t>BSA</a:t>
            </a:r>
            <a:r>
              <a:rPr kumimoji="0" lang="zh-CN" altLang="en-US" b="1" i="0" u="none" strike="noStrike" cap="none" normalizeH="0" baseline="0" dirty="0" smtClean="0">
                <a:ln>
                  <a:noFill/>
                </a:ln>
                <a:effectLst/>
                <a:latin typeface="微软雅黑" pitchFamily="34" charset="-122"/>
                <a:ea typeface="微软雅黑" pitchFamily="34" charset="-122"/>
                <a:cs typeface="宋体" pitchFamily="2" charset="-122"/>
              </a:rPr>
              <a:t>和国家部门资产负债表数据展开的研究已经成为研究金融危机风险传导的重要流派。</a:t>
            </a:r>
          </a:p>
          <a:p>
            <a:pPr marL="0" marR="0" lvl="0" indent="269875" algn="l" defTabSz="914400" rtl="0" eaLnBrk="0" fontAlgn="base" latinLnBrk="0" hangingPunct="0">
              <a:lnSpc>
                <a:spcPct val="150000"/>
              </a:lnSpc>
              <a:spcBef>
                <a:spcPct val="0"/>
              </a:spcBef>
              <a:spcAft>
                <a:spcPct val="0"/>
              </a:spcAft>
              <a:buClrTx/>
              <a:buSzTx/>
              <a:buFontTx/>
              <a:buNone/>
              <a:tabLst/>
            </a:pPr>
            <a:r>
              <a:rPr kumimoji="0" lang="en-US" altLang="zh-CN" b="1"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Allen</a:t>
            </a:r>
            <a:r>
              <a:rPr kumimoji="0" lang="zh-CN" altLang="en-US" b="1"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和</a:t>
            </a:r>
            <a:r>
              <a:rPr kumimoji="0" lang="en-US" altLang="zh-CN" b="1"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Rosenberg</a:t>
            </a:r>
            <a:r>
              <a:rPr kumimoji="0" lang="zh-CN" altLang="en-US" b="1"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等于</a:t>
            </a:r>
            <a:r>
              <a:rPr kumimoji="0" lang="en-US" altLang="zh-CN" b="1"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2002</a:t>
            </a:r>
            <a:r>
              <a:rPr kumimoji="0" lang="zh-CN" altLang="en-US" b="1"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年提出了资产负债表分析框架</a:t>
            </a:r>
            <a:r>
              <a:rPr kumimoji="0" lang="zh-CN" altLang="en-US" b="1" i="0" u="none" strike="noStrike" cap="none" normalizeH="0" baseline="0" dirty="0" smtClean="0">
                <a:ln>
                  <a:noFill/>
                </a:ln>
                <a:effectLst/>
                <a:latin typeface="微软雅黑" pitchFamily="34" charset="-122"/>
                <a:ea typeface="微软雅黑" pitchFamily="34" charset="-122"/>
                <a:cs typeface="宋体" pitchFamily="2" charset="-122"/>
              </a:rPr>
              <a:t>，基本原理是将一国经济看成具有企业性质的经济实体，把其所有经济活动资产负债表化，基于部门间的资产负债表进行财务分析，找出它们之间的隐含关系。通过全面评价不同部门的</a:t>
            </a:r>
            <a:r>
              <a:rPr kumimoji="0" lang="zh-CN" altLang="en-US" b="1"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资本结构错配风险、期限错配风险</a:t>
            </a:r>
            <a:r>
              <a:rPr kumimoji="0" lang="zh-CN" altLang="en-US" b="1" i="0" u="none" strike="noStrike" cap="none" normalizeH="0" baseline="0" dirty="0" smtClean="0">
                <a:ln>
                  <a:noFill/>
                </a:ln>
                <a:effectLst/>
                <a:latin typeface="微软雅黑" pitchFamily="34" charset="-122"/>
                <a:ea typeface="微软雅黑" pitchFamily="34" charset="-122"/>
                <a:cs typeface="宋体" pitchFamily="2" charset="-122"/>
              </a:rPr>
              <a:t>以及</a:t>
            </a:r>
            <a:r>
              <a:rPr kumimoji="0" lang="zh-CN" altLang="en-US" b="1" i="0" u="none" strike="noStrike" cap="none" normalizeH="0" baseline="0" dirty="0" smtClean="0">
                <a:ln>
                  <a:noFill/>
                </a:ln>
                <a:solidFill>
                  <a:srgbClr val="FF0000"/>
                </a:solidFill>
                <a:effectLst/>
                <a:latin typeface="微软雅黑" pitchFamily="34" charset="-122"/>
                <a:ea typeface="微软雅黑" pitchFamily="34" charset="-122"/>
                <a:cs typeface="宋体" pitchFamily="2" charset="-122"/>
              </a:rPr>
              <a:t>货币错配风险</a:t>
            </a:r>
            <a:r>
              <a:rPr kumimoji="0" lang="zh-CN" altLang="en-US" b="1" i="0" u="none" strike="noStrike" cap="none" normalizeH="0" baseline="0" dirty="0" smtClean="0">
                <a:ln>
                  <a:noFill/>
                </a:ln>
                <a:effectLst/>
                <a:latin typeface="微软雅黑" pitchFamily="34" charset="-122"/>
                <a:ea typeface="微软雅黑" pitchFamily="34" charset="-122"/>
                <a:cs typeface="宋体" pitchFamily="2" charset="-122"/>
              </a:rPr>
              <a:t>，发现危机在不同部门乃至国家之间的传导途径。</a:t>
            </a:r>
          </a:p>
        </p:txBody>
      </p:sp>
      <p:sp>
        <p:nvSpPr>
          <p:cNvPr id="8" name="对角圆角矩形 10">
            <a:extLst>
              <a:ext uri="{FF2B5EF4-FFF2-40B4-BE49-F238E27FC236}">
                <a16:creationId xmlns:a16="http://schemas.microsoft.com/office/drawing/2014/main" id="{347A1711-A3EC-47E2-9FCB-812AB9F2297C}"/>
              </a:ext>
            </a:extLst>
          </p:cNvPr>
          <p:cNvSpPr/>
          <p:nvPr/>
        </p:nvSpPr>
        <p:spPr>
          <a:xfrm>
            <a:off x="262558" y="1186664"/>
            <a:ext cx="4320480" cy="720167"/>
          </a:xfrm>
          <a:prstGeom prst="round2Diag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（六）</a:t>
            </a:r>
            <a:r>
              <a:rPr lang="zh-CN" altLang="zh-CN"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资产负债表</a:t>
            </a:r>
            <a:r>
              <a:rPr lang="zh-CN" altLang="zh-CN"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方法</a:t>
            </a:r>
            <a:endPar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7A0A50-A1E9-47F1-B630-0444970FB2E5}"/>
              </a:ext>
            </a:extLst>
          </p:cNvPr>
          <p:cNvSpPr/>
          <p:nvPr/>
        </p:nvSpPr>
        <p:spPr>
          <a:xfrm>
            <a:off x="803865" y="323439"/>
            <a:ext cx="5519460" cy="1969770"/>
          </a:xfrm>
          <a:prstGeom prst="rect">
            <a:avLst/>
          </a:prstGeom>
        </p:spPr>
        <p:txBody>
          <a:bodyPr wrap="none">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五、资产与负债统计数据应用</a:t>
            </a:r>
          </a:p>
          <a:p>
            <a:endParaRPr lang="zh-CN" altLang="en-US" sz="3000" b="1" dirty="0" smtClean="0">
              <a:solidFill>
                <a:schemeClr val="bg1"/>
              </a:solidFill>
              <a:latin typeface="宋体" pitchFamily="2" charset="-122"/>
              <a:ea typeface="宋体" pitchFamily="2" charset="-122"/>
            </a:endParaRP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3"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CH2-4</a:t>
            </a:r>
            <a:r>
              <a:rPr lang="zh-CN" altLang="en-US" dirty="0" smtClean="0">
                <a:latin typeface="KaiTi" panose="02010609060101010101" pitchFamily="49" charset="-122"/>
                <a:ea typeface="KaiTi" panose="02010609060101010101" pitchFamily="49" charset="-122"/>
              </a:rPr>
              <a:t> 资产与负债统计</a:t>
            </a:r>
            <a:endParaRPr lang="zh-CN" altLang="en-US" dirty="0">
              <a:latin typeface="KaiTi" panose="02010609060101010101" pitchFamily="49" charset="-122"/>
              <a:ea typeface="KaiTi" panose="02010609060101010101" pitchFamily="49" charset="-122"/>
            </a:endParaRPr>
          </a:p>
        </p:txBody>
      </p:sp>
      <p:sp>
        <p:nvSpPr>
          <p:cNvPr id="5"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76</a:t>
            </a:fld>
            <a:endParaRPr lang="zh-CN" altLang="en-US" dirty="0"/>
          </a:p>
        </p:txBody>
      </p:sp>
      <p:sp>
        <p:nvSpPr>
          <p:cNvPr id="9" name="图文框 8">
            <a:extLst>
              <a:ext uri="{FF2B5EF4-FFF2-40B4-BE49-F238E27FC236}">
                <a16:creationId xmlns:a16="http://schemas.microsoft.com/office/drawing/2014/main" id="{3DF901E5-5945-4810-A7B9-9A71A58848AF}"/>
              </a:ext>
            </a:extLst>
          </p:cNvPr>
          <p:cNvSpPr/>
          <p:nvPr/>
        </p:nvSpPr>
        <p:spPr>
          <a:xfrm>
            <a:off x="478582" y="2061641"/>
            <a:ext cx="3744416" cy="4400133"/>
          </a:xfrm>
          <a:prstGeom prst="frame">
            <a:avLst>
              <a:gd name="adj1" fmla="val 5450"/>
            </a:avLst>
          </a:prstGeom>
          <a:solidFill>
            <a:schemeClr val="tx2">
              <a:lumMod val="40000"/>
              <a:lumOff val="60000"/>
              <a:alpha val="40000"/>
            </a:schemeClr>
          </a:solidFill>
          <a:ln>
            <a:noFill/>
          </a:ln>
          <a:effectLst>
            <a:outerShdw blurRad="44450" dist="27940" dir="5400000" algn="ctr">
              <a:srgbClr val="000000">
                <a:alpha val="32000"/>
              </a:srgbClr>
            </a:outerShdw>
          </a:effectLst>
        </p:spPr>
        <p:style>
          <a:lnRef idx="0">
            <a:schemeClr val="accent2">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10" name="图文框 9">
            <a:extLst>
              <a:ext uri="{FF2B5EF4-FFF2-40B4-BE49-F238E27FC236}">
                <a16:creationId xmlns:a16="http://schemas.microsoft.com/office/drawing/2014/main" id="{3DF901E5-5945-4810-A7B9-9A71A58848AF}"/>
              </a:ext>
            </a:extLst>
          </p:cNvPr>
          <p:cNvSpPr/>
          <p:nvPr/>
        </p:nvSpPr>
        <p:spPr>
          <a:xfrm>
            <a:off x="4439022" y="2061642"/>
            <a:ext cx="3672408" cy="4392488"/>
          </a:xfrm>
          <a:prstGeom prst="frame">
            <a:avLst>
              <a:gd name="adj1" fmla="val 5450"/>
            </a:avLst>
          </a:prstGeom>
          <a:solidFill>
            <a:schemeClr val="tx2">
              <a:lumMod val="40000"/>
              <a:lumOff val="60000"/>
              <a:alpha val="40000"/>
            </a:schemeClr>
          </a:solidFill>
          <a:ln>
            <a:noFill/>
          </a:ln>
          <a:effectLst>
            <a:outerShdw blurRad="44450" dist="27940" dir="5400000" algn="ctr">
              <a:srgbClr val="000000">
                <a:alpha val="32000"/>
              </a:srgbClr>
            </a:outerShdw>
          </a:effectLst>
        </p:spPr>
        <p:style>
          <a:lnRef idx="0">
            <a:schemeClr val="accent2">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11" name="TextBox 10"/>
          <p:cNvSpPr txBox="1"/>
          <p:nvPr/>
        </p:nvSpPr>
        <p:spPr>
          <a:xfrm>
            <a:off x="694606" y="2277666"/>
            <a:ext cx="3384376" cy="646331"/>
          </a:xfrm>
          <a:prstGeom prst="rect">
            <a:avLst/>
          </a:prstGeom>
          <a:solidFill>
            <a:srgbClr val="FFC000"/>
          </a:solidFill>
        </p:spPr>
        <p:txBody>
          <a:bodyPr wrap="square" rtlCol="0">
            <a:spAutoFit/>
          </a:bodyPr>
          <a:lstStyle/>
          <a:p>
            <a:pPr algn="ctr"/>
            <a:r>
              <a:rPr lang="zh-CN" altLang="zh-CN" b="1" dirty="0" smtClean="0">
                <a:latin typeface="微软雅黑" pitchFamily="34" charset="-122"/>
                <a:ea typeface="微软雅黑" pitchFamily="34" charset="-122"/>
              </a:rPr>
              <a:t>期限错配</a:t>
            </a:r>
            <a:endParaRPr lang="en-US" altLang="zh-CN" b="1" dirty="0" smtClean="0">
              <a:latin typeface="微软雅黑" pitchFamily="34" charset="-122"/>
              <a:ea typeface="微软雅黑" pitchFamily="34" charset="-122"/>
            </a:endParaRPr>
          </a:p>
          <a:p>
            <a:pPr algn="ctr"/>
            <a:r>
              <a:rPr lang="en-US" altLang="zh-CN" b="1" dirty="0" smtClean="0">
                <a:latin typeface="微软雅黑" pitchFamily="34" charset="-122"/>
                <a:ea typeface="微软雅黑" pitchFamily="34" charset="-122"/>
              </a:rPr>
              <a:t>maturity mismatch</a:t>
            </a:r>
            <a:endParaRPr lang="zh-CN" altLang="en-US" b="1" dirty="0" smtClean="0">
              <a:latin typeface="微软雅黑" pitchFamily="34" charset="-122"/>
              <a:ea typeface="微软雅黑" pitchFamily="34" charset="-122"/>
            </a:endParaRPr>
          </a:p>
        </p:txBody>
      </p:sp>
      <p:sp>
        <p:nvSpPr>
          <p:cNvPr id="12" name="TextBox 11"/>
          <p:cNvSpPr txBox="1"/>
          <p:nvPr/>
        </p:nvSpPr>
        <p:spPr>
          <a:xfrm>
            <a:off x="4655046" y="2277666"/>
            <a:ext cx="3312368" cy="646331"/>
          </a:xfrm>
          <a:prstGeom prst="rect">
            <a:avLst/>
          </a:prstGeom>
          <a:solidFill>
            <a:srgbClr val="FFC000"/>
          </a:solidFill>
        </p:spPr>
        <p:txBody>
          <a:bodyPr wrap="square" rtlCol="0">
            <a:spAutoFit/>
          </a:bodyPr>
          <a:lstStyle/>
          <a:p>
            <a:pPr algn="ctr"/>
            <a:r>
              <a:rPr lang="zh-CN" altLang="zh-CN" b="1" dirty="0" smtClean="0">
                <a:latin typeface="微软雅黑" pitchFamily="34" charset="-122"/>
                <a:ea typeface="微软雅黑" pitchFamily="34" charset="-122"/>
              </a:rPr>
              <a:t>资本结构错配</a:t>
            </a:r>
            <a:endParaRPr lang="en-US" altLang="zh-CN" b="1" dirty="0" smtClean="0">
              <a:latin typeface="微软雅黑" pitchFamily="34" charset="-122"/>
              <a:ea typeface="微软雅黑" pitchFamily="34" charset="-122"/>
            </a:endParaRPr>
          </a:p>
          <a:p>
            <a:r>
              <a:rPr lang="en-US" altLang="zh-CN" b="1" dirty="0" smtClean="0">
                <a:latin typeface="微软雅黑" pitchFamily="34" charset="-122"/>
                <a:ea typeface="微软雅黑" pitchFamily="34" charset="-122"/>
              </a:rPr>
              <a:t>capital structure mismatch</a:t>
            </a:r>
            <a:endParaRPr lang="zh-CN" altLang="en-US" b="1" dirty="0" smtClean="0">
              <a:latin typeface="微软雅黑" pitchFamily="34" charset="-122"/>
              <a:ea typeface="微软雅黑" pitchFamily="34" charset="-122"/>
            </a:endParaRPr>
          </a:p>
        </p:txBody>
      </p:sp>
      <p:sp>
        <p:nvSpPr>
          <p:cNvPr id="13" name="图文框 12">
            <a:extLst>
              <a:ext uri="{FF2B5EF4-FFF2-40B4-BE49-F238E27FC236}">
                <a16:creationId xmlns:a16="http://schemas.microsoft.com/office/drawing/2014/main" id="{3DF901E5-5945-4810-A7B9-9A71A58848AF}"/>
              </a:ext>
            </a:extLst>
          </p:cNvPr>
          <p:cNvSpPr/>
          <p:nvPr/>
        </p:nvSpPr>
        <p:spPr>
          <a:xfrm>
            <a:off x="8327454" y="2061642"/>
            <a:ext cx="3672408" cy="4392488"/>
          </a:xfrm>
          <a:prstGeom prst="frame">
            <a:avLst>
              <a:gd name="adj1" fmla="val 5450"/>
            </a:avLst>
          </a:prstGeom>
          <a:solidFill>
            <a:schemeClr val="tx2">
              <a:lumMod val="40000"/>
              <a:lumOff val="60000"/>
              <a:alpha val="40000"/>
            </a:schemeClr>
          </a:solidFill>
          <a:ln>
            <a:noFill/>
          </a:ln>
          <a:effectLst>
            <a:outerShdw blurRad="44450" dist="27940" dir="5400000" algn="ctr">
              <a:srgbClr val="000000">
                <a:alpha val="32000"/>
              </a:srgbClr>
            </a:outerShdw>
          </a:effectLst>
        </p:spPr>
        <p:style>
          <a:lnRef idx="0">
            <a:schemeClr val="accent2">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14" name="TextBox 13"/>
          <p:cNvSpPr txBox="1"/>
          <p:nvPr/>
        </p:nvSpPr>
        <p:spPr>
          <a:xfrm>
            <a:off x="8543478" y="2277666"/>
            <a:ext cx="3240360" cy="646331"/>
          </a:xfrm>
          <a:prstGeom prst="rect">
            <a:avLst/>
          </a:prstGeom>
          <a:solidFill>
            <a:srgbClr val="FFC000"/>
          </a:solidFill>
        </p:spPr>
        <p:txBody>
          <a:bodyPr wrap="square" rtlCol="0">
            <a:spAutoFit/>
          </a:bodyPr>
          <a:lstStyle/>
          <a:p>
            <a:pPr algn="ctr"/>
            <a:r>
              <a:rPr lang="zh-CN" altLang="zh-CN" b="1" dirty="0" smtClean="0">
                <a:latin typeface="微软雅黑" pitchFamily="34" charset="-122"/>
                <a:ea typeface="微软雅黑" pitchFamily="34" charset="-122"/>
              </a:rPr>
              <a:t>货币错配</a:t>
            </a:r>
            <a:r>
              <a:rPr lang="en-US" altLang="zh-CN" b="1" dirty="0" smtClean="0">
                <a:latin typeface="微软雅黑" pitchFamily="34" charset="-122"/>
                <a:ea typeface="微软雅黑" pitchFamily="34" charset="-122"/>
              </a:rPr>
              <a:t> </a:t>
            </a:r>
          </a:p>
          <a:p>
            <a:pPr algn="ctr"/>
            <a:r>
              <a:rPr lang="en-US" altLang="zh-CN" b="1" dirty="0" smtClean="0">
                <a:latin typeface="微软雅黑" pitchFamily="34" charset="-122"/>
                <a:ea typeface="微软雅黑" pitchFamily="34" charset="-122"/>
              </a:rPr>
              <a:t>currency mismatch</a:t>
            </a:r>
            <a:endParaRPr lang="zh-CN" altLang="en-US" b="1" dirty="0" smtClean="0">
              <a:latin typeface="微软雅黑" pitchFamily="34" charset="-122"/>
              <a:ea typeface="微软雅黑" pitchFamily="34" charset="-122"/>
            </a:endParaRPr>
          </a:p>
        </p:txBody>
      </p:sp>
      <p:sp>
        <p:nvSpPr>
          <p:cNvPr id="15" name="矩形 14"/>
          <p:cNvSpPr/>
          <p:nvPr/>
        </p:nvSpPr>
        <p:spPr>
          <a:xfrm>
            <a:off x="694606" y="3069754"/>
            <a:ext cx="3384376" cy="3240360"/>
          </a:xfrm>
          <a:prstGeom prst="rect">
            <a:avLst/>
          </a:prstGeom>
          <a:solidFill>
            <a:schemeClr val="bg1">
              <a:lumMod val="85000"/>
            </a:schemeClr>
          </a:solidFill>
        </p:spPr>
        <p:txBody>
          <a:bodyPr wrap="square">
            <a:spAutoFit/>
          </a:bodyPr>
          <a:lstStyle/>
          <a:p>
            <a:r>
              <a:rPr lang="zh-CN" altLang="zh-CN" b="1" dirty="0" smtClean="0">
                <a:latin typeface="微软雅黑" pitchFamily="34" charset="-122"/>
                <a:ea typeface="微软雅黑" pitchFamily="34" charset="-122"/>
              </a:rPr>
              <a:t>指</a:t>
            </a:r>
            <a:r>
              <a:rPr lang="zh-CN" altLang="zh-CN" b="1" dirty="0" smtClean="0">
                <a:solidFill>
                  <a:srgbClr val="FF0000"/>
                </a:solidFill>
                <a:latin typeface="微软雅黑" pitchFamily="34" charset="-122"/>
                <a:ea typeface="微软雅黑" pitchFamily="34" charset="-122"/>
              </a:rPr>
              <a:t>资产的期限结构与债务的期限结构不对称</a:t>
            </a:r>
            <a:r>
              <a:rPr lang="zh-CN" altLang="zh-CN" b="1" dirty="0" smtClean="0">
                <a:latin typeface="微软雅黑" pitchFamily="34" charset="-122"/>
                <a:ea typeface="微软雅黑" pitchFamily="34" charset="-122"/>
              </a:rPr>
              <a:t>，资产主要是长期资产，而负债主要是流动负债，导致流动资产不足以偿付流动负债。对银行和企业来说，经常犯的错误是将短期负债进行长期投资，即“借短用长”。金融部门经营负债业务和资产业务，最主要就是遵循期限配对原则，即短期资金来源作为短期的资金运用，长期资金来源作为长期的资金运用。</a:t>
            </a:r>
            <a:endParaRPr lang="zh-CN" altLang="en-US" b="1" dirty="0">
              <a:latin typeface="微软雅黑" pitchFamily="34" charset="-122"/>
              <a:ea typeface="微软雅黑" pitchFamily="34" charset="-122"/>
            </a:endParaRPr>
          </a:p>
        </p:txBody>
      </p:sp>
      <p:sp>
        <p:nvSpPr>
          <p:cNvPr id="16" name="矩形 15"/>
          <p:cNvSpPr/>
          <p:nvPr/>
        </p:nvSpPr>
        <p:spPr>
          <a:xfrm>
            <a:off x="4655047" y="3069754"/>
            <a:ext cx="3240360" cy="3168352"/>
          </a:xfrm>
          <a:prstGeom prst="rect">
            <a:avLst/>
          </a:prstGeom>
          <a:solidFill>
            <a:schemeClr val="bg1">
              <a:lumMod val="85000"/>
            </a:schemeClr>
          </a:solidFill>
        </p:spPr>
        <p:txBody>
          <a:bodyPr wrap="square">
            <a:spAutoFit/>
          </a:bodyPr>
          <a:lstStyle/>
          <a:p>
            <a:r>
              <a:rPr lang="zh-CN" altLang="zh-CN" b="1" dirty="0" smtClean="0">
                <a:latin typeface="微软雅黑" pitchFamily="34" charset="-122"/>
                <a:ea typeface="微软雅黑" pitchFamily="34" charset="-122"/>
              </a:rPr>
              <a:t>指权益实体过分依赖刚性负债融资，而资本金或所有者权益在融资结构中的比例过低，出现</a:t>
            </a:r>
            <a:r>
              <a:rPr lang="zh-CN" altLang="zh-CN" b="1" dirty="0" smtClean="0">
                <a:solidFill>
                  <a:srgbClr val="FF0000"/>
                </a:solidFill>
                <a:latin typeface="微软雅黑" pitchFamily="34" charset="-122"/>
                <a:ea typeface="微软雅黑" pitchFamily="34" charset="-122"/>
              </a:rPr>
              <a:t>资产负债率偏高或杠杆率偏高</a:t>
            </a:r>
            <a:r>
              <a:rPr lang="zh-CN" altLang="zh-CN" b="1" dirty="0" smtClean="0">
                <a:latin typeface="微软雅黑" pitchFamily="34" charset="-122"/>
                <a:ea typeface="微软雅黑" pitchFamily="34" charset="-122"/>
              </a:rPr>
              <a:t>的现象。当一个部门受到冲击时，因股权融资不足缺乏缓冲，所以过度依赖债权融资，特别是短期债权融资，不仅会导致资本结构错配，还会造成期限错配造成流动性风险。</a:t>
            </a:r>
            <a:endParaRPr lang="en-US" altLang="zh-CN" b="1" dirty="0" smtClean="0">
              <a:latin typeface="微软雅黑" pitchFamily="34" charset="-122"/>
              <a:ea typeface="微软雅黑" pitchFamily="34" charset="-122"/>
            </a:endParaRPr>
          </a:p>
          <a:p>
            <a:endParaRPr lang="zh-CN" altLang="en-US" b="1" dirty="0">
              <a:latin typeface="微软雅黑" pitchFamily="34" charset="-122"/>
              <a:ea typeface="微软雅黑" pitchFamily="34" charset="-122"/>
            </a:endParaRPr>
          </a:p>
        </p:txBody>
      </p:sp>
      <p:sp>
        <p:nvSpPr>
          <p:cNvPr id="17" name="矩形 16"/>
          <p:cNvSpPr/>
          <p:nvPr/>
        </p:nvSpPr>
        <p:spPr>
          <a:xfrm>
            <a:off x="8543477" y="3069754"/>
            <a:ext cx="3240361" cy="3168352"/>
          </a:xfrm>
          <a:prstGeom prst="rect">
            <a:avLst/>
          </a:prstGeom>
          <a:solidFill>
            <a:schemeClr val="bg1">
              <a:lumMod val="85000"/>
            </a:schemeClr>
          </a:solidFill>
        </p:spPr>
        <p:txBody>
          <a:bodyPr wrap="square">
            <a:spAutoFit/>
          </a:bodyPr>
          <a:lstStyle/>
          <a:p>
            <a:r>
              <a:rPr lang="zh-CN" altLang="zh-CN" b="1" dirty="0" smtClean="0">
                <a:latin typeface="微软雅黑" pitchFamily="34" charset="-122"/>
                <a:ea typeface="微软雅黑" pitchFamily="34" charset="-122"/>
              </a:rPr>
              <a:t>指当一个权益实体的</a:t>
            </a:r>
            <a:r>
              <a:rPr lang="zh-CN" altLang="zh-CN" b="1" dirty="0" smtClean="0">
                <a:solidFill>
                  <a:srgbClr val="FF0000"/>
                </a:solidFill>
                <a:latin typeface="微软雅黑" pitchFamily="34" charset="-122"/>
                <a:ea typeface="微软雅黑" pitchFamily="34" charset="-122"/>
              </a:rPr>
              <a:t>资产和负债的币种结构不同</a:t>
            </a:r>
            <a:r>
              <a:rPr lang="zh-CN" altLang="zh-CN" b="1" dirty="0" smtClean="0">
                <a:latin typeface="微软雅黑" pitchFamily="34" charset="-122"/>
                <a:ea typeface="微软雅黑" pitchFamily="34" charset="-122"/>
              </a:rPr>
              <a:t>，其权益的净值或净收入对汇率变动敏感时，就会有货币错配风险。货币错配问题主要体现在对外资产负债表中，例如，债务以外币标识，资产以本币标识，在本币严重贬值时本国资产将会损失，而名义外币资产不变，那么偿还相同本金的外币债务需要付出的本币就更多了。</a:t>
            </a:r>
            <a:endParaRPr lang="zh-CN" altLang="en-US" b="1" dirty="0" smtClean="0">
              <a:latin typeface="微软雅黑" pitchFamily="34" charset="-122"/>
              <a:ea typeface="微软雅黑" pitchFamily="34" charset="-122"/>
            </a:endParaRPr>
          </a:p>
        </p:txBody>
      </p:sp>
      <p:sp>
        <p:nvSpPr>
          <p:cNvPr id="18" name="对角圆角矩形 10">
            <a:extLst>
              <a:ext uri="{FF2B5EF4-FFF2-40B4-BE49-F238E27FC236}">
                <a16:creationId xmlns:a16="http://schemas.microsoft.com/office/drawing/2014/main" id="{347A1711-A3EC-47E2-9FCB-812AB9F2297C}"/>
              </a:ext>
            </a:extLst>
          </p:cNvPr>
          <p:cNvSpPr/>
          <p:nvPr/>
        </p:nvSpPr>
        <p:spPr>
          <a:xfrm>
            <a:off x="262558" y="1186664"/>
            <a:ext cx="4320480" cy="720167"/>
          </a:xfrm>
          <a:prstGeom prst="round2Diag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（六）</a:t>
            </a:r>
            <a:r>
              <a:rPr lang="zh-CN" altLang="zh-CN"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资产负债表</a:t>
            </a:r>
            <a:r>
              <a:rPr lang="zh-CN" altLang="zh-CN"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方法</a:t>
            </a:r>
            <a:endPar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7A0A50-A1E9-47F1-B630-0444970FB2E5}"/>
              </a:ext>
            </a:extLst>
          </p:cNvPr>
          <p:cNvSpPr/>
          <p:nvPr/>
        </p:nvSpPr>
        <p:spPr>
          <a:xfrm>
            <a:off x="803865" y="323439"/>
            <a:ext cx="5519460" cy="1969770"/>
          </a:xfrm>
          <a:prstGeom prst="rect">
            <a:avLst/>
          </a:prstGeom>
        </p:spPr>
        <p:txBody>
          <a:bodyPr wrap="none">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五、资产与负债统计数据应用</a:t>
            </a:r>
          </a:p>
          <a:p>
            <a:endParaRPr lang="zh-CN" altLang="en-US" sz="3000" b="1" dirty="0" smtClean="0">
              <a:solidFill>
                <a:schemeClr val="bg1"/>
              </a:solidFill>
              <a:latin typeface="宋体" pitchFamily="2" charset="-122"/>
              <a:ea typeface="宋体" pitchFamily="2" charset="-122"/>
            </a:endParaRP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3"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CH2-4</a:t>
            </a:r>
            <a:r>
              <a:rPr lang="zh-CN" altLang="en-US" dirty="0" smtClean="0">
                <a:latin typeface="KaiTi" panose="02010609060101010101" pitchFamily="49" charset="-122"/>
                <a:ea typeface="KaiTi" panose="02010609060101010101" pitchFamily="49" charset="-122"/>
              </a:rPr>
              <a:t> 资产与负债统计</a:t>
            </a:r>
            <a:endParaRPr lang="zh-CN" altLang="en-US" dirty="0">
              <a:latin typeface="KaiTi" panose="02010609060101010101" pitchFamily="49" charset="-122"/>
              <a:ea typeface="KaiTi" panose="02010609060101010101" pitchFamily="49" charset="-122"/>
            </a:endParaRPr>
          </a:p>
        </p:txBody>
      </p:sp>
      <p:sp>
        <p:nvSpPr>
          <p:cNvPr id="5"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77</a:t>
            </a:fld>
            <a:endParaRPr lang="zh-CN" altLang="en-US" dirty="0"/>
          </a:p>
        </p:txBody>
      </p:sp>
      <p:sp>
        <p:nvSpPr>
          <p:cNvPr id="8" name="对角圆角矩形 10">
            <a:extLst>
              <a:ext uri="{FF2B5EF4-FFF2-40B4-BE49-F238E27FC236}">
                <a16:creationId xmlns:a16="http://schemas.microsoft.com/office/drawing/2014/main" id="{347A1711-A3EC-47E2-9FCB-812AB9F2297C}"/>
              </a:ext>
            </a:extLst>
          </p:cNvPr>
          <p:cNvSpPr/>
          <p:nvPr/>
        </p:nvSpPr>
        <p:spPr>
          <a:xfrm>
            <a:off x="201191" y="1053530"/>
            <a:ext cx="5040560" cy="720167"/>
          </a:xfrm>
          <a:prstGeom prst="round2Diag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（三）</a:t>
            </a:r>
            <a:r>
              <a:rPr lang="zh-CN" altLang="zh-CN"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资产负债</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表</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总量</a:t>
            </a:r>
            <a:r>
              <a:rPr lang="zh-CN" altLang="zh-CN"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分析</a:t>
            </a:r>
            <a:endPar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矩形 9"/>
          <p:cNvSpPr/>
          <p:nvPr/>
        </p:nvSpPr>
        <p:spPr>
          <a:xfrm>
            <a:off x="1342678" y="2349674"/>
            <a:ext cx="7798147" cy="4108817"/>
          </a:xfrm>
          <a:prstGeom prst="rect">
            <a:avLst/>
          </a:prstGeom>
        </p:spPr>
        <p:txBody>
          <a:bodyPr wrap="square">
            <a:spAutoFit/>
          </a:bodyPr>
          <a:lstStyle/>
          <a:p>
            <a:pPr marL="450850" indent="-450850">
              <a:lnSpc>
                <a:spcPct val="150000"/>
              </a:lnSpc>
              <a:buFont typeface="Wingdings" pitchFamily="2" charset="2"/>
              <a:buChar char="n"/>
            </a:pPr>
            <a:r>
              <a:rPr lang="zh-CN" altLang="zh-CN" b="1" dirty="0" smtClean="0">
                <a:latin typeface="微软雅黑" pitchFamily="34" charset="-122"/>
                <a:ea typeface="微软雅黑" pitchFamily="34" charset="-122"/>
                <a:cs typeface="宋体" pitchFamily="2" charset="-122"/>
              </a:rPr>
              <a:t>根据资产负债表所列示项目的详细程度，可以就资产负债表中的</a:t>
            </a:r>
            <a:r>
              <a:rPr lang="zh-CN" altLang="zh-CN" b="1" dirty="0" smtClean="0">
                <a:solidFill>
                  <a:srgbClr val="FF0000"/>
                </a:solidFill>
                <a:latin typeface="微软雅黑" pitchFamily="34" charset="-122"/>
                <a:ea typeface="微软雅黑" pitchFamily="34" charset="-122"/>
                <a:cs typeface="宋体" pitchFamily="2" charset="-122"/>
              </a:rPr>
              <a:t>任一项目分析其总量规模</a:t>
            </a:r>
            <a:r>
              <a:rPr lang="zh-CN" altLang="zh-CN" b="1" dirty="0" smtClean="0">
                <a:latin typeface="微软雅黑" pitchFamily="34" charset="-122"/>
                <a:ea typeface="微软雅黑" pitchFamily="34" charset="-122"/>
                <a:cs typeface="宋体" pitchFamily="2" charset="-122"/>
              </a:rPr>
              <a:t>。</a:t>
            </a:r>
          </a:p>
          <a:p>
            <a:pPr marL="450850" indent="-450850">
              <a:lnSpc>
                <a:spcPct val="150000"/>
              </a:lnSpc>
              <a:buFont typeface="Wingdings" pitchFamily="2" charset="2"/>
              <a:buChar char="n"/>
            </a:pPr>
            <a:r>
              <a:rPr lang="zh-CN" altLang="zh-CN" b="1" dirty="0" smtClean="0">
                <a:latin typeface="微软雅黑" pitchFamily="34" charset="-122"/>
                <a:ea typeface="微软雅黑" pitchFamily="34" charset="-122"/>
                <a:cs typeface="宋体" pitchFamily="2" charset="-122"/>
              </a:rPr>
              <a:t>根据部门资产负债表或分部门的账户式全国资产负债表，还能获得有关</a:t>
            </a:r>
            <a:r>
              <a:rPr lang="zh-CN" altLang="zh-CN" b="1" dirty="0" smtClean="0">
                <a:solidFill>
                  <a:srgbClr val="FF0000"/>
                </a:solidFill>
                <a:latin typeface="微软雅黑" pitchFamily="34" charset="-122"/>
                <a:ea typeface="微软雅黑" pitchFamily="34" charset="-122"/>
                <a:cs typeface="宋体" pitchFamily="2" charset="-122"/>
              </a:rPr>
              <a:t>各部门发展规模的总量指标</a:t>
            </a:r>
            <a:r>
              <a:rPr lang="zh-CN" altLang="zh-CN" b="1" dirty="0" smtClean="0">
                <a:latin typeface="微软雅黑" pitchFamily="34" charset="-122"/>
                <a:ea typeface="微软雅黑" pitchFamily="34" charset="-122"/>
                <a:cs typeface="宋体" pitchFamily="2" charset="-122"/>
              </a:rPr>
              <a:t>，能为了解国民经济各部门发展状况提供有用信息。 </a:t>
            </a:r>
            <a:endParaRPr lang="en-US" altLang="zh-CN" b="1" dirty="0" smtClean="0">
              <a:latin typeface="微软雅黑" pitchFamily="34" charset="-122"/>
              <a:ea typeface="微软雅黑" pitchFamily="34" charset="-122"/>
              <a:cs typeface="宋体" pitchFamily="2" charset="-122"/>
            </a:endParaRPr>
          </a:p>
          <a:p>
            <a:pPr marL="450850" indent="-450850">
              <a:lnSpc>
                <a:spcPct val="150000"/>
              </a:lnSpc>
              <a:buFont typeface="Wingdings" pitchFamily="2" charset="2"/>
              <a:buChar char="n"/>
            </a:pPr>
            <a:r>
              <a:rPr lang="zh-CN" altLang="zh-CN" b="1" dirty="0" smtClean="0">
                <a:latin typeface="微软雅黑" pitchFamily="34" charset="-122"/>
                <a:ea typeface="微软雅黑" pitchFamily="34" charset="-122"/>
                <a:cs typeface="宋体" pitchFamily="2" charset="-122"/>
              </a:rPr>
              <a:t>利用同期的人口总量指标，可以从资产负债表中计算得到人均的资产负债状况，从而更深刻地反映</a:t>
            </a:r>
            <a:r>
              <a:rPr lang="zh-CN" altLang="zh-CN" b="1" dirty="0" smtClean="0">
                <a:solidFill>
                  <a:srgbClr val="FF0000"/>
                </a:solidFill>
                <a:latin typeface="微软雅黑" pitchFamily="34" charset="-122"/>
                <a:ea typeface="微软雅黑" pitchFamily="34" charset="-122"/>
                <a:cs typeface="宋体" pitchFamily="2" charset="-122"/>
              </a:rPr>
              <a:t>国民经济的总体状况</a:t>
            </a:r>
            <a:r>
              <a:rPr lang="zh-CN" altLang="zh-CN" b="1" dirty="0" smtClean="0">
                <a:latin typeface="微软雅黑" pitchFamily="34" charset="-122"/>
                <a:ea typeface="微软雅黑" pitchFamily="34" charset="-122"/>
                <a:cs typeface="宋体" pitchFamily="2" charset="-122"/>
              </a:rPr>
              <a:t>。</a:t>
            </a:r>
          </a:p>
          <a:p>
            <a:pPr marL="450850" indent="-450850">
              <a:lnSpc>
                <a:spcPct val="150000"/>
              </a:lnSpc>
              <a:buFont typeface="Wingdings" pitchFamily="2" charset="2"/>
              <a:buChar char="n"/>
            </a:pPr>
            <a:r>
              <a:rPr lang="zh-CN" altLang="zh-CN" b="1" dirty="0" smtClean="0">
                <a:latin typeface="微软雅黑" pitchFamily="34" charset="-122"/>
                <a:ea typeface="微软雅黑" pitchFamily="34" charset="-122"/>
                <a:cs typeface="宋体" pitchFamily="2" charset="-122"/>
              </a:rPr>
              <a:t>利用连续的资产负债核算资料，可以进行动态对比，</a:t>
            </a:r>
            <a:r>
              <a:rPr lang="zh-CN" altLang="zh-CN" b="1" dirty="0" smtClean="0">
                <a:solidFill>
                  <a:srgbClr val="FF0000"/>
                </a:solidFill>
                <a:latin typeface="微软雅黑" pitchFamily="34" charset="-122"/>
                <a:ea typeface="微软雅黑" pitchFamily="34" charset="-122"/>
                <a:cs typeface="宋体" pitchFamily="2" charset="-122"/>
              </a:rPr>
              <a:t>分析发展速度和增长速度</a:t>
            </a:r>
            <a:r>
              <a:rPr lang="zh-CN" altLang="zh-CN" b="1" dirty="0" smtClean="0">
                <a:latin typeface="微软雅黑" pitchFamily="34" charset="-122"/>
                <a:ea typeface="微软雅黑" pitchFamily="34" charset="-122"/>
                <a:cs typeface="宋体" pitchFamily="2" charset="-122"/>
              </a:rPr>
              <a:t>。</a:t>
            </a:r>
          </a:p>
          <a:p>
            <a:pPr>
              <a:buFont typeface="Wingdings" pitchFamily="2" charset="2"/>
              <a:buChar char="n"/>
            </a:pPr>
            <a:endParaRPr lang="zh-CN" altLang="zh-CN" dirty="0"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7A0A50-A1E9-47F1-B630-0444970FB2E5}"/>
              </a:ext>
            </a:extLst>
          </p:cNvPr>
          <p:cNvSpPr/>
          <p:nvPr/>
        </p:nvSpPr>
        <p:spPr>
          <a:xfrm>
            <a:off x="803865" y="323439"/>
            <a:ext cx="5519460" cy="1969770"/>
          </a:xfrm>
          <a:prstGeom prst="rect">
            <a:avLst/>
          </a:prstGeom>
        </p:spPr>
        <p:txBody>
          <a:bodyPr wrap="none">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五、资产与负债统计数据应用</a:t>
            </a:r>
          </a:p>
          <a:p>
            <a:endParaRPr lang="zh-CN" altLang="en-US" sz="3000" b="1" dirty="0" smtClean="0">
              <a:solidFill>
                <a:schemeClr val="bg1"/>
              </a:solidFill>
              <a:latin typeface="宋体" pitchFamily="2" charset="-122"/>
              <a:ea typeface="宋体" pitchFamily="2" charset="-122"/>
            </a:endParaRP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3"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CH2-4</a:t>
            </a:r>
            <a:r>
              <a:rPr lang="zh-CN" altLang="en-US" dirty="0" smtClean="0">
                <a:latin typeface="KaiTi" panose="02010609060101010101" pitchFamily="49" charset="-122"/>
                <a:ea typeface="KaiTi" panose="02010609060101010101" pitchFamily="49" charset="-122"/>
              </a:rPr>
              <a:t> 资产与负债统计</a:t>
            </a:r>
            <a:endParaRPr lang="zh-CN" altLang="en-US" dirty="0">
              <a:latin typeface="KaiTi" panose="02010609060101010101" pitchFamily="49" charset="-122"/>
              <a:ea typeface="KaiTi" panose="02010609060101010101" pitchFamily="49" charset="-122"/>
            </a:endParaRPr>
          </a:p>
        </p:txBody>
      </p:sp>
      <p:sp>
        <p:nvSpPr>
          <p:cNvPr id="5"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78</a:t>
            </a:fld>
            <a:endParaRPr lang="zh-CN" altLang="en-US" dirty="0"/>
          </a:p>
        </p:txBody>
      </p:sp>
      <p:sp>
        <p:nvSpPr>
          <p:cNvPr id="8" name="对角圆角矩形 10">
            <a:extLst>
              <a:ext uri="{FF2B5EF4-FFF2-40B4-BE49-F238E27FC236}">
                <a16:creationId xmlns:a16="http://schemas.microsoft.com/office/drawing/2014/main" id="{347A1711-A3EC-47E2-9FCB-812AB9F2297C}"/>
              </a:ext>
            </a:extLst>
          </p:cNvPr>
          <p:cNvSpPr/>
          <p:nvPr/>
        </p:nvSpPr>
        <p:spPr>
          <a:xfrm>
            <a:off x="118542" y="1134785"/>
            <a:ext cx="5256584" cy="720167"/>
          </a:xfrm>
          <a:prstGeom prst="round2Diag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（四）</a:t>
            </a:r>
            <a:r>
              <a:rPr lang="zh-CN" altLang="zh-CN"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资产负债表</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结构</a:t>
            </a:r>
            <a:r>
              <a:rPr lang="zh-CN" altLang="zh-CN"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分析</a:t>
            </a:r>
            <a:endPar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矩形 9"/>
          <p:cNvSpPr/>
          <p:nvPr/>
        </p:nvSpPr>
        <p:spPr>
          <a:xfrm>
            <a:off x="1342678" y="2349674"/>
            <a:ext cx="7798147" cy="369332"/>
          </a:xfrm>
          <a:prstGeom prst="rect">
            <a:avLst/>
          </a:prstGeom>
        </p:spPr>
        <p:txBody>
          <a:bodyPr wrap="square">
            <a:spAutoFit/>
          </a:bodyPr>
          <a:lstStyle/>
          <a:p>
            <a:pPr>
              <a:buFont typeface="Wingdings" pitchFamily="2" charset="2"/>
              <a:buChar char="n"/>
            </a:pPr>
            <a:endParaRPr lang="zh-CN" altLang="zh-CN" dirty="0" smtClean="0">
              <a:latin typeface="楷体_GB2312" pitchFamily="49" charset="-122"/>
              <a:ea typeface="楷体_GB2312" pitchFamily="49" charset="-122"/>
            </a:endParaRPr>
          </a:p>
        </p:txBody>
      </p:sp>
      <p:sp>
        <p:nvSpPr>
          <p:cNvPr id="9" name="图文框 8">
            <a:extLst>
              <a:ext uri="{FF2B5EF4-FFF2-40B4-BE49-F238E27FC236}">
                <a16:creationId xmlns:a16="http://schemas.microsoft.com/office/drawing/2014/main" id="{3DF901E5-5945-4810-A7B9-9A71A58848AF}"/>
              </a:ext>
            </a:extLst>
          </p:cNvPr>
          <p:cNvSpPr/>
          <p:nvPr/>
        </p:nvSpPr>
        <p:spPr>
          <a:xfrm>
            <a:off x="334566" y="2061641"/>
            <a:ext cx="3456384" cy="4400133"/>
          </a:xfrm>
          <a:prstGeom prst="frame">
            <a:avLst>
              <a:gd name="adj1" fmla="val 5450"/>
            </a:avLst>
          </a:prstGeom>
          <a:solidFill>
            <a:schemeClr val="tx2">
              <a:lumMod val="40000"/>
              <a:lumOff val="60000"/>
              <a:alpha val="40000"/>
            </a:schemeClr>
          </a:solidFill>
          <a:ln>
            <a:noFill/>
          </a:ln>
          <a:effectLst>
            <a:outerShdw blurRad="44450" dist="27940" dir="5400000" algn="ctr">
              <a:srgbClr val="000000">
                <a:alpha val="32000"/>
              </a:srgbClr>
            </a:outerShdw>
          </a:effectLst>
        </p:spPr>
        <p:style>
          <a:lnRef idx="0">
            <a:schemeClr val="accent2">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11" name="图文框 10">
            <a:extLst>
              <a:ext uri="{FF2B5EF4-FFF2-40B4-BE49-F238E27FC236}">
                <a16:creationId xmlns:a16="http://schemas.microsoft.com/office/drawing/2014/main" id="{3DF901E5-5945-4810-A7B9-9A71A58848AF}"/>
              </a:ext>
            </a:extLst>
          </p:cNvPr>
          <p:cNvSpPr/>
          <p:nvPr/>
        </p:nvSpPr>
        <p:spPr>
          <a:xfrm>
            <a:off x="4078982" y="2061642"/>
            <a:ext cx="3816424" cy="4392488"/>
          </a:xfrm>
          <a:prstGeom prst="frame">
            <a:avLst>
              <a:gd name="adj1" fmla="val 5450"/>
            </a:avLst>
          </a:prstGeom>
          <a:solidFill>
            <a:schemeClr val="tx2">
              <a:lumMod val="40000"/>
              <a:lumOff val="60000"/>
              <a:alpha val="40000"/>
            </a:schemeClr>
          </a:solidFill>
          <a:ln>
            <a:noFill/>
          </a:ln>
          <a:effectLst>
            <a:outerShdw blurRad="44450" dist="27940" dir="5400000" algn="ctr">
              <a:srgbClr val="000000">
                <a:alpha val="32000"/>
              </a:srgbClr>
            </a:outerShdw>
          </a:effectLst>
        </p:spPr>
        <p:style>
          <a:lnRef idx="0">
            <a:schemeClr val="accent2">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12" name="图文框 11">
            <a:extLst>
              <a:ext uri="{FF2B5EF4-FFF2-40B4-BE49-F238E27FC236}">
                <a16:creationId xmlns:a16="http://schemas.microsoft.com/office/drawing/2014/main" id="{3DF901E5-5945-4810-A7B9-9A71A58848AF}"/>
              </a:ext>
            </a:extLst>
          </p:cNvPr>
          <p:cNvSpPr/>
          <p:nvPr/>
        </p:nvSpPr>
        <p:spPr>
          <a:xfrm>
            <a:off x="8255446" y="2061642"/>
            <a:ext cx="3744416" cy="4392488"/>
          </a:xfrm>
          <a:prstGeom prst="frame">
            <a:avLst>
              <a:gd name="adj1" fmla="val 5450"/>
            </a:avLst>
          </a:prstGeom>
          <a:solidFill>
            <a:schemeClr val="tx2">
              <a:lumMod val="40000"/>
              <a:lumOff val="60000"/>
              <a:alpha val="40000"/>
            </a:schemeClr>
          </a:solidFill>
          <a:ln>
            <a:noFill/>
          </a:ln>
          <a:effectLst>
            <a:outerShdw blurRad="44450" dist="27940" dir="5400000" algn="ctr">
              <a:srgbClr val="000000">
                <a:alpha val="32000"/>
              </a:srgbClr>
            </a:outerShdw>
          </a:effectLst>
        </p:spPr>
        <p:style>
          <a:lnRef idx="0">
            <a:schemeClr val="accent2">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13" name="TextBox 12"/>
          <p:cNvSpPr txBox="1"/>
          <p:nvPr/>
        </p:nvSpPr>
        <p:spPr>
          <a:xfrm>
            <a:off x="550590" y="2277666"/>
            <a:ext cx="3024336" cy="369332"/>
          </a:xfrm>
          <a:prstGeom prst="rect">
            <a:avLst/>
          </a:prstGeom>
          <a:solidFill>
            <a:srgbClr val="FFC000"/>
          </a:solidFill>
        </p:spPr>
        <p:txBody>
          <a:bodyPr wrap="square" rtlCol="0">
            <a:spAutoFit/>
          </a:bodyPr>
          <a:lstStyle/>
          <a:p>
            <a:pPr algn="ctr"/>
            <a:r>
              <a:rPr lang="zh-CN" altLang="zh-CN" b="1" dirty="0" smtClean="0">
                <a:latin typeface="微软雅黑" pitchFamily="34" charset="-122"/>
                <a:ea typeface="微软雅黑" pitchFamily="34" charset="-122"/>
              </a:rPr>
              <a:t>资产负债项目结构分析</a:t>
            </a:r>
            <a:endParaRPr lang="zh-CN" altLang="en-US" b="1" dirty="0" smtClean="0">
              <a:latin typeface="微软雅黑" pitchFamily="34" charset="-122"/>
              <a:ea typeface="微软雅黑" pitchFamily="34" charset="-122"/>
            </a:endParaRPr>
          </a:p>
        </p:txBody>
      </p:sp>
      <p:sp>
        <p:nvSpPr>
          <p:cNvPr id="14" name="TextBox 13"/>
          <p:cNvSpPr txBox="1"/>
          <p:nvPr/>
        </p:nvSpPr>
        <p:spPr>
          <a:xfrm>
            <a:off x="4295006" y="2277666"/>
            <a:ext cx="3384376" cy="369332"/>
          </a:xfrm>
          <a:prstGeom prst="rect">
            <a:avLst/>
          </a:prstGeom>
          <a:solidFill>
            <a:srgbClr val="FFC000"/>
          </a:solidFill>
        </p:spPr>
        <p:txBody>
          <a:bodyPr wrap="square" rtlCol="0">
            <a:spAutoFit/>
          </a:bodyPr>
          <a:lstStyle/>
          <a:p>
            <a:pPr algn="ctr"/>
            <a:r>
              <a:rPr lang="zh-CN" altLang="zh-CN" b="1" dirty="0" smtClean="0">
                <a:latin typeface="微软雅黑" pitchFamily="34" charset="-122"/>
                <a:ea typeface="微软雅黑" pitchFamily="34" charset="-122"/>
              </a:rPr>
              <a:t>部门结构分析</a:t>
            </a:r>
            <a:endParaRPr lang="zh-CN" altLang="en-US" b="1" dirty="0" smtClean="0">
              <a:latin typeface="微软雅黑" pitchFamily="34" charset="-122"/>
              <a:ea typeface="微软雅黑" pitchFamily="34" charset="-122"/>
            </a:endParaRPr>
          </a:p>
        </p:txBody>
      </p:sp>
      <p:sp>
        <p:nvSpPr>
          <p:cNvPr id="15" name="TextBox 14"/>
          <p:cNvSpPr txBox="1"/>
          <p:nvPr/>
        </p:nvSpPr>
        <p:spPr>
          <a:xfrm>
            <a:off x="8543478" y="2277666"/>
            <a:ext cx="3240360" cy="369332"/>
          </a:xfrm>
          <a:prstGeom prst="rect">
            <a:avLst/>
          </a:prstGeom>
          <a:solidFill>
            <a:srgbClr val="FFC000"/>
          </a:solidFill>
        </p:spPr>
        <p:txBody>
          <a:bodyPr wrap="square" rtlCol="0">
            <a:spAutoFit/>
          </a:bodyPr>
          <a:lstStyle/>
          <a:p>
            <a:pPr algn="ctr"/>
            <a:r>
              <a:rPr lang="zh-CN" altLang="zh-CN" b="1" dirty="0" smtClean="0">
                <a:latin typeface="微软雅黑" pitchFamily="34" charset="-122"/>
                <a:ea typeface="微软雅黑" pitchFamily="34" charset="-122"/>
              </a:rPr>
              <a:t>地区分布分析</a:t>
            </a:r>
            <a:endParaRPr lang="en-US" altLang="zh-CN" b="1" dirty="0" smtClean="0">
              <a:latin typeface="微软雅黑" pitchFamily="34" charset="-122"/>
              <a:ea typeface="微软雅黑" pitchFamily="34" charset="-122"/>
            </a:endParaRPr>
          </a:p>
        </p:txBody>
      </p:sp>
      <p:sp>
        <p:nvSpPr>
          <p:cNvPr id="16" name="矩形 15"/>
          <p:cNvSpPr/>
          <p:nvPr/>
        </p:nvSpPr>
        <p:spPr>
          <a:xfrm>
            <a:off x="766614" y="3213770"/>
            <a:ext cx="2489784" cy="1892826"/>
          </a:xfrm>
          <a:prstGeom prst="rect">
            <a:avLst/>
          </a:prstGeom>
        </p:spPr>
        <p:txBody>
          <a:bodyPr wrap="none">
            <a:spAutoFit/>
          </a:bodyPr>
          <a:lstStyle/>
          <a:p>
            <a:pPr>
              <a:lnSpc>
                <a:spcPct val="150000"/>
              </a:lnSpc>
              <a:buFont typeface="Wingdings" pitchFamily="2" charset="2"/>
              <a:buChar char="u"/>
            </a:pPr>
            <a:r>
              <a:rPr lang="zh-CN" altLang="en-US" b="1" dirty="0" smtClean="0">
                <a:latin typeface="微软雅黑" pitchFamily="34" charset="-122"/>
                <a:ea typeface="微软雅黑" pitchFamily="34" charset="-122"/>
              </a:rPr>
              <a:t>计算</a:t>
            </a:r>
            <a:r>
              <a:rPr lang="zh-CN" altLang="zh-CN" b="1" dirty="0" smtClean="0">
                <a:latin typeface="微软雅黑" pitchFamily="34" charset="-122"/>
                <a:ea typeface="微软雅黑" pitchFamily="34" charset="-122"/>
              </a:rPr>
              <a:t>资产负债率</a:t>
            </a:r>
            <a:endParaRPr lang="en-US" altLang="zh-CN" b="1" dirty="0" smtClean="0">
              <a:latin typeface="微软雅黑" pitchFamily="34" charset="-122"/>
              <a:ea typeface="微软雅黑" pitchFamily="34" charset="-122"/>
            </a:endParaRPr>
          </a:p>
          <a:p>
            <a:pPr>
              <a:lnSpc>
                <a:spcPct val="150000"/>
              </a:lnSpc>
              <a:buFont typeface="Wingdings" pitchFamily="2" charset="2"/>
              <a:buChar char="u"/>
            </a:pPr>
            <a:r>
              <a:rPr lang="zh-CN" altLang="zh-CN" b="1" dirty="0" smtClean="0">
                <a:latin typeface="微软雅黑" pitchFamily="34" charset="-122"/>
                <a:ea typeface="微软雅黑" pitchFamily="34" charset="-122"/>
              </a:rPr>
              <a:t>分析资产的内部构成</a:t>
            </a:r>
            <a:endParaRPr lang="en-US" altLang="zh-CN" b="1" dirty="0" smtClean="0">
              <a:latin typeface="微软雅黑" pitchFamily="34" charset="-122"/>
              <a:ea typeface="微软雅黑" pitchFamily="34" charset="-122"/>
            </a:endParaRPr>
          </a:p>
          <a:p>
            <a:pPr>
              <a:lnSpc>
                <a:spcPct val="150000"/>
              </a:lnSpc>
              <a:buFont typeface="Wingdings" pitchFamily="2" charset="2"/>
              <a:buChar char="u"/>
            </a:pPr>
            <a:r>
              <a:rPr lang="zh-CN" altLang="zh-CN" b="1" dirty="0" smtClean="0">
                <a:latin typeface="微软雅黑" pitchFamily="34" charset="-122"/>
                <a:ea typeface="微软雅黑" pitchFamily="34" charset="-122"/>
              </a:rPr>
              <a:t>分析</a:t>
            </a:r>
            <a:r>
              <a:rPr lang="zh-CN" altLang="en-US" b="1" dirty="0" smtClean="0">
                <a:latin typeface="微软雅黑" pitchFamily="34" charset="-122"/>
                <a:ea typeface="微软雅黑" pitchFamily="34" charset="-122"/>
              </a:rPr>
              <a:t>负债</a:t>
            </a:r>
            <a:r>
              <a:rPr lang="zh-CN" altLang="zh-CN" b="1" dirty="0" smtClean="0">
                <a:latin typeface="微软雅黑" pitchFamily="34" charset="-122"/>
                <a:ea typeface="微软雅黑" pitchFamily="34" charset="-122"/>
              </a:rPr>
              <a:t>的内部构成</a:t>
            </a:r>
            <a:endParaRPr lang="en-US" altLang="zh-CN" b="1" dirty="0" smtClean="0">
              <a:latin typeface="微软雅黑" pitchFamily="34" charset="-122"/>
              <a:ea typeface="微软雅黑" pitchFamily="34" charset="-122"/>
            </a:endParaRPr>
          </a:p>
          <a:p>
            <a:endParaRPr lang="en-US" altLang="zh-CN" dirty="0" smtClean="0"/>
          </a:p>
          <a:p>
            <a:endParaRPr lang="zh-CN" altLang="en-US" b="1" dirty="0">
              <a:latin typeface="微软雅黑" pitchFamily="34" charset="-122"/>
              <a:ea typeface="微软雅黑" pitchFamily="34" charset="-122"/>
            </a:endParaRPr>
          </a:p>
        </p:txBody>
      </p:sp>
      <p:sp>
        <p:nvSpPr>
          <p:cNvPr id="99329" name="Rectangle 1"/>
          <p:cNvSpPr>
            <a:spLocks noChangeArrowheads="1"/>
          </p:cNvSpPr>
          <p:nvPr/>
        </p:nvSpPr>
        <p:spPr bwMode="auto">
          <a:xfrm>
            <a:off x="4367014" y="2755295"/>
            <a:ext cx="3456384" cy="35548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25000"/>
              </a:lnSpc>
              <a:spcBef>
                <a:spcPct val="0"/>
              </a:spcBef>
              <a:spcAft>
                <a:spcPct val="0"/>
              </a:spcAft>
              <a:buClrTx/>
              <a:buSzTx/>
              <a:buFontTx/>
              <a:buNone/>
              <a:tabLst/>
            </a:pPr>
            <a:r>
              <a:rPr kumimoji="0" lang="en-US" altLang="zh-CN" b="1"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   </a:t>
            </a:r>
            <a:r>
              <a:rPr kumimoji="0" lang="zh-CN" b="1" i="0" u="none" strike="noStrike" cap="none" normalizeH="0" baseline="0" dirty="0" smtClean="0">
                <a:ln>
                  <a:noFill/>
                </a:ln>
                <a:solidFill>
                  <a:srgbClr val="000000"/>
                </a:solidFill>
                <a:effectLst/>
                <a:latin typeface="微软雅黑" pitchFamily="34" charset="-122"/>
                <a:ea typeface="微软雅黑" pitchFamily="34" charset="-122"/>
                <a:cs typeface="宋体" pitchFamily="2" charset="-122"/>
              </a:rPr>
              <a:t>研究各个机构部门间的资产负债比例关系，反映各个机构部门所拥有的资产负债在整个国民资产中的份额、地位和作用大小。并且，通过资产负债表可以获得国民经济中资产负债在各产业部门的分布状况和行业构成，反映生产资源的部门配置情况，为优化国民经济产业结构和制定产业发展政策提供依据。</a:t>
            </a:r>
            <a:endParaRPr kumimoji="0" lang="zh-CN" b="1" i="0" u="none" strike="noStrike" cap="none" normalizeH="0" baseline="0" dirty="0" smtClean="0">
              <a:ln>
                <a:noFill/>
              </a:ln>
              <a:solidFill>
                <a:schemeClr val="tx1"/>
              </a:solidFill>
              <a:effectLst/>
              <a:latin typeface="微软雅黑" pitchFamily="34" charset="-122"/>
              <a:ea typeface="微软雅黑" pitchFamily="34" charset="-122"/>
              <a:cs typeface="宋体" pitchFamily="2" charset="-122"/>
            </a:endParaRPr>
          </a:p>
        </p:txBody>
      </p:sp>
      <p:sp>
        <p:nvSpPr>
          <p:cNvPr id="17" name="矩形 16"/>
          <p:cNvSpPr/>
          <p:nvPr/>
        </p:nvSpPr>
        <p:spPr>
          <a:xfrm>
            <a:off x="8471470" y="2967335"/>
            <a:ext cx="3312368" cy="2585323"/>
          </a:xfrm>
          <a:prstGeom prst="rect">
            <a:avLst/>
          </a:prstGeom>
        </p:spPr>
        <p:txBody>
          <a:bodyPr wrap="square">
            <a:spAutoFit/>
          </a:bodyPr>
          <a:lstStyle/>
          <a:p>
            <a:pPr>
              <a:lnSpc>
                <a:spcPct val="150000"/>
              </a:lnSpc>
            </a:pPr>
            <a:r>
              <a:rPr lang="en-US" altLang="zh-CN" b="1" dirty="0" smtClean="0">
                <a:solidFill>
                  <a:srgbClr val="000000"/>
                </a:solidFill>
                <a:latin typeface="微软雅黑" pitchFamily="34" charset="-122"/>
                <a:ea typeface="微软雅黑" pitchFamily="34" charset="-122"/>
                <a:cs typeface="宋体" pitchFamily="2" charset="-122"/>
              </a:rPr>
              <a:t>      </a:t>
            </a:r>
            <a:r>
              <a:rPr lang="zh-CN" altLang="zh-CN" b="1" dirty="0" smtClean="0">
                <a:solidFill>
                  <a:srgbClr val="000000"/>
                </a:solidFill>
                <a:latin typeface="微软雅黑" pitchFamily="34" charset="-122"/>
                <a:ea typeface="微软雅黑" pitchFamily="34" charset="-122"/>
                <a:cs typeface="宋体" pitchFamily="2" charset="-122"/>
              </a:rPr>
              <a:t>主要是研究各地区资产分别占全国国民资产总量的比重，以此来反映整个国民资产的地区分布状况，衡量各个地区在整个国民资产中所处的相对地位</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7A0A50-A1E9-47F1-B630-0444970FB2E5}"/>
              </a:ext>
            </a:extLst>
          </p:cNvPr>
          <p:cNvSpPr/>
          <p:nvPr/>
        </p:nvSpPr>
        <p:spPr>
          <a:xfrm>
            <a:off x="803865" y="323439"/>
            <a:ext cx="5519460" cy="1969770"/>
          </a:xfrm>
          <a:prstGeom prst="rect">
            <a:avLst/>
          </a:prstGeom>
        </p:spPr>
        <p:txBody>
          <a:bodyPr wrap="none">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五、资产与负债统计数据应用</a:t>
            </a:r>
          </a:p>
          <a:p>
            <a:endParaRPr lang="zh-CN" altLang="en-US" sz="3000" b="1" dirty="0" smtClean="0">
              <a:solidFill>
                <a:schemeClr val="bg1"/>
              </a:solidFill>
              <a:latin typeface="宋体" pitchFamily="2" charset="-122"/>
              <a:ea typeface="宋体" pitchFamily="2" charset="-122"/>
            </a:endParaRP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3"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CH2-4</a:t>
            </a:r>
            <a:r>
              <a:rPr lang="zh-CN" altLang="en-US" dirty="0" smtClean="0">
                <a:latin typeface="KaiTi" panose="02010609060101010101" pitchFamily="49" charset="-122"/>
                <a:ea typeface="KaiTi" panose="02010609060101010101" pitchFamily="49" charset="-122"/>
              </a:rPr>
              <a:t> 资产与负债统计</a:t>
            </a:r>
            <a:endParaRPr lang="zh-CN" altLang="en-US" dirty="0">
              <a:latin typeface="KaiTi" panose="02010609060101010101" pitchFamily="49" charset="-122"/>
              <a:ea typeface="KaiTi" panose="02010609060101010101" pitchFamily="49" charset="-122"/>
            </a:endParaRPr>
          </a:p>
        </p:txBody>
      </p:sp>
      <p:sp>
        <p:nvSpPr>
          <p:cNvPr id="5"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79</a:t>
            </a:fld>
            <a:endParaRPr lang="zh-CN" altLang="en-US" dirty="0"/>
          </a:p>
        </p:txBody>
      </p:sp>
      <p:sp>
        <p:nvSpPr>
          <p:cNvPr id="10" name="矩形 9"/>
          <p:cNvSpPr/>
          <p:nvPr/>
        </p:nvSpPr>
        <p:spPr>
          <a:xfrm>
            <a:off x="550590" y="2349674"/>
            <a:ext cx="11017224" cy="3785652"/>
          </a:xfrm>
          <a:prstGeom prst="rect">
            <a:avLst/>
          </a:prstGeom>
        </p:spPr>
        <p:txBody>
          <a:bodyPr wrap="square">
            <a:spAutoFit/>
          </a:bodyPr>
          <a:lstStyle/>
          <a:p>
            <a:pPr marL="609600" indent="-609600">
              <a:lnSpc>
                <a:spcPct val="150000"/>
              </a:lnSpc>
              <a:buFont typeface="Wingdings" pitchFamily="2" charset="2"/>
              <a:buChar char="n"/>
            </a:pPr>
            <a:r>
              <a:rPr lang="zh-CN" altLang="en-US" sz="2000" b="1" dirty="0" smtClean="0">
                <a:solidFill>
                  <a:srgbClr val="00B050"/>
                </a:solidFill>
                <a:latin typeface="微软雅黑" pitchFamily="34" charset="-122"/>
                <a:ea typeface="微软雅黑" pitchFamily="34" charset="-122"/>
              </a:rPr>
              <a:t>利用资产负债表及其资料计算国民资产产值率、分类资产项目产值率和机构部门资产产值率</a:t>
            </a:r>
            <a:r>
              <a:rPr lang="zh-CN" altLang="en-US" sz="2000" b="1" dirty="0" smtClean="0">
                <a:latin typeface="微软雅黑" pitchFamily="34" charset="-122"/>
                <a:ea typeface="微软雅黑" pitchFamily="34" charset="-122"/>
              </a:rPr>
              <a:t>。</a:t>
            </a:r>
          </a:p>
          <a:p>
            <a:pPr marL="609600" indent="-609600">
              <a:lnSpc>
                <a:spcPct val="150000"/>
              </a:lnSpc>
              <a:buFont typeface="Wingdings" pitchFamily="2" charset="2"/>
              <a:buChar char="n"/>
            </a:pPr>
            <a:r>
              <a:rPr lang="zh-CN" altLang="en-US" sz="2000" b="1" dirty="0" smtClean="0">
                <a:solidFill>
                  <a:srgbClr val="00B050"/>
                </a:solidFill>
                <a:latin typeface="微软雅黑" pitchFamily="34" charset="-122"/>
                <a:ea typeface="微软雅黑" pitchFamily="34" charset="-122"/>
              </a:rPr>
              <a:t>计算资金利税率</a:t>
            </a:r>
            <a:r>
              <a:rPr lang="zh-CN" altLang="en-US" sz="2000" b="1" dirty="0" smtClean="0">
                <a:latin typeface="微软雅黑" pitchFamily="34" charset="-122"/>
                <a:ea typeface="微软雅黑" pitchFamily="34" charset="-122"/>
              </a:rPr>
              <a:t>，分析资金利用效果。</a:t>
            </a:r>
          </a:p>
          <a:p>
            <a:pPr marL="609600" indent="-609600">
              <a:lnSpc>
                <a:spcPct val="150000"/>
              </a:lnSpc>
            </a:pPr>
            <a:r>
              <a:rPr lang="zh-CN" altLang="en-US" sz="2000" b="1" dirty="0" smtClean="0">
                <a:latin typeface="微软雅黑" pitchFamily="34" charset="-122"/>
                <a:ea typeface="微软雅黑" pitchFamily="34" charset="-122"/>
              </a:rPr>
              <a:t>        资金利税率是反映资金创造利税情况的指标，如计算贷款利税率：</a:t>
            </a:r>
            <a:endParaRPr lang="en-US" altLang="zh-CN" sz="2000" b="1" dirty="0" smtClean="0">
              <a:latin typeface="微软雅黑" pitchFamily="34" charset="-122"/>
              <a:ea typeface="微软雅黑" pitchFamily="34" charset="-122"/>
            </a:endParaRPr>
          </a:p>
          <a:p>
            <a:pPr marL="609600" indent="-609600">
              <a:lnSpc>
                <a:spcPct val="150000"/>
              </a:lnSpc>
            </a:pP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贷款利税率</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利税总额</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国内贷款总额  </a:t>
            </a:r>
            <a:endParaRPr lang="en-US" altLang="zh-CN" sz="2000" b="1" dirty="0" smtClean="0">
              <a:latin typeface="微软雅黑" pitchFamily="34" charset="-122"/>
              <a:ea typeface="微软雅黑" pitchFamily="34" charset="-122"/>
            </a:endParaRPr>
          </a:p>
          <a:p>
            <a:pPr marL="609600" indent="-609600">
              <a:lnSpc>
                <a:spcPct val="150000"/>
              </a:lnSpc>
              <a:buFont typeface="Wingdings" pitchFamily="2" charset="2"/>
              <a:buChar char="n"/>
            </a:pPr>
            <a:r>
              <a:rPr lang="zh-CN" altLang="en-US" sz="2000" b="1" dirty="0" smtClean="0">
                <a:solidFill>
                  <a:srgbClr val="00B050"/>
                </a:solidFill>
                <a:latin typeface="微软雅黑" pitchFamily="34" charset="-122"/>
                <a:ea typeface="微软雅黑" pitchFamily="34" charset="-122"/>
              </a:rPr>
              <a:t>分析国外资金的利用效率 </a:t>
            </a:r>
          </a:p>
          <a:p>
            <a:pPr marL="609600" indent="-609600">
              <a:lnSpc>
                <a:spcPct val="150000"/>
              </a:lnSpc>
              <a:buFont typeface="Monotype Sorts" charset="2"/>
              <a:buNone/>
            </a:pPr>
            <a:r>
              <a:rPr lang="zh-CN" altLang="en-US" sz="2000" b="1" dirty="0" smtClean="0">
                <a:latin typeface="微软雅黑" pitchFamily="34" charset="-122"/>
                <a:ea typeface="微软雅黑" pitchFamily="34" charset="-122"/>
              </a:rPr>
              <a:t>              通过计算国外资金利税率、外国直接投资利税率等来反映国外资金的利用效果。</a:t>
            </a:r>
          </a:p>
          <a:p>
            <a:pPr marL="1084263" indent="530225">
              <a:lnSpc>
                <a:spcPct val="150000"/>
              </a:lnSpc>
              <a:buFont typeface="Monotype Sorts" charset="2"/>
              <a:buNone/>
            </a:pPr>
            <a:r>
              <a:rPr lang="zh-CN" altLang="en-US" sz="2000" b="1" dirty="0" smtClean="0">
                <a:latin typeface="微软雅黑" pitchFamily="34" charset="-122"/>
                <a:ea typeface="微软雅黑" pitchFamily="34" charset="-122"/>
              </a:rPr>
              <a:t>国外资金利税率</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国外资金创造的利税额</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使用国外资金总额。 </a:t>
            </a:r>
          </a:p>
          <a:p>
            <a:pPr marL="1084263" indent="530225">
              <a:lnSpc>
                <a:spcPct val="150000"/>
              </a:lnSpc>
            </a:pPr>
            <a:r>
              <a:rPr lang="zh-CN" altLang="en-US" sz="2000" b="1" dirty="0" smtClean="0">
                <a:latin typeface="微软雅黑" pitchFamily="34" charset="-122"/>
                <a:ea typeface="微软雅黑" pitchFamily="34" charset="-122"/>
              </a:rPr>
              <a:t>外国直接投资利税额</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外国直接投资创造的利税额</a:t>
            </a:r>
            <a:endParaRPr lang="zh-CN" altLang="zh-CN" sz="2000" b="1" dirty="0" smtClean="0">
              <a:latin typeface="微软雅黑" pitchFamily="34" charset="-122"/>
              <a:ea typeface="微软雅黑" pitchFamily="34" charset="-122"/>
            </a:endParaRPr>
          </a:p>
        </p:txBody>
      </p:sp>
      <p:sp>
        <p:nvSpPr>
          <p:cNvPr id="9" name="对角圆角矩形 10">
            <a:extLst>
              <a:ext uri="{FF2B5EF4-FFF2-40B4-BE49-F238E27FC236}">
                <a16:creationId xmlns:a16="http://schemas.microsoft.com/office/drawing/2014/main" id="{347A1711-A3EC-47E2-9FCB-812AB9F2297C}"/>
              </a:ext>
            </a:extLst>
          </p:cNvPr>
          <p:cNvSpPr/>
          <p:nvPr/>
        </p:nvSpPr>
        <p:spPr>
          <a:xfrm>
            <a:off x="334566" y="1220906"/>
            <a:ext cx="4968552" cy="720167"/>
          </a:xfrm>
          <a:prstGeom prst="round2Diag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（五）</a:t>
            </a:r>
            <a:r>
              <a:rPr lang="zh-CN" altLang="zh-CN"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资产负债表</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效益</a:t>
            </a:r>
            <a:r>
              <a:rPr lang="zh-CN" altLang="zh-CN"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分析</a:t>
            </a:r>
            <a:endPar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7A0A50-A1E9-47F1-B630-0444970FB2E5}"/>
              </a:ext>
            </a:extLst>
          </p:cNvPr>
          <p:cNvSpPr/>
          <p:nvPr/>
        </p:nvSpPr>
        <p:spPr>
          <a:xfrm>
            <a:off x="803865" y="323439"/>
            <a:ext cx="4548040" cy="1477328"/>
          </a:xfrm>
          <a:prstGeom prst="rect">
            <a:avLst/>
          </a:prstGeom>
        </p:spPr>
        <p:txBody>
          <a:bodyPr wrap="none">
            <a:spAutoFit/>
          </a:bodyPr>
          <a:lstStyle/>
          <a:p>
            <a:r>
              <a:rPr lang="zh-CN" altLang="en-US" sz="3000" b="1" dirty="0">
                <a:solidFill>
                  <a:schemeClr val="bg1"/>
                </a:solidFill>
                <a:latin typeface="微软雅黑" pitchFamily="34" charset="-122"/>
                <a:ea typeface="微软雅黑" pitchFamily="34" charset="-122"/>
              </a:rPr>
              <a:t> </a:t>
            </a:r>
            <a:r>
              <a:rPr lang="zh-CN" altLang="en-US" sz="3000" b="1" dirty="0" smtClean="0">
                <a:solidFill>
                  <a:schemeClr val="bg1"/>
                </a:solidFill>
                <a:latin typeface="宋体" pitchFamily="2" charset="-122"/>
                <a:ea typeface="宋体" pitchFamily="2" charset="-122"/>
              </a:rPr>
              <a:t>二、劳动力资源静态统计</a:t>
            </a: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3"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CH2-1</a:t>
            </a:r>
            <a:r>
              <a:rPr lang="zh-CN" altLang="en-US" dirty="0" smtClean="0">
                <a:latin typeface="KaiTi" panose="02010609060101010101" pitchFamily="49" charset="-122"/>
                <a:ea typeface="KaiTi" panose="02010609060101010101" pitchFamily="49" charset="-122"/>
              </a:rPr>
              <a:t> 劳动力资源统计</a:t>
            </a:r>
            <a:endParaRPr lang="zh-CN" altLang="en-US" dirty="0">
              <a:latin typeface="KaiTi" panose="02010609060101010101" pitchFamily="49" charset="-122"/>
              <a:ea typeface="KaiTi" panose="02010609060101010101" pitchFamily="49" charset="-122"/>
            </a:endParaRPr>
          </a:p>
        </p:txBody>
      </p:sp>
      <p:sp>
        <p:nvSpPr>
          <p:cNvPr id="5" name="图文框 4">
            <a:extLst>
              <a:ext uri="{FF2B5EF4-FFF2-40B4-BE49-F238E27FC236}">
                <a16:creationId xmlns:a16="http://schemas.microsoft.com/office/drawing/2014/main" id="{3DF901E5-5945-4810-A7B9-9A71A58848AF}"/>
              </a:ext>
            </a:extLst>
          </p:cNvPr>
          <p:cNvSpPr/>
          <p:nvPr/>
        </p:nvSpPr>
        <p:spPr>
          <a:xfrm>
            <a:off x="515871" y="2061642"/>
            <a:ext cx="5651828" cy="4032448"/>
          </a:xfrm>
          <a:prstGeom prst="frame">
            <a:avLst>
              <a:gd name="adj1" fmla="val 5450"/>
            </a:avLst>
          </a:prstGeom>
          <a:solidFill>
            <a:schemeClr val="tx2">
              <a:lumMod val="40000"/>
              <a:lumOff val="60000"/>
              <a:alpha val="40000"/>
            </a:schemeClr>
          </a:solidFill>
          <a:ln>
            <a:noFill/>
          </a:ln>
          <a:effectLst>
            <a:outerShdw blurRad="44450" dist="27940" dir="5400000" algn="ctr">
              <a:srgbClr val="000000">
                <a:alpha val="32000"/>
              </a:srgbClr>
            </a:outerShdw>
          </a:effectLst>
        </p:spPr>
        <p:style>
          <a:lnRef idx="0">
            <a:schemeClr val="accent2">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6" name="图文框 5">
            <a:extLst>
              <a:ext uri="{FF2B5EF4-FFF2-40B4-BE49-F238E27FC236}">
                <a16:creationId xmlns:a16="http://schemas.microsoft.com/office/drawing/2014/main" id="{3DF901E5-5945-4810-A7B9-9A71A58848AF}"/>
              </a:ext>
            </a:extLst>
          </p:cNvPr>
          <p:cNvSpPr/>
          <p:nvPr/>
        </p:nvSpPr>
        <p:spPr>
          <a:xfrm>
            <a:off x="6311230" y="2061642"/>
            <a:ext cx="5651828" cy="4025442"/>
          </a:xfrm>
          <a:prstGeom prst="frame">
            <a:avLst>
              <a:gd name="adj1" fmla="val 5450"/>
            </a:avLst>
          </a:prstGeom>
          <a:solidFill>
            <a:schemeClr val="tx2">
              <a:lumMod val="40000"/>
              <a:lumOff val="60000"/>
              <a:alpha val="40000"/>
            </a:schemeClr>
          </a:solidFill>
          <a:ln>
            <a:noFill/>
          </a:ln>
          <a:effectLst>
            <a:outerShdw blurRad="44450" dist="27940" dir="5400000" algn="ctr">
              <a:srgbClr val="000000">
                <a:alpha val="32000"/>
              </a:srgbClr>
            </a:outerShdw>
          </a:effectLst>
        </p:spPr>
        <p:style>
          <a:lnRef idx="0">
            <a:schemeClr val="accent2">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7" name="对角圆角矩形 10">
            <a:extLst>
              <a:ext uri="{FF2B5EF4-FFF2-40B4-BE49-F238E27FC236}">
                <a16:creationId xmlns:a16="http://schemas.microsoft.com/office/drawing/2014/main" id="{347A1711-A3EC-47E2-9FCB-812AB9F2297C}"/>
              </a:ext>
            </a:extLst>
          </p:cNvPr>
          <p:cNvSpPr/>
          <p:nvPr/>
        </p:nvSpPr>
        <p:spPr>
          <a:xfrm>
            <a:off x="622598" y="1053530"/>
            <a:ext cx="4355200" cy="720167"/>
          </a:xfrm>
          <a:prstGeom prst="round2DiagRect">
            <a:avLst/>
          </a:prstGeom>
          <a:solidFill>
            <a:srgbClr val="94C93D"/>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zh-CN"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劳动力</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资源总量统计</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318" name="Rectangle 6"/>
          <p:cNvSpPr>
            <a:spLocks noChangeArrowheads="1"/>
          </p:cNvSpPr>
          <p:nvPr/>
        </p:nvSpPr>
        <p:spPr bwMode="auto">
          <a:xfrm>
            <a:off x="0" y="381000"/>
            <a:ext cx="121904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13319" name="Picture 7"/>
          <p:cNvPicPr>
            <a:picLocks noChangeAspect="1" noChangeArrowheads="1"/>
          </p:cNvPicPr>
          <p:nvPr/>
        </p:nvPicPr>
        <p:blipFill>
          <a:blip r:embed="rId2" cstate="print"/>
          <a:srcRect/>
          <a:stretch>
            <a:fillRect/>
          </a:stretch>
        </p:blipFill>
        <p:spPr bwMode="auto">
          <a:xfrm>
            <a:off x="6527254" y="2997746"/>
            <a:ext cx="5184576" cy="2844552"/>
          </a:xfrm>
          <a:prstGeom prst="rect">
            <a:avLst/>
          </a:prstGeom>
          <a:noFill/>
          <a:ln w="9525">
            <a:noFill/>
            <a:miter lim="800000"/>
            <a:headEnd/>
            <a:tailEnd/>
          </a:ln>
        </p:spPr>
      </p:pic>
      <p:pic>
        <p:nvPicPr>
          <p:cNvPr id="13320" name="Picture 8"/>
          <p:cNvPicPr>
            <a:picLocks noChangeAspect="1" noChangeArrowheads="1"/>
          </p:cNvPicPr>
          <p:nvPr/>
        </p:nvPicPr>
        <p:blipFill>
          <a:blip r:embed="rId3" cstate="print"/>
          <a:srcRect/>
          <a:stretch>
            <a:fillRect/>
          </a:stretch>
        </p:blipFill>
        <p:spPr bwMode="auto">
          <a:xfrm>
            <a:off x="766614" y="3357786"/>
            <a:ext cx="5112568" cy="741896"/>
          </a:xfrm>
          <a:prstGeom prst="rect">
            <a:avLst/>
          </a:prstGeom>
          <a:noFill/>
          <a:ln w="9525">
            <a:noFill/>
            <a:miter lim="800000"/>
            <a:headEnd/>
            <a:tailEnd/>
          </a:ln>
        </p:spPr>
      </p:pic>
      <p:sp>
        <p:nvSpPr>
          <p:cNvPr id="17" name="TextBox 16"/>
          <p:cNvSpPr txBox="1"/>
          <p:nvPr/>
        </p:nvSpPr>
        <p:spPr>
          <a:xfrm>
            <a:off x="1558702" y="2421682"/>
            <a:ext cx="3672408" cy="369332"/>
          </a:xfrm>
          <a:prstGeom prst="rect">
            <a:avLst/>
          </a:prstGeom>
          <a:solidFill>
            <a:srgbClr val="FFC000"/>
          </a:solidFill>
          <a:effectLst>
            <a:glow rad="139700">
              <a:schemeClr val="accent6">
                <a:satMod val="175000"/>
                <a:alpha val="40000"/>
              </a:schemeClr>
            </a:glow>
          </a:effectLst>
        </p:spPr>
        <p:txBody>
          <a:bodyPr wrap="square" rtlCol="0">
            <a:spAutoFit/>
          </a:bodyPr>
          <a:lstStyle/>
          <a:p>
            <a:pPr algn="ctr"/>
            <a:r>
              <a:rPr lang="zh-CN" altLang="en-US" b="1" dirty="0" smtClean="0">
                <a:latin typeface="微软雅黑" pitchFamily="34" charset="-122"/>
                <a:ea typeface="微软雅黑" pitchFamily="34" charset="-122"/>
              </a:rPr>
              <a:t>劳动力资源占总人口比重</a:t>
            </a:r>
            <a:endParaRPr lang="zh-CN" altLang="en-US" b="1" dirty="0">
              <a:latin typeface="微软雅黑" pitchFamily="34" charset="-122"/>
              <a:ea typeface="微软雅黑" pitchFamily="34" charset="-122"/>
            </a:endParaRPr>
          </a:p>
        </p:txBody>
      </p:sp>
      <p:sp>
        <p:nvSpPr>
          <p:cNvPr id="18" name="TextBox 17"/>
          <p:cNvSpPr txBox="1"/>
          <p:nvPr/>
        </p:nvSpPr>
        <p:spPr>
          <a:xfrm>
            <a:off x="7247334" y="2421682"/>
            <a:ext cx="3816424" cy="400110"/>
          </a:xfrm>
          <a:prstGeom prst="rect">
            <a:avLst/>
          </a:prstGeom>
          <a:solidFill>
            <a:srgbClr val="FFC000"/>
          </a:solidFill>
          <a:effectLst>
            <a:glow rad="139700">
              <a:schemeClr val="accent6">
                <a:satMod val="175000"/>
                <a:alpha val="40000"/>
              </a:schemeClr>
            </a:glow>
          </a:effectLst>
        </p:spPr>
        <p:txBody>
          <a:bodyPr wrap="square" rtlCol="0">
            <a:spAutoFit/>
          </a:bodyPr>
          <a:lstStyle/>
          <a:p>
            <a:pPr algn="ctr"/>
            <a:r>
              <a:rPr lang="zh-CN" altLang="en-US" sz="2000" b="1" dirty="0" smtClean="0">
                <a:latin typeface="微软雅黑" pitchFamily="34" charset="-122"/>
                <a:ea typeface="微软雅黑" pitchFamily="34" charset="-122"/>
              </a:rPr>
              <a:t>经济活动参与率</a:t>
            </a:r>
            <a:endParaRPr lang="zh-CN" altLang="en-US" sz="2000" b="1" dirty="0">
              <a:latin typeface="微软雅黑" pitchFamily="34" charset="-122"/>
              <a:ea typeface="微软雅黑" pitchFamily="34" charset="-122"/>
            </a:endParaRPr>
          </a:p>
        </p:txBody>
      </p:sp>
      <p:sp>
        <p:nvSpPr>
          <p:cNvPr id="19"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8</a:t>
            </a:fld>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7A0A50-A1E9-47F1-B630-0444970FB2E5}"/>
              </a:ext>
            </a:extLst>
          </p:cNvPr>
          <p:cNvSpPr/>
          <p:nvPr/>
        </p:nvSpPr>
        <p:spPr>
          <a:xfrm>
            <a:off x="803865" y="323439"/>
            <a:ext cx="4548040" cy="1477328"/>
          </a:xfrm>
          <a:prstGeom prst="rect">
            <a:avLst/>
          </a:prstGeom>
        </p:spPr>
        <p:txBody>
          <a:bodyPr wrap="none">
            <a:spAutoFit/>
          </a:bodyPr>
          <a:lstStyle/>
          <a:p>
            <a:r>
              <a:rPr lang="zh-CN" altLang="en-US" sz="3000" b="1" dirty="0">
                <a:solidFill>
                  <a:schemeClr val="bg1"/>
                </a:solidFill>
                <a:latin typeface="微软雅黑" pitchFamily="34" charset="-122"/>
                <a:ea typeface="微软雅黑" pitchFamily="34" charset="-122"/>
              </a:rPr>
              <a:t> </a:t>
            </a:r>
            <a:r>
              <a:rPr lang="zh-CN" altLang="en-US" sz="3000" b="1" dirty="0" smtClean="0">
                <a:solidFill>
                  <a:schemeClr val="bg1"/>
                </a:solidFill>
                <a:latin typeface="宋体" pitchFamily="2" charset="-122"/>
                <a:ea typeface="宋体" pitchFamily="2" charset="-122"/>
              </a:rPr>
              <a:t>二、劳动力资源静态统计</a:t>
            </a:r>
          </a:p>
          <a:p>
            <a:endParaRPr lang="zh-CN" altLang="en-US" sz="3000" b="1" dirty="0">
              <a:solidFill>
                <a:schemeClr val="bg1"/>
              </a:solidFill>
              <a:latin typeface="微软雅黑" pitchFamily="34" charset="-122"/>
              <a:ea typeface="微软雅黑" pitchFamily="34" charset="-122"/>
            </a:endParaRPr>
          </a:p>
          <a:p>
            <a:endParaRPr lang="zh-CN" altLang="en-US" sz="3000" b="1" dirty="0">
              <a:solidFill>
                <a:schemeClr val="bg1"/>
              </a:solidFill>
            </a:endParaRPr>
          </a:p>
        </p:txBody>
      </p:sp>
      <p:sp>
        <p:nvSpPr>
          <p:cNvPr id="3" name="五边形 1">
            <a:extLst>
              <a:ext uri="{FF2B5EF4-FFF2-40B4-BE49-F238E27FC236}">
                <a16:creationId xmlns:a16="http://schemas.microsoft.com/office/drawing/2014/main" id="{8A197C67-6E2B-4516-9837-2B53820B8194}"/>
              </a:ext>
            </a:extLst>
          </p:cNvPr>
          <p:cNvSpPr/>
          <p:nvPr/>
        </p:nvSpPr>
        <p:spPr>
          <a:xfrm>
            <a:off x="515871" y="404907"/>
            <a:ext cx="287995" cy="395379"/>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0BDB906-8752-0344-B067-FC8E60592C98}"/>
              </a:ext>
            </a:extLst>
          </p:cNvPr>
          <p:cNvSpPr/>
          <p:nvPr/>
        </p:nvSpPr>
        <p:spPr>
          <a:xfrm>
            <a:off x="6872366" y="6556169"/>
            <a:ext cx="3923042" cy="369418"/>
          </a:xfrm>
          <a:prstGeom prst="rect">
            <a:avLst/>
          </a:prstGeom>
        </p:spPr>
        <p:txBody>
          <a:bodyPr wrap="square">
            <a:spAutoFit/>
          </a:bodyPr>
          <a:lstStyle/>
          <a:p>
            <a:r>
              <a:rPr lang="en-US" altLang="zh-CN" dirty="0" smtClean="0">
                <a:latin typeface="KaiTi" panose="02010609060101010101" pitchFamily="49" charset="-122"/>
                <a:ea typeface="KaiTi" panose="02010609060101010101" pitchFamily="49" charset="-122"/>
              </a:rPr>
              <a:t>CH2-1</a:t>
            </a:r>
            <a:r>
              <a:rPr lang="zh-CN" altLang="en-US" dirty="0" smtClean="0">
                <a:latin typeface="KaiTi" panose="02010609060101010101" pitchFamily="49" charset="-122"/>
                <a:ea typeface="KaiTi" panose="02010609060101010101" pitchFamily="49" charset="-122"/>
              </a:rPr>
              <a:t> 劳动力资源统计</a:t>
            </a:r>
            <a:endParaRPr lang="zh-CN" altLang="en-US" dirty="0">
              <a:latin typeface="KaiTi" panose="02010609060101010101" pitchFamily="49" charset="-122"/>
              <a:ea typeface="KaiTi" panose="02010609060101010101" pitchFamily="49" charset="-122"/>
            </a:endParaRPr>
          </a:p>
        </p:txBody>
      </p:sp>
      <p:sp>
        <p:nvSpPr>
          <p:cNvPr id="5" name="图文框 4">
            <a:extLst>
              <a:ext uri="{FF2B5EF4-FFF2-40B4-BE49-F238E27FC236}">
                <a16:creationId xmlns:a16="http://schemas.microsoft.com/office/drawing/2014/main" id="{3DF901E5-5945-4810-A7B9-9A71A58848AF}"/>
              </a:ext>
            </a:extLst>
          </p:cNvPr>
          <p:cNvSpPr/>
          <p:nvPr/>
        </p:nvSpPr>
        <p:spPr>
          <a:xfrm>
            <a:off x="478582" y="2061642"/>
            <a:ext cx="3744416" cy="4032448"/>
          </a:xfrm>
          <a:prstGeom prst="frame">
            <a:avLst>
              <a:gd name="adj1" fmla="val 5450"/>
            </a:avLst>
          </a:prstGeom>
          <a:solidFill>
            <a:schemeClr val="tx2">
              <a:lumMod val="40000"/>
              <a:lumOff val="60000"/>
              <a:alpha val="40000"/>
            </a:schemeClr>
          </a:solidFill>
          <a:ln>
            <a:noFill/>
          </a:ln>
          <a:effectLst>
            <a:outerShdw blurRad="44450" dist="27940" dir="5400000" algn="ctr">
              <a:srgbClr val="000000">
                <a:alpha val="32000"/>
              </a:srgbClr>
            </a:outerShdw>
          </a:effectLst>
        </p:spPr>
        <p:style>
          <a:lnRef idx="0">
            <a:schemeClr val="accent2">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6" name="图文框 5">
            <a:extLst>
              <a:ext uri="{FF2B5EF4-FFF2-40B4-BE49-F238E27FC236}">
                <a16:creationId xmlns:a16="http://schemas.microsoft.com/office/drawing/2014/main" id="{3DF901E5-5945-4810-A7B9-9A71A58848AF}"/>
              </a:ext>
            </a:extLst>
          </p:cNvPr>
          <p:cNvSpPr/>
          <p:nvPr/>
        </p:nvSpPr>
        <p:spPr>
          <a:xfrm>
            <a:off x="4439022" y="2061642"/>
            <a:ext cx="3672408" cy="4025442"/>
          </a:xfrm>
          <a:prstGeom prst="frame">
            <a:avLst>
              <a:gd name="adj1" fmla="val 5450"/>
            </a:avLst>
          </a:prstGeom>
          <a:solidFill>
            <a:schemeClr val="tx2">
              <a:lumMod val="40000"/>
              <a:lumOff val="60000"/>
              <a:alpha val="40000"/>
            </a:schemeClr>
          </a:solidFill>
          <a:ln>
            <a:noFill/>
          </a:ln>
          <a:effectLst>
            <a:outerShdw blurRad="44450" dist="27940" dir="5400000" algn="ctr">
              <a:srgbClr val="000000">
                <a:alpha val="32000"/>
              </a:srgbClr>
            </a:outerShdw>
          </a:effectLst>
        </p:spPr>
        <p:style>
          <a:lnRef idx="0">
            <a:schemeClr val="accent2">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7" name="对角圆角矩形 10">
            <a:extLst>
              <a:ext uri="{FF2B5EF4-FFF2-40B4-BE49-F238E27FC236}">
                <a16:creationId xmlns:a16="http://schemas.microsoft.com/office/drawing/2014/main" id="{347A1711-A3EC-47E2-9FCB-812AB9F2297C}"/>
              </a:ext>
            </a:extLst>
          </p:cNvPr>
          <p:cNvSpPr/>
          <p:nvPr/>
        </p:nvSpPr>
        <p:spPr>
          <a:xfrm>
            <a:off x="622598" y="1053530"/>
            <a:ext cx="4355200" cy="720167"/>
          </a:xfrm>
          <a:prstGeom prst="round2DiagRect">
            <a:avLst/>
          </a:prstGeom>
          <a:solidFill>
            <a:srgbClr val="94C93D"/>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84480" tIns="106680" rIns="284480" bIns="106680" numCol="1" spcCol="1270" anchor="ctr" anchorCtr="0">
            <a:noAutofit/>
          </a:bodyPr>
          <a:lstStyle/>
          <a:p>
            <a:pPr lvl="0" algn="ctr" defTabSz="1244600">
              <a:lnSpc>
                <a:spcPct val="90000"/>
              </a:lnSpc>
              <a:spcAft>
                <a:spcPct val="35000"/>
              </a:spcAft>
            </a:pPr>
            <a:r>
              <a:rPr lang="zh-CN" altLang="zh-CN"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劳动力</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资源结构统计</a:t>
            </a:r>
            <a:endPar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318" name="Rectangle 6"/>
          <p:cNvSpPr>
            <a:spLocks noChangeArrowheads="1"/>
          </p:cNvSpPr>
          <p:nvPr/>
        </p:nvSpPr>
        <p:spPr bwMode="auto">
          <a:xfrm>
            <a:off x="0" y="381000"/>
            <a:ext cx="121904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 name="TextBox 16"/>
          <p:cNvSpPr txBox="1"/>
          <p:nvPr/>
        </p:nvSpPr>
        <p:spPr>
          <a:xfrm>
            <a:off x="694606" y="2493690"/>
            <a:ext cx="3384376" cy="369332"/>
          </a:xfrm>
          <a:prstGeom prst="rect">
            <a:avLst/>
          </a:prstGeom>
          <a:solidFill>
            <a:srgbClr val="FFC000"/>
          </a:solidFill>
        </p:spPr>
        <p:txBody>
          <a:bodyPr wrap="square" rtlCol="0">
            <a:spAutoFit/>
          </a:bodyPr>
          <a:lstStyle/>
          <a:p>
            <a:pPr algn="ctr"/>
            <a:r>
              <a:rPr lang="zh-CN" altLang="en-US" b="1" dirty="0" smtClean="0">
                <a:latin typeface="微软雅黑" pitchFamily="34" charset="-122"/>
                <a:ea typeface="微软雅黑" pitchFamily="34" charset="-122"/>
              </a:rPr>
              <a:t>劳动力资源</a:t>
            </a:r>
            <a:r>
              <a:rPr lang="zh-CN" altLang="zh-CN" b="1" dirty="0" smtClean="0">
                <a:latin typeface="微软雅黑" pitchFamily="34" charset="-122"/>
                <a:ea typeface="微软雅黑" pitchFamily="34" charset="-122"/>
              </a:rPr>
              <a:t>行业和产业结构统计</a:t>
            </a:r>
            <a:endParaRPr lang="zh-CN" altLang="en-US" b="1" dirty="0" smtClean="0">
              <a:latin typeface="微软雅黑" pitchFamily="34" charset="-122"/>
              <a:ea typeface="微软雅黑" pitchFamily="34" charset="-122"/>
            </a:endParaRPr>
          </a:p>
        </p:txBody>
      </p:sp>
      <p:sp>
        <p:nvSpPr>
          <p:cNvPr id="18" name="TextBox 17"/>
          <p:cNvSpPr txBox="1"/>
          <p:nvPr/>
        </p:nvSpPr>
        <p:spPr>
          <a:xfrm>
            <a:off x="4655046" y="2493690"/>
            <a:ext cx="3240360" cy="369332"/>
          </a:xfrm>
          <a:prstGeom prst="rect">
            <a:avLst/>
          </a:prstGeom>
          <a:solidFill>
            <a:srgbClr val="FFC000"/>
          </a:solidFill>
        </p:spPr>
        <p:txBody>
          <a:bodyPr wrap="square" rtlCol="0">
            <a:spAutoFit/>
          </a:bodyPr>
          <a:lstStyle/>
          <a:p>
            <a:pPr algn="ctr"/>
            <a:r>
              <a:rPr lang="zh-CN" altLang="zh-CN" b="1" dirty="0" smtClean="0">
                <a:latin typeface="微软雅黑" pitchFamily="34" charset="-122"/>
                <a:ea typeface="微软雅黑" pitchFamily="34" charset="-122"/>
              </a:rPr>
              <a:t>劳动力资源的地区结构统计</a:t>
            </a:r>
            <a:endParaRPr lang="zh-CN" altLang="en-US" b="1" dirty="0" smtClean="0">
              <a:latin typeface="微软雅黑" pitchFamily="34" charset="-122"/>
              <a:ea typeface="微软雅黑" pitchFamily="34" charset="-122"/>
            </a:endParaRPr>
          </a:p>
        </p:txBody>
      </p:sp>
      <p:sp>
        <p:nvSpPr>
          <p:cNvPr id="13" name="图文框 12">
            <a:extLst>
              <a:ext uri="{FF2B5EF4-FFF2-40B4-BE49-F238E27FC236}">
                <a16:creationId xmlns:a16="http://schemas.microsoft.com/office/drawing/2014/main" id="{3DF901E5-5945-4810-A7B9-9A71A58848AF}"/>
              </a:ext>
            </a:extLst>
          </p:cNvPr>
          <p:cNvSpPr/>
          <p:nvPr/>
        </p:nvSpPr>
        <p:spPr>
          <a:xfrm>
            <a:off x="8327454" y="2061642"/>
            <a:ext cx="3672408" cy="4025442"/>
          </a:xfrm>
          <a:prstGeom prst="frame">
            <a:avLst>
              <a:gd name="adj1" fmla="val 5450"/>
            </a:avLst>
          </a:prstGeom>
          <a:solidFill>
            <a:schemeClr val="tx2">
              <a:lumMod val="40000"/>
              <a:lumOff val="60000"/>
              <a:alpha val="40000"/>
            </a:schemeClr>
          </a:solidFill>
          <a:ln>
            <a:noFill/>
          </a:ln>
          <a:effectLst>
            <a:outerShdw blurRad="44450" dist="27940" dir="5400000" algn="ctr">
              <a:srgbClr val="000000">
                <a:alpha val="32000"/>
              </a:srgbClr>
            </a:outerShdw>
          </a:effectLst>
        </p:spPr>
        <p:style>
          <a:lnRef idx="0">
            <a:schemeClr val="accent2">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txBody>
          <a:bodyPr/>
          <a:lstStyle/>
          <a:p>
            <a:endParaRPr lang="zh-CN" altLang="en-US" dirty="0"/>
          </a:p>
        </p:txBody>
      </p:sp>
      <p:sp>
        <p:nvSpPr>
          <p:cNvPr id="14" name="TextBox 13"/>
          <p:cNvSpPr txBox="1"/>
          <p:nvPr/>
        </p:nvSpPr>
        <p:spPr>
          <a:xfrm>
            <a:off x="8543478" y="2493690"/>
            <a:ext cx="3240360" cy="369332"/>
          </a:xfrm>
          <a:prstGeom prst="rect">
            <a:avLst/>
          </a:prstGeom>
          <a:solidFill>
            <a:srgbClr val="FFC000"/>
          </a:solidFill>
        </p:spPr>
        <p:txBody>
          <a:bodyPr wrap="square" rtlCol="0">
            <a:spAutoFit/>
          </a:bodyPr>
          <a:lstStyle/>
          <a:p>
            <a:pPr algn="ctr"/>
            <a:r>
              <a:rPr lang="zh-CN" altLang="zh-CN" b="1" dirty="0" smtClean="0">
                <a:latin typeface="微软雅黑" pitchFamily="34" charset="-122"/>
                <a:ea typeface="微软雅黑" pitchFamily="34" charset="-122"/>
              </a:rPr>
              <a:t>劳动力资源的地区结构统计</a:t>
            </a:r>
            <a:endParaRPr lang="zh-CN" altLang="en-US" b="1" dirty="0" smtClean="0">
              <a:latin typeface="微软雅黑" pitchFamily="34" charset="-122"/>
              <a:ea typeface="微软雅黑" pitchFamily="34" charset="-122"/>
            </a:endParaRPr>
          </a:p>
        </p:txBody>
      </p:sp>
      <p:sp>
        <p:nvSpPr>
          <p:cNvPr id="15" name="TextBox 14"/>
          <p:cNvSpPr txBox="1"/>
          <p:nvPr/>
        </p:nvSpPr>
        <p:spPr>
          <a:xfrm>
            <a:off x="982638" y="3285778"/>
            <a:ext cx="2736304" cy="1706878"/>
          </a:xfrm>
          <a:prstGeom prst="rect">
            <a:avLst/>
          </a:prstGeom>
          <a:noFill/>
        </p:spPr>
        <p:txBody>
          <a:bodyPr wrap="square" rtlCol="0">
            <a:spAutoFit/>
          </a:bodyPr>
          <a:lstStyle/>
          <a:p>
            <a:pPr>
              <a:lnSpc>
                <a:spcPct val="150000"/>
              </a:lnSpc>
            </a:pPr>
            <a:r>
              <a:rPr lang="zh-CN" altLang="zh-CN" b="1" dirty="0" smtClean="0">
                <a:latin typeface="微软雅黑" pitchFamily="34" charset="-122"/>
                <a:ea typeface="微软雅黑" pitchFamily="34" charset="-122"/>
              </a:rPr>
              <a:t>各行业或各产业的劳动力人数的比重，以监测国家或地区经济结构运行情况，判断经济社会发展程度</a:t>
            </a:r>
            <a:r>
              <a:rPr lang="zh-CN" altLang="zh-CN" b="1" dirty="0" smtClean="0"/>
              <a:t>。</a:t>
            </a:r>
            <a:endParaRPr lang="zh-CN" altLang="en-US" b="1" dirty="0"/>
          </a:p>
        </p:txBody>
      </p:sp>
      <p:sp>
        <p:nvSpPr>
          <p:cNvPr id="19" name="矩形 18"/>
          <p:cNvSpPr/>
          <p:nvPr/>
        </p:nvSpPr>
        <p:spPr>
          <a:xfrm>
            <a:off x="4799062" y="3285778"/>
            <a:ext cx="2952328" cy="1754326"/>
          </a:xfrm>
          <a:prstGeom prst="rect">
            <a:avLst/>
          </a:prstGeom>
        </p:spPr>
        <p:txBody>
          <a:bodyPr wrap="square">
            <a:spAutoFit/>
          </a:bodyPr>
          <a:lstStyle/>
          <a:p>
            <a:pPr>
              <a:lnSpc>
                <a:spcPct val="150000"/>
              </a:lnSpc>
            </a:pPr>
            <a:r>
              <a:rPr lang="zh-CN" altLang="zh-CN" b="1" dirty="0" smtClean="0">
                <a:latin typeface="微软雅黑" pitchFamily="34" charset="-122"/>
                <a:ea typeface="微软雅黑" pitchFamily="34" charset="-122"/>
              </a:rPr>
              <a:t>劳动力资源在不同地区上的分布情况，依地区的划分标准不同，其分布研究结果也不同</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20" name="矩形 19"/>
          <p:cNvSpPr/>
          <p:nvPr/>
        </p:nvSpPr>
        <p:spPr>
          <a:xfrm>
            <a:off x="8615486" y="3213770"/>
            <a:ext cx="3168352" cy="2169825"/>
          </a:xfrm>
          <a:prstGeom prst="rect">
            <a:avLst/>
          </a:prstGeom>
        </p:spPr>
        <p:txBody>
          <a:bodyPr wrap="square">
            <a:spAutoFit/>
          </a:bodyPr>
          <a:lstStyle/>
          <a:p>
            <a:pPr>
              <a:lnSpc>
                <a:spcPct val="150000"/>
              </a:lnSpc>
            </a:pPr>
            <a:r>
              <a:rPr lang="zh-CN" altLang="zh-CN" b="1" dirty="0" smtClean="0">
                <a:latin typeface="微软雅黑" pitchFamily="34" charset="-122"/>
                <a:ea typeface="微软雅黑" pitchFamily="34" charset="-122"/>
              </a:rPr>
              <a:t>分析参与经济活动的劳动力资源性别结构，就可以研究男性和女性的相对经济地位，反映不同的经济调整对男性和女性人口的不同影响</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21" name="灯片编号占位符 7">
            <a:extLst>
              <a:ext uri="{FF2B5EF4-FFF2-40B4-BE49-F238E27FC236}">
                <a16:creationId xmlns:a16="http://schemas.microsoft.com/office/drawing/2014/main" id="{B976500E-92CA-4BA0-ADD0-396092F008F6}"/>
              </a:ext>
            </a:extLst>
          </p:cNvPr>
          <p:cNvSpPr>
            <a:spLocks noGrp="1"/>
          </p:cNvSpPr>
          <p:nvPr>
            <p:ph type="sldNum" sz="quarter" idx="4"/>
          </p:nvPr>
        </p:nvSpPr>
        <p:spPr>
          <a:xfrm>
            <a:off x="10895994" y="6558274"/>
            <a:ext cx="626214" cy="365210"/>
          </a:xfrm>
        </p:spPr>
        <p:txBody>
          <a:bodyPr/>
          <a:lstStyle/>
          <a:p>
            <a:fld id="{089E6A1B-787B-48C2-89E0-46ED219FD4E0}" type="slidenum">
              <a:rPr lang="zh-CN" altLang="en-US" smtClean="0"/>
              <a:pPr/>
              <a:t>9</a:t>
            </a:fld>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4935</TotalTime>
  <Words>8832</Words>
  <Application>Microsoft Office PowerPoint</Application>
  <PresentationFormat>自定义</PresentationFormat>
  <Paragraphs>1061</Paragraphs>
  <Slides>79</Slides>
  <Notes>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79</vt:i4>
      </vt:variant>
    </vt:vector>
  </HeadingPairs>
  <TitlesOfParts>
    <vt:vector size="98" baseType="lpstr">
      <vt:lpstr>E-HZ-PK748ce-Identity-H</vt:lpstr>
      <vt:lpstr>HTJ-PK7482000dcae-Identity-H</vt:lpstr>
      <vt:lpstr>KaiTi</vt:lpstr>
      <vt:lpstr>Monotype Sorts</vt:lpstr>
      <vt:lpstr>SSJ-PK7482000dca4-Identity-H</vt:lpstr>
      <vt:lpstr>楷体_GB2312</vt:lpstr>
      <vt:lpstr>宋体</vt:lpstr>
      <vt:lpstr>Arial</vt:lpstr>
      <vt:lpstr>Arial Unicode MS</vt:lpstr>
      <vt:lpstr>Britannic Bold</vt:lpstr>
      <vt:lpstr>Calibri</vt:lpstr>
      <vt:lpstr>Times New Roman</vt:lpstr>
      <vt:lpstr>Verdana</vt:lpstr>
      <vt:lpstr>Wingdings</vt:lpstr>
      <vt:lpstr>微软雅黑</vt:lpstr>
      <vt:lpstr>Office 主题</vt:lpstr>
      <vt:lpstr>Microsoft Word 97 - 2003 文档</vt:lpstr>
      <vt:lpstr>Microsoft Excel 97-2003 工作表</vt:lpstr>
      <vt:lpstr>Worksheet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存货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永续盘存法的要点 </vt:lpstr>
      <vt:lpstr>永续盘存法的步骤</vt:lpstr>
      <vt:lpstr>永续盘存法的例子</vt:lpstr>
      <vt:lpstr>PowerPoint 演示文稿</vt:lpstr>
      <vt:lpstr>PowerPoint 演示文稿</vt:lpstr>
      <vt:lpstr>1.机构单位的资产负债表 </vt:lpstr>
      <vt:lpstr>PowerPoint 演示文稿</vt:lpstr>
      <vt:lpstr>企业资产负债表中存在如下关系</vt:lpstr>
      <vt:lpstr>2.机构部门的资产负债表 </vt:lpstr>
      <vt:lpstr>PowerPoint 演示文稿</vt:lpstr>
      <vt:lpstr>3.经济总体(地区或国家)的资产负债表 </vt:lpstr>
      <vt:lpstr>PowerPoint 演示文稿</vt:lpstr>
      <vt:lpstr>经济总体资产负债表中的平衡关系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DC-003</dc:creator>
  <cp:lastModifiedBy>吕光明</cp:lastModifiedBy>
  <cp:revision>160</cp:revision>
  <dcterms:created xsi:type="dcterms:W3CDTF">2018-10-10T13:48:06Z</dcterms:created>
  <dcterms:modified xsi:type="dcterms:W3CDTF">2018-10-23T03:10:07Z</dcterms:modified>
</cp:coreProperties>
</file>