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411" r:id="rId7"/>
    <p:sldId id="261" r:id="rId8"/>
    <p:sldId id="262" r:id="rId9"/>
    <p:sldId id="263" r:id="rId10"/>
    <p:sldId id="264" r:id="rId11"/>
    <p:sldId id="265" r:id="rId12"/>
    <p:sldId id="268" r:id="rId13"/>
    <p:sldId id="269" r:id="rId14"/>
    <p:sldId id="270" r:id="rId15"/>
    <p:sldId id="271" r:id="rId16"/>
    <p:sldId id="272" r:id="rId17"/>
    <p:sldId id="273" r:id="rId18"/>
    <p:sldId id="274" r:id="rId19"/>
    <p:sldId id="305" r:id="rId20"/>
    <p:sldId id="345" r:id="rId21"/>
    <p:sldId id="344" r:id="rId22"/>
    <p:sldId id="346" r:id="rId23"/>
    <p:sldId id="279" r:id="rId24"/>
    <p:sldId id="347" r:id="rId25"/>
    <p:sldId id="348" r:id="rId26"/>
    <p:sldId id="321" r:id="rId27"/>
    <p:sldId id="322" r:id="rId28"/>
    <p:sldId id="325" r:id="rId29"/>
    <p:sldId id="285" r:id="rId30"/>
    <p:sldId id="286" r:id="rId31"/>
    <p:sldId id="287" r:id="rId32"/>
    <p:sldId id="288" r:id="rId33"/>
    <p:sldId id="336" r:id="rId34"/>
    <p:sldId id="410" r:id="rId35"/>
    <p:sldId id="338" r:id="rId36"/>
    <p:sldId id="309" r:id="rId37"/>
    <p:sldId id="339" r:id="rId38"/>
    <p:sldId id="340" r:id="rId39"/>
    <p:sldId id="341" r:id="rId40"/>
    <p:sldId id="342" r:id="rId41"/>
    <p:sldId id="343" r:id="rId42"/>
    <p:sldId id="296" r:id="rId43"/>
    <p:sldId id="297" r:id="rId44"/>
    <p:sldId id="298" r:id="rId45"/>
    <p:sldId id="299" r:id="rId46"/>
    <p:sldId id="300" r:id="rId47"/>
    <p:sldId id="301" r:id="rId48"/>
    <p:sldId id="302" r:id="rId49"/>
    <p:sldId id="335" r:id="rId50"/>
    <p:sldId id="303" r:id="rId51"/>
  </p:sldIdLst>
  <p:sldSz cx="1219517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9421"/>
    <a:srgbClr val="414F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484" autoAdjust="0"/>
    <p:restoredTop sz="74751" autoAdjust="0"/>
  </p:normalViewPr>
  <p:slideViewPr>
    <p:cSldViewPr>
      <p:cViewPr varScale="1">
        <p:scale>
          <a:sx n="74" d="100"/>
          <a:sy n="74" d="100"/>
        </p:scale>
        <p:origin x="244" y="64"/>
      </p:cViewPr>
      <p:guideLst>
        <p:guide orient="horz" pos="1118"/>
        <p:guide pos="372"/>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18.wmf"/><Relationship Id="rId4" Type="http://schemas.openxmlformats.org/officeDocument/2006/relationships/image" Target="../media/image17.wmf"/><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327"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9328"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0E8E63-863F-4E52-A957-66C874F59F70}" type="datetimeFigureOut">
              <a:rPr lang="zh-CN" altLang="en-US" smtClean="0"/>
            </a:fld>
            <a:endParaRPr lang="zh-CN" altLang="en-US"/>
          </a:p>
        </p:txBody>
      </p:sp>
      <p:sp>
        <p:nvSpPr>
          <p:cNvPr id="1049329"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9330"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9331"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9332"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096199-51E8-4300-A291-34AE4D464BF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幻灯片图像占位符 1"/>
          <p:cNvSpPr>
            <a:spLocks noGrp="1" noRot="1" noChangeAspect="1"/>
          </p:cNvSpPr>
          <p:nvPr>
            <p:ph type="sldImg"/>
          </p:nvPr>
        </p:nvSpPr>
        <p:spPr/>
      </p:sp>
      <p:sp>
        <p:nvSpPr>
          <p:cNvPr id="1048589" name="备注占位符 2"/>
          <p:cNvSpPr>
            <a:spLocks noGrp="1"/>
          </p:cNvSpPr>
          <p:nvPr>
            <p:ph type="body" idx="1"/>
          </p:nvPr>
        </p:nvSpPr>
        <p:spPr/>
        <p:txBody>
          <a:bodyPr/>
          <a:lstStyle/>
          <a:p>
            <a:endParaRPr lang="zh-CN" altLang="en-US" dirty="0"/>
          </a:p>
        </p:txBody>
      </p:sp>
      <p:sp>
        <p:nvSpPr>
          <p:cNvPr id="1048590" name="灯片编号占位符 3"/>
          <p:cNvSpPr>
            <a:spLocks noGrp="1"/>
          </p:cNvSpPr>
          <p:nvPr>
            <p:ph type="sldNum" sz="quarter" idx="5"/>
          </p:nvPr>
        </p:nvSpPr>
        <p:spPr/>
        <p:txBody>
          <a:bodyPr/>
          <a:lstStyle/>
          <a:p>
            <a:fld id="{2C096199-51E8-4300-A291-34AE4D464BF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34" name="幻灯片图像占位符 1"/>
          <p:cNvSpPr>
            <a:spLocks noGrp="1" noRot="1" noChangeAspect="1"/>
          </p:cNvSpPr>
          <p:nvPr>
            <p:ph type="sldImg"/>
          </p:nvPr>
        </p:nvSpPr>
        <p:spPr/>
      </p:sp>
      <p:sp>
        <p:nvSpPr>
          <p:cNvPr id="1048935"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dirty="0"/>
              <a:t>对于离群值，可以</a:t>
            </a:r>
            <a:r>
              <a:rPr lang="en-US" altLang="zh-CN" dirty="0"/>
              <a:t>....</a:t>
            </a:r>
            <a:endParaRPr lang="en-US" altLang="zh-CN" dirty="0"/>
          </a:p>
          <a:p>
            <a:endParaRPr lang="zh-CN" altLang="en-US" dirty="0"/>
          </a:p>
        </p:txBody>
      </p:sp>
      <p:sp>
        <p:nvSpPr>
          <p:cNvPr id="1048936" name="灯片编号占位符 3"/>
          <p:cNvSpPr>
            <a:spLocks noGrp="1"/>
          </p:cNvSpPr>
          <p:nvPr>
            <p:ph type="sldNum" sz="quarter" idx="5"/>
          </p:nvPr>
        </p:nvSpPr>
        <p:spPr/>
        <p:txBody>
          <a:bodyPr/>
          <a:lstStyle/>
          <a:p>
            <a:fld id="{2C096199-51E8-4300-A291-34AE4D464BF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80" name="幻灯片图像占位符 1"/>
          <p:cNvSpPr>
            <a:spLocks noGrp="1" noRot="1" noChangeAspect="1"/>
          </p:cNvSpPr>
          <p:nvPr>
            <p:ph type="sldImg"/>
          </p:nvPr>
        </p:nvSpPr>
        <p:spPr/>
      </p:sp>
      <p:sp>
        <p:nvSpPr>
          <p:cNvPr id="1048981" name="备注占位符 2"/>
          <p:cNvSpPr>
            <a:spLocks noGrp="1"/>
          </p:cNvSpPr>
          <p:nvPr>
            <p:ph type="body" idx="1"/>
          </p:nvPr>
        </p:nvSpPr>
        <p:spPr/>
        <p:txBody>
          <a:bodyPr/>
          <a:lstStyle/>
          <a:p>
            <a:r>
              <a:rPr lang="zh-CN" altLang="en-US" dirty="0"/>
              <a:t>我们小组分别采用了分类和回归数据进行试验</a:t>
            </a:r>
            <a:endParaRPr lang="zh-CN" altLang="en-US" dirty="0"/>
          </a:p>
        </p:txBody>
      </p:sp>
      <p:sp>
        <p:nvSpPr>
          <p:cNvPr id="1048982" name="灯片编号占位符 3"/>
          <p:cNvSpPr>
            <a:spLocks noGrp="1"/>
          </p:cNvSpPr>
          <p:nvPr>
            <p:ph type="sldNum" sz="quarter" idx="5"/>
          </p:nvPr>
        </p:nvSpPr>
        <p:spPr/>
        <p:txBody>
          <a:bodyPr/>
          <a:lstStyle/>
          <a:p>
            <a:fld id="{2C096199-51E8-4300-A291-34AE4D464BF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86" name="幻灯片图像占位符 1"/>
          <p:cNvSpPr>
            <a:spLocks noGrp="1" noRot="1" noChangeAspect="1"/>
          </p:cNvSpPr>
          <p:nvPr>
            <p:ph type="sldImg"/>
          </p:nvPr>
        </p:nvSpPr>
        <p:spPr/>
      </p:sp>
      <p:sp>
        <p:nvSpPr>
          <p:cNvPr id="1048987"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分类数据集上我们采用了</a:t>
            </a:r>
            <a:r>
              <a:rPr lang="en-US" altLang="zh-CN" sz="1200" kern="1200" dirty="0">
                <a:solidFill>
                  <a:schemeClr val="tx1"/>
                </a:solidFill>
                <a:effectLst/>
                <a:latin typeface="+mn-lt"/>
                <a:ea typeface="+mn-ea"/>
                <a:cs typeface="+mn-cs"/>
              </a:rPr>
              <a:t>Iris Data </a:t>
            </a:r>
            <a:r>
              <a:rPr lang="zh-CN" altLang="zh-CN" sz="1200" kern="1200" dirty="0">
                <a:solidFill>
                  <a:schemeClr val="tx1"/>
                </a:solidFill>
                <a:effectLst/>
                <a:latin typeface="+mn-lt"/>
                <a:ea typeface="+mn-ea"/>
                <a:cs typeface="+mn-cs"/>
              </a:rPr>
              <a:t>，该数据集描述了不同种类鸢尾花的情况，数据的指标主要有</a:t>
            </a:r>
            <a:r>
              <a:rPr lang="en-US" altLang="zh-CN" sz="1200" kern="1200" dirty="0">
                <a:solidFill>
                  <a:schemeClr val="tx1"/>
                </a:solidFill>
                <a:effectLst/>
                <a:latin typeface="+mn-lt"/>
                <a:ea typeface="+mn-ea"/>
                <a:cs typeface="+mn-cs"/>
              </a:rPr>
              <a:t>SL</a:t>
            </a:r>
            <a:r>
              <a:rPr lang="zh-CN" altLang="zh-CN" sz="1200" kern="1200" dirty="0">
                <a:solidFill>
                  <a:schemeClr val="tx1"/>
                </a:solidFill>
                <a:effectLst/>
                <a:latin typeface="+mn-lt"/>
                <a:ea typeface="+mn-ea"/>
                <a:cs typeface="+mn-cs"/>
              </a:rPr>
              <a:t>花萼长度（</a:t>
            </a:r>
            <a:r>
              <a:rPr lang="en-US" altLang="zh-CN" sz="1200" kern="1200" dirty="0">
                <a:solidFill>
                  <a:schemeClr val="tx1"/>
                </a:solidFill>
                <a:effectLst/>
                <a:latin typeface="+mn-lt"/>
                <a:ea typeface="+mn-ea"/>
                <a:cs typeface="+mn-cs"/>
              </a:rPr>
              <a:t>cm</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SW</a:t>
            </a:r>
            <a:r>
              <a:rPr lang="zh-CN" altLang="zh-CN" sz="1200" kern="1200" dirty="0">
                <a:solidFill>
                  <a:schemeClr val="tx1"/>
                </a:solidFill>
                <a:effectLst/>
                <a:latin typeface="+mn-lt"/>
                <a:ea typeface="+mn-ea"/>
                <a:cs typeface="+mn-cs"/>
              </a:rPr>
              <a:t>花萼宽度（</a:t>
            </a:r>
            <a:r>
              <a:rPr lang="en-US" altLang="zh-CN" sz="1200" kern="1200" dirty="0">
                <a:solidFill>
                  <a:schemeClr val="tx1"/>
                </a:solidFill>
                <a:effectLst/>
                <a:latin typeface="+mn-lt"/>
                <a:ea typeface="+mn-ea"/>
                <a:cs typeface="+mn-cs"/>
              </a:rPr>
              <a:t>cm</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PL</a:t>
            </a:r>
            <a:r>
              <a:rPr lang="zh-CN" altLang="zh-CN" sz="1200" kern="1200" dirty="0">
                <a:solidFill>
                  <a:schemeClr val="tx1"/>
                </a:solidFill>
                <a:effectLst/>
                <a:latin typeface="+mn-lt"/>
                <a:ea typeface="+mn-ea"/>
                <a:cs typeface="+mn-cs"/>
              </a:rPr>
              <a:t>花瓣长度（</a:t>
            </a:r>
            <a:r>
              <a:rPr lang="en-US" altLang="zh-CN" sz="1200" kern="1200" dirty="0">
                <a:solidFill>
                  <a:schemeClr val="tx1"/>
                </a:solidFill>
                <a:effectLst/>
                <a:latin typeface="+mn-lt"/>
                <a:ea typeface="+mn-ea"/>
                <a:cs typeface="+mn-cs"/>
              </a:rPr>
              <a:t>cm</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PW</a:t>
            </a:r>
            <a:r>
              <a:rPr lang="zh-CN" altLang="zh-CN" sz="1200" kern="1200" dirty="0">
                <a:solidFill>
                  <a:schemeClr val="tx1"/>
                </a:solidFill>
                <a:effectLst/>
                <a:latin typeface="+mn-lt"/>
                <a:ea typeface="+mn-ea"/>
                <a:cs typeface="+mn-cs"/>
              </a:rPr>
              <a:t>花瓣宽度（</a:t>
            </a:r>
            <a:r>
              <a:rPr lang="en-US" altLang="zh-CN" sz="1200" kern="1200" dirty="0">
                <a:solidFill>
                  <a:schemeClr val="tx1"/>
                </a:solidFill>
                <a:effectLst/>
                <a:latin typeface="+mn-lt"/>
                <a:ea typeface="+mn-ea"/>
                <a:cs typeface="+mn-cs"/>
              </a:rPr>
              <a:t>cm</a:t>
            </a:r>
            <a:r>
              <a:rPr lang="zh-CN" altLang="zh-CN" sz="1200" kern="1200" dirty="0">
                <a:solidFill>
                  <a:schemeClr val="tx1"/>
                </a:solidFill>
                <a:effectLst/>
                <a:latin typeface="+mn-lt"/>
                <a:ea typeface="+mn-ea"/>
                <a:cs typeface="+mn-cs"/>
              </a:rPr>
              <a:t>）四个，鸢尾花种类有三种。该数据集共有</a:t>
            </a:r>
            <a:r>
              <a:rPr lang="en-US" altLang="zh-CN" sz="1200" kern="1200" dirty="0">
                <a:solidFill>
                  <a:schemeClr val="tx1"/>
                </a:solidFill>
                <a:effectLst/>
                <a:latin typeface="+mn-lt"/>
                <a:ea typeface="+mn-ea"/>
                <a:cs typeface="+mn-cs"/>
              </a:rPr>
              <a:t>150</a:t>
            </a:r>
            <a:r>
              <a:rPr lang="zh-CN" altLang="zh-CN" sz="1200" kern="1200" dirty="0">
                <a:solidFill>
                  <a:schemeClr val="tx1"/>
                </a:solidFill>
                <a:effectLst/>
                <a:latin typeface="+mn-lt"/>
                <a:ea typeface="+mn-ea"/>
                <a:cs typeface="+mn-cs"/>
              </a:rPr>
              <a:t>个数据点。</a:t>
            </a:r>
            <a:r>
              <a:rPr lang="zh-CN" altLang="en-US" sz="1200" kern="1200" dirty="0">
                <a:solidFill>
                  <a:schemeClr val="tx1"/>
                </a:solidFill>
                <a:effectLst/>
                <a:latin typeface="+mn-lt"/>
                <a:ea typeface="+mn-ea"/>
                <a:cs typeface="+mn-cs"/>
              </a:rPr>
              <a:t>首先对数据进行探索性分析</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前</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行数据，大致情况如图。</a:t>
            </a:r>
            <a:endParaRPr lang="zh-CN" altLang="zh-CN" sz="1200" kern="1200" dirty="0">
              <a:solidFill>
                <a:schemeClr val="tx1"/>
              </a:solidFill>
              <a:effectLst/>
              <a:latin typeface="+mn-lt"/>
              <a:ea typeface="+mn-ea"/>
              <a:cs typeface="+mn-cs"/>
            </a:endParaRPr>
          </a:p>
          <a:p>
            <a:endParaRPr lang="zh-CN" altLang="en-US" dirty="0"/>
          </a:p>
        </p:txBody>
      </p:sp>
      <p:sp>
        <p:nvSpPr>
          <p:cNvPr id="1048988" name="灯片编号占位符 3"/>
          <p:cNvSpPr>
            <a:spLocks noGrp="1"/>
          </p:cNvSpPr>
          <p:nvPr>
            <p:ph type="sldNum" sz="quarter" idx="5"/>
          </p:nvPr>
        </p:nvSpPr>
        <p:spPr/>
        <p:txBody>
          <a:bodyPr/>
          <a:lstStyle/>
          <a:p>
            <a:fld id="{2C096199-51E8-4300-A291-34AE4D464BF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95" name="幻灯片图像占位符 1"/>
          <p:cNvSpPr>
            <a:spLocks noGrp="1" noRot="1" noChangeAspect="1"/>
          </p:cNvSpPr>
          <p:nvPr>
            <p:ph type="sldImg"/>
          </p:nvPr>
        </p:nvSpPr>
        <p:spPr/>
      </p:sp>
      <p:sp>
        <p:nvSpPr>
          <p:cNvPr id="1048996"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zh-CN" sz="1200" kern="1200" dirty="0">
                <a:solidFill>
                  <a:schemeClr val="tx1"/>
                </a:solidFill>
                <a:effectLst/>
                <a:latin typeface="+mn-lt"/>
                <a:ea typeface="+mn-ea"/>
                <a:cs typeface="+mn-cs"/>
              </a:rPr>
              <a:t>绘制热力图观察指标值分布，颜色越深，指标值越大，发现三种鸢尾花在四个指标上的取值大致呈三块，其中在</a:t>
            </a:r>
            <a:r>
              <a:rPr lang="en-US" altLang="zh-CN" sz="1200" kern="1200" dirty="0">
                <a:solidFill>
                  <a:schemeClr val="tx1"/>
                </a:solidFill>
                <a:effectLst/>
                <a:latin typeface="+mn-lt"/>
                <a:ea typeface="+mn-ea"/>
                <a:cs typeface="+mn-cs"/>
              </a:rPr>
              <a:t>PL</a:t>
            </a:r>
            <a:r>
              <a:rPr lang="zh-CN" altLang="zh-CN" sz="1200" kern="1200" dirty="0">
                <a:solidFill>
                  <a:schemeClr val="tx1"/>
                </a:solidFill>
                <a:effectLst/>
                <a:latin typeface="+mn-lt"/>
                <a:ea typeface="+mn-ea"/>
                <a:cs typeface="+mn-cs"/>
              </a:rPr>
              <a:t>指标上的区分最为明显。</a:t>
            </a:r>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pPr>
            <a:r>
              <a:rPr lang="zh-CN" altLang="zh-CN" sz="1200" kern="1200" dirty="0">
                <a:solidFill>
                  <a:schemeClr val="tx1"/>
                </a:solidFill>
                <a:effectLst/>
                <a:latin typeface="+mn-lt"/>
                <a:ea typeface="+mn-ea"/>
                <a:cs typeface="+mn-cs"/>
              </a:rPr>
              <a:t>再观察各类数量，绘制条形图，可以看到各类数量均为</a:t>
            </a:r>
            <a:r>
              <a:rPr lang="en-US" altLang="zh-CN" sz="1200" kern="1200" dirty="0">
                <a:solidFill>
                  <a:schemeClr val="tx1"/>
                </a:solidFill>
                <a:effectLst/>
                <a:latin typeface="+mn-lt"/>
                <a:ea typeface="+mn-ea"/>
                <a:cs typeface="+mn-cs"/>
              </a:rPr>
              <a:t>50</a:t>
            </a:r>
            <a:r>
              <a:rPr lang="zh-CN" altLang="zh-CN" sz="1200" kern="1200" dirty="0">
                <a:solidFill>
                  <a:schemeClr val="tx1"/>
                </a:solidFill>
                <a:effectLst/>
                <a:latin typeface="+mn-lt"/>
                <a:ea typeface="+mn-ea"/>
                <a:cs typeface="+mn-cs"/>
              </a:rPr>
              <a:t>，分布均匀。</a:t>
            </a:r>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pPr>
            <a:r>
              <a:rPr lang="zh-CN" altLang="zh-CN" sz="1200" kern="1200" dirty="0">
                <a:solidFill>
                  <a:schemeClr val="tx1"/>
                </a:solidFill>
                <a:effectLst/>
                <a:latin typeface="+mn-lt"/>
                <a:ea typeface="+mn-ea"/>
                <a:cs typeface="+mn-cs"/>
              </a:rPr>
              <a:t>之后对四个定量指标进行相关性分析，输出相关性矩阵，发现花瓣的长度和宽度之间以及萼片的长短和花瓣的长宽具有比较明显的相关关系。</a:t>
            </a:r>
            <a:endParaRPr lang="zh-CN" altLang="zh-CN" sz="1200" kern="1200" dirty="0">
              <a:solidFill>
                <a:schemeClr val="tx1"/>
              </a:solidFill>
              <a:effectLst/>
              <a:latin typeface="+mn-lt"/>
              <a:ea typeface="+mn-ea"/>
              <a:cs typeface="+mn-cs"/>
            </a:endParaRPr>
          </a:p>
          <a:p>
            <a:endParaRPr lang="zh-CN" altLang="en-US" dirty="0"/>
          </a:p>
        </p:txBody>
      </p:sp>
      <p:sp>
        <p:nvSpPr>
          <p:cNvPr id="1048997" name="灯片编号占位符 3"/>
          <p:cNvSpPr>
            <a:spLocks noGrp="1"/>
          </p:cNvSpPr>
          <p:nvPr>
            <p:ph type="sldNum" sz="quarter" idx="5"/>
          </p:nvPr>
        </p:nvSpPr>
        <p:spPr/>
        <p:txBody>
          <a:bodyPr/>
          <a:lstStyle/>
          <a:p>
            <a:fld id="{2C096199-51E8-4300-A291-34AE4D464BF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07" name="幻灯片图像占位符 1"/>
          <p:cNvSpPr>
            <a:spLocks noGrp="1" noRot="1" noChangeAspect="1"/>
          </p:cNvSpPr>
          <p:nvPr>
            <p:ph type="sldImg"/>
          </p:nvPr>
        </p:nvSpPr>
        <p:spPr/>
      </p:sp>
      <p:sp>
        <p:nvSpPr>
          <p:cNvPr id="1049008"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zh-CN" sz="1200" kern="1200" dirty="0">
                <a:solidFill>
                  <a:schemeClr val="tx1"/>
                </a:solidFill>
                <a:effectLst/>
                <a:latin typeface="+mn-lt"/>
                <a:ea typeface="+mn-ea"/>
                <a:cs typeface="+mn-cs"/>
              </a:rPr>
              <a:t>观察数据具体情况，发现数据中不存在缺失值</a:t>
            </a:r>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pPr>
            <a:r>
              <a:rPr lang="zh-CN" altLang="zh-CN" sz="1200" kern="1200" dirty="0">
                <a:solidFill>
                  <a:schemeClr val="tx1"/>
                </a:solidFill>
                <a:effectLst/>
                <a:latin typeface="+mn-lt"/>
                <a:ea typeface="+mn-ea"/>
                <a:cs typeface="+mn-cs"/>
              </a:rPr>
              <a:t>再对极端值进行处理，绘制箱线图，发现</a:t>
            </a:r>
            <a:r>
              <a:rPr lang="en-US" altLang="zh-CN" sz="1200" kern="1200" dirty="0">
                <a:solidFill>
                  <a:schemeClr val="tx1"/>
                </a:solidFill>
                <a:effectLst/>
                <a:latin typeface="+mn-lt"/>
                <a:ea typeface="+mn-ea"/>
                <a:cs typeface="+mn-cs"/>
              </a:rPr>
              <a:t>SW</a:t>
            </a:r>
            <a:r>
              <a:rPr lang="zh-CN" altLang="zh-CN" sz="1200" kern="1200" dirty="0">
                <a:solidFill>
                  <a:schemeClr val="tx1"/>
                </a:solidFill>
                <a:effectLst/>
                <a:latin typeface="+mn-lt"/>
                <a:ea typeface="+mn-ea"/>
                <a:cs typeface="+mn-cs"/>
              </a:rPr>
              <a:t>指标中存在</a:t>
            </a:r>
            <a:r>
              <a:rPr lang="en-US" altLang="zh-CN" sz="1200" kern="1200" dirty="0">
                <a:solidFill>
                  <a:schemeClr val="tx1"/>
                </a:solidFill>
                <a:effectLst/>
                <a:latin typeface="+mn-lt"/>
                <a:ea typeface="+mn-ea"/>
                <a:cs typeface="+mn-cs"/>
              </a:rPr>
              <a:t>outliers, </a:t>
            </a:r>
            <a:r>
              <a:rPr lang="zh-CN" altLang="zh-CN" sz="1200" kern="1200" dirty="0">
                <a:solidFill>
                  <a:schemeClr val="tx1"/>
                </a:solidFill>
                <a:effectLst/>
                <a:latin typeface="+mn-lt"/>
                <a:ea typeface="+mn-ea"/>
                <a:cs typeface="+mn-cs"/>
              </a:rPr>
              <a:t>对极端值进行处理，保留指标</a:t>
            </a:r>
            <a:r>
              <a:rPr lang="en-US" altLang="zh-CN" sz="1200" kern="1200" dirty="0">
                <a:solidFill>
                  <a:schemeClr val="tx1"/>
                </a:solidFill>
                <a:effectLst/>
                <a:latin typeface="+mn-lt"/>
                <a:ea typeface="+mn-ea"/>
                <a:cs typeface="+mn-cs"/>
              </a:rPr>
              <a:t>1%-99%</a:t>
            </a:r>
            <a:r>
              <a:rPr lang="zh-CN" altLang="zh-CN" sz="1200" kern="1200" dirty="0">
                <a:solidFill>
                  <a:schemeClr val="tx1"/>
                </a:solidFill>
                <a:effectLst/>
                <a:latin typeface="+mn-lt"/>
                <a:ea typeface="+mn-ea"/>
                <a:cs typeface="+mn-cs"/>
              </a:rPr>
              <a:t>的数据，</a:t>
            </a:r>
            <a:r>
              <a:rPr lang="en-US" altLang="zh-CN" sz="1200" kern="1200" dirty="0">
                <a:solidFill>
                  <a:schemeClr val="tx1"/>
                </a:solidFill>
                <a:effectLst/>
                <a:latin typeface="+mn-lt"/>
                <a:ea typeface="+mn-ea"/>
                <a:cs typeface="+mn-cs"/>
              </a:rPr>
              <a:t>&gt;99%</a:t>
            </a:r>
            <a:r>
              <a:rPr lang="zh-CN" altLang="zh-CN" sz="1200" kern="1200" dirty="0">
                <a:solidFill>
                  <a:schemeClr val="tx1"/>
                </a:solidFill>
                <a:effectLst/>
                <a:latin typeface="+mn-lt"/>
                <a:ea typeface="+mn-ea"/>
                <a:cs typeface="+mn-cs"/>
              </a:rPr>
              <a:t>的数据由</a:t>
            </a:r>
            <a:r>
              <a:rPr lang="en-US" altLang="zh-CN" sz="1200" kern="1200" dirty="0">
                <a:solidFill>
                  <a:schemeClr val="tx1"/>
                </a:solidFill>
                <a:effectLst/>
                <a:latin typeface="+mn-lt"/>
                <a:ea typeface="+mn-ea"/>
                <a:cs typeface="+mn-cs"/>
              </a:rPr>
              <a:t>99%</a:t>
            </a:r>
            <a:r>
              <a:rPr lang="zh-CN" altLang="zh-CN" sz="1200" kern="1200" dirty="0">
                <a:solidFill>
                  <a:schemeClr val="tx1"/>
                </a:solidFill>
                <a:effectLst/>
                <a:latin typeface="+mn-lt"/>
                <a:ea typeface="+mn-ea"/>
                <a:cs typeface="+mn-cs"/>
              </a:rPr>
              <a:t>分位数代替，</a:t>
            </a:r>
            <a:r>
              <a:rPr lang="en-US" altLang="zh-CN" sz="1200" kern="1200" dirty="0">
                <a:solidFill>
                  <a:schemeClr val="tx1"/>
                </a:solidFill>
                <a:effectLst/>
                <a:latin typeface="+mn-lt"/>
                <a:ea typeface="+mn-ea"/>
                <a:cs typeface="+mn-cs"/>
              </a:rPr>
              <a:t>&lt;1%</a:t>
            </a:r>
            <a:r>
              <a:rPr lang="zh-CN" altLang="zh-CN" sz="1200" kern="1200" dirty="0">
                <a:solidFill>
                  <a:schemeClr val="tx1"/>
                </a:solidFill>
                <a:effectLst/>
                <a:latin typeface="+mn-lt"/>
                <a:ea typeface="+mn-ea"/>
                <a:cs typeface="+mn-cs"/>
              </a:rPr>
              <a:t>的数据由</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分位数代替。</a:t>
            </a:r>
            <a:endParaRPr lang="zh-CN" altLang="en-US" dirty="0"/>
          </a:p>
        </p:txBody>
      </p:sp>
      <p:sp>
        <p:nvSpPr>
          <p:cNvPr id="1049009" name="灯片编号占位符 3"/>
          <p:cNvSpPr>
            <a:spLocks noGrp="1"/>
          </p:cNvSpPr>
          <p:nvPr>
            <p:ph type="sldNum" sz="quarter" idx="5"/>
          </p:nvPr>
        </p:nvSpPr>
        <p:spPr/>
        <p:txBody>
          <a:bodyPr/>
          <a:lstStyle/>
          <a:p>
            <a:fld id="{2C096199-51E8-4300-A291-34AE4D464BFB}"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接下来探讨多项式阶数的影响，分两步，第一步</a:t>
            </a:r>
            <a:r>
              <a:rPr lang="zh-CN" altLang="zh-CN" sz="1200" kern="1200" dirty="0">
                <a:solidFill>
                  <a:schemeClr val="tx1"/>
                </a:solidFill>
                <a:effectLst/>
                <a:latin typeface="+mn-lt"/>
                <a:ea typeface="+mn-ea"/>
                <a:cs typeface="+mn-cs"/>
              </a:rPr>
              <a:t>随机划分训练集和测试集，测试集比重为</a:t>
            </a:r>
            <a:r>
              <a:rPr lang="en-US" altLang="zh-CN" sz="1200" kern="1200" dirty="0">
                <a:solidFill>
                  <a:schemeClr val="tx1"/>
                </a:solidFill>
                <a:effectLst/>
                <a:latin typeface="+mn-lt"/>
                <a:ea typeface="+mn-ea"/>
                <a:cs typeface="+mn-cs"/>
              </a:rPr>
              <a:t>30%</a:t>
            </a:r>
            <a:r>
              <a:rPr lang="zh-CN" altLang="en-US" sz="1200" kern="1200" dirty="0">
                <a:solidFill>
                  <a:schemeClr val="tx1"/>
                </a:solidFill>
                <a:effectLst/>
                <a:latin typeface="+mn-lt"/>
                <a:ea typeface="+mn-ea"/>
                <a:cs typeface="+mn-cs"/>
              </a:rPr>
              <a:t>，第二步调整阶数训练数据并预测</a:t>
            </a:r>
            <a:endParaRPr lang="zh-CN" altLang="en-US" dirty="0"/>
          </a:p>
        </p:txBody>
      </p:sp>
      <p:sp>
        <p:nvSpPr>
          <p:cNvPr id="4" name="灯片编号占位符 3"/>
          <p:cNvSpPr>
            <a:spLocks noGrp="1"/>
          </p:cNvSpPr>
          <p:nvPr>
            <p:ph type="sldNum" sz="quarter" idx="5"/>
          </p:nvPr>
        </p:nvSpPr>
        <p:spPr/>
        <p:txBody>
          <a:bodyPr/>
          <a:lstStyle/>
          <a:p>
            <a:fld id="{2C096199-51E8-4300-A291-34AE4D464BFB}"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这</a:t>
            </a:r>
            <a:r>
              <a:rPr lang="zh-CN" altLang="en-US" sz="1200" kern="1200" dirty="0">
                <a:solidFill>
                  <a:schemeClr val="tx1"/>
                </a:solidFill>
                <a:effectLst/>
                <a:latin typeface="+mn-lt"/>
                <a:ea typeface="+mn-ea"/>
                <a:cs typeface="+mn-cs"/>
              </a:rPr>
              <a:t>里调用</a:t>
            </a:r>
            <a:r>
              <a:rPr lang="en-US" altLang="zh-CN" sz="1200" kern="1200" dirty="0" err="1">
                <a:solidFill>
                  <a:schemeClr val="tx1"/>
                </a:solidFill>
                <a:effectLst/>
                <a:latin typeface="+mn-lt"/>
                <a:ea typeface="+mn-ea"/>
                <a:cs typeface="+mn-cs"/>
              </a:rPr>
              <a:t>sklearn.model_selecti</a:t>
            </a:r>
            <a:r>
              <a:rPr lang="zh-CN" altLang="zh-CN" sz="1200" kern="1200" dirty="0">
                <a:solidFill>
                  <a:schemeClr val="tx1"/>
                </a:solidFill>
                <a:effectLst/>
                <a:latin typeface="+mn-lt"/>
                <a:ea typeface="+mn-ea"/>
                <a:cs typeface="+mn-cs"/>
              </a:rPr>
              <a:t>中的</a:t>
            </a:r>
            <a:r>
              <a:rPr lang="en-US" altLang="zh-CN" sz="1200" kern="1200" dirty="0" err="1">
                <a:solidFill>
                  <a:schemeClr val="tx1"/>
                </a:solidFill>
                <a:effectLst/>
                <a:latin typeface="+mn-lt"/>
                <a:ea typeface="+mn-ea"/>
                <a:cs typeface="+mn-cs"/>
              </a:rPr>
              <a:t>GridSearchCV</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使用五折交叉验证的方法，</a:t>
            </a:r>
            <a:r>
              <a:rPr lang="zh-CN" altLang="zh-CN" sz="1200" kern="1200" dirty="0">
                <a:solidFill>
                  <a:schemeClr val="tx1"/>
                </a:solidFill>
                <a:effectLst/>
                <a:latin typeface="+mn-lt"/>
                <a:ea typeface="+mn-ea"/>
                <a:cs typeface="+mn-cs"/>
              </a:rPr>
              <a:t>在</a:t>
            </a:r>
            <a:r>
              <a:rPr lang="en-US" altLang="zh-CN" sz="1200" kern="1200" dirty="0" err="1">
                <a:solidFill>
                  <a:schemeClr val="tx1"/>
                </a:solidFill>
                <a:effectLst/>
                <a:latin typeface="+mn-lt"/>
                <a:ea typeface="+mn-ea"/>
                <a:cs typeface="+mn-cs"/>
              </a:rPr>
              <a:t>GridSearch</a:t>
            </a:r>
            <a:r>
              <a:rPr lang="zh-CN" altLang="zh-CN" sz="1200" kern="1200" dirty="0">
                <a:solidFill>
                  <a:schemeClr val="tx1"/>
                </a:solidFill>
                <a:effectLst/>
                <a:latin typeface="+mn-lt"/>
                <a:ea typeface="+mn-ea"/>
                <a:cs typeface="+mn-cs"/>
              </a:rPr>
              <a:t>中进行了</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份分割</a:t>
            </a:r>
            <a:r>
              <a:rPr lang="en-US" altLang="zh-CN" sz="1200" kern="1200" dirty="0">
                <a:solidFill>
                  <a:schemeClr val="tx1"/>
                </a:solidFill>
                <a:effectLst/>
                <a:latin typeface="+mn-lt"/>
                <a:ea typeface="+mn-ea"/>
                <a:cs typeface="+mn-cs"/>
              </a:rPr>
              <a:t>split_0</a:t>
            </a:r>
            <a:r>
              <a:rPr lang="zh-CN" altLang="zh-CN" sz="1200" kern="1200" dirty="0">
                <a:solidFill>
                  <a:schemeClr val="tx1"/>
                </a:solidFill>
                <a:effectLst/>
                <a:latin typeface="+mn-lt"/>
                <a:ea typeface="+mn-ea"/>
                <a:cs typeface="+mn-cs"/>
              </a:rPr>
              <a:t>到</a:t>
            </a:r>
            <a:r>
              <a:rPr lang="en-US" altLang="zh-CN" sz="1200" kern="1200" dirty="0">
                <a:solidFill>
                  <a:schemeClr val="tx1"/>
                </a:solidFill>
                <a:effectLst/>
                <a:latin typeface="+mn-lt"/>
                <a:ea typeface="+mn-ea"/>
                <a:cs typeface="+mn-cs"/>
              </a:rPr>
              <a:t> split_4</a:t>
            </a:r>
            <a:r>
              <a:rPr lang="zh-CN" altLang="zh-CN" sz="1200" kern="1200" dirty="0">
                <a:solidFill>
                  <a:schemeClr val="tx1"/>
                </a:solidFill>
                <a:effectLst/>
                <a:latin typeface="+mn-lt"/>
                <a:ea typeface="+mn-ea"/>
                <a:cs typeface="+mn-cs"/>
              </a:rPr>
              <a:t>，设置</a:t>
            </a:r>
            <a:r>
              <a:rPr lang="en-US" altLang="zh-CN" sz="1200" kern="1200" dirty="0">
                <a:solidFill>
                  <a:schemeClr val="tx1"/>
                </a:solidFill>
                <a:effectLst/>
                <a:latin typeface="+mn-lt"/>
                <a:ea typeface="+mn-ea"/>
                <a:cs typeface="+mn-cs"/>
              </a:rPr>
              <a:t>'degree': [0.5,1,1.5,2,2.5,3,3.5,4,4.5,5,5.5,6]</a:t>
            </a:r>
            <a:r>
              <a:rPr lang="zh-CN" altLang="zh-CN" sz="1200" kern="1200" dirty="0">
                <a:solidFill>
                  <a:schemeClr val="tx1"/>
                </a:solidFill>
                <a:effectLst/>
                <a:latin typeface="+mn-lt"/>
                <a:ea typeface="+mn-ea"/>
                <a:cs typeface="+mn-cs"/>
              </a:rPr>
              <a:t>，通过比较优化目标为</a:t>
            </a:r>
            <a:r>
              <a:rPr lang="en-US" altLang="zh-CN" sz="1200" kern="1200" dirty="0" err="1">
                <a:solidFill>
                  <a:schemeClr val="tx1"/>
                </a:solidFill>
                <a:effectLst/>
                <a:latin typeface="+mn-lt"/>
                <a:ea typeface="+mn-ea"/>
                <a:cs typeface="+mn-cs"/>
              </a:rPr>
              <a:t>mean_test_score</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rank_test_score</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std_test_score</a:t>
            </a:r>
            <a:r>
              <a:rPr lang="zh-CN" altLang="zh-CN" sz="1200" kern="1200" dirty="0">
                <a:solidFill>
                  <a:schemeClr val="tx1"/>
                </a:solidFill>
                <a:effectLst/>
                <a:latin typeface="+mn-lt"/>
                <a:ea typeface="+mn-ea"/>
                <a:cs typeface="+mn-cs"/>
              </a:rPr>
              <a:t>最终确定最佳参数</a:t>
            </a:r>
            <a:endParaRPr lang="zh-CN" altLang="en-US" dirty="0"/>
          </a:p>
        </p:txBody>
      </p:sp>
      <p:sp>
        <p:nvSpPr>
          <p:cNvPr id="4" name="灯片编号占位符 3"/>
          <p:cNvSpPr>
            <a:spLocks noGrp="1"/>
          </p:cNvSpPr>
          <p:nvPr>
            <p:ph type="sldNum" sz="quarter" idx="5"/>
          </p:nvPr>
        </p:nvSpPr>
        <p:spPr/>
        <p:txBody>
          <a:bodyPr/>
          <a:lstStyle/>
          <a:p>
            <a:fld id="{2C096199-51E8-4300-A291-34AE4D464BFB}"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使用拟合出的最佳参数</a:t>
            </a:r>
            <a:r>
              <a:rPr lang="zh-CN" altLang="en-US" sz="1200" kern="1200" dirty="0">
                <a:solidFill>
                  <a:schemeClr val="tx1"/>
                </a:solidFill>
                <a:effectLst/>
                <a:latin typeface="+mn-lt"/>
                <a:ea typeface="+mn-ea"/>
                <a:cs typeface="+mn-cs"/>
              </a:rPr>
              <a:t>进行训练，得到</a:t>
            </a:r>
            <a:r>
              <a:rPr lang="zh-CN" altLang="zh-CN" sz="1200" kern="1200" dirty="0">
                <a:solidFill>
                  <a:schemeClr val="tx1"/>
                </a:solidFill>
                <a:effectLst/>
                <a:latin typeface="+mn-lt"/>
                <a:ea typeface="+mn-ea"/>
                <a:cs typeface="+mn-cs"/>
              </a:rPr>
              <a:t>训练集准确率</a:t>
            </a:r>
            <a:r>
              <a:rPr lang="en-US" altLang="zh-CN" sz="1200" kern="1200" dirty="0">
                <a:solidFill>
                  <a:schemeClr val="tx1"/>
                </a:solidFill>
                <a:effectLst/>
                <a:latin typeface="+mn-lt"/>
                <a:ea typeface="+mn-ea"/>
                <a:cs typeface="+mn-cs"/>
              </a:rPr>
              <a:t>: 0.80</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测试集准确率</a:t>
            </a:r>
            <a:r>
              <a:rPr lang="en-US" altLang="zh-CN" sz="1200" kern="1200" dirty="0">
                <a:solidFill>
                  <a:schemeClr val="tx1"/>
                </a:solidFill>
                <a:effectLst/>
                <a:latin typeface="+mn-lt"/>
                <a:ea typeface="+mn-ea"/>
                <a:cs typeface="+mn-cs"/>
              </a:rPr>
              <a:t>: 0.76</a:t>
            </a:r>
            <a:r>
              <a:rPr lang="zh-CN" altLang="en-US" sz="1200" kern="1200" dirty="0">
                <a:solidFill>
                  <a:schemeClr val="tx1"/>
                </a:solidFill>
                <a:effectLst/>
                <a:latin typeface="+mn-lt"/>
                <a:ea typeface="+mn-ea"/>
                <a:cs typeface="+mn-cs"/>
              </a:rPr>
              <a:t>，实际值预测值对比</a:t>
            </a:r>
            <a:r>
              <a:rPr lang="zh-CN" altLang="zh-CN" sz="1200" kern="1200" dirty="0">
                <a:solidFill>
                  <a:schemeClr val="tx1"/>
                </a:solidFill>
                <a:effectLst/>
                <a:latin typeface="+mn-lt"/>
                <a:ea typeface="+mn-ea"/>
                <a:cs typeface="+mn-cs"/>
              </a:rPr>
              <a:t>如下：</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2C096199-51E8-4300-A291-34AE4D464BFB}"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43" name="幻灯片图像占位符 1"/>
          <p:cNvSpPr>
            <a:spLocks noGrp="1" noRot="1" noChangeAspect="1"/>
          </p:cNvSpPr>
          <p:nvPr>
            <p:ph type="sldImg"/>
          </p:nvPr>
        </p:nvSpPr>
        <p:spPr/>
      </p:sp>
      <p:sp>
        <p:nvSpPr>
          <p:cNvPr id="1049044"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1200" kern="1200" dirty="0">
                <a:solidFill>
                  <a:schemeClr val="tx1"/>
                </a:solidFill>
                <a:effectLst/>
                <a:latin typeface="+mn-lt"/>
                <a:ea typeface="+mn-ea"/>
                <a:cs typeface="+mn-cs"/>
              </a:rPr>
              <a:t>继续探讨正则化参数的影响，与多项式处理相同，通过</a:t>
            </a:r>
            <a:r>
              <a:rPr lang="zh-CN" altLang="zh-CN" sz="1200" kern="1200" dirty="0">
                <a:solidFill>
                  <a:schemeClr val="tx1"/>
                </a:solidFill>
                <a:effectLst/>
                <a:latin typeface="+mn-lt"/>
                <a:ea typeface="+mn-ea"/>
                <a:cs typeface="+mn-cs"/>
              </a:rPr>
              <a:t>网格寻优，</a:t>
            </a:r>
            <a:r>
              <a:rPr lang="zh-CN" altLang="en-US" dirty="0"/>
              <a:t>调用</a:t>
            </a:r>
            <a:r>
              <a:rPr lang="en-US" altLang="zh-CN" dirty="0" err="1"/>
              <a:t>GridSearchCV</a:t>
            </a:r>
            <a:r>
              <a:rPr lang="zh-CN" altLang="en-US" dirty="0"/>
              <a:t>，采用五折交叉验证</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寻找模型的最佳参数</a:t>
            </a:r>
            <a:endParaRPr lang="zh-CN" altLang="en-US" dirty="0"/>
          </a:p>
        </p:txBody>
      </p:sp>
      <p:sp>
        <p:nvSpPr>
          <p:cNvPr id="1049045" name="灯片编号占位符 3"/>
          <p:cNvSpPr>
            <a:spLocks noGrp="1"/>
          </p:cNvSpPr>
          <p:nvPr>
            <p:ph type="sldNum" sz="quarter" idx="5"/>
          </p:nvPr>
        </p:nvSpPr>
        <p:spPr/>
        <p:txBody>
          <a:bodyPr/>
          <a:lstStyle/>
          <a:p>
            <a:fld id="{2C096199-51E8-4300-A291-34AE4D464BFB}"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使用拟合出的最佳参数</a:t>
            </a:r>
            <a:r>
              <a:rPr lang="zh-CN" altLang="en-US" sz="1200" kern="1200" dirty="0">
                <a:solidFill>
                  <a:schemeClr val="tx1"/>
                </a:solidFill>
                <a:effectLst/>
                <a:latin typeface="+mn-lt"/>
                <a:ea typeface="+mn-ea"/>
                <a:cs typeface="+mn-cs"/>
              </a:rPr>
              <a:t>进行训练，得到</a:t>
            </a:r>
            <a:r>
              <a:rPr lang="zh-CN" altLang="zh-CN" sz="1200" kern="1200" dirty="0">
                <a:solidFill>
                  <a:schemeClr val="tx1"/>
                </a:solidFill>
                <a:effectLst/>
                <a:latin typeface="+mn-lt"/>
                <a:ea typeface="+mn-ea"/>
                <a:cs typeface="+mn-cs"/>
              </a:rPr>
              <a:t>训练集准确率</a:t>
            </a:r>
            <a:r>
              <a:rPr lang="en-US" altLang="zh-CN" sz="1200" kern="1200" dirty="0">
                <a:solidFill>
                  <a:schemeClr val="tx1"/>
                </a:solidFill>
                <a:effectLst/>
                <a:latin typeface="+mn-lt"/>
                <a:ea typeface="+mn-ea"/>
                <a:cs typeface="+mn-cs"/>
              </a:rPr>
              <a:t>: 0.81</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测试集准确率</a:t>
            </a:r>
            <a:r>
              <a:rPr lang="en-US" altLang="zh-CN" sz="1200" kern="1200" dirty="0">
                <a:solidFill>
                  <a:schemeClr val="tx1"/>
                </a:solidFill>
                <a:effectLst/>
                <a:latin typeface="+mn-lt"/>
                <a:ea typeface="+mn-ea"/>
                <a:cs typeface="+mn-cs"/>
              </a:rPr>
              <a:t>: 0.7</a:t>
            </a:r>
            <a:r>
              <a:rPr lang="zh-CN" altLang="en-US" sz="1200" kern="1200" dirty="0">
                <a:solidFill>
                  <a:schemeClr val="tx1"/>
                </a:solidFill>
                <a:effectLst/>
                <a:latin typeface="+mn-lt"/>
                <a:ea typeface="+mn-ea"/>
                <a:cs typeface="+mn-cs"/>
              </a:rPr>
              <a:t>，实际值预测值对比</a:t>
            </a:r>
            <a:r>
              <a:rPr lang="zh-CN" altLang="zh-CN" sz="1200" kern="1200" dirty="0">
                <a:solidFill>
                  <a:schemeClr val="tx1"/>
                </a:solidFill>
                <a:effectLst/>
                <a:latin typeface="+mn-lt"/>
                <a:ea typeface="+mn-ea"/>
                <a:cs typeface="+mn-cs"/>
              </a:rPr>
              <a:t>如下：</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2C096199-51E8-4300-A291-34AE4D464BF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幻灯片图像占位符 1"/>
          <p:cNvSpPr>
            <a:spLocks noGrp="1" noRot="1" noChangeAspect="1"/>
          </p:cNvSpPr>
          <p:nvPr>
            <p:ph type="sldImg"/>
          </p:nvPr>
        </p:nvSpPr>
        <p:spPr/>
      </p:sp>
      <p:sp>
        <p:nvSpPr>
          <p:cNvPr id="1048645" name="备注占位符 2"/>
          <p:cNvSpPr>
            <a:spLocks noGrp="1"/>
          </p:cNvSpPr>
          <p:nvPr>
            <p:ph type="body" idx="1"/>
          </p:nvPr>
        </p:nvSpPr>
        <p:spPr/>
        <p:txBody>
          <a:bodyPr/>
          <a:lstStyle/>
          <a:p>
            <a:endParaRPr lang="zh-CN" altLang="en-US" dirty="0"/>
          </a:p>
        </p:txBody>
      </p:sp>
      <p:sp>
        <p:nvSpPr>
          <p:cNvPr id="1048646" name="灯片编号占位符 3"/>
          <p:cNvSpPr>
            <a:spLocks noGrp="1"/>
          </p:cNvSpPr>
          <p:nvPr>
            <p:ph type="sldNum" sz="quarter" idx="5"/>
          </p:nvPr>
        </p:nvSpPr>
        <p:spPr/>
        <p:txBody>
          <a:bodyPr/>
          <a:lstStyle/>
          <a:p>
            <a:fld id="{2C096199-51E8-4300-A291-34AE4D464BFB}"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下面探讨高斯核尺度参数的影响，方法与前述相同，设置不同的参数值</a:t>
            </a:r>
            <a:r>
              <a:rPr lang="en-US" altLang="zh-CN" dirty="0"/>
              <a:t>C gamma,</a:t>
            </a:r>
            <a:r>
              <a:rPr lang="zh-CN" altLang="en-US" dirty="0"/>
              <a:t>使模型效果最优</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C096199-51E8-4300-A291-34AE4D464BF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使用拟合出的最佳参数</a:t>
            </a:r>
            <a:r>
              <a:rPr lang="zh-CN" altLang="en-US" sz="1200" kern="1200" dirty="0">
                <a:solidFill>
                  <a:schemeClr val="tx1"/>
                </a:solidFill>
                <a:effectLst/>
                <a:latin typeface="+mn-lt"/>
                <a:ea typeface="+mn-ea"/>
                <a:cs typeface="+mn-cs"/>
              </a:rPr>
              <a:t>进行训练，得到</a:t>
            </a:r>
            <a:r>
              <a:rPr lang="zh-CN" altLang="zh-CN" sz="1200" kern="1200" dirty="0">
                <a:solidFill>
                  <a:schemeClr val="tx1"/>
                </a:solidFill>
                <a:effectLst/>
                <a:latin typeface="+mn-lt"/>
                <a:ea typeface="+mn-ea"/>
                <a:cs typeface="+mn-cs"/>
              </a:rPr>
              <a:t>训练集准确率</a:t>
            </a:r>
            <a:r>
              <a:rPr lang="en-US" altLang="zh-CN" sz="1200" kern="1200" dirty="0">
                <a:solidFill>
                  <a:schemeClr val="tx1"/>
                </a:solidFill>
                <a:effectLst/>
                <a:latin typeface="+mn-lt"/>
                <a:ea typeface="+mn-ea"/>
                <a:cs typeface="+mn-cs"/>
              </a:rPr>
              <a:t>: 0.83</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测试集准确率</a:t>
            </a:r>
            <a:r>
              <a:rPr lang="en-US" altLang="zh-CN" sz="1200" kern="1200" dirty="0">
                <a:solidFill>
                  <a:schemeClr val="tx1"/>
                </a:solidFill>
                <a:effectLst/>
                <a:latin typeface="+mn-lt"/>
                <a:ea typeface="+mn-ea"/>
                <a:cs typeface="+mn-cs"/>
              </a:rPr>
              <a:t>: 0.76</a:t>
            </a:r>
            <a:r>
              <a:rPr lang="zh-CN" altLang="en-US" sz="1200" kern="1200" dirty="0">
                <a:solidFill>
                  <a:schemeClr val="tx1"/>
                </a:solidFill>
                <a:effectLst/>
                <a:latin typeface="+mn-lt"/>
                <a:ea typeface="+mn-ea"/>
                <a:cs typeface="+mn-cs"/>
              </a:rPr>
              <a:t>，实际值预测值对比</a:t>
            </a:r>
            <a:r>
              <a:rPr lang="zh-CN" altLang="zh-CN" sz="1200" kern="1200" dirty="0">
                <a:solidFill>
                  <a:schemeClr val="tx1"/>
                </a:solidFill>
                <a:effectLst/>
                <a:latin typeface="+mn-lt"/>
                <a:ea typeface="+mn-ea"/>
                <a:cs typeface="+mn-cs"/>
              </a:rPr>
              <a:t>如下：</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C096199-51E8-4300-A291-34AE4D464BF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29" name="幻灯片图像占位符 1"/>
          <p:cNvSpPr>
            <a:spLocks noGrp="1" noRot="1" noChangeAspect="1"/>
          </p:cNvSpPr>
          <p:nvPr>
            <p:ph type="sldImg"/>
          </p:nvPr>
        </p:nvSpPr>
        <p:spPr/>
      </p:sp>
      <p:sp>
        <p:nvSpPr>
          <p:cNvPr id="1049130"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1200" kern="1200" dirty="0">
                <a:solidFill>
                  <a:schemeClr val="tx1"/>
                </a:solidFill>
                <a:effectLst/>
                <a:latin typeface="+mn-lt"/>
                <a:ea typeface="+mn-ea"/>
                <a:cs typeface="+mn-cs"/>
              </a:rPr>
              <a:t>回归数据上我们选取了</a:t>
            </a:r>
            <a:r>
              <a:rPr lang="en-US" altLang="zh-CN" sz="1200" kern="1200" dirty="0">
                <a:solidFill>
                  <a:schemeClr val="tx1"/>
                </a:solidFill>
                <a:effectLst/>
                <a:latin typeface="+mn-lt"/>
                <a:ea typeface="+mn-ea"/>
                <a:cs typeface="+mn-cs"/>
              </a:rPr>
              <a:t>CCPP</a:t>
            </a:r>
            <a:r>
              <a:rPr lang="zh-CN" altLang="en-US" sz="1200" kern="1200" dirty="0">
                <a:solidFill>
                  <a:schemeClr val="tx1"/>
                </a:solidFill>
                <a:effectLst/>
                <a:latin typeface="+mn-lt"/>
                <a:ea typeface="+mn-ea"/>
                <a:cs typeface="+mn-cs"/>
              </a:rPr>
              <a:t>数据集</a:t>
            </a:r>
            <a:r>
              <a:rPr lang="zh-CN" altLang="zh-CN" sz="1200" kern="1200" dirty="0">
                <a:solidFill>
                  <a:schemeClr val="tx1"/>
                </a:solidFill>
                <a:effectLst/>
                <a:latin typeface="+mn-lt"/>
                <a:ea typeface="+mn-ea"/>
                <a:cs typeface="+mn-cs"/>
              </a:rPr>
              <a:t>，该数据集描述了</a:t>
            </a:r>
            <a:r>
              <a:rPr lang="en-US" altLang="zh-CN" sz="1200" kern="1200" dirty="0">
                <a:solidFill>
                  <a:schemeClr val="tx1"/>
                </a:solidFill>
                <a:effectLst/>
                <a:latin typeface="+mn-lt"/>
                <a:ea typeface="+mn-ea"/>
                <a:cs typeface="+mn-cs"/>
              </a:rPr>
              <a:t>2006</a:t>
            </a:r>
            <a:r>
              <a:rPr lang="zh-CN" altLang="zh-CN" sz="1200" kern="1200" dirty="0">
                <a:solidFill>
                  <a:schemeClr val="tx1"/>
                </a:solidFill>
                <a:effectLst/>
                <a:latin typeface="+mn-lt"/>
                <a:ea typeface="+mn-ea"/>
                <a:cs typeface="+mn-cs"/>
              </a:rPr>
              <a:t>年</a:t>
            </a:r>
            <a:r>
              <a:rPr lang="en-US" altLang="zh-CN" sz="1200" kern="1200" dirty="0">
                <a:solidFill>
                  <a:schemeClr val="tx1"/>
                </a:solidFill>
                <a:effectLst/>
                <a:latin typeface="+mn-lt"/>
                <a:ea typeface="+mn-ea"/>
                <a:cs typeface="+mn-cs"/>
              </a:rPr>
              <a:t>-2011</a:t>
            </a:r>
            <a:r>
              <a:rPr lang="zh-CN" altLang="zh-CN" sz="1200" kern="1200" dirty="0">
                <a:solidFill>
                  <a:schemeClr val="tx1"/>
                </a:solidFill>
                <a:effectLst/>
                <a:latin typeface="+mn-lt"/>
                <a:ea typeface="+mn-ea"/>
                <a:cs typeface="+mn-cs"/>
              </a:rPr>
              <a:t>年电厂满负荷工作时的发电情况，数据的指标主要有</a:t>
            </a:r>
            <a:r>
              <a:rPr lang="en-US" altLang="zh-CN" sz="1200" kern="1200" dirty="0">
                <a:solidFill>
                  <a:schemeClr val="tx1"/>
                </a:solidFill>
                <a:effectLst/>
                <a:latin typeface="+mn-lt"/>
                <a:ea typeface="+mn-ea"/>
                <a:cs typeface="+mn-cs"/>
              </a:rPr>
              <a:t>AT</a:t>
            </a:r>
            <a:r>
              <a:rPr lang="zh-CN" altLang="zh-CN" sz="1200" kern="1200" dirty="0">
                <a:solidFill>
                  <a:schemeClr val="tx1"/>
                </a:solidFill>
                <a:effectLst/>
                <a:latin typeface="+mn-lt"/>
                <a:ea typeface="+mn-ea"/>
                <a:cs typeface="+mn-cs"/>
              </a:rPr>
              <a:t>每小时平均环境变量温度，</a:t>
            </a:r>
            <a:r>
              <a:rPr lang="en-US" altLang="zh-CN" sz="1200" kern="1200" dirty="0">
                <a:solidFill>
                  <a:schemeClr val="tx1"/>
                </a:solidFill>
                <a:effectLst/>
                <a:latin typeface="+mn-lt"/>
                <a:ea typeface="+mn-ea"/>
                <a:cs typeface="+mn-cs"/>
              </a:rPr>
              <a:t>AP</a:t>
            </a:r>
            <a:r>
              <a:rPr lang="zh-CN" altLang="zh-CN" sz="1200" kern="1200" dirty="0">
                <a:solidFill>
                  <a:schemeClr val="tx1"/>
                </a:solidFill>
                <a:effectLst/>
                <a:latin typeface="+mn-lt"/>
                <a:ea typeface="+mn-ea"/>
                <a:cs typeface="+mn-cs"/>
              </a:rPr>
              <a:t>环境压力，</a:t>
            </a:r>
            <a:r>
              <a:rPr lang="en-US" altLang="zh-CN" sz="1200" kern="1200" dirty="0">
                <a:solidFill>
                  <a:schemeClr val="tx1"/>
                </a:solidFill>
                <a:effectLst/>
                <a:latin typeface="+mn-lt"/>
                <a:ea typeface="+mn-ea"/>
                <a:cs typeface="+mn-cs"/>
              </a:rPr>
              <a:t>RH</a:t>
            </a:r>
            <a:r>
              <a:rPr lang="zh-CN" altLang="zh-CN" sz="1200" kern="1200" dirty="0">
                <a:solidFill>
                  <a:schemeClr val="tx1"/>
                </a:solidFill>
                <a:effectLst/>
                <a:latin typeface="+mn-lt"/>
                <a:ea typeface="+mn-ea"/>
                <a:cs typeface="+mn-cs"/>
              </a:rPr>
              <a:t>相对湿度和</a:t>
            </a:r>
            <a:r>
              <a:rPr lang="en-US" altLang="zh-CN" sz="1200" kern="1200" dirty="0">
                <a:solidFill>
                  <a:schemeClr val="tx1"/>
                </a:solidFill>
                <a:effectLst/>
                <a:latin typeface="+mn-lt"/>
                <a:ea typeface="+mn-ea"/>
                <a:cs typeface="+mn-cs"/>
              </a:rPr>
              <a:t>V</a:t>
            </a:r>
            <a:r>
              <a:rPr lang="zh-CN" altLang="zh-CN" sz="1200" kern="1200" dirty="0">
                <a:solidFill>
                  <a:schemeClr val="tx1"/>
                </a:solidFill>
                <a:effectLst/>
                <a:latin typeface="+mn-lt"/>
                <a:ea typeface="+mn-ea"/>
                <a:cs typeface="+mn-cs"/>
              </a:rPr>
              <a:t>真空度四个，预测</a:t>
            </a:r>
            <a:r>
              <a:rPr lang="zh-CN" altLang="en-US" sz="1200" kern="1200" dirty="0">
                <a:solidFill>
                  <a:schemeClr val="tx1"/>
                </a:solidFill>
                <a:effectLst/>
                <a:latin typeface="+mn-lt"/>
                <a:ea typeface="+mn-ea"/>
                <a:cs typeface="+mn-cs"/>
              </a:rPr>
              <a:t>变量</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PE</a:t>
            </a:r>
            <a:r>
              <a:rPr lang="zh-CN" altLang="zh-CN" sz="1200" kern="1200" dirty="0">
                <a:solidFill>
                  <a:schemeClr val="tx1"/>
                </a:solidFill>
                <a:effectLst/>
                <a:latin typeface="+mn-lt"/>
                <a:ea typeface="+mn-ea"/>
                <a:cs typeface="+mn-cs"/>
              </a:rPr>
              <a:t>，即每小时电厂产出的电力。该数据集共有</a:t>
            </a:r>
            <a:r>
              <a:rPr lang="en-US" altLang="zh-CN" sz="1200" kern="1200" dirty="0">
                <a:solidFill>
                  <a:schemeClr val="tx1"/>
                </a:solidFill>
                <a:effectLst/>
                <a:latin typeface="+mn-lt"/>
                <a:ea typeface="+mn-ea"/>
                <a:cs typeface="+mn-cs"/>
              </a:rPr>
              <a:t>9568</a:t>
            </a:r>
            <a:r>
              <a:rPr lang="zh-CN" altLang="zh-CN" sz="1200" kern="1200" dirty="0">
                <a:solidFill>
                  <a:schemeClr val="tx1"/>
                </a:solidFill>
                <a:effectLst/>
                <a:latin typeface="+mn-lt"/>
                <a:ea typeface="+mn-ea"/>
                <a:cs typeface="+mn-cs"/>
              </a:rPr>
              <a:t>个数据点。</a:t>
            </a:r>
            <a:r>
              <a:rPr lang="zh-CN" altLang="en-US" sz="1200" kern="1200" dirty="0">
                <a:solidFill>
                  <a:schemeClr val="tx1"/>
                </a:solidFill>
                <a:effectLst/>
                <a:latin typeface="+mn-lt"/>
                <a:ea typeface="+mn-ea"/>
                <a:cs typeface="+mn-cs"/>
              </a:rPr>
              <a:t>对数据进行探索性分析</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前</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行数据，大致情况如图。</a:t>
            </a:r>
            <a:endParaRPr lang="zh-CN" altLang="zh-CN" sz="1200" kern="1200" dirty="0">
              <a:solidFill>
                <a:schemeClr val="tx1"/>
              </a:solidFill>
              <a:effectLst/>
              <a:latin typeface="+mn-lt"/>
              <a:ea typeface="+mn-ea"/>
              <a:cs typeface="+mn-cs"/>
            </a:endParaRPr>
          </a:p>
          <a:p>
            <a:endParaRPr lang="zh-CN" altLang="en-US" dirty="0"/>
          </a:p>
        </p:txBody>
      </p:sp>
      <p:sp>
        <p:nvSpPr>
          <p:cNvPr id="1049131" name="灯片编号占位符 3"/>
          <p:cNvSpPr>
            <a:spLocks noGrp="1"/>
          </p:cNvSpPr>
          <p:nvPr>
            <p:ph type="sldNum" sz="quarter" idx="5"/>
          </p:nvPr>
        </p:nvSpPr>
        <p:spPr/>
        <p:txBody>
          <a:bodyPr/>
          <a:lstStyle/>
          <a:p>
            <a:fld id="{2C096199-51E8-4300-A291-34AE4D464BFB}"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36" name="幻灯片图像占位符 1"/>
          <p:cNvSpPr>
            <a:spLocks noGrp="1" noRot="1" noChangeAspect="1"/>
          </p:cNvSpPr>
          <p:nvPr>
            <p:ph type="sldImg"/>
          </p:nvPr>
        </p:nvSpPr>
        <p:spPr/>
      </p:sp>
      <p:sp>
        <p:nvSpPr>
          <p:cNvPr id="1049137"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zh-CN" sz="1200" kern="1200" dirty="0">
                <a:solidFill>
                  <a:schemeClr val="tx1"/>
                </a:solidFill>
                <a:effectLst/>
                <a:latin typeface="+mn-lt"/>
                <a:ea typeface="+mn-ea"/>
                <a:cs typeface="+mn-cs"/>
              </a:rPr>
              <a:t>使用皮尔逊相关</a:t>
            </a:r>
            <a:r>
              <a:rPr lang="zh-CN" altLang="en-US" sz="1200" kern="1200" dirty="0">
                <a:solidFill>
                  <a:schemeClr val="tx1"/>
                </a:solidFill>
                <a:effectLst/>
                <a:latin typeface="+mn-lt"/>
                <a:ea typeface="+mn-ea"/>
                <a:cs typeface="+mn-cs"/>
              </a:rPr>
              <a:t>系</a:t>
            </a:r>
            <a:r>
              <a:rPr lang="zh-CN" altLang="zh-CN" sz="1200" kern="1200" dirty="0">
                <a:solidFill>
                  <a:schemeClr val="tx1"/>
                </a:solidFill>
                <a:effectLst/>
                <a:latin typeface="+mn-lt"/>
                <a:ea typeface="+mn-ea"/>
                <a:cs typeface="+mn-cs"/>
              </a:rPr>
              <a:t>数计算各指标间的相关性，可以发现</a:t>
            </a:r>
            <a:r>
              <a:rPr lang="en-US" altLang="zh-CN" sz="1200" kern="1200" dirty="0">
                <a:solidFill>
                  <a:schemeClr val="tx1"/>
                </a:solidFill>
                <a:effectLst/>
                <a:latin typeface="+mn-lt"/>
                <a:ea typeface="+mn-ea"/>
                <a:cs typeface="+mn-cs"/>
              </a:rPr>
              <a:t>AT</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PE</a:t>
            </a:r>
            <a:r>
              <a:rPr lang="zh-CN" altLang="zh-CN" sz="1200" kern="1200" dirty="0">
                <a:solidFill>
                  <a:schemeClr val="tx1"/>
                </a:solidFill>
                <a:effectLst/>
                <a:latin typeface="+mn-lt"/>
                <a:ea typeface="+mn-ea"/>
                <a:cs typeface="+mn-cs"/>
              </a:rPr>
              <a:t>具有高度的相关性。</a:t>
            </a:r>
            <a:endParaRPr lang="zh-CN" altLang="zh-CN" sz="1200" kern="1200" dirty="0">
              <a:solidFill>
                <a:schemeClr val="tx1"/>
              </a:solidFill>
              <a:effectLst/>
              <a:latin typeface="+mn-lt"/>
              <a:ea typeface="+mn-ea"/>
              <a:cs typeface="+mn-cs"/>
            </a:endParaRPr>
          </a:p>
          <a:p>
            <a:endParaRPr lang="zh-CN" altLang="en-US" dirty="0"/>
          </a:p>
        </p:txBody>
      </p:sp>
      <p:sp>
        <p:nvSpPr>
          <p:cNvPr id="1049138" name="灯片编号占位符 3"/>
          <p:cNvSpPr>
            <a:spLocks noGrp="1"/>
          </p:cNvSpPr>
          <p:nvPr>
            <p:ph type="sldNum" sz="quarter" idx="5"/>
          </p:nvPr>
        </p:nvSpPr>
        <p:spPr/>
        <p:txBody>
          <a:bodyPr/>
          <a:lstStyle/>
          <a:p>
            <a:fld id="{2C096199-51E8-4300-A291-34AE4D464BFB}"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48" name="幻灯片图像占位符 1"/>
          <p:cNvSpPr>
            <a:spLocks noGrp="1" noRot="1" noChangeAspect="1"/>
          </p:cNvSpPr>
          <p:nvPr>
            <p:ph type="sldImg"/>
          </p:nvPr>
        </p:nvSpPr>
        <p:spPr/>
      </p:sp>
      <p:sp>
        <p:nvSpPr>
          <p:cNvPr id="1049149"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统计数据的具体情况，可以发现数据集不存在缺失值。</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接着对极端值进行处理，</a:t>
            </a:r>
            <a:r>
              <a:rPr lang="zh-CN" altLang="en-US" sz="1200" kern="1200" dirty="0">
                <a:solidFill>
                  <a:schemeClr val="tx1"/>
                </a:solidFill>
                <a:effectLst/>
                <a:latin typeface="+mn-lt"/>
                <a:ea typeface="+mn-ea"/>
                <a:cs typeface="+mn-cs"/>
              </a:rPr>
              <a:t>方法与分类数据中的处理相同，</a:t>
            </a:r>
            <a:endParaRPr lang="en-US" altLang="zh-CN" sz="1200" kern="1200" dirty="0">
              <a:solidFill>
                <a:schemeClr val="tx1"/>
              </a:solidFill>
              <a:effectLst/>
              <a:latin typeface="+mn-lt"/>
              <a:ea typeface="+mn-ea"/>
              <a:cs typeface="+mn-cs"/>
            </a:endParaRPr>
          </a:p>
          <a:p>
            <a:endParaRPr lang="zh-CN" altLang="en-US" dirty="0"/>
          </a:p>
        </p:txBody>
      </p:sp>
      <p:sp>
        <p:nvSpPr>
          <p:cNvPr id="1049150" name="灯片编号占位符 3"/>
          <p:cNvSpPr>
            <a:spLocks noGrp="1"/>
          </p:cNvSpPr>
          <p:nvPr>
            <p:ph type="sldNum" sz="quarter" idx="5"/>
          </p:nvPr>
        </p:nvSpPr>
        <p:spPr/>
        <p:txBody>
          <a:bodyPr/>
          <a:lstStyle/>
          <a:p>
            <a:fld id="{2C096199-51E8-4300-A291-34AE4D464BFB}"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r>
              <a:rPr lang="zh-CN" altLang="en-US" dirty="0"/>
              <a:t>探讨多项式函数阶数对支持向量回归的影响</a:t>
            </a:r>
            <a:endParaRPr lang="en-US" altLang="zh-CN" dirty="0"/>
          </a:p>
          <a:p>
            <a:r>
              <a:rPr lang="zh-CN" altLang="en-US" dirty="0"/>
              <a:t>首先，在导入</a:t>
            </a:r>
            <a:r>
              <a:rPr lang="en-US" altLang="zh-CN" dirty="0"/>
              <a:t>pandas</a:t>
            </a:r>
            <a:r>
              <a:rPr lang="zh-CN" altLang="en-US" dirty="0"/>
              <a:t>包读取数据之后，将数据划分为训练集和测试集，其中我们将</a:t>
            </a:r>
            <a:r>
              <a:rPr lang="en-US" altLang="zh-CN" dirty="0"/>
              <a:t>75%</a:t>
            </a:r>
            <a:r>
              <a:rPr lang="zh-CN" altLang="en-US" dirty="0"/>
              <a:t>的数据划分为训练集，</a:t>
            </a:r>
            <a:r>
              <a:rPr lang="en-US" altLang="zh-CN" dirty="0"/>
              <a:t>25%</a:t>
            </a:r>
            <a:r>
              <a:rPr lang="zh-CN" altLang="en-US" dirty="0"/>
              <a:t>的数据划分为测试集，并输出数据维度进行查看可以看到训练样本数为</a:t>
            </a:r>
            <a:r>
              <a:rPr lang="en-US" altLang="zh-CN" dirty="0"/>
              <a:t>7176</a:t>
            </a:r>
            <a:r>
              <a:rPr lang="zh-CN" altLang="en-US" dirty="0"/>
              <a:t>个，有</a:t>
            </a:r>
            <a:r>
              <a:rPr lang="en-US" altLang="zh-CN" dirty="0"/>
              <a:t>4</a:t>
            </a:r>
            <a:r>
              <a:rPr lang="zh-CN" altLang="en-US" dirty="0"/>
              <a:t>个特征，测试样本数为</a:t>
            </a:r>
            <a:r>
              <a:rPr lang="en-US" altLang="zh-CN" dirty="0"/>
              <a:t>2392</a:t>
            </a:r>
            <a:r>
              <a:rPr lang="zh-CN" altLang="en-US" dirty="0"/>
              <a:t>个。</a:t>
            </a:r>
            <a:endParaRPr lang="en-US" altLang="zh-CN" dirty="0"/>
          </a:p>
          <a:p>
            <a:r>
              <a:rPr lang="zh-CN" altLang="en-US" dirty="0"/>
              <a:t>划分完样本后对数据进行预处理，这里采用的是标准化处理。</a:t>
            </a:r>
            <a:endParaRPr lang="en-US" altLang="zh-CN" dirty="0"/>
          </a:p>
          <a:p>
            <a:r>
              <a:rPr lang="zh-CN" altLang="en-US" dirty="0"/>
              <a:t>接下来 我们用</a:t>
            </a:r>
            <a:r>
              <a:rPr lang="en-US" altLang="zh-CN" dirty="0"/>
              <a:t>0.5-9</a:t>
            </a:r>
            <a:r>
              <a:rPr lang="zh-CN" altLang="en-US" dirty="0"/>
              <a:t>阶不同阶数的</a:t>
            </a:r>
            <a:r>
              <a:rPr lang="en-US" altLang="zh-CN" dirty="0"/>
              <a:t>SVR</a:t>
            </a:r>
            <a:r>
              <a:rPr lang="zh-CN" altLang="en-US" dirty="0"/>
              <a:t>多项式模型训练数据并进行预测，分别输出拟合和预测效果的评价指标值：</a:t>
            </a:r>
            <a:endParaRPr lang="en-US" altLang="zh-CN" dirty="0"/>
          </a:p>
          <a:p>
            <a:r>
              <a:rPr lang="en-US" altLang="zh-CN" dirty="0"/>
              <a:t>R2</a:t>
            </a:r>
            <a:r>
              <a:rPr lang="zh-CN" altLang="en-US" dirty="0"/>
              <a:t>，</a:t>
            </a:r>
            <a:r>
              <a:rPr lang="en-US" altLang="zh-CN" dirty="0"/>
              <a:t>MAE,MSE,RMSE</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C096199-51E8-4300-A291-34AE4D464BFB}"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将各阶数的得分导出，绘制折线图，可以看到在该数据集上，一阶多项式核函数拟合效果最优，奇数阶多项式核函数拟合效果比偶数阶 拟合效果好。阶数太小会导致欠拟合，随着阶数增加会导致模型拟合能力下降。</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C096199-51E8-4300-A291-34AE4D464BFB}"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导出各阶数的</a:t>
            </a:r>
            <a:r>
              <a:rPr lang="en-US" altLang="zh-CN" dirty="0"/>
              <a:t>MAE\MSE\RMSE</a:t>
            </a:r>
            <a:r>
              <a:rPr lang="zh-CN" altLang="en-US" dirty="0"/>
              <a:t>，绘制折线图，可以看到在一阶情况下，</a:t>
            </a:r>
            <a:r>
              <a:rPr lang="en-US" altLang="zh-CN" dirty="0"/>
              <a:t>MAE,MSE,RMSE</a:t>
            </a:r>
            <a:r>
              <a:rPr lang="zh-CN" altLang="en-US" dirty="0"/>
              <a:t>均最小。由此说明一阶多项式核函数预测效果最优，泛化能力最好，奇数阶多项式核函数预测效果比偶数阶 拟合效果好。</a:t>
            </a:r>
            <a:endParaRPr lang="zh-CN" altLang="en-US" dirty="0"/>
          </a:p>
        </p:txBody>
      </p:sp>
      <p:sp>
        <p:nvSpPr>
          <p:cNvPr id="4" name="灯片编号占位符 3"/>
          <p:cNvSpPr>
            <a:spLocks noGrp="1"/>
          </p:cNvSpPr>
          <p:nvPr>
            <p:ph type="sldNum" sz="quarter" idx="5"/>
          </p:nvPr>
        </p:nvSpPr>
        <p:spPr/>
        <p:txBody>
          <a:bodyPr/>
          <a:lstStyle/>
          <a:p>
            <a:fld id="{2C096199-51E8-4300-A291-34AE4D464BFB}"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这是不同阶数下真实数据和预测数据的对比图。</a:t>
            </a:r>
            <a:endParaRPr lang="en-US" altLang="zh-CN" dirty="0"/>
          </a:p>
          <a:p>
            <a:r>
              <a:rPr lang="zh-CN" altLang="en-US" dirty="0"/>
              <a:t>从中也可以看到一阶多项式对训练样本的拟合效果最好</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C096199-51E8-4300-A291-34AE4D464BFB}"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通过以上十图可知，当阶数较小时，预测值分布近似于一条直线，即欠拟合；当阶数为</a:t>
            </a:r>
            <a:r>
              <a:rPr lang="en-US" altLang="zh-CN" dirty="0"/>
              <a:t>1</a:t>
            </a:r>
            <a:r>
              <a:rPr lang="zh-CN" altLang="en-US" dirty="0"/>
              <a:t>时，预测值与真实值十分接近；随着阶数增加，拟合以及预测效果逐渐下降。在该数据集上，阶数超过十阶，就已运行的十分缓慢。</a:t>
            </a:r>
            <a:endParaRPr lang="en-US" altLang="zh-CN" dirty="0"/>
          </a:p>
          <a:p>
            <a:r>
              <a:rPr lang="zh-CN" altLang="en-US" dirty="0"/>
              <a:t>对于多项式阶数，过高或过低的阶数都会导致相应的拟合能力和泛化能力降低，从而导致在新样本上训练的效果很差，并且运行效率低，因此在使用多项式核</a:t>
            </a:r>
            <a:r>
              <a:rPr lang="en-US" altLang="zh-CN" dirty="0"/>
              <a:t>SVR</a:t>
            </a:r>
            <a:r>
              <a:rPr lang="zh-CN" altLang="en-US" dirty="0"/>
              <a:t>模型时，应找到最优阶数来进行预测。</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C096199-51E8-4300-A291-34AE4D464BF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4" name="幻灯片图像占位符 1"/>
          <p:cNvSpPr>
            <a:spLocks noGrp="1" noRot="1" noChangeAspect="1"/>
          </p:cNvSpPr>
          <p:nvPr>
            <p:ph type="sldImg"/>
          </p:nvPr>
        </p:nvSpPr>
        <p:spPr/>
      </p:sp>
      <p:sp>
        <p:nvSpPr>
          <p:cNvPr id="1048695"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dirty="0"/>
              <a:t>支持向量机是一种二分类模型，支持向量机可以分为线性和非线性两大类，其主要思想是</a:t>
            </a:r>
            <a:r>
              <a:rPr lang="en-US" altLang="zh-CN" dirty="0"/>
              <a:t>...</a:t>
            </a:r>
            <a:r>
              <a:rPr lang="zh-CN" altLang="en-US" dirty="0"/>
              <a:t>最短</a:t>
            </a:r>
            <a:endParaRPr lang="zh-CN" altLang="en-US" dirty="0"/>
          </a:p>
          <a:p>
            <a:endParaRPr lang="zh-CN" altLang="en-US" dirty="0"/>
          </a:p>
        </p:txBody>
      </p:sp>
      <p:sp>
        <p:nvSpPr>
          <p:cNvPr id="1048696" name="灯片编号占位符 3"/>
          <p:cNvSpPr>
            <a:spLocks noGrp="1"/>
          </p:cNvSpPr>
          <p:nvPr>
            <p:ph type="sldNum" sz="quarter" idx="5"/>
          </p:nvPr>
        </p:nvSpPr>
        <p:spPr/>
        <p:txBody>
          <a:bodyPr/>
          <a:lstStyle/>
          <a:p>
            <a:fld id="{2C096199-51E8-4300-A291-34AE4D464BFB}"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对比多元线性回归和多项式回归，左边是用</a:t>
            </a:r>
            <a:r>
              <a:rPr lang="en-US" altLang="zh-CN" dirty="0"/>
              <a:t>SKLEARN</a:t>
            </a:r>
            <a:r>
              <a:rPr lang="zh-CN" altLang="en-US" dirty="0"/>
              <a:t>多元线性回归模型拟合的数据，右边是生成多项式特征后的回归</a:t>
            </a:r>
            <a:endParaRPr lang="zh-CN" altLang="en-US" dirty="0"/>
          </a:p>
        </p:txBody>
      </p:sp>
      <p:sp>
        <p:nvSpPr>
          <p:cNvPr id="4" name="灯片编号占位符 3"/>
          <p:cNvSpPr>
            <a:spLocks noGrp="1"/>
          </p:cNvSpPr>
          <p:nvPr>
            <p:ph type="sldNum" sz="quarter" idx="5"/>
          </p:nvPr>
        </p:nvSpPr>
        <p:spPr/>
        <p:txBody>
          <a:bodyPr/>
          <a:lstStyle/>
          <a:p>
            <a:fld id="{2C096199-51E8-4300-A291-34AE4D464BFB}"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对比三个模型的</a:t>
            </a:r>
            <a:r>
              <a:rPr lang="en-US" altLang="zh-CN" dirty="0"/>
              <a:t>MSE</a:t>
            </a:r>
            <a:r>
              <a:rPr lang="zh-CN" altLang="en-US" dirty="0"/>
              <a:t>、</a:t>
            </a:r>
            <a:r>
              <a:rPr lang="en-US" altLang="zh-CN" dirty="0"/>
              <a:t>RMSE</a:t>
            </a:r>
            <a:r>
              <a:rPr lang="zh-CN" altLang="en-US" dirty="0"/>
              <a:t>可得</a:t>
            </a:r>
            <a:r>
              <a:rPr lang="en-US" altLang="zh-CN" dirty="0"/>
              <a:t>4</a:t>
            </a:r>
            <a:r>
              <a:rPr lang="zh-CN" altLang="en-US"/>
              <a:t>阶多项式回归泛化能力最好</a:t>
            </a:r>
            <a:endParaRPr lang="zh-CN" altLang="en-US" dirty="0"/>
          </a:p>
        </p:txBody>
      </p:sp>
      <p:sp>
        <p:nvSpPr>
          <p:cNvPr id="4" name="灯片编号占位符 3"/>
          <p:cNvSpPr>
            <a:spLocks noGrp="1"/>
          </p:cNvSpPr>
          <p:nvPr>
            <p:ph type="sldNum" sz="quarter" idx="5"/>
          </p:nvPr>
        </p:nvSpPr>
        <p:spPr/>
        <p:txBody>
          <a:bodyPr/>
          <a:lstStyle/>
          <a:p>
            <a:fld id="{2C096199-51E8-4300-A291-34AE4D464BFB}"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16" name="幻灯片图像占位符 1"/>
          <p:cNvSpPr>
            <a:spLocks noGrp="1" noRot="1" noChangeAspect="1"/>
          </p:cNvSpPr>
          <p:nvPr>
            <p:ph type="sldImg"/>
          </p:nvPr>
        </p:nvSpPr>
        <p:spPr/>
      </p:sp>
      <p:sp>
        <p:nvSpPr>
          <p:cNvPr id="1049217"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zh-CN" sz="1200" kern="1200" dirty="0">
                <a:solidFill>
                  <a:schemeClr val="tx1"/>
                </a:solidFill>
                <a:effectLst/>
                <a:latin typeface="+mn-lt"/>
                <a:ea typeface="+mn-ea"/>
                <a:cs typeface="+mn-cs"/>
              </a:rPr>
              <a:t>接下来讨论支持向量机中正则化参数对回归模型的影响，支持向量机中的正则化参数和我们之前在学</a:t>
            </a:r>
            <a:r>
              <a:rPr lang="en-US" altLang="zh-CN" sz="1200" kern="1200" dirty="0">
                <a:solidFill>
                  <a:schemeClr val="tx1"/>
                </a:solidFill>
                <a:effectLst/>
                <a:latin typeface="+mn-lt"/>
                <a:ea typeface="+mn-ea"/>
                <a:cs typeface="+mn-cs"/>
              </a:rPr>
              <a:t>lasso</a:t>
            </a:r>
            <a:r>
              <a:rPr lang="zh-CN" altLang="zh-CN" sz="1200" kern="1200" dirty="0">
                <a:solidFill>
                  <a:schemeClr val="tx1"/>
                </a:solidFill>
                <a:effectLst/>
                <a:latin typeface="+mn-lt"/>
                <a:ea typeface="+mn-ea"/>
                <a:cs typeface="+mn-cs"/>
              </a:rPr>
              <a:t>算法时提到的正则化参数λ不同，我们在支持向量机中的用到的是</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一般称为惩罚因子，它相当于λ的倒数，因此和λ有相反的作用，即</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越大，过拟合越严重。我们通过对数据的处理结果进一步理解参数</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对模型的影响。</a:t>
            </a:r>
            <a:endParaRPr lang="zh-CN" altLang="zh-CN" sz="1200" kern="1200" dirty="0">
              <a:solidFill>
                <a:schemeClr val="tx1"/>
              </a:solidFill>
              <a:effectLst/>
              <a:latin typeface="+mn-lt"/>
              <a:ea typeface="+mn-ea"/>
              <a:cs typeface="+mn-cs"/>
            </a:endParaRPr>
          </a:p>
          <a:p>
            <a:r>
              <a:rPr lang="zh-CN" altLang="en-US" dirty="0"/>
              <a:t>数据预处理与前述相同，</a:t>
            </a:r>
            <a:r>
              <a:rPr lang="zh-CN" altLang="zh-CN" sz="1200" kern="1200" dirty="0">
                <a:solidFill>
                  <a:schemeClr val="tx1"/>
                </a:solidFill>
                <a:effectLst/>
                <a:latin typeface="+mn-lt"/>
                <a:ea typeface="+mn-ea"/>
                <a:cs typeface="+mn-cs"/>
              </a:rPr>
              <a:t>使用支持向量回归机</a:t>
            </a:r>
            <a:r>
              <a:rPr lang="en-US" altLang="zh-CN" sz="1200" kern="1200" dirty="0">
                <a:solidFill>
                  <a:schemeClr val="tx1"/>
                </a:solidFill>
                <a:effectLst/>
                <a:latin typeface="+mn-lt"/>
                <a:ea typeface="+mn-ea"/>
                <a:cs typeface="+mn-cs"/>
              </a:rPr>
              <a:t>SVR</a:t>
            </a:r>
            <a:r>
              <a:rPr lang="zh-CN" altLang="en-US" sz="1200" kern="1200" dirty="0">
                <a:solidFill>
                  <a:schemeClr val="tx1"/>
                </a:solidFill>
                <a:effectLst/>
                <a:latin typeface="+mn-lt"/>
                <a:ea typeface="+mn-ea"/>
                <a:cs typeface="+mn-cs"/>
              </a:rPr>
              <a:t>构建模型</a:t>
            </a:r>
            <a:r>
              <a:rPr lang="zh-CN" altLang="zh-CN" sz="1200" kern="1200" dirty="0">
                <a:solidFill>
                  <a:schemeClr val="tx1"/>
                </a:solidFill>
                <a:effectLst/>
                <a:latin typeface="+mn-lt"/>
                <a:ea typeface="+mn-ea"/>
                <a:cs typeface="+mn-cs"/>
              </a:rPr>
              <a:t>，除正则化参数</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外，其他参数默认</a:t>
            </a:r>
            <a:r>
              <a:rPr lang="en-US" altLang="zh-CN" sz="1200" kern="1200" dirty="0">
                <a:solidFill>
                  <a:schemeClr val="tx1"/>
                </a:solidFill>
                <a:effectLst/>
                <a:latin typeface="+mn-lt"/>
                <a:ea typeface="+mn-ea"/>
                <a:cs typeface="+mn-cs"/>
              </a:rPr>
              <a:t>	</a:t>
            </a:r>
            <a:endParaRPr lang="zh-CN" altLang="en-US" dirty="0"/>
          </a:p>
        </p:txBody>
      </p:sp>
      <p:sp>
        <p:nvSpPr>
          <p:cNvPr id="1049218" name="灯片编号占位符 3"/>
          <p:cNvSpPr>
            <a:spLocks noGrp="1"/>
          </p:cNvSpPr>
          <p:nvPr>
            <p:ph type="sldNum" sz="quarter" idx="5"/>
          </p:nvPr>
        </p:nvSpPr>
        <p:spPr/>
        <p:txBody>
          <a:bodyPr/>
          <a:lstStyle/>
          <a:p>
            <a:fld id="{2C096199-51E8-4300-A291-34AE4D464BFB}"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23" name="幻灯片图像占位符 1"/>
          <p:cNvSpPr>
            <a:spLocks noGrp="1" noRot="1" noChangeAspect="1"/>
          </p:cNvSpPr>
          <p:nvPr>
            <p:ph type="sldImg"/>
          </p:nvPr>
        </p:nvSpPr>
        <p:spPr/>
      </p:sp>
      <p:sp>
        <p:nvSpPr>
          <p:cNvPr id="1049224"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zh-CN" sz="1200" kern="1200" dirty="0">
                <a:solidFill>
                  <a:schemeClr val="tx1"/>
                </a:solidFill>
                <a:effectLst/>
                <a:latin typeface="+mn-lt"/>
                <a:ea typeface="+mn-ea"/>
                <a:cs typeface="+mn-cs"/>
              </a:rPr>
              <a:t>多次改变参数</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的值，我们可以得到不同正则化参数下评价指标的值，将其变化趋势通过折线图反映如下：</a:t>
            </a:r>
            <a:endParaRPr lang="zh-CN" altLang="zh-CN" sz="1200" kern="1200" dirty="0">
              <a:solidFill>
                <a:schemeClr val="tx1"/>
              </a:solidFill>
              <a:effectLst/>
              <a:latin typeface="+mn-lt"/>
              <a:ea typeface="+mn-ea"/>
              <a:cs typeface="+mn-cs"/>
            </a:endParaRP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pPr>
            <a:r>
              <a:rPr lang="zh-CN" altLang="zh-CN" sz="1200" kern="1200" dirty="0">
                <a:solidFill>
                  <a:schemeClr val="tx1"/>
                </a:solidFill>
                <a:effectLst/>
                <a:latin typeface="+mn-lt"/>
                <a:ea typeface="+mn-ea"/>
                <a:cs typeface="+mn-cs"/>
              </a:rPr>
              <a:t>由这几幅图可知：随着</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的增大，测定系数</a:t>
            </a:r>
            <a:r>
              <a:rPr lang="en-US" altLang="zh-CN" sz="1200" kern="1200" dirty="0">
                <a:solidFill>
                  <a:schemeClr val="tx1"/>
                </a:solidFill>
                <a:effectLst/>
                <a:latin typeface="+mn-lt"/>
                <a:ea typeface="+mn-ea"/>
                <a:cs typeface="+mn-cs"/>
              </a:rPr>
              <a:t>R2</a:t>
            </a:r>
            <a:r>
              <a:rPr lang="zh-CN" altLang="zh-CN" sz="1200" kern="1200" dirty="0">
                <a:solidFill>
                  <a:schemeClr val="tx1"/>
                </a:solidFill>
                <a:effectLst/>
                <a:latin typeface="+mn-lt"/>
                <a:ea typeface="+mn-ea"/>
                <a:cs typeface="+mn-cs"/>
              </a:rPr>
              <a:t>呈上升趋势，均方误差、均方根误差、平均绝对误差都成下降趋势，即模型拟合效果越来越好。但我们在希望拟合效果好的同时还注重模型的泛化能力。即不要产生过拟合。通过以下处理我们可以看到模型对训练数据的具体拟合效果。</a:t>
            </a:r>
            <a:endParaRPr lang="zh-CN" altLang="zh-CN" sz="1200" kern="1200" dirty="0">
              <a:solidFill>
                <a:schemeClr val="tx1"/>
              </a:solidFill>
              <a:effectLst/>
              <a:latin typeface="+mn-lt"/>
              <a:ea typeface="+mn-ea"/>
              <a:cs typeface="+mn-cs"/>
            </a:endParaRPr>
          </a:p>
          <a:p>
            <a:endParaRPr lang="zh-CN" altLang="en-US" dirty="0"/>
          </a:p>
        </p:txBody>
      </p:sp>
      <p:sp>
        <p:nvSpPr>
          <p:cNvPr id="1049225" name="灯片编号占位符 3"/>
          <p:cNvSpPr>
            <a:spLocks noGrp="1"/>
          </p:cNvSpPr>
          <p:nvPr>
            <p:ph type="sldNum" sz="quarter" idx="5"/>
          </p:nvPr>
        </p:nvSpPr>
        <p:spPr/>
        <p:txBody>
          <a:bodyPr/>
          <a:lstStyle/>
          <a:p>
            <a:fld id="{2C096199-51E8-4300-A291-34AE4D464BFB}"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39" name="幻灯片图像占位符 1"/>
          <p:cNvSpPr>
            <a:spLocks noGrp="1" noRot="1" noChangeAspect="1"/>
          </p:cNvSpPr>
          <p:nvPr>
            <p:ph type="sldImg"/>
          </p:nvPr>
        </p:nvSpPr>
        <p:spPr/>
      </p:sp>
      <p:sp>
        <p:nvSpPr>
          <p:cNvPr id="1049240" name="备注占位符 2"/>
          <p:cNvSpPr>
            <a:spLocks noGrp="1"/>
          </p:cNvSpPr>
          <p:nvPr>
            <p:ph type="body" idx="1"/>
          </p:nvPr>
        </p:nvSpPr>
        <p:spPr/>
        <p:txBody>
          <a:bodyPr/>
          <a:lstStyle/>
          <a:p>
            <a:r>
              <a:rPr lang="zh-CN" altLang="en-US" dirty="0"/>
              <a:t>下面讨论高斯核尺度参数的影响，采用网格寻优，调用</a:t>
            </a:r>
            <a:r>
              <a:rPr lang="en-US" altLang="zh-CN" dirty="0" err="1"/>
              <a:t>grindsearchcv</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pPr>
            <a:r>
              <a:rPr lang="zh-CN" altLang="zh-CN" sz="1200" kern="1200" dirty="0">
                <a:solidFill>
                  <a:schemeClr val="tx1"/>
                </a:solidFill>
                <a:effectLst/>
                <a:latin typeface="+mn-lt"/>
                <a:ea typeface="+mn-ea"/>
                <a:cs typeface="+mn-cs"/>
              </a:rPr>
              <a:t>下图是不同参数组合下优化目标（负的均方误差）的变化图：</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参数</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固定，在不同的</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下，可以明显发现图上有一个单峰状情形。高斯核函数尺度参数的减小使优化目标先增大后减小，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0-50</a:t>
            </a:r>
            <a:r>
              <a:rPr lang="zh-CN" altLang="zh-CN" sz="1200" kern="1200" dirty="0">
                <a:solidFill>
                  <a:schemeClr val="tx1"/>
                </a:solidFill>
                <a:effectLst/>
                <a:latin typeface="+mn-lt"/>
                <a:ea typeface="+mn-ea"/>
                <a:cs typeface="+mn-cs"/>
              </a:rPr>
              <a:t>范围内，模型的负的均方误差最大，即模型的均方误差最小，模型最优，对比不同的参数对形成的模型，最终确定</a:t>
            </a:r>
            <a:r>
              <a:rPr lang="en-US" altLang="zh-CN" sz="1200" kern="1200" dirty="0">
                <a:solidFill>
                  <a:schemeClr val="tx1"/>
                </a:solidFill>
                <a:effectLst/>
                <a:latin typeface="+mn-lt"/>
                <a:ea typeface="+mn-ea"/>
                <a:cs typeface="+mn-cs"/>
              </a:rPr>
              <a:t>C=100</a:t>
            </a:r>
            <a:r>
              <a:rPr lang="zh-CN" altLang="zh-CN" sz="1200" kern="1200" dirty="0">
                <a:solidFill>
                  <a:schemeClr val="tx1"/>
                </a:solidFill>
                <a:effectLst/>
                <a:latin typeface="+mn-lt"/>
                <a:ea typeface="+mn-ea"/>
                <a:cs typeface="+mn-cs"/>
              </a:rPr>
              <a:t>，高斯核函数尺度参数为</a:t>
            </a:r>
            <a:r>
              <a:rPr lang="en-US" altLang="zh-CN" sz="1200" kern="1200" dirty="0">
                <a:solidFill>
                  <a:schemeClr val="tx1"/>
                </a:solidFill>
                <a:effectLst/>
                <a:latin typeface="+mn-lt"/>
                <a:ea typeface="+mn-ea"/>
                <a:cs typeface="+mn-cs"/>
              </a:rPr>
              <a:t>50</a:t>
            </a:r>
            <a:r>
              <a:rPr lang="zh-CN" altLang="zh-CN" sz="1200" kern="1200" dirty="0">
                <a:solidFill>
                  <a:schemeClr val="tx1"/>
                </a:solidFill>
                <a:effectLst/>
                <a:latin typeface="+mn-lt"/>
                <a:ea typeface="+mn-ea"/>
                <a:cs typeface="+mn-cs"/>
              </a:rPr>
              <a:t>时，模型最优。</a:t>
            </a:r>
            <a:endParaRPr lang="zh-CN" altLang="zh-CN" sz="1200" kern="1200" dirty="0">
              <a:solidFill>
                <a:schemeClr val="tx1"/>
              </a:solidFill>
              <a:effectLst/>
              <a:latin typeface="+mn-lt"/>
              <a:ea typeface="+mn-ea"/>
              <a:cs typeface="+mn-cs"/>
            </a:endParaRPr>
          </a:p>
          <a:p>
            <a:endParaRPr lang="zh-CN" altLang="en-US" dirty="0"/>
          </a:p>
        </p:txBody>
      </p:sp>
      <p:sp>
        <p:nvSpPr>
          <p:cNvPr id="1049241" name="灯片编号占位符 3"/>
          <p:cNvSpPr>
            <a:spLocks noGrp="1"/>
          </p:cNvSpPr>
          <p:nvPr>
            <p:ph type="sldNum" sz="quarter" idx="5"/>
          </p:nvPr>
        </p:nvSpPr>
        <p:spPr/>
        <p:txBody>
          <a:bodyPr/>
          <a:lstStyle/>
          <a:p>
            <a:fld id="{2C096199-51E8-4300-A291-34AE4D464BFB}"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54" name="幻灯片图像占位符 1"/>
          <p:cNvSpPr>
            <a:spLocks noGrp="1" noRot="1" noChangeAspect="1"/>
          </p:cNvSpPr>
          <p:nvPr>
            <p:ph type="sldImg"/>
          </p:nvPr>
        </p:nvSpPr>
        <p:spPr/>
      </p:sp>
      <p:sp>
        <p:nvSpPr>
          <p:cNvPr id="1049255"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zh-CN" sz="1200" kern="1200" dirty="0">
                <a:solidFill>
                  <a:schemeClr val="tx1"/>
                </a:solidFill>
                <a:effectLst/>
                <a:latin typeface="+mn-lt"/>
                <a:ea typeface="+mn-ea"/>
                <a:cs typeface="+mn-cs"/>
              </a:rPr>
              <a:t>考虑到此处各指标量纲不同</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AP</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AT</a:t>
            </a:r>
            <a:r>
              <a:rPr lang="zh-CN" altLang="zh-CN" sz="1200" kern="1200" dirty="0">
                <a:solidFill>
                  <a:schemeClr val="tx1"/>
                </a:solidFill>
                <a:effectLst/>
                <a:latin typeface="+mn-lt"/>
                <a:ea typeface="+mn-ea"/>
                <a:cs typeface="+mn-cs"/>
              </a:rPr>
              <a:t>相差</a:t>
            </a:r>
            <a:r>
              <a:rPr lang="en-US" altLang="zh-CN" sz="1200" kern="1200" dirty="0">
                <a:solidFill>
                  <a:schemeClr val="tx1"/>
                </a:solidFill>
                <a:effectLst/>
                <a:latin typeface="+mn-lt"/>
                <a:ea typeface="+mn-ea"/>
                <a:cs typeface="+mn-cs"/>
              </a:rPr>
              <a:t>50</a:t>
            </a:r>
            <a:r>
              <a:rPr lang="zh-CN" altLang="zh-CN" sz="1200" kern="1200" dirty="0">
                <a:solidFill>
                  <a:schemeClr val="tx1"/>
                </a:solidFill>
                <a:effectLst/>
                <a:latin typeface="+mn-lt"/>
                <a:ea typeface="+mn-ea"/>
                <a:cs typeface="+mn-cs"/>
              </a:rPr>
              <a:t>倍以上）</a:t>
            </a:r>
            <a:endParaRPr lang="zh-CN" altLang="zh-CN" sz="1200" kern="1200" dirty="0">
              <a:solidFill>
                <a:schemeClr val="tx1"/>
              </a:solidFill>
              <a:effectLst/>
              <a:latin typeface="+mn-lt"/>
              <a:ea typeface="+mn-ea"/>
              <a:cs typeface="+mn-cs"/>
            </a:endParaRPr>
          </a:p>
          <a:p>
            <a:r>
              <a:rPr lang="zh-CN" altLang="en-US" dirty="0"/>
              <a:t>我们观察了归一化和极端值处理对模型拟合效果的影响，参数设置与前述相同，可以发现。。。。</a:t>
            </a:r>
            <a:endParaRPr lang="zh-CN" altLang="en-US" dirty="0"/>
          </a:p>
        </p:txBody>
      </p:sp>
      <p:sp>
        <p:nvSpPr>
          <p:cNvPr id="1049256" name="灯片编号占位符 3"/>
          <p:cNvSpPr>
            <a:spLocks noGrp="1"/>
          </p:cNvSpPr>
          <p:nvPr>
            <p:ph type="sldNum" sz="quarter" idx="5"/>
          </p:nvPr>
        </p:nvSpPr>
        <p:spPr/>
        <p:txBody>
          <a:bodyPr/>
          <a:lstStyle/>
          <a:p>
            <a:fld id="{2C096199-51E8-4300-A291-34AE4D464BFB}"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67" name="幻灯片图像占位符 1"/>
          <p:cNvSpPr>
            <a:spLocks noGrp="1" noRot="1" noChangeAspect="1"/>
          </p:cNvSpPr>
          <p:nvPr>
            <p:ph type="sldImg"/>
          </p:nvPr>
        </p:nvSpPr>
        <p:spPr/>
      </p:sp>
      <p:sp>
        <p:nvSpPr>
          <p:cNvPr id="1049268" name="备注占位符 2"/>
          <p:cNvSpPr>
            <a:spLocks noGrp="1"/>
          </p:cNvSpPr>
          <p:nvPr>
            <p:ph type="body" idx="1"/>
          </p:nvPr>
        </p:nvSpPr>
        <p:spPr/>
        <p:txBody>
          <a:bodyPr/>
          <a:lstStyle/>
          <a:p>
            <a:endParaRPr lang="zh-CN" altLang="en-US" dirty="0"/>
          </a:p>
        </p:txBody>
      </p:sp>
      <p:sp>
        <p:nvSpPr>
          <p:cNvPr id="1049269" name="灯片编号占位符 3"/>
          <p:cNvSpPr>
            <a:spLocks noGrp="1"/>
          </p:cNvSpPr>
          <p:nvPr>
            <p:ph type="sldNum" sz="quarter" idx="5"/>
          </p:nvPr>
        </p:nvSpPr>
        <p:spPr/>
        <p:txBody>
          <a:bodyPr/>
          <a:lstStyle/>
          <a:p>
            <a:fld id="{2C096199-51E8-4300-A291-34AE4D464BFB}"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096199-51E8-4300-A291-34AE4D464BF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1" name="幻灯片图像占位符 1"/>
          <p:cNvSpPr>
            <a:spLocks noGrp="1" noRot="1" noChangeAspect="1"/>
          </p:cNvSpPr>
          <p:nvPr>
            <p:ph type="sldImg"/>
          </p:nvPr>
        </p:nvSpPr>
        <p:spPr/>
      </p:sp>
      <p:sp>
        <p:nvSpPr>
          <p:cNvPr id="1048712"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dirty="0"/>
              <a:t>线性支持向量机算法原理是：找到一个</a:t>
            </a:r>
            <a:r>
              <a:rPr lang="en-US" altLang="zh-CN" dirty="0"/>
              <a:t>...</a:t>
            </a:r>
            <a:r>
              <a:rPr lang="zh-CN" altLang="en-US" dirty="0"/>
              <a:t>最开的超平面，原始算法如下：因为在实际求解中，原始算法往往比较困难，故常常化简为对偶算法：首先构建</a:t>
            </a:r>
            <a:r>
              <a:rPr lang="en-US" altLang="zh-CN" dirty="0"/>
              <a:t>...</a:t>
            </a:r>
            <a:r>
              <a:rPr lang="zh-CN" altLang="en-US" dirty="0"/>
              <a:t>得出判别函数。</a:t>
            </a:r>
            <a:endParaRPr lang="zh-CN" altLang="en-US" dirty="0"/>
          </a:p>
          <a:p>
            <a:endParaRPr lang="zh-CN" altLang="en-US" dirty="0"/>
          </a:p>
        </p:txBody>
      </p:sp>
      <p:sp>
        <p:nvSpPr>
          <p:cNvPr id="1048713" name="灯片编号占位符 3"/>
          <p:cNvSpPr>
            <a:spLocks noGrp="1"/>
          </p:cNvSpPr>
          <p:nvPr>
            <p:ph type="sldNum" sz="quarter" idx="5"/>
          </p:nvPr>
        </p:nvSpPr>
        <p:spPr/>
        <p:txBody>
          <a:bodyPr/>
          <a:lstStyle/>
          <a:p>
            <a:fld id="{2C096199-51E8-4300-A291-34AE4D464BF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3" name="幻灯片图像占位符 1"/>
          <p:cNvSpPr>
            <a:spLocks noGrp="1" noRot="1" noChangeAspect="1"/>
          </p:cNvSpPr>
          <p:nvPr>
            <p:ph type="sldImg"/>
          </p:nvPr>
        </p:nvSpPr>
        <p:spPr/>
      </p:sp>
      <p:sp>
        <p:nvSpPr>
          <p:cNvPr id="1048724"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dirty="0"/>
              <a:t>非线性问题有三种解决思路</a:t>
            </a:r>
            <a:r>
              <a:rPr lang="en-US" altLang="zh-CN" dirty="0"/>
              <a:t>...</a:t>
            </a:r>
            <a:r>
              <a:rPr lang="zh-CN" altLang="en-US" dirty="0"/>
              <a:t>（照念）主要针对核方法，得到判别函数如下。</a:t>
            </a:r>
            <a:endParaRPr lang="zh-CN" altLang="en-US" dirty="0"/>
          </a:p>
          <a:p>
            <a:endParaRPr lang="zh-CN" altLang="en-US" dirty="0"/>
          </a:p>
        </p:txBody>
      </p:sp>
      <p:sp>
        <p:nvSpPr>
          <p:cNvPr id="1048725" name="灯片编号占位符 3"/>
          <p:cNvSpPr>
            <a:spLocks noGrp="1"/>
          </p:cNvSpPr>
          <p:nvPr>
            <p:ph type="sldNum" sz="quarter" idx="5"/>
          </p:nvPr>
        </p:nvSpPr>
        <p:spPr/>
        <p:txBody>
          <a:bodyPr/>
          <a:lstStyle/>
          <a:p>
            <a:fld id="{2C096199-51E8-4300-A291-34AE4D464BF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8" name="幻灯片图像占位符 1"/>
          <p:cNvSpPr>
            <a:spLocks noGrp="1" noRot="1" noChangeAspect="1"/>
          </p:cNvSpPr>
          <p:nvPr>
            <p:ph type="sldImg"/>
          </p:nvPr>
        </p:nvSpPr>
        <p:spPr/>
      </p:sp>
      <p:sp>
        <p:nvSpPr>
          <p:cNvPr id="1048769"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dirty="0"/>
              <a:t>接下来进行算法性能分析演示，分为三部分讲解，第一部分分类模型评价指标</a:t>
            </a:r>
            <a:endParaRPr lang="zh-CN" altLang="en-US" dirty="0"/>
          </a:p>
          <a:p>
            <a:endParaRPr lang="zh-CN" altLang="en-US" dirty="0"/>
          </a:p>
        </p:txBody>
      </p:sp>
      <p:sp>
        <p:nvSpPr>
          <p:cNvPr id="1048770" name="灯片编号占位符 3"/>
          <p:cNvSpPr>
            <a:spLocks noGrp="1"/>
          </p:cNvSpPr>
          <p:nvPr>
            <p:ph type="sldNum" sz="quarter" idx="5"/>
          </p:nvPr>
        </p:nvSpPr>
        <p:spPr/>
        <p:txBody>
          <a:bodyPr/>
          <a:lstStyle/>
          <a:p>
            <a:fld id="{2C096199-51E8-4300-A291-34AE4D464BF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2" name="幻灯片图像占位符 1"/>
          <p:cNvSpPr>
            <a:spLocks noGrp="1" noRot="1" noChangeAspect="1"/>
          </p:cNvSpPr>
          <p:nvPr>
            <p:ph type="sldImg"/>
          </p:nvPr>
        </p:nvSpPr>
        <p:spPr/>
      </p:sp>
      <p:sp>
        <p:nvSpPr>
          <p:cNvPr id="104882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dirty="0"/>
              <a:t>对于分类模型，可以评价的指标有：准确率</a:t>
            </a:r>
            <a:r>
              <a:rPr lang="en-US" altLang="zh-CN" dirty="0"/>
              <a:t>....</a:t>
            </a:r>
            <a:r>
              <a:rPr lang="zh-CN" altLang="en-US" dirty="0"/>
              <a:t>（全念）详情见书本第</a:t>
            </a:r>
            <a:r>
              <a:rPr lang="en-US" altLang="zh-CN" dirty="0"/>
              <a:t>29</a:t>
            </a:r>
            <a:r>
              <a:rPr lang="zh-CN" altLang="en-US" dirty="0"/>
              <a:t>页到第</a:t>
            </a:r>
            <a:r>
              <a:rPr lang="en-US" altLang="zh-CN" dirty="0"/>
              <a:t>35</a:t>
            </a:r>
            <a:r>
              <a:rPr lang="zh-CN" altLang="en-US" dirty="0"/>
              <a:t>页</a:t>
            </a:r>
            <a:endParaRPr lang="zh-CN" altLang="en-US" dirty="0"/>
          </a:p>
          <a:p>
            <a:endParaRPr lang="zh-CN" altLang="en-US" dirty="0"/>
          </a:p>
        </p:txBody>
      </p:sp>
      <p:sp>
        <p:nvSpPr>
          <p:cNvPr id="1048824" name="灯片编号占位符 3"/>
          <p:cNvSpPr>
            <a:spLocks noGrp="1"/>
          </p:cNvSpPr>
          <p:nvPr>
            <p:ph type="sldNum" sz="quarter" idx="5"/>
          </p:nvPr>
        </p:nvSpPr>
        <p:spPr/>
        <p:txBody>
          <a:bodyPr/>
          <a:lstStyle/>
          <a:p>
            <a:fld id="{2C096199-51E8-4300-A291-34AE4D464BF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04" name="幻灯片图像占位符 1"/>
          <p:cNvSpPr>
            <a:spLocks noGrp="1" noRot="1" noChangeAspect="1"/>
          </p:cNvSpPr>
          <p:nvPr>
            <p:ph type="sldImg"/>
          </p:nvPr>
        </p:nvSpPr>
        <p:spPr/>
      </p:sp>
      <p:sp>
        <p:nvSpPr>
          <p:cNvPr id="1048905"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dirty="0"/>
              <a:t>回归模型的评价指标第一组已经进行了详细介绍，这里大家就扫一眼，不在过多赘述。</a:t>
            </a:r>
            <a:endParaRPr lang="zh-CN" altLang="en-US" dirty="0"/>
          </a:p>
          <a:p>
            <a:endParaRPr lang="zh-CN" altLang="en-US" dirty="0"/>
          </a:p>
        </p:txBody>
      </p:sp>
      <p:sp>
        <p:nvSpPr>
          <p:cNvPr id="1048906" name="灯片编号占位符 3"/>
          <p:cNvSpPr>
            <a:spLocks noGrp="1"/>
          </p:cNvSpPr>
          <p:nvPr>
            <p:ph type="sldNum" sz="quarter" idx="5"/>
          </p:nvPr>
        </p:nvSpPr>
        <p:spPr/>
        <p:txBody>
          <a:bodyPr/>
          <a:lstStyle/>
          <a:p>
            <a:fld id="{2C096199-51E8-4300-A291-34AE4D464BF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24" name="幻灯片图像占位符 1"/>
          <p:cNvSpPr>
            <a:spLocks noGrp="1" noRot="1" noChangeAspect="1"/>
          </p:cNvSpPr>
          <p:nvPr>
            <p:ph type="sldImg"/>
          </p:nvPr>
        </p:nvSpPr>
        <p:spPr/>
      </p:sp>
      <p:sp>
        <p:nvSpPr>
          <p:cNvPr id="1048925"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dirty="0"/>
              <a:t>在缺失值处理上，可以采取。。。等方法</a:t>
            </a:r>
            <a:endParaRPr lang="en-US" altLang="zh-CN" dirty="0"/>
          </a:p>
        </p:txBody>
      </p:sp>
      <p:sp>
        <p:nvSpPr>
          <p:cNvPr id="1048926" name="灯片编号占位符 3"/>
          <p:cNvSpPr>
            <a:spLocks noGrp="1"/>
          </p:cNvSpPr>
          <p:nvPr>
            <p:ph type="sldNum" sz="quarter" idx="5"/>
          </p:nvPr>
        </p:nvSpPr>
        <p:spPr/>
        <p:txBody>
          <a:bodyPr/>
          <a:lstStyle/>
          <a:p>
            <a:fld id="{2C096199-51E8-4300-A291-34AE4D464BF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9300" name="标题 1"/>
          <p:cNvSpPr>
            <a:spLocks noGrp="1"/>
          </p:cNvSpPr>
          <p:nvPr>
            <p:ph type="ctrTitle"/>
          </p:nvPr>
        </p:nvSpPr>
        <p:spPr>
          <a:xfrm>
            <a:off x="914638" y="2130426"/>
            <a:ext cx="10365899" cy="1470025"/>
          </a:xfrm>
        </p:spPr>
        <p:txBody>
          <a:bodyPr/>
          <a:lstStyle/>
          <a:p>
            <a:r>
              <a:rPr lang="zh-CN" altLang="en-US"/>
              <a:t>单击此处编辑母版标题样式</a:t>
            </a:r>
            <a:endParaRPr lang="zh-CN" altLang="en-US"/>
          </a:p>
        </p:txBody>
      </p:sp>
      <p:sp>
        <p:nvSpPr>
          <p:cNvPr id="1049301"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1049302" name="日期占位符 3"/>
          <p:cNvSpPr>
            <a:spLocks noGrp="1"/>
          </p:cNvSpPr>
          <p:nvPr>
            <p:ph type="dt" sz="half" idx="10"/>
          </p:nvPr>
        </p:nvSpPr>
        <p:spPr/>
        <p:txBody>
          <a:bodyPr/>
          <a:lstStyle/>
          <a:p>
            <a:fld id="{F2637234-DE0C-4850-AD35-C9390C09B4FB}" type="datetimeFigureOut">
              <a:rPr lang="zh-CN" altLang="en-US" smtClean="0"/>
            </a:fld>
            <a:endParaRPr lang="zh-CN" altLang="en-US"/>
          </a:p>
        </p:txBody>
      </p:sp>
      <p:sp>
        <p:nvSpPr>
          <p:cNvPr id="1049303" name="页脚占位符 4"/>
          <p:cNvSpPr>
            <a:spLocks noGrp="1"/>
          </p:cNvSpPr>
          <p:nvPr>
            <p:ph type="ftr" sz="quarter" idx="11"/>
          </p:nvPr>
        </p:nvSpPr>
        <p:spPr/>
        <p:txBody>
          <a:bodyPr/>
          <a:lstStyle/>
          <a:p>
            <a:endParaRPr lang="zh-CN" altLang="en-US"/>
          </a:p>
        </p:txBody>
      </p:sp>
      <p:sp>
        <p:nvSpPr>
          <p:cNvPr id="1049304" name="灯片编号占位符 5"/>
          <p:cNvSpPr>
            <a:spLocks noGrp="1"/>
          </p:cNvSpPr>
          <p:nvPr>
            <p:ph type="sldNum" sz="quarter" idx="12"/>
          </p:nvPr>
        </p:nvSpPr>
        <p:spPr/>
        <p:txBody>
          <a:bodyPr/>
          <a:lstStyle/>
          <a:p>
            <a:fld id="{C097A625-6BF6-4E1D-A2A0-C10306E8A01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9316" name="标题 1"/>
          <p:cNvSpPr>
            <a:spLocks noGrp="1"/>
          </p:cNvSpPr>
          <p:nvPr>
            <p:ph type="title"/>
          </p:nvPr>
        </p:nvSpPr>
        <p:spPr/>
        <p:txBody>
          <a:bodyPr/>
          <a:lstStyle/>
          <a:p>
            <a:r>
              <a:rPr lang="zh-CN" altLang="en-US"/>
              <a:t>单击此处编辑母版标题样式</a:t>
            </a:r>
            <a:endParaRPr lang="zh-CN" altLang="en-US"/>
          </a:p>
        </p:txBody>
      </p:sp>
      <p:sp>
        <p:nvSpPr>
          <p:cNvPr id="1049317"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318" name="日期占位符 3"/>
          <p:cNvSpPr>
            <a:spLocks noGrp="1"/>
          </p:cNvSpPr>
          <p:nvPr>
            <p:ph type="dt" sz="half" idx="10"/>
          </p:nvPr>
        </p:nvSpPr>
        <p:spPr/>
        <p:txBody>
          <a:bodyPr/>
          <a:lstStyle/>
          <a:p>
            <a:fld id="{F2637234-DE0C-4850-AD35-C9390C09B4FB}" type="datetimeFigureOut">
              <a:rPr lang="zh-CN" altLang="en-US" smtClean="0"/>
            </a:fld>
            <a:endParaRPr lang="zh-CN" altLang="en-US"/>
          </a:p>
        </p:txBody>
      </p:sp>
      <p:sp>
        <p:nvSpPr>
          <p:cNvPr id="1049319" name="页脚占位符 4"/>
          <p:cNvSpPr>
            <a:spLocks noGrp="1"/>
          </p:cNvSpPr>
          <p:nvPr>
            <p:ph type="ftr" sz="quarter" idx="11"/>
          </p:nvPr>
        </p:nvSpPr>
        <p:spPr/>
        <p:txBody>
          <a:bodyPr/>
          <a:lstStyle/>
          <a:p>
            <a:endParaRPr lang="zh-CN" altLang="en-US"/>
          </a:p>
        </p:txBody>
      </p:sp>
      <p:sp>
        <p:nvSpPr>
          <p:cNvPr id="1049320" name="灯片编号占位符 5"/>
          <p:cNvSpPr>
            <a:spLocks noGrp="1"/>
          </p:cNvSpPr>
          <p:nvPr>
            <p:ph type="sldNum" sz="quarter" idx="12"/>
          </p:nvPr>
        </p:nvSpPr>
        <p:spPr/>
        <p:txBody>
          <a:bodyPr/>
          <a:lstStyle/>
          <a:p>
            <a:fld id="{C097A625-6BF6-4E1D-A2A0-C10306E8A01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1049295" name="竖排标题 1"/>
          <p:cNvSpPr>
            <a:spLocks noGrp="1"/>
          </p:cNvSpPr>
          <p:nvPr>
            <p:ph type="title" orient="vert"/>
          </p:nvPr>
        </p:nvSpPr>
        <p:spPr>
          <a:xfrm>
            <a:off x="8841502" y="274639"/>
            <a:ext cx="2743914" cy="5851525"/>
          </a:xfrm>
        </p:spPr>
        <p:txBody>
          <a:bodyPr vert="eaVert"/>
          <a:lstStyle/>
          <a:p>
            <a:r>
              <a:rPr lang="zh-CN" altLang="en-US"/>
              <a:t>单击此处编辑母版标题样式</a:t>
            </a:r>
            <a:endParaRPr lang="zh-CN" altLang="en-US"/>
          </a:p>
        </p:txBody>
      </p:sp>
      <p:sp>
        <p:nvSpPr>
          <p:cNvPr id="1049296" name="竖排文字占位符 2"/>
          <p:cNvSpPr>
            <a:spLocks noGrp="1"/>
          </p:cNvSpPr>
          <p:nvPr>
            <p:ph type="body" orient="vert" idx="1"/>
          </p:nvPr>
        </p:nvSpPr>
        <p:spPr>
          <a:xfrm>
            <a:off x="609759" y="274639"/>
            <a:ext cx="802849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297" name="日期占位符 3"/>
          <p:cNvSpPr>
            <a:spLocks noGrp="1"/>
          </p:cNvSpPr>
          <p:nvPr>
            <p:ph type="dt" sz="half" idx="10"/>
          </p:nvPr>
        </p:nvSpPr>
        <p:spPr/>
        <p:txBody>
          <a:bodyPr/>
          <a:lstStyle/>
          <a:p>
            <a:fld id="{F2637234-DE0C-4850-AD35-C9390C09B4FB}" type="datetimeFigureOut">
              <a:rPr lang="zh-CN" altLang="en-US" smtClean="0"/>
            </a:fld>
            <a:endParaRPr lang="zh-CN" altLang="en-US"/>
          </a:p>
        </p:txBody>
      </p:sp>
      <p:sp>
        <p:nvSpPr>
          <p:cNvPr id="1049298" name="页脚占位符 4"/>
          <p:cNvSpPr>
            <a:spLocks noGrp="1"/>
          </p:cNvSpPr>
          <p:nvPr>
            <p:ph type="ftr" sz="quarter" idx="11"/>
          </p:nvPr>
        </p:nvSpPr>
        <p:spPr/>
        <p:txBody>
          <a:bodyPr/>
          <a:lstStyle/>
          <a:p>
            <a:endParaRPr lang="zh-CN" altLang="en-US"/>
          </a:p>
        </p:txBody>
      </p:sp>
      <p:sp>
        <p:nvSpPr>
          <p:cNvPr id="1049299" name="灯片编号占位符 5"/>
          <p:cNvSpPr>
            <a:spLocks noGrp="1"/>
          </p:cNvSpPr>
          <p:nvPr>
            <p:ph type="sldNum" sz="quarter" idx="12"/>
          </p:nvPr>
        </p:nvSpPr>
        <p:spPr/>
        <p:txBody>
          <a:bodyPr/>
          <a:lstStyle/>
          <a:p>
            <a:fld id="{C097A625-6BF6-4E1D-A2A0-C10306E8A01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9290" name="标题 1"/>
          <p:cNvSpPr>
            <a:spLocks noGrp="1"/>
          </p:cNvSpPr>
          <p:nvPr>
            <p:ph type="title"/>
          </p:nvPr>
        </p:nvSpPr>
        <p:spPr/>
        <p:txBody>
          <a:bodyPr/>
          <a:lstStyle/>
          <a:p>
            <a:r>
              <a:rPr lang="zh-CN" altLang="en-US"/>
              <a:t>单击此处编辑母版标题样式</a:t>
            </a:r>
            <a:endParaRPr lang="zh-CN" altLang="en-US"/>
          </a:p>
        </p:txBody>
      </p:sp>
      <p:sp>
        <p:nvSpPr>
          <p:cNvPr id="1049291"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292" name="日期占位符 3"/>
          <p:cNvSpPr>
            <a:spLocks noGrp="1"/>
          </p:cNvSpPr>
          <p:nvPr>
            <p:ph type="dt" sz="half" idx="10"/>
          </p:nvPr>
        </p:nvSpPr>
        <p:spPr/>
        <p:txBody>
          <a:bodyPr/>
          <a:lstStyle/>
          <a:p>
            <a:fld id="{F2637234-DE0C-4850-AD35-C9390C09B4FB}" type="datetimeFigureOut">
              <a:rPr lang="zh-CN" altLang="en-US" smtClean="0"/>
            </a:fld>
            <a:endParaRPr lang="zh-CN" altLang="en-US"/>
          </a:p>
        </p:txBody>
      </p:sp>
      <p:sp>
        <p:nvSpPr>
          <p:cNvPr id="1049293" name="页脚占位符 4"/>
          <p:cNvSpPr>
            <a:spLocks noGrp="1"/>
          </p:cNvSpPr>
          <p:nvPr>
            <p:ph type="ftr" sz="quarter" idx="11"/>
          </p:nvPr>
        </p:nvSpPr>
        <p:spPr/>
        <p:txBody>
          <a:bodyPr/>
          <a:lstStyle/>
          <a:p>
            <a:endParaRPr lang="zh-CN" altLang="en-US"/>
          </a:p>
        </p:txBody>
      </p:sp>
      <p:sp>
        <p:nvSpPr>
          <p:cNvPr id="1049294" name="灯片编号占位符 5"/>
          <p:cNvSpPr>
            <a:spLocks noGrp="1"/>
          </p:cNvSpPr>
          <p:nvPr>
            <p:ph type="sldNum" sz="quarter" idx="12"/>
          </p:nvPr>
        </p:nvSpPr>
        <p:spPr/>
        <p:txBody>
          <a:bodyPr/>
          <a:lstStyle/>
          <a:p>
            <a:fld id="{C097A625-6BF6-4E1D-A2A0-C10306E8A01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9311" name="标题 1"/>
          <p:cNvSpPr>
            <a:spLocks noGrp="1"/>
          </p:cNvSpPr>
          <p:nvPr>
            <p:ph type="title"/>
          </p:nvPr>
        </p:nvSpPr>
        <p:spPr>
          <a:xfrm>
            <a:off x="963335" y="4406901"/>
            <a:ext cx="10365899" cy="1362075"/>
          </a:xfrm>
        </p:spPr>
        <p:txBody>
          <a:bodyPr anchor="t"/>
          <a:lstStyle>
            <a:lvl1pPr algn="l">
              <a:defRPr sz="4000" b="1" cap="all"/>
            </a:lvl1pPr>
          </a:lstStyle>
          <a:p>
            <a:r>
              <a:rPr lang="zh-CN" altLang="en-US"/>
              <a:t>单击此处编辑母版标题样式</a:t>
            </a:r>
            <a:endParaRPr lang="zh-CN" altLang="en-US"/>
          </a:p>
        </p:txBody>
      </p:sp>
      <p:sp>
        <p:nvSpPr>
          <p:cNvPr id="1049312" name="文本占位符 2"/>
          <p:cNvSpPr>
            <a:spLocks noGrp="1"/>
          </p:cNvSpPr>
          <p:nvPr>
            <p:ph type="body" idx="1"/>
          </p:nvPr>
        </p:nvSpPr>
        <p:spPr>
          <a:xfrm>
            <a:off x="963335"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1049313" name="日期占位符 3"/>
          <p:cNvSpPr>
            <a:spLocks noGrp="1"/>
          </p:cNvSpPr>
          <p:nvPr>
            <p:ph type="dt" sz="half" idx="10"/>
          </p:nvPr>
        </p:nvSpPr>
        <p:spPr/>
        <p:txBody>
          <a:bodyPr/>
          <a:lstStyle/>
          <a:p>
            <a:fld id="{F2637234-DE0C-4850-AD35-C9390C09B4FB}" type="datetimeFigureOut">
              <a:rPr lang="zh-CN" altLang="en-US" smtClean="0"/>
            </a:fld>
            <a:endParaRPr lang="zh-CN" altLang="en-US"/>
          </a:p>
        </p:txBody>
      </p:sp>
      <p:sp>
        <p:nvSpPr>
          <p:cNvPr id="1049314" name="页脚占位符 4"/>
          <p:cNvSpPr>
            <a:spLocks noGrp="1"/>
          </p:cNvSpPr>
          <p:nvPr>
            <p:ph type="ftr" sz="quarter" idx="11"/>
          </p:nvPr>
        </p:nvSpPr>
        <p:spPr/>
        <p:txBody>
          <a:bodyPr/>
          <a:lstStyle/>
          <a:p>
            <a:endParaRPr lang="zh-CN" altLang="en-US"/>
          </a:p>
        </p:txBody>
      </p:sp>
      <p:sp>
        <p:nvSpPr>
          <p:cNvPr id="1049315" name="灯片编号占位符 5"/>
          <p:cNvSpPr>
            <a:spLocks noGrp="1"/>
          </p:cNvSpPr>
          <p:nvPr>
            <p:ph type="sldNum" sz="quarter" idx="12"/>
          </p:nvPr>
        </p:nvSpPr>
        <p:spPr/>
        <p:txBody>
          <a:bodyPr/>
          <a:lstStyle/>
          <a:p>
            <a:fld id="{C097A625-6BF6-4E1D-A2A0-C10306E8A01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9276" name="标题 1"/>
          <p:cNvSpPr>
            <a:spLocks noGrp="1"/>
          </p:cNvSpPr>
          <p:nvPr>
            <p:ph type="title"/>
          </p:nvPr>
        </p:nvSpPr>
        <p:spPr/>
        <p:txBody>
          <a:bodyPr/>
          <a:lstStyle/>
          <a:p>
            <a:r>
              <a:rPr lang="zh-CN" altLang="en-US"/>
              <a:t>单击此处编辑母版标题样式</a:t>
            </a:r>
            <a:endParaRPr lang="zh-CN" altLang="en-US"/>
          </a:p>
        </p:txBody>
      </p:sp>
      <p:sp>
        <p:nvSpPr>
          <p:cNvPr id="1049277" name="内容占位符 2"/>
          <p:cNvSpPr>
            <a:spLocks noGrp="1"/>
          </p:cNvSpPr>
          <p:nvPr>
            <p:ph sz="half" idx="1"/>
          </p:nvPr>
        </p:nvSpPr>
        <p:spPr>
          <a:xfrm>
            <a:off x="609759" y="1600201"/>
            <a:ext cx="538620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278" name="内容占位符 3"/>
          <p:cNvSpPr>
            <a:spLocks noGrp="1"/>
          </p:cNvSpPr>
          <p:nvPr>
            <p:ph sz="half" idx="2"/>
          </p:nvPr>
        </p:nvSpPr>
        <p:spPr>
          <a:xfrm>
            <a:off x="6199214" y="1600201"/>
            <a:ext cx="538620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279" name="日期占位符 4"/>
          <p:cNvSpPr>
            <a:spLocks noGrp="1"/>
          </p:cNvSpPr>
          <p:nvPr>
            <p:ph type="dt" sz="half" idx="10"/>
          </p:nvPr>
        </p:nvSpPr>
        <p:spPr/>
        <p:txBody>
          <a:bodyPr/>
          <a:lstStyle/>
          <a:p>
            <a:fld id="{F2637234-DE0C-4850-AD35-C9390C09B4FB}" type="datetimeFigureOut">
              <a:rPr lang="zh-CN" altLang="en-US" smtClean="0"/>
            </a:fld>
            <a:endParaRPr lang="zh-CN" altLang="en-US"/>
          </a:p>
        </p:txBody>
      </p:sp>
      <p:sp>
        <p:nvSpPr>
          <p:cNvPr id="1049280" name="页脚占位符 5"/>
          <p:cNvSpPr>
            <a:spLocks noGrp="1"/>
          </p:cNvSpPr>
          <p:nvPr>
            <p:ph type="ftr" sz="quarter" idx="11"/>
          </p:nvPr>
        </p:nvSpPr>
        <p:spPr/>
        <p:txBody>
          <a:bodyPr/>
          <a:lstStyle/>
          <a:p>
            <a:endParaRPr lang="zh-CN" altLang="en-US"/>
          </a:p>
        </p:txBody>
      </p:sp>
      <p:sp>
        <p:nvSpPr>
          <p:cNvPr id="1049281" name="灯片编号占位符 6"/>
          <p:cNvSpPr>
            <a:spLocks noGrp="1"/>
          </p:cNvSpPr>
          <p:nvPr>
            <p:ph type="sldNum" sz="quarter" idx="12"/>
          </p:nvPr>
        </p:nvSpPr>
        <p:spPr/>
        <p:txBody>
          <a:bodyPr/>
          <a:lstStyle/>
          <a:p>
            <a:fld id="{C097A625-6BF6-4E1D-A2A0-C10306E8A01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9282" name="标题 1"/>
          <p:cNvSpPr>
            <a:spLocks noGrp="1"/>
          </p:cNvSpPr>
          <p:nvPr>
            <p:ph type="title"/>
          </p:nvPr>
        </p:nvSpPr>
        <p:spPr/>
        <p:txBody>
          <a:bodyPr/>
          <a:lstStyle/>
          <a:p>
            <a:r>
              <a:rPr lang="zh-CN" altLang="en-US"/>
              <a:t>单击此处编辑母版标题样式</a:t>
            </a:r>
            <a:endParaRPr lang="zh-CN" altLang="en-US"/>
          </a:p>
        </p:txBody>
      </p:sp>
      <p:sp>
        <p:nvSpPr>
          <p:cNvPr id="104928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4928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28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4928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287" name="日期占位符 6"/>
          <p:cNvSpPr>
            <a:spLocks noGrp="1"/>
          </p:cNvSpPr>
          <p:nvPr>
            <p:ph type="dt" sz="half" idx="10"/>
          </p:nvPr>
        </p:nvSpPr>
        <p:spPr/>
        <p:txBody>
          <a:bodyPr/>
          <a:lstStyle/>
          <a:p>
            <a:fld id="{F2637234-DE0C-4850-AD35-C9390C09B4FB}" type="datetimeFigureOut">
              <a:rPr lang="zh-CN" altLang="en-US" smtClean="0"/>
            </a:fld>
            <a:endParaRPr lang="zh-CN" altLang="en-US"/>
          </a:p>
        </p:txBody>
      </p:sp>
      <p:sp>
        <p:nvSpPr>
          <p:cNvPr id="1049288" name="页脚占位符 7"/>
          <p:cNvSpPr>
            <a:spLocks noGrp="1"/>
          </p:cNvSpPr>
          <p:nvPr>
            <p:ph type="ftr" sz="quarter" idx="11"/>
          </p:nvPr>
        </p:nvSpPr>
        <p:spPr/>
        <p:txBody>
          <a:bodyPr/>
          <a:lstStyle/>
          <a:p>
            <a:endParaRPr lang="zh-CN" altLang="en-US"/>
          </a:p>
        </p:txBody>
      </p:sp>
      <p:sp>
        <p:nvSpPr>
          <p:cNvPr id="1049289" name="灯片编号占位符 8"/>
          <p:cNvSpPr>
            <a:spLocks noGrp="1"/>
          </p:cNvSpPr>
          <p:nvPr>
            <p:ph type="sldNum" sz="quarter" idx="12"/>
          </p:nvPr>
        </p:nvSpPr>
        <p:spPr/>
        <p:txBody>
          <a:bodyPr/>
          <a:lstStyle/>
          <a:p>
            <a:fld id="{C097A625-6BF6-4E1D-A2A0-C10306E8A01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591" name="标题 1"/>
          <p:cNvSpPr>
            <a:spLocks noGrp="1"/>
          </p:cNvSpPr>
          <p:nvPr>
            <p:ph type="title"/>
          </p:nvPr>
        </p:nvSpPr>
        <p:spPr/>
        <p:txBody>
          <a:bodyPr/>
          <a:lstStyle/>
          <a:p>
            <a:r>
              <a:rPr lang="zh-CN" altLang="en-US"/>
              <a:t>单击此处编辑母版标题样式</a:t>
            </a:r>
            <a:endParaRPr lang="zh-CN" altLang="en-US"/>
          </a:p>
        </p:txBody>
      </p:sp>
      <p:sp>
        <p:nvSpPr>
          <p:cNvPr id="1048592" name="日期占位符 2"/>
          <p:cNvSpPr>
            <a:spLocks noGrp="1"/>
          </p:cNvSpPr>
          <p:nvPr>
            <p:ph type="dt" sz="half" idx="10"/>
          </p:nvPr>
        </p:nvSpPr>
        <p:spPr/>
        <p:txBody>
          <a:bodyPr/>
          <a:lstStyle/>
          <a:p>
            <a:fld id="{F2637234-DE0C-4850-AD35-C9390C09B4FB}" type="datetimeFigureOut">
              <a:rPr lang="zh-CN" altLang="en-US" smtClean="0"/>
            </a:fld>
            <a:endParaRPr lang="zh-CN" altLang="en-US"/>
          </a:p>
        </p:txBody>
      </p:sp>
      <p:sp>
        <p:nvSpPr>
          <p:cNvPr id="1048593" name="页脚占位符 3"/>
          <p:cNvSpPr>
            <a:spLocks noGrp="1"/>
          </p:cNvSpPr>
          <p:nvPr>
            <p:ph type="ftr" sz="quarter" idx="11"/>
          </p:nvPr>
        </p:nvSpPr>
        <p:spPr/>
        <p:txBody>
          <a:bodyPr/>
          <a:lstStyle/>
          <a:p>
            <a:endParaRPr lang="zh-CN" altLang="en-US"/>
          </a:p>
        </p:txBody>
      </p:sp>
      <p:sp>
        <p:nvSpPr>
          <p:cNvPr id="1048594" name="灯片编号占位符 4"/>
          <p:cNvSpPr>
            <a:spLocks noGrp="1"/>
          </p:cNvSpPr>
          <p:nvPr>
            <p:ph type="sldNum" sz="quarter" idx="12"/>
          </p:nvPr>
        </p:nvSpPr>
        <p:spPr/>
        <p:txBody>
          <a:bodyPr/>
          <a:lstStyle/>
          <a:p>
            <a:fld id="{C097A625-6BF6-4E1D-A2A0-C10306E8A01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581" name="日期占位符 1"/>
          <p:cNvSpPr>
            <a:spLocks noGrp="1"/>
          </p:cNvSpPr>
          <p:nvPr>
            <p:ph type="dt" sz="half" idx="10"/>
          </p:nvPr>
        </p:nvSpPr>
        <p:spPr/>
        <p:txBody>
          <a:bodyPr/>
          <a:lstStyle/>
          <a:p>
            <a:fld id="{F2637234-DE0C-4850-AD35-C9390C09B4FB}" type="datetimeFigureOut">
              <a:rPr lang="zh-CN" altLang="en-US" smtClean="0"/>
            </a:fld>
            <a:endParaRPr lang="zh-CN" altLang="en-US"/>
          </a:p>
        </p:txBody>
      </p:sp>
      <p:sp>
        <p:nvSpPr>
          <p:cNvPr id="1048582" name="页脚占位符 2"/>
          <p:cNvSpPr>
            <a:spLocks noGrp="1"/>
          </p:cNvSpPr>
          <p:nvPr>
            <p:ph type="ftr" sz="quarter" idx="11"/>
          </p:nvPr>
        </p:nvSpPr>
        <p:spPr/>
        <p:txBody>
          <a:bodyPr/>
          <a:lstStyle/>
          <a:p>
            <a:endParaRPr lang="zh-CN" altLang="en-US"/>
          </a:p>
        </p:txBody>
      </p:sp>
      <p:sp>
        <p:nvSpPr>
          <p:cNvPr id="1048583" name="灯片编号占位符 3"/>
          <p:cNvSpPr>
            <a:spLocks noGrp="1"/>
          </p:cNvSpPr>
          <p:nvPr>
            <p:ph type="sldNum" sz="quarter" idx="12"/>
          </p:nvPr>
        </p:nvSpPr>
        <p:spPr/>
        <p:txBody>
          <a:bodyPr/>
          <a:lstStyle/>
          <a:p>
            <a:fld id="{C097A625-6BF6-4E1D-A2A0-C10306E8A01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9321" name="标题 1"/>
          <p:cNvSpPr>
            <a:spLocks noGrp="1"/>
          </p:cNvSpPr>
          <p:nvPr>
            <p:ph type="title"/>
          </p:nvPr>
        </p:nvSpPr>
        <p:spPr>
          <a:xfrm>
            <a:off x="609759" y="273050"/>
            <a:ext cx="4012129" cy="1162050"/>
          </a:xfrm>
        </p:spPr>
        <p:txBody>
          <a:bodyPr anchor="b"/>
          <a:lstStyle>
            <a:lvl1pPr algn="l">
              <a:defRPr sz="2000" b="1"/>
            </a:lvl1pPr>
          </a:lstStyle>
          <a:p>
            <a:r>
              <a:rPr lang="zh-CN" altLang="en-US"/>
              <a:t>单击此处编辑母版标题样式</a:t>
            </a:r>
            <a:endParaRPr lang="zh-CN" altLang="en-US"/>
          </a:p>
        </p:txBody>
      </p:sp>
      <p:sp>
        <p:nvSpPr>
          <p:cNvPr id="1049322"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323"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049324" name="日期占位符 4"/>
          <p:cNvSpPr>
            <a:spLocks noGrp="1"/>
          </p:cNvSpPr>
          <p:nvPr>
            <p:ph type="dt" sz="half" idx="10"/>
          </p:nvPr>
        </p:nvSpPr>
        <p:spPr/>
        <p:txBody>
          <a:bodyPr/>
          <a:lstStyle/>
          <a:p>
            <a:fld id="{F2637234-DE0C-4850-AD35-C9390C09B4FB}" type="datetimeFigureOut">
              <a:rPr lang="zh-CN" altLang="en-US" smtClean="0"/>
            </a:fld>
            <a:endParaRPr lang="zh-CN" altLang="en-US"/>
          </a:p>
        </p:txBody>
      </p:sp>
      <p:sp>
        <p:nvSpPr>
          <p:cNvPr id="1049325" name="页脚占位符 5"/>
          <p:cNvSpPr>
            <a:spLocks noGrp="1"/>
          </p:cNvSpPr>
          <p:nvPr>
            <p:ph type="ftr" sz="quarter" idx="11"/>
          </p:nvPr>
        </p:nvSpPr>
        <p:spPr/>
        <p:txBody>
          <a:bodyPr/>
          <a:lstStyle/>
          <a:p>
            <a:endParaRPr lang="zh-CN" altLang="en-US"/>
          </a:p>
        </p:txBody>
      </p:sp>
      <p:sp>
        <p:nvSpPr>
          <p:cNvPr id="1049326" name="灯片编号占位符 6"/>
          <p:cNvSpPr>
            <a:spLocks noGrp="1"/>
          </p:cNvSpPr>
          <p:nvPr>
            <p:ph type="sldNum" sz="quarter" idx="12"/>
          </p:nvPr>
        </p:nvSpPr>
        <p:spPr/>
        <p:txBody>
          <a:bodyPr/>
          <a:lstStyle/>
          <a:p>
            <a:fld id="{C097A625-6BF6-4E1D-A2A0-C10306E8A01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9305" name="标题 1"/>
          <p:cNvSpPr>
            <a:spLocks noGrp="1"/>
          </p:cNvSpPr>
          <p:nvPr>
            <p:ph type="title"/>
          </p:nvPr>
        </p:nvSpPr>
        <p:spPr>
          <a:xfrm>
            <a:off x="2390340" y="4800600"/>
            <a:ext cx="7317105" cy="566738"/>
          </a:xfrm>
        </p:spPr>
        <p:txBody>
          <a:bodyPr anchor="b"/>
          <a:lstStyle>
            <a:lvl1pPr algn="l">
              <a:defRPr sz="2000" b="1"/>
            </a:lvl1pPr>
          </a:lstStyle>
          <a:p>
            <a:r>
              <a:rPr lang="zh-CN" altLang="en-US"/>
              <a:t>单击此处编辑母版标题样式</a:t>
            </a:r>
            <a:endParaRPr lang="zh-CN" altLang="en-US"/>
          </a:p>
        </p:txBody>
      </p:sp>
      <p:sp>
        <p:nvSpPr>
          <p:cNvPr id="1049306" name="图片占位符 2"/>
          <p:cNvSpPr>
            <a:spLocks noGrp="1"/>
          </p:cNvSpPr>
          <p:nvPr>
            <p:ph type="pic" idx="1"/>
          </p:nvPr>
        </p:nvSpPr>
        <p:spPr>
          <a:xfrm>
            <a:off x="2390340"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9307"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049308" name="日期占位符 4"/>
          <p:cNvSpPr>
            <a:spLocks noGrp="1"/>
          </p:cNvSpPr>
          <p:nvPr>
            <p:ph type="dt" sz="half" idx="10"/>
          </p:nvPr>
        </p:nvSpPr>
        <p:spPr/>
        <p:txBody>
          <a:bodyPr/>
          <a:lstStyle/>
          <a:p>
            <a:fld id="{F2637234-DE0C-4850-AD35-C9390C09B4FB}" type="datetimeFigureOut">
              <a:rPr lang="zh-CN" altLang="en-US" smtClean="0"/>
            </a:fld>
            <a:endParaRPr lang="zh-CN" altLang="en-US"/>
          </a:p>
        </p:txBody>
      </p:sp>
      <p:sp>
        <p:nvSpPr>
          <p:cNvPr id="1049309" name="页脚占位符 5"/>
          <p:cNvSpPr>
            <a:spLocks noGrp="1"/>
          </p:cNvSpPr>
          <p:nvPr>
            <p:ph type="ftr" sz="quarter" idx="11"/>
          </p:nvPr>
        </p:nvSpPr>
        <p:spPr/>
        <p:txBody>
          <a:bodyPr/>
          <a:lstStyle/>
          <a:p>
            <a:endParaRPr lang="zh-CN" altLang="en-US"/>
          </a:p>
        </p:txBody>
      </p:sp>
      <p:sp>
        <p:nvSpPr>
          <p:cNvPr id="1049310" name="灯片编号占位符 6"/>
          <p:cNvSpPr>
            <a:spLocks noGrp="1"/>
          </p:cNvSpPr>
          <p:nvPr>
            <p:ph type="sldNum" sz="quarter" idx="12"/>
          </p:nvPr>
        </p:nvSpPr>
        <p:spPr/>
        <p:txBody>
          <a:bodyPr/>
          <a:lstStyle/>
          <a:p>
            <a:fld id="{C097A625-6BF6-4E1D-A2A0-C10306E8A01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1048577" name="文本占位符 2"/>
          <p:cNvSpPr>
            <a:spLocks noGrp="1"/>
          </p:cNvSpPr>
          <p:nvPr>
            <p:ph type="body" idx="1"/>
          </p:nvPr>
        </p:nvSpPr>
        <p:spPr>
          <a:xfrm>
            <a:off x="609759" y="1600201"/>
            <a:ext cx="10975658"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578" name="日期占位符 3"/>
          <p:cNvSpPr>
            <a:spLocks noGrp="1"/>
          </p:cNvSpPr>
          <p:nvPr>
            <p:ph type="dt" sz="half" idx="2"/>
          </p:nvPr>
        </p:nvSpPr>
        <p:spPr>
          <a:xfrm>
            <a:off x="609759" y="6356351"/>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637234-DE0C-4850-AD35-C9390C09B4FB}" type="datetimeFigureOut">
              <a:rPr lang="zh-CN" altLang="en-US" smtClean="0"/>
            </a:fld>
            <a:endParaRPr lang="zh-CN" altLang="en-US"/>
          </a:p>
        </p:txBody>
      </p:sp>
      <p:sp>
        <p:nvSpPr>
          <p:cNvPr id="1048579" name="页脚占位符 4"/>
          <p:cNvSpPr>
            <a:spLocks noGrp="1"/>
          </p:cNvSpPr>
          <p:nvPr>
            <p:ph type="ftr" sz="quarter" idx="3"/>
          </p:nvPr>
        </p:nvSpPr>
        <p:spPr>
          <a:xfrm>
            <a:off x="4166685" y="6356351"/>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灯片编号占位符 5"/>
          <p:cNvSpPr>
            <a:spLocks noGrp="1"/>
          </p:cNvSpPr>
          <p:nvPr>
            <p:ph type="sldNum" sz="quarter" idx="4"/>
          </p:nvPr>
        </p:nvSpPr>
        <p:spPr>
          <a:xfrm>
            <a:off x="8739875" y="6356351"/>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97A625-6BF6-4E1D-A2A0-C10306E8A01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21.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21.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7.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7.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7.xml"/><Relationship Id="rId4" Type="http://schemas.openxmlformats.org/officeDocument/2006/relationships/tags" Target="../tags/tag1.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image" Target="../media/image35.png"/><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image" Target="../media/image36.png"/><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9.png"/><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image" Target="../media/image40.png"/><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7.xml"/><Relationship Id="rId2" Type="http://schemas.openxmlformats.org/officeDocument/2006/relationships/image" Target="../media/image41.png"/><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2.png"/><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7.xml"/><Relationship Id="rId2" Type="http://schemas.openxmlformats.org/officeDocument/2006/relationships/image" Target="../media/image43.png"/><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7.xml"/><Relationship Id="rId2" Type="http://schemas.openxmlformats.org/officeDocument/2006/relationships/image" Target="../media/image46.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image" Target="../media/image47.png"/><Relationship Id="rId2" Type="http://schemas.openxmlformats.org/officeDocument/2006/relationships/tags" Target="../tags/tag2.xml"/><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7" Type="http://schemas.openxmlformats.org/officeDocument/2006/relationships/notesSlide" Target="../notesSlides/notesSlide25.xml"/><Relationship Id="rId6" Type="http://schemas.openxmlformats.org/officeDocument/2006/relationships/slideLayout" Target="../slideLayouts/slideLayout7.xml"/><Relationship Id="rId5" Type="http://schemas.openxmlformats.org/officeDocument/2006/relationships/image" Target="../media/image51.png"/><Relationship Id="rId4" Type="http://schemas.openxmlformats.org/officeDocument/2006/relationships/image" Target="../media/image50.png"/><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7.xml"/><Relationship Id="rId2" Type="http://schemas.openxmlformats.org/officeDocument/2006/relationships/image" Target="../media/image52.png"/><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7.xml"/><Relationship Id="rId4" Type="http://schemas.openxmlformats.org/officeDocument/2006/relationships/image" Target="../media/image55.png"/><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9" Type="http://schemas.openxmlformats.org/officeDocument/2006/relationships/image" Target="../media/image63.png"/><Relationship Id="rId8" Type="http://schemas.openxmlformats.org/officeDocument/2006/relationships/image" Target="../media/image62.png"/><Relationship Id="rId7" Type="http://schemas.openxmlformats.org/officeDocument/2006/relationships/image" Target="../media/image61.png"/><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 Id="rId3" Type="http://schemas.openxmlformats.org/officeDocument/2006/relationships/image" Target="../media/image57.png"/><Relationship Id="rId2" Type="http://schemas.openxmlformats.org/officeDocument/2006/relationships/image" Target="../media/image56.png"/><Relationship Id="rId11" Type="http://schemas.openxmlformats.org/officeDocument/2006/relationships/notesSlide" Target="../notesSlides/notesSlide28.xml"/><Relationship Id="rId10" Type="http://schemas.openxmlformats.org/officeDocument/2006/relationships/slideLayout" Target="../slideLayouts/slideLayout7.xml"/><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7.xml"/><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8" Type="http://schemas.openxmlformats.org/officeDocument/2006/relationships/notesSlide" Target="../notesSlides/notesSlide30.xml"/><Relationship Id="rId7" Type="http://schemas.openxmlformats.org/officeDocument/2006/relationships/slideLayout" Target="../slideLayouts/slideLayout7.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vmlDrawing" Target="../drawings/vmlDrawing1.vml"/><Relationship Id="rId4" Type="http://schemas.openxmlformats.org/officeDocument/2006/relationships/slideLayout" Target="../slideLayouts/slideLayout6.xml"/><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6" Type="http://schemas.openxmlformats.org/officeDocument/2006/relationships/notesSlide" Target="../notesSlides/notesSlide32.xml"/><Relationship Id="rId5" Type="http://schemas.openxmlformats.org/officeDocument/2006/relationships/slideLayout" Target="../slideLayouts/slideLayout7.xml"/><Relationship Id="rId4" Type="http://schemas.openxmlformats.org/officeDocument/2006/relationships/image" Target="../media/image77.png"/><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image" Target="../media/image4.png"/></Relationships>
</file>

<file path=ppt/slides/_rels/slide41.xml.rels><?xml version="1.0" encoding="UTF-8" standalone="yes"?>
<Relationships xmlns="http://schemas.openxmlformats.org/package/2006/relationships"><Relationship Id="rId7" Type="http://schemas.openxmlformats.org/officeDocument/2006/relationships/notesSlide" Target="../notesSlides/notesSlide33.xml"/><Relationship Id="rId6" Type="http://schemas.openxmlformats.org/officeDocument/2006/relationships/slideLayout" Target="../slideLayouts/slideLayout7.xml"/><Relationship Id="rId5" Type="http://schemas.openxmlformats.org/officeDocument/2006/relationships/image" Target="../media/image81.png"/><Relationship Id="rId4" Type="http://schemas.openxmlformats.org/officeDocument/2006/relationships/image" Target="../media/image80.png"/><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image" Target="../media/image4.png"/></Relationships>
</file>

<file path=ppt/slides/_rels/slide4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85.png"/><Relationship Id="rId4" Type="http://schemas.openxmlformats.org/officeDocument/2006/relationships/image" Target="../media/image84.png"/><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image" Target="../media/image4.pn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7.xml"/><Relationship Id="rId2" Type="http://schemas.openxmlformats.org/officeDocument/2006/relationships/image" Target="../media/image86.png"/><Relationship Id="rId1" Type="http://schemas.openxmlformats.org/officeDocument/2006/relationships/image" Target="../media/image4.png"/></Relationships>
</file>

<file path=ppt/slides/_rels/slide44.xml.rels><?xml version="1.0" encoding="UTF-8" standalone="yes"?>
<Relationships xmlns="http://schemas.openxmlformats.org/package/2006/relationships"><Relationship Id="rId7" Type="http://schemas.openxmlformats.org/officeDocument/2006/relationships/vmlDrawing" Target="../drawings/vmlDrawing5.vml"/><Relationship Id="rId6" Type="http://schemas.openxmlformats.org/officeDocument/2006/relationships/slideLayout" Target="../slideLayouts/slideLayout7.xml"/><Relationship Id="rId5" Type="http://schemas.openxmlformats.org/officeDocument/2006/relationships/image" Target="../media/image89.wmf"/><Relationship Id="rId4" Type="http://schemas.openxmlformats.org/officeDocument/2006/relationships/oleObject" Target="../embeddings/oleObject15.bin"/><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image" Target="../media/image4.png"/></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7.xml"/><Relationship Id="rId2" Type="http://schemas.openxmlformats.org/officeDocument/2006/relationships/image" Target="../media/image90.png"/><Relationship Id="rId1" Type="http://schemas.openxmlformats.org/officeDocument/2006/relationships/image" Target="../media/image4.png"/></Relationships>
</file>

<file path=ppt/slides/_rels/slide46.xml.rels><?xml version="1.0" encoding="UTF-8" standalone="yes"?>
<Relationships xmlns="http://schemas.openxmlformats.org/package/2006/relationships"><Relationship Id="rId9" Type="http://schemas.openxmlformats.org/officeDocument/2006/relationships/notesSlide" Target="../notesSlides/notesSlide36.xml"/><Relationship Id="rId8" Type="http://schemas.openxmlformats.org/officeDocument/2006/relationships/vmlDrawing" Target="../drawings/vmlDrawing6.vml"/><Relationship Id="rId7" Type="http://schemas.openxmlformats.org/officeDocument/2006/relationships/slideLayout" Target="../slideLayouts/slideLayout7.xml"/><Relationship Id="rId6" Type="http://schemas.openxmlformats.org/officeDocument/2006/relationships/oleObject" Target="../embeddings/oleObject17.bin"/><Relationship Id="rId5" Type="http://schemas.openxmlformats.org/officeDocument/2006/relationships/image" Target="../media/image89.wmf"/><Relationship Id="rId4" Type="http://schemas.openxmlformats.org/officeDocument/2006/relationships/oleObject" Target="../embeddings/oleObject16.bin"/><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image" Target="../media/image4.png"/></Relationships>
</file>

<file path=ppt/slides/_rels/slide47.xml.rels><?xml version="1.0" encoding="UTF-8" standalone="yes"?>
<Relationships xmlns="http://schemas.openxmlformats.org/package/2006/relationships"><Relationship Id="rId7" Type="http://schemas.openxmlformats.org/officeDocument/2006/relationships/notesSlide" Target="../notesSlides/notesSlide37.xml"/><Relationship Id="rId6" Type="http://schemas.openxmlformats.org/officeDocument/2006/relationships/vmlDrawing" Target="../drawings/vmlDrawing7.vml"/><Relationship Id="rId5" Type="http://schemas.openxmlformats.org/officeDocument/2006/relationships/slideLayout" Target="../slideLayouts/slideLayout7.xml"/><Relationship Id="rId4" Type="http://schemas.openxmlformats.org/officeDocument/2006/relationships/oleObject" Target="../embeddings/oleObject19.bin"/><Relationship Id="rId3" Type="http://schemas.openxmlformats.org/officeDocument/2006/relationships/image" Target="../media/image89.wmf"/><Relationship Id="rId2" Type="http://schemas.openxmlformats.org/officeDocument/2006/relationships/oleObject" Target="../embeddings/oleObject18.bin"/><Relationship Id="rId1" Type="http://schemas.openxmlformats.org/officeDocument/2006/relationships/image" Target="../media/image4.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1.jpeg"/></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9.wmf"/><Relationship Id="rId7" Type="http://schemas.openxmlformats.org/officeDocument/2006/relationships/oleObject" Target="../embeddings/oleObject4.bin"/><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png"/><Relationship Id="rId3" Type="http://schemas.openxmlformats.org/officeDocument/2006/relationships/image" Target="../media/image6.wmf"/><Relationship Id="rId2" Type="http://schemas.openxmlformats.org/officeDocument/2006/relationships/oleObject" Target="../embeddings/oleObject2.bin"/><Relationship Id="rId18" Type="http://schemas.openxmlformats.org/officeDocument/2006/relationships/notesSlide" Target="../notesSlides/notesSlide4.xml"/><Relationship Id="rId17" Type="http://schemas.openxmlformats.org/officeDocument/2006/relationships/vmlDrawing" Target="../drawings/vmlDrawing2.vml"/><Relationship Id="rId16" Type="http://schemas.openxmlformats.org/officeDocument/2006/relationships/slideLayout" Target="../slideLayouts/slideLayout6.xml"/><Relationship Id="rId15" Type="http://schemas.openxmlformats.org/officeDocument/2006/relationships/image" Target="../media/image13.png"/><Relationship Id="rId14" Type="http://schemas.openxmlformats.org/officeDocument/2006/relationships/image" Target="../media/image12.wmf"/><Relationship Id="rId13" Type="http://schemas.openxmlformats.org/officeDocument/2006/relationships/oleObject" Target="../embeddings/oleObject7.bin"/><Relationship Id="rId12" Type="http://schemas.openxmlformats.org/officeDocument/2006/relationships/image" Target="../media/image11.wmf"/><Relationship Id="rId11" Type="http://schemas.openxmlformats.org/officeDocument/2006/relationships/oleObject" Target="../embeddings/oleObject6.bin"/><Relationship Id="rId10" Type="http://schemas.openxmlformats.org/officeDocument/2006/relationships/image" Target="../media/image10.wmf"/><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9" Type="http://schemas.openxmlformats.org/officeDocument/2006/relationships/image" Target="../media/image17.wmf"/><Relationship Id="rId8" Type="http://schemas.openxmlformats.org/officeDocument/2006/relationships/oleObject" Target="../embeddings/oleObject11.bin"/><Relationship Id="rId7" Type="http://schemas.openxmlformats.org/officeDocument/2006/relationships/image" Target="../media/image16.wmf"/><Relationship Id="rId6" Type="http://schemas.openxmlformats.org/officeDocument/2006/relationships/oleObject" Target="../embeddings/oleObject10.bin"/><Relationship Id="rId5" Type="http://schemas.openxmlformats.org/officeDocument/2006/relationships/image" Target="../media/image15.wmf"/><Relationship Id="rId4" Type="http://schemas.openxmlformats.org/officeDocument/2006/relationships/oleObject" Target="../embeddings/oleObject9.bin"/><Relationship Id="rId3" Type="http://schemas.openxmlformats.org/officeDocument/2006/relationships/image" Target="../media/image14.wmf"/><Relationship Id="rId2" Type="http://schemas.openxmlformats.org/officeDocument/2006/relationships/oleObject" Target="../embeddings/oleObject8.bin"/><Relationship Id="rId14" Type="http://schemas.openxmlformats.org/officeDocument/2006/relationships/notesSlide" Target="../notesSlides/notesSlide5.xml"/><Relationship Id="rId13" Type="http://schemas.openxmlformats.org/officeDocument/2006/relationships/vmlDrawing" Target="../drawings/vmlDrawing3.vml"/><Relationship Id="rId12" Type="http://schemas.openxmlformats.org/officeDocument/2006/relationships/slideLayout" Target="../slideLayouts/slideLayout6.xml"/><Relationship Id="rId11" Type="http://schemas.openxmlformats.org/officeDocument/2006/relationships/image" Target="../media/image18.wmf"/><Relationship Id="rId10" Type="http://schemas.openxmlformats.org/officeDocument/2006/relationships/oleObject" Target="../embeddings/oleObject12.bin"/><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vmlDrawing" Target="../drawings/vmlDrawing4.vml"/><Relationship Id="rId6" Type="http://schemas.openxmlformats.org/officeDocument/2006/relationships/slideLayout" Target="../slideLayouts/slideLayout7.xml"/><Relationship Id="rId5" Type="http://schemas.openxmlformats.org/officeDocument/2006/relationships/image" Target="../media/image20.wmf"/><Relationship Id="rId4" Type="http://schemas.openxmlformats.org/officeDocument/2006/relationships/oleObject" Target="../embeddings/oleObject14.bin"/><Relationship Id="rId3" Type="http://schemas.openxmlformats.org/officeDocument/2006/relationships/image" Target="../media/image19.wmf"/><Relationship Id="rId2" Type="http://schemas.openxmlformats.org/officeDocument/2006/relationships/oleObject" Target="../embeddings/oleObject13.bin"/><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4" name="矩形 3"/>
          <p:cNvSpPr/>
          <p:nvPr/>
        </p:nvSpPr>
        <p:spPr>
          <a:xfrm>
            <a:off x="-98425" y="-635"/>
            <a:ext cx="12195175" cy="6858000"/>
          </a:xfrm>
          <a:prstGeom prst="rect">
            <a:avLst/>
          </a:prstGeom>
          <a:solidFill>
            <a:srgbClr val="414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97152" name="图片 20"/>
          <p:cNvPicPr>
            <a:picLocks noChangeAspect="1"/>
          </p:cNvPicPr>
          <p:nvPr/>
        </p:nvPicPr>
        <p:blipFill>
          <a:blip r:embed="rId1"/>
          <a:stretch>
            <a:fillRect/>
          </a:stretch>
        </p:blipFill>
        <p:spPr>
          <a:xfrm>
            <a:off x="-98617" y="-842"/>
            <a:ext cx="12192825" cy="6858463"/>
          </a:xfrm>
          <a:prstGeom prst="rect">
            <a:avLst/>
          </a:prstGeom>
        </p:spPr>
      </p:pic>
      <p:sp>
        <p:nvSpPr>
          <p:cNvPr id="1048585" name="矩形 69"/>
          <p:cNvSpPr/>
          <p:nvPr/>
        </p:nvSpPr>
        <p:spPr>
          <a:xfrm>
            <a:off x="1429067" y="879623"/>
            <a:ext cx="9337040" cy="3169920"/>
          </a:xfrm>
          <a:prstGeom prst="rect">
            <a:avLst/>
          </a:prstGeom>
          <a:solidFill>
            <a:srgbClr val="F2942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86" name="文本框 2"/>
          <p:cNvSpPr txBox="1"/>
          <p:nvPr/>
        </p:nvSpPr>
        <p:spPr>
          <a:xfrm>
            <a:off x="2417598" y="1956751"/>
            <a:ext cx="7359977" cy="1015663"/>
          </a:xfrm>
          <a:prstGeom prst="rect">
            <a:avLst/>
          </a:prstGeom>
          <a:noFill/>
        </p:spPr>
        <p:txBody>
          <a:bodyPr wrap="square" rtlCol="0">
            <a:spAutoFit/>
          </a:bodyPr>
          <a:lstStyle/>
          <a:p>
            <a:pPr algn="ctr"/>
            <a:r>
              <a:rPr lang="zh-CN" altLang="en-US" sz="6000" b="1" dirty="0">
                <a:solidFill>
                  <a:schemeClr val="bg1"/>
                </a:solidFill>
                <a:latin typeface="微软雅黑" panose="020B0503020204020204" pitchFamily="34" charset="-122"/>
                <a:ea typeface="微软雅黑" panose="020B0503020204020204" pitchFamily="34" charset="-122"/>
              </a:rPr>
              <a:t>支持向量机算法实践</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048587" name="矩形 49"/>
          <p:cNvSpPr/>
          <p:nvPr/>
        </p:nvSpPr>
        <p:spPr>
          <a:xfrm>
            <a:off x="7049135" y="5095875"/>
            <a:ext cx="4436110" cy="923925"/>
          </a:xfrm>
          <a:prstGeom prst="rect">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小组成员：</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熊晓雪（组长），张韩萍，张汀依，覃兰焦，许萍，王开阳，李津伟</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097152"/>
                                        </p:tgtEl>
                                        <p:attrNameLst>
                                          <p:attrName>style.visibility</p:attrName>
                                        </p:attrNameLst>
                                      </p:cBhvr>
                                      <p:to>
                                        <p:strVal val="visible"/>
                                      </p:to>
                                    </p:set>
                                    <p:animEffect transition="in" filter="barn(inVertical)">
                                      <p:cBhvr>
                                        <p:cTn id="7" dur="500"/>
                                        <p:tgtEl>
                                          <p:spTgt spid="2097152"/>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1048585"/>
                                        </p:tgtEl>
                                        <p:attrNameLst>
                                          <p:attrName>style.visibility</p:attrName>
                                        </p:attrNameLst>
                                      </p:cBhvr>
                                      <p:to>
                                        <p:strVal val="visible"/>
                                      </p:to>
                                    </p:set>
                                    <p:animEffect transition="in" filter="barn(outHorizontal)">
                                      <p:cBhvr>
                                        <p:cTn id="11" dur="500"/>
                                        <p:tgtEl>
                                          <p:spTgt spid="104858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048587"/>
                                        </p:tgtEl>
                                        <p:attrNameLst>
                                          <p:attrName>style.visibility</p:attrName>
                                        </p:attrNameLst>
                                      </p:cBhvr>
                                      <p:to>
                                        <p:strVal val="visible"/>
                                      </p:to>
                                    </p:set>
                                    <p:animEffect transition="in" filter="randombar(horizontal)">
                                      <p:cBhvr>
                                        <p:cTn id="15" dur="500"/>
                                        <p:tgtEl>
                                          <p:spTgt spid="1048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5" grpId="0" bldLvl="0" animBg="1"/>
      <p:bldP spid="1048587"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89" name="图片 1"/>
          <p:cNvPicPr>
            <a:picLocks noChangeAspect="1"/>
          </p:cNvPicPr>
          <p:nvPr/>
        </p:nvPicPr>
        <p:blipFill>
          <a:blip r:embed="rId1"/>
          <a:stretch>
            <a:fillRect/>
          </a:stretch>
        </p:blipFill>
        <p:spPr>
          <a:xfrm>
            <a:off x="2349" y="-11741"/>
            <a:ext cx="12192826" cy="1006539"/>
          </a:xfrm>
          <a:prstGeom prst="rect">
            <a:avLst/>
          </a:prstGeom>
        </p:spPr>
      </p:pic>
      <p:sp>
        <p:nvSpPr>
          <p:cNvPr id="1048917" name="标题 3"/>
          <p:cNvSpPr txBox="1"/>
          <p:nvPr/>
        </p:nvSpPr>
        <p:spPr>
          <a:xfrm>
            <a:off x="408955" y="66427"/>
            <a:ext cx="3456384" cy="5542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a:solidFill>
                  <a:schemeClr val="bg1"/>
                </a:solidFill>
                <a:latin typeface="微软雅黑" panose="020B0503020204020204" pitchFamily="34" charset="-122"/>
                <a:ea typeface="微软雅黑" panose="020B0503020204020204" pitchFamily="34" charset="-122"/>
              </a:rPr>
              <a:t>注意事项</a:t>
            </a:r>
            <a:endParaRPr lang="en-US" altLang="zh-CN" sz="2800" dirty="0">
              <a:solidFill>
                <a:schemeClr val="bg1"/>
              </a:solidFill>
              <a:latin typeface="微软雅黑" panose="020B0503020204020204" pitchFamily="34" charset="-122"/>
              <a:ea typeface="微软雅黑" panose="020B0503020204020204" pitchFamily="34" charset="-122"/>
            </a:endParaRPr>
          </a:p>
        </p:txBody>
      </p:sp>
      <p:sp>
        <p:nvSpPr>
          <p:cNvPr id="1048918" name="矩形 3"/>
          <p:cNvSpPr/>
          <p:nvPr/>
        </p:nvSpPr>
        <p:spPr>
          <a:xfrm>
            <a:off x="-23093" y="6813376"/>
            <a:ext cx="12218268" cy="72008"/>
          </a:xfrm>
          <a:prstGeom prst="rect">
            <a:avLst/>
          </a:prstGeom>
          <a:solidFill>
            <a:srgbClr val="F29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4" name="组合 12"/>
          <p:cNvGrpSpPr/>
          <p:nvPr/>
        </p:nvGrpSpPr>
        <p:grpSpPr>
          <a:xfrm>
            <a:off x="624979" y="2192064"/>
            <a:ext cx="1935595" cy="1935594"/>
            <a:chOff x="8786708" y="980306"/>
            <a:chExt cx="1935595" cy="1935594"/>
          </a:xfrm>
        </p:grpSpPr>
        <p:sp>
          <p:nvSpPr>
            <p:cNvPr id="1048919" name="Oval 136"/>
            <p:cNvSpPr>
              <a:spLocks noChangeAspect="1"/>
            </p:cNvSpPr>
            <p:nvPr/>
          </p:nvSpPr>
          <p:spPr>
            <a:xfrm>
              <a:off x="8786708" y="980306"/>
              <a:ext cx="1935595" cy="1935594"/>
            </a:xfrm>
            <a:prstGeom prst="ellipse">
              <a:avLst/>
            </a:prstGeom>
            <a:gradFill flip="none" rotWithShape="1">
              <a:gsLst>
                <a:gs pos="0">
                  <a:schemeClr val="bg1">
                    <a:lumMod val="99000"/>
                  </a:schemeClr>
                </a:gs>
                <a:gs pos="100000">
                  <a:schemeClr val="bg1">
                    <a:lumMod val="81000"/>
                  </a:schemeClr>
                </a:gs>
              </a:gsLst>
              <a:lin ang="5400000" scaled="1"/>
            </a:gradFill>
            <a:ln>
              <a:noFill/>
            </a:ln>
            <a:effectLst>
              <a:outerShdw blurRad="317500" dist="190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1048920" name="Oval 137"/>
            <p:cNvSpPr>
              <a:spLocks noChangeAspect="1"/>
            </p:cNvSpPr>
            <p:nvPr/>
          </p:nvSpPr>
          <p:spPr>
            <a:xfrm>
              <a:off x="9050648" y="1208152"/>
              <a:ext cx="1394180" cy="1394178"/>
            </a:xfrm>
            <a:prstGeom prst="ellipse">
              <a:avLst/>
            </a:prstGeom>
            <a:solidFill>
              <a:srgbClr val="F29421"/>
            </a:solidFill>
            <a:ln w="120650">
              <a:gradFill flip="none" rotWithShape="1">
                <a:gsLst>
                  <a:gs pos="0">
                    <a:schemeClr val="bg1">
                      <a:lumMod val="78000"/>
                    </a:schemeClr>
                  </a:gs>
                  <a:gs pos="100000">
                    <a:schemeClr val="bg1">
                      <a:lumMod val="98000"/>
                    </a:schemeClr>
                  </a:gs>
                </a:gsLst>
                <a:lin ang="5400000" scaled="1"/>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prstClr val="white"/>
                </a:solidFill>
                <a:effectLst>
                  <a:outerShdw blurRad="38100" dist="38100" dir="2700000" algn="tl">
                    <a:srgbClr val="000000">
                      <a:alpha val="43137"/>
                    </a:srgbClr>
                  </a:outerShdw>
                </a:effectLst>
                <a:latin typeface="DIN-BoldItalic" pitchFamily="50" charset="0"/>
              </a:endParaRPr>
            </a:p>
          </p:txBody>
        </p:sp>
        <p:sp>
          <p:nvSpPr>
            <p:cNvPr id="1048921" name="Freeform 359"/>
            <p:cNvSpPr>
              <a:spLocks noEditPoints="1"/>
            </p:cNvSpPr>
            <p:nvPr/>
          </p:nvSpPr>
          <p:spPr bwMode="auto">
            <a:xfrm>
              <a:off x="9623076" y="1785012"/>
              <a:ext cx="390446" cy="381771"/>
            </a:xfrm>
            <a:custGeom>
              <a:avLst/>
              <a:gdLst>
                <a:gd name="T0" fmla="*/ 37 w 38"/>
                <a:gd name="T1" fmla="*/ 37 h 37"/>
                <a:gd name="T2" fmla="*/ 36 w 38"/>
                <a:gd name="T3" fmla="*/ 37 h 37"/>
                <a:gd name="T4" fmla="*/ 32 w 38"/>
                <a:gd name="T5" fmla="*/ 37 h 37"/>
                <a:gd name="T6" fmla="*/ 30 w 38"/>
                <a:gd name="T7" fmla="*/ 36 h 37"/>
                <a:gd name="T8" fmla="*/ 1 w 38"/>
                <a:gd name="T9" fmla="*/ 7 h 37"/>
                <a:gd name="T10" fmla="*/ 0 w 38"/>
                <a:gd name="T11" fmla="*/ 5 h 37"/>
                <a:gd name="T12" fmla="*/ 0 w 38"/>
                <a:gd name="T13" fmla="*/ 1 h 37"/>
                <a:gd name="T14" fmla="*/ 0 w 38"/>
                <a:gd name="T15" fmla="*/ 0 h 37"/>
                <a:gd name="T16" fmla="*/ 2 w 38"/>
                <a:gd name="T17" fmla="*/ 0 h 37"/>
                <a:gd name="T18" fmla="*/ 2 w 38"/>
                <a:gd name="T19" fmla="*/ 0 h 37"/>
                <a:gd name="T20" fmla="*/ 27 w 38"/>
                <a:gd name="T21" fmla="*/ 11 h 37"/>
                <a:gd name="T22" fmla="*/ 38 w 38"/>
                <a:gd name="T23" fmla="*/ 36 h 37"/>
                <a:gd name="T24" fmla="*/ 37 w 38"/>
                <a:gd name="T25" fmla="*/ 37 h 37"/>
                <a:gd name="T26" fmla="*/ 23 w 38"/>
                <a:gd name="T27" fmla="*/ 37 h 37"/>
                <a:gd name="T28" fmla="*/ 22 w 38"/>
                <a:gd name="T29" fmla="*/ 37 h 37"/>
                <a:gd name="T30" fmla="*/ 19 w 38"/>
                <a:gd name="T31" fmla="*/ 37 h 37"/>
                <a:gd name="T32" fmla="*/ 17 w 38"/>
                <a:gd name="T33" fmla="*/ 36 h 37"/>
                <a:gd name="T34" fmla="*/ 1 w 38"/>
                <a:gd name="T35" fmla="*/ 20 h 37"/>
                <a:gd name="T36" fmla="*/ 0 w 38"/>
                <a:gd name="T37" fmla="*/ 19 h 37"/>
                <a:gd name="T38" fmla="*/ 0 w 38"/>
                <a:gd name="T39" fmla="*/ 15 h 37"/>
                <a:gd name="T40" fmla="*/ 0 w 38"/>
                <a:gd name="T41" fmla="*/ 14 h 37"/>
                <a:gd name="T42" fmla="*/ 2 w 38"/>
                <a:gd name="T43" fmla="*/ 13 h 37"/>
                <a:gd name="T44" fmla="*/ 2 w 38"/>
                <a:gd name="T45" fmla="*/ 13 h 37"/>
                <a:gd name="T46" fmla="*/ 17 w 38"/>
                <a:gd name="T47" fmla="*/ 20 h 37"/>
                <a:gd name="T48" fmla="*/ 24 w 38"/>
                <a:gd name="T49" fmla="*/ 36 h 37"/>
                <a:gd name="T50" fmla="*/ 23 w 38"/>
                <a:gd name="T51" fmla="*/ 37 h 37"/>
                <a:gd name="T52" fmla="*/ 5 w 38"/>
                <a:gd name="T53" fmla="*/ 37 h 37"/>
                <a:gd name="T54" fmla="*/ 0 w 38"/>
                <a:gd name="T55" fmla="*/ 32 h 37"/>
                <a:gd name="T56" fmla="*/ 5 w 38"/>
                <a:gd name="T57" fmla="*/ 27 h 37"/>
                <a:gd name="T58" fmla="*/ 10 w 38"/>
                <a:gd name="T59" fmla="*/ 32 h 37"/>
                <a:gd name="T60" fmla="*/ 5 w 38"/>
                <a:gd name="T6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 h="37">
                  <a:moveTo>
                    <a:pt x="37" y="37"/>
                  </a:moveTo>
                  <a:cubicBezTo>
                    <a:pt x="37" y="37"/>
                    <a:pt x="36" y="37"/>
                    <a:pt x="36" y="37"/>
                  </a:cubicBezTo>
                  <a:cubicBezTo>
                    <a:pt x="32" y="37"/>
                    <a:pt x="32" y="37"/>
                    <a:pt x="32" y="37"/>
                  </a:cubicBezTo>
                  <a:cubicBezTo>
                    <a:pt x="31" y="37"/>
                    <a:pt x="30" y="37"/>
                    <a:pt x="30" y="36"/>
                  </a:cubicBezTo>
                  <a:cubicBezTo>
                    <a:pt x="29" y="20"/>
                    <a:pt x="17" y="8"/>
                    <a:pt x="1" y="7"/>
                  </a:cubicBezTo>
                  <a:cubicBezTo>
                    <a:pt x="1" y="7"/>
                    <a:pt x="0" y="6"/>
                    <a:pt x="0" y="5"/>
                  </a:cubicBezTo>
                  <a:cubicBezTo>
                    <a:pt x="0" y="1"/>
                    <a:pt x="0" y="1"/>
                    <a:pt x="0" y="1"/>
                  </a:cubicBezTo>
                  <a:cubicBezTo>
                    <a:pt x="0" y="1"/>
                    <a:pt x="0" y="0"/>
                    <a:pt x="0" y="0"/>
                  </a:cubicBezTo>
                  <a:cubicBezTo>
                    <a:pt x="1" y="0"/>
                    <a:pt x="1" y="0"/>
                    <a:pt x="2" y="0"/>
                  </a:cubicBezTo>
                  <a:cubicBezTo>
                    <a:pt x="2" y="0"/>
                    <a:pt x="2" y="0"/>
                    <a:pt x="2" y="0"/>
                  </a:cubicBezTo>
                  <a:cubicBezTo>
                    <a:pt x="11" y="0"/>
                    <a:pt x="20" y="4"/>
                    <a:pt x="27" y="11"/>
                  </a:cubicBezTo>
                  <a:cubicBezTo>
                    <a:pt x="33" y="17"/>
                    <a:pt x="37" y="26"/>
                    <a:pt x="38" y="36"/>
                  </a:cubicBezTo>
                  <a:cubicBezTo>
                    <a:pt x="38" y="36"/>
                    <a:pt x="37" y="37"/>
                    <a:pt x="37" y="37"/>
                  </a:cubicBezTo>
                  <a:close/>
                  <a:moveTo>
                    <a:pt x="23" y="37"/>
                  </a:moveTo>
                  <a:cubicBezTo>
                    <a:pt x="23" y="37"/>
                    <a:pt x="23" y="37"/>
                    <a:pt x="22" y="37"/>
                  </a:cubicBezTo>
                  <a:cubicBezTo>
                    <a:pt x="19" y="37"/>
                    <a:pt x="19" y="37"/>
                    <a:pt x="19" y="37"/>
                  </a:cubicBezTo>
                  <a:cubicBezTo>
                    <a:pt x="18" y="37"/>
                    <a:pt x="17" y="37"/>
                    <a:pt x="17" y="36"/>
                  </a:cubicBezTo>
                  <a:cubicBezTo>
                    <a:pt x="16" y="28"/>
                    <a:pt x="10" y="21"/>
                    <a:pt x="1" y="20"/>
                  </a:cubicBezTo>
                  <a:cubicBezTo>
                    <a:pt x="1" y="20"/>
                    <a:pt x="0" y="20"/>
                    <a:pt x="0" y="19"/>
                  </a:cubicBezTo>
                  <a:cubicBezTo>
                    <a:pt x="0" y="15"/>
                    <a:pt x="0" y="15"/>
                    <a:pt x="0" y="15"/>
                  </a:cubicBezTo>
                  <a:cubicBezTo>
                    <a:pt x="0" y="15"/>
                    <a:pt x="0" y="14"/>
                    <a:pt x="0" y="14"/>
                  </a:cubicBezTo>
                  <a:cubicBezTo>
                    <a:pt x="1" y="14"/>
                    <a:pt x="1" y="13"/>
                    <a:pt x="2" y="13"/>
                  </a:cubicBezTo>
                  <a:cubicBezTo>
                    <a:pt x="2" y="13"/>
                    <a:pt x="2" y="13"/>
                    <a:pt x="2" y="13"/>
                  </a:cubicBezTo>
                  <a:cubicBezTo>
                    <a:pt x="7" y="14"/>
                    <a:pt x="13" y="16"/>
                    <a:pt x="17" y="20"/>
                  </a:cubicBezTo>
                  <a:cubicBezTo>
                    <a:pt x="21" y="24"/>
                    <a:pt x="23" y="30"/>
                    <a:pt x="24" y="36"/>
                  </a:cubicBezTo>
                  <a:cubicBezTo>
                    <a:pt x="24" y="36"/>
                    <a:pt x="24" y="36"/>
                    <a:pt x="23" y="37"/>
                  </a:cubicBezTo>
                  <a:close/>
                  <a:moveTo>
                    <a:pt x="5" y="37"/>
                  </a:moveTo>
                  <a:cubicBezTo>
                    <a:pt x="2" y="37"/>
                    <a:pt x="0" y="35"/>
                    <a:pt x="0" y="32"/>
                  </a:cubicBezTo>
                  <a:cubicBezTo>
                    <a:pt x="0" y="29"/>
                    <a:pt x="2" y="27"/>
                    <a:pt x="5" y="27"/>
                  </a:cubicBezTo>
                  <a:cubicBezTo>
                    <a:pt x="8" y="27"/>
                    <a:pt x="10" y="29"/>
                    <a:pt x="10" y="32"/>
                  </a:cubicBezTo>
                  <a:cubicBezTo>
                    <a:pt x="10" y="35"/>
                    <a:pt x="8" y="37"/>
                    <a:pt x="5" y="37"/>
                  </a:cubicBezTo>
                  <a:close/>
                </a:path>
              </a:pathLst>
            </a:custGeom>
            <a:solidFill>
              <a:schemeClr val="bg1"/>
            </a:solidFill>
            <a:ln>
              <a:noFill/>
            </a:ln>
          </p:spPr>
          <p:txBody>
            <a:bodyPr vert="horz" wrap="square" lIns="91440" tIns="45720" rIns="91440" bIns="45720" numCol="1" anchor="t" anchorCtr="0" compatLnSpc="1"/>
            <a:lstStyle/>
            <a:p>
              <a:endParaRPr lang="id-ID">
                <a:solidFill>
                  <a:prstClr val="black"/>
                </a:solidFill>
              </a:endParaRPr>
            </a:p>
          </p:txBody>
        </p:sp>
      </p:grpSp>
      <p:pic>
        <p:nvPicPr>
          <p:cNvPr id="2097190" name="Picture 3" descr="D:\我的图片\2011AR-extension-map.png"/>
          <p:cNvPicPr>
            <a:picLocks noChangeAspect="1" noChangeArrowheads="1"/>
          </p:cNvPicPr>
          <p:nvPr/>
        </p:nvPicPr>
        <p:blipFill>
          <a:blip r:embed="rId2"/>
          <a:srcRect/>
          <a:stretch>
            <a:fillRect/>
          </a:stretch>
        </p:blipFill>
        <p:spPr bwMode="auto">
          <a:xfrm>
            <a:off x="4029121" y="4787925"/>
            <a:ext cx="4381873" cy="1944216"/>
          </a:xfrm>
          <a:prstGeom prst="rect">
            <a:avLst/>
          </a:prstGeom>
          <a:noFill/>
        </p:spPr>
      </p:pic>
      <p:sp>
        <p:nvSpPr>
          <p:cNvPr id="1048922" name="矩形 47"/>
          <p:cNvSpPr>
            <a:spLocks noChangeArrowheads="1"/>
          </p:cNvSpPr>
          <p:nvPr/>
        </p:nvSpPr>
        <p:spPr bwMode="auto">
          <a:xfrm flipH="1">
            <a:off x="3217267" y="2192064"/>
            <a:ext cx="5916930" cy="2246769"/>
          </a:xfrm>
          <a:prstGeom prst="rect">
            <a:avLst/>
          </a:prstGeom>
          <a:noFill/>
          <a:ln>
            <a:noFill/>
          </a:ln>
        </p:spPr>
        <p:txBody>
          <a:bodyPr wrap="square">
            <a:spAutoFit/>
          </a:bodyPr>
          <a:lstStyle/>
          <a:p>
            <a:r>
              <a:rPr sz="2000" dirty="0">
                <a:solidFill>
                  <a:schemeClr val="tx1">
                    <a:lumMod val="65000"/>
                    <a:lumOff val="35000"/>
                  </a:schemeClr>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（1）删除元组</a:t>
            </a:r>
            <a:endParaRPr sz="2000" dirty="0">
              <a:solidFill>
                <a:schemeClr val="tx1">
                  <a:lumMod val="65000"/>
                  <a:lumOff val="35000"/>
                </a:schemeClr>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r>
              <a:rPr sz="2000" dirty="0">
                <a:solidFill>
                  <a:schemeClr val="tx1">
                    <a:lumMod val="65000"/>
                    <a:lumOff val="35000"/>
                  </a:schemeClr>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（2）人工填写</a:t>
            </a:r>
            <a:endParaRPr sz="2000" dirty="0">
              <a:solidFill>
                <a:schemeClr val="tx1">
                  <a:lumMod val="65000"/>
                  <a:lumOff val="35000"/>
                </a:schemeClr>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r>
              <a:rPr sz="2000" dirty="0">
                <a:solidFill>
                  <a:schemeClr val="tx1">
                    <a:lumMod val="65000"/>
                    <a:lumOff val="35000"/>
                  </a:schemeClr>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（3）特殊值填充</a:t>
            </a:r>
            <a:endParaRPr sz="2000" dirty="0">
              <a:solidFill>
                <a:schemeClr val="tx1">
                  <a:lumMod val="65000"/>
                  <a:lumOff val="35000"/>
                </a:schemeClr>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r>
              <a:rPr sz="2000" dirty="0">
                <a:solidFill>
                  <a:schemeClr val="tx1">
                    <a:lumMod val="65000"/>
                    <a:lumOff val="35000"/>
                  </a:schemeClr>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（4）平均值填充</a:t>
            </a:r>
            <a:endParaRPr sz="2000" dirty="0">
              <a:solidFill>
                <a:schemeClr val="tx1">
                  <a:lumMod val="65000"/>
                  <a:lumOff val="35000"/>
                </a:schemeClr>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r>
              <a:rPr sz="2000" dirty="0">
                <a:solidFill>
                  <a:schemeClr val="tx1">
                    <a:lumMod val="65000"/>
                    <a:lumOff val="35000"/>
                  </a:schemeClr>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（5）使用所有可能值填充</a:t>
            </a:r>
            <a:endParaRPr sz="2000" dirty="0">
              <a:solidFill>
                <a:schemeClr val="tx1">
                  <a:lumMod val="65000"/>
                  <a:lumOff val="35000"/>
                </a:schemeClr>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r>
              <a:rPr sz="2000" dirty="0">
                <a:solidFill>
                  <a:schemeClr val="tx1">
                    <a:lumMod val="65000"/>
                    <a:lumOff val="35000"/>
                  </a:schemeClr>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（6）K最近距离邻法填充</a:t>
            </a:r>
            <a:endParaRPr sz="2000" dirty="0">
              <a:solidFill>
                <a:schemeClr val="tx1">
                  <a:lumMod val="65000"/>
                  <a:lumOff val="35000"/>
                </a:schemeClr>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r>
              <a:rPr sz="2000" dirty="0">
                <a:solidFill>
                  <a:schemeClr val="tx1">
                    <a:lumMod val="65000"/>
                    <a:lumOff val="35000"/>
                  </a:schemeClr>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（7）回归（Regression）预测可能取值</a:t>
            </a:r>
            <a:endParaRPr sz="2000" dirty="0">
              <a:solidFill>
                <a:schemeClr val="tx1">
                  <a:lumMod val="65000"/>
                  <a:lumOff val="35000"/>
                </a:schemeClr>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p:txBody>
      </p:sp>
      <p:sp>
        <p:nvSpPr>
          <p:cNvPr id="1048923" name="文本框 48"/>
          <p:cNvSpPr>
            <a:spLocks noChangeArrowheads="1"/>
          </p:cNvSpPr>
          <p:nvPr/>
        </p:nvSpPr>
        <p:spPr bwMode="auto">
          <a:xfrm flipH="1">
            <a:off x="2474828" y="1557143"/>
            <a:ext cx="3745230" cy="460375"/>
          </a:xfrm>
          <a:prstGeom prst="rect">
            <a:avLst/>
          </a:prstGeom>
          <a:noFill/>
          <a:ln>
            <a:noFill/>
          </a:ln>
        </p:spPr>
        <p:txBody>
          <a:bodyPr wrap="square">
            <a:spAutoFit/>
          </a:bodyPr>
          <a:lstStyle/>
          <a:p>
            <a:pPr algn="ct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缺失值处理方法</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48918"/>
                                        </p:tgtEl>
                                        <p:attrNameLst>
                                          <p:attrName>style.visibility</p:attrName>
                                        </p:attrNameLst>
                                      </p:cBhvr>
                                      <p:to>
                                        <p:strVal val="visible"/>
                                      </p:to>
                                    </p:set>
                                    <p:anim calcmode="lin" valueType="num">
                                      <p:cBhvr additive="base">
                                        <p:cTn id="7" dur="500" fill="hold"/>
                                        <p:tgtEl>
                                          <p:spTgt spid="1048918"/>
                                        </p:tgtEl>
                                        <p:attrNameLst>
                                          <p:attrName>ppt_x</p:attrName>
                                        </p:attrNameLst>
                                      </p:cBhvr>
                                      <p:tavLst>
                                        <p:tav tm="0">
                                          <p:val>
                                            <p:strVal val="#ppt_x"/>
                                          </p:val>
                                        </p:tav>
                                        <p:tav tm="100000">
                                          <p:val>
                                            <p:strVal val="#ppt_x"/>
                                          </p:val>
                                        </p:tav>
                                      </p:tavLst>
                                    </p:anim>
                                    <p:anim calcmode="lin" valueType="num">
                                      <p:cBhvr additive="base">
                                        <p:cTn id="8" dur="500" fill="hold"/>
                                        <p:tgtEl>
                                          <p:spTgt spid="104891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097190"/>
                                        </p:tgtEl>
                                        <p:attrNameLst>
                                          <p:attrName>style.visibility</p:attrName>
                                        </p:attrNameLst>
                                      </p:cBhvr>
                                      <p:to>
                                        <p:strVal val="visible"/>
                                      </p:to>
                                    </p:set>
                                    <p:animEffect transition="in" filter="fade">
                                      <p:cBhvr>
                                        <p:cTn id="12" dur="500"/>
                                        <p:tgtEl>
                                          <p:spTgt spid="2097190"/>
                                        </p:tgtEl>
                                      </p:cBhvr>
                                    </p:animEffect>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1048922"/>
                                        </p:tgtEl>
                                        <p:attrNameLst>
                                          <p:attrName>style.visibility</p:attrName>
                                        </p:attrNameLst>
                                      </p:cBhvr>
                                      <p:to>
                                        <p:strVal val="visible"/>
                                      </p:to>
                                    </p:set>
                                    <p:animEffect transition="in" filter="fade">
                                      <p:cBhvr>
                                        <p:cTn id="16" dur="1000"/>
                                        <p:tgtEl>
                                          <p:spTgt spid="1048922"/>
                                        </p:tgtEl>
                                      </p:cBhvr>
                                    </p:animEffect>
                                    <p:anim calcmode="lin" valueType="num">
                                      <p:cBhvr>
                                        <p:cTn id="17" dur="1000" fill="hold"/>
                                        <p:tgtEl>
                                          <p:spTgt spid="1048922"/>
                                        </p:tgtEl>
                                        <p:attrNameLst>
                                          <p:attrName>ppt_x</p:attrName>
                                        </p:attrNameLst>
                                      </p:cBhvr>
                                      <p:tavLst>
                                        <p:tav tm="0">
                                          <p:val>
                                            <p:strVal val="#ppt_x"/>
                                          </p:val>
                                        </p:tav>
                                        <p:tav tm="100000">
                                          <p:val>
                                            <p:strVal val="#ppt_x"/>
                                          </p:val>
                                        </p:tav>
                                      </p:tavLst>
                                    </p:anim>
                                    <p:anim calcmode="lin" valueType="num">
                                      <p:cBhvr>
                                        <p:cTn id="18" dur="1000" fill="hold"/>
                                        <p:tgtEl>
                                          <p:spTgt spid="1048922"/>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42" presetClass="entr" presetSubtype="0" fill="hold" grpId="0" nodeType="afterEffect">
                                  <p:stCondLst>
                                    <p:cond delay="0"/>
                                  </p:stCondLst>
                                  <p:childTnLst>
                                    <p:set>
                                      <p:cBhvr>
                                        <p:cTn id="21" dur="1" fill="hold">
                                          <p:stCondLst>
                                            <p:cond delay="0"/>
                                          </p:stCondLst>
                                        </p:cTn>
                                        <p:tgtEl>
                                          <p:spTgt spid="1048923"/>
                                        </p:tgtEl>
                                        <p:attrNameLst>
                                          <p:attrName>style.visibility</p:attrName>
                                        </p:attrNameLst>
                                      </p:cBhvr>
                                      <p:to>
                                        <p:strVal val="visible"/>
                                      </p:to>
                                    </p:set>
                                    <p:animEffect transition="in" filter="fade">
                                      <p:cBhvr>
                                        <p:cTn id="22" dur="1000"/>
                                        <p:tgtEl>
                                          <p:spTgt spid="1048923"/>
                                        </p:tgtEl>
                                      </p:cBhvr>
                                    </p:animEffect>
                                    <p:anim calcmode="lin" valueType="num">
                                      <p:cBhvr>
                                        <p:cTn id="23" dur="1000" fill="hold"/>
                                        <p:tgtEl>
                                          <p:spTgt spid="1048923"/>
                                        </p:tgtEl>
                                        <p:attrNameLst>
                                          <p:attrName>ppt_x</p:attrName>
                                        </p:attrNameLst>
                                      </p:cBhvr>
                                      <p:tavLst>
                                        <p:tav tm="0">
                                          <p:val>
                                            <p:strVal val="#ppt_x"/>
                                          </p:val>
                                        </p:tav>
                                        <p:tav tm="100000">
                                          <p:val>
                                            <p:strVal val="#ppt_x"/>
                                          </p:val>
                                        </p:tav>
                                      </p:tavLst>
                                    </p:anim>
                                    <p:anim calcmode="lin" valueType="num">
                                      <p:cBhvr>
                                        <p:cTn id="24" dur="1000" fill="hold"/>
                                        <p:tgtEl>
                                          <p:spTgt spid="10489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18" grpId="0" bldLvl="0" animBg="1"/>
      <p:bldP spid="1048922" grpId="0"/>
      <p:bldP spid="10489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91" name="图片 1"/>
          <p:cNvPicPr>
            <a:picLocks noChangeAspect="1"/>
          </p:cNvPicPr>
          <p:nvPr/>
        </p:nvPicPr>
        <p:blipFill>
          <a:blip r:embed="rId1"/>
          <a:stretch>
            <a:fillRect/>
          </a:stretch>
        </p:blipFill>
        <p:spPr>
          <a:xfrm>
            <a:off x="2349" y="-11741"/>
            <a:ext cx="12192826" cy="1006539"/>
          </a:xfrm>
          <a:prstGeom prst="rect">
            <a:avLst/>
          </a:prstGeom>
        </p:spPr>
      </p:pic>
      <p:sp>
        <p:nvSpPr>
          <p:cNvPr id="1048927" name="标题 3"/>
          <p:cNvSpPr txBox="1"/>
          <p:nvPr/>
        </p:nvSpPr>
        <p:spPr>
          <a:xfrm>
            <a:off x="408955" y="66427"/>
            <a:ext cx="3456384" cy="5542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a:solidFill>
                  <a:schemeClr val="bg1"/>
                </a:solidFill>
                <a:latin typeface="微软雅黑" panose="020B0503020204020204" pitchFamily="34" charset="-122"/>
                <a:ea typeface="微软雅黑" panose="020B0503020204020204" pitchFamily="34" charset="-122"/>
              </a:rPr>
              <a:t>注意事项</a:t>
            </a:r>
            <a:endParaRPr lang="en-US" altLang="zh-CN" sz="2800" dirty="0">
              <a:solidFill>
                <a:schemeClr val="bg1"/>
              </a:solidFill>
              <a:latin typeface="微软雅黑" panose="020B0503020204020204" pitchFamily="34" charset="-122"/>
              <a:ea typeface="微软雅黑" panose="020B0503020204020204" pitchFamily="34" charset="-122"/>
            </a:endParaRPr>
          </a:p>
        </p:txBody>
      </p:sp>
      <p:sp>
        <p:nvSpPr>
          <p:cNvPr id="1048928" name="矩形 3"/>
          <p:cNvSpPr/>
          <p:nvPr/>
        </p:nvSpPr>
        <p:spPr>
          <a:xfrm>
            <a:off x="-23093" y="6813376"/>
            <a:ext cx="12218268" cy="72008"/>
          </a:xfrm>
          <a:prstGeom prst="rect">
            <a:avLst/>
          </a:prstGeom>
          <a:solidFill>
            <a:srgbClr val="F29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97192" name="Picture 3" descr="D:\我的图片\2011AR-extension-map.png"/>
          <p:cNvPicPr>
            <a:picLocks noChangeAspect="1" noChangeArrowheads="1"/>
          </p:cNvPicPr>
          <p:nvPr/>
        </p:nvPicPr>
        <p:blipFill>
          <a:blip r:embed="rId2"/>
          <a:srcRect/>
          <a:stretch>
            <a:fillRect/>
          </a:stretch>
        </p:blipFill>
        <p:spPr bwMode="auto">
          <a:xfrm>
            <a:off x="4174237" y="4364285"/>
            <a:ext cx="4381873" cy="1944216"/>
          </a:xfrm>
          <a:prstGeom prst="rect">
            <a:avLst/>
          </a:prstGeom>
          <a:noFill/>
        </p:spPr>
      </p:pic>
      <p:grpSp>
        <p:nvGrpSpPr>
          <p:cNvPr id="128" name="组合 21"/>
          <p:cNvGrpSpPr/>
          <p:nvPr/>
        </p:nvGrpSpPr>
        <p:grpSpPr>
          <a:xfrm>
            <a:off x="316946" y="2123081"/>
            <a:ext cx="1935595" cy="1935594"/>
            <a:chOff x="8786708" y="3941678"/>
            <a:chExt cx="1935595" cy="1935594"/>
          </a:xfrm>
        </p:grpSpPr>
        <p:sp>
          <p:nvSpPr>
            <p:cNvPr id="1048929" name="Oval 151"/>
            <p:cNvSpPr>
              <a:spLocks noChangeAspect="1"/>
            </p:cNvSpPr>
            <p:nvPr/>
          </p:nvSpPr>
          <p:spPr>
            <a:xfrm>
              <a:off x="8786708" y="3941678"/>
              <a:ext cx="1935595" cy="1935594"/>
            </a:xfrm>
            <a:prstGeom prst="ellipse">
              <a:avLst/>
            </a:prstGeom>
            <a:gradFill flip="none" rotWithShape="1">
              <a:gsLst>
                <a:gs pos="0">
                  <a:schemeClr val="bg1">
                    <a:lumMod val="99000"/>
                  </a:schemeClr>
                </a:gs>
                <a:gs pos="100000">
                  <a:schemeClr val="bg1">
                    <a:lumMod val="81000"/>
                  </a:schemeClr>
                </a:gs>
              </a:gsLst>
              <a:lin ang="5400000" scaled="1"/>
            </a:gradFill>
            <a:ln>
              <a:noFill/>
            </a:ln>
            <a:effectLst>
              <a:outerShdw blurRad="317500" dist="190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048930" name="Oval 152"/>
            <p:cNvSpPr>
              <a:spLocks noChangeAspect="1"/>
            </p:cNvSpPr>
            <p:nvPr/>
          </p:nvSpPr>
          <p:spPr>
            <a:xfrm>
              <a:off x="9050648" y="4190224"/>
              <a:ext cx="1394180" cy="1394178"/>
            </a:xfrm>
            <a:prstGeom prst="ellipse">
              <a:avLst/>
            </a:prstGeom>
            <a:solidFill>
              <a:srgbClr val="F29421"/>
            </a:solidFill>
            <a:ln w="120650">
              <a:gradFill flip="none" rotWithShape="1">
                <a:gsLst>
                  <a:gs pos="0">
                    <a:schemeClr val="bg1">
                      <a:lumMod val="78000"/>
                    </a:schemeClr>
                  </a:gs>
                  <a:gs pos="100000">
                    <a:schemeClr val="bg1">
                      <a:lumMod val="98000"/>
                    </a:schemeClr>
                  </a:gs>
                </a:gsLst>
                <a:lin ang="5400000" scaled="1"/>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prstClr val="white"/>
                </a:solidFill>
                <a:effectLst>
                  <a:outerShdw blurRad="38100" dist="38100" dir="2700000" algn="tl">
                    <a:srgbClr val="000000">
                      <a:alpha val="43137"/>
                    </a:srgbClr>
                  </a:outerShdw>
                </a:effectLst>
                <a:latin typeface="DIN-BoldItalic" pitchFamily="50" charset="0"/>
              </a:endParaRPr>
            </a:p>
          </p:txBody>
        </p:sp>
        <p:sp>
          <p:nvSpPr>
            <p:cNvPr id="1048931" name="Freeform 87"/>
            <p:cNvSpPr>
              <a:spLocks noEditPoints="1"/>
            </p:cNvSpPr>
            <p:nvPr/>
          </p:nvSpPr>
          <p:spPr bwMode="auto">
            <a:xfrm>
              <a:off x="9602610" y="4752897"/>
              <a:ext cx="307246" cy="313155"/>
            </a:xfrm>
            <a:custGeom>
              <a:avLst/>
              <a:gdLst>
                <a:gd name="T0" fmla="*/ 0 w 44"/>
                <a:gd name="T1" fmla="*/ 30 h 45"/>
                <a:gd name="T2" fmla="*/ 0 w 44"/>
                <a:gd name="T3" fmla="*/ 29 h 45"/>
                <a:gd name="T4" fmla="*/ 10 w 44"/>
                <a:gd name="T5" fmla="*/ 29 h 45"/>
                <a:gd name="T6" fmla="*/ 21 w 44"/>
                <a:gd name="T7" fmla="*/ 14 h 45"/>
                <a:gd name="T8" fmla="*/ 12 w 44"/>
                <a:gd name="T9" fmla="*/ 6 h 45"/>
                <a:gd name="T10" fmla="*/ 6 w 44"/>
                <a:gd name="T11" fmla="*/ 10 h 45"/>
                <a:gd name="T12" fmla="*/ 6 w 44"/>
                <a:gd name="T13" fmla="*/ 14 h 45"/>
                <a:gd name="T14" fmla="*/ 13 w 44"/>
                <a:gd name="T15" fmla="*/ 28 h 45"/>
                <a:gd name="T16" fmla="*/ 2 w 44"/>
                <a:gd name="T17" fmla="*/ 18 h 45"/>
                <a:gd name="T18" fmla="*/ 2 w 44"/>
                <a:gd name="T19" fmla="*/ 7 h 45"/>
                <a:gd name="T20" fmla="*/ 12 w 44"/>
                <a:gd name="T21" fmla="*/ 1 h 45"/>
                <a:gd name="T22" fmla="*/ 26 w 44"/>
                <a:gd name="T23" fmla="*/ 12 h 45"/>
                <a:gd name="T24" fmla="*/ 21 w 44"/>
                <a:gd name="T25" fmla="*/ 14 h 45"/>
                <a:gd name="T26" fmla="*/ 4 w 44"/>
                <a:gd name="T27" fmla="*/ 41 h 45"/>
                <a:gd name="T28" fmla="*/ 3 w 44"/>
                <a:gd name="T29" fmla="*/ 40 h 45"/>
                <a:gd name="T30" fmla="*/ 11 w 44"/>
                <a:gd name="T31" fmla="*/ 33 h 45"/>
                <a:gd name="T32" fmla="*/ 5 w 44"/>
                <a:gd name="T33" fmla="*/ 41 h 45"/>
                <a:gd name="T34" fmla="*/ 15 w 44"/>
                <a:gd name="T35" fmla="*/ 45 h 45"/>
                <a:gd name="T36" fmla="*/ 14 w 44"/>
                <a:gd name="T37" fmla="*/ 35 h 45"/>
                <a:gd name="T38" fmla="*/ 16 w 44"/>
                <a:gd name="T39" fmla="*/ 35 h 45"/>
                <a:gd name="T40" fmla="*/ 41 w 44"/>
                <a:gd name="T41" fmla="*/ 38 h 45"/>
                <a:gd name="T42" fmla="*/ 32 w 44"/>
                <a:gd name="T43" fmla="*/ 44 h 45"/>
                <a:gd name="T44" fmla="*/ 18 w 44"/>
                <a:gd name="T45" fmla="*/ 33 h 45"/>
                <a:gd name="T46" fmla="*/ 23 w 44"/>
                <a:gd name="T47" fmla="*/ 31 h 45"/>
                <a:gd name="T48" fmla="*/ 34 w 44"/>
                <a:gd name="T49" fmla="*/ 39 h 45"/>
                <a:gd name="T50" fmla="*/ 39 w 44"/>
                <a:gd name="T51" fmla="*/ 33 h 45"/>
                <a:gd name="T52" fmla="*/ 31 w 44"/>
                <a:gd name="T53" fmla="*/ 24 h 45"/>
                <a:gd name="T54" fmla="*/ 33 w 44"/>
                <a:gd name="T55" fmla="*/ 18 h 45"/>
                <a:gd name="T56" fmla="*/ 44 w 44"/>
                <a:gd name="T57" fmla="*/ 33 h 45"/>
                <a:gd name="T58" fmla="*/ 30 w 44"/>
                <a:gd name="T59" fmla="*/ 10 h 45"/>
                <a:gd name="T60" fmla="*/ 28 w 44"/>
                <a:gd name="T61" fmla="*/ 10 h 45"/>
                <a:gd name="T62" fmla="*/ 29 w 44"/>
                <a:gd name="T63" fmla="*/ 0 h 45"/>
                <a:gd name="T64" fmla="*/ 30 w 44"/>
                <a:gd name="T65" fmla="*/ 10 h 45"/>
                <a:gd name="T66" fmla="*/ 33 w 44"/>
                <a:gd name="T67" fmla="*/ 12 h 45"/>
                <a:gd name="T68" fmla="*/ 32 w 44"/>
                <a:gd name="T69" fmla="*/ 11 h 45"/>
                <a:gd name="T70" fmla="*/ 41 w 44"/>
                <a:gd name="T71" fmla="*/ 4 h 45"/>
                <a:gd name="T72" fmla="*/ 34 w 44"/>
                <a:gd name="T73" fmla="*/ 12 h 45"/>
                <a:gd name="T74" fmla="*/ 35 w 44"/>
                <a:gd name="T75" fmla="*/ 17 h 45"/>
                <a:gd name="T76" fmla="*/ 35 w 44"/>
                <a:gd name="T77" fmla="*/ 15 h 45"/>
                <a:gd name="T78" fmla="*/ 44 w 44"/>
                <a:gd name="T79" fmla="*/ 1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 h="45">
                  <a:moveTo>
                    <a:pt x="9" y="30"/>
                  </a:moveTo>
                  <a:cubicBezTo>
                    <a:pt x="0" y="30"/>
                    <a:pt x="0" y="30"/>
                    <a:pt x="0" y="30"/>
                  </a:cubicBezTo>
                  <a:cubicBezTo>
                    <a:pt x="0" y="30"/>
                    <a:pt x="0" y="30"/>
                    <a:pt x="0" y="29"/>
                  </a:cubicBezTo>
                  <a:cubicBezTo>
                    <a:pt x="0" y="29"/>
                    <a:pt x="0" y="29"/>
                    <a:pt x="0" y="29"/>
                  </a:cubicBezTo>
                  <a:cubicBezTo>
                    <a:pt x="9" y="29"/>
                    <a:pt x="9" y="29"/>
                    <a:pt x="9" y="29"/>
                  </a:cubicBezTo>
                  <a:cubicBezTo>
                    <a:pt x="10" y="29"/>
                    <a:pt x="10" y="29"/>
                    <a:pt x="10" y="29"/>
                  </a:cubicBezTo>
                  <a:cubicBezTo>
                    <a:pt x="10" y="30"/>
                    <a:pt x="10" y="30"/>
                    <a:pt x="9" y="30"/>
                  </a:cubicBezTo>
                  <a:close/>
                  <a:moveTo>
                    <a:pt x="21" y="14"/>
                  </a:moveTo>
                  <a:cubicBezTo>
                    <a:pt x="14" y="7"/>
                    <a:pt x="14" y="7"/>
                    <a:pt x="14" y="7"/>
                  </a:cubicBezTo>
                  <a:cubicBezTo>
                    <a:pt x="13" y="6"/>
                    <a:pt x="12" y="6"/>
                    <a:pt x="12" y="6"/>
                  </a:cubicBezTo>
                  <a:cubicBezTo>
                    <a:pt x="11" y="6"/>
                    <a:pt x="10" y="6"/>
                    <a:pt x="10" y="7"/>
                  </a:cubicBezTo>
                  <a:cubicBezTo>
                    <a:pt x="6" y="10"/>
                    <a:pt x="6" y="10"/>
                    <a:pt x="6" y="10"/>
                  </a:cubicBezTo>
                  <a:cubicBezTo>
                    <a:pt x="5" y="11"/>
                    <a:pt x="5" y="12"/>
                    <a:pt x="5" y="12"/>
                  </a:cubicBezTo>
                  <a:cubicBezTo>
                    <a:pt x="5" y="13"/>
                    <a:pt x="5" y="14"/>
                    <a:pt x="6" y="14"/>
                  </a:cubicBezTo>
                  <a:cubicBezTo>
                    <a:pt x="13" y="21"/>
                    <a:pt x="13" y="21"/>
                    <a:pt x="13" y="21"/>
                  </a:cubicBezTo>
                  <a:cubicBezTo>
                    <a:pt x="13" y="28"/>
                    <a:pt x="13" y="28"/>
                    <a:pt x="13" y="28"/>
                  </a:cubicBezTo>
                  <a:cubicBezTo>
                    <a:pt x="12" y="28"/>
                    <a:pt x="12" y="27"/>
                    <a:pt x="11" y="27"/>
                  </a:cubicBezTo>
                  <a:cubicBezTo>
                    <a:pt x="2" y="18"/>
                    <a:pt x="2" y="18"/>
                    <a:pt x="2" y="18"/>
                  </a:cubicBezTo>
                  <a:cubicBezTo>
                    <a:pt x="1" y="16"/>
                    <a:pt x="0" y="14"/>
                    <a:pt x="0" y="12"/>
                  </a:cubicBezTo>
                  <a:cubicBezTo>
                    <a:pt x="0" y="10"/>
                    <a:pt x="1" y="8"/>
                    <a:pt x="2" y="7"/>
                  </a:cubicBezTo>
                  <a:cubicBezTo>
                    <a:pt x="6" y="3"/>
                    <a:pt x="6" y="3"/>
                    <a:pt x="6" y="3"/>
                  </a:cubicBezTo>
                  <a:cubicBezTo>
                    <a:pt x="8" y="1"/>
                    <a:pt x="10" y="1"/>
                    <a:pt x="12" y="1"/>
                  </a:cubicBezTo>
                  <a:cubicBezTo>
                    <a:pt x="14" y="1"/>
                    <a:pt x="16" y="1"/>
                    <a:pt x="17" y="3"/>
                  </a:cubicBezTo>
                  <a:cubicBezTo>
                    <a:pt x="26" y="12"/>
                    <a:pt x="26" y="12"/>
                    <a:pt x="26" y="12"/>
                  </a:cubicBezTo>
                  <a:cubicBezTo>
                    <a:pt x="27" y="12"/>
                    <a:pt x="27" y="13"/>
                    <a:pt x="27" y="13"/>
                  </a:cubicBezTo>
                  <a:lnTo>
                    <a:pt x="21" y="14"/>
                  </a:lnTo>
                  <a:close/>
                  <a:moveTo>
                    <a:pt x="5" y="41"/>
                  </a:moveTo>
                  <a:cubicBezTo>
                    <a:pt x="4" y="41"/>
                    <a:pt x="4" y="41"/>
                    <a:pt x="4" y="41"/>
                  </a:cubicBezTo>
                  <a:cubicBezTo>
                    <a:pt x="4" y="41"/>
                    <a:pt x="3" y="41"/>
                    <a:pt x="3" y="41"/>
                  </a:cubicBezTo>
                  <a:cubicBezTo>
                    <a:pt x="3" y="41"/>
                    <a:pt x="3" y="40"/>
                    <a:pt x="3" y="40"/>
                  </a:cubicBezTo>
                  <a:cubicBezTo>
                    <a:pt x="10" y="33"/>
                    <a:pt x="10" y="33"/>
                    <a:pt x="10" y="33"/>
                  </a:cubicBezTo>
                  <a:cubicBezTo>
                    <a:pt x="10" y="33"/>
                    <a:pt x="11" y="33"/>
                    <a:pt x="11" y="33"/>
                  </a:cubicBezTo>
                  <a:cubicBezTo>
                    <a:pt x="12" y="33"/>
                    <a:pt x="12" y="34"/>
                    <a:pt x="11" y="34"/>
                  </a:cubicBezTo>
                  <a:lnTo>
                    <a:pt x="5" y="41"/>
                  </a:lnTo>
                  <a:close/>
                  <a:moveTo>
                    <a:pt x="16" y="44"/>
                  </a:moveTo>
                  <a:cubicBezTo>
                    <a:pt x="16" y="44"/>
                    <a:pt x="16" y="45"/>
                    <a:pt x="15" y="45"/>
                  </a:cubicBezTo>
                  <a:cubicBezTo>
                    <a:pt x="15" y="45"/>
                    <a:pt x="14" y="44"/>
                    <a:pt x="14" y="44"/>
                  </a:cubicBezTo>
                  <a:cubicBezTo>
                    <a:pt x="14" y="35"/>
                    <a:pt x="14" y="35"/>
                    <a:pt x="14" y="35"/>
                  </a:cubicBezTo>
                  <a:cubicBezTo>
                    <a:pt x="14" y="35"/>
                    <a:pt x="15" y="35"/>
                    <a:pt x="15" y="35"/>
                  </a:cubicBezTo>
                  <a:cubicBezTo>
                    <a:pt x="16" y="35"/>
                    <a:pt x="16" y="35"/>
                    <a:pt x="16" y="35"/>
                  </a:cubicBezTo>
                  <a:lnTo>
                    <a:pt x="16" y="44"/>
                  </a:lnTo>
                  <a:close/>
                  <a:moveTo>
                    <a:pt x="41" y="38"/>
                  </a:moveTo>
                  <a:cubicBezTo>
                    <a:pt x="38" y="42"/>
                    <a:pt x="38" y="42"/>
                    <a:pt x="38" y="42"/>
                  </a:cubicBezTo>
                  <a:cubicBezTo>
                    <a:pt x="36" y="44"/>
                    <a:pt x="34" y="44"/>
                    <a:pt x="32" y="44"/>
                  </a:cubicBezTo>
                  <a:cubicBezTo>
                    <a:pt x="30" y="44"/>
                    <a:pt x="28" y="44"/>
                    <a:pt x="27" y="42"/>
                  </a:cubicBezTo>
                  <a:cubicBezTo>
                    <a:pt x="18" y="33"/>
                    <a:pt x="18" y="33"/>
                    <a:pt x="18" y="33"/>
                  </a:cubicBezTo>
                  <a:cubicBezTo>
                    <a:pt x="17" y="33"/>
                    <a:pt x="17" y="32"/>
                    <a:pt x="17" y="32"/>
                  </a:cubicBezTo>
                  <a:cubicBezTo>
                    <a:pt x="23" y="31"/>
                    <a:pt x="23" y="31"/>
                    <a:pt x="23" y="31"/>
                  </a:cubicBezTo>
                  <a:cubicBezTo>
                    <a:pt x="30" y="39"/>
                    <a:pt x="30" y="39"/>
                    <a:pt x="30" y="39"/>
                  </a:cubicBezTo>
                  <a:cubicBezTo>
                    <a:pt x="31" y="39"/>
                    <a:pt x="33" y="39"/>
                    <a:pt x="34" y="39"/>
                  </a:cubicBezTo>
                  <a:cubicBezTo>
                    <a:pt x="38" y="35"/>
                    <a:pt x="38" y="35"/>
                    <a:pt x="38" y="35"/>
                  </a:cubicBezTo>
                  <a:cubicBezTo>
                    <a:pt x="38" y="34"/>
                    <a:pt x="39" y="33"/>
                    <a:pt x="39" y="33"/>
                  </a:cubicBezTo>
                  <a:cubicBezTo>
                    <a:pt x="39" y="32"/>
                    <a:pt x="38" y="31"/>
                    <a:pt x="38" y="31"/>
                  </a:cubicBezTo>
                  <a:cubicBezTo>
                    <a:pt x="31" y="24"/>
                    <a:pt x="31" y="24"/>
                    <a:pt x="31" y="24"/>
                  </a:cubicBezTo>
                  <a:cubicBezTo>
                    <a:pt x="31" y="17"/>
                    <a:pt x="31" y="17"/>
                    <a:pt x="31" y="17"/>
                  </a:cubicBezTo>
                  <a:cubicBezTo>
                    <a:pt x="32" y="18"/>
                    <a:pt x="32" y="18"/>
                    <a:pt x="33" y="18"/>
                  </a:cubicBezTo>
                  <a:cubicBezTo>
                    <a:pt x="42" y="27"/>
                    <a:pt x="42" y="27"/>
                    <a:pt x="42" y="27"/>
                  </a:cubicBezTo>
                  <a:cubicBezTo>
                    <a:pt x="43" y="29"/>
                    <a:pt x="44" y="31"/>
                    <a:pt x="44" y="33"/>
                  </a:cubicBezTo>
                  <a:cubicBezTo>
                    <a:pt x="44" y="35"/>
                    <a:pt x="43" y="37"/>
                    <a:pt x="41" y="38"/>
                  </a:cubicBezTo>
                  <a:close/>
                  <a:moveTo>
                    <a:pt x="30" y="10"/>
                  </a:moveTo>
                  <a:cubicBezTo>
                    <a:pt x="30" y="10"/>
                    <a:pt x="29" y="11"/>
                    <a:pt x="29" y="11"/>
                  </a:cubicBezTo>
                  <a:cubicBezTo>
                    <a:pt x="28" y="11"/>
                    <a:pt x="28" y="10"/>
                    <a:pt x="28" y="10"/>
                  </a:cubicBezTo>
                  <a:cubicBezTo>
                    <a:pt x="28" y="1"/>
                    <a:pt x="28" y="1"/>
                    <a:pt x="28" y="1"/>
                  </a:cubicBezTo>
                  <a:cubicBezTo>
                    <a:pt x="28" y="1"/>
                    <a:pt x="28" y="0"/>
                    <a:pt x="29" y="0"/>
                  </a:cubicBezTo>
                  <a:cubicBezTo>
                    <a:pt x="29" y="0"/>
                    <a:pt x="30" y="1"/>
                    <a:pt x="30" y="1"/>
                  </a:cubicBezTo>
                  <a:lnTo>
                    <a:pt x="30" y="10"/>
                  </a:lnTo>
                  <a:close/>
                  <a:moveTo>
                    <a:pt x="34" y="12"/>
                  </a:moveTo>
                  <a:cubicBezTo>
                    <a:pt x="33" y="12"/>
                    <a:pt x="33" y="12"/>
                    <a:pt x="33" y="12"/>
                  </a:cubicBezTo>
                  <a:cubicBezTo>
                    <a:pt x="33" y="12"/>
                    <a:pt x="33" y="12"/>
                    <a:pt x="32" y="12"/>
                  </a:cubicBezTo>
                  <a:cubicBezTo>
                    <a:pt x="32" y="12"/>
                    <a:pt x="32" y="11"/>
                    <a:pt x="32" y="11"/>
                  </a:cubicBezTo>
                  <a:cubicBezTo>
                    <a:pt x="39" y="4"/>
                    <a:pt x="39" y="4"/>
                    <a:pt x="39" y="4"/>
                  </a:cubicBezTo>
                  <a:cubicBezTo>
                    <a:pt x="40" y="4"/>
                    <a:pt x="40" y="4"/>
                    <a:pt x="41" y="4"/>
                  </a:cubicBezTo>
                  <a:cubicBezTo>
                    <a:pt x="41" y="4"/>
                    <a:pt x="41" y="5"/>
                    <a:pt x="41" y="5"/>
                  </a:cubicBezTo>
                  <a:lnTo>
                    <a:pt x="34" y="12"/>
                  </a:lnTo>
                  <a:close/>
                  <a:moveTo>
                    <a:pt x="43" y="17"/>
                  </a:moveTo>
                  <a:cubicBezTo>
                    <a:pt x="35" y="17"/>
                    <a:pt x="35" y="17"/>
                    <a:pt x="35" y="17"/>
                  </a:cubicBezTo>
                  <a:cubicBezTo>
                    <a:pt x="34" y="17"/>
                    <a:pt x="34" y="16"/>
                    <a:pt x="34" y="16"/>
                  </a:cubicBezTo>
                  <a:cubicBezTo>
                    <a:pt x="34" y="15"/>
                    <a:pt x="34" y="15"/>
                    <a:pt x="35" y="15"/>
                  </a:cubicBezTo>
                  <a:cubicBezTo>
                    <a:pt x="43" y="15"/>
                    <a:pt x="43" y="15"/>
                    <a:pt x="43" y="15"/>
                  </a:cubicBezTo>
                  <a:cubicBezTo>
                    <a:pt x="44" y="15"/>
                    <a:pt x="44" y="15"/>
                    <a:pt x="44" y="16"/>
                  </a:cubicBezTo>
                  <a:cubicBezTo>
                    <a:pt x="44" y="16"/>
                    <a:pt x="44" y="17"/>
                    <a:pt x="43" y="17"/>
                  </a:cubicBezTo>
                  <a:close/>
                </a:path>
              </a:pathLst>
            </a:custGeom>
            <a:solidFill>
              <a:schemeClr val="bg1"/>
            </a:solidFill>
            <a:ln>
              <a:noFill/>
            </a:ln>
          </p:spPr>
          <p:txBody>
            <a:bodyPr vert="horz" wrap="square" lIns="91440" tIns="45720" rIns="91440" bIns="45720" numCol="1" anchor="t" anchorCtr="0" compatLnSpc="1"/>
            <a:lstStyle/>
            <a:p>
              <a:endParaRPr lang="id-ID" b="1">
                <a:solidFill>
                  <a:prstClr val="black"/>
                </a:solidFill>
              </a:endParaRPr>
            </a:p>
          </p:txBody>
        </p:sp>
      </p:grpSp>
      <p:sp>
        <p:nvSpPr>
          <p:cNvPr id="1048932" name="矩形 47"/>
          <p:cNvSpPr>
            <a:spLocks noChangeArrowheads="1"/>
          </p:cNvSpPr>
          <p:nvPr/>
        </p:nvSpPr>
        <p:spPr bwMode="auto">
          <a:xfrm flipH="1">
            <a:off x="2929235" y="2407450"/>
            <a:ext cx="7765915" cy="1422954"/>
          </a:xfrm>
          <a:prstGeom prst="rect">
            <a:avLst/>
          </a:prstGeom>
          <a:noFill/>
          <a:ln>
            <a:noFill/>
          </a:ln>
        </p:spPr>
        <p:txBody>
          <a:bodyPr wrap="square">
            <a:spAutoFit/>
          </a:bodyPr>
          <a:lstStyle/>
          <a:p>
            <a:pPr fontAlgn="auto">
              <a:lnSpc>
                <a:spcPct val="150000"/>
              </a:lnSpc>
            </a:pPr>
            <a:r>
              <a:rPr sz="2000" dirty="0">
                <a:solidFill>
                  <a:schemeClr val="tx1">
                    <a:lumMod val="65000"/>
                    <a:lumOff val="35000"/>
                  </a:schemeClr>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（1）剔除离群值，不追加观测值;</a:t>
            </a:r>
            <a:endParaRPr sz="2000" dirty="0">
              <a:solidFill>
                <a:schemeClr val="tx1">
                  <a:lumMod val="65000"/>
                  <a:lumOff val="35000"/>
                </a:schemeClr>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fontAlgn="auto">
              <a:lnSpc>
                <a:spcPct val="150000"/>
              </a:lnSpc>
            </a:pPr>
            <a:r>
              <a:rPr sz="2000" dirty="0">
                <a:solidFill>
                  <a:schemeClr val="tx1">
                    <a:lumMod val="65000"/>
                    <a:lumOff val="35000"/>
                  </a:schemeClr>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（2）剔除离群值，追加观测值;或剔除离群值，适宜地插补替代;</a:t>
            </a:r>
            <a:endParaRPr sz="2000" dirty="0">
              <a:solidFill>
                <a:schemeClr val="tx1">
                  <a:lumMod val="65000"/>
                  <a:lumOff val="35000"/>
                </a:schemeClr>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fontAlgn="auto">
              <a:lnSpc>
                <a:spcPct val="150000"/>
              </a:lnSpc>
            </a:pPr>
            <a:r>
              <a:rPr sz="2000" dirty="0">
                <a:solidFill>
                  <a:schemeClr val="tx1">
                    <a:lumMod val="65000"/>
                    <a:lumOff val="35000"/>
                  </a:schemeClr>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（3）找到实际原因修正离群值，否则予以保留的;</a:t>
            </a:r>
            <a:endParaRPr sz="2000" dirty="0">
              <a:solidFill>
                <a:schemeClr val="tx1">
                  <a:lumMod val="65000"/>
                  <a:lumOff val="35000"/>
                </a:schemeClr>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p:txBody>
      </p:sp>
      <p:sp>
        <p:nvSpPr>
          <p:cNvPr id="1048933" name="文本框 48"/>
          <p:cNvSpPr>
            <a:spLocks noChangeArrowheads="1"/>
          </p:cNvSpPr>
          <p:nvPr/>
        </p:nvSpPr>
        <p:spPr bwMode="auto">
          <a:xfrm flipH="1">
            <a:off x="2282857" y="1752154"/>
            <a:ext cx="3782760" cy="460375"/>
          </a:xfrm>
          <a:prstGeom prst="rect">
            <a:avLst/>
          </a:prstGeom>
          <a:noFill/>
          <a:ln>
            <a:noFill/>
          </a:ln>
        </p:spPr>
        <p:txBody>
          <a:bodyPr wrap="square">
            <a:spAutoFit/>
          </a:bodyPr>
          <a:lstStyle/>
          <a:p>
            <a:pPr algn="ct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离群值处理方法</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48928"/>
                                        </p:tgtEl>
                                        <p:attrNameLst>
                                          <p:attrName>style.visibility</p:attrName>
                                        </p:attrNameLst>
                                      </p:cBhvr>
                                      <p:to>
                                        <p:strVal val="visible"/>
                                      </p:to>
                                    </p:set>
                                    <p:anim calcmode="lin" valueType="num">
                                      <p:cBhvr additive="base">
                                        <p:cTn id="7" dur="500" fill="hold"/>
                                        <p:tgtEl>
                                          <p:spTgt spid="1048928"/>
                                        </p:tgtEl>
                                        <p:attrNameLst>
                                          <p:attrName>ppt_x</p:attrName>
                                        </p:attrNameLst>
                                      </p:cBhvr>
                                      <p:tavLst>
                                        <p:tav tm="0">
                                          <p:val>
                                            <p:strVal val="#ppt_x"/>
                                          </p:val>
                                        </p:tav>
                                        <p:tav tm="100000">
                                          <p:val>
                                            <p:strVal val="#ppt_x"/>
                                          </p:val>
                                        </p:tav>
                                      </p:tavLst>
                                    </p:anim>
                                    <p:anim calcmode="lin" valueType="num">
                                      <p:cBhvr additive="base">
                                        <p:cTn id="8" dur="500" fill="hold"/>
                                        <p:tgtEl>
                                          <p:spTgt spid="10489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097192"/>
                                        </p:tgtEl>
                                        <p:attrNameLst>
                                          <p:attrName>style.visibility</p:attrName>
                                        </p:attrNameLst>
                                      </p:cBhvr>
                                      <p:to>
                                        <p:strVal val="visible"/>
                                      </p:to>
                                    </p:set>
                                    <p:animEffect transition="in" filter="fade">
                                      <p:cBhvr>
                                        <p:cTn id="12" dur="500"/>
                                        <p:tgtEl>
                                          <p:spTgt spid="2097192"/>
                                        </p:tgtEl>
                                      </p:cBhvr>
                                    </p:animEffect>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1048932"/>
                                        </p:tgtEl>
                                        <p:attrNameLst>
                                          <p:attrName>style.visibility</p:attrName>
                                        </p:attrNameLst>
                                      </p:cBhvr>
                                      <p:to>
                                        <p:strVal val="visible"/>
                                      </p:to>
                                    </p:set>
                                    <p:animEffect transition="in" filter="fade">
                                      <p:cBhvr>
                                        <p:cTn id="16" dur="1000"/>
                                        <p:tgtEl>
                                          <p:spTgt spid="1048932"/>
                                        </p:tgtEl>
                                      </p:cBhvr>
                                    </p:animEffect>
                                    <p:anim calcmode="lin" valueType="num">
                                      <p:cBhvr>
                                        <p:cTn id="17" dur="1000" fill="hold"/>
                                        <p:tgtEl>
                                          <p:spTgt spid="1048932"/>
                                        </p:tgtEl>
                                        <p:attrNameLst>
                                          <p:attrName>ppt_x</p:attrName>
                                        </p:attrNameLst>
                                      </p:cBhvr>
                                      <p:tavLst>
                                        <p:tav tm="0">
                                          <p:val>
                                            <p:strVal val="#ppt_x"/>
                                          </p:val>
                                        </p:tav>
                                        <p:tav tm="100000">
                                          <p:val>
                                            <p:strVal val="#ppt_x"/>
                                          </p:val>
                                        </p:tav>
                                      </p:tavLst>
                                    </p:anim>
                                    <p:anim calcmode="lin" valueType="num">
                                      <p:cBhvr>
                                        <p:cTn id="18" dur="1000" fill="hold"/>
                                        <p:tgtEl>
                                          <p:spTgt spid="1048932"/>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42" presetClass="entr" presetSubtype="0" fill="hold" grpId="0" nodeType="afterEffect">
                                  <p:stCondLst>
                                    <p:cond delay="0"/>
                                  </p:stCondLst>
                                  <p:childTnLst>
                                    <p:set>
                                      <p:cBhvr>
                                        <p:cTn id="21" dur="1" fill="hold">
                                          <p:stCondLst>
                                            <p:cond delay="0"/>
                                          </p:stCondLst>
                                        </p:cTn>
                                        <p:tgtEl>
                                          <p:spTgt spid="1048933"/>
                                        </p:tgtEl>
                                        <p:attrNameLst>
                                          <p:attrName>style.visibility</p:attrName>
                                        </p:attrNameLst>
                                      </p:cBhvr>
                                      <p:to>
                                        <p:strVal val="visible"/>
                                      </p:to>
                                    </p:set>
                                    <p:animEffect transition="in" filter="fade">
                                      <p:cBhvr>
                                        <p:cTn id="22" dur="1000"/>
                                        <p:tgtEl>
                                          <p:spTgt spid="1048933"/>
                                        </p:tgtEl>
                                      </p:cBhvr>
                                    </p:animEffect>
                                    <p:anim calcmode="lin" valueType="num">
                                      <p:cBhvr>
                                        <p:cTn id="23" dur="1000" fill="hold"/>
                                        <p:tgtEl>
                                          <p:spTgt spid="1048933"/>
                                        </p:tgtEl>
                                        <p:attrNameLst>
                                          <p:attrName>ppt_x</p:attrName>
                                        </p:attrNameLst>
                                      </p:cBhvr>
                                      <p:tavLst>
                                        <p:tav tm="0">
                                          <p:val>
                                            <p:strVal val="#ppt_x"/>
                                          </p:val>
                                        </p:tav>
                                        <p:tav tm="100000">
                                          <p:val>
                                            <p:strVal val="#ppt_x"/>
                                          </p:val>
                                        </p:tav>
                                      </p:tavLst>
                                    </p:anim>
                                    <p:anim calcmode="lin" valueType="num">
                                      <p:cBhvr>
                                        <p:cTn id="24" dur="1000" fill="hold"/>
                                        <p:tgtEl>
                                          <p:spTgt spid="10489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28" grpId="0" bldLvl="0" animBg="1"/>
      <p:bldP spid="1048932" grpId="0"/>
      <p:bldP spid="104893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93" name="图片 1"/>
          <p:cNvPicPr>
            <a:picLocks noChangeAspect="1"/>
          </p:cNvPicPr>
          <p:nvPr/>
        </p:nvPicPr>
        <p:blipFill>
          <a:blip r:embed="rId1"/>
          <a:stretch>
            <a:fillRect/>
          </a:stretch>
        </p:blipFill>
        <p:spPr>
          <a:xfrm>
            <a:off x="0" y="428"/>
            <a:ext cx="3606349" cy="6857143"/>
          </a:xfrm>
          <a:prstGeom prst="rect">
            <a:avLst/>
          </a:prstGeom>
        </p:spPr>
      </p:pic>
      <p:sp>
        <p:nvSpPr>
          <p:cNvPr id="1048937" name="矩形 2"/>
          <p:cNvSpPr/>
          <p:nvPr/>
        </p:nvSpPr>
        <p:spPr>
          <a:xfrm>
            <a:off x="-23093" y="6813376"/>
            <a:ext cx="12218268" cy="72008"/>
          </a:xfrm>
          <a:prstGeom prst="rect">
            <a:avLst/>
          </a:prstGeom>
          <a:solidFill>
            <a:srgbClr val="F29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938" name="圆角矩形 3"/>
          <p:cNvSpPr/>
          <p:nvPr/>
        </p:nvSpPr>
        <p:spPr>
          <a:xfrm>
            <a:off x="512962" y="2645937"/>
            <a:ext cx="2128241" cy="763567"/>
          </a:xfrm>
          <a:prstGeom prst="roundRect">
            <a:avLst>
              <a:gd name="adj" fmla="val 50000"/>
            </a:avLst>
          </a:prstGeom>
          <a:solidFill>
            <a:srgbClr val="F29421"/>
          </a:solidFill>
          <a:ln w="25400">
            <a:noFill/>
          </a:ln>
          <a:effectLst>
            <a:innerShdw blurRad="101600" dist="508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2" name="组合 4"/>
          <p:cNvGrpSpPr/>
          <p:nvPr/>
        </p:nvGrpSpPr>
        <p:grpSpPr>
          <a:xfrm>
            <a:off x="619579" y="2749502"/>
            <a:ext cx="2128241" cy="551970"/>
            <a:chOff x="1534493" y="3827144"/>
            <a:chExt cx="3327400" cy="862977"/>
          </a:xfrm>
          <a:effectLst>
            <a:outerShdw blurRad="101600" dist="50800" dir="2700000" algn="tl" rotWithShape="0">
              <a:prstClr val="black">
                <a:alpha val="30000"/>
              </a:prstClr>
            </a:outerShdw>
          </a:effectLst>
        </p:grpSpPr>
        <p:sp>
          <p:nvSpPr>
            <p:cNvPr id="1048939" name="圆角矩形 5"/>
            <p:cNvSpPr/>
            <p:nvPr/>
          </p:nvSpPr>
          <p:spPr>
            <a:xfrm>
              <a:off x="1534493" y="3827144"/>
              <a:ext cx="3327400" cy="862977"/>
            </a:xfrm>
            <a:prstGeom prst="roundRect">
              <a:avLst>
                <a:gd name="adj" fmla="val 50000"/>
              </a:avLst>
            </a:prstGeom>
            <a:gradFill>
              <a:gsLst>
                <a:gs pos="0">
                  <a:schemeClr val="bg1"/>
                </a:gs>
                <a:gs pos="100000">
                  <a:srgbClr val="EEEEEE"/>
                </a:gs>
              </a:gsLst>
              <a:lin ang="5400000" scaled="0"/>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8408D"/>
                </a:solidFill>
              </a:endParaRPr>
            </a:p>
          </p:txBody>
        </p:sp>
        <p:sp>
          <p:nvSpPr>
            <p:cNvPr id="1048940" name="圆角矩形 6"/>
            <p:cNvSpPr/>
            <p:nvPr/>
          </p:nvSpPr>
          <p:spPr>
            <a:xfrm>
              <a:off x="1599884" y="3878688"/>
              <a:ext cx="3200715" cy="759888"/>
            </a:xfrm>
            <a:prstGeom prst="roundRect">
              <a:avLst>
                <a:gd name="adj" fmla="val 50000"/>
              </a:avLst>
            </a:prstGeom>
            <a:gradFill>
              <a:gsLst>
                <a:gs pos="0">
                  <a:srgbClr val="EEEEEE"/>
                </a:gs>
                <a:gs pos="100000">
                  <a:schemeClr val="bg1"/>
                </a:gs>
              </a:gsLst>
              <a:lin ang="2700000" scaled="0"/>
            </a:gradFill>
            <a:ln w="25400">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8408D"/>
                </a:solidFill>
              </a:endParaRPr>
            </a:p>
          </p:txBody>
        </p:sp>
      </p:grpSp>
      <p:grpSp>
        <p:nvGrpSpPr>
          <p:cNvPr id="133" name="组合 7"/>
          <p:cNvGrpSpPr/>
          <p:nvPr/>
        </p:nvGrpSpPr>
        <p:grpSpPr>
          <a:xfrm>
            <a:off x="1529786" y="2363010"/>
            <a:ext cx="1320648" cy="1320648"/>
            <a:chOff x="2857448" y="1716847"/>
            <a:chExt cx="2064768" cy="2064768"/>
          </a:xfrm>
          <a:effectLst>
            <a:outerShdw blurRad="101600" dist="50800" dir="2700000" algn="tl" rotWithShape="0">
              <a:prstClr val="black">
                <a:alpha val="30000"/>
              </a:prstClr>
            </a:outerShdw>
          </a:effectLst>
        </p:grpSpPr>
        <p:sp>
          <p:nvSpPr>
            <p:cNvPr id="1048941" name="任意多边形 8"/>
            <p:cNvSpPr/>
            <p:nvPr/>
          </p:nvSpPr>
          <p:spPr>
            <a:xfrm>
              <a:off x="2857448" y="1716847"/>
              <a:ext cx="2064768" cy="2064768"/>
            </a:xfrm>
            <a:custGeom>
              <a:avLst/>
              <a:gdLst>
                <a:gd name="connsiteX0" fmla="*/ 996493 w 1992986"/>
                <a:gd name="connsiteY0" fmla="*/ 310736 h 1992986"/>
                <a:gd name="connsiteX1" fmla="*/ 333151 w 1992986"/>
                <a:gd name="connsiteY1" fmla="*/ 974078 h 1992986"/>
                <a:gd name="connsiteX2" fmla="*/ 996493 w 1992986"/>
                <a:gd name="connsiteY2" fmla="*/ 1637420 h 1992986"/>
                <a:gd name="connsiteX3" fmla="*/ 1659835 w 1992986"/>
                <a:gd name="connsiteY3" fmla="*/ 974078 h 1992986"/>
                <a:gd name="connsiteX4" fmla="*/ 996493 w 1992986"/>
                <a:gd name="connsiteY4" fmla="*/ 310736 h 1992986"/>
                <a:gd name="connsiteX5" fmla="*/ 996493 w 1992986"/>
                <a:gd name="connsiteY5" fmla="*/ 0 h 1992986"/>
                <a:gd name="connsiteX6" fmla="*/ 1992986 w 1992986"/>
                <a:gd name="connsiteY6" fmla="*/ 996493 h 1992986"/>
                <a:gd name="connsiteX7" fmla="*/ 996493 w 1992986"/>
                <a:gd name="connsiteY7" fmla="*/ 1992986 h 1992986"/>
                <a:gd name="connsiteX8" fmla="*/ 0 w 1992986"/>
                <a:gd name="connsiteY8" fmla="*/ 996493 h 1992986"/>
                <a:gd name="connsiteX9" fmla="*/ 996493 w 1992986"/>
                <a:gd name="connsiteY9" fmla="*/ 0 h 199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2986" h="1992986">
                  <a:moveTo>
                    <a:pt x="996493" y="310736"/>
                  </a:moveTo>
                  <a:cubicBezTo>
                    <a:pt x="630139" y="310736"/>
                    <a:pt x="333151" y="607724"/>
                    <a:pt x="333151" y="974078"/>
                  </a:cubicBezTo>
                  <a:cubicBezTo>
                    <a:pt x="333151" y="1340432"/>
                    <a:pt x="630139" y="1637420"/>
                    <a:pt x="996493" y="1637420"/>
                  </a:cubicBezTo>
                  <a:cubicBezTo>
                    <a:pt x="1362847" y="1637420"/>
                    <a:pt x="1659835" y="1340432"/>
                    <a:pt x="1659835" y="974078"/>
                  </a:cubicBezTo>
                  <a:cubicBezTo>
                    <a:pt x="1659835" y="607724"/>
                    <a:pt x="1362847" y="310736"/>
                    <a:pt x="996493" y="310736"/>
                  </a:cubicBezTo>
                  <a:close/>
                  <a:moveTo>
                    <a:pt x="996493" y="0"/>
                  </a:moveTo>
                  <a:cubicBezTo>
                    <a:pt x="1546841" y="0"/>
                    <a:pt x="1992986" y="446145"/>
                    <a:pt x="1992986" y="996493"/>
                  </a:cubicBezTo>
                  <a:cubicBezTo>
                    <a:pt x="1992986" y="1546841"/>
                    <a:pt x="1546841" y="1992986"/>
                    <a:pt x="996493" y="1992986"/>
                  </a:cubicBezTo>
                  <a:cubicBezTo>
                    <a:pt x="446145" y="1992986"/>
                    <a:pt x="0" y="1546841"/>
                    <a:pt x="0" y="996493"/>
                  </a:cubicBezTo>
                  <a:cubicBezTo>
                    <a:pt x="0" y="446145"/>
                    <a:pt x="446145" y="0"/>
                    <a:pt x="996493" y="0"/>
                  </a:cubicBezTo>
                  <a:close/>
                </a:path>
              </a:pathLst>
            </a:custGeom>
            <a:gradFill>
              <a:gsLst>
                <a:gs pos="0">
                  <a:schemeClr val="bg1"/>
                </a:gs>
                <a:gs pos="10000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942" name="任意多边形 9"/>
            <p:cNvSpPr/>
            <p:nvPr/>
          </p:nvSpPr>
          <p:spPr>
            <a:xfrm>
              <a:off x="2924313" y="1783712"/>
              <a:ext cx="1931038" cy="1931038"/>
            </a:xfrm>
            <a:custGeom>
              <a:avLst/>
              <a:gdLst>
                <a:gd name="connsiteX0" fmla="*/ 962496 w 1931038"/>
                <a:gd name="connsiteY0" fmla="*/ 279762 h 1931038"/>
                <a:gd name="connsiteX1" fmla="*/ 299154 w 1931038"/>
                <a:gd name="connsiteY1" fmla="*/ 943104 h 1931038"/>
                <a:gd name="connsiteX2" fmla="*/ 962496 w 1931038"/>
                <a:gd name="connsiteY2" fmla="*/ 1606446 h 1931038"/>
                <a:gd name="connsiteX3" fmla="*/ 1625838 w 1931038"/>
                <a:gd name="connsiteY3" fmla="*/ 943104 h 1931038"/>
                <a:gd name="connsiteX4" fmla="*/ 962496 w 1931038"/>
                <a:gd name="connsiteY4" fmla="*/ 279762 h 1931038"/>
                <a:gd name="connsiteX5" fmla="*/ 965519 w 1931038"/>
                <a:gd name="connsiteY5" fmla="*/ 0 h 1931038"/>
                <a:gd name="connsiteX6" fmla="*/ 1931038 w 1931038"/>
                <a:gd name="connsiteY6" fmla="*/ 965519 h 1931038"/>
                <a:gd name="connsiteX7" fmla="*/ 965519 w 1931038"/>
                <a:gd name="connsiteY7" fmla="*/ 1931038 h 1931038"/>
                <a:gd name="connsiteX8" fmla="*/ 0 w 1931038"/>
                <a:gd name="connsiteY8" fmla="*/ 965519 h 1931038"/>
                <a:gd name="connsiteX9" fmla="*/ 965519 w 1931038"/>
                <a:gd name="connsiteY9" fmla="*/ 0 h 1931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31038" h="1931038">
                  <a:moveTo>
                    <a:pt x="962496" y="279762"/>
                  </a:moveTo>
                  <a:cubicBezTo>
                    <a:pt x="596142" y="279762"/>
                    <a:pt x="299154" y="576750"/>
                    <a:pt x="299154" y="943104"/>
                  </a:cubicBezTo>
                  <a:cubicBezTo>
                    <a:pt x="299154" y="1309458"/>
                    <a:pt x="596142" y="1606446"/>
                    <a:pt x="962496" y="1606446"/>
                  </a:cubicBezTo>
                  <a:cubicBezTo>
                    <a:pt x="1328850" y="1606446"/>
                    <a:pt x="1625838" y="1309458"/>
                    <a:pt x="1625838" y="943104"/>
                  </a:cubicBezTo>
                  <a:cubicBezTo>
                    <a:pt x="1625838" y="576750"/>
                    <a:pt x="1328850" y="279762"/>
                    <a:pt x="962496" y="279762"/>
                  </a:cubicBezTo>
                  <a:close/>
                  <a:moveTo>
                    <a:pt x="965519" y="0"/>
                  </a:moveTo>
                  <a:cubicBezTo>
                    <a:pt x="1498760" y="0"/>
                    <a:pt x="1931038" y="432278"/>
                    <a:pt x="1931038" y="965519"/>
                  </a:cubicBezTo>
                  <a:cubicBezTo>
                    <a:pt x="1931038" y="1498760"/>
                    <a:pt x="1498760" y="1931038"/>
                    <a:pt x="965519" y="1931038"/>
                  </a:cubicBezTo>
                  <a:cubicBezTo>
                    <a:pt x="432278" y="1931038"/>
                    <a:pt x="0" y="1498760"/>
                    <a:pt x="0" y="965519"/>
                  </a:cubicBezTo>
                  <a:cubicBezTo>
                    <a:pt x="0" y="432278"/>
                    <a:pt x="432278" y="0"/>
                    <a:pt x="965519" y="0"/>
                  </a:cubicBezTo>
                  <a:close/>
                </a:path>
              </a:pathLst>
            </a:custGeom>
            <a:gradFill>
              <a:gsLst>
                <a:gs pos="0">
                  <a:srgbClr val="EFEFEF"/>
                </a:gs>
                <a:gs pos="100000">
                  <a:srgbClr val="E6E6E6"/>
                </a:gs>
              </a:gsLst>
              <a:lin ang="2700000" scaled="0"/>
            </a:gradFill>
            <a:ln w="12700">
              <a:gradFill>
                <a:gsLst>
                  <a:gs pos="0">
                    <a:srgbClr val="EEEEEE"/>
                  </a:gs>
                  <a:gs pos="100000">
                    <a:schemeClr val="bg1"/>
                  </a:gs>
                </a:gsLst>
                <a:lin ang="2700000" scaled="0"/>
              </a:gra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943" name="椭圆 10"/>
            <p:cNvSpPr/>
            <p:nvPr/>
          </p:nvSpPr>
          <p:spPr>
            <a:xfrm>
              <a:off x="3226490" y="2063474"/>
              <a:ext cx="1326684" cy="1326684"/>
            </a:xfrm>
            <a:prstGeom prst="ellipse">
              <a:avLst/>
            </a:prstGeom>
            <a:noFill/>
            <a:ln w="50800">
              <a:gradFill>
                <a:gsLst>
                  <a:gs pos="0">
                    <a:srgbClr val="DBDBDB"/>
                  </a:gs>
                  <a:gs pos="100000">
                    <a:schemeClr val="accent1">
                      <a:lumMod val="5000"/>
                      <a:lumOff val="95000"/>
                    </a:schemeClr>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48944" name="Freeform 78"/>
          <p:cNvSpPr>
            <a:spLocks noEditPoints="1"/>
          </p:cNvSpPr>
          <p:nvPr/>
        </p:nvSpPr>
        <p:spPr bwMode="auto">
          <a:xfrm>
            <a:off x="1906197" y="2782470"/>
            <a:ext cx="599664" cy="441858"/>
          </a:xfrm>
          <a:custGeom>
            <a:avLst/>
            <a:gdLst>
              <a:gd name="T0" fmla="*/ 151 w 152"/>
              <a:gd name="T1" fmla="*/ 112 h 112"/>
              <a:gd name="T2" fmla="*/ 117 w 152"/>
              <a:gd name="T3" fmla="*/ 112 h 112"/>
              <a:gd name="T4" fmla="*/ 113 w 152"/>
              <a:gd name="T5" fmla="*/ 70 h 112"/>
              <a:gd name="T6" fmla="*/ 95 w 152"/>
              <a:gd name="T7" fmla="*/ 65 h 112"/>
              <a:gd name="T8" fmla="*/ 103 w 152"/>
              <a:gd name="T9" fmla="*/ 59 h 112"/>
              <a:gd name="T10" fmla="*/ 98 w 152"/>
              <a:gd name="T11" fmla="*/ 48 h 112"/>
              <a:gd name="T12" fmla="*/ 94 w 152"/>
              <a:gd name="T13" fmla="*/ 43 h 112"/>
              <a:gd name="T14" fmla="*/ 97 w 152"/>
              <a:gd name="T15" fmla="*/ 36 h 112"/>
              <a:gd name="T16" fmla="*/ 96 w 152"/>
              <a:gd name="T17" fmla="*/ 26 h 112"/>
              <a:gd name="T18" fmla="*/ 114 w 152"/>
              <a:gd name="T19" fmla="*/ 12 h 112"/>
              <a:gd name="T20" fmla="*/ 133 w 152"/>
              <a:gd name="T21" fmla="*/ 26 h 112"/>
              <a:gd name="T22" fmla="*/ 132 w 152"/>
              <a:gd name="T23" fmla="*/ 36 h 112"/>
              <a:gd name="T24" fmla="*/ 135 w 152"/>
              <a:gd name="T25" fmla="*/ 43 h 112"/>
              <a:gd name="T26" fmla="*/ 131 w 152"/>
              <a:gd name="T27" fmla="*/ 48 h 112"/>
              <a:gd name="T28" fmla="*/ 126 w 152"/>
              <a:gd name="T29" fmla="*/ 59 h 112"/>
              <a:gd name="T30" fmla="*/ 126 w 152"/>
              <a:gd name="T31" fmla="*/ 68 h 112"/>
              <a:gd name="T32" fmla="*/ 138 w 152"/>
              <a:gd name="T33" fmla="*/ 73 h 112"/>
              <a:gd name="T34" fmla="*/ 150 w 152"/>
              <a:gd name="T35" fmla="*/ 84 h 112"/>
              <a:gd name="T36" fmla="*/ 151 w 152"/>
              <a:gd name="T37" fmla="*/ 112 h 112"/>
              <a:gd name="T38" fmla="*/ 79 w 152"/>
              <a:gd name="T39" fmla="*/ 69 h 112"/>
              <a:gd name="T40" fmla="*/ 66 w 152"/>
              <a:gd name="T41" fmla="*/ 63 h 112"/>
              <a:gd name="T42" fmla="*/ 66 w 152"/>
              <a:gd name="T43" fmla="*/ 53 h 112"/>
              <a:gd name="T44" fmla="*/ 71 w 152"/>
              <a:gd name="T45" fmla="*/ 41 h 112"/>
              <a:gd name="T46" fmla="*/ 76 w 152"/>
              <a:gd name="T47" fmla="*/ 35 h 112"/>
              <a:gd name="T48" fmla="*/ 73 w 152"/>
              <a:gd name="T49" fmla="*/ 28 h 112"/>
              <a:gd name="T50" fmla="*/ 73 w 152"/>
              <a:gd name="T51" fmla="*/ 17 h 112"/>
              <a:gd name="T52" fmla="*/ 53 w 152"/>
              <a:gd name="T53" fmla="*/ 0 h 112"/>
              <a:gd name="T54" fmla="*/ 32 w 152"/>
              <a:gd name="T55" fmla="*/ 17 h 112"/>
              <a:gd name="T56" fmla="*/ 33 w 152"/>
              <a:gd name="T57" fmla="*/ 28 h 112"/>
              <a:gd name="T58" fmla="*/ 30 w 152"/>
              <a:gd name="T59" fmla="*/ 35 h 112"/>
              <a:gd name="T60" fmla="*/ 35 w 152"/>
              <a:gd name="T61" fmla="*/ 41 h 112"/>
              <a:gd name="T62" fmla="*/ 40 w 152"/>
              <a:gd name="T63" fmla="*/ 53 h 112"/>
              <a:gd name="T64" fmla="*/ 40 w 152"/>
              <a:gd name="T65" fmla="*/ 63 h 112"/>
              <a:gd name="T66" fmla="*/ 27 w 152"/>
              <a:gd name="T67" fmla="*/ 69 h 112"/>
              <a:gd name="T68" fmla="*/ 3 w 152"/>
              <a:gd name="T69" fmla="*/ 81 h 112"/>
              <a:gd name="T70" fmla="*/ 1 w 152"/>
              <a:gd name="T71" fmla="*/ 112 h 112"/>
              <a:gd name="T72" fmla="*/ 53 w 152"/>
              <a:gd name="T73" fmla="*/ 112 h 112"/>
              <a:gd name="T74" fmla="*/ 104 w 152"/>
              <a:gd name="T75" fmla="*/ 112 h 112"/>
              <a:gd name="T76" fmla="*/ 102 w 152"/>
              <a:gd name="T77" fmla="*/ 81 h 112"/>
              <a:gd name="T78" fmla="*/ 79 w 152"/>
              <a:gd name="T79" fmla="*/ 6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2" h="112">
                <a:moveTo>
                  <a:pt x="151" y="112"/>
                </a:moveTo>
                <a:cubicBezTo>
                  <a:pt x="117" y="112"/>
                  <a:pt x="117" y="112"/>
                  <a:pt x="117" y="112"/>
                </a:cubicBezTo>
                <a:cubicBezTo>
                  <a:pt x="118" y="78"/>
                  <a:pt x="114" y="72"/>
                  <a:pt x="113" y="70"/>
                </a:cubicBezTo>
                <a:cubicBezTo>
                  <a:pt x="111" y="66"/>
                  <a:pt x="99" y="68"/>
                  <a:pt x="95" y="65"/>
                </a:cubicBezTo>
                <a:cubicBezTo>
                  <a:pt x="103" y="59"/>
                  <a:pt x="103" y="59"/>
                  <a:pt x="103" y="59"/>
                </a:cubicBezTo>
                <a:cubicBezTo>
                  <a:pt x="103" y="59"/>
                  <a:pt x="99" y="57"/>
                  <a:pt x="98" y="48"/>
                </a:cubicBezTo>
                <a:cubicBezTo>
                  <a:pt x="96" y="49"/>
                  <a:pt x="94" y="45"/>
                  <a:pt x="94" y="43"/>
                </a:cubicBezTo>
                <a:cubicBezTo>
                  <a:pt x="93" y="41"/>
                  <a:pt x="94" y="36"/>
                  <a:pt x="97" y="36"/>
                </a:cubicBezTo>
                <a:cubicBezTo>
                  <a:pt x="96" y="32"/>
                  <a:pt x="96" y="28"/>
                  <a:pt x="96" y="26"/>
                </a:cubicBezTo>
                <a:cubicBezTo>
                  <a:pt x="97" y="19"/>
                  <a:pt x="104" y="12"/>
                  <a:pt x="114" y="12"/>
                </a:cubicBezTo>
                <a:cubicBezTo>
                  <a:pt x="125" y="12"/>
                  <a:pt x="132" y="19"/>
                  <a:pt x="133" y="26"/>
                </a:cubicBezTo>
                <a:cubicBezTo>
                  <a:pt x="133" y="28"/>
                  <a:pt x="133" y="32"/>
                  <a:pt x="132" y="36"/>
                </a:cubicBezTo>
                <a:cubicBezTo>
                  <a:pt x="135" y="36"/>
                  <a:pt x="135" y="41"/>
                  <a:pt x="135" y="43"/>
                </a:cubicBezTo>
                <a:cubicBezTo>
                  <a:pt x="135" y="45"/>
                  <a:pt x="133" y="49"/>
                  <a:pt x="131" y="48"/>
                </a:cubicBezTo>
                <a:cubicBezTo>
                  <a:pt x="129" y="57"/>
                  <a:pt x="126" y="59"/>
                  <a:pt x="126" y="59"/>
                </a:cubicBezTo>
                <a:cubicBezTo>
                  <a:pt x="126" y="68"/>
                  <a:pt x="126" y="68"/>
                  <a:pt x="126" y="68"/>
                </a:cubicBezTo>
                <a:cubicBezTo>
                  <a:pt x="126" y="68"/>
                  <a:pt x="128" y="70"/>
                  <a:pt x="138" y="73"/>
                </a:cubicBezTo>
                <a:cubicBezTo>
                  <a:pt x="147" y="77"/>
                  <a:pt x="147" y="80"/>
                  <a:pt x="150" y="84"/>
                </a:cubicBezTo>
                <a:cubicBezTo>
                  <a:pt x="152" y="88"/>
                  <a:pt x="151" y="112"/>
                  <a:pt x="151" y="112"/>
                </a:cubicBezTo>
                <a:close/>
                <a:moveTo>
                  <a:pt x="79" y="69"/>
                </a:moveTo>
                <a:cubicBezTo>
                  <a:pt x="68" y="65"/>
                  <a:pt x="66" y="63"/>
                  <a:pt x="66" y="63"/>
                </a:cubicBezTo>
                <a:cubicBezTo>
                  <a:pt x="66" y="53"/>
                  <a:pt x="66" y="53"/>
                  <a:pt x="66" y="53"/>
                </a:cubicBezTo>
                <a:cubicBezTo>
                  <a:pt x="66" y="53"/>
                  <a:pt x="70" y="50"/>
                  <a:pt x="71" y="41"/>
                </a:cubicBezTo>
                <a:cubicBezTo>
                  <a:pt x="73" y="42"/>
                  <a:pt x="76" y="37"/>
                  <a:pt x="76" y="35"/>
                </a:cubicBezTo>
                <a:cubicBezTo>
                  <a:pt x="76" y="33"/>
                  <a:pt x="75" y="27"/>
                  <a:pt x="73" y="28"/>
                </a:cubicBezTo>
                <a:cubicBezTo>
                  <a:pt x="73" y="23"/>
                  <a:pt x="74" y="19"/>
                  <a:pt x="73" y="17"/>
                </a:cubicBezTo>
                <a:cubicBezTo>
                  <a:pt x="73" y="9"/>
                  <a:pt x="65" y="0"/>
                  <a:pt x="53" y="0"/>
                </a:cubicBezTo>
                <a:cubicBezTo>
                  <a:pt x="41" y="0"/>
                  <a:pt x="33" y="9"/>
                  <a:pt x="32" y="17"/>
                </a:cubicBezTo>
                <a:cubicBezTo>
                  <a:pt x="32" y="19"/>
                  <a:pt x="32" y="23"/>
                  <a:pt x="33" y="28"/>
                </a:cubicBezTo>
                <a:cubicBezTo>
                  <a:pt x="30" y="27"/>
                  <a:pt x="30" y="33"/>
                  <a:pt x="30" y="35"/>
                </a:cubicBezTo>
                <a:cubicBezTo>
                  <a:pt x="30" y="37"/>
                  <a:pt x="32" y="42"/>
                  <a:pt x="35" y="41"/>
                </a:cubicBezTo>
                <a:cubicBezTo>
                  <a:pt x="36" y="50"/>
                  <a:pt x="40" y="53"/>
                  <a:pt x="40" y="53"/>
                </a:cubicBezTo>
                <a:cubicBezTo>
                  <a:pt x="40" y="63"/>
                  <a:pt x="40" y="63"/>
                  <a:pt x="40" y="63"/>
                </a:cubicBezTo>
                <a:cubicBezTo>
                  <a:pt x="40" y="63"/>
                  <a:pt x="37" y="65"/>
                  <a:pt x="27" y="69"/>
                </a:cubicBezTo>
                <a:cubicBezTo>
                  <a:pt x="17" y="73"/>
                  <a:pt x="6" y="76"/>
                  <a:pt x="3" y="81"/>
                </a:cubicBezTo>
                <a:cubicBezTo>
                  <a:pt x="0" y="85"/>
                  <a:pt x="1" y="112"/>
                  <a:pt x="1" y="112"/>
                </a:cubicBezTo>
                <a:cubicBezTo>
                  <a:pt x="53" y="112"/>
                  <a:pt x="53" y="112"/>
                  <a:pt x="53" y="112"/>
                </a:cubicBezTo>
                <a:cubicBezTo>
                  <a:pt x="104" y="112"/>
                  <a:pt x="104" y="112"/>
                  <a:pt x="104" y="112"/>
                </a:cubicBezTo>
                <a:cubicBezTo>
                  <a:pt x="104" y="112"/>
                  <a:pt x="105" y="85"/>
                  <a:pt x="102" y="81"/>
                </a:cubicBezTo>
                <a:cubicBezTo>
                  <a:pt x="99" y="76"/>
                  <a:pt x="89" y="73"/>
                  <a:pt x="79" y="69"/>
                </a:cubicBezTo>
                <a:close/>
              </a:path>
            </a:pathLst>
          </a:custGeom>
          <a:solidFill>
            <a:srgbClr val="F2942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048945" name="矩形 12"/>
          <p:cNvSpPr/>
          <p:nvPr/>
        </p:nvSpPr>
        <p:spPr>
          <a:xfrm>
            <a:off x="720827" y="2838668"/>
            <a:ext cx="877163" cy="369332"/>
          </a:xfrm>
          <a:prstGeom prst="rect">
            <a:avLst/>
          </a:prstGeom>
        </p:spPr>
        <p:txBody>
          <a:bodyPr wrap="none">
            <a:spAutoFit/>
          </a:bodyPr>
          <a:lstStyle/>
          <a:p>
            <a:r>
              <a:rPr lang="zh-CN" altLang="en-US" b="1" dirty="0">
                <a:solidFill>
                  <a:srgbClr val="F29421"/>
                </a:solidFill>
                <a:latin typeface="微软雅黑" panose="020B0503020204020204" pitchFamily="34" charset="-122"/>
                <a:ea typeface="微软雅黑" panose="020B0503020204020204" pitchFamily="34" charset="-122"/>
              </a:rPr>
              <a:t>第三节</a:t>
            </a:r>
            <a:endParaRPr lang="zh-CN" altLang="en-US" b="1" dirty="0">
              <a:solidFill>
                <a:srgbClr val="F29421"/>
              </a:solidFill>
              <a:latin typeface="微软雅黑" panose="020B0503020204020204" pitchFamily="34" charset="-122"/>
              <a:ea typeface="微软雅黑" panose="020B0503020204020204" pitchFamily="34" charset="-122"/>
            </a:endParaRPr>
          </a:p>
        </p:txBody>
      </p:sp>
      <p:sp>
        <p:nvSpPr>
          <p:cNvPr id="1048946" name="文本框 67"/>
          <p:cNvSpPr txBox="1"/>
          <p:nvPr/>
        </p:nvSpPr>
        <p:spPr>
          <a:xfrm>
            <a:off x="592991" y="3788395"/>
            <a:ext cx="2137124" cy="461665"/>
          </a:xfrm>
          <a:prstGeom prst="rect">
            <a:avLst/>
          </a:prstGeom>
          <a:noFill/>
        </p:spPr>
        <p:txBody>
          <a:bodyPr wrap="non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分类数据</a:t>
            </a:r>
            <a:r>
              <a:rPr lang="en-US" altLang="zh-CN" sz="2400" b="1" dirty="0">
                <a:solidFill>
                  <a:schemeClr val="bg1"/>
                </a:solidFill>
                <a:latin typeface="微软雅黑" panose="020B0503020204020204" pitchFamily="34" charset="-122"/>
                <a:ea typeface="微软雅黑" panose="020B0503020204020204" pitchFamily="34" charset="-122"/>
              </a:rPr>
              <a:t>SVM</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1048947" name="矩形 54"/>
          <p:cNvSpPr/>
          <p:nvPr/>
        </p:nvSpPr>
        <p:spPr>
          <a:xfrm>
            <a:off x="601874" y="4279870"/>
            <a:ext cx="2128241" cy="570865"/>
          </a:xfrm>
          <a:prstGeom prst="rect">
            <a:avLst/>
          </a:prstGeom>
        </p:spPr>
        <p:txBody>
          <a:bodyPr wrap="square">
            <a:spAutoFit/>
          </a:bodyPr>
          <a:lstStyle/>
          <a:p>
            <a:pPr algn="just">
              <a:lnSpc>
                <a:spcPct val="130000"/>
              </a:lnSpc>
            </a:pPr>
            <a:r>
              <a:rPr lang="zh-CN" altLang="en-US" sz="1200" dirty="0">
                <a:solidFill>
                  <a:schemeClr val="bg1"/>
                </a:solidFill>
                <a:latin typeface="微软雅黑" panose="020B0503020204020204" pitchFamily="34" charset="-122"/>
                <a:ea typeface="微软雅黑" panose="020B0503020204020204" pitchFamily="34" charset="-122"/>
              </a:rPr>
              <a:t>考察不同模型参数</a:t>
            </a:r>
            <a:endParaRPr lang="en-US" altLang="zh-CN" sz="1200" dirty="0">
              <a:solidFill>
                <a:schemeClr val="bg1"/>
              </a:solidFill>
              <a:latin typeface="微软雅黑" panose="020B0503020204020204" pitchFamily="34" charset="-122"/>
              <a:ea typeface="微软雅黑" panose="020B0503020204020204" pitchFamily="34" charset="-122"/>
            </a:endParaRPr>
          </a:p>
          <a:p>
            <a:pPr algn="just">
              <a:lnSpc>
                <a:spcPct val="130000"/>
              </a:lnSpc>
            </a:pPr>
            <a:r>
              <a:rPr lang="zh-CN" altLang="en-US" sz="1200" dirty="0">
                <a:solidFill>
                  <a:schemeClr val="bg1"/>
                </a:solidFill>
                <a:latin typeface="微软雅黑" panose="020B0503020204020204" pitchFamily="34" charset="-122"/>
                <a:ea typeface="微软雅黑" panose="020B0503020204020204" pitchFamily="34" charset="-122"/>
              </a:rPr>
              <a:t>对分类评价指标的影响</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048948" name="圆角矩形 18"/>
          <p:cNvSpPr/>
          <p:nvPr/>
        </p:nvSpPr>
        <p:spPr>
          <a:xfrm>
            <a:off x="5822909" y="1336312"/>
            <a:ext cx="4235118" cy="658908"/>
          </a:xfrm>
          <a:prstGeom prst="roundRect">
            <a:avLst>
              <a:gd name="adj" fmla="val 50000"/>
            </a:avLst>
          </a:prstGeom>
          <a:solidFill>
            <a:srgbClr val="F294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 </a:t>
            </a:r>
            <a:endParaRPr lang="zh-CN" altLang="en-US" sz="2800" dirty="0">
              <a:latin typeface="微软雅黑" panose="020B0503020204020204" pitchFamily="34" charset="-122"/>
              <a:ea typeface="微软雅黑" panose="020B0503020204020204" pitchFamily="34" charset="-122"/>
            </a:endParaRPr>
          </a:p>
        </p:txBody>
      </p:sp>
      <p:sp>
        <p:nvSpPr>
          <p:cNvPr id="1048949" name="椭圆 56"/>
          <p:cNvSpPr/>
          <p:nvPr/>
        </p:nvSpPr>
        <p:spPr>
          <a:xfrm>
            <a:off x="4923739" y="962725"/>
            <a:ext cx="1255448" cy="1255448"/>
          </a:xfrm>
          <a:prstGeom prst="ellipse">
            <a:avLst/>
          </a:prstGeom>
          <a:solidFill>
            <a:schemeClr val="bg1"/>
          </a:solidFill>
          <a:ln w="15875">
            <a:gradFill>
              <a:gsLst>
                <a:gs pos="0">
                  <a:schemeClr val="bg1"/>
                </a:gs>
                <a:gs pos="25000">
                  <a:schemeClr val="bg2"/>
                </a:gs>
                <a:gs pos="50000">
                  <a:schemeClr val="bg2">
                    <a:lumMod val="90000"/>
                  </a:schemeClr>
                </a:gs>
                <a:gs pos="75000">
                  <a:schemeClr val="bg2"/>
                </a:gs>
                <a:gs pos="100000">
                  <a:schemeClr val="bg1"/>
                </a:gs>
              </a:gsLst>
              <a:lin ang="5400000" scaled="1"/>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950" name="椭圆 57"/>
          <p:cNvSpPr/>
          <p:nvPr/>
        </p:nvSpPr>
        <p:spPr>
          <a:xfrm>
            <a:off x="5025531" y="1064310"/>
            <a:ext cx="1052278" cy="1052279"/>
          </a:xfrm>
          <a:prstGeom prst="ellipse">
            <a:avLst/>
          </a:prstGeom>
          <a:solidFill>
            <a:srgbClr val="F29421"/>
          </a:solidFill>
          <a:ln>
            <a:noFill/>
          </a:ln>
          <a:effectLst>
            <a:outerShdw blurRad="152400" dist="50800" dir="2700000" algn="tl" rotWithShape="0">
              <a:prstClr val="black">
                <a:alpha val="30000"/>
              </a:prstClr>
            </a:outerShdw>
          </a:effectLst>
          <a:scene3d>
            <a:camera prst="orthographicFront"/>
            <a:lightRig rig="threePt" dir="t"/>
          </a:scene3d>
          <a:sp3d prstMaterial="softEdge">
            <a:bevelT w="1270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951" name="TextBox 6"/>
          <p:cNvSpPr txBox="1"/>
          <p:nvPr/>
        </p:nvSpPr>
        <p:spPr>
          <a:xfrm>
            <a:off x="5379871" y="1263286"/>
            <a:ext cx="448425" cy="615553"/>
          </a:xfrm>
          <a:prstGeom prst="rect">
            <a:avLst/>
          </a:prstGeom>
          <a:noFill/>
        </p:spPr>
        <p:txBody>
          <a:bodyPr vert="horz" wrap="square" lIns="0" tIns="0" rIns="0" bIns="0" rtlCol="0" anchor="ctr">
            <a:spAutoFit/>
          </a:bodyPr>
          <a:lstStyle/>
          <a:p>
            <a:pPr algn="l"/>
            <a:r>
              <a:rPr lang="en-US" altLang="zh-CN" sz="4000" dirty="0">
                <a:solidFill>
                  <a:schemeClr val="bg1"/>
                </a:solidFill>
                <a:latin typeface="Impact" panose="020B0806030902050204" pitchFamily="34" charset="0"/>
                <a:ea typeface="微软雅黑" panose="020B0503020204020204" pitchFamily="34" charset="-122"/>
              </a:rPr>
              <a:t> 1</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1048952" name="矩形 59"/>
          <p:cNvSpPr/>
          <p:nvPr/>
        </p:nvSpPr>
        <p:spPr>
          <a:xfrm>
            <a:off x="6583228" y="1399722"/>
            <a:ext cx="2952328" cy="507957"/>
          </a:xfrm>
          <a:prstGeom prst="rect">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多项式函数阶数</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48953" name="椭圆 60"/>
          <p:cNvSpPr/>
          <p:nvPr/>
        </p:nvSpPr>
        <p:spPr>
          <a:xfrm>
            <a:off x="6313611" y="1590449"/>
            <a:ext cx="144016" cy="144016"/>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954" name="椭圆 61"/>
          <p:cNvSpPr/>
          <p:nvPr/>
        </p:nvSpPr>
        <p:spPr>
          <a:xfrm>
            <a:off x="9697987" y="1581755"/>
            <a:ext cx="144016" cy="144016"/>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4" name="组合 62"/>
          <p:cNvGrpSpPr/>
          <p:nvPr/>
        </p:nvGrpSpPr>
        <p:grpSpPr>
          <a:xfrm>
            <a:off x="4923739" y="921431"/>
            <a:ext cx="1320648" cy="1320648"/>
            <a:chOff x="2857448" y="1716847"/>
            <a:chExt cx="2064768" cy="2064768"/>
          </a:xfrm>
          <a:effectLst>
            <a:outerShdw blurRad="101600" dist="50800" dir="2700000" algn="tl" rotWithShape="0">
              <a:prstClr val="black">
                <a:alpha val="30000"/>
              </a:prstClr>
            </a:outerShdw>
          </a:effectLst>
        </p:grpSpPr>
        <p:sp>
          <p:nvSpPr>
            <p:cNvPr id="1048955" name="任意多边形 28"/>
            <p:cNvSpPr/>
            <p:nvPr/>
          </p:nvSpPr>
          <p:spPr>
            <a:xfrm>
              <a:off x="2857448" y="1716847"/>
              <a:ext cx="2064768" cy="2064768"/>
            </a:xfrm>
            <a:custGeom>
              <a:avLst/>
              <a:gdLst>
                <a:gd name="connsiteX0" fmla="*/ 996493 w 1992986"/>
                <a:gd name="connsiteY0" fmla="*/ 310736 h 1992986"/>
                <a:gd name="connsiteX1" fmla="*/ 333151 w 1992986"/>
                <a:gd name="connsiteY1" fmla="*/ 974078 h 1992986"/>
                <a:gd name="connsiteX2" fmla="*/ 996493 w 1992986"/>
                <a:gd name="connsiteY2" fmla="*/ 1637420 h 1992986"/>
                <a:gd name="connsiteX3" fmla="*/ 1659835 w 1992986"/>
                <a:gd name="connsiteY3" fmla="*/ 974078 h 1992986"/>
                <a:gd name="connsiteX4" fmla="*/ 996493 w 1992986"/>
                <a:gd name="connsiteY4" fmla="*/ 310736 h 1992986"/>
                <a:gd name="connsiteX5" fmla="*/ 996493 w 1992986"/>
                <a:gd name="connsiteY5" fmla="*/ 0 h 1992986"/>
                <a:gd name="connsiteX6" fmla="*/ 1992986 w 1992986"/>
                <a:gd name="connsiteY6" fmla="*/ 996493 h 1992986"/>
                <a:gd name="connsiteX7" fmla="*/ 996493 w 1992986"/>
                <a:gd name="connsiteY7" fmla="*/ 1992986 h 1992986"/>
                <a:gd name="connsiteX8" fmla="*/ 0 w 1992986"/>
                <a:gd name="connsiteY8" fmla="*/ 996493 h 1992986"/>
                <a:gd name="connsiteX9" fmla="*/ 996493 w 1992986"/>
                <a:gd name="connsiteY9" fmla="*/ 0 h 199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2986" h="1992986">
                  <a:moveTo>
                    <a:pt x="996493" y="310736"/>
                  </a:moveTo>
                  <a:cubicBezTo>
                    <a:pt x="630139" y="310736"/>
                    <a:pt x="333151" y="607724"/>
                    <a:pt x="333151" y="974078"/>
                  </a:cubicBezTo>
                  <a:cubicBezTo>
                    <a:pt x="333151" y="1340432"/>
                    <a:pt x="630139" y="1637420"/>
                    <a:pt x="996493" y="1637420"/>
                  </a:cubicBezTo>
                  <a:cubicBezTo>
                    <a:pt x="1362847" y="1637420"/>
                    <a:pt x="1659835" y="1340432"/>
                    <a:pt x="1659835" y="974078"/>
                  </a:cubicBezTo>
                  <a:cubicBezTo>
                    <a:pt x="1659835" y="607724"/>
                    <a:pt x="1362847" y="310736"/>
                    <a:pt x="996493" y="310736"/>
                  </a:cubicBezTo>
                  <a:close/>
                  <a:moveTo>
                    <a:pt x="996493" y="0"/>
                  </a:moveTo>
                  <a:cubicBezTo>
                    <a:pt x="1546841" y="0"/>
                    <a:pt x="1992986" y="446145"/>
                    <a:pt x="1992986" y="996493"/>
                  </a:cubicBezTo>
                  <a:cubicBezTo>
                    <a:pt x="1992986" y="1546841"/>
                    <a:pt x="1546841" y="1992986"/>
                    <a:pt x="996493" y="1992986"/>
                  </a:cubicBezTo>
                  <a:cubicBezTo>
                    <a:pt x="446145" y="1992986"/>
                    <a:pt x="0" y="1546841"/>
                    <a:pt x="0" y="996493"/>
                  </a:cubicBezTo>
                  <a:cubicBezTo>
                    <a:pt x="0" y="446145"/>
                    <a:pt x="446145" y="0"/>
                    <a:pt x="996493" y="0"/>
                  </a:cubicBezTo>
                  <a:close/>
                </a:path>
              </a:pathLst>
            </a:custGeom>
            <a:gradFill>
              <a:gsLst>
                <a:gs pos="0">
                  <a:schemeClr val="bg1"/>
                </a:gs>
                <a:gs pos="10000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956" name="任意多边形 29"/>
            <p:cNvSpPr/>
            <p:nvPr/>
          </p:nvSpPr>
          <p:spPr>
            <a:xfrm>
              <a:off x="2924313" y="1783712"/>
              <a:ext cx="1931038" cy="1931038"/>
            </a:xfrm>
            <a:custGeom>
              <a:avLst/>
              <a:gdLst>
                <a:gd name="connsiteX0" fmla="*/ 962496 w 1931038"/>
                <a:gd name="connsiteY0" fmla="*/ 279762 h 1931038"/>
                <a:gd name="connsiteX1" fmla="*/ 299154 w 1931038"/>
                <a:gd name="connsiteY1" fmla="*/ 943104 h 1931038"/>
                <a:gd name="connsiteX2" fmla="*/ 962496 w 1931038"/>
                <a:gd name="connsiteY2" fmla="*/ 1606446 h 1931038"/>
                <a:gd name="connsiteX3" fmla="*/ 1625838 w 1931038"/>
                <a:gd name="connsiteY3" fmla="*/ 943104 h 1931038"/>
                <a:gd name="connsiteX4" fmla="*/ 962496 w 1931038"/>
                <a:gd name="connsiteY4" fmla="*/ 279762 h 1931038"/>
                <a:gd name="connsiteX5" fmla="*/ 965519 w 1931038"/>
                <a:gd name="connsiteY5" fmla="*/ 0 h 1931038"/>
                <a:gd name="connsiteX6" fmla="*/ 1931038 w 1931038"/>
                <a:gd name="connsiteY6" fmla="*/ 965519 h 1931038"/>
                <a:gd name="connsiteX7" fmla="*/ 965519 w 1931038"/>
                <a:gd name="connsiteY7" fmla="*/ 1931038 h 1931038"/>
                <a:gd name="connsiteX8" fmla="*/ 0 w 1931038"/>
                <a:gd name="connsiteY8" fmla="*/ 965519 h 1931038"/>
                <a:gd name="connsiteX9" fmla="*/ 965519 w 1931038"/>
                <a:gd name="connsiteY9" fmla="*/ 0 h 1931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31038" h="1931038">
                  <a:moveTo>
                    <a:pt x="962496" y="279762"/>
                  </a:moveTo>
                  <a:cubicBezTo>
                    <a:pt x="596142" y="279762"/>
                    <a:pt x="299154" y="576750"/>
                    <a:pt x="299154" y="943104"/>
                  </a:cubicBezTo>
                  <a:cubicBezTo>
                    <a:pt x="299154" y="1309458"/>
                    <a:pt x="596142" y="1606446"/>
                    <a:pt x="962496" y="1606446"/>
                  </a:cubicBezTo>
                  <a:cubicBezTo>
                    <a:pt x="1328850" y="1606446"/>
                    <a:pt x="1625838" y="1309458"/>
                    <a:pt x="1625838" y="943104"/>
                  </a:cubicBezTo>
                  <a:cubicBezTo>
                    <a:pt x="1625838" y="576750"/>
                    <a:pt x="1328850" y="279762"/>
                    <a:pt x="962496" y="279762"/>
                  </a:cubicBezTo>
                  <a:close/>
                  <a:moveTo>
                    <a:pt x="965519" y="0"/>
                  </a:moveTo>
                  <a:cubicBezTo>
                    <a:pt x="1498760" y="0"/>
                    <a:pt x="1931038" y="432278"/>
                    <a:pt x="1931038" y="965519"/>
                  </a:cubicBezTo>
                  <a:cubicBezTo>
                    <a:pt x="1931038" y="1498760"/>
                    <a:pt x="1498760" y="1931038"/>
                    <a:pt x="965519" y="1931038"/>
                  </a:cubicBezTo>
                  <a:cubicBezTo>
                    <a:pt x="432278" y="1931038"/>
                    <a:pt x="0" y="1498760"/>
                    <a:pt x="0" y="965519"/>
                  </a:cubicBezTo>
                  <a:cubicBezTo>
                    <a:pt x="0" y="432278"/>
                    <a:pt x="432278" y="0"/>
                    <a:pt x="965519" y="0"/>
                  </a:cubicBezTo>
                  <a:close/>
                </a:path>
              </a:pathLst>
            </a:custGeom>
            <a:gradFill>
              <a:gsLst>
                <a:gs pos="0">
                  <a:srgbClr val="EFEFEF"/>
                </a:gs>
                <a:gs pos="100000">
                  <a:srgbClr val="E6E6E6"/>
                </a:gs>
              </a:gsLst>
              <a:lin ang="2700000" scaled="0"/>
            </a:gradFill>
            <a:ln w="12700">
              <a:gradFill>
                <a:gsLst>
                  <a:gs pos="0">
                    <a:srgbClr val="EEEEEE"/>
                  </a:gs>
                  <a:gs pos="100000">
                    <a:schemeClr val="bg1"/>
                  </a:gs>
                </a:gsLst>
                <a:lin ang="2700000" scaled="0"/>
              </a:gra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957" name="椭圆 65"/>
            <p:cNvSpPr/>
            <p:nvPr/>
          </p:nvSpPr>
          <p:spPr>
            <a:xfrm>
              <a:off x="3226490" y="2063474"/>
              <a:ext cx="1326684" cy="1326684"/>
            </a:xfrm>
            <a:prstGeom prst="ellipse">
              <a:avLst/>
            </a:prstGeom>
            <a:noFill/>
            <a:ln w="50800">
              <a:gradFill>
                <a:gsLst>
                  <a:gs pos="0">
                    <a:srgbClr val="DBDBDB"/>
                  </a:gs>
                  <a:gs pos="100000">
                    <a:schemeClr val="accent1">
                      <a:lumMod val="5000"/>
                      <a:lumOff val="95000"/>
                    </a:schemeClr>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48958" name="圆角矩形 31"/>
          <p:cNvSpPr/>
          <p:nvPr/>
        </p:nvSpPr>
        <p:spPr>
          <a:xfrm>
            <a:off x="5844629" y="2867079"/>
            <a:ext cx="4235118" cy="658908"/>
          </a:xfrm>
          <a:prstGeom prst="roundRect">
            <a:avLst>
              <a:gd name="adj" fmla="val 50000"/>
            </a:avLst>
          </a:prstGeom>
          <a:solidFill>
            <a:srgbClr val="F294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 </a:t>
            </a:r>
            <a:endParaRPr lang="zh-CN" altLang="en-US" sz="2800" dirty="0">
              <a:latin typeface="微软雅黑" panose="020B0503020204020204" pitchFamily="34" charset="-122"/>
              <a:ea typeface="微软雅黑" panose="020B0503020204020204" pitchFamily="34" charset="-122"/>
            </a:endParaRPr>
          </a:p>
        </p:txBody>
      </p:sp>
      <p:sp>
        <p:nvSpPr>
          <p:cNvPr id="1048959" name="椭圆 67"/>
          <p:cNvSpPr/>
          <p:nvPr/>
        </p:nvSpPr>
        <p:spPr>
          <a:xfrm>
            <a:off x="4945459" y="2493492"/>
            <a:ext cx="1255448" cy="1255448"/>
          </a:xfrm>
          <a:prstGeom prst="ellipse">
            <a:avLst/>
          </a:prstGeom>
          <a:solidFill>
            <a:schemeClr val="bg1"/>
          </a:solidFill>
          <a:ln w="15875">
            <a:gradFill>
              <a:gsLst>
                <a:gs pos="0">
                  <a:schemeClr val="bg1"/>
                </a:gs>
                <a:gs pos="25000">
                  <a:schemeClr val="bg2"/>
                </a:gs>
                <a:gs pos="50000">
                  <a:schemeClr val="bg2">
                    <a:lumMod val="90000"/>
                  </a:schemeClr>
                </a:gs>
                <a:gs pos="75000">
                  <a:schemeClr val="bg2"/>
                </a:gs>
                <a:gs pos="100000">
                  <a:schemeClr val="bg1"/>
                </a:gs>
              </a:gsLst>
              <a:lin ang="5400000" scaled="1"/>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960" name="椭圆 68"/>
          <p:cNvSpPr/>
          <p:nvPr/>
        </p:nvSpPr>
        <p:spPr>
          <a:xfrm>
            <a:off x="5047251" y="2595077"/>
            <a:ext cx="1052278" cy="1052279"/>
          </a:xfrm>
          <a:prstGeom prst="ellipse">
            <a:avLst/>
          </a:prstGeom>
          <a:solidFill>
            <a:srgbClr val="F29421"/>
          </a:solidFill>
          <a:ln>
            <a:noFill/>
          </a:ln>
          <a:effectLst>
            <a:outerShdw blurRad="152400" dist="50800" dir="2700000" algn="tl" rotWithShape="0">
              <a:prstClr val="black">
                <a:alpha val="30000"/>
              </a:prstClr>
            </a:outerShdw>
          </a:effectLst>
          <a:scene3d>
            <a:camera prst="orthographicFront"/>
            <a:lightRig rig="threePt" dir="t"/>
          </a:scene3d>
          <a:sp3d prstMaterial="softEdge">
            <a:bevelT w="1270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961" name="TextBox 6"/>
          <p:cNvSpPr txBox="1"/>
          <p:nvPr/>
        </p:nvSpPr>
        <p:spPr>
          <a:xfrm>
            <a:off x="5379871" y="2768979"/>
            <a:ext cx="448425" cy="615553"/>
          </a:xfrm>
          <a:prstGeom prst="rect">
            <a:avLst/>
          </a:prstGeom>
          <a:noFill/>
        </p:spPr>
        <p:txBody>
          <a:bodyPr vert="horz" wrap="square" lIns="0" tIns="0" rIns="0" bIns="0" rtlCol="0" anchor="ctr">
            <a:spAutoFit/>
          </a:bodyPr>
          <a:lstStyle/>
          <a:p>
            <a:pPr algn="l"/>
            <a:r>
              <a:rPr lang="en-US" altLang="zh-CN" sz="4000" dirty="0">
                <a:solidFill>
                  <a:schemeClr val="bg1"/>
                </a:solidFill>
                <a:latin typeface="Impact" panose="020B0806030902050204" pitchFamily="34" charset="0"/>
                <a:ea typeface="微软雅黑" panose="020B0503020204020204" pitchFamily="34" charset="-122"/>
              </a:rPr>
              <a:t> 2</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1048962" name="矩形 70"/>
          <p:cNvSpPr/>
          <p:nvPr/>
        </p:nvSpPr>
        <p:spPr>
          <a:xfrm>
            <a:off x="6623363" y="2942554"/>
            <a:ext cx="2952328" cy="507957"/>
          </a:xfrm>
          <a:prstGeom prst="rect">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正则化参数影响</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48963" name="椭圆 71"/>
          <p:cNvSpPr/>
          <p:nvPr/>
        </p:nvSpPr>
        <p:spPr>
          <a:xfrm>
            <a:off x="6335331" y="3121216"/>
            <a:ext cx="144016" cy="144016"/>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964" name="椭圆 72"/>
          <p:cNvSpPr/>
          <p:nvPr/>
        </p:nvSpPr>
        <p:spPr>
          <a:xfrm>
            <a:off x="9719707" y="3112522"/>
            <a:ext cx="144016" cy="144016"/>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965" name="标题 24"/>
          <p:cNvSpPr txBox="1"/>
          <p:nvPr/>
        </p:nvSpPr>
        <p:spPr>
          <a:xfrm>
            <a:off x="6583047" y="3647356"/>
            <a:ext cx="3347873" cy="717748"/>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zh-CN" altLang="en-US" sz="17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35" name="组合 74"/>
          <p:cNvGrpSpPr/>
          <p:nvPr/>
        </p:nvGrpSpPr>
        <p:grpSpPr>
          <a:xfrm>
            <a:off x="4945459" y="2452198"/>
            <a:ext cx="1320648" cy="1320648"/>
            <a:chOff x="2857448" y="1716847"/>
            <a:chExt cx="2064768" cy="2064768"/>
          </a:xfrm>
          <a:effectLst>
            <a:outerShdw blurRad="101600" dist="50800" dir="2700000" algn="tl" rotWithShape="0">
              <a:prstClr val="black">
                <a:alpha val="30000"/>
              </a:prstClr>
            </a:outerShdw>
          </a:effectLst>
        </p:grpSpPr>
        <p:sp>
          <p:nvSpPr>
            <p:cNvPr id="1048966" name="任意多边形 41"/>
            <p:cNvSpPr/>
            <p:nvPr/>
          </p:nvSpPr>
          <p:spPr>
            <a:xfrm>
              <a:off x="2857448" y="1716847"/>
              <a:ext cx="2064768" cy="2064768"/>
            </a:xfrm>
            <a:custGeom>
              <a:avLst/>
              <a:gdLst>
                <a:gd name="connsiteX0" fmla="*/ 996493 w 1992986"/>
                <a:gd name="connsiteY0" fmla="*/ 310736 h 1992986"/>
                <a:gd name="connsiteX1" fmla="*/ 333151 w 1992986"/>
                <a:gd name="connsiteY1" fmla="*/ 974078 h 1992986"/>
                <a:gd name="connsiteX2" fmla="*/ 996493 w 1992986"/>
                <a:gd name="connsiteY2" fmla="*/ 1637420 h 1992986"/>
                <a:gd name="connsiteX3" fmla="*/ 1659835 w 1992986"/>
                <a:gd name="connsiteY3" fmla="*/ 974078 h 1992986"/>
                <a:gd name="connsiteX4" fmla="*/ 996493 w 1992986"/>
                <a:gd name="connsiteY4" fmla="*/ 310736 h 1992986"/>
                <a:gd name="connsiteX5" fmla="*/ 996493 w 1992986"/>
                <a:gd name="connsiteY5" fmla="*/ 0 h 1992986"/>
                <a:gd name="connsiteX6" fmla="*/ 1992986 w 1992986"/>
                <a:gd name="connsiteY6" fmla="*/ 996493 h 1992986"/>
                <a:gd name="connsiteX7" fmla="*/ 996493 w 1992986"/>
                <a:gd name="connsiteY7" fmla="*/ 1992986 h 1992986"/>
                <a:gd name="connsiteX8" fmla="*/ 0 w 1992986"/>
                <a:gd name="connsiteY8" fmla="*/ 996493 h 1992986"/>
                <a:gd name="connsiteX9" fmla="*/ 996493 w 1992986"/>
                <a:gd name="connsiteY9" fmla="*/ 0 h 199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2986" h="1992986">
                  <a:moveTo>
                    <a:pt x="996493" y="310736"/>
                  </a:moveTo>
                  <a:cubicBezTo>
                    <a:pt x="630139" y="310736"/>
                    <a:pt x="333151" y="607724"/>
                    <a:pt x="333151" y="974078"/>
                  </a:cubicBezTo>
                  <a:cubicBezTo>
                    <a:pt x="333151" y="1340432"/>
                    <a:pt x="630139" y="1637420"/>
                    <a:pt x="996493" y="1637420"/>
                  </a:cubicBezTo>
                  <a:cubicBezTo>
                    <a:pt x="1362847" y="1637420"/>
                    <a:pt x="1659835" y="1340432"/>
                    <a:pt x="1659835" y="974078"/>
                  </a:cubicBezTo>
                  <a:cubicBezTo>
                    <a:pt x="1659835" y="607724"/>
                    <a:pt x="1362847" y="310736"/>
                    <a:pt x="996493" y="310736"/>
                  </a:cubicBezTo>
                  <a:close/>
                  <a:moveTo>
                    <a:pt x="996493" y="0"/>
                  </a:moveTo>
                  <a:cubicBezTo>
                    <a:pt x="1546841" y="0"/>
                    <a:pt x="1992986" y="446145"/>
                    <a:pt x="1992986" y="996493"/>
                  </a:cubicBezTo>
                  <a:cubicBezTo>
                    <a:pt x="1992986" y="1546841"/>
                    <a:pt x="1546841" y="1992986"/>
                    <a:pt x="996493" y="1992986"/>
                  </a:cubicBezTo>
                  <a:cubicBezTo>
                    <a:pt x="446145" y="1992986"/>
                    <a:pt x="0" y="1546841"/>
                    <a:pt x="0" y="996493"/>
                  </a:cubicBezTo>
                  <a:cubicBezTo>
                    <a:pt x="0" y="446145"/>
                    <a:pt x="446145" y="0"/>
                    <a:pt x="996493" y="0"/>
                  </a:cubicBezTo>
                  <a:close/>
                </a:path>
              </a:pathLst>
            </a:custGeom>
            <a:gradFill>
              <a:gsLst>
                <a:gs pos="0">
                  <a:schemeClr val="bg1"/>
                </a:gs>
                <a:gs pos="10000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967" name="任意多边形 42"/>
            <p:cNvSpPr/>
            <p:nvPr/>
          </p:nvSpPr>
          <p:spPr>
            <a:xfrm>
              <a:off x="2924313" y="1783712"/>
              <a:ext cx="1931038" cy="1931038"/>
            </a:xfrm>
            <a:custGeom>
              <a:avLst/>
              <a:gdLst>
                <a:gd name="connsiteX0" fmla="*/ 962496 w 1931038"/>
                <a:gd name="connsiteY0" fmla="*/ 279762 h 1931038"/>
                <a:gd name="connsiteX1" fmla="*/ 299154 w 1931038"/>
                <a:gd name="connsiteY1" fmla="*/ 943104 h 1931038"/>
                <a:gd name="connsiteX2" fmla="*/ 962496 w 1931038"/>
                <a:gd name="connsiteY2" fmla="*/ 1606446 h 1931038"/>
                <a:gd name="connsiteX3" fmla="*/ 1625838 w 1931038"/>
                <a:gd name="connsiteY3" fmla="*/ 943104 h 1931038"/>
                <a:gd name="connsiteX4" fmla="*/ 962496 w 1931038"/>
                <a:gd name="connsiteY4" fmla="*/ 279762 h 1931038"/>
                <a:gd name="connsiteX5" fmla="*/ 965519 w 1931038"/>
                <a:gd name="connsiteY5" fmla="*/ 0 h 1931038"/>
                <a:gd name="connsiteX6" fmla="*/ 1931038 w 1931038"/>
                <a:gd name="connsiteY6" fmla="*/ 965519 h 1931038"/>
                <a:gd name="connsiteX7" fmla="*/ 965519 w 1931038"/>
                <a:gd name="connsiteY7" fmla="*/ 1931038 h 1931038"/>
                <a:gd name="connsiteX8" fmla="*/ 0 w 1931038"/>
                <a:gd name="connsiteY8" fmla="*/ 965519 h 1931038"/>
                <a:gd name="connsiteX9" fmla="*/ 965519 w 1931038"/>
                <a:gd name="connsiteY9" fmla="*/ 0 h 1931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31038" h="1931038">
                  <a:moveTo>
                    <a:pt x="962496" y="279762"/>
                  </a:moveTo>
                  <a:cubicBezTo>
                    <a:pt x="596142" y="279762"/>
                    <a:pt x="299154" y="576750"/>
                    <a:pt x="299154" y="943104"/>
                  </a:cubicBezTo>
                  <a:cubicBezTo>
                    <a:pt x="299154" y="1309458"/>
                    <a:pt x="596142" y="1606446"/>
                    <a:pt x="962496" y="1606446"/>
                  </a:cubicBezTo>
                  <a:cubicBezTo>
                    <a:pt x="1328850" y="1606446"/>
                    <a:pt x="1625838" y="1309458"/>
                    <a:pt x="1625838" y="943104"/>
                  </a:cubicBezTo>
                  <a:cubicBezTo>
                    <a:pt x="1625838" y="576750"/>
                    <a:pt x="1328850" y="279762"/>
                    <a:pt x="962496" y="279762"/>
                  </a:cubicBezTo>
                  <a:close/>
                  <a:moveTo>
                    <a:pt x="965519" y="0"/>
                  </a:moveTo>
                  <a:cubicBezTo>
                    <a:pt x="1498760" y="0"/>
                    <a:pt x="1931038" y="432278"/>
                    <a:pt x="1931038" y="965519"/>
                  </a:cubicBezTo>
                  <a:cubicBezTo>
                    <a:pt x="1931038" y="1498760"/>
                    <a:pt x="1498760" y="1931038"/>
                    <a:pt x="965519" y="1931038"/>
                  </a:cubicBezTo>
                  <a:cubicBezTo>
                    <a:pt x="432278" y="1931038"/>
                    <a:pt x="0" y="1498760"/>
                    <a:pt x="0" y="965519"/>
                  </a:cubicBezTo>
                  <a:cubicBezTo>
                    <a:pt x="0" y="432278"/>
                    <a:pt x="432278" y="0"/>
                    <a:pt x="965519" y="0"/>
                  </a:cubicBezTo>
                  <a:close/>
                </a:path>
              </a:pathLst>
            </a:custGeom>
            <a:gradFill>
              <a:gsLst>
                <a:gs pos="0">
                  <a:srgbClr val="EFEFEF"/>
                </a:gs>
                <a:gs pos="100000">
                  <a:srgbClr val="E6E6E6"/>
                </a:gs>
              </a:gsLst>
              <a:lin ang="2700000" scaled="0"/>
            </a:gradFill>
            <a:ln w="12700">
              <a:gradFill>
                <a:gsLst>
                  <a:gs pos="0">
                    <a:srgbClr val="EEEEEE"/>
                  </a:gs>
                  <a:gs pos="100000">
                    <a:schemeClr val="bg1"/>
                  </a:gs>
                </a:gsLst>
                <a:lin ang="2700000" scaled="0"/>
              </a:gra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968" name="椭圆 77"/>
            <p:cNvSpPr/>
            <p:nvPr/>
          </p:nvSpPr>
          <p:spPr>
            <a:xfrm>
              <a:off x="3226490" y="2063474"/>
              <a:ext cx="1326684" cy="1326684"/>
            </a:xfrm>
            <a:prstGeom prst="ellipse">
              <a:avLst/>
            </a:prstGeom>
            <a:noFill/>
            <a:ln w="50800">
              <a:gradFill>
                <a:gsLst>
                  <a:gs pos="0">
                    <a:srgbClr val="DBDBDB"/>
                  </a:gs>
                  <a:gs pos="100000">
                    <a:schemeClr val="accent1">
                      <a:lumMod val="5000"/>
                      <a:lumOff val="95000"/>
                    </a:schemeClr>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48969" name="圆角矩形 44"/>
          <p:cNvSpPr/>
          <p:nvPr/>
        </p:nvSpPr>
        <p:spPr>
          <a:xfrm>
            <a:off x="5844629" y="4379247"/>
            <a:ext cx="4235118" cy="658908"/>
          </a:xfrm>
          <a:prstGeom prst="roundRect">
            <a:avLst>
              <a:gd name="adj" fmla="val 50000"/>
            </a:avLst>
          </a:prstGeom>
          <a:solidFill>
            <a:srgbClr val="F294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 </a:t>
            </a:r>
            <a:endParaRPr lang="zh-CN" altLang="en-US" sz="2800" dirty="0">
              <a:latin typeface="微软雅黑" panose="020B0503020204020204" pitchFamily="34" charset="-122"/>
              <a:ea typeface="微软雅黑" panose="020B0503020204020204" pitchFamily="34" charset="-122"/>
            </a:endParaRPr>
          </a:p>
        </p:txBody>
      </p:sp>
      <p:sp>
        <p:nvSpPr>
          <p:cNvPr id="1048970" name="椭圆 79"/>
          <p:cNvSpPr/>
          <p:nvPr/>
        </p:nvSpPr>
        <p:spPr>
          <a:xfrm>
            <a:off x="4945459" y="4005660"/>
            <a:ext cx="1255448" cy="1255448"/>
          </a:xfrm>
          <a:prstGeom prst="ellipse">
            <a:avLst/>
          </a:prstGeom>
          <a:solidFill>
            <a:schemeClr val="bg1"/>
          </a:solidFill>
          <a:ln w="15875">
            <a:gradFill>
              <a:gsLst>
                <a:gs pos="0">
                  <a:schemeClr val="bg1"/>
                </a:gs>
                <a:gs pos="25000">
                  <a:schemeClr val="bg2"/>
                </a:gs>
                <a:gs pos="50000">
                  <a:schemeClr val="bg2">
                    <a:lumMod val="90000"/>
                  </a:schemeClr>
                </a:gs>
                <a:gs pos="75000">
                  <a:schemeClr val="bg2"/>
                </a:gs>
                <a:gs pos="100000">
                  <a:schemeClr val="bg1"/>
                </a:gs>
              </a:gsLst>
              <a:lin ang="5400000" scaled="1"/>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971" name="椭圆 80"/>
          <p:cNvSpPr/>
          <p:nvPr/>
        </p:nvSpPr>
        <p:spPr>
          <a:xfrm>
            <a:off x="5047251" y="4107245"/>
            <a:ext cx="1052278" cy="1052279"/>
          </a:xfrm>
          <a:prstGeom prst="ellipse">
            <a:avLst/>
          </a:prstGeom>
          <a:solidFill>
            <a:srgbClr val="F29421"/>
          </a:solidFill>
          <a:ln>
            <a:noFill/>
          </a:ln>
          <a:effectLst>
            <a:outerShdw blurRad="152400" dist="50800" dir="2700000" algn="tl" rotWithShape="0">
              <a:prstClr val="black">
                <a:alpha val="30000"/>
              </a:prstClr>
            </a:outerShdw>
          </a:effectLst>
          <a:scene3d>
            <a:camera prst="orthographicFront"/>
            <a:lightRig rig="threePt" dir="t"/>
          </a:scene3d>
          <a:sp3d prstMaterial="softEdge">
            <a:bevelT w="1270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972" name="TextBox 6"/>
          <p:cNvSpPr txBox="1"/>
          <p:nvPr/>
        </p:nvSpPr>
        <p:spPr>
          <a:xfrm>
            <a:off x="5379871" y="4303816"/>
            <a:ext cx="448425" cy="615553"/>
          </a:xfrm>
          <a:prstGeom prst="rect">
            <a:avLst/>
          </a:prstGeom>
          <a:noFill/>
        </p:spPr>
        <p:txBody>
          <a:bodyPr vert="horz" wrap="square" lIns="0" tIns="0" rIns="0" bIns="0" rtlCol="0" anchor="ctr">
            <a:spAutoFit/>
          </a:bodyPr>
          <a:lstStyle/>
          <a:p>
            <a:pPr algn="l"/>
            <a:r>
              <a:rPr lang="en-US" altLang="zh-CN" sz="4000" dirty="0">
                <a:solidFill>
                  <a:schemeClr val="bg1"/>
                </a:solidFill>
                <a:latin typeface="Impact" panose="020B0806030902050204" pitchFamily="34" charset="0"/>
                <a:ea typeface="微软雅黑" panose="020B0503020204020204" pitchFamily="34" charset="-122"/>
              </a:rPr>
              <a:t> 3</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1048973" name="矩形 82"/>
          <p:cNvSpPr/>
          <p:nvPr/>
        </p:nvSpPr>
        <p:spPr>
          <a:xfrm>
            <a:off x="6623363" y="4454722"/>
            <a:ext cx="2952328" cy="507957"/>
          </a:xfrm>
          <a:prstGeom prst="rect">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高斯核尺度参数</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48974" name="椭圆 83"/>
          <p:cNvSpPr/>
          <p:nvPr/>
        </p:nvSpPr>
        <p:spPr>
          <a:xfrm>
            <a:off x="6335331" y="4633384"/>
            <a:ext cx="144016" cy="144016"/>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975" name="椭圆 84"/>
          <p:cNvSpPr/>
          <p:nvPr/>
        </p:nvSpPr>
        <p:spPr>
          <a:xfrm>
            <a:off x="9719707" y="4624690"/>
            <a:ext cx="144016" cy="144016"/>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976" name="标题 24"/>
          <p:cNvSpPr txBox="1"/>
          <p:nvPr/>
        </p:nvSpPr>
        <p:spPr>
          <a:xfrm>
            <a:off x="6583047" y="5159524"/>
            <a:ext cx="3347873" cy="717748"/>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zh-CN" altLang="en-US" sz="17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36" name="组合 86"/>
          <p:cNvGrpSpPr/>
          <p:nvPr/>
        </p:nvGrpSpPr>
        <p:grpSpPr>
          <a:xfrm>
            <a:off x="4945459" y="3964366"/>
            <a:ext cx="1320648" cy="1320648"/>
            <a:chOff x="2857448" y="1716847"/>
            <a:chExt cx="2064768" cy="2064768"/>
          </a:xfrm>
          <a:effectLst>
            <a:outerShdw blurRad="101600" dist="50800" dir="2700000" algn="tl" rotWithShape="0">
              <a:prstClr val="black">
                <a:alpha val="30000"/>
              </a:prstClr>
            </a:outerShdw>
          </a:effectLst>
        </p:grpSpPr>
        <p:sp>
          <p:nvSpPr>
            <p:cNvPr id="1048977" name="任意多边形 54"/>
            <p:cNvSpPr/>
            <p:nvPr/>
          </p:nvSpPr>
          <p:spPr>
            <a:xfrm>
              <a:off x="2857448" y="1716847"/>
              <a:ext cx="2064768" cy="2064768"/>
            </a:xfrm>
            <a:custGeom>
              <a:avLst/>
              <a:gdLst>
                <a:gd name="connsiteX0" fmla="*/ 996493 w 1992986"/>
                <a:gd name="connsiteY0" fmla="*/ 310736 h 1992986"/>
                <a:gd name="connsiteX1" fmla="*/ 333151 w 1992986"/>
                <a:gd name="connsiteY1" fmla="*/ 974078 h 1992986"/>
                <a:gd name="connsiteX2" fmla="*/ 996493 w 1992986"/>
                <a:gd name="connsiteY2" fmla="*/ 1637420 h 1992986"/>
                <a:gd name="connsiteX3" fmla="*/ 1659835 w 1992986"/>
                <a:gd name="connsiteY3" fmla="*/ 974078 h 1992986"/>
                <a:gd name="connsiteX4" fmla="*/ 996493 w 1992986"/>
                <a:gd name="connsiteY4" fmla="*/ 310736 h 1992986"/>
                <a:gd name="connsiteX5" fmla="*/ 996493 w 1992986"/>
                <a:gd name="connsiteY5" fmla="*/ 0 h 1992986"/>
                <a:gd name="connsiteX6" fmla="*/ 1992986 w 1992986"/>
                <a:gd name="connsiteY6" fmla="*/ 996493 h 1992986"/>
                <a:gd name="connsiteX7" fmla="*/ 996493 w 1992986"/>
                <a:gd name="connsiteY7" fmla="*/ 1992986 h 1992986"/>
                <a:gd name="connsiteX8" fmla="*/ 0 w 1992986"/>
                <a:gd name="connsiteY8" fmla="*/ 996493 h 1992986"/>
                <a:gd name="connsiteX9" fmla="*/ 996493 w 1992986"/>
                <a:gd name="connsiteY9" fmla="*/ 0 h 199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2986" h="1992986">
                  <a:moveTo>
                    <a:pt x="996493" y="310736"/>
                  </a:moveTo>
                  <a:cubicBezTo>
                    <a:pt x="630139" y="310736"/>
                    <a:pt x="333151" y="607724"/>
                    <a:pt x="333151" y="974078"/>
                  </a:cubicBezTo>
                  <a:cubicBezTo>
                    <a:pt x="333151" y="1340432"/>
                    <a:pt x="630139" y="1637420"/>
                    <a:pt x="996493" y="1637420"/>
                  </a:cubicBezTo>
                  <a:cubicBezTo>
                    <a:pt x="1362847" y="1637420"/>
                    <a:pt x="1659835" y="1340432"/>
                    <a:pt x="1659835" y="974078"/>
                  </a:cubicBezTo>
                  <a:cubicBezTo>
                    <a:pt x="1659835" y="607724"/>
                    <a:pt x="1362847" y="310736"/>
                    <a:pt x="996493" y="310736"/>
                  </a:cubicBezTo>
                  <a:close/>
                  <a:moveTo>
                    <a:pt x="996493" y="0"/>
                  </a:moveTo>
                  <a:cubicBezTo>
                    <a:pt x="1546841" y="0"/>
                    <a:pt x="1992986" y="446145"/>
                    <a:pt x="1992986" y="996493"/>
                  </a:cubicBezTo>
                  <a:cubicBezTo>
                    <a:pt x="1992986" y="1546841"/>
                    <a:pt x="1546841" y="1992986"/>
                    <a:pt x="996493" y="1992986"/>
                  </a:cubicBezTo>
                  <a:cubicBezTo>
                    <a:pt x="446145" y="1992986"/>
                    <a:pt x="0" y="1546841"/>
                    <a:pt x="0" y="996493"/>
                  </a:cubicBezTo>
                  <a:cubicBezTo>
                    <a:pt x="0" y="446145"/>
                    <a:pt x="446145" y="0"/>
                    <a:pt x="996493" y="0"/>
                  </a:cubicBezTo>
                  <a:close/>
                </a:path>
              </a:pathLst>
            </a:custGeom>
            <a:gradFill>
              <a:gsLst>
                <a:gs pos="0">
                  <a:schemeClr val="bg1"/>
                </a:gs>
                <a:gs pos="10000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978" name="任意多边形 55"/>
            <p:cNvSpPr/>
            <p:nvPr/>
          </p:nvSpPr>
          <p:spPr>
            <a:xfrm>
              <a:off x="2924313" y="1783712"/>
              <a:ext cx="1931038" cy="1931038"/>
            </a:xfrm>
            <a:custGeom>
              <a:avLst/>
              <a:gdLst>
                <a:gd name="connsiteX0" fmla="*/ 962496 w 1931038"/>
                <a:gd name="connsiteY0" fmla="*/ 279762 h 1931038"/>
                <a:gd name="connsiteX1" fmla="*/ 299154 w 1931038"/>
                <a:gd name="connsiteY1" fmla="*/ 943104 h 1931038"/>
                <a:gd name="connsiteX2" fmla="*/ 962496 w 1931038"/>
                <a:gd name="connsiteY2" fmla="*/ 1606446 h 1931038"/>
                <a:gd name="connsiteX3" fmla="*/ 1625838 w 1931038"/>
                <a:gd name="connsiteY3" fmla="*/ 943104 h 1931038"/>
                <a:gd name="connsiteX4" fmla="*/ 962496 w 1931038"/>
                <a:gd name="connsiteY4" fmla="*/ 279762 h 1931038"/>
                <a:gd name="connsiteX5" fmla="*/ 965519 w 1931038"/>
                <a:gd name="connsiteY5" fmla="*/ 0 h 1931038"/>
                <a:gd name="connsiteX6" fmla="*/ 1931038 w 1931038"/>
                <a:gd name="connsiteY6" fmla="*/ 965519 h 1931038"/>
                <a:gd name="connsiteX7" fmla="*/ 965519 w 1931038"/>
                <a:gd name="connsiteY7" fmla="*/ 1931038 h 1931038"/>
                <a:gd name="connsiteX8" fmla="*/ 0 w 1931038"/>
                <a:gd name="connsiteY8" fmla="*/ 965519 h 1931038"/>
                <a:gd name="connsiteX9" fmla="*/ 965519 w 1931038"/>
                <a:gd name="connsiteY9" fmla="*/ 0 h 1931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31038" h="1931038">
                  <a:moveTo>
                    <a:pt x="962496" y="279762"/>
                  </a:moveTo>
                  <a:cubicBezTo>
                    <a:pt x="596142" y="279762"/>
                    <a:pt x="299154" y="576750"/>
                    <a:pt x="299154" y="943104"/>
                  </a:cubicBezTo>
                  <a:cubicBezTo>
                    <a:pt x="299154" y="1309458"/>
                    <a:pt x="596142" y="1606446"/>
                    <a:pt x="962496" y="1606446"/>
                  </a:cubicBezTo>
                  <a:cubicBezTo>
                    <a:pt x="1328850" y="1606446"/>
                    <a:pt x="1625838" y="1309458"/>
                    <a:pt x="1625838" y="943104"/>
                  </a:cubicBezTo>
                  <a:cubicBezTo>
                    <a:pt x="1625838" y="576750"/>
                    <a:pt x="1328850" y="279762"/>
                    <a:pt x="962496" y="279762"/>
                  </a:cubicBezTo>
                  <a:close/>
                  <a:moveTo>
                    <a:pt x="965519" y="0"/>
                  </a:moveTo>
                  <a:cubicBezTo>
                    <a:pt x="1498760" y="0"/>
                    <a:pt x="1931038" y="432278"/>
                    <a:pt x="1931038" y="965519"/>
                  </a:cubicBezTo>
                  <a:cubicBezTo>
                    <a:pt x="1931038" y="1498760"/>
                    <a:pt x="1498760" y="1931038"/>
                    <a:pt x="965519" y="1931038"/>
                  </a:cubicBezTo>
                  <a:cubicBezTo>
                    <a:pt x="432278" y="1931038"/>
                    <a:pt x="0" y="1498760"/>
                    <a:pt x="0" y="965519"/>
                  </a:cubicBezTo>
                  <a:cubicBezTo>
                    <a:pt x="0" y="432278"/>
                    <a:pt x="432278" y="0"/>
                    <a:pt x="965519" y="0"/>
                  </a:cubicBezTo>
                  <a:close/>
                </a:path>
              </a:pathLst>
            </a:custGeom>
            <a:gradFill>
              <a:gsLst>
                <a:gs pos="0">
                  <a:srgbClr val="EFEFEF"/>
                </a:gs>
                <a:gs pos="100000">
                  <a:srgbClr val="E6E6E6"/>
                </a:gs>
              </a:gsLst>
              <a:lin ang="2700000" scaled="0"/>
            </a:gradFill>
            <a:ln w="12700">
              <a:gradFill>
                <a:gsLst>
                  <a:gs pos="0">
                    <a:srgbClr val="EEEEEE"/>
                  </a:gs>
                  <a:gs pos="100000">
                    <a:schemeClr val="bg1"/>
                  </a:gs>
                </a:gsLst>
                <a:lin ang="2700000" scaled="0"/>
              </a:gra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979" name="椭圆 89"/>
            <p:cNvSpPr/>
            <p:nvPr/>
          </p:nvSpPr>
          <p:spPr>
            <a:xfrm>
              <a:off x="3226490" y="2063474"/>
              <a:ext cx="1326684" cy="1326684"/>
            </a:xfrm>
            <a:prstGeom prst="ellipse">
              <a:avLst/>
            </a:prstGeom>
            <a:noFill/>
            <a:ln w="50800">
              <a:gradFill>
                <a:gsLst>
                  <a:gs pos="0">
                    <a:srgbClr val="DBDBDB"/>
                  </a:gs>
                  <a:gs pos="100000">
                    <a:schemeClr val="accent1">
                      <a:lumMod val="5000"/>
                      <a:lumOff val="95000"/>
                    </a:schemeClr>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circl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94" name="图片 1"/>
          <p:cNvPicPr>
            <a:picLocks noChangeAspect="1"/>
          </p:cNvPicPr>
          <p:nvPr/>
        </p:nvPicPr>
        <p:blipFill>
          <a:blip r:embed="rId1"/>
          <a:stretch>
            <a:fillRect/>
          </a:stretch>
        </p:blipFill>
        <p:spPr>
          <a:xfrm>
            <a:off x="2349" y="-11741"/>
            <a:ext cx="12192826" cy="1006539"/>
          </a:xfrm>
          <a:prstGeom prst="rect">
            <a:avLst/>
          </a:prstGeom>
        </p:spPr>
      </p:pic>
      <p:sp>
        <p:nvSpPr>
          <p:cNvPr id="1048983" name="标题 3"/>
          <p:cNvSpPr txBox="1"/>
          <p:nvPr/>
        </p:nvSpPr>
        <p:spPr>
          <a:xfrm>
            <a:off x="408955" y="66427"/>
            <a:ext cx="3456384" cy="5542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a:solidFill>
                  <a:schemeClr val="bg1"/>
                </a:solidFill>
                <a:latin typeface="微软雅黑" panose="020B0503020204020204" pitchFamily="34" charset="-122"/>
                <a:ea typeface="微软雅黑" panose="020B0503020204020204" pitchFamily="34" charset="-122"/>
              </a:rPr>
              <a:t>数据集描述</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048984" name="矩形 3"/>
          <p:cNvSpPr/>
          <p:nvPr/>
        </p:nvSpPr>
        <p:spPr>
          <a:xfrm>
            <a:off x="-23093" y="6813376"/>
            <a:ext cx="12218268" cy="72008"/>
          </a:xfrm>
          <a:prstGeom prst="rect">
            <a:avLst/>
          </a:prstGeom>
          <a:solidFill>
            <a:srgbClr val="F29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97195" name="图片 13"/>
          <p:cNvPicPr>
            <a:picLocks noChangeAspect="1" noChangeArrowheads="1"/>
          </p:cNvPicPr>
          <p:nvPr/>
        </p:nvPicPr>
        <p:blipFill>
          <a:blip r:embed="rId2" cstate="print"/>
          <a:srcRect/>
          <a:stretch>
            <a:fillRect/>
          </a:stretch>
        </p:blipFill>
        <p:spPr>
          <a:xfrm>
            <a:off x="913011" y="2021624"/>
            <a:ext cx="5600700" cy="3359150"/>
          </a:xfrm>
          <a:prstGeom prst="rect">
            <a:avLst/>
          </a:prstGeom>
          <a:noFill/>
          <a:ln>
            <a:noFill/>
          </a:ln>
        </p:spPr>
      </p:pic>
      <p:sp>
        <p:nvSpPr>
          <p:cNvPr id="1048985" name="文本框 49"/>
          <p:cNvSpPr txBox="1"/>
          <p:nvPr/>
        </p:nvSpPr>
        <p:spPr>
          <a:xfrm>
            <a:off x="7020179" y="994798"/>
            <a:ext cx="4458335" cy="2953373"/>
          </a:xfrm>
          <a:prstGeom prst="rect">
            <a:avLst/>
          </a:prstGeom>
          <a:noFill/>
        </p:spPr>
        <p:txBody>
          <a:bodyPr wrap="square" rtlCol="0">
            <a:spAutoFit/>
          </a:bodyPr>
          <a:lstStyle/>
          <a:p>
            <a:pPr>
              <a:lnSpc>
                <a:spcPct val="150000"/>
              </a:lnSpc>
            </a:pPr>
            <a:r>
              <a:rPr lang="zh-CN" altLang="zh-CN" dirty="0"/>
              <a:t>数据指标</a:t>
            </a:r>
            <a:r>
              <a:rPr lang="zh-CN" altLang="en-US" dirty="0"/>
              <a:t>：</a:t>
            </a:r>
            <a:endParaRPr lang="en-US" altLang="zh-CN" dirty="0"/>
          </a:p>
          <a:p>
            <a:pPr>
              <a:lnSpc>
                <a:spcPct val="150000"/>
              </a:lnSpc>
            </a:pPr>
            <a:r>
              <a:rPr lang="en-US" altLang="zh-CN" dirty="0"/>
              <a:t>SL</a:t>
            </a:r>
            <a:r>
              <a:rPr lang="zh-CN" altLang="zh-CN" dirty="0"/>
              <a:t>花萼长度（</a:t>
            </a:r>
            <a:r>
              <a:rPr lang="en-US" altLang="zh-CN" dirty="0"/>
              <a:t>cm</a:t>
            </a:r>
            <a:r>
              <a:rPr lang="zh-CN" altLang="zh-CN" dirty="0"/>
              <a:t>），</a:t>
            </a:r>
            <a:r>
              <a:rPr lang="en-US" altLang="zh-CN" dirty="0"/>
              <a:t>SW</a:t>
            </a:r>
            <a:r>
              <a:rPr lang="zh-CN" altLang="zh-CN" dirty="0"/>
              <a:t>花萼宽度（</a:t>
            </a:r>
            <a:r>
              <a:rPr lang="en-US" altLang="zh-CN" dirty="0"/>
              <a:t>cm</a:t>
            </a:r>
            <a:r>
              <a:rPr lang="zh-CN" altLang="zh-CN" dirty="0"/>
              <a:t>）</a:t>
            </a:r>
            <a:endParaRPr lang="en-US" altLang="zh-CN" dirty="0"/>
          </a:p>
          <a:p>
            <a:pPr>
              <a:lnSpc>
                <a:spcPct val="150000"/>
              </a:lnSpc>
            </a:pPr>
            <a:r>
              <a:rPr lang="en-US" altLang="zh-CN" dirty="0"/>
              <a:t>PL</a:t>
            </a:r>
            <a:r>
              <a:rPr lang="zh-CN" altLang="zh-CN" dirty="0"/>
              <a:t>花瓣长度（</a:t>
            </a:r>
            <a:r>
              <a:rPr lang="en-US" altLang="zh-CN" dirty="0"/>
              <a:t>cm</a:t>
            </a:r>
            <a:r>
              <a:rPr lang="zh-CN" altLang="zh-CN" dirty="0"/>
              <a:t>）</a:t>
            </a:r>
            <a:r>
              <a:rPr lang="zh-CN" altLang="en-US" dirty="0"/>
              <a:t>，</a:t>
            </a:r>
            <a:r>
              <a:rPr lang="en-US" altLang="zh-CN" dirty="0"/>
              <a:t>PW</a:t>
            </a:r>
            <a:r>
              <a:rPr lang="zh-CN" altLang="zh-CN" dirty="0"/>
              <a:t>花瓣宽度（</a:t>
            </a:r>
            <a:r>
              <a:rPr lang="en-US" altLang="zh-CN" dirty="0"/>
              <a:t>cm</a:t>
            </a:r>
            <a:r>
              <a:rPr lang="zh-CN" altLang="zh-CN" dirty="0"/>
              <a:t>）</a:t>
            </a:r>
            <a:endParaRPr lang="en-US" altLang="zh-CN" dirty="0"/>
          </a:p>
          <a:p>
            <a:pPr>
              <a:lnSpc>
                <a:spcPct val="150000"/>
              </a:lnSpc>
            </a:pPr>
            <a:r>
              <a:rPr lang="zh-CN" altLang="zh-CN" dirty="0"/>
              <a:t>鸢尾花种类</a:t>
            </a:r>
            <a:r>
              <a:rPr lang="zh-CN" altLang="en-US" dirty="0"/>
              <a:t>：</a:t>
            </a:r>
            <a:endParaRPr lang="en-US" altLang="zh-CN" dirty="0"/>
          </a:p>
          <a:p>
            <a:pPr>
              <a:lnSpc>
                <a:spcPct val="150000"/>
              </a:lnSpc>
            </a:pPr>
            <a:r>
              <a:rPr lang="en-US" altLang="zh-CN" dirty="0"/>
              <a:t>Iris </a:t>
            </a:r>
            <a:r>
              <a:rPr lang="en-US" altLang="zh-CN" dirty="0" err="1"/>
              <a:t>Setosa</a:t>
            </a:r>
            <a:r>
              <a:rPr lang="en-US" altLang="zh-CN" dirty="0"/>
              <a:t>; Iris </a:t>
            </a:r>
            <a:r>
              <a:rPr lang="en-US" altLang="zh-CN" dirty="0" err="1"/>
              <a:t>Versicolour</a:t>
            </a:r>
            <a:r>
              <a:rPr lang="en-US" altLang="zh-CN" dirty="0"/>
              <a:t>; Iris Virginica</a:t>
            </a:r>
            <a:endParaRPr lang="en-US" altLang="zh-CN" dirty="0"/>
          </a:p>
          <a:p>
            <a:pPr>
              <a:lnSpc>
                <a:spcPct val="150000"/>
              </a:lnSpc>
            </a:pPr>
            <a:r>
              <a:rPr lang="zh-CN" altLang="en-US" dirty="0"/>
              <a:t>采集时间：1988-07-01 </a:t>
            </a:r>
            <a:endParaRPr lang="zh-CN" altLang="en-US" dirty="0"/>
          </a:p>
          <a:p>
            <a:pPr>
              <a:lnSpc>
                <a:spcPct val="150000"/>
              </a:lnSpc>
            </a:pPr>
            <a:r>
              <a:rPr lang="zh-CN" altLang="en-US" dirty="0"/>
              <a:t>数据数量：共150个数据点</a:t>
            </a:r>
            <a:endParaRPr lang="zh-CN" altLang="en-US" dirty="0"/>
          </a:p>
        </p:txBody>
      </p:sp>
      <p:pic>
        <p:nvPicPr>
          <p:cNvPr id="2097196" name="图片 10"/>
          <p:cNvPicPr>
            <a:picLocks noChangeAspect="1" noChangeArrowheads="1"/>
          </p:cNvPicPr>
          <p:nvPr/>
        </p:nvPicPr>
        <p:blipFill>
          <a:blip r:embed="rId3"/>
          <a:srcRect/>
          <a:stretch>
            <a:fillRect/>
          </a:stretch>
        </p:blipFill>
        <p:spPr>
          <a:xfrm>
            <a:off x="7177707" y="4497343"/>
            <a:ext cx="2736304" cy="1913734"/>
          </a:xfrm>
          <a:prstGeom prst="rect">
            <a:avLst/>
          </a:prstGeom>
          <a:noFill/>
          <a:ln>
            <a:noFill/>
          </a:ln>
        </p:spPr>
      </p:pic>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48984"/>
                                        </p:tgtEl>
                                        <p:attrNameLst>
                                          <p:attrName>style.visibility</p:attrName>
                                        </p:attrNameLst>
                                      </p:cBhvr>
                                      <p:to>
                                        <p:strVal val="visible"/>
                                      </p:to>
                                    </p:set>
                                    <p:anim calcmode="lin" valueType="num">
                                      <p:cBhvr additive="base">
                                        <p:cTn id="7" dur="500" fill="hold"/>
                                        <p:tgtEl>
                                          <p:spTgt spid="1048984"/>
                                        </p:tgtEl>
                                        <p:attrNameLst>
                                          <p:attrName>ppt_x</p:attrName>
                                        </p:attrNameLst>
                                      </p:cBhvr>
                                      <p:tavLst>
                                        <p:tav tm="0">
                                          <p:val>
                                            <p:strVal val="#ppt_x"/>
                                          </p:val>
                                        </p:tav>
                                        <p:tav tm="100000">
                                          <p:val>
                                            <p:strVal val="#ppt_x"/>
                                          </p:val>
                                        </p:tav>
                                      </p:tavLst>
                                    </p:anim>
                                    <p:anim calcmode="lin" valueType="num">
                                      <p:cBhvr additive="base">
                                        <p:cTn id="8" dur="500" fill="hold"/>
                                        <p:tgtEl>
                                          <p:spTgt spid="104898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97195"/>
                                        </p:tgtEl>
                                        <p:attrNameLst>
                                          <p:attrName>style.visibility</p:attrName>
                                        </p:attrNameLst>
                                      </p:cBhvr>
                                      <p:to>
                                        <p:strVal val="visible"/>
                                      </p:to>
                                    </p:set>
                                    <p:anim calcmode="lin" valueType="num">
                                      <p:cBhvr additive="base">
                                        <p:cTn id="13" dur="500" fill="hold"/>
                                        <p:tgtEl>
                                          <p:spTgt spid="2097195"/>
                                        </p:tgtEl>
                                        <p:attrNameLst>
                                          <p:attrName>ppt_x</p:attrName>
                                        </p:attrNameLst>
                                      </p:cBhvr>
                                      <p:tavLst>
                                        <p:tav tm="0">
                                          <p:val>
                                            <p:strVal val="#ppt_x"/>
                                          </p:val>
                                        </p:tav>
                                        <p:tav tm="100000">
                                          <p:val>
                                            <p:strVal val="#ppt_x"/>
                                          </p:val>
                                        </p:tav>
                                      </p:tavLst>
                                    </p:anim>
                                    <p:anim calcmode="lin" valueType="num">
                                      <p:cBhvr additive="base">
                                        <p:cTn id="14" dur="500" fill="hold"/>
                                        <p:tgtEl>
                                          <p:spTgt spid="209719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097196"/>
                                        </p:tgtEl>
                                        <p:attrNameLst>
                                          <p:attrName>style.visibility</p:attrName>
                                        </p:attrNameLst>
                                      </p:cBhvr>
                                      <p:to>
                                        <p:strVal val="visible"/>
                                      </p:to>
                                    </p:set>
                                    <p:anim calcmode="lin" valueType="num">
                                      <p:cBhvr additive="base">
                                        <p:cTn id="17" dur="500" fill="hold"/>
                                        <p:tgtEl>
                                          <p:spTgt spid="2097196"/>
                                        </p:tgtEl>
                                        <p:attrNameLst>
                                          <p:attrName>ppt_x</p:attrName>
                                        </p:attrNameLst>
                                      </p:cBhvr>
                                      <p:tavLst>
                                        <p:tav tm="0">
                                          <p:val>
                                            <p:strVal val="#ppt_x"/>
                                          </p:val>
                                        </p:tav>
                                        <p:tav tm="100000">
                                          <p:val>
                                            <p:strVal val="#ppt_x"/>
                                          </p:val>
                                        </p:tav>
                                      </p:tavLst>
                                    </p:anim>
                                    <p:anim calcmode="lin" valueType="num">
                                      <p:cBhvr additive="base">
                                        <p:cTn id="18" dur="500" fill="hold"/>
                                        <p:tgtEl>
                                          <p:spTgt spid="209719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48985"/>
                                        </p:tgtEl>
                                        <p:attrNameLst>
                                          <p:attrName>style.visibility</p:attrName>
                                        </p:attrNameLst>
                                      </p:cBhvr>
                                      <p:to>
                                        <p:strVal val="visible"/>
                                      </p:to>
                                    </p:set>
                                    <p:anim calcmode="lin" valueType="num">
                                      <p:cBhvr additive="base">
                                        <p:cTn id="21" dur="500" fill="hold"/>
                                        <p:tgtEl>
                                          <p:spTgt spid="1048985"/>
                                        </p:tgtEl>
                                        <p:attrNameLst>
                                          <p:attrName>ppt_x</p:attrName>
                                        </p:attrNameLst>
                                      </p:cBhvr>
                                      <p:tavLst>
                                        <p:tav tm="0">
                                          <p:val>
                                            <p:strVal val="#ppt_x"/>
                                          </p:val>
                                        </p:tav>
                                        <p:tav tm="100000">
                                          <p:val>
                                            <p:strVal val="#ppt_x"/>
                                          </p:val>
                                        </p:tav>
                                      </p:tavLst>
                                    </p:anim>
                                    <p:anim calcmode="lin" valueType="num">
                                      <p:cBhvr additive="base">
                                        <p:cTn id="22" dur="500" fill="hold"/>
                                        <p:tgtEl>
                                          <p:spTgt spid="10489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84" grpId="0" animBg="1"/>
      <p:bldP spid="104898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97" name="图片 1"/>
          <p:cNvPicPr>
            <a:picLocks noChangeAspect="1"/>
          </p:cNvPicPr>
          <p:nvPr/>
        </p:nvPicPr>
        <p:blipFill>
          <a:blip r:embed="rId1"/>
          <a:stretch>
            <a:fillRect/>
          </a:stretch>
        </p:blipFill>
        <p:spPr>
          <a:xfrm>
            <a:off x="2349" y="-11741"/>
            <a:ext cx="12192826" cy="1006539"/>
          </a:xfrm>
          <a:prstGeom prst="rect">
            <a:avLst/>
          </a:prstGeom>
        </p:spPr>
      </p:pic>
      <p:sp>
        <p:nvSpPr>
          <p:cNvPr id="1048989" name="标题 3"/>
          <p:cNvSpPr txBox="1"/>
          <p:nvPr/>
        </p:nvSpPr>
        <p:spPr>
          <a:xfrm>
            <a:off x="408955" y="66427"/>
            <a:ext cx="3456384" cy="5542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a:solidFill>
                  <a:schemeClr val="bg1"/>
                </a:solidFill>
                <a:latin typeface="微软雅黑" panose="020B0503020204020204" pitchFamily="34" charset="-122"/>
                <a:ea typeface="微软雅黑" panose="020B0503020204020204" pitchFamily="34" charset="-122"/>
              </a:rPr>
              <a:t>数据集描述</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048990" name="矩形 3"/>
          <p:cNvSpPr/>
          <p:nvPr/>
        </p:nvSpPr>
        <p:spPr>
          <a:xfrm>
            <a:off x="-23093" y="6813376"/>
            <a:ext cx="12218268" cy="72008"/>
          </a:xfrm>
          <a:prstGeom prst="rect">
            <a:avLst/>
          </a:prstGeom>
          <a:solidFill>
            <a:srgbClr val="F29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991" name="文本框 4"/>
          <p:cNvSpPr txBox="1"/>
          <p:nvPr/>
        </p:nvSpPr>
        <p:spPr>
          <a:xfrm>
            <a:off x="2281163" y="5374134"/>
            <a:ext cx="2592288" cy="369332"/>
          </a:xfrm>
          <a:prstGeom prst="rect">
            <a:avLst/>
          </a:prstGeom>
          <a:noFill/>
        </p:spPr>
        <p:txBody>
          <a:bodyPr wrap="square" rtlCol="0">
            <a:spAutoFit/>
          </a:bodyPr>
          <a:lstStyle/>
          <a:p>
            <a:r>
              <a:rPr lang="zh-CN" altLang="en-US" b="1" dirty="0"/>
              <a:t>Heatmap（观察值分布）</a:t>
            </a:r>
            <a:endParaRPr lang="zh-CN" altLang="en-US" b="1" dirty="0"/>
          </a:p>
        </p:txBody>
      </p:sp>
      <p:pic>
        <p:nvPicPr>
          <p:cNvPr id="2097198" name="图片 3"/>
          <p:cNvPicPr>
            <a:picLocks noChangeAspect="1" noChangeArrowheads="1"/>
          </p:cNvPicPr>
          <p:nvPr/>
        </p:nvPicPr>
        <p:blipFill>
          <a:blip r:embed="rId2"/>
          <a:srcRect/>
          <a:stretch>
            <a:fillRect/>
          </a:stretch>
        </p:blipFill>
        <p:spPr>
          <a:xfrm>
            <a:off x="1417067" y="1158362"/>
            <a:ext cx="4476316" cy="3772515"/>
          </a:xfrm>
          <a:prstGeom prst="rect">
            <a:avLst/>
          </a:prstGeom>
          <a:noFill/>
          <a:ln>
            <a:noFill/>
          </a:ln>
        </p:spPr>
      </p:pic>
      <p:sp>
        <p:nvSpPr>
          <p:cNvPr id="1048992" name="文本框 6"/>
          <p:cNvSpPr txBox="1"/>
          <p:nvPr/>
        </p:nvSpPr>
        <p:spPr>
          <a:xfrm>
            <a:off x="8548076" y="5369234"/>
            <a:ext cx="2509726" cy="369332"/>
          </a:xfrm>
          <a:prstGeom prst="rect">
            <a:avLst/>
          </a:prstGeom>
          <a:noFill/>
        </p:spPr>
        <p:txBody>
          <a:bodyPr wrap="square" rtlCol="0">
            <a:spAutoFit/>
          </a:bodyPr>
          <a:lstStyle/>
          <a:p>
            <a:r>
              <a:rPr lang="zh-CN" altLang="en-US" b="1" dirty="0"/>
              <a:t>各标签数量</a:t>
            </a:r>
            <a:endParaRPr lang="zh-CN" altLang="en-US" b="1" dirty="0"/>
          </a:p>
        </p:txBody>
      </p:sp>
      <p:pic>
        <p:nvPicPr>
          <p:cNvPr id="2097199" name="图片 5"/>
          <p:cNvPicPr>
            <a:picLocks noChangeAspect="1" noChangeArrowheads="1"/>
          </p:cNvPicPr>
          <p:nvPr/>
        </p:nvPicPr>
        <p:blipFill>
          <a:blip r:embed="rId3"/>
          <a:srcRect/>
          <a:stretch>
            <a:fillRect/>
          </a:stretch>
        </p:blipFill>
        <p:spPr>
          <a:xfrm>
            <a:off x="6889675" y="1119434"/>
            <a:ext cx="4752528" cy="4033991"/>
          </a:xfrm>
          <a:prstGeom prst="rect">
            <a:avLst/>
          </a:prstGeom>
          <a:noFill/>
          <a:ln>
            <a:noFill/>
          </a:ln>
        </p:spPr>
      </p:pic>
      <p:sp>
        <p:nvSpPr>
          <p:cNvPr id="1048993" name="文本框 9"/>
          <p:cNvSpPr txBox="1"/>
          <p:nvPr/>
        </p:nvSpPr>
        <p:spPr>
          <a:xfrm>
            <a:off x="5486922" y="5698235"/>
            <a:ext cx="2805506" cy="369332"/>
          </a:xfrm>
          <a:prstGeom prst="rect">
            <a:avLst/>
          </a:prstGeom>
          <a:noFill/>
        </p:spPr>
        <p:txBody>
          <a:bodyPr wrap="square" rtlCol="0">
            <a:spAutoFit/>
          </a:bodyPr>
          <a:lstStyle/>
          <a:p>
            <a:r>
              <a:rPr lang="zh-CN" altLang="en-US" b="1" dirty="0"/>
              <a:t>相关性分析</a:t>
            </a:r>
            <a:endParaRPr lang="zh-CN" altLang="en-US" b="1" dirty="0"/>
          </a:p>
        </p:txBody>
      </p:sp>
      <p:pic>
        <p:nvPicPr>
          <p:cNvPr id="2097200" name="图片 7"/>
          <p:cNvPicPr>
            <a:picLocks noChangeAspect="1" noChangeArrowheads="1"/>
          </p:cNvPicPr>
          <p:nvPr/>
        </p:nvPicPr>
        <p:blipFill>
          <a:blip r:embed="rId4"/>
          <a:srcRect/>
          <a:stretch>
            <a:fillRect/>
          </a:stretch>
        </p:blipFill>
        <p:spPr>
          <a:xfrm>
            <a:off x="4025257" y="1584423"/>
            <a:ext cx="4120197" cy="2764821"/>
          </a:xfrm>
          <a:prstGeom prst="rect">
            <a:avLst/>
          </a:prstGeom>
          <a:noFill/>
          <a:ln>
            <a:noFill/>
          </a:ln>
        </p:spPr>
      </p:pic>
      <p:sp>
        <p:nvSpPr>
          <p:cNvPr id="1048994" name="文本框 15"/>
          <p:cNvSpPr txBox="1"/>
          <p:nvPr/>
        </p:nvSpPr>
        <p:spPr>
          <a:xfrm>
            <a:off x="4057618" y="4624438"/>
            <a:ext cx="4120196" cy="646331"/>
          </a:xfrm>
          <a:prstGeom prst="rect">
            <a:avLst/>
          </a:prstGeom>
          <a:noFill/>
        </p:spPr>
        <p:txBody>
          <a:bodyPr wrap="square" rtlCol="0">
            <a:spAutoFit/>
          </a:bodyPr>
          <a:lstStyle/>
          <a:p>
            <a:r>
              <a:rPr lang="zh-CN" altLang="en-US" dirty="0">
                <a:gradFill>
                  <a:gsLst>
                    <a:gs pos="0">
                      <a:srgbClr val="012D86"/>
                    </a:gs>
                    <a:gs pos="100000">
                      <a:srgbClr val="0E2557"/>
                    </a:gs>
                  </a:gsLst>
                  <a:lin scaled="0"/>
                </a:gradFill>
              </a:rPr>
              <a:t>花瓣的长度和宽度之间以及萼片的长短和花瓣的长宽具有比较明显的相关关系</a:t>
            </a:r>
            <a:endParaRPr lang="zh-CN" altLang="en-US" dirty="0">
              <a:gradFill>
                <a:gsLst>
                  <a:gs pos="0">
                    <a:srgbClr val="012D86"/>
                  </a:gs>
                  <a:gs pos="100000">
                    <a:srgbClr val="0E2557"/>
                  </a:gs>
                </a:gsLst>
                <a:lin scaled="0"/>
              </a:gradFill>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48990"/>
                                        </p:tgtEl>
                                        <p:attrNameLst>
                                          <p:attrName>style.visibility</p:attrName>
                                        </p:attrNameLst>
                                      </p:cBhvr>
                                      <p:to>
                                        <p:strVal val="visible"/>
                                      </p:to>
                                    </p:set>
                                    <p:anim calcmode="lin" valueType="num">
                                      <p:cBhvr additive="base">
                                        <p:cTn id="7" dur="500" fill="hold"/>
                                        <p:tgtEl>
                                          <p:spTgt spid="1048990"/>
                                        </p:tgtEl>
                                        <p:attrNameLst>
                                          <p:attrName>ppt_x</p:attrName>
                                        </p:attrNameLst>
                                      </p:cBhvr>
                                      <p:tavLst>
                                        <p:tav tm="0">
                                          <p:val>
                                            <p:strVal val="#ppt_x"/>
                                          </p:val>
                                        </p:tav>
                                        <p:tav tm="100000">
                                          <p:val>
                                            <p:strVal val="#ppt_x"/>
                                          </p:val>
                                        </p:tav>
                                      </p:tavLst>
                                    </p:anim>
                                    <p:anim calcmode="lin" valueType="num">
                                      <p:cBhvr additive="base">
                                        <p:cTn id="8" dur="500" fill="hold"/>
                                        <p:tgtEl>
                                          <p:spTgt spid="104899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2097198"/>
                                        </p:tgtEl>
                                        <p:attrNameLst>
                                          <p:attrName>ppt_x</p:attrName>
                                        </p:attrNameLst>
                                      </p:cBhvr>
                                      <p:tavLst>
                                        <p:tav tm="0">
                                          <p:val>
                                            <p:strVal val="ppt_x"/>
                                          </p:val>
                                        </p:tav>
                                        <p:tav tm="100000">
                                          <p:val>
                                            <p:strVal val="ppt_x"/>
                                          </p:val>
                                        </p:tav>
                                      </p:tavLst>
                                    </p:anim>
                                    <p:anim calcmode="lin" valueType="num">
                                      <p:cBhvr additive="base">
                                        <p:cTn id="13" dur="500"/>
                                        <p:tgtEl>
                                          <p:spTgt spid="2097198"/>
                                        </p:tgtEl>
                                        <p:attrNameLst>
                                          <p:attrName>ppt_y</p:attrName>
                                        </p:attrNameLst>
                                      </p:cBhvr>
                                      <p:tavLst>
                                        <p:tav tm="0">
                                          <p:val>
                                            <p:strVal val="ppt_y"/>
                                          </p:val>
                                        </p:tav>
                                        <p:tav tm="100000">
                                          <p:val>
                                            <p:strVal val="1+ppt_h/2"/>
                                          </p:val>
                                        </p:tav>
                                      </p:tavLst>
                                    </p:anim>
                                    <p:set>
                                      <p:cBhvr>
                                        <p:cTn id="14" dur="1" fill="hold">
                                          <p:stCondLst>
                                            <p:cond delay="499"/>
                                          </p:stCondLst>
                                        </p:cTn>
                                        <p:tgtEl>
                                          <p:spTgt spid="2097198"/>
                                        </p:tgtEl>
                                        <p:attrNameLst>
                                          <p:attrName>style.visibility</p:attrName>
                                        </p:attrNameLst>
                                      </p:cBhvr>
                                      <p:to>
                                        <p:strVal val="hidden"/>
                                      </p:to>
                                    </p:set>
                                  </p:childTnLst>
                                </p:cTn>
                              </p:par>
                              <p:par>
                                <p:cTn id="15" presetID="2" presetClass="exit" presetSubtype="4" fill="hold" grpId="0" nodeType="withEffect">
                                  <p:stCondLst>
                                    <p:cond delay="0"/>
                                  </p:stCondLst>
                                  <p:childTnLst>
                                    <p:anim calcmode="lin" valueType="num">
                                      <p:cBhvr additive="base">
                                        <p:cTn id="16" dur="500"/>
                                        <p:tgtEl>
                                          <p:spTgt spid="1048991"/>
                                        </p:tgtEl>
                                        <p:attrNameLst>
                                          <p:attrName>ppt_x</p:attrName>
                                        </p:attrNameLst>
                                      </p:cBhvr>
                                      <p:tavLst>
                                        <p:tav tm="0">
                                          <p:val>
                                            <p:strVal val="ppt_x"/>
                                          </p:val>
                                        </p:tav>
                                        <p:tav tm="100000">
                                          <p:val>
                                            <p:strVal val="ppt_x"/>
                                          </p:val>
                                        </p:tav>
                                      </p:tavLst>
                                    </p:anim>
                                    <p:anim calcmode="lin" valueType="num">
                                      <p:cBhvr additive="base">
                                        <p:cTn id="17" dur="500"/>
                                        <p:tgtEl>
                                          <p:spTgt spid="1048991"/>
                                        </p:tgtEl>
                                        <p:attrNameLst>
                                          <p:attrName>ppt_y</p:attrName>
                                        </p:attrNameLst>
                                      </p:cBhvr>
                                      <p:tavLst>
                                        <p:tav tm="0">
                                          <p:val>
                                            <p:strVal val="ppt_y"/>
                                          </p:val>
                                        </p:tav>
                                        <p:tav tm="100000">
                                          <p:val>
                                            <p:strVal val="1+ppt_h/2"/>
                                          </p:val>
                                        </p:tav>
                                      </p:tavLst>
                                    </p:anim>
                                    <p:set>
                                      <p:cBhvr>
                                        <p:cTn id="18" dur="1" fill="hold">
                                          <p:stCondLst>
                                            <p:cond delay="499"/>
                                          </p:stCondLst>
                                        </p:cTn>
                                        <p:tgtEl>
                                          <p:spTgt spid="1048991"/>
                                        </p:tgtEl>
                                        <p:attrNameLst>
                                          <p:attrName>style.visibility</p:attrName>
                                        </p:attrNameLst>
                                      </p:cBhvr>
                                      <p:to>
                                        <p:strVal val="hidden"/>
                                      </p:to>
                                    </p:set>
                                  </p:childTnLst>
                                </p:cTn>
                              </p:par>
                              <p:par>
                                <p:cTn id="19" presetID="2" presetClass="exit" presetSubtype="4" fill="hold" nodeType="withEffect">
                                  <p:stCondLst>
                                    <p:cond delay="0"/>
                                  </p:stCondLst>
                                  <p:childTnLst>
                                    <p:anim calcmode="lin" valueType="num">
                                      <p:cBhvr additive="base">
                                        <p:cTn id="20" dur="500"/>
                                        <p:tgtEl>
                                          <p:spTgt spid="2097199"/>
                                        </p:tgtEl>
                                        <p:attrNameLst>
                                          <p:attrName>ppt_x</p:attrName>
                                        </p:attrNameLst>
                                      </p:cBhvr>
                                      <p:tavLst>
                                        <p:tav tm="0">
                                          <p:val>
                                            <p:strVal val="ppt_x"/>
                                          </p:val>
                                        </p:tav>
                                        <p:tav tm="100000">
                                          <p:val>
                                            <p:strVal val="ppt_x"/>
                                          </p:val>
                                        </p:tav>
                                      </p:tavLst>
                                    </p:anim>
                                    <p:anim calcmode="lin" valueType="num">
                                      <p:cBhvr additive="base">
                                        <p:cTn id="21" dur="500"/>
                                        <p:tgtEl>
                                          <p:spTgt spid="2097199"/>
                                        </p:tgtEl>
                                        <p:attrNameLst>
                                          <p:attrName>ppt_y</p:attrName>
                                        </p:attrNameLst>
                                      </p:cBhvr>
                                      <p:tavLst>
                                        <p:tav tm="0">
                                          <p:val>
                                            <p:strVal val="ppt_y"/>
                                          </p:val>
                                        </p:tav>
                                        <p:tav tm="100000">
                                          <p:val>
                                            <p:strVal val="1+ppt_h/2"/>
                                          </p:val>
                                        </p:tav>
                                      </p:tavLst>
                                    </p:anim>
                                    <p:set>
                                      <p:cBhvr>
                                        <p:cTn id="22" dur="1" fill="hold">
                                          <p:stCondLst>
                                            <p:cond delay="499"/>
                                          </p:stCondLst>
                                        </p:cTn>
                                        <p:tgtEl>
                                          <p:spTgt spid="2097199"/>
                                        </p:tgtEl>
                                        <p:attrNameLst>
                                          <p:attrName>style.visibility</p:attrName>
                                        </p:attrNameLst>
                                      </p:cBhvr>
                                      <p:to>
                                        <p:strVal val="hidden"/>
                                      </p:to>
                                    </p:set>
                                  </p:childTnLst>
                                </p:cTn>
                              </p:par>
                              <p:par>
                                <p:cTn id="23" presetID="2" presetClass="exit" presetSubtype="4" fill="hold" grpId="0" nodeType="withEffect">
                                  <p:stCondLst>
                                    <p:cond delay="0"/>
                                  </p:stCondLst>
                                  <p:childTnLst>
                                    <p:anim calcmode="lin" valueType="num">
                                      <p:cBhvr additive="base">
                                        <p:cTn id="24" dur="500"/>
                                        <p:tgtEl>
                                          <p:spTgt spid="1048992"/>
                                        </p:tgtEl>
                                        <p:attrNameLst>
                                          <p:attrName>ppt_x</p:attrName>
                                        </p:attrNameLst>
                                      </p:cBhvr>
                                      <p:tavLst>
                                        <p:tav tm="0">
                                          <p:val>
                                            <p:strVal val="ppt_x"/>
                                          </p:val>
                                        </p:tav>
                                        <p:tav tm="100000">
                                          <p:val>
                                            <p:strVal val="ppt_x"/>
                                          </p:val>
                                        </p:tav>
                                      </p:tavLst>
                                    </p:anim>
                                    <p:anim calcmode="lin" valueType="num">
                                      <p:cBhvr additive="base">
                                        <p:cTn id="25" dur="500"/>
                                        <p:tgtEl>
                                          <p:spTgt spid="1048992"/>
                                        </p:tgtEl>
                                        <p:attrNameLst>
                                          <p:attrName>ppt_y</p:attrName>
                                        </p:attrNameLst>
                                      </p:cBhvr>
                                      <p:tavLst>
                                        <p:tav tm="0">
                                          <p:val>
                                            <p:strVal val="ppt_y"/>
                                          </p:val>
                                        </p:tav>
                                        <p:tav tm="100000">
                                          <p:val>
                                            <p:strVal val="1+ppt_h/2"/>
                                          </p:val>
                                        </p:tav>
                                      </p:tavLst>
                                    </p:anim>
                                    <p:set>
                                      <p:cBhvr>
                                        <p:cTn id="26" dur="1" fill="hold">
                                          <p:stCondLst>
                                            <p:cond delay="499"/>
                                          </p:stCondLst>
                                        </p:cTn>
                                        <p:tgtEl>
                                          <p:spTgt spid="104899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2" nodeType="clickEffect">
                                  <p:stCondLst>
                                    <p:cond delay="0"/>
                                  </p:stCondLst>
                                  <p:childTnLst>
                                    <p:set>
                                      <p:cBhvr>
                                        <p:cTn id="30" dur="1" fill="hold">
                                          <p:stCondLst>
                                            <p:cond delay="0"/>
                                          </p:stCondLst>
                                        </p:cTn>
                                        <p:tgtEl>
                                          <p:spTgt spid="1048994"/>
                                        </p:tgtEl>
                                        <p:attrNameLst>
                                          <p:attrName>style.visibility</p:attrName>
                                        </p:attrNameLst>
                                      </p:cBhvr>
                                      <p:to>
                                        <p:strVal val="visible"/>
                                      </p:to>
                                    </p:set>
                                    <p:anim calcmode="lin" valueType="num">
                                      <p:cBhvr additive="base">
                                        <p:cTn id="31" dur="500" fill="hold"/>
                                        <p:tgtEl>
                                          <p:spTgt spid="1048994"/>
                                        </p:tgtEl>
                                        <p:attrNameLst>
                                          <p:attrName>ppt_x</p:attrName>
                                        </p:attrNameLst>
                                      </p:cBhvr>
                                      <p:tavLst>
                                        <p:tav tm="0">
                                          <p:val>
                                            <p:strVal val="#ppt_x"/>
                                          </p:val>
                                        </p:tav>
                                        <p:tav tm="100000">
                                          <p:val>
                                            <p:strVal val="#ppt_x"/>
                                          </p:val>
                                        </p:tav>
                                      </p:tavLst>
                                    </p:anim>
                                    <p:anim calcmode="lin" valueType="num">
                                      <p:cBhvr additive="base">
                                        <p:cTn id="32" dur="500" fill="hold"/>
                                        <p:tgtEl>
                                          <p:spTgt spid="104899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48993"/>
                                        </p:tgtEl>
                                        <p:attrNameLst>
                                          <p:attrName>style.visibility</p:attrName>
                                        </p:attrNameLst>
                                      </p:cBhvr>
                                      <p:to>
                                        <p:strVal val="visible"/>
                                      </p:to>
                                    </p:set>
                                    <p:anim calcmode="lin" valueType="num">
                                      <p:cBhvr additive="base">
                                        <p:cTn id="35" dur="500" fill="hold"/>
                                        <p:tgtEl>
                                          <p:spTgt spid="1048993"/>
                                        </p:tgtEl>
                                        <p:attrNameLst>
                                          <p:attrName>ppt_x</p:attrName>
                                        </p:attrNameLst>
                                      </p:cBhvr>
                                      <p:tavLst>
                                        <p:tav tm="0">
                                          <p:val>
                                            <p:strVal val="#ppt_x"/>
                                          </p:val>
                                        </p:tav>
                                        <p:tav tm="100000">
                                          <p:val>
                                            <p:strVal val="#ppt_x"/>
                                          </p:val>
                                        </p:tav>
                                      </p:tavLst>
                                    </p:anim>
                                    <p:anim calcmode="lin" valueType="num">
                                      <p:cBhvr additive="base">
                                        <p:cTn id="36" dur="500" fill="hold"/>
                                        <p:tgtEl>
                                          <p:spTgt spid="104899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097200"/>
                                        </p:tgtEl>
                                        <p:attrNameLst>
                                          <p:attrName>style.visibility</p:attrName>
                                        </p:attrNameLst>
                                      </p:cBhvr>
                                      <p:to>
                                        <p:strVal val="visible"/>
                                      </p:to>
                                    </p:set>
                                    <p:anim calcmode="lin" valueType="num">
                                      <p:cBhvr additive="base">
                                        <p:cTn id="39" dur="500" fill="hold"/>
                                        <p:tgtEl>
                                          <p:spTgt spid="2097200"/>
                                        </p:tgtEl>
                                        <p:attrNameLst>
                                          <p:attrName>ppt_x</p:attrName>
                                        </p:attrNameLst>
                                      </p:cBhvr>
                                      <p:tavLst>
                                        <p:tav tm="0">
                                          <p:val>
                                            <p:strVal val="#ppt_x"/>
                                          </p:val>
                                        </p:tav>
                                        <p:tav tm="100000">
                                          <p:val>
                                            <p:strVal val="#ppt_x"/>
                                          </p:val>
                                        </p:tav>
                                      </p:tavLst>
                                    </p:anim>
                                    <p:anim calcmode="lin" valueType="num">
                                      <p:cBhvr additive="base">
                                        <p:cTn id="40" dur="500" fill="hold"/>
                                        <p:tgtEl>
                                          <p:spTgt spid="20972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90" grpId="0" bldLvl="0" animBg="1"/>
      <p:bldP spid="1048991" grpId="0"/>
      <p:bldP spid="1048992" grpId="0"/>
      <p:bldP spid="1048993" grpId="0"/>
      <p:bldP spid="1048994" grpId="1"/>
      <p:bldP spid="1048994" grpId="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01" name="图片 1"/>
          <p:cNvPicPr>
            <a:picLocks noChangeAspect="1"/>
          </p:cNvPicPr>
          <p:nvPr/>
        </p:nvPicPr>
        <p:blipFill>
          <a:blip r:embed="rId1"/>
          <a:stretch>
            <a:fillRect/>
          </a:stretch>
        </p:blipFill>
        <p:spPr>
          <a:xfrm>
            <a:off x="2349" y="-11741"/>
            <a:ext cx="12192826" cy="1006539"/>
          </a:xfrm>
          <a:prstGeom prst="rect">
            <a:avLst/>
          </a:prstGeom>
        </p:spPr>
      </p:pic>
      <p:sp>
        <p:nvSpPr>
          <p:cNvPr id="1048998" name="标题 3"/>
          <p:cNvSpPr txBox="1"/>
          <p:nvPr/>
        </p:nvSpPr>
        <p:spPr>
          <a:xfrm>
            <a:off x="408955" y="66427"/>
            <a:ext cx="3456384" cy="5542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a:solidFill>
                  <a:schemeClr val="bg1"/>
                </a:solidFill>
                <a:latin typeface="微软雅黑" panose="020B0503020204020204" pitchFamily="34" charset="-122"/>
                <a:ea typeface="微软雅黑" panose="020B0503020204020204" pitchFamily="34" charset="-122"/>
              </a:rPr>
              <a:t>数据集描述</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048999" name="矩形 3"/>
          <p:cNvSpPr/>
          <p:nvPr/>
        </p:nvSpPr>
        <p:spPr>
          <a:xfrm>
            <a:off x="-23093" y="6813376"/>
            <a:ext cx="12218268" cy="72008"/>
          </a:xfrm>
          <a:prstGeom prst="rect">
            <a:avLst/>
          </a:prstGeom>
          <a:solidFill>
            <a:srgbClr val="F29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97202" name="图片 14"/>
          <p:cNvPicPr>
            <a:picLocks noChangeAspect="1" noChangeArrowheads="1"/>
          </p:cNvPicPr>
          <p:nvPr/>
        </p:nvPicPr>
        <p:blipFill>
          <a:blip r:embed="rId2"/>
          <a:srcRect/>
          <a:stretch>
            <a:fillRect/>
          </a:stretch>
        </p:blipFill>
        <p:spPr>
          <a:xfrm>
            <a:off x="919162" y="1083945"/>
            <a:ext cx="5274310" cy="4568190"/>
          </a:xfrm>
          <a:prstGeom prst="rect">
            <a:avLst/>
          </a:prstGeom>
          <a:noFill/>
          <a:ln>
            <a:noFill/>
          </a:ln>
        </p:spPr>
      </p:pic>
      <p:sp>
        <p:nvSpPr>
          <p:cNvPr id="1049000" name="文本框 4"/>
          <p:cNvSpPr txBox="1"/>
          <p:nvPr/>
        </p:nvSpPr>
        <p:spPr>
          <a:xfrm>
            <a:off x="6817667" y="1721485"/>
            <a:ext cx="4608652" cy="2953373"/>
          </a:xfrm>
          <a:prstGeom prst="rect">
            <a:avLst/>
          </a:prstGeom>
          <a:noFill/>
        </p:spPr>
        <p:txBody>
          <a:bodyPr wrap="square" rtlCol="0">
            <a:spAutoFit/>
          </a:bodyPr>
          <a:lstStyle/>
          <a:p>
            <a:pPr indent="457200" fontAlgn="auto">
              <a:lnSpc>
                <a:spcPct val="150000"/>
              </a:lnSpc>
            </a:pPr>
            <a:r>
              <a:rPr lang="zh-CN" altLang="en-US" dirty="0"/>
              <a:t>从经过hue分类后的pairplot中发现，不论是从对角线上的分布图还是从分类后的散点图，都可以看出对于不同种类的花，其萼片长、花瓣长、花瓣宽的分布差异较大，即这些属性可以帮助我们进行识别。</a:t>
            </a:r>
            <a:endParaRPr lang="zh-CN" altLang="en-US" dirty="0"/>
          </a:p>
          <a:p>
            <a:pPr indent="457200" fontAlgn="auto">
              <a:lnSpc>
                <a:spcPct val="150000"/>
              </a:lnSpc>
            </a:pPr>
            <a:r>
              <a:rPr lang="zh-CN" altLang="en-US" dirty="0"/>
              <a:t>比如，对于萼片、花瓣长度较短，花瓣宽度较窄的花，那么它大概率是山鸢尾。</a:t>
            </a:r>
            <a:endParaRPr lang="zh-CN" altLang="en-US" dirty="0"/>
          </a:p>
        </p:txBody>
      </p:sp>
      <p:sp>
        <p:nvSpPr>
          <p:cNvPr id="1049001" name="文本框 5"/>
          <p:cNvSpPr txBox="1"/>
          <p:nvPr/>
        </p:nvSpPr>
        <p:spPr>
          <a:xfrm>
            <a:off x="2641203" y="5864455"/>
            <a:ext cx="1644015" cy="368300"/>
          </a:xfrm>
          <a:prstGeom prst="rect">
            <a:avLst/>
          </a:prstGeom>
          <a:noFill/>
        </p:spPr>
        <p:txBody>
          <a:bodyPr wrap="square" rtlCol="0">
            <a:spAutoFit/>
          </a:bodyPr>
          <a:lstStyle/>
          <a:p>
            <a:r>
              <a:rPr lang="en-US" altLang="zh-CN" b="1" dirty="0"/>
              <a:t>hue</a:t>
            </a:r>
            <a:r>
              <a:rPr lang="zh-CN" altLang="en-US" b="1" dirty="0"/>
              <a:t>分类</a:t>
            </a:r>
            <a:endParaRPr lang="zh-CN" altLang="en-US" b="1" dirty="0"/>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48999"/>
                                        </p:tgtEl>
                                        <p:attrNameLst>
                                          <p:attrName>style.visibility</p:attrName>
                                        </p:attrNameLst>
                                      </p:cBhvr>
                                      <p:to>
                                        <p:strVal val="visible"/>
                                      </p:to>
                                    </p:set>
                                    <p:anim calcmode="lin" valueType="num">
                                      <p:cBhvr additive="base">
                                        <p:cTn id="7" dur="500" fill="hold"/>
                                        <p:tgtEl>
                                          <p:spTgt spid="1048999"/>
                                        </p:tgtEl>
                                        <p:attrNameLst>
                                          <p:attrName>ppt_x</p:attrName>
                                        </p:attrNameLst>
                                      </p:cBhvr>
                                      <p:tavLst>
                                        <p:tav tm="0">
                                          <p:val>
                                            <p:strVal val="#ppt_x"/>
                                          </p:val>
                                        </p:tav>
                                        <p:tav tm="100000">
                                          <p:val>
                                            <p:strVal val="#ppt_x"/>
                                          </p:val>
                                        </p:tav>
                                      </p:tavLst>
                                    </p:anim>
                                    <p:anim calcmode="lin" valueType="num">
                                      <p:cBhvr additive="base">
                                        <p:cTn id="8" dur="500" fill="hold"/>
                                        <p:tgtEl>
                                          <p:spTgt spid="104899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9" presetClass="entr" presetSubtype="0" fill="hold" grpId="0" nodeType="clickEffect">
                                  <p:stCondLst>
                                    <p:cond delay="0"/>
                                  </p:stCondLst>
                                  <p:childTnLst>
                                    <p:set>
                                      <p:cBhvr>
                                        <p:cTn id="12" dur="1" fill="hold">
                                          <p:stCondLst>
                                            <p:cond delay="0"/>
                                          </p:stCondLst>
                                        </p:cTn>
                                        <p:tgtEl>
                                          <p:spTgt spid="1049000"/>
                                        </p:tgtEl>
                                        <p:attrNameLst>
                                          <p:attrName>style.visibility</p:attrName>
                                        </p:attrNameLst>
                                      </p:cBhvr>
                                      <p:to>
                                        <p:strVal val="visible"/>
                                      </p:to>
                                    </p:set>
                                    <p:anim calcmode="lin" valueType="num">
                                      <p:cBhvr>
                                        <p:cTn id="13" dur="1000" fill="hold"/>
                                        <p:tgtEl>
                                          <p:spTgt spid="1049000"/>
                                        </p:tgtEl>
                                        <p:attrNameLst>
                                          <p:attrName>ppt_x</p:attrName>
                                        </p:attrNameLst>
                                      </p:cBhvr>
                                      <p:tavLst>
                                        <p:tav tm="0">
                                          <p:val>
                                            <p:strVal val="#ppt_x-.2"/>
                                          </p:val>
                                        </p:tav>
                                        <p:tav tm="100000">
                                          <p:val>
                                            <p:strVal val="#ppt_x"/>
                                          </p:val>
                                        </p:tav>
                                      </p:tavLst>
                                    </p:anim>
                                    <p:anim calcmode="lin" valueType="num">
                                      <p:cBhvr>
                                        <p:cTn id="14" dur="1000" fill="hold"/>
                                        <p:tgtEl>
                                          <p:spTgt spid="1049000"/>
                                        </p:tgtEl>
                                        <p:attrNameLst>
                                          <p:attrName>ppt_y</p:attrName>
                                        </p:attrNameLst>
                                      </p:cBhvr>
                                      <p:tavLst>
                                        <p:tav tm="0">
                                          <p:val>
                                            <p:strVal val="#ppt_y"/>
                                          </p:val>
                                        </p:tav>
                                        <p:tav tm="100000">
                                          <p:val>
                                            <p:strVal val="#ppt_y"/>
                                          </p:val>
                                        </p:tav>
                                      </p:tavLst>
                                    </p:anim>
                                    <p:animEffect transition="in" filter="wipe(right)" prLst="gradientSize: 0.1">
                                      <p:cBhvr>
                                        <p:cTn id="15" dur="1000"/>
                                        <p:tgtEl>
                                          <p:spTgt spid="10490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99" grpId="0" bldLvl="0" animBg="1"/>
      <p:bldP spid="1049000" grpId="0"/>
      <p:bldP spid="1049000"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03" name="图片 1"/>
          <p:cNvPicPr>
            <a:picLocks noChangeAspect="1"/>
          </p:cNvPicPr>
          <p:nvPr/>
        </p:nvPicPr>
        <p:blipFill>
          <a:blip r:embed="rId1"/>
          <a:stretch>
            <a:fillRect/>
          </a:stretch>
        </p:blipFill>
        <p:spPr>
          <a:xfrm>
            <a:off x="2349" y="-11741"/>
            <a:ext cx="12192826" cy="1006539"/>
          </a:xfrm>
          <a:prstGeom prst="rect">
            <a:avLst/>
          </a:prstGeom>
        </p:spPr>
      </p:pic>
      <p:sp>
        <p:nvSpPr>
          <p:cNvPr id="1049002" name="标题 3"/>
          <p:cNvSpPr txBox="1"/>
          <p:nvPr/>
        </p:nvSpPr>
        <p:spPr>
          <a:xfrm>
            <a:off x="408955" y="66427"/>
            <a:ext cx="3456384" cy="5542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a:solidFill>
                  <a:schemeClr val="bg1"/>
                </a:solidFill>
                <a:latin typeface="微软雅黑" panose="020B0503020204020204" pitchFamily="34" charset="-122"/>
                <a:ea typeface="微软雅黑" panose="020B0503020204020204" pitchFamily="34" charset="-122"/>
              </a:rPr>
              <a:t>数据预处理</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049003" name="矩形 3"/>
          <p:cNvSpPr/>
          <p:nvPr/>
        </p:nvSpPr>
        <p:spPr>
          <a:xfrm>
            <a:off x="-23093" y="6813376"/>
            <a:ext cx="12218268" cy="72008"/>
          </a:xfrm>
          <a:prstGeom prst="rect">
            <a:avLst/>
          </a:prstGeom>
          <a:solidFill>
            <a:srgbClr val="F29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97204" name="图片 2"/>
          <p:cNvPicPr>
            <a:picLocks noChangeAspect="1" noChangeArrowheads="1"/>
          </p:cNvPicPr>
          <p:nvPr/>
        </p:nvPicPr>
        <p:blipFill>
          <a:blip r:embed="rId2"/>
          <a:srcRect/>
          <a:stretch>
            <a:fillRect/>
          </a:stretch>
        </p:blipFill>
        <p:spPr>
          <a:xfrm>
            <a:off x="408955" y="1207453"/>
            <a:ext cx="5274310" cy="3515995"/>
          </a:xfrm>
          <a:prstGeom prst="rect">
            <a:avLst/>
          </a:prstGeom>
          <a:noFill/>
          <a:ln>
            <a:noFill/>
          </a:ln>
        </p:spPr>
      </p:pic>
      <p:sp>
        <p:nvSpPr>
          <p:cNvPr id="1049004" name="文本框 87"/>
          <p:cNvSpPr txBox="1"/>
          <p:nvPr/>
        </p:nvSpPr>
        <p:spPr>
          <a:xfrm>
            <a:off x="2209155" y="4877630"/>
            <a:ext cx="2367280" cy="368300"/>
          </a:xfrm>
          <a:prstGeom prst="rect">
            <a:avLst/>
          </a:prstGeom>
          <a:noFill/>
        </p:spPr>
        <p:txBody>
          <a:bodyPr wrap="square" rtlCol="0">
            <a:spAutoFit/>
          </a:bodyPr>
          <a:lstStyle/>
          <a:p>
            <a:r>
              <a:rPr lang="zh-CN" altLang="en-US"/>
              <a:t>缺失值统计图</a:t>
            </a:r>
            <a:endParaRPr lang="zh-CN" altLang="en-US"/>
          </a:p>
        </p:txBody>
      </p:sp>
      <p:sp>
        <p:nvSpPr>
          <p:cNvPr id="1049005" name="文本框 88"/>
          <p:cNvSpPr txBox="1"/>
          <p:nvPr/>
        </p:nvSpPr>
        <p:spPr>
          <a:xfrm>
            <a:off x="1401752" y="5400112"/>
            <a:ext cx="3982085" cy="368300"/>
          </a:xfrm>
          <a:prstGeom prst="rect">
            <a:avLst/>
          </a:prstGeom>
          <a:noFill/>
        </p:spPr>
        <p:txBody>
          <a:bodyPr wrap="square" rtlCol="0">
            <a:spAutoFit/>
          </a:bodyPr>
          <a:lstStyle/>
          <a:p>
            <a:r>
              <a:rPr lang="zh-CN" altLang="en-US" dirty="0"/>
              <a:t>可以看出本数据集没有缺失值</a:t>
            </a:r>
            <a:endParaRPr lang="zh-CN" altLang="en-US" dirty="0"/>
          </a:p>
        </p:txBody>
      </p:sp>
      <p:pic>
        <p:nvPicPr>
          <p:cNvPr id="2097205" name="图片 1"/>
          <p:cNvPicPr>
            <a:picLocks noChangeAspect="1" noChangeArrowheads="1"/>
          </p:cNvPicPr>
          <p:nvPr/>
        </p:nvPicPr>
        <p:blipFill>
          <a:blip r:embed="rId3"/>
          <a:srcRect/>
          <a:stretch>
            <a:fillRect/>
          </a:stretch>
        </p:blipFill>
        <p:spPr>
          <a:xfrm>
            <a:off x="6477198" y="1207453"/>
            <a:ext cx="5274310" cy="3516630"/>
          </a:xfrm>
          <a:prstGeom prst="rect">
            <a:avLst/>
          </a:prstGeom>
          <a:noFill/>
          <a:ln>
            <a:noFill/>
          </a:ln>
        </p:spPr>
      </p:pic>
      <p:sp>
        <p:nvSpPr>
          <p:cNvPr id="1049006" name="文本框 90"/>
          <p:cNvSpPr txBox="1"/>
          <p:nvPr>
            <p:custDataLst>
              <p:tags r:id="rId4"/>
            </p:custDataLst>
          </p:nvPr>
        </p:nvSpPr>
        <p:spPr>
          <a:xfrm>
            <a:off x="6097587" y="5004732"/>
            <a:ext cx="5994811" cy="646331"/>
          </a:xfrm>
          <a:prstGeom prst="rect">
            <a:avLst/>
          </a:prstGeom>
          <a:noFill/>
        </p:spPr>
        <p:txBody>
          <a:bodyPr wrap="square" rtlCol="0">
            <a:spAutoFit/>
          </a:bodyPr>
          <a:lstStyle/>
          <a:p>
            <a:pPr indent="457200" algn="just"/>
            <a:r>
              <a:rPr lang="zh-CN" altLang="en-US" dirty="0"/>
              <a:t>对极端值进行处理，保留指标1%-99%的数据，&gt;99%的数据由99%分位数代替，&lt;1%的数据由1%分位数代替。</a:t>
            </a:r>
            <a:endParaRPr lang="zh-CN" altLang="zh-CN" dirty="0"/>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49003"/>
                                        </p:tgtEl>
                                        <p:attrNameLst>
                                          <p:attrName>style.visibility</p:attrName>
                                        </p:attrNameLst>
                                      </p:cBhvr>
                                      <p:to>
                                        <p:strVal val="visible"/>
                                      </p:to>
                                    </p:set>
                                    <p:anim calcmode="lin" valueType="num">
                                      <p:cBhvr additive="base">
                                        <p:cTn id="7" dur="500" fill="hold"/>
                                        <p:tgtEl>
                                          <p:spTgt spid="1049003"/>
                                        </p:tgtEl>
                                        <p:attrNameLst>
                                          <p:attrName>ppt_x</p:attrName>
                                        </p:attrNameLst>
                                      </p:cBhvr>
                                      <p:tavLst>
                                        <p:tav tm="0">
                                          <p:val>
                                            <p:strVal val="#ppt_x"/>
                                          </p:val>
                                        </p:tav>
                                        <p:tav tm="100000">
                                          <p:val>
                                            <p:strVal val="#ppt_x"/>
                                          </p:val>
                                        </p:tav>
                                      </p:tavLst>
                                    </p:anim>
                                    <p:anim calcmode="lin" valueType="num">
                                      <p:cBhvr additive="base">
                                        <p:cTn id="8" dur="500" fill="hold"/>
                                        <p:tgtEl>
                                          <p:spTgt spid="10490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049005"/>
                                        </p:tgtEl>
                                        <p:attrNameLst>
                                          <p:attrName>style.visibility</p:attrName>
                                        </p:attrNameLst>
                                      </p:cBhvr>
                                      <p:to>
                                        <p:strVal val="visible"/>
                                      </p:to>
                                    </p:set>
                                    <p:animEffect transition="in" filter="box(in)">
                                      <p:cBhvr>
                                        <p:cTn id="13" dur="2000"/>
                                        <p:tgtEl>
                                          <p:spTgt spid="104900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490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03" grpId="0" animBg="1"/>
      <p:bldP spid="1049005" grpId="0"/>
      <p:bldP spid="1049005" grpId="1"/>
      <p:bldP spid="1049006" grpId="0"/>
      <p:bldP spid="1049006"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49" y="-11741"/>
            <a:ext cx="12192826" cy="1006539"/>
          </a:xfrm>
          <a:prstGeom prst="rect">
            <a:avLst/>
          </a:prstGeom>
        </p:spPr>
      </p:pic>
      <p:sp>
        <p:nvSpPr>
          <p:cNvPr id="3" name="标题 3"/>
          <p:cNvSpPr txBox="1"/>
          <p:nvPr/>
        </p:nvSpPr>
        <p:spPr>
          <a:xfrm>
            <a:off x="408955" y="66427"/>
            <a:ext cx="3456384" cy="5542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a:solidFill>
                  <a:schemeClr val="bg1"/>
                </a:solidFill>
                <a:latin typeface="微软雅黑" panose="020B0503020204020204" pitchFamily="34" charset="-122"/>
                <a:ea typeface="微软雅黑" panose="020B0503020204020204" pitchFamily="34" charset="-122"/>
              </a:rPr>
              <a:t>多项式函数阶数</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23093" y="6813376"/>
            <a:ext cx="12218268" cy="72008"/>
          </a:xfrm>
          <a:prstGeom prst="rect">
            <a:avLst/>
          </a:prstGeom>
          <a:solidFill>
            <a:srgbClr val="F29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068705" y="1852295"/>
            <a:ext cx="3458845" cy="368300"/>
          </a:xfrm>
          <a:prstGeom prst="rect">
            <a:avLst/>
          </a:prstGeom>
          <a:noFill/>
        </p:spPr>
        <p:txBody>
          <a:bodyPr wrap="square" rtlCol="0">
            <a:spAutoFit/>
          </a:bodyPr>
          <a:lstStyle/>
          <a:p>
            <a:r>
              <a:rPr lang="zh-CN" altLang="en-US" b="1"/>
              <a:t>划分训练集和数据集</a:t>
            </a:r>
            <a:endParaRPr lang="zh-CN" altLang="en-US" b="1"/>
          </a:p>
        </p:txBody>
      </p:sp>
      <p:sp>
        <p:nvSpPr>
          <p:cNvPr id="15" name="文本框 14"/>
          <p:cNvSpPr txBox="1"/>
          <p:nvPr/>
        </p:nvSpPr>
        <p:spPr>
          <a:xfrm>
            <a:off x="6649085" y="1780540"/>
            <a:ext cx="5160645" cy="368300"/>
          </a:xfrm>
          <a:prstGeom prst="rect">
            <a:avLst/>
          </a:prstGeom>
          <a:noFill/>
        </p:spPr>
        <p:txBody>
          <a:bodyPr wrap="square" rtlCol="0">
            <a:spAutoFit/>
          </a:bodyPr>
          <a:lstStyle/>
          <a:p>
            <a:r>
              <a:rPr lang="zh-CN" altLang="en-US" b="1"/>
              <a:t>用不同阶数的</a:t>
            </a:r>
            <a:r>
              <a:rPr lang="en-US" altLang="zh-CN" b="1"/>
              <a:t>SVC</a:t>
            </a:r>
            <a:r>
              <a:rPr lang="zh-CN" altLang="en-US" b="1"/>
              <a:t>模型训练数据并预测</a:t>
            </a:r>
            <a:endParaRPr lang="zh-CN" altLang="en-US" b="1"/>
          </a:p>
        </p:txBody>
      </p:sp>
      <p:pic>
        <p:nvPicPr>
          <p:cNvPr id="18" name="图片 17"/>
          <p:cNvPicPr>
            <a:picLocks noChangeAspect="1"/>
          </p:cNvPicPr>
          <p:nvPr/>
        </p:nvPicPr>
        <p:blipFill>
          <a:blip r:embed="rId2"/>
          <a:stretch>
            <a:fillRect/>
          </a:stretch>
        </p:blipFill>
        <p:spPr>
          <a:xfrm>
            <a:off x="408940" y="2465705"/>
            <a:ext cx="5654040" cy="2575560"/>
          </a:xfrm>
          <a:prstGeom prst="rect">
            <a:avLst/>
          </a:prstGeom>
        </p:spPr>
      </p:pic>
      <p:pic>
        <p:nvPicPr>
          <p:cNvPr id="19" name="图片 18"/>
          <p:cNvPicPr>
            <a:picLocks noChangeAspect="1"/>
          </p:cNvPicPr>
          <p:nvPr/>
        </p:nvPicPr>
        <p:blipFill>
          <a:blip r:embed="rId3"/>
          <a:stretch>
            <a:fillRect/>
          </a:stretch>
        </p:blipFill>
        <p:spPr>
          <a:xfrm>
            <a:off x="6404610" y="2439670"/>
            <a:ext cx="5649595" cy="19780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49" y="-11741"/>
            <a:ext cx="12192826" cy="1006539"/>
          </a:xfrm>
          <a:prstGeom prst="rect">
            <a:avLst/>
          </a:prstGeom>
        </p:spPr>
      </p:pic>
      <p:sp>
        <p:nvSpPr>
          <p:cNvPr id="3" name="标题 3"/>
          <p:cNvSpPr txBox="1"/>
          <p:nvPr/>
        </p:nvSpPr>
        <p:spPr>
          <a:xfrm>
            <a:off x="408955" y="66427"/>
            <a:ext cx="3456384" cy="5542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a:solidFill>
                  <a:schemeClr val="bg1"/>
                </a:solidFill>
                <a:latin typeface="微软雅黑" panose="020B0503020204020204" pitchFamily="34" charset="-122"/>
                <a:ea typeface="微软雅黑" panose="020B0503020204020204" pitchFamily="34" charset="-122"/>
              </a:rPr>
              <a:t>多项式函数阶数</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23093" y="6813376"/>
            <a:ext cx="12218268" cy="72008"/>
          </a:xfrm>
          <a:prstGeom prst="rect">
            <a:avLst/>
          </a:prstGeom>
          <a:solidFill>
            <a:srgbClr val="F29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794385" y="1734820"/>
            <a:ext cx="3660140" cy="3096360"/>
          </a:xfrm>
          <a:prstGeom prst="rect">
            <a:avLst/>
          </a:prstGeom>
          <a:noFill/>
        </p:spPr>
        <p:txBody>
          <a:bodyPr wrap="square" rtlCol="0">
            <a:spAutoFit/>
          </a:bodyPr>
          <a:lstStyle/>
          <a:p>
            <a:pPr fontAlgn="auto">
              <a:lnSpc>
                <a:spcPct val="150000"/>
              </a:lnSpc>
            </a:pPr>
            <a:r>
              <a:rPr lang="zh-CN" altLang="en-US" sz="2400" b="1" dirty="0"/>
              <a:t>模型训练：</a:t>
            </a:r>
            <a:endParaRPr lang="zh-CN" altLang="en-US" b="1" dirty="0"/>
          </a:p>
          <a:p>
            <a:pPr fontAlgn="auto">
              <a:lnSpc>
                <a:spcPct val="150000"/>
              </a:lnSpc>
            </a:pPr>
            <a:r>
              <a:rPr lang="zh-CN" altLang="en-US" dirty="0"/>
              <a:t>调用</a:t>
            </a:r>
            <a:r>
              <a:rPr lang="en-US" altLang="zh-CN" dirty="0" err="1"/>
              <a:t>sklearn.model_selecti</a:t>
            </a:r>
            <a:r>
              <a:rPr lang="zh-CN" altLang="zh-CN" dirty="0"/>
              <a:t>中的</a:t>
            </a:r>
            <a:r>
              <a:rPr lang="en-US" altLang="zh-CN" dirty="0" err="1"/>
              <a:t>GridSearchCV</a:t>
            </a:r>
            <a:endParaRPr lang="en-US" altLang="zh-CN" dirty="0"/>
          </a:p>
          <a:p>
            <a:pPr fontAlgn="auto">
              <a:lnSpc>
                <a:spcPct val="150000"/>
              </a:lnSpc>
            </a:pPr>
            <a:r>
              <a:rPr lang="zh-CN" altLang="en-US" dirty="0"/>
              <a:t>使用五折交叉验证，</a:t>
            </a:r>
            <a:r>
              <a:rPr lang="zh-CN" altLang="zh-CN" dirty="0"/>
              <a:t>在</a:t>
            </a:r>
            <a:r>
              <a:rPr lang="en-US" altLang="zh-CN" dirty="0" err="1"/>
              <a:t>GridSearch</a:t>
            </a:r>
            <a:r>
              <a:rPr lang="zh-CN" altLang="zh-CN" dirty="0"/>
              <a:t>中进行</a:t>
            </a:r>
            <a:r>
              <a:rPr lang="en-US" altLang="zh-CN" dirty="0"/>
              <a:t>5</a:t>
            </a:r>
            <a:r>
              <a:rPr lang="zh-CN" altLang="zh-CN" dirty="0"/>
              <a:t>份分割</a:t>
            </a:r>
            <a:r>
              <a:rPr lang="en-US" altLang="zh-CN" dirty="0"/>
              <a:t>split_0</a:t>
            </a:r>
            <a:r>
              <a:rPr lang="zh-CN" altLang="zh-CN" dirty="0"/>
              <a:t>到</a:t>
            </a:r>
            <a:r>
              <a:rPr lang="en-US" altLang="zh-CN" dirty="0"/>
              <a:t> split_4</a:t>
            </a:r>
            <a:endParaRPr lang="en-US" altLang="zh-CN" dirty="0">
              <a:solidFill>
                <a:srgbClr val="C00000"/>
              </a:solidFill>
              <a:sym typeface="+mn-ea"/>
            </a:endParaRPr>
          </a:p>
          <a:p>
            <a:pPr fontAlgn="auto">
              <a:lnSpc>
                <a:spcPct val="150000"/>
              </a:lnSpc>
            </a:pPr>
            <a:r>
              <a:rPr lang="zh-CN" altLang="en-US" dirty="0">
                <a:solidFill>
                  <a:srgbClr val="C00000"/>
                </a:solidFill>
              </a:rPr>
              <a:t>设置'degree': [0.5,1,1.5,2,2.5,3,3.5,4,4.5,5,5.5,6]</a:t>
            </a:r>
            <a:endParaRPr lang="zh-CN" altLang="en-US" dirty="0">
              <a:solidFill>
                <a:srgbClr val="C00000"/>
              </a:solidFill>
            </a:endParaRPr>
          </a:p>
        </p:txBody>
      </p:sp>
      <p:sp>
        <p:nvSpPr>
          <p:cNvPr id="6" name="文本框 5"/>
          <p:cNvSpPr txBox="1"/>
          <p:nvPr/>
        </p:nvSpPr>
        <p:spPr>
          <a:xfrm>
            <a:off x="6205220" y="1734820"/>
            <a:ext cx="5568950" cy="6278642"/>
          </a:xfrm>
          <a:prstGeom prst="rect">
            <a:avLst/>
          </a:prstGeom>
          <a:noFill/>
        </p:spPr>
        <p:txBody>
          <a:bodyPr wrap="square" rtlCol="0">
            <a:spAutoFit/>
          </a:bodyPr>
          <a:lstStyle/>
          <a:p>
            <a:r>
              <a:rPr lang="zh-CN" altLang="en-US" sz="2400" b="1" dirty="0"/>
              <a:t>设定优化目标</a:t>
            </a:r>
            <a:endParaRPr lang="zh-CN" altLang="en-US" sz="2400" b="1" dirty="0"/>
          </a:p>
          <a:p>
            <a:pPr fontAlgn="auto">
              <a:lnSpc>
                <a:spcPct val="150000"/>
              </a:lnSpc>
            </a:pPr>
            <a:r>
              <a:rPr lang="zh-CN" altLang="en-US" dirty="0"/>
              <a:t>mean_test_score</a:t>
            </a:r>
            <a:r>
              <a:rPr lang="en-US" altLang="zh-CN" dirty="0"/>
              <a:t>(mean)</a:t>
            </a:r>
            <a:r>
              <a:rPr lang="zh-CN" altLang="en-US" dirty="0"/>
              <a:t>，rank_test_score</a:t>
            </a:r>
            <a:r>
              <a:rPr lang="en-US" altLang="zh-CN" dirty="0"/>
              <a:t>(rank)</a:t>
            </a:r>
            <a:r>
              <a:rPr lang="zh-CN" altLang="en-US" dirty="0"/>
              <a:t>、std_test_score</a:t>
            </a:r>
            <a:r>
              <a:rPr lang="en-US" altLang="zh-CN" dirty="0"/>
              <a:t>(std)</a:t>
            </a:r>
            <a:endParaRPr lang="zh-CN" altLang="en-US" dirty="0"/>
          </a:p>
          <a:p>
            <a:endParaRPr lang="zh-CN" altLang="en-US" dirty="0"/>
          </a:p>
          <a:p>
            <a:r>
              <a:rPr lang="en-US" altLang="zh-CN" dirty="0"/>
              <a:t>m</a:t>
            </a:r>
            <a:r>
              <a:rPr lang="zh-CN" altLang="en-US" dirty="0"/>
              <a:t>ean为split_0到split_4的均值</a:t>
            </a:r>
            <a:endParaRPr lang="zh-CN" altLang="en-US" dirty="0"/>
          </a:p>
          <a:p>
            <a:endParaRPr lang="zh-CN" altLang="en-US" dirty="0"/>
          </a:p>
          <a:p>
            <a:r>
              <a:rPr lang="en-US" altLang="zh-CN" dirty="0"/>
              <a:t>s</a:t>
            </a:r>
            <a:r>
              <a:rPr lang="zh-CN" altLang="en-US" dirty="0"/>
              <a:t>td为split_0到split_4的标准差</a:t>
            </a:r>
            <a:endParaRPr lang="zh-CN" altLang="en-US" dirty="0"/>
          </a:p>
          <a:p>
            <a:endParaRPr lang="zh-CN" altLang="en-US" dirty="0"/>
          </a:p>
          <a:p>
            <a:r>
              <a:rPr lang="zh-CN" altLang="en-US" dirty="0"/>
              <a:t>rank则根据mean的不同值对不同的参数组合进行排序</a:t>
            </a:r>
            <a:endParaRPr lang="zh-CN" altLang="en-US" dirty="0"/>
          </a:p>
          <a:p>
            <a:endParaRPr lang="zh-CN" altLang="en-US" dirty="0"/>
          </a:p>
          <a:p>
            <a:pPr fontAlgn="auto">
              <a:lnSpc>
                <a:spcPct val="150000"/>
              </a:lnSpc>
            </a:pPr>
            <a:r>
              <a:rPr lang="zh-CN" altLang="en-US" dirty="0"/>
              <a:t>三个指标中，</a:t>
            </a:r>
            <a:r>
              <a:rPr lang="en-US" altLang="zh-CN" dirty="0"/>
              <a:t>mean</a:t>
            </a:r>
            <a:r>
              <a:rPr lang="zh-CN" altLang="en-US" dirty="0"/>
              <a:t>是越大越好，而</a:t>
            </a:r>
            <a:r>
              <a:rPr lang="en-US" altLang="zh-CN" dirty="0"/>
              <a:t>rank</a:t>
            </a:r>
            <a:r>
              <a:rPr lang="zh-CN" altLang="en-US" dirty="0"/>
              <a:t>与</a:t>
            </a:r>
            <a:r>
              <a:rPr lang="en-US" altLang="zh-CN" dirty="0"/>
              <a:t>std</a:t>
            </a:r>
            <a:r>
              <a:rPr lang="zh-CN" altLang="en-US" dirty="0"/>
              <a:t>则是越小越好</a:t>
            </a:r>
            <a:r>
              <a:rPr lang="en-US" altLang="zh-CN" dirty="0"/>
              <a:t>,</a:t>
            </a:r>
            <a:r>
              <a:rPr lang="zh-CN" altLang="en-US" dirty="0"/>
              <a:t>同时指标重要性顺序则是</a:t>
            </a:r>
            <a:r>
              <a:rPr lang="en-US" altLang="zh-CN" dirty="0"/>
              <a:t>mean&gt;rank&gt;std</a:t>
            </a:r>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49" y="-11741"/>
            <a:ext cx="12192826" cy="1006539"/>
          </a:xfrm>
          <a:prstGeom prst="rect">
            <a:avLst/>
          </a:prstGeom>
        </p:spPr>
      </p:pic>
      <p:sp>
        <p:nvSpPr>
          <p:cNvPr id="3" name="标题 3"/>
          <p:cNvSpPr txBox="1"/>
          <p:nvPr/>
        </p:nvSpPr>
        <p:spPr>
          <a:xfrm>
            <a:off x="408955" y="66427"/>
            <a:ext cx="3456384" cy="5542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a:solidFill>
                  <a:schemeClr val="bg1"/>
                </a:solidFill>
                <a:latin typeface="微软雅黑" panose="020B0503020204020204" pitchFamily="34" charset="-122"/>
                <a:ea typeface="微软雅黑" panose="020B0503020204020204" pitchFamily="34" charset="-122"/>
              </a:rPr>
              <a:t>多项式函数阶数</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23093" y="6813376"/>
            <a:ext cx="12218268" cy="72008"/>
          </a:xfrm>
          <a:prstGeom prst="rect">
            <a:avLst/>
          </a:prstGeom>
          <a:solidFill>
            <a:srgbClr val="F29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955907" y="1121215"/>
            <a:ext cx="10733405" cy="368300"/>
          </a:xfrm>
          <a:prstGeom prst="rect">
            <a:avLst/>
          </a:prstGeom>
          <a:noFill/>
        </p:spPr>
        <p:txBody>
          <a:bodyPr wrap="square" rtlCol="0">
            <a:spAutoFit/>
          </a:bodyPr>
          <a:lstStyle/>
          <a:p>
            <a:r>
              <a:rPr lang="zh-CN" altLang="en-US" b="1" dirty="0"/>
              <a:t>                不同参数下优化目标（mean_test_score、rank_test_score、std_test_score ）的变化图</a:t>
            </a:r>
            <a:endParaRPr lang="zh-CN" altLang="en-US" b="1" dirty="0"/>
          </a:p>
        </p:txBody>
      </p:sp>
      <p:sp>
        <p:nvSpPr>
          <p:cNvPr id="6" name="文本框 5"/>
          <p:cNvSpPr txBox="1"/>
          <p:nvPr/>
        </p:nvSpPr>
        <p:spPr>
          <a:xfrm>
            <a:off x="1705610" y="4999990"/>
            <a:ext cx="8139831" cy="1129665"/>
          </a:xfrm>
          <a:prstGeom prst="rect">
            <a:avLst/>
          </a:prstGeom>
          <a:noFill/>
        </p:spPr>
        <p:txBody>
          <a:bodyPr wrap="square" rtlCol="0">
            <a:spAutoFit/>
          </a:bodyPr>
          <a:lstStyle/>
          <a:p>
            <a:pPr fontAlgn="auto">
              <a:lnSpc>
                <a:spcPct val="125000"/>
              </a:lnSpc>
            </a:pPr>
            <a:r>
              <a:rPr lang="zh-CN" altLang="en-US" dirty="0"/>
              <a:t>由上面三张图可得mean值在degree从0到1时变大且1时值最高，在1—5.5时总体稳定但逐渐下降，而rank值最低时是在degree为1—1.5时，std值在degree为1—1.5时保持平稳。最终得到：</a:t>
            </a:r>
            <a:endParaRPr lang="zh-CN" altLang="en-US" dirty="0">
              <a:solidFill>
                <a:srgbClr val="C00000"/>
              </a:solidFill>
            </a:endParaRPr>
          </a:p>
        </p:txBody>
      </p:sp>
      <p:sp>
        <p:nvSpPr>
          <p:cNvPr id="7" name="文本框 6"/>
          <p:cNvSpPr txBox="1"/>
          <p:nvPr/>
        </p:nvSpPr>
        <p:spPr>
          <a:xfrm>
            <a:off x="4567555" y="5731510"/>
            <a:ext cx="2856865" cy="706755"/>
          </a:xfrm>
          <a:prstGeom prst="rect">
            <a:avLst/>
          </a:prstGeom>
          <a:noFill/>
        </p:spPr>
        <p:txBody>
          <a:bodyPr wrap="square" rtlCol="0">
            <a:spAutoFit/>
          </a:bodyPr>
          <a:lstStyle/>
          <a:p>
            <a:r>
              <a:rPr lang="en-US" altLang="zh-CN" sz="2000" b="1" dirty="0">
                <a:solidFill>
                  <a:srgbClr val="C00000"/>
                </a:solidFill>
                <a:sym typeface="+mn-ea"/>
              </a:rPr>
              <a:t>degree</a:t>
            </a:r>
            <a:r>
              <a:rPr lang="zh-CN" altLang="en-US" sz="2000" b="1" dirty="0">
                <a:solidFill>
                  <a:srgbClr val="C00000"/>
                </a:solidFill>
                <a:sym typeface="+mn-ea"/>
              </a:rPr>
              <a:t>的最佳取值为1。</a:t>
            </a:r>
            <a:endParaRPr lang="zh-CN" altLang="en-US" sz="2000" b="1" dirty="0">
              <a:solidFill>
                <a:srgbClr val="C00000"/>
              </a:solidFill>
            </a:endParaRPr>
          </a:p>
          <a:p>
            <a:endParaRPr lang="zh-CN" altLang="en-US" sz="2000" b="1" dirty="0"/>
          </a:p>
        </p:txBody>
      </p:sp>
      <p:sp>
        <p:nvSpPr>
          <p:cNvPr id="8" name="文本框 7"/>
          <p:cNvSpPr txBox="1"/>
          <p:nvPr/>
        </p:nvSpPr>
        <p:spPr>
          <a:xfrm>
            <a:off x="1233170" y="4294505"/>
            <a:ext cx="1807845" cy="368300"/>
          </a:xfrm>
          <a:prstGeom prst="rect">
            <a:avLst/>
          </a:prstGeom>
          <a:noFill/>
        </p:spPr>
        <p:txBody>
          <a:bodyPr wrap="none" rtlCol="0" anchor="t">
            <a:spAutoFit/>
          </a:bodyPr>
          <a:lstStyle/>
          <a:p>
            <a:r>
              <a:rPr lang="zh-CN" altLang="en-US" b="1" dirty="0">
                <a:sym typeface="+mn-ea"/>
              </a:rPr>
              <a:t>mean_test_score</a:t>
            </a:r>
            <a:endParaRPr lang="zh-CN" altLang="en-US"/>
          </a:p>
        </p:txBody>
      </p:sp>
      <p:sp>
        <p:nvSpPr>
          <p:cNvPr id="9" name="文本框 8"/>
          <p:cNvSpPr txBox="1"/>
          <p:nvPr/>
        </p:nvSpPr>
        <p:spPr>
          <a:xfrm>
            <a:off x="5081270" y="4294505"/>
            <a:ext cx="1692910" cy="368300"/>
          </a:xfrm>
          <a:prstGeom prst="rect">
            <a:avLst/>
          </a:prstGeom>
          <a:noFill/>
        </p:spPr>
        <p:txBody>
          <a:bodyPr wrap="none" rtlCol="0" anchor="t">
            <a:spAutoFit/>
          </a:bodyPr>
          <a:lstStyle/>
          <a:p>
            <a:r>
              <a:rPr lang="zh-CN" altLang="en-US" b="1" dirty="0">
                <a:sym typeface="+mn-ea"/>
              </a:rPr>
              <a:t>rank_test_score</a:t>
            </a:r>
            <a:endParaRPr lang="zh-CN" altLang="en-US"/>
          </a:p>
        </p:txBody>
      </p:sp>
      <p:sp>
        <p:nvSpPr>
          <p:cNvPr id="10" name="文本框 9"/>
          <p:cNvSpPr txBox="1"/>
          <p:nvPr/>
        </p:nvSpPr>
        <p:spPr>
          <a:xfrm>
            <a:off x="9072245" y="4283075"/>
            <a:ext cx="1558290" cy="368300"/>
          </a:xfrm>
          <a:prstGeom prst="rect">
            <a:avLst/>
          </a:prstGeom>
          <a:noFill/>
        </p:spPr>
        <p:txBody>
          <a:bodyPr wrap="none" rtlCol="0" anchor="t">
            <a:spAutoFit/>
          </a:bodyPr>
          <a:lstStyle/>
          <a:p>
            <a:r>
              <a:rPr lang="zh-CN" altLang="en-US" b="1" dirty="0">
                <a:sym typeface="+mn-ea"/>
              </a:rPr>
              <a:t>std_test_score </a:t>
            </a:r>
            <a:endParaRPr lang="zh-CN" altLang="en-US"/>
          </a:p>
        </p:txBody>
      </p:sp>
      <p:pic>
        <p:nvPicPr>
          <p:cNvPr id="11" name="图片 10" descr="下载"/>
          <p:cNvPicPr>
            <a:picLocks noChangeAspect="1"/>
          </p:cNvPicPr>
          <p:nvPr/>
        </p:nvPicPr>
        <p:blipFill>
          <a:blip r:embed="rId2"/>
          <a:stretch>
            <a:fillRect/>
          </a:stretch>
        </p:blipFill>
        <p:spPr>
          <a:xfrm>
            <a:off x="422275" y="1781175"/>
            <a:ext cx="3429000" cy="2310130"/>
          </a:xfrm>
          <a:prstGeom prst="rect">
            <a:avLst/>
          </a:prstGeom>
        </p:spPr>
      </p:pic>
      <p:pic>
        <p:nvPicPr>
          <p:cNvPr id="12" name="图片 11" descr="下载"/>
          <p:cNvPicPr>
            <a:picLocks noChangeAspect="1"/>
          </p:cNvPicPr>
          <p:nvPr/>
        </p:nvPicPr>
        <p:blipFill>
          <a:blip r:embed="rId3"/>
          <a:stretch>
            <a:fillRect/>
          </a:stretch>
        </p:blipFill>
        <p:spPr>
          <a:xfrm>
            <a:off x="4011930" y="1781175"/>
            <a:ext cx="3527425" cy="2407920"/>
          </a:xfrm>
          <a:prstGeom prst="rect">
            <a:avLst/>
          </a:prstGeom>
        </p:spPr>
      </p:pic>
      <p:pic>
        <p:nvPicPr>
          <p:cNvPr id="14" name="图片 13" descr="下载"/>
          <p:cNvPicPr>
            <a:picLocks noChangeAspect="1"/>
          </p:cNvPicPr>
          <p:nvPr/>
        </p:nvPicPr>
        <p:blipFill>
          <a:blip r:embed="rId4"/>
          <a:stretch>
            <a:fillRect/>
          </a:stretch>
        </p:blipFill>
        <p:spPr>
          <a:xfrm>
            <a:off x="7932420" y="1739265"/>
            <a:ext cx="3606800" cy="24491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p:tgtEl>
                                          <p:spTgt spid="6"/>
                                        </p:tgtEl>
                                        <p:attrNameLst>
                                          <p:attrName>ppt_y</p:attrName>
                                        </p:attrNameLst>
                                      </p:cBhvr>
                                      <p:tavLst>
                                        <p:tav tm="0">
                                          <p:val>
                                            <p:strVal val="#ppt_y+#ppt_h*1.125000"/>
                                          </p:val>
                                        </p:tav>
                                        <p:tav tm="100000">
                                          <p:val>
                                            <p:strVal val="#ppt_y"/>
                                          </p:val>
                                        </p:tav>
                                      </p:tavLst>
                                    </p:anim>
                                    <p:animEffect transition="in" filter="wipe(up)">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3" presetClass="entr" presetSubtype="16"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plus(in)">
                                      <p:cBhvr>
                                        <p:cTn id="19"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6" grpId="0"/>
      <p:bldP spid="6" grpId="1"/>
      <p:bldP spid="7" grpId="0"/>
      <p:bldP spid="7"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图片 2"/>
          <p:cNvPicPr>
            <a:picLocks noChangeAspect="1"/>
          </p:cNvPicPr>
          <p:nvPr/>
        </p:nvPicPr>
        <p:blipFill>
          <a:blip r:embed="rId1"/>
          <a:stretch>
            <a:fillRect/>
          </a:stretch>
        </p:blipFill>
        <p:spPr>
          <a:xfrm>
            <a:off x="-5979" y="-4539"/>
            <a:ext cx="12201154" cy="3736603"/>
          </a:xfrm>
          <a:prstGeom prst="rect">
            <a:avLst/>
          </a:prstGeom>
        </p:spPr>
      </p:pic>
      <p:sp>
        <p:nvSpPr>
          <p:cNvPr id="1048595" name="标题 3"/>
          <p:cNvSpPr>
            <a:spLocks noGrp="1"/>
          </p:cNvSpPr>
          <p:nvPr>
            <p:ph type="title"/>
          </p:nvPr>
        </p:nvSpPr>
        <p:spPr>
          <a:xfrm>
            <a:off x="3433291" y="1052736"/>
            <a:ext cx="4680520" cy="1656184"/>
          </a:xfrm>
        </p:spPr>
        <p:txBody>
          <a:bodyPr>
            <a:normAutofit/>
          </a:bodyPr>
          <a:lstStyle/>
          <a:p>
            <a:pPr algn="r"/>
            <a:r>
              <a:rPr lang="zh-CN" altLang="en-US" b="1" dirty="0">
                <a:solidFill>
                  <a:schemeClr val="bg1"/>
                </a:solidFill>
                <a:latin typeface="微软雅黑" panose="020B0503020204020204" pitchFamily="34" charset="-122"/>
                <a:ea typeface="微软雅黑" panose="020B0503020204020204" pitchFamily="34" charset="-122"/>
              </a:rPr>
              <a:t>目录</a:t>
            </a:r>
            <a:br>
              <a:rPr lang="en-US" altLang="zh-CN" b="1" dirty="0">
                <a:solidFill>
                  <a:schemeClr val="bg1"/>
                </a:solidFill>
                <a:latin typeface="微软雅黑" panose="020B0503020204020204" pitchFamily="34" charset="-122"/>
                <a:ea typeface="微软雅黑" panose="020B0503020204020204" pitchFamily="34" charset="-122"/>
              </a:rPr>
            </a:br>
            <a:r>
              <a:rPr lang="en-US" altLang="zh-CN" sz="2700" b="1" dirty="0">
                <a:solidFill>
                  <a:srgbClr val="F29421"/>
                </a:solidFill>
                <a:latin typeface="微软雅黑" panose="020B0503020204020204" pitchFamily="34" charset="-122"/>
                <a:ea typeface="微软雅黑" panose="020B0503020204020204" pitchFamily="34" charset="-122"/>
              </a:rPr>
              <a:t> Directory</a:t>
            </a:r>
            <a:endParaRPr lang="zh-CN" altLang="en-US" sz="2700" b="1" dirty="0">
              <a:solidFill>
                <a:srgbClr val="F29421"/>
              </a:solidFill>
              <a:latin typeface="微软雅黑" panose="020B0503020204020204" pitchFamily="34" charset="-122"/>
              <a:ea typeface="微软雅黑" panose="020B0503020204020204" pitchFamily="34" charset="-122"/>
            </a:endParaRPr>
          </a:p>
        </p:txBody>
      </p:sp>
      <p:sp>
        <p:nvSpPr>
          <p:cNvPr id="1048596" name="矩形 4"/>
          <p:cNvSpPr/>
          <p:nvPr/>
        </p:nvSpPr>
        <p:spPr>
          <a:xfrm>
            <a:off x="4513411" y="2492896"/>
            <a:ext cx="3467367" cy="72008"/>
          </a:xfrm>
          <a:prstGeom prst="rect">
            <a:avLst/>
          </a:prstGeom>
          <a:solidFill>
            <a:srgbClr val="F29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97" name="椭圆 8"/>
          <p:cNvSpPr/>
          <p:nvPr/>
        </p:nvSpPr>
        <p:spPr>
          <a:xfrm>
            <a:off x="8459405" y="682521"/>
            <a:ext cx="2430200" cy="2430197"/>
          </a:xfrm>
          <a:prstGeom prst="ellipse">
            <a:avLst/>
          </a:prstGeom>
          <a:solidFill>
            <a:srgbClr val="F29421"/>
          </a:solid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4000" dirty="0">
              <a:latin typeface="+mj-lt"/>
              <a:ea typeface="方正超粗黑简体" panose="03000509000000000000" pitchFamily="65" charset="-122"/>
            </a:endParaRPr>
          </a:p>
        </p:txBody>
      </p:sp>
      <p:sp>
        <p:nvSpPr>
          <p:cNvPr id="1048598" name="椭圆 9"/>
          <p:cNvSpPr/>
          <p:nvPr/>
        </p:nvSpPr>
        <p:spPr>
          <a:xfrm>
            <a:off x="8689875" y="912989"/>
            <a:ext cx="1969261" cy="1969261"/>
          </a:xfrm>
          <a:prstGeom prst="ellipse">
            <a:avLst/>
          </a:prstGeom>
          <a:gradFill flip="none" rotWithShape="1">
            <a:gsLst>
              <a:gs pos="0">
                <a:srgbClr val="F0F0F0"/>
              </a:gs>
              <a:gs pos="100000">
                <a:srgbClr val="F1F1F1"/>
              </a:gs>
            </a:gsLst>
            <a:lin ang="2700000" scaled="1"/>
          </a:gradFill>
          <a:ln w="28575">
            <a:gradFill flip="none" rotWithShape="1">
              <a:gsLst>
                <a:gs pos="0">
                  <a:srgbClr val="CECED0"/>
                </a:gs>
                <a:gs pos="100000">
                  <a:srgbClr val="FFFFFF"/>
                </a:gs>
              </a:gsLst>
              <a:lin ang="13500000" scaled="1"/>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99" name="椭圆 10"/>
          <p:cNvSpPr/>
          <p:nvPr/>
        </p:nvSpPr>
        <p:spPr>
          <a:xfrm>
            <a:off x="8557732" y="921091"/>
            <a:ext cx="2072495" cy="2072492"/>
          </a:xfrm>
          <a:prstGeom prst="ellipse">
            <a:avLst/>
          </a:prstGeom>
          <a:no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4000" dirty="0">
              <a:solidFill>
                <a:srgbClr val="0087CF"/>
              </a:solidFill>
              <a:latin typeface="+mj-lt"/>
              <a:ea typeface="方正超粗黑简体" panose="03000509000000000000" pitchFamily="65" charset="-122"/>
            </a:endParaRPr>
          </a:p>
        </p:txBody>
      </p:sp>
      <p:sp>
        <p:nvSpPr>
          <p:cNvPr id="1048600" name="Freeform 95"/>
          <p:cNvSpPr>
            <a:spLocks noEditPoints="1"/>
          </p:cNvSpPr>
          <p:nvPr/>
        </p:nvSpPr>
        <p:spPr bwMode="auto">
          <a:xfrm>
            <a:off x="9120872" y="1175020"/>
            <a:ext cx="649123" cy="688742"/>
          </a:xfrm>
          <a:custGeom>
            <a:avLst/>
            <a:gdLst>
              <a:gd name="T0" fmla="*/ 217 w 236"/>
              <a:gd name="T1" fmla="*/ 125 h 250"/>
              <a:gd name="T2" fmla="*/ 216 w 236"/>
              <a:gd name="T3" fmla="*/ 111 h 250"/>
              <a:gd name="T4" fmla="*/ 236 w 236"/>
              <a:gd name="T5" fmla="*/ 84 h 250"/>
              <a:gd name="T6" fmla="*/ 215 w 236"/>
              <a:gd name="T7" fmla="*/ 46 h 250"/>
              <a:gd name="T8" fmla="*/ 181 w 236"/>
              <a:gd name="T9" fmla="*/ 49 h 250"/>
              <a:gd name="T10" fmla="*/ 155 w 236"/>
              <a:gd name="T11" fmla="*/ 33 h 250"/>
              <a:gd name="T12" fmla="*/ 142 w 236"/>
              <a:gd name="T13" fmla="*/ 2 h 250"/>
              <a:gd name="T14" fmla="*/ 118 w 236"/>
              <a:gd name="T15" fmla="*/ 0 h 250"/>
              <a:gd name="T16" fmla="*/ 98 w 236"/>
              <a:gd name="T17" fmla="*/ 2 h 250"/>
              <a:gd name="T18" fmla="*/ 84 w 236"/>
              <a:gd name="T19" fmla="*/ 32 h 250"/>
              <a:gd name="T20" fmla="*/ 57 w 236"/>
              <a:gd name="T21" fmla="*/ 47 h 250"/>
              <a:gd name="T22" fmla="*/ 24 w 236"/>
              <a:gd name="T23" fmla="*/ 43 h 250"/>
              <a:gd name="T24" fmla="*/ 1 w 236"/>
              <a:gd name="T25" fmla="*/ 81 h 250"/>
              <a:gd name="T26" fmla="*/ 21 w 236"/>
              <a:gd name="T27" fmla="*/ 108 h 250"/>
              <a:gd name="T28" fmla="*/ 19 w 236"/>
              <a:gd name="T29" fmla="*/ 125 h 250"/>
              <a:gd name="T30" fmla="*/ 20 w 236"/>
              <a:gd name="T31" fmla="*/ 139 h 250"/>
              <a:gd name="T32" fmla="*/ 0 w 236"/>
              <a:gd name="T33" fmla="*/ 166 h 250"/>
              <a:gd name="T34" fmla="*/ 21 w 236"/>
              <a:gd name="T35" fmla="*/ 204 h 250"/>
              <a:gd name="T36" fmla="*/ 55 w 236"/>
              <a:gd name="T37" fmla="*/ 201 h 250"/>
              <a:gd name="T38" fmla="*/ 81 w 236"/>
              <a:gd name="T39" fmla="*/ 217 h 250"/>
              <a:gd name="T40" fmla="*/ 94 w 236"/>
              <a:gd name="T41" fmla="*/ 248 h 250"/>
              <a:gd name="T42" fmla="*/ 118 w 236"/>
              <a:gd name="T43" fmla="*/ 250 h 250"/>
              <a:gd name="T44" fmla="*/ 138 w 236"/>
              <a:gd name="T45" fmla="*/ 248 h 250"/>
              <a:gd name="T46" fmla="*/ 152 w 236"/>
              <a:gd name="T47" fmla="*/ 218 h 250"/>
              <a:gd name="T48" fmla="*/ 179 w 236"/>
              <a:gd name="T49" fmla="*/ 203 h 250"/>
              <a:gd name="T50" fmla="*/ 212 w 236"/>
              <a:gd name="T51" fmla="*/ 207 h 250"/>
              <a:gd name="T52" fmla="*/ 235 w 236"/>
              <a:gd name="T53" fmla="*/ 169 h 250"/>
              <a:gd name="T54" fmla="*/ 215 w 236"/>
              <a:gd name="T55" fmla="*/ 142 h 250"/>
              <a:gd name="T56" fmla="*/ 217 w 236"/>
              <a:gd name="T57" fmla="*/ 125 h 250"/>
              <a:gd name="T58" fmla="*/ 179 w 236"/>
              <a:gd name="T59" fmla="*/ 125 h 250"/>
              <a:gd name="T60" fmla="*/ 118 w 236"/>
              <a:gd name="T61" fmla="*/ 186 h 250"/>
              <a:gd name="T62" fmla="*/ 57 w 236"/>
              <a:gd name="T63" fmla="*/ 125 h 250"/>
              <a:gd name="T64" fmla="*/ 118 w 236"/>
              <a:gd name="T65" fmla="*/ 64 h 250"/>
              <a:gd name="T66" fmla="*/ 179 w 236"/>
              <a:gd name="T67" fmla="*/ 12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6" h="250">
                <a:moveTo>
                  <a:pt x="217" y="125"/>
                </a:moveTo>
                <a:cubicBezTo>
                  <a:pt x="217" y="120"/>
                  <a:pt x="216" y="116"/>
                  <a:pt x="216" y="111"/>
                </a:cubicBezTo>
                <a:cubicBezTo>
                  <a:pt x="236" y="84"/>
                  <a:pt x="236" y="84"/>
                  <a:pt x="236" y="84"/>
                </a:cubicBezTo>
                <a:cubicBezTo>
                  <a:pt x="231" y="70"/>
                  <a:pt x="224" y="57"/>
                  <a:pt x="215" y="46"/>
                </a:cubicBezTo>
                <a:cubicBezTo>
                  <a:pt x="181" y="49"/>
                  <a:pt x="181" y="49"/>
                  <a:pt x="181" y="49"/>
                </a:cubicBezTo>
                <a:cubicBezTo>
                  <a:pt x="173" y="43"/>
                  <a:pt x="164" y="37"/>
                  <a:pt x="155" y="33"/>
                </a:cubicBezTo>
                <a:cubicBezTo>
                  <a:pt x="142" y="2"/>
                  <a:pt x="142" y="2"/>
                  <a:pt x="142" y="2"/>
                </a:cubicBezTo>
                <a:cubicBezTo>
                  <a:pt x="134" y="1"/>
                  <a:pt x="126" y="0"/>
                  <a:pt x="118" y="0"/>
                </a:cubicBezTo>
                <a:cubicBezTo>
                  <a:pt x="111" y="0"/>
                  <a:pt x="104" y="1"/>
                  <a:pt x="98" y="2"/>
                </a:cubicBezTo>
                <a:cubicBezTo>
                  <a:pt x="84" y="32"/>
                  <a:pt x="84" y="32"/>
                  <a:pt x="84" y="32"/>
                </a:cubicBezTo>
                <a:cubicBezTo>
                  <a:pt x="74" y="36"/>
                  <a:pt x="65" y="41"/>
                  <a:pt x="57" y="47"/>
                </a:cubicBezTo>
                <a:cubicBezTo>
                  <a:pt x="24" y="43"/>
                  <a:pt x="24" y="43"/>
                  <a:pt x="24" y="43"/>
                </a:cubicBezTo>
                <a:cubicBezTo>
                  <a:pt x="14" y="54"/>
                  <a:pt x="6" y="67"/>
                  <a:pt x="1" y="81"/>
                </a:cubicBezTo>
                <a:cubicBezTo>
                  <a:pt x="21" y="108"/>
                  <a:pt x="21" y="108"/>
                  <a:pt x="21" y="108"/>
                </a:cubicBezTo>
                <a:cubicBezTo>
                  <a:pt x="20" y="114"/>
                  <a:pt x="19" y="119"/>
                  <a:pt x="19" y="125"/>
                </a:cubicBezTo>
                <a:cubicBezTo>
                  <a:pt x="19" y="130"/>
                  <a:pt x="20" y="134"/>
                  <a:pt x="20" y="139"/>
                </a:cubicBezTo>
                <a:cubicBezTo>
                  <a:pt x="0" y="166"/>
                  <a:pt x="0" y="166"/>
                  <a:pt x="0" y="166"/>
                </a:cubicBezTo>
                <a:cubicBezTo>
                  <a:pt x="5" y="180"/>
                  <a:pt x="12" y="193"/>
                  <a:pt x="21" y="204"/>
                </a:cubicBezTo>
                <a:cubicBezTo>
                  <a:pt x="55" y="201"/>
                  <a:pt x="55" y="201"/>
                  <a:pt x="55" y="201"/>
                </a:cubicBezTo>
                <a:cubicBezTo>
                  <a:pt x="63" y="207"/>
                  <a:pt x="72" y="213"/>
                  <a:pt x="81" y="217"/>
                </a:cubicBezTo>
                <a:cubicBezTo>
                  <a:pt x="94" y="248"/>
                  <a:pt x="94" y="248"/>
                  <a:pt x="94" y="248"/>
                </a:cubicBezTo>
                <a:cubicBezTo>
                  <a:pt x="102" y="249"/>
                  <a:pt x="110" y="250"/>
                  <a:pt x="118" y="250"/>
                </a:cubicBezTo>
                <a:cubicBezTo>
                  <a:pt x="125" y="250"/>
                  <a:pt x="132" y="249"/>
                  <a:pt x="138" y="248"/>
                </a:cubicBezTo>
                <a:cubicBezTo>
                  <a:pt x="152" y="218"/>
                  <a:pt x="152" y="218"/>
                  <a:pt x="152" y="218"/>
                </a:cubicBezTo>
                <a:cubicBezTo>
                  <a:pt x="162" y="214"/>
                  <a:pt x="171" y="209"/>
                  <a:pt x="179" y="203"/>
                </a:cubicBezTo>
                <a:cubicBezTo>
                  <a:pt x="212" y="207"/>
                  <a:pt x="212" y="207"/>
                  <a:pt x="212" y="207"/>
                </a:cubicBezTo>
                <a:cubicBezTo>
                  <a:pt x="222" y="196"/>
                  <a:pt x="230" y="183"/>
                  <a:pt x="235" y="169"/>
                </a:cubicBezTo>
                <a:cubicBezTo>
                  <a:pt x="215" y="142"/>
                  <a:pt x="215" y="142"/>
                  <a:pt x="215" y="142"/>
                </a:cubicBezTo>
                <a:cubicBezTo>
                  <a:pt x="216" y="136"/>
                  <a:pt x="217" y="131"/>
                  <a:pt x="217" y="125"/>
                </a:cubicBezTo>
                <a:close/>
                <a:moveTo>
                  <a:pt x="179" y="125"/>
                </a:moveTo>
                <a:cubicBezTo>
                  <a:pt x="179" y="159"/>
                  <a:pt x="152" y="186"/>
                  <a:pt x="118" y="186"/>
                </a:cubicBezTo>
                <a:cubicBezTo>
                  <a:pt x="84" y="186"/>
                  <a:pt x="57" y="159"/>
                  <a:pt x="57" y="125"/>
                </a:cubicBezTo>
                <a:cubicBezTo>
                  <a:pt x="57" y="91"/>
                  <a:pt x="84" y="64"/>
                  <a:pt x="118" y="64"/>
                </a:cubicBezTo>
                <a:cubicBezTo>
                  <a:pt x="152" y="64"/>
                  <a:pt x="179" y="91"/>
                  <a:pt x="179" y="125"/>
                </a:cubicBezTo>
                <a:close/>
              </a:path>
            </a:pathLst>
          </a:custGeom>
          <a:solidFill>
            <a:srgbClr val="F29421"/>
          </a:solidFill>
          <a:ln>
            <a:noFill/>
          </a:ln>
        </p:spPr>
        <p:txBody>
          <a:bodyPr vert="horz" wrap="square" lIns="91440" tIns="45720" rIns="91440" bIns="45720" numCol="1" anchor="t" anchorCtr="0" compatLnSpc="1"/>
          <a:lstStyle/>
          <a:p>
            <a:endParaRPr lang="zh-CN" altLang="en-US"/>
          </a:p>
        </p:txBody>
      </p:sp>
      <p:sp>
        <p:nvSpPr>
          <p:cNvPr id="1048601" name="Freeform 95"/>
          <p:cNvSpPr>
            <a:spLocks noEditPoints="1"/>
          </p:cNvSpPr>
          <p:nvPr/>
        </p:nvSpPr>
        <p:spPr bwMode="auto">
          <a:xfrm>
            <a:off x="9769995" y="1489721"/>
            <a:ext cx="427647" cy="420586"/>
          </a:xfrm>
          <a:custGeom>
            <a:avLst/>
            <a:gdLst>
              <a:gd name="T0" fmla="*/ 217 w 236"/>
              <a:gd name="T1" fmla="*/ 125 h 250"/>
              <a:gd name="T2" fmla="*/ 216 w 236"/>
              <a:gd name="T3" fmla="*/ 111 h 250"/>
              <a:gd name="T4" fmla="*/ 236 w 236"/>
              <a:gd name="T5" fmla="*/ 84 h 250"/>
              <a:gd name="T6" fmla="*/ 215 w 236"/>
              <a:gd name="T7" fmla="*/ 46 h 250"/>
              <a:gd name="T8" fmla="*/ 181 w 236"/>
              <a:gd name="T9" fmla="*/ 49 h 250"/>
              <a:gd name="T10" fmla="*/ 155 w 236"/>
              <a:gd name="T11" fmla="*/ 33 h 250"/>
              <a:gd name="T12" fmla="*/ 142 w 236"/>
              <a:gd name="T13" fmla="*/ 2 h 250"/>
              <a:gd name="T14" fmla="*/ 118 w 236"/>
              <a:gd name="T15" fmla="*/ 0 h 250"/>
              <a:gd name="T16" fmla="*/ 98 w 236"/>
              <a:gd name="T17" fmla="*/ 2 h 250"/>
              <a:gd name="T18" fmla="*/ 84 w 236"/>
              <a:gd name="T19" fmla="*/ 32 h 250"/>
              <a:gd name="T20" fmla="*/ 57 w 236"/>
              <a:gd name="T21" fmla="*/ 47 h 250"/>
              <a:gd name="T22" fmla="*/ 24 w 236"/>
              <a:gd name="T23" fmla="*/ 43 h 250"/>
              <a:gd name="T24" fmla="*/ 1 w 236"/>
              <a:gd name="T25" fmla="*/ 81 h 250"/>
              <a:gd name="T26" fmla="*/ 21 w 236"/>
              <a:gd name="T27" fmla="*/ 108 h 250"/>
              <a:gd name="T28" fmla="*/ 19 w 236"/>
              <a:gd name="T29" fmla="*/ 125 h 250"/>
              <a:gd name="T30" fmla="*/ 20 w 236"/>
              <a:gd name="T31" fmla="*/ 139 h 250"/>
              <a:gd name="T32" fmla="*/ 0 w 236"/>
              <a:gd name="T33" fmla="*/ 166 h 250"/>
              <a:gd name="T34" fmla="*/ 21 w 236"/>
              <a:gd name="T35" fmla="*/ 204 h 250"/>
              <a:gd name="T36" fmla="*/ 55 w 236"/>
              <a:gd name="T37" fmla="*/ 201 h 250"/>
              <a:gd name="T38" fmla="*/ 81 w 236"/>
              <a:gd name="T39" fmla="*/ 217 h 250"/>
              <a:gd name="T40" fmla="*/ 94 w 236"/>
              <a:gd name="T41" fmla="*/ 248 h 250"/>
              <a:gd name="T42" fmla="*/ 118 w 236"/>
              <a:gd name="T43" fmla="*/ 250 h 250"/>
              <a:gd name="T44" fmla="*/ 138 w 236"/>
              <a:gd name="T45" fmla="*/ 248 h 250"/>
              <a:gd name="T46" fmla="*/ 152 w 236"/>
              <a:gd name="T47" fmla="*/ 218 h 250"/>
              <a:gd name="T48" fmla="*/ 179 w 236"/>
              <a:gd name="T49" fmla="*/ 203 h 250"/>
              <a:gd name="T50" fmla="*/ 212 w 236"/>
              <a:gd name="T51" fmla="*/ 207 h 250"/>
              <a:gd name="T52" fmla="*/ 235 w 236"/>
              <a:gd name="T53" fmla="*/ 169 h 250"/>
              <a:gd name="T54" fmla="*/ 215 w 236"/>
              <a:gd name="T55" fmla="*/ 142 h 250"/>
              <a:gd name="T56" fmla="*/ 217 w 236"/>
              <a:gd name="T57" fmla="*/ 125 h 250"/>
              <a:gd name="T58" fmla="*/ 179 w 236"/>
              <a:gd name="T59" fmla="*/ 125 h 250"/>
              <a:gd name="T60" fmla="*/ 118 w 236"/>
              <a:gd name="T61" fmla="*/ 186 h 250"/>
              <a:gd name="T62" fmla="*/ 57 w 236"/>
              <a:gd name="T63" fmla="*/ 125 h 250"/>
              <a:gd name="T64" fmla="*/ 118 w 236"/>
              <a:gd name="T65" fmla="*/ 64 h 250"/>
              <a:gd name="T66" fmla="*/ 179 w 236"/>
              <a:gd name="T67" fmla="*/ 12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6" h="250">
                <a:moveTo>
                  <a:pt x="217" y="125"/>
                </a:moveTo>
                <a:cubicBezTo>
                  <a:pt x="217" y="120"/>
                  <a:pt x="216" y="116"/>
                  <a:pt x="216" y="111"/>
                </a:cubicBezTo>
                <a:cubicBezTo>
                  <a:pt x="236" y="84"/>
                  <a:pt x="236" y="84"/>
                  <a:pt x="236" y="84"/>
                </a:cubicBezTo>
                <a:cubicBezTo>
                  <a:pt x="231" y="70"/>
                  <a:pt x="224" y="57"/>
                  <a:pt x="215" y="46"/>
                </a:cubicBezTo>
                <a:cubicBezTo>
                  <a:pt x="181" y="49"/>
                  <a:pt x="181" y="49"/>
                  <a:pt x="181" y="49"/>
                </a:cubicBezTo>
                <a:cubicBezTo>
                  <a:pt x="173" y="43"/>
                  <a:pt x="164" y="37"/>
                  <a:pt x="155" y="33"/>
                </a:cubicBezTo>
                <a:cubicBezTo>
                  <a:pt x="142" y="2"/>
                  <a:pt x="142" y="2"/>
                  <a:pt x="142" y="2"/>
                </a:cubicBezTo>
                <a:cubicBezTo>
                  <a:pt x="134" y="1"/>
                  <a:pt x="126" y="0"/>
                  <a:pt x="118" y="0"/>
                </a:cubicBezTo>
                <a:cubicBezTo>
                  <a:pt x="111" y="0"/>
                  <a:pt x="104" y="1"/>
                  <a:pt x="98" y="2"/>
                </a:cubicBezTo>
                <a:cubicBezTo>
                  <a:pt x="84" y="32"/>
                  <a:pt x="84" y="32"/>
                  <a:pt x="84" y="32"/>
                </a:cubicBezTo>
                <a:cubicBezTo>
                  <a:pt x="74" y="36"/>
                  <a:pt x="65" y="41"/>
                  <a:pt x="57" y="47"/>
                </a:cubicBezTo>
                <a:cubicBezTo>
                  <a:pt x="24" y="43"/>
                  <a:pt x="24" y="43"/>
                  <a:pt x="24" y="43"/>
                </a:cubicBezTo>
                <a:cubicBezTo>
                  <a:pt x="14" y="54"/>
                  <a:pt x="6" y="67"/>
                  <a:pt x="1" y="81"/>
                </a:cubicBezTo>
                <a:cubicBezTo>
                  <a:pt x="21" y="108"/>
                  <a:pt x="21" y="108"/>
                  <a:pt x="21" y="108"/>
                </a:cubicBezTo>
                <a:cubicBezTo>
                  <a:pt x="20" y="114"/>
                  <a:pt x="19" y="119"/>
                  <a:pt x="19" y="125"/>
                </a:cubicBezTo>
                <a:cubicBezTo>
                  <a:pt x="19" y="130"/>
                  <a:pt x="20" y="134"/>
                  <a:pt x="20" y="139"/>
                </a:cubicBezTo>
                <a:cubicBezTo>
                  <a:pt x="0" y="166"/>
                  <a:pt x="0" y="166"/>
                  <a:pt x="0" y="166"/>
                </a:cubicBezTo>
                <a:cubicBezTo>
                  <a:pt x="5" y="180"/>
                  <a:pt x="12" y="193"/>
                  <a:pt x="21" y="204"/>
                </a:cubicBezTo>
                <a:cubicBezTo>
                  <a:pt x="55" y="201"/>
                  <a:pt x="55" y="201"/>
                  <a:pt x="55" y="201"/>
                </a:cubicBezTo>
                <a:cubicBezTo>
                  <a:pt x="63" y="207"/>
                  <a:pt x="72" y="213"/>
                  <a:pt x="81" y="217"/>
                </a:cubicBezTo>
                <a:cubicBezTo>
                  <a:pt x="94" y="248"/>
                  <a:pt x="94" y="248"/>
                  <a:pt x="94" y="248"/>
                </a:cubicBezTo>
                <a:cubicBezTo>
                  <a:pt x="102" y="249"/>
                  <a:pt x="110" y="250"/>
                  <a:pt x="118" y="250"/>
                </a:cubicBezTo>
                <a:cubicBezTo>
                  <a:pt x="125" y="250"/>
                  <a:pt x="132" y="249"/>
                  <a:pt x="138" y="248"/>
                </a:cubicBezTo>
                <a:cubicBezTo>
                  <a:pt x="152" y="218"/>
                  <a:pt x="152" y="218"/>
                  <a:pt x="152" y="218"/>
                </a:cubicBezTo>
                <a:cubicBezTo>
                  <a:pt x="162" y="214"/>
                  <a:pt x="171" y="209"/>
                  <a:pt x="179" y="203"/>
                </a:cubicBezTo>
                <a:cubicBezTo>
                  <a:pt x="212" y="207"/>
                  <a:pt x="212" y="207"/>
                  <a:pt x="212" y="207"/>
                </a:cubicBezTo>
                <a:cubicBezTo>
                  <a:pt x="222" y="196"/>
                  <a:pt x="230" y="183"/>
                  <a:pt x="235" y="169"/>
                </a:cubicBezTo>
                <a:cubicBezTo>
                  <a:pt x="215" y="142"/>
                  <a:pt x="215" y="142"/>
                  <a:pt x="215" y="142"/>
                </a:cubicBezTo>
                <a:cubicBezTo>
                  <a:pt x="216" y="136"/>
                  <a:pt x="217" y="131"/>
                  <a:pt x="217" y="125"/>
                </a:cubicBezTo>
                <a:close/>
                <a:moveTo>
                  <a:pt x="179" y="125"/>
                </a:moveTo>
                <a:cubicBezTo>
                  <a:pt x="179" y="159"/>
                  <a:pt x="152" y="186"/>
                  <a:pt x="118" y="186"/>
                </a:cubicBezTo>
                <a:cubicBezTo>
                  <a:pt x="84" y="186"/>
                  <a:pt x="57" y="159"/>
                  <a:pt x="57" y="125"/>
                </a:cubicBezTo>
                <a:cubicBezTo>
                  <a:pt x="57" y="91"/>
                  <a:pt x="84" y="64"/>
                  <a:pt x="118" y="64"/>
                </a:cubicBezTo>
                <a:cubicBezTo>
                  <a:pt x="152" y="64"/>
                  <a:pt x="179" y="91"/>
                  <a:pt x="179" y="125"/>
                </a:cubicBezTo>
                <a:close/>
              </a:path>
            </a:pathLst>
          </a:custGeom>
          <a:solidFill>
            <a:srgbClr val="F29421"/>
          </a:solidFill>
          <a:ln>
            <a:noFill/>
          </a:ln>
        </p:spPr>
        <p:txBody>
          <a:bodyPr vert="horz" wrap="square" lIns="91440" tIns="45720" rIns="91440" bIns="45720" numCol="1" anchor="t" anchorCtr="0" compatLnSpc="1"/>
          <a:lstStyle/>
          <a:p>
            <a:endParaRPr lang="zh-CN" altLang="en-US"/>
          </a:p>
        </p:txBody>
      </p:sp>
      <p:sp>
        <p:nvSpPr>
          <p:cNvPr id="1048602" name="Freeform 95"/>
          <p:cNvSpPr>
            <a:spLocks noEditPoints="1"/>
          </p:cNvSpPr>
          <p:nvPr/>
        </p:nvSpPr>
        <p:spPr bwMode="auto">
          <a:xfrm>
            <a:off x="9314197" y="1791754"/>
            <a:ext cx="720616" cy="701142"/>
          </a:xfrm>
          <a:custGeom>
            <a:avLst/>
            <a:gdLst>
              <a:gd name="T0" fmla="*/ 217 w 236"/>
              <a:gd name="T1" fmla="*/ 125 h 250"/>
              <a:gd name="T2" fmla="*/ 216 w 236"/>
              <a:gd name="T3" fmla="*/ 111 h 250"/>
              <a:gd name="T4" fmla="*/ 236 w 236"/>
              <a:gd name="T5" fmla="*/ 84 h 250"/>
              <a:gd name="T6" fmla="*/ 215 w 236"/>
              <a:gd name="T7" fmla="*/ 46 h 250"/>
              <a:gd name="T8" fmla="*/ 181 w 236"/>
              <a:gd name="T9" fmla="*/ 49 h 250"/>
              <a:gd name="T10" fmla="*/ 155 w 236"/>
              <a:gd name="T11" fmla="*/ 33 h 250"/>
              <a:gd name="T12" fmla="*/ 142 w 236"/>
              <a:gd name="T13" fmla="*/ 2 h 250"/>
              <a:gd name="T14" fmla="*/ 118 w 236"/>
              <a:gd name="T15" fmla="*/ 0 h 250"/>
              <a:gd name="T16" fmla="*/ 98 w 236"/>
              <a:gd name="T17" fmla="*/ 2 h 250"/>
              <a:gd name="T18" fmla="*/ 84 w 236"/>
              <a:gd name="T19" fmla="*/ 32 h 250"/>
              <a:gd name="T20" fmla="*/ 57 w 236"/>
              <a:gd name="T21" fmla="*/ 47 h 250"/>
              <a:gd name="T22" fmla="*/ 24 w 236"/>
              <a:gd name="T23" fmla="*/ 43 h 250"/>
              <a:gd name="T24" fmla="*/ 1 w 236"/>
              <a:gd name="T25" fmla="*/ 81 h 250"/>
              <a:gd name="T26" fmla="*/ 21 w 236"/>
              <a:gd name="T27" fmla="*/ 108 h 250"/>
              <a:gd name="T28" fmla="*/ 19 w 236"/>
              <a:gd name="T29" fmla="*/ 125 h 250"/>
              <a:gd name="T30" fmla="*/ 20 w 236"/>
              <a:gd name="T31" fmla="*/ 139 h 250"/>
              <a:gd name="T32" fmla="*/ 0 w 236"/>
              <a:gd name="T33" fmla="*/ 166 h 250"/>
              <a:gd name="T34" fmla="*/ 21 w 236"/>
              <a:gd name="T35" fmla="*/ 204 h 250"/>
              <a:gd name="T36" fmla="*/ 55 w 236"/>
              <a:gd name="T37" fmla="*/ 201 h 250"/>
              <a:gd name="T38" fmla="*/ 81 w 236"/>
              <a:gd name="T39" fmla="*/ 217 h 250"/>
              <a:gd name="T40" fmla="*/ 94 w 236"/>
              <a:gd name="T41" fmla="*/ 248 h 250"/>
              <a:gd name="T42" fmla="*/ 118 w 236"/>
              <a:gd name="T43" fmla="*/ 250 h 250"/>
              <a:gd name="T44" fmla="*/ 138 w 236"/>
              <a:gd name="T45" fmla="*/ 248 h 250"/>
              <a:gd name="T46" fmla="*/ 152 w 236"/>
              <a:gd name="T47" fmla="*/ 218 h 250"/>
              <a:gd name="T48" fmla="*/ 179 w 236"/>
              <a:gd name="T49" fmla="*/ 203 h 250"/>
              <a:gd name="T50" fmla="*/ 212 w 236"/>
              <a:gd name="T51" fmla="*/ 207 h 250"/>
              <a:gd name="T52" fmla="*/ 235 w 236"/>
              <a:gd name="T53" fmla="*/ 169 h 250"/>
              <a:gd name="T54" fmla="*/ 215 w 236"/>
              <a:gd name="T55" fmla="*/ 142 h 250"/>
              <a:gd name="T56" fmla="*/ 217 w 236"/>
              <a:gd name="T57" fmla="*/ 125 h 250"/>
              <a:gd name="T58" fmla="*/ 179 w 236"/>
              <a:gd name="T59" fmla="*/ 125 h 250"/>
              <a:gd name="T60" fmla="*/ 118 w 236"/>
              <a:gd name="T61" fmla="*/ 186 h 250"/>
              <a:gd name="T62" fmla="*/ 57 w 236"/>
              <a:gd name="T63" fmla="*/ 125 h 250"/>
              <a:gd name="T64" fmla="*/ 118 w 236"/>
              <a:gd name="T65" fmla="*/ 64 h 250"/>
              <a:gd name="T66" fmla="*/ 179 w 236"/>
              <a:gd name="T67" fmla="*/ 12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6" h="250">
                <a:moveTo>
                  <a:pt x="217" y="125"/>
                </a:moveTo>
                <a:cubicBezTo>
                  <a:pt x="217" y="120"/>
                  <a:pt x="216" y="116"/>
                  <a:pt x="216" y="111"/>
                </a:cubicBezTo>
                <a:cubicBezTo>
                  <a:pt x="236" y="84"/>
                  <a:pt x="236" y="84"/>
                  <a:pt x="236" y="84"/>
                </a:cubicBezTo>
                <a:cubicBezTo>
                  <a:pt x="231" y="70"/>
                  <a:pt x="224" y="57"/>
                  <a:pt x="215" y="46"/>
                </a:cubicBezTo>
                <a:cubicBezTo>
                  <a:pt x="181" y="49"/>
                  <a:pt x="181" y="49"/>
                  <a:pt x="181" y="49"/>
                </a:cubicBezTo>
                <a:cubicBezTo>
                  <a:pt x="173" y="43"/>
                  <a:pt x="164" y="37"/>
                  <a:pt x="155" y="33"/>
                </a:cubicBezTo>
                <a:cubicBezTo>
                  <a:pt x="142" y="2"/>
                  <a:pt x="142" y="2"/>
                  <a:pt x="142" y="2"/>
                </a:cubicBezTo>
                <a:cubicBezTo>
                  <a:pt x="134" y="1"/>
                  <a:pt x="126" y="0"/>
                  <a:pt x="118" y="0"/>
                </a:cubicBezTo>
                <a:cubicBezTo>
                  <a:pt x="111" y="0"/>
                  <a:pt x="104" y="1"/>
                  <a:pt x="98" y="2"/>
                </a:cubicBezTo>
                <a:cubicBezTo>
                  <a:pt x="84" y="32"/>
                  <a:pt x="84" y="32"/>
                  <a:pt x="84" y="32"/>
                </a:cubicBezTo>
                <a:cubicBezTo>
                  <a:pt x="74" y="36"/>
                  <a:pt x="65" y="41"/>
                  <a:pt x="57" y="47"/>
                </a:cubicBezTo>
                <a:cubicBezTo>
                  <a:pt x="24" y="43"/>
                  <a:pt x="24" y="43"/>
                  <a:pt x="24" y="43"/>
                </a:cubicBezTo>
                <a:cubicBezTo>
                  <a:pt x="14" y="54"/>
                  <a:pt x="6" y="67"/>
                  <a:pt x="1" y="81"/>
                </a:cubicBezTo>
                <a:cubicBezTo>
                  <a:pt x="21" y="108"/>
                  <a:pt x="21" y="108"/>
                  <a:pt x="21" y="108"/>
                </a:cubicBezTo>
                <a:cubicBezTo>
                  <a:pt x="20" y="114"/>
                  <a:pt x="19" y="119"/>
                  <a:pt x="19" y="125"/>
                </a:cubicBezTo>
                <a:cubicBezTo>
                  <a:pt x="19" y="130"/>
                  <a:pt x="20" y="134"/>
                  <a:pt x="20" y="139"/>
                </a:cubicBezTo>
                <a:cubicBezTo>
                  <a:pt x="0" y="166"/>
                  <a:pt x="0" y="166"/>
                  <a:pt x="0" y="166"/>
                </a:cubicBezTo>
                <a:cubicBezTo>
                  <a:pt x="5" y="180"/>
                  <a:pt x="12" y="193"/>
                  <a:pt x="21" y="204"/>
                </a:cubicBezTo>
                <a:cubicBezTo>
                  <a:pt x="55" y="201"/>
                  <a:pt x="55" y="201"/>
                  <a:pt x="55" y="201"/>
                </a:cubicBezTo>
                <a:cubicBezTo>
                  <a:pt x="63" y="207"/>
                  <a:pt x="72" y="213"/>
                  <a:pt x="81" y="217"/>
                </a:cubicBezTo>
                <a:cubicBezTo>
                  <a:pt x="94" y="248"/>
                  <a:pt x="94" y="248"/>
                  <a:pt x="94" y="248"/>
                </a:cubicBezTo>
                <a:cubicBezTo>
                  <a:pt x="102" y="249"/>
                  <a:pt x="110" y="250"/>
                  <a:pt x="118" y="250"/>
                </a:cubicBezTo>
                <a:cubicBezTo>
                  <a:pt x="125" y="250"/>
                  <a:pt x="132" y="249"/>
                  <a:pt x="138" y="248"/>
                </a:cubicBezTo>
                <a:cubicBezTo>
                  <a:pt x="152" y="218"/>
                  <a:pt x="152" y="218"/>
                  <a:pt x="152" y="218"/>
                </a:cubicBezTo>
                <a:cubicBezTo>
                  <a:pt x="162" y="214"/>
                  <a:pt x="171" y="209"/>
                  <a:pt x="179" y="203"/>
                </a:cubicBezTo>
                <a:cubicBezTo>
                  <a:pt x="212" y="207"/>
                  <a:pt x="212" y="207"/>
                  <a:pt x="212" y="207"/>
                </a:cubicBezTo>
                <a:cubicBezTo>
                  <a:pt x="222" y="196"/>
                  <a:pt x="230" y="183"/>
                  <a:pt x="235" y="169"/>
                </a:cubicBezTo>
                <a:cubicBezTo>
                  <a:pt x="215" y="142"/>
                  <a:pt x="215" y="142"/>
                  <a:pt x="215" y="142"/>
                </a:cubicBezTo>
                <a:cubicBezTo>
                  <a:pt x="216" y="136"/>
                  <a:pt x="217" y="131"/>
                  <a:pt x="217" y="125"/>
                </a:cubicBezTo>
                <a:close/>
                <a:moveTo>
                  <a:pt x="179" y="125"/>
                </a:moveTo>
                <a:cubicBezTo>
                  <a:pt x="179" y="159"/>
                  <a:pt x="152" y="186"/>
                  <a:pt x="118" y="186"/>
                </a:cubicBezTo>
                <a:cubicBezTo>
                  <a:pt x="84" y="186"/>
                  <a:pt x="57" y="159"/>
                  <a:pt x="57" y="125"/>
                </a:cubicBezTo>
                <a:cubicBezTo>
                  <a:pt x="57" y="91"/>
                  <a:pt x="84" y="64"/>
                  <a:pt x="118" y="64"/>
                </a:cubicBezTo>
                <a:cubicBezTo>
                  <a:pt x="152" y="64"/>
                  <a:pt x="179" y="91"/>
                  <a:pt x="179" y="125"/>
                </a:cubicBezTo>
                <a:close/>
              </a:path>
            </a:pathLst>
          </a:custGeom>
          <a:solidFill>
            <a:srgbClr val="F29421"/>
          </a:solidFill>
          <a:ln>
            <a:noFill/>
          </a:ln>
        </p:spPr>
        <p:txBody>
          <a:bodyPr vert="horz" wrap="square" lIns="91440" tIns="45720" rIns="91440" bIns="45720" numCol="1" anchor="t" anchorCtr="0" compatLnSpc="1"/>
          <a:lstStyle/>
          <a:p>
            <a:endParaRPr lang="zh-CN" altLang="en-US"/>
          </a:p>
        </p:txBody>
      </p:sp>
      <p:sp>
        <p:nvSpPr>
          <p:cNvPr id="1048603" name="圆角矩形 15"/>
          <p:cNvSpPr/>
          <p:nvPr/>
        </p:nvSpPr>
        <p:spPr>
          <a:xfrm>
            <a:off x="903296" y="4192020"/>
            <a:ext cx="2199547" cy="807025"/>
          </a:xfrm>
          <a:prstGeom prst="roundRect">
            <a:avLst>
              <a:gd name="adj" fmla="val 50000"/>
            </a:avLst>
          </a:prstGeom>
          <a:gradFill>
            <a:gsLst>
              <a:gs pos="0">
                <a:schemeClr val="bg1">
                  <a:lumMod val="85000"/>
                </a:schemeClr>
              </a:gs>
              <a:gs pos="100000">
                <a:schemeClr val="bg1"/>
              </a:gs>
            </a:gsLst>
            <a:lin ang="2700000" scaled="0"/>
          </a:gradFill>
          <a:ln w="6350">
            <a:gradFill>
              <a:gsLst>
                <a:gs pos="0">
                  <a:schemeClr val="bg1"/>
                </a:gs>
                <a:gs pos="100000">
                  <a:srgbClr val="EEEEEE"/>
                </a:gs>
              </a:gsLst>
              <a:lin ang="27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04" name="圆角矩形 16"/>
          <p:cNvSpPr/>
          <p:nvPr/>
        </p:nvSpPr>
        <p:spPr>
          <a:xfrm>
            <a:off x="938049" y="4215983"/>
            <a:ext cx="2128241" cy="763567"/>
          </a:xfrm>
          <a:prstGeom prst="roundRect">
            <a:avLst>
              <a:gd name="adj" fmla="val 50000"/>
            </a:avLst>
          </a:prstGeom>
          <a:solidFill>
            <a:srgbClr val="F29421"/>
          </a:solidFill>
          <a:ln w="25400">
            <a:noFill/>
          </a:ln>
          <a:effectLst>
            <a:innerShdw blurRad="101600" dist="508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6" name="组合 17"/>
          <p:cNvGrpSpPr/>
          <p:nvPr/>
        </p:nvGrpSpPr>
        <p:grpSpPr>
          <a:xfrm>
            <a:off x="1075946" y="4319548"/>
            <a:ext cx="2128241" cy="551970"/>
            <a:chOff x="1534493" y="3827144"/>
            <a:chExt cx="3327400" cy="862977"/>
          </a:xfrm>
          <a:effectLst>
            <a:outerShdw blurRad="101600" dist="50800" dir="2700000" algn="tl" rotWithShape="0">
              <a:prstClr val="black">
                <a:alpha val="30000"/>
              </a:prstClr>
            </a:outerShdw>
          </a:effectLst>
        </p:grpSpPr>
        <p:sp>
          <p:nvSpPr>
            <p:cNvPr id="1048605" name="圆角矩形 18"/>
            <p:cNvSpPr/>
            <p:nvPr/>
          </p:nvSpPr>
          <p:spPr>
            <a:xfrm>
              <a:off x="1534493" y="3827144"/>
              <a:ext cx="3327400" cy="862977"/>
            </a:xfrm>
            <a:prstGeom prst="roundRect">
              <a:avLst>
                <a:gd name="adj" fmla="val 50000"/>
              </a:avLst>
            </a:prstGeom>
            <a:gradFill>
              <a:gsLst>
                <a:gs pos="0">
                  <a:schemeClr val="bg1"/>
                </a:gs>
                <a:gs pos="100000">
                  <a:srgbClr val="EEEEEE"/>
                </a:gs>
              </a:gsLst>
              <a:lin ang="5400000" scaled="0"/>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8408D"/>
                </a:solidFill>
              </a:endParaRPr>
            </a:p>
          </p:txBody>
        </p:sp>
        <p:sp>
          <p:nvSpPr>
            <p:cNvPr id="1048606" name="圆角矩形 19"/>
            <p:cNvSpPr/>
            <p:nvPr/>
          </p:nvSpPr>
          <p:spPr>
            <a:xfrm>
              <a:off x="1599884" y="3878688"/>
              <a:ext cx="3200715" cy="759888"/>
            </a:xfrm>
            <a:prstGeom prst="roundRect">
              <a:avLst>
                <a:gd name="adj" fmla="val 50000"/>
              </a:avLst>
            </a:prstGeom>
            <a:gradFill>
              <a:gsLst>
                <a:gs pos="0">
                  <a:srgbClr val="EEEEEE"/>
                </a:gs>
                <a:gs pos="100000">
                  <a:schemeClr val="bg1"/>
                </a:gs>
              </a:gsLst>
              <a:lin ang="2700000" scaled="0"/>
            </a:gradFill>
            <a:ln w="25400">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8408D"/>
                </a:solidFill>
              </a:endParaRPr>
            </a:p>
          </p:txBody>
        </p:sp>
      </p:grpSp>
      <p:grpSp>
        <p:nvGrpSpPr>
          <p:cNvPr id="67" name="组合 20"/>
          <p:cNvGrpSpPr/>
          <p:nvPr/>
        </p:nvGrpSpPr>
        <p:grpSpPr>
          <a:xfrm>
            <a:off x="1986153" y="3933056"/>
            <a:ext cx="1320648" cy="1320648"/>
            <a:chOff x="2857448" y="1716847"/>
            <a:chExt cx="2064768" cy="2064768"/>
          </a:xfrm>
          <a:effectLst>
            <a:outerShdw blurRad="101600" dist="50800" dir="2700000" algn="tl" rotWithShape="0">
              <a:prstClr val="black">
                <a:alpha val="30000"/>
              </a:prstClr>
            </a:outerShdw>
          </a:effectLst>
        </p:grpSpPr>
        <p:sp>
          <p:nvSpPr>
            <p:cNvPr id="1048607" name="任意多边形 21"/>
            <p:cNvSpPr/>
            <p:nvPr/>
          </p:nvSpPr>
          <p:spPr>
            <a:xfrm>
              <a:off x="2857448" y="1716847"/>
              <a:ext cx="2064768" cy="2064768"/>
            </a:xfrm>
            <a:custGeom>
              <a:avLst/>
              <a:gdLst>
                <a:gd name="connsiteX0" fmla="*/ 996493 w 1992986"/>
                <a:gd name="connsiteY0" fmla="*/ 310736 h 1992986"/>
                <a:gd name="connsiteX1" fmla="*/ 333151 w 1992986"/>
                <a:gd name="connsiteY1" fmla="*/ 974078 h 1992986"/>
                <a:gd name="connsiteX2" fmla="*/ 996493 w 1992986"/>
                <a:gd name="connsiteY2" fmla="*/ 1637420 h 1992986"/>
                <a:gd name="connsiteX3" fmla="*/ 1659835 w 1992986"/>
                <a:gd name="connsiteY3" fmla="*/ 974078 h 1992986"/>
                <a:gd name="connsiteX4" fmla="*/ 996493 w 1992986"/>
                <a:gd name="connsiteY4" fmla="*/ 310736 h 1992986"/>
                <a:gd name="connsiteX5" fmla="*/ 996493 w 1992986"/>
                <a:gd name="connsiteY5" fmla="*/ 0 h 1992986"/>
                <a:gd name="connsiteX6" fmla="*/ 1992986 w 1992986"/>
                <a:gd name="connsiteY6" fmla="*/ 996493 h 1992986"/>
                <a:gd name="connsiteX7" fmla="*/ 996493 w 1992986"/>
                <a:gd name="connsiteY7" fmla="*/ 1992986 h 1992986"/>
                <a:gd name="connsiteX8" fmla="*/ 0 w 1992986"/>
                <a:gd name="connsiteY8" fmla="*/ 996493 h 1992986"/>
                <a:gd name="connsiteX9" fmla="*/ 996493 w 1992986"/>
                <a:gd name="connsiteY9" fmla="*/ 0 h 199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2986" h="1992986">
                  <a:moveTo>
                    <a:pt x="996493" y="310736"/>
                  </a:moveTo>
                  <a:cubicBezTo>
                    <a:pt x="630139" y="310736"/>
                    <a:pt x="333151" y="607724"/>
                    <a:pt x="333151" y="974078"/>
                  </a:cubicBezTo>
                  <a:cubicBezTo>
                    <a:pt x="333151" y="1340432"/>
                    <a:pt x="630139" y="1637420"/>
                    <a:pt x="996493" y="1637420"/>
                  </a:cubicBezTo>
                  <a:cubicBezTo>
                    <a:pt x="1362847" y="1637420"/>
                    <a:pt x="1659835" y="1340432"/>
                    <a:pt x="1659835" y="974078"/>
                  </a:cubicBezTo>
                  <a:cubicBezTo>
                    <a:pt x="1659835" y="607724"/>
                    <a:pt x="1362847" y="310736"/>
                    <a:pt x="996493" y="310736"/>
                  </a:cubicBezTo>
                  <a:close/>
                  <a:moveTo>
                    <a:pt x="996493" y="0"/>
                  </a:moveTo>
                  <a:cubicBezTo>
                    <a:pt x="1546841" y="0"/>
                    <a:pt x="1992986" y="446145"/>
                    <a:pt x="1992986" y="996493"/>
                  </a:cubicBezTo>
                  <a:cubicBezTo>
                    <a:pt x="1992986" y="1546841"/>
                    <a:pt x="1546841" y="1992986"/>
                    <a:pt x="996493" y="1992986"/>
                  </a:cubicBezTo>
                  <a:cubicBezTo>
                    <a:pt x="446145" y="1992986"/>
                    <a:pt x="0" y="1546841"/>
                    <a:pt x="0" y="996493"/>
                  </a:cubicBezTo>
                  <a:cubicBezTo>
                    <a:pt x="0" y="446145"/>
                    <a:pt x="446145" y="0"/>
                    <a:pt x="996493" y="0"/>
                  </a:cubicBezTo>
                  <a:close/>
                </a:path>
              </a:pathLst>
            </a:custGeom>
            <a:gradFill>
              <a:gsLst>
                <a:gs pos="0">
                  <a:schemeClr val="bg1"/>
                </a:gs>
                <a:gs pos="10000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08" name="任意多边形 22"/>
            <p:cNvSpPr/>
            <p:nvPr/>
          </p:nvSpPr>
          <p:spPr>
            <a:xfrm>
              <a:off x="2924313" y="1783712"/>
              <a:ext cx="1931038" cy="1931038"/>
            </a:xfrm>
            <a:custGeom>
              <a:avLst/>
              <a:gdLst>
                <a:gd name="connsiteX0" fmla="*/ 962496 w 1931038"/>
                <a:gd name="connsiteY0" fmla="*/ 279762 h 1931038"/>
                <a:gd name="connsiteX1" fmla="*/ 299154 w 1931038"/>
                <a:gd name="connsiteY1" fmla="*/ 943104 h 1931038"/>
                <a:gd name="connsiteX2" fmla="*/ 962496 w 1931038"/>
                <a:gd name="connsiteY2" fmla="*/ 1606446 h 1931038"/>
                <a:gd name="connsiteX3" fmla="*/ 1625838 w 1931038"/>
                <a:gd name="connsiteY3" fmla="*/ 943104 h 1931038"/>
                <a:gd name="connsiteX4" fmla="*/ 962496 w 1931038"/>
                <a:gd name="connsiteY4" fmla="*/ 279762 h 1931038"/>
                <a:gd name="connsiteX5" fmla="*/ 965519 w 1931038"/>
                <a:gd name="connsiteY5" fmla="*/ 0 h 1931038"/>
                <a:gd name="connsiteX6" fmla="*/ 1931038 w 1931038"/>
                <a:gd name="connsiteY6" fmla="*/ 965519 h 1931038"/>
                <a:gd name="connsiteX7" fmla="*/ 965519 w 1931038"/>
                <a:gd name="connsiteY7" fmla="*/ 1931038 h 1931038"/>
                <a:gd name="connsiteX8" fmla="*/ 0 w 1931038"/>
                <a:gd name="connsiteY8" fmla="*/ 965519 h 1931038"/>
                <a:gd name="connsiteX9" fmla="*/ 965519 w 1931038"/>
                <a:gd name="connsiteY9" fmla="*/ 0 h 1931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31038" h="1931038">
                  <a:moveTo>
                    <a:pt x="962496" y="279762"/>
                  </a:moveTo>
                  <a:cubicBezTo>
                    <a:pt x="596142" y="279762"/>
                    <a:pt x="299154" y="576750"/>
                    <a:pt x="299154" y="943104"/>
                  </a:cubicBezTo>
                  <a:cubicBezTo>
                    <a:pt x="299154" y="1309458"/>
                    <a:pt x="596142" y="1606446"/>
                    <a:pt x="962496" y="1606446"/>
                  </a:cubicBezTo>
                  <a:cubicBezTo>
                    <a:pt x="1328850" y="1606446"/>
                    <a:pt x="1625838" y="1309458"/>
                    <a:pt x="1625838" y="943104"/>
                  </a:cubicBezTo>
                  <a:cubicBezTo>
                    <a:pt x="1625838" y="576750"/>
                    <a:pt x="1328850" y="279762"/>
                    <a:pt x="962496" y="279762"/>
                  </a:cubicBezTo>
                  <a:close/>
                  <a:moveTo>
                    <a:pt x="965519" y="0"/>
                  </a:moveTo>
                  <a:cubicBezTo>
                    <a:pt x="1498760" y="0"/>
                    <a:pt x="1931038" y="432278"/>
                    <a:pt x="1931038" y="965519"/>
                  </a:cubicBezTo>
                  <a:cubicBezTo>
                    <a:pt x="1931038" y="1498760"/>
                    <a:pt x="1498760" y="1931038"/>
                    <a:pt x="965519" y="1931038"/>
                  </a:cubicBezTo>
                  <a:cubicBezTo>
                    <a:pt x="432278" y="1931038"/>
                    <a:pt x="0" y="1498760"/>
                    <a:pt x="0" y="965519"/>
                  </a:cubicBezTo>
                  <a:cubicBezTo>
                    <a:pt x="0" y="432278"/>
                    <a:pt x="432278" y="0"/>
                    <a:pt x="965519" y="0"/>
                  </a:cubicBezTo>
                  <a:close/>
                </a:path>
              </a:pathLst>
            </a:custGeom>
            <a:gradFill>
              <a:gsLst>
                <a:gs pos="0">
                  <a:srgbClr val="EFEFEF"/>
                </a:gs>
                <a:gs pos="100000">
                  <a:srgbClr val="E6E6E6"/>
                </a:gs>
              </a:gsLst>
              <a:lin ang="2700000" scaled="0"/>
            </a:gradFill>
            <a:ln w="12700">
              <a:gradFill>
                <a:gsLst>
                  <a:gs pos="0">
                    <a:srgbClr val="EEEEEE"/>
                  </a:gs>
                  <a:gs pos="100000">
                    <a:schemeClr val="bg1"/>
                  </a:gs>
                </a:gsLst>
                <a:lin ang="2700000" scaled="0"/>
              </a:gra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09" name="椭圆 23"/>
            <p:cNvSpPr/>
            <p:nvPr/>
          </p:nvSpPr>
          <p:spPr>
            <a:xfrm>
              <a:off x="3226490" y="2063474"/>
              <a:ext cx="1326684" cy="1326684"/>
            </a:xfrm>
            <a:prstGeom prst="ellipse">
              <a:avLst/>
            </a:prstGeom>
            <a:noFill/>
            <a:ln w="50800">
              <a:gradFill>
                <a:gsLst>
                  <a:gs pos="0">
                    <a:srgbClr val="DBDBDB"/>
                  </a:gs>
                  <a:gs pos="100000">
                    <a:schemeClr val="accent1">
                      <a:lumMod val="5000"/>
                      <a:lumOff val="95000"/>
                    </a:schemeClr>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48610" name="Freeform 78"/>
          <p:cNvSpPr>
            <a:spLocks noEditPoints="1"/>
          </p:cNvSpPr>
          <p:nvPr/>
        </p:nvSpPr>
        <p:spPr bwMode="auto">
          <a:xfrm>
            <a:off x="2362564" y="4352516"/>
            <a:ext cx="599664" cy="441858"/>
          </a:xfrm>
          <a:custGeom>
            <a:avLst/>
            <a:gdLst>
              <a:gd name="T0" fmla="*/ 151 w 152"/>
              <a:gd name="T1" fmla="*/ 112 h 112"/>
              <a:gd name="T2" fmla="*/ 117 w 152"/>
              <a:gd name="T3" fmla="*/ 112 h 112"/>
              <a:gd name="T4" fmla="*/ 113 w 152"/>
              <a:gd name="T5" fmla="*/ 70 h 112"/>
              <a:gd name="T6" fmla="*/ 95 w 152"/>
              <a:gd name="T7" fmla="*/ 65 h 112"/>
              <a:gd name="T8" fmla="*/ 103 w 152"/>
              <a:gd name="T9" fmla="*/ 59 h 112"/>
              <a:gd name="T10" fmla="*/ 98 w 152"/>
              <a:gd name="T11" fmla="*/ 48 h 112"/>
              <a:gd name="T12" fmla="*/ 94 w 152"/>
              <a:gd name="T13" fmla="*/ 43 h 112"/>
              <a:gd name="T14" fmla="*/ 97 w 152"/>
              <a:gd name="T15" fmla="*/ 36 h 112"/>
              <a:gd name="T16" fmla="*/ 96 w 152"/>
              <a:gd name="T17" fmla="*/ 26 h 112"/>
              <a:gd name="T18" fmla="*/ 114 w 152"/>
              <a:gd name="T19" fmla="*/ 12 h 112"/>
              <a:gd name="T20" fmla="*/ 133 w 152"/>
              <a:gd name="T21" fmla="*/ 26 h 112"/>
              <a:gd name="T22" fmla="*/ 132 w 152"/>
              <a:gd name="T23" fmla="*/ 36 h 112"/>
              <a:gd name="T24" fmla="*/ 135 w 152"/>
              <a:gd name="T25" fmla="*/ 43 h 112"/>
              <a:gd name="T26" fmla="*/ 131 w 152"/>
              <a:gd name="T27" fmla="*/ 48 h 112"/>
              <a:gd name="T28" fmla="*/ 126 w 152"/>
              <a:gd name="T29" fmla="*/ 59 h 112"/>
              <a:gd name="T30" fmla="*/ 126 w 152"/>
              <a:gd name="T31" fmla="*/ 68 h 112"/>
              <a:gd name="T32" fmla="*/ 138 w 152"/>
              <a:gd name="T33" fmla="*/ 73 h 112"/>
              <a:gd name="T34" fmla="*/ 150 w 152"/>
              <a:gd name="T35" fmla="*/ 84 h 112"/>
              <a:gd name="T36" fmla="*/ 151 w 152"/>
              <a:gd name="T37" fmla="*/ 112 h 112"/>
              <a:gd name="T38" fmla="*/ 79 w 152"/>
              <a:gd name="T39" fmla="*/ 69 h 112"/>
              <a:gd name="T40" fmla="*/ 66 w 152"/>
              <a:gd name="T41" fmla="*/ 63 h 112"/>
              <a:gd name="T42" fmla="*/ 66 w 152"/>
              <a:gd name="T43" fmla="*/ 53 h 112"/>
              <a:gd name="T44" fmla="*/ 71 w 152"/>
              <a:gd name="T45" fmla="*/ 41 h 112"/>
              <a:gd name="T46" fmla="*/ 76 w 152"/>
              <a:gd name="T47" fmla="*/ 35 h 112"/>
              <a:gd name="T48" fmla="*/ 73 w 152"/>
              <a:gd name="T49" fmla="*/ 28 h 112"/>
              <a:gd name="T50" fmla="*/ 73 w 152"/>
              <a:gd name="T51" fmla="*/ 17 h 112"/>
              <a:gd name="T52" fmla="*/ 53 w 152"/>
              <a:gd name="T53" fmla="*/ 0 h 112"/>
              <a:gd name="T54" fmla="*/ 32 w 152"/>
              <a:gd name="T55" fmla="*/ 17 h 112"/>
              <a:gd name="T56" fmla="*/ 33 w 152"/>
              <a:gd name="T57" fmla="*/ 28 h 112"/>
              <a:gd name="T58" fmla="*/ 30 w 152"/>
              <a:gd name="T59" fmla="*/ 35 h 112"/>
              <a:gd name="T60" fmla="*/ 35 w 152"/>
              <a:gd name="T61" fmla="*/ 41 h 112"/>
              <a:gd name="T62" fmla="*/ 40 w 152"/>
              <a:gd name="T63" fmla="*/ 53 h 112"/>
              <a:gd name="T64" fmla="*/ 40 w 152"/>
              <a:gd name="T65" fmla="*/ 63 h 112"/>
              <a:gd name="T66" fmla="*/ 27 w 152"/>
              <a:gd name="T67" fmla="*/ 69 h 112"/>
              <a:gd name="T68" fmla="*/ 3 w 152"/>
              <a:gd name="T69" fmla="*/ 81 h 112"/>
              <a:gd name="T70" fmla="*/ 1 w 152"/>
              <a:gd name="T71" fmla="*/ 112 h 112"/>
              <a:gd name="T72" fmla="*/ 53 w 152"/>
              <a:gd name="T73" fmla="*/ 112 h 112"/>
              <a:gd name="T74" fmla="*/ 104 w 152"/>
              <a:gd name="T75" fmla="*/ 112 h 112"/>
              <a:gd name="T76" fmla="*/ 102 w 152"/>
              <a:gd name="T77" fmla="*/ 81 h 112"/>
              <a:gd name="T78" fmla="*/ 79 w 152"/>
              <a:gd name="T79" fmla="*/ 6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2" h="112">
                <a:moveTo>
                  <a:pt x="151" y="112"/>
                </a:moveTo>
                <a:cubicBezTo>
                  <a:pt x="117" y="112"/>
                  <a:pt x="117" y="112"/>
                  <a:pt x="117" y="112"/>
                </a:cubicBezTo>
                <a:cubicBezTo>
                  <a:pt x="118" y="78"/>
                  <a:pt x="114" y="72"/>
                  <a:pt x="113" y="70"/>
                </a:cubicBezTo>
                <a:cubicBezTo>
                  <a:pt x="111" y="66"/>
                  <a:pt x="99" y="68"/>
                  <a:pt x="95" y="65"/>
                </a:cubicBezTo>
                <a:cubicBezTo>
                  <a:pt x="103" y="59"/>
                  <a:pt x="103" y="59"/>
                  <a:pt x="103" y="59"/>
                </a:cubicBezTo>
                <a:cubicBezTo>
                  <a:pt x="103" y="59"/>
                  <a:pt x="99" y="57"/>
                  <a:pt x="98" y="48"/>
                </a:cubicBezTo>
                <a:cubicBezTo>
                  <a:pt x="96" y="49"/>
                  <a:pt x="94" y="45"/>
                  <a:pt x="94" y="43"/>
                </a:cubicBezTo>
                <a:cubicBezTo>
                  <a:pt x="93" y="41"/>
                  <a:pt x="94" y="36"/>
                  <a:pt x="97" y="36"/>
                </a:cubicBezTo>
                <a:cubicBezTo>
                  <a:pt x="96" y="32"/>
                  <a:pt x="96" y="28"/>
                  <a:pt x="96" y="26"/>
                </a:cubicBezTo>
                <a:cubicBezTo>
                  <a:pt x="97" y="19"/>
                  <a:pt x="104" y="12"/>
                  <a:pt x="114" y="12"/>
                </a:cubicBezTo>
                <a:cubicBezTo>
                  <a:pt x="125" y="12"/>
                  <a:pt x="132" y="19"/>
                  <a:pt x="133" y="26"/>
                </a:cubicBezTo>
                <a:cubicBezTo>
                  <a:pt x="133" y="28"/>
                  <a:pt x="133" y="32"/>
                  <a:pt x="132" y="36"/>
                </a:cubicBezTo>
                <a:cubicBezTo>
                  <a:pt x="135" y="36"/>
                  <a:pt x="135" y="41"/>
                  <a:pt x="135" y="43"/>
                </a:cubicBezTo>
                <a:cubicBezTo>
                  <a:pt x="135" y="45"/>
                  <a:pt x="133" y="49"/>
                  <a:pt x="131" y="48"/>
                </a:cubicBezTo>
                <a:cubicBezTo>
                  <a:pt x="129" y="57"/>
                  <a:pt x="126" y="59"/>
                  <a:pt x="126" y="59"/>
                </a:cubicBezTo>
                <a:cubicBezTo>
                  <a:pt x="126" y="68"/>
                  <a:pt x="126" y="68"/>
                  <a:pt x="126" y="68"/>
                </a:cubicBezTo>
                <a:cubicBezTo>
                  <a:pt x="126" y="68"/>
                  <a:pt x="128" y="70"/>
                  <a:pt x="138" y="73"/>
                </a:cubicBezTo>
                <a:cubicBezTo>
                  <a:pt x="147" y="77"/>
                  <a:pt x="147" y="80"/>
                  <a:pt x="150" y="84"/>
                </a:cubicBezTo>
                <a:cubicBezTo>
                  <a:pt x="152" y="88"/>
                  <a:pt x="151" y="112"/>
                  <a:pt x="151" y="112"/>
                </a:cubicBezTo>
                <a:close/>
                <a:moveTo>
                  <a:pt x="79" y="69"/>
                </a:moveTo>
                <a:cubicBezTo>
                  <a:pt x="68" y="65"/>
                  <a:pt x="66" y="63"/>
                  <a:pt x="66" y="63"/>
                </a:cubicBezTo>
                <a:cubicBezTo>
                  <a:pt x="66" y="53"/>
                  <a:pt x="66" y="53"/>
                  <a:pt x="66" y="53"/>
                </a:cubicBezTo>
                <a:cubicBezTo>
                  <a:pt x="66" y="53"/>
                  <a:pt x="70" y="50"/>
                  <a:pt x="71" y="41"/>
                </a:cubicBezTo>
                <a:cubicBezTo>
                  <a:pt x="73" y="42"/>
                  <a:pt x="76" y="37"/>
                  <a:pt x="76" y="35"/>
                </a:cubicBezTo>
                <a:cubicBezTo>
                  <a:pt x="76" y="33"/>
                  <a:pt x="75" y="27"/>
                  <a:pt x="73" y="28"/>
                </a:cubicBezTo>
                <a:cubicBezTo>
                  <a:pt x="73" y="23"/>
                  <a:pt x="74" y="19"/>
                  <a:pt x="73" y="17"/>
                </a:cubicBezTo>
                <a:cubicBezTo>
                  <a:pt x="73" y="9"/>
                  <a:pt x="65" y="0"/>
                  <a:pt x="53" y="0"/>
                </a:cubicBezTo>
                <a:cubicBezTo>
                  <a:pt x="41" y="0"/>
                  <a:pt x="33" y="9"/>
                  <a:pt x="32" y="17"/>
                </a:cubicBezTo>
                <a:cubicBezTo>
                  <a:pt x="32" y="19"/>
                  <a:pt x="32" y="23"/>
                  <a:pt x="33" y="28"/>
                </a:cubicBezTo>
                <a:cubicBezTo>
                  <a:pt x="30" y="27"/>
                  <a:pt x="30" y="33"/>
                  <a:pt x="30" y="35"/>
                </a:cubicBezTo>
                <a:cubicBezTo>
                  <a:pt x="30" y="37"/>
                  <a:pt x="32" y="42"/>
                  <a:pt x="35" y="41"/>
                </a:cubicBezTo>
                <a:cubicBezTo>
                  <a:pt x="36" y="50"/>
                  <a:pt x="40" y="53"/>
                  <a:pt x="40" y="53"/>
                </a:cubicBezTo>
                <a:cubicBezTo>
                  <a:pt x="40" y="63"/>
                  <a:pt x="40" y="63"/>
                  <a:pt x="40" y="63"/>
                </a:cubicBezTo>
                <a:cubicBezTo>
                  <a:pt x="40" y="63"/>
                  <a:pt x="37" y="65"/>
                  <a:pt x="27" y="69"/>
                </a:cubicBezTo>
                <a:cubicBezTo>
                  <a:pt x="17" y="73"/>
                  <a:pt x="6" y="76"/>
                  <a:pt x="3" y="81"/>
                </a:cubicBezTo>
                <a:cubicBezTo>
                  <a:pt x="0" y="85"/>
                  <a:pt x="1" y="112"/>
                  <a:pt x="1" y="112"/>
                </a:cubicBezTo>
                <a:cubicBezTo>
                  <a:pt x="53" y="112"/>
                  <a:pt x="53" y="112"/>
                  <a:pt x="53" y="112"/>
                </a:cubicBezTo>
                <a:cubicBezTo>
                  <a:pt x="104" y="112"/>
                  <a:pt x="104" y="112"/>
                  <a:pt x="104" y="112"/>
                </a:cubicBezTo>
                <a:cubicBezTo>
                  <a:pt x="104" y="112"/>
                  <a:pt x="105" y="85"/>
                  <a:pt x="102" y="81"/>
                </a:cubicBezTo>
                <a:cubicBezTo>
                  <a:pt x="99" y="76"/>
                  <a:pt x="89" y="73"/>
                  <a:pt x="79" y="69"/>
                </a:cubicBezTo>
                <a:close/>
              </a:path>
            </a:pathLst>
          </a:custGeom>
          <a:solidFill>
            <a:srgbClr val="F2942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048611" name="矩形 25"/>
          <p:cNvSpPr/>
          <p:nvPr/>
        </p:nvSpPr>
        <p:spPr>
          <a:xfrm>
            <a:off x="1177194" y="4408714"/>
            <a:ext cx="877163" cy="369332"/>
          </a:xfrm>
          <a:prstGeom prst="rect">
            <a:avLst/>
          </a:prstGeom>
        </p:spPr>
        <p:txBody>
          <a:bodyPr wrap="none">
            <a:spAutoFit/>
          </a:bodyPr>
          <a:lstStyle/>
          <a:p>
            <a:r>
              <a:rPr lang="zh-CN" altLang="en-US" b="1" dirty="0">
                <a:solidFill>
                  <a:srgbClr val="F29421"/>
                </a:solidFill>
                <a:latin typeface="微软雅黑" panose="020B0503020204020204" pitchFamily="34" charset="-122"/>
                <a:ea typeface="微软雅黑" panose="020B0503020204020204" pitchFamily="34" charset="-122"/>
              </a:rPr>
              <a:t>第一节</a:t>
            </a:r>
            <a:endParaRPr lang="zh-CN" altLang="en-US" b="1" dirty="0">
              <a:solidFill>
                <a:srgbClr val="F29421"/>
              </a:solidFill>
              <a:latin typeface="微软雅黑" panose="020B0503020204020204" pitchFamily="34" charset="-122"/>
              <a:ea typeface="微软雅黑" panose="020B0503020204020204" pitchFamily="34" charset="-122"/>
            </a:endParaRPr>
          </a:p>
        </p:txBody>
      </p:sp>
      <p:sp>
        <p:nvSpPr>
          <p:cNvPr id="1048612" name="文本框 67"/>
          <p:cNvSpPr txBox="1"/>
          <p:nvPr/>
        </p:nvSpPr>
        <p:spPr>
          <a:xfrm>
            <a:off x="1146561" y="5250208"/>
            <a:ext cx="1706880" cy="398780"/>
          </a:xfrm>
          <a:prstGeom prst="rect">
            <a:avLst/>
          </a:prstGeom>
          <a:noFill/>
        </p:spPr>
        <p:txBody>
          <a:bodyPr wrap="none" rtlCol="0">
            <a:spAutoFit/>
          </a:bodyPr>
          <a:lstStyle/>
          <a:p>
            <a:r>
              <a:rPr lang="zh-CN" altLang="zh-CN" sz="2000" b="1" dirty="0">
                <a:solidFill>
                  <a:srgbClr val="F29421"/>
                </a:solidFill>
                <a:latin typeface="微软雅黑" panose="020B0503020204020204" pitchFamily="34" charset="-122"/>
                <a:ea typeface="微软雅黑" panose="020B0503020204020204" pitchFamily="34" charset="-122"/>
              </a:rPr>
              <a:t>算法基本原理</a:t>
            </a:r>
            <a:endParaRPr lang="zh-CN" altLang="zh-CN" sz="2000" b="1" dirty="0">
              <a:solidFill>
                <a:srgbClr val="F29421"/>
              </a:solidFill>
              <a:latin typeface="微软雅黑" panose="020B0503020204020204" pitchFamily="34" charset="-122"/>
              <a:ea typeface="微软雅黑" panose="020B0503020204020204" pitchFamily="34" charset="-122"/>
            </a:endParaRPr>
          </a:p>
        </p:txBody>
      </p:sp>
      <p:sp>
        <p:nvSpPr>
          <p:cNvPr id="1048613" name="圆角矩形 28"/>
          <p:cNvSpPr/>
          <p:nvPr/>
        </p:nvSpPr>
        <p:spPr>
          <a:xfrm>
            <a:off x="3594833" y="4192229"/>
            <a:ext cx="2199547" cy="807025"/>
          </a:xfrm>
          <a:prstGeom prst="roundRect">
            <a:avLst>
              <a:gd name="adj" fmla="val 50000"/>
            </a:avLst>
          </a:prstGeom>
          <a:gradFill>
            <a:gsLst>
              <a:gs pos="0">
                <a:schemeClr val="bg1">
                  <a:lumMod val="85000"/>
                </a:schemeClr>
              </a:gs>
              <a:gs pos="100000">
                <a:schemeClr val="bg1"/>
              </a:gs>
            </a:gsLst>
            <a:lin ang="2700000" scaled="0"/>
          </a:gradFill>
          <a:ln w="6350">
            <a:gradFill>
              <a:gsLst>
                <a:gs pos="0">
                  <a:schemeClr val="bg1"/>
                </a:gs>
                <a:gs pos="100000">
                  <a:srgbClr val="EEEEEE"/>
                </a:gs>
              </a:gsLst>
              <a:lin ang="27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14" name="圆角矩形 29"/>
          <p:cNvSpPr/>
          <p:nvPr/>
        </p:nvSpPr>
        <p:spPr>
          <a:xfrm>
            <a:off x="3629586" y="4216192"/>
            <a:ext cx="2128241" cy="763567"/>
          </a:xfrm>
          <a:prstGeom prst="roundRect">
            <a:avLst>
              <a:gd name="adj" fmla="val 50000"/>
            </a:avLst>
          </a:prstGeom>
          <a:solidFill>
            <a:schemeClr val="bg1">
              <a:lumMod val="50000"/>
            </a:schemeClr>
          </a:solidFill>
          <a:ln w="25400">
            <a:noFill/>
          </a:ln>
          <a:effectLst>
            <a:innerShdw blurRad="101600" dist="508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8" name="组合 30"/>
          <p:cNvGrpSpPr/>
          <p:nvPr/>
        </p:nvGrpSpPr>
        <p:grpSpPr>
          <a:xfrm>
            <a:off x="3767483" y="4319757"/>
            <a:ext cx="2128241" cy="551970"/>
            <a:chOff x="1534493" y="3827144"/>
            <a:chExt cx="3327400" cy="862977"/>
          </a:xfrm>
          <a:effectLst>
            <a:outerShdw blurRad="101600" dist="50800" dir="2700000" algn="tl" rotWithShape="0">
              <a:prstClr val="black">
                <a:alpha val="30000"/>
              </a:prstClr>
            </a:outerShdw>
          </a:effectLst>
        </p:grpSpPr>
        <p:sp>
          <p:nvSpPr>
            <p:cNvPr id="1048615" name="圆角矩形 31"/>
            <p:cNvSpPr/>
            <p:nvPr/>
          </p:nvSpPr>
          <p:spPr>
            <a:xfrm>
              <a:off x="1534493" y="3827144"/>
              <a:ext cx="3327400" cy="862977"/>
            </a:xfrm>
            <a:prstGeom prst="roundRect">
              <a:avLst>
                <a:gd name="adj" fmla="val 50000"/>
              </a:avLst>
            </a:prstGeom>
            <a:gradFill>
              <a:gsLst>
                <a:gs pos="0">
                  <a:schemeClr val="bg1"/>
                </a:gs>
                <a:gs pos="100000">
                  <a:srgbClr val="EEEEEE"/>
                </a:gs>
              </a:gsLst>
              <a:lin ang="5400000" scaled="0"/>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8408D"/>
                </a:solidFill>
              </a:endParaRPr>
            </a:p>
          </p:txBody>
        </p:sp>
        <p:sp>
          <p:nvSpPr>
            <p:cNvPr id="1048616" name="圆角矩形 32"/>
            <p:cNvSpPr/>
            <p:nvPr/>
          </p:nvSpPr>
          <p:spPr>
            <a:xfrm>
              <a:off x="1599884" y="3878688"/>
              <a:ext cx="3200715" cy="759888"/>
            </a:xfrm>
            <a:prstGeom prst="roundRect">
              <a:avLst>
                <a:gd name="adj" fmla="val 50000"/>
              </a:avLst>
            </a:prstGeom>
            <a:gradFill>
              <a:gsLst>
                <a:gs pos="0">
                  <a:srgbClr val="EEEEEE"/>
                </a:gs>
                <a:gs pos="100000">
                  <a:schemeClr val="bg1"/>
                </a:gs>
              </a:gsLst>
              <a:lin ang="2700000" scaled="0"/>
            </a:gradFill>
            <a:ln w="25400">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8408D"/>
                </a:solidFill>
              </a:endParaRPr>
            </a:p>
          </p:txBody>
        </p:sp>
      </p:grpSp>
      <p:grpSp>
        <p:nvGrpSpPr>
          <p:cNvPr id="69" name="组合 33"/>
          <p:cNvGrpSpPr/>
          <p:nvPr/>
        </p:nvGrpSpPr>
        <p:grpSpPr>
          <a:xfrm>
            <a:off x="4677690" y="3933265"/>
            <a:ext cx="1320648" cy="1320648"/>
            <a:chOff x="2857448" y="1716847"/>
            <a:chExt cx="2064768" cy="2064768"/>
          </a:xfrm>
          <a:effectLst>
            <a:outerShdw blurRad="101600" dist="50800" dir="2700000" algn="tl" rotWithShape="0">
              <a:prstClr val="black">
                <a:alpha val="30000"/>
              </a:prstClr>
            </a:outerShdw>
          </a:effectLst>
        </p:grpSpPr>
        <p:sp>
          <p:nvSpPr>
            <p:cNvPr id="1048617" name="任意多边形 34"/>
            <p:cNvSpPr/>
            <p:nvPr/>
          </p:nvSpPr>
          <p:spPr>
            <a:xfrm>
              <a:off x="2857448" y="1716847"/>
              <a:ext cx="2064768" cy="2064768"/>
            </a:xfrm>
            <a:custGeom>
              <a:avLst/>
              <a:gdLst>
                <a:gd name="connsiteX0" fmla="*/ 996493 w 1992986"/>
                <a:gd name="connsiteY0" fmla="*/ 310736 h 1992986"/>
                <a:gd name="connsiteX1" fmla="*/ 333151 w 1992986"/>
                <a:gd name="connsiteY1" fmla="*/ 974078 h 1992986"/>
                <a:gd name="connsiteX2" fmla="*/ 996493 w 1992986"/>
                <a:gd name="connsiteY2" fmla="*/ 1637420 h 1992986"/>
                <a:gd name="connsiteX3" fmla="*/ 1659835 w 1992986"/>
                <a:gd name="connsiteY3" fmla="*/ 974078 h 1992986"/>
                <a:gd name="connsiteX4" fmla="*/ 996493 w 1992986"/>
                <a:gd name="connsiteY4" fmla="*/ 310736 h 1992986"/>
                <a:gd name="connsiteX5" fmla="*/ 996493 w 1992986"/>
                <a:gd name="connsiteY5" fmla="*/ 0 h 1992986"/>
                <a:gd name="connsiteX6" fmla="*/ 1992986 w 1992986"/>
                <a:gd name="connsiteY6" fmla="*/ 996493 h 1992986"/>
                <a:gd name="connsiteX7" fmla="*/ 996493 w 1992986"/>
                <a:gd name="connsiteY7" fmla="*/ 1992986 h 1992986"/>
                <a:gd name="connsiteX8" fmla="*/ 0 w 1992986"/>
                <a:gd name="connsiteY8" fmla="*/ 996493 h 1992986"/>
                <a:gd name="connsiteX9" fmla="*/ 996493 w 1992986"/>
                <a:gd name="connsiteY9" fmla="*/ 0 h 199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2986" h="1992986">
                  <a:moveTo>
                    <a:pt x="996493" y="310736"/>
                  </a:moveTo>
                  <a:cubicBezTo>
                    <a:pt x="630139" y="310736"/>
                    <a:pt x="333151" y="607724"/>
                    <a:pt x="333151" y="974078"/>
                  </a:cubicBezTo>
                  <a:cubicBezTo>
                    <a:pt x="333151" y="1340432"/>
                    <a:pt x="630139" y="1637420"/>
                    <a:pt x="996493" y="1637420"/>
                  </a:cubicBezTo>
                  <a:cubicBezTo>
                    <a:pt x="1362847" y="1637420"/>
                    <a:pt x="1659835" y="1340432"/>
                    <a:pt x="1659835" y="974078"/>
                  </a:cubicBezTo>
                  <a:cubicBezTo>
                    <a:pt x="1659835" y="607724"/>
                    <a:pt x="1362847" y="310736"/>
                    <a:pt x="996493" y="310736"/>
                  </a:cubicBezTo>
                  <a:close/>
                  <a:moveTo>
                    <a:pt x="996493" y="0"/>
                  </a:moveTo>
                  <a:cubicBezTo>
                    <a:pt x="1546841" y="0"/>
                    <a:pt x="1992986" y="446145"/>
                    <a:pt x="1992986" y="996493"/>
                  </a:cubicBezTo>
                  <a:cubicBezTo>
                    <a:pt x="1992986" y="1546841"/>
                    <a:pt x="1546841" y="1992986"/>
                    <a:pt x="996493" y="1992986"/>
                  </a:cubicBezTo>
                  <a:cubicBezTo>
                    <a:pt x="446145" y="1992986"/>
                    <a:pt x="0" y="1546841"/>
                    <a:pt x="0" y="996493"/>
                  </a:cubicBezTo>
                  <a:cubicBezTo>
                    <a:pt x="0" y="446145"/>
                    <a:pt x="446145" y="0"/>
                    <a:pt x="996493" y="0"/>
                  </a:cubicBezTo>
                  <a:close/>
                </a:path>
              </a:pathLst>
            </a:custGeom>
            <a:gradFill>
              <a:gsLst>
                <a:gs pos="0">
                  <a:schemeClr val="bg1"/>
                </a:gs>
                <a:gs pos="10000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18" name="任意多边形 35"/>
            <p:cNvSpPr/>
            <p:nvPr/>
          </p:nvSpPr>
          <p:spPr>
            <a:xfrm>
              <a:off x="2924313" y="1783712"/>
              <a:ext cx="1931038" cy="1931038"/>
            </a:xfrm>
            <a:custGeom>
              <a:avLst/>
              <a:gdLst>
                <a:gd name="connsiteX0" fmla="*/ 962496 w 1931038"/>
                <a:gd name="connsiteY0" fmla="*/ 279762 h 1931038"/>
                <a:gd name="connsiteX1" fmla="*/ 299154 w 1931038"/>
                <a:gd name="connsiteY1" fmla="*/ 943104 h 1931038"/>
                <a:gd name="connsiteX2" fmla="*/ 962496 w 1931038"/>
                <a:gd name="connsiteY2" fmla="*/ 1606446 h 1931038"/>
                <a:gd name="connsiteX3" fmla="*/ 1625838 w 1931038"/>
                <a:gd name="connsiteY3" fmla="*/ 943104 h 1931038"/>
                <a:gd name="connsiteX4" fmla="*/ 962496 w 1931038"/>
                <a:gd name="connsiteY4" fmla="*/ 279762 h 1931038"/>
                <a:gd name="connsiteX5" fmla="*/ 965519 w 1931038"/>
                <a:gd name="connsiteY5" fmla="*/ 0 h 1931038"/>
                <a:gd name="connsiteX6" fmla="*/ 1931038 w 1931038"/>
                <a:gd name="connsiteY6" fmla="*/ 965519 h 1931038"/>
                <a:gd name="connsiteX7" fmla="*/ 965519 w 1931038"/>
                <a:gd name="connsiteY7" fmla="*/ 1931038 h 1931038"/>
                <a:gd name="connsiteX8" fmla="*/ 0 w 1931038"/>
                <a:gd name="connsiteY8" fmla="*/ 965519 h 1931038"/>
                <a:gd name="connsiteX9" fmla="*/ 965519 w 1931038"/>
                <a:gd name="connsiteY9" fmla="*/ 0 h 1931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31038" h="1931038">
                  <a:moveTo>
                    <a:pt x="962496" y="279762"/>
                  </a:moveTo>
                  <a:cubicBezTo>
                    <a:pt x="596142" y="279762"/>
                    <a:pt x="299154" y="576750"/>
                    <a:pt x="299154" y="943104"/>
                  </a:cubicBezTo>
                  <a:cubicBezTo>
                    <a:pt x="299154" y="1309458"/>
                    <a:pt x="596142" y="1606446"/>
                    <a:pt x="962496" y="1606446"/>
                  </a:cubicBezTo>
                  <a:cubicBezTo>
                    <a:pt x="1328850" y="1606446"/>
                    <a:pt x="1625838" y="1309458"/>
                    <a:pt x="1625838" y="943104"/>
                  </a:cubicBezTo>
                  <a:cubicBezTo>
                    <a:pt x="1625838" y="576750"/>
                    <a:pt x="1328850" y="279762"/>
                    <a:pt x="962496" y="279762"/>
                  </a:cubicBezTo>
                  <a:close/>
                  <a:moveTo>
                    <a:pt x="965519" y="0"/>
                  </a:moveTo>
                  <a:cubicBezTo>
                    <a:pt x="1498760" y="0"/>
                    <a:pt x="1931038" y="432278"/>
                    <a:pt x="1931038" y="965519"/>
                  </a:cubicBezTo>
                  <a:cubicBezTo>
                    <a:pt x="1931038" y="1498760"/>
                    <a:pt x="1498760" y="1931038"/>
                    <a:pt x="965519" y="1931038"/>
                  </a:cubicBezTo>
                  <a:cubicBezTo>
                    <a:pt x="432278" y="1931038"/>
                    <a:pt x="0" y="1498760"/>
                    <a:pt x="0" y="965519"/>
                  </a:cubicBezTo>
                  <a:cubicBezTo>
                    <a:pt x="0" y="432278"/>
                    <a:pt x="432278" y="0"/>
                    <a:pt x="965519" y="0"/>
                  </a:cubicBezTo>
                  <a:close/>
                </a:path>
              </a:pathLst>
            </a:custGeom>
            <a:gradFill>
              <a:gsLst>
                <a:gs pos="0">
                  <a:srgbClr val="EFEFEF"/>
                </a:gs>
                <a:gs pos="100000">
                  <a:srgbClr val="E6E6E6"/>
                </a:gs>
              </a:gsLst>
              <a:lin ang="2700000" scaled="0"/>
            </a:gradFill>
            <a:ln w="12700">
              <a:gradFill>
                <a:gsLst>
                  <a:gs pos="0">
                    <a:srgbClr val="EEEEEE"/>
                  </a:gs>
                  <a:gs pos="100000">
                    <a:schemeClr val="bg1"/>
                  </a:gs>
                </a:gsLst>
                <a:lin ang="2700000" scaled="0"/>
              </a:gra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19" name="椭圆 36"/>
            <p:cNvSpPr/>
            <p:nvPr/>
          </p:nvSpPr>
          <p:spPr>
            <a:xfrm>
              <a:off x="3226490" y="2063474"/>
              <a:ext cx="1326684" cy="1326684"/>
            </a:xfrm>
            <a:prstGeom prst="ellipse">
              <a:avLst/>
            </a:prstGeom>
            <a:noFill/>
            <a:ln w="50800">
              <a:gradFill>
                <a:gsLst>
                  <a:gs pos="0">
                    <a:srgbClr val="DBDBDB"/>
                  </a:gs>
                  <a:gs pos="100000">
                    <a:schemeClr val="accent1">
                      <a:lumMod val="5000"/>
                      <a:lumOff val="95000"/>
                    </a:schemeClr>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48620" name="Freeform 78"/>
          <p:cNvSpPr>
            <a:spLocks noEditPoints="1"/>
          </p:cNvSpPr>
          <p:nvPr/>
        </p:nvSpPr>
        <p:spPr bwMode="auto">
          <a:xfrm>
            <a:off x="5054101" y="4352725"/>
            <a:ext cx="599664" cy="441858"/>
          </a:xfrm>
          <a:custGeom>
            <a:avLst/>
            <a:gdLst>
              <a:gd name="T0" fmla="*/ 151 w 152"/>
              <a:gd name="T1" fmla="*/ 112 h 112"/>
              <a:gd name="T2" fmla="*/ 117 w 152"/>
              <a:gd name="T3" fmla="*/ 112 h 112"/>
              <a:gd name="T4" fmla="*/ 113 w 152"/>
              <a:gd name="T5" fmla="*/ 70 h 112"/>
              <a:gd name="T6" fmla="*/ 95 w 152"/>
              <a:gd name="T7" fmla="*/ 65 h 112"/>
              <a:gd name="T8" fmla="*/ 103 w 152"/>
              <a:gd name="T9" fmla="*/ 59 h 112"/>
              <a:gd name="T10" fmla="*/ 98 w 152"/>
              <a:gd name="T11" fmla="*/ 48 h 112"/>
              <a:gd name="T12" fmla="*/ 94 w 152"/>
              <a:gd name="T13" fmla="*/ 43 h 112"/>
              <a:gd name="T14" fmla="*/ 97 w 152"/>
              <a:gd name="T15" fmla="*/ 36 h 112"/>
              <a:gd name="T16" fmla="*/ 96 w 152"/>
              <a:gd name="T17" fmla="*/ 26 h 112"/>
              <a:gd name="T18" fmla="*/ 114 w 152"/>
              <a:gd name="T19" fmla="*/ 12 h 112"/>
              <a:gd name="T20" fmla="*/ 133 w 152"/>
              <a:gd name="T21" fmla="*/ 26 h 112"/>
              <a:gd name="T22" fmla="*/ 132 w 152"/>
              <a:gd name="T23" fmla="*/ 36 h 112"/>
              <a:gd name="T24" fmla="*/ 135 w 152"/>
              <a:gd name="T25" fmla="*/ 43 h 112"/>
              <a:gd name="T26" fmla="*/ 131 w 152"/>
              <a:gd name="T27" fmla="*/ 48 h 112"/>
              <a:gd name="T28" fmla="*/ 126 w 152"/>
              <a:gd name="T29" fmla="*/ 59 h 112"/>
              <a:gd name="T30" fmla="*/ 126 w 152"/>
              <a:gd name="T31" fmla="*/ 68 h 112"/>
              <a:gd name="T32" fmla="*/ 138 w 152"/>
              <a:gd name="T33" fmla="*/ 73 h 112"/>
              <a:gd name="T34" fmla="*/ 150 w 152"/>
              <a:gd name="T35" fmla="*/ 84 h 112"/>
              <a:gd name="T36" fmla="*/ 151 w 152"/>
              <a:gd name="T37" fmla="*/ 112 h 112"/>
              <a:gd name="T38" fmla="*/ 79 w 152"/>
              <a:gd name="T39" fmla="*/ 69 h 112"/>
              <a:gd name="T40" fmla="*/ 66 w 152"/>
              <a:gd name="T41" fmla="*/ 63 h 112"/>
              <a:gd name="T42" fmla="*/ 66 w 152"/>
              <a:gd name="T43" fmla="*/ 53 h 112"/>
              <a:gd name="T44" fmla="*/ 71 w 152"/>
              <a:gd name="T45" fmla="*/ 41 h 112"/>
              <a:gd name="T46" fmla="*/ 76 w 152"/>
              <a:gd name="T47" fmla="*/ 35 h 112"/>
              <a:gd name="T48" fmla="*/ 73 w 152"/>
              <a:gd name="T49" fmla="*/ 28 h 112"/>
              <a:gd name="T50" fmla="*/ 73 w 152"/>
              <a:gd name="T51" fmla="*/ 17 h 112"/>
              <a:gd name="T52" fmla="*/ 53 w 152"/>
              <a:gd name="T53" fmla="*/ 0 h 112"/>
              <a:gd name="T54" fmla="*/ 32 w 152"/>
              <a:gd name="T55" fmla="*/ 17 h 112"/>
              <a:gd name="T56" fmla="*/ 33 w 152"/>
              <a:gd name="T57" fmla="*/ 28 h 112"/>
              <a:gd name="T58" fmla="*/ 30 w 152"/>
              <a:gd name="T59" fmla="*/ 35 h 112"/>
              <a:gd name="T60" fmla="*/ 35 w 152"/>
              <a:gd name="T61" fmla="*/ 41 h 112"/>
              <a:gd name="T62" fmla="*/ 40 w 152"/>
              <a:gd name="T63" fmla="*/ 53 h 112"/>
              <a:gd name="T64" fmla="*/ 40 w 152"/>
              <a:gd name="T65" fmla="*/ 63 h 112"/>
              <a:gd name="T66" fmla="*/ 27 w 152"/>
              <a:gd name="T67" fmla="*/ 69 h 112"/>
              <a:gd name="T68" fmla="*/ 3 w 152"/>
              <a:gd name="T69" fmla="*/ 81 h 112"/>
              <a:gd name="T70" fmla="*/ 1 w 152"/>
              <a:gd name="T71" fmla="*/ 112 h 112"/>
              <a:gd name="T72" fmla="*/ 53 w 152"/>
              <a:gd name="T73" fmla="*/ 112 h 112"/>
              <a:gd name="T74" fmla="*/ 104 w 152"/>
              <a:gd name="T75" fmla="*/ 112 h 112"/>
              <a:gd name="T76" fmla="*/ 102 w 152"/>
              <a:gd name="T77" fmla="*/ 81 h 112"/>
              <a:gd name="T78" fmla="*/ 79 w 152"/>
              <a:gd name="T79" fmla="*/ 6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2" h="112">
                <a:moveTo>
                  <a:pt x="151" y="112"/>
                </a:moveTo>
                <a:cubicBezTo>
                  <a:pt x="117" y="112"/>
                  <a:pt x="117" y="112"/>
                  <a:pt x="117" y="112"/>
                </a:cubicBezTo>
                <a:cubicBezTo>
                  <a:pt x="118" y="78"/>
                  <a:pt x="114" y="72"/>
                  <a:pt x="113" y="70"/>
                </a:cubicBezTo>
                <a:cubicBezTo>
                  <a:pt x="111" y="66"/>
                  <a:pt x="99" y="68"/>
                  <a:pt x="95" y="65"/>
                </a:cubicBezTo>
                <a:cubicBezTo>
                  <a:pt x="103" y="59"/>
                  <a:pt x="103" y="59"/>
                  <a:pt x="103" y="59"/>
                </a:cubicBezTo>
                <a:cubicBezTo>
                  <a:pt x="103" y="59"/>
                  <a:pt x="99" y="57"/>
                  <a:pt x="98" y="48"/>
                </a:cubicBezTo>
                <a:cubicBezTo>
                  <a:pt x="96" y="49"/>
                  <a:pt x="94" y="45"/>
                  <a:pt x="94" y="43"/>
                </a:cubicBezTo>
                <a:cubicBezTo>
                  <a:pt x="93" y="41"/>
                  <a:pt x="94" y="36"/>
                  <a:pt x="97" y="36"/>
                </a:cubicBezTo>
                <a:cubicBezTo>
                  <a:pt x="96" y="32"/>
                  <a:pt x="96" y="28"/>
                  <a:pt x="96" y="26"/>
                </a:cubicBezTo>
                <a:cubicBezTo>
                  <a:pt x="97" y="19"/>
                  <a:pt x="104" y="12"/>
                  <a:pt x="114" y="12"/>
                </a:cubicBezTo>
                <a:cubicBezTo>
                  <a:pt x="125" y="12"/>
                  <a:pt x="132" y="19"/>
                  <a:pt x="133" y="26"/>
                </a:cubicBezTo>
                <a:cubicBezTo>
                  <a:pt x="133" y="28"/>
                  <a:pt x="133" y="32"/>
                  <a:pt x="132" y="36"/>
                </a:cubicBezTo>
                <a:cubicBezTo>
                  <a:pt x="135" y="36"/>
                  <a:pt x="135" y="41"/>
                  <a:pt x="135" y="43"/>
                </a:cubicBezTo>
                <a:cubicBezTo>
                  <a:pt x="135" y="45"/>
                  <a:pt x="133" y="49"/>
                  <a:pt x="131" y="48"/>
                </a:cubicBezTo>
                <a:cubicBezTo>
                  <a:pt x="129" y="57"/>
                  <a:pt x="126" y="59"/>
                  <a:pt x="126" y="59"/>
                </a:cubicBezTo>
                <a:cubicBezTo>
                  <a:pt x="126" y="68"/>
                  <a:pt x="126" y="68"/>
                  <a:pt x="126" y="68"/>
                </a:cubicBezTo>
                <a:cubicBezTo>
                  <a:pt x="126" y="68"/>
                  <a:pt x="128" y="70"/>
                  <a:pt x="138" y="73"/>
                </a:cubicBezTo>
                <a:cubicBezTo>
                  <a:pt x="147" y="77"/>
                  <a:pt x="147" y="80"/>
                  <a:pt x="150" y="84"/>
                </a:cubicBezTo>
                <a:cubicBezTo>
                  <a:pt x="152" y="88"/>
                  <a:pt x="151" y="112"/>
                  <a:pt x="151" y="112"/>
                </a:cubicBezTo>
                <a:close/>
                <a:moveTo>
                  <a:pt x="79" y="69"/>
                </a:moveTo>
                <a:cubicBezTo>
                  <a:pt x="68" y="65"/>
                  <a:pt x="66" y="63"/>
                  <a:pt x="66" y="63"/>
                </a:cubicBezTo>
                <a:cubicBezTo>
                  <a:pt x="66" y="53"/>
                  <a:pt x="66" y="53"/>
                  <a:pt x="66" y="53"/>
                </a:cubicBezTo>
                <a:cubicBezTo>
                  <a:pt x="66" y="53"/>
                  <a:pt x="70" y="50"/>
                  <a:pt x="71" y="41"/>
                </a:cubicBezTo>
                <a:cubicBezTo>
                  <a:pt x="73" y="42"/>
                  <a:pt x="76" y="37"/>
                  <a:pt x="76" y="35"/>
                </a:cubicBezTo>
                <a:cubicBezTo>
                  <a:pt x="76" y="33"/>
                  <a:pt x="75" y="27"/>
                  <a:pt x="73" y="28"/>
                </a:cubicBezTo>
                <a:cubicBezTo>
                  <a:pt x="73" y="23"/>
                  <a:pt x="74" y="19"/>
                  <a:pt x="73" y="17"/>
                </a:cubicBezTo>
                <a:cubicBezTo>
                  <a:pt x="73" y="9"/>
                  <a:pt x="65" y="0"/>
                  <a:pt x="53" y="0"/>
                </a:cubicBezTo>
                <a:cubicBezTo>
                  <a:pt x="41" y="0"/>
                  <a:pt x="33" y="9"/>
                  <a:pt x="32" y="17"/>
                </a:cubicBezTo>
                <a:cubicBezTo>
                  <a:pt x="32" y="19"/>
                  <a:pt x="32" y="23"/>
                  <a:pt x="33" y="28"/>
                </a:cubicBezTo>
                <a:cubicBezTo>
                  <a:pt x="30" y="27"/>
                  <a:pt x="30" y="33"/>
                  <a:pt x="30" y="35"/>
                </a:cubicBezTo>
                <a:cubicBezTo>
                  <a:pt x="30" y="37"/>
                  <a:pt x="32" y="42"/>
                  <a:pt x="35" y="41"/>
                </a:cubicBezTo>
                <a:cubicBezTo>
                  <a:pt x="36" y="50"/>
                  <a:pt x="40" y="53"/>
                  <a:pt x="40" y="53"/>
                </a:cubicBezTo>
                <a:cubicBezTo>
                  <a:pt x="40" y="63"/>
                  <a:pt x="40" y="63"/>
                  <a:pt x="40" y="63"/>
                </a:cubicBezTo>
                <a:cubicBezTo>
                  <a:pt x="40" y="63"/>
                  <a:pt x="37" y="65"/>
                  <a:pt x="27" y="69"/>
                </a:cubicBezTo>
                <a:cubicBezTo>
                  <a:pt x="17" y="73"/>
                  <a:pt x="6" y="76"/>
                  <a:pt x="3" y="81"/>
                </a:cubicBezTo>
                <a:cubicBezTo>
                  <a:pt x="0" y="85"/>
                  <a:pt x="1" y="112"/>
                  <a:pt x="1" y="112"/>
                </a:cubicBezTo>
                <a:cubicBezTo>
                  <a:pt x="53" y="112"/>
                  <a:pt x="53" y="112"/>
                  <a:pt x="53" y="112"/>
                </a:cubicBezTo>
                <a:cubicBezTo>
                  <a:pt x="104" y="112"/>
                  <a:pt x="104" y="112"/>
                  <a:pt x="104" y="112"/>
                </a:cubicBezTo>
                <a:cubicBezTo>
                  <a:pt x="104" y="112"/>
                  <a:pt x="105" y="85"/>
                  <a:pt x="102" y="81"/>
                </a:cubicBezTo>
                <a:cubicBezTo>
                  <a:pt x="99" y="76"/>
                  <a:pt x="89" y="73"/>
                  <a:pt x="79" y="69"/>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048621" name="矩形 38"/>
          <p:cNvSpPr/>
          <p:nvPr/>
        </p:nvSpPr>
        <p:spPr>
          <a:xfrm>
            <a:off x="3868731" y="4408923"/>
            <a:ext cx="877163" cy="369332"/>
          </a:xfrm>
          <a:prstGeom prst="rect">
            <a:avLst/>
          </a:prstGeom>
        </p:spPr>
        <p:txBody>
          <a:bodyPr wrap="none">
            <a:spAutoFit/>
          </a:bodyPr>
          <a:lstStyle/>
          <a:p>
            <a:r>
              <a:rPr lang="zh-CN" altLang="en-US" b="1" dirty="0">
                <a:solidFill>
                  <a:schemeClr val="bg1">
                    <a:lumMod val="50000"/>
                  </a:schemeClr>
                </a:solidFill>
                <a:latin typeface="微软雅黑" panose="020B0503020204020204" pitchFamily="34" charset="-122"/>
                <a:ea typeface="微软雅黑" panose="020B0503020204020204" pitchFamily="34" charset="-122"/>
              </a:rPr>
              <a:t>第二节</a:t>
            </a:r>
            <a:endParaRPr lang="zh-CN" altLang="en-US"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048622" name="文本框 67"/>
          <p:cNvSpPr txBox="1"/>
          <p:nvPr/>
        </p:nvSpPr>
        <p:spPr>
          <a:xfrm>
            <a:off x="3838098" y="5250417"/>
            <a:ext cx="1706880" cy="398780"/>
          </a:xfrm>
          <a:prstGeom prst="rect">
            <a:avLst/>
          </a:prstGeom>
          <a:noFill/>
        </p:spPr>
        <p:txBody>
          <a:bodyPr wrap="none" rtlCol="0">
            <a:spAutoFit/>
          </a:bodyPr>
          <a:lstStyle/>
          <a:p>
            <a:r>
              <a:rPr lang="zh-CN" altLang="en-US" sz="2000" b="1" dirty="0">
                <a:solidFill>
                  <a:schemeClr val="bg1">
                    <a:lumMod val="50000"/>
                  </a:schemeClr>
                </a:solidFill>
                <a:latin typeface="微软雅黑" panose="020B0503020204020204" pitchFamily="34" charset="-122"/>
                <a:ea typeface="微软雅黑" panose="020B0503020204020204" pitchFamily="34" charset="-122"/>
              </a:rPr>
              <a:t>算法性能分析</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048623" name="圆角矩形 41"/>
          <p:cNvSpPr/>
          <p:nvPr/>
        </p:nvSpPr>
        <p:spPr>
          <a:xfrm>
            <a:off x="6259129" y="4192020"/>
            <a:ext cx="2199547" cy="807025"/>
          </a:xfrm>
          <a:prstGeom prst="roundRect">
            <a:avLst>
              <a:gd name="adj" fmla="val 50000"/>
            </a:avLst>
          </a:prstGeom>
          <a:gradFill>
            <a:gsLst>
              <a:gs pos="0">
                <a:schemeClr val="bg1">
                  <a:lumMod val="85000"/>
                </a:schemeClr>
              </a:gs>
              <a:gs pos="100000">
                <a:schemeClr val="bg1"/>
              </a:gs>
            </a:gsLst>
            <a:lin ang="2700000" scaled="0"/>
          </a:gradFill>
          <a:ln w="6350">
            <a:gradFill>
              <a:gsLst>
                <a:gs pos="0">
                  <a:schemeClr val="bg1"/>
                </a:gs>
                <a:gs pos="100000">
                  <a:srgbClr val="EEEEEE"/>
                </a:gs>
              </a:gsLst>
              <a:lin ang="27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24" name="圆角矩形 42"/>
          <p:cNvSpPr/>
          <p:nvPr/>
        </p:nvSpPr>
        <p:spPr>
          <a:xfrm>
            <a:off x="6293882" y="4215983"/>
            <a:ext cx="2128241" cy="763567"/>
          </a:xfrm>
          <a:prstGeom prst="roundRect">
            <a:avLst>
              <a:gd name="adj" fmla="val 50000"/>
            </a:avLst>
          </a:prstGeom>
          <a:solidFill>
            <a:srgbClr val="F29421"/>
          </a:solidFill>
          <a:ln w="25400">
            <a:noFill/>
          </a:ln>
          <a:effectLst>
            <a:innerShdw blurRad="101600" dist="508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0" name="组合 43"/>
          <p:cNvGrpSpPr/>
          <p:nvPr/>
        </p:nvGrpSpPr>
        <p:grpSpPr>
          <a:xfrm>
            <a:off x="6431779" y="4319548"/>
            <a:ext cx="2128241" cy="551970"/>
            <a:chOff x="1534493" y="3827144"/>
            <a:chExt cx="3327400" cy="862977"/>
          </a:xfrm>
          <a:effectLst>
            <a:outerShdw blurRad="101600" dist="50800" dir="2700000" algn="tl" rotWithShape="0">
              <a:prstClr val="black">
                <a:alpha val="30000"/>
              </a:prstClr>
            </a:outerShdw>
          </a:effectLst>
        </p:grpSpPr>
        <p:sp>
          <p:nvSpPr>
            <p:cNvPr id="1048625" name="圆角矩形 44"/>
            <p:cNvSpPr/>
            <p:nvPr/>
          </p:nvSpPr>
          <p:spPr>
            <a:xfrm>
              <a:off x="1534493" y="3827144"/>
              <a:ext cx="3327400" cy="862977"/>
            </a:xfrm>
            <a:prstGeom prst="roundRect">
              <a:avLst>
                <a:gd name="adj" fmla="val 50000"/>
              </a:avLst>
            </a:prstGeom>
            <a:gradFill>
              <a:gsLst>
                <a:gs pos="0">
                  <a:schemeClr val="bg1"/>
                </a:gs>
                <a:gs pos="100000">
                  <a:srgbClr val="EEEEEE"/>
                </a:gs>
              </a:gsLst>
              <a:lin ang="5400000" scaled="0"/>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8408D"/>
                </a:solidFill>
              </a:endParaRPr>
            </a:p>
          </p:txBody>
        </p:sp>
        <p:sp>
          <p:nvSpPr>
            <p:cNvPr id="1048626" name="圆角矩形 45"/>
            <p:cNvSpPr/>
            <p:nvPr/>
          </p:nvSpPr>
          <p:spPr>
            <a:xfrm>
              <a:off x="1599884" y="3878688"/>
              <a:ext cx="3200715" cy="759888"/>
            </a:xfrm>
            <a:prstGeom prst="roundRect">
              <a:avLst>
                <a:gd name="adj" fmla="val 50000"/>
              </a:avLst>
            </a:prstGeom>
            <a:gradFill>
              <a:gsLst>
                <a:gs pos="0">
                  <a:srgbClr val="EEEEEE"/>
                </a:gs>
                <a:gs pos="100000">
                  <a:schemeClr val="bg1"/>
                </a:gs>
              </a:gsLst>
              <a:lin ang="2700000" scaled="0"/>
            </a:gradFill>
            <a:ln w="25400">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8408D"/>
                </a:solidFill>
              </a:endParaRPr>
            </a:p>
          </p:txBody>
        </p:sp>
      </p:grpSp>
      <p:grpSp>
        <p:nvGrpSpPr>
          <p:cNvPr id="71" name="组合 46"/>
          <p:cNvGrpSpPr/>
          <p:nvPr/>
        </p:nvGrpSpPr>
        <p:grpSpPr>
          <a:xfrm>
            <a:off x="7341986" y="3933056"/>
            <a:ext cx="1320648" cy="1320648"/>
            <a:chOff x="2857448" y="1716847"/>
            <a:chExt cx="2064768" cy="2064768"/>
          </a:xfrm>
          <a:effectLst>
            <a:outerShdw blurRad="101600" dist="50800" dir="2700000" algn="tl" rotWithShape="0">
              <a:prstClr val="black">
                <a:alpha val="30000"/>
              </a:prstClr>
            </a:outerShdw>
          </a:effectLst>
        </p:grpSpPr>
        <p:sp>
          <p:nvSpPr>
            <p:cNvPr id="1048627" name="任意多边形 47"/>
            <p:cNvSpPr/>
            <p:nvPr/>
          </p:nvSpPr>
          <p:spPr>
            <a:xfrm>
              <a:off x="2857448" y="1716847"/>
              <a:ext cx="2064768" cy="2064768"/>
            </a:xfrm>
            <a:custGeom>
              <a:avLst/>
              <a:gdLst>
                <a:gd name="connsiteX0" fmla="*/ 996493 w 1992986"/>
                <a:gd name="connsiteY0" fmla="*/ 310736 h 1992986"/>
                <a:gd name="connsiteX1" fmla="*/ 333151 w 1992986"/>
                <a:gd name="connsiteY1" fmla="*/ 974078 h 1992986"/>
                <a:gd name="connsiteX2" fmla="*/ 996493 w 1992986"/>
                <a:gd name="connsiteY2" fmla="*/ 1637420 h 1992986"/>
                <a:gd name="connsiteX3" fmla="*/ 1659835 w 1992986"/>
                <a:gd name="connsiteY3" fmla="*/ 974078 h 1992986"/>
                <a:gd name="connsiteX4" fmla="*/ 996493 w 1992986"/>
                <a:gd name="connsiteY4" fmla="*/ 310736 h 1992986"/>
                <a:gd name="connsiteX5" fmla="*/ 996493 w 1992986"/>
                <a:gd name="connsiteY5" fmla="*/ 0 h 1992986"/>
                <a:gd name="connsiteX6" fmla="*/ 1992986 w 1992986"/>
                <a:gd name="connsiteY6" fmla="*/ 996493 h 1992986"/>
                <a:gd name="connsiteX7" fmla="*/ 996493 w 1992986"/>
                <a:gd name="connsiteY7" fmla="*/ 1992986 h 1992986"/>
                <a:gd name="connsiteX8" fmla="*/ 0 w 1992986"/>
                <a:gd name="connsiteY8" fmla="*/ 996493 h 1992986"/>
                <a:gd name="connsiteX9" fmla="*/ 996493 w 1992986"/>
                <a:gd name="connsiteY9" fmla="*/ 0 h 199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2986" h="1992986">
                  <a:moveTo>
                    <a:pt x="996493" y="310736"/>
                  </a:moveTo>
                  <a:cubicBezTo>
                    <a:pt x="630139" y="310736"/>
                    <a:pt x="333151" y="607724"/>
                    <a:pt x="333151" y="974078"/>
                  </a:cubicBezTo>
                  <a:cubicBezTo>
                    <a:pt x="333151" y="1340432"/>
                    <a:pt x="630139" y="1637420"/>
                    <a:pt x="996493" y="1637420"/>
                  </a:cubicBezTo>
                  <a:cubicBezTo>
                    <a:pt x="1362847" y="1637420"/>
                    <a:pt x="1659835" y="1340432"/>
                    <a:pt x="1659835" y="974078"/>
                  </a:cubicBezTo>
                  <a:cubicBezTo>
                    <a:pt x="1659835" y="607724"/>
                    <a:pt x="1362847" y="310736"/>
                    <a:pt x="996493" y="310736"/>
                  </a:cubicBezTo>
                  <a:close/>
                  <a:moveTo>
                    <a:pt x="996493" y="0"/>
                  </a:moveTo>
                  <a:cubicBezTo>
                    <a:pt x="1546841" y="0"/>
                    <a:pt x="1992986" y="446145"/>
                    <a:pt x="1992986" y="996493"/>
                  </a:cubicBezTo>
                  <a:cubicBezTo>
                    <a:pt x="1992986" y="1546841"/>
                    <a:pt x="1546841" y="1992986"/>
                    <a:pt x="996493" y="1992986"/>
                  </a:cubicBezTo>
                  <a:cubicBezTo>
                    <a:pt x="446145" y="1992986"/>
                    <a:pt x="0" y="1546841"/>
                    <a:pt x="0" y="996493"/>
                  </a:cubicBezTo>
                  <a:cubicBezTo>
                    <a:pt x="0" y="446145"/>
                    <a:pt x="446145" y="0"/>
                    <a:pt x="996493" y="0"/>
                  </a:cubicBezTo>
                  <a:close/>
                </a:path>
              </a:pathLst>
            </a:custGeom>
            <a:gradFill>
              <a:gsLst>
                <a:gs pos="0">
                  <a:schemeClr val="bg1"/>
                </a:gs>
                <a:gs pos="10000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28" name="任意多边形 48"/>
            <p:cNvSpPr/>
            <p:nvPr/>
          </p:nvSpPr>
          <p:spPr>
            <a:xfrm>
              <a:off x="2924313" y="1783712"/>
              <a:ext cx="1931038" cy="1931038"/>
            </a:xfrm>
            <a:custGeom>
              <a:avLst/>
              <a:gdLst>
                <a:gd name="connsiteX0" fmla="*/ 962496 w 1931038"/>
                <a:gd name="connsiteY0" fmla="*/ 279762 h 1931038"/>
                <a:gd name="connsiteX1" fmla="*/ 299154 w 1931038"/>
                <a:gd name="connsiteY1" fmla="*/ 943104 h 1931038"/>
                <a:gd name="connsiteX2" fmla="*/ 962496 w 1931038"/>
                <a:gd name="connsiteY2" fmla="*/ 1606446 h 1931038"/>
                <a:gd name="connsiteX3" fmla="*/ 1625838 w 1931038"/>
                <a:gd name="connsiteY3" fmla="*/ 943104 h 1931038"/>
                <a:gd name="connsiteX4" fmla="*/ 962496 w 1931038"/>
                <a:gd name="connsiteY4" fmla="*/ 279762 h 1931038"/>
                <a:gd name="connsiteX5" fmla="*/ 965519 w 1931038"/>
                <a:gd name="connsiteY5" fmla="*/ 0 h 1931038"/>
                <a:gd name="connsiteX6" fmla="*/ 1931038 w 1931038"/>
                <a:gd name="connsiteY6" fmla="*/ 965519 h 1931038"/>
                <a:gd name="connsiteX7" fmla="*/ 965519 w 1931038"/>
                <a:gd name="connsiteY7" fmla="*/ 1931038 h 1931038"/>
                <a:gd name="connsiteX8" fmla="*/ 0 w 1931038"/>
                <a:gd name="connsiteY8" fmla="*/ 965519 h 1931038"/>
                <a:gd name="connsiteX9" fmla="*/ 965519 w 1931038"/>
                <a:gd name="connsiteY9" fmla="*/ 0 h 1931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31038" h="1931038">
                  <a:moveTo>
                    <a:pt x="962496" y="279762"/>
                  </a:moveTo>
                  <a:cubicBezTo>
                    <a:pt x="596142" y="279762"/>
                    <a:pt x="299154" y="576750"/>
                    <a:pt x="299154" y="943104"/>
                  </a:cubicBezTo>
                  <a:cubicBezTo>
                    <a:pt x="299154" y="1309458"/>
                    <a:pt x="596142" y="1606446"/>
                    <a:pt x="962496" y="1606446"/>
                  </a:cubicBezTo>
                  <a:cubicBezTo>
                    <a:pt x="1328850" y="1606446"/>
                    <a:pt x="1625838" y="1309458"/>
                    <a:pt x="1625838" y="943104"/>
                  </a:cubicBezTo>
                  <a:cubicBezTo>
                    <a:pt x="1625838" y="576750"/>
                    <a:pt x="1328850" y="279762"/>
                    <a:pt x="962496" y="279762"/>
                  </a:cubicBezTo>
                  <a:close/>
                  <a:moveTo>
                    <a:pt x="965519" y="0"/>
                  </a:moveTo>
                  <a:cubicBezTo>
                    <a:pt x="1498760" y="0"/>
                    <a:pt x="1931038" y="432278"/>
                    <a:pt x="1931038" y="965519"/>
                  </a:cubicBezTo>
                  <a:cubicBezTo>
                    <a:pt x="1931038" y="1498760"/>
                    <a:pt x="1498760" y="1931038"/>
                    <a:pt x="965519" y="1931038"/>
                  </a:cubicBezTo>
                  <a:cubicBezTo>
                    <a:pt x="432278" y="1931038"/>
                    <a:pt x="0" y="1498760"/>
                    <a:pt x="0" y="965519"/>
                  </a:cubicBezTo>
                  <a:cubicBezTo>
                    <a:pt x="0" y="432278"/>
                    <a:pt x="432278" y="0"/>
                    <a:pt x="965519" y="0"/>
                  </a:cubicBezTo>
                  <a:close/>
                </a:path>
              </a:pathLst>
            </a:custGeom>
            <a:gradFill>
              <a:gsLst>
                <a:gs pos="0">
                  <a:srgbClr val="EFEFEF"/>
                </a:gs>
                <a:gs pos="100000">
                  <a:srgbClr val="E6E6E6"/>
                </a:gs>
              </a:gsLst>
              <a:lin ang="2700000" scaled="0"/>
            </a:gradFill>
            <a:ln w="12700">
              <a:gradFill>
                <a:gsLst>
                  <a:gs pos="0">
                    <a:srgbClr val="EEEEEE"/>
                  </a:gs>
                  <a:gs pos="100000">
                    <a:schemeClr val="bg1"/>
                  </a:gs>
                </a:gsLst>
                <a:lin ang="2700000" scaled="0"/>
              </a:gra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29" name="椭圆 49"/>
            <p:cNvSpPr/>
            <p:nvPr/>
          </p:nvSpPr>
          <p:spPr>
            <a:xfrm>
              <a:off x="3226490" y="2063474"/>
              <a:ext cx="1326684" cy="1326684"/>
            </a:xfrm>
            <a:prstGeom prst="ellipse">
              <a:avLst/>
            </a:prstGeom>
            <a:noFill/>
            <a:ln w="50800">
              <a:gradFill>
                <a:gsLst>
                  <a:gs pos="0">
                    <a:srgbClr val="DBDBDB"/>
                  </a:gs>
                  <a:gs pos="100000">
                    <a:schemeClr val="accent1">
                      <a:lumMod val="5000"/>
                      <a:lumOff val="95000"/>
                    </a:schemeClr>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48630" name="Freeform 78"/>
          <p:cNvSpPr>
            <a:spLocks noEditPoints="1"/>
          </p:cNvSpPr>
          <p:nvPr/>
        </p:nvSpPr>
        <p:spPr bwMode="auto">
          <a:xfrm>
            <a:off x="7718397" y="4352516"/>
            <a:ext cx="599664" cy="441858"/>
          </a:xfrm>
          <a:custGeom>
            <a:avLst/>
            <a:gdLst>
              <a:gd name="T0" fmla="*/ 151 w 152"/>
              <a:gd name="T1" fmla="*/ 112 h 112"/>
              <a:gd name="T2" fmla="*/ 117 w 152"/>
              <a:gd name="T3" fmla="*/ 112 h 112"/>
              <a:gd name="T4" fmla="*/ 113 w 152"/>
              <a:gd name="T5" fmla="*/ 70 h 112"/>
              <a:gd name="T6" fmla="*/ 95 w 152"/>
              <a:gd name="T7" fmla="*/ 65 h 112"/>
              <a:gd name="T8" fmla="*/ 103 w 152"/>
              <a:gd name="T9" fmla="*/ 59 h 112"/>
              <a:gd name="T10" fmla="*/ 98 w 152"/>
              <a:gd name="T11" fmla="*/ 48 h 112"/>
              <a:gd name="T12" fmla="*/ 94 w 152"/>
              <a:gd name="T13" fmla="*/ 43 h 112"/>
              <a:gd name="T14" fmla="*/ 97 w 152"/>
              <a:gd name="T15" fmla="*/ 36 h 112"/>
              <a:gd name="T16" fmla="*/ 96 w 152"/>
              <a:gd name="T17" fmla="*/ 26 h 112"/>
              <a:gd name="T18" fmla="*/ 114 w 152"/>
              <a:gd name="T19" fmla="*/ 12 h 112"/>
              <a:gd name="T20" fmla="*/ 133 w 152"/>
              <a:gd name="T21" fmla="*/ 26 h 112"/>
              <a:gd name="T22" fmla="*/ 132 w 152"/>
              <a:gd name="T23" fmla="*/ 36 h 112"/>
              <a:gd name="T24" fmla="*/ 135 w 152"/>
              <a:gd name="T25" fmla="*/ 43 h 112"/>
              <a:gd name="T26" fmla="*/ 131 w 152"/>
              <a:gd name="T27" fmla="*/ 48 h 112"/>
              <a:gd name="T28" fmla="*/ 126 w 152"/>
              <a:gd name="T29" fmla="*/ 59 h 112"/>
              <a:gd name="T30" fmla="*/ 126 w 152"/>
              <a:gd name="T31" fmla="*/ 68 h 112"/>
              <a:gd name="T32" fmla="*/ 138 w 152"/>
              <a:gd name="T33" fmla="*/ 73 h 112"/>
              <a:gd name="T34" fmla="*/ 150 w 152"/>
              <a:gd name="T35" fmla="*/ 84 h 112"/>
              <a:gd name="T36" fmla="*/ 151 w 152"/>
              <a:gd name="T37" fmla="*/ 112 h 112"/>
              <a:gd name="T38" fmla="*/ 79 w 152"/>
              <a:gd name="T39" fmla="*/ 69 h 112"/>
              <a:gd name="T40" fmla="*/ 66 w 152"/>
              <a:gd name="T41" fmla="*/ 63 h 112"/>
              <a:gd name="T42" fmla="*/ 66 w 152"/>
              <a:gd name="T43" fmla="*/ 53 h 112"/>
              <a:gd name="T44" fmla="*/ 71 w 152"/>
              <a:gd name="T45" fmla="*/ 41 h 112"/>
              <a:gd name="T46" fmla="*/ 76 w 152"/>
              <a:gd name="T47" fmla="*/ 35 h 112"/>
              <a:gd name="T48" fmla="*/ 73 w 152"/>
              <a:gd name="T49" fmla="*/ 28 h 112"/>
              <a:gd name="T50" fmla="*/ 73 w 152"/>
              <a:gd name="T51" fmla="*/ 17 h 112"/>
              <a:gd name="T52" fmla="*/ 53 w 152"/>
              <a:gd name="T53" fmla="*/ 0 h 112"/>
              <a:gd name="T54" fmla="*/ 32 w 152"/>
              <a:gd name="T55" fmla="*/ 17 h 112"/>
              <a:gd name="T56" fmla="*/ 33 w 152"/>
              <a:gd name="T57" fmla="*/ 28 h 112"/>
              <a:gd name="T58" fmla="*/ 30 w 152"/>
              <a:gd name="T59" fmla="*/ 35 h 112"/>
              <a:gd name="T60" fmla="*/ 35 w 152"/>
              <a:gd name="T61" fmla="*/ 41 h 112"/>
              <a:gd name="T62" fmla="*/ 40 w 152"/>
              <a:gd name="T63" fmla="*/ 53 h 112"/>
              <a:gd name="T64" fmla="*/ 40 w 152"/>
              <a:gd name="T65" fmla="*/ 63 h 112"/>
              <a:gd name="T66" fmla="*/ 27 w 152"/>
              <a:gd name="T67" fmla="*/ 69 h 112"/>
              <a:gd name="T68" fmla="*/ 3 w 152"/>
              <a:gd name="T69" fmla="*/ 81 h 112"/>
              <a:gd name="T70" fmla="*/ 1 w 152"/>
              <a:gd name="T71" fmla="*/ 112 h 112"/>
              <a:gd name="T72" fmla="*/ 53 w 152"/>
              <a:gd name="T73" fmla="*/ 112 h 112"/>
              <a:gd name="T74" fmla="*/ 104 w 152"/>
              <a:gd name="T75" fmla="*/ 112 h 112"/>
              <a:gd name="T76" fmla="*/ 102 w 152"/>
              <a:gd name="T77" fmla="*/ 81 h 112"/>
              <a:gd name="T78" fmla="*/ 79 w 152"/>
              <a:gd name="T79" fmla="*/ 6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2" h="112">
                <a:moveTo>
                  <a:pt x="151" y="112"/>
                </a:moveTo>
                <a:cubicBezTo>
                  <a:pt x="117" y="112"/>
                  <a:pt x="117" y="112"/>
                  <a:pt x="117" y="112"/>
                </a:cubicBezTo>
                <a:cubicBezTo>
                  <a:pt x="118" y="78"/>
                  <a:pt x="114" y="72"/>
                  <a:pt x="113" y="70"/>
                </a:cubicBezTo>
                <a:cubicBezTo>
                  <a:pt x="111" y="66"/>
                  <a:pt x="99" y="68"/>
                  <a:pt x="95" y="65"/>
                </a:cubicBezTo>
                <a:cubicBezTo>
                  <a:pt x="103" y="59"/>
                  <a:pt x="103" y="59"/>
                  <a:pt x="103" y="59"/>
                </a:cubicBezTo>
                <a:cubicBezTo>
                  <a:pt x="103" y="59"/>
                  <a:pt x="99" y="57"/>
                  <a:pt x="98" y="48"/>
                </a:cubicBezTo>
                <a:cubicBezTo>
                  <a:pt x="96" y="49"/>
                  <a:pt x="94" y="45"/>
                  <a:pt x="94" y="43"/>
                </a:cubicBezTo>
                <a:cubicBezTo>
                  <a:pt x="93" y="41"/>
                  <a:pt x="94" y="36"/>
                  <a:pt x="97" y="36"/>
                </a:cubicBezTo>
                <a:cubicBezTo>
                  <a:pt x="96" y="32"/>
                  <a:pt x="96" y="28"/>
                  <a:pt x="96" y="26"/>
                </a:cubicBezTo>
                <a:cubicBezTo>
                  <a:pt x="97" y="19"/>
                  <a:pt x="104" y="12"/>
                  <a:pt x="114" y="12"/>
                </a:cubicBezTo>
                <a:cubicBezTo>
                  <a:pt x="125" y="12"/>
                  <a:pt x="132" y="19"/>
                  <a:pt x="133" y="26"/>
                </a:cubicBezTo>
                <a:cubicBezTo>
                  <a:pt x="133" y="28"/>
                  <a:pt x="133" y="32"/>
                  <a:pt x="132" y="36"/>
                </a:cubicBezTo>
                <a:cubicBezTo>
                  <a:pt x="135" y="36"/>
                  <a:pt x="135" y="41"/>
                  <a:pt x="135" y="43"/>
                </a:cubicBezTo>
                <a:cubicBezTo>
                  <a:pt x="135" y="45"/>
                  <a:pt x="133" y="49"/>
                  <a:pt x="131" y="48"/>
                </a:cubicBezTo>
                <a:cubicBezTo>
                  <a:pt x="129" y="57"/>
                  <a:pt x="126" y="59"/>
                  <a:pt x="126" y="59"/>
                </a:cubicBezTo>
                <a:cubicBezTo>
                  <a:pt x="126" y="68"/>
                  <a:pt x="126" y="68"/>
                  <a:pt x="126" y="68"/>
                </a:cubicBezTo>
                <a:cubicBezTo>
                  <a:pt x="126" y="68"/>
                  <a:pt x="128" y="70"/>
                  <a:pt x="138" y="73"/>
                </a:cubicBezTo>
                <a:cubicBezTo>
                  <a:pt x="147" y="77"/>
                  <a:pt x="147" y="80"/>
                  <a:pt x="150" y="84"/>
                </a:cubicBezTo>
                <a:cubicBezTo>
                  <a:pt x="152" y="88"/>
                  <a:pt x="151" y="112"/>
                  <a:pt x="151" y="112"/>
                </a:cubicBezTo>
                <a:close/>
                <a:moveTo>
                  <a:pt x="79" y="69"/>
                </a:moveTo>
                <a:cubicBezTo>
                  <a:pt x="68" y="65"/>
                  <a:pt x="66" y="63"/>
                  <a:pt x="66" y="63"/>
                </a:cubicBezTo>
                <a:cubicBezTo>
                  <a:pt x="66" y="53"/>
                  <a:pt x="66" y="53"/>
                  <a:pt x="66" y="53"/>
                </a:cubicBezTo>
                <a:cubicBezTo>
                  <a:pt x="66" y="53"/>
                  <a:pt x="70" y="50"/>
                  <a:pt x="71" y="41"/>
                </a:cubicBezTo>
                <a:cubicBezTo>
                  <a:pt x="73" y="42"/>
                  <a:pt x="76" y="37"/>
                  <a:pt x="76" y="35"/>
                </a:cubicBezTo>
                <a:cubicBezTo>
                  <a:pt x="76" y="33"/>
                  <a:pt x="75" y="27"/>
                  <a:pt x="73" y="28"/>
                </a:cubicBezTo>
                <a:cubicBezTo>
                  <a:pt x="73" y="23"/>
                  <a:pt x="74" y="19"/>
                  <a:pt x="73" y="17"/>
                </a:cubicBezTo>
                <a:cubicBezTo>
                  <a:pt x="73" y="9"/>
                  <a:pt x="65" y="0"/>
                  <a:pt x="53" y="0"/>
                </a:cubicBezTo>
                <a:cubicBezTo>
                  <a:pt x="41" y="0"/>
                  <a:pt x="33" y="9"/>
                  <a:pt x="32" y="17"/>
                </a:cubicBezTo>
                <a:cubicBezTo>
                  <a:pt x="32" y="19"/>
                  <a:pt x="32" y="23"/>
                  <a:pt x="33" y="28"/>
                </a:cubicBezTo>
                <a:cubicBezTo>
                  <a:pt x="30" y="27"/>
                  <a:pt x="30" y="33"/>
                  <a:pt x="30" y="35"/>
                </a:cubicBezTo>
                <a:cubicBezTo>
                  <a:pt x="30" y="37"/>
                  <a:pt x="32" y="42"/>
                  <a:pt x="35" y="41"/>
                </a:cubicBezTo>
                <a:cubicBezTo>
                  <a:pt x="36" y="50"/>
                  <a:pt x="40" y="53"/>
                  <a:pt x="40" y="53"/>
                </a:cubicBezTo>
                <a:cubicBezTo>
                  <a:pt x="40" y="63"/>
                  <a:pt x="40" y="63"/>
                  <a:pt x="40" y="63"/>
                </a:cubicBezTo>
                <a:cubicBezTo>
                  <a:pt x="40" y="63"/>
                  <a:pt x="37" y="65"/>
                  <a:pt x="27" y="69"/>
                </a:cubicBezTo>
                <a:cubicBezTo>
                  <a:pt x="17" y="73"/>
                  <a:pt x="6" y="76"/>
                  <a:pt x="3" y="81"/>
                </a:cubicBezTo>
                <a:cubicBezTo>
                  <a:pt x="0" y="85"/>
                  <a:pt x="1" y="112"/>
                  <a:pt x="1" y="112"/>
                </a:cubicBezTo>
                <a:cubicBezTo>
                  <a:pt x="53" y="112"/>
                  <a:pt x="53" y="112"/>
                  <a:pt x="53" y="112"/>
                </a:cubicBezTo>
                <a:cubicBezTo>
                  <a:pt x="104" y="112"/>
                  <a:pt x="104" y="112"/>
                  <a:pt x="104" y="112"/>
                </a:cubicBezTo>
                <a:cubicBezTo>
                  <a:pt x="104" y="112"/>
                  <a:pt x="105" y="85"/>
                  <a:pt x="102" y="81"/>
                </a:cubicBezTo>
                <a:cubicBezTo>
                  <a:pt x="99" y="76"/>
                  <a:pt x="89" y="73"/>
                  <a:pt x="79" y="69"/>
                </a:cubicBezTo>
                <a:close/>
              </a:path>
            </a:pathLst>
          </a:custGeom>
          <a:solidFill>
            <a:srgbClr val="F2942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048631" name="矩形 51"/>
          <p:cNvSpPr/>
          <p:nvPr/>
        </p:nvSpPr>
        <p:spPr>
          <a:xfrm>
            <a:off x="6533027" y="4408714"/>
            <a:ext cx="877163" cy="369332"/>
          </a:xfrm>
          <a:prstGeom prst="rect">
            <a:avLst/>
          </a:prstGeom>
        </p:spPr>
        <p:txBody>
          <a:bodyPr wrap="none">
            <a:spAutoFit/>
          </a:bodyPr>
          <a:lstStyle/>
          <a:p>
            <a:r>
              <a:rPr lang="zh-CN" altLang="en-US" b="1" dirty="0">
                <a:solidFill>
                  <a:srgbClr val="F29421"/>
                </a:solidFill>
                <a:latin typeface="微软雅黑" panose="020B0503020204020204" pitchFamily="34" charset="-122"/>
                <a:ea typeface="微软雅黑" panose="020B0503020204020204" pitchFamily="34" charset="-122"/>
              </a:rPr>
              <a:t>第三节</a:t>
            </a:r>
            <a:endParaRPr lang="zh-CN" altLang="en-US" b="1" dirty="0">
              <a:solidFill>
                <a:srgbClr val="F29421"/>
              </a:solidFill>
              <a:latin typeface="微软雅黑" panose="020B0503020204020204" pitchFamily="34" charset="-122"/>
              <a:ea typeface="微软雅黑" panose="020B0503020204020204" pitchFamily="34" charset="-122"/>
            </a:endParaRPr>
          </a:p>
        </p:txBody>
      </p:sp>
      <p:sp>
        <p:nvSpPr>
          <p:cNvPr id="1048632" name="文本框 67"/>
          <p:cNvSpPr txBox="1"/>
          <p:nvPr/>
        </p:nvSpPr>
        <p:spPr>
          <a:xfrm>
            <a:off x="6502394" y="5250208"/>
            <a:ext cx="1719581" cy="396240"/>
          </a:xfrm>
          <a:prstGeom prst="rect">
            <a:avLst/>
          </a:prstGeom>
          <a:noFill/>
        </p:spPr>
        <p:txBody>
          <a:bodyPr wrap="none" rtlCol="0">
            <a:spAutoFit/>
          </a:bodyPr>
          <a:lstStyle/>
          <a:p>
            <a:r>
              <a:rPr lang="zh-CN" altLang="zh-CN" sz="2000" b="1" dirty="0">
                <a:solidFill>
                  <a:srgbClr val="F29421"/>
                </a:solidFill>
                <a:latin typeface="微软雅黑" panose="020B0503020204020204" pitchFamily="34" charset="-122"/>
                <a:ea typeface="微软雅黑" panose="020B0503020204020204" pitchFamily="34" charset="-122"/>
              </a:rPr>
              <a:t>分类数据</a:t>
            </a:r>
            <a:r>
              <a:rPr lang="en-US" altLang="zh-CN" sz="2000" b="1" dirty="0">
                <a:solidFill>
                  <a:srgbClr val="F29421"/>
                </a:solidFill>
                <a:latin typeface="微软雅黑" panose="020B0503020204020204" pitchFamily="34" charset="-122"/>
                <a:ea typeface="微软雅黑" panose="020B0503020204020204" pitchFamily="34" charset="-122"/>
              </a:rPr>
              <a:t>SVM</a:t>
            </a:r>
            <a:endParaRPr lang="en-US" altLang="zh-CN" sz="2000" b="1" dirty="0">
              <a:solidFill>
                <a:srgbClr val="F29421"/>
              </a:solidFill>
              <a:latin typeface="微软雅黑" panose="020B0503020204020204" pitchFamily="34" charset="-122"/>
              <a:ea typeface="微软雅黑" panose="020B0503020204020204" pitchFamily="34" charset="-122"/>
            </a:endParaRPr>
          </a:p>
        </p:txBody>
      </p:sp>
      <p:sp>
        <p:nvSpPr>
          <p:cNvPr id="1048633" name="圆角矩形 54"/>
          <p:cNvSpPr/>
          <p:nvPr/>
        </p:nvSpPr>
        <p:spPr>
          <a:xfrm>
            <a:off x="8950666" y="4192229"/>
            <a:ext cx="2199547" cy="807025"/>
          </a:xfrm>
          <a:prstGeom prst="roundRect">
            <a:avLst>
              <a:gd name="adj" fmla="val 50000"/>
            </a:avLst>
          </a:prstGeom>
          <a:gradFill>
            <a:gsLst>
              <a:gs pos="0">
                <a:schemeClr val="bg1">
                  <a:lumMod val="85000"/>
                </a:schemeClr>
              </a:gs>
              <a:gs pos="100000">
                <a:schemeClr val="bg1"/>
              </a:gs>
            </a:gsLst>
            <a:lin ang="2700000" scaled="0"/>
          </a:gradFill>
          <a:ln w="6350">
            <a:gradFill>
              <a:gsLst>
                <a:gs pos="0">
                  <a:schemeClr val="bg1"/>
                </a:gs>
                <a:gs pos="100000">
                  <a:srgbClr val="EEEEEE"/>
                </a:gs>
              </a:gsLst>
              <a:lin ang="27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34" name="圆角矩形 55"/>
          <p:cNvSpPr/>
          <p:nvPr/>
        </p:nvSpPr>
        <p:spPr>
          <a:xfrm>
            <a:off x="8985419" y="4216192"/>
            <a:ext cx="2128241" cy="763567"/>
          </a:xfrm>
          <a:prstGeom prst="roundRect">
            <a:avLst>
              <a:gd name="adj" fmla="val 50000"/>
            </a:avLst>
          </a:prstGeom>
          <a:solidFill>
            <a:schemeClr val="bg1">
              <a:lumMod val="50000"/>
            </a:schemeClr>
          </a:solidFill>
          <a:ln w="25400">
            <a:noFill/>
          </a:ln>
          <a:effectLst>
            <a:innerShdw blurRad="101600" dist="508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2" name="组合 56"/>
          <p:cNvGrpSpPr/>
          <p:nvPr/>
        </p:nvGrpSpPr>
        <p:grpSpPr>
          <a:xfrm>
            <a:off x="9123316" y="4319757"/>
            <a:ext cx="2128241" cy="551970"/>
            <a:chOff x="1534493" y="3827144"/>
            <a:chExt cx="3327400" cy="862977"/>
          </a:xfrm>
          <a:effectLst>
            <a:outerShdw blurRad="101600" dist="50800" dir="2700000" algn="tl" rotWithShape="0">
              <a:prstClr val="black">
                <a:alpha val="30000"/>
              </a:prstClr>
            </a:outerShdw>
          </a:effectLst>
        </p:grpSpPr>
        <p:sp>
          <p:nvSpPr>
            <p:cNvPr id="1048635" name="圆角矩形 57"/>
            <p:cNvSpPr/>
            <p:nvPr/>
          </p:nvSpPr>
          <p:spPr>
            <a:xfrm>
              <a:off x="1534493" y="3827144"/>
              <a:ext cx="3327400" cy="862977"/>
            </a:xfrm>
            <a:prstGeom prst="roundRect">
              <a:avLst>
                <a:gd name="adj" fmla="val 50000"/>
              </a:avLst>
            </a:prstGeom>
            <a:gradFill>
              <a:gsLst>
                <a:gs pos="0">
                  <a:schemeClr val="bg1"/>
                </a:gs>
                <a:gs pos="100000">
                  <a:srgbClr val="EEEEEE"/>
                </a:gs>
              </a:gsLst>
              <a:lin ang="5400000" scaled="0"/>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8408D"/>
                </a:solidFill>
              </a:endParaRPr>
            </a:p>
          </p:txBody>
        </p:sp>
        <p:sp>
          <p:nvSpPr>
            <p:cNvPr id="1048636" name="圆角矩形 58"/>
            <p:cNvSpPr/>
            <p:nvPr/>
          </p:nvSpPr>
          <p:spPr>
            <a:xfrm>
              <a:off x="1599884" y="3878688"/>
              <a:ext cx="3200715" cy="759888"/>
            </a:xfrm>
            <a:prstGeom prst="roundRect">
              <a:avLst>
                <a:gd name="adj" fmla="val 50000"/>
              </a:avLst>
            </a:prstGeom>
            <a:gradFill>
              <a:gsLst>
                <a:gs pos="0">
                  <a:srgbClr val="EEEEEE"/>
                </a:gs>
                <a:gs pos="100000">
                  <a:schemeClr val="bg1"/>
                </a:gs>
              </a:gsLst>
              <a:lin ang="2700000" scaled="0"/>
            </a:gradFill>
            <a:ln w="25400">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8408D"/>
                </a:solidFill>
              </a:endParaRPr>
            </a:p>
          </p:txBody>
        </p:sp>
      </p:grpSp>
      <p:grpSp>
        <p:nvGrpSpPr>
          <p:cNvPr id="73" name="组合 59"/>
          <p:cNvGrpSpPr/>
          <p:nvPr/>
        </p:nvGrpSpPr>
        <p:grpSpPr>
          <a:xfrm>
            <a:off x="10033523" y="3933265"/>
            <a:ext cx="1320648" cy="1320648"/>
            <a:chOff x="2857448" y="1716847"/>
            <a:chExt cx="2064768" cy="2064768"/>
          </a:xfrm>
          <a:effectLst>
            <a:outerShdw blurRad="101600" dist="50800" dir="2700000" algn="tl" rotWithShape="0">
              <a:prstClr val="black">
                <a:alpha val="30000"/>
              </a:prstClr>
            </a:outerShdw>
          </a:effectLst>
        </p:grpSpPr>
        <p:sp>
          <p:nvSpPr>
            <p:cNvPr id="1048637" name="任意多边形 60"/>
            <p:cNvSpPr/>
            <p:nvPr/>
          </p:nvSpPr>
          <p:spPr>
            <a:xfrm>
              <a:off x="2857448" y="1716847"/>
              <a:ext cx="2064768" cy="2064768"/>
            </a:xfrm>
            <a:custGeom>
              <a:avLst/>
              <a:gdLst>
                <a:gd name="connsiteX0" fmla="*/ 996493 w 1992986"/>
                <a:gd name="connsiteY0" fmla="*/ 310736 h 1992986"/>
                <a:gd name="connsiteX1" fmla="*/ 333151 w 1992986"/>
                <a:gd name="connsiteY1" fmla="*/ 974078 h 1992986"/>
                <a:gd name="connsiteX2" fmla="*/ 996493 w 1992986"/>
                <a:gd name="connsiteY2" fmla="*/ 1637420 h 1992986"/>
                <a:gd name="connsiteX3" fmla="*/ 1659835 w 1992986"/>
                <a:gd name="connsiteY3" fmla="*/ 974078 h 1992986"/>
                <a:gd name="connsiteX4" fmla="*/ 996493 w 1992986"/>
                <a:gd name="connsiteY4" fmla="*/ 310736 h 1992986"/>
                <a:gd name="connsiteX5" fmla="*/ 996493 w 1992986"/>
                <a:gd name="connsiteY5" fmla="*/ 0 h 1992986"/>
                <a:gd name="connsiteX6" fmla="*/ 1992986 w 1992986"/>
                <a:gd name="connsiteY6" fmla="*/ 996493 h 1992986"/>
                <a:gd name="connsiteX7" fmla="*/ 996493 w 1992986"/>
                <a:gd name="connsiteY7" fmla="*/ 1992986 h 1992986"/>
                <a:gd name="connsiteX8" fmla="*/ 0 w 1992986"/>
                <a:gd name="connsiteY8" fmla="*/ 996493 h 1992986"/>
                <a:gd name="connsiteX9" fmla="*/ 996493 w 1992986"/>
                <a:gd name="connsiteY9" fmla="*/ 0 h 199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2986" h="1992986">
                  <a:moveTo>
                    <a:pt x="996493" y="310736"/>
                  </a:moveTo>
                  <a:cubicBezTo>
                    <a:pt x="630139" y="310736"/>
                    <a:pt x="333151" y="607724"/>
                    <a:pt x="333151" y="974078"/>
                  </a:cubicBezTo>
                  <a:cubicBezTo>
                    <a:pt x="333151" y="1340432"/>
                    <a:pt x="630139" y="1637420"/>
                    <a:pt x="996493" y="1637420"/>
                  </a:cubicBezTo>
                  <a:cubicBezTo>
                    <a:pt x="1362847" y="1637420"/>
                    <a:pt x="1659835" y="1340432"/>
                    <a:pt x="1659835" y="974078"/>
                  </a:cubicBezTo>
                  <a:cubicBezTo>
                    <a:pt x="1659835" y="607724"/>
                    <a:pt x="1362847" y="310736"/>
                    <a:pt x="996493" y="310736"/>
                  </a:cubicBezTo>
                  <a:close/>
                  <a:moveTo>
                    <a:pt x="996493" y="0"/>
                  </a:moveTo>
                  <a:cubicBezTo>
                    <a:pt x="1546841" y="0"/>
                    <a:pt x="1992986" y="446145"/>
                    <a:pt x="1992986" y="996493"/>
                  </a:cubicBezTo>
                  <a:cubicBezTo>
                    <a:pt x="1992986" y="1546841"/>
                    <a:pt x="1546841" y="1992986"/>
                    <a:pt x="996493" y="1992986"/>
                  </a:cubicBezTo>
                  <a:cubicBezTo>
                    <a:pt x="446145" y="1992986"/>
                    <a:pt x="0" y="1546841"/>
                    <a:pt x="0" y="996493"/>
                  </a:cubicBezTo>
                  <a:cubicBezTo>
                    <a:pt x="0" y="446145"/>
                    <a:pt x="446145" y="0"/>
                    <a:pt x="996493" y="0"/>
                  </a:cubicBezTo>
                  <a:close/>
                </a:path>
              </a:pathLst>
            </a:custGeom>
            <a:gradFill>
              <a:gsLst>
                <a:gs pos="0">
                  <a:schemeClr val="bg1"/>
                </a:gs>
                <a:gs pos="10000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38" name="任意多边形 61"/>
            <p:cNvSpPr/>
            <p:nvPr/>
          </p:nvSpPr>
          <p:spPr>
            <a:xfrm>
              <a:off x="2924313" y="1783712"/>
              <a:ext cx="1931038" cy="1931038"/>
            </a:xfrm>
            <a:custGeom>
              <a:avLst/>
              <a:gdLst>
                <a:gd name="connsiteX0" fmla="*/ 962496 w 1931038"/>
                <a:gd name="connsiteY0" fmla="*/ 279762 h 1931038"/>
                <a:gd name="connsiteX1" fmla="*/ 299154 w 1931038"/>
                <a:gd name="connsiteY1" fmla="*/ 943104 h 1931038"/>
                <a:gd name="connsiteX2" fmla="*/ 962496 w 1931038"/>
                <a:gd name="connsiteY2" fmla="*/ 1606446 h 1931038"/>
                <a:gd name="connsiteX3" fmla="*/ 1625838 w 1931038"/>
                <a:gd name="connsiteY3" fmla="*/ 943104 h 1931038"/>
                <a:gd name="connsiteX4" fmla="*/ 962496 w 1931038"/>
                <a:gd name="connsiteY4" fmla="*/ 279762 h 1931038"/>
                <a:gd name="connsiteX5" fmla="*/ 965519 w 1931038"/>
                <a:gd name="connsiteY5" fmla="*/ 0 h 1931038"/>
                <a:gd name="connsiteX6" fmla="*/ 1931038 w 1931038"/>
                <a:gd name="connsiteY6" fmla="*/ 965519 h 1931038"/>
                <a:gd name="connsiteX7" fmla="*/ 965519 w 1931038"/>
                <a:gd name="connsiteY7" fmla="*/ 1931038 h 1931038"/>
                <a:gd name="connsiteX8" fmla="*/ 0 w 1931038"/>
                <a:gd name="connsiteY8" fmla="*/ 965519 h 1931038"/>
                <a:gd name="connsiteX9" fmla="*/ 965519 w 1931038"/>
                <a:gd name="connsiteY9" fmla="*/ 0 h 1931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31038" h="1931038">
                  <a:moveTo>
                    <a:pt x="962496" y="279762"/>
                  </a:moveTo>
                  <a:cubicBezTo>
                    <a:pt x="596142" y="279762"/>
                    <a:pt x="299154" y="576750"/>
                    <a:pt x="299154" y="943104"/>
                  </a:cubicBezTo>
                  <a:cubicBezTo>
                    <a:pt x="299154" y="1309458"/>
                    <a:pt x="596142" y="1606446"/>
                    <a:pt x="962496" y="1606446"/>
                  </a:cubicBezTo>
                  <a:cubicBezTo>
                    <a:pt x="1328850" y="1606446"/>
                    <a:pt x="1625838" y="1309458"/>
                    <a:pt x="1625838" y="943104"/>
                  </a:cubicBezTo>
                  <a:cubicBezTo>
                    <a:pt x="1625838" y="576750"/>
                    <a:pt x="1328850" y="279762"/>
                    <a:pt x="962496" y="279762"/>
                  </a:cubicBezTo>
                  <a:close/>
                  <a:moveTo>
                    <a:pt x="965519" y="0"/>
                  </a:moveTo>
                  <a:cubicBezTo>
                    <a:pt x="1498760" y="0"/>
                    <a:pt x="1931038" y="432278"/>
                    <a:pt x="1931038" y="965519"/>
                  </a:cubicBezTo>
                  <a:cubicBezTo>
                    <a:pt x="1931038" y="1498760"/>
                    <a:pt x="1498760" y="1931038"/>
                    <a:pt x="965519" y="1931038"/>
                  </a:cubicBezTo>
                  <a:cubicBezTo>
                    <a:pt x="432278" y="1931038"/>
                    <a:pt x="0" y="1498760"/>
                    <a:pt x="0" y="965519"/>
                  </a:cubicBezTo>
                  <a:cubicBezTo>
                    <a:pt x="0" y="432278"/>
                    <a:pt x="432278" y="0"/>
                    <a:pt x="965519" y="0"/>
                  </a:cubicBezTo>
                  <a:close/>
                </a:path>
              </a:pathLst>
            </a:custGeom>
            <a:gradFill>
              <a:gsLst>
                <a:gs pos="0">
                  <a:srgbClr val="EFEFEF"/>
                </a:gs>
                <a:gs pos="100000">
                  <a:srgbClr val="E6E6E6"/>
                </a:gs>
              </a:gsLst>
              <a:lin ang="2700000" scaled="0"/>
            </a:gradFill>
            <a:ln w="12700">
              <a:gradFill>
                <a:gsLst>
                  <a:gs pos="0">
                    <a:srgbClr val="EEEEEE"/>
                  </a:gs>
                  <a:gs pos="100000">
                    <a:schemeClr val="bg1"/>
                  </a:gs>
                </a:gsLst>
                <a:lin ang="2700000" scaled="0"/>
              </a:gra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39" name="椭圆 62"/>
            <p:cNvSpPr/>
            <p:nvPr/>
          </p:nvSpPr>
          <p:spPr>
            <a:xfrm>
              <a:off x="3226490" y="2063474"/>
              <a:ext cx="1326684" cy="1326684"/>
            </a:xfrm>
            <a:prstGeom prst="ellipse">
              <a:avLst/>
            </a:prstGeom>
            <a:noFill/>
            <a:ln w="50800">
              <a:gradFill>
                <a:gsLst>
                  <a:gs pos="0">
                    <a:srgbClr val="DBDBDB"/>
                  </a:gs>
                  <a:gs pos="100000">
                    <a:schemeClr val="accent1">
                      <a:lumMod val="5000"/>
                      <a:lumOff val="95000"/>
                    </a:schemeClr>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48640" name="Freeform 78"/>
          <p:cNvSpPr>
            <a:spLocks noEditPoints="1"/>
          </p:cNvSpPr>
          <p:nvPr/>
        </p:nvSpPr>
        <p:spPr bwMode="auto">
          <a:xfrm>
            <a:off x="10409934" y="4352725"/>
            <a:ext cx="599664" cy="441858"/>
          </a:xfrm>
          <a:custGeom>
            <a:avLst/>
            <a:gdLst>
              <a:gd name="T0" fmla="*/ 151 w 152"/>
              <a:gd name="T1" fmla="*/ 112 h 112"/>
              <a:gd name="T2" fmla="*/ 117 w 152"/>
              <a:gd name="T3" fmla="*/ 112 h 112"/>
              <a:gd name="T4" fmla="*/ 113 w 152"/>
              <a:gd name="T5" fmla="*/ 70 h 112"/>
              <a:gd name="T6" fmla="*/ 95 w 152"/>
              <a:gd name="T7" fmla="*/ 65 h 112"/>
              <a:gd name="T8" fmla="*/ 103 w 152"/>
              <a:gd name="T9" fmla="*/ 59 h 112"/>
              <a:gd name="T10" fmla="*/ 98 w 152"/>
              <a:gd name="T11" fmla="*/ 48 h 112"/>
              <a:gd name="T12" fmla="*/ 94 w 152"/>
              <a:gd name="T13" fmla="*/ 43 h 112"/>
              <a:gd name="T14" fmla="*/ 97 w 152"/>
              <a:gd name="T15" fmla="*/ 36 h 112"/>
              <a:gd name="T16" fmla="*/ 96 w 152"/>
              <a:gd name="T17" fmla="*/ 26 h 112"/>
              <a:gd name="T18" fmla="*/ 114 w 152"/>
              <a:gd name="T19" fmla="*/ 12 h 112"/>
              <a:gd name="T20" fmla="*/ 133 w 152"/>
              <a:gd name="T21" fmla="*/ 26 h 112"/>
              <a:gd name="T22" fmla="*/ 132 w 152"/>
              <a:gd name="T23" fmla="*/ 36 h 112"/>
              <a:gd name="T24" fmla="*/ 135 w 152"/>
              <a:gd name="T25" fmla="*/ 43 h 112"/>
              <a:gd name="T26" fmla="*/ 131 w 152"/>
              <a:gd name="T27" fmla="*/ 48 h 112"/>
              <a:gd name="T28" fmla="*/ 126 w 152"/>
              <a:gd name="T29" fmla="*/ 59 h 112"/>
              <a:gd name="T30" fmla="*/ 126 w 152"/>
              <a:gd name="T31" fmla="*/ 68 h 112"/>
              <a:gd name="T32" fmla="*/ 138 w 152"/>
              <a:gd name="T33" fmla="*/ 73 h 112"/>
              <a:gd name="T34" fmla="*/ 150 w 152"/>
              <a:gd name="T35" fmla="*/ 84 h 112"/>
              <a:gd name="T36" fmla="*/ 151 w 152"/>
              <a:gd name="T37" fmla="*/ 112 h 112"/>
              <a:gd name="T38" fmla="*/ 79 w 152"/>
              <a:gd name="T39" fmla="*/ 69 h 112"/>
              <a:gd name="T40" fmla="*/ 66 w 152"/>
              <a:gd name="T41" fmla="*/ 63 h 112"/>
              <a:gd name="T42" fmla="*/ 66 w 152"/>
              <a:gd name="T43" fmla="*/ 53 h 112"/>
              <a:gd name="T44" fmla="*/ 71 w 152"/>
              <a:gd name="T45" fmla="*/ 41 h 112"/>
              <a:gd name="T46" fmla="*/ 76 w 152"/>
              <a:gd name="T47" fmla="*/ 35 h 112"/>
              <a:gd name="T48" fmla="*/ 73 w 152"/>
              <a:gd name="T49" fmla="*/ 28 h 112"/>
              <a:gd name="T50" fmla="*/ 73 w 152"/>
              <a:gd name="T51" fmla="*/ 17 h 112"/>
              <a:gd name="T52" fmla="*/ 53 w 152"/>
              <a:gd name="T53" fmla="*/ 0 h 112"/>
              <a:gd name="T54" fmla="*/ 32 w 152"/>
              <a:gd name="T55" fmla="*/ 17 h 112"/>
              <a:gd name="T56" fmla="*/ 33 w 152"/>
              <a:gd name="T57" fmla="*/ 28 h 112"/>
              <a:gd name="T58" fmla="*/ 30 w 152"/>
              <a:gd name="T59" fmla="*/ 35 h 112"/>
              <a:gd name="T60" fmla="*/ 35 w 152"/>
              <a:gd name="T61" fmla="*/ 41 h 112"/>
              <a:gd name="T62" fmla="*/ 40 w 152"/>
              <a:gd name="T63" fmla="*/ 53 h 112"/>
              <a:gd name="T64" fmla="*/ 40 w 152"/>
              <a:gd name="T65" fmla="*/ 63 h 112"/>
              <a:gd name="T66" fmla="*/ 27 w 152"/>
              <a:gd name="T67" fmla="*/ 69 h 112"/>
              <a:gd name="T68" fmla="*/ 3 w 152"/>
              <a:gd name="T69" fmla="*/ 81 h 112"/>
              <a:gd name="T70" fmla="*/ 1 w 152"/>
              <a:gd name="T71" fmla="*/ 112 h 112"/>
              <a:gd name="T72" fmla="*/ 53 w 152"/>
              <a:gd name="T73" fmla="*/ 112 h 112"/>
              <a:gd name="T74" fmla="*/ 104 w 152"/>
              <a:gd name="T75" fmla="*/ 112 h 112"/>
              <a:gd name="T76" fmla="*/ 102 w 152"/>
              <a:gd name="T77" fmla="*/ 81 h 112"/>
              <a:gd name="T78" fmla="*/ 79 w 152"/>
              <a:gd name="T79" fmla="*/ 6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2" h="112">
                <a:moveTo>
                  <a:pt x="151" y="112"/>
                </a:moveTo>
                <a:cubicBezTo>
                  <a:pt x="117" y="112"/>
                  <a:pt x="117" y="112"/>
                  <a:pt x="117" y="112"/>
                </a:cubicBezTo>
                <a:cubicBezTo>
                  <a:pt x="118" y="78"/>
                  <a:pt x="114" y="72"/>
                  <a:pt x="113" y="70"/>
                </a:cubicBezTo>
                <a:cubicBezTo>
                  <a:pt x="111" y="66"/>
                  <a:pt x="99" y="68"/>
                  <a:pt x="95" y="65"/>
                </a:cubicBezTo>
                <a:cubicBezTo>
                  <a:pt x="103" y="59"/>
                  <a:pt x="103" y="59"/>
                  <a:pt x="103" y="59"/>
                </a:cubicBezTo>
                <a:cubicBezTo>
                  <a:pt x="103" y="59"/>
                  <a:pt x="99" y="57"/>
                  <a:pt x="98" y="48"/>
                </a:cubicBezTo>
                <a:cubicBezTo>
                  <a:pt x="96" y="49"/>
                  <a:pt x="94" y="45"/>
                  <a:pt x="94" y="43"/>
                </a:cubicBezTo>
                <a:cubicBezTo>
                  <a:pt x="93" y="41"/>
                  <a:pt x="94" y="36"/>
                  <a:pt x="97" y="36"/>
                </a:cubicBezTo>
                <a:cubicBezTo>
                  <a:pt x="96" y="32"/>
                  <a:pt x="96" y="28"/>
                  <a:pt x="96" y="26"/>
                </a:cubicBezTo>
                <a:cubicBezTo>
                  <a:pt x="97" y="19"/>
                  <a:pt x="104" y="12"/>
                  <a:pt x="114" y="12"/>
                </a:cubicBezTo>
                <a:cubicBezTo>
                  <a:pt x="125" y="12"/>
                  <a:pt x="132" y="19"/>
                  <a:pt x="133" y="26"/>
                </a:cubicBezTo>
                <a:cubicBezTo>
                  <a:pt x="133" y="28"/>
                  <a:pt x="133" y="32"/>
                  <a:pt x="132" y="36"/>
                </a:cubicBezTo>
                <a:cubicBezTo>
                  <a:pt x="135" y="36"/>
                  <a:pt x="135" y="41"/>
                  <a:pt x="135" y="43"/>
                </a:cubicBezTo>
                <a:cubicBezTo>
                  <a:pt x="135" y="45"/>
                  <a:pt x="133" y="49"/>
                  <a:pt x="131" y="48"/>
                </a:cubicBezTo>
                <a:cubicBezTo>
                  <a:pt x="129" y="57"/>
                  <a:pt x="126" y="59"/>
                  <a:pt x="126" y="59"/>
                </a:cubicBezTo>
                <a:cubicBezTo>
                  <a:pt x="126" y="68"/>
                  <a:pt x="126" y="68"/>
                  <a:pt x="126" y="68"/>
                </a:cubicBezTo>
                <a:cubicBezTo>
                  <a:pt x="126" y="68"/>
                  <a:pt x="128" y="70"/>
                  <a:pt x="138" y="73"/>
                </a:cubicBezTo>
                <a:cubicBezTo>
                  <a:pt x="147" y="77"/>
                  <a:pt x="147" y="80"/>
                  <a:pt x="150" y="84"/>
                </a:cubicBezTo>
                <a:cubicBezTo>
                  <a:pt x="152" y="88"/>
                  <a:pt x="151" y="112"/>
                  <a:pt x="151" y="112"/>
                </a:cubicBezTo>
                <a:close/>
                <a:moveTo>
                  <a:pt x="79" y="69"/>
                </a:moveTo>
                <a:cubicBezTo>
                  <a:pt x="68" y="65"/>
                  <a:pt x="66" y="63"/>
                  <a:pt x="66" y="63"/>
                </a:cubicBezTo>
                <a:cubicBezTo>
                  <a:pt x="66" y="53"/>
                  <a:pt x="66" y="53"/>
                  <a:pt x="66" y="53"/>
                </a:cubicBezTo>
                <a:cubicBezTo>
                  <a:pt x="66" y="53"/>
                  <a:pt x="70" y="50"/>
                  <a:pt x="71" y="41"/>
                </a:cubicBezTo>
                <a:cubicBezTo>
                  <a:pt x="73" y="42"/>
                  <a:pt x="76" y="37"/>
                  <a:pt x="76" y="35"/>
                </a:cubicBezTo>
                <a:cubicBezTo>
                  <a:pt x="76" y="33"/>
                  <a:pt x="75" y="27"/>
                  <a:pt x="73" y="28"/>
                </a:cubicBezTo>
                <a:cubicBezTo>
                  <a:pt x="73" y="23"/>
                  <a:pt x="74" y="19"/>
                  <a:pt x="73" y="17"/>
                </a:cubicBezTo>
                <a:cubicBezTo>
                  <a:pt x="73" y="9"/>
                  <a:pt x="65" y="0"/>
                  <a:pt x="53" y="0"/>
                </a:cubicBezTo>
                <a:cubicBezTo>
                  <a:pt x="41" y="0"/>
                  <a:pt x="33" y="9"/>
                  <a:pt x="32" y="17"/>
                </a:cubicBezTo>
                <a:cubicBezTo>
                  <a:pt x="32" y="19"/>
                  <a:pt x="32" y="23"/>
                  <a:pt x="33" y="28"/>
                </a:cubicBezTo>
                <a:cubicBezTo>
                  <a:pt x="30" y="27"/>
                  <a:pt x="30" y="33"/>
                  <a:pt x="30" y="35"/>
                </a:cubicBezTo>
                <a:cubicBezTo>
                  <a:pt x="30" y="37"/>
                  <a:pt x="32" y="42"/>
                  <a:pt x="35" y="41"/>
                </a:cubicBezTo>
                <a:cubicBezTo>
                  <a:pt x="36" y="50"/>
                  <a:pt x="40" y="53"/>
                  <a:pt x="40" y="53"/>
                </a:cubicBezTo>
                <a:cubicBezTo>
                  <a:pt x="40" y="63"/>
                  <a:pt x="40" y="63"/>
                  <a:pt x="40" y="63"/>
                </a:cubicBezTo>
                <a:cubicBezTo>
                  <a:pt x="40" y="63"/>
                  <a:pt x="37" y="65"/>
                  <a:pt x="27" y="69"/>
                </a:cubicBezTo>
                <a:cubicBezTo>
                  <a:pt x="17" y="73"/>
                  <a:pt x="6" y="76"/>
                  <a:pt x="3" y="81"/>
                </a:cubicBezTo>
                <a:cubicBezTo>
                  <a:pt x="0" y="85"/>
                  <a:pt x="1" y="112"/>
                  <a:pt x="1" y="112"/>
                </a:cubicBezTo>
                <a:cubicBezTo>
                  <a:pt x="53" y="112"/>
                  <a:pt x="53" y="112"/>
                  <a:pt x="53" y="112"/>
                </a:cubicBezTo>
                <a:cubicBezTo>
                  <a:pt x="104" y="112"/>
                  <a:pt x="104" y="112"/>
                  <a:pt x="104" y="112"/>
                </a:cubicBezTo>
                <a:cubicBezTo>
                  <a:pt x="104" y="112"/>
                  <a:pt x="105" y="85"/>
                  <a:pt x="102" y="81"/>
                </a:cubicBezTo>
                <a:cubicBezTo>
                  <a:pt x="99" y="76"/>
                  <a:pt x="89" y="73"/>
                  <a:pt x="79" y="69"/>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048641" name="矩形 64"/>
          <p:cNvSpPr/>
          <p:nvPr/>
        </p:nvSpPr>
        <p:spPr>
          <a:xfrm>
            <a:off x="9224564" y="4408923"/>
            <a:ext cx="877163" cy="369332"/>
          </a:xfrm>
          <a:prstGeom prst="rect">
            <a:avLst/>
          </a:prstGeom>
        </p:spPr>
        <p:txBody>
          <a:bodyPr wrap="none">
            <a:spAutoFit/>
          </a:bodyPr>
          <a:lstStyle/>
          <a:p>
            <a:r>
              <a:rPr lang="zh-CN" altLang="en-US" b="1" dirty="0">
                <a:solidFill>
                  <a:schemeClr val="bg1">
                    <a:lumMod val="50000"/>
                  </a:schemeClr>
                </a:solidFill>
                <a:latin typeface="微软雅黑" panose="020B0503020204020204" pitchFamily="34" charset="-122"/>
                <a:ea typeface="微软雅黑" panose="020B0503020204020204" pitchFamily="34" charset="-122"/>
              </a:rPr>
              <a:t>第四节</a:t>
            </a:r>
            <a:endParaRPr lang="zh-CN" altLang="en-US"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048642" name="文本框 67"/>
          <p:cNvSpPr txBox="1"/>
          <p:nvPr/>
        </p:nvSpPr>
        <p:spPr>
          <a:xfrm>
            <a:off x="9193931" y="5250417"/>
            <a:ext cx="1668780" cy="396240"/>
          </a:xfrm>
          <a:prstGeom prst="rect">
            <a:avLst/>
          </a:prstGeom>
          <a:noFill/>
        </p:spPr>
        <p:txBody>
          <a:bodyPr wrap="none" rtlCol="0">
            <a:spAutoFit/>
          </a:bodyPr>
          <a:lstStyle/>
          <a:p>
            <a:r>
              <a:rPr lang="zh-CN" altLang="en-US" sz="2000" b="1" dirty="0">
                <a:solidFill>
                  <a:schemeClr val="bg1">
                    <a:lumMod val="50000"/>
                  </a:schemeClr>
                </a:solidFill>
                <a:latin typeface="微软雅黑" panose="020B0503020204020204" pitchFamily="34" charset="-122"/>
                <a:ea typeface="微软雅黑" panose="020B0503020204020204" pitchFamily="34" charset="-122"/>
              </a:rPr>
              <a:t>回归数据</a:t>
            </a:r>
            <a:r>
              <a:rPr lang="en-US" altLang="zh-CN" sz="2000" b="1" dirty="0">
                <a:solidFill>
                  <a:schemeClr val="bg1">
                    <a:lumMod val="50000"/>
                  </a:schemeClr>
                </a:solidFill>
                <a:latin typeface="微软雅黑" panose="020B0503020204020204" pitchFamily="34" charset="-122"/>
                <a:ea typeface="微软雅黑" panose="020B0503020204020204" pitchFamily="34" charset="-122"/>
              </a:rPr>
              <a:t>SVR</a:t>
            </a:r>
            <a:endParaRPr lang="en-US" altLang="zh-CN"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048643" name="矩形 67"/>
          <p:cNvSpPr/>
          <p:nvPr/>
        </p:nvSpPr>
        <p:spPr>
          <a:xfrm>
            <a:off x="-23093" y="6813376"/>
            <a:ext cx="12218268" cy="72008"/>
          </a:xfrm>
          <a:prstGeom prst="rect">
            <a:avLst/>
          </a:prstGeom>
          <a:solidFill>
            <a:srgbClr val="F29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49" y="-11741"/>
            <a:ext cx="12192826" cy="1006539"/>
          </a:xfrm>
          <a:prstGeom prst="rect">
            <a:avLst/>
          </a:prstGeom>
        </p:spPr>
      </p:pic>
      <p:sp>
        <p:nvSpPr>
          <p:cNvPr id="3" name="标题 3"/>
          <p:cNvSpPr txBox="1"/>
          <p:nvPr/>
        </p:nvSpPr>
        <p:spPr>
          <a:xfrm>
            <a:off x="408955" y="66427"/>
            <a:ext cx="3456384" cy="5542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a:solidFill>
                  <a:schemeClr val="bg1"/>
                </a:solidFill>
                <a:latin typeface="微软雅黑" panose="020B0503020204020204" pitchFamily="34" charset="-122"/>
                <a:ea typeface="微软雅黑" panose="020B0503020204020204" pitchFamily="34" charset="-122"/>
                <a:sym typeface="+mn-ea"/>
              </a:rPr>
              <a:t>多项式函数阶数</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23093" y="6813376"/>
            <a:ext cx="12218268" cy="72008"/>
          </a:xfrm>
          <a:prstGeom prst="rect">
            <a:avLst/>
          </a:prstGeom>
          <a:solidFill>
            <a:srgbClr val="F29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1349456" y="1400133"/>
            <a:ext cx="1449388" cy="1449388"/>
          </a:xfrm>
          <a:prstGeom prst="ellipse">
            <a:avLst/>
          </a:prstGeom>
          <a:solidFill>
            <a:schemeClr val="bg1">
              <a:lumMod val="95000"/>
            </a:schemeClr>
          </a:solidFill>
          <a:ln w="76200">
            <a:solidFill>
              <a:srgbClr val="F29421"/>
            </a:solid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rgbClr val="405665"/>
              </a:solidFill>
              <a:latin typeface="DIN-BoldItalic" pitchFamily="50" charset="0"/>
              <a:ea typeface="Segoe UI" panose="020B0502040204020203" pitchFamily="34" charset="0"/>
              <a:cs typeface="Segoe UI" panose="020B0502040204020203" pitchFamily="34" charset="0"/>
            </a:endParaRPr>
          </a:p>
        </p:txBody>
      </p:sp>
      <p:sp>
        <p:nvSpPr>
          <p:cNvPr id="164" name="Freeform 22"/>
          <p:cNvSpPr>
            <a:spLocks noEditPoints="1"/>
          </p:cNvSpPr>
          <p:nvPr/>
        </p:nvSpPr>
        <p:spPr bwMode="auto">
          <a:xfrm>
            <a:off x="1774112" y="1827964"/>
            <a:ext cx="600075" cy="593725"/>
          </a:xfrm>
          <a:custGeom>
            <a:avLst/>
            <a:gdLst>
              <a:gd name="T0" fmla="*/ 378 w 378"/>
              <a:gd name="T1" fmla="*/ 0 h 374"/>
              <a:gd name="T2" fmla="*/ 360 w 378"/>
              <a:gd name="T3" fmla="*/ 36 h 374"/>
              <a:gd name="T4" fmla="*/ 378 w 378"/>
              <a:gd name="T5" fmla="*/ 230 h 374"/>
              <a:gd name="T6" fmla="*/ 207 w 378"/>
              <a:gd name="T7" fmla="*/ 266 h 374"/>
              <a:gd name="T8" fmla="*/ 284 w 378"/>
              <a:gd name="T9" fmla="*/ 338 h 374"/>
              <a:gd name="T10" fmla="*/ 95 w 378"/>
              <a:gd name="T11" fmla="*/ 374 h 374"/>
              <a:gd name="T12" fmla="*/ 171 w 378"/>
              <a:gd name="T13" fmla="*/ 338 h 374"/>
              <a:gd name="T14" fmla="*/ 0 w 378"/>
              <a:gd name="T15" fmla="*/ 266 h 374"/>
              <a:gd name="T16" fmla="*/ 14 w 378"/>
              <a:gd name="T17" fmla="*/ 230 h 374"/>
              <a:gd name="T18" fmla="*/ 0 w 378"/>
              <a:gd name="T19" fmla="*/ 36 h 374"/>
              <a:gd name="T20" fmla="*/ 0 w 378"/>
              <a:gd name="T21" fmla="*/ 0 h 374"/>
              <a:gd name="T22" fmla="*/ 270 w 378"/>
              <a:gd name="T23" fmla="*/ 90 h 374"/>
              <a:gd name="T24" fmla="*/ 257 w 378"/>
              <a:gd name="T25" fmla="*/ 99 h 374"/>
              <a:gd name="T26" fmla="*/ 167 w 378"/>
              <a:gd name="T27" fmla="*/ 117 h 374"/>
              <a:gd name="T28" fmla="*/ 162 w 378"/>
              <a:gd name="T29" fmla="*/ 113 h 374"/>
              <a:gd name="T30" fmla="*/ 113 w 378"/>
              <a:gd name="T31" fmla="*/ 149 h 374"/>
              <a:gd name="T32" fmla="*/ 189 w 378"/>
              <a:gd name="T33" fmla="*/ 144 h 374"/>
              <a:gd name="T34" fmla="*/ 198 w 378"/>
              <a:gd name="T35" fmla="*/ 149 h 374"/>
              <a:gd name="T36" fmla="*/ 266 w 378"/>
              <a:gd name="T37" fmla="*/ 117 h 374"/>
              <a:gd name="T38" fmla="*/ 284 w 378"/>
              <a:gd name="T39" fmla="*/ 90 h 374"/>
              <a:gd name="T40" fmla="*/ 252 w 378"/>
              <a:gd name="T41" fmla="*/ 131 h 374"/>
              <a:gd name="T42" fmla="*/ 270 w 378"/>
              <a:gd name="T43" fmla="*/ 189 h 374"/>
              <a:gd name="T44" fmla="*/ 252 w 378"/>
              <a:gd name="T45" fmla="*/ 131 h 374"/>
              <a:gd name="T46" fmla="*/ 225 w 378"/>
              <a:gd name="T47" fmla="*/ 149 h 374"/>
              <a:gd name="T48" fmla="*/ 243 w 378"/>
              <a:gd name="T49" fmla="*/ 189 h 374"/>
              <a:gd name="T50" fmla="*/ 225 w 378"/>
              <a:gd name="T51" fmla="*/ 149 h 374"/>
              <a:gd name="T52" fmla="*/ 194 w 378"/>
              <a:gd name="T53" fmla="*/ 171 h 374"/>
              <a:gd name="T54" fmla="*/ 212 w 378"/>
              <a:gd name="T55" fmla="*/ 189 h 374"/>
              <a:gd name="T56" fmla="*/ 194 w 378"/>
              <a:gd name="T57" fmla="*/ 171 h 374"/>
              <a:gd name="T58" fmla="*/ 167 w 378"/>
              <a:gd name="T59" fmla="*/ 153 h 374"/>
              <a:gd name="T60" fmla="*/ 185 w 378"/>
              <a:gd name="T61" fmla="*/ 189 h 374"/>
              <a:gd name="T62" fmla="*/ 167 w 378"/>
              <a:gd name="T63" fmla="*/ 153 h 374"/>
              <a:gd name="T64" fmla="*/ 140 w 378"/>
              <a:gd name="T65" fmla="*/ 153 h 374"/>
              <a:gd name="T66" fmla="*/ 158 w 378"/>
              <a:gd name="T67" fmla="*/ 189 h 374"/>
              <a:gd name="T68" fmla="*/ 140 w 378"/>
              <a:gd name="T69" fmla="*/ 153 h 374"/>
              <a:gd name="T70" fmla="*/ 108 w 378"/>
              <a:gd name="T71" fmla="*/ 162 h 374"/>
              <a:gd name="T72" fmla="*/ 126 w 378"/>
              <a:gd name="T73" fmla="*/ 189 h 374"/>
              <a:gd name="T74" fmla="*/ 108 w 378"/>
              <a:gd name="T75" fmla="*/ 162 h 374"/>
              <a:gd name="T76" fmla="*/ 324 w 378"/>
              <a:gd name="T77" fmla="*/ 41 h 374"/>
              <a:gd name="T78" fmla="*/ 54 w 378"/>
              <a:gd name="T79" fmla="*/ 225 h 374"/>
              <a:gd name="T80" fmla="*/ 324 w 378"/>
              <a:gd name="T81" fmla="*/ 41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78" h="374">
                <a:moveTo>
                  <a:pt x="0" y="0"/>
                </a:moveTo>
                <a:lnTo>
                  <a:pt x="378" y="0"/>
                </a:lnTo>
                <a:lnTo>
                  <a:pt x="378" y="36"/>
                </a:lnTo>
                <a:lnTo>
                  <a:pt x="360" y="36"/>
                </a:lnTo>
                <a:lnTo>
                  <a:pt x="360" y="230"/>
                </a:lnTo>
                <a:lnTo>
                  <a:pt x="378" y="230"/>
                </a:lnTo>
                <a:lnTo>
                  <a:pt x="378" y="266"/>
                </a:lnTo>
                <a:lnTo>
                  <a:pt x="207" y="266"/>
                </a:lnTo>
                <a:lnTo>
                  <a:pt x="207" y="338"/>
                </a:lnTo>
                <a:lnTo>
                  <a:pt x="284" y="338"/>
                </a:lnTo>
                <a:lnTo>
                  <a:pt x="284" y="374"/>
                </a:lnTo>
                <a:lnTo>
                  <a:pt x="95" y="374"/>
                </a:lnTo>
                <a:lnTo>
                  <a:pt x="95" y="338"/>
                </a:lnTo>
                <a:lnTo>
                  <a:pt x="171" y="338"/>
                </a:lnTo>
                <a:lnTo>
                  <a:pt x="171" y="266"/>
                </a:lnTo>
                <a:lnTo>
                  <a:pt x="0" y="266"/>
                </a:lnTo>
                <a:lnTo>
                  <a:pt x="0" y="230"/>
                </a:lnTo>
                <a:lnTo>
                  <a:pt x="14" y="230"/>
                </a:lnTo>
                <a:lnTo>
                  <a:pt x="14" y="36"/>
                </a:lnTo>
                <a:lnTo>
                  <a:pt x="0" y="36"/>
                </a:lnTo>
                <a:lnTo>
                  <a:pt x="0" y="0"/>
                </a:lnTo>
                <a:lnTo>
                  <a:pt x="0" y="0"/>
                </a:lnTo>
                <a:close/>
                <a:moveTo>
                  <a:pt x="284" y="90"/>
                </a:moveTo>
                <a:lnTo>
                  <a:pt x="270" y="90"/>
                </a:lnTo>
                <a:lnTo>
                  <a:pt x="252" y="90"/>
                </a:lnTo>
                <a:lnTo>
                  <a:pt x="257" y="99"/>
                </a:lnTo>
                <a:lnTo>
                  <a:pt x="194" y="135"/>
                </a:lnTo>
                <a:lnTo>
                  <a:pt x="167" y="117"/>
                </a:lnTo>
                <a:lnTo>
                  <a:pt x="167" y="113"/>
                </a:lnTo>
                <a:lnTo>
                  <a:pt x="162" y="113"/>
                </a:lnTo>
                <a:lnTo>
                  <a:pt x="108" y="135"/>
                </a:lnTo>
                <a:lnTo>
                  <a:pt x="113" y="149"/>
                </a:lnTo>
                <a:lnTo>
                  <a:pt x="162" y="126"/>
                </a:lnTo>
                <a:lnTo>
                  <a:pt x="189" y="144"/>
                </a:lnTo>
                <a:lnTo>
                  <a:pt x="194" y="149"/>
                </a:lnTo>
                <a:lnTo>
                  <a:pt x="198" y="149"/>
                </a:lnTo>
                <a:lnTo>
                  <a:pt x="261" y="108"/>
                </a:lnTo>
                <a:lnTo>
                  <a:pt x="266" y="117"/>
                </a:lnTo>
                <a:lnTo>
                  <a:pt x="275" y="104"/>
                </a:lnTo>
                <a:lnTo>
                  <a:pt x="284" y="90"/>
                </a:lnTo>
                <a:lnTo>
                  <a:pt x="284" y="90"/>
                </a:lnTo>
                <a:close/>
                <a:moveTo>
                  <a:pt x="252" y="131"/>
                </a:moveTo>
                <a:lnTo>
                  <a:pt x="252" y="189"/>
                </a:lnTo>
                <a:lnTo>
                  <a:pt x="270" y="189"/>
                </a:lnTo>
                <a:lnTo>
                  <a:pt x="270" y="131"/>
                </a:lnTo>
                <a:lnTo>
                  <a:pt x="252" y="131"/>
                </a:lnTo>
                <a:lnTo>
                  <a:pt x="252" y="131"/>
                </a:lnTo>
                <a:close/>
                <a:moveTo>
                  <a:pt x="225" y="149"/>
                </a:moveTo>
                <a:lnTo>
                  <a:pt x="225" y="189"/>
                </a:lnTo>
                <a:lnTo>
                  <a:pt x="243" y="189"/>
                </a:lnTo>
                <a:lnTo>
                  <a:pt x="243" y="149"/>
                </a:lnTo>
                <a:lnTo>
                  <a:pt x="225" y="149"/>
                </a:lnTo>
                <a:lnTo>
                  <a:pt x="225" y="149"/>
                </a:lnTo>
                <a:close/>
                <a:moveTo>
                  <a:pt x="194" y="171"/>
                </a:moveTo>
                <a:lnTo>
                  <a:pt x="194" y="189"/>
                </a:lnTo>
                <a:lnTo>
                  <a:pt x="212" y="189"/>
                </a:lnTo>
                <a:lnTo>
                  <a:pt x="212" y="171"/>
                </a:lnTo>
                <a:lnTo>
                  <a:pt x="194" y="171"/>
                </a:lnTo>
                <a:lnTo>
                  <a:pt x="194" y="171"/>
                </a:lnTo>
                <a:close/>
                <a:moveTo>
                  <a:pt x="167" y="153"/>
                </a:moveTo>
                <a:lnTo>
                  <a:pt x="167" y="189"/>
                </a:lnTo>
                <a:lnTo>
                  <a:pt x="185" y="189"/>
                </a:lnTo>
                <a:lnTo>
                  <a:pt x="185" y="153"/>
                </a:lnTo>
                <a:lnTo>
                  <a:pt x="167" y="153"/>
                </a:lnTo>
                <a:lnTo>
                  <a:pt x="167" y="153"/>
                </a:lnTo>
                <a:close/>
                <a:moveTo>
                  <a:pt x="140" y="153"/>
                </a:moveTo>
                <a:lnTo>
                  <a:pt x="140" y="189"/>
                </a:lnTo>
                <a:lnTo>
                  <a:pt x="158" y="189"/>
                </a:lnTo>
                <a:lnTo>
                  <a:pt x="158" y="153"/>
                </a:lnTo>
                <a:lnTo>
                  <a:pt x="140" y="153"/>
                </a:lnTo>
                <a:lnTo>
                  <a:pt x="140" y="153"/>
                </a:lnTo>
                <a:close/>
                <a:moveTo>
                  <a:pt x="108" y="162"/>
                </a:moveTo>
                <a:lnTo>
                  <a:pt x="108" y="189"/>
                </a:lnTo>
                <a:lnTo>
                  <a:pt x="126" y="189"/>
                </a:lnTo>
                <a:lnTo>
                  <a:pt x="126" y="162"/>
                </a:lnTo>
                <a:lnTo>
                  <a:pt x="108" y="162"/>
                </a:lnTo>
                <a:lnTo>
                  <a:pt x="108" y="162"/>
                </a:lnTo>
                <a:close/>
                <a:moveTo>
                  <a:pt x="324" y="41"/>
                </a:moveTo>
                <a:lnTo>
                  <a:pt x="54" y="41"/>
                </a:lnTo>
                <a:lnTo>
                  <a:pt x="54" y="225"/>
                </a:lnTo>
                <a:lnTo>
                  <a:pt x="324" y="225"/>
                </a:lnTo>
                <a:lnTo>
                  <a:pt x="324" y="41"/>
                </a:lnTo>
                <a:close/>
              </a:path>
            </a:pathLst>
          </a:custGeom>
          <a:solidFill>
            <a:srgbClr val="F29421"/>
          </a:solidFill>
          <a:ln>
            <a:noFill/>
          </a:ln>
          <a:effectLst/>
        </p:spPr>
        <p:txBody>
          <a:bodyPr vert="horz" wrap="square" lIns="91440" tIns="45720" rIns="91440" bIns="45720" numCol="1" anchor="t" anchorCtr="0" compatLnSpc="1"/>
          <a:lstStyle/>
          <a:p>
            <a:endParaRPr lang="zh-CN" altLang="en-US">
              <a:latin typeface="DIN-BoldItalic" pitchFamily="50" charset="0"/>
            </a:endParaRPr>
          </a:p>
        </p:txBody>
      </p:sp>
      <p:sp>
        <p:nvSpPr>
          <p:cNvPr id="9" name="文本框 8"/>
          <p:cNvSpPr txBox="1"/>
          <p:nvPr/>
        </p:nvSpPr>
        <p:spPr>
          <a:xfrm>
            <a:off x="4805124" y="1802028"/>
            <a:ext cx="3312368" cy="645160"/>
          </a:xfrm>
          <a:prstGeom prst="rect">
            <a:avLst/>
          </a:prstGeom>
          <a:noFill/>
        </p:spPr>
        <p:txBody>
          <a:bodyPr wrap="square" rtlCol="0">
            <a:spAutoFit/>
          </a:bodyPr>
          <a:lstStyle/>
          <a:p>
            <a:r>
              <a:rPr lang="zh-CN" altLang="en-US" dirty="0"/>
              <a:t>训练集准确率：</a:t>
            </a:r>
            <a:r>
              <a:rPr lang="en-US" altLang="zh-CN" dirty="0"/>
              <a:t> 0.9714</a:t>
            </a:r>
            <a:endParaRPr lang="en-US" altLang="zh-CN" dirty="0"/>
          </a:p>
          <a:p>
            <a:r>
              <a:rPr lang="zh-CN" altLang="en-US" dirty="0"/>
              <a:t>测试集准确率： </a:t>
            </a:r>
            <a:r>
              <a:rPr lang="en-US" altLang="zh-CN" dirty="0"/>
              <a:t>0.9777</a:t>
            </a:r>
            <a:endParaRPr lang="zh-CN" altLang="en-US" dirty="0"/>
          </a:p>
        </p:txBody>
      </p:sp>
      <p:pic>
        <p:nvPicPr>
          <p:cNvPr id="5" name="图片 4" descr="下载"/>
          <p:cNvPicPr>
            <a:picLocks noChangeAspect="1"/>
          </p:cNvPicPr>
          <p:nvPr/>
        </p:nvPicPr>
        <p:blipFill>
          <a:blip r:embed="rId2"/>
          <a:stretch>
            <a:fillRect/>
          </a:stretch>
        </p:blipFill>
        <p:spPr>
          <a:xfrm>
            <a:off x="3617595" y="2572385"/>
            <a:ext cx="4748530" cy="33540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16" name="图片 1"/>
          <p:cNvPicPr>
            <a:picLocks noChangeAspect="1"/>
          </p:cNvPicPr>
          <p:nvPr/>
        </p:nvPicPr>
        <p:blipFill>
          <a:blip r:embed="rId1"/>
          <a:stretch>
            <a:fillRect/>
          </a:stretch>
        </p:blipFill>
        <p:spPr>
          <a:xfrm>
            <a:off x="2349" y="-11741"/>
            <a:ext cx="12192826" cy="1006539"/>
          </a:xfrm>
          <a:prstGeom prst="rect">
            <a:avLst/>
          </a:prstGeom>
        </p:spPr>
      </p:pic>
      <p:sp>
        <p:nvSpPr>
          <p:cNvPr id="1049040" name="标题 3"/>
          <p:cNvSpPr txBox="1"/>
          <p:nvPr/>
        </p:nvSpPr>
        <p:spPr>
          <a:xfrm>
            <a:off x="408955" y="66427"/>
            <a:ext cx="3456384" cy="5542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a:solidFill>
                  <a:schemeClr val="bg1"/>
                </a:solidFill>
                <a:latin typeface="微软雅黑" panose="020B0503020204020204" pitchFamily="34" charset="-122"/>
                <a:ea typeface="微软雅黑" panose="020B0503020204020204" pitchFamily="34" charset="-122"/>
              </a:rPr>
              <a:t>正则化参数影响</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049041" name="矩形 3"/>
          <p:cNvSpPr/>
          <p:nvPr/>
        </p:nvSpPr>
        <p:spPr>
          <a:xfrm>
            <a:off x="-23093" y="6813376"/>
            <a:ext cx="12218268" cy="72008"/>
          </a:xfrm>
          <a:prstGeom prst="rect">
            <a:avLst/>
          </a:prstGeom>
          <a:solidFill>
            <a:srgbClr val="F29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97217" name="图片 13"/>
          <p:cNvPicPr>
            <a:picLocks noChangeAspect="1"/>
          </p:cNvPicPr>
          <p:nvPr/>
        </p:nvPicPr>
        <p:blipFill>
          <a:blip r:embed="rId2"/>
          <a:stretch>
            <a:fillRect/>
          </a:stretch>
        </p:blipFill>
        <p:spPr>
          <a:xfrm>
            <a:off x="1345059" y="3604596"/>
            <a:ext cx="5546090" cy="1861185"/>
          </a:xfrm>
          <a:prstGeom prst="rect">
            <a:avLst/>
          </a:prstGeom>
        </p:spPr>
      </p:pic>
      <p:sp>
        <p:nvSpPr>
          <p:cNvPr id="1049042" name="文本框 16"/>
          <p:cNvSpPr txBox="1"/>
          <p:nvPr/>
        </p:nvSpPr>
        <p:spPr>
          <a:xfrm>
            <a:off x="1201043" y="1617250"/>
            <a:ext cx="10002520" cy="1660711"/>
          </a:xfrm>
          <a:prstGeom prst="rect">
            <a:avLst/>
          </a:prstGeom>
          <a:noFill/>
        </p:spPr>
        <p:txBody>
          <a:bodyPr wrap="square" rtlCol="0">
            <a:spAutoFit/>
          </a:bodyPr>
          <a:lstStyle/>
          <a:p>
            <a:r>
              <a:rPr lang="zh-CN" altLang="en-US" sz="2400" b="1" dirty="0"/>
              <a:t>模型训练：</a:t>
            </a:r>
            <a:endParaRPr lang="zh-CN" altLang="en-US" sz="2400" b="1" dirty="0"/>
          </a:p>
          <a:p>
            <a:pPr>
              <a:lnSpc>
                <a:spcPct val="150000"/>
              </a:lnSpc>
            </a:pPr>
            <a:r>
              <a:rPr lang="zh-CN" altLang="en-US" dirty="0"/>
              <a:t>调用</a:t>
            </a:r>
            <a:r>
              <a:rPr lang="en-US" altLang="zh-CN" dirty="0" err="1"/>
              <a:t>GridSearchCV</a:t>
            </a:r>
            <a:r>
              <a:rPr lang="zh-CN" altLang="en-US" dirty="0"/>
              <a:t>，采用五折交叉验证</a:t>
            </a:r>
            <a:endParaRPr lang="en-US" altLang="zh-CN" dirty="0"/>
          </a:p>
          <a:p>
            <a:pPr fontAlgn="auto">
              <a:lnSpc>
                <a:spcPct val="150000"/>
              </a:lnSpc>
            </a:pPr>
            <a:r>
              <a:rPr lang="zh-CN" altLang="en-US" dirty="0">
                <a:solidFill>
                  <a:srgbClr val="C00000"/>
                </a:solidFill>
              </a:rPr>
              <a:t>设置'C': [0.001,0.1,1,50,100,150,200,250,300,350,400,450,500,550,600]</a:t>
            </a:r>
            <a:endParaRPr lang="zh-CN" altLang="en-US" dirty="0">
              <a:solidFill>
                <a:srgbClr val="C00000"/>
              </a:solidFill>
            </a:endParaRPr>
          </a:p>
          <a:p>
            <a:pPr fontAlgn="auto">
              <a:lnSpc>
                <a:spcPct val="150000"/>
              </a:lnSpc>
            </a:pPr>
            <a:r>
              <a:rPr lang="zh-CN" altLang="en-US" dirty="0"/>
              <a:t>通过比较优化目标mean、rank、std来最终确定最佳参数</a:t>
            </a:r>
            <a:endParaRPr lang="zh-CN" altLang="en-US" dirty="0"/>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49041"/>
                                        </p:tgtEl>
                                        <p:attrNameLst>
                                          <p:attrName>style.visibility</p:attrName>
                                        </p:attrNameLst>
                                      </p:cBhvr>
                                      <p:to>
                                        <p:strVal val="visible"/>
                                      </p:to>
                                    </p:set>
                                    <p:anim calcmode="lin" valueType="num">
                                      <p:cBhvr additive="base">
                                        <p:cTn id="7" dur="500" fill="hold"/>
                                        <p:tgtEl>
                                          <p:spTgt spid="1049041"/>
                                        </p:tgtEl>
                                        <p:attrNameLst>
                                          <p:attrName>ppt_x</p:attrName>
                                        </p:attrNameLst>
                                      </p:cBhvr>
                                      <p:tavLst>
                                        <p:tav tm="0">
                                          <p:val>
                                            <p:strVal val="#ppt_x"/>
                                          </p:val>
                                        </p:tav>
                                        <p:tav tm="100000">
                                          <p:val>
                                            <p:strVal val="#ppt_x"/>
                                          </p:val>
                                        </p:tav>
                                      </p:tavLst>
                                    </p:anim>
                                    <p:anim calcmode="lin" valueType="num">
                                      <p:cBhvr additive="base">
                                        <p:cTn id="8" dur="500" fill="hold"/>
                                        <p:tgtEl>
                                          <p:spTgt spid="10490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41"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49" y="-11741"/>
            <a:ext cx="12192826" cy="1006539"/>
          </a:xfrm>
          <a:prstGeom prst="rect">
            <a:avLst/>
          </a:prstGeom>
        </p:spPr>
      </p:pic>
      <p:sp>
        <p:nvSpPr>
          <p:cNvPr id="3" name="标题 3"/>
          <p:cNvSpPr txBox="1"/>
          <p:nvPr/>
        </p:nvSpPr>
        <p:spPr>
          <a:xfrm>
            <a:off x="408955" y="66427"/>
            <a:ext cx="3456384" cy="5542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a:solidFill>
                  <a:schemeClr val="bg1"/>
                </a:solidFill>
                <a:latin typeface="微软雅黑" panose="020B0503020204020204" pitchFamily="34" charset="-122"/>
                <a:ea typeface="微软雅黑" panose="020B0503020204020204" pitchFamily="34" charset="-122"/>
              </a:rPr>
              <a:t>正则化参数影响</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23093" y="6813376"/>
            <a:ext cx="12218268" cy="72008"/>
          </a:xfrm>
          <a:prstGeom prst="rect">
            <a:avLst/>
          </a:prstGeom>
          <a:solidFill>
            <a:srgbClr val="F29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65339" y="2818035"/>
            <a:ext cx="4298315" cy="368300"/>
          </a:xfrm>
          <a:prstGeom prst="rect">
            <a:avLst/>
          </a:prstGeom>
          <a:noFill/>
        </p:spPr>
        <p:txBody>
          <a:bodyPr wrap="square" rtlCol="0">
            <a:spAutoFit/>
          </a:bodyPr>
          <a:lstStyle/>
          <a:p>
            <a:r>
              <a:rPr lang="zh-CN" altLang="en-US" b="1" dirty="0"/>
              <a:t>不同参数组合下优化目标的变化图</a:t>
            </a:r>
            <a:endParaRPr lang="zh-CN" altLang="en-US" b="1" dirty="0"/>
          </a:p>
        </p:txBody>
      </p:sp>
      <p:sp>
        <p:nvSpPr>
          <p:cNvPr id="6" name="Freeform 13"/>
          <p:cNvSpPr>
            <a:spLocks noEditPoints="1"/>
          </p:cNvSpPr>
          <p:nvPr/>
        </p:nvSpPr>
        <p:spPr bwMode="auto">
          <a:xfrm>
            <a:off x="286156" y="767188"/>
            <a:ext cx="1873079" cy="1908090"/>
          </a:xfrm>
          <a:custGeom>
            <a:avLst/>
            <a:gdLst>
              <a:gd name="T0" fmla="*/ 404 w 407"/>
              <a:gd name="T1" fmla="*/ 254 h 414"/>
              <a:gd name="T2" fmla="*/ 370 w 407"/>
              <a:gd name="T3" fmla="*/ 192 h 414"/>
              <a:gd name="T4" fmla="*/ 407 w 407"/>
              <a:gd name="T5" fmla="*/ 172 h 414"/>
              <a:gd name="T6" fmla="*/ 393 w 407"/>
              <a:gd name="T7" fmla="*/ 127 h 414"/>
              <a:gd name="T8" fmla="*/ 329 w 407"/>
              <a:gd name="T9" fmla="*/ 96 h 414"/>
              <a:gd name="T10" fmla="*/ 347 w 407"/>
              <a:gd name="T11" fmla="*/ 59 h 414"/>
              <a:gd name="T12" fmla="*/ 311 w 407"/>
              <a:gd name="T13" fmla="*/ 32 h 414"/>
              <a:gd name="T14" fmla="*/ 241 w 407"/>
              <a:gd name="T15" fmla="*/ 44 h 414"/>
              <a:gd name="T16" fmla="*/ 234 w 407"/>
              <a:gd name="T17" fmla="*/ 3 h 414"/>
              <a:gd name="T18" fmla="*/ 187 w 407"/>
              <a:gd name="T19" fmla="*/ 2 h 414"/>
              <a:gd name="T20" fmla="*/ 137 w 407"/>
              <a:gd name="T21" fmla="*/ 53 h 414"/>
              <a:gd name="T22" fmla="*/ 108 w 407"/>
              <a:gd name="T23" fmla="*/ 24 h 414"/>
              <a:gd name="T24" fmla="*/ 69 w 407"/>
              <a:gd name="T25" fmla="*/ 51 h 414"/>
              <a:gd name="T26" fmla="*/ 59 w 407"/>
              <a:gd name="T27" fmla="*/ 122 h 414"/>
              <a:gd name="T28" fmla="*/ 18 w 407"/>
              <a:gd name="T29" fmla="*/ 115 h 414"/>
              <a:gd name="T30" fmla="*/ 2 w 407"/>
              <a:gd name="T31" fmla="*/ 160 h 414"/>
              <a:gd name="T32" fmla="*/ 38 w 407"/>
              <a:gd name="T33" fmla="*/ 182 h 414"/>
              <a:gd name="T34" fmla="*/ 0 w 407"/>
              <a:gd name="T35" fmla="*/ 242 h 414"/>
              <a:gd name="T36" fmla="*/ 13 w 407"/>
              <a:gd name="T37" fmla="*/ 288 h 414"/>
              <a:gd name="T38" fmla="*/ 54 w 407"/>
              <a:gd name="T39" fmla="*/ 284 h 414"/>
              <a:gd name="T40" fmla="*/ 59 w 407"/>
              <a:gd name="T41" fmla="*/ 355 h 414"/>
              <a:gd name="T42" fmla="*/ 96 w 407"/>
              <a:gd name="T43" fmla="*/ 384 h 414"/>
              <a:gd name="T44" fmla="*/ 128 w 407"/>
              <a:gd name="T45" fmla="*/ 357 h 414"/>
              <a:gd name="T46" fmla="*/ 174 w 407"/>
              <a:gd name="T47" fmla="*/ 411 h 414"/>
              <a:gd name="T48" fmla="*/ 221 w 407"/>
              <a:gd name="T49" fmla="*/ 413 h 414"/>
              <a:gd name="T50" fmla="*/ 230 w 407"/>
              <a:gd name="T51" fmla="*/ 373 h 414"/>
              <a:gd name="T52" fmla="*/ 299 w 407"/>
              <a:gd name="T53" fmla="*/ 390 h 414"/>
              <a:gd name="T54" fmla="*/ 339 w 407"/>
              <a:gd name="T55" fmla="*/ 363 h 414"/>
              <a:gd name="T56" fmla="*/ 322 w 407"/>
              <a:gd name="T57" fmla="*/ 325 h 414"/>
              <a:gd name="T58" fmla="*/ 388 w 407"/>
              <a:gd name="T59" fmla="*/ 298 h 414"/>
              <a:gd name="T60" fmla="*/ 398 w 407"/>
              <a:gd name="T61" fmla="*/ 276 h 414"/>
              <a:gd name="T62" fmla="*/ 162 w 407"/>
              <a:gd name="T63" fmla="*/ 322 h 414"/>
              <a:gd name="T64" fmla="*/ 244 w 407"/>
              <a:gd name="T65" fmla="*/ 92 h 414"/>
              <a:gd name="T66" fmla="*/ 162 w 407"/>
              <a:gd name="T67" fmla="*/ 322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7" h="414">
                <a:moveTo>
                  <a:pt x="404" y="254"/>
                </a:moveTo>
                <a:cubicBezTo>
                  <a:pt x="404" y="254"/>
                  <a:pt x="404" y="254"/>
                  <a:pt x="404" y="254"/>
                </a:cubicBezTo>
                <a:cubicBezTo>
                  <a:pt x="369" y="233"/>
                  <a:pt x="369" y="233"/>
                  <a:pt x="369" y="233"/>
                </a:cubicBezTo>
                <a:cubicBezTo>
                  <a:pt x="370" y="192"/>
                  <a:pt x="370" y="192"/>
                  <a:pt x="370" y="192"/>
                </a:cubicBezTo>
                <a:cubicBezTo>
                  <a:pt x="406" y="172"/>
                  <a:pt x="406" y="172"/>
                  <a:pt x="406" y="172"/>
                </a:cubicBezTo>
                <a:cubicBezTo>
                  <a:pt x="407" y="172"/>
                  <a:pt x="407" y="172"/>
                  <a:pt x="407" y="172"/>
                </a:cubicBezTo>
                <a:cubicBezTo>
                  <a:pt x="404" y="157"/>
                  <a:pt x="399" y="141"/>
                  <a:pt x="393" y="127"/>
                </a:cubicBezTo>
                <a:cubicBezTo>
                  <a:pt x="393" y="127"/>
                  <a:pt x="393" y="127"/>
                  <a:pt x="393" y="127"/>
                </a:cubicBezTo>
                <a:cubicBezTo>
                  <a:pt x="352" y="130"/>
                  <a:pt x="352" y="130"/>
                  <a:pt x="352" y="130"/>
                </a:cubicBezTo>
                <a:cubicBezTo>
                  <a:pt x="329" y="96"/>
                  <a:pt x="329" y="96"/>
                  <a:pt x="329" y="96"/>
                </a:cubicBezTo>
                <a:cubicBezTo>
                  <a:pt x="346" y="59"/>
                  <a:pt x="346" y="59"/>
                  <a:pt x="346" y="59"/>
                </a:cubicBezTo>
                <a:cubicBezTo>
                  <a:pt x="347" y="59"/>
                  <a:pt x="347" y="59"/>
                  <a:pt x="347" y="59"/>
                </a:cubicBezTo>
                <a:cubicBezTo>
                  <a:pt x="336" y="49"/>
                  <a:pt x="324" y="39"/>
                  <a:pt x="311" y="31"/>
                </a:cubicBezTo>
                <a:cubicBezTo>
                  <a:pt x="311" y="32"/>
                  <a:pt x="311" y="32"/>
                  <a:pt x="311" y="32"/>
                </a:cubicBezTo>
                <a:cubicBezTo>
                  <a:pt x="279" y="58"/>
                  <a:pt x="279" y="58"/>
                  <a:pt x="279" y="58"/>
                </a:cubicBezTo>
                <a:cubicBezTo>
                  <a:pt x="241" y="44"/>
                  <a:pt x="241" y="44"/>
                  <a:pt x="241" y="44"/>
                </a:cubicBezTo>
                <a:cubicBezTo>
                  <a:pt x="233" y="4"/>
                  <a:pt x="233" y="4"/>
                  <a:pt x="233" y="4"/>
                </a:cubicBezTo>
                <a:cubicBezTo>
                  <a:pt x="234" y="3"/>
                  <a:pt x="234" y="3"/>
                  <a:pt x="234" y="3"/>
                </a:cubicBezTo>
                <a:cubicBezTo>
                  <a:pt x="218" y="1"/>
                  <a:pt x="202" y="0"/>
                  <a:pt x="186" y="2"/>
                </a:cubicBezTo>
                <a:cubicBezTo>
                  <a:pt x="187" y="2"/>
                  <a:pt x="187" y="2"/>
                  <a:pt x="187" y="2"/>
                </a:cubicBezTo>
                <a:cubicBezTo>
                  <a:pt x="177" y="42"/>
                  <a:pt x="177" y="42"/>
                  <a:pt x="177" y="42"/>
                </a:cubicBezTo>
                <a:cubicBezTo>
                  <a:pt x="137" y="53"/>
                  <a:pt x="137" y="53"/>
                  <a:pt x="137" y="53"/>
                </a:cubicBezTo>
                <a:cubicBezTo>
                  <a:pt x="108" y="25"/>
                  <a:pt x="108" y="25"/>
                  <a:pt x="108" y="25"/>
                </a:cubicBezTo>
                <a:cubicBezTo>
                  <a:pt x="108" y="24"/>
                  <a:pt x="108" y="24"/>
                  <a:pt x="108" y="24"/>
                </a:cubicBezTo>
                <a:cubicBezTo>
                  <a:pt x="94" y="32"/>
                  <a:pt x="81" y="40"/>
                  <a:pt x="68" y="51"/>
                </a:cubicBezTo>
                <a:cubicBezTo>
                  <a:pt x="69" y="51"/>
                  <a:pt x="69" y="51"/>
                  <a:pt x="69" y="51"/>
                </a:cubicBezTo>
                <a:cubicBezTo>
                  <a:pt x="85" y="89"/>
                  <a:pt x="85" y="89"/>
                  <a:pt x="85" y="89"/>
                </a:cubicBezTo>
                <a:cubicBezTo>
                  <a:pt x="59" y="122"/>
                  <a:pt x="59" y="122"/>
                  <a:pt x="59" y="122"/>
                </a:cubicBezTo>
                <a:cubicBezTo>
                  <a:pt x="19" y="116"/>
                  <a:pt x="19" y="116"/>
                  <a:pt x="19" y="116"/>
                </a:cubicBezTo>
                <a:cubicBezTo>
                  <a:pt x="18" y="115"/>
                  <a:pt x="18" y="115"/>
                  <a:pt x="18" y="115"/>
                </a:cubicBezTo>
                <a:cubicBezTo>
                  <a:pt x="15" y="123"/>
                  <a:pt x="11" y="130"/>
                  <a:pt x="9" y="138"/>
                </a:cubicBezTo>
                <a:cubicBezTo>
                  <a:pt x="6" y="146"/>
                  <a:pt x="4" y="153"/>
                  <a:pt x="2" y="160"/>
                </a:cubicBezTo>
                <a:cubicBezTo>
                  <a:pt x="3" y="160"/>
                  <a:pt x="3" y="160"/>
                  <a:pt x="3" y="160"/>
                </a:cubicBezTo>
                <a:cubicBezTo>
                  <a:pt x="38" y="182"/>
                  <a:pt x="38" y="182"/>
                  <a:pt x="38" y="182"/>
                </a:cubicBezTo>
                <a:cubicBezTo>
                  <a:pt x="36" y="223"/>
                  <a:pt x="36" y="223"/>
                  <a:pt x="36" y="223"/>
                </a:cubicBezTo>
                <a:cubicBezTo>
                  <a:pt x="0" y="242"/>
                  <a:pt x="0" y="242"/>
                  <a:pt x="0" y="242"/>
                </a:cubicBezTo>
                <a:cubicBezTo>
                  <a:pt x="0" y="242"/>
                  <a:pt x="0" y="242"/>
                  <a:pt x="0" y="242"/>
                </a:cubicBezTo>
                <a:cubicBezTo>
                  <a:pt x="2" y="257"/>
                  <a:pt x="7" y="273"/>
                  <a:pt x="13" y="288"/>
                </a:cubicBezTo>
                <a:cubicBezTo>
                  <a:pt x="13" y="287"/>
                  <a:pt x="13" y="287"/>
                  <a:pt x="13" y="287"/>
                </a:cubicBezTo>
                <a:cubicBezTo>
                  <a:pt x="54" y="284"/>
                  <a:pt x="54" y="284"/>
                  <a:pt x="54" y="284"/>
                </a:cubicBezTo>
                <a:cubicBezTo>
                  <a:pt x="77" y="318"/>
                  <a:pt x="77" y="318"/>
                  <a:pt x="77" y="318"/>
                </a:cubicBezTo>
                <a:cubicBezTo>
                  <a:pt x="59" y="355"/>
                  <a:pt x="59" y="355"/>
                  <a:pt x="59" y="355"/>
                </a:cubicBezTo>
                <a:cubicBezTo>
                  <a:pt x="59" y="355"/>
                  <a:pt x="59" y="355"/>
                  <a:pt x="59" y="355"/>
                </a:cubicBezTo>
                <a:cubicBezTo>
                  <a:pt x="70" y="366"/>
                  <a:pt x="83" y="376"/>
                  <a:pt x="96" y="384"/>
                </a:cubicBezTo>
                <a:cubicBezTo>
                  <a:pt x="96" y="383"/>
                  <a:pt x="96" y="383"/>
                  <a:pt x="96" y="383"/>
                </a:cubicBezTo>
                <a:cubicBezTo>
                  <a:pt x="128" y="357"/>
                  <a:pt x="128" y="357"/>
                  <a:pt x="128" y="357"/>
                </a:cubicBezTo>
                <a:cubicBezTo>
                  <a:pt x="166" y="371"/>
                  <a:pt x="166" y="371"/>
                  <a:pt x="166" y="371"/>
                </a:cubicBezTo>
                <a:cubicBezTo>
                  <a:pt x="174" y="411"/>
                  <a:pt x="174" y="411"/>
                  <a:pt x="174" y="411"/>
                </a:cubicBezTo>
                <a:cubicBezTo>
                  <a:pt x="173" y="412"/>
                  <a:pt x="173" y="412"/>
                  <a:pt x="173" y="412"/>
                </a:cubicBezTo>
                <a:cubicBezTo>
                  <a:pt x="189" y="414"/>
                  <a:pt x="205" y="414"/>
                  <a:pt x="221" y="413"/>
                </a:cubicBezTo>
                <a:cubicBezTo>
                  <a:pt x="220" y="413"/>
                  <a:pt x="220" y="413"/>
                  <a:pt x="220" y="413"/>
                </a:cubicBezTo>
                <a:cubicBezTo>
                  <a:pt x="230" y="373"/>
                  <a:pt x="230" y="373"/>
                  <a:pt x="230" y="373"/>
                </a:cubicBezTo>
                <a:cubicBezTo>
                  <a:pt x="270" y="361"/>
                  <a:pt x="270" y="361"/>
                  <a:pt x="270" y="361"/>
                </a:cubicBezTo>
                <a:cubicBezTo>
                  <a:pt x="299" y="390"/>
                  <a:pt x="299" y="390"/>
                  <a:pt x="299" y="390"/>
                </a:cubicBezTo>
                <a:cubicBezTo>
                  <a:pt x="299" y="390"/>
                  <a:pt x="299" y="390"/>
                  <a:pt x="299" y="390"/>
                </a:cubicBezTo>
                <a:cubicBezTo>
                  <a:pt x="313" y="383"/>
                  <a:pt x="326" y="374"/>
                  <a:pt x="339" y="363"/>
                </a:cubicBezTo>
                <a:cubicBezTo>
                  <a:pt x="338" y="363"/>
                  <a:pt x="338" y="363"/>
                  <a:pt x="338" y="363"/>
                </a:cubicBezTo>
                <a:cubicBezTo>
                  <a:pt x="322" y="325"/>
                  <a:pt x="322" y="325"/>
                  <a:pt x="322" y="325"/>
                </a:cubicBezTo>
                <a:cubicBezTo>
                  <a:pt x="347" y="293"/>
                  <a:pt x="347" y="293"/>
                  <a:pt x="347" y="293"/>
                </a:cubicBezTo>
                <a:cubicBezTo>
                  <a:pt x="388" y="298"/>
                  <a:pt x="388" y="298"/>
                  <a:pt x="388" y="298"/>
                </a:cubicBezTo>
                <a:cubicBezTo>
                  <a:pt x="388" y="299"/>
                  <a:pt x="388" y="299"/>
                  <a:pt x="388" y="299"/>
                </a:cubicBezTo>
                <a:cubicBezTo>
                  <a:pt x="392" y="292"/>
                  <a:pt x="395" y="284"/>
                  <a:pt x="398" y="276"/>
                </a:cubicBezTo>
                <a:cubicBezTo>
                  <a:pt x="400" y="269"/>
                  <a:pt x="403" y="261"/>
                  <a:pt x="404" y="254"/>
                </a:cubicBezTo>
                <a:close/>
                <a:moveTo>
                  <a:pt x="162" y="322"/>
                </a:moveTo>
                <a:cubicBezTo>
                  <a:pt x="99" y="300"/>
                  <a:pt x="66" y="230"/>
                  <a:pt x="88" y="166"/>
                </a:cubicBezTo>
                <a:cubicBezTo>
                  <a:pt x="111" y="103"/>
                  <a:pt x="181" y="70"/>
                  <a:pt x="244" y="92"/>
                </a:cubicBezTo>
                <a:cubicBezTo>
                  <a:pt x="308" y="115"/>
                  <a:pt x="341" y="185"/>
                  <a:pt x="318" y="248"/>
                </a:cubicBezTo>
                <a:cubicBezTo>
                  <a:pt x="296" y="312"/>
                  <a:pt x="226" y="345"/>
                  <a:pt x="162" y="322"/>
                </a:cubicBezTo>
                <a:close/>
              </a:path>
            </a:pathLst>
          </a:custGeom>
          <a:solidFill>
            <a:schemeClr val="bg1">
              <a:lumMod val="95000"/>
            </a:schemeClr>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8" name="Oval 23"/>
          <p:cNvSpPr>
            <a:spLocks noChangeArrowheads="1"/>
          </p:cNvSpPr>
          <p:nvPr/>
        </p:nvSpPr>
        <p:spPr bwMode="auto">
          <a:xfrm>
            <a:off x="787142" y="1285920"/>
            <a:ext cx="871380" cy="871380"/>
          </a:xfrm>
          <a:prstGeom prst="ellipse">
            <a:avLst/>
          </a:prstGeom>
          <a:solidFill>
            <a:srgbClr val="F294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23" name="Freeform 267"/>
          <p:cNvSpPr>
            <a:spLocks noEditPoints="1"/>
          </p:cNvSpPr>
          <p:nvPr/>
        </p:nvSpPr>
        <p:spPr bwMode="auto">
          <a:xfrm>
            <a:off x="1066415" y="1486495"/>
            <a:ext cx="313888" cy="470836"/>
          </a:xfrm>
          <a:custGeom>
            <a:avLst/>
            <a:gdLst>
              <a:gd name="T0" fmla="*/ 25 w 28"/>
              <a:gd name="T1" fmla="*/ 20 h 42"/>
              <a:gd name="T2" fmla="*/ 20 w 28"/>
              <a:gd name="T3" fmla="*/ 27 h 42"/>
              <a:gd name="T4" fmla="*/ 22 w 28"/>
              <a:gd name="T5" fmla="*/ 30 h 42"/>
              <a:gd name="T6" fmla="*/ 21 w 28"/>
              <a:gd name="T7" fmla="*/ 31 h 42"/>
              <a:gd name="T8" fmla="*/ 22 w 28"/>
              <a:gd name="T9" fmla="*/ 33 h 42"/>
              <a:gd name="T10" fmla="*/ 20 w 28"/>
              <a:gd name="T11" fmla="*/ 35 h 42"/>
              <a:gd name="T12" fmla="*/ 21 w 28"/>
              <a:gd name="T13" fmla="*/ 36 h 42"/>
              <a:gd name="T14" fmla="*/ 18 w 28"/>
              <a:gd name="T15" fmla="*/ 39 h 42"/>
              <a:gd name="T16" fmla="*/ 14 w 28"/>
              <a:gd name="T17" fmla="*/ 42 h 42"/>
              <a:gd name="T18" fmla="*/ 10 w 28"/>
              <a:gd name="T19" fmla="*/ 39 h 42"/>
              <a:gd name="T20" fmla="*/ 7 w 28"/>
              <a:gd name="T21" fmla="*/ 36 h 42"/>
              <a:gd name="T22" fmla="*/ 7 w 28"/>
              <a:gd name="T23" fmla="*/ 35 h 42"/>
              <a:gd name="T24" fmla="*/ 6 w 28"/>
              <a:gd name="T25" fmla="*/ 33 h 42"/>
              <a:gd name="T26" fmla="*/ 7 w 28"/>
              <a:gd name="T27" fmla="*/ 31 h 42"/>
              <a:gd name="T28" fmla="*/ 6 w 28"/>
              <a:gd name="T29" fmla="*/ 30 h 42"/>
              <a:gd name="T30" fmla="*/ 7 w 28"/>
              <a:gd name="T31" fmla="*/ 27 h 42"/>
              <a:gd name="T32" fmla="*/ 3 w 28"/>
              <a:gd name="T33" fmla="*/ 20 h 42"/>
              <a:gd name="T34" fmla="*/ 0 w 28"/>
              <a:gd name="T35" fmla="*/ 12 h 42"/>
              <a:gd name="T36" fmla="*/ 14 w 28"/>
              <a:gd name="T37" fmla="*/ 0 h 42"/>
              <a:gd name="T38" fmla="*/ 28 w 28"/>
              <a:gd name="T39" fmla="*/ 12 h 42"/>
              <a:gd name="T40" fmla="*/ 25 w 28"/>
              <a:gd name="T41" fmla="*/ 20 h 42"/>
              <a:gd name="T42" fmla="*/ 14 w 28"/>
              <a:gd name="T43" fmla="*/ 4 h 42"/>
              <a:gd name="T44" fmla="*/ 4 w 28"/>
              <a:gd name="T45" fmla="*/ 12 h 42"/>
              <a:gd name="T46" fmla="*/ 5 w 28"/>
              <a:gd name="T47" fmla="*/ 17 h 42"/>
              <a:gd name="T48" fmla="*/ 7 w 28"/>
              <a:gd name="T49" fmla="*/ 19 h 42"/>
              <a:gd name="T50" fmla="*/ 11 w 28"/>
              <a:gd name="T51" fmla="*/ 27 h 42"/>
              <a:gd name="T52" fmla="*/ 17 w 28"/>
              <a:gd name="T53" fmla="*/ 27 h 42"/>
              <a:gd name="T54" fmla="*/ 21 w 28"/>
              <a:gd name="T55" fmla="*/ 19 h 42"/>
              <a:gd name="T56" fmla="*/ 22 w 28"/>
              <a:gd name="T57" fmla="*/ 17 h 42"/>
              <a:gd name="T58" fmla="*/ 24 w 28"/>
              <a:gd name="T59" fmla="*/ 12 h 42"/>
              <a:gd name="T60" fmla="*/ 14 w 28"/>
              <a:gd name="T61" fmla="*/ 4 h 42"/>
              <a:gd name="T62" fmla="*/ 19 w 28"/>
              <a:gd name="T63" fmla="*/ 13 h 42"/>
              <a:gd name="T64" fmla="*/ 18 w 28"/>
              <a:gd name="T65" fmla="*/ 12 h 42"/>
              <a:gd name="T66" fmla="*/ 14 w 28"/>
              <a:gd name="T67" fmla="*/ 10 h 42"/>
              <a:gd name="T68" fmla="*/ 13 w 28"/>
              <a:gd name="T69" fmla="*/ 9 h 42"/>
              <a:gd name="T70" fmla="*/ 14 w 28"/>
              <a:gd name="T71" fmla="*/ 8 h 42"/>
              <a:gd name="T72" fmla="*/ 20 w 28"/>
              <a:gd name="T73" fmla="*/ 12 h 42"/>
              <a:gd name="T74" fmla="*/ 19 w 28"/>
              <a:gd name="T75"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 h="42">
                <a:moveTo>
                  <a:pt x="25" y="20"/>
                </a:moveTo>
                <a:cubicBezTo>
                  <a:pt x="23" y="22"/>
                  <a:pt x="21" y="25"/>
                  <a:pt x="20" y="27"/>
                </a:cubicBezTo>
                <a:cubicBezTo>
                  <a:pt x="21" y="28"/>
                  <a:pt x="22" y="29"/>
                  <a:pt x="22" y="30"/>
                </a:cubicBezTo>
                <a:cubicBezTo>
                  <a:pt x="22" y="30"/>
                  <a:pt x="21" y="31"/>
                  <a:pt x="21" y="31"/>
                </a:cubicBezTo>
                <a:cubicBezTo>
                  <a:pt x="21" y="32"/>
                  <a:pt x="22" y="32"/>
                  <a:pt x="22" y="33"/>
                </a:cubicBezTo>
                <a:cubicBezTo>
                  <a:pt x="22" y="34"/>
                  <a:pt x="21" y="35"/>
                  <a:pt x="20" y="35"/>
                </a:cubicBezTo>
                <a:cubicBezTo>
                  <a:pt x="21" y="36"/>
                  <a:pt x="21" y="36"/>
                  <a:pt x="21" y="36"/>
                </a:cubicBezTo>
                <a:cubicBezTo>
                  <a:pt x="21" y="38"/>
                  <a:pt x="19" y="39"/>
                  <a:pt x="18" y="39"/>
                </a:cubicBezTo>
                <a:cubicBezTo>
                  <a:pt x="17" y="41"/>
                  <a:pt x="16" y="42"/>
                  <a:pt x="14" y="42"/>
                </a:cubicBezTo>
                <a:cubicBezTo>
                  <a:pt x="12" y="42"/>
                  <a:pt x="11" y="41"/>
                  <a:pt x="10" y="39"/>
                </a:cubicBezTo>
                <a:cubicBezTo>
                  <a:pt x="8" y="39"/>
                  <a:pt x="7" y="38"/>
                  <a:pt x="7" y="36"/>
                </a:cubicBezTo>
                <a:cubicBezTo>
                  <a:pt x="7" y="36"/>
                  <a:pt x="7" y="36"/>
                  <a:pt x="7" y="35"/>
                </a:cubicBezTo>
                <a:cubicBezTo>
                  <a:pt x="7" y="35"/>
                  <a:pt x="6" y="34"/>
                  <a:pt x="6" y="33"/>
                </a:cubicBezTo>
                <a:cubicBezTo>
                  <a:pt x="6" y="32"/>
                  <a:pt x="6" y="32"/>
                  <a:pt x="7" y="31"/>
                </a:cubicBezTo>
                <a:cubicBezTo>
                  <a:pt x="6" y="31"/>
                  <a:pt x="6" y="30"/>
                  <a:pt x="6" y="30"/>
                </a:cubicBezTo>
                <a:cubicBezTo>
                  <a:pt x="6" y="29"/>
                  <a:pt x="7" y="28"/>
                  <a:pt x="7" y="27"/>
                </a:cubicBezTo>
                <a:cubicBezTo>
                  <a:pt x="7" y="25"/>
                  <a:pt x="5" y="22"/>
                  <a:pt x="3" y="20"/>
                </a:cubicBezTo>
                <a:cubicBezTo>
                  <a:pt x="1" y="18"/>
                  <a:pt x="0" y="15"/>
                  <a:pt x="0" y="12"/>
                </a:cubicBezTo>
                <a:cubicBezTo>
                  <a:pt x="0" y="5"/>
                  <a:pt x="7" y="0"/>
                  <a:pt x="14" y="0"/>
                </a:cubicBezTo>
                <a:cubicBezTo>
                  <a:pt x="21" y="0"/>
                  <a:pt x="28" y="5"/>
                  <a:pt x="28" y="12"/>
                </a:cubicBezTo>
                <a:cubicBezTo>
                  <a:pt x="28" y="15"/>
                  <a:pt x="27" y="18"/>
                  <a:pt x="25" y="20"/>
                </a:cubicBezTo>
                <a:close/>
                <a:moveTo>
                  <a:pt x="14" y="4"/>
                </a:moveTo>
                <a:cubicBezTo>
                  <a:pt x="9" y="4"/>
                  <a:pt x="4" y="7"/>
                  <a:pt x="4" y="12"/>
                </a:cubicBezTo>
                <a:cubicBezTo>
                  <a:pt x="4" y="14"/>
                  <a:pt x="4" y="16"/>
                  <a:pt x="5" y="17"/>
                </a:cubicBezTo>
                <a:cubicBezTo>
                  <a:pt x="6" y="18"/>
                  <a:pt x="7" y="18"/>
                  <a:pt x="7" y="19"/>
                </a:cubicBezTo>
                <a:cubicBezTo>
                  <a:pt x="9" y="21"/>
                  <a:pt x="11" y="24"/>
                  <a:pt x="11" y="27"/>
                </a:cubicBezTo>
                <a:cubicBezTo>
                  <a:pt x="17" y="27"/>
                  <a:pt x="17" y="27"/>
                  <a:pt x="17" y="27"/>
                </a:cubicBezTo>
                <a:cubicBezTo>
                  <a:pt x="17" y="24"/>
                  <a:pt x="19" y="21"/>
                  <a:pt x="21" y="19"/>
                </a:cubicBezTo>
                <a:cubicBezTo>
                  <a:pt x="21" y="18"/>
                  <a:pt x="22" y="18"/>
                  <a:pt x="22" y="17"/>
                </a:cubicBezTo>
                <a:cubicBezTo>
                  <a:pt x="24" y="16"/>
                  <a:pt x="24" y="14"/>
                  <a:pt x="24" y="12"/>
                </a:cubicBezTo>
                <a:cubicBezTo>
                  <a:pt x="24" y="7"/>
                  <a:pt x="19" y="4"/>
                  <a:pt x="14" y="4"/>
                </a:cubicBezTo>
                <a:close/>
                <a:moveTo>
                  <a:pt x="19" y="13"/>
                </a:moveTo>
                <a:cubicBezTo>
                  <a:pt x="19" y="13"/>
                  <a:pt x="18" y="13"/>
                  <a:pt x="18" y="12"/>
                </a:cubicBezTo>
                <a:cubicBezTo>
                  <a:pt x="18" y="11"/>
                  <a:pt x="15" y="10"/>
                  <a:pt x="14" y="10"/>
                </a:cubicBezTo>
                <a:cubicBezTo>
                  <a:pt x="13" y="10"/>
                  <a:pt x="13" y="10"/>
                  <a:pt x="13" y="9"/>
                </a:cubicBezTo>
                <a:cubicBezTo>
                  <a:pt x="13" y="9"/>
                  <a:pt x="13" y="8"/>
                  <a:pt x="14" y="8"/>
                </a:cubicBezTo>
                <a:cubicBezTo>
                  <a:pt x="16" y="8"/>
                  <a:pt x="20" y="10"/>
                  <a:pt x="20" y="12"/>
                </a:cubicBezTo>
                <a:cubicBezTo>
                  <a:pt x="20" y="13"/>
                  <a:pt x="20" y="13"/>
                  <a:pt x="19" y="1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7" name="文本框 6"/>
          <p:cNvSpPr txBox="1"/>
          <p:nvPr/>
        </p:nvSpPr>
        <p:spPr>
          <a:xfrm>
            <a:off x="787400" y="5978525"/>
            <a:ext cx="2124075" cy="368300"/>
          </a:xfrm>
          <a:prstGeom prst="rect">
            <a:avLst/>
          </a:prstGeom>
          <a:noFill/>
        </p:spPr>
        <p:txBody>
          <a:bodyPr wrap="square" rtlCol="0">
            <a:spAutoFit/>
          </a:bodyPr>
          <a:lstStyle/>
          <a:p>
            <a:r>
              <a:rPr lang="zh-CN" altLang="en-US"/>
              <a:t>mean_test_score</a:t>
            </a:r>
            <a:endParaRPr lang="zh-CN" altLang="en-US"/>
          </a:p>
        </p:txBody>
      </p:sp>
      <p:sp>
        <p:nvSpPr>
          <p:cNvPr id="10" name="文本框 9"/>
          <p:cNvSpPr txBox="1"/>
          <p:nvPr/>
        </p:nvSpPr>
        <p:spPr>
          <a:xfrm>
            <a:off x="4644390" y="6012180"/>
            <a:ext cx="2508250" cy="368300"/>
          </a:xfrm>
          <a:prstGeom prst="rect">
            <a:avLst/>
          </a:prstGeom>
          <a:noFill/>
        </p:spPr>
        <p:txBody>
          <a:bodyPr wrap="square" rtlCol="0">
            <a:spAutoFit/>
          </a:bodyPr>
          <a:lstStyle/>
          <a:p>
            <a:r>
              <a:rPr lang="zh-CN" altLang="en-US"/>
              <a:t>rank_test_score</a:t>
            </a:r>
            <a:endParaRPr lang="zh-CN" altLang="en-US"/>
          </a:p>
        </p:txBody>
      </p:sp>
      <p:sp>
        <p:nvSpPr>
          <p:cNvPr id="11" name="文本框 10"/>
          <p:cNvSpPr txBox="1"/>
          <p:nvPr/>
        </p:nvSpPr>
        <p:spPr>
          <a:xfrm>
            <a:off x="9172575" y="5978525"/>
            <a:ext cx="2780030" cy="368300"/>
          </a:xfrm>
          <a:prstGeom prst="rect">
            <a:avLst/>
          </a:prstGeom>
          <a:noFill/>
        </p:spPr>
        <p:txBody>
          <a:bodyPr wrap="square" rtlCol="0">
            <a:spAutoFit/>
          </a:bodyPr>
          <a:lstStyle/>
          <a:p>
            <a:r>
              <a:rPr lang="zh-CN" altLang="en-US"/>
              <a:t>std_test_score</a:t>
            </a:r>
            <a:endParaRPr lang="zh-CN" altLang="en-US"/>
          </a:p>
        </p:txBody>
      </p:sp>
      <p:sp>
        <p:nvSpPr>
          <p:cNvPr id="13" name="文本框 12"/>
          <p:cNvSpPr txBox="1"/>
          <p:nvPr/>
        </p:nvSpPr>
        <p:spPr>
          <a:xfrm>
            <a:off x="3201128" y="1239495"/>
            <a:ext cx="5626735" cy="1129665"/>
          </a:xfrm>
          <a:prstGeom prst="rect">
            <a:avLst/>
          </a:prstGeom>
          <a:noFill/>
        </p:spPr>
        <p:txBody>
          <a:bodyPr wrap="square" rtlCol="0">
            <a:spAutoFit/>
          </a:bodyPr>
          <a:lstStyle/>
          <a:p>
            <a:pPr fontAlgn="auto">
              <a:lnSpc>
                <a:spcPct val="125000"/>
              </a:lnSpc>
            </a:pPr>
            <a:r>
              <a:rPr lang="zh-CN" altLang="en-US" dirty="0"/>
              <a:t>由第一张图可得mean值在0到1时变大，在1时最高，在1—600时有所下降但较高且保持稳定，而rank值最低时是在C为1处。</a:t>
            </a:r>
            <a:endParaRPr lang="zh-CN" altLang="en-US" dirty="0"/>
          </a:p>
        </p:txBody>
      </p:sp>
      <p:sp>
        <p:nvSpPr>
          <p:cNvPr id="14" name="文本框 13"/>
          <p:cNvSpPr txBox="1"/>
          <p:nvPr/>
        </p:nvSpPr>
        <p:spPr>
          <a:xfrm>
            <a:off x="4801443" y="1947759"/>
            <a:ext cx="2667000" cy="368300"/>
          </a:xfrm>
          <a:prstGeom prst="rect">
            <a:avLst/>
          </a:prstGeom>
          <a:noFill/>
        </p:spPr>
        <p:txBody>
          <a:bodyPr wrap="square" rtlCol="0">
            <a:spAutoFit/>
          </a:bodyPr>
          <a:lstStyle/>
          <a:p>
            <a:r>
              <a:rPr lang="zh-CN" altLang="en-US" dirty="0">
                <a:solidFill>
                  <a:srgbClr val="C00000"/>
                </a:solidFill>
                <a:sym typeface="+mn-ea"/>
              </a:rPr>
              <a:t>C的最佳取值为1。</a:t>
            </a:r>
            <a:endParaRPr lang="zh-CN" altLang="en-US" dirty="0">
              <a:solidFill>
                <a:srgbClr val="C00000"/>
              </a:solidFill>
              <a:sym typeface="+mn-ea"/>
            </a:endParaRPr>
          </a:p>
        </p:txBody>
      </p:sp>
      <p:pic>
        <p:nvPicPr>
          <p:cNvPr id="9" name="图片 8" descr="下载"/>
          <p:cNvPicPr>
            <a:picLocks noChangeAspect="1"/>
          </p:cNvPicPr>
          <p:nvPr/>
        </p:nvPicPr>
        <p:blipFill>
          <a:blip r:embed="rId2"/>
          <a:stretch>
            <a:fillRect/>
          </a:stretch>
        </p:blipFill>
        <p:spPr>
          <a:xfrm>
            <a:off x="-116840" y="3309620"/>
            <a:ext cx="3811905" cy="2587625"/>
          </a:xfrm>
          <a:prstGeom prst="rect">
            <a:avLst/>
          </a:prstGeom>
        </p:spPr>
      </p:pic>
      <p:pic>
        <p:nvPicPr>
          <p:cNvPr id="15" name="图片 14" descr="下载"/>
          <p:cNvPicPr>
            <a:picLocks noChangeAspect="1"/>
          </p:cNvPicPr>
          <p:nvPr/>
        </p:nvPicPr>
        <p:blipFill>
          <a:blip r:embed="rId3"/>
          <a:stretch>
            <a:fillRect/>
          </a:stretch>
        </p:blipFill>
        <p:spPr>
          <a:xfrm>
            <a:off x="3755390" y="3309620"/>
            <a:ext cx="3815715" cy="2604770"/>
          </a:xfrm>
          <a:prstGeom prst="rect">
            <a:avLst/>
          </a:prstGeom>
        </p:spPr>
      </p:pic>
      <p:pic>
        <p:nvPicPr>
          <p:cNvPr id="17" name="图片 16" descr="下载"/>
          <p:cNvPicPr>
            <a:picLocks noChangeAspect="1"/>
          </p:cNvPicPr>
          <p:nvPr/>
        </p:nvPicPr>
        <p:blipFill>
          <a:blip r:embed="rId4"/>
          <a:stretch>
            <a:fillRect/>
          </a:stretch>
        </p:blipFill>
        <p:spPr>
          <a:xfrm>
            <a:off x="7962900" y="3318510"/>
            <a:ext cx="3989705" cy="26460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ox(in)">
                                      <p:cBhvr>
                                        <p:cTn id="13" dur="20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edge">
                                      <p:cBhvr>
                                        <p:cTn id="18"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3" grpId="0"/>
      <p:bldP spid="13" grpId="1"/>
      <p:bldP spid="14" grpId="0"/>
      <p:bldP spid="14"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49" y="-11741"/>
            <a:ext cx="12192826" cy="1006539"/>
          </a:xfrm>
          <a:prstGeom prst="rect">
            <a:avLst/>
          </a:prstGeom>
        </p:spPr>
      </p:pic>
      <p:sp>
        <p:nvSpPr>
          <p:cNvPr id="3" name="标题 3"/>
          <p:cNvSpPr txBox="1"/>
          <p:nvPr/>
        </p:nvSpPr>
        <p:spPr>
          <a:xfrm>
            <a:off x="408955" y="66427"/>
            <a:ext cx="3456384" cy="5542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a:solidFill>
                  <a:schemeClr val="bg1"/>
                </a:solidFill>
                <a:latin typeface="微软雅黑" panose="020B0503020204020204" pitchFamily="34" charset="-122"/>
                <a:ea typeface="微软雅黑" panose="020B0503020204020204" pitchFamily="34" charset="-122"/>
              </a:rPr>
              <a:t>正则化参数影响</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23093" y="6813376"/>
            <a:ext cx="12218268" cy="72008"/>
          </a:xfrm>
          <a:prstGeom prst="rect">
            <a:avLst/>
          </a:prstGeom>
          <a:solidFill>
            <a:srgbClr val="F29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1349456" y="1400133"/>
            <a:ext cx="1449388" cy="1449388"/>
          </a:xfrm>
          <a:prstGeom prst="ellipse">
            <a:avLst/>
          </a:prstGeom>
          <a:solidFill>
            <a:schemeClr val="bg1">
              <a:lumMod val="95000"/>
            </a:schemeClr>
          </a:solidFill>
          <a:ln w="76200">
            <a:solidFill>
              <a:srgbClr val="F29421"/>
            </a:solid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rgbClr val="405665"/>
              </a:solidFill>
              <a:latin typeface="DIN-BoldItalic" pitchFamily="50" charset="0"/>
              <a:ea typeface="Segoe UI" panose="020B0502040204020203" pitchFamily="34" charset="0"/>
              <a:cs typeface="Segoe UI" panose="020B0502040204020203" pitchFamily="34" charset="0"/>
            </a:endParaRPr>
          </a:p>
        </p:txBody>
      </p:sp>
      <p:sp>
        <p:nvSpPr>
          <p:cNvPr id="164" name="Freeform 22"/>
          <p:cNvSpPr>
            <a:spLocks noEditPoints="1"/>
          </p:cNvSpPr>
          <p:nvPr/>
        </p:nvSpPr>
        <p:spPr bwMode="auto">
          <a:xfrm>
            <a:off x="1774112" y="1827964"/>
            <a:ext cx="600075" cy="593725"/>
          </a:xfrm>
          <a:custGeom>
            <a:avLst/>
            <a:gdLst>
              <a:gd name="T0" fmla="*/ 378 w 378"/>
              <a:gd name="T1" fmla="*/ 0 h 374"/>
              <a:gd name="T2" fmla="*/ 360 w 378"/>
              <a:gd name="T3" fmla="*/ 36 h 374"/>
              <a:gd name="T4" fmla="*/ 378 w 378"/>
              <a:gd name="T5" fmla="*/ 230 h 374"/>
              <a:gd name="T6" fmla="*/ 207 w 378"/>
              <a:gd name="T7" fmla="*/ 266 h 374"/>
              <a:gd name="T8" fmla="*/ 284 w 378"/>
              <a:gd name="T9" fmla="*/ 338 h 374"/>
              <a:gd name="T10" fmla="*/ 95 w 378"/>
              <a:gd name="T11" fmla="*/ 374 h 374"/>
              <a:gd name="T12" fmla="*/ 171 w 378"/>
              <a:gd name="T13" fmla="*/ 338 h 374"/>
              <a:gd name="T14" fmla="*/ 0 w 378"/>
              <a:gd name="T15" fmla="*/ 266 h 374"/>
              <a:gd name="T16" fmla="*/ 14 w 378"/>
              <a:gd name="T17" fmla="*/ 230 h 374"/>
              <a:gd name="T18" fmla="*/ 0 w 378"/>
              <a:gd name="T19" fmla="*/ 36 h 374"/>
              <a:gd name="T20" fmla="*/ 0 w 378"/>
              <a:gd name="T21" fmla="*/ 0 h 374"/>
              <a:gd name="T22" fmla="*/ 270 w 378"/>
              <a:gd name="T23" fmla="*/ 90 h 374"/>
              <a:gd name="T24" fmla="*/ 257 w 378"/>
              <a:gd name="T25" fmla="*/ 99 h 374"/>
              <a:gd name="T26" fmla="*/ 167 w 378"/>
              <a:gd name="T27" fmla="*/ 117 h 374"/>
              <a:gd name="T28" fmla="*/ 162 w 378"/>
              <a:gd name="T29" fmla="*/ 113 h 374"/>
              <a:gd name="T30" fmla="*/ 113 w 378"/>
              <a:gd name="T31" fmla="*/ 149 h 374"/>
              <a:gd name="T32" fmla="*/ 189 w 378"/>
              <a:gd name="T33" fmla="*/ 144 h 374"/>
              <a:gd name="T34" fmla="*/ 198 w 378"/>
              <a:gd name="T35" fmla="*/ 149 h 374"/>
              <a:gd name="T36" fmla="*/ 266 w 378"/>
              <a:gd name="T37" fmla="*/ 117 h 374"/>
              <a:gd name="T38" fmla="*/ 284 w 378"/>
              <a:gd name="T39" fmla="*/ 90 h 374"/>
              <a:gd name="T40" fmla="*/ 252 w 378"/>
              <a:gd name="T41" fmla="*/ 131 h 374"/>
              <a:gd name="T42" fmla="*/ 270 w 378"/>
              <a:gd name="T43" fmla="*/ 189 h 374"/>
              <a:gd name="T44" fmla="*/ 252 w 378"/>
              <a:gd name="T45" fmla="*/ 131 h 374"/>
              <a:gd name="T46" fmla="*/ 225 w 378"/>
              <a:gd name="T47" fmla="*/ 149 h 374"/>
              <a:gd name="T48" fmla="*/ 243 w 378"/>
              <a:gd name="T49" fmla="*/ 189 h 374"/>
              <a:gd name="T50" fmla="*/ 225 w 378"/>
              <a:gd name="T51" fmla="*/ 149 h 374"/>
              <a:gd name="T52" fmla="*/ 194 w 378"/>
              <a:gd name="T53" fmla="*/ 171 h 374"/>
              <a:gd name="T54" fmla="*/ 212 w 378"/>
              <a:gd name="T55" fmla="*/ 189 h 374"/>
              <a:gd name="T56" fmla="*/ 194 w 378"/>
              <a:gd name="T57" fmla="*/ 171 h 374"/>
              <a:gd name="T58" fmla="*/ 167 w 378"/>
              <a:gd name="T59" fmla="*/ 153 h 374"/>
              <a:gd name="T60" fmla="*/ 185 w 378"/>
              <a:gd name="T61" fmla="*/ 189 h 374"/>
              <a:gd name="T62" fmla="*/ 167 w 378"/>
              <a:gd name="T63" fmla="*/ 153 h 374"/>
              <a:gd name="T64" fmla="*/ 140 w 378"/>
              <a:gd name="T65" fmla="*/ 153 h 374"/>
              <a:gd name="T66" fmla="*/ 158 w 378"/>
              <a:gd name="T67" fmla="*/ 189 h 374"/>
              <a:gd name="T68" fmla="*/ 140 w 378"/>
              <a:gd name="T69" fmla="*/ 153 h 374"/>
              <a:gd name="T70" fmla="*/ 108 w 378"/>
              <a:gd name="T71" fmla="*/ 162 h 374"/>
              <a:gd name="T72" fmla="*/ 126 w 378"/>
              <a:gd name="T73" fmla="*/ 189 h 374"/>
              <a:gd name="T74" fmla="*/ 108 w 378"/>
              <a:gd name="T75" fmla="*/ 162 h 374"/>
              <a:gd name="T76" fmla="*/ 324 w 378"/>
              <a:gd name="T77" fmla="*/ 41 h 374"/>
              <a:gd name="T78" fmla="*/ 54 w 378"/>
              <a:gd name="T79" fmla="*/ 225 h 374"/>
              <a:gd name="T80" fmla="*/ 324 w 378"/>
              <a:gd name="T81" fmla="*/ 41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78" h="374">
                <a:moveTo>
                  <a:pt x="0" y="0"/>
                </a:moveTo>
                <a:lnTo>
                  <a:pt x="378" y="0"/>
                </a:lnTo>
                <a:lnTo>
                  <a:pt x="378" y="36"/>
                </a:lnTo>
                <a:lnTo>
                  <a:pt x="360" y="36"/>
                </a:lnTo>
                <a:lnTo>
                  <a:pt x="360" y="230"/>
                </a:lnTo>
                <a:lnTo>
                  <a:pt x="378" y="230"/>
                </a:lnTo>
                <a:lnTo>
                  <a:pt x="378" y="266"/>
                </a:lnTo>
                <a:lnTo>
                  <a:pt x="207" y="266"/>
                </a:lnTo>
                <a:lnTo>
                  <a:pt x="207" y="338"/>
                </a:lnTo>
                <a:lnTo>
                  <a:pt x="284" y="338"/>
                </a:lnTo>
                <a:lnTo>
                  <a:pt x="284" y="374"/>
                </a:lnTo>
                <a:lnTo>
                  <a:pt x="95" y="374"/>
                </a:lnTo>
                <a:lnTo>
                  <a:pt x="95" y="338"/>
                </a:lnTo>
                <a:lnTo>
                  <a:pt x="171" y="338"/>
                </a:lnTo>
                <a:lnTo>
                  <a:pt x="171" y="266"/>
                </a:lnTo>
                <a:lnTo>
                  <a:pt x="0" y="266"/>
                </a:lnTo>
                <a:lnTo>
                  <a:pt x="0" y="230"/>
                </a:lnTo>
                <a:lnTo>
                  <a:pt x="14" y="230"/>
                </a:lnTo>
                <a:lnTo>
                  <a:pt x="14" y="36"/>
                </a:lnTo>
                <a:lnTo>
                  <a:pt x="0" y="36"/>
                </a:lnTo>
                <a:lnTo>
                  <a:pt x="0" y="0"/>
                </a:lnTo>
                <a:lnTo>
                  <a:pt x="0" y="0"/>
                </a:lnTo>
                <a:close/>
                <a:moveTo>
                  <a:pt x="284" y="90"/>
                </a:moveTo>
                <a:lnTo>
                  <a:pt x="270" y="90"/>
                </a:lnTo>
                <a:lnTo>
                  <a:pt x="252" y="90"/>
                </a:lnTo>
                <a:lnTo>
                  <a:pt x="257" y="99"/>
                </a:lnTo>
                <a:lnTo>
                  <a:pt x="194" y="135"/>
                </a:lnTo>
                <a:lnTo>
                  <a:pt x="167" y="117"/>
                </a:lnTo>
                <a:lnTo>
                  <a:pt x="167" y="113"/>
                </a:lnTo>
                <a:lnTo>
                  <a:pt x="162" y="113"/>
                </a:lnTo>
                <a:lnTo>
                  <a:pt x="108" y="135"/>
                </a:lnTo>
                <a:lnTo>
                  <a:pt x="113" y="149"/>
                </a:lnTo>
                <a:lnTo>
                  <a:pt x="162" y="126"/>
                </a:lnTo>
                <a:lnTo>
                  <a:pt x="189" y="144"/>
                </a:lnTo>
                <a:lnTo>
                  <a:pt x="194" y="149"/>
                </a:lnTo>
                <a:lnTo>
                  <a:pt x="198" y="149"/>
                </a:lnTo>
                <a:lnTo>
                  <a:pt x="261" y="108"/>
                </a:lnTo>
                <a:lnTo>
                  <a:pt x="266" y="117"/>
                </a:lnTo>
                <a:lnTo>
                  <a:pt x="275" y="104"/>
                </a:lnTo>
                <a:lnTo>
                  <a:pt x="284" y="90"/>
                </a:lnTo>
                <a:lnTo>
                  <a:pt x="284" y="90"/>
                </a:lnTo>
                <a:close/>
                <a:moveTo>
                  <a:pt x="252" y="131"/>
                </a:moveTo>
                <a:lnTo>
                  <a:pt x="252" y="189"/>
                </a:lnTo>
                <a:lnTo>
                  <a:pt x="270" y="189"/>
                </a:lnTo>
                <a:lnTo>
                  <a:pt x="270" y="131"/>
                </a:lnTo>
                <a:lnTo>
                  <a:pt x="252" y="131"/>
                </a:lnTo>
                <a:lnTo>
                  <a:pt x="252" y="131"/>
                </a:lnTo>
                <a:close/>
                <a:moveTo>
                  <a:pt x="225" y="149"/>
                </a:moveTo>
                <a:lnTo>
                  <a:pt x="225" y="189"/>
                </a:lnTo>
                <a:lnTo>
                  <a:pt x="243" y="189"/>
                </a:lnTo>
                <a:lnTo>
                  <a:pt x="243" y="149"/>
                </a:lnTo>
                <a:lnTo>
                  <a:pt x="225" y="149"/>
                </a:lnTo>
                <a:lnTo>
                  <a:pt x="225" y="149"/>
                </a:lnTo>
                <a:close/>
                <a:moveTo>
                  <a:pt x="194" y="171"/>
                </a:moveTo>
                <a:lnTo>
                  <a:pt x="194" y="189"/>
                </a:lnTo>
                <a:lnTo>
                  <a:pt x="212" y="189"/>
                </a:lnTo>
                <a:lnTo>
                  <a:pt x="212" y="171"/>
                </a:lnTo>
                <a:lnTo>
                  <a:pt x="194" y="171"/>
                </a:lnTo>
                <a:lnTo>
                  <a:pt x="194" y="171"/>
                </a:lnTo>
                <a:close/>
                <a:moveTo>
                  <a:pt x="167" y="153"/>
                </a:moveTo>
                <a:lnTo>
                  <a:pt x="167" y="189"/>
                </a:lnTo>
                <a:lnTo>
                  <a:pt x="185" y="189"/>
                </a:lnTo>
                <a:lnTo>
                  <a:pt x="185" y="153"/>
                </a:lnTo>
                <a:lnTo>
                  <a:pt x="167" y="153"/>
                </a:lnTo>
                <a:lnTo>
                  <a:pt x="167" y="153"/>
                </a:lnTo>
                <a:close/>
                <a:moveTo>
                  <a:pt x="140" y="153"/>
                </a:moveTo>
                <a:lnTo>
                  <a:pt x="140" y="189"/>
                </a:lnTo>
                <a:lnTo>
                  <a:pt x="158" y="189"/>
                </a:lnTo>
                <a:lnTo>
                  <a:pt x="158" y="153"/>
                </a:lnTo>
                <a:lnTo>
                  <a:pt x="140" y="153"/>
                </a:lnTo>
                <a:lnTo>
                  <a:pt x="140" y="153"/>
                </a:lnTo>
                <a:close/>
                <a:moveTo>
                  <a:pt x="108" y="162"/>
                </a:moveTo>
                <a:lnTo>
                  <a:pt x="108" y="189"/>
                </a:lnTo>
                <a:lnTo>
                  <a:pt x="126" y="189"/>
                </a:lnTo>
                <a:lnTo>
                  <a:pt x="126" y="162"/>
                </a:lnTo>
                <a:lnTo>
                  <a:pt x="108" y="162"/>
                </a:lnTo>
                <a:lnTo>
                  <a:pt x="108" y="162"/>
                </a:lnTo>
                <a:close/>
                <a:moveTo>
                  <a:pt x="324" y="41"/>
                </a:moveTo>
                <a:lnTo>
                  <a:pt x="54" y="41"/>
                </a:lnTo>
                <a:lnTo>
                  <a:pt x="54" y="225"/>
                </a:lnTo>
                <a:lnTo>
                  <a:pt x="324" y="225"/>
                </a:lnTo>
                <a:lnTo>
                  <a:pt x="324" y="41"/>
                </a:lnTo>
                <a:close/>
              </a:path>
            </a:pathLst>
          </a:custGeom>
          <a:solidFill>
            <a:srgbClr val="F29421"/>
          </a:solidFill>
          <a:ln>
            <a:noFill/>
          </a:ln>
          <a:effectLst/>
        </p:spPr>
        <p:txBody>
          <a:bodyPr vert="horz" wrap="square" lIns="91440" tIns="45720" rIns="91440" bIns="45720" numCol="1" anchor="t" anchorCtr="0" compatLnSpc="1"/>
          <a:lstStyle/>
          <a:p>
            <a:endParaRPr lang="zh-CN" altLang="en-US">
              <a:latin typeface="DIN-BoldItalic" pitchFamily="50" charset="0"/>
            </a:endParaRPr>
          </a:p>
        </p:txBody>
      </p:sp>
      <p:sp>
        <p:nvSpPr>
          <p:cNvPr id="9" name="文本框 8"/>
          <p:cNvSpPr txBox="1"/>
          <p:nvPr/>
        </p:nvSpPr>
        <p:spPr>
          <a:xfrm>
            <a:off x="4945459" y="1775358"/>
            <a:ext cx="3312368" cy="645160"/>
          </a:xfrm>
          <a:prstGeom prst="rect">
            <a:avLst/>
          </a:prstGeom>
          <a:noFill/>
        </p:spPr>
        <p:txBody>
          <a:bodyPr wrap="square" rtlCol="0">
            <a:spAutoFit/>
          </a:bodyPr>
          <a:lstStyle/>
          <a:p>
            <a:r>
              <a:rPr lang="zh-CN" altLang="en-US" dirty="0"/>
              <a:t>训练集准确率：</a:t>
            </a:r>
            <a:r>
              <a:rPr lang="en-US" altLang="zh-CN" dirty="0"/>
              <a:t> 0.9714</a:t>
            </a:r>
            <a:endParaRPr lang="en-US" altLang="zh-CN" dirty="0"/>
          </a:p>
          <a:p>
            <a:r>
              <a:rPr lang="zh-CN" altLang="en-US" dirty="0"/>
              <a:t>测试集准确率： </a:t>
            </a:r>
            <a:r>
              <a:rPr lang="en-US" altLang="zh-CN" dirty="0"/>
              <a:t>0.9555</a:t>
            </a:r>
            <a:endParaRPr lang="en-US" altLang="zh-CN" dirty="0"/>
          </a:p>
        </p:txBody>
      </p:sp>
      <p:pic>
        <p:nvPicPr>
          <p:cNvPr id="5" name="图片 4" descr="下载"/>
          <p:cNvPicPr>
            <a:picLocks noChangeAspect="1"/>
          </p:cNvPicPr>
          <p:nvPr/>
        </p:nvPicPr>
        <p:blipFill>
          <a:blip r:embed="rId2"/>
          <a:stretch>
            <a:fillRect/>
          </a:stretch>
        </p:blipFill>
        <p:spPr>
          <a:xfrm>
            <a:off x="3493135" y="2739390"/>
            <a:ext cx="4604385" cy="32524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936" y="-10845"/>
            <a:ext cx="12189652" cy="1006277"/>
          </a:xfrm>
          <a:prstGeom prst="rect">
            <a:avLst/>
          </a:prstGeom>
        </p:spPr>
      </p:pic>
      <p:sp>
        <p:nvSpPr>
          <p:cNvPr id="3" name="标题 3"/>
          <p:cNvSpPr txBox="1"/>
          <p:nvPr/>
        </p:nvSpPr>
        <p:spPr>
          <a:xfrm>
            <a:off x="410436" y="67304"/>
            <a:ext cx="3455484" cy="554117"/>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defTabSz="914400"/>
            <a:r>
              <a:rPr lang="zh-CN" altLang="en-US" sz="2800" dirty="0">
                <a:solidFill>
                  <a:prstClr val="white"/>
                </a:solidFill>
                <a:latin typeface="微软雅黑" panose="020B0503020204020204" pitchFamily="34" charset="-122"/>
                <a:ea typeface="微软雅黑" panose="020B0503020204020204" pitchFamily="34" charset="-122"/>
              </a:rPr>
              <a:t>高斯核尺度参数</a:t>
            </a:r>
            <a:endParaRPr lang="zh-CN" altLang="en-US" sz="2800" dirty="0">
              <a:solidFill>
                <a:prstClr val="white"/>
              </a:solidFill>
              <a:latin typeface="微软雅黑" panose="020B0503020204020204" pitchFamily="34" charset="-122"/>
              <a:ea typeface="微软雅黑" panose="020B0503020204020204" pitchFamily="34" charset="-122"/>
            </a:endParaRPr>
          </a:p>
        </p:txBody>
      </p:sp>
      <p:sp>
        <p:nvSpPr>
          <p:cNvPr id="4" name="矩形 3"/>
          <p:cNvSpPr/>
          <p:nvPr/>
        </p:nvSpPr>
        <p:spPr>
          <a:xfrm>
            <a:off x="-21499" y="6812496"/>
            <a:ext cx="12215087" cy="71989"/>
          </a:xfrm>
          <a:prstGeom prst="rect">
            <a:avLst/>
          </a:prstGeom>
          <a:solidFill>
            <a:srgbClr val="F29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solidFill>
                <a:prstClr val="white"/>
              </a:solidFill>
              <a:latin typeface="Calibri" panose="020F0502020204030204"/>
              <a:ea typeface="宋体" panose="02010600030101010101" pitchFamily="2" charset="-122"/>
            </a:endParaRPr>
          </a:p>
        </p:txBody>
      </p:sp>
      <p:sp>
        <p:nvSpPr>
          <p:cNvPr id="5" name="文本框 4"/>
          <p:cNvSpPr txBox="1"/>
          <p:nvPr/>
        </p:nvSpPr>
        <p:spPr>
          <a:xfrm>
            <a:off x="980980" y="1708291"/>
            <a:ext cx="3570310" cy="369236"/>
          </a:xfrm>
          <a:prstGeom prst="rect">
            <a:avLst/>
          </a:prstGeom>
          <a:noFill/>
        </p:spPr>
        <p:txBody>
          <a:bodyPr wrap="square" rtlCol="0">
            <a:spAutoFit/>
          </a:bodyPr>
          <a:lstStyle/>
          <a:p>
            <a:pPr defTabSz="914400"/>
            <a:r>
              <a:rPr lang="zh-CN" altLang="en-US" sz="1800" b="1" dirty="0">
                <a:solidFill>
                  <a:prstClr val="black"/>
                </a:solidFill>
                <a:latin typeface="Calibri" panose="020F0502020204030204"/>
                <a:ea typeface="宋体" panose="02010600030101010101" pitchFamily="2" charset="-122"/>
              </a:rPr>
              <a:t>模型训练：</a:t>
            </a:r>
            <a:endParaRPr lang="zh-CN" altLang="en-US" sz="1800" b="1" dirty="0">
              <a:solidFill>
                <a:prstClr val="black"/>
              </a:solidFill>
              <a:latin typeface="Calibri" panose="020F0502020204030204"/>
              <a:ea typeface="宋体" panose="02010600030101010101" pitchFamily="2" charset="-122"/>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350" y="2624090"/>
            <a:ext cx="5561438" cy="2393450"/>
          </a:xfrm>
          <a:prstGeom prst="rect">
            <a:avLst/>
          </a:prstGeom>
        </p:spPr>
      </p:pic>
      <p:sp>
        <p:nvSpPr>
          <p:cNvPr id="12" name="文本框 11"/>
          <p:cNvSpPr txBox="1"/>
          <p:nvPr/>
        </p:nvSpPr>
        <p:spPr>
          <a:xfrm>
            <a:off x="7393395" y="2790388"/>
            <a:ext cx="4319355" cy="1710920"/>
          </a:xfrm>
          <a:prstGeom prst="rect">
            <a:avLst/>
          </a:prstGeom>
          <a:noFill/>
        </p:spPr>
        <p:txBody>
          <a:bodyPr wrap="square" rtlCol="0">
            <a:spAutoFit/>
          </a:bodyPr>
          <a:lstStyle/>
          <a:p>
            <a:pPr defTabSz="914400">
              <a:lnSpc>
                <a:spcPct val="150000"/>
              </a:lnSpc>
            </a:pPr>
            <a:r>
              <a:rPr lang="zh-CN" altLang="en-US" sz="1800" dirty="0">
                <a:solidFill>
                  <a:prstClr val="black"/>
                </a:solidFill>
                <a:latin typeface="Calibri" panose="020F0502020204030204"/>
                <a:ea typeface="宋体" panose="02010600030101010101" pitchFamily="2" charset="-122"/>
              </a:rPr>
              <a:t>参数值</a:t>
            </a:r>
            <a:r>
              <a:rPr lang="zh-CN" altLang="zh-CN" sz="1800" dirty="0">
                <a:solidFill>
                  <a:prstClr val="black"/>
                </a:solidFill>
                <a:latin typeface="Calibri" panose="020F0502020204030204"/>
                <a:ea typeface="宋体" panose="02010600030101010101" pitchFamily="2" charset="-122"/>
              </a:rPr>
              <a:t>设置</a:t>
            </a:r>
            <a:endParaRPr lang="en-US" altLang="zh-CN" sz="1800" dirty="0">
              <a:solidFill>
                <a:prstClr val="black"/>
              </a:solidFill>
              <a:latin typeface="Calibri" panose="020F0502020204030204"/>
              <a:ea typeface="宋体" panose="02010600030101010101" pitchFamily="2" charset="-122"/>
            </a:endParaRPr>
          </a:p>
          <a:p>
            <a:pPr defTabSz="914400">
              <a:lnSpc>
                <a:spcPct val="150000"/>
              </a:lnSpc>
            </a:pPr>
            <a:r>
              <a:rPr lang="en-US" altLang="zh-CN" sz="1800" dirty="0">
                <a:solidFill>
                  <a:prstClr val="black"/>
                </a:solidFill>
                <a:latin typeface="Calibri" panose="020F0502020204030204"/>
                <a:ea typeface="宋体" panose="02010600030101010101" pitchFamily="2" charset="-122"/>
              </a:rPr>
              <a:t>‘C’: [0.001, 0.005, 0.01, 0.1,1,5,10,100,1000]</a:t>
            </a:r>
            <a:endParaRPr lang="en-US" altLang="zh-CN" sz="1800" dirty="0">
              <a:solidFill>
                <a:prstClr val="black"/>
              </a:solidFill>
              <a:latin typeface="Calibri" panose="020F0502020204030204"/>
              <a:ea typeface="宋体" panose="02010600030101010101" pitchFamily="2" charset="-122"/>
            </a:endParaRPr>
          </a:p>
          <a:p>
            <a:pPr defTabSz="914400">
              <a:lnSpc>
                <a:spcPct val="150000"/>
              </a:lnSpc>
            </a:pPr>
            <a:r>
              <a:rPr lang="en-US" altLang="zh-CN" sz="1800" dirty="0">
                <a:solidFill>
                  <a:prstClr val="black"/>
                </a:solidFill>
                <a:latin typeface="Calibri" panose="020F0502020204030204"/>
                <a:ea typeface="宋体" panose="02010600030101010101" pitchFamily="2" charset="-122"/>
              </a:rPr>
              <a:t>'gamma':[0.001,0.005,0.01,0.05,0.1,0.5,1,10,50,100,1000]</a:t>
            </a:r>
            <a:endParaRPr lang="zh-CN" altLang="zh-CN" sz="1800" dirty="0">
              <a:solidFill>
                <a:prstClr val="black"/>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500"/>
                                        <p:tgtEl>
                                          <p:spTgt spid="3"/>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936" y="-10845"/>
            <a:ext cx="12189652" cy="1006277"/>
          </a:xfrm>
          <a:prstGeom prst="rect">
            <a:avLst/>
          </a:prstGeom>
        </p:spPr>
      </p:pic>
      <p:sp>
        <p:nvSpPr>
          <p:cNvPr id="3" name="标题 3"/>
          <p:cNvSpPr txBox="1"/>
          <p:nvPr/>
        </p:nvSpPr>
        <p:spPr>
          <a:xfrm>
            <a:off x="410436" y="67304"/>
            <a:ext cx="3455484" cy="554117"/>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defTabSz="914400"/>
            <a:r>
              <a:rPr lang="zh-CN" altLang="en-US" sz="2800" dirty="0">
                <a:solidFill>
                  <a:prstClr val="white"/>
                </a:solidFill>
                <a:latin typeface="微软雅黑" panose="020B0503020204020204" pitchFamily="34" charset="-122"/>
                <a:ea typeface="微软雅黑" panose="020B0503020204020204" pitchFamily="34" charset="-122"/>
                <a:sym typeface="+mn-ea"/>
              </a:rPr>
              <a:t>高斯核尺度参数</a:t>
            </a:r>
            <a:endParaRPr lang="zh-CN" altLang="en-US" sz="2800" dirty="0">
              <a:solidFill>
                <a:prstClr val="white"/>
              </a:solidFill>
              <a:latin typeface="微软雅黑" panose="020B0503020204020204" pitchFamily="34" charset="-122"/>
              <a:ea typeface="微软雅黑" panose="020B0503020204020204" pitchFamily="34" charset="-122"/>
            </a:endParaRPr>
          </a:p>
        </p:txBody>
      </p:sp>
      <p:sp>
        <p:nvSpPr>
          <p:cNvPr id="4" name="矩形 3"/>
          <p:cNvSpPr/>
          <p:nvPr/>
        </p:nvSpPr>
        <p:spPr>
          <a:xfrm>
            <a:off x="-21499" y="6812496"/>
            <a:ext cx="12215087" cy="71989"/>
          </a:xfrm>
          <a:prstGeom prst="rect">
            <a:avLst/>
          </a:prstGeom>
          <a:solidFill>
            <a:srgbClr val="F29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solidFill>
                <a:prstClr val="white"/>
              </a:solidFill>
              <a:latin typeface="Calibri" panose="020F0502020204030204"/>
              <a:ea typeface="宋体" panose="02010600030101010101" pitchFamily="2" charset="-122"/>
            </a:endParaRPr>
          </a:p>
        </p:txBody>
      </p:sp>
      <p:sp>
        <p:nvSpPr>
          <p:cNvPr id="5" name="文本框 4"/>
          <p:cNvSpPr txBox="1"/>
          <p:nvPr/>
        </p:nvSpPr>
        <p:spPr>
          <a:xfrm>
            <a:off x="1346297" y="5989342"/>
            <a:ext cx="6739405" cy="368204"/>
          </a:xfrm>
          <a:prstGeom prst="rect">
            <a:avLst/>
          </a:prstGeom>
          <a:noFill/>
        </p:spPr>
        <p:txBody>
          <a:bodyPr wrap="square" rtlCol="0">
            <a:spAutoFit/>
          </a:bodyPr>
          <a:lstStyle/>
          <a:p>
            <a:pPr defTabSz="914400"/>
            <a:r>
              <a:rPr lang="zh-CN" altLang="en-US" sz="1800" b="1" dirty="0">
                <a:solidFill>
                  <a:prstClr val="black"/>
                </a:solidFill>
                <a:latin typeface="Calibri" panose="020F0502020204030204"/>
                <a:ea typeface="宋体" panose="02010600030101010101" pitchFamily="2" charset="-122"/>
              </a:rPr>
              <a:t>不同参数组合下优化目标（mean_test_score）的变化图</a:t>
            </a:r>
            <a:endParaRPr lang="zh-CN" altLang="en-US" sz="1800" b="1" dirty="0">
              <a:solidFill>
                <a:prstClr val="black"/>
              </a:solidFill>
              <a:latin typeface="Calibri" panose="020F0502020204030204"/>
              <a:ea typeface="宋体" panose="02010600030101010101" pitchFamily="2" charset="-122"/>
            </a:endParaRPr>
          </a:p>
        </p:txBody>
      </p:sp>
      <p:sp>
        <p:nvSpPr>
          <p:cNvPr id="7" name="文本框 6"/>
          <p:cNvSpPr txBox="1"/>
          <p:nvPr/>
        </p:nvSpPr>
        <p:spPr>
          <a:xfrm>
            <a:off x="8224601" y="1652530"/>
            <a:ext cx="3271938" cy="3367994"/>
          </a:xfrm>
          <a:prstGeom prst="rect">
            <a:avLst/>
          </a:prstGeom>
          <a:noFill/>
        </p:spPr>
        <p:txBody>
          <a:bodyPr wrap="square" rtlCol="0">
            <a:spAutoFit/>
          </a:bodyPr>
          <a:lstStyle/>
          <a:p>
            <a:pPr defTabSz="914400">
              <a:lnSpc>
                <a:spcPct val="150000"/>
              </a:lnSpc>
            </a:pPr>
            <a:r>
              <a:rPr lang="zh-CN" altLang="en-US" sz="1800" dirty="0">
                <a:solidFill>
                  <a:prstClr val="black"/>
                </a:solidFill>
                <a:latin typeface="Calibri" panose="020F0502020204030204"/>
                <a:ea typeface="宋体" panose="02010600030101010101" pitchFamily="2" charset="-122"/>
              </a:rPr>
              <a:t>在参数C固定的情况下，高斯核函数尺度参数的减小使优化目标先增大后减小，当</a:t>
            </a:r>
            <a:r>
              <a:rPr lang="en-US" altLang="zh-CN" sz="1800" dirty="0">
                <a:solidFill>
                  <a:prstClr val="black"/>
                </a:solidFill>
                <a:latin typeface="Calibri" panose="020F0502020204030204"/>
                <a:ea typeface="宋体" panose="02010600030101010101" pitchFamily="2" charset="-122"/>
              </a:rPr>
              <a:t>C</a:t>
            </a:r>
            <a:r>
              <a:rPr lang="zh-CN" altLang="en-US" sz="1800" dirty="0">
                <a:solidFill>
                  <a:prstClr val="black"/>
                </a:solidFill>
                <a:latin typeface="Calibri" panose="020F0502020204030204"/>
                <a:ea typeface="宋体" panose="02010600030101010101" pitchFamily="2" charset="-122"/>
              </a:rPr>
              <a:t>取值为</a:t>
            </a:r>
            <a:r>
              <a:rPr lang="en-US" altLang="zh-CN" sz="1800" dirty="0">
                <a:solidFill>
                  <a:prstClr val="black"/>
                </a:solidFill>
                <a:latin typeface="Calibri" panose="020F0502020204030204"/>
                <a:ea typeface="宋体" panose="02010600030101010101" pitchFamily="2" charset="-122"/>
              </a:rPr>
              <a:t>0.001</a:t>
            </a:r>
            <a:r>
              <a:rPr lang="zh-CN" altLang="en-US" sz="1800" dirty="0">
                <a:solidFill>
                  <a:prstClr val="black"/>
                </a:solidFill>
                <a:latin typeface="Calibri" panose="020F0502020204030204"/>
                <a:ea typeface="宋体" panose="02010600030101010101" pitchFamily="2" charset="-122"/>
              </a:rPr>
              <a:t>，</a:t>
            </a:r>
            <a:r>
              <a:rPr lang="en-US" altLang="zh-CN" sz="1800" dirty="0">
                <a:solidFill>
                  <a:prstClr val="black"/>
                </a:solidFill>
                <a:latin typeface="Calibri" panose="020F0502020204030204"/>
                <a:ea typeface="宋体" panose="02010600030101010101" pitchFamily="2" charset="-122"/>
              </a:rPr>
              <a:t>0.005</a:t>
            </a:r>
            <a:r>
              <a:rPr lang="zh-CN" altLang="en-US" sz="1800" dirty="0">
                <a:solidFill>
                  <a:prstClr val="black"/>
                </a:solidFill>
                <a:latin typeface="Calibri" panose="020F0502020204030204"/>
                <a:ea typeface="宋体" panose="02010600030101010101" pitchFamily="2" charset="-122"/>
              </a:rPr>
              <a:t>和</a:t>
            </a:r>
            <a:r>
              <a:rPr lang="en-US" altLang="zh-CN" sz="1800" dirty="0">
                <a:solidFill>
                  <a:prstClr val="black"/>
                </a:solidFill>
                <a:latin typeface="Calibri" panose="020F0502020204030204"/>
                <a:ea typeface="宋体" panose="02010600030101010101" pitchFamily="2" charset="-122"/>
              </a:rPr>
              <a:t>0.01</a:t>
            </a:r>
            <a:r>
              <a:rPr lang="zh-CN" altLang="en-US" sz="1800" dirty="0">
                <a:solidFill>
                  <a:prstClr val="black"/>
                </a:solidFill>
                <a:latin typeface="Calibri" panose="020F0502020204030204"/>
                <a:ea typeface="宋体" panose="02010600030101010101" pitchFamily="2" charset="-122"/>
              </a:rPr>
              <a:t>时模型的平均测试准确率明显小于其他取值情况下的准确率，对比不同的参数对形成的模型，最终确定</a:t>
            </a:r>
            <a:endParaRPr lang="zh-CN" altLang="en-US" sz="1800" dirty="0">
              <a:solidFill>
                <a:prstClr val="black"/>
              </a:solidFill>
              <a:latin typeface="Calibri" panose="020F0502020204030204"/>
              <a:ea typeface="宋体" panose="02010600030101010101" pitchFamily="2" charset="-122"/>
            </a:endParaRPr>
          </a:p>
        </p:txBody>
      </p:sp>
      <p:sp>
        <p:nvSpPr>
          <p:cNvPr id="8" name="文本框 7"/>
          <p:cNvSpPr txBox="1"/>
          <p:nvPr/>
        </p:nvSpPr>
        <p:spPr>
          <a:xfrm>
            <a:off x="8230672" y="4906409"/>
            <a:ext cx="2548226" cy="1295018"/>
          </a:xfrm>
          <a:prstGeom prst="rect">
            <a:avLst/>
          </a:prstGeom>
          <a:noFill/>
        </p:spPr>
        <p:txBody>
          <a:bodyPr wrap="square" rtlCol="0">
            <a:spAutoFit/>
          </a:bodyPr>
          <a:lstStyle/>
          <a:p>
            <a:pPr defTabSz="914400">
              <a:lnSpc>
                <a:spcPct val="150000"/>
              </a:lnSpc>
            </a:pPr>
            <a:r>
              <a:rPr lang="zh-CN" altLang="en-US" sz="1800" b="1" dirty="0">
                <a:solidFill>
                  <a:srgbClr val="C00000"/>
                </a:solidFill>
                <a:latin typeface="Calibri" panose="020F0502020204030204"/>
                <a:ea typeface="宋体" panose="02010600030101010101" pitchFamily="2" charset="-122"/>
                <a:sym typeface="+mn-ea"/>
              </a:rPr>
              <a:t>C=</a:t>
            </a:r>
            <a:r>
              <a:rPr lang="en-US" altLang="zh-CN" sz="1800" b="1" dirty="0">
                <a:solidFill>
                  <a:srgbClr val="C00000"/>
                </a:solidFill>
                <a:latin typeface="Calibri" panose="020F0502020204030204"/>
                <a:ea typeface="宋体" panose="02010600030101010101" pitchFamily="2" charset="-122"/>
                <a:sym typeface="+mn-ea"/>
              </a:rPr>
              <a:t>0.1</a:t>
            </a:r>
            <a:r>
              <a:rPr lang="zh-CN" altLang="en-US" sz="1800" b="1" dirty="0">
                <a:solidFill>
                  <a:srgbClr val="C00000"/>
                </a:solidFill>
                <a:latin typeface="Calibri" panose="020F0502020204030204"/>
                <a:ea typeface="宋体" panose="02010600030101010101" pitchFamily="2" charset="-122"/>
                <a:sym typeface="+mn-ea"/>
              </a:rPr>
              <a:t>，高斯核函数尺度参数为10时，模型最优</a:t>
            </a:r>
            <a:endParaRPr lang="zh-CN" altLang="en-US" sz="1800" b="1" dirty="0">
              <a:solidFill>
                <a:srgbClr val="C00000"/>
              </a:solidFill>
              <a:latin typeface="Calibri" panose="020F0502020204030204"/>
              <a:ea typeface="宋体" panose="02010600030101010101" pitchFamily="2" charset="-122"/>
            </a:endParaRPr>
          </a:p>
          <a:p>
            <a:pPr defTabSz="914400">
              <a:lnSpc>
                <a:spcPct val="150000"/>
              </a:lnSpc>
            </a:pPr>
            <a:endParaRPr lang="zh-CN" altLang="en-US" sz="1800" b="1" dirty="0">
              <a:solidFill>
                <a:srgbClr val="C00000"/>
              </a:solidFill>
              <a:latin typeface="Calibri" panose="020F0502020204030204"/>
              <a:ea typeface="宋体" panose="02010600030101010101" pitchFamily="2" charset="-122"/>
            </a:endParaRPr>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352" y="1851165"/>
            <a:ext cx="6565765" cy="391070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500"/>
                                        <p:tgtEl>
                                          <p:spTgt spid="3"/>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7"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0" fill="hold"/>
                                        <p:tgtEl>
                                          <p:spTgt spid="8"/>
                                        </p:tgtEl>
                                        <p:attrNameLst>
                                          <p:attrName>ppt_x</p:attrName>
                                        </p:attrNameLst>
                                      </p:cBhvr>
                                      <p:tavLst>
                                        <p:tav tm="0">
                                          <p:val>
                                            <p:strVal val="#ppt_x"/>
                                          </p:val>
                                        </p:tav>
                                        <p:tav tm="100000">
                                          <p:val>
                                            <p:strVal val="#ppt_x"/>
                                          </p:val>
                                        </p:tav>
                                      </p:tavLst>
                                    </p:anim>
                                    <p:anim calcmode="lin" valueType="num">
                                      <p:cBhvr additive="base">
                                        <p:cTn id="28" dur="5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ldLvl="0" animBg="1"/>
      <p:bldP spid="7" grpId="0"/>
      <p:bldP spid="7" grpId="1"/>
      <p:bldP spid="8" grpId="0"/>
      <p:bldP spid="8"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936" y="-10845"/>
            <a:ext cx="12189652" cy="1006277"/>
          </a:xfrm>
          <a:prstGeom prst="rect">
            <a:avLst/>
          </a:prstGeom>
        </p:spPr>
      </p:pic>
      <p:sp>
        <p:nvSpPr>
          <p:cNvPr id="3" name="标题 3"/>
          <p:cNvSpPr txBox="1"/>
          <p:nvPr/>
        </p:nvSpPr>
        <p:spPr>
          <a:xfrm>
            <a:off x="410436" y="67304"/>
            <a:ext cx="3455484" cy="554117"/>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defTabSz="914400"/>
            <a:r>
              <a:rPr lang="zh-CN" altLang="en-US" sz="2800" dirty="0">
                <a:solidFill>
                  <a:prstClr val="white"/>
                </a:solidFill>
                <a:latin typeface="微软雅黑" panose="020B0503020204020204" pitchFamily="34" charset="-122"/>
                <a:ea typeface="微软雅黑" panose="020B0503020204020204" pitchFamily="34" charset="-122"/>
                <a:sym typeface="+mn-ea"/>
              </a:rPr>
              <a:t>高斯核尺度参数</a:t>
            </a:r>
            <a:endParaRPr lang="zh-CN" altLang="en-US" sz="2800" dirty="0">
              <a:solidFill>
                <a:prstClr val="white"/>
              </a:solidFill>
              <a:latin typeface="微软雅黑" panose="020B0503020204020204" pitchFamily="34" charset="-122"/>
              <a:ea typeface="微软雅黑" panose="020B0503020204020204" pitchFamily="34" charset="-122"/>
            </a:endParaRPr>
          </a:p>
        </p:txBody>
      </p:sp>
      <p:sp>
        <p:nvSpPr>
          <p:cNvPr id="4" name="矩形 3"/>
          <p:cNvSpPr/>
          <p:nvPr/>
        </p:nvSpPr>
        <p:spPr>
          <a:xfrm>
            <a:off x="-21499" y="6812496"/>
            <a:ext cx="12215087" cy="71989"/>
          </a:xfrm>
          <a:prstGeom prst="rect">
            <a:avLst/>
          </a:prstGeom>
          <a:solidFill>
            <a:srgbClr val="F29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solidFill>
                <a:prstClr val="white"/>
              </a:solidFill>
              <a:latin typeface="Calibri" panose="020F0502020204030204"/>
              <a:ea typeface="宋体" panose="02010600030101010101" pitchFamily="2" charset="-122"/>
            </a:endParaRPr>
          </a:p>
        </p:txBody>
      </p:sp>
      <p:sp>
        <p:nvSpPr>
          <p:cNvPr id="163" name="椭圆 162"/>
          <p:cNvSpPr/>
          <p:nvPr/>
        </p:nvSpPr>
        <p:spPr>
          <a:xfrm>
            <a:off x="1350693" y="1400662"/>
            <a:ext cx="1449011" cy="1449011"/>
          </a:xfrm>
          <a:prstGeom prst="ellipse">
            <a:avLst/>
          </a:prstGeom>
          <a:solidFill>
            <a:schemeClr val="bg1">
              <a:lumMod val="95000"/>
            </a:schemeClr>
          </a:solidFill>
          <a:ln w="76200">
            <a:solidFill>
              <a:srgbClr val="F29421"/>
            </a:solid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ltLang="zh-CN" sz="2000" dirty="0">
              <a:solidFill>
                <a:srgbClr val="405665"/>
              </a:solidFill>
              <a:latin typeface="DIN-BoldItalic" pitchFamily="50" charset="0"/>
              <a:ea typeface="Segoe UI" panose="020B0502040204020203" pitchFamily="34" charset="0"/>
              <a:cs typeface="Segoe UI" panose="020B0502040204020203" pitchFamily="34" charset="0"/>
            </a:endParaRPr>
          </a:p>
        </p:txBody>
      </p:sp>
      <p:sp>
        <p:nvSpPr>
          <p:cNvPr id="164" name="Freeform 22"/>
          <p:cNvSpPr>
            <a:spLocks noEditPoints="1"/>
          </p:cNvSpPr>
          <p:nvPr/>
        </p:nvSpPr>
        <p:spPr bwMode="auto">
          <a:xfrm>
            <a:off x="1775239" y="1828382"/>
            <a:ext cx="599919" cy="593570"/>
          </a:xfrm>
          <a:custGeom>
            <a:avLst/>
            <a:gdLst>
              <a:gd name="T0" fmla="*/ 378 w 378"/>
              <a:gd name="T1" fmla="*/ 0 h 374"/>
              <a:gd name="T2" fmla="*/ 360 w 378"/>
              <a:gd name="T3" fmla="*/ 36 h 374"/>
              <a:gd name="T4" fmla="*/ 378 w 378"/>
              <a:gd name="T5" fmla="*/ 230 h 374"/>
              <a:gd name="T6" fmla="*/ 207 w 378"/>
              <a:gd name="T7" fmla="*/ 266 h 374"/>
              <a:gd name="T8" fmla="*/ 284 w 378"/>
              <a:gd name="T9" fmla="*/ 338 h 374"/>
              <a:gd name="T10" fmla="*/ 95 w 378"/>
              <a:gd name="T11" fmla="*/ 374 h 374"/>
              <a:gd name="T12" fmla="*/ 171 w 378"/>
              <a:gd name="T13" fmla="*/ 338 h 374"/>
              <a:gd name="T14" fmla="*/ 0 w 378"/>
              <a:gd name="T15" fmla="*/ 266 h 374"/>
              <a:gd name="T16" fmla="*/ 14 w 378"/>
              <a:gd name="T17" fmla="*/ 230 h 374"/>
              <a:gd name="T18" fmla="*/ 0 w 378"/>
              <a:gd name="T19" fmla="*/ 36 h 374"/>
              <a:gd name="T20" fmla="*/ 0 w 378"/>
              <a:gd name="T21" fmla="*/ 0 h 374"/>
              <a:gd name="T22" fmla="*/ 270 w 378"/>
              <a:gd name="T23" fmla="*/ 90 h 374"/>
              <a:gd name="T24" fmla="*/ 257 w 378"/>
              <a:gd name="T25" fmla="*/ 99 h 374"/>
              <a:gd name="T26" fmla="*/ 167 w 378"/>
              <a:gd name="T27" fmla="*/ 117 h 374"/>
              <a:gd name="T28" fmla="*/ 162 w 378"/>
              <a:gd name="T29" fmla="*/ 113 h 374"/>
              <a:gd name="T30" fmla="*/ 113 w 378"/>
              <a:gd name="T31" fmla="*/ 149 h 374"/>
              <a:gd name="T32" fmla="*/ 189 w 378"/>
              <a:gd name="T33" fmla="*/ 144 h 374"/>
              <a:gd name="T34" fmla="*/ 198 w 378"/>
              <a:gd name="T35" fmla="*/ 149 h 374"/>
              <a:gd name="T36" fmla="*/ 266 w 378"/>
              <a:gd name="T37" fmla="*/ 117 h 374"/>
              <a:gd name="T38" fmla="*/ 284 w 378"/>
              <a:gd name="T39" fmla="*/ 90 h 374"/>
              <a:gd name="T40" fmla="*/ 252 w 378"/>
              <a:gd name="T41" fmla="*/ 131 h 374"/>
              <a:gd name="T42" fmla="*/ 270 w 378"/>
              <a:gd name="T43" fmla="*/ 189 h 374"/>
              <a:gd name="T44" fmla="*/ 252 w 378"/>
              <a:gd name="T45" fmla="*/ 131 h 374"/>
              <a:gd name="T46" fmla="*/ 225 w 378"/>
              <a:gd name="T47" fmla="*/ 149 h 374"/>
              <a:gd name="T48" fmla="*/ 243 w 378"/>
              <a:gd name="T49" fmla="*/ 189 h 374"/>
              <a:gd name="T50" fmla="*/ 225 w 378"/>
              <a:gd name="T51" fmla="*/ 149 h 374"/>
              <a:gd name="T52" fmla="*/ 194 w 378"/>
              <a:gd name="T53" fmla="*/ 171 h 374"/>
              <a:gd name="T54" fmla="*/ 212 w 378"/>
              <a:gd name="T55" fmla="*/ 189 h 374"/>
              <a:gd name="T56" fmla="*/ 194 w 378"/>
              <a:gd name="T57" fmla="*/ 171 h 374"/>
              <a:gd name="T58" fmla="*/ 167 w 378"/>
              <a:gd name="T59" fmla="*/ 153 h 374"/>
              <a:gd name="T60" fmla="*/ 185 w 378"/>
              <a:gd name="T61" fmla="*/ 189 h 374"/>
              <a:gd name="T62" fmla="*/ 167 w 378"/>
              <a:gd name="T63" fmla="*/ 153 h 374"/>
              <a:gd name="T64" fmla="*/ 140 w 378"/>
              <a:gd name="T65" fmla="*/ 153 h 374"/>
              <a:gd name="T66" fmla="*/ 158 w 378"/>
              <a:gd name="T67" fmla="*/ 189 h 374"/>
              <a:gd name="T68" fmla="*/ 140 w 378"/>
              <a:gd name="T69" fmla="*/ 153 h 374"/>
              <a:gd name="T70" fmla="*/ 108 w 378"/>
              <a:gd name="T71" fmla="*/ 162 h 374"/>
              <a:gd name="T72" fmla="*/ 126 w 378"/>
              <a:gd name="T73" fmla="*/ 189 h 374"/>
              <a:gd name="T74" fmla="*/ 108 w 378"/>
              <a:gd name="T75" fmla="*/ 162 h 374"/>
              <a:gd name="T76" fmla="*/ 324 w 378"/>
              <a:gd name="T77" fmla="*/ 41 h 374"/>
              <a:gd name="T78" fmla="*/ 54 w 378"/>
              <a:gd name="T79" fmla="*/ 225 h 374"/>
              <a:gd name="T80" fmla="*/ 324 w 378"/>
              <a:gd name="T81" fmla="*/ 41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78" h="374">
                <a:moveTo>
                  <a:pt x="0" y="0"/>
                </a:moveTo>
                <a:lnTo>
                  <a:pt x="378" y="0"/>
                </a:lnTo>
                <a:lnTo>
                  <a:pt x="378" y="36"/>
                </a:lnTo>
                <a:lnTo>
                  <a:pt x="360" y="36"/>
                </a:lnTo>
                <a:lnTo>
                  <a:pt x="360" y="230"/>
                </a:lnTo>
                <a:lnTo>
                  <a:pt x="378" y="230"/>
                </a:lnTo>
                <a:lnTo>
                  <a:pt x="378" y="266"/>
                </a:lnTo>
                <a:lnTo>
                  <a:pt x="207" y="266"/>
                </a:lnTo>
                <a:lnTo>
                  <a:pt x="207" y="338"/>
                </a:lnTo>
                <a:lnTo>
                  <a:pt x="284" y="338"/>
                </a:lnTo>
                <a:lnTo>
                  <a:pt x="284" y="374"/>
                </a:lnTo>
                <a:lnTo>
                  <a:pt x="95" y="374"/>
                </a:lnTo>
                <a:lnTo>
                  <a:pt x="95" y="338"/>
                </a:lnTo>
                <a:lnTo>
                  <a:pt x="171" y="338"/>
                </a:lnTo>
                <a:lnTo>
                  <a:pt x="171" y="266"/>
                </a:lnTo>
                <a:lnTo>
                  <a:pt x="0" y="266"/>
                </a:lnTo>
                <a:lnTo>
                  <a:pt x="0" y="230"/>
                </a:lnTo>
                <a:lnTo>
                  <a:pt x="14" y="230"/>
                </a:lnTo>
                <a:lnTo>
                  <a:pt x="14" y="36"/>
                </a:lnTo>
                <a:lnTo>
                  <a:pt x="0" y="36"/>
                </a:lnTo>
                <a:lnTo>
                  <a:pt x="0" y="0"/>
                </a:lnTo>
                <a:lnTo>
                  <a:pt x="0" y="0"/>
                </a:lnTo>
                <a:close/>
                <a:moveTo>
                  <a:pt x="284" y="90"/>
                </a:moveTo>
                <a:lnTo>
                  <a:pt x="270" y="90"/>
                </a:lnTo>
                <a:lnTo>
                  <a:pt x="252" y="90"/>
                </a:lnTo>
                <a:lnTo>
                  <a:pt x="257" y="99"/>
                </a:lnTo>
                <a:lnTo>
                  <a:pt x="194" y="135"/>
                </a:lnTo>
                <a:lnTo>
                  <a:pt x="167" y="117"/>
                </a:lnTo>
                <a:lnTo>
                  <a:pt x="167" y="113"/>
                </a:lnTo>
                <a:lnTo>
                  <a:pt x="162" y="113"/>
                </a:lnTo>
                <a:lnTo>
                  <a:pt x="108" y="135"/>
                </a:lnTo>
                <a:lnTo>
                  <a:pt x="113" y="149"/>
                </a:lnTo>
                <a:lnTo>
                  <a:pt x="162" y="126"/>
                </a:lnTo>
                <a:lnTo>
                  <a:pt x="189" y="144"/>
                </a:lnTo>
                <a:lnTo>
                  <a:pt x="194" y="149"/>
                </a:lnTo>
                <a:lnTo>
                  <a:pt x="198" y="149"/>
                </a:lnTo>
                <a:lnTo>
                  <a:pt x="261" y="108"/>
                </a:lnTo>
                <a:lnTo>
                  <a:pt x="266" y="117"/>
                </a:lnTo>
                <a:lnTo>
                  <a:pt x="275" y="104"/>
                </a:lnTo>
                <a:lnTo>
                  <a:pt x="284" y="90"/>
                </a:lnTo>
                <a:lnTo>
                  <a:pt x="284" y="90"/>
                </a:lnTo>
                <a:close/>
                <a:moveTo>
                  <a:pt x="252" y="131"/>
                </a:moveTo>
                <a:lnTo>
                  <a:pt x="252" y="189"/>
                </a:lnTo>
                <a:lnTo>
                  <a:pt x="270" y="189"/>
                </a:lnTo>
                <a:lnTo>
                  <a:pt x="270" y="131"/>
                </a:lnTo>
                <a:lnTo>
                  <a:pt x="252" y="131"/>
                </a:lnTo>
                <a:lnTo>
                  <a:pt x="252" y="131"/>
                </a:lnTo>
                <a:close/>
                <a:moveTo>
                  <a:pt x="225" y="149"/>
                </a:moveTo>
                <a:lnTo>
                  <a:pt x="225" y="189"/>
                </a:lnTo>
                <a:lnTo>
                  <a:pt x="243" y="189"/>
                </a:lnTo>
                <a:lnTo>
                  <a:pt x="243" y="149"/>
                </a:lnTo>
                <a:lnTo>
                  <a:pt x="225" y="149"/>
                </a:lnTo>
                <a:lnTo>
                  <a:pt x="225" y="149"/>
                </a:lnTo>
                <a:close/>
                <a:moveTo>
                  <a:pt x="194" y="171"/>
                </a:moveTo>
                <a:lnTo>
                  <a:pt x="194" y="189"/>
                </a:lnTo>
                <a:lnTo>
                  <a:pt x="212" y="189"/>
                </a:lnTo>
                <a:lnTo>
                  <a:pt x="212" y="171"/>
                </a:lnTo>
                <a:lnTo>
                  <a:pt x="194" y="171"/>
                </a:lnTo>
                <a:lnTo>
                  <a:pt x="194" y="171"/>
                </a:lnTo>
                <a:close/>
                <a:moveTo>
                  <a:pt x="167" y="153"/>
                </a:moveTo>
                <a:lnTo>
                  <a:pt x="167" y="189"/>
                </a:lnTo>
                <a:lnTo>
                  <a:pt x="185" y="189"/>
                </a:lnTo>
                <a:lnTo>
                  <a:pt x="185" y="153"/>
                </a:lnTo>
                <a:lnTo>
                  <a:pt x="167" y="153"/>
                </a:lnTo>
                <a:lnTo>
                  <a:pt x="167" y="153"/>
                </a:lnTo>
                <a:close/>
                <a:moveTo>
                  <a:pt x="140" y="153"/>
                </a:moveTo>
                <a:lnTo>
                  <a:pt x="140" y="189"/>
                </a:lnTo>
                <a:lnTo>
                  <a:pt x="158" y="189"/>
                </a:lnTo>
                <a:lnTo>
                  <a:pt x="158" y="153"/>
                </a:lnTo>
                <a:lnTo>
                  <a:pt x="140" y="153"/>
                </a:lnTo>
                <a:lnTo>
                  <a:pt x="140" y="153"/>
                </a:lnTo>
                <a:close/>
                <a:moveTo>
                  <a:pt x="108" y="162"/>
                </a:moveTo>
                <a:lnTo>
                  <a:pt x="108" y="189"/>
                </a:lnTo>
                <a:lnTo>
                  <a:pt x="126" y="189"/>
                </a:lnTo>
                <a:lnTo>
                  <a:pt x="126" y="162"/>
                </a:lnTo>
                <a:lnTo>
                  <a:pt x="108" y="162"/>
                </a:lnTo>
                <a:lnTo>
                  <a:pt x="108" y="162"/>
                </a:lnTo>
                <a:close/>
                <a:moveTo>
                  <a:pt x="324" y="41"/>
                </a:moveTo>
                <a:lnTo>
                  <a:pt x="54" y="41"/>
                </a:lnTo>
                <a:lnTo>
                  <a:pt x="54" y="225"/>
                </a:lnTo>
                <a:lnTo>
                  <a:pt x="324" y="225"/>
                </a:lnTo>
                <a:lnTo>
                  <a:pt x="324" y="41"/>
                </a:lnTo>
                <a:close/>
              </a:path>
            </a:pathLst>
          </a:custGeom>
          <a:solidFill>
            <a:srgbClr val="F29421"/>
          </a:solidFill>
          <a:ln>
            <a:noFill/>
          </a:ln>
          <a:effectLst/>
        </p:spPr>
        <p:txBody>
          <a:bodyPr vert="horz" wrap="square" lIns="91416" tIns="45708" rIns="91416" bIns="45708" numCol="1" anchor="t" anchorCtr="0" compatLnSpc="1"/>
          <a:lstStyle/>
          <a:p>
            <a:pPr defTabSz="914400"/>
            <a:endParaRPr lang="zh-CN" altLang="en-US" sz="1800">
              <a:solidFill>
                <a:prstClr val="black"/>
              </a:solidFill>
              <a:latin typeface="DIN-BoldItalic" pitchFamily="50" charset="0"/>
              <a:ea typeface="宋体" panose="02010600030101010101" pitchFamily="2" charset="-122"/>
            </a:endParaRPr>
          </a:p>
        </p:txBody>
      </p:sp>
      <p:sp>
        <p:nvSpPr>
          <p:cNvPr id="9" name="文本框 8"/>
          <p:cNvSpPr txBox="1"/>
          <p:nvPr/>
        </p:nvSpPr>
        <p:spPr>
          <a:xfrm>
            <a:off x="4945759" y="1635376"/>
            <a:ext cx="3311506" cy="646163"/>
          </a:xfrm>
          <a:prstGeom prst="rect">
            <a:avLst/>
          </a:prstGeom>
          <a:noFill/>
        </p:spPr>
        <p:txBody>
          <a:bodyPr wrap="square" rtlCol="0">
            <a:spAutoFit/>
          </a:bodyPr>
          <a:lstStyle/>
          <a:p>
            <a:pPr defTabSz="914400"/>
            <a:r>
              <a:rPr lang="zh-CN" altLang="en-US" sz="1800" dirty="0">
                <a:solidFill>
                  <a:prstClr val="black"/>
                </a:solidFill>
                <a:latin typeface="Calibri" panose="020F0502020204030204"/>
                <a:ea typeface="宋体" panose="02010600030101010101" pitchFamily="2" charset="-122"/>
              </a:rPr>
              <a:t>训练集准确率：</a:t>
            </a:r>
            <a:r>
              <a:rPr lang="en-US" altLang="zh-CN" sz="1800" dirty="0">
                <a:solidFill>
                  <a:prstClr val="black"/>
                </a:solidFill>
                <a:latin typeface="Calibri" panose="020F0502020204030204"/>
                <a:ea typeface="宋体" panose="02010600030101010101" pitchFamily="2" charset="-122"/>
              </a:rPr>
              <a:t>0.9619</a:t>
            </a:r>
            <a:endParaRPr lang="en-US" altLang="zh-CN" sz="1800" dirty="0">
              <a:solidFill>
                <a:prstClr val="black"/>
              </a:solidFill>
              <a:latin typeface="Calibri" panose="020F0502020204030204"/>
              <a:ea typeface="宋体" panose="02010600030101010101" pitchFamily="2" charset="-122"/>
            </a:endParaRPr>
          </a:p>
          <a:p>
            <a:pPr defTabSz="914400"/>
            <a:r>
              <a:rPr lang="zh-CN" altLang="en-US" sz="1800" dirty="0">
                <a:solidFill>
                  <a:prstClr val="black"/>
                </a:solidFill>
                <a:latin typeface="Calibri" panose="020F0502020204030204"/>
                <a:ea typeface="宋体" panose="02010600030101010101" pitchFamily="2" charset="-122"/>
              </a:rPr>
              <a:t>测试集准确率：</a:t>
            </a:r>
            <a:r>
              <a:rPr lang="en-US" altLang="zh-CN" sz="1800" dirty="0">
                <a:solidFill>
                  <a:prstClr val="black"/>
                </a:solidFill>
                <a:latin typeface="Calibri" panose="020F0502020204030204"/>
                <a:ea typeface="宋体" panose="02010600030101010101" pitchFamily="2" charset="-122"/>
              </a:rPr>
              <a:t>0.9556</a:t>
            </a:r>
            <a:endParaRPr lang="en-US" altLang="zh-CN" sz="1800" dirty="0">
              <a:solidFill>
                <a:prstClr val="black"/>
              </a:solidFill>
              <a:latin typeface="Calibri" panose="020F0502020204030204"/>
              <a:ea typeface="宋体" panose="02010600030101010101" pitchFamily="2"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8017" y="2435892"/>
            <a:ext cx="6026868" cy="395022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500"/>
                                        <p:tgtEl>
                                          <p:spTgt spid="3"/>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63"/>
                                        </p:tgtEl>
                                        <p:attrNameLst>
                                          <p:attrName>style.visibility</p:attrName>
                                        </p:attrNameLst>
                                      </p:cBhvr>
                                      <p:to>
                                        <p:strVal val="visible"/>
                                      </p:to>
                                    </p:set>
                                    <p:animEffect transition="in" filter="fade">
                                      <p:cBhvr>
                                        <p:cTn id="19" dur="1000"/>
                                        <p:tgtEl>
                                          <p:spTgt spid="163"/>
                                        </p:tgtEl>
                                      </p:cBhvr>
                                    </p:animEffect>
                                    <p:anim calcmode="lin" valueType="num">
                                      <p:cBhvr>
                                        <p:cTn id="20" dur="1000" fill="hold"/>
                                        <p:tgtEl>
                                          <p:spTgt spid="163"/>
                                        </p:tgtEl>
                                        <p:attrNameLst>
                                          <p:attrName>ppt_x</p:attrName>
                                        </p:attrNameLst>
                                      </p:cBhvr>
                                      <p:tavLst>
                                        <p:tav tm="0">
                                          <p:val>
                                            <p:strVal val="#ppt_x"/>
                                          </p:val>
                                        </p:tav>
                                        <p:tav tm="100000">
                                          <p:val>
                                            <p:strVal val="#ppt_x"/>
                                          </p:val>
                                        </p:tav>
                                      </p:tavLst>
                                    </p:anim>
                                    <p:anim calcmode="lin" valueType="num">
                                      <p:cBhvr>
                                        <p:cTn id="21" dur="1000" fill="hold"/>
                                        <p:tgtEl>
                                          <p:spTgt spid="163"/>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164"/>
                                        </p:tgtEl>
                                        <p:attrNameLst>
                                          <p:attrName>style.visibility</p:attrName>
                                        </p:attrNameLst>
                                      </p:cBhvr>
                                      <p:to>
                                        <p:strVal val="visible"/>
                                      </p:to>
                                    </p:set>
                                    <p:animEffect transition="in" filter="fade">
                                      <p:cBhvr>
                                        <p:cTn id="25" dur="1000"/>
                                        <p:tgtEl>
                                          <p:spTgt spid="164"/>
                                        </p:tgtEl>
                                      </p:cBhvr>
                                    </p:animEffect>
                                    <p:anim calcmode="lin" valueType="num">
                                      <p:cBhvr>
                                        <p:cTn id="26" dur="1000" fill="hold"/>
                                        <p:tgtEl>
                                          <p:spTgt spid="164"/>
                                        </p:tgtEl>
                                        <p:attrNameLst>
                                          <p:attrName>ppt_x</p:attrName>
                                        </p:attrNameLst>
                                      </p:cBhvr>
                                      <p:tavLst>
                                        <p:tav tm="0">
                                          <p:val>
                                            <p:strVal val="#ppt_x"/>
                                          </p:val>
                                        </p:tav>
                                        <p:tav tm="100000">
                                          <p:val>
                                            <p:strVal val="#ppt_x"/>
                                          </p:val>
                                        </p:tav>
                                      </p:tavLst>
                                    </p:anim>
                                    <p:anim calcmode="lin" valueType="num">
                                      <p:cBhvr>
                                        <p:cTn id="27" dur="1000" fill="hold"/>
                                        <p:tgtEl>
                                          <p:spTgt spid="1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ldLvl="0" animBg="1"/>
      <p:bldP spid="163" grpId="0" bldLvl="0" animBg="1"/>
      <p:bldP spid="164"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30" name="图片 1"/>
          <p:cNvPicPr>
            <a:picLocks noChangeAspect="1"/>
          </p:cNvPicPr>
          <p:nvPr/>
        </p:nvPicPr>
        <p:blipFill>
          <a:blip r:embed="rId1"/>
          <a:stretch>
            <a:fillRect/>
          </a:stretch>
        </p:blipFill>
        <p:spPr>
          <a:xfrm>
            <a:off x="0" y="428"/>
            <a:ext cx="3606349" cy="6857143"/>
          </a:xfrm>
          <a:prstGeom prst="rect">
            <a:avLst/>
          </a:prstGeom>
        </p:spPr>
      </p:pic>
      <p:sp>
        <p:nvSpPr>
          <p:cNvPr id="1049085" name="矩形 2"/>
          <p:cNvSpPr/>
          <p:nvPr/>
        </p:nvSpPr>
        <p:spPr>
          <a:xfrm>
            <a:off x="-23093" y="6813376"/>
            <a:ext cx="12218268" cy="72008"/>
          </a:xfrm>
          <a:prstGeom prst="rect">
            <a:avLst/>
          </a:prstGeom>
          <a:solidFill>
            <a:srgbClr val="F29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086" name="圆角矩形 3"/>
          <p:cNvSpPr/>
          <p:nvPr/>
        </p:nvSpPr>
        <p:spPr>
          <a:xfrm>
            <a:off x="512962" y="2645937"/>
            <a:ext cx="2128241" cy="763567"/>
          </a:xfrm>
          <a:prstGeom prst="roundRect">
            <a:avLst>
              <a:gd name="adj" fmla="val 50000"/>
            </a:avLst>
          </a:prstGeom>
          <a:solidFill>
            <a:srgbClr val="F29421"/>
          </a:solidFill>
          <a:ln w="25400">
            <a:noFill/>
          </a:ln>
          <a:effectLst>
            <a:innerShdw blurRad="101600" dist="508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4" name="组合 4"/>
          <p:cNvGrpSpPr/>
          <p:nvPr/>
        </p:nvGrpSpPr>
        <p:grpSpPr>
          <a:xfrm>
            <a:off x="619579" y="2749502"/>
            <a:ext cx="2128241" cy="551970"/>
            <a:chOff x="1534493" y="3827144"/>
            <a:chExt cx="3327400" cy="862977"/>
          </a:xfrm>
          <a:effectLst>
            <a:outerShdw blurRad="101600" dist="50800" dir="2700000" algn="tl" rotWithShape="0">
              <a:prstClr val="black">
                <a:alpha val="30000"/>
              </a:prstClr>
            </a:outerShdw>
          </a:effectLst>
        </p:grpSpPr>
        <p:sp>
          <p:nvSpPr>
            <p:cNvPr id="1049087" name="圆角矩形 5"/>
            <p:cNvSpPr/>
            <p:nvPr/>
          </p:nvSpPr>
          <p:spPr>
            <a:xfrm>
              <a:off x="1534493" y="3827144"/>
              <a:ext cx="3327400" cy="862977"/>
            </a:xfrm>
            <a:prstGeom prst="roundRect">
              <a:avLst>
                <a:gd name="adj" fmla="val 50000"/>
              </a:avLst>
            </a:prstGeom>
            <a:gradFill>
              <a:gsLst>
                <a:gs pos="0">
                  <a:schemeClr val="bg1"/>
                </a:gs>
                <a:gs pos="100000">
                  <a:srgbClr val="EEEEEE"/>
                </a:gs>
              </a:gsLst>
              <a:lin ang="5400000" scaled="0"/>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8408D"/>
                </a:solidFill>
              </a:endParaRPr>
            </a:p>
          </p:txBody>
        </p:sp>
        <p:sp>
          <p:nvSpPr>
            <p:cNvPr id="1049088" name="圆角矩形 6"/>
            <p:cNvSpPr/>
            <p:nvPr/>
          </p:nvSpPr>
          <p:spPr>
            <a:xfrm>
              <a:off x="1599884" y="3878688"/>
              <a:ext cx="3200715" cy="759888"/>
            </a:xfrm>
            <a:prstGeom prst="roundRect">
              <a:avLst>
                <a:gd name="adj" fmla="val 50000"/>
              </a:avLst>
            </a:prstGeom>
            <a:gradFill>
              <a:gsLst>
                <a:gs pos="0">
                  <a:srgbClr val="EEEEEE"/>
                </a:gs>
                <a:gs pos="100000">
                  <a:schemeClr val="bg1"/>
                </a:gs>
              </a:gsLst>
              <a:lin ang="2700000" scaled="0"/>
            </a:gradFill>
            <a:ln w="25400">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8408D"/>
                </a:solidFill>
              </a:endParaRPr>
            </a:p>
          </p:txBody>
        </p:sp>
      </p:grpSp>
      <p:grpSp>
        <p:nvGrpSpPr>
          <p:cNvPr id="175" name="组合 7"/>
          <p:cNvGrpSpPr/>
          <p:nvPr/>
        </p:nvGrpSpPr>
        <p:grpSpPr>
          <a:xfrm>
            <a:off x="1529786" y="2363010"/>
            <a:ext cx="1320648" cy="1320648"/>
            <a:chOff x="2857448" y="1716847"/>
            <a:chExt cx="2064768" cy="2064768"/>
          </a:xfrm>
          <a:effectLst>
            <a:outerShdw blurRad="101600" dist="50800" dir="2700000" algn="tl" rotWithShape="0">
              <a:prstClr val="black">
                <a:alpha val="30000"/>
              </a:prstClr>
            </a:outerShdw>
          </a:effectLst>
        </p:grpSpPr>
        <p:sp>
          <p:nvSpPr>
            <p:cNvPr id="1049089" name="任意多边形 8"/>
            <p:cNvSpPr/>
            <p:nvPr/>
          </p:nvSpPr>
          <p:spPr>
            <a:xfrm>
              <a:off x="2857448" y="1716847"/>
              <a:ext cx="2064768" cy="2064768"/>
            </a:xfrm>
            <a:custGeom>
              <a:avLst/>
              <a:gdLst>
                <a:gd name="connsiteX0" fmla="*/ 996493 w 1992986"/>
                <a:gd name="connsiteY0" fmla="*/ 310736 h 1992986"/>
                <a:gd name="connsiteX1" fmla="*/ 333151 w 1992986"/>
                <a:gd name="connsiteY1" fmla="*/ 974078 h 1992986"/>
                <a:gd name="connsiteX2" fmla="*/ 996493 w 1992986"/>
                <a:gd name="connsiteY2" fmla="*/ 1637420 h 1992986"/>
                <a:gd name="connsiteX3" fmla="*/ 1659835 w 1992986"/>
                <a:gd name="connsiteY3" fmla="*/ 974078 h 1992986"/>
                <a:gd name="connsiteX4" fmla="*/ 996493 w 1992986"/>
                <a:gd name="connsiteY4" fmla="*/ 310736 h 1992986"/>
                <a:gd name="connsiteX5" fmla="*/ 996493 w 1992986"/>
                <a:gd name="connsiteY5" fmla="*/ 0 h 1992986"/>
                <a:gd name="connsiteX6" fmla="*/ 1992986 w 1992986"/>
                <a:gd name="connsiteY6" fmla="*/ 996493 h 1992986"/>
                <a:gd name="connsiteX7" fmla="*/ 996493 w 1992986"/>
                <a:gd name="connsiteY7" fmla="*/ 1992986 h 1992986"/>
                <a:gd name="connsiteX8" fmla="*/ 0 w 1992986"/>
                <a:gd name="connsiteY8" fmla="*/ 996493 h 1992986"/>
                <a:gd name="connsiteX9" fmla="*/ 996493 w 1992986"/>
                <a:gd name="connsiteY9" fmla="*/ 0 h 199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2986" h="1992986">
                  <a:moveTo>
                    <a:pt x="996493" y="310736"/>
                  </a:moveTo>
                  <a:cubicBezTo>
                    <a:pt x="630139" y="310736"/>
                    <a:pt x="333151" y="607724"/>
                    <a:pt x="333151" y="974078"/>
                  </a:cubicBezTo>
                  <a:cubicBezTo>
                    <a:pt x="333151" y="1340432"/>
                    <a:pt x="630139" y="1637420"/>
                    <a:pt x="996493" y="1637420"/>
                  </a:cubicBezTo>
                  <a:cubicBezTo>
                    <a:pt x="1362847" y="1637420"/>
                    <a:pt x="1659835" y="1340432"/>
                    <a:pt x="1659835" y="974078"/>
                  </a:cubicBezTo>
                  <a:cubicBezTo>
                    <a:pt x="1659835" y="607724"/>
                    <a:pt x="1362847" y="310736"/>
                    <a:pt x="996493" y="310736"/>
                  </a:cubicBezTo>
                  <a:close/>
                  <a:moveTo>
                    <a:pt x="996493" y="0"/>
                  </a:moveTo>
                  <a:cubicBezTo>
                    <a:pt x="1546841" y="0"/>
                    <a:pt x="1992986" y="446145"/>
                    <a:pt x="1992986" y="996493"/>
                  </a:cubicBezTo>
                  <a:cubicBezTo>
                    <a:pt x="1992986" y="1546841"/>
                    <a:pt x="1546841" y="1992986"/>
                    <a:pt x="996493" y="1992986"/>
                  </a:cubicBezTo>
                  <a:cubicBezTo>
                    <a:pt x="446145" y="1992986"/>
                    <a:pt x="0" y="1546841"/>
                    <a:pt x="0" y="996493"/>
                  </a:cubicBezTo>
                  <a:cubicBezTo>
                    <a:pt x="0" y="446145"/>
                    <a:pt x="446145" y="0"/>
                    <a:pt x="996493" y="0"/>
                  </a:cubicBezTo>
                  <a:close/>
                </a:path>
              </a:pathLst>
            </a:custGeom>
            <a:gradFill>
              <a:gsLst>
                <a:gs pos="0">
                  <a:schemeClr val="bg1"/>
                </a:gs>
                <a:gs pos="10000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090" name="任意多边形 9"/>
            <p:cNvSpPr/>
            <p:nvPr/>
          </p:nvSpPr>
          <p:spPr>
            <a:xfrm>
              <a:off x="2924313" y="1783712"/>
              <a:ext cx="1931038" cy="1931038"/>
            </a:xfrm>
            <a:custGeom>
              <a:avLst/>
              <a:gdLst>
                <a:gd name="connsiteX0" fmla="*/ 962496 w 1931038"/>
                <a:gd name="connsiteY0" fmla="*/ 279762 h 1931038"/>
                <a:gd name="connsiteX1" fmla="*/ 299154 w 1931038"/>
                <a:gd name="connsiteY1" fmla="*/ 943104 h 1931038"/>
                <a:gd name="connsiteX2" fmla="*/ 962496 w 1931038"/>
                <a:gd name="connsiteY2" fmla="*/ 1606446 h 1931038"/>
                <a:gd name="connsiteX3" fmla="*/ 1625838 w 1931038"/>
                <a:gd name="connsiteY3" fmla="*/ 943104 h 1931038"/>
                <a:gd name="connsiteX4" fmla="*/ 962496 w 1931038"/>
                <a:gd name="connsiteY4" fmla="*/ 279762 h 1931038"/>
                <a:gd name="connsiteX5" fmla="*/ 965519 w 1931038"/>
                <a:gd name="connsiteY5" fmla="*/ 0 h 1931038"/>
                <a:gd name="connsiteX6" fmla="*/ 1931038 w 1931038"/>
                <a:gd name="connsiteY6" fmla="*/ 965519 h 1931038"/>
                <a:gd name="connsiteX7" fmla="*/ 965519 w 1931038"/>
                <a:gd name="connsiteY7" fmla="*/ 1931038 h 1931038"/>
                <a:gd name="connsiteX8" fmla="*/ 0 w 1931038"/>
                <a:gd name="connsiteY8" fmla="*/ 965519 h 1931038"/>
                <a:gd name="connsiteX9" fmla="*/ 965519 w 1931038"/>
                <a:gd name="connsiteY9" fmla="*/ 0 h 1931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31038" h="1931038">
                  <a:moveTo>
                    <a:pt x="962496" y="279762"/>
                  </a:moveTo>
                  <a:cubicBezTo>
                    <a:pt x="596142" y="279762"/>
                    <a:pt x="299154" y="576750"/>
                    <a:pt x="299154" y="943104"/>
                  </a:cubicBezTo>
                  <a:cubicBezTo>
                    <a:pt x="299154" y="1309458"/>
                    <a:pt x="596142" y="1606446"/>
                    <a:pt x="962496" y="1606446"/>
                  </a:cubicBezTo>
                  <a:cubicBezTo>
                    <a:pt x="1328850" y="1606446"/>
                    <a:pt x="1625838" y="1309458"/>
                    <a:pt x="1625838" y="943104"/>
                  </a:cubicBezTo>
                  <a:cubicBezTo>
                    <a:pt x="1625838" y="576750"/>
                    <a:pt x="1328850" y="279762"/>
                    <a:pt x="962496" y="279762"/>
                  </a:cubicBezTo>
                  <a:close/>
                  <a:moveTo>
                    <a:pt x="965519" y="0"/>
                  </a:moveTo>
                  <a:cubicBezTo>
                    <a:pt x="1498760" y="0"/>
                    <a:pt x="1931038" y="432278"/>
                    <a:pt x="1931038" y="965519"/>
                  </a:cubicBezTo>
                  <a:cubicBezTo>
                    <a:pt x="1931038" y="1498760"/>
                    <a:pt x="1498760" y="1931038"/>
                    <a:pt x="965519" y="1931038"/>
                  </a:cubicBezTo>
                  <a:cubicBezTo>
                    <a:pt x="432278" y="1931038"/>
                    <a:pt x="0" y="1498760"/>
                    <a:pt x="0" y="965519"/>
                  </a:cubicBezTo>
                  <a:cubicBezTo>
                    <a:pt x="0" y="432278"/>
                    <a:pt x="432278" y="0"/>
                    <a:pt x="965519" y="0"/>
                  </a:cubicBezTo>
                  <a:close/>
                </a:path>
              </a:pathLst>
            </a:custGeom>
            <a:gradFill>
              <a:gsLst>
                <a:gs pos="0">
                  <a:srgbClr val="EFEFEF"/>
                </a:gs>
                <a:gs pos="100000">
                  <a:srgbClr val="E6E6E6"/>
                </a:gs>
              </a:gsLst>
              <a:lin ang="2700000" scaled="0"/>
            </a:gradFill>
            <a:ln w="12700">
              <a:gradFill>
                <a:gsLst>
                  <a:gs pos="0">
                    <a:srgbClr val="EEEEEE"/>
                  </a:gs>
                  <a:gs pos="100000">
                    <a:schemeClr val="bg1"/>
                  </a:gs>
                </a:gsLst>
                <a:lin ang="2700000" scaled="0"/>
              </a:gra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091" name="椭圆 10"/>
            <p:cNvSpPr/>
            <p:nvPr/>
          </p:nvSpPr>
          <p:spPr>
            <a:xfrm>
              <a:off x="3226490" y="2063474"/>
              <a:ext cx="1326684" cy="1326684"/>
            </a:xfrm>
            <a:prstGeom prst="ellipse">
              <a:avLst/>
            </a:prstGeom>
            <a:noFill/>
            <a:ln w="50800">
              <a:gradFill>
                <a:gsLst>
                  <a:gs pos="0">
                    <a:srgbClr val="DBDBDB"/>
                  </a:gs>
                  <a:gs pos="100000">
                    <a:schemeClr val="accent1">
                      <a:lumMod val="5000"/>
                      <a:lumOff val="95000"/>
                    </a:schemeClr>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49092" name="Freeform 78"/>
          <p:cNvSpPr>
            <a:spLocks noEditPoints="1"/>
          </p:cNvSpPr>
          <p:nvPr/>
        </p:nvSpPr>
        <p:spPr bwMode="auto">
          <a:xfrm>
            <a:off x="1906197" y="2782470"/>
            <a:ext cx="599664" cy="441858"/>
          </a:xfrm>
          <a:custGeom>
            <a:avLst/>
            <a:gdLst>
              <a:gd name="T0" fmla="*/ 151 w 152"/>
              <a:gd name="T1" fmla="*/ 112 h 112"/>
              <a:gd name="T2" fmla="*/ 117 w 152"/>
              <a:gd name="T3" fmla="*/ 112 h 112"/>
              <a:gd name="T4" fmla="*/ 113 w 152"/>
              <a:gd name="T5" fmla="*/ 70 h 112"/>
              <a:gd name="T6" fmla="*/ 95 w 152"/>
              <a:gd name="T7" fmla="*/ 65 h 112"/>
              <a:gd name="T8" fmla="*/ 103 w 152"/>
              <a:gd name="T9" fmla="*/ 59 h 112"/>
              <a:gd name="T10" fmla="*/ 98 w 152"/>
              <a:gd name="T11" fmla="*/ 48 h 112"/>
              <a:gd name="T12" fmla="*/ 94 w 152"/>
              <a:gd name="T13" fmla="*/ 43 h 112"/>
              <a:gd name="T14" fmla="*/ 97 w 152"/>
              <a:gd name="T15" fmla="*/ 36 h 112"/>
              <a:gd name="T16" fmla="*/ 96 w 152"/>
              <a:gd name="T17" fmla="*/ 26 h 112"/>
              <a:gd name="T18" fmla="*/ 114 w 152"/>
              <a:gd name="T19" fmla="*/ 12 h 112"/>
              <a:gd name="T20" fmla="*/ 133 w 152"/>
              <a:gd name="T21" fmla="*/ 26 h 112"/>
              <a:gd name="T22" fmla="*/ 132 w 152"/>
              <a:gd name="T23" fmla="*/ 36 h 112"/>
              <a:gd name="T24" fmla="*/ 135 w 152"/>
              <a:gd name="T25" fmla="*/ 43 h 112"/>
              <a:gd name="T26" fmla="*/ 131 w 152"/>
              <a:gd name="T27" fmla="*/ 48 h 112"/>
              <a:gd name="T28" fmla="*/ 126 w 152"/>
              <a:gd name="T29" fmla="*/ 59 h 112"/>
              <a:gd name="T30" fmla="*/ 126 w 152"/>
              <a:gd name="T31" fmla="*/ 68 h 112"/>
              <a:gd name="T32" fmla="*/ 138 w 152"/>
              <a:gd name="T33" fmla="*/ 73 h 112"/>
              <a:gd name="T34" fmla="*/ 150 w 152"/>
              <a:gd name="T35" fmla="*/ 84 h 112"/>
              <a:gd name="T36" fmla="*/ 151 w 152"/>
              <a:gd name="T37" fmla="*/ 112 h 112"/>
              <a:gd name="T38" fmla="*/ 79 w 152"/>
              <a:gd name="T39" fmla="*/ 69 h 112"/>
              <a:gd name="T40" fmla="*/ 66 w 152"/>
              <a:gd name="T41" fmla="*/ 63 h 112"/>
              <a:gd name="T42" fmla="*/ 66 w 152"/>
              <a:gd name="T43" fmla="*/ 53 h 112"/>
              <a:gd name="T44" fmla="*/ 71 w 152"/>
              <a:gd name="T45" fmla="*/ 41 h 112"/>
              <a:gd name="T46" fmla="*/ 76 w 152"/>
              <a:gd name="T47" fmla="*/ 35 h 112"/>
              <a:gd name="T48" fmla="*/ 73 w 152"/>
              <a:gd name="T49" fmla="*/ 28 h 112"/>
              <a:gd name="T50" fmla="*/ 73 w 152"/>
              <a:gd name="T51" fmla="*/ 17 h 112"/>
              <a:gd name="T52" fmla="*/ 53 w 152"/>
              <a:gd name="T53" fmla="*/ 0 h 112"/>
              <a:gd name="T54" fmla="*/ 32 w 152"/>
              <a:gd name="T55" fmla="*/ 17 h 112"/>
              <a:gd name="T56" fmla="*/ 33 w 152"/>
              <a:gd name="T57" fmla="*/ 28 h 112"/>
              <a:gd name="T58" fmla="*/ 30 w 152"/>
              <a:gd name="T59" fmla="*/ 35 h 112"/>
              <a:gd name="T60" fmla="*/ 35 w 152"/>
              <a:gd name="T61" fmla="*/ 41 h 112"/>
              <a:gd name="T62" fmla="*/ 40 w 152"/>
              <a:gd name="T63" fmla="*/ 53 h 112"/>
              <a:gd name="T64" fmla="*/ 40 w 152"/>
              <a:gd name="T65" fmla="*/ 63 h 112"/>
              <a:gd name="T66" fmla="*/ 27 w 152"/>
              <a:gd name="T67" fmla="*/ 69 h 112"/>
              <a:gd name="T68" fmla="*/ 3 w 152"/>
              <a:gd name="T69" fmla="*/ 81 h 112"/>
              <a:gd name="T70" fmla="*/ 1 w 152"/>
              <a:gd name="T71" fmla="*/ 112 h 112"/>
              <a:gd name="T72" fmla="*/ 53 w 152"/>
              <a:gd name="T73" fmla="*/ 112 h 112"/>
              <a:gd name="T74" fmla="*/ 104 w 152"/>
              <a:gd name="T75" fmla="*/ 112 h 112"/>
              <a:gd name="T76" fmla="*/ 102 w 152"/>
              <a:gd name="T77" fmla="*/ 81 h 112"/>
              <a:gd name="T78" fmla="*/ 79 w 152"/>
              <a:gd name="T79" fmla="*/ 6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2" h="112">
                <a:moveTo>
                  <a:pt x="151" y="112"/>
                </a:moveTo>
                <a:cubicBezTo>
                  <a:pt x="117" y="112"/>
                  <a:pt x="117" y="112"/>
                  <a:pt x="117" y="112"/>
                </a:cubicBezTo>
                <a:cubicBezTo>
                  <a:pt x="118" y="78"/>
                  <a:pt x="114" y="72"/>
                  <a:pt x="113" y="70"/>
                </a:cubicBezTo>
                <a:cubicBezTo>
                  <a:pt x="111" y="66"/>
                  <a:pt x="99" y="68"/>
                  <a:pt x="95" y="65"/>
                </a:cubicBezTo>
                <a:cubicBezTo>
                  <a:pt x="103" y="59"/>
                  <a:pt x="103" y="59"/>
                  <a:pt x="103" y="59"/>
                </a:cubicBezTo>
                <a:cubicBezTo>
                  <a:pt x="103" y="59"/>
                  <a:pt x="99" y="57"/>
                  <a:pt x="98" y="48"/>
                </a:cubicBezTo>
                <a:cubicBezTo>
                  <a:pt x="96" y="49"/>
                  <a:pt x="94" y="45"/>
                  <a:pt x="94" y="43"/>
                </a:cubicBezTo>
                <a:cubicBezTo>
                  <a:pt x="93" y="41"/>
                  <a:pt x="94" y="36"/>
                  <a:pt x="97" y="36"/>
                </a:cubicBezTo>
                <a:cubicBezTo>
                  <a:pt x="96" y="32"/>
                  <a:pt x="96" y="28"/>
                  <a:pt x="96" y="26"/>
                </a:cubicBezTo>
                <a:cubicBezTo>
                  <a:pt x="97" y="19"/>
                  <a:pt x="104" y="12"/>
                  <a:pt x="114" y="12"/>
                </a:cubicBezTo>
                <a:cubicBezTo>
                  <a:pt x="125" y="12"/>
                  <a:pt x="132" y="19"/>
                  <a:pt x="133" y="26"/>
                </a:cubicBezTo>
                <a:cubicBezTo>
                  <a:pt x="133" y="28"/>
                  <a:pt x="133" y="32"/>
                  <a:pt x="132" y="36"/>
                </a:cubicBezTo>
                <a:cubicBezTo>
                  <a:pt x="135" y="36"/>
                  <a:pt x="135" y="41"/>
                  <a:pt x="135" y="43"/>
                </a:cubicBezTo>
                <a:cubicBezTo>
                  <a:pt x="135" y="45"/>
                  <a:pt x="133" y="49"/>
                  <a:pt x="131" y="48"/>
                </a:cubicBezTo>
                <a:cubicBezTo>
                  <a:pt x="129" y="57"/>
                  <a:pt x="126" y="59"/>
                  <a:pt x="126" y="59"/>
                </a:cubicBezTo>
                <a:cubicBezTo>
                  <a:pt x="126" y="68"/>
                  <a:pt x="126" y="68"/>
                  <a:pt x="126" y="68"/>
                </a:cubicBezTo>
                <a:cubicBezTo>
                  <a:pt x="126" y="68"/>
                  <a:pt x="128" y="70"/>
                  <a:pt x="138" y="73"/>
                </a:cubicBezTo>
                <a:cubicBezTo>
                  <a:pt x="147" y="77"/>
                  <a:pt x="147" y="80"/>
                  <a:pt x="150" y="84"/>
                </a:cubicBezTo>
                <a:cubicBezTo>
                  <a:pt x="152" y="88"/>
                  <a:pt x="151" y="112"/>
                  <a:pt x="151" y="112"/>
                </a:cubicBezTo>
                <a:close/>
                <a:moveTo>
                  <a:pt x="79" y="69"/>
                </a:moveTo>
                <a:cubicBezTo>
                  <a:pt x="68" y="65"/>
                  <a:pt x="66" y="63"/>
                  <a:pt x="66" y="63"/>
                </a:cubicBezTo>
                <a:cubicBezTo>
                  <a:pt x="66" y="53"/>
                  <a:pt x="66" y="53"/>
                  <a:pt x="66" y="53"/>
                </a:cubicBezTo>
                <a:cubicBezTo>
                  <a:pt x="66" y="53"/>
                  <a:pt x="70" y="50"/>
                  <a:pt x="71" y="41"/>
                </a:cubicBezTo>
                <a:cubicBezTo>
                  <a:pt x="73" y="42"/>
                  <a:pt x="76" y="37"/>
                  <a:pt x="76" y="35"/>
                </a:cubicBezTo>
                <a:cubicBezTo>
                  <a:pt x="76" y="33"/>
                  <a:pt x="75" y="27"/>
                  <a:pt x="73" y="28"/>
                </a:cubicBezTo>
                <a:cubicBezTo>
                  <a:pt x="73" y="23"/>
                  <a:pt x="74" y="19"/>
                  <a:pt x="73" y="17"/>
                </a:cubicBezTo>
                <a:cubicBezTo>
                  <a:pt x="73" y="9"/>
                  <a:pt x="65" y="0"/>
                  <a:pt x="53" y="0"/>
                </a:cubicBezTo>
                <a:cubicBezTo>
                  <a:pt x="41" y="0"/>
                  <a:pt x="33" y="9"/>
                  <a:pt x="32" y="17"/>
                </a:cubicBezTo>
                <a:cubicBezTo>
                  <a:pt x="32" y="19"/>
                  <a:pt x="32" y="23"/>
                  <a:pt x="33" y="28"/>
                </a:cubicBezTo>
                <a:cubicBezTo>
                  <a:pt x="30" y="27"/>
                  <a:pt x="30" y="33"/>
                  <a:pt x="30" y="35"/>
                </a:cubicBezTo>
                <a:cubicBezTo>
                  <a:pt x="30" y="37"/>
                  <a:pt x="32" y="42"/>
                  <a:pt x="35" y="41"/>
                </a:cubicBezTo>
                <a:cubicBezTo>
                  <a:pt x="36" y="50"/>
                  <a:pt x="40" y="53"/>
                  <a:pt x="40" y="53"/>
                </a:cubicBezTo>
                <a:cubicBezTo>
                  <a:pt x="40" y="63"/>
                  <a:pt x="40" y="63"/>
                  <a:pt x="40" y="63"/>
                </a:cubicBezTo>
                <a:cubicBezTo>
                  <a:pt x="40" y="63"/>
                  <a:pt x="37" y="65"/>
                  <a:pt x="27" y="69"/>
                </a:cubicBezTo>
                <a:cubicBezTo>
                  <a:pt x="17" y="73"/>
                  <a:pt x="6" y="76"/>
                  <a:pt x="3" y="81"/>
                </a:cubicBezTo>
                <a:cubicBezTo>
                  <a:pt x="0" y="85"/>
                  <a:pt x="1" y="112"/>
                  <a:pt x="1" y="112"/>
                </a:cubicBezTo>
                <a:cubicBezTo>
                  <a:pt x="53" y="112"/>
                  <a:pt x="53" y="112"/>
                  <a:pt x="53" y="112"/>
                </a:cubicBezTo>
                <a:cubicBezTo>
                  <a:pt x="104" y="112"/>
                  <a:pt x="104" y="112"/>
                  <a:pt x="104" y="112"/>
                </a:cubicBezTo>
                <a:cubicBezTo>
                  <a:pt x="104" y="112"/>
                  <a:pt x="105" y="85"/>
                  <a:pt x="102" y="81"/>
                </a:cubicBezTo>
                <a:cubicBezTo>
                  <a:pt x="99" y="76"/>
                  <a:pt x="89" y="73"/>
                  <a:pt x="79" y="69"/>
                </a:cubicBezTo>
                <a:close/>
              </a:path>
            </a:pathLst>
          </a:custGeom>
          <a:solidFill>
            <a:srgbClr val="F2942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049093" name="矩形 12"/>
          <p:cNvSpPr/>
          <p:nvPr/>
        </p:nvSpPr>
        <p:spPr>
          <a:xfrm>
            <a:off x="720827" y="2838668"/>
            <a:ext cx="877163" cy="369332"/>
          </a:xfrm>
          <a:prstGeom prst="rect">
            <a:avLst/>
          </a:prstGeom>
        </p:spPr>
        <p:txBody>
          <a:bodyPr wrap="none">
            <a:spAutoFit/>
          </a:bodyPr>
          <a:lstStyle/>
          <a:p>
            <a:r>
              <a:rPr lang="zh-CN" altLang="en-US" b="1" dirty="0">
                <a:solidFill>
                  <a:srgbClr val="F29421"/>
                </a:solidFill>
                <a:latin typeface="微软雅黑" panose="020B0503020204020204" pitchFamily="34" charset="-122"/>
                <a:ea typeface="微软雅黑" panose="020B0503020204020204" pitchFamily="34" charset="-122"/>
              </a:rPr>
              <a:t>第四节</a:t>
            </a:r>
            <a:endParaRPr lang="zh-CN" altLang="en-US" b="1" dirty="0">
              <a:solidFill>
                <a:srgbClr val="F29421"/>
              </a:solidFill>
              <a:latin typeface="微软雅黑" panose="020B0503020204020204" pitchFamily="34" charset="-122"/>
              <a:ea typeface="微软雅黑" panose="020B0503020204020204" pitchFamily="34" charset="-122"/>
            </a:endParaRPr>
          </a:p>
        </p:txBody>
      </p:sp>
      <p:sp>
        <p:nvSpPr>
          <p:cNvPr id="1049094" name="文本框 67"/>
          <p:cNvSpPr txBox="1"/>
          <p:nvPr/>
        </p:nvSpPr>
        <p:spPr>
          <a:xfrm>
            <a:off x="604883" y="3790534"/>
            <a:ext cx="2137124" cy="461665"/>
          </a:xfrm>
          <a:prstGeom prst="rect">
            <a:avLst/>
          </a:prstGeom>
          <a:noFill/>
        </p:spPr>
        <p:txBody>
          <a:bodyPr wrap="non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回归数据</a:t>
            </a:r>
            <a:r>
              <a:rPr lang="en-US" altLang="zh-CN" sz="2400" b="1" dirty="0">
                <a:solidFill>
                  <a:schemeClr val="bg1"/>
                </a:solidFill>
                <a:latin typeface="微软雅黑" panose="020B0503020204020204" pitchFamily="34" charset="-122"/>
                <a:ea typeface="微软雅黑" panose="020B0503020204020204" pitchFamily="34" charset="-122"/>
              </a:rPr>
              <a:t>SVM</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1049095" name="矩形 14"/>
          <p:cNvSpPr/>
          <p:nvPr/>
        </p:nvSpPr>
        <p:spPr>
          <a:xfrm>
            <a:off x="626030" y="4313384"/>
            <a:ext cx="2043430" cy="570865"/>
          </a:xfrm>
          <a:prstGeom prst="rect">
            <a:avLst/>
          </a:prstGeom>
        </p:spPr>
        <p:txBody>
          <a:bodyPr wrap="square">
            <a:spAutoFit/>
          </a:bodyPr>
          <a:lstStyle/>
          <a:p>
            <a:pPr algn="just">
              <a:lnSpc>
                <a:spcPct val="130000"/>
              </a:lnSpc>
            </a:pPr>
            <a:r>
              <a:rPr lang="zh-CN" altLang="en-US" sz="1200" dirty="0">
                <a:solidFill>
                  <a:schemeClr val="bg1"/>
                </a:solidFill>
                <a:latin typeface="微软雅黑" panose="020B0503020204020204" pitchFamily="34" charset="-122"/>
                <a:ea typeface="微软雅黑" panose="020B0503020204020204" pitchFamily="34" charset="-122"/>
              </a:rPr>
              <a:t>考察不同模型参数对回归评价指标的影响</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049096" name="圆角矩形 18"/>
          <p:cNvSpPr/>
          <p:nvPr/>
        </p:nvSpPr>
        <p:spPr>
          <a:xfrm>
            <a:off x="5822909" y="1336312"/>
            <a:ext cx="4235118" cy="658908"/>
          </a:xfrm>
          <a:prstGeom prst="roundRect">
            <a:avLst>
              <a:gd name="adj" fmla="val 50000"/>
            </a:avLst>
          </a:prstGeom>
          <a:solidFill>
            <a:srgbClr val="F294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 </a:t>
            </a:r>
            <a:endParaRPr lang="zh-CN" altLang="en-US" sz="2800" dirty="0">
              <a:latin typeface="微软雅黑" panose="020B0503020204020204" pitchFamily="34" charset="-122"/>
              <a:ea typeface="微软雅黑" panose="020B0503020204020204" pitchFamily="34" charset="-122"/>
            </a:endParaRPr>
          </a:p>
        </p:txBody>
      </p:sp>
      <p:sp>
        <p:nvSpPr>
          <p:cNvPr id="1049097" name="椭圆 55"/>
          <p:cNvSpPr/>
          <p:nvPr/>
        </p:nvSpPr>
        <p:spPr>
          <a:xfrm>
            <a:off x="4923739" y="962725"/>
            <a:ext cx="1255448" cy="1255448"/>
          </a:xfrm>
          <a:prstGeom prst="ellipse">
            <a:avLst/>
          </a:prstGeom>
          <a:solidFill>
            <a:schemeClr val="bg1"/>
          </a:solidFill>
          <a:ln w="15875">
            <a:gradFill>
              <a:gsLst>
                <a:gs pos="0">
                  <a:schemeClr val="bg1"/>
                </a:gs>
                <a:gs pos="25000">
                  <a:schemeClr val="bg2"/>
                </a:gs>
                <a:gs pos="50000">
                  <a:schemeClr val="bg2">
                    <a:lumMod val="90000"/>
                  </a:schemeClr>
                </a:gs>
                <a:gs pos="75000">
                  <a:schemeClr val="bg2"/>
                </a:gs>
                <a:gs pos="100000">
                  <a:schemeClr val="bg1"/>
                </a:gs>
              </a:gsLst>
              <a:lin ang="5400000" scaled="1"/>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098" name="椭圆 56"/>
          <p:cNvSpPr/>
          <p:nvPr/>
        </p:nvSpPr>
        <p:spPr>
          <a:xfrm>
            <a:off x="5025531" y="1064310"/>
            <a:ext cx="1052278" cy="1052279"/>
          </a:xfrm>
          <a:prstGeom prst="ellipse">
            <a:avLst/>
          </a:prstGeom>
          <a:solidFill>
            <a:srgbClr val="F29421"/>
          </a:solidFill>
          <a:ln>
            <a:noFill/>
          </a:ln>
          <a:effectLst>
            <a:outerShdw blurRad="152400" dist="50800" dir="2700000" algn="tl" rotWithShape="0">
              <a:prstClr val="black">
                <a:alpha val="30000"/>
              </a:prstClr>
            </a:outerShdw>
          </a:effectLst>
          <a:scene3d>
            <a:camera prst="orthographicFront"/>
            <a:lightRig rig="threePt" dir="t"/>
          </a:scene3d>
          <a:sp3d prstMaterial="softEdge">
            <a:bevelT w="1270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099" name="TextBox 6"/>
          <p:cNvSpPr txBox="1"/>
          <p:nvPr/>
        </p:nvSpPr>
        <p:spPr>
          <a:xfrm>
            <a:off x="5379871" y="1263286"/>
            <a:ext cx="448425" cy="615553"/>
          </a:xfrm>
          <a:prstGeom prst="rect">
            <a:avLst/>
          </a:prstGeom>
          <a:noFill/>
        </p:spPr>
        <p:txBody>
          <a:bodyPr vert="horz" wrap="square" lIns="0" tIns="0" rIns="0" bIns="0" rtlCol="0" anchor="ctr">
            <a:spAutoFit/>
          </a:bodyPr>
          <a:lstStyle/>
          <a:p>
            <a:pPr algn="l"/>
            <a:r>
              <a:rPr lang="en-US" altLang="zh-CN" sz="4000" dirty="0">
                <a:solidFill>
                  <a:schemeClr val="bg1"/>
                </a:solidFill>
                <a:latin typeface="Impact" panose="020B0806030902050204" pitchFamily="34" charset="0"/>
                <a:ea typeface="微软雅黑" panose="020B0503020204020204" pitchFamily="34" charset="-122"/>
              </a:rPr>
              <a:t> 1</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1049100" name="矩形 58"/>
          <p:cNvSpPr/>
          <p:nvPr/>
        </p:nvSpPr>
        <p:spPr>
          <a:xfrm>
            <a:off x="6583228" y="1399722"/>
            <a:ext cx="2952328" cy="507957"/>
          </a:xfrm>
          <a:prstGeom prst="rect">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多项式函数阶数</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49101" name="椭圆 59"/>
          <p:cNvSpPr/>
          <p:nvPr/>
        </p:nvSpPr>
        <p:spPr>
          <a:xfrm>
            <a:off x="6313611" y="1590449"/>
            <a:ext cx="144016" cy="144016"/>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102" name="椭圆 60"/>
          <p:cNvSpPr/>
          <p:nvPr/>
        </p:nvSpPr>
        <p:spPr>
          <a:xfrm>
            <a:off x="9697987" y="1581755"/>
            <a:ext cx="144016" cy="144016"/>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6" name="组合 61"/>
          <p:cNvGrpSpPr/>
          <p:nvPr/>
        </p:nvGrpSpPr>
        <p:grpSpPr>
          <a:xfrm>
            <a:off x="4923739" y="921431"/>
            <a:ext cx="1320648" cy="1320648"/>
            <a:chOff x="2857448" y="1716847"/>
            <a:chExt cx="2064768" cy="2064768"/>
          </a:xfrm>
          <a:effectLst>
            <a:outerShdw blurRad="101600" dist="50800" dir="2700000" algn="tl" rotWithShape="0">
              <a:prstClr val="black">
                <a:alpha val="30000"/>
              </a:prstClr>
            </a:outerShdw>
          </a:effectLst>
        </p:grpSpPr>
        <p:sp>
          <p:nvSpPr>
            <p:cNvPr id="1049103" name="任意多边形 28"/>
            <p:cNvSpPr/>
            <p:nvPr/>
          </p:nvSpPr>
          <p:spPr>
            <a:xfrm>
              <a:off x="2857448" y="1716847"/>
              <a:ext cx="2064768" cy="2064768"/>
            </a:xfrm>
            <a:custGeom>
              <a:avLst/>
              <a:gdLst>
                <a:gd name="connsiteX0" fmla="*/ 996493 w 1992986"/>
                <a:gd name="connsiteY0" fmla="*/ 310736 h 1992986"/>
                <a:gd name="connsiteX1" fmla="*/ 333151 w 1992986"/>
                <a:gd name="connsiteY1" fmla="*/ 974078 h 1992986"/>
                <a:gd name="connsiteX2" fmla="*/ 996493 w 1992986"/>
                <a:gd name="connsiteY2" fmla="*/ 1637420 h 1992986"/>
                <a:gd name="connsiteX3" fmla="*/ 1659835 w 1992986"/>
                <a:gd name="connsiteY3" fmla="*/ 974078 h 1992986"/>
                <a:gd name="connsiteX4" fmla="*/ 996493 w 1992986"/>
                <a:gd name="connsiteY4" fmla="*/ 310736 h 1992986"/>
                <a:gd name="connsiteX5" fmla="*/ 996493 w 1992986"/>
                <a:gd name="connsiteY5" fmla="*/ 0 h 1992986"/>
                <a:gd name="connsiteX6" fmla="*/ 1992986 w 1992986"/>
                <a:gd name="connsiteY6" fmla="*/ 996493 h 1992986"/>
                <a:gd name="connsiteX7" fmla="*/ 996493 w 1992986"/>
                <a:gd name="connsiteY7" fmla="*/ 1992986 h 1992986"/>
                <a:gd name="connsiteX8" fmla="*/ 0 w 1992986"/>
                <a:gd name="connsiteY8" fmla="*/ 996493 h 1992986"/>
                <a:gd name="connsiteX9" fmla="*/ 996493 w 1992986"/>
                <a:gd name="connsiteY9" fmla="*/ 0 h 199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2986" h="1992986">
                  <a:moveTo>
                    <a:pt x="996493" y="310736"/>
                  </a:moveTo>
                  <a:cubicBezTo>
                    <a:pt x="630139" y="310736"/>
                    <a:pt x="333151" y="607724"/>
                    <a:pt x="333151" y="974078"/>
                  </a:cubicBezTo>
                  <a:cubicBezTo>
                    <a:pt x="333151" y="1340432"/>
                    <a:pt x="630139" y="1637420"/>
                    <a:pt x="996493" y="1637420"/>
                  </a:cubicBezTo>
                  <a:cubicBezTo>
                    <a:pt x="1362847" y="1637420"/>
                    <a:pt x="1659835" y="1340432"/>
                    <a:pt x="1659835" y="974078"/>
                  </a:cubicBezTo>
                  <a:cubicBezTo>
                    <a:pt x="1659835" y="607724"/>
                    <a:pt x="1362847" y="310736"/>
                    <a:pt x="996493" y="310736"/>
                  </a:cubicBezTo>
                  <a:close/>
                  <a:moveTo>
                    <a:pt x="996493" y="0"/>
                  </a:moveTo>
                  <a:cubicBezTo>
                    <a:pt x="1546841" y="0"/>
                    <a:pt x="1992986" y="446145"/>
                    <a:pt x="1992986" y="996493"/>
                  </a:cubicBezTo>
                  <a:cubicBezTo>
                    <a:pt x="1992986" y="1546841"/>
                    <a:pt x="1546841" y="1992986"/>
                    <a:pt x="996493" y="1992986"/>
                  </a:cubicBezTo>
                  <a:cubicBezTo>
                    <a:pt x="446145" y="1992986"/>
                    <a:pt x="0" y="1546841"/>
                    <a:pt x="0" y="996493"/>
                  </a:cubicBezTo>
                  <a:cubicBezTo>
                    <a:pt x="0" y="446145"/>
                    <a:pt x="446145" y="0"/>
                    <a:pt x="996493" y="0"/>
                  </a:cubicBezTo>
                  <a:close/>
                </a:path>
              </a:pathLst>
            </a:custGeom>
            <a:gradFill>
              <a:gsLst>
                <a:gs pos="0">
                  <a:schemeClr val="bg1"/>
                </a:gs>
                <a:gs pos="10000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104" name="任意多边形 29"/>
            <p:cNvSpPr/>
            <p:nvPr/>
          </p:nvSpPr>
          <p:spPr>
            <a:xfrm>
              <a:off x="2924313" y="1783712"/>
              <a:ext cx="1931038" cy="1931038"/>
            </a:xfrm>
            <a:custGeom>
              <a:avLst/>
              <a:gdLst>
                <a:gd name="connsiteX0" fmla="*/ 962496 w 1931038"/>
                <a:gd name="connsiteY0" fmla="*/ 279762 h 1931038"/>
                <a:gd name="connsiteX1" fmla="*/ 299154 w 1931038"/>
                <a:gd name="connsiteY1" fmla="*/ 943104 h 1931038"/>
                <a:gd name="connsiteX2" fmla="*/ 962496 w 1931038"/>
                <a:gd name="connsiteY2" fmla="*/ 1606446 h 1931038"/>
                <a:gd name="connsiteX3" fmla="*/ 1625838 w 1931038"/>
                <a:gd name="connsiteY3" fmla="*/ 943104 h 1931038"/>
                <a:gd name="connsiteX4" fmla="*/ 962496 w 1931038"/>
                <a:gd name="connsiteY4" fmla="*/ 279762 h 1931038"/>
                <a:gd name="connsiteX5" fmla="*/ 965519 w 1931038"/>
                <a:gd name="connsiteY5" fmla="*/ 0 h 1931038"/>
                <a:gd name="connsiteX6" fmla="*/ 1931038 w 1931038"/>
                <a:gd name="connsiteY6" fmla="*/ 965519 h 1931038"/>
                <a:gd name="connsiteX7" fmla="*/ 965519 w 1931038"/>
                <a:gd name="connsiteY7" fmla="*/ 1931038 h 1931038"/>
                <a:gd name="connsiteX8" fmla="*/ 0 w 1931038"/>
                <a:gd name="connsiteY8" fmla="*/ 965519 h 1931038"/>
                <a:gd name="connsiteX9" fmla="*/ 965519 w 1931038"/>
                <a:gd name="connsiteY9" fmla="*/ 0 h 1931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31038" h="1931038">
                  <a:moveTo>
                    <a:pt x="962496" y="279762"/>
                  </a:moveTo>
                  <a:cubicBezTo>
                    <a:pt x="596142" y="279762"/>
                    <a:pt x="299154" y="576750"/>
                    <a:pt x="299154" y="943104"/>
                  </a:cubicBezTo>
                  <a:cubicBezTo>
                    <a:pt x="299154" y="1309458"/>
                    <a:pt x="596142" y="1606446"/>
                    <a:pt x="962496" y="1606446"/>
                  </a:cubicBezTo>
                  <a:cubicBezTo>
                    <a:pt x="1328850" y="1606446"/>
                    <a:pt x="1625838" y="1309458"/>
                    <a:pt x="1625838" y="943104"/>
                  </a:cubicBezTo>
                  <a:cubicBezTo>
                    <a:pt x="1625838" y="576750"/>
                    <a:pt x="1328850" y="279762"/>
                    <a:pt x="962496" y="279762"/>
                  </a:cubicBezTo>
                  <a:close/>
                  <a:moveTo>
                    <a:pt x="965519" y="0"/>
                  </a:moveTo>
                  <a:cubicBezTo>
                    <a:pt x="1498760" y="0"/>
                    <a:pt x="1931038" y="432278"/>
                    <a:pt x="1931038" y="965519"/>
                  </a:cubicBezTo>
                  <a:cubicBezTo>
                    <a:pt x="1931038" y="1498760"/>
                    <a:pt x="1498760" y="1931038"/>
                    <a:pt x="965519" y="1931038"/>
                  </a:cubicBezTo>
                  <a:cubicBezTo>
                    <a:pt x="432278" y="1931038"/>
                    <a:pt x="0" y="1498760"/>
                    <a:pt x="0" y="965519"/>
                  </a:cubicBezTo>
                  <a:cubicBezTo>
                    <a:pt x="0" y="432278"/>
                    <a:pt x="432278" y="0"/>
                    <a:pt x="965519" y="0"/>
                  </a:cubicBezTo>
                  <a:close/>
                </a:path>
              </a:pathLst>
            </a:custGeom>
            <a:gradFill>
              <a:gsLst>
                <a:gs pos="0">
                  <a:srgbClr val="EFEFEF"/>
                </a:gs>
                <a:gs pos="100000">
                  <a:srgbClr val="E6E6E6"/>
                </a:gs>
              </a:gsLst>
              <a:lin ang="2700000" scaled="0"/>
            </a:gradFill>
            <a:ln w="12700">
              <a:gradFill>
                <a:gsLst>
                  <a:gs pos="0">
                    <a:srgbClr val="EEEEEE"/>
                  </a:gs>
                  <a:gs pos="100000">
                    <a:schemeClr val="bg1"/>
                  </a:gs>
                </a:gsLst>
                <a:lin ang="2700000" scaled="0"/>
              </a:gra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105" name="椭圆 64"/>
            <p:cNvSpPr/>
            <p:nvPr/>
          </p:nvSpPr>
          <p:spPr>
            <a:xfrm>
              <a:off x="3226490" y="2063474"/>
              <a:ext cx="1326684" cy="1326684"/>
            </a:xfrm>
            <a:prstGeom prst="ellipse">
              <a:avLst/>
            </a:prstGeom>
            <a:noFill/>
            <a:ln w="50800">
              <a:gradFill>
                <a:gsLst>
                  <a:gs pos="0">
                    <a:srgbClr val="DBDBDB"/>
                  </a:gs>
                  <a:gs pos="100000">
                    <a:schemeClr val="accent1">
                      <a:lumMod val="5000"/>
                      <a:lumOff val="95000"/>
                    </a:schemeClr>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49106" name="圆角矩形 31"/>
          <p:cNvSpPr/>
          <p:nvPr/>
        </p:nvSpPr>
        <p:spPr>
          <a:xfrm>
            <a:off x="5844629" y="2867079"/>
            <a:ext cx="4235118" cy="658908"/>
          </a:xfrm>
          <a:prstGeom prst="roundRect">
            <a:avLst>
              <a:gd name="adj" fmla="val 50000"/>
            </a:avLst>
          </a:prstGeom>
          <a:solidFill>
            <a:srgbClr val="F294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 </a:t>
            </a:r>
            <a:endParaRPr lang="zh-CN" altLang="en-US" sz="2800" dirty="0">
              <a:latin typeface="微软雅黑" panose="020B0503020204020204" pitchFamily="34" charset="-122"/>
              <a:ea typeface="微软雅黑" panose="020B0503020204020204" pitchFamily="34" charset="-122"/>
            </a:endParaRPr>
          </a:p>
        </p:txBody>
      </p:sp>
      <p:sp>
        <p:nvSpPr>
          <p:cNvPr id="1049107" name="椭圆 66"/>
          <p:cNvSpPr/>
          <p:nvPr/>
        </p:nvSpPr>
        <p:spPr>
          <a:xfrm>
            <a:off x="4945459" y="2493492"/>
            <a:ext cx="1255448" cy="1255448"/>
          </a:xfrm>
          <a:prstGeom prst="ellipse">
            <a:avLst/>
          </a:prstGeom>
          <a:solidFill>
            <a:schemeClr val="bg1"/>
          </a:solidFill>
          <a:ln w="15875">
            <a:gradFill>
              <a:gsLst>
                <a:gs pos="0">
                  <a:schemeClr val="bg1"/>
                </a:gs>
                <a:gs pos="25000">
                  <a:schemeClr val="bg2"/>
                </a:gs>
                <a:gs pos="50000">
                  <a:schemeClr val="bg2">
                    <a:lumMod val="90000"/>
                  </a:schemeClr>
                </a:gs>
                <a:gs pos="75000">
                  <a:schemeClr val="bg2"/>
                </a:gs>
                <a:gs pos="100000">
                  <a:schemeClr val="bg1"/>
                </a:gs>
              </a:gsLst>
              <a:lin ang="5400000" scaled="1"/>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108" name="椭圆 67"/>
          <p:cNvSpPr/>
          <p:nvPr/>
        </p:nvSpPr>
        <p:spPr>
          <a:xfrm>
            <a:off x="5047251" y="2595077"/>
            <a:ext cx="1052278" cy="1052279"/>
          </a:xfrm>
          <a:prstGeom prst="ellipse">
            <a:avLst/>
          </a:prstGeom>
          <a:solidFill>
            <a:srgbClr val="F29421"/>
          </a:solidFill>
          <a:ln>
            <a:noFill/>
          </a:ln>
          <a:effectLst>
            <a:outerShdw blurRad="152400" dist="50800" dir="2700000" algn="tl" rotWithShape="0">
              <a:prstClr val="black">
                <a:alpha val="30000"/>
              </a:prstClr>
            </a:outerShdw>
          </a:effectLst>
          <a:scene3d>
            <a:camera prst="orthographicFront"/>
            <a:lightRig rig="threePt" dir="t"/>
          </a:scene3d>
          <a:sp3d prstMaterial="softEdge">
            <a:bevelT w="1270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109" name="TextBox 6"/>
          <p:cNvSpPr txBox="1"/>
          <p:nvPr/>
        </p:nvSpPr>
        <p:spPr>
          <a:xfrm>
            <a:off x="5379871" y="2768979"/>
            <a:ext cx="448425" cy="615553"/>
          </a:xfrm>
          <a:prstGeom prst="rect">
            <a:avLst/>
          </a:prstGeom>
          <a:noFill/>
        </p:spPr>
        <p:txBody>
          <a:bodyPr vert="horz" wrap="square" lIns="0" tIns="0" rIns="0" bIns="0" rtlCol="0" anchor="ctr">
            <a:spAutoFit/>
          </a:bodyPr>
          <a:lstStyle/>
          <a:p>
            <a:pPr algn="l"/>
            <a:r>
              <a:rPr lang="en-US" altLang="zh-CN" sz="4000" dirty="0">
                <a:solidFill>
                  <a:schemeClr val="bg1"/>
                </a:solidFill>
                <a:latin typeface="Impact" panose="020B0806030902050204" pitchFamily="34" charset="0"/>
                <a:ea typeface="微软雅黑" panose="020B0503020204020204" pitchFamily="34" charset="-122"/>
              </a:rPr>
              <a:t> 2</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1049110" name="矩形 69"/>
          <p:cNvSpPr/>
          <p:nvPr/>
        </p:nvSpPr>
        <p:spPr>
          <a:xfrm>
            <a:off x="6623363" y="2942554"/>
            <a:ext cx="2952328" cy="507957"/>
          </a:xfrm>
          <a:prstGeom prst="rect">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正则化参数影响</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49111" name="椭圆 70"/>
          <p:cNvSpPr/>
          <p:nvPr/>
        </p:nvSpPr>
        <p:spPr>
          <a:xfrm>
            <a:off x="6335331" y="3121216"/>
            <a:ext cx="144016" cy="144016"/>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112" name="椭圆 71"/>
          <p:cNvSpPr/>
          <p:nvPr/>
        </p:nvSpPr>
        <p:spPr>
          <a:xfrm>
            <a:off x="9719707" y="3112522"/>
            <a:ext cx="144016" cy="144016"/>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7" name="组合 73"/>
          <p:cNvGrpSpPr/>
          <p:nvPr/>
        </p:nvGrpSpPr>
        <p:grpSpPr>
          <a:xfrm>
            <a:off x="4945459" y="2452198"/>
            <a:ext cx="1320648" cy="1320648"/>
            <a:chOff x="2857448" y="1716847"/>
            <a:chExt cx="2064768" cy="2064768"/>
          </a:xfrm>
          <a:effectLst>
            <a:outerShdw blurRad="101600" dist="50800" dir="2700000" algn="tl" rotWithShape="0">
              <a:prstClr val="black">
                <a:alpha val="30000"/>
              </a:prstClr>
            </a:outerShdw>
          </a:effectLst>
        </p:grpSpPr>
        <p:sp>
          <p:nvSpPr>
            <p:cNvPr id="1049113" name="任意多边形 41"/>
            <p:cNvSpPr/>
            <p:nvPr/>
          </p:nvSpPr>
          <p:spPr>
            <a:xfrm>
              <a:off x="2857448" y="1716847"/>
              <a:ext cx="2064768" cy="2064768"/>
            </a:xfrm>
            <a:custGeom>
              <a:avLst/>
              <a:gdLst>
                <a:gd name="connsiteX0" fmla="*/ 996493 w 1992986"/>
                <a:gd name="connsiteY0" fmla="*/ 310736 h 1992986"/>
                <a:gd name="connsiteX1" fmla="*/ 333151 w 1992986"/>
                <a:gd name="connsiteY1" fmla="*/ 974078 h 1992986"/>
                <a:gd name="connsiteX2" fmla="*/ 996493 w 1992986"/>
                <a:gd name="connsiteY2" fmla="*/ 1637420 h 1992986"/>
                <a:gd name="connsiteX3" fmla="*/ 1659835 w 1992986"/>
                <a:gd name="connsiteY3" fmla="*/ 974078 h 1992986"/>
                <a:gd name="connsiteX4" fmla="*/ 996493 w 1992986"/>
                <a:gd name="connsiteY4" fmla="*/ 310736 h 1992986"/>
                <a:gd name="connsiteX5" fmla="*/ 996493 w 1992986"/>
                <a:gd name="connsiteY5" fmla="*/ 0 h 1992986"/>
                <a:gd name="connsiteX6" fmla="*/ 1992986 w 1992986"/>
                <a:gd name="connsiteY6" fmla="*/ 996493 h 1992986"/>
                <a:gd name="connsiteX7" fmla="*/ 996493 w 1992986"/>
                <a:gd name="connsiteY7" fmla="*/ 1992986 h 1992986"/>
                <a:gd name="connsiteX8" fmla="*/ 0 w 1992986"/>
                <a:gd name="connsiteY8" fmla="*/ 996493 h 1992986"/>
                <a:gd name="connsiteX9" fmla="*/ 996493 w 1992986"/>
                <a:gd name="connsiteY9" fmla="*/ 0 h 199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2986" h="1992986">
                  <a:moveTo>
                    <a:pt x="996493" y="310736"/>
                  </a:moveTo>
                  <a:cubicBezTo>
                    <a:pt x="630139" y="310736"/>
                    <a:pt x="333151" y="607724"/>
                    <a:pt x="333151" y="974078"/>
                  </a:cubicBezTo>
                  <a:cubicBezTo>
                    <a:pt x="333151" y="1340432"/>
                    <a:pt x="630139" y="1637420"/>
                    <a:pt x="996493" y="1637420"/>
                  </a:cubicBezTo>
                  <a:cubicBezTo>
                    <a:pt x="1362847" y="1637420"/>
                    <a:pt x="1659835" y="1340432"/>
                    <a:pt x="1659835" y="974078"/>
                  </a:cubicBezTo>
                  <a:cubicBezTo>
                    <a:pt x="1659835" y="607724"/>
                    <a:pt x="1362847" y="310736"/>
                    <a:pt x="996493" y="310736"/>
                  </a:cubicBezTo>
                  <a:close/>
                  <a:moveTo>
                    <a:pt x="996493" y="0"/>
                  </a:moveTo>
                  <a:cubicBezTo>
                    <a:pt x="1546841" y="0"/>
                    <a:pt x="1992986" y="446145"/>
                    <a:pt x="1992986" y="996493"/>
                  </a:cubicBezTo>
                  <a:cubicBezTo>
                    <a:pt x="1992986" y="1546841"/>
                    <a:pt x="1546841" y="1992986"/>
                    <a:pt x="996493" y="1992986"/>
                  </a:cubicBezTo>
                  <a:cubicBezTo>
                    <a:pt x="446145" y="1992986"/>
                    <a:pt x="0" y="1546841"/>
                    <a:pt x="0" y="996493"/>
                  </a:cubicBezTo>
                  <a:cubicBezTo>
                    <a:pt x="0" y="446145"/>
                    <a:pt x="446145" y="0"/>
                    <a:pt x="996493" y="0"/>
                  </a:cubicBezTo>
                  <a:close/>
                </a:path>
              </a:pathLst>
            </a:custGeom>
            <a:gradFill>
              <a:gsLst>
                <a:gs pos="0">
                  <a:schemeClr val="bg1"/>
                </a:gs>
                <a:gs pos="10000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114" name="任意多边形 42"/>
            <p:cNvSpPr/>
            <p:nvPr/>
          </p:nvSpPr>
          <p:spPr>
            <a:xfrm>
              <a:off x="2924313" y="1783712"/>
              <a:ext cx="1931038" cy="1931038"/>
            </a:xfrm>
            <a:custGeom>
              <a:avLst/>
              <a:gdLst>
                <a:gd name="connsiteX0" fmla="*/ 962496 w 1931038"/>
                <a:gd name="connsiteY0" fmla="*/ 279762 h 1931038"/>
                <a:gd name="connsiteX1" fmla="*/ 299154 w 1931038"/>
                <a:gd name="connsiteY1" fmla="*/ 943104 h 1931038"/>
                <a:gd name="connsiteX2" fmla="*/ 962496 w 1931038"/>
                <a:gd name="connsiteY2" fmla="*/ 1606446 h 1931038"/>
                <a:gd name="connsiteX3" fmla="*/ 1625838 w 1931038"/>
                <a:gd name="connsiteY3" fmla="*/ 943104 h 1931038"/>
                <a:gd name="connsiteX4" fmla="*/ 962496 w 1931038"/>
                <a:gd name="connsiteY4" fmla="*/ 279762 h 1931038"/>
                <a:gd name="connsiteX5" fmla="*/ 965519 w 1931038"/>
                <a:gd name="connsiteY5" fmla="*/ 0 h 1931038"/>
                <a:gd name="connsiteX6" fmla="*/ 1931038 w 1931038"/>
                <a:gd name="connsiteY6" fmla="*/ 965519 h 1931038"/>
                <a:gd name="connsiteX7" fmla="*/ 965519 w 1931038"/>
                <a:gd name="connsiteY7" fmla="*/ 1931038 h 1931038"/>
                <a:gd name="connsiteX8" fmla="*/ 0 w 1931038"/>
                <a:gd name="connsiteY8" fmla="*/ 965519 h 1931038"/>
                <a:gd name="connsiteX9" fmla="*/ 965519 w 1931038"/>
                <a:gd name="connsiteY9" fmla="*/ 0 h 1931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31038" h="1931038">
                  <a:moveTo>
                    <a:pt x="962496" y="279762"/>
                  </a:moveTo>
                  <a:cubicBezTo>
                    <a:pt x="596142" y="279762"/>
                    <a:pt x="299154" y="576750"/>
                    <a:pt x="299154" y="943104"/>
                  </a:cubicBezTo>
                  <a:cubicBezTo>
                    <a:pt x="299154" y="1309458"/>
                    <a:pt x="596142" y="1606446"/>
                    <a:pt x="962496" y="1606446"/>
                  </a:cubicBezTo>
                  <a:cubicBezTo>
                    <a:pt x="1328850" y="1606446"/>
                    <a:pt x="1625838" y="1309458"/>
                    <a:pt x="1625838" y="943104"/>
                  </a:cubicBezTo>
                  <a:cubicBezTo>
                    <a:pt x="1625838" y="576750"/>
                    <a:pt x="1328850" y="279762"/>
                    <a:pt x="962496" y="279762"/>
                  </a:cubicBezTo>
                  <a:close/>
                  <a:moveTo>
                    <a:pt x="965519" y="0"/>
                  </a:moveTo>
                  <a:cubicBezTo>
                    <a:pt x="1498760" y="0"/>
                    <a:pt x="1931038" y="432278"/>
                    <a:pt x="1931038" y="965519"/>
                  </a:cubicBezTo>
                  <a:cubicBezTo>
                    <a:pt x="1931038" y="1498760"/>
                    <a:pt x="1498760" y="1931038"/>
                    <a:pt x="965519" y="1931038"/>
                  </a:cubicBezTo>
                  <a:cubicBezTo>
                    <a:pt x="432278" y="1931038"/>
                    <a:pt x="0" y="1498760"/>
                    <a:pt x="0" y="965519"/>
                  </a:cubicBezTo>
                  <a:cubicBezTo>
                    <a:pt x="0" y="432278"/>
                    <a:pt x="432278" y="0"/>
                    <a:pt x="965519" y="0"/>
                  </a:cubicBezTo>
                  <a:close/>
                </a:path>
              </a:pathLst>
            </a:custGeom>
            <a:gradFill>
              <a:gsLst>
                <a:gs pos="0">
                  <a:srgbClr val="EFEFEF"/>
                </a:gs>
                <a:gs pos="100000">
                  <a:srgbClr val="E6E6E6"/>
                </a:gs>
              </a:gsLst>
              <a:lin ang="2700000" scaled="0"/>
            </a:gradFill>
            <a:ln w="12700">
              <a:gradFill>
                <a:gsLst>
                  <a:gs pos="0">
                    <a:srgbClr val="EEEEEE"/>
                  </a:gs>
                  <a:gs pos="100000">
                    <a:schemeClr val="bg1"/>
                  </a:gs>
                </a:gsLst>
                <a:lin ang="2700000" scaled="0"/>
              </a:gra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115" name="椭圆 76"/>
            <p:cNvSpPr/>
            <p:nvPr/>
          </p:nvSpPr>
          <p:spPr>
            <a:xfrm>
              <a:off x="3226490" y="2063474"/>
              <a:ext cx="1326684" cy="1326684"/>
            </a:xfrm>
            <a:prstGeom prst="ellipse">
              <a:avLst/>
            </a:prstGeom>
            <a:noFill/>
            <a:ln w="50800">
              <a:gradFill>
                <a:gsLst>
                  <a:gs pos="0">
                    <a:srgbClr val="DBDBDB"/>
                  </a:gs>
                  <a:gs pos="100000">
                    <a:schemeClr val="accent1">
                      <a:lumMod val="5000"/>
                      <a:lumOff val="95000"/>
                    </a:schemeClr>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49116" name="圆角矩形 44"/>
          <p:cNvSpPr/>
          <p:nvPr/>
        </p:nvSpPr>
        <p:spPr>
          <a:xfrm>
            <a:off x="5844629" y="4379247"/>
            <a:ext cx="4235118" cy="658908"/>
          </a:xfrm>
          <a:prstGeom prst="roundRect">
            <a:avLst>
              <a:gd name="adj" fmla="val 50000"/>
            </a:avLst>
          </a:prstGeom>
          <a:solidFill>
            <a:srgbClr val="F294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 </a:t>
            </a:r>
            <a:endParaRPr lang="zh-CN" altLang="en-US" sz="2800" dirty="0">
              <a:latin typeface="微软雅黑" panose="020B0503020204020204" pitchFamily="34" charset="-122"/>
              <a:ea typeface="微软雅黑" panose="020B0503020204020204" pitchFamily="34" charset="-122"/>
            </a:endParaRPr>
          </a:p>
        </p:txBody>
      </p:sp>
      <p:sp>
        <p:nvSpPr>
          <p:cNvPr id="1049117" name="椭圆 78"/>
          <p:cNvSpPr/>
          <p:nvPr/>
        </p:nvSpPr>
        <p:spPr>
          <a:xfrm>
            <a:off x="4945459" y="4005660"/>
            <a:ext cx="1255448" cy="1255448"/>
          </a:xfrm>
          <a:prstGeom prst="ellipse">
            <a:avLst/>
          </a:prstGeom>
          <a:solidFill>
            <a:schemeClr val="bg1"/>
          </a:solidFill>
          <a:ln w="15875">
            <a:gradFill>
              <a:gsLst>
                <a:gs pos="0">
                  <a:schemeClr val="bg1"/>
                </a:gs>
                <a:gs pos="25000">
                  <a:schemeClr val="bg2"/>
                </a:gs>
                <a:gs pos="50000">
                  <a:schemeClr val="bg2">
                    <a:lumMod val="90000"/>
                  </a:schemeClr>
                </a:gs>
                <a:gs pos="75000">
                  <a:schemeClr val="bg2"/>
                </a:gs>
                <a:gs pos="100000">
                  <a:schemeClr val="bg1"/>
                </a:gs>
              </a:gsLst>
              <a:lin ang="5400000" scaled="1"/>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118" name="椭圆 79"/>
          <p:cNvSpPr/>
          <p:nvPr/>
        </p:nvSpPr>
        <p:spPr>
          <a:xfrm>
            <a:off x="5047251" y="4107245"/>
            <a:ext cx="1052278" cy="1052279"/>
          </a:xfrm>
          <a:prstGeom prst="ellipse">
            <a:avLst/>
          </a:prstGeom>
          <a:solidFill>
            <a:srgbClr val="F29421"/>
          </a:solidFill>
          <a:ln>
            <a:noFill/>
          </a:ln>
          <a:effectLst>
            <a:outerShdw blurRad="152400" dist="50800" dir="2700000" algn="tl" rotWithShape="0">
              <a:prstClr val="black">
                <a:alpha val="30000"/>
              </a:prstClr>
            </a:outerShdw>
          </a:effectLst>
          <a:scene3d>
            <a:camera prst="orthographicFront"/>
            <a:lightRig rig="threePt" dir="t"/>
          </a:scene3d>
          <a:sp3d prstMaterial="softEdge">
            <a:bevelT w="1270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119" name="TextBox 6"/>
          <p:cNvSpPr txBox="1"/>
          <p:nvPr/>
        </p:nvSpPr>
        <p:spPr>
          <a:xfrm>
            <a:off x="5379871" y="4303816"/>
            <a:ext cx="448425" cy="615553"/>
          </a:xfrm>
          <a:prstGeom prst="rect">
            <a:avLst/>
          </a:prstGeom>
          <a:noFill/>
        </p:spPr>
        <p:txBody>
          <a:bodyPr vert="horz" wrap="square" lIns="0" tIns="0" rIns="0" bIns="0" rtlCol="0" anchor="ctr">
            <a:spAutoFit/>
          </a:bodyPr>
          <a:lstStyle/>
          <a:p>
            <a:pPr algn="l"/>
            <a:r>
              <a:rPr lang="en-US" altLang="zh-CN" sz="4000" dirty="0">
                <a:solidFill>
                  <a:schemeClr val="bg1"/>
                </a:solidFill>
                <a:latin typeface="Impact" panose="020B0806030902050204" pitchFamily="34" charset="0"/>
                <a:ea typeface="微软雅黑" panose="020B0503020204020204" pitchFamily="34" charset="-122"/>
              </a:rPr>
              <a:t> 3</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1049120" name="矩形 81"/>
          <p:cNvSpPr/>
          <p:nvPr/>
        </p:nvSpPr>
        <p:spPr>
          <a:xfrm>
            <a:off x="6623363" y="4454722"/>
            <a:ext cx="2952328" cy="507957"/>
          </a:xfrm>
          <a:prstGeom prst="rect">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高斯核尺度参数</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49121" name="椭圆 82"/>
          <p:cNvSpPr/>
          <p:nvPr/>
        </p:nvSpPr>
        <p:spPr>
          <a:xfrm>
            <a:off x="6335331" y="4633384"/>
            <a:ext cx="144016" cy="144016"/>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122" name="椭圆 83"/>
          <p:cNvSpPr/>
          <p:nvPr/>
        </p:nvSpPr>
        <p:spPr>
          <a:xfrm>
            <a:off x="9719707" y="4624690"/>
            <a:ext cx="144016" cy="144016"/>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8" name="组合 85"/>
          <p:cNvGrpSpPr/>
          <p:nvPr/>
        </p:nvGrpSpPr>
        <p:grpSpPr>
          <a:xfrm>
            <a:off x="4945459" y="3964366"/>
            <a:ext cx="1320648" cy="1320648"/>
            <a:chOff x="2857448" y="1716847"/>
            <a:chExt cx="2064768" cy="2064768"/>
          </a:xfrm>
          <a:effectLst>
            <a:outerShdw blurRad="101600" dist="50800" dir="2700000" algn="tl" rotWithShape="0">
              <a:prstClr val="black">
                <a:alpha val="30000"/>
              </a:prstClr>
            </a:outerShdw>
          </a:effectLst>
        </p:grpSpPr>
        <p:sp>
          <p:nvSpPr>
            <p:cNvPr id="1049123" name="任意多边形 54"/>
            <p:cNvSpPr/>
            <p:nvPr/>
          </p:nvSpPr>
          <p:spPr>
            <a:xfrm>
              <a:off x="2857448" y="1716847"/>
              <a:ext cx="2064768" cy="2064768"/>
            </a:xfrm>
            <a:custGeom>
              <a:avLst/>
              <a:gdLst>
                <a:gd name="connsiteX0" fmla="*/ 996493 w 1992986"/>
                <a:gd name="connsiteY0" fmla="*/ 310736 h 1992986"/>
                <a:gd name="connsiteX1" fmla="*/ 333151 w 1992986"/>
                <a:gd name="connsiteY1" fmla="*/ 974078 h 1992986"/>
                <a:gd name="connsiteX2" fmla="*/ 996493 w 1992986"/>
                <a:gd name="connsiteY2" fmla="*/ 1637420 h 1992986"/>
                <a:gd name="connsiteX3" fmla="*/ 1659835 w 1992986"/>
                <a:gd name="connsiteY3" fmla="*/ 974078 h 1992986"/>
                <a:gd name="connsiteX4" fmla="*/ 996493 w 1992986"/>
                <a:gd name="connsiteY4" fmla="*/ 310736 h 1992986"/>
                <a:gd name="connsiteX5" fmla="*/ 996493 w 1992986"/>
                <a:gd name="connsiteY5" fmla="*/ 0 h 1992986"/>
                <a:gd name="connsiteX6" fmla="*/ 1992986 w 1992986"/>
                <a:gd name="connsiteY6" fmla="*/ 996493 h 1992986"/>
                <a:gd name="connsiteX7" fmla="*/ 996493 w 1992986"/>
                <a:gd name="connsiteY7" fmla="*/ 1992986 h 1992986"/>
                <a:gd name="connsiteX8" fmla="*/ 0 w 1992986"/>
                <a:gd name="connsiteY8" fmla="*/ 996493 h 1992986"/>
                <a:gd name="connsiteX9" fmla="*/ 996493 w 1992986"/>
                <a:gd name="connsiteY9" fmla="*/ 0 h 199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2986" h="1992986">
                  <a:moveTo>
                    <a:pt x="996493" y="310736"/>
                  </a:moveTo>
                  <a:cubicBezTo>
                    <a:pt x="630139" y="310736"/>
                    <a:pt x="333151" y="607724"/>
                    <a:pt x="333151" y="974078"/>
                  </a:cubicBezTo>
                  <a:cubicBezTo>
                    <a:pt x="333151" y="1340432"/>
                    <a:pt x="630139" y="1637420"/>
                    <a:pt x="996493" y="1637420"/>
                  </a:cubicBezTo>
                  <a:cubicBezTo>
                    <a:pt x="1362847" y="1637420"/>
                    <a:pt x="1659835" y="1340432"/>
                    <a:pt x="1659835" y="974078"/>
                  </a:cubicBezTo>
                  <a:cubicBezTo>
                    <a:pt x="1659835" y="607724"/>
                    <a:pt x="1362847" y="310736"/>
                    <a:pt x="996493" y="310736"/>
                  </a:cubicBezTo>
                  <a:close/>
                  <a:moveTo>
                    <a:pt x="996493" y="0"/>
                  </a:moveTo>
                  <a:cubicBezTo>
                    <a:pt x="1546841" y="0"/>
                    <a:pt x="1992986" y="446145"/>
                    <a:pt x="1992986" y="996493"/>
                  </a:cubicBezTo>
                  <a:cubicBezTo>
                    <a:pt x="1992986" y="1546841"/>
                    <a:pt x="1546841" y="1992986"/>
                    <a:pt x="996493" y="1992986"/>
                  </a:cubicBezTo>
                  <a:cubicBezTo>
                    <a:pt x="446145" y="1992986"/>
                    <a:pt x="0" y="1546841"/>
                    <a:pt x="0" y="996493"/>
                  </a:cubicBezTo>
                  <a:cubicBezTo>
                    <a:pt x="0" y="446145"/>
                    <a:pt x="446145" y="0"/>
                    <a:pt x="996493" y="0"/>
                  </a:cubicBezTo>
                  <a:close/>
                </a:path>
              </a:pathLst>
            </a:custGeom>
            <a:gradFill>
              <a:gsLst>
                <a:gs pos="0">
                  <a:schemeClr val="bg1"/>
                </a:gs>
                <a:gs pos="10000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124" name="任意多边形 55"/>
            <p:cNvSpPr/>
            <p:nvPr/>
          </p:nvSpPr>
          <p:spPr>
            <a:xfrm>
              <a:off x="2924313" y="1783712"/>
              <a:ext cx="1931038" cy="1931038"/>
            </a:xfrm>
            <a:custGeom>
              <a:avLst/>
              <a:gdLst>
                <a:gd name="connsiteX0" fmla="*/ 962496 w 1931038"/>
                <a:gd name="connsiteY0" fmla="*/ 279762 h 1931038"/>
                <a:gd name="connsiteX1" fmla="*/ 299154 w 1931038"/>
                <a:gd name="connsiteY1" fmla="*/ 943104 h 1931038"/>
                <a:gd name="connsiteX2" fmla="*/ 962496 w 1931038"/>
                <a:gd name="connsiteY2" fmla="*/ 1606446 h 1931038"/>
                <a:gd name="connsiteX3" fmla="*/ 1625838 w 1931038"/>
                <a:gd name="connsiteY3" fmla="*/ 943104 h 1931038"/>
                <a:gd name="connsiteX4" fmla="*/ 962496 w 1931038"/>
                <a:gd name="connsiteY4" fmla="*/ 279762 h 1931038"/>
                <a:gd name="connsiteX5" fmla="*/ 965519 w 1931038"/>
                <a:gd name="connsiteY5" fmla="*/ 0 h 1931038"/>
                <a:gd name="connsiteX6" fmla="*/ 1931038 w 1931038"/>
                <a:gd name="connsiteY6" fmla="*/ 965519 h 1931038"/>
                <a:gd name="connsiteX7" fmla="*/ 965519 w 1931038"/>
                <a:gd name="connsiteY7" fmla="*/ 1931038 h 1931038"/>
                <a:gd name="connsiteX8" fmla="*/ 0 w 1931038"/>
                <a:gd name="connsiteY8" fmla="*/ 965519 h 1931038"/>
                <a:gd name="connsiteX9" fmla="*/ 965519 w 1931038"/>
                <a:gd name="connsiteY9" fmla="*/ 0 h 1931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31038" h="1931038">
                  <a:moveTo>
                    <a:pt x="962496" y="279762"/>
                  </a:moveTo>
                  <a:cubicBezTo>
                    <a:pt x="596142" y="279762"/>
                    <a:pt x="299154" y="576750"/>
                    <a:pt x="299154" y="943104"/>
                  </a:cubicBezTo>
                  <a:cubicBezTo>
                    <a:pt x="299154" y="1309458"/>
                    <a:pt x="596142" y="1606446"/>
                    <a:pt x="962496" y="1606446"/>
                  </a:cubicBezTo>
                  <a:cubicBezTo>
                    <a:pt x="1328850" y="1606446"/>
                    <a:pt x="1625838" y="1309458"/>
                    <a:pt x="1625838" y="943104"/>
                  </a:cubicBezTo>
                  <a:cubicBezTo>
                    <a:pt x="1625838" y="576750"/>
                    <a:pt x="1328850" y="279762"/>
                    <a:pt x="962496" y="279762"/>
                  </a:cubicBezTo>
                  <a:close/>
                  <a:moveTo>
                    <a:pt x="965519" y="0"/>
                  </a:moveTo>
                  <a:cubicBezTo>
                    <a:pt x="1498760" y="0"/>
                    <a:pt x="1931038" y="432278"/>
                    <a:pt x="1931038" y="965519"/>
                  </a:cubicBezTo>
                  <a:cubicBezTo>
                    <a:pt x="1931038" y="1498760"/>
                    <a:pt x="1498760" y="1931038"/>
                    <a:pt x="965519" y="1931038"/>
                  </a:cubicBezTo>
                  <a:cubicBezTo>
                    <a:pt x="432278" y="1931038"/>
                    <a:pt x="0" y="1498760"/>
                    <a:pt x="0" y="965519"/>
                  </a:cubicBezTo>
                  <a:cubicBezTo>
                    <a:pt x="0" y="432278"/>
                    <a:pt x="432278" y="0"/>
                    <a:pt x="965519" y="0"/>
                  </a:cubicBezTo>
                  <a:close/>
                </a:path>
              </a:pathLst>
            </a:custGeom>
            <a:gradFill>
              <a:gsLst>
                <a:gs pos="0">
                  <a:srgbClr val="EFEFEF"/>
                </a:gs>
                <a:gs pos="100000">
                  <a:srgbClr val="E6E6E6"/>
                </a:gs>
              </a:gsLst>
              <a:lin ang="2700000" scaled="0"/>
            </a:gradFill>
            <a:ln w="12700">
              <a:gradFill>
                <a:gsLst>
                  <a:gs pos="0">
                    <a:srgbClr val="EEEEEE"/>
                  </a:gs>
                  <a:gs pos="100000">
                    <a:schemeClr val="bg1"/>
                  </a:gs>
                </a:gsLst>
                <a:lin ang="2700000" scaled="0"/>
              </a:gra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125" name="椭圆 88"/>
            <p:cNvSpPr/>
            <p:nvPr/>
          </p:nvSpPr>
          <p:spPr>
            <a:xfrm>
              <a:off x="3226490" y="2063474"/>
              <a:ext cx="1326684" cy="1326684"/>
            </a:xfrm>
            <a:prstGeom prst="ellipse">
              <a:avLst/>
            </a:prstGeom>
            <a:noFill/>
            <a:ln w="50800">
              <a:gradFill>
                <a:gsLst>
                  <a:gs pos="0">
                    <a:srgbClr val="DBDBDB"/>
                  </a:gs>
                  <a:gs pos="100000">
                    <a:schemeClr val="accent1">
                      <a:lumMod val="5000"/>
                      <a:lumOff val="95000"/>
                    </a:schemeClr>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31" name="图片 1"/>
          <p:cNvPicPr>
            <a:picLocks noChangeAspect="1"/>
          </p:cNvPicPr>
          <p:nvPr/>
        </p:nvPicPr>
        <p:blipFill>
          <a:blip r:embed="rId1"/>
          <a:stretch>
            <a:fillRect/>
          </a:stretch>
        </p:blipFill>
        <p:spPr>
          <a:xfrm>
            <a:off x="2349" y="-11741"/>
            <a:ext cx="12192826" cy="1006539"/>
          </a:xfrm>
          <a:prstGeom prst="rect">
            <a:avLst/>
          </a:prstGeom>
        </p:spPr>
      </p:pic>
      <p:sp>
        <p:nvSpPr>
          <p:cNvPr id="1049126" name="标题 3"/>
          <p:cNvSpPr txBox="1"/>
          <p:nvPr/>
        </p:nvSpPr>
        <p:spPr>
          <a:xfrm>
            <a:off x="408955" y="66427"/>
            <a:ext cx="3456384" cy="5542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a:solidFill>
                  <a:schemeClr val="bg1"/>
                </a:solidFill>
                <a:latin typeface="微软雅黑" panose="020B0503020204020204" pitchFamily="34" charset="-122"/>
                <a:ea typeface="微软雅黑" panose="020B0503020204020204" pitchFamily="34" charset="-122"/>
              </a:rPr>
              <a:t>数据集描述</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049127" name="矩形 3"/>
          <p:cNvSpPr/>
          <p:nvPr/>
        </p:nvSpPr>
        <p:spPr>
          <a:xfrm>
            <a:off x="-23093" y="6813376"/>
            <a:ext cx="12218268" cy="72008"/>
          </a:xfrm>
          <a:prstGeom prst="rect">
            <a:avLst/>
          </a:prstGeom>
          <a:solidFill>
            <a:srgbClr val="F29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128" name="文本框 49"/>
          <p:cNvSpPr txBox="1"/>
          <p:nvPr/>
        </p:nvSpPr>
        <p:spPr>
          <a:xfrm>
            <a:off x="7529744" y="962584"/>
            <a:ext cx="4694555" cy="2520370"/>
          </a:xfrm>
          <a:prstGeom prst="rect">
            <a:avLst/>
          </a:prstGeom>
          <a:noFill/>
        </p:spPr>
        <p:txBody>
          <a:bodyPr wrap="square" rtlCol="0">
            <a:spAutoFit/>
          </a:bodyPr>
          <a:lstStyle/>
          <a:p>
            <a:pPr>
              <a:lnSpc>
                <a:spcPct val="150000"/>
              </a:lnSpc>
            </a:pPr>
            <a:r>
              <a:rPr lang="zh-CN" altLang="en-US" dirty="0">
                <a:latin typeface="+mn-ea"/>
              </a:rPr>
              <a:t>数据指标：</a:t>
            </a:r>
            <a:endParaRPr lang="en-US" altLang="zh-CN" dirty="0">
              <a:latin typeface="+mn-ea"/>
            </a:endParaRPr>
          </a:p>
          <a:p>
            <a:pPr>
              <a:lnSpc>
                <a:spcPct val="150000"/>
              </a:lnSpc>
            </a:pPr>
            <a:r>
              <a:rPr lang="en-US" altLang="zh-CN" dirty="0">
                <a:latin typeface="+mn-ea"/>
              </a:rPr>
              <a:t>AT</a:t>
            </a:r>
            <a:r>
              <a:rPr lang="zh-CN" altLang="en-US" dirty="0">
                <a:latin typeface="+mn-ea"/>
              </a:rPr>
              <a:t>每小时平均环境变量温度；</a:t>
            </a:r>
            <a:r>
              <a:rPr lang="en-US" altLang="zh-CN" dirty="0">
                <a:latin typeface="+mn-ea"/>
              </a:rPr>
              <a:t>AP</a:t>
            </a:r>
            <a:r>
              <a:rPr lang="zh-CN" altLang="en-US" dirty="0">
                <a:latin typeface="+mn-ea"/>
              </a:rPr>
              <a:t>环境压力；</a:t>
            </a:r>
            <a:r>
              <a:rPr lang="en-US" altLang="zh-CN" dirty="0">
                <a:latin typeface="+mn-ea"/>
              </a:rPr>
              <a:t>RH</a:t>
            </a:r>
            <a:r>
              <a:rPr lang="zh-CN" altLang="en-US" dirty="0">
                <a:latin typeface="+mn-ea"/>
              </a:rPr>
              <a:t>相对湿度；</a:t>
            </a:r>
            <a:r>
              <a:rPr lang="en-US" altLang="zh-CN" dirty="0">
                <a:latin typeface="+mn-ea"/>
              </a:rPr>
              <a:t>V</a:t>
            </a:r>
            <a:r>
              <a:rPr lang="zh-CN" altLang="en-US" dirty="0">
                <a:latin typeface="+mn-ea"/>
              </a:rPr>
              <a:t>真空度</a:t>
            </a:r>
            <a:endParaRPr lang="en-US" altLang="zh-CN" dirty="0">
              <a:latin typeface="+mn-ea"/>
            </a:endParaRPr>
          </a:p>
          <a:p>
            <a:pPr>
              <a:lnSpc>
                <a:spcPct val="150000"/>
              </a:lnSpc>
            </a:pPr>
            <a:r>
              <a:rPr lang="zh-CN" altLang="en-US" dirty="0">
                <a:latin typeface="+mn-ea"/>
              </a:rPr>
              <a:t>预测变量：</a:t>
            </a:r>
            <a:r>
              <a:rPr lang="en-US" altLang="zh-CN" dirty="0">
                <a:latin typeface="+mn-ea"/>
              </a:rPr>
              <a:t>PE </a:t>
            </a:r>
            <a:r>
              <a:rPr lang="zh-CN" altLang="zh-CN" dirty="0">
                <a:latin typeface="+mn-ea"/>
              </a:rPr>
              <a:t>每小时电厂产出的电力</a:t>
            </a:r>
            <a:endParaRPr lang="zh-CN" altLang="en-US" dirty="0">
              <a:latin typeface="+mn-ea"/>
            </a:endParaRPr>
          </a:p>
          <a:p>
            <a:pPr>
              <a:lnSpc>
                <a:spcPct val="150000"/>
              </a:lnSpc>
            </a:pPr>
            <a:r>
              <a:rPr lang="zh-CN" altLang="en-US" dirty="0">
                <a:latin typeface="+mn-ea"/>
              </a:rPr>
              <a:t>采集时间：2006-2011年电厂满负荷工作时</a:t>
            </a:r>
            <a:endParaRPr lang="zh-CN" altLang="en-US" dirty="0">
              <a:latin typeface="+mn-ea"/>
            </a:endParaRPr>
          </a:p>
          <a:p>
            <a:pPr>
              <a:lnSpc>
                <a:spcPct val="150000"/>
              </a:lnSpc>
            </a:pPr>
            <a:r>
              <a:rPr lang="zh-CN" altLang="en-US" dirty="0">
                <a:latin typeface="+mn-ea"/>
              </a:rPr>
              <a:t>数据数量：共9568个数据点</a:t>
            </a:r>
            <a:endParaRPr lang="zh-CN" altLang="en-US" dirty="0">
              <a:latin typeface="+mn-ea"/>
            </a:endParaRPr>
          </a:p>
        </p:txBody>
      </p:sp>
      <p:pic>
        <p:nvPicPr>
          <p:cNvPr id="2097232" name="图片 12"/>
          <p:cNvPicPr>
            <a:picLocks noChangeAspect="1" noChangeArrowheads="1"/>
          </p:cNvPicPr>
          <p:nvPr/>
        </p:nvPicPr>
        <p:blipFill>
          <a:blip r:embed="rId2" cstate="print"/>
          <a:srcRect/>
          <a:stretch>
            <a:fillRect/>
          </a:stretch>
        </p:blipFill>
        <p:spPr>
          <a:xfrm>
            <a:off x="179527" y="1743054"/>
            <a:ext cx="7371623" cy="3479800"/>
          </a:xfrm>
          <a:prstGeom prst="rect">
            <a:avLst/>
          </a:prstGeom>
          <a:noFill/>
          <a:ln>
            <a:noFill/>
          </a:ln>
        </p:spPr>
      </p:pic>
      <p:pic>
        <p:nvPicPr>
          <p:cNvPr id="2097233" name="图片 1"/>
          <p:cNvPicPr>
            <a:picLocks noChangeAspect="1"/>
          </p:cNvPicPr>
          <p:nvPr/>
        </p:nvPicPr>
        <p:blipFill>
          <a:blip r:embed="rId3"/>
          <a:stretch>
            <a:fillRect/>
          </a:stretch>
        </p:blipFill>
        <p:spPr>
          <a:xfrm>
            <a:off x="7779713" y="4005064"/>
            <a:ext cx="3574458" cy="2126130"/>
          </a:xfrm>
          <a:prstGeom prst="rect">
            <a:avLst/>
          </a:prstGeom>
        </p:spPr>
      </p:pic>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49127"/>
                                        </p:tgtEl>
                                        <p:attrNameLst>
                                          <p:attrName>style.visibility</p:attrName>
                                        </p:attrNameLst>
                                      </p:cBhvr>
                                      <p:to>
                                        <p:strVal val="visible"/>
                                      </p:to>
                                    </p:set>
                                    <p:anim calcmode="lin" valueType="num">
                                      <p:cBhvr additive="base">
                                        <p:cTn id="7" dur="500" fill="hold"/>
                                        <p:tgtEl>
                                          <p:spTgt spid="1049127"/>
                                        </p:tgtEl>
                                        <p:attrNameLst>
                                          <p:attrName>ppt_x</p:attrName>
                                        </p:attrNameLst>
                                      </p:cBhvr>
                                      <p:tavLst>
                                        <p:tav tm="0">
                                          <p:val>
                                            <p:strVal val="#ppt_x"/>
                                          </p:val>
                                        </p:tav>
                                        <p:tav tm="100000">
                                          <p:val>
                                            <p:strVal val="#ppt_x"/>
                                          </p:val>
                                        </p:tav>
                                      </p:tavLst>
                                    </p:anim>
                                    <p:anim calcmode="lin" valueType="num">
                                      <p:cBhvr additive="base">
                                        <p:cTn id="8" dur="500" fill="hold"/>
                                        <p:tgtEl>
                                          <p:spTgt spid="10491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27"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34" name="图片 1"/>
          <p:cNvPicPr>
            <a:picLocks noChangeAspect="1"/>
          </p:cNvPicPr>
          <p:nvPr/>
        </p:nvPicPr>
        <p:blipFill>
          <a:blip r:embed="rId1"/>
          <a:stretch>
            <a:fillRect/>
          </a:stretch>
        </p:blipFill>
        <p:spPr>
          <a:xfrm>
            <a:off x="2349" y="-11741"/>
            <a:ext cx="12192826" cy="1006539"/>
          </a:xfrm>
          <a:prstGeom prst="rect">
            <a:avLst/>
          </a:prstGeom>
        </p:spPr>
      </p:pic>
      <p:sp>
        <p:nvSpPr>
          <p:cNvPr id="1049132" name="标题 3"/>
          <p:cNvSpPr txBox="1"/>
          <p:nvPr/>
        </p:nvSpPr>
        <p:spPr>
          <a:xfrm>
            <a:off x="408955" y="66427"/>
            <a:ext cx="3456384" cy="5542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a:solidFill>
                  <a:schemeClr val="bg1"/>
                </a:solidFill>
                <a:latin typeface="微软雅黑" panose="020B0503020204020204" pitchFamily="34" charset="-122"/>
                <a:ea typeface="微软雅黑" panose="020B0503020204020204" pitchFamily="34" charset="-122"/>
              </a:rPr>
              <a:t>数据集描述</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049133" name="矩形 3"/>
          <p:cNvSpPr/>
          <p:nvPr/>
        </p:nvSpPr>
        <p:spPr>
          <a:xfrm>
            <a:off x="-23093" y="6813376"/>
            <a:ext cx="12218268" cy="72008"/>
          </a:xfrm>
          <a:prstGeom prst="rect">
            <a:avLst/>
          </a:prstGeom>
          <a:solidFill>
            <a:srgbClr val="F29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97235" name="图片 2"/>
          <p:cNvPicPr>
            <a:picLocks noChangeAspect="1"/>
          </p:cNvPicPr>
          <p:nvPr/>
        </p:nvPicPr>
        <p:blipFill>
          <a:blip r:embed="rId2"/>
          <a:stretch>
            <a:fillRect/>
          </a:stretch>
        </p:blipFill>
        <p:spPr>
          <a:xfrm>
            <a:off x="1512591" y="1604975"/>
            <a:ext cx="6315032" cy="3635474"/>
          </a:xfrm>
          <a:prstGeom prst="rect">
            <a:avLst/>
          </a:prstGeom>
        </p:spPr>
      </p:pic>
      <p:sp>
        <p:nvSpPr>
          <p:cNvPr id="1049134" name="文本框 12"/>
          <p:cNvSpPr txBox="1"/>
          <p:nvPr/>
        </p:nvSpPr>
        <p:spPr>
          <a:xfrm>
            <a:off x="3577307" y="5500582"/>
            <a:ext cx="2854960" cy="368300"/>
          </a:xfrm>
          <a:prstGeom prst="rect">
            <a:avLst/>
          </a:prstGeom>
          <a:noFill/>
        </p:spPr>
        <p:txBody>
          <a:bodyPr wrap="square" rtlCol="0">
            <a:spAutoFit/>
          </a:bodyPr>
          <a:lstStyle/>
          <a:p>
            <a:r>
              <a:rPr lang="zh-CN" altLang="en-US" b="1" dirty="0"/>
              <a:t>皮尔逊相关系数图</a:t>
            </a:r>
            <a:endParaRPr lang="zh-CN" altLang="en-US" b="1" dirty="0"/>
          </a:p>
        </p:txBody>
      </p:sp>
      <p:sp>
        <p:nvSpPr>
          <p:cNvPr id="1049135" name="文本框 13"/>
          <p:cNvSpPr txBox="1"/>
          <p:nvPr/>
        </p:nvSpPr>
        <p:spPr>
          <a:xfrm>
            <a:off x="8833891" y="3140968"/>
            <a:ext cx="2592557" cy="369332"/>
          </a:xfrm>
          <a:prstGeom prst="rect">
            <a:avLst/>
          </a:prstGeom>
          <a:noFill/>
        </p:spPr>
        <p:txBody>
          <a:bodyPr wrap="square" rtlCol="0">
            <a:spAutoFit/>
          </a:bodyPr>
          <a:lstStyle/>
          <a:p>
            <a:r>
              <a:rPr lang="zh-CN" altLang="en-US" b="1" dirty="0">
                <a:solidFill>
                  <a:schemeClr val="tx2">
                    <a:lumMod val="60000"/>
                    <a:lumOff val="40000"/>
                  </a:schemeClr>
                </a:solidFill>
              </a:rPr>
              <a:t>AT和PE具有高度相关性</a:t>
            </a:r>
            <a:endParaRPr lang="zh-CN" altLang="en-US" b="1" dirty="0">
              <a:solidFill>
                <a:schemeClr val="tx2">
                  <a:lumMod val="60000"/>
                  <a:lumOff val="40000"/>
                </a:schemeClr>
              </a:solidFill>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49133"/>
                                        </p:tgtEl>
                                        <p:attrNameLst>
                                          <p:attrName>style.visibility</p:attrName>
                                        </p:attrNameLst>
                                      </p:cBhvr>
                                      <p:to>
                                        <p:strVal val="visible"/>
                                      </p:to>
                                    </p:set>
                                    <p:anim calcmode="lin" valueType="num">
                                      <p:cBhvr additive="base">
                                        <p:cTn id="7" dur="500" fill="hold"/>
                                        <p:tgtEl>
                                          <p:spTgt spid="1049133"/>
                                        </p:tgtEl>
                                        <p:attrNameLst>
                                          <p:attrName>ppt_x</p:attrName>
                                        </p:attrNameLst>
                                      </p:cBhvr>
                                      <p:tavLst>
                                        <p:tav tm="0">
                                          <p:val>
                                            <p:strVal val="#ppt_x"/>
                                          </p:val>
                                        </p:tav>
                                        <p:tav tm="100000">
                                          <p:val>
                                            <p:strVal val="#ppt_x"/>
                                          </p:val>
                                        </p:tav>
                                      </p:tavLst>
                                    </p:anim>
                                    <p:anim calcmode="lin" valueType="num">
                                      <p:cBhvr additive="base">
                                        <p:cTn id="8" dur="500" fill="hold"/>
                                        <p:tgtEl>
                                          <p:spTgt spid="10491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3" presetClass="entr" presetSubtype="16" fill="hold" grpId="0" nodeType="clickEffect">
                                  <p:stCondLst>
                                    <p:cond delay="0"/>
                                  </p:stCondLst>
                                  <p:childTnLst>
                                    <p:set>
                                      <p:cBhvr>
                                        <p:cTn id="12" dur="1" fill="hold">
                                          <p:stCondLst>
                                            <p:cond delay="0"/>
                                          </p:stCondLst>
                                        </p:cTn>
                                        <p:tgtEl>
                                          <p:spTgt spid="1049135"/>
                                        </p:tgtEl>
                                        <p:attrNameLst>
                                          <p:attrName>style.visibility</p:attrName>
                                        </p:attrNameLst>
                                      </p:cBhvr>
                                      <p:to>
                                        <p:strVal val="visible"/>
                                      </p:to>
                                    </p:set>
                                    <p:animEffect transition="in" filter="plus(in)">
                                      <p:cBhvr>
                                        <p:cTn id="13" dur="2000"/>
                                        <p:tgtEl>
                                          <p:spTgt spid="1049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33" grpId="0" bldLvl="0" animBg="1"/>
      <p:bldP spid="1049135" grpId="0"/>
      <p:bldP spid="1049135"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4" name="图片 4"/>
          <p:cNvPicPr>
            <a:picLocks noChangeAspect="1"/>
          </p:cNvPicPr>
          <p:nvPr/>
        </p:nvPicPr>
        <p:blipFill>
          <a:blip r:embed="rId1"/>
          <a:stretch>
            <a:fillRect/>
          </a:stretch>
        </p:blipFill>
        <p:spPr>
          <a:xfrm>
            <a:off x="0" y="428"/>
            <a:ext cx="3606349" cy="6857143"/>
          </a:xfrm>
          <a:prstGeom prst="rect">
            <a:avLst/>
          </a:prstGeom>
        </p:spPr>
      </p:pic>
      <p:sp>
        <p:nvSpPr>
          <p:cNvPr id="1048647" name="矩形 3"/>
          <p:cNvSpPr/>
          <p:nvPr/>
        </p:nvSpPr>
        <p:spPr>
          <a:xfrm>
            <a:off x="-23093" y="6813376"/>
            <a:ext cx="12218268" cy="72008"/>
          </a:xfrm>
          <a:prstGeom prst="rect">
            <a:avLst/>
          </a:prstGeom>
          <a:solidFill>
            <a:srgbClr val="F29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48" name="圆角矩形 6"/>
          <p:cNvSpPr/>
          <p:nvPr/>
        </p:nvSpPr>
        <p:spPr>
          <a:xfrm>
            <a:off x="512962" y="2645937"/>
            <a:ext cx="2128241" cy="763567"/>
          </a:xfrm>
          <a:prstGeom prst="roundRect">
            <a:avLst>
              <a:gd name="adj" fmla="val 50000"/>
            </a:avLst>
          </a:prstGeom>
          <a:solidFill>
            <a:srgbClr val="F29421"/>
          </a:solidFill>
          <a:ln w="25400">
            <a:noFill/>
          </a:ln>
          <a:effectLst>
            <a:innerShdw blurRad="101600" dist="508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7" name="组合 7"/>
          <p:cNvGrpSpPr/>
          <p:nvPr/>
        </p:nvGrpSpPr>
        <p:grpSpPr>
          <a:xfrm>
            <a:off x="619579" y="2749502"/>
            <a:ext cx="2128241" cy="551970"/>
            <a:chOff x="1534493" y="3827144"/>
            <a:chExt cx="3327400" cy="862977"/>
          </a:xfrm>
          <a:effectLst>
            <a:outerShdw blurRad="101600" dist="50800" dir="2700000" algn="tl" rotWithShape="0">
              <a:prstClr val="black">
                <a:alpha val="30000"/>
              </a:prstClr>
            </a:outerShdw>
          </a:effectLst>
        </p:grpSpPr>
        <p:sp>
          <p:nvSpPr>
            <p:cNvPr id="1048649" name="圆角矩形 8"/>
            <p:cNvSpPr/>
            <p:nvPr/>
          </p:nvSpPr>
          <p:spPr>
            <a:xfrm>
              <a:off x="1534493" y="3827144"/>
              <a:ext cx="3327400" cy="862977"/>
            </a:xfrm>
            <a:prstGeom prst="roundRect">
              <a:avLst>
                <a:gd name="adj" fmla="val 50000"/>
              </a:avLst>
            </a:prstGeom>
            <a:gradFill>
              <a:gsLst>
                <a:gs pos="0">
                  <a:schemeClr val="bg1"/>
                </a:gs>
                <a:gs pos="100000">
                  <a:srgbClr val="EEEEEE"/>
                </a:gs>
              </a:gsLst>
              <a:lin ang="5400000" scaled="0"/>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8408D"/>
                </a:solidFill>
              </a:endParaRPr>
            </a:p>
          </p:txBody>
        </p:sp>
        <p:sp>
          <p:nvSpPr>
            <p:cNvPr id="1048650" name="圆角矩形 9"/>
            <p:cNvSpPr/>
            <p:nvPr/>
          </p:nvSpPr>
          <p:spPr>
            <a:xfrm>
              <a:off x="1599884" y="3878688"/>
              <a:ext cx="3200715" cy="759888"/>
            </a:xfrm>
            <a:prstGeom prst="roundRect">
              <a:avLst>
                <a:gd name="adj" fmla="val 50000"/>
              </a:avLst>
            </a:prstGeom>
            <a:gradFill>
              <a:gsLst>
                <a:gs pos="0">
                  <a:srgbClr val="EEEEEE"/>
                </a:gs>
                <a:gs pos="100000">
                  <a:schemeClr val="bg1"/>
                </a:gs>
              </a:gsLst>
              <a:lin ang="2700000" scaled="0"/>
            </a:gradFill>
            <a:ln w="25400">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8408D"/>
                </a:solidFill>
              </a:endParaRPr>
            </a:p>
          </p:txBody>
        </p:sp>
      </p:grpSp>
      <p:grpSp>
        <p:nvGrpSpPr>
          <p:cNvPr id="78" name="组合 10"/>
          <p:cNvGrpSpPr/>
          <p:nvPr/>
        </p:nvGrpSpPr>
        <p:grpSpPr>
          <a:xfrm>
            <a:off x="1529786" y="2363010"/>
            <a:ext cx="1320648" cy="1320648"/>
            <a:chOff x="2857448" y="1716847"/>
            <a:chExt cx="2064768" cy="2064768"/>
          </a:xfrm>
          <a:effectLst>
            <a:outerShdw blurRad="101600" dist="50800" dir="2700000" algn="tl" rotWithShape="0">
              <a:prstClr val="black">
                <a:alpha val="30000"/>
              </a:prstClr>
            </a:outerShdw>
          </a:effectLst>
        </p:grpSpPr>
        <p:sp>
          <p:nvSpPr>
            <p:cNvPr id="1048651" name="任意多边形 11"/>
            <p:cNvSpPr/>
            <p:nvPr/>
          </p:nvSpPr>
          <p:spPr>
            <a:xfrm>
              <a:off x="2857448" y="1716847"/>
              <a:ext cx="2064768" cy="2064768"/>
            </a:xfrm>
            <a:custGeom>
              <a:avLst/>
              <a:gdLst>
                <a:gd name="connsiteX0" fmla="*/ 996493 w 1992986"/>
                <a:gd name="connsiteY0" fmla="*/ 310736 h 1992986"/>
                <a:gd name="connsiteX1" fmla="*/ 333151 w 1992986"/>
                <a:gd name="connsiteY1" fmla="*/ 974078 h 1992986"/>
                <a:gd name="connsiteX2" fmla="*/ 996493 w 1992986"/>
                <a:gd name="connsiteY2" fmla="*/ 1637420 h 1992986"/>
                <a:gd name="connsiteX3" fmla="*/ 1659835 w 1992986"/>
                <a:gd name="connsiteY3" fmla="*/ 974078 h 1992986"/>
                <a:gd name="connsiteX4" fmla="*/ 996493 w 1992986"/>
                <a:gd name="connsiteY4" fmla="*/ 310736 h 1992986"/>
                <a:gd name="connsiteX5" fmla="*/ 996493 w 1992986"/>
                <a:gd name="connsiteY5" fmla="*/ 0 h 1992986"/>
                <a:gd name="connsiteX6" fmla="*/ 1992986 w 1992986"/>
                <a:gd name="connsiteY6" fmla="*/ 996493 h 1992986"/>
                <a:gd name="connsiteX7" fmla="*/ 996493 w 1992986"/>
                <a:gd name="connsiteY7" fmla="*/ 1992986 h 1992986"/>
                <a:gd name="connsiteX8" fmla="*/ 0 w 1992986"/>
                <a:gd name="connsiteY8" fmla="*/ 996493 h 1992986"/>
                <a:gd name="connsiteX9" fmla="*/ 996493 w 1992986"/>
                <a:gd name="connsiteY9" fmla="*/ 0 h 199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2986" h="1992986">
                  <a:moveTo>
                    <a:pt x="996493" y="310736"/>
                  </a:moveTo>
                  <a:cubicBezTo>
                    <a:pt x="630139" y="310736"/>
                    <a:pt x="333151" y="607724"/>
                    <a:pt x="333151" y="974078"/>
                  </a:cubicBezTo>
                  <a:cubicBezTo>
                    <a:pt x="333151" y="1340432"/>
                    <a:pt x="630139" y="1637420"/>
                    <a:pt x="996493" y="1637420"/>
                  </a:cubicBezTo>
                  <a:cubicBezTo>
                    <a:pt x="1362847" y="1637420"/>
                    <a:pt x="1659835" y="1340432"/>
                    <a:pt x="1659835" y="974078"/>
                  </a:cubicBezTo>
                  <a:cubicBezTo>
                    <a:pt x="1659835" y="607724"/>
                    <a:pt x="1362847" y="310736"/>
                    <a:pt x="996493" y="310736"/>
                  </a:cubicBezTo>
                  <a:close/>
                  <a:moveTo>
                    <a:pt x="996493" y="0"/>
                  </a:moveTo>
                  <a:cubicBezTo>
                    <a:pt x="1546841" y="0"/>
                    <a:pt x="1992986" y="446145"/>
                    <a:pt x="1992986" y="996493"/>
                  </a:cubicBezTo>
                  <a:cubicBezTo>
                    <a:pt x="1992986" y="1546841"/>
                    <a:pt x="1546841" y="1992986"/>
                    <a:pt x="996493" y="1992986"/>
                  </a:cubicBezTo>
                  <a:cubicBezTo>
                    <a:pt x="446145" y="1992986"/>
                    <a:pt x="0" y="1546841"/>
                    <a:pt x="0" y="996493"/>
                  </a:cubicBezTo>
                  <a:cubicBezTo>
                    <a:pt x="0" y="446145"/>
                    <a:pt x="446145" y="0"/>
                    <a:pt x="996493" y="0"/>
                  </a:cubicBezTo>
                  <a:close/>
                </a:path>
              </a:pathLst>
            </a:custGeom>
            <a:gradFill>
              <a:gsLst>
                <a:gs pos="0">
                  <a:schemeClr val="bg1"/>
                </a:gs>
                <a:gs pos="10000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52" name="任意多边形 12"/>
            <p:cNvSpPr/>
            <p:nvPr/>
          </p:nvSpPr>
          <p:spPr>
            <a:xfrm>
              <a:off x="2924313" y="1783712"/>
              <a:ext cx="1931038" cy="1931038"/>
            </a:xfrm>
            <a:custGeom>
              <a:avLst/>
              <a:gdLst>
                <a:gd name="connsiteX0" fmla="*/ 962496 w 1931038"/>
                <a:gd name="connsiteY0" fmla="*/ 279762 h 1931038"/>
                <a:gd name="connsiteX1" fmla="*/ 299154 w 1931038"/>
                <a:gd name="connsiteY1" fmla="*/ 943104 h 1931038"/>
                <a:gd name="connsiteX2" fmla="*/ 962496 w 1931038"/>
                <a:gd name="connsiteY2" fmla="*/ 1606446 h 1931038"/>
                <a:gd name="connsiteX3" fmla="*/ 1625838 w 1931038"/>
                <a:gd name="connsiteY3" fmla="*/ 943104 h 1931038"/>
                <a:gd name="connsiteX4" fmla="*/ 962496 w 1931038"/>
                <a:gd name="connsiteY4" fmla="*/ 279762 h 1931038"/>
                <a:gd name="connsiteX5" fmla="*/ 965519 w 1931038"/>
                <a:gd name="connsiteY5" fmla="*/ 0 h 1931038"/>
                <a:gd name="connsiteX6" fmla="*/ 1931038 w 1931038"/>
                <a:gd name="connsiteY6" fmla="*/ 965519 h 1931038"/>
                <a:gd name="connsiteX7" fmla="*/ 965519 w 1931038"/>
                <a:gd name="connsiteY7" fmla="*/ 1931038 h 1931038"/>
                <a:gd name="connsiteX8" fmla="*/ 0 w 1931038"/>
                <a:gd name="connsiteY8" fmla="*/ 965519 h 1931038"/>
                <a:gd name="connsiteX9" fmla="*/ 965519 w 1931038"/>
                <a:gd name="connsiteY9" fmla="*/ 0 h 1931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31038" h="1931038">
                  <a:moveTo>
                    <a:pt x="962496" y="279762"/>
                  </a:moveTo>
                  <a:cubicBezTo>
                    <a:pt x="596142" y="279762"/>
                    <a:pt x="299154" y="576750"/>
                    <a:pt x="299154" y="943104"/>
                  </a:cubicBezTo>
                  <a:cubicBezTo>
                    <a:pt x="299154" y="1309458"/>
                    <a:pt x="596142" y="1606446"/>
                    <a:pt x="962496" y="1606446"/>
                  </a:cubicBezTo>
                  <a:cubicBezTo>
                    <a:pt x="1328850" y="1606446"/>
                    <a:pt x="1625838" y="1309458"/>
                    <a:pt x="1625838" y="943104"/>
                  </a:cubicBezTo>
                  <a:cubicBezTo>
                    <a:pt x="1625838" y="576750"/>
                    <a:pt x="1328850" y="279762"/>
                    <a:pt x="962496" y="279762"/>
                  </a:cubicBezTo>
                  <a:close/>
                  <a:moveTo>
                    <a:pt x="965519" y="0"/>
                  </a:moveTo>
                  <a:cubicBezTo>
                    <a:pt x="1498760" y="0"/>
                    <a:pt x="1931038" y="432278"/>
                    <a:pt x="1931038" y="965519"/>
                  </a:cubicBezTo>
                  <a:cubicBezTo>
                    <a:pt x="1931038" y="1498760"/>
                    <a:pt x="1498760" y="1931038"/>
                    <a:pt x="965519" y="1931038"/>
                  </a:cubicBezTo>
                  <a:cubicBezTo>
                    <a:pt x="432278" y="1931038"/>
                    <a:pt x="0" y="1498760"/>
                    <a:pt x="0" y="965519"/>
                  </a:cubicBezTo>
                  <a:cubicBezTo>
                    <a:pt x="0" y="432278"/>
                    <a:pt x="432278" y="0"/>
                    <a:pt x="965519" y="0"/>
                  </a:cubicBezTo>
                  <a:close/>
                </a:path>
              </a:pathLst>
            </a:custGeom>
            <a:gradFill>
              <a:gsLst>
                <a:gs pos="0">
                  <a:srgbClr val="EFEFEF"/>
                </a:gs>
                <a:gs pos="100000">
                  <a:srgbClr val="E6E6E6"/>
                </a:gs>
              </a:gsLst>
              <a:lin ang="2700000" scaled="0"/>
            </a:gradFill>
            <a:ln w="12700">
              <a:gradFill>
                <a:gsLst>
                  <a:gs pos="0">
                    <a:srgbClr val="EEEEEE"/>
                  </a:gs>
                  <a:gs pos="100000">
                    <a:schemeClr val="bg1"/>
                  </a:gs>
                </a:gsLst>
                <a:lin ang="2700000" scaled="0"/>
              </a:gra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53" name="椭圆 13"/>
            <p:cNvSpPr/>
            <p:nvPr/>
          </p:nvSpPr>
          <p:spPr>
            <a:xfrm>
              <a:off x="3226490" y="2063474"/>
              <a:ext cx="1326684" cy="1326684"/>
            </a:xfrm>
            <a:prstGeom prst="ellipse">
              <a:avLst/>
            </a:prstGeom>
            <a:noFill/>
            <a:ln w="50800">
              <a:gradFill>
                <a:gsLst>
                  <a:gs pos="0">
                    <a:srgbClr val="DBDBDB"/>
                  </a:gs>
                  <a:gs pos="100000">
                    <a:schemeClr val="accent1">
                      <a:lumMod val="5000"/>
                      <a:lumOff val="95000"/>
                    </a:schemeClr>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48654" name="Freeform 78"/>
          <p:cNvSpPr>
            <a:spLocks noEditPoints="1"/>
          </p:cNvSpPr>
          <p:nvPr/>
        </p:nvSpPr>
        <p:spPr bwMode="auto">
          <a:xfrm>
            <a:off x="1906197" y="2782470"/>
            <a:ext cx="599664" cy="441858"/>
          </a:xfrm>
          <a:custGeom>
            <a:avLst/>
            <a:gdLst>
              <a:gd name="T0" fmla="*/ 151 w 152"/>
              <a:gd name="T1" fmla="*/ 112 h 112"/>
              <a:gd name="T2" fmla="*/ 117 w 152"/>
              <a:gd name="T3" fmla="*/ 112 h 112"/>
              <a:gd name="T4" fmla="*/ 113 w 152"/>
              <a:gd name="T5" fmla="*/ 70 h 112"/>
              <a:gd name="T6" fmla="*/ 95 w 152"/>
              <a:gd name="T7" fmla="*/ 65 h 112"/>
              <a:gd name="T8" fmla="*/ 103 w 152"/>
              <a:gd name="T9" fmla="*/ 59 h 112"/>
              <a:gd name="T10" fmla="*/ 98 w 152"/>
              <a:gd name="T11" fmla="*/ 48 h 112"/>
              <a:gd name="T12" fmla="*/ 94 w 152"/>
              <a:gd name="T13" fmla="*/ 43 h 112"/>
              <a:gd name="T14" fmla="*/ 97 w 152"/>
              <a:gd name="T15" fmla="*/ 36 h 112"/>
              <a:gd name="T16" fmla="*/ 96 w 152"/>
              <a:gd name="T17" fmla="*/ 26 h 112"/>
              <a:gd name="T18" fmla="*/ 114 w 152"/>
              <a:gd name="T19" fmla="*/ 12 h 112"/>
              <a:gd name="T20" fmla="*/ 133 w 152"/>
              <a:gd name="T21" fmla="*/ 26 h 112"/>
              <a:gd name="T22" fmla="*/ 132 w 152"/>
              <a:gd name="T23" fmla="*/ 36 h 112"/>
              <a:gd name="T24" fmla="*/ 135 w 152"/>
              <a:gd name="T25" fmla="*/ 43 h 112"/>
              <a:gd name="T26" fmla="*/ 131 w 152"/>
              <a:gd name="T27" fmla="*/ 48 h 112"/>
              <a:gd name="T28" fmla="*/ 126 w 152"/>
              <a:gd name="T29" fmla="*/ 59 h 112"/>
              <a:gd name="T30" fmla="*/ 126 w 152"/>
              <a:gd name="T31" fmla="*/ 68 h 112"/>
              <a:gd name="T32" fmla="*/ 138 w 152"/>
              <a:gd name="T33" fmla="*/ 73 h 112"/>
              <a:gd name="T34" fmla="*/ 150 w 152"/>
              <a:gd name="T35" fmla="*/ 84 h 112"/>
              <a:gd name="T36" fmla="*/ 151 w 152"/>
              <a:gd name="T37" fmla="*/ 112 h 112"/>
              <a:gd name="T38" fmla="*/ 79 w 152"/>
              <a:gd name="T39" fmla="*/ 69 h 112"/>
              <a:gd name="T40" fmla="*/ 66 w 152"/>
              <a:gd name="T41" fmla="*/ 63 h 112"/>
              <a:gd name="T42" fmla="*/ 66 w 152"/>
              <a:gd name="T43" fmla="*/ 53 h 112"/>
              <a:gd name="T44" fmla="*/ 71 w 152"/>
              <a:gd name="T45" fmla="*/ 41 h 112"/>
              <a:gd name="T46" fmla="*/ 76 w 152"/>
              <a:gd name="T47" fmla="*/ 35 h 112"/>
              <a:gd name="T48" fmla="*/ 73 w 152"/>
              <a:gd name="T49" fmla="*/ 28 h 112"/>
              <a:gd name="T50" fmla="*/ 73 w 152"/>
              <a:gd name="T51" fmla="*/ 17 h 112"/>
              <a:gd name="T52" fmla="*/ 53 w 152"/>
              <a:gd name="T53" fmla="*/ 0 h 112"/>
              <a:gd name="T54" fmla="*/ 32 w 152"/>
              <a:gd name="T55" fmla="*/ 17 h 112"/>
              <a:gd name="T56" fmla="*/ 33 w 152"/>
              <a:gd name="T57" fmla="*/ 28 h 112"/>
              <a:gd name="T58" fmla="*/ 30 w 152"/>
              <a:gd name="T59" fmla="*/ 35 h 112"/>
              <a:gd name="T60" fmla="*/ 35 w 152"/>
              <a:gd name="T61" fmla="*/ 41 h 112"/>
              <a:gd name="T62" fmla="*/ 40 w 152"/>
              <a:gd name="T63" fmla="*/ 53 h 112"/>
              <a:gd name="T64" fmla="*/ 40 w 152"/>
              <a:gd name="T65" fmla="*/ 63 h 112"/>
              <a:gd name="T66" fmla="*/ 27 w 152"/>
              <a:gd name="T67" fmla="*/ 69 h 112"/>
              <a:gd name="T68" fmla="*/ 3 w 152"/>
              <a:gd name="T69" fmla="*/ 81 h 112"/>
              <a:gd name="T70" fmla="*/ 1 w 152"/>
              <a:gd name="T71" fmla="*/ 112 h 112"/>
              <a:gd name="T72" fmla="*/ 53 w 152"/>
              <a:gd name="T73" fmla="*/ 112 h 112"/>
              <a:gd name="T74" fmla="*/ 104 w 152"/>
              <a:gd name="T75" fmla="*/ 112 h 112"/>
              <a:gd name="T76" fmla="*/ 102 w 152"/>
              <a:gd name="T77" fmla="*/ 81 h 112"/>
              <a:gd name="T78" fmla="*/ 79 w 152"/>
              <a:gd name="T79" fmla="*/ 6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2" h="112">
                <a:moveTo>
                  <a:pt x="151" y="112"/>
                </a:moveTo>
                <a:cubicBezTo>
                  <a:pt x="117" y="112"/>
                  <a:pt x="117" y="112"/>
                  <a:pt x="117" y="112"/>
                </a:cubicBezTo>
                <a:cubicBezTo>
                  <a:pt x="118" y="78"/>
                  <a:pt x="114" y="72"/>
                  <a:pt x="113" y="70"/>
                </a:cubicBezTo>
                <a:cubicBezTo>
                  <a:pt x="111" y="66"/>
                  <a:pt x="99" y="68"/>
                  <a:pt x="95" y="65"/>
                </a:cubicBezTo>
                <a:cubicBezTo>
                  <a:pt x="103" y="59"/>
                  <a:pt x="103" y="59"/>
                  <a:pt x="103" y="59"/>
                </a:cubicBezTo>
                <a:cubicBezTo>
                  <a:pt x="103" y="59"/>
                  <a:pt x="99" y="57"/>
                  <a:pt x="98" y="48"/>
                </a:cubicBezTo>
                <a:cubicBezTo>
                  <a:pt x="96" y="49"/>
                  <a:pt x="94" y="45"/>
                  <a:pt x="94" y="43"/>
                </a:cubicBezTo>
                <a:cubicBezTo>
                  <a:pt x="93" y="41"/>
                  <a:pt x="94" y="36"/>
                  <a:pt x="97" y="36"/>
                </a:cubicBezTo>
                <a:cubicBezTo>
                  <a:pt x="96" y="32"/>
                  <a:pt x="96" y="28"/>
                  <a:pt x="96" y="26"/>
                </a:cubicBezTo>
                <a:cubicBezTo>
                  <a:pt x="97" y="19"/>
                  <a:pt x="104" y="12"/>
                  <a:pt x="114" y="12"/>
                </a:cubicBezTo>
                <a:cubicBezTo>
                  <a:pt x="125" y="12"/>
                  <a:pt x="132" y="19"/>
                  <a:pt x="133" y="26"/>
                </a:cubicBezTo>
                <a:cubicBezTo>
                  <a:pt x="133" y="28"/>
                  <a:pt x="133" y="32"/>
                  <a:pt x="132" y="36"/>
                </a:cubicBezTo>
                <a:cubicBezTo>
                  <a:pt x="135" y="36"/>
                  <a:pt x="135" y="41"/>
                  <a:pt x="135" y="43"/>
                </a:cubicBezTo>
                <a:cubicBezTo>
                  <a:pt x="135" y="45"/>
                  <a:pt x="133" y="49"/>
                  <a:pt x="131" y="48"/>
                </a:cubicBezTo>
                <a:cubicBezTo>
                  <a:pt x="129" y="57"/>
                  <a:pt x="126" y="59"/>
                  <a:pt x="126" y="59"/>
                </a:cubicBezTo>
                <a:cubicBezTo>
                  <a:pt x="126" y="68"/>
                  <a:pt x="126" y="68"/>
                  <a:pt x="126" y="68"/>
                </a:cubicBezTo>
                <a:cubicBezTo>
                  <a:pt x="126" y="68"/>
                  <a:pt x="128" y="70"/>
                  <a:pt x="138" y="73"/>
                </a:cubicBezTo>
                <a:cubicBezTo>
                  <a:pt x="147" y="77"/>
                  <a:pt x="147" y="80"/>
                  <a:pt x="150" y="84"/>
                </a:cubicBezTo>
                <a:cubicBezTo>
                  <a:pt x="152" y="88"/>
                  <a:pt x="151" y="112"/>
                  <a:pt x="151" y="112"/>
                </a:cubicBezTo>
                <a:close/>
                <a:moveTo>
                  <a:pt x="79" y="69"/>
                </a:moveTo>
                <a:cubicBezTo>
                  <a:pt x="68" y="65"/>
                  <a:pt x="66" y="63"/>
                  <a:pt x="66" y="63"/>
                </a:cubicBezTo>
                <a:cubicBezTo>
                  <a:pt x="66" y="53"/>
                  <a:pt x="66" y="53"/>
                  <a:pt x="66" y="53"/>
                </a:cubicBezTo>
                <a:cubicBezTo>
                  <a:pt x="66" y="53"/>
                  <a:pt x="70" y="50"/>
                  <a:pt x="71" y="41"/>
                </a:cubicBezTo>
                <a:cubicBezTo>
                  <a:pt x="73" y="42"/>
                  <a:pt x="76" y="37"/>
                  <a:pt x="76" y="35"/>
                </a:cubicBezTo>
                <a:cubicBezTo>
                  <a:pt x="76" y="33"/>
                  <a:pt x="75" y="27"/>
                  <a:pt x="73" y="28"/>
                </a:cubicBezTo>
                <a:cubicBezTo>
                  <a:pt x="73" y="23"/>
                  <a:pt x="74" y="19"/>
                  <a:pt x="73" y="17"/>
                </a:cubicBezTo>
                <a:cubicBezTo>
                  <a:pt x="73" y="9"/>
                  <a:pt x="65" y="0"/>
                  <a:pt x="53" y="0"/>
                </a:cubicBezTo>
                <a:cubicBezTo>
                  <a:pt x="41" y="0"/>
                  <a:pt x="33" y="9"/>
                  <a:pt x="32" y="17"/>
                </a:cubicBezTo>
                <a:cubicBezTo>
                  <a:pt x="32" y="19"/>
                  <a:pt x="32" y="23"/>
                  <a:pt x="33" y="28"/>
                </a:cubicBezTo>
                <a:cubicBezTo>
                  <a:pt x="30" y="27"/>
                  <a:pt x="30" y="33"/>
                  <a:pt x="30" y="35"/>
                </a:cubicBezTo>
                <a:cubicBezTo>
                  <a:pt x="30" y="37"/>
                  <a:pt x="32" y="42"/>
                  <a:pt x="35" y="41"/>
                </a:cubicBezTo>
                <a:cubicBezTo>
                  <a:pt x="36" y="50"/>
                  <a:pt x="40" y="53"/>
                  <a:pt x="40" y="53"/>
                </a:cubicBezTo>
                <a:cubicBezTo>
                  <a:pt x="40" y="63"/>
                  <a:pt x="40" y="63"/>
                  <a:pt x="40" y="63"/>
                </a:cubicBezTo>
                <a:cubicBezTo>
                  <a:pt x="40" y="63"/>
                  <a:pt x="37" y="65"/>
                  <a:pt x="27" y="69"/>
                </a:cubicBezTo>
                <a:cubicBezTo>
                  <a:pt x="17" y="73"/>
                  <a:pt x="6" y="76"/>
                  <a:pt x="3" y="81"/>
                </a:cubicBezTo>
                <a:cubicBezTo>
                  <a:pt x="0" y="85"/>
                  <a:pt x="1" y="112"/>
                  <a:pt x="1" y="112"/>
                </a:cubicBezTo>
                <a:cubicBezTo>
                  <a:pt x="53" y="112"/>
                  <a:pt x="53" y="112"/>
                  <a:pt x="53" y="112"/>
                </a:cubicBezTo>
                <a:cubicBezTo>
                  <a:pt x="104" y="112"/>
                  <a:pt x="104" y="112"/>
                  <a:pt x="104" y="112"/>
                </a:cubicBezTo>
                <a:cubicBezTo>
                  <a:pt x="104" y="112"/>
                  <a:pt x="105" y="85"/>
                  <a:pt x="102" y="81"/>
                </a:cubicBezTo>
                <a:cubicBezTo>
                  <a:pt x="99" y="76"/>
                  <a:pt x="89" y="73"/>
                  <a:pt x="79" y="69"/>
                </a:cubicBezTo>
                <a:close/>
              </a:path>
            </a:pathLst>
          </a:custGeom>
          <a:solidFill>
            <a:srgbClr val="F2942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048655" name="矩形 15"/>
          <p:cNvSpPr/>
          <p:nvPr/>
        </p:nvSpPr>
        <p:spPr>
          <a:xfrm>
            <a:off x="720827" y="2838668"/>
            <a:ext cx="877163" cy="369332"/>
          </a:xfrm>
          <a:prstGeom prst="rect">
            <a:avLst/>
          </a:prstGeom>
        </p:spPr>
        <p:txBody>
          <a:bodyPr wrap="none">
            <a:spAutoFit/>
          </a:bodyPr>
          <a:lstStyle/>
          <a:p>
            <a:r>
              <a:rPr lang="zh-CN" altLang="en-US" b="1" dirty="0">
                <a:solidFill>
                  <a:srgbClr val="F29421"/>
                </a:solidFill>
                <a:latin typeface="微软雅黑" panose="020B0503020204020204" pitchFamily="34" charset="-122"/>
                <a:ea typeface="微软雅黑" panose="020B0503020204020204" pitchFamily="34" charset="-122"/>
              </a:rPr>
              <a:t>第一节</a:t>
            </a:r>
            <a:endParaRPr lang="zh-CN" altLang="en-US" b="1" dirty="0">
              <a:solidFill>
                <a:srgbClr val="F29421"/>
              </a:solidFill>
              <a:latin typeface="微软雅黑" panose="020B0503020204020204" pitchFamily="34" charset="-122"/>
              <a:ea typeface="微软雅黑" panose="020B0503020204020204" pitchFamily="34" charset="-122"/>
            </a:endParaRPr>
          </a:p>
        </p:txBody>
      </p:sp>
      <p:sp>
        <p:nvSpPr>
          <p:cNvPr id="1048656" name="文本框 67"/>
          <p:cNvSpPr txBox="1"/>
          <p:nvPr/>
        </p:nvSpPr>
        <p:spPr>
          <a:xfrm>
            <a:off x="556891" y="3798337"/>
            <a:ext cx="2031325" cy="461665"/>
          </a:xfrm>
          <a:prstGeom prst="rect">
            <a:avLst/>
          </a:prstGeom>
          <a:noFill/>
        </p:spPr>
        <p:txBody>
          <a:bodyPr wrap="non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算法基本原理</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48657" name="圆角矩形 18"/>
          <p:cNvSpPr/>
          <p:nvPr/>
        </p:nvSpPr>
        <p:spPr>
          <a:xfrm>
            <a:off x="5822909" y="1336312"/>
            <a:ext cx="4235118" cy="658908"/>
          </a:xfrm>
          <a:prstGeom prst="roundRect">
            <a:avLst>
              <a:gd name="adj" fmla="val 50000"/>
            </a:avLst>
          </a:prstGeom>
          <a:solidFill>
            <a:srgbClr val="F294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 </a:t>
            </a:r>
            <a:endParaRPr lang="zh-CN" altLang="en-US" sz="2800" dirty="0">
              <a:latin typeface="微软雅黑" panose="020B0503020204020204" pitchFamily="34" charset="-122"/>
              <a:ea typeface="微软雅黑" panose="020B0503020204020204" pitchFamily="34" charset="-122"/>
            </a:endParaRPr>
          </a:p>
        </p:txBody>
      </p:sp>
      <p:sp>
        <p:nvSpPr>
          <p:cNvPr id="1048658" name="椭圆 19"/>
          <p:cNvSpPr/>
          <p:nvPr/>
        </p:nvSpPr>
        <p:spPr>
          <a:xfrm>
            <a:off x="4923739" y="962725"/>
            <a:ext cx="1255448" cy="1255448"/>
          </a:xfrm>
          <a:prstGeom prst="ellipse">
            <a:avLst/>
          </a:prstGeom>
          <a:solidFill>
            <a:schemeClr val="bg1"/>
          </a:solidFill>
          <a:ln w="15875">
            <a:gradFill>
              <a:gsLst>
                <a:gs pos="0">
                  <a:schemeClr val="bg1"/>
                </a:gs>
                <a:gs pos="25000">
                  <a:schemeClr val="bg2"/>
                </a:gs>
                <a:gs pos="50000">
                  <a:schemeClr val="bg2">
                    <a:lumMod val="90000"/>
                  </a:schemeClr>
                </a:gs>
                <a:gs pos="75000">
                  <a:schemeClr val="bg2"/>
                </a:gs>
                <a:gs pos="100000">
                  <a:schemeClr val="bg1"/>
                </a:gs>
              </a:gsLst>
              <a:lin ang="5400000" scaled="1"/>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59" name="椭圆 20"/>
          <p:cNvSpPr/>
          <p:nvPr/>
        </p:nvSpPr>
        <p:spPr>
          <a:xfrm>
            <a:off x="5025531" y="1064310"/>
            <a:ext cx="1052278" cy="1052279"/>
          </a:xfrm>
          <a:prstGeom prst="ellipse">
            <a:avLst/>
          </a:prstGeom>
          <a:solidFill>
            <a:srgbClr val="F29421"/>
          </a:solidFill>
          <a:ln>
            <a:noFill/>
          </a:ln>
          <a:effectLst>
            <a:outerShdw blurRad="152400" dist="50800" dir="2700000" algn="tl" rotWithShape="0">
              <a:prstClr val="black">
                <a:alpha val="30000"/>
              </a:prstClr>
            </a:outerShdw>
          </a:effectLst>
          <a:scene3d>
            <a:camera prst="orthographicFront"/>
            <a:lightRig rig="threePt" dir="t"/>
          </a:scene3d>
          <a:sp3d prstMaterial="softEdge">
            <a:bevelT w="1270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60" name="TextBox 6"/>
          <p:cNvSpPr txBox="1"/>
          <p:nvPr/>
        </p:nvSpPr>
        <p:spPr>
          <a:xfrm>
            <a:off x="5379871" y="1263286"/>
            <a:ext cx="448425" cy="615553"/>
          </a:xfrm>
          <a:prstGeom prst="rect">
            <a:avLst/>
          </a:prstGeom>
          <a:noFill/>
        </p:spPr>
        <p:txBody>
          <a:bodyPr vert="horz" wrap="square" lIns="0" tIns="0" rIns="0" bIns="0" rtlCol="0" anchor="ctr">
            <a:spAutoFit/>
          </a:bodyPr>
          <a:lstStyle/>
          <a:p>
            <a:pPr algn="l"/>
            <a:r>
              <a:rPr lang="en-US" altLang="zh-CN" sz="4000" dirty="0">
                <a:solidFill>
                  <a:schemeClr val="bg1"/>
                </a:solidFill>
                <a:latin typeface="Impact" panose="020B0806030902050204" pitchFamily="34" charset="0"/>
                <a:ea typeface="微软雅黑" panose="020B0503020204020204" pitchFamily="34" charset="-122"/>
              </a:rPr>
              <a:t> 1</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1048661" name="矩形 23"/>
          <p:cNvSpPr/>
          <p:nvPr/>
        </p:nvSpPr>
        <p:spPr>
          <a:xfrm>
            <a:off x="6583228" y="1399722"/>
            <a:ext cx="2952328" cy="507957"/>
          </a:xfrm>
          <a:prstGeom prst="rect">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支持向量机算法</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48662" name="椭圆 24"/>
          <p:cNvSpPr/>
          <p:nvPr/>
        </p:nvSpPr>
        <p:spPr>
          <a:xfrm>
            <a:off x="6313611" y="1590449"/>
            <a:ext cx="144016" cy="144016"/>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63" name="椭圆 25"/>
          <p:cNvSpPr/>
          <p:nvPr/>
        </p:nvSpPr>
        <p:spPr>
          <a:xfrm>
            <a:off x="9697987" y="1581755"/>
            <a:ext cx="144016" cy="144016"/>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9" name="组合 27"/>
          <p:cNvGrpSpPr/>
          <p:nvPr/>
        </p:nvGrpSpPr>
        <p:grpSpPr>
          <a:xfrm>
            <a:off x="4923739" y="921431"/>
            <a:ext cx="1320648" cy="1320648"/>
            <a:chOff x="2857448" y="1716847"/>
            <a:chExt cx="2064768" cy="2064768"/>
          </a:xfrm>
          <a:effectLst>
            <a:outerShdw blurRad="101600" dist="50800" dir="2700000" algn="tl" rotWithShape="0">
              <a:prstClr val="black">
                <a:alpha val="30000"/>
              </a:prstClr>
            </a:outerShdw>
          </a:effectLst>
        </p:grpSpPr>
        <p:sp>
          <p:nvSpPr>
            <p:cNvPr id="1048664" name="任意多边形 28"/>
            <p:cNvSpPr/>
            <p:nvPr/>
          </p:nvSpPr>
          <p:spPr>
            <a:xfrm>
              <a:off x="2857448" y="1716847"/>
              <a:ext cx="2064768" cy="2064768"/>
            </a:xfrm>
            <a:custGeom>
              <a:avLst/>
              <a:gdLst>
                <a:gd name="connsiteX0" fmla="*/ 996493 w 1992986"/>
                <a:gd name="connsiteY0" fmla="*/ 310736 h 1992986"/>
                <a:gd name="connsiteX1" fmla="*/ 333151 w 1992986"/>
                <a:gd name="connsiteY1" fmla="*/ 974078 h 1992986"/>
                <a:gd name="connsiteX2" fmla="*/ 996493 w 1992986"/>
                <a:gd name="connsiteY2" fmla="*/ 1637420 h 1992986"/>
                <a:gd name="connsiteX3" fmla="*/ 1659835 w 1992986"/>
                <a:gd name="connsiteY3" fmla="*/ 974078 h 1992986"/>
                <a:gd name="connsiteX4" fmla="*/ 996493 w 1992986"/>
                <a:gd name="connsiteY4" fmla="*/ 310736 h 1992986"/>
                <a:gd name="connsiteX5" fmla="*/ 996493 w 1992986"/>
                <a:gd name="connsiteY5" fmla="*/ 0 h 1992986"/>
                <a:gd name="connsiteX6" fmla="*/ 1992986 w 1992986"/>
                <a:gd name="connsiteY6" fmla="*/ 996493 h 1992986"/>
                <a:gd name="connsiteX7" fmla="*/ 996493 w 1992986"/>
                <a:gd name="connsiteY7" fmla="*/ 1992986 h 1992986"/>
                <a:gd name="connsiteX8" fmla="*/ 0 w 1992986"/>
                <a:gd name="connsiteY8" fmla="*/ 996493 h 1992986"/>
                <a:gd name="connsiteX9" fmla="*/ 996493 w 1992986"/>
                <a:gd name="connsiteY9" fmla="*/ 0 h 199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2986" h="1992986">
                  <a:moveTo>
                    <a:pt x="996493" y="310736"/>
                  </a:moveTo>
                  <a:cubicBezTo>
                    <a:pt x="630139" y="310736"/>
                    <a:pt x="333151" y="607724"/>
                    <a:pt x="333151" y="974078"/>
                  </a:cubicBezTo>
                  <a:cubicBezTo>
                    <a:pt x="333151" y="1340432"/>
                    <a:pt x="630139" y="1637420"/>
                    <a:pt x="996493" y="1637420"/>
                  </a:cubicBezTo>
                  <a:cubicBezTo>
                    <a:pt x="1362847" y="1637420"/>
                    <a:pt x="1659835" y="1340432"/>
                    <a:pt x="1659835" y="974078"/>
                  </a:cubicBezTo>
                  <a:cubicBezTo>
                    <a:pt x="1659835" y="607724"/>
                    <a:pt x="1362847" y="310736"/>
                    <a:pt x="996493" y="310736"/>
                  </a:cubicBezTo>
                  <a:close/>
                  <a:moveTo>
                    <a:pt x="996493" y="0"/>
                  </a:moveTo>
                  <a:cubicBezTo>
                    <a:pt x="1546841" y="0"/>
                    <a:pt x="1992986" y="446145"/>
                    <a:pt x="1992986" y="996493"/>
                  </a:cubicBezTo>
                  <a:cubicBezTo>
                    <a:pt x="1992986" y="1546841"/>
                    <a:pt x="1546841" y="1992986"/>
                    <a:pt x="996493" y="1992986"/>
                  </a:cubicBezTo>
                  <a:cubicBezTo>
                    <a:pt x="446145" y="1992986"/>
                    <a:pt x="0" y="1546841"/>
                    <a:pt x="0" y="996493"/>
                  </a:cubicBezTo>
                  <a:cubicBezTo>
                    <a:pt x="0" y="446145"/>
                    <a:pt x="446145" y="0"/>
                    <a:pt x="996493" y="0"/>
                  </a:cubicBezTo>
                  <a:close/>
                </a:path>
              </a:pathLst>
            </a:custGeom>
            <a:gradFill>
              <a:gsLst>
                <a:gs pos="0">
                  <a:schemeClr val="bg1"/>
                </a:gs>
                <a:gs pos="10000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65" name="任意多边形 29"/>
            <p:cNvSpPr/>
            <p:nvPr/>
          </p:nvSpPr>
          <p:spPr>
            <a:xfrm>
              <a:off x="2924313" y="1783712"/>
              <a:ext cx="1931038" cy="1931038"/>
            </a:xfrm>
            <a:custGeom>
              <a:avLst/>
              <a:gdLst>
                <a:gd name="connsiteX0" fmla="*/ 962496 w 1931038"/>
                <a:gd name="connsiteY0" fmla="*/ 279762 h 1931038"/>
                <a:gd name="connsiteX1" fmla="*/ 299154 w 1931038"/>
                <a:gd name="connsiteY1" fmla="*/ 943104 h 1931038"/>
                <a:gd name="connsiteX2" fmla="*/ 962496 w 1931038"/>
                <a:gd name="connsiteY2" fmla="*/ 1606446 h 1931038"/>
                <a:gd name="connsiteX3" fmla="*/ 1625838 w 1931038"/>
                <a:gd name="connsiteY3" fmla="*/ 943104 h 1931038"/>
                <a:gd name="connsiteX4" fmla="*/ 962496 w 1931038"/>
                <a:gd name="connsiteY4" fmla="*/ 279762 h 1931038"/>
                <a:gd name="connsiteX5" fmla="*/ 965519 w 1931038"/>
                <a:gd name="connsiteY5" fmla="*/ 0 h 1931038"/>
                <a:gd name="connsiteX6" fmla="*/ 1931038 w 1931038"/>
                <a:gd name="connsiteY6" fmla="*/ 965519 h 1931038"/>
                <a:gd name="connsiteX7" fmla="*/ 965519 w 1931038"/>
                <a:gd name="connsiteY7" fmla="*/ 1931038 h 1931038"/>
                <a:gd name="connsiteX8" fmla="*/ 0 w 1931038"/>
                <a:gd name="connsiteY8" fmla="*/ 965519 h 1931038"/>
                <a:gd name="connsiteX9" fmla="*/ 965519 w 1931038"/>
                <a:gd name="connsiteY9" fmla="*/ 0 h 1931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31038" h="1931038">
                  <a:moveTo>
                    <a:pt x="962496" y="279762"/>
                  </a:moveTo>
                  <a:cubicBezTo>
                    <a:pt x="596142" y="279762"/>
                    <a:pt x="299154" y="576750"/>
                    <a:pt x="299154" y="943104"/>
                  </a:cubicBezTo>
                  <a:cubicBezTo>
                    <a:pt x="299154" y="1309458"/>
                    <a:pt x="596142" y="1606446"/>
                    <a:pt x="962496" y="1606446"/>
                  </a:cubicBezTo>
                  <a:cubicBezTo>
                    <a:pt x="1328850" y="1606446"/>
                    <a:pt x="1625838" y="1309458"/>
                    <a:pt x="1625838" y="943104"/>
                  </a:cubicBezTo>
                  <a:cubicBezTo>
                    <a:pt x="1625838" y="576750"/>
                    <a:pt x="1328850" y="279762"/>
                    <a:pt x="962496" y="279762"/>
                  </a:cubicBezTo>
                  <a:close/>
                  <a:moveTo>
                    <a:pt x="965519" y="0"/>
                  </a:moveTo>
                  <a:cubicBezTo>
                    <a:pt x="1498760" y="0"/>
                    <a:pt x="1931038" y="432278"/>
                    <a:pt x="1931038" y="965519"/>
                  </a:cubicBezTo>
                  <a:cubicBezTo>
                    <a:pt x="1931038" y="1498760"/>
                    <a:pt x="1498760" y="1931038"/>
                    <a:pt x="965519" y="1931038"/>
                  </a:cubicBezTo>
                  <a:cubicBezTo>
                    <a:pt x="432278" y="1931038"/>
                    <a:pt x="0" y="1498760"/>
                    <a:pt x="0" y="965519"/>
                  </a:cubicBezTo>
                  <a:cubicBezTo>
                    <a:pt x="0" y="432278"/>
                    <a:pt x="432278" y="0"/>
                    <a:pt x="965519" y="0"/>
                  </a:cubicBezTo>
                  <a:close/>
                </a:path>
              </a:pathLst>
            </a:custGeom>
            <a:gradFill>
              <a:gsLst>
                <a:gs pos="0">
                  <a:srgbClr val="EFEFEF"/>
                </a:gs>
                <a:gs pos="100000">
                  <a:srgbClr val="E6E6E6"/>
                </a:gs>
              </a:gsLst>
              <a:lin ang="2700000" scaled="0"/>
            </a:gradFill>
            <a:ln w="12700">
              <a:gradFill>
                <a:gsLst>
                  <a:gs pos="0">
                    <a:srgbClr val="EEEEEE"/>
                  </a:gs>
                  <a:gs pos="100000">
                    <a:schemeClr val="bg1"/>
                  </a:gs>
                </a:gsLst>
                <a:lin ang="2700000" scaled="0"/>
              </a:gra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66" name="椭圆 30"/>
            <p:cNvSpPr/>
            <p:nvPr/>
          </p:nvSpPr>
          <p:spPr>
            <a:xfrm>
              <a:off x="3226490" y="2063474"/>
              <a:ext cx="1326684" cy="1326684"/>
            </a:xfrm>
            <a:prstGeom prst="ellipse">
              <a:avLst/>
            </a:prstGeom>
            <a:noFill/>
            <a:ln w="50800">
              <a:gradFill>
                <a:gsLst>
                  <a:gs pos="0">
                    <a:srgbClr val="DBDBDB"/>
                  </a:gs>
                  <a:gs pos="100000">
                    <a:schemeClr val="accent1">
                      <a:lumMod val="5000"/>
                      <a:lumOff val="95000"/>
                    </a:schemeClr>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48667" name="圆角矩形 31"/>
          <p:cNvSpPr/>
          <p:nvPr/>
        </p:nvSpPr>
        <p:spPr>
          <a:xfrm>
            <a:off x="5844629" y="2867079"/>
            <a:ext cx="4235118" cy="658908"/>
          </a:xfrm>
          <a:prstGeom prst="roundRect">
            <a:avLst>
              <a:gd name="adj" fmla="val 50000"/>
            </a:avLst>
          </a:prstGeom>
          <a:solidFill>
            <a:srgbClr val="F294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 </a:t>
            </a:r>
            <a:endParaRPr lang="zh-CN" altLang="en-US" sz="2800" dirty="0">
              <a:latin typeface="微软雅黑" panose="020B0503020204020204" pitchFamily="34" charset="-122"/>
              <a:ea typeface="微软雅黑" panose="020B0503020204020204" pitchFamily="34" charset="-122"/>
            </a:endParaRPr>
          </a:p>
        </p:txBody>
      </p:sp>
      <p:sp>
        <p:nvSpPr>
          <p:cNvPr id="1048668" name="椭圆 32"/>
          <p:cNvSpPr/>
          <p:nvPr/>
        </p:nvSpPr>
        <p:spPr>
          <a:xfrm>
            <a:off x="4945459" y="2493492"/>
            <a:ext cx="1255448" cy="1255448"/>
          </a:xfrm>
          <a:prstGeom prst="ellipse">
            <a:avLst/>
          </a:prstGeom>
          <a:solidFill>
            <a:schemeClr val="bg1"/>
          </a:solidFill>
          <a:ln w="15875">
            <a:gradFill>
              <a:gsLst>
                <a:gs pos="0">
                  <a:schemeClr val="bg1"/>
                </a:gs>
                <a:gs pos="25000">
                  <a:schemeClr val="bg2"/>
                </a:gs>
                <a:gs pos="50000">
                  <a:schemeClr val="bg2">
                    <a:lumMod val="90000"/>
                  </a:schemeClr>
                </a:gs>
                <a:gs pos="75000">
                  <a:schemeClr val="bg2"/>
                </a:gs>
                <a:gs pos="100000">
                  <a:schemeClr val="bg1"/>
                </a:gs>
              </a:gsLst>
              <a:lin ang="5400000" scaled="1"/>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69" name="椭圆 33"/>
          <p:cNvSpPr/>
          <p:nvPr/>
        </p:nvSpPr>
        <p:spPr>
          <a:xfrm>
            <a:off x="5047251" y="2595077"/>
            <a:ext cx="1052278" cy="1052279"/>
          </a:xfrm>
          <a:prstGeom prst="ellipse">
            <a:avLst/>
          </a:prstGeom>
          <a:solidFill>
            <a:srgbClr val="F29421"/>
          </a:solidFill>
          <a:ln>
            <a:noFill/>
          </a:ln>
          <a:effectLst>
            <a:outerShdw blurRad="152400" dist="50800" dir="2700000" algn="tl" rotWithShape="0">
              <a:prstClr val="black">
                <a:alpha val="30000"/>
              </a:prstClr>
            </a:outerShdw>
          </a:effectLst>
          <a:scene3d>
            <a:camera prst="orthographicFront"/>
            <a:lightRig rig="threePt" dir="t"/>
          </a:scene3d>
          <a:sp3d prstMaterial="softEdge">
            <a:bevelT w="1270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70" name="TextBox 6"/>
          <p:cNvSpPr txBox="1"/>
          <p:nvPr/>
        </p:nvSpPr>
        <p:spPr>
          <a:xfrm>
            <a:off x="5379871" y="2768979"/>
            <a:ext cx="448425" cy="615553"/>
          </a:xfrm>
          <a:prstGeom prst="rect">
            <a:avLst/>
          </a:prstGeom>
          <a:noFill/>
        </p:spPr>
        <p:txBody>
          <a:bodyPr vert="horz" wrap="square" lIns="0" tIns="0" rIns="0" bIns="0" rtlCol="0" anchor="ctr">
            <a:spAutoFit/>
          </a:bodyPr>
          <a:lstStyle/>
          <a:p>
            <a:pPr algn="l"/>
            <a:r>
              <a:rPr lang="en-US" altLang="zh-CN" sz="4000" dirty="0">
                <a:solidFill>
                  <a:schemeClr val="bg1"/>
                </a:solidFill>
                <a:latin typeface="Impact" panose="020B0806030902050204" pitchFamily="34" charset="0"/>
                <a:ea typeface="微软雅黑" panose="020B0503020204020204" pitchFamily="34" charset="-122"/>
              </a:rPr>
              <a:t> 2</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1048671" name="矩形 36"/>
          <p:cNvSpPr/>
          <p:nvPr/>
        </p:nvSpPr>
        <p:spPr>
          <a:xfrm>
            <a:off x="6623363" y="2942554"/>
            <a:ext cx="2952328" cy="507957"/>
          </a:xfrm>
          <a:prstGeom prst="rect">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线性支持向量机</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48672" name="椭圆 37"/>
          <p:cNvSpPr/>
          <p:nvPr/>
        </p:nvSpPr>
        <p:spPr>
          <a:xfrm>
            <a:off x="6335331" y="3121216"/>
            <a:ext cx="144016" cy="144016"/>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73" name="椭圆 38"/>
          <p:cNvSpPr/>
          <p:nvPr/>
        </p:nvSpPr>
        <p:spPr>
          <a:xfrm>
            <a:off x="9719707" y="3112522"/>
            <a:ext cx="144016" cy="144016"/>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74" name="标题 24"/>
          <p:cNvSpPr txBox="1"/>
          <p:nvPr/>
        </p:nvSpPr>
        <p:spPr>
          <a:xfrm>
            <a:off x="6583047" y="3647356"/>
            <a:ext cx="3347873" cy="717748"/>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zh-CN" altLang="en-US" sz="17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80" name="组合 40"/>
          <p:cNvGrpSpPr/>
          <p:nvPr/>
        </p:nvGrpSpPr>
        <p:grpSpPr>
          <a:xfrm>
            <a:off x="4945459" y="2452198"/>
            <a:ext cx="1320648" cy="1320648"/>
            <a:chOff x="2857448" y="1716847"/>
            <a:chExt cx="2064768" cy="2064768"/>
          </a:xfrm>
          <a:effectLst>
            <a:outerShdw blurRad="101600" dist="50800" dir="2700000" algn="tl" rotWithShape="0">
              <a:prstClr val="black">
                <a:alpha val="30000"/>
              </a:prstClr>
            </a:outerShdw>
          </a:effectLst>
        </p:grpSpPr>
        <p:sp>
          <p:nvSpPr>
            <p:cNvPr id="1048675" name="任意多边形 41"/>
            <p:cNvSpPr/>
            <p:nvPr/>
          </p:nvSpPr>
          <p:spPr>
            <a:xfrm>
              <a:off x="2857448" y="1716847"/>
              <a:ext cx="2064768" cy="2064768"/>
            </a:xfrm>
            <a:custGeom>
              <a:avLst/>
              <a:gdLst>
                <a:gd name="connsiteX0" fmla="*/ 996493 w 1992986"/>
                <a:gd name="connsiteY0" fmla="*/ 310736 h 1992986"/>
                <a:gd name="connsiteX1" fmla="*/ 333151 w 1992986"/>
                <a:gd name="connsiteY1" fmla="*/ 974078 h 1992986"/>
                <a:gd name="connsiteX2" fmla="*/ 996493 w 1992986"/>
                <a:gd name="connsiteY2" fmla="*/ 1637420 h 1992986"/>
                <a:gd name="connsiteX3" fmla="*/ 1659835 w 1992986"/>
                <a:gd name="connsiteY3" fmla="*/ 974078 h 1992986"/>
                <a:gd name="connsiteX4" fmla="*/ 996493 w 1992986"/>
                <a:gd name="connsiteY4" fmla="*/ 310736 h 1992986"/>
                <a:gd name="connsiteX5" fmla="*/ 996493 w 1992986"/>
                <a:gd name="connsiteY5" fmla="*/ 0 h 1992986"/>
                <a:gd name="connsiteX6" fmla="*/ 1992986 w 1992986"/>
                <a:gd name="connsiteY6" fmla="*/ 996493 h 1992986"/>
                <a:gd name="connsiteX7" fmla="*/ 996493 w 1992986"/>
                <a:gd name="connsiteY7" fmla="*/ 1992986 h 1992986"/>
                <a:gd name="connsiteX8" fmla="*/ 0 w 1992986"/>
                <a:gd name="connsiteY8" fmla="*/ 996493 h 1992986"/>
                <a:gd name="connsiteX9" fmla="*/ 996493 w 1992986"/>
                <a:gd name="connsiteY9" fmla="*/ 0 h 199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2986" h="1992986">
                  <a:moveTo>
                    <a:pt x="996493" y="310736"/>
                  </a:moveTo>
                  <a:cubicBezTo>
                    <a:pt x="630139" y="310736"/>
                    <a:pt x="333151" y="607724"/>
                    <a:pt x="333151" y="974078"/>
                  </a:cubicBezTo>
                  <a:cubicBezTo>
                    <a:pt x="333151" y="1340432"/>
                    <a:pt x="630139" y="1637420"/>
                    <a:pt x="996493" y="1637420"/>
                  </a:cubicBezTo>
                  <a:cubicBezTo>
                    <a:pt x="1362847" y="1637420"/>
                    <a:pt x="1659835" y="1340432"/>
                    <a:pt x="1659835" y="974078"/>
                  </a:cubicBezTo>
                  <a:cubicBezTo>
                    <a:pt x="1659835" y="607724"/>
                    <a:pt x="1362847" y="310736"/>
                    <a:pt x="996493" y="310736"/>
                  </a:cubicBezTo>
                  <a:close/>
                  <a:moveTo>
                    <a:pt x="996493" y="0"/>
                  </a:moveTo>
                  <a:cubicBezTo>
                    <a:pt x="1546841" y="0"/>
                    <a:pt x="1992986" y="446145"/>
                    <a:pt x="1992986" y="996493"/>
                  </a:cubicBezTo>
                  <a:cubicBezTo>
                    <a:pt x="1992986" y="1546841"/>
                    <a:pt x="1546841" y="1992986"/>
                    <a:pt x="996493" y="1992986"/>
                  </a:cubicBezTo>
                  <a:cubicBezTo>
                    <a:pt x="446145" y="1992986"/>
                    <a:pt x="0" y="1546841"/>
                    <a:pt x="0" y="996493"/>
                  </a:cubicBezTo>
                  <a:cubicBezTo>
                    <a:pt x="0" y="446145"/>
                    <a:pt x="446145" y="0"/>
                    <a:pt x="996493" y="0"/>
                  </a:cubicBezTo>
                  <a:close/>
                </a:path>
              </a:pathLst>
            </a:custGeom>
            <a:gradFill>
              <a:gsLst>
                <a:gs pos="0">
                  <a:schemeClr val="bg1"/>
                </a:gs>
                <a:gs pos="10000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76" name="任意多边形 42"/>
            <p:cNvSpPr/>
            <p:nvPr/>
          </p:nvSpPr>
          <p:spPr>
            <a:xfrm>
              <a:off x="2924313" y="1783712"/>
              <a:ext cx="1931038" cy="1931038"/>
            </a:xfrm>
            <a:custGeom>
              <a:avLst/>
              <a:gdLst>
                <a:gd name="connsiteX0" fmla="*/ 962496 w 1931038"/>
                <a:gd name="connsiteY0" fmla="*/ 279762 h 1931038"/>
                <a:gd name="connsiteX1" fmla="*/ 299154 w 1931038"/>
                <a:gd name="connsiteY1" fmla="*/ 943104 h 1931038"/>
                <a:gd name="connsiteX2" fmla="*/ 962496 w 1931038"/>
                <a:gd name="connsiteY2" fmla="*/ 1606446 h 1931038"/>
                <a:gd name="connsiteX3" fmla="*/ 1625838 w 1931038"/>
                <a:gd name="connsiteY3" fmla="*/ 943104 h 1931038"/>
                <a:gd name="connsiteX4" fmla="*/ 962496 w 1931038"/>
                <a:gd name="connsiteY4" fmla="*/ 279762 h 1931038"/>
                <a:gd name="connsiteX5" fmla="*/ 965519 w 1931038"/>
                <a:gd name="connsiteY5" fmla="*/ 0 h 1931038"/>
                <a:gd name="connsiteX6" fmla="*/ 1931038 w 1931038"/>
                <a:gd name="connsiteY6" fmla="*/ 965519 h 1931038"/>
                <a:gd name="connsiteX7" fmla="*/ 965519 w 1931038"/>
                <a:gd name="connsiteY7" fmla="*/ 1931038 h 1931038"/>
                <a:gd name="connsiteX8" fmla="*/ 0 w 1931038"/>
                <a:gd name="connsiteY8" fmla="*/ 965519 h 1931038"/>
                <a:gd name="connsiteX9" fmla="*/ 965519 w 1931038"/>
                <a:gd name="connsiteY9" fmla="*/ 0 h 1931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31038" h="1931038">
                  <a:moveTo>
                    <a:pt x="962496" y="279762"/>
                  </a:moveTo>
                  <a:cubicBezTo>
                    <a:pt x="596142" y="279762"/>
                    <a:pt x="299154" y="576750"/>
                    <a:pt x="299154" y="943104"/>
                  </a:cubicBezTo>
                  <a:cubicBezTo>
                    <a:pt x="299154" y="1309458"/>
                    <a:pt x="596142" y="1606446"/>
                    <a:pt x="962496" y="1606446"/>
                  </a:cubicBezTo>
                  <a:cubicBezTo>
                    <a:pt x="1328850" y="1606446"/>
                    <a:pt x="1625838" y="1309458"/>
                    <a:pt x="1625838" y="943104"/>
                  </a:cubicBezTo>
                  <a:cubicBezTo>
                    <a:pt x="1625838" y="576750"/>
                    <a:pt x="1328850" y="279762"/>
                    <a:pt x="962496" y="279762"/>
                  </a:cubicBezTo>
                  <a:close/>
                  <a:moveTo>
                    <a:pt x="965519" y="0"/>
                  </a:moveTo>
                  <a:cubicBezTo>
                    <a:pt x="1498760" y="0"/>
                    <a:pt x="1931038" y="432278"/>
                    <a:pt x="1931038" y="965519"/>
                  </a:cubicBezTo>
                  <a:cubicBezTo>
                    <a:pt x="1931038" y="1498760"/>
                    <a:pt x="1498760" y="1931038"/>
                    <a:pt x="965519" y="1931038"/>
                  </a:cubicBezTo>
                  <a:cubicBezTo>
                    <a:pt x="432278" y="1931038"/>
                    <a:pt x="0" y="1498760"/>
                    <a:pt x="0" y="965519"/>
                  </a:cubicBezTo>
                  <a:cubicBezTo>
                    <a:pt x="0" y="432278"/>
                    <a:pt x="432278" y="0"/>
                    <a:pt x="965519" y="0"/>
                  </a:cubicBezTo>
                  <a:close/>
                </a:path>
              </a:pathLst>
            </a:custGeom>
            <a:gradFill>
              <a:gsLst>
                <a:gs pos="0">
                  <a:srgbClr val="EFEFEF"/>
                </a:gs>
                <a:gs pos="100000">
                  <a:srgbClr val="E6E6E6"/>
                </a:gs>
              </a:gsLst>
              <a:lin ang="2700000" scaled="0"/>
            </a:gradFill>
            <a:ln w="12700">
              <a:gradFill>
                <a:gsLst>
                  <a:gs pos="0">
                    <a:srgbClr val="EEEEEE"/>
                  </a:gs>
                  <a:gs pos="100000">
                    <a:schemeClr val="bg1"/>
                  </a:gs>
                </a:gsLst>
                <a:lin ang="2700000" scaled="0"/>
              </a:gra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77" name="椭圆 43"/>
            <p:cNvSpPr/>
            <p:nvPr/>
          </p:nvSpPr>
          <p:spPr>
            <a:xfrm>
              <a:off x="3226490" y="2063474"/>
              <a:ext cx="1326684" cy="1326684"/>
            </a:xfrm>
            <a:prstGeom prst="ellipse">
              <a:avLst/>
            </a:prstGeom>
            <a:noFill/>
            <a:ln w="50800">
              <a:gradFill>
                <a:gsLst>
                  <a:gs pos="0">
                    <a:srgbClr val="DBDBDB"/>
                  </a:gs>
                  <a:gs pos="100000">
                    <a:schemeClr val="accent1">
                      <a:lumMod val="5000"/>
                      <a:lumOff val="95000"/>
                    </a:schemeClr>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48678" name="圆角矩形 44"/>
          <p:cNvSpPr/>
          <p:nvPr/>
        </p:nvSpPr>
        <p:spPr>
          <a:xfrm>
            <a:off x="5844629" y="4379247"/>
            <a:ext cx="4235118" cy="658908"/>
          </a:xfrm>
          <a:prstGeom prst="roundRect">
            <a:avLst>
              <a:gd name="adj" fmla="val 50000"/>
            </a:avLst>
          </a:prstGeom>
          <a:solidFill>
            <a:srgbClr val="F294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 </a:t>
            </a:r>
            <a:endParaRPr lang="zh-CN" altLang="en-US" sz="2800" dirty="0">
              <a:latin typeface="微软雅黑" panose="020B0503020204020204" pitchFamily="34" charset="-122"/>
              <a:ea typeface="微软雅黑" panose="020B0503020204020204" pitchFamily="34" charset="-122"/>
            </a:endParaRPr>
          </a:p>
        </p:txBody>
      </p:sp>
      <p:sp>
        <p:nvSpPr>
          <p:cNvPr id="1048679" name="椭圆 45"/>
          <p:cNvSpPr/>
          <p:nvPr/>
        </p:nvSpPr>
        <p:spPr>
          <a:xfrm>
            <a:off x="4945459" y="4005660"/>
            <a:ext cx="1255448" cy="1255448"/>
          </a:xfrm>
          <a:prstGeom prst="ellipse">
            <a:avLst/>
          </a:prstGeom>
          <a:solidFill>
            <a:schemeClr val="bg1"/>
          </a:solidFill>
          <a:ln w="15875">
            <a:gradFill>
              <a:gsLst>
                <a:gs pos="0">
                  <a:schemeClr val="bg1"/>
                </a:gs>
                <a:gs pos="25000">
                  <a:schemeClr val="bg2"/>
                </a:gs>
                <a:gs pos="50000">
                  <a:schemeClr val="bg2">
                    <a:lumMod val="90000"/>
                  </a:schemeClr>
                </a:gs>
                <a:gs pos="75000">
                  <a:schemeClr val="bg2"/>
                </a:gs>
                <a:gs pos="100000">
                  <a:schemeClr val="bg1"/>
                </a:gs>
              </a:gsLst>
              <a:lin ang="5400000" scaled="1"/>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80" name="椭圆 46"/>
          <p:cNvSpPr/>
          <p:nvPr/>
        </p:nvSpPr>
        <p:spPr>
          <a:xfrm>
            <a:off x="5047251" y="4107245"/>
            <a:ext cx="1052278" cy="1052279"/>
          </a:xfrm>
          <a:prstGeom prst="ellipse">
            <a:avLst/>
          </a:prstGeom>
          <a:solidFill>
            <a:srgbClr val="F29421"/>
          </a:solidFill>
          <a:ln>
            <a:noFill/>
          </a:ln>
          <a:effectLst>
            <a:outerShdw blurRad="152400" dist="50800" dir="2700000" algn="tl" rotWithShape="0">
              <a:prstClr val="black">
                <a:alpha val="30000"/>
              </a:prstClr>
            </a:outerShdw>
          </a:effectLst>
          <a:scene3d>
            <a:camera prst="orthographicFront"/>
            <a:lightRig rig="threePt" dir="t"/>
          </a:scene3d>
          <a:sp3d prstMaterial="softEdge">
            <a:bevelT w="1270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81" name="TextBox 6"/>
          <p:cNvSpPr txBox="1"/>
          <p:nvPr/>
        </p:nvSpPr>
        <p:spPr>
          <a:xfrm>
            <a:off x="5379871" y="4303816"/>
            <a:ext cx="448425" cy="615553"/>
          </a:xfrm>
          <a:prstGeom prst="rect">
            <a:avLst/>
          </a:prstGeom>
          <a:noFill/>
        </p:spPr>
        <p:txBody>
          <a:bodyPr vert="horz" wrap="square" lIns="0" tIns="0" rIns="0" bIns="0" rtlCol="0" anchor="ctr">
            <a:spAutoFit/>
          </a:bodyPr>
          <a:lstStyle/>
          <a:p>
            <a:pPr algn="l"/>
            <a:r>
              <a:rPr lang="en-US" altLang="zh-CN" sz="4000" dirty="0">
                <a:solidFill>
                  <a:schemeClr val="bg1"/>
                </a:solidFill>
                <a:latin typeface="Impact" panose="020B0806030902050204" pitchFamily="34" charset="0"/>
                <a:ea typeface="微软雅黑" panose="020B0503020204020204" pitchFamily="34" charset="-122"/>
              </a:rPr>
              <a:t> 3</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1048682" name="矩形 49"/>
          <p:cNvSpPr/>
          <p:nvPr/>
        </p:nvSpPr>
        <p:spPr>
          <a:xfrm>
            <a:off x="6623363" y="4454722"/>
            <a:ext cx="2952328" cy="507957"/>
          </a:xfrm>
          <a:prstGeom prst="rect">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非线性支持向量机</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48683" name="椭圆 50"/>
          <p:cNvSpPr/>
          <p:nvPr/>
        </p:nvSpPr>
        <p:spPr>
          <a:xfrm>
            <a:off x="6335331" y="4633384"/>
            <a:ext cx="144016" cy="144016"/>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84" name="椭圆 51"/>
          <p:cNvSpPr/>
          <p:nvPr/>
        </p:nvSpPr>
        <p:spPr>
          <a:xfrm>
            <a:off x="9719707" y="4624690"/>
            <a:ext cx="144016" cy="144016"/>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85" name="标题 24"/>
          <p:cNvSpPr txBox="1"/>
          <p:nvPr/>
        </p:nvSpPr>
        <p:spPr>
          <a:xfrm>
            <a:off x="6583047" y="5159524"/>
            <a:ext cx="3347873" cy="717748"/>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zh-CN" altLang="en-US" sz="17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81" name="组合 53"/>
          <p:cNvGrpSpPr/>
          <p:nvPr/>
        </p:nvGrpSpPr>
        <p:grpSpPr>
          <a:xfrm>
            <a:off x="4945459" y="3964366"/>
            <a:ext cx="1320648" cy="1320648"/>
            <a:chOff x="2857448" y="1716847"/>
            <a:chExt cx="2064768" cy="2064768"/>
          </a:xfrm>
          <a:effectLst>
            <a:outerShdw blurRad="101600" dist="50800" dir="2700000" algn="tl" rotWithShape="0">
              <a:prstClr val="black">
                <a:alpha val="30000"/>
              </a:prstClr>
            </a:outerShdw>
          </a:effectLst>
        </p:grpSpPr>
        <p:sp>
          <p:nvSpPr>
            <p:cNvPr id="1048686" name="任意多边形 54"/>
            <p:cNvSpPr/>
            <p:nvPr/>
          </p:nvSpPr>
          <p:spPr>
            <a:xfrm>
              <a:off x="2857448" y="1716847"/>
              <a:ext cx="2064768" cy="2064768"/>
            </a:xfrm>
            <a:custGeom>
              <a:avLst/>
              <a:gdLst>
                <a:gd name="connsiteX0" fmla="*/ 996493 w 1992986"/>
                <a:gd name="connsiteY0" fmla="*/ 310736 h 1992986"/>
                <a:gd name="connsiteX1" fmla="*/ 333151 w 1992986"/>
                <a:gd name="connsiteY1" fmla="*/ 974078 h 1992986"/>
                <a:gd name="connsiteX2" fmla="*/ 996493 w 1992986"/>
                <a:gd name="connsiteY2" fmla="*/ 1637420 h 1992986"/>
                <a:gd name="connsiteX3" fmla="*/ 1659835 w 1992986"/>
                <a:gd name="connsiteY3" fmla="*/ 974078 h 1992986"/>
                <a:gd name="connsiteX4" fmla="*/ 996493 w 1992986"/>
                <a:gd name="connsiteY4" fmla="*/ 310736 h 1992986"/>
                <a:gd name="connsiteX5" fmla="*/ 996493 w 1992986"/>
                <a:gd name="connsiteY5" fmla="*/ 0 h 1992986"/>
                <a:gd name="connsiteX6" fmla="*/ 1992986 w 1992986"/>
                <a:gd name="connsiteY6" fmla="*/ 996493 h 1992986"/>
                <a:gd name="connsiteX7" fmla="*/ 996493 w 1992986"/>
                <a:gd name="connsiteY7" fmla="*/ 1992986 h 1992986"/>
                <a:gd name="connsiteX8" fmla="*/ 0 w 1992986"/>
                <a:gd name="connsiteY8" fmla="*/ 996493 h 1992986"/>
                <a:gd name="connsiteX9" fmla="*/ 996493 w 1992986"/>
                <a:gd name="connsiteY9" fmla="*/ 0 h 199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2986" h="1992986">
                  <a:moveTo>
                    <a:pt x="996493" y="310736"/>
                  </a:moveTo>
                  <a:cubicBezTo>
                    <a:pt x="630139" y="310736"/>
                    <a:pt x="333151" y="607724"/>
                    <a:pt x="333151" y="974078"/>
                  </a:cubicBezTo>
                  <a:cubicBezTo>
                    <a:pt x="333151" y="1340432"/>
                    <a:pt x="630139" y="1637420"/>
                    <a:pt x="996493" y="1637420"/>
                  </a:cubicBezTo>
                  <a:cubicBezTo>
                    <a:pt x="1362847" y="1637420"/>
                    <a:pt x="1659835" y="1340432"/>
                    <a:pt x="1659835" y="974078"/>
                  </a:cubicBezTo>
                  <a:cubicBezTo>
                    <a:pt x="1659835" y="607724"/>
                    <a:pt x="1362847" y="310736"/>
                    <a:pt x="996493" y="310736"/>
                  </a:cubicBezTo>
                  <a:close/>
                  <a:moveTo>
                    <a:pt x="996493" y="0"/>
                  </a:moveTo>
                  <a:cubicBezTo>
                    <a:pt x="1546841" y="0"/>
                    <a:pt x="1992986" y="446145"/>
                    <a:pt x="1992986" y="996493"/>
                  </a:cubicBezTo>
                  <a:cubicBezTo>
                    <a:pt x="1992986" y="1546841"/>
                    <a:pt x="1546841" y="1992986"/>
                    <a:pt x="996493" y="1992986"/>
                  </a:cubicBezTo>
                  <a:cubicBezTo>
                    <a:pt x="446145" y="1992986"/>
                    <a:pt x="0" y="1546841"/>
                    <a:pt x="0" y="996493"/>
                  </a:cubicBezTo>
                  <a:cubicBezTo>
                    <a:pt x="0" y="446145"/>
                    <a:pt x="446145" y="0"/>
                    <a:pt x="996493" y="0"/>
                  </a:cubicBezTo>
                  <a:close/>
                </a:path>
              </a:pathLst>
            </a:custGeom>
            <a:gradFill>
              <a:gsLst>
                <a:gs pos="0">
                  <a:schemeClr val="bg1"/>
                </a:gs>
                <a:gs pos="10000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87" name="任意多边形 55"/>
            <p:cNvSpPr/>
            <p:nvPr/>
          </p:nvSpPr>
          <p:spPr>
            <a:xfrm>
              <a:off x="2924313" y="1783712"/>
              <a:ext cx="1931038" cy="1931038"/>
            </a:xfrm>
            <a:custGeom>
              <a:avLst/>
              <a:gdLst>
                <a:gd name="connsiteX0" fmla="*/ 962496 w 1931038"/>
                <a:gd name="connsiteY0" fmla="*/ 279762 h 1931038"/>
                <a:gd name="connsiteX1" fmla="*/ 299154 w 1931038"/>
                <a:gd name="connsiteY1" fmla="*/ 943104 h 1931038"/>
                <a:gd name="connsiteX2" fmla="*/ 962496 w 1931038"/>
                <a:gd name="connsiteY2" fmla="*/ 1606446 h 1931038"/>
                <a:gd name="connsiteX3" fmla="*/ 1625838 w 1931038"/>
                <a:gd name="connsiteY3" fmla="*/ 943104 h 1931038"/>
                <a:gd name="connsiteX4" fmla="*/ 962496 w 1931038"/>
                <a:gd name="connsiteY4" fmla="*/ 279762 h 1931038"/>
                <a:gd name="connsiteX5" fmla="*/ 965519 w 1931038"/>
                <a:gd name="connsiteY5" fmla="*/ 0 h 1931038"/>
                <a:gd name="connsiteX6" fmla="*/ 1931038 w 1931038"/>
                <a:gd name="connsiteY6" fmla="*/ 965519 h 1931038"/>
                <a:gd name="connsiteX7" fmla="*/ 965519 w 1931038"/>
                <a:gd name="connsiteY7" fmla="*/ 1931038 h 1931038"/>
                <a:gd name="connsiteX8" fmla="*/ 0 w 1931038"/>
                <a:gd name="connsiteY8" fmla="*/ 965519 h 1931038"/>
                <a:gd name="connsiteX9" fmla="*/ 965519 w 1931038"/>
                <a:gd name="connsiteY9" fmla="*/ 0 h 1931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31038" h="1931038">
                  <a:moveTo>
                    <a:pt x="962496" y="279762"/>
                  </a:moveTo>
                  <a:cubicBezTo>
                    <a:pt x="596142" y="279762"/>
                    <a:pt x="299154" y="576750"/>
                    <a:pt x="299154" y="943104"/>
                  </a:cubicBezTo>
                  <a:cubicBezTo>
                    <a:pt x="299154" y="1309458"/>
                    <a:pt x="596142" y="1606446"/>
                    <a:pt x="962496" y="1606446"/>
                  </a:cubicBezTo>
                  <a:cubicBezTo>
                    <a:pt x="1328850" y="1606446"/>
                    <a:pt x="1625838" y="1309458"/>
                    <a:pt x="1625838" y="943104"/>
                  </a:cubicBezTo>
                  <a:cubicBezTo>
                    <a:pt x="1625838" y="576750"/>
                    <a:pt x="1328850" y="279762"/>
                    <a:pt x="962496" y="279762"/>
                  </a:cubicBezTo>
                  <a:close/>
                  <a:moveTo>
                    <a:pt x="965519" y="0"/>
                  </a:moveTo>
                  <a:cubicBezTo>
                    <a:pt x="1498760" y="0"/>
                    <a:pt x="1931038" y="432278"/>
                    <a:pt x="1931038" y="965519"/>
                  </a:cubicBezTo>
                  <a:cubicBezTo>
                    <a:pt x="1931038" y="1498760"/>
                    <a:pt x="1498760" y="1931038"/>
                    <a:pt x="965519" y="1931038"/>
                  </a:cubicBezTo>
                  <a:cubicBezTo>
                    <a:pt x="432278" y="1931038"/>
                    <a:pt x="0" y="1498760"/>
                    <a:pt x="0" y="965519"/>
                  </a:cubicBezTo>
                  <a:cubicBezTo>
                    <a:pt x="0" y="432278"/>
                    <a:pt x="432278" y="0"/>
                    <a:pt x="965519" y="0"/>
                  </a:cubicBezTo>
                  <a:close/>
                </a:path>
              </a:pathLst>
            </a:custGeom>
            <a:gradFill>
              <a:gsLst>
                <a:gs pos="0">
                  <a:srgbClr val="EFEFEF"/>
                </a:gs>
                <a:gs pos="100000">
                  <a:srgbClr val="E6E6E6"/>
                </a:gs>
              </a:gsLst>
              <a:lin ang="2700000" scaled="0"/>
            </a:gradFill>
            <a:ln w="12700">
              <a:gradFill>
                <a:gsLst>
                  <a:gs pos="0">
                    <a:srgbClr val="EEEEEE"/>
                  </a:gs>
                  <a:gs pos="100000">
                    <a:schemeClr val="bg1"/>
                  </a:gs>
                </a:gsLst>
                <a:lin ang="2700000" scaled="0"/>
              </a:gra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88" name="椭圆 56"/>
            <p:cNvSpPr/>
            <p:nvPr/>
          </p:nvSpPr>
          <p:spPr>
            <a:xfrm>
              <a:off x="3226490" y="2063474"/>
              <a:ext cx="1326684" cy="1326684"/>
            </a:xfrm>
            <a:prstGeom prst="ellipse">
              <a:avLst/>
            </a:prstGeom>
            <a:noFill/>
            <a:ln w="50800">
              <a:gradFill>
                <a:gsLst>
                  <a:gs pos="0">
                    <a:srgbClr val="DBDBDB"/>
                  </a:gs>
                  <a:gs pos="100000">
                    <a:schemeClr val="accent1">
                      <a:lumMod val="5000"/>
                      <a:lumOff val="95000"/>
                    </a:schemeClr>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split orient="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36" name="图片 1"/>
          <p:cNvPicPr>
            <a:picLocks noChangeAspect="1"/>
          </p:cNvPicPr>
          <p:nvPr/>
        </p:nvPicPr>
        <p:blipFill>
          <a:blip r:embed="rId1"/>
          <a:stretch>
            <a:fillRect/>
          </a:stretch>
        </p:blipFill>
        <p:spPr>
          <a:xfrm>
            <a:off x="2349" y="-11741"/>
            <a:ext cx="12192826" cy="1006539"/>
          </a:xfrm>
          <a:prstGeom prst="rect">
            <a:avLst/>
          </a:prstGeom>
        </p:spPr>
      </p:pic>
      <p:sp>
        <p:nvSpPr>
          <p:cNvPr id="1049139" name="标题 3"/>
          <p:cNvSpPr txBox="1"/>
          <p:nvPr/>
        </p:nvSpPr>
        <p:spPr>
          <a:xfrm>
            <a:off x="408955" y="66427"/>
            <a:ext cx="3456384" cy="5542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a:solidFill>
                  <a:schemeClr val="bg1"/>
                </a:solidFill>
                <a:latin typeface="微软雅黑" panose="020B0503020204020204" pitchFamily="34" charset="-122"/>
                <a:ea typeface="微软雅黑" panose="020B0503020204020204" pitchFamily="34" charset="-122"/>
              </a:rPr>
              <a:t>数据预处理</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049140" name="矩形 3"/>
          <p:cNvSpPr/>
          <p:nvPr/>
        </p:nvSpPr>
        <p:spPr>
          <a:xfrm>
            <a:off x="-23093" y="6813376"/>
            <a:ext cx="12218268" cy="72008"/>
          </a:xfrm>
          <a:prstGeom prst="rect">
            <a:avLst/>
          </a:prstGeom>
          <a:solidFill>
            <a:srgbClr val="F29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141" name="文本框 87"/>
          <p:cNvSpPr txBox="1"/>
          <p:nvPr/>
        </p:nvSpPr>
        <p:spPr>
          <a:xfrm>
            <a:off x="2498090" y="4708543"/>
            <a:ext cx="2367280" cy="368300"/>
          </a:xfrm>
          <a:prstGeom prst="rect">
            <a:avLst/>
          </a:prstGeom>
          <a:noFill/>
        </p:spPr>
        <p:txBody>
          <a:bodyPr wrap="square" rtlCol="0">
            <a:spAutoFit/>
          </a:bodyPr>
          <a:lstStyle/>
          <a:p>
            <a:r>
              <a:rPr lang="zh-CN" altLang="en-US" b="1" dirty="0"/>
              <a:t>缺失值统计图</a:t>
            </a:r>
            <a:endParaRPr lang="zh-CN" altLang="en-US" b="1" dirty="0"/>
          </a:p>
        </p:txBody>
      </p:sp>
      <p:sp>
        <p:nvSpPr>
          <p:cNvPr id="1049142" name="文本框 88"/>
          <p:cNvSpPr txBox="1"/>
          <p:nvPr/>
        </p:nvSpPr>
        <p:spPr>
          <a:xfrm>
            <a:off x="1777107" y="5274028"/>
            <a:ext cx="3982085" cy="368300"/>
          </a:xfrm>
          <a:prstGeom prst="rect">
            <a:avLst/>
          </a:prstGeom>
          <a:noFill/>
        </p:spPr>
        <p:txBody>
          <a:bodyPr wrap="square" rtlCol="0">
            <a:spAutoFit/>
          </a:bodyPr>
          <a:lstStyle/>
          <a:p>
            <a:r>
              <a:rPr lang="zh-CN" altLang="en-US"/>
              <a:t>可以看出本数据集没有缺失值</a:t>
            </a:r>
            <a:endParaRPr lang="zh-CN" altLang="en-US"/>
          </a:p>
        </p:txBody>
      </p:sp>
      <p:sp>
        <p:nvSpPr>
          <p:cNvPr id="1049143" name="文本框 90"/>
          <p:cNvSpPr txBox="1"/>
          <p:nvPr>
            <p:custDataLst>
              <p:tags r:id="rId2"/>
            </p:custDataLst>
          </p:nvPr>
        </p:nvSpPr>
        <p:spPr>
          <a:xfrm>
            <a:off x="6673651" y="4532684"/>
            <a:ext cx="4514290" cy="923330"/>
          </a:xfrm>
          <a:prstGeom prst="rect">
            <a:avLst/>
          </a:prstGeom>
          <a:noFill/>
        </p:spPr>
        <p:txBody>
          <a:bodyPr wrap="square" rtlCol="0">
            <a:spAutoFit/>
          </a:bodyPr>
          <a:lstStyle/>
          <a:p>
            <a:r>
              <a:rPr lang="zh-CN" altLang="en-US" dirty="0"/>
              <a:t>对极端值进行处理，保留指标1%-99%的数据，&gt;99%的数据由99%分位数代替，&lt;1%的数据由1%分位数代替。</a:t>
            </a:r>
            <a:endParaRPr lang="zh-CN" altLang="en-US" dirty="0"/>
          </a:p>
        </p:txBody>
      </p:sp>
      <p:pic>
        <p:nvPicPr>
          <p:cNvPr id="2097237" name="图片 7"/>
          <p:cNvPicPr>
            <a:picLocks noChangeAspect="1"/>
          </p:cNvPicPr>
          <p:nvPr/>
        </p:nvPicPr>
        <p:blipFill>
          <a:blip r:embed="rId3"/>
          <a:stretch>
            <a:fillRect/>
          </a:stretch>
        </p:blipFill>
        <p:spPr>
          <a:xfrm>
            <a:off x="879792" y="1684973"/>
            <a:ext cx="5090160" cy="2826385"/>
          </a:xfrm>
          <a:prstGeom prst="rect">
            <a:avLst/>
          </a:prstGeom>
        </p:spPr>
      </p:pic>
      <p:sp>
        <p:nvSpPr>
          <p:cNvPr id="1049144" name="Freeform 15"/>
          <p:cNvSpPr>
            <a:spLocks noEditPoints="1"/>
          </p:cNvSpPr>
          <p:nvPr/>
        </p:nvSpPr>
        <p:spPr bwMode="auto">
          <a:xfrm>
            <a:off x="7393731" y="1478071"/>
            <a:ext cx="2771689" cy="2742514"/>
          </a:xfrm>
          <a:custGeom>
            <a:avLst/>
            <a:gdLst>
              <a:gd name="T0" fmla="*/ 552 w 602"/>
              <a:gd name="T1" fmla="*/ 461 h 595"/>
              <a:gd name="T2" fmla="*/ 537 w 602"/>
              <a:gd name="T3" fmla="*/ 359 h 595"/>
              <a:gd name="T4" fmla="*/ 597 w 602"/>
              <a:gd name="T5" fmla="*/ 351 h 595"/>
              <a:gd name="T6" fmla="*/ 600 w 602"/>
              <a:gd name="T7" fmla="*/ 282 h 595"/>
              <a:gd name="T8" fmla="*/ 528 w 602"/>
              <a:gd name="T9" fmla="*/ 208 h 595"/>
              <a:gd name="T10" fmla="*/ 572 w 602"/>
              <a:gd name="T11" fmla="*/ 167 h 595"/>
              <a:gd name="T12" fmla="*/ 535 w 602"/>
              <a:gd name="T13" fmla="*/ 111 h 595"/>
              <a:gd name="T14" fmla="*/ 433 w 602"/>
              <a:gd name="T15" fmla="*/ 93 h 595"/>
              <a:gd name="T16" fmla="*/ 445 w 602"/>
              <a:gd name="T17" fmla="*/ 34 h 595"/>
              <a:gd name="T18" fmla="*/ 381 w 602"/>
              <a:gd name="T19" fmla="*/ 9 h 595"/>
              <a:gd name="T20" fmla="*/ 288 w 602"/>
              <a:gd name="T21" fmla="*/ 55 h 595"/>
              <a:gd name="T22" fmla="*/ 262 w 602"/>
              <a:gd name="T23" fmla="*/ 0 h 595"/>
              <a:gd name="T24" fmla="*/ 196 w 602"/>
              <a:gd name="T25" fmla="*/ 18 h 595"/>
              <a:gd name="T26" fmla="*/ 147 w 602"/>
              <a:gd name="T27" fmla="*/ 109 h 595"/>
              <a:gd name="T28" fmla="*/ 94 w 602"/>
              <a:gd name="T29" fmla="*/ 80 h 595"/>
              <a:gd name="T30" fmla="*/ 50 w 602"/>
              <a:gd name="T31" fmla="*/ 134 h 595"/>
              <a:gd name="T32" fmla="*/ 88 w 602"/>
              <a:gd name="T33" fmla="*/ 180 h 595"/>
              <a:gd name="T34" fmla="*/ 7 w 602"/>
              <a:gd name="T35" fmla="*/ 244 h 595"/>
              <a:gd name="T36" fmla="*/ 1 w 602"/>
              <a:gd name="T37" fmla="*/ 313 h 595"/>
              <a:gd name="T38" fmla="*/ 60 w 602"/>
              <a:gd name="T39" fmla="*/ 328 h 595"/>
              <a:gd name="T40" fmla="*/ 32 w 602"/>
              <a:gd name="T41" fmla="*/ 428 h 595"/>
              <a:gd name="T42" fmla="*/ 68 w 602"/>
              <a:gd name="T43" fmla="*/ 487 h 595"/>
              <a:gd name="T44" fmla="*/ 124 w 602"/>
              <a:gd name="T45" fmla="*/ 465 h 595"/>
              <a:gd name="T46" fmla="*/ 160 w 602"/>
              <a:gd name="T47" fmla="*/ 562 h 595"/>
              <a:gd name="T48" fmla="*/ 223 w 602"/>
              <a:gd name="T49" fmla="*/ 588 h 595"/>
              <a:gd name="T50" fmla="*/ 256 w 602"/>
              <a:gd name="T51" fmla="*/ 537 h 595"/>
              <a:gd name="T52" fmla="*/ 342 w 602"/>
              <a:gd name="T53" fmla="*/ 594 h 595"/>
              <a:gd name="T54" fmla="*/ 409 w 602"/>
              <a:gd name="T55" fmla="*/ 578 h 595"/>
              <a:gd name="T56" fmla="*/ 406 w 602"/>
              <a:gd name="T57" fmla="*/ 518 h 595"/>
              <a:gd name="T58" fmla="*/ 509 w 602"/>
              <a:gd name="T59" fmla="*/ 514 h 595"/>
              <a:gd name="T60" fmla="*/ 533 w 602"/>
              <a:gd name="T61" fmla="*/ 489 h 595"/>
              <a:gd name="T62" fmla="*/ 188 w 602"/>
              <a:gd name="T63" fmla="*/ 435 h 595"/>
              <a:gd name="T64" fmla="*/ 414 w 602"/>
              <a:gd name="T65" fmla="*/ 161 h 595"/>
              <a:gd name="T66" fmla="*/ 188 w 602"/>
              <a:gd name="T67" fmla="*/ 435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02" h="595">
                <a:moveTo>
                  <a:pt x="553" y="461"/>
                </a:moveTo>
                <a:cubicBezTo>
                  <a:pt x="552" y="461"/>
                  <a:pt x="552" y="461"/>
                  <a:pt x="552" y="461"/>
                </a:cubicBezTo>
                <a:cubicBezTo>
                  <a:pt x="515" y="414"/>
                  <a:pt x="515" y="414"/>
                  <a:pt x="515" y="414"/>
                </a:cubicBezTo>
                <a:cubicBezTo>
                  <a:pt x="537" y="359"/>
                  <a:pt x="537" y="359"/>
                  <a:pt x="537" y="359"/>
                </a:cubicBezTo>
                <a:cubicBezTo>
                  <a:pt x="596" y="350"/>
                  <a:pt x="596" y="350"/>
                  <a:pt x="596" y="350"/>
                </a:cubicBezTo>
                <a:cubicBezTo>
                  <a:pt x="597" y="351"/>
                  <a:pt x="597" y="351"/>
                  <a:pt x="597" y="351"/>
                </a:cubicBezTo>
                <a:cubicBezTo>
                  <a:pt x="601" y="328"/>
                  <a:pt x="602" y="305"/>
                  <a:pt x="601" y="282"/>
                </a:cubicBezTo>
                <a:cubicBezTo>
                  <a:pt x="600" y="282"/>
                  <a:pt x="600" y="282"/>
                  <a:pt x="600" y="282"/>
                </a:cubicBezTo>
                <a:cubicBezTo>
                  <a:pt x="543" y="266"/>
                  <a:pt x="543" y="266"/>
                  <a:pt x="543" y="266"/>
                </a:cubicBezTo>
                <a:cubicBezTo>
                  <a:pt x="528" y="208"/>
                  <a:pt x="528" y="208"/>
                  <a:pt x="528" y="208"/>
                </a:cubicBezTo>
                <a:cubicBezTo>
                  <a:pt x="571" y="167"/>
                  <a:pt x="571" y="167"/>
                  <a:pt x="571" y="167"/>
                </a:cubicBezTo>
                <a:cubicBezTo>
                  <a:pt x="572" y="167"/>
                  <a:pt x="572" y="167"/>
                  <a:pt x="572" y="167"/>
                </a:cubicBezTo>
                <a:cubicBezTo>
                  <a:pt x="562" y="147"/>
                  <a:pt x="550" y="128"/>
                  <a:pt x="536" y="110"/>
                </a:cubicBezTo>
                <a:cubicBezTo>
                  <a:pt x="535" y="111"/>
                  <a:pt x="535" y="111"/>
                  <a:pt x="535" y="111"/>
                </a:cubicBezTo>
                <a:cubicBezTo>
                  <a:pt x="479" y="132"/>
                  <a:pt x="479" y="132"/>
                  <a:pt x="479" y="132"/>
                </a:cubicBezTo>
                <a:cubicBezTo>
                  <a:pt x="433" y="93"/>
                  <a:pt x="433" y="93"/>
                  <a:pt x="433" y="93"/>
                </a:cubicBezTo>
                <a:cubicBezTo>
                  <a:pt x="444" y="34"/>
                  <a:pt x="444" y="34"/>
                  <a:pt x="444" y="34"/>
                </a:cubicBezTo>
                <a:cubicBezTo>
                  <a:pt x="445" y="34"/>
                  <a:pt x="445" y="34"/>
                  <a:pt x="445" y="34"/>
                </a:cubicBezTo>
                <a:cubicBezTo>
                  <a:pt x="424" y="23"/>
                  <a:pt x="402" y="14"/>
                  <a:pt x="380" y="8"/>
                </a:cubicBezTo>
                <a:cubicBezTo>
                  <a:pt x="381" y="9"/>
                  <a:pt x="381" y="9"/>
                  <a:pt x="381" y="9"/>
                </a:cubicBezTo>
                <a:cubicBezTo>
                  <a:pt x="347" y="59"/>
                  <a:pt x="347" y="59"/>
                  <a:pt x="347" y="59"/>
                </a:cubicBezTo>
                <a:cubicBezTo>
                  <a:pt x="288" y="55"/>
                  <a:pt x="288" y="55"/>
                  <a:pt x="288" y="55"/>
                </a:cubicBezTo>
                <a:cubicBezTo>
                  <a:pt x="261" y="1"/>
                  <a:pt x="261" y="1"/>
                  <a:pt x="261" y="1"/>
                </a:cubicBezTo>
                <a:cubicBezTo>
                  <a:pt x="262" y="0"/>
                  <a:pt x="262" y="0"/>
                  <a:pt x="262" y="0"/>
                </a:cubicBezTo>
                <a:cubicBezTo>
                  <a:pt x="239" y="3"/>
                  <a:pt x="216" y="9"/>
                  <a:pt x="195" y="17"/>
                </a:cubicBezTo>
                <a:cubicBezTo>
                  <a:pt x="196" y="18"/>
                  <a:pt x="196" y="18"/>
                  <a:pt x="196" y="18"/>
                </a:cubicBezTo>
                <a:cubicBezTo>
                  <a:pt x="198" y="77"/>
                  <a:pt x="198" y="77"/>
                  <a:pt x="198" y="77"/>
                </a:cubicBezTo>
                <a:cubicBezTo>
                  <a:pt x="147" y="109"/>
                  <a:pt x="147" y="109"/>
                  <a:pt x="147" y="109"/>
                </a:cubicBezTo>
                <a:cubicBezTo>
                  <a:pt x="94" y="81"/>
                  <a:pt x="94" y="81"/>
                  <a:pt x="94" y="81"/>
                </a:cubicBezTo>
                <a:cubicBezTo>
                  <a:pt x="94" y="80"/>
                  <a:pt x="94" y="80"/>
                  <a:pt x="94" y="80"/>
                </a:cubicBezTo>
                <a:cubicBezTo>
                  <a:pt x="86" y="89"/>
                  <a:pt x="77" y="97"/>
                  <a:pt x="70" y="107"/>
                </a:cubicBezTo>
                <a:cubicBezTo>
                  <a:pt x="62" y="115"/>
                  <a:pt x="56" y="124"/>
                  <a:pt x="50" y="134"/>
                </a:cubicBezTo>
                <a:cubicBezTo>
                  <a:pt x="51" y="133"/>
                  <a:pt x="51" y="133"/>
                  <a:pt x="51" y="133"/>
                </a:cubicBezTo>
                <a:cubicBezTo>
                  <a:pt x="88" y="180"/>
                  <a:pt x="88" y="180"/>
                  <a:pt x="88" y="180"/>
                </a:cubicBezTo>
                <a:cubicBezTo>
                  <a:pt x="66" y="236"/>
                  <a:pt x="66" y="236"/>
                  <a:pt x="66" y="236"/>
                </a:cubicBezTo>
                <a:cubicBezTo>
                  <a:pt x="7" y="244"/>
                  <a:pt x="7" y="244"/>
                  <a:pt x="7" y="244"/>
                </a:cubicBezTo>
                <a:cubicBezTo>
                  <a:pt x="6" y="244"/>
                  <a:pt x="6" y="244"/>
                  <a:pt x="6" y="244"/>
                </a:cubicBezTo>
                <a:cubicBezTo>
                  <a:pt x="2" y="267"/>
                  <a:pt x="0" y="290"/>
                  <a:pt x="1" y="313"/>
                </a:cubicBezTo>
                <a:cubicBezTo>
                  <a:pt x="2" y="312"/>
                  <a:pt x="2" y="312"/>
                  <a:pt x="2" y="312"/>
                </a:cubicBezTo>
                <a:cubicBezTo>
                  <a:pt x="60" y="328"/>
                  <a:pt x="60" y="328"/>
                  <a:pt x="60" y="328"/>
                </a:cubicBezTo>
                <a:cubicBezTo>
                  <a:pt x="74" y="386"/>
                  <a:pt x="74" y="386"/>
                  <a:pt x="74" y="386"/>
                </a:cubicBezTo>
                <a:cubicBezTo>
                  <a:pt x="32" y="428"/>
                  <a:pt x="32" y="428"/>
                  <a:pt x="32" y="428"/>
                </a:cubicBezTo>
                <a:cubicBezTo>
                  <a:pt x="31" y="428"/>
                  <a:pt x="31" y="428"/>
                  <a:pt x="31" y="428"/>
                </a:cubicBezTo>
                <a:cubicBezTo>
                  <a:pt x="41" y="449"/>
                  <a:pt x="53" y="468"/>
                  <a:pt x="68" y="487"/>
                </a:cubicBezTo>
                <a:cubicBezTo>
                  <a:pt x="68" y="485"/>
                  <a:pt x="68" y="485"/>
                  <a:pt x="68" y="485"/>
                </a:cubicBezTo>
                <a:cubicBezTo>
                  <a:pt x="124" y="465"/>
                  <a:pt x="124" y="465"/>
                  <a:pt x="124" y="465"/>
                </a:cubicBezTo>
                <a:cubicBezTo>
                  <a:pt x="170" y="503"/>
                  <a:pt x="170" y="503"/>
                  <a:pt x="170" y="503"/>
                </a:cubicBezTo>
                <a:cubicBezTo>
                  <a:pt x="160" y="562"/>
                  <a:pt x="160" y="562"/>
                  <a:pt x="160" y="562"/>
                </a:cubicBezTo>
                <a:cubicBezTo>
                  <a:pt x="159" y="562"/>
                  <a:pt x="159" y="562"/>
                  <a:pt x="159" y="562"/>
                </a:cubicBezTo>
                <a:cubicBezTo>
                  <a:pt x="180" y="573"/>
                  <a:pt x="201" y="582"/>
                  <a:pt x="223" y="588"/>
                </a:cubicBezTo>
                <a:cubicBezTo>
                  <a:pt x="223" y="587"/>
                  <a:pt x="223" y="587"/>
                  <a:pt x="223" y="587"/>
                </a:cubicBezTo>
                <a:cubicBezTo>
                  <a:pt x="256" y="537"/>
                  <a:pt x="256" y="537"/>
                  <a:pt x="256" y="537"/>
                </a:cubicBezTo>
                <a:cubicBezTo>
                  <a:pt x="316" y="541"/>
                  <a:pt x="316" y="541"/>
                  <a:pt x="316" y="541"/>
                </a:cubicBezTo>
                <a:cubicBezTo>
                  <a:pt x="342" y="594"/>
                  <a:pt x="342" y="594"/>
                  <a:pt x="342" y="594"/>
                </a:cubicBezTo>
                <a:cubicBezTo>
                  <a:pt x="342" y="595"/>
                  <a:pt x="342" y="595"/>
                  <a:pt x="342" y="595"/>
                </a:cubicBezTo>
                <a:cubicBezTo>
                  <a:pt x="365" y="592"/>
                  <a:pt x="387" y="586"/>
                  <a:pt x="409" y="578"/>
                </a:cubicBezTo>
                <a:cubicBezTo>
                  <a:pt x="408" y="578"/>
                  <a:pt x="408" y="578"/>
                  <a:pt x="408" y="578"/>
                </a:cubicBezTo>
                <a:cubicBezTo>
                  <a:pt x="406" y="518"/>
                  <a:pt x="406" y="518"/>
                  <a:pt x="406" y="518"/>
                </a:cubicBezTo>
                <a:cubicBezTo>
                  <a:pt x="456" y="486"/>
                  <a:pt x="456" y="486"/>
                  <a:pt x="456" y="486"/>
                </a:cubicBezTo>
                <a:cubicBezTo>
                  <a:pt x="509" y="514"/>
                  <a:pt x="509" y="514"/>
                  <a:pt x="509" y="514"/>
                </a:cubicBezTo>
                <a:cubicBezTo>
                  <a:pt x="509" y="515"/>
                  <a:pt x="509" y="515"/>
                  <a:pt x="509" y="515"/>
                </a:cubicBezTo>
                <a:cubicBezTo>
                  <a:pt x="517" y="506"/>
                  <a:pt x="526" y="498"/>
                  <a:pt x="533" y="489"/>
                </a:cubicBezTo>
                <a:cubicBezTo>
                  <a:pt x="540" y="480"/>
                  <a:pt x="547" y="471"/>
                  <a:pt x="553" y="461"/>
                </a:cubicBezTo>
                <a:close/>
                <a:moveTo>
                  <a:pt x="188" y="435"/>
                </a:moveTo>
                <a:cubicBezTo>
                  <a:pt x="113" y="372"/>
                  <a:pt x="102" y="261"/>
                  <a:pt x="164" y="185"/>
                </a:cubicBezTo>
                <a:cubicBezTo>
                  <a:pt x="227" y="109"/>
                  <a:pt x="339" y="98"/>
                  <a:pt x="414" y="161"/>
                </a:cubicBezTo>
                <a:cubicBezTo>
                  <a:pt x="490" y="223"/>
                  <a:pt x="501" y="335"/>
                  <a:pt x="439" y="411"/>
                </a:cubicBezTo>
                <a:cubicBezTo>
                  <a:pt x="376" y="486"/>
                  <a:pt x="264" y="497"/>
                  <a:pt x="188" y="435"/>
                </a:cubicBezTo>
                <a:close/>
              </a:path>
            </a:pathLst>
          </a:custGeom>
          <a:solidFill>
            <a:schemeClr val="bg1">
              <a:lumMod val="95000"/>
            </a:schemeClr>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49145" name="Oval 16"/>
          <p:cNvSpPr>
            <a:spLocks noChangeArrowheads="1"/>
          </p:cNvSpPr>
          <p:nvPr/>
        </p:nvSpPr>
        <p:spPr bwMode="auto">
          <a:xfrm>
            <a:off x="8089342" y="2157608"/>
            <a:ext cx="1380982" cy="1382928"/>
          </a:xfrm>
          <a:prstGeom prst="ellipse">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grpSp>
        <p:nvGrpSpPr>
          <p:cNvPr id="186" name="组合 9"/>
          <p:cNvGrpSpPr/>
          <p:nvPr/>
        </p:nvGrpSpPr>
        <p:grpSpPr>
          <a:xfrm>
            <a:off x="8470313" y="2554398"/>
            <a:ext cx="618524" cy="589348"/>
            <a:chOff x="7273926" y="4279487"/>
            <a:chExt cx="504825" cy="481012"/>
          </a:xfrm>
          <a:solidFill>
            <a:schemeClr val="bg1"/>
          </a:solidFill>
        </p:grpSpPr>
        <p:sp>
          <p:nvSpPr>
            <p:cNvPr id="1049146" name="Freeform 17"/>
            <p:cNvSpPr/>
            <p:nvPr/>
          </p:nvSpPr>
          <p:spPr bwMode="auto">
            <a:xfrm>
              <a:off x="7350126" y="4279487"/>
              <a:ext cx="428625" cy="417513"/>
            </a:xfrm>
            <a:custGeom>
              <a:avLst/>
              <a:gdLst>
                <a:gd name="T0" fmla="*/ 78 w 270"/>
                <a:gd name="T1" fmla="*/ 263 h 263"/>
                <a:gd name="T2" fmla="*/ 0 w 270"/>
                <a:gd name="T3" fmla="*/ 180 h 263"/>
                <a:gd name="T4" fmla="*/ 191 w 270"/>
                <a:gd name="T5" fmla="*/ 0 h 263"/>
                <a:gd name="T6" fmla="*/ 270 w 270"/>
                <a:gd name="T7" fmla="*/ 83 h 263"/>
                <a:gd name="T8" fmla="*/ 78 w 270"/>
                <a:gd name="T9" fmla="*/ 263 h 263"/>
              </a:gdLst>
              <a:ahLst/>
              <a:cxnLst>
                <a:cxn ang="0">
                  <a:pos x="T0" y="T1"/>
                </a:cxn>
                <a:cxn ang="0">
                  <a:pos x="T2" y="T3"/>
                </a:cxn>
                <a:cxn ang="0">
                  <a:pos x="T4" y="T5"/>
                </a:cxn>
                <a:cxn ang="0">
                  <a:pos x="T6" y="T7"/>
                </a:cxn>
                <a:cxn ang="0">
                  <a:pos x="T8" y="T9"/>
                </a:cxn>
              </a:cxnLst>
              <a:rect l="0" t="0" r="r" b="b"/>
              <a:pathLst>
                <a:path w="270" h="263">
                  <a:moveTo>
                    <a:pt x="78" y="263"/>
                  </a:moveTo>
                  <a:lnTo>
                    <a:pt x="0" y="180"/>
                  </a:lnTo>
                  <a:lnTo>
                    <a:pt x="191" y="0"/>
                  </a:lnTo>
                  <a:lnTo>
                    <a:pt x="270" y="83"/>
                  </a:lnTo>
                  <a:lnTo>
                    <a:pt x="78" y="263"/>
                  </a:ln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9147" name="Freeform 18"/>
            <p:cNvSpPr/>
            <p:nvPr/>
          </p:nvSpPr>
          <p:spPr bwMode="auto">
            <a:xfrm>
              <a:off x="7273926" y="4601749"/>
              <a:ext cx="161925" cy="158750"/>
            </a:xfrm>
            <a:custGeom>
              <a:avLst/>
              <a:gdLst>
                <a:gd name="T0" fmla="*/ 24 w 102"/>
                <a:gd name="T1" fmla="*/ 0 h 100"/>
                <a:gd name="T2" fmla="*/ 0 w 102"/>
                <a:gd name="T3" fmla="*/ 100 h 100"/>
                <a:gd name="T4" fmla="*/ 102 w 102"/>
                <a:gd name="T5" fmla="*/ 81 h 100"/>
                <a:gd name="T6" fmla="*/ 24 w 102"/>
                <a:gd name="T7" fmla="*/ 0 h 100"/>
              </a:gdLst>
              <a:ahLst/>
              <a:cxnLst>
                <a:cxn ang="0">
                  <a:pos x="T0" y="T1"/>
                </a:cxn>
                <a:cxn ang="0">
                  <a:pos x="T2" y="T3"/>
                </a:cxn>
                <a:cxn ang="0">
                  <a:pos x="T4" y="T5"/>
                </a:cxn>
                <a:cxn ang="0">
                  <a:pos x="T6" y="T7"/>
                </a:cxn>
              </a:cxnLst>
              <a:rect l="0" t="0" r="r" b="b"/>
              <a:pathLst>
                <a:path w="102" h="100">
                  <a:moveTo>
                    <a:pt x="24" y="0"/>
                  </a:moveTo>
                  <a:lnTo>
                    <a:pt x="0" y="100"/>
                  </a:lnTo>
                  <a:lnTo>
                    <a:pt x="102" y="81"/>
                  </a:lnTo>
                  <a:lnTo>
                    <a:pt x="24" y="0"/>
                  </a:ln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49140"/>
                                        </p:tgtEl>
                                        <p:attrNameLst>
                                          <p:attrName>style.visibility</p:attrName>
                                        </p:attrNameLst>
                                      </p:cBhvr>
                                      <p:to>
                                        <p:strVal val="visible"/>
                                      </p:to>
                                    </p:set>
                                    <p:anim calcmode="lin" valueType="num">
                                      <p:cBhvr additive="base">
                                        <p:cTn id="7" dur="500" fill="hold"/>
                                        <p:tgtEl>
                                          <p:spTgt spid="1049140"/>
                                        </p:tgtEl>
                                        <p:attrNameLst>
                                          <p:attrName>ppt_x</p:attrName>
                                        </p:attrNameLst>
                                      </p:cBhvr>
                                      <p:tavLst>
                                        <p:tav tm="0">
                                          <p:val>
                                            <p:strVal val="#ppt_x"/>
                                          </p:val>
                                        </p:tav>
                                        <p:tav tm="100000">
                                          <p:val>
                                            <p:strVal val="#ppt_x"/>
                                          </p:val>
                                        </p:tav>
                                      </p:tavLst>
                                    </p:anim>
                                    <p:anim calcmode="lin" valueType="num">
                                      <p:cBhvr additive="base">
                                        <p:cTn id="8" dur="500" fill="hold"/>
                                        <p:tgtEl>
                                          <p:spTgt spid="10491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049142"/>
                                        </p:tgtEl>
                                        <p:attrNameLst>
                                          <p:attrName>style.visibility</p:attrName>
                                        </p:attrNameLst>
                                      </p:cBhvr>
                                      <p:to>
                                        <p:strVal val="visible"/>
                                      </p:to>
                                    </p:set>
                                    <p:animEffect transition="in" filter="box(in)">
                                      <p:cBhvr>
                                        <p:cTn id="13" dur="2000"/>
                                        <p:tgtEl>
                                          <p:spTgt spid="104914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49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40" grpId="0" bldLvl="0" animBg="1"/>
      <p:bldP spid="1049142" grpId="0"/>
      <p:bldP spid="1049142" grpId="1"/>
      <p:bldP spid="1049143" grpId="0"/>
      <p:bldP spid="1049143"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49" y="-11741"/>
            <a:ext cx="12192826" cy="1006539"/>
          </a:xfrm>
          <a:prstGeom prst="rect">
            <a:avLst/>
          </a:prstGeom>
        </p:spPr>
      </p:pic>
      <p:sp>
        <p:nvSpPr>
          <p:cNvPr id="3" name="标题 3"/>
          <p:cNvSpPr txBox="1"/>
          <p:nvPr/>
        </p:nvSpPr>
        <p:spPr>
          <a:xfrm>
            <a:off x="408955" y="66427"/>
            <a:ext cx="3456384" cy="5542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a:solidFill>
                  <a:schemeClr val="bg1"/>
                </a:solidFill>
                <a:latin typeface="微软雅黑" panose="020B0503020204020204" pitchFamily="34" charset="-122"/>
                <a:ea typeface="微软雅黑" panose="020B0503020204020204" pitchFamily="34" charset="-122"/>
                <a:sym typeface="+mn-ea"/>
              </a:rPr>
              <a:t>多项式函数阶数</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23093" y="6813376"/>
            <a:ext cx="12218268" cy="72008"/>
          </a:xfrm>
          <a:prstGeom prst="rect">
            <a:avLst/>
          </a:prstGeom>
          <a:solidFill>
            <a:srgbClr val="F29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805" y="2104192"/>
            <a:ext cx="5274310" cy="1623060"/>
          </a:xfrm>
          <a:prstGeom prst="rect">
            <a:avLst/>
          </a:prstGeom>
        </p:spPr>
      </p:pic>
      <p:sp>
        <p:nvSpPr>
          <p:cNvPr id="100" name="文本框 99"/>
          <p:cNvSpPr txBox="1"/>
          <p:nvPr/>
        </p:nvSpPr>
        <p:spPr>
          <a:xfrm>
            <a:off x="696987" y="4035198"/>
            <a:ext cx="5080000" cy="369332"/>
          </a:xfrm>
          <a:prstGeom prst="rect">
            <a:avLst/>
          </a:prstGeom>
          <a:noFill/>
          <a:ln w="9525">
            <a:noFill/>
          </a:ln>
        </p:spPr>
        <p:txBody>
          <a:bodyPr>
            <a:spAutoFit/>
          </a:bodyPr>
          <a:lstStyle/>
          <a:p>
            <a:pPr indent="0"/>
            <a:r>
              <a:rPr lang="zh-CN" b="1" dirty="0">
                <a:cs typeface="等线" panose="02010600030101010101" charset="-122"/>
              </a:rPr>
              <a:t>数据预处理——标准化处理</a:t>
            </a:r>
            <a:endParaRPr lang="zh-CN" altLang="en-US" dirty="0"/>
          </a:p>
        </p:txBody>
      </p:sp>
      <p:sp>
        <p:nvSpPr>
          <p:cNvPr id="6" name="文本框 5"/>
          <p:cNvSpPr txBox="1"/>
          <p:nvPr/>
        </p:nvSpPr>
        <p:spPr>
          <a:xfrm>
            <a:off x="696987" y="1567041"/>
            <a:ext cx="5080000" cy="369332"/>
          </a:xfrm>
          <a:prstGeom prst="rect">
            <a:avLst/>
          </a:prstGeom>
          <a:noFill/>
          <a:ln w="9525">
            <a:noFill/>
          </a:ln>
        </p:spPr>
        <p:txBody>
          <a:bodyPr>
            <a:spAutoFit/>
          </a:bodyPr>
          <a:lstStyle/>
          <a:p>
            <a:pPr indent="0"/>
            <a:r>
              <a:rPr lang="zh-CN" b="1" dirty="0">
                <a:cs typeface="等线" panose="02010600030101010101" charset="-122"/>
              </a:rPr>
              <a:t>划分训练集和测试集并查看数据维度</a:t>
            </a:r>
            <a:endParaRPr lang="zh-CN" altLang="en-US" sz="3600" dirty="0"/>
          </a:p>
        </p:txBody>
      </p:sp>
      <p:sp>
        <p:nvSpPr>
          <p:cNvPr id="7" name="文本框 6"/>
          <p:cNvSpPr txBox="1"/>
          <p:nvPr/>
        </p:nvSpPr>
        <p:spPr>
          <a:xfrm>
            <a:off x="6146103" y="1451010"/>
            <a:ext cx="5589270" cy="646331"/>
          </a:xfrm>
          <a:prstGeom prst="rect">
            <a:avLst/>
          </a:prstGeom>
          <a:noFill/>
          <a:ln w="9525">
            <a:noFill/>
          </a:ln>
        </p:spPr>
        <p:txBody>
          <a:bodyPr wrap="square">
            <a:spAutoFit/>
          </a:bodyPr>
          <a:lstStyle/>
          <a:p>
            <a:pPr indent="0"/>
            <a:r>
              <a:rPr lang="zh-CN" b="1" dirty="0">
                <a:cs typeface="等线" panose="02010600030101010101" charset="-122"/>
              </a:rPr>
              <a:t>用不同阶数的</a:t>
            </a:r>
            <a:r>
              <a:rPr lang="en-US" b="1" dirty="0">
                <a:latin typeface="等线" panose="02010600030101010101" charset="-122"/>
                <a:cs typeface="Times New Roman" panose="02020603050405020304" charset="0"/>
              </a:rPr>
              <a:t>SVR</a:t>
            </a:r>
            <a:r>
              <a:rPr lang="zh-CN" b="1" dirty="0">
                <a:cs typeface="等线" panose="02010600030101010101" charset="-122"/>
              </a:rPr>
              <a:t>模型训练数据并预测，输出拟合和预测效果的评价指标值</a:t>
            </a:r>
            <a:endParaRPr lang="zh-CN" altLang="en-US" dirty="0"/>
          </a:p>
        </p:txBody>
      </p:sp>
      <p:sp>
        <p:nvSpPr>
          <p:cNvPr id="8" name="文本框 7"/>
          <p:cNvSpPr txBox="1"/>
          <p:nvPr/>
        </p:nvSpPr>
        <p:spPr>
          <a:xfrm>
            <a:off x="6210003" y="1991480"/>
            <a:ext cx="5080000" cy="369332"/>
          </a:xfrm>
          <a:prstGeom prst="rect">
            <a:avLst/>
          </a:prstGeom>
          <a:noFill/>
          <a:ln w="9525">
            <a:noFill/>
          </a:ln>
        </p:spPr>
        <p:txBody>
          <a:bodyPr>
            <a:spAutoFit/>
          </a:bodyPr>
          <a:lstStyle/>
          <a:p>
            <a:pPr indent="0"/>
            <a:r>
              <a:rPr lang="en-US" b="1" dirty="0">
                <a:latin typeface="等线" panose="02010600030101010101" charset="-122"/>
                <a:cs typeface="Times New Roman" panose="02020603050405020304" charset="0"/>
              </a:rPr>
              <a:t>degree=0.5</a:t>
            </a:r>
            <a:endParaRPr lang="zh-CN" altLang="en-US" dirty="0"/>
          </a:p>
        </p:txBody>
      </p:sp>
      <p:sp>
        <p:nvSpPr>
          <p:cNvPr id="9" name="文本框 8"/>
          <p:cNvSpPr txBox="1"/>
          <p:nvPr/>
        </p:nvSpPr>
        <p:spPr>
          <a:xfrm>
            <a:off x="6259313" y="6119489"/>
            <a:ext cx="4504055" cy="307777"/>
          </a:xfrm>
          <a:prstGeom prst="rect">
            <a:avLst/>
          </a:prstGeom>
          <a:noFill/>
        </p:spPr>
        <p:txBody>
          <a:bodyPr wrap="square" rtlCol="0">
            <a:spAutoFit/>
          </a:bodyPr>
          <a:lstStyle/>
          <a:p>
            <a:r>
              <a:rPr lang="zh-CN" altLang="zh-CN" sz="1400" b="1" dirty="0"/>
              <a:t>以此类推：</a:t>
            </a:r>
            <a:r>
              <a:rPr lang="en-US" altLang="zh-CN" sz="1400" b="1" dirty="0"/>
              <a:t>degree</a:t>
            </a:r>
            <a:r>
              <a:rPr lang="zh-CN" altLang="en-US" sz="1400" b="1" dirty="0"/>
              <a:t>从</a:t>
            </a:r>
            <a:r>
              <a:rPr lang="en-US" altLang="zh-CN" sz="1400" b="1" dirty="0"/>
              <a:t>0.5~9</a:t>
            </a:r>
            <a:endParaRPr lang="en-US" altLang="zh-CN" sz="1400" b="1" dirty="0"/>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9313" y="2360812"/>
            <a:ext cx="5389766" cy="2602896"/>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376" y="4561205"/>
            <a:ext cx="5451727" cy="1712172"/>
          </a:xfrm>
          <a:prstGeom prst="rect">
            <a:avLst/>
          </a:prstGeom>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7668" y="5126724"/>
            <a:ext cx="3840813" cy="838273"/>
          </a:xfrm>
          <a:prstGeom prst="rect">
            <a:avLst/>
          </a:prstGeom>
        </p:spPr>
      </p:pic>
      <p:sp>
        <p:nvSpPr>
          <p:cNvPr id="14" name="文本框 13"/>
          <p:cNvSpPr txBox="1"/>
          <p:nvPr/>
        </p:nvSpPr>
        <p:spPr>
          <a:xfrm>
            <a:off x="408955" y="966807"/>
            <a:ext cx="3693447" cy="369332"/>
          </a:xfrm>
          <a:prstGeom prst="rect">
            <a:avLst/>
          </a:prstGeom>
          <a:noFill/>
        </p:spPr>
        <p:txBody>
          <a:bodyPr wrap="none" rtlCol="0">
            <a:spAutoFit/>
          </a:bodyPr>
          <a:lstStyle/>
          <a:p>
            <a:r>
              <a:rPr lang="en-US" altLang="zh-CN" b="1" dirty="0"/>
              <a:t>NO.1 </a:t>
            </a:r>
            <a:r>
              <a:rPr lang="zh-CN" altLang="en-US" b="1" dirty="0"/>
              <a:t>支持向量回归</a:t>
            </a:r>
            <a:r>
              <a:rPr lang="en-US" altLang="zh-CN" b="1" dirty="0"/>
              <a:t>——</a:t>
            </a:r>
            <a:r>
              <a:rPr lang="zh-CN" altLang="en-US" b="1" dirty="0"/>
              <a:t>多项式函数</a:t>
            </a: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935" y="-10845"/>
            <a:ext cx="12189652" cy="1006277"/>
          </a:xfrm>
          <a:prstGeom prst="rect">
            <a:avLst/>
          </a:prstGeom>
        </p:spPr>
      </p:pic>
      <p:sp>
        <p:nvSpPr>
          <p:cNvPr id="3" name="标题 3"/>
          <p:cNvSpPr txBox="1"/>
          <p:nvPr/>
        </p:nvSpPr>
        <p:spPr>
          <a:xfrm>
            <a:off x="410436" y="67303"/>
            <a:ext cx="3455484" cy="554117"/>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a:solidFill>
                  <a:schemeClr val="bg1"/>
                </a:solidFill>
                <a:latin typeface="微软雅黑" panose="020B0503020204020204" pitchFamily="34" charset="-122"/>
                <a:ea typeface="微软雅黑" panose="020B0503020204020204" pitchFamily="34" charset="-122"/>
                <a:sym typeface="+mn-ea"/>
              </a:rPr>
              <a:t>多项式函数阶数</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21500" y="6812496"/>
            <a:ext cx="12215087" cy="71989"/>
          </a:xfrm>
          <a:prstGeom prst="rect">
            <a:avLst/>
          </a:prstGeom>
          <a:solidFill>
            <a:srgbClr val="F29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3565347" y="1346464"/>
            <a:ext cx="5064479" cy="460375"/>
          </a:xfrm>
          <a:prstGeom prst="rect">
            <a:avLst/>
          </a:prstGeom>
          <a:noFill/>
          <a:ln w="9525">
            <a:noFill/>
          </a:ln>
        </p:spPr>
        <p:txBody>
          <a:bodyPr wrap="square">
            <a:spAutoFit/>
          </a:bodyPr>
          <a:lstStyle/>
          <a:p>
            <a:pPr algn="ctr"/>
            <a:r>
              <a:rPr lang="zh-CN" altLang="en-US" sz="2400" b="1" dirty="0">
                <a:cs typeface="等线" panose="02010600030101010101" charset="-122"/>
              </a:rPr>
              <a:t>不同多项式阶数下得分的折线图</a:t>
            </a:r>
            <a:endParaRPr lang="zh-CN" altLang="en-US" sz="2400" dirty="0"/>
          </a:p>
        </p:txBody>
      </p:sp>
      <p:sp>
        <p:nvSpPr>
          <p:cNvPr id="7" name="文本框 6"/>
          <p:cNvSpPr txBox="1"/>
          <p:nvPr/>
        </p:nvSpPr>
        <p:spPr>
          <a:xfrm>
            <a:off x="1490273" y="5554358"/>
            <a:ext cx="9214624" cy="1014730"/>
          </a:xfrm>
          <a:prstGeom prst="rect">
            <a:avLst/>
          </a:prstGeom>
          <a:solidFill>
            <a:srgbClr val="5E6A75">
              <a:alpha val="60000"/>
            </a:srgbClr>
          </a:solidFill>
          <a:ln>
            <a:noFill/>
          </a:ln>
          <a:effectLst>
            <a:outerShdw blurRad="50800" dist="38100" algn="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indent="457200">
              <a:defRPr sz="20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在该数据集上，一阶多项式核函数拟合效果最优，奇数阶多项式核函数拟合效果比偶数阶 拟合效果好。阶数太小会导致欠拟合，随着阶数增加会导致模型拟合能力下降。</a:t>
            </a:r>
            <a:endParaRPr lang="zh-CN" altLang="en-US" dirty="0"/>
          </a:p>
        </p:txBody>
      </p:sp>
      <p:pic>
        <p:nvPicPr>
          <p:cNvPr id="6" name="图片 5"/>
          <p:cNvPicPr>
            <a:picLocks noChangeAspect="1"/>
          </p:cNvPicPr>
          <p:nvPr/>
        </p:nvPicPr>
        <p:blipFill>
          <a:blip r:embed="rId2"/>
          <a:stretch>
            <a:fillRect/>
          </a:stretch>
        </p:blipFill>
        <p:spPr>
          <a:xfrm>
            <a:off x="1547713" y="2182021"/>
            <a:ext cx="9099747" cy="282195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0" fill="hold"/>
                                        <p:tgtEl>
                                          <p:spTgt spid="7"/>
                                        </p:tgtEl>
                                        <p:attrNameLst>
                                          <p:attrName>ppt_x</p:attrName>
                                        </p:attrNameLst>
                                      </p:cBhvr>
                                      <p:tavLst>
                                        <p:tav tm="0">
                                          <p:val>
                                            <p:strVal val="#ppt_x"/>
                                          </p:val>
                                        </p:tav>
                                        <p:tav tm="100000">
                                          <p:val>
                                            <p:strVal val="#ppt_x"/>
                                          </p:val>
                                        </p:tav>
                                      </p:tavLst>
                                    </p:anim>
                                    <p:anim calcmode="lin" valueType="num">
                                      <p:cBhvr additive="base">
                                        <p:cTn id="14" dur="5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7" grpId="0" bldLvl="0" animBg="1"/>
      <p:bldP spid="7"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49" y="-11741"/>
            <a:ext cx="12192826" cy="1006539"/>
          </a:xfrm>
          <a:prstGeom prst="rect">
            <a:avLst/>
          </a:prstGeom>
        </p:spPr>
      </p:pic>
      <p:sp>
        <p:nvSpPr>
          <p:cNvPr id="3" name="标题 3"/>
          <p:cNvSpPr txBox="1"/>
          <p:nvPr/>
        </p:nvSpPr>
        <p:spPr>
          <a:xfrm>
            <a:off x="408955" y="66427"/>
            <a:ext cx="3456384" cy="5542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a:solidFill>
                  <a:schemeClr val="bg1"/>
                </a:solidFill>
                <a:latin typeface="微软雅黑" panose="020B0503020204020204" pitchFamily="34" charset="-122"/>
                <a:ea typeface="微软雅黑" panose="020B0503020204020204" pitchFamily="34" charset="-122"/>
                <a:sym typeface="+mn-ea"/>
              </a:rPr>
              <a:t>多项式函数阶数</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23093" y="6813376"/>
            <a:ext cx="12218268" cy="72008"/>
          </a:xfrm>
          <a:prstGeom prst="rect">
            <a:avLst/>
          </a:prstGeom>
          <a:solidFill>
            <a:srgbClr val="F29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3490438" y="1527421"/>
            <a:ext cx="5214297" cy="461665"/>
          </a:xfrm>
          <a:prstGeom prst="rect">
            <a:avLst/>
          </a:prstGeom>
          <a:noFill/>
          <a:ln w="9525">
            <a:noFill/>
          </a:ln>
        </p:spPr>
        <p:txBody>
          <a:bodyPr wrap="square">
            <a:spAutoFit/>
          </a:bodyPr>
          <a:lstStyle/>
          <a:p>
            <a:pPr indent="0"/>
            <a:r>
              <a:rPr lang="zh-CN" sz="2400" b="1" dirty="0">
                <a:cs typeface="等线" panose="02010600030101010101" charset="-122"/>
              </a:rPr>
              <a:t>不同多项式阶数下评价指标的折线图</a:t>
            </a:r>
            <a:endParaRPr lang="zh-CN" altLang="en-US" sz="2400" dirty="0"/>
          </a:p>
        </p:txBody>
      </p:sp>
      <p:sp>
        <p:nvSpPr>
          <p:cNvPr id="16" name="文本框 15"/>
          <p:cNvSpPr txBox="1"/>
          <p:nvPr/>
        </p:nvSpPr>
        <p:spPr>
          <a:xfrm>
            <a:off x="1057026" y="5636420"/>
            <a:ext cx="10081120" cy="646331"/>
          </a:xfrm>
          <a:prstGeom prst="rect">
            <a:avLst/>
          </a:prstGeom>
          <a:solidFill>
            <a:srgbClr val="5E6A75">
              <a:alpha val="60000"/>
            </a:srgbClr>
          </a:solidFill>
          <a:ln>
            <a:noFill/>
          </a:ln>
          <a:effectLst>
            <a:outerShdw blurRad="50800" dist="38100" algn="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indent="457200">
              <a:defRPr sz="20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以上指标表明，在一阶情况下，</a:t>
            </a:r>
            <a:r>
              <a:rPr lang="en-US" altLang="zh-CN" dirty="0"/>
              <a:t>MAE,MSE,RMSE</a:t>
            </a:r>
            <a:r>
              <a:rPr lang="zh-CN" altLang="en-US" dirty="0"/>
              <a:t>均最小。由此说明一阶多项式核函数预测效果最优，泛化能力最好，奇数阶多项式核函数预测效果比偶数阶 拟合效果好。</a:t>
            </a:r>
            <a:endParaRPr lang="zh-CN" altLang="en-US" dirty="0"/>
          </a:p>
        </p:txBody>
      </p:sp>
      <p:pic>
        <p:nvPicPr>
          <p:cNvPr id="7" name="图片 6"/>
          <p:cNvPicPr>
            <a:picLocks noChangeAspect="1"/>
          </p:cNvPicPr>
          <p:nvPr/>
        </p:nvPicPr>
        <p:blipFill>
          <a:blip r:embed="rId2"/>
          <a:stretch>
            <a:fillRect/>
          </a:stretch>
        </p:blipFill>
        <p:spPr>
          <a:xfrm>
            <a:off x="4081363" y="2564904"/>
            <a:ext cx="3993048" cy="2400077"/>
          </a:xfrm>
          <a:prstGeom prst="rect">
            <a:avLst/>
          </a:prstGeom>
        </p:spPr>
      </p:pic>
      <p:pic>
        <p:nvPicPr>
          <p:cNvPr id="6" name="图片 5"/>
          <p:cNvPicPr>
            <a:picLocks noChangeAspect="1"/>
          </p:cNvPicPr>
          <p:nvPr/>
        </p:nvPicPr>
        <p:blipFill>
          <a:blip r:embed="rId3"/>
          <a:stretch>
            <a:fillRect/>
          </a:stretch>
        </p:blipFill>
        <p:spPr>
          <a:xfrm>
            <a:off x="-23092" y="2564904"/>
            <a:ext cx="3987738" cy="2400077"/>
          </a:xfrm>
          <a:prstGeom prst="rect">
            <a:avLst/>
          </a:prstGeom>
        </p:spPr>
      </p:pic>
      <p:pic>
        <p:nvPicPr>
          <p:cNvPr id="9" name="图片 8"/>
          <p:cNvPicPr>
            <a:picLocks noChangeAspect="1"/>
          </p:cNvPicPr>
          <p:nvPr/>
        </p:nvPicPr>
        <p:blipFill>
          <a:blip r:embed="rId4"/>
          <a:stretch>
            <a:fillRect/>
          </a:stretch>
        </p:blipFill>
        <p:spPr>
          <a:xfrm>
            <a:off x="8167983" y="2544381"/>
            <a:ext cx="4027192" cy="2420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6" grpId="0" bldLvl="0" animBg="1"/>
      <p:bldP spid="16"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49" y="-11741"/>
            <a:ext cx="12192826" cy="1006539"/>
          </a:xfrm>
          <a:prstGeom prst="rect">
            <a:avLst/>
          </a:prstGeom>
        </p:spPr>
      </p:pic>
      <p:sp>
        <p:nvSpPr>
          <p:cNvPr id="3" name="标题 3"/>
          <p:cNvSpPr txBox="1"/>
          <p:nvPr/>
        </p:nvSpPr>
        <p:spPr>
          <a:xfrm>
            <a:off x="408955" y="66427"/>
            <a:ext cx="3456384" cy="5542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a:solidFill>
                  <a:schemeClr val="bg1"/>
                </a:solidFill>
                <a:latin typeface="微软雅黑" panose="020B0503020204020204" pitchFamily="34" charset="-122"/>
                <a:ea typeface="微软雅黑" panose="020B0503020204020204" pitchFamily="34" charset="-122"/>
                <a:sym typeface="+mn-ea"/>
              </a:rPr>
              <a:t>多项式函数阶数</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23093" y="6813376"/>
            <a:ext cx="12218268" cy="72008"/>
          </a:xfrm>
          <a:prstGeom prst="rect">
            <a:avLst/>
          </a:prstGeom>
          <a:solidFill>
            <a:srgbClr val="F29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3917514" y="1009886"/>
            <a:ext cx="3704192" cy="398780"/>
          </a:xfrm>
          <a:prstGeom prst="rect">
            <a:avLst/>
          </a:prstGeom>
          <a:noFill/>
          <a:ln w="9525">
            <a:noFill/>
          </a:ln>
        </p:spPr>
        <p:txBody>
          <a:bodyPr wrap="square">
            <a:spAutoFit/>
          </a:bodyPr>
          <a:lstStyle/>
          <a:p>
            <a:pPr indent="0" algn="ctr"/>
            <a:r>
              <a:rPr lang="zh-CN" sz="2000" b="1" dirty="0">
                <a:cs typeface="等线" panose="02010600030101010101" charset="-122"/>
              </a:rPr>
              <a:t>真实数据和预测数据的对比图</a:t>
            </a:r>
            <a:endParaRPr lang="zh-CN" altLang="en-US" sz="2000" dirty="0"/>
          </a:p>
        </p:txBody>
      </p:sp>
      <p:sp>
        <p:nvSpPr>
          <p:cNvPr id="5" name="文本框 4"/>
          <p:cNvSpPr txBox="1"/>
          <p:nvPr/>
        </p:nvSpPr>
        <p:spPr>
          <a:xfrm>
            <a:off x="591185" y="4010660"/>
            <a:ext cx="1331595" cy="252730"/>
          </a:xfrm>
          <a:prstGeom prst="rect">
            <a:avLst/>
          </a:prstGeom>
          <a:noFill/>
          <a:ln w="9525">
            <a:noFill/>
          </a:ln>
        </p:spPr>
        <p:txBody>
          <a:bodyPr wrap="square">
            <a:spAutoFit/>
          </a:bodyPr>
          <a:lstStyle/>
          <a:p>
            <a:pPr indent="0" algn="ctr"/>
            <a:r>
              <a:rPr lang="en-US" sz="1050" b="1">
                <a:latin typeface="等线" panose="02010600030101010101" charset="-122"/>
                <a:cs typeface="Times New Roman" panose="02020603050405020304" charset="0"/>
              </a:rPr>
              <a:t>degree=0.5</a:t>
            </a:r>
            <a:endParaRPr lang="zh-CN" altLang="en-US"/>
          </a:p>
        </p:txBody>
      </p:sp>
      <p:sp>
        <p:nvSpPr>
          <p:cNvPr id="8" name="文本框 7"/>
          <p:cNvSpPr txBox="1"/>
          <p:nvPr/>
        </p:nvSpPr>
        <p:spPr>
          <a:xfrm>
            <a:off x="3545840" y="4010660"/>
            <a:ext cx="1193800" cy="252730"/>
          </a:xfrm>
          <a:prstGeom prst="rect">
            <a:avLst/>
          </a:prstGeom>
          <a:noFill/>
          <a:ln w="9525">
            <a:noFill/>
          </a:ln>
        </p:spPr>
        <p:txBody>
          <a:bodyPr wrap="square">
            <a:spAutoFit/>
          </a:bodyPr>
          <a:lstStyle/>
          <a:p>
            <a:pPr indent="0" algn="ctr"/>
            <a:r>
              <a:rPr lang="en-US" sz="1050" b="1">
                <a:latin typeface="等线" panose="02010600030101010101" charset="-122"/>
                <a:cs typeface="Times New Roman" panose="02020603050405020304" charset="0"/>
              </a:rPr>
              <a:t>degree=1</a:t>
            </a:r>
            <a:endParaRPr lang="zh-CN" altLang="en-US"/>
          </a:p>
        </p:txBody>
      </p:sp>
      <p:sp>
        <p:nvSpPr>
          <p:cNvPr id="9" name="文本框 8"/>
          <p:cNvSpPr txBox="1"/>
          <p:nvPr/>
        </p:nvSpPr>
        <p:spPr>
          <a:xfrm>
            <a:off x="6605905" y="4002405"/>
            <a:ext cx="1113790" cy="252730"/>
          </a:xfrm>
          <a:prstGeom prst="rect">
            <a:avLst/>
          </a:prstGeom>
          <a:noFill/>
          <a:ln w="9525">
            <a:noFill/>
          </a:ln>
        </p:spPr>
        <p:txBody>
          <a:bodyPr wrap="square">
            <a:spAutoFit/>
          </a:bodyPr>
          <a:lstStyle/>
          <a:p>
            <a:pPr indent="0" algn="ctr"/>
            <a:r>
              <a:rPr lang="en-US" sz="1050" b="1">
                <a:latin typeface="等线" panose="02010600030101010101" charset="-122"/>
                <a:cs typeface="Times New Roman" panose="02020603050405020304" charset="0"/>
              </a:rPr>
              <a:t>degree=2</a:t>
            </a:r>
            <a:endParaRPr lang="zh-CN" altLang="en-US"/>
          </a:p>
        </p:txBody>
      </p:sp>
      <p:sp>
        <p:nvSpPr>
          <p:cNvPr id="10" name="文本框 9"/>
          <p:cNvSpPr txBox="1"/>
          <p:nvPr/>
        </p:nvSpPr>
        <p:spPr>
          <a:xfrm>
            <a:off x="9610090" y="3931285"/>
            <a:ext cx="1113790" cy="252730"/>
          </a:xfrm>
          <a:prstGeom prst="rect">
            <a:avLst/>
          </a:prstGeom>
          <a:noFill/>
          <a:ln w="9525">
            <a:noFill/>
          </a:ln>
        </p:spPr>
        <p:txBody>
          <a:bodyPr wrap="square">
            <a:spAutoFit/>
          </a:bodyPr>
          <a:lstStyle/>
          <a:p>
            <a:pPr indent="0" algn="ctr"/>
            <a:r>
              <a:rPr lang="en-US" sz="1050" b="1">
                <a:latin typeface="等线" panose="02010600030101010101" charset="-122"/>
                <a:cs typeface="Times New Roman" panose="02020603050405020304" charset="0"/>
              </a:rPr>
              <a:t>degree=3</a:t>
            </a:r>
            <a:endParaRPr lang="zh-CN" altLang="en-US"/>
          </a:p>
        </p:txBody>
      </p:sp>
      <p:sp>
        <p:nvSpPr>
          <p:cNvPr id="11" name="文本框 10"/>
          <p:cNvSpPr txBox="1"/>
          <p:nvPr/>
        </p:nvSpPr>
        <p:spPr>
          <a:xfrm>
            <a:off x="688975" y="6423025"/>
            <a:ext cx="1331595" cy="252730"/>
          </a:xfrm>
          <a:prstGeom prst="rect">
            <a:avLst/>
          </a:prstGeom>
          <a:noFill/>
          <a:ln w="9525">
            <a:noFill/>
          </a:ln>
        </p:spPr>
        <p:txBody>
          <a:bodyPr wrap="square">
            <a:spAutoFit/>
          </a:bodyPr>
          <a:lstStyle/>
          <a:p>
            <a:pPr indent="0" algn="ctr"/>
            <a:r>
              <a:rPr lang="en-US" sz="1050" b="1">
                <a:latin typeface="等线" panose="02010600030101010101" charset="-122"/>
                <a:cs typeface="Times New Roman" panose="02020603050405020304" charset="0"/>
              </a:rPr>
              <a:t>degree=4</a:t>
            </a:r>
            <a:endParaRPr lang="zh-CN" altLang="en-US"/>
          </a:p>
        </p:txBody>
      </p:sp>
      <p:sp>
        <p:nvSpPr>
          <p:cNvPr id="12" name="文本框 11"/>
          <p:cNvSpPr txBox="1"/>
          <p:nvPr/>
        </p:nvSpPr>
        <p:spPr>
          <a:xfrm>
            <a:off x="3545840" y="6468745"/>
            <a:ext cx="1331595" cy="252730"/>
          </a:xfrm>
          <a:prstGeom prst="rect">
            <a:avLst/>
          </a:prstGeom>
          <a:noFill/>
          <a:ln w="9525">
            <a:noFill/>
          </a:ln>
        </p:spPr>
        <p:txBody>
          <a:bodyPr wrap="square">
            <a:spAutoFit/>
          </a:bodyPr>
          <a:lstStyle/>
          <a:p>
            <a:pPr indent="0" algn="ctr"/>
            <a:r>
              <a:rPr lang="en-US" sz="1050" b="1">
                <a:latin typeface="等线" panose="02010600030101010101" charset="-122"/>
                <a:cs typeface="Times New Roman" panose="02020603050405020304" charset="0"/>
              </a:rPr>
              <a:t>degree=5</a:t>
            </a:r>
            <a:endParaRPr lang="zh-CN" altLang="en-US"/>
          </a:p>
        </p:txBody>
      </p:sp>
      <p:sp>
        <p:nvSpPr>
          <p:cNvPr id="13" name="文本框 12"/>
          <p:cNvSpPr txBox="1"/>
          <p:nvPr/>
        </p:nvSpPr>
        <p:spPr>
          <a:xfrm>
            <a:off x="6497320" y="6438900"/>
            <a:ext cx="1331595" cy="252730"/>
          </a:xfrm>
          <a:prstGeom prst="rect">
            <a:avLst/>
          </a:prstGeom>
          <a:noFill/>
          <a:ln w="9525">
            <a:noFill/>
          </a:ln>
        </p:spPr>
        <p:txBody>
          <a:bodyPr wrap="square">
            <a:spAutoFit/>
          </a:bodyPr>
          <a:lstStyle/>
          <a:p>
            <a:pPr indent="0" algn="ctr"/>
            <a:r>
              <a:rPr lang="en-US" sz="1050" b="1">
                <a:latin typeface="等线" panose="02010600030101010101" charset="-122"/>
                <a:cs typeface="Times New Roman" panose="02020603050405020304" charset="0"/>
              </a:rPr>
              <a:t>degree=6</a:t>
            </a:r>
            <a:endParaRPr lang="zh-CN" altLang="en-US"/>
          </a:p>
        </p:txBody>
      </p:sp>
      <p:sp>
        <p:nvSpPr>
          <p:cNvPr id="14" name="文本框 13"/>
          <p:cNvSpPr txBox="1"/>
          <p:nvPr/>
        </p:nvSpPr>
        <p:spPr>
          <a:xfrm>
            <a:off x="9516110" y="6438900"/>
            <a:ext cx="1331595" cy="252730"/>
          </a:xfrm>
          <a:prstGeom prst="rect">
            <a:avLst/>
          </a:prstGeom>
          <a:noFill/>
          <a:ln w="9525">
            <a:noFill/>
          </a:ln>
        </p:spPr>
        <p:txBody>
          <a:bodyPr wrap="square">
            <a:spAutoFit/>
          </a:bodyPr>
          <a:lstStyle/>
          <a:p>
            <a:pPr indent="0" algn="ctr"/>
            <a:r>
              <a:rPr lang="en-US" sz="1050" b="1">
                <a:latin typeface="等线" panose="02010600030101010101" charset="-122"/>
                <a:cs typeface="Times New Roman" panose="02020603050405020304" charset="0"/>
              </a:rPr>
              <a:t>degree=7</a:t>
            </a:r>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83" y="2184916"/>
            <a:ext cx="2736304" cy="1688123"/>
          </a:xfrm>
          <a:prstGeom prst="rect">
            <a:avLst/>
          </a:prstGeom>
        </p:spPr>
      </p:pic>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9397" y="2124615"/>
            <a:ext cx="2526685" cy="1748424"/>
          </a:xfrm>
          <a:prstGeom prst="rect">
            <a:avLst/>
          </a:prstGeom>
        </p:spPr>
      </p:pic>
      <p:pic>
        <p:nvPicPr>
          <p:cNvPr id="20" name="图片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7293" y="2136567"/>
            <a:ext cx="2591014" cy="1736472"/>
          </a:xfrm>
          <a:prstGeom prst="rect">
            <a:avLst/>
          </a:prstGeom>
        </p:spPr>
      </p:pic>
      <p:pic>
        <p:nvPicPr>
          <p:cNvPr id="22" name="图片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22023" y="2187254"/>
            <a:ext cx="2591014" cy="1685785"/>
          </a:xfrm>
          <a:prstGeom prst="rect">
            <a:avLst/>
          </a:prstGeom>
        </p:spPr>
      </p:pic>
      <p:pic>
        <p:nvPicPr>
          <p:cNvPr id="24" name="图片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909" y="4536980"/>
            <a:ext cx="2673726" cy="1748424"/>
          </a:xfrm>
          <a:prstGeom prst="rect">
            <a:avLst/>
          </a:prstGeom>
        </p:spPr>
      </p:pic>
      <p:pic>
        <p:nvPicPr>
          <p:cNvPr id="26" name="图片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8787" y="4536980"/>
            <a:ext cx="2758240" cy="1748424"/>
          </a:xfrm>
          <a:prstGeom prst="rect">
            <a:avLst/>
          </a:prstGeom>
        </p:spPr>
      </p:pic>
      <p:pic>
        <p:nvPicPr>
          <p:cNvPr id="28" name="图片 2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67293" y="4535628"/>
            <a:ext cx="2591015" cy="1749776"/>
          </a:xfrm>
          <a:prstGeom prst="rect">
            <a:avLst/>
          </a:prstGeom>
        </p:spPr>
      </p:pic>
      <p:pic>
        <p:nvPicPr>
          <p:cNvPr id="30" name="图片 2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80666" y="4535628"/>
            <a:ext cx="2599507" cy="174977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49" y="-11741"/>
            <a:ext cx="12192826" cy="1006539"/>
          </a:xfrm>
          <a:prstGeom prst="rect">
            <a:avLst/>
          </a:prstGeom>
        </p:spPr>
      </p:pic>
      <p:sp>
        <p:nvSpPr>
          <p:cNvPr id="3" name="标题 3"/>
          <p:cNvSpPr txBox="1"/>
          <p:nvPr/>
        </p:nvSpPr>
        <p:spPr>
          <a:xfrm>
            <a:off x="408955" y="66427"/>
            <a:ext cx="3456384" cy="5542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a:solidFill>
                  <a:schemeClr val="bg1"/>
                </a:solidFill>
                <a:latin typeface="微软雅黑" panose="020B0503020204020204" pitchFamily="34" charset="-122"/>
                <a:ea typeface="微软雅黑" panose="020B0503020204020204" pitchFamily="34" charset="-122"/>
                <a:sym typeface="+mn-ea"/>
              </a:rPr>
              <a:t>多项式函数阶数</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23093" y="6813376"/>
            <a:ext cx="12218268" cy="72008"/>
          </a:xfrm>
          <a:prstGeom prst="rect">
            <a:avLst/>
          </a:prstGeom>
          <a:solidFill>
            <a:srgbClr val="F29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2857227" y="3782695"/>
            <a:ext cx="1171237" cy="253916"/>
          </a:xfrm>
          <a:prstGeom prst="rect">
            <a:avLst/>
          </a:prstGeom>
          <a:noFill/>
          <a:ln w="9525">
            <a:noFill/>
          </a:ln>
        </p:spPr>
        <p:txBody>
          <a:bodyPr wrap="square">
            <a:spAutoFit/>
          </a:bodyPr>
          <a:lstStyle/>
          <a:p>
            <a:pPr indent="0"/>
            <a:r>
              <a:rPr lang="en-US" sz="1050" b="1" dirty="0">
                <a:latin typeface="等线" panose="02010600030101010101" charset="-122"/>
                <a:cs typeface="Times New Roman" panose="02020603050405020304" charset="0"/>
              </a:rPr>
              <a:t>degree=8</a:t>
            </a:r>
            <a:endParaRPr lang="zh-CN" altLang="en-US" dirty="0"/>
          </a:p>
        </p:txBody>
      </p:sp>
      <p:sp>
        <p:nvSpPr>
          <p:cNvPr id="5" name="文本框 4"/>
          <p:cNvSpPr txBox="1"/>
          <p:nvPr/>
        </p:nvSpPr>
        <p:spPr>
          <a:xfrm>
            <a:off x="6000432" y="3783288"/>
            <a:ext cx="5080000" cy="252730"/>
          </a:xfrm>
          <a:prstGeom prst="rect">
            <a:avLst/>
          </a:prstGeom>
          <a:noFill/>
          <a:ln w="9525">
            <a:noFill/>
          </a:ln>
        </p:spPr>
        <p:txBody>
          <a:bodyPr>
            <a:spAutoFit/>
          </a:bodyPr>
          <a:lstStyle/>
          <a:p>
            <a:pPr indent="0" algn="ctr"/>
            <a:r>
              <a:rPr lang="en-US" sz="1050" b="1">
                <a:latin typeface="等线" panose="02010600030101010101" charset="-122"/>
                <a:cs typeface="Times New Roman" panose="02020603050405020304" charset="0"/>
              </a:rPr>
              <a:t>degree=9</a:t>
            </a:r>
            <a:endParaRPr lang="zh-CN" altLang="en-US"/>
          </a:p>
        </p:txBody>
      </p:sp>
      <p:sp>
        <p:nvSpPr>
          <p:cNvPr id="6" name="文本框 5"/>
          <p:cNvSpPr txBox="1"/>
          <p:nvPr/>
        </p:nvSpPr>
        <p:spPr>
          <a:xfrm>
            <a:off x="1109316" y="4535666"/>
            <a:ext cx="9782231" cy="1707455"/>
          </a:xfrm>
          <a:prstGeom prst="rect">
            <a:avLst/>
          </a:prstGeom>
          <a:solidFill>
            <a:srgbClr val="5E6A75">
              <a:alpha val="60000"/>
            </a:srgbClr>
          </a:solidFill>
          <a:ln>
            <a:noFill/>
          </a:ln>
          <a:effectLst>
            <a:outerShdw blurRad="50800" dist="38100" algn="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indent="457200">
              <a:defRPr sz="2000">
                <a:solidFill>
                  <a:schemeClr val="bg1"/>
                </a:solidFill>
              </a:defRPr>
            </a:lvl1pPr>
          </a:lstStyle>
          <a:p>
            <a:r>
              <a:rPr lang="zh-CN" altLang="en-US" dirty="0"/>
              <a:t>通过以上十图可知，当阶数较小时，预测值分布近似于一条直线，即欠拟合；当阶数为</a:t>
            </a:r>
            <a:r>
              <a:rPr lang="en-US" dirty="0"/>
              <a:t>1</a:t>
            </a:r>
            <a:r>
              <a:rPr lang="zh-CN" altLang="en-US" dirty="0"/>
              <a:t>时，预测值与真实值十分接近；随着阶数增加，拟合以及预测效果逐渐下降。对于多项式阶数，过高或过低的阶数都会导致相应的拟合能力和泛化能力降低，从而导致在新样本上训练的效果很差，并且运行效率低，因此在使用多项式核</a:t>
            </a:r>
            <a:r>
              <a:rPr lang="en-US" dirty="0"/>
              <a:t>SVR</a:t>
            </a:r>
            <a:r>
              <a:rPr lang="zh-CN" altLang="en-US" dirty="0"/>
              <a:t>模型时，应找到最优阶数进行预测。</a:t>
            </a:r>
            <a:endParaRPr lang="zh-CN" altLang="en-US"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5059" y="1219674"/>
            <a:ext cx="3601135" cy="2483377"/>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4167" y="1340768"/>
            <a:ext cx="3601135" cy="236228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0" fill="hold"/>
                                        <p:tgtEl>
                                          <p:spTgt spid="6"/>
                                        </p:tgtEl>
                                        <p:attrNameLst>
                                          <p:attrName>ppt_x</p:attrName>
                                        </p:attrNameLst>
                                      </p:cBhvr>
                                      <p:tavLst>
                                        <p:tav tm="0">
                                          <p:val>
                                            <p:strVal val="#ppt_x"/>
                                          </p:val>
                                        </p:tav>
                                        <p:tav tm="100000">
                                          <p:val>
                                            <p:strVal val="#ppt_x"/>
                                          </p:val>
                                        </p:tav>
                                      </p:tavLst>
                                    </p:anim>
                                    <p:anim calcmode="lin" valueType="num">
                                      <p:cBhvr additive="base">
                                        <p:cTn id="14" dur="5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6" grpId="0" bldLvl="0" animBg="1"/>
      <p:bldP spid="6"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49" y="-39732"/>
            <a:ext cx="12192826" cy="1006539"/>
          </a:xfrm>
          <a:prstGeom prst="rect">
            <a:avLst/>
          </a:prstGeom>
        </p:spPr>
      </p:pic>
      <p:sp>
        <p:nvSpPr>
          <p:cNvPr id="3" name="矩形 2"/>
          <p:cNvSpPr/>
          <p:nvPr/>
        </p:nvSpPr>
        <p:spPr>
          <a:xfrm>
            <a:off x="-1" y="6813376"/>
            <a:ext cx="12218268" cy="72008"/>
          </a:xfrm>
          <a:prstGeom prst="rect">
            <a:avLst/>
          </a:prstGeom>
          <a:solidFill>
            <a:srgbClr val="F29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txBox="1"/>
          <p:nvPr/>
        </p:nvSpPr>
        <p:spPr>
          <a:xfrm>
            <a:off x="408955" y="66427"/>
            <a:ext cx="3456384" cy="5542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a:solidFill>
                  <a:schemeClr val="bg1"/>
                </a:solidFill>
                <a:latin typeface="微软雅黑" panose="020B0503020204020204" pitchFamily="34" charset="-122"/>
                <a:ea typeface="微软雅黑" panose="020B0503020204020204" pitchFamily="34" charset="-122"/>
                <a:sym typeface="+mn-ea"/>
              </a:rPr>
              <a:t>多项式函数阶数</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408955" y="966807"/>
            <a:ext cx="3626121" cy="369332"/>
          </a:xfrm>
          <a:prstGeom prst="rect">
            <a:avLst/>
          </a:prstGeom>
          <a:noFill/>
        </p:spPr>
        <p:txBody>
          <a:bodyPr wrap="none" rtlCol="0">
            <a:spAutoFit/>
          </a:bodyPr>
          <a:lstStyle/>
          <a:p>
            <a:r>
              <a:rPr lang="en-US" altLang="zh-CN" b="1" dirty="0"/>
              <a:t>NO.2 </a:t>
            </a:r>
            <a:r>
              <a:rPr lang="zh-CN" altLang="en-US" b="1" dirty="0"/>
              <a:t>特征工程后的支持向量回归</a:t>
            </a:r>
            <a:endParaRPr lang="zh-CN" altLang="en-US" b="1"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971" y="1455682"/>
            <a:ext cx="5064667" cy="5203126"/>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8921" y="1455682"/>
            <a:ext cx="5837426" cy="365029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49" y="-39732"/>
            <a:ext cx="12192826" cy="1006539"/>
          </a:xfrm>
          <a:prstGeom prst="rect">
            <a:avLst/>
          </a:prstGeom>
        </p:spPr>
      </p:pic>
      <p:sp>
        <p:nvSpPr>
          <p:cNvPr id="3" name="矩形 2"/>
          <p:cNvSpPr/>
          <p:nvPr/>
        </p:nvSpPr>
        <p:spPr>
          <a:xfrm>
            <a:off x="-1" y="6813376"/>
            <a:ext cx="12218268" cy="72008"/>
          </a:xfrm>
          <a:prstGeom prst="rect">
            <a:avLst/>
          </a:prstGeom>
          <a:solidFill>
            <a:srgbClr val="F29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txBox="1"/>
          <p:nvPr/>
        </p:nvSpPr>
        <p:spPr>
          <a:xfrm>
            <a:off x="408955" y="66427"/>
            <a:ext cx="3456384" cy="5542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a:solidFill>
                  <a:schemeClr val="bg1"/>
                </a:solidFill>
                <a:latin typeface="微软雅黑" panose="020B0503020204020204" pitchFamily="34" charset="-122"/>
                <a:ea typeface="微软雅黑" panose="020B0503020204020204" pitchFamily="34" charset="-122"/>
                <a:sym typeface="+mn-ea"/>
              </a:rPr>
              <a:t>多项式函数阶数</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408955" y="966807"/>
            <a:ext cx="3090911" cy="369332"/>
          </a:xfrm>
          <a:prstGeom prst="rect">
            <a:avLst/>
          </a:prstGeom>
          <a:noFill/>
        </p:spPr>
        <p:txBody>
          <a:bodyPr wrap="none" rtlCol="0">
            <a:spAutoFit/>
          </a:bodyPr>
          <a:lstStyle/>
          <a:p>
            <a:r>
              <a:rPr lang="zh-CN" altLang="en-US" b="1" dirty="0"/>
              <a:t>特征工程后的支持向量回归</a:t>
            </a:r>
            <a:endParaRPr lang="zh-CN" altLang="en-US" b="1"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913" y="1682258"/>
            <a:ext cx="5570703" cy="2926334"/>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913" y="4737554"/>
            <a:ext cx="4374259" cy="876376"/>
          </a:xfrm>
          <a:prstGeom prst="rect">
            <a:avLst/>
          </a:prstGeom>
        </p:spPr>
      </p:pic>
      <p:sp>
        <p:nvSpPr>
          <p:cNvPr id="12" name="文本框 11"/>
          <p:cNvSpPr txBox="1"/>
          <p:nvPr/>
        </p:nvSpPr>
        <p:spPr>
          <a:xfrm>
            <a:off x="443913" y="5834926"/>
            <a:ext cx="4504055" cy="307777"/>
          </a:xfrm>
          <a:prstGeom prst="rect">
            <a:avLst/>
          </a:prstGeom>
          <a:noFill/>
        </p:spPr>
        <p:txBody>
          <a:bodyPr wrap="square" rtlCol="0">
            <a:spAutoFit/>
          </a:bodyPr>
          <a:lstStyle/>
          <a:p>
            <a:r>
              <a:rPr lang="zh-CN" altLang="zh-CN" sz="1400" b="1" dirty="0"/>
              <a:t>以此类推：</a:t>
            </a:r>
            <a:r>
              <a:rPr lang="en-US" altLang="zh-CN" sz="1400" b="1" dirty="0"/>
              <a:t>degree</a:t>
            </a:r>
            <a:r>
              <a:rPr lang="zh-CN" altLang="en-US" sz="1400" b="1" dirty="0"/>
              <a:t>从</a:t>
            </a:r>
            <a:r>
              <a:rPr lang="en-US" altLang="zh-CN" sz="1400" b="1" dirty="0"/>
              <a:t>0.5~9</a:t>
            </a:r>
            <a:endParaRPr lang="en-US" altLang="zh-CN" sz="1400" b="1" dirty="0"/>
          </a:p>
        </p:txBody>
      </p:sp>
      <p:sp>
        <p:nvSpPr>
          <p:cNvPr id="13" name="文本框 12"/>
          <p:cNvSpPr txBox="1"/>
          <p:nvPr/>
        </p:nvSpPr>
        <p:spPr>
          <a:xfrm>
            <a:off x="7465739" y="1536174"/>
            <a:ext cx="3456384" cy="3785652"/>
          </a:xfrm>
          <a:prstGeom prst="rect">
            <a:avLst/>
          </a:prstGeom>
          <a:solidFill>
            <a:srgbClr val="414F5C">
              <a:alpha val="50000"/>
            </a:srgbClr>
          </a:solidFill>
          <a:ln>
            <a:noFill/>
          </a:ln>
          <a:effectLst>
            <a:outerShdw blurRad="152400" dist="317500" dir="5400000" sx="90000" sy="-19000" rotWithShape="0">
              <a:prstClr val="black">
                <a:alpha val="15000"/>
              </a:prstClr>
            </a:outerShdw>
          </a:effectLst>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indent="457200">
              <a:defRPr sz="2000">
                <a:solidFill>
                  <a:schemeClr val="bg1"/>
                </a:solidFill>
              </a:defRPr>
            </a:lvl1pPr>
          </a:lstStyle>
          <a:p>
            <a:r>
              <a:rPr lang="zh-CN" altLang="en-US" sz="2400" dirty="0"/>
              <a:t>由</a:t>
            </a:r>
            <a:r>
              <a:rPr lang="en-US" altLang="zh-CN" sz="2400" dirty="0"/>
              <a:t>degree=0.5-9</a:t>
            </a:r>
            <a:r>
              <a:rPr lang="zh-CN" altLang="en-US" sz="2400" dirty="0"/>
              <a:t>的</a:t>
            </a:r>
            <a:r>
              <a:rPr lang="en-US" altLang="zh-CN" sz="2400" dirty="0"/>
              <a:t>MSE</a:t>
            </a:r>
            <a:r>
              <a:rPr lang="zh-CN" altLang="en-US" sz="2400" dirty="0"/>
              <a:t>、</a:t>
            </a:r>
            <a:r>
              <a:rPr lang="en-US" altLang="zh-CN" sz="2400" dirty="0"/>
              <a:t>RMSE</a:t>
            </a:r>
            <a:r>
              <a:rPr lang="zh-CN" altLang="en-US" sz="2400" dirty="0"/>
              <a:t>比较可得，</a:t>
            </a:r>
            <a:r>
              <a:rPr lang="en-US" altLang="zh-CN" sz="2400" dirty="0"/>
              <a:t>16</a:t>
            </a:r>
            <a:r>
              <a:rPr lang="zh-CN" altLang="en-US" sz="2400" dirty="0"/>
              <a:t>维特征的</a:t>
            </a:r>
            <a:r>
              <a:rPr lang="en-US" altLang="zh-CN" sz="2400" dirty="0"/>
              <a:t>SVR</a:t>
            </a:r>
            <a:r>
              <a:rPr lang="zh-CN" altLang="en-US" sz="2400" dirty="0"/>
              <a:t>模型以一阶为最优模型，此时原特征为四阶。</a:t>
            </a:r>
            <a:endParaRPr lang="en-US" altLang="zh-CN" sz="2400" dirty="0"/>
          </a:p>
          <a:p>
            <a:r>
              <a:rPr lang="zh-CN" altLang="en-US" sz="2400" dirty="0"/>
              <a:t>而且</a:t>
            </a:r>
            <a:r>
              <a:rPr lang="en-US" altLang="zh-CN" sz="2400" dirty="0"/>
              <a:t>16</a:t>
            </a:r>
            <a:r>
              <a:rPr lang="zh-CN" altLang="en-US" sz="2400" dirty="0"/>
              <a:t>维特征的</a:t>
            </a:r>
            <a:r>
              <a:rPr lang="en-US" altLang="zh-CN" sz="2400" dirty="0"/>
              <a:t>SVR</a:t>
            </a:r>
            <a:r>
              <a:rPr lang="zh-CN" altLang="en-US" sz="2400" dirty="0"/>
              <a:t>模型效果总体优于</a:t>
            </a:r>
            <a:r>
              <a:rPr lang="en-US" altLang="zh-CN" sz="2400" dirty="0"/>
              <a:t>4</a:t>
            </a:r>
            <a:r>
              <a:rPr lang="zh-CN" altLang="en-US" sz="2400" dirty="0"/>
              <a:t>维特征的</a:t>
            </a:r>
            <a:r>
              <a:rPr lang="en-US" altLang="zh-CN" sz="2400" dirty="0"/>
              <a:t>SVR</a:t>
            </a:r>
            <a:r>
              <a:rPr lang="zh-CN" altLang="en-US" sz="2400" dirty="0"/>
              <a:t>模型，说明特征之间存在一定程度的联系和影响。</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49" y="-39732"/>
            <a:ext cx="12192826" cy="1006539"/>
          </a:xfrm>
          <a:prstGeom prst="rect">
            <a:avLst/>
          </a:prstGeom>
        </p:spPr>
      </p:pic>
      <p:sp>
        <p:nvSpPr>
          <p:cNvPr id="3" name="标题 3"/>
          <p:cNvSpPr txBox="1"/>
          <p:nvPr/>
        </p:nvSpPr>
        <p:spPr>
          <a:xfrm>
            <a:off x="408955" y="66427"/>
            <a:ext cx="3456384" cy="5542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a:solidFill>
                  <a:schemeClr val="bg1"/>
                </a:solidFill>
                <a:latin typeface="微软雅黑" panose="020B0503020204020204" pitchFamily="34" charset="-122"/>
                <a:ea typeface="微软雅黑" panose="020B0503020204020204" pitchFamily="34" charset="-122"/>
                <a:sym typeface="+mn-ea"/>
              </a:rPr>
              <a:t>多项式函数阶数</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23093" y="6813376"/>
            <a:ext cx="12218268" cy="72008"/>
          </a:xfrm>
          <a:prstGeom prst="rect">
            <a:avLst/>
          </a:prstGeom>
          <a:solidFill>
            <a:srgbClr val="F29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p:nvPr/>
        </p:nvPicPr>
        <p:blipFill rotWithShape="1">
          <a:blip r:embed="rId2">
            <a:extLst>
              <a:ext uri="{28A0092B-C50C-407E-A947-70E740481C1C}">
                <a14:useLocalDpi xmlns:a14="http://schemas.microsoft.com/office/drawing/2010/main" val="0"/>
              </a:ext>
            </a:extLst>
          </a:blip>
          <a:srcRect l="12624"/>
          <a:stretch>
            <a:fillRect/>
          </a:stretch>
        </p:blipFill>
        <p:spPr>
          <a:xfrm>
            <a:off x="6367894" y="1465100"/>
            <a:ext cx="4608513" cy="1383030"/>
          </a:xfrm>
          <a:prstGeom prst="rect">
            <a:avLst/>
          </a:prstGeom>
        </p:spPr>
      </p:pic>
      <p:sp>
        <p:nvSpPr>
          <p:cNvPr id="11" name="文本框 10"/>
          <p:cNvSpPr txBox="1"/>
          <p:nvPr/>
        </p:nvSpPr>
        <p:spPr>
          <a:xfrm>
            <a:off x="438540" y="997979"/>
            <a:ext cx="2114490" cy="369332"/>
          </a:xfrm>
          <a:prstGeom prst="rect">
            <a:avLst/>
          </a:prstGeom>
          <a:noFill/>
        </p:spPr>
        <p:txBody>
          <a:bodyPr wrap="none" rtlCol="0">
            <a:spAutoFit/>
          </a:bodyPr>
          <a:lstStyle/>
          <a:p>
            <a:r>
              <a:rPr lang="en-US" altLang="zh-CN" b="1" dirty="0"/>
              <a:t>NO.3 </a:t>
            </a:r>
            <a:r>
              <a:rPr lang="zh-CN" altLang="en-US" b="1" dirty="0"/>
              <a:t>多元线性回归</a:t>
            </a:r>
            <a:endParaRPr lang="zh-CN" altLang="en-US" b="1" dirty="0"/>
          </a:p>
        </p:txBody>
      </p:sp>
      <p:sp>
        <p:nvSpPr>
          <p:cNvPr id="12" name="文本框 11"/>
          <p:cNvSpPr txBox="1"/>
          <p:nvPr/>
        </p:nvSpPr>
        <p:spPr>
          <a:xfrm>
            <a:off x="6366921" y="997979"/>
            <a:ext cx="3858557" cy="369332"/>
          </a:xfrm>
          <a:prstGeom prst="rect">
            <a:avLst/>
          </a:prstGeom>
          <a:noFill/>
        </p:spPr>
        <p:txBody>
          <a:bodyPr wrap="none" rtlCol="0">
            <a:spAutoFit/>
          </a:bodyPr>
          <a:lstStyle/>
          <a:p>
            <a:r>
              <a:rPr lang="en-US" altLang="zh-CN" b="1" dirty="0"/>
              <a:t>NO.4 </a:t>
            </a:r>
            <a:r>
              <a:rPr lang="zh-CN" altLang="en-US" b="1" dirty="0"/>
              <a:t>特征工程后的多项式线性回归</a:t>
            </a:r>
            <a:endParaRPr lang="zh-CN" altLang="en-US" b="1" dirty="0"/>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714" y="1537829"/>
            <a:ext cx="5075360" cy="1714649"/>
          </a:xfrm>
          <a:prstGeom prst="rect">
            <a:avLst/>
          </a:prstGeom>
        </p:spPr>
      </p:pic>
      <p:pic>
        <p:nvPicPr>
          <p:cNvPr id="16" name="图片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714" y="3204626"/>
            <a:ext cx="5090601" cy="1874682"/>
          </a:xfrm>
          <a:prstGeom prst="rect">
            <a:avLst/>
          </a:prstGeom>
        </p:spPr>
      </p:pic>
      <p:pic>
        <p:nvPicPr>
          <p:cNvPr id="18" name="图片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8540" y="1990506"/>
            <a:ext cx="4405694" cy="4546902"/>
          </a:xfrm>
          <a:prstGeom prst="rect">
            <a:avLst/>
          </a:prstGeom>
        </p:spPr>
      </p:pic>
      <p:pic>
        <p:nvPicPr>
          <p:cNvPr id="20" name="图片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66921" y="2848130"/>
            <a:ext cx="5389714" cy="382747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49" y="-11741"/>
            <a:ext cx="12192826" cy="1006539"/>
          </a:xfrm>
          <a:prstGeom prst="rect">
            <a:avLst/>
          </a:prstGeom>
        </p:spPr>
      </p:pic>
      <p:sp>
        <p:nvSpPr>
          <p:cNvPr id="3" name="标题 3"/>
          <p:cNvSpPr txBox="1"/>
          <p:nvPr/>
        </p:nvSpPr>
        <p:spPr>
          <a:xfrm>
            <a:off x="408955" y="66427"/>
            <a:ext cx="3456384" cy="5542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a:solidFill>
                  <a:schemeClr val="bg1"/>
                </a:solidFill>
                <a:latin typeface="微软雅黑" panose="020B0503020204020204" pitchFamily="34" charset="-122"/>
                <a:ea typeface="微软雅黑" panose="020B0503020204020204" pitchFamily="34" charset="-122"/>
                <a:sym typeface="+mn-ea"/>
              </a:rPr>
              <a:t>多项式函数阶数</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23093" y="6813376"/>
            <a:ext cx="12218268" cy="72008"/>
          </a:xfrm>
          <a:prstGeom prst="rect">
            <a:avLst/>
          </a:prstGeom>
          <a:solidFill>
            <a:srgbClr val="F29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5181309" y="1499828"/>
            <a:ext cx="1832553" cy="584775"/>
          </a:xfrm>
          <a:prstGeom prst="rect">
            <a:avLst/>
          </a:prstGeom>
          <a:noFill/>
        </p:spPr>
        <p:txBody>
          <a:bodyPr wrap="none" rtlCol="0">
            <a:spAutoFit/>
          </a:bodyPr>
          <a:lstStyle/>
          <a:p>
            <a:r>
              <a:rPr lang="zh-CN" altLang="en-US" sz="3200" b="1" dirty="0"/>
              <a:t>模型对比</a:t>
            </a:r>
            <a:endParaRPr lang="zh-CN" altLang="en-US" sz="3200" b="1" dirty="0"/>
          </a:p>
        </p:txBody>
      </p:sp>
      <p:graphicFrame>
        <p:nvGraphicFramePr>
          <p:cNvPr id="7" name="表格 7"/>
          <p:cNvGraphicFramePr>
            <a:graphicFrameLocks noGrp="1"/>
          </p:cNvGraphicFramePr>
          <p:nvPr/>
        </p:nvGraphicFramePr>
        <p:xfrm>
          <a:off x="156926" y="2609775"/>
          <a:ext cx="11881320" cy="1211056"/>
        </p:xfrm>
        <a:graphic>
          <a:graphicData uri="http://schemas.openxmlformats.org/drawingml/2006/table">
            <a:tbl>
              <a:tblPr firstRow="1" bandRow="1">
                <a:tableStyleId>{93296810-A885-4BE3-A3E7-6D5BEEA58F35}</a:tableStyleId>
              </a:tblPr>
              <a:tblGrid>
                <a:gridCol w="1368152"/>
                <a:gridCol w="2736304"/>
                <a:gridCol w="2808312"/>
                <a:gridCol w="2448272"/>
                <a:gridCol w="2520280"/>
              </a:tblGrid>
              <a:tr h="370840">
                <a:tc>
                  <a:txBody>
                    <a:bodyPr/>
                    <a:lstStyle/>
                    <a:p>
                      <a:r>
                        <a:rPr lang="en-US" altLang="zh-CN" dirty="0"/>
                        <a:t>Y</a:t>
                      </a:r>
                      <a:r>
                        <a:rPr lang="zh-CN" altLang="en-US" dirty="0"/>
                        <a:t>不标准化</a:t>
                      </a:r>
                      <a:endParaRPr lang="zh-CN" altLang="en-US" dirty="0"/>
                    </a:p>
                  </a:txBody>
                  <a:tcPr/>
                </a:tc>
                <a:tc>
                  <a:txBody>
                    <a:bodyPr/>
                    <a:lstStyle/>
                    <a:p>
                      <a:r>
                        <a:rPr lang="en-US" altLang="zh-CN" dirty="0"/>
                        <a:t>1</a:t>
                      </a:r>
                      <a:r>
                        <a:rPr lang="zh-CN" altLang="en-US" dirty="0"/>
                        <a:t>阶</a:t>
                      </a:r>
                      <a:r>
                        <a:rPr lang="en-US" altLang="zh-CN" dirty="0"/>
                        <a:t>4</a:t>
                      </a:r>
                      <a:r>
                        <a:rPr lang="zh-CN" altLang="en-US" dirty="0"/>
                        <a:t>维 </a:t>
                      </a:r>
                      <a:r>
                        <a:rPr lang="en-US" altLang="zh-CN" dirty="0"/>
                        <a:t>SVR-poly d=1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4</a:t>
                      </a:r>
                      <a:r>
                        <a:rPr lang="zh-CN" altLang="en-US" dirty="0"/>
                        <a:t>阶</a:t>
                      </a:r>
                      <a:r>
                        <a:rPr lang="en-US" altLang="zh-CN" dirty="0"/>
                        <a:t>16</a:t>
                      </a:r>
                      <a:r>
                        <a:rPr lang="zh-CN" altLang="en-US" dirty="0"/>
                        <a:t>维 </a:t>
                      </a:r>
                      <a:r>
                        <a:rPr lang="en-US" altLang="zh-CN" dirty="0"/>
                        <a:t>SVR-poly d=1</a:t>
                      </a:r>
                      <a:endParaRPr lang="zh-CN" altLang="en-US" dirty="0"/>
                    </a:p>
                  </a:txBody>
                  <a:tcPr/>
                </a:tc>
                <a:tc>
                  <a:txBody>
                    <a:bodyPr/>
                    <a:lstStyle/>
                    <a:p>
                      <a:r>
                        <a:rPr lang="en-US" altLang="zh-CN" dirty="0"/>
                        <a:t>1</a:t>
                      </a:r>
                      <a:r>
                        <a:rPr lang="zh-CN" altLang="en-US" dirty="0"/>
                        <a:t>阶</a:t>
                      </a:r>
                      <a:r>
                        <a:rPr lang="en-US" altLang="zh-CN" dirty="0"/>
                        <a:t>4</a:t>
                      </a:r>
                      <a:r>
                        <a:rPr lang="zh-CN" altLang="en-US" dirty="0"/>
                        <a:t>维 多元线性回归 </a:t>
                      </a:r>
                      <a:endParaRPr lang="zh-CN" altLang="en-US" dirty="0"/>
                    </a:p>
                  </a:txBody>
                  <a:tcPr/>
                </a:tc>
                <a:tc>
                  <a:txBody>
                    <a:bodyPr/>
                    <a:lstStyle/>
                    <a:p>
                      <a:r>
                        <a:rPr lang="en-US" altLang="zh-CN" dirty="0"/>
                        <a:t>4</a:t>
                      </a:r>
                      <a:r>
                        <a:rPr lang="zh-CN" altLang="en-US" dirty="0"/>
                        <a:t>阶</a:t>
                      </a:r>
                      <a:r>
                        <a:rPr lang="en-US" altLang="zh-CN" dirty="0"/>
                        <a:t>16</a:t>
                      </a:r>
                      <a:r>
                        <a:rPr lang="zh-CN" altLang="en-US" dirty="0"/>
                        <a:t>维 多项式回归 </a:t>
                      </a:r>
                      <a:endParaRPr lang="zh-CN" altLang="en-US" dirty="0"/>
                    </a:p>
                  </a:txBody>
                  <a:tcPr/>
                </a:tc>
              </a:tr>
              <a:tr h="469376">
                <a:tc>
                  <a:txBody>
                    <a:bodyPr/>
                    <a:lstStyle/>
                    <a:p>
                      <a:r>
                        <a:rPr lang="en-US" altLang="zh-CN" dirty="0"/>
                        <a:t>MSE</a:t>
                      </a:r>
                      <a:endParaRPr lang="zh-CN" altLang="en-US" dirty="0"/>
                    </a:p>
                  </a:txBody>
                  <a:tcPr/>
                </a:tc>
                <a:tc>
                  <a:txBody>
                    <a:bodyPr/>
                    <a:lstStyle/>
                    <a:p>
                      <a:r>
                        <a:rPr lang="en-US" altLang="zh-CN" dirty="0"/>
                        <a:t>20.940097554557557</a:t>
                      </a:r>
                      <a:endParaRPr lang="zh-CN" altLang="en-US" dirty="0"/>
                    </a:p>
                  </a:txBody>
                  <a:tcPr/>
                </a:tc>
                <a:tc>
                  <a:txBody>
                    <a:bodyPr/>
                    <a:lstStyle/>
                    <a:p>
                      <a:r>
                        <a:rPr lang="en-US" altLang="zh-CN" dirty="0"/>
                        <a:t>18.599002619438487</a:t>
                      </a:r>
                      <a:endParaRPr lang="zh-CN" altLang="en-US" dirty="0"/>
                    </a:p>
                  </a:txBody>
                  <a:tcPr/>
                </a:tc>
                <a:tc>
                  <a:txBody>
                    <a:bodyPr/>
                    <a:lstStyle/>
                    <a:p>
                      <a:r>
                        <a:rPr lang="en-US" altLang="zh-CN" dirty="0"/>
                        <a:t>20.793672509857537</a:t>
                      </a:r>
                      <a:endParaRPr lang="zh-CN" altLang="en-US" dirty="0"/>
                    </a:p>
                  </a:txBody>
                  <a:tcPr/>
                </a:tc>
                <a:tc>
                  <a:txBody>
                    <a:bodyPr/>
                    <a:lstStyle/>
                    <a:p>
                      <a:r>
                        <a:rPr lang="en-US" altLang="zh-CN" dirty="0"/>
                        <a:t>18.443459148145326</a:t>
                      </a:r>
                      <a:endParaRPr lang="zh-CN" altLang="en-US" dirty="0"/>
                    </a:p>
                  </a:txBody>
                  <a:tcPr/>
                </a:tc>
              </a:tr>
              <a:tr h="370840">
                <a:tc>
                  <a:txBody>
                    <a:bodyPr/>
                    <a:lstStyle/>
                    <a:p>
                      <a:r>
                        <a:rPr lang="en-US" altLang="zh-CN" dirty="0"/>
                        <a:t>RMSE</a:t>
                      </a:r>
                      <a:endParaRPr lang="zh-CN" altLang="en-US" dirty="0"/>
                    </a:p>
                  </a:txBody>
                  <a:tcPr/>
                </a:tc>
                <a:tc>
                  <a:txBody>
                    <a:bodyPr/>
                    <a:lstStyle/>
                    <a:p>
                      <a:r>
                        <a:rPr lang="en-US" altLang="zh-CN" dirty="0"/>
                        <a:t>4.576035134759954</a:t>
                      </a:r>
                      <a:endParaRPr lang="zh-CN" altLang="en-US" dirty="0"/>
                    </a:p>
                  </a:txBody>
                  <a:tcPr/>
                </a:tc>
                <a:tc>
                  <a:txBody>
                    <a:bodyPr/>
                    <a:lstStyle/>
                    <a:p>
                      <a:r>
                        <a:rPr lang="en-US" altLang="zh-CN" dirty="0"/>
                        <a:t>4.312656097979351</a:t>
                      </a:r>
                      <a:endParaRPr lang="zh-CN" altLang="en-US" dirty="0"/>
                    </a:p>
                  </a:txBody>
                  <a:tcPr/>
                </a:tc>
                <a:tc>
                  <a:txBody>
                    <a:bodyPr/>
                    <a:lstStyle/>
                    <a:p>
                      <a:r>
                        <a:rPr lang="en-US" altLang="zh-CN" dirty="0"/>
                        <a:t>4.560007950635343</a:t>
                      </a:r>
                      <a:endParaRPr lang="zh-CN" altLang="en-US" dirty="0"/>
                    </a:p>
                  </a:txBody>
                  <a:tcPr/>
                </a:tc>
                <a:tc>
                  <a:txBody>
                    <a:bodyPr/>
                    <a:lstStyle/>
                    <a:p>
                      <a:r>
                        <a:rPr lang="en-US" altLang="zh-CN" dirty="0"/>
                        <a:t>4.294584863306968</a:t>
                      </a:r>
                      <a:endParaRPr lang="zh-CN" altLang="en-US" dirty="0"/>
                    </a:p>
                  </a:txBody>
                  <a:tcPr/>
                </a:tc>
              </a:tr>
            </a:tbl>
          </a:graphicData>
        </a:graphic>
      </p:graphicFrame>
      <p:sp>
        <p:nvSpPr>
          <p:cNvPr id="9" name="文本框 8"/>
          <p:cNvSpPr txBox="1"/>
          <p:nvPr/>
        </p:nvSpPr>
        <p:spPr>
          <a:xfrm>
            <a:off x="1429293" y="4442228"/>
            <a:ext cx="9336583" cy="1938992"/>
          </a:xfrm>
          <a:prstGeom prst="rect">
            <a:avLst/>
          </a:prstGeom>
          <a:solidFill>
            <a:srgbClr val="5E6A75">
              <a:alpha val="60000"/>
            </a:srgbClr>
          </a:solidFill>
          <a:ln>
            <a:noFill/>
          </a:ln>
          <a:effectLst>
            <a:outerShdw blurRad="50800" dist="38100" algn="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wrap="square" rtlCol="0">
            <a:spAutoFit/>
          </a:bodyPr>
          <a:lstStyle/>
          <a:p>
            <a:pPr indent="457200"/>
            <a:r>
              <a:rPr lang="zh-CN" altLang="en-US" sz="2000" dirty="0">
                <a:solidFill>
                  <a:schemeClr val="bg1"/>
                </a:solidFill>
              </a:rPr>
              <a:t>经过</a:t>
            </a:r>
            <a:r>
              <a:rPr lang="en-US" altLang="zh-CN" sz="2000" dirty="0">
                <a:solidFill>
                  <a:schemeClr val="bg1"/>
                </a:solidFill>
              </a:rPr>
              <a:t>SVR-poly</a:t>
            </a:r>
            <a:r>
              <a:rPr lang="zh-CN" altLang="en-US" sz="2000" dirty="0">
                <a:solidFill>
                  <a:schemeClr val="bg1"/>
                </a:solidFill>
              </a:rPr>
              <a:t>模型拟合，得到在四维特征下模型以一阶为最优，经多元线性回归模型拟合验证，多元线性回归模型效果更显著；</a:t>
            </a:r>
            <a:endParaRPr lang="en-US" altLang="zh-CN" sz="2000" dirty="0">
              <a:solidFill>
                <a:schemeClr val="bg1"/>
              </a:solidFill>
            </a:endParaRPr>
          </a:p>
          <a:p>
            <a:pPr indent="457200"/>
            <a:r>
              <a:rPr lang="zh-CN" altLang="en-US" sz="2000" dirty="0">
                <a:solidFill>
                  <a:schemeClr val="bg1"/>
                </a:solidFill>
              </a:rPr>
              <a:t>由于特征之间可能存在联系和相互影响，构造</a:t>
            </a:r>
            <a:r>
              <a:rPr lang="en-US" altLang="zh-CN" sz="2000" dirty="0">
                <a:solidFill>
                  <a:schemeClr val="bg1"/>
                </a:solidFill>
              </a:rPr>
              <a:t>16</a:t>
            </a:r>
            <a:r>
              <a:rPr lang="zh-CN" altLang="en-US" sz="2000" dirty="0">
                <a:solidFill>
                  <a:schemeClr val="bg1"/>
                </a:solidFill>
              </a:rPr>
              <a:t>维特征后再次进行</a:t>
            </a:r>
            <a:r>
              <a:rPr lang="en-US" altLang="zh-CN" sz="2000" dirty="0">
                <a:solidFill>
                  <a:schemeClr val="bg1"/>
                </a:solidFill>
              </a:rPr>
              <a:t>SVR-poly</a:t>
            </a:r>
            <a:r>
              <a:rPr lang="zh-CN" altLang="en-US" sz="2000" dirty="0">
                <a:solidFill>
                  <a:schemeClr val="bg1"/>
                </a:solidFill>
              </a:rPr>
              <a:t>模型拟合，得出在十六维特征下为一阶最优，此时原特征为四阶最优；经多元线性回归模型拟合验证，发现多元线性回归模型拟合效果和泛化能力更好，此时原特征为四阶最优。</a:t>
            </a:r>
            <a:endParaRPr lang="zh-CN" altLang="en-US" sz="20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图片 4"/>
          <p:cNvPicPr>
            <a:picLocks noChangeAspect="1"/>
          </p:cNvPicPr>
          <p:nvPr/>
        </p:nvPicPr>
        <p:blipFill>
          <a:blip r:embed="rId1"/>
          <a:stretch>
            <a:fillRect/>
          </a:stretch>
        </p:blipFill>
        <p:spPr>
          <a:xfrm>
            <a:off x="3935" y="-10845"/>
            <a:ext cx="12189652" cy="1006277"/>
          </a:xfrm>
          <a:prstGeom prst="rect">
            <a:avLst/>
          </a:prstGeom>
        </p:spPr>
      </p:pic>
      <p:sp>
        <p:nvSpPr>
          <p:cNvPr id="1048689" name="矩形 2"/>
          <p:cNvSpPr/>
          <p:nvPr/>
        </p:nvSpPr>
        <p:spPr>
          <a:xfrm>
            <a:off x="-21500" y="6812496"/>
            <a:ext cx="12215087" cy="71989"/>
          </a:xfrm>
          <a:prstGeom prst="rect">
            <a:avLst/>
          </a:prstGeom>
          <a:solidFill>
            <a:srgbClr val="F29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90" name="标题 3"/>
          <p:cNvSpPr>
            <a:spLocks noGrp="1"/>
          </p:cNvSpPr>
          <p:nvPr>
            <p:ph type="title"/>
          </p:nvPr>
        </p:nvSpPr>
        <p:spPr>
          <a:xfrm>
            <a:off x="410437" y="67303"/>
            <a:ext cx="3023549" cy="554117"/>
          </a:xfrm>
        </p:spPr>
        <p:txBody>
          <a:bodyPr>
            <a:noAutofit/>
          </a:bodyPr>
          <a:lstStyle/>
          <a:p>
            <a:pPr algn="l"/>
            <a:r>
              <a:rPr lang="zh-CN" altLang="en-US" sz="2800" dirty="0">
                <a:solidFill>
                  <a:schemeClr val="bg1"/>
                </a:solidFill>
                <a:latin typeface="微软雅黑" panose="020B0503020204020204" pitchFamily="34" charset="-122"/>
                <a:ea typeface="微软雅黑" panose="020B0503020204020204" pitchFamily="34" charset="-122"/>
              </a:rPr>
              <a:t>支持向量机算法</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048691" name="文本框 1"/>
          <p:cNvSpPr txBox="1"/>
          <p:nvPr/>
        </p:nvSpPr>
        <p:spPr>
          <a:xfrm>
            <a:off x="1190840" y="1422802"/>
            <a:ext cx="7775455" cy="5446395"/>
          </a:xfrm>
          <a:prstGeom prst="rect">
            <a:avLst/>
          </a:prstGeom>
          <a:noFill/>
        </p:spPr>
        <p:txBody>
          <a:bodyPr wrap="square" rtlCol="0">
            <a:spAutoFit/>
          </a:bodyPr>
          <a:lstStyle/>
          <a:p>
            <a:pPr algn="just" fontAlgn="auto">
              <a:lnSpc>
                <a:spcPct val="150000"/>
              </a:lnSpc>
            </a:pPr>
            <a:r>
              <a:rPr lang="zh-CN" altLang="en-US" sz="3200" b="1" dirty="0"/>
              <a:t>支持向量机算法：</a:t>
            </a:r>
            <a:endParaRPr lang="zh-CN" altLang="en-US" sz="3200" b="1" dirty="0"/>
          </a:p>
          <a:p>
            <a:pPr algn="just" fontAlgn="auto">
              <a:lnSpc>
                <a:spcPct val="150000"/>
              </a:lnSpc>
            </a:pPr>
            <a:r>
              <a:rPr lang="zh-CN" altLang="en-US" sz="2000" dirty="0"/>
              <a:t>SVM（support Vector Mac）</a:t>
            </a:r>
            <a:r>
              <a:rPr lang="en-US" altLang="en-US" sz="2000" dirty="0"/>
              <a:t>是一种有监督的机器学习算法，可用于分类和回归任务</a:t>
            </a:r>
            <a:r>
              <a:rPr lang="zh-CN" altLang="en-US" sz="2000" dirty="0"/>
              <a:t>。</a:t>
            </a:r>
            <a:endParaRPr lang="zh-CN" altLang="en-US" sz="2000" dirty="0"/>
          </a:p>
          <a:p>
            <a:pPr algn="just" fontAlgn="auto">
              <a:lnSpc>
                <a:spcPct val="150000"/>
              </a:lnSpc>
            </a:pPr>
            <a:r>
              <a:rPr lang="en-US" altLang="zh-CN" sz="2000" dirty="0"/>
              <a:t>支持向量机算法是选择</a:t>
            </a:r>
            <a:r>
              <a:rPr lang="zh-CN" altLang="en-US" sz="2000" dirty="0"/>
              <a:t>一个超平面，使得超平面的划分具有</a:t>
            </a:r>
            <a:r>
              <a:rPr lang="en-US" altLang="zh-CN" sz="2000" dirty="0">
                <a:sym typeface="+mn-ea"/>
              </a:rPr>
              <a:t>“</a:t>
            </a:r>
            <a:r>
              <a:rPr lang="zh-CN" altLang="en-US" sz="2000" dirty="0">
                <a:sym typeface="+mn-ea"/>
              </a:rPr>
              <a:t>最大间隔</a:t>
            </a:r>
            <a:r>
              <a:rPr lang="en-US" altLang="zh-CN" sz="2000" dirty="0">
                <a:sym typeface="+mn-ea"/>
              </a:rPr>
              <a:t>”</a:t>
            </a:r>
            <a:r>
              <a:rPr lang="zh-CN" altLang="en-US" sz="2000" dirty="0">
                <a:sym typeface="+mn-ea"/>
              </a:rPr>
              <a:t>。</a:t>
            </a:r>
            <a:endParaRPr lang="zh-CN" altLang="en-US" sz="2000" dirty="0">
              <a:sym typeface="+mn-ea"/>
            </a:endParaRPr>
          </a:p>
          <a:p>
            <a:pPr algn="just" fontAlgn="auto">
              <a:lnSpc>
                <a:spcPct val="150000"/>
              </a:lnSpc>
            </a:pPr>
            <a:r>
              <a:rPr lang="zh-CN" altLang="en-US" sz="2000" dirty="0">
                <a:sym typeface="+mn-ea"/>
              </a:rPr>
              <a:t>间隔是指：两个异类支持向量到超平面的距离之和。</a:t>
            </a:r>
            <a:endParaRPr lang="zh-CN" altLang="en-US" sz="2000" dirty="0">
              <a:sym typeface="+mn-ea"/>
            </a:endParaRPr>
          </a:p>
          <a:p>
            <a:pPr algn="just" fontAlgn="auto">
              <a:lnSpc>
                <a:spcPct val="150000"/>
              </a:lnSpc>
            </a:pPr>
            <a:r>
              <a:rPr lang="zh-CN" altLang="en-US" sz="2000" dirty="0">
                <a:sym typeface="+mn-ea"/>
              </a:rPr>
              <a:t>其中支持向量是指：距离超平面最近的几个样本点使得</a:t>
            </a:r>
            <a:endParaRPr lang="zh-CN" altLang="en-US" sz="2000" dirty="0">
              <a:sym typeface="+mn-ea"/>
            </a:endParaRPr>
          </a:p>
          <a:p>
            <a:pPr algn="just" fontAlgn="auto">
              <a:lnSpc>
                <a:spcPct val="150000"/>
              </a:lnSpc>
            </a:pPr>
            <a:endParaRPr lang="zh-CN" altLang="en-US" sz="2000" dirty="0">
              <a:sym typeface="+mn-ea"/>
            </a:endParaRPr>
          </a:p>
          <a:p>
            <a:pPr algn="just" fontAlgn="auto">
              <a:lnSpc>
                <a:spcPct val="150000"/>
              </a:lnSpc>
            </a:pPr>
            <a:endParaRPr lang="zh-CN" altLang="en-US" sz="2000" dirty="0">
              <a:sym typeface="+mn-ea"/>
            </a:endParaRPr>
          </a:p>
          <a:p>
            <a:pPr algn="just" fontAlgn="auto">
              <a:lnSpc>
                <a:spcPct val="150000"/>
              </a:lnSpc>
            </a:pPr>
            <a:r>
              <a:rPr lang="zh-CN" altLang="en-US" sz="2000" dirty="0"/>
              <a:t>上式等号成立。</a:t>
            </a:r>
            <a:endParaRPr lang="zh-CN" altLang="en-US" sz="2000" dirty="0"/>
          </a:p>
          <a:p>
            <a:pPr indent="457200" algn="just">
              <a:lnSpc>
                <a:spcPct val="150000"/>
              </a:lnSpc>
            </a:pPr>
            <a:endParaRPr lang="en-US" altLang="zh-CN" sz="2000" dirty="0"/>
          </a:p>
        </p:txBody>
      </p:sp>
      <p:sp>
        <p:nvSpPr>
          <p:cNvPr id="1048692" name="椭圆 168"/>
          <p:cNvSpPr/>
          <p:nvPr/>
        </p:nvSpPr>
        <p:spPr>
          <a:xfrm>
            <a:off x="9376826" y="1422923"/>
            <a:ext cx="1449328" cy="1497575"/>
          </a:xfrm>
          <a:prstGeom prst="ellipse">
            <a:avLst/>
          </a:prstGeom>
          <a:solidFill>
            <a:schemeClr val="bg1">
              <a:lumMod val="95000"/>
            </a:schemeClr>
          </a:solidFill>
          <a:ln w="76200">
            <a:solidFill>
              <a:schemeClr val="bg1">
                <a:lumMod val="50000"/>
              </a:schemeClr>
            </a:solid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rgbClr val="405665"/>
              </a:solidFill>
              <a:latin typeface="DIN-BoldItalic" pitchFamily="50" charset="0"/>
              <a:ea typeface="Segoe UI" panose="020B0502040204020203" pitchFamily="34" charset="0"/>
              <a:cs typeface="Segoe UI" panose="020B0502040204020203" pitchFamily="34" charset="0"/>
            </a:endParaRPr>
          </a:p>
        </p:txBody>
      </p:sp>
      <p:sp>
        <p:nvSpPr>
          <p:cNvPr id="1048693" name="Freeform 15"/>
          <p:cNvSpPr>
            <a:spLocks noEditPoints="1"/>
          </p:cNvSpPr>
          <p:nvPr/>
        </p:nvSpPr>
        <p:spPr bwMode="auto">
          <a:xfrm>
            <a:off x="9841012" y="1777039"/>
            <a:ext cx="542784" cy="709428"/>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1">
              <a:lumMod val="50000"/>
            </a:schemeClr>
          </a:solidFill>
          <a:ln>
            <a:noFill/>
          </a:ln>
          <a:effectLst/>
        </p:spPr>
        <p:txBody>
          <a:bodyPr vert="horz" wrap="square" lIns="91416" tIns="45708" rIns="91416" bIns="45708" numCol="1" anchor="t" anchorCtr="0" compatLnSpc="1"/>
          <a:lstStyle/>
          <a:p>
            <a:endParaRPr lang="zh-CN" altLang="en-US">
              <a:latin typeface="DIN-BoldItalic" pitchFamily="50" charset="0"/>
            </a:endParaRPr>
          </a:p>
        </p:txBody>
      </p:sp>
      <p:graphicFrame>
        <p:nvGraphicFramePr>
          <p:cNvPr id="2" name="对象 1">
            <a:hlinkClick r:id="" action="ppaction://ole?verb=0"/>
          </p:cNvPr>
          <p:cNvGraphicFramePr>
            <a:graphicFrameLocks noChangeAspect="1"/>
          </p:cNvGraphicFramePr>
          <p:nvPr/>
        </p:nvGraphicFramePr>
        <p:xfrm>
          <a:off x="3434139" y="4980536"/>
          <a:ext cx="2668845" cy="965584"/>
        </p:xfrm>
        <a:graphic>
          <a:graphicData uri="http://schemas.openxmlformats.org/presentationml/2006/ole">
            <mc:AlternateContent xmlns:mc="http://schemas.openxmlformats.org/markup-compatibility/2006">
              <mc:Choice xmlns:v="urn:schemas-microsoft-com:vml" Requires="v">
                <p:oleObj spid="_x0000_s10244" name="" r:id="rId2" imgW="1435100" imgH="508000" progId="Equation.KSEE3">
                  <p:embed/>
                </p:oleObj>
              </mc:Choice>
              <mc:Fallback>
                <p:oleObj name="" r:id="rId2" imgW="1435100" imgH="508000" progId="Equation.KSEE3">
                  <p:embed/>
                  <p:pic>
                    <p:nvPicPr>
                      <p:cNvPr id="0" name="对象 1">
                        <a:hlinkClick r:id="" action="ppaction://ole?verb=0"/>
                      </p:cNvPr>
                      <p:cNvPicPr/>
                      <p:nvPr/>
                    </p:nvPicPr>
                    <p:blipFill>
                      <a:blip r:embed="rId3"/>
                      <a:stretch>
                        <a:fillRect/>
                      </a:stretch>
                    </p:blipFill>
                    <p:spPr>
                      <a:xfrm>
                        <a:off x="3434139" y="4980536"/>
                        <a:ext cx="2668845" cy="965584"/>
                      </a:xfrm>
                      <a:prstGeom prst="rect">
                        <a:avLst/>
                      </a:prstGeom>
                    </p:spPr>
                  </p:pic>
                </p:oleObj>
              </mc:Fallback>
            </mc:AlternateContent>
          </a:graphicData>
        </a:graphic>
      </p:graphicFrame>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48689"/>
                                        </p:tgtEl>
                                        <p:attrNameLst>
                                          <p:attrName>style.visibility</p:attrName>
                                        </p:attrNameLst>
                                      </p:cBhvr>
                                      <p:to>
                                        <p:strVal val="visible"/>
                                      </p:to>
                                    </p:set>
                                    <p:anim calcmode="lin" valueType="num">
                                      <p:cBhvr additive="base">
                                        <p:cTn id="7" dur="500" fill="hold"/>
                                        <p:tgtEl>
                                          <p:spTgt spid="1048689"/>
                                        </p:tgtEl>
                                        <p:attrNameLst>
                                          <p:attrName>ppt_x</p:attrName>
                                        </p:attrNameLst>
                                      </p:cBhvr>
                                      <p:tavLst>
                                        <p:tav tm="0">
                                          <p:val>
                                            <p:strVal val="#ppt_x"/>
                                          </p:val>
                                        </p:tav>
                                        <p:tav tm="100000">
                                          <p:val>
                                            <p:strVal val="#ppt_x"/>
                                          </p:val>
                                        </p:tav>
                                      </p:tavLst>
                                    </p:anim>
                                    <p:anim calcmode="lin" valueType="num">
                                      <p:cBhvr additive="base">
                                        <p:cTn id="8" dur="500" fill="hold"/>
                                        <p:tgtEl>
                                          <p:spTgt spid="10486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89"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69" name="图片 1"/>
          <p:cNvPicPr>
            <a:picLocks noChangeAspect="1"/>
          </p:cNvPicPr>
          <p:nvPr/>
        </p:nvPicPr>
        <p:blipFill>
          <a:blip r:embed="rId1"/>
          <a:stretch>
            <a:fillRect/>
          </a:stretch>
        </p:blipFill>
        <p:spPr>
          <a:xfrm>
            <a:off x="2349" y="-11741"/>
            <a:ext cx="12192826" cy="1006539"/>
          </a:xfrm>
          <a:prstGeom prst="rect">
            <a:avLst/>
          </a:prstGeom>
        </p:spPr>
      </p:pic>
      <p:sp>
        <p:nvSpPr>
          <p:cNvPr id="1049210" name="标题 3"/>
          <p:cNvSpPr txBox="1"/>
          <p:nvPr/>
        </p:nvSpPr>
        <p:spPr>
          <a:xfrm>
            <a:off x="408955" y="66427"/>
            <a:ext cx="3456384" cy="5542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a:solidFill>
                  <a:schemeClr val="bg1"/>
                </a:solidFill>
                <a:latin typeface="微软雅黑" panose="020B0503020204020204" pitchFamily="34" charset="-122"/>
                <a:ea typeface="微软雅黑" panose="020B0503020204020204" pitchFamily="34" charset="-122"/>
                <a:sym typeface="+mn-ea"/>
              </a:rPr>
              <a:t>正则化参数影响</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049211" name="矩形 3"/>
          <p:cNvSpPr/>
          <p:nvPr/>
        </p:nvSpPr>
        <p:spPr>
          <a:xfrm>
            <a:off x="-23093" y="6813376"/>
            <a:ext cx="12218268" cy="72008"/>
          </a:xfrm>
          <a:prstGeom prst="rect">
            <a:avLst/>
          </a:prstGeom>
          <a:solidFill>
            <a:srgbClr val="F29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212" name="文本框 7"/>
          <p:cNvSpPr txBox="1"/>
          <p:nvPr/>
        </p:nvSpPr>
        <p:spPr>
          <a:xfrm>
            <a:off x="2403857" y="2305008"/>
            <a:ext cx="4330640" cy="369332"/>
          </a:xfrm>
          <a:prstGeom prst="rect">
            <a:avLst/>
          </a:prstGeom>
          <a:noFill/>
        </p:spPr>
        <p:txBody>
          <a:bodyPr wrap="square" rtlCol="0">
            <a:spAutoFit/>
          </a:bodyPr>
          <a:lstStyle/>
          <a:p>
            <a:r>
              <a:rPr lang="zh-CN" altLang="en-US" b="1" dirty="0"/>
              <a:t>除正则化参数C外，其他参数默认</a:t>
            </a:r>
            <a:endParaRPr lang="zh-CN" altLang="en-US" b="1" dirty="0"/>
          </a:p>
        </p:txBody>
      </p:sp>
      <p:pic>
        <p:nvPicPr>
          <p:cNvPr id="2097270" name="图片 22"/>
          <p:cNvPicPr>
            <a:picLocks noChangeAspect="1"/>
          </p:cNvPicPr>
          <p:nvPr/>
        </p:nvPicPr>
        <p:blipFill>
          <a:blip r:embed="rId2"/>
          <a:stretch>
            <a:fillRect/>
          </a:stretch>
        </p:blipFill>
        <p:spPr>
          <a:xfrm>
            <a:off x="2497187" y="2837819"/>
            <a:ext cx="1784350" cy="171450"/>
          </a:xfrm>
          <a:prstGeom prst="rect">
            <a:avLst/>
          </a:prstGeom>
          <a:noFill/>
          <a:ln>
            <a:noFill/>
          </a:ln>
        </p:spPr>
      </p:pic>
      <p:sp>
        <p:nvSpPr>
          <p:cNvPr id="1049213" name="文本框 8"/>
          <p:cNvSpPr txBox="1"/>
          <p:nvPr/>
        </p:nvSpPr>
        <p:spPr>
          <a:xfrm>
            <a:off x="2389537" y="3184034"/>
            <a:ext cx="4226988" cy="369332"/>
          </a:xfrm>
          <a:prstGeom prst="rect">
            <a:avLst/>
          </a:prstGeom>
          <a:noFill/>
        </p:spPr>
        <p:txBody>
          <a:bodyPr wrap="square" rtlCol="0">
            <a:spAutoFit/>
          </a:bodyPr>
          <a:lstStyle/>
          <a:p>
            <a:r>
              <a:rPr lang="zh-CN" altLang="en-US" b="1" dirty="0"/>
              <a:t>训练数据并预测</a:t>
            </a:r>
            <a:endParaRPr lang="zh-CN" altLang="en-US" b="1" dirty="0"/>
          </a:p>
        </p:txBody>
      </p:sp>
      <p:pic>
        <p:nvPicPr>
          <p:cNvPr id="2097271" name="图片 23"/>
          <p:cNvPicPr>
            <a:picLocks noChangeAspect="1"/>
          </p:cNvPicPr>
          <p:nvPr/>
        </p:nvPicPr>
        <p:blipFill>
          <a:blip r:embed="rId3"/>
          <a:stretch>
            <a:fillRect/>
          </a:stretch>
        </p:blipFill>
        <p:spPr>
          <a:xfrm>
            <a:off x="2497187" y="3699113"/>
            <a:ext cx="3733800" cy="368300"/>
          </a:xfrm>
          <a:prstGeom prst="rect">
            <a:avLst/>
          </a:prstGeom>
          <a:noFill/>
          <a:ln>
            <a:noFill/>
          </a:ln>
        </p:spPr>
      </p:pic>
      <p:sp>
        <p:nvSpPr>
          <p:cNvPr id="1049214" name="文本框 9"/>
          <p:cNvSpPr txBox="1"/>
          <p:nvPr/>
        </p:nvSpPr>
        <p:spPr>
          <a:xfrm>
            <a:off x="2467350" y="4241855"/>
            <a:ext cx="4512485" cy="369332"/>
          </a:xfrm>
          <a:prstGeom prst="rect">
            <a:avLst/>
          </a:prstGeom>
          <a:noFill/>
        </p:spPr>
        <p:txBody>
          <a:bodyPr wrap="square" rtlCol="0">
            <a:spAutoFit/>
          </a:bodyPr>
          <a:lstStyle/>
          <a:p>
            <a:r>
              <a:rPr lang="zh-CN" altLang="en-US" b="1" dirty="0"/>
              <a:t>计算并输出各个评判指标</a:t>
            </a:r>
            <a:endParaRPr lang="zh-CN" altLang="en-US" b="1" dirty="0"/>
          </a:p>
        </p:txBody>
      </p:sp>
      <p:pic>
        <p:nvPicPr>
          <p:cNvPr id="2097272" name="图片 24"/>
          <p:cNvPicPr>
            <a:picLocks noChangeAspect="1"/>
          </p:cNvPicPr>
          <p:nvPr/>
        </p:nvPicPr>
        <p:blipFill>
          <a:blip r:embed="rId4"/>
          <a:stretch>
            <a:fillRect/>
          </a:stretch>
        </p:blipFill>
        <p:spPr>
          <a:xfrm>
            <a:off x="2497187" y="4764523"/>
            <a:ext cx="5273675" cy="811530"/>
          </a:xfrm>
          <a:prstGeom prst="rect">
            <a:avLst/>
          </a:prstGeom>
          <a:noFill/>
          <a:ln>
            <a:noFill/>
          </a:ln>
        </p:spPr>
      </p:pic>
      <p:sp>
        <p:nvSpPr>
          <p:cNvPr id="1049215" name="文本框 14"/>
          <p:cNvSpPr txBox="1"/>
          <p:nvPr/>
        </p:nvSpPr>
        <p:spPr>
          <a:xfrm>
            <a:off x="2353171" y="1578002"/>
            <a:ext cx="3672408" cy="461665"/>
          </a:xfrm>
          <a:prstGeom prst="rect">
            <a:avLst/>
          </a:prstGeom>
          <a:noFill/>
        </p:spPr>
        <p:txBody>
          <a:bodyPr wrap="square" rtlCol="0">
            <a:spAutoFit/>
          </a:bodyPr>
          <a:lstStyle/>
          <a:p>
            <a:r>
              <a:rPr lang="zh-CN" altLang="en-US" sz="2400" b="1" dirty="0">
                <a:solidFill>
                  <a:schemeClr val="tx2">
                    <a:lumMod val="60000"/>
                    <a:lumOff val="40000"/>
                  </a:schemeClr>
                </a:solidFill>
              </a:rPr>
              <a:t>构建模型：</a:t>
            </a:r>
            <a:endParaRPr lang="zh-CN" altLang="en-US" sz="2400" b="1" dirty="0">
              <a:solidFill>
                <a:schemeClr val="tx2">
                  <a:lumMod val="60000"/>
                  <a:lumOff val="40000"/>
                </a:schemeClr>
              </a:solidFill>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49211"/>
                                        </p:tgtEl>
                                        <p:attrNameLst>
                                          <p:attrName>style.visibility</p:attrName>
                                        </p:attrNameLst>
                                      </p:cBhvr>
                                      <p:to>
                                        <p:strVal val="visible"/>
                                      </p:to>
                                    </p:set>
                                    <p:anim calcmode="lin" valueType="num">
                                      <p:cBhvr additive="base">
                                        <p:cTn id="7" dur="500" fill="hold"/>
                                        <p:tgtEl>
                                          <p:spTgt spid="1049211"/>
                                        </p:tgtEl>
                                        <p:attrNameLst>
                                          <p:attrName>ppt_x</p:attrName>
                                        </p:attrNameLst>
                                      </p:cBhvr>
                                      <p:tavLst>
                                        <p:tav tm="0">
                                          <p:val>
                                            <p:strVal val="#ppt_x"/>
                                          </p:val>
                                        </p:tav>
                                        <p:tav tm="100000">
                                          <p:val>
                                            <p:strVal val="#ppt_x"/>
                                          </p:val>
                                        </p:tav>
                                      </p:tavLst>
                                    </p:anim>
                                    <p:anim calcmode="lin" valueType="num">
                                      <p:cBhvr additive="base">
                                        <p:cTn id="8" dur="500" fill="hold"/>
                                        <p:tgtEl>
                                          <p:spTgt spid="10492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11"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73" name="图片 1"/>
          <p:cNvPicPr>
            <a:picLocks noChangeAspect="1"/>
          </p:cNvPicPr>
          <p:nvPr/>
        </p:nvPicPr>
        <p:blipFill>
          <a:blip r:embed="rId1"/>
          <a:stretch>
            <a:fillRect/>
          </a:stretch>
        </p:blipFill>
        <p:spPr>
          <a:xfrm>
            <a:off x="2349" y="-11741"/>
            <a:ext cx="12192826" cy="1006539"/>
          </a:xfrm>
          <a:prstGeom prst="rect">
            <a:avLst/>
          </a:prstGeom>
        </p:spPr>
      </p:pic>
      <p:sp>
        <p:nvSpPr>
          <p:cNvPr id="1049219" name="标题 3"/>
          <p:cNvSpPr txBox="1"/>
          <p:nvPr/>
        </p:nvSpPr>
        <p:spPr>
          <a:xfrm>
            <a:off x="408955" y="66427"/>
            <a:ext cx="3456384" cy="5542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a:solidFill>
                  <a:schemeClr val="bg1"/>
                </a:solidFill>
                <a:latin typeface="微软雅黑" panose="020B0503020204020204" pitchFamily="34" charset="-122"/>
                <a:ea typeface="微软雅黑" panose="020B0503020204020204" pitchFamily="34" charset="-122"/>
                <a:sym typeface="+mn-ea"/>
              </a:rPr>
              <a:t>正则化参数影响</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049220" name="矩形 3"/>
          <p:cNvSpPr/>
          <p:nvPr/>
        </p:nvSpPr>
        <p:spPr>
          <a:xfrm>
            <a:off x="-23093" y="6813376"/>
            <a:ext cx="12218268" cy="72008"/>
          </a:xfrm>
          <a:prstGeom prst="rect">
            <a:avLst/>
          </a:prstGeom>
          <a:solidFill>
            <a:srgbClr val="F29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221" name="文本框 99"/>
          <p:cNvSpPr txBox="1"/>
          <p:nvPr/>
        </p:nvSpPr>
        <p:spPr>
          <a:xfrm>
            <a:off x="841003" y="872478"/>
            <a:ext cx="7473315" cy="398780"/>
          </a:xfrm>
          <a:prstGeom prst="rect">
            <a:avLst/>
          </a:prstGeom>
          <a:noFill/>
          <a:ln w="9525">
            <a:noFill/>
          </a:ln>
        </p:spPr>
        <p:txBody>
          <a:bodyPr wrap="square">
            <a:spAutoFit/>
          </a:bodyPr>
          <a:lstStyle/>
          <a:p>
            <a:pPr indent="0" algn="ctr"/>
            <a:r>
              <a:rPr lang="zh-CN" sz="2000" b="1" dirty="0">
                <a:latin typeface="Calibri" panose="020F0502020204030204" pitchFamily="34" charset="0"/>
                <a:ea typeface="宋体" panose="02010600030101010101" pitchFamily="2" charset="-122"/>
              </a:rPr>
              <a:t>不同正则化参数下评价指标的折线图</a:t>
            </a:r>
            <a:endParaRPr lang="zh-CN" altLang="en-US" sz="2000" b="1" dirty="0">
              <a:latin typeface="Calibri" panose="020F0502020204030204" pitchFamily="34" charset="0"/>
              <a:ea typeface="宋体" panose="02010600030101010101" pitchFamily="2" charset="-122"/>
            </a:endParaRPr>
          </a:p>
        </p:txBody>
      </p:sp>
      <p:pic>
        <p:nvPicPr>
          <p:cNvPr id="2097274" name="图片 11"/>
          <p:cNvPicPr/>
          <p:nvPr/>
        </p:nvPicPr>
        <p:blipFill>
          <a:blip r:embed="rId2"/>
          <a:stretch>
            <a:fillRect/>
          </a:stretch>
        </p:blipFill>
        <p:spPr>
          <a:xfrm>
            <a:off x="1160144" y="1428078"/>
            <a:ext cx="3218815" cy="1955165"/>
          </a:xfrm>
          <a:prstGeom prst="rect">
            <a:avLst/>
          </a:prstGeom>
          <a:noFill/>
          <a:ln>
            <a:noFill/>
          </a:ln>
        </p:spPr>
      </p:pic>
      <p:pic>
        <p:nvPicPr>
          <p:cNvPr id="2097275" name="图片 12"/>
          <p:cNvPicPr/>
          <p:nvPr/>
        </p:nvPicPr>
        <p:blipFill>
          <a:blip r:embed="rId3"/>
          <a:stretch>
            <a:fillRect/>
          </a:stretch>
        </p:blipFill>
        <p:spPr>
          <a:xfrm>
            <a:off x="4860835" y="1482687"/>
            <a:ext cx="3218815" cy="1845945"/>
          </a:xfrm>
          <a:prstGeom prst="rect">
            <a:avLst/>
          </a:prstGeom>
          <a:noFill/>
          <a:ln>
            <a:noFill/>
          </a:ln>
        </p:spPr>
      </p:pic>
      <p:pic>
        <p:nvPicPr>
          <p:cNvPr id="2097276" name="图片 13"/>
          <p:cNvPicPr/>
          <p:nvPr/>
        </p:nvPicPr>
        <p:blipFill>
          <a:blip r:embed="rId4"/>
          <a:stretch>
            <a:fillRect/>
          </a:stretch>
        </p:blipFill>
        <p:spPr>
          <a:xfrm>
            <a:off x="1043304" y="4050821"/>
            <a:ext cx="3335655" cy="1802765"/>
          </a:xfrm>
          <a:prstGeom prst="rect">
            <a:avLst/>
          </a:prstGeom>
          <a:noFill/>
          <a:ln>
            <a:noFill/>
          </a:ln>
        </p:spPr>
      </p:pic>
      <p:pic>
        <p:nvPicPr>
          <p:cNvPr id="2097277" name="图片 14"/>
          <p:cNvPicPr/>
          <p:nvPr/>
        </p:nvPicPr>
        <p:blipFill>
          <a:blip r:embed="rId5"/>
          <a:stretch>
            <a:fillRect/>
          </a:stretch>
        </p:blipFill>
        <p:spPr>
          <a:xfrm>
            <a:off x="4860835" y="4003830"/>
            <a:ext cx="3387725" cy="1896745"/>
          </a:xfrm>
          <a:prstGeom prst="rect">
            <a:avLst/>
          </a:prstGeom>
          <a:noFill/>
          <a:ln>
            <a:noFill/>
          </a:ln>
        </p:spPr>
      </p:pic>
      <p:sp>
        <p:nvSpPr>
          <p:cNvPr id="1049222" name="文本框 4"/>
          <p:cNvSpPr txBox="1"/>
          <p:nvPr/>
        </p:nvSpPr>
        <p:spPr>
          <a:xfrm>
            <a:off x="8471855" y="1651840"/>
            <a:ext cx="3387725" cy="4199868"/>
          </a:xfrm>
          <a:prstGeom prst="rect">
            <a:avLst/>
          </a:prstGeom>
          <a:noFill/>
        </p:spPr>
        <p:txBody>
          <a:bodyPr wrap="square" rtlCol="0">
            <a:spAutoFit/>
          </a:bodyPr>
          <a:lstStyle/>
          <a:p>
            <a:pPr>
              <a:lnSpc>
                <a:spcPct val="150000"/>
              </a:lnSpc>
            </a:pPr>
            <a:r>
              <a:rPr lang="zh-CN" altLang="en-US" b="1" dirty="0">
                <a:solidFill>
                  <a:srgbClr val="C00000"/>
                </a:solidFill>
              </a:rPr>
              <a:t>由上面几幅图可知：随着正则化参数的增大，测定系数呈上升趋势，均方误差、均方根误差、平均绝对误差都成下降趋势，模型拟合效果越来越好。但我们在希望拟合效果好的同时还注重模型的泛化能力。期望经训练样本训练的网络具有较强的泛化能力，即对新输入给出合理响应的能力。</a:t>
            </a:r>
            <a:endParaRPr lang="zh-CN" altLang="en-US" b="1" dirty="0">
              <a:solidFill>
                <a:srgbClr val="C00000"/>
              </a:solidFill>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49220"/>
                                        </p:tgtEl>
                                        <p:attrNameLst>
                                          <p:attrName>style.visibility</p:attrName>
                                        </p:attrNameLst>
                                      </p:cBhvr>
                                      <p:to>
                                        <p:strVal val="visible"/>
                                      </p:to>
                                    </p:set>
                                    <p:anim calcmode="lin" valueType="num">
                                      <p:cBhvr additive="base">
                                        <p:cTn id="7" dur="500" fill="hold"/>
                                        <p:tgtEl>
                                          <p:spTgt spid="1049220"/>
                                        </p:tgtEl>
                                        <p:attrNameLst>
                                          <p:attrName>ppt_x</p:attrName>
                                        </p:attrNameLst>
                                      </p:cBhvr>
                                      <p:tavLst>
                                        <p:tav tm="0">
                                          <p:val>
                                            <p:strVal val="#ppt_x"/>
                                          </p:val>
                                        </p:tav>
                                        <p:tav tm="100000">
                                          <p:val>
                                            <p:strVal val="#ppt_x"/>
                                          </p:val>
                                        </p:tav>
                                      </p:tavLst>
                                    </p:anim>
                                    <p:anim calcmode="lin" valueType="num">
                                      <p:cBhvr additive="base">
                                        <p:cTn id="8" dur="500" fill="hold"/>
                                        <p:tgtEl>
                                          <p:spTgt spid="10492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492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9727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9727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9727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9727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9222"/>
                                        </p:tgtEl>
                                        <p:attrNameLst>
                                          <p:attrName>style.visibility</p:attrName>
                                        </p:attrNameLst>
                                      </p:cBhvr>
                                      <p:to>
                                        <p:strVal val="visible"/>
                                      </p:to>
                                    </p:set>
                                    <p:anim calcmode="lin" valueType="num">
                                      <p:cBhvr additive="base">
                                        <p:cTn id="25" dur="500" fill="hold"/>
                                        <p:tgtEl>
                                          <p:spTgt spid="1049222"/>
                                        </p:tgtEl>
                                        <p:attrNameLst>
                                          <p:attrName>ppt_x</p:attrName>
                                        </p:attrNameLst>
                                      </p:cBhvr>
                                      <p:tavLst>
                                        <p:tav tm="0">
                                          <p:val>
                                            <p:strVal val="#ppt_x"/>
                                          </p:val>
                                        </p:tav>
                                        <p:tav tm="100000">
                                          <p:val>
                                            <p:strVal val="#ppt_x"/>
                                          </p:val>
                                        </p:tav>
                                      </p:tavLst>
                                    </p:anim>
                                    <p:anim calcmode="lin" valueType="num">
                                      <p:cBhvr additive="base">
                                        <p:cTn id="26" dur="500" fill="hold"/>
                                        <p:tgtEl>
                                          <p:spTgt spid="10492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20" grpId="0" bldLvl="0" animBg="1"/>
      <p:bldP spid="1049221" grpId="0"/>
      <p:bldP spid="104922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78" name="图片 1"/>
          <p:cNvPicPr>
            <a:picLocks noChangeAspect="1"/>
          </p:cNvPicPr>
          <p:nvPr/>
        </p:nvPicPr>
        <p:blipFill>
          <a:blip r:embed="rId1"/>
          <a:stretch>
            <a:fillRect/>
          </a:stretch>
        </p:blipFill>
        <p:spPr>
          <a:xfrm>
            <a:off x="2349" y="-11741"/>
            <a:ext cx="12192826" cy="1006539"/>
          </a:xfrm>
          <a:prstGeom prst="rect">
            <a:avLst/>
          </a:prstGeom>
        </p:spPr>
      </p:pic>
      <p:sp>
        <p:nvSpPr>
          <p:cNvPr id="1049226" name="标题 3"/>
          <p:cNvSpPr txBox="1"/>
          <p:nvPr/>
        </p:nvSpPr>
        <p:spPr>
          <a:xfrm>
            <a:off x="408955" y="66427"/>
            <a:ext cx="3456384" cy="5542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a:solidFill>
                  <a:schemeClr val="bg1"/>
                </a:solidFill>
                <a:latin typeface="微软雅黑" panose="020B0503020204020204" pitchFamily="34" charset="-122"/>
                <a:ea typeface="微软雅黑" panose="020B0503020204020204" pitchFamily="34" charset="-122"/>
                <a:sym typeface="+mn-ea"/>
              </a:rPr>
              <a:t>正则化参数影响</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049227" name="矩形 3"/>
          <p:cNvSpPr/>
          <p:nvPr/>
        </p:nvSpPr>
        <p:spPr>
          <a:xfrm>
            <a:off x="-23093" y="6813376"/>
            <a:ext cx="12218268" cy="72008"/>
          </a:xfrm>
          <a:prstGeom prst="rect">
            <a:avLst/>
          </a:prstGeom>
          <a:solidFill>
            <a:srgbClr val="F29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228" name="文本框 4"/>
          <p:cNvSpPr txBox="1"/>
          <p:nvPr/>
        </p:nvSpPr>
        <p:spPr>
          <a:xfrm>
            <a:off x="1133475" y="892810"/>
            <a:ext cx="8181975" cy="398780"/>
          </a:xfrm>
          <a:prstGeom prst="rect">
            <a:avLst/>
          </a:prstGeom>
          <a:noFill/>
        </p:spPr>
        <p:txBody>
          <a:bodyPr wrap="square" rtlCol="0">
            <a:spAutoFit/>
          </a:bodyPr>
          <a:lstStyle/>
          <a:p>
            <a:pPr algn="ctr"/>
            <a:r>
              <a:rPr lang="zh-CN" altLang="en-US" sz="2000" b="1" dirty="0"/>
              <a:t>不同</a:t>
            </a:r>
            <a:r>
              <a:rPr lang="en-US" altLang="zh-CN" sz="2000" b="1" dirty="0"/>
              <a:t>c</a:t>
            </a:r>
            <a:r>
              <a:rPr lang="zh-CN" altLang="en-US" sz="2000" b="1" dirty="0"/>
              <a:t>下预测值与真实值对比图</a:t>
            </a:r>
            <a:endParaRPr lang="zh-CN" altLang="en-US" sz="2000" b="1" dirty="0"/>
          </a:p>
        </p:txBody>
      </p:sp>
      <p:pic>
        <p:nvPicPr>
          <p:cNvPr id="2097279" name="图片 12"/>
          <p:cNvPicPr>
            <a:picLocks noChangeAspect="1"/>
          </p:cNvPicPr>
          <p:nvPr/>
        </p:nvPicPr>
        <p:blipFill>
          <a:blip r:embed="rId2"/>
          <a:stretch>
            <a:fillRect/>
          </a:stretch>
        </p:blipFill>
        <p:spPr>
          <a:xfrm>
            <a:off x="216217" y="1291590"/>
            <a:ext cx="3841750" cy="2527300"/>
          </a:xfrm>
          <a:prstGeom prst="rect">
            <a:avLst/>
          </a:prstGeom>
          <a:noFill/>
          <a:ln>
            <a:noFill/>
          </a:ln>
        </p:spPr>
      </p:pic>
      <p:pic>
        <p:nvPicPr>
          <p:cNvPr id="2097280" name="图片 13"/>
          <p:cNvPicPr>
            <a:picLocks noChangeAspect="1"/>
          </p:cNvPicPr>
          <p:nvPr/>
        </p:nvPicPr>
        <p:blipFill>
          <a:blip r:embed="rId3"/>
          <a:stretch>
            <a:fillRect/>
          </a:stretch>
        </p:blipFill>
        <p:spPr>
          <a:xfrm>
            <a:off x="4658677" y="1291590"/>
            <a:ext cx="3835400" cy="2546350"/>
          </a:xfrm>
          <a:prstGeom prst="rect">
            <a:avLst/>
          </a:prstGeom>
          <a:noFill/>
          <a:ln>
            <a:noFill/>
          </a:ln>
        </p:spPr>
      </p:pic>
      <p:pic>
        <p:nvPicPr>
          <p:cNvPr id="2097281" name="图片 15"/>
          <p:cNvPicPr>
            <a:picLocks noChangeAspect="1"/>
          </p:cNvPicPr>
          <p:nvPr/>
        </p:nvPicPr>
        <p:blipFill>
          <a:blip r:embed="rId4"/>
          <a:stretch>
            <a:fillRect/>
          </a:stretch>
        </p:blipFill>
        <p:spPr>
          <a:xfrm>
            <a:off x="178117" y="4052570"/>
            <a:ext cx="3879850" cy="2527300"/>
          </a:xfrm>
          <a:prstGeom prst="rect">
            <a:avLst/>
          </a:prstGeom>
          <a:noFill/>
          <a:ln>
            <a:noFill/>
          </a:ln>
        </p:spPr>
      </p:pic>
      <p:pic>
        <p:nvPicPr>
          <p:cNvPr id="2097282" name="图片 16"/>
          <p:cNvPicPr>
            <a:picLocks noChangeAspect="1"/>
          </p:cNvPicPr>
          <p:nvPr/>
        </p:nvPicPr>
        <p:blipFill>
          <a:blip r:embed="rId5"/>
          <a:stretch>
            <a:fillRect/>
          </a:stretch>
        </p:blipFill>
        <p:spPr>
          <a:xfrm>
            <a:off x="4658677" y="4077970"/>
            <a:ext cx="3867150" cy="2501900"/>
          </a:xfrm>
          <a:prstGeom prst="rect">
            <a:avLst/>
          </a:prstGeom>
          <a:noFill/>
          <a:ln>
            <a:noFill/>
          </a:ln>
        </p:spPr>
      </p:pic>
      <p:sp>
        <p:nvSpPr>
          <p:cNvPr id="1049229" name="文本框 99"/>
          <p:cNvSpPr txBox="1"/>
          <p:nvPr/>
        </p:nvSpPr>
        <p:spPr>
          <a:xfrm>
            <a:off x="1377315" y="3745865"/>
            <a:ext cx="1006475" cy="306705"/>
          </a:xfrm>
          <a:prstGeom prst="rect">
            <a:avLst/>
          </a:prstGeom>
          <a:noFill/>
          <a:ln w="9525">
            <a:noFill/>
          </a:ln>
        </p:spPr>
        <p:txBody>
          <a:bodyPr wrap="square">
            <a:spAutoFit/>
          </a:bodyPr>
          <a:lstStyle/>
          <a:p>
            <a:pPr indent="0"/>
            <a:r>
              <a:rPr lang="en-US" sz="1400" b="1">
                <a:latin typeface="Calibri" panose="020F0502020204030204" pitchFamily="34" charset="0"/>
                <a:ea typeface="宋体" panose="02010600030101010101" pitchFamily="2" charset="-122"/>
                <a:cs typeface="Microsoft Himalaya" panose="01010100010101010101" charset="0"/>
              </a:rPr>
              <a:t>C=0.1</a:t>
            </a:r>
            <a:endParaRPr lang="zh-CN" altLang="en-US" sz="1400" b="1"/>
          </a:p>
        </p:txBody>
      </p:sp>
      <p:sp>
        <p:nvSpPr>
          <p:cNvPr id="1049230" name="文本框 5"/>
          <p:cNvSpPr txBox="1"/>
          <p:nvPr/>
        </p:nvSpPr>
        <p:spPr>
          <a:xfrm>
            <a:off x="6038850" y="3818890"/>
            <a:ext cx="709930" cy="306705"/>
          </a:xfrm>
          <a:prstGeom prst="rect">
            <a:avLst/>
          </a:prstGeom>
          <a:noFill/>
          <a:ln w="9525">
            <a:noFill/>
          </a:ln>
        </p:spPr>
        <p:txBody>
          <a:bodyPr wrap="square">
            <a:spAutoFit/>
          </a:bodyPr>
          <a:lstStyle/>
          <a:p>
            <a:pPr indent="0"/>
            <a:r>
              <a:rPr lang="en-US" sz="1400" b="1">
                <a:latin typeface="Calibri" panose="020F0502020204030204" pitchFamily="34" charset="0"/>
                <a:ea typeface="宋体" panose="02010600030101010101" pitchFamily="2" charset="-122"/>
                <a:cs typeface="Microsoft Himalaya" panose="01010100010101010101" charset="0"/>
              </a:rPr>
              <a:t>C=1</a:t>
            </a:r>
            <a:endParaRPr lang="zh-CN" altLang="en-US" sz="1400" b="1"/>
          </a:p>
        </p:txBody>
      </p:sp>
      <p:sp>
        <p:nvSpPr>
          <p:cNvPr id="1049231" name="文本框 6"/>
          <p:cNvSpPr txBox="1"/>
          <p:nvPr/>
        </p:nvSpPr>
        <p:spPr>
          <a:xfrm>
            <a:off x="1214120" y="6551295"/>
            <a:ext cx="1846580" cy="306705"/>
          </a:xfrm>
          <a:prstGeom prst="rect">
            <a:avLst/>
          </a:prstGeom>
          <a:noFill/>
          <a:ln w="9525">
            <a:noFill/>
          </a:ln>
        </p:spPr>
        <p:txBody>
          <a:bodyPr wrap="square">
            <a:spAutoFit/>
          </a:bodyPr>
          <a:lstStyle/>
          <a:p>
            <a:pPr indent="0"/>
            <a:r>
              <a:rPr lang="en-US" sz="1400" b="1">
                <a:latin typeface="Calibri" panose="020F0502020204030204" pitchFamily="34" charset="0"/>
                <a:ea typeface="宋体" panose="02010600030101010101" pitchFamily="2" charset="-122"/>
                <a:cs typeface="Microsoft Himalaya" panose="01010100010101010101" charset="0"/>
              </a:rPr>
              <a:t>C=10</a:t>
            </a:r>
            <a:endParaRPr lang="zh-CN" altLang="en-US" sz="1400" b="1"/>
          </a:p>
        </p:txBody>
      </p:sp>
      <p:sp>
        <p:nvSpPr>
          <p:cNvPr id="1049232" name="文本框 7"/>
          <p:cNvSpPr txBox="1"/>
          <p:nvPr/>
        </p:nvSpPr>
        <p:spPr>
          <a:xfrm>
            <a:off x="5881370" y="6551295"/>
            <a:ext cx="778510" cy="306705"/>
          </a:xfrm>
          <a:prstGeom prst="rect">
            <a:avLst/>
          </a:prstGeom>
          <a:noFill/>
          <a:ln w="9525">
            <a:noFill/>
          </a:ln>
        </p:spPr>
        <p:txBody>
          <a:bodyPr wrap="square">
            <a:spAutoFit/>
          </a:bodyPr>
          <a:lstStyle/>
          <a:p>
            <a:pPr indent="0"/>
            <a:r>
              <a:rPr lang="en-US" sz="1400" b="1">
                <a:latin typeface="Calibri" panose="020F0502020204030204" pitchFamily="34" charset="0"/>
                <a:ea typeface="宋体" panose="02010600030101010101" pitchFamily="2" charset="-122"/>
                <a:cs typeface="Microsoft Himalaya" panose="01010100010101010101" charset="0"/>
              </a:rPr>
              <a:t>C=100</a:t>
            </a:r>
            <a:endParaRPr lang="zh-CN" altLang="en-US" sz="1400" b="1"/>
          </a:p>
        </p:txBody>
      </p:sp>
      <p:sp>
        <p:nvSpPr>
          <p:cNvPr id="1049233" name="文本框 8"/>
          <p:cNvSpPr txBox="1"/>
          <p:nvPr/>
        </p:nvSpPr>
        <p:spPr>
          <a:xfrm>
            <a:off x="8525510" y="1290955"/>
            <a:ext cx="3458845" cy="5169535"/>
          </a:xfrm>
          <a:prstGeom prst="rect">
            <a:avLst/>
          </a:prstGeom>
          <a:noFill/>
          <a:ln w="9525">
            <a:noFill/>
          </a:ln>
        </p:spPr>
        <p:txBody>
          <a:bodyPr wrap="square">
            <a:spAutoFit/>
          </a:bodyPr>
          <a:lstStyle/>
          <a:p>
            <a:pPr indent="457200" fontAlgn="auto">
              <a:lnSpc>
                <a:spcPct val="150000"/>
              </a:lnSpc>
            </a:pPr>
            <a:r>
              <a:rPr lang="zh-CN" sz="2000" b="0" dirty="0">
                <a:latin typeface="Calibri" panose="020F0502020204030204" pitchFamily="34" charset="0"/>
                <a:ea typeface="宋体" panose="02010600030101010101" pitchFamily="2" charset="-122"/>
              </a:rPr>
              <a:t>通过以上几幅图可知，当</a:t>
            </a:r>
            <a:r>
              <a:rPr lang="en-US" sz="2000" b="0" dirty="0">
                <a:latin typeface="Calibri" panose="020F0502020204030204" pitchFamily="34" charset="0"/>
                <a:ea typeface="宋体" panose="02010600030101010101" pitchFamily="2" charset="-122"/>
                <a:cs typeface="Microsoft Himalaya" panose="01010100010101010101" charset="0"/>
              </a:rPr>
              <a:t>c</a:t>
            </a:r>
            <a:r>
              <a:rPr lang="zh-CN" sz="2000" b="0" dirty="0">
                <a:latin typeface="Calibri" panose="020F0502020204030204" pitchFamily="34" charset="0"/>
                <a:ea typeface="宋体" panose="02010600030101010101" pitchFamily="2" charset="-122"/>
              </a:rPr>
              <a:t>较小时，预测值分布近似于一条直线，即欠拟合；当</a:t>
            </a:r>
            <a:r>
              <a:rPr lang="en-US" sz="2000" b="0" dirty="0">
                <a:latin typeface="Calibri" panose="020F0502020204030204" pitchFamily="34" charset="0"/>
                <a:ea typeface="宋体" panose="02010600030101010101" pitchFamily="2" charset="-122"/>
              </a:rPr>
              <a:t>c</a:t>
            </a:r>
            <a:r>
              <a:rPr lang="zh-CN" sz="2000" b="0" dirty="0">
                <a:latin typeface="Calibri" panose="020F0502020204030204" pitchFamily="34" charset="0"/>
                <a:ea typeface="宋体" panose="02010600030101010101" pitchFamily="2" charset="-122"/>
              </a:rPr>
              <a:t>较大时，预测值与真实值十分接近，即过拟合。即</a:t>
            </a:r>
            <a:r>
              <a:rPr lang="en-US" sz="2000" b="0" dirty="0">
                <a:latin typeface="Calibri" panose="020F0502020204030204" pitchFamily="34" charset="0"/>
                <a:ea typeface="宋体" panose="02010600030101010101" pitchFamily="2" charset="-122"/>
              </a:rPr>
              <a:t>c</a:t>
            </a:r>
            <a:r>
              <a:rPr lang="zh-CN" sz="2000" b="0" dirty="0">
                <a:latin typeface="Calibri" panose="020F0502020204030204" pitchFamily="34" charset="0"/>
                <a:ea typeface="宋体" panose="02010600030101010101" pitchFamily="2" charset="-122"/>
              </a:rPr>
              <a:t>越大拟合效果越好，但相应的泛化能力降低，这样会导致在新样本上训练的效果很差。因此在</a:t>
            </a:r>
            <a:r>
              <a:rPr lang="en-US" sz="2000" b="0" dirty="0">
                <a:latin typeface="Calibri" panose="020F0502020204030204" pitchFamily="34" charset="0"/>
                <a:ea typeface="宋体" panose="02010600030101010101" pitchFamily="2" charset="-122"/>
              </a:rPr>
              <a:t>SVM</a:t>
            </a:r>
            <a:r>
              <a:rPr lang="zh-CN" sz="2000" b="0" dirty="0">
                <a:latin typeface="Calibri" panose="020F0502020204030204" pitchFamily="34" charset="0"/>
                <a:ea typeface="宋体" panose="02010600030101010101" pitchFamily="2" charset="-122"/>
              </a:rPr>
              <a:t>算法的训练上，我们可以通过减小</a:t>
            </a:r>
            <a:r>
              <a:rPr lang="en-US" sz="2000" b="0" dirty="0">
                <a:latin typeface="Calibri" panose="020F0502020204030204" pitchFamily="34" charset="0"/>
                <a:ea typeface="宋体" panose="02010600030101010101" pitchFamily="2" charset="-122"/>
              </a:rPr>
              <a:t>c</a:t>
            </a:r>
            <a:r>
              <a:rPr lang="zh-CN" sz="2000" b="0" dirty="0">
                <a:latin typeface="Calibri" panose="020F0502020204030204" pitchFamily="34" charset="0"/>
                <a:ea typeface="宋体" panose="02010600030101010101" pitchFamily="2" charset="-122"/>
              </a:rPr>
              <a:t>值来避免过拟合的发生。</a:t>
            </a:r>
            <a:endParaRPr lang="zh-CN" altLang="en-US" sz="2000" dirty="0"/>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49227"/>
                                        </p:tgtEl>
                                        <p:attrNameLst>
                                          <p:attrName>style.visibility</p:attrName>
                                        </p:attrNameLst>
                                      </p:cBhvr>
                                      <p:to>
                                        <p:strVal val="visible"/>
                                      </p:to>
                                    </p:set>
                                    <p:anim calcmode="lin" valueType="num">
                                      <p:cBhvr additive="base">
                                        <p:cTn id="7" dur="500" fill="hold"/>
                                        <p:tgtEl>
                                          <p:spTgt spid="1049227"/>
                                        </p:tgtEl>
                                        <p:attrNameLst>
                                          <p:attrName>ppt_x</p:attrName>
                                        </p:attrNameLst>
                                      </p:cBhvr>
                                      <p:tavLst>
                                        <p:tav tm="0">
                                          <p:val>
                                            <p:strVal val="#ppt_x"/>
                                          </p:val>
                                        </p:tav>
                                        <p:tav tm="100000">
                                          <p:val>
                                            <p:strVal val="#ppt_x"/>
                                          </p:val>
                                        </p:tav>
                                      </p:tavLst>
                                    </p:anim>
                                    <p:anim calcmode="lin" valueType="num">
                                      <p:cBhvr additive="base">
                                        <p:cTn id="8" dur="500" fill="hold"/>
                                        <p:tgtEl>
                                          <p:spTgt spid="10492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049233"/>
                                        </p:tgtEl>
                                        <p:attrNameLst>
                                          <p:attrName>style.visibility</p:attrName>
                                        </p:attrNameLst>
                                      </p:cBhvr>
                                      <p:to>
                                        <p:strVal val="visible"/>
                                      </p:to>
                                    </p:set>
                                    <p:animEffect transition="in" filter="box(in)">
                                      <p:cBhvr>
                                        <p:cTn id="13" dur="2000"/>
                                        <p:tgtEl>
                                          <p:spTgt spid="1049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27" grpId="0" bldLvl="0" animBg="1"/>
      <p:bldP spid="1049233" grpId="0"/>
      <p:bldP spid="1049233"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83" name="图片 1"/>
          <p:cNvPicPr>
            <a:picLocks noChangeAspect="1"/>
          </p:cNvPicPr>
          <p:nvPr/>
        </p:nvPicPr>
        <p:blipFill>
          <a:blip r:embed="rId1"/>
          <a:stretch>
            <a:fillRect/>
          </a:stretch>
        </p:blipFill>
        <p:spPr>
          <a:xfrm>
            <a:off x="2349" y="-11741"/>
            <a:ext cx="12192826" cy="1006539"/>
          </a:xfrm>
          <a:prstGeom prst="rect">
            <a:avLst/>
          </a:prstGeom>
        </p:spPr>
      </p:pic>
      <p:sp>
        <p:nvSpPr>
          <p:cNvPr id="1049234" name="标题 3"/>
          <p:cNvSpPr txBox="1"/>
          <p:nvPr/>
        </p:nvSpPr>
        <p:spPr>
          <a:xfrm>
            <a:off x="408955" y="66427"/>
            <a:ext cx="3456384" cy="5542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a:solidFill>
                  <a:schemeClr val="bg1"/>
                </a:solidFill>
                <a:latin typeface="微软雅黑" panose="020B0503020204020204" pitchFamily="34" charset="-122"/>
                <a:ea typeface="微软雅黑" panose="020B0503020204020204" pitchFamily="34" charset="-122"/>
                <a:sym typeface="+mn-ea"/>
              </a:rPr>
              <a:t>高斯核尺度参数</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049235" name="矩形 3"/>
          <p:cNvSpPr/>
          <p:nvPr/>
        </p:nvSpPr>
        <p:spPr>
          <a:xfrm>
            <a:off x="-23093" y="6813376"/>
            <a:ext cx="12218268" cy="72008"/>
          </a:xfrm>
          <a:prstGeom prst="rect">
            <a:avLst/>
          </a:prstGeom>
          <a:solidFill>
            <a:srgbClr val="F29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236" name="文本框 99"/>
          <p:cNvSpPr txBox="1"/>
          <p:nvPr/>
        </p:nvSpPr>
        <p:spPr>
          <a:xfrm>
            <a:off x="696987" y="1841505"/>
            <a:ext cx="4590697" cy="2989280"/>
          </a:xfrm>
          <a:prstGeom prst="rect">
            <a:avLst/>
          </a:prstGeom>
          <a:noFill/>
          <a:ln w="9525">
            <a:noFill/>
          </a:ln>
        </p:spPr>
        <p:txBody>
          <a:bodyPr wrap="square">
            <a:spAutoFit/>
          </a:bodyPr>
          <a:lstStyle/>
          <a:p>
            <a:pPr indent="0">
              <a:lnSpc>
                <a:spcPct val="150000"/>
              </a:lnSpc>
            </a:pPr>
            <a:r>
              <a:rPr lang="zh-CN" sz="1600" b="0" dirty="0">
                <a:latin typeface="+mn-ea"/>
              </a:rPr>
              <a:t>模型训练：</a:t>
            </a:r>
            <a:endParaRPr lang="zh-CN" sz="1600" b="0" dirty="0">
              <a:latin typeface="+mn-ea"/>
            </a:endParaRPr>
          </a:p>
          <a:p>
            <a:pPr fontAlgn="auto">
              <a:lnSpc>
                <a:spcPct val="150000"/>
              </a:lnSpc>
            </a:pPr>
            <a:r>
              <a:rPr lang="zh-CN" altLang="en-US" sz="1600" dirty="0">
                <a:latin typeface="+mn-ea"/>
              </a:rPr>
              <a:t>调用</a:t>
            </a:r>
            <a:r>
              <a:rPr lang="en-US" altLang="zh-CN" sz="1600" dirty="0" err="1">
                <a:latin typeface="+mn-ea"/>
              </a:rPr>
              <a:t>sklearn.model_selecti</a:t>
            </a:r>
            <a:r>
              <a:rPr lang="zh-CN" altLang="zh-CN" sz="1600" dirty="0">
                <a:latin typeface="+mn-ea"/>
              </a:rPr>
              <a:t>中的</a:t>
            </a:r>
            <a:r>
              <a:rPr lang="en-US" altLang="zh-CN" sz="1600" dirty="0" err="1">
                <a:latin typeface="+mn-ea"/>
              </a:rPr>
              <a:t>GridSearchCV</a:t>
            </a:r>
            <a:endParaRPr lang="en-US" altLang="zh-CN" sz="1600" dirty="0">
              <a:latin typeface="+mn-ea"/>
            </a:endParaRPr>
          </a:p>
          <a:p>
            <a:pPr fontAlgn="auto">
              <a:lnSpc>
                <a:spcPct val="150000"/>
              </a:lnSpc>
            </a:pPr>
            <a:r>
              <a:rPr lang="zh-CN" altLang="en-US" sz="1600" dirty="0">
                <a:latin typeface="+mn-ea"/>
              </a:rPr>
              <a:t>使用五折交叉验证</a:t>
            </a:r>
            <a:endParaRPr lang="en-US" altLang="zh-CN" sz="1600" b="0" dirty="0">
              <a:latin typeface="+mn-ea"/>
            </a:endParaRPr>
          </a:p>
          <a:p>
            <a:pPr indent="0">
              <a:lnSpc>
                <a:spcPct val="150000"/>
              </a:lnSpc>
            </a:pPr>
            <a:r>
              <a:rPr lang="zh-CN" sz="1600" b="0" dirty="0">
                <a:latin typeface="+mn-ea"/>
              </a:rPr>
              <a:t>设置</a:t>
            </a:r>
            <a:r>
              <a:rPr lang="en-US" sz="1600" b="0" dirty="0">
                <a:latin typeface="+mn-ea"/>
                <a:cs typeface="Microsoft Himalaya" panose="01010100010101010101" charset="0"/>
              </a:rPr>
              <a:t>'C': [0.001, 0.005, 0.01,0.1,1,5,10,100,1000]</a:t>
            </a:r>
            <a:endParaRPr lang="en-US" sz="1600" b="0" dirty="0">
              <a:latin typeface="+mn-ea"/>
              <a:cs typeface="Microsoft Himalaya" panose="01010100010101010101" charset="0"/>
            </a:endParaRPr>
          </a:p>
          <a:p>
            <a:pPr indent="0">
              <a:lnSpc>
                <a:spcPct val="150000"/>
              </a:lnSpc>
            </a:pPr>
            <a:r>
              <a:rPr lang="en-US" sz="1600" b="0" dirty="0">
                <a:latin typeface="+mn-ea"/>
                <a:cs typeface="Microsoft Himalaya" panose="01010100010101010101" charset="0"/>
              </a:rPr>
              <a:t>'gamma':[0.001,0.005,0.01,0.05,0.1,0.5,1,10,50,100,1000]</a:t>
            </a:r>
            <a:endParaRPr lang="zh-CN" sz="1600" b="0" dirty="0">
              <a:latin typeface="+mn-ea"/>
            </a:endParaRPr>
          </a:p>
          <a:p>
            <a:pPr indent="0">
              <a:lnSpc>
                <a:spcPct val="150000"/>
              </a:lnSpc>
            </a:pPr>
            <a:r>
              <a:rPr lang="zh-CN" sz="1600" b="0" dirty="0">
                <a:latin typeface="+mn-ea"/>
              </a:rPr>
              <a:t>以负的均方误差最大为优化目标，最终确定最佳参数</a:t>
            </a:r>
            <a:endParaRPr lang="zh-CN" altLang="en-US" sz="1600" dirty="0">
              <a:latin typeface="+mn-ea"/>
            </a:endParaRPr>
          </a:p>
        </p:txBody>
      </p:sp>
      <p:sp>
        <p:nvSpPr>
          <p:cNvPr id="1049237" name="文本框 5"/>
          <p:cNvSpPr txBox="1"/>
          <p:nvPr/>
        </p:nvSpPr>
        <p:spPr>
          <a:xfrm>
            <a:off x="7493251" y="2385617"/>
            <a:ext cx="4590697" cy="2031325"/>
          </a:xfrm>
          <a:prstGeom prst="rect">
            <a:avLst/>
          </a:prstGeom>
          <a:noFill/>
          <a:ln w="9525">
            <a:noFill/>
          </a:ln>
        </p:spPr>
        <p:txBody>
          <a:bodyPr wrap="square">
            <a:spAutoFit/>
          </a:bodyPr>
          <a:lstStyle/>
          <a:p>
            <a:pPr indent="0"/>
            <a:r>
              <a:rPr lang="zh-CN" b="1" dirty="0">
                <a:solidFill>
                  <a:srgbClr val="C00000"/>
                </a:solidFill>
                <a:latin typeface="Calibri" panose="020F0502020204030204" pitchFamily="34" charset="0"/>
                <a:ea typeface="宋体" panose="02010600030101010101" pitchFamily="2" charset="-122"/>
              </a:rPr>
              <a:t>在参数</a:t>
            </a:r>
            <a:r>
              <a:rPr lang="en-US" b="1" dirty="0">
                <a:solidFill>
                  <a:srgbClr val="C00000"/>
                </a:solidFill>
                <a:latin typeface="Calibri" panose="020F0502020204030204" pitchFamily="34" charset="0"/>
                <a:ea typeface="宋体" panose="02010600030101010101" pitchFamily="2" charset="-122"/>
                <a:cs typeface="Microsoft Himalaya" panose="01010100010101010101" charset="0"/>
              </a:rPr>
              <a:t>C</a:t>
            </a:r>
            <a:r>
              <a:rPr lang="zh-CN" b="1" dirty="0">
                <a:solidFill>
                  <a:srgbClr val="C00000"/>
                </a:solidFill>
                <a:latin typeface="Calibri" panose="020F0502020204030204" pitchFamily="34" charset="0"/>
                <a:ea typeface="宋体" panose="02010600030101010101" pitchFamily="2" charset="-122"/>
              </a:rPr>
              <a:t>固定的情况下，</a:t>
            </a:r>
            <a:r>
              <a:rPr lang="zh-CN" altLang="zh-CN" b="1" dirty="0">
                <a:solidFill>
                  <a:srgbClr val="C00000"/>
                </a:solidFill>
                <a:latin typeface="+mn-ea"/>
              </a:rPr>
              <a:t>可以明显发现图上有一个单峰状情形</a:t>
            </a:r>
            <a:r>
              <a:rPr lang="zh-CN" altLang="en-US" b="1" dirty="0">
                <a:solidFill>
                  <a:srgbClr val="C00000"/>
                </a:solidFill>
                <a:latin typeface="+mn-ea"/>
              </a:rPr>
              <a:t>，</a:t>
            </a:r>
            <a:r>
              <a:rPr lang="zh-CN" b="1" dirty="0">
                <a:solidFill>
                  <a:srgbClr val="C00000"/>
                </a:solidFill>
                <a:latin typeface="Calibri" panose="020F0502020204030204" pitchFamily="34" charset="0"/>
                <a:ea typeface="宋体" panose="02010600030101010101" pitchFamily="2" charset="-122"/>
              </a:rPr>
              <a:t>高斯核函数尺度参数的减小使优化目标先增大后减小，在</a:t>
            </a:r>
            <a:r>
              <a:rPr lang="en-US" b="1" dirty="0">
                <a:solidFill>
                  <a:srgbClr val="C00000"/>
                </a:solidFill>
                <a:latin typeface="Calibri" panose="020F0502020204030204" pitchFamily="34" charset="0"/>
                <a:ea typeface="宋体" panose="02010600030101010101" pitchFamily="2" charset="-122"/>
              </a:rPr>
              <a:t>0-50</a:t>
            </a:r>
            <a:r>
              <a:rPr lang="zh-CN" b="1" dirty="0">
                <a:solidFill>
                  <a:srgbClr val="C00000"/>
                </a:solidFill>
                <a:latin typeface="Calibri" panose="020F0502020204030204" pitchFamily="34" charset="0"/>
                <a:ea typeface="宋体" panose="02010600030101010101" pitchFamily="2" charset="-122"/>
              </a:rPr>
              <a:t>范围内，模型的负的均方误差最大，即模型的均方误差最小，模型最优，对比不同的参数对形成的模型，最终确定</a:t>
            </a:r>
            <a:r>
              <a:rPr lang="en-US" b="1" dirty="0">
                <a:solidFill>
                  <a:srgbClr val="C00000"/>
                </a:solidFill>
                <a:latin typeface="Calibri" panose="020F0502020204030204" pitchFamily="34" charset="0"/>
                <a:ea typeface="宋体" panose="02010600030101010101" pitchFamily="2" charset="-122"/>
              </a:rPr>
              <a:t>C=100</a:t>
            </a:r>
            <a:r>
              <a:rPr lang="zh-CN" b="1" dirty="0">
                <a:solidFill>
                  <a:srgbClr val="C00000"/>
                </a:solidFill>
                <a:latin typeface="Calibri" panose="020F0502020204030204" pitchFamily="34" charset="0"/>
                <a:ea typeface="宋体" panose="02010600030101010101" pitchFamily="2" charset="-122"/>
              </a:rPr>
              <a:t>，高斯核函数尺度参数为</a:t>
            </a:r>
            <a:r>
              <a:rPr lang="en-US" b="1" dirty="0">
                <a:solidFill>
                  <a:srgbClr val="C00000"/>
                </a:solidFill>
                <a:latin typeface="Calibri" panose="020F0502020204030204" pitchFamily="34" charset="0"/>
                <a:ea typeface="宋体" panose="02010600030101010101" pitchFamily="2" charset="-122"/>
              </a:rPr>
              <a:t>50</a:t>
            </a:r>
            <a:r>
              <a:rPr lang="zh-CN" b="1" dirty="0">
                <a:solidFill>
                  <a:srgbClr val="C00000"/>
                </a:solidFill>
                <a:latin typeface="Calibri" panose="020F0502020204030204" pitchFamily="34" charset="0"/>
                <a:ea typeface="宋体" panose="02010600030101010101" pitchFamily="2" charset="-122"/>
              </a:rPr>
              <a:t>时，模型最优</a:t>
            </a:r>
            <a:r>
              <a:rPr lang="zh-CN" altLang="en-US" b="1" dirty="0">
                <a:solidFill>
                  <a:srgbClr val="C00000"/>
                </a:solidFill>
                <a:latin typeface="Calibri" panose="020F0502020204030204" pitchFamily="34" charset="0"/>
                <a:ea typeface="宋体" panose="02010600030101010101" pitchFamily="2" charset="-122"/>
              </a:rPr>
              <a:t>。</a:t>
            </a:r>
            <a:endParaRPr lang="zh-CN" altLang="en-US" b="1" dirty="0">
              <a:solidFill>
                <a:srgbClr val="C00000"/>
              </a:solidFill>
              <a:latin typeface="Calibri" panose="020F0502020204030204" pitchFamily="34" charset="0"/>
              <a:ea typeface="宋体" panose="02010600030101010101" pitchFamily="2" charset="-122"/>
            </a:endParaRPr>
          </a:p>
        </p:txBody>
      </p:sp>
      <p:sp>
        <p:nvSpPr>
          <p:cNvPr id="1049238" name="文本框 16"/>
          <p:cNvSpPr txBox="1"/>
          <p:nvPr/>
        </p:nvSpPr>
        <p:spPr>
          <a:xfrm>
            <a:off x="1438572" y="6041191"/>
            <a:ext cx="5544616" cy="338554"/>
          </a:xfrm>
          <a:prstGeom prst="rect">
            <a:avLst/>
          </a:prstGeom>
          <a:noFill/>
          <a:ln w="9525">
            <a:noFill/>
          </a:ln>
        </p:spPr>
        <p:txBody>
          <a:bodyPr wrap="square">
            <a:spAutoFit/>
          </a:bodyPr>
          <a:lstStyle/>
          <a:p>
            <a:pPr indent="0"/>
            <a:r>
              <a:rPr lang="zh-CN" sz="1600" b="1" dirty="0">
                <a:solidFill>
                  <a:srgbClr val="000000"/>
                </a:solidFill>
                <a:latin typeface="Courier New" panose="02070309020205020404" charset="0"/>
                <a:ea typeface="宋体" panose="02010600030101010101" pitchFamily="2" charset="-122"/>
              </a:rPr>
              <a:t>不同参数组合下优化目标（负的均方误差）的变化图</a:t>
            </a:r>
            <a:endParaRPr lang="zh-CN" altLang="en-US" sz="1600" b="1" dirty="0">
              <a:solidFill>
                <a:srgbClr val="000000"/>
              </a:solidFill>
              <a:latin typeface="Courier New" panose="02070309020205020404" charset="0"/>
              <a:ea typeface="宋体" panose="02010600030101010101" pitchFamily="2" charset="-122"/>
            </a:endParaRPr>
          </a:p>
        </p:txBody>
      </p:sp>
      <p:pic>
        <p:nvPicPr>
          <p:cNvPr id="2097284" name="图片 8"/>
          <p:cNvPicPr>
            <a:picLocks noChangeAspect="1"/>
          </p:cNvPicPr>
          <p:nvPr/>
        </p:nvPicPr>
        <p:blipFill>
          <a:blip r:embed="rId2"/>
          <a:stretch>
            <a:fillRect/>
          </a:stretch>
        </p:blipFill>
        <p:spPr>
          <a:xfrm>
            <a:off x="132760" y="1027912"/>
            <a:ext cx="7311138" cy="4875480"/>
          </a:xfrm>
          <a:prstGeom prst="rect">
            <a:avLst/>
          </a:prstGeom>
        </p:spPr>
      </p:pic>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49235"/>
                                        </p:tgtEl>
                                        <p:attrNameLst>
                                          <p:attrName>style.visibility</p:attrName>
                                        </p:attrNameLst>
                                      </p:cBhvr>
                                      <p:to>
                                        <p:strVal val="visible"/>
                                      </p:to>
                                    </p:set>
                                    <p:anim calcmode="lin" valueType="num">
                                      <p:cBhvr additive="base">
                                        <p:cTn id="7" dur="500" fill="hold"/>
                                        <p:tgtEl>
                                          <p:spTgt spid="1049235"/>
                                        </p:tgtEl>
                                        <p:attrNameLst>
                                          <p:attrName>ppt_x</p:attrName>
                                        </p:attrNameLst>
                                      </p:cBhvr>
                                      <p:tavLst>
                                        <p:tav tm="0">
                                          <p:val>
                                            <p:strVal val="#ppt_x"/>
                                          </p:val>
                                        </p:tav>
                                        <p:tav tm="100000">
                                          <p:val>
                                            <p:strVal val="#ppt_x"/>
                                          </p:val>
                                        </p:tav>
                                      </p:tavLst>
                                    </p:anim>
                                    <p:anim calcmode="lin" valueType="num">
                                      <p:cBhvr additive="base">
                                        <p:cTn id="8" dur="500" fill="hold"/>
                                        <p:tgtEl>
                                          <p:spTgt spid="10492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049236"/>
                                        </p:tgtEl>
                                        <p:attrNameLst>
                                          <p:attrName>style.visibility</p:attrName>
                                        </p:attrNameLst>
                                      </p:cBhvr>
                                      <p:to>
                                        <p:strVal val="visible"/>
                                      </p:to>
                                    </p:set>
                                    <p:animEffect transition="in" filter="dissolve">
                                      <p:cBhvr>
                                        <p:cTn id="13" dur="500"/>
                                        <p:tgtEl>
                                          <p:spTgt spid="104923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097284"/>
                                        </p:tgtEl>
                                        <p:attrNameLst>
                                          <p:attrName>style.visibility</p:attrName>
                                        </p:attrNameLst>
                                      </p:cBhvr>
                                      <p:to>
                                        <p:strVal val="visible"/>
                                      </p:to>
                                    </p:set>
                                    <p:anim calcmode="lin" valueType="num">
                                      <p:cBhvr additive="base">
                                        <p:cTn id="18" dur="500" fill="hold"/>
                                        <p:tgtEl>
                                          <p:spTgt spid="2097284"/>
                                        </p:tgtEl>
                                        <p:attrNameLst>
                                          <p:attrName>ppt_x</p:attrName>
                                        </p:attrNameLst>
                                      </p:cBhvr>
                                      <p:tavLst>
                                        <p:tav tm="0">
                                          <p:val>
                                            <p:strVal val="#ppt_x"/>
                                          </p:val>
                                        </p:tav>
                                        <p:tav tm="100000">
                                          <p:val>
                                            <p:strVal val="#ppt_x"/>
                                          </p:val>
                                        </p:tav>
                                      </p:tavLst>
                                    </p:anim>
                                    <p:anim calcmode="lin" valueType="num">
                                      <p:cBhvr additive="base">
                                        <p:cTn id="19" dur="500" fill="hold"/>
                                        <p:tgtEl>
                                          <p:spTgt spid="209728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49238"/>
                                        </p:tgtEl>
                                        <p:attrNameLst>
                                          <p:attrName>style.visibility</p:attrName>
                                        </p:attrNameLst>
                                      </p:cBhvr>
                                      <p:to>
                                        <p:strVal val="visible"/>
                                      </p:to>
                                    </p:set>
                                    <p:anim calcmode="lin" valueType="num">
                                      <p:cBhvr additive="base">
                                        <p:cTn id="24" dur="500" fill="hold"/>
                                        <p:tgtEl>
                                          <p:spTgt spid="1049238"/>
                                        </p:tgtEl>
                                        <p:attrNameLst>
                                          <p:attrName>ppt_x</p:attrName>
                                        </p:attrNameLst>
                                      </p:cBhvr>
                                      <p:tavLst>
                                        <p:tav tm="0">
                                          <p:val>
                                            <p:strVal val="#ppt_x"/>
                                          </p:val>
                                        </p:tav>
                                        <p:tav tm="100000">
                                          <p:val>
                                            <p:strVal val="#ppt_x"/>
                                          </p:val>
                                        </p:tav>
                                      </p:tavLst>
                                    </p:anim>
                                    <p:anim calcmode="lin" valueType="num">
                                      <p:cBhvr additive="base">
                                        <p:cTn id="25" dur="500" fill="hold"/>
                                        <p:tgtEl>
                                          <p:spTgt spid="104923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7" presetClass="entr" presetSubtype="4" fill="hold" grpId="0" nodeType="clickEffect">
                                  <p:stCondLst>
                                    <p:cond delay="0"/>
                                  </p:stCondLst>
                                  <p:childTnLst>
                                    <p:set>
                                      <p:cBhvr>
                                        <p:cTn id="29" dur="1" fill="hold">
                                          <p:stCondLst>
                                            <p:cond delay="0"/>
                                          </p:stCondLst>
                                        </p:cTn>
                                        <p:tgtEl>
                                          <p:spTgt spid="1049237"/>
                                        </p:tgtEl>
                                        <p:attrNameLst>
                                          <p:attrName>style.visibility</p:attrName>
                                        </p:attrNameLst>
                                      </p:cBhvr>
                                      <p:to>
                                        <p:strVal val="visible"/>
                                      </p:to>
                                    </p:set>
                                    <p:anim calcmode="lin" valueType="num">
                                      <p:cBhvr additive="base">
                                        <p:cTn id="30" dur="5000" fill="hold"/>
                                        <p:tgtEl>
                                          <p:spTgt spid="1049237"/>
                                        </p:tgtEl>
                                        <p:attrNameLst>
                                          <p:attrName>ppt_x</p:attrName>
                                        </p:attrNameLst>
                                      </p:cBhvr>
                                      <p:tavLst>
                                        <p:tav tm="0">
                                          <p:val>
                                            <p:strVal val="#ppt_x"/>
                                          </p:val>
                                        </p:tav>
                                        <p:tav tm="100000">
                                          <p:val>
                                            <p:strVal val="#ppt_x"/>
                                          </p:val>
                                        </p:tav>
                                      </p:tavLst>
                                    </p:anim>
                                    <p:anim calcmode="lin" valueType="num">
                                      <p:cBhvr additive="base">
                                        <p:cTn id="31" dur="5000" fill="hold"/>
                                        <p:tgtEl>
                                          <p:spTgt spid="10492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35" grpId="0" bldLvl="0" animBg="1"/>
      <p:bldP spid="1049236" grpId="0"/>
      <p:bldP spid="1049236" grpId="1"/>
      <p:bldP spid="1049237" grpId="0"/>
      <p:bldP spid="1049237" grpId="1"/>
      <p:bldP spid="1049238" grpId="0"/>
      <p:bldP spid="1049238"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85" name="图片 1"/>
          <p:cNvPicPr>
            <a:picLocks noChangeAspect="1"/>
          </p:cNvPicPr>
          <p:nvPr/>
        </p:nvPicPr>
        <p:blipFill>
          <a:blip r:embed="rId1"/>
          <a:stretch>
            <a:fillRect/>
          </a:stretch>
        </p:blipFill>
        <p:spPr>
          <a:xfrm>
            <a:off x="2349" y="-11741"/>
            <a:ext cx="12192826" cy="1006539"/>
          </a:xfrm>
          <a:prstGeom prst="rect">
            <a:avLst/>
          </a:prstGeom>
        </p:spPr>
      </p:pic>
      <p:sp>
        <p:nvSpPr>
          <p:cNvPr id="1049242" name="标题 3"/>
          <p:cNvSpPr txBox="1"/>
          <p:nvPr/>
        </p:nvSpPr>
        <p:spPr>
          <a:xfrm>
            <a:off x="408955" y="66427"/>
            <a:ext cx="3456384" cy="5542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a:solidFill>
                  <a:schemeClr val="bg1"/>
                </a:solidFill>
                <a:latin typeface="微软雅黑" panose="020B0503020204020204" pitchFamily="34" charset="-122"/>
                <a:ea typeface="微软雅黑" panose="020B0503020204020204" pitchFamily="34" charset="-122"/>
                <a:sym typeface="+mn-ea"/>
              </a:rPr>
              <a:t>高斯核尺度参数</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049243" name="矩形 3"/>
          <p:cNvSpPr/>
          <p:nvPr/>
        </p:nvSpPr>
        <p:spPr>
          <a:xfrm>
            <a:off x="-31257" y="6885384"/>
            <a:ext cx="12218268" cy="72008"/>
          </a:xfrm>
          <a:prstGeom prst="rect">
            <a:avLst/>
          </a:prstGeom>
          <a:solidFill>
            <a:srgbClr val="F29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244" name="Flowchart: Alternate Process 24"/>
          <p:cNvSpPr/>
          <p:nvPr/>
        </p:nvSpPr>
        <p:spPr>
          <a:xfrm rot="16200000">
            <a:off x="8191319" y="2327760"/>
            <a:ext cx="3686864" cy="2551691"/>
          </a:xfrm>
          <a:prstGeom prst="roundRect">
            <a:avLst>
              <a:gd name="adj" fmla="val 6205"/>
            </a:avLst>
          </a:prstGeom>
          <a:solidFill>
            <a:schemeClr val="bg1">
              <a:lumMod val="95000"/>
            </a:schemeClr>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F16D63"/>
              </a:solidFill>
              <a:latin typeface="DIN-BoldItalic" pitchFamily="50" charset="0"/>
            </a:endParaRPr>
          </a:p>
        </p:txBody>
      </p:sp>
      <p:sp>
        <p:nvSpPr>
          <p:cNvPr id="1049245" name="Flowchart: Alternate Process 24"/>
          <p:cNvSpPr/>
          <p:nvPr/>
        </p:nvSpPr>
        <p:spPr>
          <a:xfrm rot="16200000">
            <a:off x="201411" y="2257370"/>
            <a:ext cx="3686853" cy="2551685"/>
          </a:xfrm>
          <a:prstGeom prst="roundRect">
            <a:avLst>
              <a:gd name="adj" fmla="val 6205"/>
            </a:avLst>
          </a:prstGeom>
          <a:solidFill>
            <a:schemeClr val="bg1">
              <a:lumMod val="95000"/>
            </a:schemeClr>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F16D63"/>
              </a:solidFill>
              <a:latin typeface="DIN-BoldItalic" pitchFamily="50" charset="0"/>
            </a:endParaRPr>
          </a:p>
        </p:txBody>
      </p:sp>
      <p:grpSp>
        <p:nvGrpSpPr>
          <p:cNvPr id="221" name="组合 170"/>
          <p:cNvGrpSpPr/>
          <p:nvPr/>
        </p:nvGrpSpPr>
        <p:grpSpPr>
          <a:xfrm>
            <a:off x="946621" y="2842268"/>
            <a:ext cx="2438839" cy="1555931"/>
            <a:chOff x="931644" y="2708919"/>
            <a:chExt cx="2438839" cy="1555931"/>
          </a:xfrm>
        </p:grpSpPr>
        <p:sp>
          <p:nvSpPr>
            <p:cNvPr id="1049246" name="矩形 178"/>
            <p:cNvSpPr/>
            <p:nvPr/>
          </p:nvSpPr>
          <p:spPr>
            <a:xfrm>
              <a:off x="931644" y="2708919"/>
              <a:ext cx="2213615" cy="1555931"/>
            </a:xfrm>
            <a:prstGeom prst="rect">
              <a:avLst/>
            </a:prstGeom>
            <a:no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247" name="右箭头 179"/>
            <p:cNvSpPr/>
            <p:nvPr/>
          </p:nvSpPr>
          <p:spPr>
            <a:xfrm>
              <a:off x="3145259" y="3334333"/>
              <a:ext cx="225224" cy="273735"/>
            </a:xfrm>
            <a:prstGeom prst="rightArrow">
              <a:avLst/>
            </a:prstGeom>
            <a:no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49248" name="文本框 4"/>
          <p:cNvSpPr txBox="1"/>
          <p:nvPr/>
        </p:nvSpPr>
        <p:spPr>
          <a:xfrm>
            <a:off x="1059873" y="3196084"/>
            <a:ext cx="2212975" cy="830997"/>
          </a:xfrm>
          <a:prstGeom prst="rect">
            <a:avLst/>
          </a:prstGeom>
          <a:noFill/>
        </p:spPr>
        <p:txBody>
          <a:bodyPr wrap="square" rtlCol="0">
            <a:spAutoFit/>
          </a:bodyPr>
          <a:lstStyle/>
          <a:p>
            <a:r>
              <a:rPr lang="zh-CN" altLang="en-US" sz="1600" dirty="0"/>
              <a:t>使用最佳参数对模型进行训练，在测试集上进行预测</a:t>
            </a:r>
            <a:endParaRPr lang="zh-CN" altLang="en-US" sz="1600" dirty="0"/>
          </a:p>
        </p:txBody>
      </p:sp>
      <p:pic>
        <p:nvPicPr>
          <p:cNvPr id="2097286" name="图片 5"/>
          <p:cNvPicPr>
            <a:picLocks noChangeAspect="1"/>
          </p:cNvPicPr>
          <p:nvPr/>
        </p:nvPicPr>
        <p:blipFill>
          <a:blip r:embed="rId2"/>
          <a:srcRect t="5612"/>
          <a:stretch>
            <a:fillRect/>
          </a:stretch>
        </p:blipFill>
        <p:spPr>
          <a:xfrm>
            <a:off x="3500240" y="2231435"/>
            <a:ext cx="2480400" cy="2673941"/>
          </a:xfrm>
          <a:prstGeom prst="rect">
            <a:avLst/>
          </a:prstGeom>
        </p:spPr>
      </p:pic>
      <p:pic>
        <p:nvPicPr>
          <p:cNvPr id="2097287" name="图片 6"/>
          <p:cNvPicPr/>
          <p:nvPr/>
        </p:nvPicPr>
        <p:blipFill>
          <a:blip r:embed="rId3"/>
          <a:stretch>
            <a:fillRect/>
          </a:stretch>
        </p:blipFill>
        <p:spPr>
          <a:xfrm>
            <a:off x="6045419" y="2297021"/>
            <a:ext cx="2621761" cy="2473468"/>
          </a:xfrm>
          <a:prstGeom prst="rect">
            <a:avLst/>
          </a:prstGeom>
        </p:spPr>
      </p:pic>
      <p:sp>
        <p:nvSpPr>
          <p:cNvPr id="1049249" name="文本框 7"/>
          <p:cNvSpPr txBox="1"/>
          <p:nvPr/>
        </p:nvSpPr>
        <p:spPr>
          <a:xfrm>
            <a:off x="9173210" y="2421890"/>
            <a:ext cx="1841500" cy="2030095"/>
          </a:xfrm>
          <a:prstGeom prst="rect">
            <a:avLst/>
          </a:prstGeom>
          <a:noFill/>
        </p:spPr>
        <p:txBody>
          <a:bodyPr wrap="square" rtlCol="0">
            <a:spAutoFit/>
          </a:bodyPr>
          <a:lstStyle/>
          <a:p>
            <a:r>
              <a:rPr lang="zh-CN" altLang="en-US"/>
              <a:t>模型评估指标计算：</a:t>
            </a:r>
            <a:endParaRPr lang="zh-CN" altLang="en-US"/>
          </a:p>
          <a:p>
            <a:r>
              <a:rPr lang="en-US" altLang="zh-CN"/>
              <a:t>MAE</a:t>
            </a:r>
            <a:r>
              <a:rPr lang="zh-CN" altLang="en-US"/>
              <a:t>: 2.7126</a:t>
            </a:r>
            <a:endParaRPr lang="zh-CN" altLang="en-US"/>
          </a:p>
          <a:p>
            <a:r>
              <a:rPr lang="en-US" altLang="zh-CN"/>
              <a:t>MSE</a:t>
            </a:r>
            <a:r>
              <a:rPr lang="zh-CN" altLang="en-US"/>
              <a:t>:14.3527</a:t>
            </a:r>
            <a:endParaRPr lang="zh-CN" altLang="en-US"/>
          </a:p>
          <a:p>
            <a:r>
              <a:rPr lang="en-US" altLang="zh-CN"/>
              <a:t>RMSE</a:t>
            </a:r>
            <a:r>
              <a:rPr lang="zh-CN" altLang="en-US"/>
              <a:t>:3.7885</a:t>
            </a:r>
            <a:endParaRPr lang="zh-CN" altLang="en-US"/>
          </a:p>
          <a:p>
            <a:r>
              <a:rPr lang="en-US" altLang="zh-CN"/>
              <a:t>MAPE</a:t>
            </a:r>
            <a:r>
              <a:rPr lang="zh-CN" altLang="en-US"/>
              <a:t>:4.2511</a:t>
            </a:r>
            <a:endParaRPr lang="zh-CN" altLang="en-US"/>
          </a:p>
          <a:p>
            <a:r>
              <a:rPr lang="zh-CN" altLang="en-US"/>
              <a:t>          : 0.9501</a:t>
            </a:r>
            <a:endParaRPr lang="zh-CN" altLang="en-US"/>
          </a:p>
        </p:txBody>
      </p:sp>
      <p:graphicFrame>
        <p:nvGraphicFramePr>
          <p:cNvPr id="4194317" name="对象 8">
            <a:hlinkClick r:id="" action="ppaction://ole?verb=0"/>
          </p:cNvPr>
          <p:cNvGraphicFramePr>
            <a:graphicFrameLocks noChangeAspect="1"/>
          </p:cNvGraphicFramePr>
          <p:nvPr/>
        </p:nvGraphicFramePr>
        <p:xfrm>
          <a:off x="9309735" y="4055745"/>
          <a:ext cx="441325" cy="327025"/>
        </p:xfrm>
        <a:graphic>
          <a:graphicData uri="http://schemas.openxmlformats.org/presentationml/2006/ole">
            <mc:AlternateContent xmlns:mc="http://schemas.openxmlformats.org/markup-compatibility/2006">
              <mc:Choice xmlns:v="urn:schemas-microsoft-com:vml" Requires="v">
                <p:oleObj spid="_x0000_s7199" name="" r:id="rId4" imgW="203200" imgH="190500" progId="Equation.KSEE3">
                  <p:embed/>
                </p:oleObj>
              </mc:Choice>
              <mc:Fallback>
                <p:oleObj name="" r:id="rId4" imgW="203200" imgH="190500" progId="Equation.KSEE3">
                  <p:embed/>
                  <p:pic>
                    <p:nvPicPr>
                      <p:cNvPr id="0" name="对象 8">
                        <a:hlinkClick r:id="" action="ppaction://ole?verb=0"/>
                      </p:cNvPr>
                      <p:cNvPicPr/>
                      <p:nvPr/>
                    </p:nvPicPr>
                    <p:blipFill>
                      <a:blip r:embed="rId5"/>
                      <a:stretch>
                        <a:fillRect/>
                      </a:stretch>
                    </p:blipFill>
                    <p:spPr>
                      <a:xfrm>
                        <a:off x="9309735" y="4055745"/>
                        <a:ext cx="441325" cy="327025"/>
                      </a:xfrm>
                      <a:prstGeom prst="rect">
                        <a:avLst/>
                      </a:prstGeom>
                    </p:spPr>
                  </p:pic>
                </p:oleObj>
              </mc:Fallback>
            </mc:AlternateContent>
          </a:graphicData>
        </a:graphic>
      </p:graphicFrame>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49243"/>
                                        </p:tgtEl>
                                        <p:attrNameLst>
                                          <p:attrName>style.visibility</p:attrName>
                                        </p:attrNameLst>
                                      </p:cBhvr>
                                      <p:to>
                                        <p:strVal val="visible"/>
                                      </p:to>
                                    </p:set>
                                    <p:anim calcmode="lin" valueType="num">
                                      <p:cBhvr additive="base">
                                        <p:cTn id="7" dur="500" fill="hold"/>
                                        <p:tgtEl>
                                          <p:spTgt spid="1049243"/>
                                        </p:tgtEl>
                                        <p:attrNameLst>
                                          <p:attrName>ppt_x</p:attrName>
                                        </p:attrNameLst>
                                      </p:cBhvr>
                                      <p:tavLst>
                                        <p:tav tm="0">
                                          <p:val>
                                            <p:strVal val="#ppt_x"/>
                                          </p:val>
                                        </p:tav>
                                        <p:tav tm="100000">
                                          <p:val>
                                            <p:strVal val="#ppt_x"/>
                                          </p:val>
                                        </p:tav>
                                      </p:tavLst>
                                    </p:anim>
                                    <p:anim calcmode="lin" valueType="num">
                                      <p:cBhvr additive="base">
                                        <p:cTn id="8" dur="500" fill="hold"/>
                                        <p:tgtEl>
                                          <p:spTgt spid="1049243"/>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049245"/>
                                        </p:tgtEl>
                                        <p:attrNameLst>
                                          <p:attrName>style.visibility</p:attrName>
                                        </p:attrNameLst>
                                      </p:cBhvr>
                                      <p:to>
                                        <p:strVal val="visible"/>
                                      </p:to>
                                    </p:set>
                                    <p:animEffect transition="in" filter="fade">
                                      <p:cBhvr>
                                        <p:cTn id="11" dur="1000"/>
                                        <p:tgtEl>
                                          <p:spTgt spid="1049245"/>
                                        </p:tgtEl>
                                      </p:cBhvr>
                                    </p:animEffect>
                                    <p:anim calcmode="lin" valueType="num">
                                      <p:cBhvr>
                                        <p:cTn id="12" dur="1000" fill="hold"/>
                                        <p:tgtEl>
                                          <p:spTgt spid="1049245"/>
                                        </p:tgtEl>
                                        <p:attrNameLst>
                                          <p:attrName>ppt_x</p:attrName>
                                        </p:attrNameLst>
                                      </p:cBhvr>
                                      <p:tavLst>
                                        <p:tav tm="0">
                                          <p:val>
                                            <p:strVal val="#ppt_x"/>
                                          </p:val>
                                        </p:tav>
                                        <p:tav tm="100000">
                                          <p:val>
                                            <p:strVal val="#ppt_x"/>
                                          </p:val>
                                        </p:tav>
                                      </p:tavLst>
                                    </p:anim>
                                    <p:anim calcmode="lin" valueType="num">
                                      <p:cBhvr>
                                        <p:cTn id="13" dur="1000" fill="hold"/>
                                        <p:tgtEl>
                                          <p:spTgt spid="104924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049244"/>
                                        </p:tgtEl>
                                        <p:attrNameLst>
                                          <p:attrName>style.visibility</p:attrName>
                                        </p:attrNameLst>
                                      </p:cBhvr>
                                      <p:to>
                                        <p:strVal val="visible"/>
                                      </p:to>
                                    </p:set>
                                    <p:animEffect transition="in" filter="fade">
                                      <p:cBhvr>
                                        <p:cTn id="16" dur="1000"/>
                                        <p:tgtEl>
                                          <p:spTgt spid="1049244"/>
                                        </p:tgtEl>
                                      </p:cBhvr>
                                    </p:animEffect>
                                    <p:anim calcmode="lin" valueType="num">
                                      <p:cBhvr>
                                        <p:cTn id="17" dur="1000" fill="hold"/>
                                        <p:tgtEl>
                                          <p:spTgt spid="1049244"/>
                                        </p:tgtEl>
                                        <p:attrNameLst>
                                          <p:attrName>ppt_x</p:attrName>
                                        </p:attrNameLst>
                                      </p:cBhvr>
                                      <p:tavLst>
                                        <p:tav tm="0">
                                          <p:val>
                                            <p:strVal val="#ppt_x"/>
                                          </p:val>
                                        </p:tav>
                                        <p:tav tm="100000">
                                          <p:val>
                                            <p:strVal val="#ppt_x"/>
                                          </p:val>
                                        </p:tav>
                                      </p:tavLst>
                                    </p:anim>
                                    <p:anim calcmode="lin" valueType="num">
                                      <p:cBhvr>
                                        <p:cTn id="18" dur="1000" fill="hold"/>
                                        <p:tgtEl>
                                          <p:spTgt spid="1049244"/>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4924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1943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492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43" grpId="0" bldLvl="0" animBg="1"/>
      <p:bldP spid="1049244" grpId="0" bldLvl="0" animBg="1"/>
      <p:bldP spid="1049245" grpId="0" bldLvl="0" animBg="1"/>
      <p:bldP spid="1049248" grpId="0"/>
      <p:bldP spid="104924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90" name="图片 1"/>
          <p:cNvPicPr>
            <a:picLocks noChangeAspect="1"/>
          </p:cNvPicPr>
          <p:nvPr/>
        </p:nvPicPr>
        <p:blipFill>
          <a:blip r:embed="rId1"/>
          <a:stretch>
            <a:fillRect/>
          </a:stretch>
        </p:blipFill>
        <p:spPr>
          <a:xfrm>
            <a:off x="2349" y="-11741"/>
            <a:ext cx="12192826" cy="1006539"/>
          </a:xfrm>
          <a:prstGeom prst="rect">
            <a:avLst/>
          </a:prstGeom>
        </p:spPr>
      </p:pic>
      <p:sp>
        <p:nvSpPr>
          <p:cNvPr id="1049250" name="标题 3"/>
          <p:cNvSpPr txBox="1"/>
          <p:nvPr/>
        </p:nvSpPr>
        <p:spPr>
          <a:xfrm>
            <a:off x="408955" y="66427"/>
            <a:ext cx="3456384" cy="5542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a:solidFill>
                  <a:schemeClr val="bg1"/>
                </a:solidFill>
                <a:latin typeface="微软雅黑" panose="020B0503020204020204" pitchFamily="34" charset="-122"/>
                <a:ea typeface="微软雅黑" panose="020B0503020204020204" pitchFamily="34" charset="-122"/>
                <a:sym typeface="+mn-ea"/>
              </a:rPr>
              <a:t>高斯核尺度参数</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049251" name="矩形 3"/>
          <p:cNvSpPr/>
          <p:nvPr/>
        </p:nvSpPr>
        <p:spPr>
          <a:xfrm>
            <a:off x="-23093" y="6813376"/>
            <a:ext cx="12218268" cy="72008"/>
          </a:xfrm>
          <a:prstGeom prst="rect">
            <a:avLst/>
          </a:prstGeom>
          <a:solidFill>
            <a:srgbClr val="F29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97291" name="图片 9"/>
          <p:cNvPicPr>
            <a:picLocks noChangeAspect="1"/>
          </p:cNvPicPr>
          <p:nvPr/>
        </p:nvPicPr>
        <p:blipFill>
          <a:blip r:embed="rId2"/>
          <a:stretch>
            <a:fillRect/>
          </a:stretch>
        </p:blipFill>
        <p:spPr>
          <a:xfrm>
            <a:off x="1087624" y="1253346"/>
            <a:ext cx="6463137" cy="4803384"/>
          </a:xfrm>
          <a:prstGeom prst="rect">
            <a:avLst/>
          </a:prstGeom>
        </p:spPr>
      </p:pic>
      <p:sp>
        <p:nvSpPr>
          <p:cNvPr id="1049252" name="文本框 6"/>
          <p:cNvSpPr txBox="1"/>
          <p:nvPr/>
        </p:nvSpPr>
        <p:spPr>
          <a:xfrm>
            <a:off x="316475" y="2305759"/>
            <a:ext cx="430887" cy="4803384"/>
          </a:xfrm>
          <a:prstGeom prst="rect">
            <a:avLst/>
          </a:prstGeom>
          <a:noFill/>
        </p:spPr>
        <p:txBody>
          <a:bodyPr vert="eaVert" wrap="square" rtlCol="0">
            <a:spAutoFit/>
          </a:bodyPr>
          <a:lstStyle/>
          <a:p>
            <a:r>
              <a:rPr lang="zh-CN" altLang="en-US" sz="1600" b="1" dirty="0">
                <a:solidFill>
                  <a:srgbClr val="000000"/>
                </a:solidFill>
                <a:latin typeface="Courier New" panose="02070309020205020404" charset="0"/>
                <a:ea typeface="宋体" panose="02010600030101010101" pitchFamily="2" charset="-122"/>
              </a:rPr>
              <a:t>不同参数组合下优化目标的变化图</a:t>
            </a:r>
            <a:endParaRPr lang="zh-CN" altLang="en-US" sz="1600" b="1" dirty="0">
              <a:solidFill>
                <a:srgbClr val="000000"/>
              </a:solidFill>
              <a:latin typeface="Courier New" panose="02070309020205020404" charset="0"/>
              <a:ea typeface="宋体" panose="02010600030101010101" pitchFamily="2" charset="-122"/>
            </a:endParaRPr>
          </a:p>
        </p:txBody>
      </p:sp>
      <p:sp>
        <p:nvSpPr>
          <p:cNvPr id="1049253" name="文本框 13"/>
          <p:cNvSpPr txBox="1"/>
          <p:nvPr/>
        </p:nvSpPr>
        <p:spPr>
          <a:xfrm>
            <a:off x="8185819" y="1975118"/>
            <a:ext cx="3352800" cy="2584450"/>
          </a:xfrm>
          <a:prstGeom prst="rect">
            <a:avLst/>
          </a:prstGeom>
          <a:noFill/>
        </p:spPr>
        <p:txBody>
          <a:bodyPr wrap="square" rtlCol="0">
            <a:spAutoFit/>
          </a:bodyPr>
          <a:lstStyle/>
          <a:p>
            <a:pPr fontAlgn="auto">
              <a:lnSpc>
                <a:spcPct val="150000"/>
              </a:lnSpc>
            </a:pPr>
            <a:r>
              <a:rPr lang="zh-CN" altLang="en-US" dirty="0"/>
              <a:t>可以发现参数c不变的情况下，模型参数和优化目标间大致呈现这样一个趋势，高斯核函数尺度参数越小，模型的负的均方误差越大，也就是模型的均方误差越小，模型越好。</a:t>
            </a:r>
            <a:endParaRPr lang="zh-CN" altLang="en-US" dirty="0"/>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49251"/>
                                        </p:tgtEl>
                                        <p:attrNameLst>
                                          <p:attrName>style.visibility</p:attrName>
                                        </p:attrNameLst>
                                      </p:cBhvr>
                                      <p:to>
                                        <p:strVal val="visible"/>
                                      </p:to>
                                    </p:set>
                                    <p:anim calcmode="lin" valueType="num">
                                      <p:cBhvr additive="base">
                                        <p:cTn id="7" dur="500" fill="hold"/>
                                        <p:tgtEl>
                                          <p:spTgt spid="1049251"/>
                                        </p:tgtEl>
                                        <p:attrNameLst>
                                          <p:attrName>ppt_x</p:attrName>
                                        </p:attrNameLst>
                                      </p:cBhvr>
                                      <p:tavLst>
                                        <p:tav tm="0">
                                          <p:val>
                                            <p:strVal val="#ppt_x"/>
                                          </p:val>
                                        </p:tav>
                                        <p:tav tm="100000">
                                          <p:val>
                                            <p:strVal val="#ppt_x"/>
                                          </p:val>
                                        </p:tav>
                                      </p:tavLst>
                                    </p:anim>
                                    <p:anim calcmode="lin" valueType="num">
                                      <p:cBhvr additive="base">
                                        <p:cTn id="8" dur="500" fill="hold"/>
                                        <p:tgtEl>
                                          <p:spTgt spid="10492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4" fill="hold" grpId="0" nodeType="clickEffect">
                                  <p:stCondLst>
                                    <p:cond delay="0"/>
                                  </p:stCondLst>
                                  <p:childTnLst>
                                    <p:set>
                                      <p:cBhvr>
                                        <p:cTn id="12" dur="1" fill="hold">
                                          <p:stCondLst>
                                            <p:cond delay="0"/>
                                          </p:stCondLst>
                                        </p:cTn>
                                        <p:tgtEl>
                                          <p:spTgt spid="1049253"/>
                                        </p:tgtEl>
                                        <p:attrNameLst>
                                          <p:attrName>style.visibility</p:attrName>
                                        </p:attrNameLst>
                                      </p:cBhvr>
                                      <p:to>
                                        <p:strVal val="visible"/>
                                      </p:to>
                                    </p:set>
                                    <p:anim calcmode="lin" valueType="num">
                                      <p:cBhvr additive="base">
                                        <p:cTn id="13" dur="5000" fill="hold"/>
                                        <p:tgtEl>
                                          <p:spTgt spid="1049253"/>
                                        </p:tgtEl>
                                        <p:attrNameLst>
                                          <p:attrName>ppt_x</p:attrName>
                                        </p:attrNameLst>
                                      </p:cBhvr>
                                      <p:tavLst>
                                        <p:tav tm="0">
                                          <p:val>
                                            <p:strVal val="#ppt_x"/>
                                          </p:val>
                                        </p:tav>
                                        <p:tav tm="100000">
                                          <p:val>
                                            <p:strVal val="#ppt_x"/>
                                          </p:val>
                                        </p:tav>
                                      </p:tavLst>
                                    </p:anim>
                                    <p:anim calcmode="lin" valueType="num">
                                      <p:cBhvr additive="base">
                                        <p:cTn id="14" dur="5000" fill="hold"/>
                                        <p:tgtEl>
                                          <p:spTgt spid="10492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51" grpId="0" bldLvl="0" animBg="1"/>
      <p:bldP spid="1049253" grpId="0"/>
      <p:bldP spid="1049253"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92" name="图片 1"/>
          <p:cNvPicPr>
            <a:picLocks noChangeAspect="1"/>
          </p:cNvPicPr>
          <p:nvPr/>
        </p:nvPicPr>
        <p:blipFill>
          <a:blip r:embed="rId1"/>
          <a:stretch>
            <a:fillRect/>
          </a:stretch>
        </p:blipFill>
        <p:spPr>
          <a:xfrm>
            <a:off x="2349" y="-11741"/>
            <a:ext cx="12192826" cy="1006539"/>
          </a:xfrm>
          <a:prstGeom prst="rect">
            <a:avLst/>
          </a:prstGeom>
        </p:spPr>
      </p:pic>
      <p:sp>
        <p:nvSpPr>
          <p:cNvPr id="1049257" name="标题 3"/>
          <p:cNvSpPr txBox="1"/>
          <p:nvPr/>
        </p:nvSpPr>
        <p:spPr>
          <a:xfrm>
            <a:off x="408955" y="66427"/>
            <a:ext cx="3456384" cy="5542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a:solidFill>
                  <a:schemeClr val="bg1"/>
                </a:solidFill>
                <a:latin typeface="微软雅黑" panose="020B0503020204020204" pitchFamily="34" charset="-122"/>
                <a:ea typeface="微软雅黑" panose="020B0503020204020204" pitchFamily="34" charset="-122"/>
                <a:sym typeface="+mn-ea"/>
              </a:rPr>
              <a:t>高斯核尺度参数</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049258" name="矩形 3"/>
          <p:cNvSpPr/>
          <p:nvPr/>
        </p:nvSpPr>
        <p:spPr>
          <a:xfrm>
            <a:off x="-23093" y="6813376"/>
            <a:ext cx="12218268" cy="72008"/>
          </a:xfrm>
          <a:prstGeom prst="rect">
            <a:avLst/>
          </a:prstGeom>
          <a:solidFill>
            <a:srgbClr val="F29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259" name="Flowchart: Alternate Process 24"/>
          <p:cNvSpPr/>
          <p:nvPr/>
        </p:nvSpPr>
        <p:spPr>
          <a:xfrm rot="16200000">
            <a:off x="8592578" y="1806432"/>
            <a:ext cx="3686864" cy="3261010"/>
          </a:xfrm>
          <a:prstGeom prst="roundRect">
            <a:avLst>
              <a:gd name="adj" fmla="val 6205"/>
            </a:avLst>
          </a:prstGeom>
          <a:solidFill>
            <a:schemeClr val="bg1">
              <a:lumMod val="95000"/>
            </a:schemeClr>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F16D63"/>
              </a:solidFill>
              <a:latin typeface="DIN-BoldItalic" pitchFamily="50" charset="0"/>
            </a:endParaRPr>
          </a:p>
        </p:txBody>
      </p:sp>
      <p:sp>
        <p:nvSpPr>
          <p:cNvPr id="1049260" name="Flowchart: Alternate Process 24"/>
          <p:cNvSpPr/>
          <p:nvPr/>
        </p:nvSpPr>
        <p:spPr>
          <a:xfrm rot="16200000">
            <a:off x="293720" y="2274876"/>
            <a:ext cx="3686853" cy="2551685"/>
          </a:xfrm>
          <a:prstGeom prst="roundRect">
            <a:avLst>
              <a:gd name="adj" fmla="val 6205"/>
            </a:avLst>
          </a:prstGeom>
          <a:solidFill>
            <a:schemeClr val="bg1">
              <a:lumMod val="95000"/>
            </a:schemeClr>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F16D63"/>
              </a:solidFill>
              <a:latin typeface="DIN-BoldItalic" pitchFamily="50" charset="0"/>
            </a:endParaRPr>
          </a:p>
        </p:txBody>
      </p:sp>
      <p:grpSp>
        <p:nvGrpSpPr>
          <p:cNvPr id="226" name="组合 170"/>
          <p:cNvGrpSpPr/>
          <p:nvPr/>
        </p:nvGrpSpPr>
        <p:grpSpPr>
          <a:xfrm>
            <a:off x="971505" y="2809173"/>
            <a:ext cx="2438839" cy="1555931"/>
            <a:chOff x="931644" y="2708919"/>
            <a:chExt cx="2438839" cy="1555931"/>
          </a:xfrm>
        </p:grpSpPr>
        <p:sp>
          <p:nvSpPr>
            <p:cNvPr id="1049261" name="矩形 178"/>
            <p:cNvSpPr/>
            <p:nvPr/>
          </p:nvSpPr>
          <p:spPr>
            <a:xfrm>
              <a:off x="931644" y="2708919"/>
              <a:ext cx="2213615" cy="1555931"/>
            </a:xfrm>
            <a:prstGeom prst="rect">
              <a:avLst/>
            </a:prstGeom>
            <a:no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262" name="右箭头 179"/>
            <p:cNvSpPr/>
            <p:nvPr/>
          </p:nvSpPr>
          <p:spPr>
            <a:xfrm>
              <a:off x="3145259" y="3334333"/>
              <a:ext cx="225224" cy="273735"/>
            </a:xfrm>
            <a:prstGeom prst="rightArrow">
              <a:avLst/>
            </a:prstGeom>
            <a:no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49263" name="文本框 4"/>
          <p:cNvSpPr txBox="1"/>
          <p:nvPr/>
        </p:nvSpPr>
        <p:spPr>
          <a:xfrm>
            <a:off x="1067584" y="3208134"/>
            <a:ext cx="2212975" cy="830997"/>
          </a:xfrm>
          <a:prstGeom prst="rect">
            <a:avLst/>
          </a:prstGeom>
          <a:noFill/>
        </p:spPr>
        <p:txBody>
          <a:bodyPr wrap="square" rtlCol="0">
            <a:spAutoFit/>
          </a:bodyPr>
          <a:lstStyle/>
          <a:p>
            <a:r>
              <a:rPr lang="zh-CN" altLang="en-US" sz="1600" dirty="0"/>
              <a:t>使用最佳参数对模型进行训练，在测试集上进行预测</a:t>
            </a:r>
            <a:endParaRPr lang="zh-CN" altLang="en-US" sz="1600" dirty="0"/>
          </a:p>
        </p:txBody>
      </p:sp>
      <p:pic>
        <p:nvPicPr>
          <p:cNvPr id="2097293" name="图片 5"/>
          <p:cNvPicPr>
            <a:picLocks noChangeAspect="1"/>
          </p:cNvPicPr>
          <p:nvPr/>
        </p:nvPicPr>
        <p:blipFill>
          <a:blip r:embed="rId2"/>
          <a:srcRect t="5612"/>
          <a:stretch>
            <a:fillRect/>
          </a:stretch>
        </p:blipFill>
        <p:spPr>
          <a:xfrm>
            <a:off x="3460056" y="2141324"/>
            <a:ext cx="2480781" cy="2732788"/>
          </a:xfrm>
          <a:prstGeom prst="rect">
            <a:avLst/>
          </a:prstGeom>
        </p:spPr>
      </p:pic>
      <p:pic>
        <p:nvPicPr>
          <p:cNvPr id="2097294" name="图片 6"/>
          <p:cNvPicPr>
            <a:picLocks noChangeAspect="1"/>
          </p:cNvPicPr>
          <p:nvPr/>
        </p:nvPicPr>
        <p:blipFill>
          <a:blip r:embed="rId3"/>
          <a:stretch>
            <a:fillRect/>
          </a:stretch>
        </p:blipFill>
        <p:spPr>
          <a:xfrm>
            <a:off x="5956175" y="2141324"/>
            <a:ext cx="2787393" cy="2784890"/>
          </a:xfrm>
          <a:prstGeom prst="rect">
            <a:avLst/>
          </a:prstGeom>
        </p:spPr>
      </p:pic>
      <p:sp>
        <p:nvSpPr>
          <p:cNvPr id="1049264" name="文本框 7"/>
          <p:cNvSpPr txBox="1"/>
          <p:nvPr/>
        </p:nvSpPr>
        <p:spPr>
          <a:xfrm>
            <a:off x="8792591" y="2421890"/>
            <a:ext cx="1841500" cy="2030095"/>
          </a:xfrm>
          <a:prstGeom prst="rect">
            <a:avLst/>
          </a:prstGeom>
          <a:noFill/>
        </p:spPr>
        <p:txBody>
          <a:bodyPr wrap="square" rtlCol="0">
            <a:spAutoFit/>
          </a:bodyPr>
          <a:lstStyle/>
          <a:p>
            <a:r>
              <a:rPr lang="zh-CN" altLang="en-US" dirty="0"/>
              <a:t>模型评估指标</a:t>
            </a:r>
            <a:endParaRPr lang="en-US" altLang="zh-CN" dirty="0"/>
          </a:p>
          <a:p>
            <a:r>
              <a:rPr lang="zh-CN" altLang="en-US" dirty="0"/>
              <a:t>计算：</a:t>
            </a:r>
            <a:endParaRPr lang="zh-CN" altLang="en-US" dirty="0"/>
          </a:p>
          <a:p>
            <a:r>
              <a:rPr lang="en-US" altLang="zh-CN" dirty="0"/>
              <a:t>MAE</a:t>
            </a:r>
            <a:r>
              <a:rPr lang="zh-CN" altLang="en-US" dirty="0"/>
              <a:t>: 2.8124</a:t>
            </a:r>
            <a:endParaRPr lang="zh-CN" altLang="en-US" dirty="0"/>
          </a:p>
          <a:p>
            <a:r>
              <a:rPr lang="en-US" altLang="zh-CN" dirty="0"/>
              <a:t>MSE</a:t>
            </a:r>
            <a:r>
              <a:rPr lang="zh-CN" altLang="en-US" dirty="0"/>
              <a:t>:14.9441</a:t>
            </a:r>
            <a:endParaRPr lang="zh-CN" altLang="en-US" dirty="0"/>
          </a:p>
          <a:p>
            <a:r>
              <a:rPr lang="en-US" altLang="zh-CN" dirty="0"/>
              <a:t>RMSE</a:t>
            </a:r>
            <a:r>
              <a:rPr lang="zh-CN" altLang="en-US" dirty="0"/>
              <a:t>:3.8657</a:t>
            </a:r>
            <a:endParaRPr lang="zh-CN" altLang="en-US" dirty="0"/>
          </a:p>
          <a:p>
            <a:r>
              <a:rPr lang="en-US" altLang="zh-CN" dirty="0"/>
              <a:t>MAPE</a:t>
            </a:r>
            <a:r>
              <a:rPr lang="zh-CN" altLang="en-US" dirty="0"/>
              <a:t>:4.2644</a:t>
            </a:r>
            <a:endParaRPr lang="zh-CN" altLang="en-US" dirty="0"/>
          </a:p>
          <a:p>
            <a:r>
              <a:rPr lang="zh-CN" altLang="en-US" dirty="0"/>
              <a:t>          : 0.9481</a:t>
            </a:r>
            <a:endParaRPr lang="zh-CN" altLang="en-US" dirty="0"/>
          </a:p>
        </p:txBody>
      </p:sp>
      <p:graphicFrame>
        <p:nvGraphicFramePr>
          <p:cNvPr id="4194318" name="对象 8">
            <a:hlinkClick r:id="" action="ppaction://ole?verb=0"/>
          </p:cNvPr>
          <p:cNvGraphicFramePr>
            <a:graphicFrameLocks noChangeAspect="1"/>
          </p:cNvGraphicFramePr>
          <p:nvPr/>
        </p:nvGraphicFramePr>
        <p:xfrm>
          <a:off x="8977907" y="4077072"/>
          <a:ext cx="441325" cy="327025"/>
        </p:xfrm>
        <a:graphic>
          <a:graphicData uri="http://schemas.openxmlformats.org/presentationml/2006/ole">
            <mc:AlternateContent xmlns:mc="http://schemas.openxmlformats.org/markup-compatibility/2006">
              <mc:Choice xmlns:v="urn:schemas-microsoft-com:vml" Requires="v">
                <p:oleObj spid="_x0000_s8248" name="" r:id="rId4" imgW="203200" imgH="190500" progId="Equation.KSEE3">
                  <p:embed/>
                </p:oleObj>
              </mc:Choice>
              <mc:Fallback>
                <p:oleObj name="" r:id="rId4" imgW="203200" imgH="190500" progId="Equation.KSEE3">
                  <p:embed/>
                  <p:pic>
                    <p:nvPicPr>
                      <p:cNvPr id="0" name="对象 8">
                        <a:hlinkClick r:id="" action="ppaction://ole?verb=0"/>
                      </p:cNvPr>
                      <p:cNvPicPr/>
                      <p:nvPr/>
                    </p:nvPicPr>
                    <p:blipFill>
                      <a:blip r:embed="rId5"/>
                      <a:stretch>
                        <a:fillRect/>
                      </a:stretch>
                    </p:blipFill>
                    <p:spPr>
                      <a:xfrm>
                        <a:off x="8977907" y="4077072"/>
                        <a:ext cx="441325" cy="327025"/>
                      </a:xfrm>
                      <a:prstGeom prst="rect">
                        <a:avLst/>
                      </a:prstGeom>
                    </p:spPr>
                  </p:pic>
                </p:oleObj>
              </mc:Fallback>
            </mc:AlternateContent>
          </a:graphicData>
        </a:graphic>
      </p:graphicFrame>
      <p:sp>
        <p:nvSpPr>
          <p:cNvPr id="1049265" name="文本框 9"/>
          <p:cNvSpPr txBox="1"/>
          <p:nvPr/>
        </p:nvSpPr>
        <p:spPr>
          <a:xfrm>
            <a:off x="10274051" y="2421890"/>
            <a:ext cx="1841500" cy="2030095"/>
          </a:xfrm>
          <a:prstGeom prst="rect">
            <a:avLst/>
          </a:prstGeom>
          <a:noFill/>
        </p:spPr>
        <p:txBody>
          <a:bodyPr wrap="square" rtlCol="0">
            <a:spAutoFit/>
          </a:bodyPr>
          <a:lstStyle/>
          <a:p>
            <a:r>
              <a:rPr lang="zh-CN" altLang="en-US" dirty="0"/>
              <a:t>模型评估指标</a:t>
            </a:r>
            <a:endParaRPr lang="en-US" altLang="zh-CN" dirty="0"/>
          </a:p>
          <a:p>
            <a:r>
              <a:rPr lang="zh-CN" altLang="en-US" dirty="0"/>
              <a:t>计算：</a:t>
            </a:r>
            <a:endParaRPr lang="zh-CN" altLang="en-US" dirty="0"/>
          </a:p>
          <a:p>
            <a:r>
              <a:rPr lang="en-US" altLang="zh-CN" dirty="0"/>
              <a:t>MAE</a:t>
            </a:r>
            <a:r>
              <a:rPr lang="zh-CN" altLang="en-US" dirty="0"/>
              <a:t>: 2.7126</a:t>
            </a:r>
            <a:endParaRPr lang="zh-CN" altLang="en-US" dirty="0"/>
          </a:p>
          <a:p>
            <a:r>
              <a:rPr lang="en-US" altLang="zh-CN" dirty="0"/>
              <a:t>MSE</a:t>
            </a:r>
            <a:r>
              <a:rPr lang="zh-CN" altLang="en-US" dirty="0"/>
              <a:t>:14.3527</a:t>
            </a:r>
            <a:endParaRPr lang="zh-CN" altLang="en-US" dirty="0"/>
          </a:p>
          <a:p>
            <a:r>
              <a:rPr lang="en-US" altLang="zh-CN" dirty="0"/>
              <a:t>RMSE</a:t>
            </a:r>
            <a:r>
              <a:rPr lang="zh-CN" altLang="en-US" dirty="0"/>
              <a:t>:3.7885</a:t>
            </a:r>
            <a:endParaRPr lang="zh-CN" altLang="en-US" dirty="0"/>
          </a:p>
          <a:p>
            <a:r>
              <a:rPr lang="en-US" altLang="zh-CN" dirty="0"/>
              <a:t>MAPE</a:t>
            </a:r>
            <a:r>
              <a:rPr lang="zh-CN" altLang="en-US" dirty="0"/>
              <a:t>:4.2511</a:t>
            </a:r>
            <a:endParaRPr lang="zh-CN" altLang="en-US" dirty="0"/>
          </a:p>
          <a:p>
            <a:r>
              <a:rPr lang="zh-CN" altLang="en-US" dirty="0"/>
              <a:t>          : 0.9501</a:t>
            </a:r>
            <a:endParaRPr lang="zh-CN" altLang="en-US" dirty="0"/>
          </a:p>
        </p:txBody>
      </p:sp>
      <p:sp>
        <p:nvSpPr>
          <p:cNvPr id="1049266" name="文本框 10"/>
          <p:cNvSpPr txBox="1"/>
          <p:nvPr/>
        </p:nvSpPr>
        <p:spPr>
          <a:xfrm>
            <a:off x="8489315" y="5585207"/>
            <a:ext cx="3705860" cy="923330"/>
          </a:xfrm>
          <a:prstGeom prst="rect">
            <a:avLst/>
          </a:prstGeom>
          <a:noFill/>
        </p:spPr>
        <p:txBody>
          <a:bodyPr wrap="square" rtlCol="0">
            <a:spAutoFit/>
          </a:bodyPr>
          <a:lstStyle/>
          <a:p>
            <a:pPr algn="ctr"/>
            <a:r>
              <a:rPr lang="zh-CN" altLang="en-US" b="1" dirty="0">
                <a:solidFill>
                  <a:srgbClr val="C00000"/>
                </a:solidFill>
              </a:rPr>
              <a:t>就该数据而言，对数据进行数据预处理，包括极端值处理和归一化，对模型的拟合效果提升不大</a:t>
            </a:r>
            <a:r>
              <a:rPr lang="zh-CN" altLang="en-US" dirty="0">
                <a:solidFill>
                  <a:srgbClr val="C00000"/>
                </a:solidFill>
              </a:rPr>
              <a:t>。</a:t>
            </a:r>
            <a:endParaRPr lang="zh-CN" altLang="en-US" dirty="0">
              <a:solidFill>
                <a:srgbClr val="C00000"/>
              </a:solidFill>
            </a:endParaRPr>
          </a:p>
        </p:txBody>
      </p:sp>
      <p:graphicFrame>
        <p:nvGraphicFramePr>
          <p:cNvPr id="4194319" name="对象 40">
            <a:hlinkClick r:id="" action="ppaction://ole?verb=0"/>
          </p:cNvPr>
          <p:cNvGraphicFramePr>
            <a:graphicFrameLocks noChangeAspect="1"/>
          </p:cNvGraphicFramePr>
          <p:nvPr/>
        </p:nvGraphicFramePr>
        <p:xfrm>
          <a:off x="10490075" y="4038079"/>
          <a:ext cx="441325" cy="327025"/>
        </p:xfrm>
        <a:graphic>
          <a:graphicData uri="http://schemas.openxmlformats.org/presentationml/2006/ole">
            <mc:AlternateContent xmlns:mc="http://schemas.openxmlformats.org/markup-compatibility/2006">
              <mc:Choice xmlns:v="urn:schemas-microsoft-com:vml" Requires="v">
                <p:oleObj spid="_x0000_s8249" name="" r:id="rId6" imgW="203200" imgH="190500" progId="Equation.KSEE3">
                  <p:embed/>
                </p:oleObj>
              </mc:Choice>
              <mc:Fallback>
                <p:oleObj name="" r:id="rId6" imgW="203200" imgH="190500" progId="Equation.KSEE3">
                  <p:embed/>
                  <p:pic>
                    <p:nvPicPr>
                      <p:cNvPr id="0" name="对象 40">
                        <a:hlinkClick r:id="" action="ppaction://ole?verb=0"/>
                      </p:cNvPr>
                      <p:cNvPicPr/>
                      <p:nvPr/>
                    </p:nvPicPr>
                    <p:blipFill>
                      <a:blip r:embed="rId5"/>
                      <a:stretch>
                        <a:fillRect/>
                      </a:stretch>
                    </p:blipFill>
                    <p:spPr>
                      <a:xfrm>
                        <a:off x="10490075" y="4038079"/>
                        <a:ext cx="441325" cy="327025"/>
                      </a:xfrm>
                      <a:prstGeom prst="rect">
                        <a:avLst/>
                      </a:prstGeom>
                    </p:spPr>
                  </p:pic>
                </p:oleObj>
              </mc:Fallback>
            </mc:AlternateContent>
          </a:graphicData>
        </a:graphic>
      </p:graphicFrame>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49258"/>
                                        </p:tgtEl>
                                        <p:attrNameLst>
                                          <p:attrName>style.visibility</p:attrName>
                                        </p:attrNameLst>
                                      </p:cBhvr>
                                      <p:to>
                                        <p:strVal val="visible"/>
                                      </p:to>
                                    </p:set>
                                    <p:anim calcmode="lin" valueType="num">
                                      <p:cBhvr additive="base">
                                        <p:cTn id="7" dur="500" fill="hold"/>
                                        <p:tgtEl>
                                          <p:spTgt spid="1049258"/>
                                        </p:tgtEl>
                                        <p:attrNameLst>
                                          <p:attrName>ppt_x</p:attrName>
                                        </p:attrNameLst>
                                      </p:cBhvr>
                                      <p:tavLst>
                                        <p:tav tm="0">
                                          <p:val>
                                            <p:strVal val="#ppt_x"/>
                                          </p:val>
                                        </p:tav>
                                        <p:tav tm="100000">
                                          <p:val>
                                            <p:strVal val="#ppt_x"/>
                                          </p:val>
                                        </p:tav>
                                      </p:tavLst>
                                    </p:anim>
                                    <p:anim calcmode="lin" valueType="num">
                                      <p:cBhvr additive="base">
                                        <p:cTn id="8" dur="500" fill="hold"/>
                                        <p:tgtEl>
                                          <p:spTgt spid="1049258"/>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049260"/>
                                        </p:tgtEl>
                                        <p:attrNameLst>
                                          <p:attrName>style.visibility</p:attrName>
                                        </p:attrNameLst>
                                      </p:cBhvr>
                                      <p:to>
                                        <p:strVal val="visible"/>
                                      </p:to>
                                    </p:set>
                                    <p:animEffect transition="in" filter="fade">
                                      <p:cBhvr>
                                        <p:cTn id="11" dur="1000"/>
                                        <p:tgtEl>
                                          <p:spTgt spid="1049260"/>
                                        </p:tgtEl>
                                      </p:cBhvr>
                                    </p:animEffect>
                                    <p:anim calcmode="lin" valueType="num">
                                      <p:cBhvr>
                                        <p:cTn id="12" dur="1000" fill="hold"/>
                                        <p:tgtEl>
                                          <p:spTgt spid="1049260"/>
                                        </p:tgtEl>
                                        <p:attrNameLst>
                                          <p:attrName>ppt_x</p:attrName>
                                        </p:attrNameLst>
                                      </p:cBhvr>
                                      <p:tavLst>
                                        <p:tav tm="0">
                                          <p:val>
                                            <p:strVal val="#ppt_x"/>
                                          </p:val>
                                        </p:tav>
                                        <p:tav tm="100000">
                                          <p:val>
                                            <p:strVal val="#ppt_x"/>
                                          </p:val>
                                        </p:tav>
                                      </p:tavLst>
                                    </p:anim>
                                    <p:anim calcmode="lin" valueType="num">
                                      <p:cBhvr>
                                        <p:cTn id="13" dur="1000" fill="hold"/>
                                        <p:tgtEl>
                                          <p:spTgt spid="1049260"/>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049259"/>
                                        </p:tgtEl>
                                        <p:attrNameLst>
                                          <p:attrName>style.visibility</p:attrName>
                                        </p:attrNameLst>
                                      </p:cBhvr>
                                      <p:to>
                                        <p:strVal val="visible"/>
                                      </p:to>
                                    </p:set>
                                    <p:animEffect transition="in" filter="fade">
                                      <p:cBhvr>
                                        <p:cTn id="16" dur="1000"/>
                                        <p:tgtEl>
                                          <p:spTgt spid="1049259"/>
                                        </p:tgtEl>
                                      </p:cBhvr>
                                    </p:animEffect>
                                    <p:anim calcmode="lin" valueType="num">
                                      <p:cBhvr>
                                        <p:cTn id="17" dur="1000" fill="hold"/>
                                        <p:tgtEl>
                                          <p:spTgt spid="1049259"/>
                                        </p:tgtEl>
                                        <p:attrNameLst>
                                          <p:attrName>ppt_x</p:attrName>
                                        </p:attrNameLst>
                                      </p:cBhvr>
                                      <p:tavLst>
                                        <p:tav tm="0">
                                          <p:val>
                                            <p:strVal val="#ppt_x"/>
                                          </p:val>
                                        </p:tav>
                                        <p:tav tm="100000">
                                          <p:val>
                                            <p:strVal val="#ppt_x"/>
                                          </p:val>
                                        </p:tav>
                                      </p:tavLst>
                                    </p:anim>
                                    <p:anim calcmode="lin" valueType="num">
                                      <p:cBhvr>
                                        <p:cTn id="18" dur="1000" fill="hold"/>
                                        <p:tgtEl>
                                          <p:spTgt spid="1049259"/>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4926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9729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9729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2" nodeType="clickEffect">
                                  <p:stCondLst>
                                    <p:cond delay="0"/>
                                  </p:stCondLst>
                                  <p:childTnLst>
                                    <p:set>
                                      <p:cBhvr>
                                        <p:cTn id="34" dur="1" fill="hold">
                                          <p:stCondLst>
                                            <p:cond delay="0"/>
                                          </p:stCondLst>
                                        </p:cTn>
                                        <p:tgtEl>
                                          <p:spTgt spid="104926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4926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943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1943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2" nodeType="clickEffect">
                                  <p:stCondLst>
                                    <p:cond delay="0"/>
                                  </p:stCondLst>
                                  <p:childTnLst>
                                    <p:set>
                                      <p:cBhvr>
                                        <p:cTn id="44" dur="1" fill="hold">
                                          <p:stCondLst>
                                            <p:cond delay="0"/>
                                          </p:stCondLst>
                                        </p:cTn>
                                        <p:tgtEl>
                                          <p:spTgt spid="1049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58" grpId="0" animBg="1"/>
      <p:bldP spid="1049259" grpId="0" bldLvl="0" animBg="1"/>
      <p:bldP spid="1049260" grpId="0" animBg="1"/>
      <p:bldP spid="1049263" grpId="0"/>
      <p:bldP spid="1049264" grpId="0"/>
      <p:bldP spid="1049265" grpId="1"/>
      <p:bldP spid="1049265" grpId="2"/>
      <p:bldP spid="1049266" grpId="1"/>
      <p:bldP spid="1049266" grpId="2"/>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49" y="-11741"/>
            <a:ext cx="12192826" cy="1006539"/>
          </a:xfrm>
          <a:prstGeom prst="rect">
            <a:avLst/>
          </a:prstGeom>
        </p:spPr>
      </p:pic>
      <p:sp>
        <p:nvSpPr>
          <p:cNvPr id="3" name="标题 3"/>
          <p:cNvSpPr txBox="1"/>
          <p:nvPr/>
        </p:nvSpPr>
        <p:spPr>
          <a:xfrm>
            <a:off x="408955" y="66427"/>
            <a:ext cx="3456384" cy="5542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a:solidFill>
                  <a:schemeClr val="bg1"/>
                </a:solidFill>
                <a:latin typeface="微软雅黑" panose="020B0503020204020204" pitchFamily="34" charset="-122"/>
                <a:ea typeface="微软雅黑" panose="020B0503020204020204" pitchFamily="34" charset="-122"/>
                <a:sym typeface="+mn-ea"/>
              </a:rPr>
              <a:t>高斯核尺度参数</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23093" y="6813376"/>
            <a:ext cx="12218268" cy="72008"/>
          </a:xfrm>
          <a:prstGeom prst="rect">
            <a:avLst/>
          </a:prstGeom>
          <a:solidFill>
            <a:srgbClr val="F29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Flowchart: Alternate Process 24"/>
          <p:cNvSpPr/>
          <p:nvPr/>
        </p:nvSpPr>
        <p:spPr>
          <a:xfrm rot="16200000">
            <a:off x="1487297" y="1272200"/>
            <a:ext cx="3686864" cy="5123467"/>
          </a:xfrm>
          <a:prstGeom prst="roundRect">
            <a:avLst>
              <a:gd name="adj" fmla="val 6205"/>
            </a:avLst>
          </a:prstGeom>
          <a:solidFill>
            <a:schemeClr val="bg1">
              <a:lumMod val="95000"/>
            </a:schemeClr>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F16D63"/>
              </a:solidFill>
              <a:latin typeface="DIN-BoldItalic" pitchFamily="50" charset="0"/>
            </a:endParaRPr>
          </a:p>
        </p:txBody>
      </p:sp>
      <p:grpSp>
        <p:nvGrpSpPr>
          <p:cNvPr id="13" name="组合 12"/>
          <p:cNvGrpSpPr/>
          <p:nvPr/>
        </p:nvGrpSpPr>
        <p:grpSpPr>
          <a:xfrm>
            <a:off x="900098" y="3333384"/>
            <a:ext cx="2893234" cy="1754326"/>
            <a:chOff x="3095334" y="2791174"/>
            <a:chExt cx="2893234" cy="1754326"/>
          </a:xfrm>
        </p:grpSpPr>
        <p:sp>
          <p:nvSpPr>
            <p:cNvPr id="10" name="文本框 9"/>
            <p:cNvSpPr txBox="1"/>
            <p:nvPr/>
          </p:nvSpPr>
          <p:spPr>
            <a:xfrm>
              <a:off x="3095334" y="2791174"/>
              <a:ext cx="2893234" cy="1754326"/>
            </a:xfrm>
            <a:prstGeom prst="rect">
              <a:avLst/>
            </a:prstGeom>
            <a:noFill/>
          </p:spPr>
          <p:txBody>
            <a:bodyPr wrap="square" rtlCol="0">
              <a:spAutoFit/>
            </a:bodyPr>
            <a:lstStyle/>
            <a:p>
              <a:pPr algn="ctr"/>
              <a:r>
                <a:rPr lang="zh-CN" altLang="en-US" dirty="0"/>
                <a:t>模型评估指标计算：</a:t>
              </a:r>
              <a:endParaRPr lang="zh-CN" altLang="en-US" dirty="0"/>
            </a:p>
            <a:p>
              <a:pPr algn="ctr"/>
              <a:r>
                <a:rPr lang="en-US" altLang="zh-CN" dirty="0"/>
                <a:t>MAE</a:t>
              </a:r>
              <a:r>
                <a:rPr lang="zh-CN" altLang="en-US" dirty="0"/>
                <a:t>: 2.7126</a:t>
              </a:r>
              <a:endParaRPr lang="zh-CN" altLang="en-US" dirty="0"/>
            </a:p>
            <a:p>
              <a:pPr algn="ctr"/>
              <a:r>
                <a:rPr lang="en-US" altLang="zh-CN" dirty="0"/>
                <a:t>MSE</a:t>
              </a:r>
              <a:r>
                <a:rPr lang="zh-CN" altLang="en-US" dirty="0"/>
                <a:t>:14.3527</a:t>
              </a:r>
              <a:endParaRPr lang="zh-CN" altLang="en-US" dirty="0"/>
            </a:p>
            <a:p>
              <a:pPr algn="ctr"/>
              <a:r>
                <a:rPr lang="en-US" altLang="zh-CN" dirty="0"/>
                <a:t>RMSE</a:t>
              </a:r>
              <a:r>
                <a:rPr lang="zh-CN" altLang="en-US" dirty="0"/>
                <a:t>:3.7885</a:t>
              </a:r>
              <a:endParaRPr lang="zh-CN" altLang="en-US" dirty="0"/>
            </a:p>
            <a:p>
              <a:pPr algn="ctr"/>
              <a:r>
                <a:rPr lang="en-US" altLang="zh-CN" dirty="0"/>
                <a:t>MAPE</a:t>
              </a:r>
              <a:r>
                <a:rPr lang="zh-CN" altLang="en-US" dirty="0"/>
                <a:t>:4.2511</a:t>
              </a:r>
              <a:endParaRPr lang="zh-CN" altLang="en-US" dirty="0"/>
            </a:p>
            <a:p>
              <a:pPr algn="ctr"/>
              <a:r>
                <a:rPr lang="zh-CN" altLang="en-US" dirty="0"/>
                <a:t>          : 0.9501</a:t>
              </a:r>
              <a:endParaRPr lang="zh-CN" altLang="en-US" dirty="0"/>
            </a:p>
          </p:txBody>
        </p:sp>
        <p:graphicFrame>
          <p:nvGraphicFramePr>
            <p:cNvPr id="41" name="对象 40">
              <a:hlinkClick r:id="" action="ppaction://ole?verb=0"/>
            </p:cNvPr>
            <p:cNvGraphicFramePr>
              <a:graphicFrameLocks noChangeAspect="1"/>
            </p:cNvGraphicFramePr>
            <p:nvPr/>
          </p:nvGraphicFramePr>
          <p:xfrm>
            <a:off x="3865339" y="4160761"/>
            <a:ext cx="693379" cy="327025"/>
          </p:xfrm>
          <a:graphic>
            <a:graphicData uri="http://schemas.openxmlformats.org/presentationml/2006/ole">
              <mc:AlternateContent xmlns:mc="http://schemas.openxmlformats.org/markup-compatibility/2006">
                <mc:Choice xmlns:v="urn:schemas-microsoft-com:vml" Requires="v">
                  <p:oleObj spid="_x0000_s9254" name="" r:id="rId2" imgW="203200" imgH="190500" progId="Equation.KSEE3">
                    <p:embed/>
                  </p:oleObj>
                </mc:Choice>
                <mc:Fallback>
                  <p:oleObj name="" r:id="rId2" imgW="203200" imgH="190500" progId="Equation.KSEE3">
                    <p:embed/>
                    <p:pic>
                      <p:nvPicPr>
                        <p:cNvPr id="0" name="对象 40">
                          <a:hlinkClick r:id="" action="ppaction://ole?verb=0"/>
                        </p:cNvPr>
                        <p:cNvPicPr/>
                        <p:nvPr/>
                      </p:nvPicPr>
                      <p:blipFill>
                        <a:blip r:embed="rId3"/>
                        <a:stretch>
                          <a:fillRect/>
                        </a:stretch>
                      </p:blipFill>
                      <p:spPr>
                        <a:xfrm>
                          <a:off x="3865339" y="4160761"/>
                          <a:ext cx="693379" cy="327025"/>
                        </a:xfrm>
                        <a:prstGeom prst="rect">
                          <a:avLst/>
                        </a:prstGeom>
                      </p:spPr>
                    </p:pic>
                  </p:oleObj>
                </mc:Fallback>
              </mc:AlternateContent>
            </a:graphicData>
          </a:graphic>
        </p:graphicFrame>
      </p:grpSp>
      <p:sp>
        <p:nvSpPr>
          <p:cNvPr id="18" name="文本框 17"/>
          <p:cNvSpPr txBox="1"/>
          <p:nvPr/>
        </p:nvSpPr>
        <p:spPr>
          <a:xfrm>
            <a:off x="6969060" y="2058209"/>
            <a:ext cx="4457119" cy="3368871"/>
          </a:xfrm>
          <a:prstGeom prst="rect">
            <a:avLst/>
          </a:prstGeom>
          <a:noFill/>
        </p:spPr>
        <p:txBody>
          <a:bodyPr wrap="square" rtlCol="0">
            <a:spAutoFit/>
          </a:bodyPr>
          <a:lstStyle/>
          <a:p>
            <a:pPr>
              <a:lnSpc>
                <a:spcPct val="150000"/>
              </a:lnSpc>
            </a:pPr>
            <a:r>
              <a:rPr lang="zh-CN" altLang="en-US" dirty="0"/>
              <a:t>为进一步提高回归的效果，考虑特征构造，由于在以多项式为核的</a:t>
            </a:r>
            <a:r>
              <a:rPr lang="en-US" altLang="zh-CN" dirty="0"/>
              <a:t>SVR</a:t>
            </a:r>
            <a:r>
              <a:rPr lang="zh-CN" altLang="en-US" dirty="0"/>
              <a:t>算法中，一阶拟合最优。</a:t>
            </a:r>
            <a:endParaRPr lang="en-US" altLang="zh-CN" dirty="0"/>
          </a:p>
          <a:p>
            <a:pPr>
              <a:lnSpc>
                <a:spcPct val="150000"/>
              </a:lnSpc>
            </a:pPr>
            <a:r>
              <a:rPr lang="zh-CN" altLang="en-US" dirty="0"/>
              <a:t>因此，在构造了</a:t>
            </a:r>
            <a:r>
              <a:rPr lang="en-US" altLang="zh-CN" dirty="0"/>
              <a:t>4</a:t>
            </a:r>
            <a:r>
              <a:rPr lang="zh-CN" altLang="en-US" dirty="0"/>
              <a:t>阶共</a:t>
            </a:r>
            <a:r>
              <a:rPr lang="en-US" altLang="zh-CN" dirty="0"/>
              <a:t>16</a:t>
            </a:r>
            <a:r>
              <a:rPr lang="zh-CN" altLang="en-US" dirty="0"/>
              <a:t>维特征后，选用多元线性回归进行拟合，效果较未进行特征构造时更佳。</a:t>
            </a:r>
            <a:endParaRPr lang="en-US" altLang="zh-CN" dirty="0"/>
          </a:p>
          <a:p>
            <a:pPr>
              <a:lnSpc>
                <a:spcPct val="150000"/>
              </a:lnSpc>
            </a:pPr>
            <a:r>
              <a:rPr lang="zh-CN" altLang="en-US" dirty="0"/>
              <a:t>从而考虑使用特征构造后的数据重新进行高斯核尺度参数实验。</a:t>
            </a:r>
            <a:endParaRPr lang="zh-CN" altLang="en-US" dirty="0"/>
          </a:p>
        </p:txBody>
      </p:sp>
      <p:sp>
        <p:nvSpPr>
          <p:cNvPr id="12" name="文本框 11"/>
          <p:cNvSpPr txBox="1"/>
          <p:nvPr/>
        </p:nvSpPr>
        <p:spPr>
          <a:xfrm>
            <a:off x="1129036" y="2395610"/>
            <a:ext cx="2282778" cy="646331"/>
          </a:xfrm>
          <a:prstGeom prst="rect">
            <a:avLst/>
          </a:prstGeom>
          <a:noFill/>
        </p:spPr>
        <p:txBody>
          <a:bodyPr wrap="square" rtlCol="0">
            <a:spAutoFit/>
          </a:bodyPr>
          <a:lstStyle/>
          <a:p>
            <a:pPr algn="ctr"/>
            <a:r>
              <a:rPr lang="zh-CN" altLang="en-US" b="1" dirty="0"/>
              <a:t>特征构造前</a:t>
            </a:r>
            <a:endParaRPr lang="en-US" altLang="zh-CN" b="1" dirty="0"/>
          </a:p>
          <a:p>
            <a:pPr algn="ctr"/>
            <a:r>
              <a:rPr lang="en-US" altLang="zh-CN" b="1" dirty="0"/>
              <a:t>C=100</a:t>
            </a:r>
            <a:r>
              <a:rPr lang="zh-CN" altLang="en-US" b="1" dirty="0"/>
              <a:t>，</a:t>
            </a:r>
            <a:r>
              <a:rPr lang="en-US" altLang="zh-CN" b="1" dirty="0"/>
              <a:t>gamma=50</a:t>
            </a:r>
            <a:endParaRPr lang="zh-CN" altLang="en-US" b="1" dirty="0"/>
          </a:p>
        </p:txBody>
      </p:sp>
      <p:grpSp>
        <p:nvGrpSpPr>
          <p:cNvPr id="24" name="组合 23"/>
          <p:cNvGrpSpPr/>
          <p:nvPr/>
        </p:nvGrpSpPr>
        <p:grpSpPr>
          <a:xfrm>
            <a:off x="3176301" y="3308680"/>
            <a:ext cx="2893234" cy="1754326"/>
            <a:chOff x="3095334" y="2791174"/>
            <a:chExt cx="2893234" cy="1754326"/>
          </a:xfrm>
        </p:grpSpPr>
        <p:sp>
          <p:nvSpPr>
            <p:cNvPr id="25" name="文本框 24"/>
            <p:cNvSpPr txBox="1"/>
            <p:nvPr/>
          </p:nvSpPr>
          <p:spPr>
            <a:xfrm>
              <a:off x="3095334" y="2791174"/>
              <a:ext cx="2893234" cy="1754326"/>
            </a:xfrm>
            <a:prstGeom prst="rect">
              <a:avLst/>
            </a:prstGeom>
            <a:noFill/>
          </p:spPr>
          <p:txBody>
            <a:bodyPr wrap="square" rtlCol="0">
              <a:spAutoFit/>
            </a:bodyPr>
            <a:lstStyle/>
            <a:p>
              <a:pPr algn="ctr"/>
              <a:r>
                <a:rPr lang="zh-CN" altLang="en-US" dirty="0"/>
                <a:t>模型评估指标计算：</a:t>
              </a:r>
              <a:endParaRPr lang="zh-CN" altLang="en-US" dirty="0"/>
            </a:p>
            <a:p>
              <a:pPr algn="ctr"/>
              <a:r>
                <a:rPr lang="en-US" altLang="zh-CN" dirty="0"/>
                <a:t>MAE</a:t>
              </a:r>
              <a:r>
                <a:rPr lang="zh-CN" altLang="en-US" dirty="0"/>
                <a:t>: </a:t>
              </a:r>
              <a:r>
                <a:rPr lang="en-US" altLang="zh-CN" dirty="0"/>
                <a:t>2.8383</a:t>
              </a:r>
              <a:endParaRPr lang="zh-CN" altLang="en-US" dirty="0"/>
            </a:p>
            <a:p>
              <a:pPr algn="ctr"/>
              <a:r>
                <a:rPr lang="en-US" altLang="zh-CN" dirty="0"/>
                <a:t>MSE</a:t>
              </a:r>
              <a:r>
                <a:rPr lang="zh-CN" altLang="en-US" dirty="0"/>
                <a:t>:14.</a:t>
              </a:r>
              <a:r>
                <a:rPr lang="en-US" altLang="zh-CN" dirty="0"/>
                <a:t>4593</a:t>
              </a:r>
              <a:endParaRPr lang="zh-CN" altLang="en-US" dirty="0"/>
            </a:p>
            <a:p>
              <a:pPr algn="ctr"/>
              <a:r>
                <a:rPr lang="en-US" altLang="zh-CN" dirty="0"/>
                <a:t>RMSE</a:t>
              </a:r>
              <a:r>
                <a:rPr lang="zh-CN" altLang="en-US" dirty="0"/>
                <a:t>:3</a:t>
              </a:r>
              <a:r>
                <a:rPr lang="en-US" altLang="zh-CN" dirty="0"/>
                <a:t>.8025</a:t>
              </a:r>
              <a:endParaRPr lang="zh-CN" altLang="en-US" dirty="0"/>
            </a:p>
            <a:p>
              <a:pPr algn="ctr"/>
              <a:r>
                <a:rPr lang="en-US" altLang="zh-CN" dirty="0"/>
                <a:t>MAPE</a:t>
              </a:r>
              <a:r>
                <a:rPr lang="zh-CN" altLang="en-US" dirty="0"/>
                <a:t>:</a:t>
              </a:r>
              <a:r>
                <a:rPr lang="en-US" altLang="zh-CN" dirty="0"/>
                <a:t>4.2944</a:t>
              </a:r>
              <a:endParaRPr lang="zh-CN" altLang="en-US" dirty="0"/>
            </a:p>
            <a:p>
              <a:pPr algn="ctr"/>
              <a:r>
                <a:rPr lang="zh-CN" altLang="en-US" dirty="0"/>
                <a:t>          : 0.9</a:t>
              </a:r>
              <a:r>
                <a:rPr lang="en-US" altLang="zh-CN" dirty="0"/>
                <a:t>508</a:t>
              </a:r>
              <a:endParaRPr lang="zh-CN" altLang="en-US" dirty="0"/>
            </a:p>
          </p:txBody>
        </p:sp>
        <p:graphicFrame>
          <p:nvGraphicFramePr>
            <p:cNvPr id="26" name="对象 25">
              <a:hlinkClick r:id="" action="ppaction://ole?verb=0"/>
            </p:cNvPr>
            <p:cNvGraphicFramePr>
              <a:graphicFrameLocks noChangeAspect="1"/>
            </p:cNvGraphicFramePr>
            <p:nvPr/>
          </p:nvGraphicFramePr>
          <p:xfrm>
            <a:off x="3865339" y="4160761"/>
            <a:ext cx="693379" cy="327025"/>
          </p:xfrm>
          <a:graphic>
            <a:graphicData uri="http://schemas.openxmlformats.org/presentationml/2006/ole">
              <mc:AlternateContent xmlns:mc="http://schemas.openxmlformats.org/markup-compatibility/2006">
                <mc:Choice xmlns:v="urn:schemas-microsoft-com:vml" Requires="v">
                  <p:oleObj spid="_x0000_s9255" name="" r:id="rId4" imgW="203200" imgH="190500" progId="Equation.KSEE3">
                    <p:embed/>
                  </p:oleObj>
                </mc:Choice>
                <mc:Fallback>
                  <p:oleObj name="" r:id="rId4" imgW="203200" imgH="190500" progId="Equation.KSEE3">
                    <p:embed/>
                    <p:pic>
                      <p:nvPicPr>
                        <p:cNvPr id="0" name="对象 40">
                          <a:hlinkClick r:id="" action="ppaction://ole?verb=0"/>
                        </p:cNvPr>
                        <p:cNvPicPr/>
                        <p:nvPr/>
                      </p:nvPicPr>
                      <p:blipFill>
                        <a:blip r:embed="rId3"/>
                        <a:stretch>
                          <a:fillRect/>
                        </a:stretch>
                      </p:blipFill>
                      <p:spPr>
                        <a:xfrm>
                          <a:off x="3865339" y="4160761"/>
                          <a:ext cx="693379" cy="327025"/>
                        </a:xfrm>
                        <a:prstGeom prst="rect">
                          <a:avLst/>
                        </a:prstGeom>
                      </p:spPr>
                    </p:pic>
                  </p:oleObj>
                </mc:Fallback>
              </mc:AlternateContent>
            </a:graphicData>
          </a:graphic>
        </p:graphicFrame>
      </p:grpSp>
      <p:sp>
        <p:nvSpPr>
          <p:cNvPr id="27" name="文本框 26"/>
          <p:cNvSpPr txBox="1"/>
          <p:nvPr/>
        </p:nvSpPr>
        <p:spPr>
          <a:xfrm>
            <a:off x="3330729" y="2370906"/>
            <a:ext cx="2584379" cy="646331"/>
          </a:xfrm>
          <a:prstGeom prst="rect">
            <a:avLst/>
          </a:prstGeom>
          <a:noFill/>
        </p:spPr>
        <p:txBody>
          <a:bodyPr wrap="square" rtlCol="0">
            <a:spAutoFit/>
          </a:bodyPr>
          <a:lstStyle/>
          <a:p>
            <a:pPr algn="ctr"/>
            <a:r>
              <a:rPr lang="zh-CN" altLang="en-US" b="1" dirty="0"/>
              <a:t>特征构造后</a:t>
            </a:r>
            <a:endParaRPr lang="en-US" altLang="zh-CN" b="1" dirty="0"/>
          </a:p>
          <a:p>
            <a:pPr algn="ctr"/>
            <a:r>
              <a:rPr lang="en-US" altLang="zh-CN" b="1" dirty="0"/>
              <a:t>C=100</a:t>
            </a:r>
            <a:r>
              <a:rPr lang="zh-CN" altLang="en-US" b="1" dirty="0"/>
              <a:t>，</a:t>
            </a:r>
            <a:r>
              <a:rPr lang="en-US" altLang="zh-CN" b="1" dirty="0"/>
              <a:t>gamma=0.01</a:t>
            </a:r>
            <a:endParaRPr lang="zh-CN" altLang="en-US" b="1" dirty="0"/>
          </a:p>
        </p:txBody>
      </p:sp>
      <p:sp>
        <p:nvSpPr>
          <p:cNvPr id="28" name="文本框 27"/>
          <p:cNvSpPr txBox="1"/>
          <p:nvPr/>
        </p:nvSpPr>
        <p:spPr>
          <a:xfrm>
            <a:off x="1477529" y="6053457"/>
            <a:ext cx="9217024" cy="369332"/>
          </a:xfrm>
          <a:prstGeom prst="rect">
            <a:avLst/>
          </a:prstGeom>
          <a:noFill/>
        </p:spPr>
        <p:txBody>
          <a:bodyPr vert="horz" wrap="square" rtlCol="0">
            <a:spAutoFit/>
          </a:bodyPr>
          <a:lstStyle/>
          <a:p>
            <a:pPr algn="ctr"/>
            <a:r>
              <a:rPr lang="zh-CN" altLang="en-US" b="1" dirty="0">
                <a:solidFill>
                  <a:srgbClr val="C00000"/>
                </a:solidFill>
              </a:rPr>
              <a:t>就该数据而言</a:t>
            </a:r>
            <a:r>
              <a:rPr lang="zh-CN" altLang="en-US" b="1">
                <a:solidFill>
                  <a:srgbClr val="C00000"/>
                </a:solidFill>
              </a:rPr>
              <a:t>，对数据</a:t>
            </a:r>
            <a:r>
              <a:rPr lang="zh-CN" altLang="en-US" b="1" dirty="0">
                <a:solidFill>
                  <a:srgbClr val="C00000"/>
                </a:solidFill>
              </a:rPr>
              <a:t>进行特征构造，没有提升数据拟合效果</a:t>
            </a:r>
            <a:r>
              <a:rPr lang="zh-CN" altLang="en-US" dirty="0">
                <a:solidFill>
                  <a:srgbClr val="C00000"/>
                </a:solidFill>
              </a:rPr>
              <a:t>。</a:t>
            </a:r>
            <a:endParaRPr lang="zh-CN" altLang="en-US" dirty="0">
              <a:solidFill>
                <a:srgbClr val="C00000"/>
              </a:solidFill>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45"/>
                                        </p:tgtEl>
                                        <p:attrNameLst>
                                          <p:attrName>style.visibility</p:attrName>
                                        </p:attrNameLst>
                                      </p:cBhvr>
                                      <p:to>
                                        <p:strVal val="visible"/>
                                      </p:to>
                                    </p:set>
                                    <p:animEffect transition="in" filter="fade">
                                      <p:cBhvr>
                                        <p:cTn id="11" dur="1000"/>
                                        <p:tgtEl>
                                          <p:spTgt spid="145"/>
                                        </p:tgtEl>
                                      </p:cBhvr>
                                    </p:animEffect>
                                    <p:anim calcmode="lin" valueType="num">
                                      <p:cBhvr>
                                        <p:cTn id="12" dur="1000" fill="hold"/>
                                        <p:tgtEl>
                                          <p:spTgt spid="145"/>
                                        </p:tgtEl>
                                        <p:attrNameLst>
                                          <p:attrName>ppt_x</p:attrName>
                                        </p:attrNameLst>
                                      </p:cBhvr>
                                      <p:tavLst>
                                        <p:tav tm="0">
                                          <p:val>
                                            <p:strVal val="#ppt_x"/>
                                          </p:val>
                                        </p:tav>
                                        <p:tav tm="100000">
                                          <p:val>
                                            <p:strVal val="#ppt_x"/>
                                          </p:val>
                                        </p:tav>
                                      </p:tavLst>
                                    </p:anim>
                                    <p:anim calcmode="lin" valueType="num">
                                      <p:cBhvr>
                                        <p:cTn id="13" dur="1000" fill="hold"/>
                                        <p:tgtEl>
                                          <p:spTgt spid="145"/>
                                        </p:tgtEl>
                                        <p:attrNameLst>
                                          <p:attrName>ppt_y</p:attrName>
                                        </p:attrNameLst>
                                      </p:cBhvr>
                                      <p:tavLst>
                                        <p:tav tm="0">
                                          <p:val>
                                            <p:strVal val="#ppt_y+.1"/>
                                          </p:val>
                                        </p:tav>
                                        <p:tav tm="100000">
                                          <p:val>
                                            <p:strVal val="#ppt_y"/>
                                          </p:val>
                                        </p:tav>
                                      </p:tavLst>
                                    </p:anim>
                                  </p:childTnLst>
                                </p:cTn>
                              </p:par>
                              <p:par>
                                <p:cTn id="14" presetID="1"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45" grpId="0" bldLvl="0" animBg="1"/>
      <p:bldP spid="18" grpId="0"/>
      <p:bldP spid="28" grpId="0"/>
      <p:bldP spid="28"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70" name="梯形 68"/>
          <p:cNvSpPr/>
          <p:nvPr/>
        </p:nvSpPr>
        <p:spPr>
          <a:xfrm flipV="1">
            <a:off x="1239569" y="1700439"/>
            <a:ext cx="9558000" cy="3684896"/>
          </a:xfrm>
          <a:prstGeom prst="trapezoid">
            <a:avLst>
              <a:gd name="adj" fmla="val 2291"/>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271" name="矩形 69"/>
          <p:cNvSpPr/>
          <p:nvPr/>
        </p:nvSpPr>
        <p:spPr>
          <a:xfrm>
            <a:off x="1460564" y="1585931"/>
            <a:ext cx="9337183" cy="3683358"/>
          </a:xfrm>
          <a:prstGeom prst="rect">
            <a:avLst/>
          </a:prstGeom>
          <a:solidFill>
            <a:srgbClr val="F2942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272" name="矩形 70"/>
          <p:cNvSpPr/>
          <p:nvPr/>
        </p:nvSpPr>
        <p:spPr bwMode="auto">
          <a:xfrm>
            <a:off x="8234317" y="764704"/>
            <a:ext cx="2105920" cy="1527947"/>
          </a:xfrm>
          <a:prstGeom prst="rect">
            <a:avLst/>
          </a:prstGeom>
          <a:blipFill>
            <a:blip r:embed="rId1" cstate="print"/>
            <a:srcRect/>
            <a:stretch>
              <a:fillRect/>
            </a:stretch>
          </a:blipFill>
          <a:ln w="3175">
            <a:solidFill>
              <a:srgbClr val="5F5F5F"/>
            </a:solidFill>
            <a:miter lim="800000"/>
          </a:ln>
        </p:spPr>
        <p:txBody>
          <a:bodyPr vert="horz" wrap="square" lIns="121912" tIns="60956" rIns="121912" bIns="60956" numCol="1" rtlCol="0" anchor="t" anchorCtr="0" compatLnSpc="1"/>
          <a:lstStyle/>
          <a:p>
            <a:pPr defTabSz="1219200" fontAlgn="base">
              <a:spcBef>
                <a:spcPct val="0"/>
              </a:spcBef>
              <a:spcAft>
                <a:spcPct val="0"/>
              </a:spcAft>
            </a:pPr>
            <a:endParaRPr lang="zh-CN" altLang="en-US" sz="2400">
              <a:latin typeface="Arial" panose="020B0604020202020204" pitchFamily="34" charset="0"/>
              <a:ea typeface="宋体" panose="02010600030101010101" pitchFamily="2" charset="-122"/>
            </a:endParaRPr>
          </a:p>
        </p:txBody>
      </p:sp>
      <p:sp>
        <p:nvSpPr>
          <p:cNvPr id="1049273" name="TextBox 9"/>
          <p:cNvSpPr>
            <a:spLocks noChangeArrowheads="1"/>
          </p:cNvSpPr>
          <p:nvPr/>
        </p:nvSpPr>
        <p:spPr bwMode="auto">
          <a:xfrm>
            <a:off x="1879060" y="3121671"/>
            <a:ext cx="8461177" cy="838200"/>
          </a:xfrm>
          <a:prstGeom prst="rect">
            <a:avLst/>
          </a:prstGeom>
          <a:noFill/>
          <a:ln>
            <a:noFill/>
          </a:ln>
        </p:spPr>
        <p:txBody>
          <a:bodyPr wrap="square" lIns="121912" tIns="60956" rIns="121912" bIns="6095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ts val="2200"/>
              </a:lnSpc>
              <a:spcAft>
                <a:spcPts val="1200"/>
              </a:spcAft>
            </a:pPr>
            <a:endParaRPr lang="en-US" altLang="zh-CN" sz="14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ts val="2200"/>
              </a:lnSpc>
              <a:spcAft>
                <a:spcPts val="1200"/>
              </a:spcAft>
            </a:pPr>
            <a:endParaRPr lang="en-US" altLang="zh-CN" sz="1465"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49274" name="矩形 74"/>
          <p:cNvSpPr/>
          <p:nvPr/>
        </p:nvSpPr>
        <p:spPr>
          <a:xfrm>
            <a:off x="-23093" y="6813376"/>
            <a:ext cx="12218268" cy="72008"/>
          </a:xfrm>
          <a:prstGeom prst="rect">
            <a:avLst/>
          </a:prstGeom>
          <a:solidFill>
            <a:srgbClr val="F29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275" name="文本框 1"/>
          <p:cNvSpPr txBox="1"/>
          <p:nvPr/>
        </p:nvSpPr>
        <p:spPr>
          <a:xfrm>
            <a:off x="3433291" y="2767965"/>
            <a:ext cx="6029960" cy="1322070"/>
          </a:xfrm>
          <a:prstGeom prst="rect">
            <a:avLst/>
          </a:prstGeom>
          <a:noFill/>
        </p:spPr>
        <p:txBody>
          <a:bodyPr wrap="square" rtlCol="0">
            <a:spAutoFit/>
          </a:bodyPr>
          <a:lstStyle/>
          <a:p>
            <a:r>
              <a:rPr lang="zh-CN" altLang="en-US" sz="8000" b="1" dirty="0"/>
              <a:t>谢谢观看</a:t>
            </a:r>
            <a:endParaRPr lang="zh-CN" altLang="en-US" sz="8000" b="1" dirty="0"/>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1049271"/>
                                        </p:tgtEl>
                                        <p:attrNameLst>
                                          <p:attrName>style.visibility</p:attrName>
                                        </p:attrNameLst>
                                      </p:cBhvr>
                                      <p:to>
                                        <p:strVal val="visible"/>
                                      </p:to>
                                    </p:set>
                                    <p:animEffect transition="in" filter="barn(outHorizontal)">
                                      <p:cBhvr>
                                        <p:cTn id="7" dur="500"/>
                                        <p:tgtEl>
                                          <p:spTgt spid="1049271"/>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049270"/>
                                        </p:tgtEl>
                                        <p:attrNameLst>
                                          <p:attrName>style.visibility</p:attrName>
                                        </p:attrNameLst>
                                      </p:cBhvr>
                                      <p:to>
                                        <p:strVal val="visible"/>
                                      </p:to>
                                    </p:set>
                                    <p:animEffect transition="in" filter="fade">
                                      <p:cBhvr>
                                        <p:cTn id="11" dur="1000"/>
                                        <p:tgtEl>
                                          <p:spTgt spid="1049270"/>
                                        </p:tgtEl>
                                      </p:cBhvr>
                                    </p:animEffect>
                                    <p:anim calcmode="lin" valueType="num">
                                      <p:cBhvr>
                                        <p:cTn id="12" dur="1000" fill="hold"/>
                                        <p:tgtEl>
                                          <p:spTgt spid="1049270"/>
                                        </p:tgtEl>
                                        <p:attrNameLst>
                                          <p:attrName>ppt_x</p:attrName>
                                        </p:attrNameLst>
                                      </p:cBhvr>
                                      <p:tavLst>
                                        <p:tav tm="0">
                                          <p:val>
                                            <p:strVal val="#ppt_x"/>
                                          </p:val>
                                        </p:tav>
                                        <p:tav tm="100000">
                                          <p:val>
                                            <p:strVal val="#ppt_x"/>
                                          </p:val>
                                        </p:tav>
                                      </p:tavLst>
                                    </p:anim>
                                    <p:anim calcmode="lin" valueType="num">
                                      <p:cBhvr>
                                        <p:cTn id="13" dur="1000" fill="hold"/>
                                        <p:tgtEl>
                                          <p:spTgt spid="1049270"/>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4" presetClass="entr" presetSubtype="10" fill="hold" grpId="0" nodeType="afterEffect">
                                  <p:stCondLst>
                                    <p:cond delay="0"/>
                                  </p:stCondLst>
                                  <p:childTnLst>
                                    <p:set>
                                      <p:cBhvr>
                                        <p:cTn id="16" dur="1" fill="hold">
                                          <p:stCondLst>
                                            <p:cond delay="0"/>
                                          </p:stCondLst>
                                        </p:cTn>
                                        <p:tgtEl>
                                          <p:spTgt spid="1049273"/>
                                        </p:tgtEl>
                                        <p:attrNameLst>
                                          <p:attrName>style.visibility</p:attrName>
                                        </p:attrNameLst>
                                      </p:cBhvr>
                                      <p:to>
                                        <p:strVal val="visible"/>
                                      </p:to>
                                    </p:set>
                                    <p:animEffect transition="in" filter="randombar(horizontal)">
                                      <p:cBhvr>
                                        <p:cTn id="17" dur="1000"/>
                                        <p:tgtEl>
                                          <p:spTgt spid="1049273"/>
                                        </p:tgtEl>
                                      </p:cBhvr>
                                    </p:animEffect>
                                  </p:childTnLst>
                                </p:cTn>
                              </p:par>
                            </p:childTnLst>
                          </p:cTn>
                        </p:par>
                        <p:par>
                          <p:cTn id="18" fill="hold">
                            <p:stCondLst>
                              <p:cond delay="2500"/>
                            </p:stCondLst>
                            <p:childTnLst>
                              <p:par>
                                <p:cTn id="19" presetID="52" presetClass="entr" presetSubtype="0" fill="hold" grpId="0" nodeType="afterEffect">
                                  <p:stCondLst>
                                    <p:cond delay="0"/>
                                  </p:stCondLst>
                                  <p:childTnLst>
                                    <p:set>
                                      <p:cBhvr>
                                        <p:cTn id="20" dur="1" fill="hold">
                                          <p:stCondLst>
                                            <p:cond delay="0"/>
                                          </p:stCondLst>
                                        </p:cTn>
                                        <p:tgtEl>
                                          <p:spTgt spid="1049272"/>
                                        </p:tgtEl>
                                        <p:attrNameLst>
                                          <p:attrName>style.visibility</p:attrName>
                                        </p:attrNameLst>
                                      </p:cBhvr>
                                      <p:to>
                                        <p:strVal val="visible"/>
                                      </p:to>
                                    </p:set>
                                    <p:animScale>
                                      <p:cBhvr>
                                        <p:cTn id="21" dur="500" decel="50000" fill="hold">
                                          <p:stCondLst>
                                            <p:cond delay="0"/>
                                          </p:stCondLst>
                                        </p:cTn>
                                        <p:tgtEl>
                                          <p:spTgt spid="104927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2" dur="500" decel="50000" fill="hold">
                                          <p:stCondLst>
                                            <p:cond delay="0"/>
                                          </p:stCondLst>
                                        </p:cTn>
                                        <p:tgtEl>
                                          <p:spTgt spid="1049272"/>
                                        </p:tgtEl>
                                        <p:attrNameLst>
                                          <p:attrName>ppt_x</p:attrName>
                                          <p:attrName>ppt_y</p:attrName>
                                        </p:attrNameLst>
                                      </p:cBhvr>
                                      <p:rCtr x="0" y="0"/>
                                    </p:animMotion>
                                    <p:animEffect>
                                      <p:cBhvr>
                                        <p:cTn id="23" dur="500"/>
                                        <p:tgtEl>
                                          <p:spTgt spid="1049272"/>
                                        </p:tgtEl>
                                      </p:cBhvr>
                                    </p:animEffect>
                                  </p:childTnLst>
                                </p:cTn>
                              </p:par>
                            </p:childTnLst>
                          </p:cTn>
                        </p:par>
                        <p:par>
                          <p:cTn id="24" fill="hold">
                            <p:stCondLst>
                              <p:cond delay="3000"/>
                            </p:stCondLst>
                            <p:childTnLst>
                              <p:par>
                                <p:cTn id="25" presetID="2" presetClass="entr" presetSubtype="4" fill="hold" grpId="0" nodeType="afterEffect">
                                  <p:stCondLst>
                                    <p:cond delay="0"/>
                                  </p:stCondLst>
                                  <p:childTnLst>
                                    <p:set>
                                      <p:cBhvr>
                                        <p:cTn id="26" dur="1" fill="hold">
                                          <p:stCondLst>
                                            <p:cond delay="0"/>
                                          </p:stCondLst>
                                        </p:cTn>
                                        <p:tgtEl>
                                          <p:spTgt spid="1049274"/>
                                        </p:tgtEl>
                                        <p:attrNameLst>
                                          <p:attrName>style.visibility</p:attrName>
                                        </p:attrNameLst>
                                      </p:cBhvr>
                                      <p:to>
                                        <p:strVal val="visible"/>
                                      </p:to>
                                    </p:set>
                                    <p:anim calcmode="lin" valueType="num">
                                      <p:cBhvr additive="base">
                                        <p:cTn id="27" dur="500" fill="hold"/>
                                        <p:tgtEl>
                                          <p:spTgt spid="1049274"/>
                                        </p:tgtEl>
                                        <p:attrNameLst>
                                          <p:attrName>ppt_x</p:attrName>
                                        </p:attrNameLst>
                                      </p:cBhvr>
                                      <p:tavLst>
                                        <p:tav tm="0">
                                          <p:val>
                                            <p:strVal val="#ppt_x"/>
                                          </p:val>
                                        </p:tav>
                                        <p:tav tm="100000">
                                          <p:val>
                                            <p:strVal val="#ppt_x"/>
                                          </p:val>
                                        </p:tav>
                                      </p:tavLst>
                                    </p:anim>
                                    <p:anim calcmode="lin" valueType="num">
                                      <p:cBhvr additive="base">
                                        <p:cTn id="28" dur="500" fill="hold"/>
                                        <p:tgtEl>
                                          <p:spTgt spid="10492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70" grpId="0" animBg="1"/>
      <p:bldP spid="1049271" grpId="0" bldLvl="0" animBg="1"/>
      <p:bldP spid="1049272" grpId="0" animBg="1"/>
      <p:bldP spid="1049273" grpId="0"/>
      <p:bldP spid="104927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4"/>
          <p:cNvPicPr>
            <a:picLocks noChangeAspect="1"/>
          </p:cNvPicPr>
          <p:nvPr/>
        </p:nvPicPr>
        <p:blipFill>
          <a:blip r:embed="rId1"/>
          <a:stretch>
            <a:fillRect/>
          </a:stretch>
        </p:blipFill>
        <p:spPr>
          <a:xfrm>
            <a:off x="-23093" y="-24225"/>
            <a:ext cx="12192826" cy="1006539"/>
          </a:xfrm>
          <a:prstGeom prst="rect">
            <a:avLst/>
          </a:prstGeom>
        </p:spPr>
      </p:pic>
      <p:sp>
        <p:nvSpPr>
          <p:cNvPr id="1048697" name="矩形 2"/>
          <p:cNvSpPr/>
          <p:nvPr/>
        </p:nvSpPr>
        <p:spPr>
          <a:xfrm>
            <a:off x="-23093" y="6813376"/>
            <a:ext cx="12218268" cy="72008"/>
          </a:xfrm>
          <a:prstGeom prst="rect">
            <a:avLst/>
          </a:prstGeom>
          <a:solidFill>
            <a:srgbClr val="F29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98" name="标题 3"/>
          <p:cNvSpPr>
            <a:spLocks noGrp="1"/>
          </p:cNvSpPr>
          <p:nvPr>
            <p:ph type="title"/>
          </p:nvPr>
        </p:nvSpPr>
        <p:spPr>
          <a:xfrm>
            <a:off x="408940" y="66675"/>
            <a:ext cx="3536950" cy="554355"/>
          </a:xfrm>
        </p:spPr>
        <p:txBody>
          <a:bodyPr>
            <a:noAutofit/>
          </a:bodyPr>
          <a:lstStyle/>
          <a:p>
            <a:pPr algn="l"/>
            <a:r>
              <a:rPr lang="zh-CN" altLang="en-US" sz="2800" dirty="0">
                <a:solidFill>
                  <a:schemeClr val="bg1"/>
                </a:solidFill>
                <a:latin typeface="微软雅黑" panose="020B0503020204020204" pitchFamily="34" charset="-122"/>
                <a:ea typeface="微软雅黑" panose="020B0503020204020204" pitchFamily="34" charset="-122"/>
              </a:rPr>
              <a:t>线性可分支持向量机</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048699" name="文本框 1"/>
          <p:cNvSpPr txBox="1"/>
          <p:nvPr/>
        </p:nvSpPr>
        <p:spPr>
          <a:xfrm>
            <a:off x="852743" y="1000308"/>
            <a:ext cx="8140700" cy="1845377"/>
          </a:xfrm>
          <a:prstGeom prst="rect">
            <a:avLst/>
          </a:prstGeom>
          <a:noFill/>
        </p:spPr>
        <p:txBody>
          <a:bodyPr wrap="square" rtlCol="0">
            <a:spAutoFit/>
          </a:bodyPr>
          <a:lstStyle/>
          <a:p>
            <a:pPr>
              <a:lnSpc>
                <a:spcPct val="150000"/>
              </a:lnSpc>
            </a:pPr>
            <a:r>
              <a:rPr lang="zh-CN" altLang="en-US" sz="2400" b="1" dirty="0"/>
              <a:t>线性可分支持向量机算法原理：</a:t>
            </a:r>
            <a:endParaRPr lang="en-US" altLang="zh-CN" sz="2400" b="1" dirty="0"/>
          </a:p>
          <a:p>
            <a:pPr>
              <a:lnSpc>
                <a:spcPct val="150000"/>
              </a:lnSpc>
            </a:pPr>
            <a:r>
              <a:rPr lang="zh-CN" altLang="en-US" dirty="0"/>
              <a:t>找到一个可以正确分类数据的间隔最大的超平面S：ωx+b=0，所谓间隔，可以理解为实例点到超平面最小的距离，所以SVM找的是把数据正确分隔的最开的超平面。</a:t>
            </a:r>
            <a:endParaRPr lang="zh-CN" altLang="en-US" dirty="0"/>
          </a:p>
        </p:txBody>
      </p:sp>
      <p:sp>
        <p:nvSpPr>
          <p:cNvPr id="1048702" name="文本框 14"/>
          <p:cNvSpPr txBox="1"/>
          <p:nvPr/>
        </p:nvSpPr>
        <p:spPr>
          <a:xfrm>
            <a:off x="6320381" y="2938075"/>
            <a:ext cx="1649414" cy="369332"/>
          </a:xfrm>
          <a:prstGeom prst="rect">
            <a:avLst/>
          </a:prstGeom>
          <a:noFill/>
        </p:spPr>
        <p:txBody>
          <a:bodyPr wrap="square" rtlCol="0">
            <a:spAutoFit/>
          </a:bodyPr>
          <a:lstStyle/>
          <a:p>
            <a:r>
              <a:rPr lang="zh-CN" altLang="en-US" dirty="0"/>
              <a:t>           最小化</a:t>
            </a:r>
            <a:endParaRPr lang="zh-CN" altLang="en-US" dirty="0"/>
          </a:p>
        </p:txBody>
      </p:sp>
      <p:graphicFrame>
        <p:nvGraphicFramePr>
          <p:cNvPr id="4194304" name="对象 19">
            <a:hlinkClick r:id="" action="ppaction://ole?verb=0"/>
          </p:cNvPr>
          <p:cNvGraphicFramePr>
            <a:graphicFrameLocks noChangeAspect="1"/>
          </p:cNvGraphicFramePr>
          <p:nvPr/>
        </p:nvGraphicFramePr>
        <p:xfrm>
          <a:off x="7677440" y="2862391"/>
          <a:ext cx="1560195" cy="502920"/>
        </p:xfrm>
        <a:graphic>
          <a:graphicData uri="http://schemas.openxmlformats.org/presentationml/2006/ole">
            <mc:AlternateContent xmlns:mc="http://schemas.openxmlformats.org/markup-compatibility/2006">
              <mc:Choice xmlns:v="urn:schemas-microsoft-com:vml" Requires="v">
                <p:oleObj spid="_x0000_s1372" name="" r:id="rId2" imgW="1002665" imgH="393700" progId="Equation.KSEE3">
                  <p:embed/>
                </p:oleObj>
              </mc:Choice>
              <mc:Fallback>
                <p:oleObj name="" r:id="rId2" imgW="1002665" imgH="393700" progId="Equation.KSEE3">
                  <p:embed/>
                  <p:pic>
                    <p:nvPicPr>
                      <p:cNvPr id="0" name="图片 1028"/>
                      <p:cNvPicPr/>
                      <p:nvPr/>
                    </p:nvPicPr>
                    <p:blipFill>
                      <a:blip r:embed="rId3"/>
                      <a:stretch>
                        <a:fillRect/>
                      </a:stretch>
                    </p:blipFill>
                    <p:spPr>
                      <a:xfrm>
                        <a:off x="7677440" y="2862391"/>
                        <a:ext cx="1560195" cy="502920"/>
                      </a:xfrm>
                      <a:prstGeom prst="rect">
                        <a:avLst/>
                      </a:prstGeom>
                    </p:spPr>
                  </p:pic>
                </p:oleObj>
              </mc:Fallback>
            </mc:AlternateContent>
          </a:graphicData>
        </a:graphic>
      </p:graphicFrame>
      <p:sp>
        <p:nvSpPr>
          <p:cNvPr id="1048703" name="对象 20">
            <a:hlinkClick r:id="" action="ppaction://ole?verb=0"/>
          </p:cNvPr>
          <p:cNvSpPr txBox="1">
            <a:spLocks noRot="1" noChangeAspect="1" noMove="1" noResize="1" noEditPoints="1" noAdjustHandles="1" noChangeArrowheads="1" noChangeShapeType="1" noTextEdit="1"/>
          </p:cNvSpPr>
          <p:nvPr/>
        </p:nvSpPr>
        <p:spPr>
          <a:xfrm>
            <a:off x="872632" y="3398412"/>
            <a:ext cx="2667000" cy="352425"/>
          </a:xfrm>
          <a:prstGeom prst="rect">
            <a:avLst/>
          </a:prstGeom>
          <a:blipFill rotWithShape="1">
            <a:blip r:embed="rId4"/>
            <a:stretch>
              <a:fillRect/>
            </a:stretch>
          </a:blipFill>
        </p:spPr>
        <p:txBody>
          <a:bodyPr/>
          <a:lstStyle/>
          <a:p>
            <a:r>
              <a:rPr lang="zh-CN" altLang="en-US">
                <a:noFill/>
              </a:rPr>
              <a:t> </a:t>
            </a:r>
            <a:endParaRPr lang="zh-CN" altLang="en-US">
              <a:noFill/>
            </a:endParaRPr>
          </a:p>
        </p:txBody>
      </p:sp>
      <p:sp>
        <p:nvSpPr>
          <p:cNvPr id="1048704" name="文本框 21"/>
          <p:cNvSpPr txBox="1"/>
          <p:nvPr/>
        </p:nvSpPr>
        <p:spPr>
          <a:xfrm>
            <a:off x="3397775" y="3333583"/>
            <a:ext cx="1834515" cy="368300"/>
          </a:xfrm>
          <a:prstGeom prst="rect">
            <a:avLst/>
          </a:prstGeom>
          <a:noFill/>
        </p:spPr>
        <p:txBody>
          <a:bodyPr wrap="square" rtlCol="0">
            <a:spAutoFit/>
          </a:bodyPr>
          <a:lstStyle/>
          <a:p>
            <a:r>
              <a:rPr lang="zh-CN" altLang="en-US" dirty="0"/>
              <a:t>求的最优解</a:t>
            </a:r>
            <a:endParaRPr lang="zh-CN" altLang="en-US" dirty="0"/>
          </a:p>
        </p:txBody>
      </p:sp>
      <p:graphicFrame>
        <p:nvGraphicFramePr>
          <p:cNvPr id="4194305" name="对象 22">
            <a:hlinkClick r:id="" action="ppaction://ole?verb=0"/>
          </p:cNvPr>
          <p:cNvGraphicFramePr>
            <a:graphicFrameLocks noChangeAspect="1"/>
          </p:cNvGraphicFramePr>
          <p:nvPr/>
        </p:nvGraphicFramePr>
        <p:xfrm>
          <a:off x="4687471" y="3272834"/>
          <a:ext cx="625475" cy="431800"/>
        </p:xfrm>
        <a:graphic>
          <a:graphicData uri="http://schemas.openxmlformats.org/presentationml/2006/ole">
            <mc:AlternateContent xmlns:mc="http://schemas.openxmlformats.org/markup-compatibility/2006">
              <mc:Choice xmlns:v="urn:schemas-microsoft-com:vml" Requires="v">
                <p:oleObj spid="_x0000_s1373" name="" r:id="rId5" imgW="381000" imgH="228600" progId="Equation.KSEE3">
                  <p:embed/>
                </p:oleObj>
              </mc:Choice>
              <mc:Fallback>
                <p:oleObj name="" r:id="rId5" imgW="381000" imgH="228600" progId="Equation.KSEE3">
                  <p:embed/>
                  <p:pic>
                    <p:nvPicPr>
                      <p:cNvPr id="0" name="图片 1030"/>
                      <p:cNvPicPr/>
                      <p:nvPr/>
                    </p:nvPicPr>
                    <p:blipFill>
                      <a:blip r:embed="rId6"/>
                      <a:stretch>
                        <a:fillRect/>
                      </a:stretch>
                    </p:blipFill>
                    <p:spPr>
                      <a:xfrm>
                        <a:off x="4687471" y="3272834"/>
                        <a:ext cx="625475" cy="431800"/>
                      </a:xfrm>
                      <a:prstGeom prst="rect">
                        <a:avLst/>
                      </a:prstGeom>
                    </p:spPr>
                  </p:pic>
                </p:oleObj>
              </mc:Fallback>
            </mc:AlternateContent>
          </a:graphicData>
        </a:graphic>
      </p:graphicFrame>
      <p:sp>
        <p:nvSpPr>
          <p:cNvPr id="1048705" name="文本框 23"/>
          <p:cNvSpPr txBox="1"/>
          <p:nvPr/>
        </p:nvSpPr>
        <p:spPr>
          <a:xfrm>
            <a:off x="5312946" y="3329064"/>
            <a:ext cx="1889125" cy="368300"/>
          </a:xfrm>
          <a:prstGeom prst="rect">
            <a:avLst/>
          </a:prstGeom>
          <a:noFill/>
        </p:spPr>
        <p:txBody>
          <a:bodyPr wrap="square" rtlCol="0">
            <a:spAutoFit/>
          </a:bodyPr>
          <a:lstStyle/>
          <a:p>
            <a:r>
              <a:rPr lang="zh-CN" altLang="en-US" dirty="0"/>
              <a:t>得到分离超平面</a:t>
            </a:r>
            <a:endParaRPr lang="zh-CN" altLang="en-US" dirty="0"/>
          </a:p>
        </p:txBody>
      </p:sp>
      <p:graphicFrame>
        <p:nvGraphicFramePr>
          <p:cNvPr id="4194306" name="对象 24">
            <a:hlinkClick r:id="" action="ppaction://ole?verb=0"/>
          </p:cNvPr>
          <p:cNvGraphicFramePr>
            <a:graphicFrameLocks noChangeAspect="1"/>
          </p:cNvGraphicFramePr>
          <p:nvPr/>
        </p:nvGraphicFramePr>
        <p:xfrm>
          <a:off x="7113179" y="3357810"/>
          <a:ext cx="1157605" cy="294005"/>
        </p:xfrm>
        <a:graphic>
          <a:graphicData uri="http://schemas.openxmlformats.org/presentationml/2006/ole">
            <mc:AlternateContent xmlns:mc="http://schemas.openxmlformats.org/markup-compatibility/2006">
              <mc:Choice xmlns:v="urn:schemas-microsoft-com:vml" Requires="v">
                <p:oleObj spid="_x0000_s1374" name="" r:id="rId7" imgW="800100" imgH="203200" progId="Equation.KSEE3">
                  <p:embed/>
                </p:oleObj>
              </mc:Choice>
              <mc:Fallback>
                <p:oleObj name="" r:id="rId7" imgW="800100" imgH="203200" progId="Equation.KSEE3">
                  <p:embed/>
                  <p:pic>
                    <p:nvPicPr>
                      <p:cNvPr id="0" name="图片 1031"/>
                      <p:cNvPicPr/>
                      <p:nvPr/>
                    </p:nvPicPr>
                    <p:blipFill>
                      <a:blip r:embed="rId8"/>
                      <a:stretch>
                        <a:fillRect/>
                      </a:stretch>
                    </p:blipFill>
                    <p:spPr>
                      <a:xfrm>
                        <a:off x="7113179" y="3357810"/>
                        <a:ext cx="1157605" cy="294005"/>
                      </a:xfrm>
                      <a:prstGeom prst="rect">
                        <a:avLst/>
                      </a:prstGeom>
                    </p:spPr>
                  </p:pic>
                </p:oleObj>
              </mc:Fallback>
            </mc:AlternateContent>
          </a:graphicData>
        </a:graphic>
      </p:graphicFrame>
      <p:sp>
        <p:nvSpPr>
          <p:cNvPr id="1048706" name="文本框 25"/>
          <p:cNvSpPr txBox="1"/>
          <p:nvPr/>
        </p:nvSpPr>
        <p:spPr>
          <a:xfrm>
            <a:off x="852743" y="3758952"/>
            <a:ext cx="2025650" cy="368300"/>
          </a:xfrm>
          <a:prstGeom prst="rect">
            <a:avLst/>
          </a:prstGeom>
          <a:noFill/>
        </p:spPr>
        <p:txBody>
          <a:bodyPr wrap="square" rtlCol="0">
            <a:spAutoFit/>
          </a:bodyPr>
          <a:lstStyle/>
          <a:p>
            <a:r>
              <a:rPr lang="zh-CN" altLang="en-US" dirty="0"/>
              <a:t>判别函数f(x)=</a:t>
            </a:r>
            <a:endParaRPr lang="zh-CN" altLang="en-US" dirty="0"/>
          </a:p>
        </p:txBody>
      </p:sp>
      <p:graphicFrame>
        <p:nvGraphicFramePr>
          <p:cNvPr id="4194307" name="对象 26">
            <a:hlinkClick r:id="" action="ppaction://ole?verb=0"/>
          </p:cNvPr>
          <p:cNvGraphicFramePr>
            <a:graphicFrameLocks noChangeAspect="1"/>
          </p:cNvGraphicFramePr>
          <p:nvPr/>
        </p:nvGraphicFramePr>
        <p:xfrm>
          <a:off x="2251075" y="3756025"/>
          <a:ext cx="1289050" cy="371475"/>
        </p:xfrm>
        <a:graphic>
          <a:graphicData uri="http://schemas.openxmlformats.org/presentationml/2006/ole">
            <mc:AlternateContent xmlns:mc="http://schemas.openxmlformats.org/markup-compatibility/2006">
              <mc:Choice xmlns:v="urn:schemas-microsoft-com:vml" Requires="v">
                <p:oleObj spid="_x0000_s1375" name="" r:id="rId9" imgW="927100" imgH="228600" progId="Equation.KSEE3">
                  <p:embed/>
                </p:oleObj>
              </mc:Choice>
              <mc:Fallback>
                <p:oleObj name="" r:id="rId9" imgW="927100" imgH="228600" progId="Equation.KSEE3">
                  <p:embed/>
                  <p:pic>
                    <p:nvPicPr>
                      <p:cNvPr id="0" name="图片 1032"/>
                      <p:cNvPicPr/>
                      <p:nvPr/>
                    </p:nvPicPr>
                    <p:blipFill>
                      <a:blip r:embed="rId10"/>
                      <a:stretch>
                        <a:fillRect/>
                      </a:stretch>
                    </p:blipFill>
                    <p:spPr>
                      <a:xfrm>
                        <a:off x="2251075" y="3756025"/>
                        <a:ext cx="1289050" cy="371475"/>
                      </a:xfrm>
                      <a:prstGeom prst="rect">
                        <a:avLst/>
                      </a:prstGeom>
                    </p:spPr>
                  </p:pic>
                </p:oleObj>
              </mc:Fallback>
            </mc:AlternateContent>
          </a:graphicData>
        </a:graphic>
      </p:graphicFrame>
      <p:sp>
        <p:nvSpPr>
          <p:cNvPr id="1048707" name="文本框 27"/>
          <p:cNvSpPr txBox="1"/>
          <p:nvPr/>
        </p:nvSpPr>
        <p:spPr>
          <a:xfrm>
            <a:off x="872632" y="4270984"/>
            <a:ext cx="8446135" cy="1337546"/>
          </a:xfrm>
          <a:prstGeom prst="rect">
            <a:avLst/>
          </a:prstGeom>
          <a:noFill/>
        </p:spPr>
        <p:txBody>
          <a:bodyPr wrap="square" rtlCol="0">
            <a:spAutoFit/>
          </a:bodyPr>
          <a:lstStyle/>
          <a:p>
            <a:pPr fontAlgn="auto">
              <a:lnSpc>
                <a:spcPct val="150000"/>
              </a:lnSpc>
            </a:pPr>
            <a:r>
              <a:rPr lang="zh-CN" altLang="en-US" sz="2000" dirty="0"/>
              <a:t>对偶算法：</a:t>
            </a:r>
            <a:r>
              <a:rPr lang="zh-CN" altLang="en-US" dirty="0"/>
              <a:t>首先构建原始问题的拉格朗函数                                                                             进一步极大极小拉格朗日函数。</a:t>
            </a:r>
            <a:endParaRPr lang="en-US" altLang="zh-CN" dirty="0"/>
          </a:p>
          <a:p>
            <a:pPr fontAlgn="auto">
              <a:lnSpc>
                <a:spcPct val="150000"/>
              </a:lnSpc>
            </a:pPr>
            <a:r>
              <a:rPr lang="zh-CN" altLang="en-US" dirty="0"/>
              <a:t>利用kkt条件</a:t>
            </a:r>
            <a:r>
              <a:rPr lang="en-US" altLang="zh-CN" dirty="0"/>
              <a:t>,</a:t>
            </a:r>
            <a:r>
              <a:rPr lang="zh-CN" altLang="en-US" dirty="0"/>
              <a:t>得出判别函数f(x)=</a:t>
            </a:r>
            <a:endParaRPr lang="zh-CN" altLang="en-US" dirty="0"/>
          </a:p>
        </p:txBody>
      </p:sp>
      <p:graphicFrame>
        <p:nvGraphicFramePr>
          <p:cNvPr id="4194308" name="对象 28">
            <a:hlinkClick r:id="" action="ppaction://ole?verb=0"/>
          </p:cNvPr>
          <p:cNvGraphicFramePr>
            <a:graphicFrameLocks noChangeAspect="1"/>
          </p:cNvGraphicFramePr>
          <p:nvPr/>
        </p:nvGraphicFramePr>
        <p:xfrm>
          <a:off x="5661342" y="4351084"/>
          <a:ext cx="3714115" cy="602615"/>
        </p:xfrm>
        <a:graphic>
          <a:graphicData uri="http://schemas.openxmlformats.org/presentationml/2006/ole">
            <mc:AlternateContent xmlns:mc="http://schemas.openxmlformats.org/markup-compatibility/2006">
              <mc:Choice xmlns:v="urn:schemas-microsoft-com:vml" Requires="v">
                <p:oleObj spid="_x0000_s1376" name="" r:id="rId11" imgW="2463165" imgH="431800" progId="Equation.KSEE3">
                  <p:embed/>
                </p:oleObj>
              </mc:Choice>
              <mc:Fallback>
                <p:oleObj name="" r:id="rId11" imgW="2463165" imgH="431800" progId="Equation.KSEE3">
                  <p:embed/>
                  <p:pic>
                    <p:nvPicPr>
                      <p:cNvPr id="0" name="图片 1033"/>
                      <p:cNvPicPr/>
                      <p:nvPr/>
                    </p:nvPicPr>
                    <p:blipFill>
                      <a:blip r:embed="rId12"/>
                      <a:stretch>
                        <a:fillRect/>
                      </a:stretch>
                    </p:blipFill>
                    <p:spPr>
                      <a:xfrm>
                        <a:off x="5661342" y="4351084"/>
                        <a:ext cx="3714115" cy="602615"/>
                      </a:xfrm>
                      <a:prstGeom prst="rect">
                        <a:avLst/>
                      </a:prstGeom>
                    </p:spPr>
                  </p:pic>
                </p:oleObj>
              </mc:Fallback>
            </mc:AlternateContent>
          </a:graphicData>
        </a:graphic>
      </p:graphicFrame>
      <p:graphicFrame>
        <p:nvGraphicFramePr>
          <p:cNvPr id="4194309" name="对象 29">
            <a:hlinkClick r:id="" action="ppaction://ole?verb=0"/>
          </p:cNvPr>
          <p:cNvGraphicFramePr>
            <a:graphicFrameLocks noChangeAspect="1"/>
          </p:cNvGraphicFramePr>
          <p:nvPr/>
        </p:nvGraphicFramePr>
        <p:xfrm>
          <a:off x="4075648" y="5033799"/>
          <a:ext cx="1849120" cy="764540"/>
        </p:xfrm>
        <a:graphic>
          <a:graphicData uri="http://schemas.openxmlformats.org/presentationml/2006/ole">
            <mc:AlternateContent xmlns:mc="http://schemas.openxmlformats.org/markup-compatibility/2006">
              <mc:Choice xmlns:v="urn:schemas-microsoft-com:vml" Requires="v">
                <p:oleObj spid="_x0000_s1377" name="" r:id="rId13" imgW="1155700" imgH="431800" progId="Equation.KSEE3">
                  <p:embed/>
                </p:oleObj>
              </mc:Choice>
              <mc:Fallback>
                <p:oleObj name="" r:id="rId13" imgW="1155700" imgH="431800" progId="Equation.KSEE3">
                  <p:embed/>
                  <p:pic>
                    <p:nvPicPr>
                      <p:cNvPr id="0" name="图片 1034"/>
                      <p:cNvPicPr/>
                      <p:nvPr/>
                    </p:nvPicPr>
                    <p:blipFill>
                      <a:blip r:embed="rId14"/>
                      <a:stretch>
                        <a:fillRect/>
                      </a:stretch>
                    </p:blipFill>
                    <p:spPr>
                      <a:xfrm>
                        <a:off x="4075648" y="5033799"/>
                        <a:ext cx="1849120" cy="764540"/>
                      </a:xfrm>
                      <a:prstGeom prst="rect">
                        <a:avLst/>
                      </a:prstGeom>
                    </p:spPr>
                  </p:pic>
                </p:oleObj>
              </mc:Fallback>
            </mc:AlternateContent>
          </a:graphicData>
        </a:graphic>
      </p:graphicFrame>
      <p:sp>
        <p:nvSpPr>
          <p:cNvPr id="1048708" name="椭圆 35"/>
          <p:cNvSpPr/>
          <p:nvPr/>
        </p:nvSpPr>
        <p:spPr>
          <a:xfrm>
            <a:off x="9884312" y="1545725"/>
            <a:ext cx="1255448" cy="1255448"/>
          </a:xfrm>
          <a:prstGeom prst="ellipse">
            <a:avLst/>
          </a:prstGeom>
          <a:solidFill>
            <a:schemeClr val="bg1"/>
          </a:solidFill>
          <a:ln w="15875">
            <a:gradFill>
              <a:gsLst>
                <a:gs pos="0">
                  <a:schemeClr val="bg1"/>
                </a:gs>
                <a:gs pos="25000">
                  <a:schemeClr val="bg2"/>
                </a:gs>
                <a:gs pos="50000">
                  <a:schemeClr val="bg2">
                    <a:lumMod val="90000"/>
                  </a:schemeClr>
                </a:gs>
                <a:gs pos="75000">
                  <a:schemeClr val="bg2"/>
                </a:gs>
                <a:gs pos="100000">
                  <a:schemeClr val="bg1"/>
                </a:gs>
              </a:gsLst>
              <a:lin ang="5400000" scaled="1"/>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09" name="椭圆 36"/>
          <p:cNvSpPr/>
          <p:nvPr/>
        </p:nvSpPr>
        <p:spPr>
          <a:xfrm>
            <a:off x="9986104" y="1647310"/>
            <a:ext cx="1052278" cy="1052279"/>
          </a:xfrm>
          <a:prstGeom prst="ellipse">
            <a:avLst/>
          </a:prstGeom>
          <a:solidFill>
            <a:srgbClr val="F2942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10" name="Freeform 87"/>
          <p:cNvSpPr/>
          <p:nvPr/>
        </p:nvSpPr>
        <p:spPr bwMode="auto">
          <a:xfrm>
            <a:off x="10228094" y="1903975"/>
            <a:ext cx="568298" cy="539063"/>
          </a:xfrm>
          <a:custGeom>
            <a:avLst/>
            <a:gdLst>
              <a:gd name="T0" fmla="*/ 310 w 622"/>
              <a:gd name="T1" fmla="*/ 0 h 590"/>
              <a:gd name="T2" fmla="*/ 407 w 622"/>
              <a:gd name="T3" fmla="*/ 193 h 590"/>
              <a:gd name="T4" fmla="*/ 622 w 622"/>
              <a:gd name="T5" fmla="*/ 224 h 590"/>
              <a:gd name="T6" fmla="*/ 466 w 622"/>
              <a:gd name="T7" fmla="*/ 378 h 590"/>
              <a:gd name="T8" fmla="*/ 504 w 622"/>
              <a:gd name="T9" fmla="*/ 590 h 590"/>
              <a:gd name="T10" fmla="*/ 310 w 622"/>
              <a:gd name="T11" fmla="*/ 491 h 590"/>
              <a:gd name="T12" fmla="*/ 118 w 622"/>
              <a:gd name="T13" fmla="*/ 590 h 590"/>
              <a:gd name="T14" fmla="*/ 156 w 622"/>
              <a:gd name="T15" fmla="*/ 378 h 590"/>
              <a:gd name="T16" fmla="*/ 0 w 622"/>
              <a:gd name="T17" fmla="*/ 224 h 590"/>
              <a:gd name="T18" fmla="*/ 215 w 622"/>
              <a:gd name="T19" fmla="*/ 193 h 590"/>
              <a:gd name="T20" fmla="*/ 310 w 622"/>
              <a:gd name="T21"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2" h="590">
                <a:moveTo>
                  <a:pt x="310" y="0"/>
                </a:moveTo>
                <a:lnTo>
                  <a:pt x="407" y="193"/>
                </a:lnTo>
                <a:lnTo>
                  <a:pt x="622" y="224"/>
                </a:lnTo>
                <a:lnTo>
                  <a:pt x="466" y="378"/>
                </a:lnTo>
                <a:lnTo>
                  <a:pt x="504" y="590"/>
                </a:lnTo>
                <a:lnTo>
                  <a:pt x="310" y="491"/>
                </a:lnTo>
                <a:lnTo>
                  <a:pt x="118" y="590"/>
                </a:lnTo>
                <a:lnTo>
                  <a:pt x="156" y="378"/>
                </a:lnTo>
                <a:lnTo>
                  <a:pt x="0" y="224"/>
                </a:lnTo>
                <a:lnTo>
                  <a:pt x="215" y="193"/>
                </a:lnTo>
                <a:lnTo>
                  <a:pt x="310"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mc:AlternateContent xmlns:mc="http://schemas.openxmlformats.org/markup-compatibility/2006">
        <mc:Choice xmlns:a14="http://schemas.microsoft.com/office/drawing/2010/main" Requires="a14">
          <p:sp>
            <p:nvSpPr>
              <p:cNvPr id="4" name="文本框 3">
                <a:extLst>
                  <a:ext uri="{FF2B5EF4-FFF2-40B4-BE49-F238E27FC236}">
                    <ele attr="{9E7B5661-8B91-4640-A73F-5B0D1C5AB42E}"/>
                  </a:ext>
                </a:extLst>
              </p:cNvPr>
              <p:cNvSpPr txBox="1"/>
              <p:nvPr/>
            </p:nvSpPr>
            <p:spPr>
              <a:xfrm>
                <a:off x="408940" y="2867516"/>
                <a:ext cx="7009140" cy="7167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2000" b="1" i="1" dirty="0">
                          <a:latin typeface="Cambria Math" panose="02040503050406030204" pitchFamily="18" charset="0"/>
                        </a:rPr>
                        <m:t>原始算法</m:t>
                      </m:r>
                      <m:r>
                        <a:rPr lang="zh-CN" altLang="en-US" sz="2000" b="1" i="1" dirty="0" smtClean="0">
                          <a:latin typeface="Cambria Math" panose="02040503050406030204" pitchFamily="18" charset="0"/>
                        </a:rPr>
                        <m:t>：</m:t>
                      </m:r>
                      <m:r>
                        <a:rPr lang="zh-CN" altLang="en-US" sz="2000" i="1" dirty="0" smtClean="0">
                          <a:latin typeface="Cambria Math" panose="02040503050406030204" pitchFamily="18" charset="0"/>
                        </a:rPr>
                        <m:t>假设</m:t>
                      </m:r>
                      <m:r>
                        <a:rPr lang="zh-CN" altLang="en-US" sz="2000" i="1" dirty="0">
                          <a:latin typeface="Cambria Math" panose="02040503050406030204" pitchFamily="18" charset="0"/>
                        </a:rPr>
                        <m:t>线性可分数据</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1</m:t>
                              </m:r>
                            </m:sub>
                          </m:sSub>
                        </m:e>
                      </m:d>
                      <m:r>
                        <a:rPr lang="en-US" altLang="zh-CN" sz="2000" i="1">
                          <a:latin typeface="Cambria Math" panose="02040503050406030204" pitchFamily="18" charset="0"/>
                        </a:rPr>
                        <m:t>,</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2, </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2</m:t>
                              </m:r>
                            </m:sub>
                          </m:sSub>
                        </m:e>
                      </m:d>
                      <m:r>
                        <a:rPr lang="en-US" altLang="zh-CN" sz="2000" i="1">
                          <a:latin typeface="Cambria Math" panose="02040503050406030204" pitchFamily="18" charset="0"/>
                          <a:ea typeface="Cambria Math" panose="02040503050406030204" pitchFamily="18" charset="0"/>
                        </a:rPr>
                        <m:t>⋯</m:t>
                      </m:r>
                      <m:d>
                        <m:dPr>
                          <m:ctrlPr>
                            <a:rPr lang="en-US" altLang="zh-CN" sz="2000" i="1">
                              <a:latin typeface="Cambria Math" panose="02040503050406030204" pitchFamily="18" charset="0"/>
                              <a:ea typeface="Cambria Math" panose="02040503050406030204" pitchFamily="18" charset="0"/>
                            </a:rPr>
                          </m:ctrlPr>
                        </m:dPr>
                        <m:e>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i="1">
                                  <a:latin typeface="Cambria Math" panose="02040503050406030204" pitchFamily="18" charset="0"/>
                                  <a:ea typeface="Cambria Math" panose="02040503050406030204" pitchFamily="18" charset="0"/>
                                </a:rPr>
                                <m:t>𝑛</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𝑦</m:t>
                              </m:r>
                            </m:e>
                            <m:sub>
                              <m:r>
                                <a:rPr lang="en-US" altLang="zh-CN" sz="2000" i="1">
                                  <a:latin typeface="Cambria Math" panose="02040503050406030204" pitchFamily="18" charset="0"/>
                                  <a:ea typeface="Cambria Math" panose="02040503050406030204" pitchFamily="18" charset="0"/>
                                </a:rPr>
                                <m:t>𝑛</m:t>
                              </m:r>
                            </m:sub>
                          </m:sSub>
                        </m:e>
                      </m:d>
                    </m:oMath>
                  </m:oMathPara>
                </a14:m>
                <a:endParaRPr lang="zh-CN" altLang="en-US" dirty="0"/>
              </a:p>
              <a:p>
                <a:r>
                  <a:rPr lang="zh-CN" altLang="en-US" dirty="0"/>
                  <a:t> </a:t>
                </a:r>
              </a:p>
            </p:txBody>
          </p:sp>
        </mc:Choice>
        <mc:Fallback>
          <p:sp>
            <p:nvSpPr>
              <p:cNvPr id="4" name="文本框 3"/>
              <p:cNvSpPr txBox="1">
                <a:spLocks noRot="1" noChangeAspect="1" noMove="1" noResize="1" noEditPoints="1" noAdjustHandles="1" noChangeArrowheads="1" noChangeShapeType="1" noTextEdit="1"/>
              </p:cNvSpPr>
              <p:nvPr/>
            </p:nvSpPr>
            <p:spPr>
              <a:xfrm>
                <a:off x="408940" y="2867516"/>
                <a:ext cx="7009140" cy="716735"/>
              </a:xfrm>
              <a:prstGeom prst="rect">
                <a:avLst/>
              </a:prstGeom>
              <a:blipFill rotWithShape="1">
                <a:blip r:embed="rId15"/>
                <a:stretch>
                  <a:fillRect/>
                </a:stretch>
              </a:blipFill>
            </p:spPr>
            <p:txBody>
              <a:bodyPr/>
              <a:lstStyle/>
              <a:p>
                <a:r>
                  <a:rPr lang="zh-CN" altLang="en-US">
                    <a:noFill/>
                  </a:rPr>
                  <a:t> </a:t>
                </a:r>
                <a:endParaRPr lang="zh-CN" altLang="en-US">
                  <a:noFill/>
                </a:endParaRPr>
              </a:p>
            </p:txBody>
          </p:sp>
        </mc:Fallback>
      </mc:AlternateContent>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48697"/>
                                        </p:tgtEl>
                                        <p:attrNameLst>
                                          <p:attrName>style.visibility</p:attrName>
                                        </p:attrNameLst>
                                      </p:cBhvr>
                                      <p:to>
                                        <p:strVal val="visible"/>
                                      </p:to>
                                    </p:set>
                                    <p:anim calcmode="lin" valueType="num">
                                      <p:cBhvr additive="base">
                                        <p:cTn id="7" dur="500" fill="hold"/>
                                        <p:tgtEl>
                                          <p:spTgt spid="1048697"/>
                                        </p:tgtEl>
                                        <p:attrNameLst>
                                          <p:attrName>ppt_x</p:attrName>
                                        </p:attrNameLst>
                                      </p:cBhvr>
                                      <p:tavLst>
                                        <p:tav tm="0">
                                          <p:val>
                                            <p:strVal val="#ppt_x"/>
                                          </p:val>
                                        </p:tav>
                                        <p:tav tm="100000">
                                          <p:val>
                                            <p:strVal val="#ppt_x"/>
                                          </p:val>
                                        </p:tav>
                                      </p:tavLst>
                                    </p:anim>
                                    <p:anim calcmode="lin" valueType="num">
                                      <p:cBhvr additive="base">
                                        <p:cTn id="8" dur="500" fill="hold"/>
                                        <p:tgtEl>
                                          <p:spTgt spid="10486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97"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9" name="图片 4"/>
          <p:cNvPicPr>
            <a:picLocks noChangeAspect="1"/>
          </p:cNvPicPr>
          <p:nvPr/>
        </p:nvPicPr>
        <p:blipFill>
          <a:blip r:embed="rId1"/>
          <a:stretch>
            <a:fillRect/>
          </a:stretch>
        </p:blipFill>
        <p:spPr>
          <a:xfrm>
            <a:off x="2349" y="-11741"/>
            <a:ext cx="12192826" cy="1006539"/>
          </a:xfrm>
          <a:prstGeom prst="rect">
            <a:avLst/>
          </a:prstGeom>
        </p:spPr>
      </p:pic>
      <p:sp>
        <p:nvSpPr>
          <p:cNvPr id="1048714" name="矩形 2"/>
          <p:cNvSpPr/>
          <p:nvPr/>
        </p:nvSpPr>
        <p:spPr>
          <a:xfrm>
            <a:off x="-23093" y="6813376"/>
            <a:ext cx="12218268" cy="72008"/>
          </a:xfrm>
          <a:prstGeom prst="rect">
            <a:avLst/>
          </a:prstGeom>
          <a:solidFill>
            <a:srgbClr val="F29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15" name="标题 3"/>
          <p:cNvSpPr>
            <a:spLocks noGrp="1"/>
          </p:cNvSpPr>
          <p:nvPr>
            <p:ph type="title"/>
          </p:nvPr>
        </p:nvSpPr>
        <p:spPr>
          <a:xfrm>
            <a:off x="408939" y="66675"/>
            <a:ext cx="4104471" cy="554355"/>
          </a:xfrm>
        </p:spPr>
        <p:txBody>
          <a:bodyPr>
            <a:noAutofit/>
          </a:bodyPr>
          <a:lstStyle/>
          <a:p>
            <a:pPr algn="l"/>
            <a:r>
              <a:rPr lang="zh-CN" altLang="en-US" sz="2800" dirty="0">
                <a:solidFill>
                  <a:schemeClr val="bg1"/>
                </a:solidFill>
                <a:latin typeface="微软雅黑" panose="020B0503020204020204" pitchFamily="34" charset="-122"/>
                <a:ea typeface="微软雅黑" panose="020B0503020204020204" pitchFamily="34" charset="-122"/>
              </a:rPr>
              <a:t>非线性可分支持向量机</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048716" name="文本框 1"/>
          <p:cNvSpPr txBox="1"/>
          <p:nvPr/>
        </p:nvSpPr>
        <p:spPr>
          <a:xfrm>
            <a:off x="771525" y="1091565"/>
            <a:ext cx="8206105" cy="2260875"/>
          </a:xfrm>
          <a:prstGeom prst="rect">
            <a:avLst/>
          </a:prstGeom>
          <a:noFill/>
        </p:spPr>
        <p:txBody>
          <a:bodyPr wrap="square" rtlCol="0">
            <a:spAutoFit/>
          </a:bodyPr>
          <a:lstStyle/>
          <a:p>
            <a:pPr fontAlgn="auto">
              <a:lnSpc>
                <a:spcPct val="150000"/>
              </a:lnSpc>
            </a:pPr>
            <a:r>
              <a:rPr lang="zh-CN" altLang="en-US" sz="2400" b="1" dirty="0"/>
              <a:t>非线性可分支持向量机算法原理:</a:t>
            </a:r>
            <a:endParaRPr lang="en-US" altLang="zh-CN" sz="2400" b="1" dirty="0"/>
          </a:p>
          <a:p>
            <a:pPr fontAlgn="auto">
              <a:lnSpc>
                <a:spcPct val="150000"/>
              </a:lnSpc>
            </a:pPr>
            <a:r>
              <a:rPr lang="zh-CN" altLang="en-US" dirty="0"/>
              <a:t>寻找非线性问题的三种思路：</a:t>
            </a:r>
            <a:endParaRPr lang="en-US" altLang="zh-CN" dirty="0"/>
          </a:p>
          <a:p>
            <a:pPr fontAlgn="auto">
              <a:lnSpc>
                <a:spcPct val="150000"/>
              </a:lnSpc>
            </a:pPr>
            <a:r>
              <a:rPr lang="zh-CN" altLang="en-US" dirty="0"/>
              <a:t>（1）在原空间直接求解非线性。</a:t>
            </a:r>
            <a:endParaRPr lang="en-US" altLang="zh-CN" dirty="0"/>
          </a:p>
          <a:p>
            <a:pPr fontAlgn="auto">
              <a:lnSpc>
                <a:spcPct val="150000"/>
              </a:lnSpc>
            </a:pPr>
            <a:r>
              <a:rPr lang="zh-CN" altLang="en-US" dirty="0"/>
              <a:t>（2）将非线性问题求解转化为另一个空间的线性问题。</a:t>
            </a:r>
            <a:endParaRPr lang="en-US" altLang="zh-CN" dirty="0"/>
          </a:p>
          <a:p>
            <a:pPr fontAlgn="auto">
              <a:lnSpc>
                <a:spcPct val="150000"/>
              </a:lnSpc>
            </a:pPr>
            <a:r>
              <a:rPr lang="zh-CN" altLang="en-US" dirty="0"/>
              <a:t>（3）核函数方法，构建到特征空间的隐式映射。</a:t>
            </a:r>
            <a:endParaRPr lang="zh-CN" altLang="en-US" dirty="0"/>
          </a:p>
        </p:txBody>
      </p:sp>
      <p:sp>
        <p:nvSpPr>
          <p:cNvPr id="1048717" name="文本框 5"/>
          <p:cNvSpPr txBox="1"/>
          <p:nvPr/>
        </p:nvSpPr>
        <p:spPr>
          <a:xfrm>
            <a:off x="789844" y="3297555"/>
            <a:ext cx="8416925" cy="1676741"/>
          </a:xfrm>
          <a:prstGeom prst="rect">
            <a:avLst/>
          </a:prstGeom>
          <a:noFill/>
        </p:spPr>
        <p:txBody>
          <a:bodyPr wrap="square" rtlCol="0">
            <a:spAutoFit/>
          </a:bodyPr>
          <a:lstStyle/>
          <a:p>
            <a:pPr fontAlgn="auto">
              <a:lnSpc>
                <a:spcPct val="200000"/>
              </a:lnSpc>
            </a:pPr>
            <a:r>
              <a:rPr lang="zh-CN" altLang="en-US" dirty="0"/>
              <a:t>本实验主要针对核函数方法。优化问题                                                                                  ，</a:t>
            </a:r>
            <a:r>
              <a:rPr lang="en-US" altLang="zh-CN" dirty="0" err="1"/>
              <a:t>s.t.</a:t>
            </a:r>
            <a:r>
              <a:rPr lang="en-US" altLang="zh-CN" dirty="0"/>
              <a:t>                                          </a:t>
            </a:r>
            <a:r>
              <a:rPr lang="zh-CN" altLang="en-US" dirty="0"/>
              <a:t>，得到判别函数：f(x)=                                             </a:t>
            </a:r>
            <a:endParaRPr lang="zh-CN" altLang="en-US" dirty="0"/>
          </a:p>
          <a:p>
            <a:pPr fontAlgn="auto">
              <a:lnSpc>
                <a:spcPct val="200000"/>
              </a:lnSpc>
            </a:pPr>
            <a:endParaRPr lang="zh-CN" altLang="en-US" dirty="0"/>
          </a:p>
        </p:txBody>
      </p:sp>
      <p:graphicFrame>
        <p:nvGraphicFramePr>
          <p:cNvPr id="4194310" name="对象 6">
            <a:hlinkClick r:id="" action="ppaction://ole?verb=0"/>
          </p:cNvPr>
          <p:cNvGraphicFramePr>
            <a:graphicFrameLocks noChangeAspect="1"/>
          </p:cNvGraphicFramePr>
          <p:nvPr/>
        </p:nvGraphicFramePr>
        <p:xfrm>
          <a:off x="4871403" y="3269789"/>
          <a:ext cx="4204970" cy="795655"/>
        </p:xfrm>
        <a:graphic>
          <a:graphicData uri="http://schemas.openxmlformats.org/presentationml/2006/ole">
            <mc:AlternateContent xmlns:mc="http://schemas.openxmlformats.org/markup-compatibility/2006">
              <mc:Choice xmlns:v="urn:schemas-microsoft-com:vml" Requires="v">
                <p:oleObj spid="_x0000_s3113" name="" r:id="rId2" imgW="2590800" imgH="444500" progId="Equation.KSEE3">
                  <p:embed/>
                </p:oleObj>
              </mc:Choice>
              <mc:Fallback>
                <p:oleObj name="" r:id="rId2" imgW="2590800" imgH="444500" progId="Equation.KSEE3">
                  <p:embed/>
                  <p:pic>
                    <p:nvPicPr>
                      <p:cNvPr id="0" name="图片 2048"/>
                      <p:cNvPicPr/>
                      <p:nvPr/>
                    </p:nvPicPr>
                    <p:blipFill>
                      <a:blip r:embed="rId3"/>
                      <a:stretch>
                        <a:fillRect/>
                      </a:stretch>
                    </p:blipFill>
                    <p:spPr>
                      <a:xfrm>
                        <a:off x="4871403" y="3269789"/>
                        <a:ext cx="4204970" cy="795655"/>
                      </a:xfrm>
                      <a:prstGeom prst="rect">
                        <a:avLst/>
                      </a:prstGeom>
                    </p:spPr>
                  </p:pic>
                </p:oleObj>
              </mc:Fallback>
            </mc:AlternateContent>
          </a:graphicData>
        </a:graphic>
      </p:graphicFrame>
      <p:graphicFrame>
        <p:nvGraphicFramePr>
          <p:cNvPr id="4194311" name="对象 7">
            <a:hlinkClick r:id="" action="ppaction://ole?verb=0"/>
          </p:cNvPr>
          <p:cNvGraphicFramePr>
            <a:graphicFrameLocks noChangeAspect="1"/>
          </p:cNvGraphicFramePr>
          <p:nvPr/>
        </p:nvGraphicFramePr>
        <p:xfrm>
          <a:off x="1273051" y="3909395"/>
          <a:ext cx="1958975" cy="725170"/>
        </p:xfrm>
        <a:graphic>
          <a:graphicData uri="http://schemas.openxmlformats.org/presentationml/2006/ole">
            <mc:AlternateContent xmlns:mc="http://schemas.openxmlformats.org/markup-compatibility/2006">
              <mc:Choice xmlns:v="urn:schemas-microsoft-com:vml" Requires="v">
                <p:oleObj spid="_x0000_s3114" name="" r:id="rId4" imgW="1130300" imgH="431800" progId="Equation.KSEE3">
                  <p:embed/>
                </p:oleObj>
              </mc:Choice>
              <mc:Fallback>
                <p:oleObj name="" r:id="rId4" imgW="1130300" imgH="431800" progId="Equation.KSEE3">
                  <p:embed/>
                  <p:pic>
                    <p:nvPicPr>
                      <p:cNvPr id="0" name="图片 2049"/>
                      <p:cNvPicPr/>
                      <p:nvPr/>
                    </p:nvPicPr>
                    <p:blipFill>
                      <a:blip r:embed="rId5"/>
                      <a:stretch>
                        <a:fillRect/>
                      </a:stretch>
                    </p:blipFill>
                    <p:spPr>
                      <a:xfrm>
                        <a:off x="1273051" y="3909395"/>
                        <a:ext cx="1958975" cy="725170"/>
                      </a:xfrm>
                      <a:prstGeom prst="rect">
                        <a:avLst/>
                      </a:prstGeom>
                    </p:spPr>
                  </p:pic>
                </p:oleObj>
              </mc:Fallback>
            </mc:AlternateContent>
          </a:graphicData>
        </a:graphic>
      </p:graphicFrame>
      <p:graphicFrame>
        <p:nvGraphicFramePr>
          <p:cNvPr id="4194312" name="对象 8">
            <a:hlinkClick r:id="" action="ppaction://ole?verb=0"/>
          </p:cNvPr>
          <p:cNvGraphicFramePr>
            <a:graphicFrameLocks noChangeAspect="1"/>
          </p:cNvGraphicFramePr>
          <p:nvPr/>
        </p:nvGraphicFramePr>
        <p:xfrm>
          <a:off x="5641742" y="3978489"/>
          <a:ext cx="2309813" cy="684212"/>
        </p:xfrm>
        <a:graphic>
          <a:graphicData uri="http://schemas.openxmlformats.org/presentationml/2006/ole">
            <mc:AlternateContent xmlns:mc="http://schemas.openxmlformats.org/markup-compatibility/2006">
              <mc:Choice xmlns:v="urn:schemas-microsoft-com:vml" Requires="v">
                <p:oleObj spid="_x0000_s3115" name="" r:id="rId6" imgW="1511300" imgH="355600" progId="Equation.KSEE3">
                  <p:embed/>
                </p:oleObj>
              </mc:Choice>
              <mc:Fallback>
                <p:oleObj name="" r:id="rId6" imgW="1511300" imgH="355600" progId="Equation.KSEE3">
                  <p:embed/>
                  <p:pic>
                    <p:nvPicPr>
                      <p:cNvPr id="0" name="图片 2050"/>
                      <p:cNvPicPr/>
                      <p:nvPr/>
                    </p:nvPicPr>
                    <p:blipFill>
                      <a:blip r:embed="rId7"/>
                      <a:stretch>
                        <a:fillRect/>
                      </a:stretch>
                    </p:blipFill>
                    <p:spPr>
                      <a:xfrm>
                        <a:off x="5641742" y="3978489"/>
                        <a:ext cx="2309813" cy="684212"/>
                      </a:xfrm>
                      <a:prstGeom prst="rect">
                        <a:avLst/>
                      </a:prstGeom>
                    </p:spPr>
                  </p:pic>
                </p:oleObj>
              </mc:Fallback>
            </mc:AlternateContent>
          </a:graphicData>
        </a:graphic>
      </p:graphicFrame>
      <p:graphicFrame>
        <p:nvGraphicFramePr>
          <p:cNvPr id="4194313" name="对象 9">
            <a:hlinkClick r:id="" action="ppaction://ole?verb=0"/>
          </p:cNvPr>
          <p:cNvGraphicFramePr>
            <a:graphicFrameLocks noChangeAspect="1"/>
          </p:cNvGraphicFramePr>
          <p:nvPr/>
        </p:nvGraphicFramePr>
        <p:xfrm>
          <a:off x="1724966" y="4864316"/>
          <a:ext cx="4715510" cy="551815"/>
        </p:xfrm>
        <a:graphic>
          <a:graphicData uri="http://schemas.openxmlformats.org/presentationml/2006/ole">
            <mc:AlternateContent xmlns:mc="http://schemas.openxmlformats.org/markup-compatibility/2006">
              <mc:Choice xmlns:v="urn:schemas-microsoft-com:vml" Requires="v">
                <p:oleObj spid="_x0000_s3116" name="" r:id="rId8" imgW="2145665" imgH="266700" progId="Equation.KSEE3">
                  <p:embed/>
                </p:oleObj>
              </mc:Choice>
              <mc:Fallback>
                <p:oleObj name="" r:id="rId8" imgW="2145665" imgH="266700" progId="Equation.KSEE3">
                  <p:embed/>
                  <p:pic>
                    <p:nvPicPr>
                      <p:cNvPr id="0" name="图片 2051"/>
                      <p:cNvPicPr/>
                      <p:nvPr/>
                    </p:nvPicPr>
                    <p:blipFill>
                      <a:blip r:embed="rId9"/>
                      <a:stretch>
                        <a:fillRect/>
                      </a:stretch>
                    </p:blipFill>
                    <p:spPr>
                      <a:xfrm>
                        <a:off x="1724966" y="4864316"/>
                        <a:ext cx="4715510" cy="551815"/>
                      </a:xfrm>
                      <a:prstGeom prst="rect">
                        <a:avLst/>
                      </a:prstGeom>
                    </p:spPr>
                  </p:pic>
                </p:oleObj>
              </mc:Fallback>
            </mc:AlternateContent>
          </a:graphicData>
        </a:graphic>
      </p:graphicFrame>
      <p:sp>
        <p:nvSpPr>
          <p:cNvPr id="1048718" name="文本框 10"/>
          <p:cNvSpPr txBox="1"/>
          <p:nvPr/>
        </p:nvSpPr>
        <p:spPr>
          <a:xfrm>
            <a:off x="839776" y="5032591"/>
            <a:ext cx="1069975" cy="368300"/>
          </a:xfrm>
          <a:prstGeom prst="rect">
            <a:avLst/>
          </a:prstGeom>
          <a:noFill/>
        </p:spPr>
        <p:txBody>
          <a:bodyPr wrap="square" rtlCol="0">
            <a:spAutoFit/>
          </a:bodyPr>
          <a:lstStyle/>
          <a:p>
            <a:r>
              <a:rPr lang="zh-CN" altLang="en-US"/>
              <a:t>高斯核：</a:t>
            </a:r>
            <a:endParaRPr lang="zh-CN" altLang="en-US"/>
          </a:p>
        </p:txBody>
      </p:sp>
      <p:sp>
        <p:nvSpPr>
          <p:cNvPr id="1048719" name="文本框 11"/>
          <p:cNvSpPr txBox="1"/>
          <p:nvPr/>
        </p:nvSpPr>
        <p:spPr>
          <a:xfrm>
            <a:off x="840411" y="5687276"/>
            <a:ext cx="1495425" cy="368300"/>
          </a:xfrm>
          <a:prstGeom prst="rect">
            <a:avLst/>
          </a:prstGeom>
          <a:noFill/>
        </p:spPr>
        <p:txBody>
          <a:bodyPr wrap="square" rtlCol="0">
            <a:spAutoFit/>
          </a:bodyPr>
          <a:lstStyle/>
          <a:p>
            <a:r>
              <a:rPr lang="zh-CN" altLang="en-US"/>
              <a:t>多项式核：</a:t>
            </a:r>
            <a:endParaRPr lang="zh-CN" altLang="en-US"/>
          </a:p>
        </p:txBody>
      </p:sp>
      <p:graphicFrame>
        <p:nvGraphicFramePr>
          <p:cNvPr id="4194314" name="对象 12">
            <a:hlinkClick r:id="" action="ppaction://ole?verb=0"/>
          </p:cNvPr>
          <p:cNvGraphicFramePr>
            <a:graphicFrameLocks noChangeAspect="1"/>
          </p:cNvGraphicFramePr>
          <p:nvPr/>
        </p:nvGraphicFramePr>
        <p:xfrm>
          <a:off x="1880859" y="5273256"/>
          <a:ext cx="3058795" cy="1196340"/>
        </p:xfrm>
        <a:graphic>
          <a:graphicData uri="http://schemas.openxmlformats.org/presentationml/2006/ole">
            <mc:AlternateContent xmlns:mc="http://schemas.openxmlformats.org/markup-compatibility/2006">
              <mc:Choice xmlns:v="urn:schemas-microsoft-com:vml" Requires="v">
                <p:oleObj spid="_x0000_s3117" name="" r:id="rId10" imgW="1574800" imgH="634365" progId="Equation.KSEE3">
                  <p:embed/>
                </p:oleObj>
              </mc:Choice>
              <mc:Fallback>
                <p:oleObj name="" r:id="rId10" imgW="1574800" imgH="634365" progId="Equation.KSEE3">
                  <p:embed/>
                  <p:pic>
                    <p:nvPicPr>
                      <p:cNvPr id="0" name="图片 2052"/>
                      <p:cNvPicPr/>
                      <p:nvPr/>
                    </p:nvPicPr>
                    <p:blipFill>
                      <a:blip r:embed="rId11"/>
                      <a:stretch>
                        <a:fillRect/>
                      </a:stretch>
                    </p:blipFill>
                    <p:spPr>
                      <a:xfrm>
                        <a:off x="1880859" y="5273256"/>
                        <a:ext cx="3058795" cy="1196340"/>
                      </a:xfrm>
                      <a:prstGeom prst="rect">
                        <a:avLst/>
                      </a:prstGeom>
                    </p:spPr>
                  </p:pic>
                </p:oleObj>
              </mc:Fallback>
            </mc:AlternateContent>
          </a:graphicData>
        </a:graphic>
      </p:graphicFrame>
      <p:sp>
        <p:nvSpPr>
          <p:cNvPr id="1048720" name="椭圆 39"/>
          <p:cNvSpPr/>
          <p:nvPr/>
        </p:nvSpPr>
        <p:spPr>
          <a:xfrm>
            <a:off x="9792435" y="1596087"/>
            <a:ext cx="1255448" cy="1255448"/>
          </a:xfrm>
          <a:prstGeom prst="ellipse">
            <a:avLst/>
          </a:prstGeom>
          <a:solidFill>
            <a:schemeClr val="bg1"/>
          </a:solidFill>
          <a:ln w="15875">
            <a:gradFill>
              <a:gsLst>
                <a:gs pos="0">
                  <a:schemeClr val="bg1"/>
                </a:gs>
                <a:gs pos="25000">
                  <a:schemeClr val="bg2"/>
                </a:gs>
                <a:gs pos="50000">
                  <a:schemeClr val="bg2">
                    <a:lumMod val="90000"/>
                  </a:schemeClr>
                </a:gs>
                <a:gs pos="75000">
                  <a:schemeClr val="bg2"/>
                </a:gs>
                <a:gs pos="100000">
                  <a:schemeClr val="bg1"/>
                </a:gs>
              </a:gsLst>
              <a:lin ang="5400000" scaled="1"/>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21" name="椭圆 40"/>
          <p:cNvSpPr/>
          <p:nvPr/>
        </p:nvSpPr>
        <p:spPr>
          <a:xfrm>
            <a:off x="9894227" y="1698307"/>
            <a:ext cx="1052278" cy="1052279"/>
          </a:xfrm>
          <a:prstGeom prst="ellipse">
            <a:avLst/>
          </a:prstGeom>
          <a:solidFill>
            <a:srgbClr val="F2942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22" name="Freeform 133"/>
          <p:cNvSpPr/>
          <p:nvPr/>
        </p:nvSpPr>
        <p:spPr bwMode="auto">
          <a:xfrm>
            <a:off x="10146407" y="1936968"/>
            <a:ext cx="546648" cy="492503"/>
          </a:xfrm>
          <a:custGeom>
            <a:avLst/>
            <a:gdLst>
              <a:gd name="T0" fmla="*/ 442 w 525"/>
              <a:gd name="T1" fmla="*/ 185 h 473"/>
              <a:gd name="T2" fmla="*/ 442 w 525"/>
              <a:gd name="T3" fmla="*/ 40 h 473"/>
              <a:gd name="T4" fmla="*/ 343 w 525"/>
              <a:gd name="T5" fmla="*/ 40 h 473"/>
              <a:gd name="T6" fmla="*/ 343 w 525"/>
              <a:gd name="T7" fmla="*/ 83 h 473"/>
              <a:gd name="T8" fmla="*/ 262 w 525"/>
              <a:gd name="T9" fmla="*/ 0 h 473"/>
              <a:gd name="T10" fmla="*/ 0 w 525"/>
              <a:gd name="T11" fmla="*/ 267 h 473"/>
              <a:gd name="T12" fmla="*/ 59 w 525"/>
              <a:gd name="T13" fmla="*/ 267 h 473"/>
              <a:gd name="T14" fmla="*/ 59 w 525"/>
              <a:gd name="T15" fmla="*/ 473 h 473"/>
              <a:gd name="T16" fmla="*/ 165 w 525"/>
              <a:gd name="T17" fmla="*/ 473 h 473"/>
              <a:gd name="T18" fmla="*/ 165 w 525"/>
              <a:gd name="T19" fmla="*/ 326 h 473"/>
              <a:gd name="T20" fmla="*/ 359 w 525"/>
              <a:gd name="T21" fmla="*/ 326 h 473"/>
              <a:gd name="T22" fmla="*/ 359 w 525"/>
              <a:gd name="T23" fmla="*/ 473 h 473"/>
              <a:gd name="T24" fmla="*/ 466 w 525"/>
              <a:gd name="T25" fmla="*/ 473 h 473"/>
              <a:gd name="T26" fmla="*/ 466 w 525"/>
              <a:gd name="T27" fmla="*/ 267 h 473"/>
              <a:gd name="T28" fmla="*/ 525 w 525"/>
              <a:gd name="T29" fmla="*/ 267 h 473"/>
              <a:gd name="T30" fmla="*/ 442 w 525"/>
              <a:gd name="T31" fmla="*/ 185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5" h="473">
                <a:moveTo>
                  <a:pt x="442" y="185"/>
                </a:moveTo>
                <a:lnTo>
                  <a:pt x="442" y="40"/>
                </a:lnTo>
                <a:lnTo>
                  <a:pt x="343" y="40"/>
                </a:lnTo>
                <a:lnTo>
                  <a:pt x="343" y="83"/>
                </a:lnTo>
                <a:lnTo>
                  <a:pt x="262" y="0"/>
                </a:lnTo>
                <a:lnTo>
                  <a:pt x="0" y="267"/>
                </a:lnTo>
                <a:lnTo>
                  <a:pt x="59" y="267"/>
                </a:lnTo>
                <a:lnTo>
                  <a:pt x="59" y="473"/>
                </a:lnTo>
                <a:lnTo>
                  <a:pt x="165" y="473"/>
                </a:lnTo>
                <a:lnTo>
                  <a:pt x="165" y="326"/>
                </a:lnTo>
                <a:lnTo>
                  <a:pt x="359" y="326"/>
                </a:lnTo>
                <a:lnTo>
                  <a:pt x="359" y="473"/>
                </a:lnTo>
                <a:lnTo>
                  <a:pt x="466" y="473"/>
                </a:lnTo>
                <a:lnTo>
                  <a:pt x="466" y="267"/>
                </a:lnTo>
                <a:lnTo>
                  <a:pt x="525" y="267"/>
                </a:lnTo>
                <a:lnTo>
                  <a:pt x="442" y="185"/>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48714"/>
                                        </p:tgtEl>
                                        <p:attrNameLst>
                                          <p:attrName>style.visibility</p:attrName>
                                        </p:attrNameLst>
                                      </p:cBhvr>
                                      <p:to>
                                        <p:strVal val="visible"/>
                                      </p:to>
                                    </p:set>
                                    <p:anim calcmode="lin" valueType="num">
                                      <p:cBhvr additive="base">
                                        <p:cTn id="7" dur="500" fill="hold"/>
                                        <p:tgtEl>
                                          <p:spTgt spid="1048714"/>
                                        </p:tgtEl>
                                        <p:attrNameLst>
                                          <p:attrName>ppt_x</p:attrName>
                                        </p:attrNameLst>
                                      </p:cBhvr>
                                      <p:tavLst>
                                        <p:tav tm="0">
                                          <p:val>
                                            <p:strVal val="#ppt_x"/>
                                          </p:val>
                                        </p:tav>
                                        <p:tav tm="100000">
                                          <p:val>
                                            <p:strVal val="#ppt_x"/>
                                          </p:val>
                                        </p:tav>
                                      </p:tavLst>
                                    </p:anim>
                                    <p:anim calcmode="lin" valueType="num">
                                      <p:cBhvr additive="base">
                                        <p:cTn id="8" dur="500" fill="hold"/>
                                        <p:tgtEl>
                                          <p:spTgt spid="10487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14"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80" name="图片 2"/>
          <p:cNvPicPr>
            <a:picLocks noChangeAspect="1"/>
          </p:cNvPicPr>
          <p:nvPr/>
        </p:nvPicPr>
        <p:blipFill>
          <a:blip r:embed="rId1"/>
          <a:stretch>
            <a:fillRect/>
          </a:stretch>
        </p:blipFill>
        <p:spPr>
          <a:xfrm>
            <a:off x="0" y="428"/>
            <a:ext cx="3606349" cy="6857143"/>
          </a:xfrm>
          <a:prstGeom prst="rect">
            <a:avLst/>
          </a:prstGeom>
        </p:spPr>
      </p:pic>
      <p:sp>
        <p:nvSpPr>
          <p:cNvPr id="1048726" name="矩形 3"/>
          <p:cNvSpPr/>
          <p:nvPr/>
        </p:nvSpPr>
        <p:spPr>
          <a:xfrm>
            <a:off x="-23093" y="6813376"/>
            <a:ext cx="12218268" cy="72008"/>
          </a:xfrm>
          <a:prstGeom prst="rect">
            <a:avLst/>
          </a:prstGeom>
          <a:solidFill>
            <a:srgbClr val="F29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27" name="圆角矩形 4"/>
          <p:cNvSpPr/>
          <p:nvPr/>
        </p:nvSpPr>
        <p:spPr>
          <a:xfrm>
            <a:off x="512962" y="2645937"/>
            <a:ext cx="2128241" cy="763567"/>
          </a:xfrm>
          <a:prstGeom prst="roundRect">
            <a:avLst>
              <a:gd name="adj" fmla="val 50000"/>
            </a:avLst>
          </a:prstGeom>
          <a:solidFill>
            <a:srgbClr val="F29421"/>
          </a:solidFill>
          <a:ln w="25400">
            <a:noFill/>
          </a:ln>
          <a:effectLst>
            <a:innerShdw blurRad="101600" dist="508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2" name="组合 5"/>
          <p:cNvGrpSpPr/>
          <p:nvPr/>
        </p:nvGrpSpPr>
        <p:grpSpPr>
          <a:xfrm>
            <a:off x="619579" y="2749502"/>
            <a:ext cx="2128241" cy="551970"/>
            <a:chOff x="1534493" y="3827144"/>
            <a:chExt cx="3327400" cy="862977"/>
          </a:xfrm>
          <a:effectLst>
            <a:outerShdw blurRad="101600" dist="50800" dir="2700000" algn="tl" rotWithShape="0">
              <a:prstClr val="black">
                <a:alpha val="30000"/>
              </a:prstClr>
            </a:outerShdw>
          </a:effectLst>
        </p:grpSpPr>
        <p:sp>
          <p:nvSpPr>
            <p:cNvPr id="1048728" name="圆角矩形 6"/>
            <p:cNvSpPr/>
            <p:nvPr/>
          </p:nvSpPr>
          <p:spPr>
            <a:xfrm>
              <a:off x="1534493" y="3827144"/>
              <a:ext cx="3327400" cy="862977"/>
            </a:xfrm>
            <a:prstGeom prst="roundRect">
              <a:avLst>
                <a:gd name="adj" fmla="val 50000"/>
              </a:avLst>
            </a:prstGeom>
            <a:gradFill>
              <a:gsLst>
                <a:gs pos="0">
                  <a:schemeClr val="bg1"/>
                </a:gs>
                <a:gs pos="100000">
                  <a:srgbClr val="EEEEEE"/>
                </a:gs>
              </a:gsLst>
              <a:lin ang="5400000" scaled="0"/>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8408D"/>
                </a:solidFill>
              </a:endParaRPr>
            </a:p>
          </p:txBody>
        </p:sp>
        <p:sp>
          <p:nvSpPr>
            <p:cNvPr id="1048729" name="圆角矩形 7"/>
            <p:cNvSpPr/>
            <p:nvPr/>
          </p:nvSpPr>
          <p:spPr>
            <a:xfrm>
              <a:off x="1599884" y="3878688"/>
              <a:ext cx="3200715" cy="759888"/>
            </a:xfrm>
            <a:prstGeom prst="roundRect">
              <a:avLst>
                <a:gd name="adj" fmla="val 50000"/>
              </a:avLst>
            </a:prstGeom>
            <a:gradFill>
              <a:gsLst>
                <a:gs pos="0">
                  <a:srgbClr val="EEEEEE"/>
                </a:gs>
                <a:gs pos="100000">
                  <a:schemeClr val="bg1"/>
                </a:gs>
              </a:gsLst>
              <a:lin ang="2700000" scaled="0"/>
            </a:gradFill>
            <a:ln w="25400">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8408D"/>
                </a:solidFill>
              </a:endParaRPr>
            </a:p>
          </p:txBody>
        </p:sp>
      </p:grpSp>
      <p:grpSp>
        <p:nvGrpSpPr>
          <p:cNvPr id="93" name="组合 8"/>
          <p:cNvGrpSpPr/>
          <p:nvPr/>
        </p:nvGrpSpPr>
        <p:grpSpPr>
          <a:xfrm>
            <a:off x="1529786" y="2363010"/>
            <a:ext cx="1320648" cy="1320648"/>
            <a:chOff x="2857448" y="1716847"/>
            <a:chExt cx="2064768" cy="2064768"/>
          </a:xfrm>
          <a:effectLst>
            <a:outerShdw blurRad="101600" dist="50800" dir="2700000" algn="tl" rotWithShape="0">
              <a:prstClr val="black">
                <a:alpha val="30000"/>
              </a:prstClr>
            </a:outerShdw>
          </a:effectLst>
        </p:grpSpPr>
        <p:sp>
          <p:nvSpPr>
            <p:cNvPr id="1048730" name="任意多边形 9"/>
            <p:cNvSpPr/>
            <p:nvPr/>
          </p:nvSpPr>
          <p:spPr>
            <a:xfrm>
              <a:off x="2857448" y="1716847"/>
              <a:ext cx="2064768" cy="2064768"/>
            </a:xfrm>
            <a:custGeom>
              <a:avLst/>
              <a:gdLst>
                <a:gd name="connsiteX0" fmla="*/ 996493 w 1992986"/>
                <a:gd name="connsiteY0" fmla="*/ 310736 h 1992986"/>
                <a:gd name="connsiteX1" fmla="*/ 333151 w 1992986"/>
                <a:gd name="connsiteY1" fmla="*/ 974078 h 1992986"/>
                <a:gd name="connsiteX2" fmla="*/ 996493 w 1992986"/>
                <a:gd name="connsiteY2" fmla="*/ 1637420 h 1992986"/>
                <a:gd name="connsiteX3" fmla="*/ 1659835 w 1992986"/>
                <a:gd name="connsiteY3" fmla="*/ 974078 h 1992986"/>
                <a:gd name="connsiteX4" fmla="*/ 996493 w 1992986"/>
                <a:gd name="connsiteY4" fmla="*/ 310736 h 1992986"/>
                <a:gd name="connsiteX5" fmla="*/ 996493 w 1992986"/>
                <a:gd name="connsiteY5" fmla="*/ 0 h 1992986"/>
                <a:gd name="connsiteX6" fmla="*/ 1992986 w 1992986"/>
                <a:gd name="connsiteY6" fmla="*/ 996493 h 1992986"/>
                <a:gd name="connsiteX7" fmla="*/ 996493 w 1992986"/>
                <a:gd name="connsiteY7" fmla="*/ 1992986 h 1992986"/>
                <a:gd name="connsiteX8" fmla="*/ 0 w 1992986"/>
                <a:gd name="connsiteY8" fmla="*/ 996493 h 1992986"/>
                <a:gd name="connsiteX9" fmla="*/ 996493 w 1992986"/>
                <a:gd name="connsiteY9" fmla="*/ 0 h 199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2986" h="1992986">
                  <a:moveTo>
                    <a:pt x="996493" y="310736"/>
                  </a:moveTo>
                  <a:cubicBezTo>
                    <a:pt x="630139" y="310736"/>
                    <a:pt x="333151" y="607724"/>
                    <a:pt x="333151" y="974078"/>
                  </a:cubicBezTo>
                  <a:cubicBezTo>
                    <a:pt x="333151" y="1340432"/>
                    <a:pt x="630139" y="1637420"/>
                    <a:pt x="996493" y="1637420"/>
                  </a:cubicBezTo>
                  <a:cubicBezTo>
                    <a:pt x="1362847" y="1637420"/>
                    <a:pt x="1659835" y="1340432"/>
                    <a:pt x="1659835" y="974078"/>
                  </a:cubicBezTo>
                  <a:cubicBezTo>
                    <a:pt x="1659835" y="607724"/>
                    <a:pt x="1362847" y="310736"/>
                    <a:pt x="996493" y="310736"/>
                  </a:cubicBezTo>
                  <a:close/>
                  <a:moveTo>
                    <a:pt x="996493" y="0"/>
                  </a:moveTo>
                  <a:cubicBezTo>
                    <a:pt x="1546841" y="0"/>
                    <a:pt x="1992986" y="446145"/>
                    <a:pt x="1992986" y="996493"/>
                  </a:cubicBezTo>
                  <a:cubicBezTo>
                    <a:pt x="1992986" y="1546841"/>
                    <a:pt x="1546841" y="1992986"/>
                    <a:pt x="996493" y="1992986"/>
                  </a:cubicBezTo>
                  <a:cubicBezTo>
                    <a:pt x="446145" y="1992986"/>
                    <a:pt x="0" y="1546841"/>
                    <a:pt x="0" y="996493"/>
                  </a:cubicBezTo>
                  <a:cubicBezTo>
                    <a:pt x="0" y="446145"/>
                    <a:pt x="446145" y="0"/>
                    <a:pt x="996493" y="0"/>
                  </a:cubicBezTo>
                  <a:close/>
                </a:path>
              </a:pathLst>
            </a:custGeom>
            <a:gradFill>
              <a:gsLst>
                <a:gs pos="0">
                  <a:schemeClr val="bg1"/>
                </a:gs>
                <a:gs pos="10000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31" name="任意多边形 10"/>
            <p:cNvSpPr/>
            <p:nvPr/>
          </p:nvSpPr>
          <p:spPr>
            <a:xfrm>
              <a:off x="2924313" y="1783712"/>
              <a:ext cx="1931038" cy="1931038"/>
            </a:xfrm>
            <a:custGeom>
              <a:avLst/>
              <a:gdLst>
                <a:gd name="connsiteX0" fmla="*/ 962496 w 1931038"/>
                <a:gd name="connsiteY0" fmla="*/ 279762 h 1931038"/>
                <a:gd name="connsiteX1" fmla="*/ 299154 w 1931038"/>
                <a:gd name="connsiteY1" fmla="*/ 943104 h 1931038"/>
                <a:gd name="connsiteX2" fmla="*/ 962496 w 1931038"/>
                <a:gd name="connsiteY2" fmla="*/ 1606446 h 1931038"/>
                <a:gd name="connsiteX3" fmla="*/ 1625838 w 1931038"/>
                <a:gd name="connsiteY3" fmla="*/ 943104 h 1931038"/>
                <a:gd name="connsiteX4" fmla="*/ 962496 w 1931038"/>
                <a:gd name="connsiteY4" fmla="*/ 279762 h 1931038"/>
                <a:gd name="connsiteX5" fmla="*/ 965519 w 1931038"/>
                <a:gd name="connsiteY5" fmla="*/ 0 h 1931038"/>
                <a:gd name="connsiteX6" fmla="*/ 1931038 w 1931038"/>
                <a:gd name="connsiteY6" fmla="*/ 965519 h 1931038"/>
                <a:gd name="connsiteX7" fmla="*/ 965519 w 1931038"/>
                <a:gd name="connsiteY7" fmla="*/ 1931038 h 1931038"/>
                <a:gd name="connsiteX8" fmla="*/ 0 w 1931038"/>
                <a:gd name="connsiteY8" fmla="*/ 965519 h 1931038"/>
                <a:gd name="connsiteX9" fmla="*/ 965519 w 1931038"/>
                <a:gd name="connsiteY9" fmla="*/ 0 h 1931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31038" h="1931038">
                  <a:moveTo>
                    <a:pt x="962496" y="279762"/>
                  </a:moveTo>
                  <a:cubicBezTo>
                    <a:pt x="596142" y="279762"/>
                    <a:pt x="299154" y="576750"/>
                    <a:pt x="299154" y="943104"/>
                  </a:cubicBezTo>
                  <a:cubicBezTo>
                    <a:pt x="299154" y="1309458"/>
                    <a:pt x="596142" y="1606446"/>
                    <a:pt x="962496" y="1606446"/>
                  </a:cubicBezTo>
                  <a:cubicBezTo>
                    <a:pt x="1328850" y="1606446"/>
                    <a:pt x="1625838" y="1309458"/>
                    <a:pt x="1625838" y="943104"/>
                  </a:cubicBezTo>
                  <a:cubicBezTo>
                    <a:pt x="1625838" y="576750"/>
                    <a:pt x="1328850" y="279762"/>
                    <a:pt x="962496" y="279762"/>
                  </a:cubicBezTo>
                  <a:close/>
                  <a:moveTo>
                    <a:pt x="965519" y="0"/>
                  </a:moveTo>
                  <a:cubicBezTo>
                    <a:pt x="1498760" y="0"/>
                    <a:pt x="1931038" y="432278"/>
                    <a:pt x="1931038" y="965519"/>
                  </a:cubicBezTo>
                  <a:cubicBezTo>
                    <a:pt x="1931038" y="1498760"/>
                    <a:pt x="1498760" y="1931038"/>
                    <a:pt x="965519" y="1931038"/>
                  </a:cubicBezTo>
                  <a:cubicBezTo>
                    <a:pt x="432278" y="1931038"/>
                    <a:pt x="0" y="1498760"/>
                    <a:pt x="0" y="965519"/>
                  </a:cubicBezTo>
                  <a:cubicBezTo>
                    <a:pt x="0" y="432278"/>
                    <a:pt x="432278" y="0"/>
                    <a:pt x="965519" y="0"/>
                  </a:cubicBezTo>
                  <a:close/>
                </a:path>
              </a:pathLst>
            </a:custGeom>
            <a:gradFill>
              <a:gsLst>
                <a:gs pos="0">
                  <a:srgbClr val="EFEFEF"/>
                </a:gs>
                <a:gs pos="100000">
                  <a:srgbClr val="E6E6E6"/>
                </a:gs>
              </a:gsLst>
              <a:lin ang="2700000" scaled="0"/>
            </a:gradFill>
            <a:ln w="12700">
              <a:gradFill>
                <a:gsLst>
                  <a:gs pos="0">
                    <a:srgbClr val="EEEEEE"/>
                  </a:gs>
                  <a:gs pos="100000">
                    <a:schemeClr val="bg1"/>
                  </a:gs>
                </a:gsLst>
                <a:lin ang="2700000" scaled="0"/>
              </a:gra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32" name="椭圆 11"/>
            <p:cNvSpPr/>
            <p:nvPr/>
          </p:nvSpPr>
          <p:spPr>
            <a:xfrm>
              <a:off x="3226490" y="2063474"/>
              <a:ext cx="1326684" cy="1326684"/>
            </a:xfrm>
            <a:prstGeom prst="ellipse">
              <a:avLst/>
            </a:prstGeom>
            <a:noFill/>
            <a:ln w="50800">
              <a:gradFill>
                <a:gsLst>
                  <a:gs pos="0">
                    <a:srgbClr val="DBDBDB"/>
                  </a:gs>
                  <a:gs pos="100000">
                    <a:schemeClr val="accent1">
                      <a:lumMod val="5000"/>
                      <a:lumOff val="95000"/>
                    </a:schemeClr>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48733" name="Freeform 78"/>
          <p:cNvSpPr>
            <a:spLocks noEditPoints="1"/>
          </p:cNvSpPr>
          <p:nvPr/>
        </p:nvSpPr>
        <p:spPr bwMode="auto">
          <a:xfrm>
            <a:off x="1906197" y="2782470"/>
            <a:ext cx="599664" cy="441858"/>
          </a:xfrm>
          <a:custGeom>
            <a:avLst/>
            <a:gdLst>
              <a:gd name="T0" fmla="*/ 151 w 152"/>
              <a:gd name="T1" fmla="*/ 112 h 112"/>
              <a:gd name="T2" fmla="*/ 117 w 152"/>
              <a:gd name="T3" fmla="*/ 112 h 112"/>
              <a:gd name="T4" fmla="*/ 113 w 152"/>
              <a:gd name="T5" fmla="*/ 70 h 112"/>
              <a:gd name="T6" fmla="*/ 95 w 152"/>
              <a:gd name="T7" fmla="*/ 65 h 112"/>
              <a:gd name="T8" fmla="*/ 103 w 152"/>
              <a:gd name="T9" fmla="*/ 59 h 112"/>
              <a:gd name="T10" fmla="*/ 98 w 152"/>
              <a:gd name="T11" fmla="*/ 48 h 112"/>
              <a:gd name="T12" fmla="*/ 94 w 152"/>
              <a:gd name="T13" fmla="*/ 43 h 112"/>
              <a:gd name="T14" fmla="*/ 97 w 152"/>
              <a:gd name="T15" fmla="*/ 36 h 112"/>
              <a:gd name="T16" fmla="*/ 96 w 152"/>
              <a:gd name="T17" fmla="*/ 26 h 112"/>
              <a:gd name="T18" fmla="*/ 114 w 152"/>
              <a:gd name="T19" fmla="*/ 12 h 112"/>
              <a:gd name="T20" fmla="*/ 133 w 152"/>
              <a:gd name="T21" fmla="*/ 26 h 112"/>
              <a:gd name="T22" fmla="*/ 132 w 152"/>
              <a:gd name="T23" fmla="*/ 36 h 112"/>
              <a:gd name="T24" fmla="*/ 135 w 152"/>
              <a:gd name="T25" fmla="*/ 43 h 112"/>
              <a:gd name="T26" fmla="*/ 131 w 152"/>
              <a:gd name="T27" fmla="*/ 48 h 112"/>
              <a:gd name="T28" fmla="*/ 126 w 152"/>
              <a:gd name="T29" fmla="*/ 59 h 112"/>
              <a:gd name="T30" fmla="*/ 126 w 152"/>
              <a:gd name="T31" fmla="*/ 68 h 112"/>
              <a:gd name="T32" fmla="*/ 138 w 152"/>
              <a:gd name="T33" fmla="*/ 73 h 112"/>
              <a:gd name="T34" fmla="*/ 150 w 152"/>
              <a:gd name="T35" fmla="*/ 84 h 112"/>
              <a:gd name="T36" fmla="*/ 151 w 152"/>
              <a:gd name="T37" fmla="*/ 112 h 112"/>
              <a:gd name="T38" fmla="*/ 79 w 152"/>
              <a:gd name="T39" fmla="*/ 69 h 112"/>
              <a:gd name="T40" fmla="*/ 66 w 152"/>
              <a:gd name="T41" fmla="*/ 63 h 112"/>
              <a:gd name="T42" fmla="*/ 66 w 152"/>
              <a:gd name="T43" fmla="*/ 53 h 112"/>
              <a:gd name="T44" fmla="*/ 71 w 152"/>
              <a:gd name="T45" fmla="*/ 41 h 112"/>
              <a:gd name="T46" fmla="*/ 76 w 152"/>
              <a:gd name="T47" fmla="*/ 35 h 112"/>
              <a:gd name="T48" fmla="*/ 73 w 152"/>
              <a:gd name="T49" fmla="*/ 28 h 112"/>
              <a:gd name="T50" fmla="*/ 73 w 152"/>
              <a:gd name="T51" fmla="*/ 17 h 112"/>
              <a:gd name="T52" fmla="*/ 53 w 152"/>
              <a:gd name="T53" fmla="*/ 0 h 112"/>
              <a:gd name="T54" fmla="*/ 32 w 152"/>
              <a:gd name="T55" fmla="*/ 17 h 112"/>
              <a:gd name="T56" fmla="*/ 33 w 152"/>
              <a:gd name="T57" fmla="*/ 28 h 112"/>
              <a:gd name="T58" fmla="*/ 30 w 152"/>
              <a:gd name="T59" fmla="*/ 35 h 112"/>
              <a:gd name="T60" fmla="*/ 35 w 152"/>
              <a:gd name="T61" fmla="*/ 41 h 112"/>
              <a:gd name="T62" fmla="*/ 40 w 152"/>
              <a:gd name="T63" fmla="*/ 53 h 112"/>
              <a:gd name="T64" fmla="*/ 40 w 152"/>
              <a:gd name="T65" fmla="*/ 63 h 112"/>
              <a:gd name="T66" fmla="*/ 27 w 152"/>
              <a:gd name="T67" fmla="*/ 69 h 112"/>
              <a:gd name="T68" fmla="*/ 3 w 152"/>
              <a:gd name="T69" fmla="*/ 81 h 112"/>
              <a:gd name="T70" fmla="*/ 1 w 152"/>
              <a:gd name="T71" fmla="*/ 112 h 112"/>
              <a:gd name="T72" fmla="*/ 53 w 152"/>
              <a:gd name="T73" fmla="*/ 112 h 112"/>
              <a:gd name="T74" fmla="*/ 104 w 152"/>
              <a:gd name="T75" fmla="*/ 112 h 112"/>
              <a:gd name="T76" fmla="*/ 102 w 152"/>
              <a:gd name="T77" fmla="*/ 81 h 112"/>
              <a:gd name="T78" fmla="*/ 79 w 152"/>
              <a:gd name="T79" fmla="*/ 6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2" h="112">
                <a:moveTo>
                  <a:pt x="151" y="112"/>
                </a:moveTo>
                <a:cubicBezTo>
                  <a:pt x="117" y="112"/>
                  <a:pt x="117" y="112"/>
                  <a:pt x="117" y="112"/>
                </a:cubicBezTo>
                <a:cubicBezTo>
                  <a:pt x="118" y="78"/>
                  <a:pt x="114" y="72"/>
                  <a:pt x="113" y="70"/>
                </a:cubicBezTo>
                <a:cubicBezTo>
                  <a:pt x="111" y="66"/>
                  <a:pt x="99" y="68"/>
                  <a:pt x="95" y="65"/>
                </a:cubicBezTo>
                <a:cubicBezTo>
                  <a:pt x="103" y="59"/>
                  <a:pt x="103" y="59"/>
                  <a:pt x="103" y="59"/>
                </a:cubicBezTo>
                <a:cubicBezTo>
                  <a:pt x="103" y="59"/>
                  <a:pt x="99" y="57"/>
                  <a:pt x="98" y="48"/>
                </a:cubicBezTo>
                <a:cubicBezTo>
                  <a:pt x="96" y="49"/>
                  <a:pt x="94" y="45"/>
                  <a:pt x="94" y="43"/>
                </a:cubicBezTo>
                <a:cubicBezTo>
                  <a:pt x="93" y="41"/>
                  <a:pt x="94" y="36"/>
                  <a:pt x="97" y="36"/>
                </a:cubicBezTo>
                <a:cubicBezTo>
                  <a:pt x="96" y="32"/>
                  <a:pt x="96" y="28"/>
                  <a:pt x="96" y="26"/>
                </a:cubicBezTo>
                <a:cubicBezTo>
                  <a:pt x="97" y="19"/>
                  <a:pt x="104" y="12"/>
                  <a:pt x="114" y="12"/>
                </a:cubicBezTo>
                <a:cubicBezTo>
                  <a:pt x="125" y="12"/>
                  <a:pt x="132" y="19"/>
                  <a:pt x="133" y="26"/>
                </a:cubicBezTo>
                <a:cubicBezTo>
                  <a:pt x="133" y="28"/>
                  <a:pt x="133" y="32"/>
                  <a:pt x="132" y="36"/>
                </a:cubicBezTo>
                <a:cubicBezTo>
                  <a:pt x="135" y="36"/>
                  <a:pt x="135" y="41"/>
                  <a:pt x="135" y="43"/>
                </a:cubicBezTo>
                <a:cubicBezTo>
                  <a:pt x="135" y="45"/>
                  <a:pt x="133" y="49"/>
                  <a:pt x="131" y="48"/>
                </a:cubicBezTo>
                <a:cubicBezTo>
                  <a:pt x="129" y="57"/>
                  <a:pt x="126" y="59"/>
                  <a:pt x="126" y="59"/>
                </a:cubicBezTo>
                <a:cubicBezTo>
                  <a:pt x="126" y="68"/>
                  <a:pt x="126" y="68"/>
                  <a:pt x="126" y="68"/>
                </a:cubicBezTo>
                <a:cubicBezTo>
                  <a:pt x="126" y="68"/>
                  <a:pt x="128" y="70"/>
                  <a:pt x="138" y="73"/>
                </a:cubicBezTo>
                <a:cubicBezTo>
                  <a:pt x="147" y="77"/>
                  <a:pt x="147" y="80"/>
                  <a:pt x="150" y="84"/>
                </a:cubicBezTo>
                <a:cubicBezTo>
                  <a:pt x="152" y="88"/>
                  <a:pt x="151" y="112"/>
                  <a:pt x="151" y="112"/>
                </a:cubicBezTo>
                <a:close/>
                <a:moveTo>
                  <a:pt x="79" y="69"/>
                </a:moveTo>
                <a:cubicBezTo>
                  <a:pt x="68" y="65"/>
                  <a:pt x="66" y="63"/>
                  <a:pt x="66" y="63"/>
                </a:cubicBezTo>
                <a:cubicBezTo>
                  <a:pt x="66" y="53"/>
                  <a:pt x="66" y="53"/>
                  <a:pt x="66" y="53"/>
                </a:cubicBezTo>
                <a:cubicBezTo>
                  <a:pt x="66" y="53"/>
                  <a:pt x="70" y="50"/>
                  <a:pt x="71" y="41"/>
                </a:cubicBezTo>
                <a:cubicBezTo>
                  <a:pt x="73" y="42"/>
                  <a:pt x="76" y="37"/>
                  <a:pt x="76" y="35"/>
                </a:cubicBezTo>
                <a:cubicBezTo>
                  <a:pt x="76" y="33"/>
                  <a:pt x="75" y="27"/>
                  <a:pt x="73" y="28"/>
                </a:cubicBezTo>
                <a:cubicBezTo>
                  <a:pt x="73" y="23"/>
                  <a:pt x="74" y="19"/>
                  <a:pt x="73" y="17"/>
                </a:cubicBezTo>
                <a:cubicBezTo>
                  <a:pt x="73" y="9"/>
                  <a:pt x="65" y="0"/>
                  <a:pt x="53" y="0"/>
                </a:cubicBezTo>
                <a:cubicBezTo>
                  <a:pt x="41" y="0"/>
                  <a:pt x="33" y="9"/>
                  <a:pt x="32" y="17"/>
                </a:cubicBezTo>
                <a:cubicBezTo>
                  <a:pt x="32" y="19"/>
                  <a:pt x="32" y="23"/>
                  <a:pt x="33" y="28"/>
                </a:cubicBezTo>
                <a:cubicBezTo>
                  <a:pt x="30" y="27"/>
                  <a:pt x="30" y="33"/>
                  <a:pt x="30" y="35"/>
                </a:cubicBezTo>
                <a:cubicBezTo>
                  <a:pt x="30" y="37"/>
                  <a:pt x="32" y="42"/>
                  <a:pt x="35" y="41"/>
                </a:cubicBezTo>
                <a:cubicBezTo>
                  <a:pt x="36" y="50"/>
                  <a:pt x="40" y="53"/>
                  <a:pt x="40" y="53"/>
                </a:cubicBezTo>
                <a:cubicBezTo>
                  <a:pt x="40" y="63"/>
                  <a:pt x="40" y="63"/>
                  <a:pt x="40" y="63"/>
                </a:cubicBezTo>
                <a:cubicBezTo>
                  <a:pt x="40" y="63"/>
                  <a:pt x="37" y="65"/>
                  <a:pt x="27" y="69"/>
                </a:cubicBezTo>
                <a:cubicBezTo>
                  <a:pt x="17" y="73"/>
                  <a:pt x="6" y="76"/>
                  <a:pt x="3" y="81"/>
                </a:cubicBezTo>
                <a:cubicBezTo>
                  <a:pt x="0" y="85"/>
                  <a:pt x="1" y="112"/>
                  <a:pt x="1" y="112"/>
                </a:cubicBezTo>
                <a:cubicBezTo>
                  <a:pt x="53" y="112"/>
                  <a:pt x="53" y="112"/>
                  <a:pt x="53" y="112"/>
                </a:cubicBezTo>
                <a:cubicBezTo>
                  <a:pt x="104" y="112"/>
                  <a:pt x="104" y="112"/>
                  <a:pt x="104" y="112"/>
                </a:cubicBezTo>
                <a:cubicBezTo>
                  <a:pt x="104" y="112"/>
                  <a:pt x="105" y="85"/>
                  <a:pt x="102" y="81"/>
                </a:cubicBezTo>
                <a:cubicBezTo>
                  <a:pt x="99" y="76"/>
                  <a:pt x="89" y="73"/>
                  <a:pt x="79" y="69"/>
                </a:cubicBezTo>
                <a:close/>
              </a:path>
            </a:pathLst>
          </a:custGeom>
          <a:solidFill>
            <a:srgbClr val="F2942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048734" name="矩形 13"/>
          <p:cNvSpPr/>
          <p:nvPr/>
        </p:nvSpPr>
        <p:spPr>
          <a:xfrm>
            <a:off x="720827" y="2838668"/>
            <a:ext cx="877163" cy="369332"/>
          </a:xfrm>
          <a:prstGeom prst="rect">
            <a:avLst/>
          </a:prstGeom>
        </p:spPr>
        <p:txBody>
          <a:bodyPr wrap="none">
            <a:spAutoFit/>
          </a:bodyPr>
          <a:lstStyle/>
          <a:p>
            <a:r>
              <a:rPr lang="zh-CN" altLang="en-US" b="1" dirty="0">
                <a:solidFill>
                  <a:srgbClr val="F29421"/>
                </a:solidFill>
                <a:latin typeface="微软雅黑" panose="020B0503020204020204" pitchFamily="34" charset="-122"/>
                <a:ea typeface="微软雅黑" panose="020B0503020204020204" pitchFamily="34" charset="-122"/>
              </a:rPr>
              <a:t>第二节</a:t>
            </a:r>
            <a:endParaRPr lang="zh-CN" altLang="en-US" b="1" dirty="0">
              <a:solidFill>
                <a:srgbClr val="F29421"/>
              </a:solidFill>
              <a:latin typeface="微软雅黑" panose="020B0503020204020204" pitchFamily="34" charset="-122"/>
              <a:ea typeface="微软雅黑" panose="020B0503020204020204" pitchFamily="34" charset="-122"/>
            </a:endParaRPr>
          </a:p>
        </p:txBody>
      </p:sp>
      <p:sp>
        <p:nvSpPr>
          <p:cNvPr id="1048735" name="文本框 67"/>
          <p:cNvSpPr txBox="1"/>
          <p:nvPr/>
        </p:nvSpPr>
        <p:spPr>
          <a:xfrm>
            <a:off x="556891" y="3787223"/>
            <a:ext cx="2031325" cy="461665"/>
          </a:xfrm>
          <a:prstGeom prst="rect">
            <a:avLst/>
          </a:prstGeom>
          <a:noFill/>
        </p:spPr>
        <p:txBody>
          <a:bodyPr wrap="non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算法性能分析</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48736" name="圆角矩形 18"/>
          <p:cNvSpPr/>
          <p:nvPr/>
        </p:nvSpPr>
        <p:spPr>
          <a:xfrm>
            <a:off x="5822909" y="1336312"/>
            <a:ext cx="4235118" cy="658908"/>
          </a:xfrm>
          <a:prstGeom prst="roundRect">
            <a:avLst>
              <a:gd name="adj" fmla="val 50000"/>
            </a:avLst>
          </a:prstGeom>
          <a:solidFill>
            <a:srgbClr val="F294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 </a:t>
            </a:r>
            <a:endParaRPr lang="zh-CN" altLang="en-US" sz="2800" dirty="0">
              <a:latin typeface="微软雅黑" panose="020B0503020204020204" pitchFamily="34" charset="-122"/>
              <a:ea typeface="微软雅黑" panose="020B0503020204020204" pitchFamily="34" charset="-122"/>
            </a:endParaRPr>
          </a:p>
        </p:txBody>
      </p:sp>
      <p:sp>
        <p:nvSpPr>
          <p:cNvPr id="1048737" name="椭圆 57"/>
          <p:cNvSpPr/>
          <p:nvPr/>
        </p:nvSpPr>
        <p:spPr>
          <a:xfrm>
            <a:off x="4923739" y="962725"/>
            <a:ext cx="1255448" cy="1255448"/>
          </a:xfrm>
          <a:prstGeom prst="ellipse">
            <a:avLst/>
          </a:prstGeom>
          <a:solidFill>
            <a:schemeClr val="bg1"/>
          </a:solidFill>
          <a:ln w="15875">
            <a:gradFill>
              <a:gsLst>
                <a:gs pos="0">
                  <a:schemeClr val="bg1"/>
                </a:gs>
                <a:gs pos="25000">
                  <a:schemeClr val="bg2"/>
                </a:gs>
                <a:gs pos="50000">
                  <a:schemeClr val="bg2">
                    <a:lumMod val="90000"/>
                  </a:schemeClr>
                </a:gs>
                <a:gs pos="75000">
                  <a:schemeClr val="bg2"/>
                </a:gs>
                <a:gs pos="100000">
                  <a:schemeClr val="bg1"/>
                </a:gs>
              </a:gsLst>
              <a:lin ang="5400000" scaled="1"/>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38" name="椭圆 58"/>
          <p:cNvSpPr/>
          <p:nvPr/>
        </p:nvSpPr>
        <p:spPr>
          <a:xfrm>
            <a:off x="5025531" y="1064310"/>
            <a:ext cx="1052278" cy="1052279"/>
          </a:xfrm>
          <a:prstGeom prst="ellipse">
            <a:avLst/>
          </a:prstGeom>
          <a:solidFill>
            <a:srgbClr val="F29421"/>
          </a:solidFill>
          <a:ln>
            <a:noFill/>
          </a:ln>
          <a:effectLst>
            <a:outerShdw blurRad="152400" dist="50800" dir="2700000" algn="tl" rotWithShape="0">
              <a:prstClr val="black">
                <a:alpha val="30000"/>
              </a:prstClr>
            </a:outerShdw>
          </a:effectLst>
          <a:scene3d>
            <a:camera prst="orthographicFront"/>
            <a:lightRig rig="threePt" dir="t"/>
          </a:scene3d>
          <a:sp3d prstMaterial="softEdge">
            <a:bevelT w="1270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39" name="TextBox 6"/>
          <p:cNvSpPr txBox="1"/>
          <p:nvPr/>
        </p:nvSpPr>
        <p:spPr>
          <a:xfrm>
            <a:off x="5379871" y="1263286"/>
            <a:ext cx="448425" cy="615553"/>
          </a:xfrm>
          <a:prstGeom prst="rect">
            <a:avLst/>
          </a:prstGeom>
          <a:noFill/>
        </p:spPr>
        <p:txBody>
          <a:bodyPr vert="horz" wrap="square" lIns="0" tIns="0" rIns="0" bIns="0" rtlCol="0" anchor="ctr">
            <a:spAutoFit/>
          </a:bodyPr>
          <a:lstStyle/>
          <a:p>
            <a:pPr algn="l"/>
            <a:r>
              <a:rPr lang="en-US" altLang="zh-CN" sz="4000" dirty="0">
                <a:solidFill>
                  <a:schemeClr val="bg1"/>
                </a:solidFill>
                <a:latin typeface="Impact" panose="020B0806030902050204" pitchFamily="34" charset="0"/>
                <a:ea typeface="微软雅黑" panose="020B0503020204020204" pitchFamily="34" charset="-122"/>
              </a:rPr>
              <a:t> 1</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1048740" name="矩形 60"/>
          <p:cNvSpPr/>
          <p:nvPr/>
        </p:nvSpPr>
        <p:spPr>
          <a:xfrm>
            <a:off x="6583228" y="1399722"/>
            <a:ext cx="2952328" cy="507957"/>
          </a:xfrm>
          <a:prstGeom prst="rect">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分类模型评价指标</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48741" name="椭圆 61"/>
          <p:cNvSpPr/>
          <p:nvPr/>
        </p:nvSpPr>
        <p:spPr>
          <a:xfrm>
            <a:off x="6313611" y="1590449"/>
            <a:ext cx="144016" cy="144016"/>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42" name="椭圆 62"/>
          <p:cNvSpPr/>
          <p:nvPr/>
        </p:nvSpPr>
        <p:spPr>
          <a:xfrm>
            <a:off x="9697987" y="1581755"/>
            <a:ext cx="144016" cy="144016"/>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43" name="标题 24"/>
          <p:cNvSpPr txBox="1"/>
          <p:nvPr/>
        </p:nvSpPr>
        <p:spPr>
          <a:xfrm>
            <a:off x="7155687" y="2149609"/>
            <a:ext cx="3347873" cy="717748"/>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zh-CN" altLang="en-US" sz="17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4" name="组合 64"/>
          <p:cNvGrpSpPr/>
          <p:nvPr/>
        </p:nvGrpSpPr>
        <p:grpSpPr>
          <a:xfrm>
            <a:off x="4923739" y="921431"/>
            <a:ext cx="1320648" cy="1320648"/>
            <a:chOff x="2857448" y="1716847"/>
            <a:chExt cx="2064768" cy="2064768"/>
          </a:xfrm>
          <a:effectLst>
            <a:outerShdw blurRad="101600" dist="50800" dir="2700000" algn="tl" rotWithShape="0">
              <a:prstClr val="black">
                <a:alpha val="30000"/>
              </a:prstClr>
            </a:outerShdw>
          </a:effectLst>
        </p:grpSpPr>
        <p:sp>
          <p:nvSpPr>
            <p:cNvPr id="1048744" name="任意多边形 28"/>
            <p:cNvSpPr/>
            <p:nvPr/>
          </p:nvSpPr>
          <p:spPr>
            <a:xfrm>
              <a:off x="2857448" y="1716847"/>
              <a:ext cx="2064768" cy="2064768"/>
            </a:xfrm>
            <a:custGeom>
              <a:avLst/>
              <a:gdLst>
                <a:gd name="connsiteX0" fmla="*/ 996493 w 1992986"/>
                <a:gd name="connsiteY0" fmla="*/ 310736 h 1992986"/>
                <a:gd name="connsiteX1" fmla="*/ 333151 w 1992986"/>
                <a:gd name="connsiteY1" fmla="*/ 974078 h 1992986"/>
                <a:gd name="connsiteX2" fmla="*/ 996493 w 1992986"/>
                <a:gd name="connsiteY2" fmla="*/ 1637420 h 1992986"/>
                <a:gd name="connsiteX3" fmla="*/ 1659835 w 1992986"/>
                <a:gd name="connsiteY3" fmla="*/ 974078 h 1992986"/>
                <a:gd name="connsiteX4" fmla="*/ 996493 w 1992986"/>
                <a:gd name="connsiteY4" fmla="*/ 310736 h 1992986"/>
                <a:gd name="connsiteX5" fmla="*/ 996493 w 1992986"/>
                <a:gd name="connsiteY5" fmla="*/ 0 h 1992986"/>
                <a:gd name="connsiteX6" fmla="*/ 1992986 w 1992986"/>
                <a:gd name="connsiteY6" fmla="*/ 996493 h 1992986"/>
                <a:gd name="connsiteX7" fmla="*/ 996493 w 1992986"/>
                <a:gd name="connsiteY7" fmla="*/ 1992986 h 1992986"/>
                <a:gd name="connsiteX8" fmla="*/ 0 w 1992986"/>
                <a:gd name="connsiteY8" fmla="*/ 996493 h 1992986"/>
                <a:gd name="connsiteX9" fmla="*/ 996493 w 1992986"/>
                <a:gd name="connsiteY9" fmla="*/ 0 h 199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2986" h="1992986">
                  <a:moveTo>
                    <a:pt x="996493" y="310736"/>
                  </a:moveTo>
                  <a:cubicBezTo>
                    <a:pt x="630139" y="310736"/>
                    <a:pt x="333151" y="607724"/>
                    <a:pt x="333151" y="974078"/>
                  </a:cubicBezTo>
                  <a:cubicBezTo>
                    <a:pt x="333151" y="1340432"/>
                    <a:pt x="630139" y="1637420"/>
                    <a:pt x="996493" y="1637420"/>
                  </a:cubicBezTo>
                  <a:cubicBezTo>
                    <a:pt x="1362847" y="1637420"/>
                    <a:pt x="1659835" y="1340432"/>
                    <a:pt x="1659835" y="974078"/>
                  </a:cubicBezTo>
                  <a:cubicBezTo>
                    <a:pt x="1659835" y="607724"/>
                    <a:pt x="1362847" y="310736"/>
                    <a:pt x="996493" y="310736"/>
                  </a:cubicBezTo>
                  <a:close/>
                  <a:moveTo>
                    <a:pt x="996493" y="0"/>
                  </a:moveTo>
                  <a:cubicBezTo>
                    <a:pt x="1546841" y="0"/>
                    <a:pt x="1992986" y="446145"/>
                    <a:pt x="1992986" y="996493"/>
                  </a:cubicBezTo>
                  <a:cubicBezTo>
                    <a:pt x="1992986" y="1546841"/>
                    <a:pt x="1546841" y="1992986"/>
                    <a:pt x="996493" y="1992986"/>
                  </a:cubicBezTo>
                  <a:cubicBezTo>
                    <a:pt x="446145" y="1992986"/>
                    <a:pt x="0" y="1546841"/>
                    <a:pt x="0" y="996493"/>
                  </a:cubicBezTo>
                  <a:cubicBezTo>
                    <a:pt x="0" y="446145"/>
                    <a:pt x="446145" y="0"/>
                    <a:pt x="996493" y="0"/>
                  </a:cubicBezTo>
                  <a:close/>
                </a:path>
              </a:pathLst>
            </a:custGeom>
            <a:gradFill>
              <a:gsLst>
                <a:gs pos="0">
                  <a:schemeClr val="bg1"/>
                </a:gs>
                <a:gs pos="10000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45" name="任意多边形 29"/>
            <p:cNvSpPr/>
            <p:nvPr/>
          </p:nvSpPr>
          <p:spPr>
            <a:xfrm>
              <a:off x="2924313" y="1783712"/>
              <a:ext cx="1931038" cy="1931038"/>
            </a:xfrm>
            <a:custGeom>
              <a:avLst/>
              <a:gdLst>
                <a:gd name="connsiteX0" fmla="*/ 962496 w 1931038"/>
                <a:gd name="connsiteY0" fmla="*/ 279762 h 1931038"/>
                <a:gd name="connsiteX1" fmla="*/ 299154 w 1931038"/>
                <a:gd name="connsiteY1" fmla="*/ 943104 h 1931038"/>
                <a:gd name="connsiteX2" fmla="*/ 962496 w 1931038"/>
                <a:gd name="connsiteY2" fmla="*/ 1606446 h 1931038"/>
                <a:gd name="connsiteX3" fmla="*/ 1625838 w 1931038"/>
                <a:gd name="connsiteY3" fmla="*/ 943104 h 1931038"/>
                <a:gd name="connsiteX4" fmla="*/ 962496 w 1931038"/>
                <a:gd name="connsiteY4" fmla="*/ 279762 h 1931038"/>
                <a:gd name="connsiteX5" fmla="*/ 965519 w 1931038"/>
                <a:gd name="connsiteY5" fmla="*/ 0 h 1931038"/>
                <a:gd name="connsiteX6" fmla="*/ 1931038 w 1931038"/>
                <a:gd name="connsiteY6" fmla="*/ 965519 h 1931038"/>
                <a:gd name="connsiteX7" fmla="*/ 965519 w 1931038"/>
                <a:gd name="connsiteY7" fmla="*/ 1931038 h 1931038"/>
                <a:gd name="connsiteX8" fmla="*/ 0 w 1931038"/>
                <a:gd name="connsiteY8" fmla="*/ 965519 h 1931038"/>
                <a:gd name="connsiteX9" fmla="*/ 965519 w 1931038"/>
                <a:gd name="connsiteY9" fmla="*/ 0 h 1931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31038" h="1931038">
                  <a:moveTo>
                    <a:pt x="962496" y="279762"/>
                  </a:moveTo>
                  <a:cubicBezTo>
                    <a:pt x="596142" y="279762"/>
                    <a:pt x="299154" y="576750"/>
                    <a:pt x="299154" y="943104"/>
                  </a:cubicBezTo>
                  <a:cubicBezTo>
                    <a:pt x="299154" y="1309458"/>
                    <a:pt x="596142" y="1606446"/>
                    <a:pt x="962496" y="1606446"/>
                  </a:cubicBezTo>
                  <a:cubicBezTo>
                    <a:pt x="1328850" y="1606446"/>
                    <a:pt x="1625838" y="1309458"/>
                    <a:pt x="1625838" y="943104"/>
                  </a:cubicBezTo>
                  <a:cubicBezTo>
                    <a:pt x="1625838" y="576750"/>
                    <a:pt x="1328850" y="279762"/>
                    <a:pt x="962496" y="279762"/>
                  </a:cubicBezTo>
                  <a:close/>
                  <a:moveTo>
                    <a:pt x="965519" y="0"/>
                  </a:moveTo>
                  <a:cubicBezTo>
                    <a:pt x="1498760" y="0"/>
                    <a:pt x="1931038" y="432278"/>
                    <a:pt x="1931038" y="965519"/>
                  </a:cubicBezTo>
                  <a:cubicBezTo>
                    <a:pt x="1931038" y="1498760"/>
                    <a:pt x="1498760" y="1931038"/>
                    <a:pt x="965519" y="1931038"/>
                  </a:cubicBezTo>
                  <a:cubicBezTo>
                    <a:pt x="432278" y="1931038"/>
                    <a:pt x="0" y="1498760"/>
                    <a:pt x="0" y="965519"/>
                  </a:cubicBezTo>
                  <a:cubicBezTo>
                    <a:pt x="0" y="432278"/>
                    <a:pt x="432278" y="0"/>
                    <a:pt x="965519" y="0"/>
                  </a:cubicBezTo>
                  <a:close/>
                </a:path>
              </a:pathLst>
            </a:custGeom>
            <a:gradFill>
              <a:gsLst>
                <a:gs pos="0">
                  <a:srgbClr val="EFEFEF"/>
                </a:gs>
                <a:gs pos="100000">
                  <a:srgbClr val="E6E6E6"/>
                </a:gs>
              </a:gsLst>
              <a:lin ang="2700000" scaled="0"/>
            </a:gradFill>
            <a:ln w="12700">
              <a:gradFill>
                <a:gsLst>
                  <a:gs pos="0">
                    <a:srgbClr val="EEEEEE"/>
                  </a:gs>
                  <a:gs pos="100000">
                    <a:schemeClr val="bg1"/>
                  </a:gs>
                </a:gsLst>
                <a:lin ang="2700000" scaled="0"/>
              </a:gra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46" name="椭圆 67"/>
            <p:cNvSpPr/>
            <p:nvPr/>
          </p:nvSpPr>
          <p:spPr>
            <a:xfrm>
              <a:off x="3226490" y="2063474"/>
              <a:ext cx="1326684" cy="1326684"/>
            </a:xfrm>
            <a:prstGeom prst="ellipse">
              <a:avLst/>
            </a:prstGeom>
            <a:noFill/>
            <a:ln w="50800">
              <a:gradFill>
                <a:gsLst>
                  <a:gs pos="0">
                    <a:srgbClr val="DBDBDB"/>
                  </a:gs>
                  <a:gs pos="100000">
                    <a:schemeClr val="accent1">
                      <a:lumMod val="5000"/>
                      <a:lumOff val="95000"/>
                    </a:schemeClr>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48747" name="圆角矩形 31"/>
          <p:cNvSpPr/>
          <p:nvPr/>
        </p:nvSpPr>
        <p:spPr>
          <a:xfrm>
            <a:off x="5844629" y="2867079"/>
            <a:ext cx="4235118" cy="658908"/>
          </a:xfrm>
          <a:prstGeom prst="roundRect">
            <a:avLst>
              <a:gd name="adj" fmla="val 50000"/>
            </a:avLst>
          </a:prstGeom>
          <a:solidFill>
            <a:srgbClr val="F294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 </a:t>
            </a:r>
            <a:endParaRPr lang="zh-CN" altLang="en-US" sz="2800" dirty="0">
              <a:latin typeface="微软雅黑" panose="020B0503020204020204" pitchFamily="34" charset="-122"/>
              <a:ea typeface="微软雅黑" panose="020B0503020204020204" pitchFamily="34" charset="-122"/>
            </a:endParaRPr>
          </a:p>
        </p:txBody>
      </p:sp>
      <p:sp>
        <p:nvSpPr>
          <p:cNvPr id="1048748" name="椭圆 69"/>
          <p:cNvSpPr/>
          <p:nvPr/>
        </p:nvSpPr>
        <p:spPr>
          <a:xfrm>
            <a:off x="4945459" y="2493492"/>
            <a:ext cx="1255448" cy="1255448"/>
          </a:xfrm>
          <a:prstGeom prst="ellipse">
            <a:avLst/>
          </a:prstGeom>
          <a:solidFill>
            <a:schemeClr val="bg1"/>
          </a:solidFill>
          <a:ln w="15875">
            <a:gradFill>
              <a:gsLst>
                <a:gs pos="0">
                  <a:schemeClr val="bg1"/>
                </a:gs>
                <a:gs pos="25000">
                  <a:schemeClr val="bg2"/>
                </a:gs>
                <a:gs pos="50000">
                  <a:schemeClr val="bg2">
                    <a:lumMod val="90000"/>
                  </a:schemeClr>
                </a:gs>
                <a:gs pos="75000">
                  <a:schemeClr val="bg2"/>
                </a:gs>
                <a:gs pos="100000">
                  <a:schemeClr val="bg1"/>
                </a:gs>
              </a:gsLst>
              <a:lin ang="5400000" scaled="1"/>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49" name="椭圆 70"/>
          <p:cNvSpPr/>
          <p:nvPr/>
        </p:nvSpPr>
        <p:spPr>
          <a:xfrm>
            <a:off x="5047251" y="2595077"/>
            <a:ext cx="1052278" cy="1052279"/>
          </a:xfrm>
          <a:prstGeom prst="ellipse">
            <a:avLst/>
          </a:prstGeom>
          <a:solidFill>
            <a:srgbClr val="F29421"/>
          </a:solidFill>
          <a:ln>
            <a:noFill/>
          </a:ln>
          <a:effectLst>
            <a:outerShdw blurRad="152400" dist="50800" dir="2700000" algn="tl" rotWithShape="0">
              <a:prstClr val="black">
                <a:alpha val="30000"/>
              </a:prstClr>
            </a:outerShdw>
          </a:effectLst>
          <a:scene3d>
            <a:camera prst="orthographicFront"/>
            <a:lightRig rig="threePt" dir="t"/>
          </a:scene3d>
          <a:sp3d prstMaterial="softEdge">
            <a:bevelT w="1270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50" name="TextBox 6"/>
          <p:cNvSpPr txBox="1"/>
          <p:nvPr/>
        </p:nvSpPr>
        <p:spPr>
          <a:xfrm>
            <a:off x="5379871" y="2768979"/>
            <a:ext cx="448425" cy="615553"/>
          </a:xfrm>
          <a:prstGeom prst="rect">
            <a:avLst/>
          </a:prstGeom>
          <a:noFill/>
        </p:spPr>
        <p:txBody>
          <a:bodyPr vert="horz" wrap="square" lIns="0" tIns="0" rIns="0" bIns="0" rtlCol="0" anchor="ctr">
            <a:spAutoFit/>
          </a:bodyPr>
          <a:lstStyle/>
          <a:p>
            <a:pPr algn="l"/>
            <a:r>
              <a:rPr lang="en-US" altLang="zh-CN" sz="4000" dirty="0">
                <a:solidFill>
                  <a:schemeClr val="bg1"/>
                </a:solidFill>
                <a:latin typeface="Impact" panose="020B0806030902050204" pitchFamily="34" charset="0"/>
                <a:ea typeface="微软雅黑" panose="020B0503020204020204" pitchFamily="34" charset="-122"/>
              </a:rPr>
              <a:t> 2</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1048751" name="矩形 72"/>
          <p:cNvSpPr/>
          <p:nvPr/>
        </p:nvSpPr>
        <p:spPr>
          <a:xfrm>
            <a:off x="6623363" y="2942554"/>
            <a:ext cx="2952328" cy="507957"/>
          </a:xfrm>
          <a:prstGeom prst="rect">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回归模型评价指标</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48752" name="椭圆 73"/>
          <p:cNvSpPr/>
          <p:nvPr/>
        </p:nvSpPr>
        <p:spPr>
          <a:xfrm>
            <a:off x="6335331" y="3121216"/>
            <a:ext cx="144016" cy="144016"/>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53" name="椭圆 74"/>
          <p:cNvSpPr/>
          <p:nvPr/>
        </p:nvSpPr>
        <p:spPr>
          <a:xfrm>
            <a:off x="9719707" y="3112522"/>
            <a:ext cx="144016" cy="144016"/>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54" name="标题 24"/>
          <p:cNvSpPr txBox="1"/>
          <p:nvPr/>
        </p:nvSpPr>
        <p:spPr>
          <a:xfrm>
            <a:off x="6583047" y="3647356"/>
            <a:ext cx="3347873" cy="717748"/>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zh-CN" altLang="en-US" sz="17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5" name="组合 76"/>
          <p:cNvGrpSpPr/>
          <p:nvPr/>
        </p:nvGrpSpPr>
        <p:grpSpPr>
          <a:xfrm>
            <a:off x="4945459" y="2452198"/>
            <a:ext cx="1320648" cy="1320648"/>
            <a:chOff x="2857448" y="1716847"/>
            <a:chExt cx="2064768" cy="2064768"/>
          </a:xfrm>
          <a:effectLst>
            <a:outerShdw blurRad="101600" dist="50800" dir="2700000" algn="tl" rotWithShape="0">
              <a:prstClr val="black">
                <a:alpha val="30000"/>
              </a:prstClr>
            </a:outerShdw>
          </a:effectLst>
        </p:grpSpPr>
        <p:sp>
          <p:nvSpPr>
            <p:cNvPr id="1048755" name="任意多边形 41"/>
            <p:cNvSpPr/>
            <p:nvPr/>
          </p:nvSpPr>
          <p:spPr>
            <a:xfrm>
              <a:off x="2857448" y="1716847"/>
              <a:ext cx="2064768" cy="2064768"/>
            </a:xfrm>
            <a:custGeom>
              <a:avLst/>
              <a:gdLst>
                <a:gd name="connsiteX0" fmla="*/ 996493 w 1992986"/>
                <a:gd name="connsiteY0" fmla="*/ 310736 h 1992986"/>
                <a:gd name="connsiteX1" fmla="*/ 333151 w 1992986"/>
                <a:gd name="connsiteY1" fmla="*/ 974078 h 1992986"/>
                <a:gd name="connsiteX2" fmla="*/ 996493 w 1992986"/>
                <a:gd name="connsiteY2" fmla="*/ 1637420 h 1992986"/>
                <a:gd name="connsiteX3" fmla="*/ 1659835 w 1992986"/>
                <a:gd name="connsiteY3" fmla="*/ 974078 h 1992986"/>
                <a:gd name="connsiteX4" fmla="*/ 996493 w 1992986"/>
                <a:gd name="connsiteY4" fmla="*/ 310736 h 1992986"/>
                <a:gd name="connsiteX5" fmla="*/ 996493 w 1992986"/>
                <a:gd name="connsiteY5" fmla="*/ 0 h 1992986"/>
                <a:gd name="connsiteX6" fmla="*/ 1992986 w 1992986"/>
                <a:gd name="connsiteY6" fmla="*/ 996493 h 1992986"/>
                <a:gd name="connsiteX7" fmla="*/ 996493 w 1992986"/>
                <a:gd name="connsiteY7" fmla="*/ 1992986 h 1992986"/>
                <a:gd name="connsiteX8" fmla="*/ 0 w 1992986"/>
                <a:gd name="connsiteY8" fmla="*/ 996493 h 1992986"/>
                <a:gd name="connsiteX9" fmla="*/ 996493 w 1992986"/>
                <a:gd name="connsiteY9" fmla="*/ 0 h 199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2986" h="1992986">
                  <a:moveTo>
                    <a:pt x="996493" y="310736"/>
                  </a:moveTo>
                  <a:cubicBezTo>
                    <a:pt x="630139" y="310736"/>
                    <a:pt x="333151" y="607724"/>
                    <a:pt x="333151" y="974078"/>
                  </a:cubicBezTo>
                  <a:cubicBezTo>
                    <a:pt x="333151" y="1340432"/>
                    <a:pt x="630139" y="1637420"/>
                    <a:pt x="996493" y="1637420"/>
                  </a:cubicBezTo>
                  <a:cubicBezTo>
                    <a:pt x="1362847" y="1637420"/>
                    <a:pt x="1659835" y="1340432"/>
                    <a:pt x="1659835" y="974078"/>
                  </a:cubicBezTo>
                  <a:cubicBezTo>
                    <a:pt x="1659835" y="607724"/>
                    <a:pt x="1362847" y="310736"/>
                    <a:pt x="996493" y="310736"/>
                  </a:cubicBezTo>
                  <a:close/>
                  <a:moveTo>
                    <a:pt x="996493" y="0"/>
                  </a:moveTo>
                  <a:cubicBezTo>
                    <a:pt x="1546841" y="0"/>
                    <a:pt x="1992986" y="446145"/>
                    <a:pt x="1992986" y="996493"/>
                  </a:cubicBezTo>
                  <a:cubicBezTo>
                    <a:pt x="1992986" y="1546841"/>
                    <a:pt x="1546841" y="1992986"/>
                    <a:pt x="996493" y="1992986"/>
                  </a:cubicBezTo>
                  <a:cubicBezTo>
                    <a:pt x="446145" y="1992986"/>
                    <a:pt x="0" y="1546841"/>
                    <a:pt x="0" y="996493"/>
                  </a:cubicBezTo>
                  <a:cubicBezTo>
                    <a:pt x="0" y="446145"/>
                    <a:pt x="446145" y="0"/>
                    <a:pt x="996493" y="0"/>
                  </a:cubicBezTo>
                  <a:close/>
                </a:path>
              </a:pathLst>
            </a:custGeom>
            <a:gradFill>
              <a:gsLst>
                <a:gs pos="0">
                  <a:schemeClr val="bg1"/>
                </a:gs>
                <a:gs pos="10000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56" name="任意多边形 42"/>
            <p:cNvSpPr/>
            <p:nvPr/>
          </p:nvSpPr>
          <p:spPr>
            <a:xfrm>
              <a:off x="2924313" y="1783712"/>
              <a:ext cx="1931038" cy="1931038"/>
            </a:xfrm>
            <a:custGeom>
              <a:avLst/>
              <a:gdLst>
                <a:gd name="connsiteX0" fmla="*/ 962496 w 1931038"/>
                <a:gd name="connsiteY0" fmla="*/ 279762 h 1931038"/>
                <a:gd name="connsiteX1" fmla="*/ 299154 w 1931038"/>
                <a:gd name="connsiteY1" fmla="*/ 943104 h 1931038"/>
                <a:gd name="connsiteX2" fmla="*/ 962496 w 1931038"/>
                <a:gd name="connsiteY2" fmla="*/ 1606446 h 1931038"/>
                <a:gd name="connsiteX3" fmla="*/ 1625838 w 1931038"/>
                <a:gd name="connsiteY3" fmla="*/ 943104 h 1931038"/>
                <a:gd name="connsiteX4" fmla="*/ 962496 w 1931038"/>
                <a:gd name="connsiteY4" fmla="*/ 279762 h 1931038"/>
                <a:gd name="connsiteX5" fmla="*/ 965519 w 1931038"/>
                <a:gd name="connsiteY5" fmla="*/ 0 h 1931038"/>
                <a:gd name="connsiteX6" fmla="*/ 1931038 w 1931038"/>
                <a:gd name="connsiteY6" fmla="*/ 965519 h 1931038"/>
                <a:gd name="connsiteX7" fmla="*/ 965519 w 1931038"/>
                <a:gd name="connsiteY7" fmla="*/ 1931038 h 1931038"/>
                <a:gd name="connsiteX8" fmla="*/ 0 w 1931038"/>
                <a:gd name="connsiteY8" fmla="*/ 965519 h 1931038"/>
                <a:gd name="connsiteX9" fmla="*/ 965519 w 1931038"/>
                <a:gd name="connsiteY9" fmla="*/ 0 h 1931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31038" h="1931038">
                  <a:moveTo>
                    <a:pt x="962496" y="279762"/>
                  </a:moveTo>
                  <a:cubicBezTo>
                    <a:pt x="596142" y="279762"/>
                    <a:pt x="299154" y="576750"/>
                    <a:pt x="299154" y="943104"/>
                  </a:cubicBezTo>
                  <a:cubicBezTo>
                    <a:pt x="299154" y="1309458"/>
                    <a:pt x="596142" y="1606446"/>
                    <a:pt x="962496" y="1606446"/>
                  </a:cubicBezTo>
                  <a:cubicBezTo>
                    <a:pt x="1328850" y="1606446"/>
                    <a:pt x="1625838" y="1309458"/>
                    <a:pt x="1625838" y="943104"/>
                  </a:cubicBezTo>
                  <a:cubicBezTo>
                    <a:pt x="1625838" y="576750"/>
                    <a:pt x="1328850" y="279762"/>
                    <a:pt x="962496" y="279762"/>
                  </a:cubicBezTo>
                  <a:close/>
                  <a:moveTo>
                    <a:pt x="965519" y="0"/>
                  </a:moveTo>
                  <a:cubicBezTo>
                    <a:pt x="1498760" y="0"/>
                    <a:pt x="1931038" y="432278"/>
                    <a:pt x="1931038" y="965519"/>
                  </a:cubicBezTo>
                  <a:cubicBezTo>
                    <a:pt x="1931038" y="1498760"/>
                    <a:pt x="1498760" y="1931038"/>
                    <a:pt x="965519" y="1931038"/>
                  </a:cubicBezTo>
                  <a:cubicBezTo>
                    <a:pt x="432278" y="1931038"/>
                    <a:pt x="0" y="1498760"/>
                    <a:pt x="0" y="965519"/>
                  </a:cubicBezTo>
                  <a:cubicBezTo>
                    <a:pt x="0" y="432278"/>
                    <a:pt x="432278" y="0"/>
                    <a:pt x="965519" y="0"/>
                  </a:cubicBezTo>
                  <a:close/>
                </a:path>
              </a:pathLst>
            </a:custGeom>
            <a:gradFill>
              <a:gsLst>
                <a:gs pos="0">
                  <a:srgbClr val="EFEFEF"/>
                </a:gs>
                <a:gs pos="100000">
                  <a:srgbClr val="E6E6E6"/>
                </a:gs>
              </a:gsLst>
              <a:lin ang="2700000" scaled="0"/>
            </a:gradFill>
            <a:ln w="12700">
              <a:gradFill>
                <a:gsLst>
                  <a:gs pos="0">
                    <a:srgbClr val="EEEEEE"/>
                  </a:gs>
                  <a:gs pos="100000">
                    <a:schemeClr val="bg1"/>
                  </a:gs>
                </a:gsLst>
                <a:lin ang="2700000" scaled="0"/>
              </a:gra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57" name="椭圆 79"/>
            <p:cNvSpPr/>
            <p:nvPr/>
          </p:nvSpPr>
          <p:spPr>
            <a:xfrm>
              <a:off x="3226490" y="2063474"/>
              <a:ext cx="1326684" cy="1326684"/>
            </a:xfrm>
            <a:prstGeom prst="ellipse">
              <a:avLst/>
            </a:prstGeom>
            <a:noFill/>
            <a:ln w="50800">
              <a:gradFill>
                <a:gsLst>
                  <a:gs pos="0">
                    <a:srgbClr val="DBDBDB"/>
                  </a:gs>
                  <a:gs pos="100000">
                    <a:schemeClr val="accent1">
                      <a:lumMod val="5000"/>
                      <a:lumOff val="95000"/>
                    </a:schemeClr>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48758" name="圆角矩形 44"/>
          <p:cNvSpPr/>
          <p:nvPr/>
        </p:nvSpPr>
        <p:spPr>
          <a:xfrm>
            <a:off x="5844629" y="4379247"/>
            <a:ext cx="4235118" cy="658908"/>
          </a:xfrm>
          <a:prstGeom prst="roundRect">
            <a:avLst>
              <a:gd name="adj" fmla="val 50000"/>
            </a:avLst>
          </a:prstGeom>
          <a:solidFill>
            <a:srgbClr val="F294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 </a:t>
            </a:r>
            <a:endParaRPr lang="zh-CN" altLang="en-US" sz="2800" dirty="0">
              <a:latin typeface="微软雅黑" panose="020B0503020204020204" pitchFamily="34" charset="-122"/>
              <a:ea typeface="微软雅黑" panose="020B0503020204020204" pitchFamily="34" charset="-122"/>
            </a:endParaRPr>
          </a:p>
        </p:txBody>
      </p:sp>
      <p:sp>
        <p:nvSpPr>
          <p:cNvPr id="1048759" name="椭圆 81"/>
          <p:cNvSpPr/>
          <p:nvPr/>
        </p:nvSpPr>
        <p:spPr>
          <a:xfrm>
            <a:off x="4945459" y="4005660"/>
            <a:ext cx="1255448" cy="1255448"/>
          </a:xfrm>
          <a:prstGeom prst="ellipse">
            <a:avLst/>
          </a:prstGeom>
          <a:solidFill>
            <a:schemeClr val="bg1"/>
          </a:solidFill>
          <a:ln w="15875">
            <a:gradFill>
              <a:gsLst>
                <a:gs pos="0">
                  <a:schemeClr val="bg1"/>
                </a:gs>
                <a:gs pos="25000">
                  <a:schemeClr val="bg2"/>
                </a:gs>
                <a:gs pos="50000">
                  <a:schemeClr val="bg2">
                    <a:lumMod val="90000"/>
                  </a:schemeClr>
                </a:gs>
                <a:gs pos="75000">
                  <a:schemeClr val="bg2"/>
                </a:gs>
                <a:gs pos="100000">
                  <a:schemeClr val="bg1"/>
                </a:gs>
              </a:gsLst>
              <a:lin ang="5400000" scaled="1"/>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60" name="椭圆 82"/>
          <p:cNvSpPr/>
          <p:nvPr/>
        </p:nvSpPr>
        <p:spPr>
          <a:xfrm>
            <a:off x="5047251" y="4107245"/>
            <a:ext cx="1052278" cy="1052279"/>
          </a:xfrm>
          <a:prstGeom prst="ellipse">
            <a:avLst/>
          </a:prstGeom>
          <a:solidFill>
            <a:srgbClr val="F29421"/>
          </a:solidFill>
          <a:ln>
            <a:noFill/>
          </a:ln>
          <a:effectLst>
            <a:outerShdw blurRad="152400" dist="50800" dir="2700000" algn="tl" rotWithShape="0">
              <a:prstClr val="black">
                <a:alpha val="30000"/>
              </a:prstClr>
            </a:outerShdw>
          </a:effectLst>
          <a:scene3d>
            <a:camera prst="orthographicFront"/>
            <a:lightRig rig="threePt" dir="t"/>
          </a:scene3d>
          <a:sp3d prstMaterial="softEdge">
            <a:bevelT w="1270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61" name="TextBox 6"/>
          <p:cNvSpPr txBox="1"/>
          <p:nvPr/>
        </p:nvSpPr>
        <p:spPr>
          <a:xfrm>
            <a:off x="5379871" y="4303816"/>
            <a:ext cx="448425" cy="615553"/>
          </a:xfrm>
          <a:prstGeom prst="rect">
            <a:avLst/>
          </a:prstGeom>
          <a:noFill/>
        </p:spPr>
        <p:txBody>
          <a:bodyPr vert="horz" wrap="square" lIns="0" tIns="0" rIns="0" bIns="0" rtlCol="0" anchor="ctr">
            <a:spAutoFit/>
          </a:bodyPr>
          <a:lstStyle/>
          <a:p>
            <a:pPr algn="l"/>
            <a:r>
              <a:rPr lang="en-US" altLang="zh-CN" sz="4000" dirty="0">
                <a:solidFill>
                  <a:schemeClr val="bg1"/>
                </a:solidFill>
                <a:latin typeface="Impact" panose="020B0806030902050204" pitchFamily="34" charset="0"/>
                <a:ea typeface="微软雅黑" panose="020B0503020204020204" pitchFamily="34" charset="-122"/>
              </a:rPr>
              <a:t> 3</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1048762" name="矩形 84"/>
          <p:cNvSpPr/>
          <p:nvPr/>
        </p:nvSpPr>
        <p:spPr>
          <a:xfrm>
            <a:off x="6623363" y="4454722"/>
            <a:ext cx="2952328" cy="507957"/>
          </a:xfrm>
          <a:prstGeom prst="rect">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实验注意事项</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48763" name="椭圆 85"/>
          <p:cNvSpPr/>
          <p:nvPr/>
        </p:nvSpPr>
        <p:spPr>
          <a:xfrm>
            <a:off x="6335331" y="4633384"/>
            <a:ext cx="144016" cy="144016"/>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64" name="椭圆 86"/>
          <p:cNvSpPr/>
          <p:nvPr/>
        </p:nvSpPr>
        <p:spPr>
          <a:xfrm>
            <a:off x="9719707" y="4624690"/>
            <a:ext cx="144016" cy="144016"/>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6" name="组合 87"/>
          <p:cNvGrpSpPr/>
          <p:nvPr/>
        </p:nvGrpSpPr>
        <p:grpSpPr>
          <a:xfrm>
            <a:off x="4945459" y="3964366"/>
            <a:ext cx="1320648" cy="1320648"/>
            <a:chOff x="2857448" y="1716847"/>
            <a:chExt cx="2064768" cy="2064768"/>
          </a:xfrm>
          <a:effectLst>
            <a:outerShdw blurRad="101600" dist="50800" dir="2700000" algn="tl" rotWithShape="0">
              <a:prstClr val="black">
                <a:alpha val="30000"/>
              </a:prstClr>
            </a:outerShdw>
          </a:effectLst>
        </p:grpSpPr>
        <p:sp>
          <p:nvSpPr>
            <p:cNvPr id="1048765" name="任意多边形 54"/>
            <p:cNvSpPr/>
            <p:nvPr/>
          </p:nvSpPr>
          <p:spPr>
            <a:xfrm>
              <a:off x="2857448" y="1716847"/>
              <a:ext cx="2064768" cy="2064768"/>
            </a:xfrm>
            <a:custGeom>
              <a:avLst/>
              <a:gdLst>
                <a:gd name="connsiteX0" fmla="*/ 996493 w 1992986"/>
                <a:gd name="connsiteY0" fmla="*/ 310736 h 1992986"/>
                <a:gd name="connsiteX1" fmla="*/ 333151 w 1992986"/>
                <a:gd name="connsiteY1" fmla="*/ 974078 h 1992986"/>
                <a:gd name="connsiteX2" fmla="*/ 996493 w 1992986"/>
                <a:gd name="connsiteY2" fmla="*/ 1637420 h 1992986"/>
                <a:gd name="connsiteX3" fmla="*/ 1659835 w 1992986"/>
                <a:gd name="connsiteY3" fmla="*/ 974078 h 1992986"/>
                <a:gd name="connsiteX4" fmla="*/ 996493 w 1992986"/>
                <a:gd name="connsiteY4" fmla="*/ 310736 h 1992986"/>
                <a:gd name="connsiteX5" fmla="*/ 996493 w 1992986"/>
                <a:gd name="connsiteY5" fmla="*/ 0 h 1992986"/>
                <a:gd name="connsiteX6" fmla="*/ 1992986 w 1992986"/>
                <a:gd name="connsiteY6" fmla="*/ 996493 h 1992986"/>
                <a:gd name="connsiteX7" fmla="*/ 996493 w 1992986"/>
                <a:gd name="connsiteY7" fmla="*/ 1992986 h 1992986"/>
                <a:gd name="connsiteX8" fmla="*/ 0 w 1992986"/>
                <a:gd name="connsiteY8" fmla="*/ 996493 h 1992986"/>
                <a:gd name="connsiteX9" fmla="*/ 996493 w 1992986"/>
                <a:gd name="connsiteY9" fmla="*/ 0 h 199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2986" h="1992986">
                  <a:moveTo>
                    <a:pt x="996493" y="310736"/>
                  </a:moveTo>
                  <a:cubicBezTo>
                    <a:pt x="630139" y="310736"/>
                    <a:pt x="333151" y="607724"/>
                    <a:pt x="333151" y="974078"/>
                  </a:cubicBezTo>
                  <a:cubicBezTo>
                    <a:pt x="333151" y="1340432"/>
                    <a:pt x="630139" y="1637420"/>
                    <a:pt x="996493" y="1637420"/>
                  </a:cubicBezTo>
                  <a:cubicBezTo>
                    <a:pt x="1362847" y="1637420"/>
                    <a:pt x="1659835" y="1340432"/>
                    <a:pt x="1659835" y="974078"/>
                  </a:cubicBezTo>
                  <a:cubicBezTo>
                    <a:pt x="1659835" y="607724"/>
                    <a:pt x="1362847" y="310736"/>
                    <a:pt x="996493" y="310736"/>
                  </a:cubicBezTo>
                  <a:close/>
                  <a:moveTo>
                    <a:pt x="996493" y="0"/>
                  </a:moveTo>
                  <a:cubicBezTo>
                    <a:pt x="1546841" y="0"/>
                    <a:pt x="1992986" y="446145"/>
                    <a:pt x="1992986" y="996493"/>
                  </a:cubicBezTo>
                  <a:cubicBezTo>
                    <a:pt x="1992986" y="1546841"/>
                    <a:pt x="1546841" y="1992986"/>
                    <a:pt x="996493" y="1992986"/>
                  </a:cubicBezTo>
                  <a:cubicBezTo>
                    <a:pt x="446145" y="1992986"/>
                    <a:pt x="0" y="1546841"/>
                    <a:pt x="0" y="996493"/>
                  </a:cubicBezTo>
                  <a:cubicBezTo>
                    <a:pt x="0" y="446145"/>
                    <a:pt x="446145" y="0"/>
                    <a:pt x="996493" y="0"/>
                  </a:cubicBezTo>
                  <a:close/>
                </a:path>
              </a:pathLst>
            </a:custGeom>
            <a:gradFill>
              <a:gsLst>
                <a:gs pos="0">
                  <a:schemeClr val="bg1"/>
                </a:gs>
                <a:gs pos="10000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66" name="任意多边形 55"/>
            <p:cNvSpPr/>
            <p:nvPr/>
          </p:nvSpPr>
          <p:spPr>
            <a:xfrm>
              <a:off x="2924313" y="1783712"/>
              <a:ext cx="1931038" cy="1931038"/>
            </a:xfrm>
            <a:custGeom>
              <a:avLst/>
              <a:gdLst>
                <a:gd name="connsiteX0" fmla="*/ 962496 w 1931038"/>
                <a:gd name="connsiteY0" fmla="*/ 279762 h 1931038"/>
                <a:gd name="connsiteX1" fmla="*/ 299154 w 1931038"/>
                <a:gd name="connsiteY1" fmla="*/ 943104 h 1931038"/>
                <a:gd name="connsiteX2" fmla="*/ 962496 w 1931038"/>
                <a:gd name="connsiteY2" fmla="*/ 1606446 h 1931038"/>
                <a:gd name="connsiteX3" fmla="*/ 1625838 w 1931038"/>
                <a:gd name="connsiteY3" fmla="*/ 943104 h 1931038"/>
                <a:gd name="connsiteX4" fmla="*/ 962496 w 1931038"/>
                <a:gd name="connsiteY4" fmla="*/ 279762 h 1931038"/>
                <a:gd name="connsiteX5" fmla="*/ 965519 w 1931038"/>
                <a:gd name="connsiteY5" fmla="*/ 0 h 1931038"/>
                <a:gd name="connsiteX6" fmla="*/ 1931038 w 1931038"/>
                <a:gd name="connsiteY6" fmla="*/ 965519 h 1931038"/>
                <a:gd name="connsiteX7" fmla="*/ 965519 w 1931038"/>
                <a:gd name="connsiteY7" fmla="*/ 1931038 h 1931038"/>
                <a:gd name="connsiteX8" fmla="*/ 0 w 1931038"/>
                <a:gd name="connsiteY8" fmla="*/ 965519 h 1931038"/>
                <a:gd name="connsiteX9" fmla="*/ 965519 w 1931038"/>
                <a:gd name="connsiteY9" fmla="*/ 0 h 1931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31038" h="1931038">
                  <a:moveTo>
                    <a:pt x="962496" y="279762"/>
                  </a:moveTo>
                  <a:cubicBezTo>
                    <a:pt x="596142" y="279762"/>
                    <a:pt x="299154" y="576750"/>
                    <a:pt x="299154" y="943104"/>
                  </a:cubicBezTo>
                  <a:cubicBezTo>
                    <a:pt x="299154" y="1309458"/>
                    <a:pt x="596142" y="1606446"/>
                    <a:pt x="962496" y="1606446"/>
                  </a:cubicBezTo>
                  <a:cubicBezTo>
                    <a:pt x="1328850" y="1606446"/>
                    <a:pt x="1625838" y="1309458"/>
                    <a:pt x="1625838" y="943104"/>
                  </a:cubicBezTo>
                  <a:cubicBezTo>
                    <a:pt x="1625838" y="576750"/>
                    <a:pt x="1328850" y="279762"/>
                    <a:pt x="962496" y="279762"/>
                  </a:cubicBezTo>
                  <a:close/>
                  <a:moveTo>
                    <a:pt x="965519" y="0"/>
                  </a:moveTo>
                  <a:cubicBezTo>
                    <a:pt x="1498760" y="0"/>
                    <a:pt x="1931038" y="432278"/>
                    <a:pt x="1931038" y="965519"/>
                  </a:cubicBezTo>
                  <a:cubicBezTo>
                    <a:pt x="1931038" y="1498760"/>
                    <a:pt x="1498760" y="1931038"/>
                    <a:pt x="965519" y="1931038"/>
                  </a:cubicBezTo>
                  <a:cubicBezTo>
                    <a:pt x="432278" y="1931038"/>
                    <a:pt x="0" y="1498760"/>
                    <a:pt x="0" y="965519"/>
                  </a:cubicBezTo>
                  <a:cubicBezTo>
                    <a:pt x="0" y="432278"/>
                    <a:pt x="432278" y="0"/>
                    <a:pt x="965519" y="0"/>
                  </a:cubicBezTo>
                  <a:close/>
                </a:path>
              </a:pathLst>
            </a:custGeom>
            <a:gradFill>
              <a:gsLst>
                <a:gs pos="0">
                  <a:srgbClr val="EFEFEF"/>
                </a:gs>
                <a:gs pos="100000">
                  <a:srgbClr val="E6E6E6"/>
                </a:gs>
              </a:gsLst>
              <a:lin ang="2700000" scaled="0"/>
            </a:gradFill>
            <a:ln w="12700">
              <a:gradFill>
                <a:gsLst>
                  <a:gs pos="0">
                    <a:srgbClr val="EEEEEE"/>
                  </a:gs>
                  <a:gs pos="100000">
                    <a:schemeClr val="bg1"/>
                  </a:gs>
                </a:gsLst>
                <a:lin ang="2700000" scaled="0"/>
              </a:gra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67" name="椭圆 90"/>
            <p:cNvSpPr/>
            <p:nvPr/>
          </p:nvSpPr>
          <p:spPr>
            <a:xfrm>
              <a:off x="3226490" y="2063474"/>
              <a:ext cx="1326684" cy="1326684"/>
            </a:xfrm>
            <a:prstGeom prst="ellipse">
              <a:avLst/>
            </a:prstGeom>
            <a:noFill/>
            <a:ln w="50800">
              <a:gradFill>
                <a:gsLst>
                  <a:gs pos="0">
                    <a:srgbClr val="DBDBDB"/>
                  </a:gs>
                  <a:gs pos="100000">
                    <a:schemeClr val="accent1">
                      <a:lumMod val="5000"/>
                      <a:lumOff val="95000"/>
                    </a:schemeClr>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81" name="图片 2"/>
          <p:cNvPicPr>
            <a:picLocks noChangeAspect="1"/>
          </p:cNvPicPr>
          <p:nvPr/>
        </p:nvPicPr>
        <p:blipFill>
          <a:blip r:embed="rId1"/>
          <a:stretch>
            <a:fillRect/>
          </a:stretch>
        </p:blipFill>
        <p:spPr>
          <a:xfrm>
            <a:off x="2349" y="-11741"/>
            <a:ext cx="12192826" cy="1006539"/>
          </a:xfrm>
          <a:prstGeom prst="rect">
            <a:avLst/>
          </a:prstGeom>
        </p:spPr>
      </p:pic>
      <p:sp>
        <p:nvSpPr>
          <p:cNvPr id="1048771" name="标题 3"/>
          <p:cNvSpPr txBox="1"/>
          <p:nvPr/>
        </p:nvSpPr>
        <p:spPr>
          <a:xfrm>
            <a:off x="408955" y="66427"/>
            <a:ext cx="3456384" cy="5542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a:solidFill>
                  <a:schemeClr val="bg1"/>
                </a:solidFill>
                <a:latin typeface="微软雅黑" panose="020B0503020204020204" pitchFamily="34" charset="-122"/>
                <a:ea typeface="微软雅黑" panose="020B0503020204020204" pitchFamily="34" charset="-122"/>
              </a:rPr>
              <a:t>分类模型</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048772" name="矩形 4"/>
          <p:cNvSpPr/>
          <p:nvPr/>
        </p:nvSpPr>
        <p:spPr>
          <a:xfrm>
            <a:off x="-23093" y="6813376"/>
            <a:ext cx="12218268" cy="72008"/>
          </a:xfrm>
          <a:prstGeom prst="rect">
            <a:avLst/>
          </a:prstGeom>
          <a:solidFill>
            <a:srgbClr val="F29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45728" name="直接连接符 5"/>
          <p:cNvCxnSpPr/>
          <p:nvPr/>
        </p:nvCxnSpPr>
        <p:spPr>
          <a:xfrm>
            <a:off x="3625106" y="3866700"/>
            <a:ext cx="1501013" cy="799169"/>
          </a:xfrm>
          <a:prstGeom prst="line">
            <a:avLst/>
          </a:prstGeom>
          <a:ln w="12700">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3145729" name="直接连接符 6"/>
          <p:cNvCxnSpPr/>
          <p:nvPr/>
        </p:nvCxnSpPr>
        <p:spPr>
          <a:xfrm flipV="1">
            <a:off x="3879065" y="2434253"/>
            <a:ext cx="1185152" cy="392061"/>
          </a:xfrm>
          <a:prstGeom prst="line">
            <a:avLst/>
          </a:prstGeom>
          <a:ln w="12700">
            <a:solidFill>
              <a:srgbClr val="A6A6A6"/>
            </a:solidFill>
            <a:prstDash val="sysDash"/>
          </a:ln>
        </p:spPr>
        <p:style>
          <a:lnRef idx="1">
            <a:schemeClr val="accent1"/>
          </a:lnRef>
          <a:fillRef idx="0">
            <a:schemeClr val="accent1"/>
          </a:fillRef>
          <a:effectRef idx="0">
            <a:schemeClr val="accent1"/>
          </a:effectRef>
          <a:fontRef idx="minor">
            <a:schemeClr val="tx1"/>
          </a:fontRef>
        </p:style>
      </p:cxnSp>
      <p:sp>
        <p:nvSpPr>
          <p:cNvPr id="1048773" name="椭圆 7"/>
          <p:cNvSpPr/>
          <p:nvPr/>
        </p:nvSpPr>
        <p:spPr bwMode="auto">
          <a:xfrm>
            <a:off x="5167982" y="1268760"/>
            <a:ext cx="977623" cy="977626"/>
          </a:xfrm>
          <a:prstGeom prst="ellipse">
            <a:avLst/>
          </a:prstGeom>
          <a:solidFill>
            <a:srgbClr val="F29421"/>
          </a:solidFill>
          <a:ln w="120650">
            <a:gradFill flip="none" rotWithShape="1">
              <a:gsLst>
                <a:gs pos="0">
                  <a:schemeClr val="bg1">
                    <a:lumMod val="78000"/>
                  </a:schemeClr>
                </a:gs>
                <a:gs pos="100000">
                  <a:schemeClr val="bg1">
                    <a:lumMod val="98000"/>
                  </a:schemeClr>
                </a:gs>
              </a:gsLst>
              <a:lin ang="5400000" scaled="1"/>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bg1"/>
              </a:solidFill>
              <a:effectLst>
                <a:outerShdw blurRad="38100" dist="38100" dir="2700000" algn="tl">
                  <a:srgbClr val="000000">
                    <a:alpha val="43137"/>
                  </a:srgbClr>
                </a:outerShdw>
              </a:effectLst>
              <a:latin typeface="DIN-BoldItalic" pitchFamily="50" charset="0"/>
            </a:endParaRPr>
          </a:p>
        </p:txBody>
      </p:sp>
      <p:sp>
        <p:nvSpPr>
          <p:cNvPr id="1048774" name="椭圆 8"/>
          <p:cNvSpPr/>
          <p:nvPr/>
        </p:nvSpPr>
        <p:spPr bwMode="auto">
          <a:xfrm>
            <a:off x="7580320" y="1268760"/>
            <a:ext cx="977623" cy="977626"/>
          </a:xfrm>
          <a:prstGeom prst="ellipse">
            <a:avLst/>
          </a:prstGeom>
          <a:solidFill>
            <a:srgbClr val="405665"/>
          </a:solidFill>
          <a:ln w="120650">
            <a:gradFill flip="none" rotWithShape="1">
              <a:gsLst>
                <a:gs pos="0">
                  <a:schemeClr val="bg1">
                    <a:lumMod val="78000"/>
                  </a:schemeClr>
                </a:gs>
                <a:gs pos="100000">
                  <a:schemeClr val="bg1">
                    <a:lumMod val="98000"/>
                  </a:schemeClr>
                </a:gs>
              </a:gsLst>
              <a:lin ang="5400000" scaled="1"/>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bg1"/>
              </a:solidFill>
              <a:effectLst>
                <a:outerShdw blurRad="38100" dist="38100" dir="2700000" algn="tl">
                  <a:srgbClr val="000000">
                    <a:alpha val="43137"/>
                  </a:srgbClr>
                </a:outerShdw>
              </a:effectLst>
              <a:latin typeface="DIN-BoldItalic" pitchFamily="50" charset="0"/>
            </a:endParaRPr>
          </a:p>
        </p:txBody>
      </p:sp>
      <p:sp>
        <p:nvSpPr>
          <p:cNvPr id="1048775" name="椭圆 9"/>
          <p:cNvSpPr/>
          <p:nvPr/>
        </p:nvSpPr>
        <p:spPr bwMode="auto">
          <a:xfrm>
            <a:off x="9967921" y="1268760"/>
            <a:ext cx="977623" cy="977626"/>
          </a:xfrm>
          <a:prstGeom prst="ellipse">
            <a:avLst/>
          </a:prstGeom>
          <a:solidFill>
            <a:srgbClr val="F29421"/>
          </a:solidFill>
          <a:ln w="120650">
            <a:gradFill flip="none" rotWithShape="1">
              <a:gsLst>
                <a:gs pos="0">
                  <a:schemeClr val="bg1">
                    <a:lumMod val="78000"/>
                  </a:schemeClr>
                </a:gs>
                <a:gs pos="100000">
                  <a:schemeClr val="bg1">
                    <a:lumMod val="98000"/>
                  </a:schemeClr>
                </a:gs>
              </a:gsLst>
              <a:lin ang="5400000" scaled="1"/>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bg1"/>
              </a:solidFill>
              <a:effectLst>
                <a:outerShdw blurRad="38100" dist="38100" dir="2700000" algn="tl">
                  <a:srgbClr val="000000">
                    <a:alpha val="43137"/>
                  </a:srgbClr>
                </a:outerShdw>
              </a:effectLst>
              <a:latin typeface="DIN-BoldItalic" pitchFamily="50" charset="0"/>
            </a:endParaRPr>
          </a:p>
        </p:txBody>
      </p:sp>
      <p:sp>
        <p:nvSpPr>
          <p:cNvPr id="1048776" name="椭圆 10"/>
          <p:cNvSpPr/>
          <p:nvPr/>
        </p:nvSpPr>
        <p:spPr bwMode="auto">
          <a:xfrm>
            <a:off x="5167982" y="4032891"/>
            <a:ext cx="977623" cy="977626"/>
          </a:xfrm>
          <a:prstGeom prst="ellipse">
            <a:avLst/>
          </a:prstGeom>
          <a:solidFill>
            <a:srgbClr val="405665"/>
          </a:solidFill>
          <a:ln w="120650">
            <a:gradFill flip="none" rotWithShape="1">
              <a:gsLst>
                <a:gs pos="0">
                  <a:schemeClr val="bg1">
                    <a:lumMod val="78000"/>
                  </a:schemeClr>
                </a:gs>
                <a:gs pos="100000">
                  <a:schemeClr val="bg1">
                    <a:lumMod val="98000"/>
                  </a:schemeClr>
                </a:gs>
              </a:gsLst>
              <a:lin ang="5400000" scaled="1"/>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bg1"/>
              </a:solidFill>
              <a:effectLst>
                <a:outerShdw blurRad="38100" dist="38100" dir="2700000" algn="tl">
                  <a:srgbClr val="000000">
                    <a:alpha val="43137"/>
                  </a:srgbClr>
                </a:outerShdw>
              </a:effectLst>
              <a:latin typeface="DIN-BoldItalic" pitchFamily="50" charset="0"/>
            </a:endParaRPr>
          </a:p>
        </p:txBody>
      </p:sp>
      <p:sp>
        <p:nvSpPr>
          <p:cNvPr id="1048777" name="椭圆 11"/>
          <p:cNvSpPr/>
          <p:nvPr/>
        </p:nvSpPr>
        <p:spPr bwMode="auto">
          <a:xfrm>
            <a:off x="7580320" y="4032891"/>
            <a:ext cx="977623" cy="977626"/>
          </a:xfrm>
          <a:prstGeom prst="ellipse">
            <a:avLst/>
          </a:prstGeom>
          <a:solidFill>
            <a:srgbClr val="F29421"/>
          </a:solidFill>
          <a:ln w="120650">
            <a:gradFill flip="none" rotWithShape="1">
              <a:gsLst>
                <a:gs pos="0">
                  <a:schemeClr val="bg1">
                    <a:lumMod val="78000"/>
                  </a:schemeClr>
                </a:gs>
                <a:gs pos="100000">
                  <a:schemeClr val="bg1">
                    <a:lumMod val="98000"/>
                  </a:schemeClr>
                </a:gs>
              </a:gsLst>
              <a:lin ang="5400000" scaled="1"/>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bg1"/>
              </a:solidFill>
              <a:effectLst>
                <a:outerShdw blurRad="38100" dist="38100" dir="2700000" algn="tl">
                  <a:srgbClr val="000000">
                    <a:alpha val="43137"/>
                  </a:srgbClr>
                </a:outerShdw>
              </a:effectLst>
              <a:latin typeface="DIN-BoldItalic" pitchFamily="50" charset="0"/>
            </a:endParaRPr>
          </a:p>
        </p:txBody>
      </p:sp>
      <p:sp>
        <p:nvSpPr>
          <p:cNvPr id="1048778" name="椭圆 12"/>
          <p:cNvSpPr/>
          <p:nvPr/>
        </p:nvSpPr>
        <p:spPr bwMode="auto">
          <a:xfrm>
            <a:off x="9967921" y="4032891"/>
            <a:ext cx="977623" cy="977626"/>
          </a:xfrm>
          <a:prstGeom prst="ellipse">
            <a:avLst/>
          </a:prstGeom>
          <a:solidFill>
            <a:srgbClr val="405665"/>
          </a:solidFill>
          <a:ln w="120650">
            <a:gradFill flip="none" rotWithShape="1">
              <a:gsLst>
                <a:gs pos="0">
                  <a:schemeClr val="bg1">
                    <a:lumMod val="78000"/>
                  </a:schemeClr>
                </a:gs>
                <a:gs pos="100000">
                  <a:schemeClr val="bg1">
                    <a:lumMod val="98000"/>
                  </a:schemeClr>
                </a:gs>
              </a:gsLst>
              <a:lin ang="5400000" scaled="1"/>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bg1"/>
              </a:solidFill>
              <a:effectLst>
                <a:outerShdw blurRad="38100" dist="38100" dir="2700000" algn="tl">
                  <a:srgbClr val="000000">
                    <a:alpha val="43137"/>
                  </a:srgbClr>
                </a:outerShdw>
              </a:effectLst>
              <a:latin typeface="DIN-BoldItalic" pitchFamily="50" charset="0"/>
            </a:endParaRPr>
          </a:p>
        </p:txBody>
      </p:sp>
      <p:sp>
        <p:nvSpPr>
          <p:cNvPr id="1048779" name="燕尾形 13"/>
          <p:cNvSpPr/>
          <p:nvPr/>
        </p:nvSpPr>
        <p:spPr>
          <a:xfrm>
            <a:off x="6766933" y="1512700"/>
            <a:ext cx="216807" cy="246892"/>
          </a:xfrm>
          <a:prstGeom prst="chevron">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FFFF"/>
              </a:solidFill>
            </a:endParaRPr>
          </a:p>
        </p:txBody>
      </p:sp>
      <p:sp>
        <p:nvSpPr>
          <p:cNvPr id="1048780" name="燕尾形 14"/>
          <p:cNvSpPr/>
          <p:nvPr/>
        </p:nvSpPr>
        <p:spPr>
          <a:xfrm>
            <a:off x="9154533" y="1512700"/>
            <a:ext cx="216807" cy="246892"/>
          </a:xfrm>
          <a:prstGeom prst="chevron">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FFFF"/>
              </a:solidFill>
            </a:endParaRPr>
          </a:p>
        </p:txBody>
      </p:sp>
      <p:sp>
        <p:nvSpPr>
          <p:cNvPr id="1048781" name="燕尾形 15"/>
          <p:cNvSpPr/>
          <p:nvPr/>
        </p:nvSpPr>
        <p:spPr>
          <a:xfrm>
            <a:off x="6766933" y="4406639"/>
            <a:ext cx="216807" cy="246892"/>
          </a:xfrm>
          <a:prstGeom prst="chevron">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FFFF"/>
              </a:solidFill>
            </a:endParaRPr>
          </a:p>
        </p:txBody>
      </p:sp>
      <p:sp>
        <p:nvSpPr>
          <p:cNvPr id="1048782" name="燕尾形 16"/>
          <p:cNvSpPr/>
          <p:nvPr/>
        </p:nvSpPr>
        <p:spPr>
          <a:xfrm>
            <a:off x="9154533" y="4406639"/>
            <a:ext cx="216807" cy="246892"/>
          </a:xfrm>
          <a:prstGeom prst="chevron">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FFFF"/>
              </a:solidFill>
            </a:endParaRPr>
          </a:p>
        </p:txBody>
      </p:sp>
      <p:sp>
        <p:nvSpPr>
          <p:cNvPr id="1048783" name="Freeform 454"/>
          <p:cNvSpPr>
            <a:spLocks noEditPoints="1"/>
          </p:cNvSpPr>
          <p:nvPr/>
        </p:nvSpPr>
        <p:spPr bwMode="auto">
          <a:xfrm flipH="1">
            <a:off x="5468420" y="1613710"/>
            <a:ext cx="376746" cy="298681"/>
          </a:xfrm>
          <a:custGeom>
            <a:avLst/>
            <a:gdLst>
              <a:gd name="T0" fmla="*/ 47 w 47"/>
              <a:gd name="T1" fmla="*/ 29 h 37"/>
              <a:gd name="T2" fmla="*/ 43 w 47"/>
              <a:gd name="T3" fmla="*/ 30 h 37"/>
              <a:gd name="T4" fmla="*/ 36 w 47"/>
              <a:gd name="T5" fmla="*/ 37 h 37"/>
              <a:gd name="T6" fmla="*/ 29 w 47"/>
              <a:gd name="T7" fmla="*/ 30 h 37"/>
              <a:gd name="T8" fmla="*/ 19 w 47"/>
              <a:gd name="T9" fmla="*/ 30 h 37"/>
              <a:gd name="T10" fmla="*/ 12 w 47"/>
              <a:gd name="T11" fmla="*/ 37 h 37"/>
              <a:gd name="T12" fmla="*/ 5 w 47"/>
              <a:gd name="T13" fmla="*/ 30 h 37"/>
              <a:gd name="T14" fmla="*/ 4 w 47"/>
              <a:gd name="T15" fmla="*/ 30 h 37"/>
              <a:gd name="T16" fmla="*/ 0 w 47"/>
              <a:gd name="T17" fmla="*/ 29 h 37"/>
              <a:gd name="T18" fmla="*/ 2 w 47"/>
              <a:gd name="T19" fmla="*/ 27 h 37"/>
              <a:gd name="T20" fmla="*/ 2 w 47"/>
              <a:gd name="T21" fmla="*/ 18 h 37"/>
              <a:gd name="T22" fmla="*/ 3 w 47"/>
              <a:gd name="T23" fmla="*/ 13 h 37"/>
              <a:gd name="T24" fmla="*/ 8 w 47"/>
              <a:gd name="T25" fmla="*/ 8 h 37"/>
              <a:gd name="T26" fmla="*/ 11 w 47"/>
              <a:gd name="T27" fmla="*/ 6 h 37"/>
              <a:gd name="T28" fmla="*/ 16 w 47"/>
              <a:gd name="T29" fmla="*/ 6 h 37"/>
              <a:gd name="T30" fmla="*/ 16 w 47"/>
              <a:gd name="T31" fmla="*/ 1 h 37"/>
              <a:gd name="T32" fmla="*/ 17 w 47"/>
              <a:gd name="T33" fmla="*/ 0 h 37"/>
              <a:gd name="T34" fmla="*/ 45 w 47"/>
              <a:gd name="T35" fmla="*/ 0 h 37"/>
              <a:gd name="T36" fmla="*/ 47 w 47"/>
              <a:gd name="T37" fmla="*/ 1 h 37"/>
              <a:gd name="T38" fmla="*/ 47 w 47"/>
              <a:gd name="T39" fmla="*/ 29 h 37"/>
              <a:gd name="T40" fmla="*/ 16 w 47"/>
              <a:gd name="T41" fmla="*/ 17 h 37"/>
              <a:gd name="T42" fmla="*/ 16 w 47"/>
              <a:gd name="T43" fmla="*/ 10 h 37"/>
              <a:gd name="T44" fmla="*/ 11 w 47"/>
              <a:gd name="T45" fmla="*/ 10 h 37"/>
              <a:gd name="T46" fmla="*/ 11 w 47"/>
              <a:gd name="T47" fmla="*/ 10 h 37"/>
              <a:gd name="T48" fmla="*/ 6 w 47"/>
              <a:gd name="T49" fmla="*/ 15 h 37"/>
              <a:gd name="T50" fmla="*/ 5 w 47"/>
              <a:gd name="T51" fmla="*/ 16 h 37"/>
              <a:gd name="T52" fmla="*/ 5 w 47"/>
              <a:gd name="T53" fmla="*/ 17 h 37"/>
              <a:gd name="T54" fmla="*/ 16 w 47"/>
              <a:gd name="T55" fmla="*/ 17 h 37"/>
              <a:gd name="T56" fmla="*/ 12 w 47"/>
              <a:gd name="T57" fmla="*/ 27 h 37"/>
              <a:gd name="T58" fmla="*/ 9 w 47"/>
              <a:gd name="T59" fmla="*/ 30 h 37"/>
              <a:gd name="T60" fmla="*/ 12 w 47"/>
              <a:gd name="T61" fmla="*/ 34 h 37"/>
              <a:gd name="T62" fmla="*/ 16 w 47"/>
              <a:gd name="T63" fmla="*/ 30 h 37"/>
              <a:gd name="T64" fmla="*/ 12 w 47"/>
              <a:gd name="T65" fmla="*/ 27 h 37"/>
              <a:gd name="T66" fmla="*/ 36 w 47"/>
              <a:gd name="T67" fmla="*/ 27 h 37"/>
              <a:gd name="T68" fmla="*/ 33 w 47"/>
              <a:gd name="T69" fmla="*/ 30 h 37"/>
              <a:gd name="T70" fmla="*/ 36 w 47"/>
              <a:gd name="T71" fmla="*/ 34 h 37"/>
              <a:gd name="T72" fmla="*/ 40 w 47"/>
              <a:gd name="T73" fmla="*/ 30 h 37"/>
              <a:gd name="T74" fmla="*/ 36 w 47"/>
              <a:gd name="T75" fmla="*/ 2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37">
                <a:moveTo>
                  <a:pt x="47" y="29"/>
                </a:moveTo>
                <a:cubicBezTo>
                  <a:pt x="47" y="31"/>
                  <a:pt x="44" y="30"/>
                  <a:pt x="43" y="30"/>
                </a:cubicBezTo>
                <a:cubicBezTo>
                  <a:pt x="43" y="34"/>
                  <a:pt x="40" y="37"/>
                  <a:pt x="36" y="37"/>
                </a:cubicBezTo>
                <a:cubicBezTo>
                  <a:pt x="32" y="37"/>
                  <a:pt x="29" y="34"/>
                  <a:pt x="29" y="30"/>
                </a:cubicBezTo>
                <a:cubicBezTo>
                  <a:pt x="19" y="30"/>
                  <a:pt x="19" y="30"/>
                  <a:pt x="19" y="30"/>
                </a:cubicBezTo>
                <a:cubicBezTo>
                  <a:pt x="19" y="34"/>
                  <a:pt x="16" y="37"/>
                  <a:pt x="12" y="37"/>
                </a:cubicBezTo>
                <a:cubicBezTo>
                  <a:pt x="8" y="37"/>
                  <a:pt x="5" y="34"/>
                  <a:pt x="5" y="30"/>
                </a:cubicBezTo>
                <a:cubicBezTo>
                  <a:pt x="4" y="30"/>
                  <a:pt x="4" y="30"/>
                  <a:pt x="4" y="30"/>
                </a:cubicBezTo>
                <a:cubicBezTo>
                  <a:pt x="2" y="30"/>
                  <a:pt x="0" y="31"/>
                  <a:pt x="0" y="29"/>
                </a:cubicBezTo>
                <a:cubicBezTo>
                  <a:pt x="0" y="28"/>
                  <a:pt x="1" y="27"/>
                  <a:pt x="2" y="27"/>
                </a:cubicBezTo>
                <a:cubicBezTo>
                  <a:pt x="2" y="18"/>
                  <a:pt x="2" y="18"/>
                  <a:pt x="2" y="18"/>
                </a:cubicBezTo>
                <a:cubicBezTo>
                  <a:pt x="2" y="16"/>
                  <a:pt x="2" y="14"/>
                  <a:pt x="3" y="13"/>
                </a:cubicBezTo>
                <a:cubicBezTo>
                  <a:pt x="8" y="8"/>
                  <a:pt x="8" y="8"/>
                  <a:pt x="8" y="8"/>
                </a:cubicBezTo>
                <a:cubicBezTo>
                  <a:pt x="9" y="7"/>
                  <a:pt x="10" y="6"/>
                  <a:pt x="11" y="6"/>
                </a:cubicBezTo>
                <a:cubicBezTo>
                  <a:pt x="16" y="6"/>
                  <a:pt x="16" y="6"/>
                  <a:pt x="16" y="6"/>
                </a:cubicBezTo>
                <a:cubicBezTo>
                  <a:pt x="16" y="1"/>
                  <a:pt x="16" y="1"/>
                  <a:pt x="16" y="1"/>
                </a:cubicBezTo>
                <a:cubicBezTo>
                  <a:pt x="16" y="0"/>
                  <a:pt x="16" y="0"/>
                  <a:pt x="17" y="0"/>
                </a:cubicBezTo>
                <a:cubicBezTo>
                  <a:pt x="45" y="0"/>
                  <a:pt x="45" y="0"/>
                  <a:pt x="45" y="0"/>
                </a:cubicBezTo>
                <a:cubicBezTo>
                  <a:pt x="46" y="0"/>
                  <a:pt x="47" y="0"/>
                  <a:pt x="47" y="1"/>
                </a:cubicBezTo>
                <a:lnTo>
                  <a:pt x="47" y="29"/>
                </a:lnTo>
                <a:close/>
                <a:moveTo>
                  <a:pt x="16" y="17"/>
                </a:moveTo>
                <a:cubicBezTo>
                  <a:pt x="16" y="10"/>
                  <a:pt x="16" y="10"/>
                  <a:pt x="16" y="10"/>
                </a:cubicBezTo>
                <a:cubicBezTo>
                  <a:pt x="11" y="10"/>
                  <a:pt x="11" y="10"/>
                  <a:pt x="11" y="10"/>
                </a:cubicBezTo>
                <a:cubicBezTo>
                  <a:pt x="11" y="10"/>
                  <a:pt x="11" y="10"/>
                  <a:pt x="11" y="10"/>
                </a:cubicBezTo>
                <a:cubicBezTo>
                  <a:pt x="6" y="15"/>
                  <a:pt x="6" y="15"/>
                  <a:pt x="6" y="15"/>
                </a:cubicBezTo>
                <a:cubicBezTo>
                  <a:pt x="6" y="15"/>
                  <a:pt x="5" y="16"/>
                  <a:pt x="5" y="16"/>
                </a:cubicBezTo>
                <a:cubicBezTo>
                  <a:pt x="5" y="17"/>
                  <a:pt x="5" y="17"/>
                  <a:pt x="5" y="17"/>
                </a:cubicBezTo>
                <a:lnTo>
                  <a:pt x="16" y="17"/>
                </a:lnTo>
                <a:close/>
                <a:moveTo>
                  <a:pt x="12" y="27"/>
                </a:moveTo>
                <a:cubicBezTo>
                  <a:pt x="10" y="27"/>
                  <a:pt x="9" y="28"/>
                  <a:pt x="9" y="30"/>
                </a:cubicBezTo>
                <a:cubicBezTo>
                  <a:pt x="9" y="32"/>
                  <a:pt x="10" y="34"/>
                  <a:pt x="12" y="34"/>
                </a:cubicBezTo>
                <a:cubicBezTo>
                  <a:pt x="14" y="34"/>
                  <a:pt x="16" y="32"/>
                  <a:pt x="16" y="30"/>
                </a:cubicBezTo>
                <a:cubicBezTo>
                  <a:pt x="16" y="28"/>
                  <a:pt x="14" y="27"/>
                  <a:pt x="12" y="27"/>
                </a:cubicBezTo>
                <a:close/>
                <a:moveTo>
                  <a:pt x="36" y="27"/>
                </a:moveTo>
                <a:cubicBezTo>
                  <a:pt x="34" y="27"/>
                  <a:pt x="33" y="28"/>
                  <a:pt x="33" y="30"/>
                </a:cubicBezTo>
                <a:cubicBezTo>
                  <a:pt x="33" y="32"/>
                  <a:pt x="34" y="34"/>
                  <a:pt x="36" y="34"/>
                </a:cubicBezTo>
                <a:cubicBezTo>
                  <a:pt x="38" y="34"/>
                  <a:pt x="40" y="32"/>
                  <a:pt x="40" y="30"/>
                </a:cubicBezTo>
                <a:cubicBezTo>
                  <a:pt x="40" y="28"/>
                  <a:pt x="38" y="27"/>
                  <a:pt x="36" y="27"/>
                </a:cubicBezTo>
                <a:close/>
              </a:path>
            </a:pathLst>
          </a:custGeom>
          <a:solidFill>
            <a:schemeClr val="bg1"/>
          </a:solidFill>
          <a:ln>
            <a:noFill/>
          </a:ln>
        </p:spPr>
        <p:txBody>
          <a:bodyPr vert="horz" wrap="square" lIns="91440" tIns="45720" rIns="91440" bIns="45720" numCol="1" anchor="t" anchorCtr="0" compatLnSpc="1"/>
          <a:lstStyle/>
          <a:p>
            <a:endParaRPr lang="id-ID"/>
          </a:p>
        </p:txBody>
      </p:sp>
      <p:sp>
        <p:nvSpPr>
          <p:cNvPr id="1048784" name="Freeform 436"/>
          <p:cNvSpPr>
            <a:spLocks noEditPoints="1"/>
          </p:cNvSpPr>
          <p:nvPr/>
        </p:nvSpPr>
        <p:spPr bwMode="auto">
          <a:xfrm>
            <a:off x="7942856" y="1599196"/>
            <a:ext cx="252549" cy="369927"/>
          </a:xfrm>
          <a:custGeom>
            <a:avLst/>
            <a:gdLst>
              <a:gd name="T0" fmla="*/ 29 w 30"/>
              <a:gd name="T1" fmla="*/ 31 h 44"/>
              <a:gd name="T2" fmla="*/ 17 w 30"/>
              <a:gd name="T3" fmla="*/ 31 h 44"/>
              <a:gd name="T4" fmla="*/ 16 w 30"/>
              <a:gd name="T5" fmla="*/ 43 h 44"/>
              <a:gd name="T6" fmla="*/ 15 w 30"/>
              <a:gd name="T7" fmla="*/ 44 h 44"/>
              <a:gd name="T8" fmla="*/ 15 w 30"/>
              <a:gd name="T9" fmla="*/ 44 h 44"/>
              <a:gd name="T10" fmla="*/ 14 w 30"/>
              <a:gd name="T11" fmla="*/ 44 h 44"/>
              <a:gd name="T12" fmla="*/ 12 w 30"/>
              <a:gd name="T13" fmla="*/ 31 h 44"/>
              <a:gd name="T14" fmla="*/ 1 w 30"/>
              <a:gd name="T15" fmla="*/ 31 h 44"/>
              <a:gd name="T16" fmla="*/ 0 w 30"/>
              <a:gd name="T17" fmla="*/ 29 h 44"/>
              <a:gd name="T18" fmla="*/ 6 w 30"/>
              <a:gd name="T19" fmla="*/ 20 h 44"/>
              <a:gd name="T20" fmla="*/ 6 w 30"/>
              <a:gd name="T21" fmla="*/ 7 h 44"/>
              <a:gd name="T22" fmla="*/ 3 w 30"/>
              <a:gd name="T23" fmla="*/ 3 h 44"/>
              <a:gd name="T24" fmla="*/ 6 w 30"/>
              <a:gd name="T25" fmla="*/ 0 h 44"/>
              <a:gd name="T26" fmla="*/ 24 w 30"/>
              <a:gd name="T27" fmla="*/ 0 h 44"/>
              <a:gd name="T28" fmla="*/ 27 w 30"/>
              <a:gd name="T29" fmla="*/ 3 h 44"/>
              <a:gd name="T30" fmla="*/ 24 w 30"/>
              <a:gd name="T31" fmla="*/ 7 h 44"/>
              <a:gd name="T32" fmla="*/ 24 w 30"/>
              <a:gd name="T33" fmla="*/ 20 h 44"/>
              <a:gd name="T34" fmla="*/ 30 w 30"/>
              <a:gd name="T35" fmla="*/ 29 h 44"/>
              <a:gd name="T36" fmla="*/ 29 w 30"/>
              <a:gd name="T37" fmla="*/ 31 h 44"/>
              <a:gd name="T38" fmla="*/ 12 w 30"/>
              <a:gd name="T39" fmla="*/ 7 h 44"/>
              <a:gd name="T40" fmla="*/ 12 w 30"/>
              <a:gd name="T41" fmla="*/ 7 h 44"/>
              <a:gd name="T42" fmla="*/ 11 w 30"/>
              <a:gd name="T43" fmla="*/ 7 h 44"/>
              <a:gd name="T44" fmla="*/ 11 w 30"/>
              <a:gd name="T45" fmla="*/ 19 h 44"/>
              <a:gd name="T46" fmla="*/ 12 w 30"/>
              <a:gd name="T47" fmla="*/ 20 h 44"/>
              <a:gd name="T48" fmla="*/ 12 w 30"/>
              <a:gd name="T49" fmla="*/ 19 h 44"/>
              <a:gd name="T50" fmla="*/ 12 w 30"/>
              <a:gd name="T51"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 h="44">
                <a:moveTo>
                  <a:pt x="29" y="31"/>
                </a:moveTo>
                <a:cubicBezTo>
                  <a:pt x="17" y="31"/>
                  <a:pt x="17" y="31"/>
                  <a:pt x="17" y="31"/>
                </a:cubicBezTo>
                <a:cubicBezTo>
                  <a:pt x="16" y="43"/>
                  <a:pt x="16" y="43"/>
                  <a:pt x="16" y="43"/>
                </a:cubicBezTo>
                <a:cubicBezTo>
                  <a:pt x="16" y="44"/>
                  <a:pt x="15" y="44"/>
                  <a:pt x="15" y="44"/>
                </a:cubicBezTo>
                <a:cubicBezTo>
                  <a:pt x="15" y="44"/>
                  <a:pt x="15" y="44"/>
                  <a:pt x="15" y="44"/>
                </a:cubicBezTo>
                <a:cubicBezTo>
                  <a:pt x="15" y="44"/>
                  <a:pt x="14" y="44"/>
                  <a:pt x="14" y="44"/>
                </a:cubicBezTo>
                <a:cubicBezTo>
                  <a:pt x="12" y="31"/>
                  <a:pt x="12" y="31"/>
                  <a:pt x="12" y="31"/>
                </a:cubicBezTo>
                <a:cubicBezTo>
                  <a:pt x="1" y="31"/>
                  <a:pt x="1" y="31"/>
                  <a:pt x="1" y="31"/>
                </a:cubicBezTo>
                <a:cubicBezTo>
                  <a:pt x="0" y="31"/>
                  <a:pt x="0" y="30"/>
                  <a:pt x="0" y="29"/>
                </a:cubicBezTo>
                <a:cubicBezTo>
                  <a:pt x="0" y="24"/>
                  <a:pt x="3" y="20"/>
                  <a:pt x="6" y="20"/>
                </a:cubicBezTo>
                <a:cubicBezTo>
                  <a:pt x="6" y="7"/>
                  <a:pt x="6" y="7"/>
                  <a:pt x="6" y="7"/>
                </a:cubicBezTo>
                <a:cubicBezTo>
                  <a:pt x="5" y="7"/>
                  <a:pt x="3" y="5"/>
                  <a:pt x="3" y="3"/>
                </a:cubicBezTo>
                <a:cubicBezTo>
                  <a:pt x="3" y="1"/>
                  <a:pt x="5" y="0"/>
                  <a:pt x="6" y="0"/>
                </a:cubicBezTo>
                <a:cubicBezTo>
                  <a:pt x="24" y="0"/>
                  <a:pt x="24" y="0"/>
                  <a:pt x="24" y="0"/>
                </a:cubicBezTo>
                <a:cubicBezTo>
                  <a:pt x="25" y="0"/>
                  <a:pt x="27" y="1"/>
                  <a:pt x="27" y="3"/>
                </a:cubicBezTo>
                <a:cubicBezTo>
                  <a:pt x="27" y="5"/>
                  <a:pt x="25" y="7"/>
                  <a:pt x="24" y="7"/>
                </a:cubicBezTo>
                <a:cubicBezTo>
                  <a:pt x="24" y="20"/>
                  <a:pt x="24" y="20"/>
                  <a:pt x="24" y="20"/>
                </a:cubicBezTo>
                <a:cubicBezTo>
                  <a:pt x="27" y="20"/>
                  <a:pt x="30" y="24"/>
                  <a:pt x="30" y="29"/>
                </a:cubicBezTo>
                <a:cubicBezTo>
                  <a:pt x="30" y="30"/>
                  <a:pt x="30" y="31"/>
                  <a:pt x="29" y="31"/>
                </a:cubicBezTo>
                <a:close/>
                <a:moveTo>
                  <a:pt x="12" y="7"/>
                </a:moveTo>
                <a:cubicBezTo>
                  <a:pt x="12" y="7"/>
                  <a:pt x="12" y="7"/>
                  <a:pt x="12" y="7"/>
                </a:cubicBezTo>
                <a:cubicBezTo>
                  <a:pt x="11" y="7"/>
                  <a:pt x="11" y="7"/>
                  <a:pt x="11" y="7"/>
                </a:cubicBezTo>
                <a:cubicBezTo>
                  <a:pt x="11" y="19"/>
                  <a:pt x="11" y="19"/>
                  <a:pt x="11" y="19"/>
                </a:cubicBezTo>
                <a:cubicBezTo>
                  <a:pt x="11" y="20"/>
                  <a:pt x="11" y="20"/>
                  <a:pt x="12" y="20"/>
                </a:cubicBezTo>
                <a:cubicBezTo>
                  <a:pt x="12" y="20"/>
                  <a:pt x="12" y="20"/>
                  <a:pt x="12" y="19"/>
                </a:cubicBezTo>
                <a:lnTo>
                  <a:pt x="12" y="7"/>
                </a:lnTo>
                <a:close/>
              </a:path>
            </a:pathLst>
          </a:custGeom>
          <a:solidFill>
            <a:schemeClr val="bg1"/>
          </a:solidFill>
          <a:ln>
            <a:noFill/>
          </a:ln>
        </p:spPr>
        <p:txBody>
          <a:bodyPr vert="horz" wrap="square" lIns="91440" tIns="45720" rIns="91440" bIns="45720" numCol="1" anchor="t" anchorCtr="0" compatLnSpc="1"/>
          <a:lstStyle/>
          <a:p>
            <a:endParaRPr lang="id-ID"/>
          </a:p>
        </p:txBody>
      </p:sp>
      <p:sp>
        <p:nvSpPr>
          <p:cNvPr id="1048785" name="Freeform 448"/>
          <p:cNvSpPr>
            <a:spLocks noEditPoints="1"/>
          </p:cNvSpPr>
          <p:nvPr/>
        </p:nvSpPr>
        <p:spPr bwMode="auto">
          <a:xfrm>
            <a:off x="10267425" y="1572789"/>
            <a:ext cx="378613" cy="386420"/>
          </a:xfrm>
          <a:custGeom>
            <a:avLst/>
            <a:gdLst>
              <a:gd name="T0" fmla="*/ 41 w 41"/>
              <a:gd name="T1" fmla="*/ 34 h 42"/>
              <a:gd name="T2" fmla="*/ 33 w 41"/>
              <a:gd name="T3" fmla="*/ 42 h 42"/>
              <a:gd name="T4" fmla="*/ 8 w 41"/>
              <a:gd name="T5" fmla="*/ 42 h 42"/>
              <a:gd name="T6" fmla="*/ 0 w 41"/>
              <a:gd name="T7" fmla="*/ 34 h 42"/>
              <a:gd name="T8" fmla="*/ 0 w 41"/>
              <a:gd name="T9" fmla="*/ 8 h 42"/>
              <a:gd name="T10" fmla="*/ 8 w 41"/>
              <a:gd name="T11" fmla="*/ 0 h 42"/>
              <a:gd name="T12" fmla="*/ 33 w 41"/>
              <a:gd name="T13" fmla="*/ 0 h 42"/>
              <a:gd name="T14" fmla="*/ 41 w 41"/>
              <a:gd name="T15" fmla="*/ 8 h 42"/>
              <a:gd name="T16" fmla="*/ 41 w 41"/>
              <a:gd name="T17" fmla="*/ 34 h 42"/>
              <a:gd name="T18" fmla="*/ 34 w 41"/>
              <a:gd name="T19" fmla="*/ 8 h 42"/>
              <a:gd name="T20" fmla="*/ 33 w 41"/>
              <a:gd name="T21" fmla="*/ 7 h 42"/>
              <a:gd name="T22" fmla="*/ 8 w 41"/>
              <a:gd name="T23" fmla="*/ 7 h 42"/>
              <a:gd name="T24" fmla="*/ 7 w 41"/>
              <a:gd name="T25" fmla="*/ 8 h 42"/>
              <a:gd name="T26" fmla="*/ 7 w 41"/>
              <a:gd name="T27" fmla="*/ 34 h 42"/>
              <a:gd name="T28" fmla="*/ 8 w 41"/>
              <a:gd name="T29" fmla="*/ 35 h 42"/>
              <a:gd name="T30" fmla="*/ 33 w 41"/>
              <a:gd name="T31" fmla="*/ 35 h 42"/>
              <a:gd name="T32" fmla="*/ 34 w 41"/>
              <a:gd name="T33" fmla="*/ 34 h 42"/>
              <a:gd name="T34" fmla="*/ 34 w 41"/>
              <a:gd name="T35" fmla="*/ 8 h 42"/>
              <a:gd name="T36" fmla="*/ 28 w 41"/>
              <a:gd name="T37" fmla="*/ 22 h 42"/>
              <a:gd name="T38" fmla="*/ 16 w 41"/>
              <a:gd name="T39" fmla="*/ 31 h 42"/>
              <a:gd name="T40" fmla="*/ 15 w 41"/>
              <a:gd name="T41" fmla="*/ 31 h 42"/>
              <a:gd name="T42" fmla="*/ 14 w 41"/>
              <a:gd name="T43" fmla="*/ 30 h 42"/>
              <a:gd name="T44" fmla="*/ 14 w 41"/>
              <a:gd name="T45" fmla="*/ 12 h 42"/>
              <a:gd name="T46" fmla="*/ 15 w 41"/>
              <a:gd name="T47" fmla="*/ 11 h 42"/>
              <a:gd name="T48" fmla="*/ 16 w 41"/>
              <a:gd name="T49" fmla="*/ 11 h 42"/>
              <a:gd name="T50" fmla="*/ 28 w 41"/>
              <a:gd name="T51" fmla="*/ 20 h 42"/>
              <a:gd name="T52" fmla="*/ 29 w 41"/>
              <a:gd name="T53" fmla="*/ 21 h 42"/>
              <a:gd name="T54" fmla="*/ 28 w 41"/>
              <a:gd name="T55"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 h="42">
                <a:moveTo>
                  <a:pt x="41" y="34"/>
                </a:moveTo>
                <a:cubicBezTo>
                  <a:pt x="41" y="38"/>
                  <a:pt x="38" y="42"/>
                  <a:pt x="33" y="42"/>
                </a:cubicBezTo>
                <a:cubicBezTo>
                  <a:pt x="8" y="42"/>
                  <a:pt x="8" y="42"/>
                  <a:pt x="8" y="42"/>
                </a:cubicBezTo>
                <a:cubicBezTo>
                  <a:pt x="3" y="42"/>
                  <a:pt x="0" y="38"/>
                  <a:pt x="0" y="34"/>
                </a:cubicBezTo>
                <a:cubicBezTo>
                  <a:pt x="0" y="8"/>
                  <a:pt x="0" y="8"/>
                  <a:pt x="0" y="8"/>
                </a:cubicBezTo>
                <a:cubicBezTo>
                  <a:pt x="0" y="4"/>
                  <a:pt x="3" y="0"/>
                  <a:pt x="8" y="0"/>
                </a:cubicBezTo>
                <a:cubicBezTo>
                  <a:pt x="33" y="0"/>
                  <a:pt x="33" y="0"/>
                  <a:pt x="33" y="0"/>
                </a:cubicBezTo>
                <a:cubicBezTo>
                  <a:pt x="38" y="0"/>
                  <a:pt x="41" y="4"/>
                  <a:pt x="41" y="8"/>
                </a:cubicBezTo>
                <a:lnTo>
                  <a:pt x="41" y="34"/>
                </a:lnTo>
                <a:close/>
                <a:moveTo>
                  <a:pt x="34" y="8"/>
                </a:moveTo>
                <a:cubicBezTo>
                  <a:pt x="34" y="8"/>
                  <a:pt x="34" y="7"/>
                  <a:pt x="33" y="7"/>
                </a:cubicBezTo>
                <a:cubicBezTo>
                  <a:pt x="8" y="7"/>
                  <a:pt x="8" y="7"/>
                  <a:pt x="8" y="7"/>
                </a:cubicBezTo>
                <a:cubicBezTo>
                  <a:pt x="7" y="7"/>
                  <a:pt x="7" y="8"/>
                  <a:pt x="7" y="8"/>
                </a:cubicBezTo>
                <a:cubicBezTo>
                  <a:pt x="7" y="34"/>
                  <a:pt x="7" y="34"/>
                  <a:pt x="7" y="34"/>
                </a:cubicBezTo>
                <a:cubicBezTo>
                  <a:pt x="7" y="34"/>
                  <a:pt x="7" y="35"/>
                  <a:pt x="8" y="35"/>
                </a:cubicBezTo>
                <a:cubicBezTo>
                  <a:pt x="33" y="35"/>
                  <a:pt x="33" y="35"/>
                  <a:pt x="33" y="35"/>
                </a:cubicBezTo>
                <a:cubicBezTo>
                  <a:pt x="34" y="35"/>
                  <a:pt x="34" y="34"/>
                  <a:pt x="34" y="34"/>
                </a:cubicBezTo>
                <a:lnTo>
                  <a:pt x="34" y="8"/>
                </a:lnTo>
                <a:close/>
                <a:moveTo>
                  <a:pt x="28" y="22"/>
                </a:moveTo>
                <a:cubicBezTo>
                  <a:pt x="16" y="31"/>
                  <a:pt x="16" y="31"/>
                  <a:pt x="16" y="31"/>
                </a:cubicBezTo>
                <a:cubicBezTo>
                  <a:pt x="16" y="31"/>
                  <a:pt x="15" y="31"/>
                  <a:pt x="15" y="31"/>
                </a:cubicBezTo>
                <a:cubicBezTo>
                  <a:pt x="14" y="31"/>
                  <a:pt x="14" y="30"/>
                  <a:pt x="14" y="30"/>
                </a:cubicBezTo>
                <a:cubicBezTo>
                  <a:pt x="14" y="12"/>
                  <a:pt x="14" y="12"/>
                  <a:pt x="14" y="12"/>
                </a:cubicBezTo>
                <a:cubicBezTo>
                  <a:pt x="14" y="12"/>
                  <a:pt x="14" y="11"/>
                  <a:pt x="15" y="11"/>
                </a:cubicBezTo>
                <a:cubicBezTo>
                  <a:pt x="15" y="11"/>
                  <a:pt x="16" y="11"/>
                  <a:pt x="16" y="11"/>
                </a:cubicBezTo>
                <a:cubicBezTo>
                  <a:pt x="28" y="20"/>
                  <a:pt x="28" y="20"/>
                  <a:pt x="28" y="20"/>
                </a:cubicBezTo>
                <a:cubicBezTo>
                  <a:pt x="29" y="20"/>
                  <a:pt x="29" y="20"/>
                  <a:pt x="29" y="21"/>
                </a:cubicBezTo>
                <a:cubicBezTo>
                  <a:pt x="29" y="22"/>
                  <a:pt x="29" y="22"/>
                  <a:pt x="28" y="22"/>
                </a:cubicBezTo>
                <a:close/>
              </a:path>
            </a:pathLst>
          </a:custGeom>
          <a:solidFill>
            <a:schemeClr val="bg1"/>
          </a:solidFill>
          <a:ln>
            <a:noFill/>
          </a:ln>
        </p:spPr>
        <p:txBody>
          <a:bodyPr vert="horz" wrap="square" lIns="91440" tIns="45720" rIns="91440" bIns="45720" numCol="1" anchor="t" anchorCtr="0" compatLnSpc="1"/>
          <a:lstStyle/>
          <a:p>
            <a:endParaRPr lang="id-ID"/>
          </a:p>
        </p:txBody>
      </p:sp>
      <p:sp>
        <p:nvSpPr>
          <p:cNvPr id="1048786" name="Freeform 314"/>
          <p:cNvSpPr>
            <a:spLocks noEditPoints="1"/>
          </p:cNvSpPr>
          <p:nvPr/>
        </p:nvSpPr>
        <p:spPr bwMode="auto">
          <a:xfrm>
            <a:off x="5455481" y="4290573"/>
            <a:ext cx="403200" cy="403200"/>
          </a:xfrm>
          <a:custGeom>
            <a:avLst/>
            <a:gdLst>
              <a:gd name="T0" fmla="*/ 33 w 41"/>
              <a:gd name="T1" fmla="*/ 18 h 41"/>
              <a:gd name="T2" fmla="*/ 11 w 41"/>
              <a:gd name="T3" fmla="*/ 41 h 41"/>
              <a:gd name="T4" fmla="*/ 0 w 41"/>
              <a:gd name="T5" fmla="*/ 41 h 41"/>
              <a:gd name="T6" fmla="*/ 0 w 41"/>
              <a:gd name="T7" fmla="*/ 29 h 41"/>
              <a:gd name="T8" fmla="*/ 22 w 41"/>
              <a:gd name="T9" fmla="*/ 7 h 41"/>
              <a:gd name="T10" fmla="*/ 33 w 41"/>
              <a:gd name="T11" fmla="*/ 18 h 41"/>
              <a:gd name="T12" fmla="*/ 12 w 41"/>
              <a:gd name="T13" fmla="*/ 35 h 41"/>
              <a:gd name="T14" fmla="*/ 6 w 41"/>
              <a:gd name="T15" fmla="*/ 28 h 41"/>
              <a:gd name="T16" fmla="*/ 3 w 41"/>
              <a:gd name="T17" fmla="*/ 31 h 41"/>
              <a:gd name="T18" fmla="*/ 3 w 41"/>
              <a:gd name="T19" fmla="*/ 34 h 41"/>
              <a:gd name="T20" fmla="*/ 7 w 41"/>
              <a:gd name="T21" fmla="*/ 34 h 41"/>
              <a:gd name="T22" fmla="*/ 7 w 41"/>
              <a:gd name="T23" fmla="*/ 37 h 41"/>
              <a:gd name="T24" fmla="*/ 10 w 41"/>
              <a:gd name="T25" fmla="*/ 37 h 41"/>
              <a:gd name="T26" fmla="*/ 12 w 41"/>
              <a:gd name="T27" fmla="*/ 35 h 41"/>
              <a:gd name="T28" fmla="*/ 23 w 41"/>
              <a:gd name="T29" fmla="*/ 12 h 41"/>
              <a:gd name="T30" fmla="*/ 23 w 41"/>
              <a:gd name="T31" fmla="*/ 12 h 41"/>
              <a:gd name="T32" fmla="*/ 8 w 41"/>
              <a:gd name="T33" fmla="*/ 26 h 41"/>
              <a:gd name="T34" fmla="*/ 8 w 41"/>
              <a:gd name="T35" fmla="*/ 27 h 41"/>
              <a:gd name="T36" fmla="*/ 9 w 41"/>
              <a:gd name="T37" fmla="*/ 28 h 41"/>
              <a:gd name="T38" fmla="*/ 9 w 41"/>
              <a:gd name="T39" fmla="*/ 27 h 41"/>
              <a:gd name="T40" fmla="*/ 24 w 41"/>
              <a:gd name="T41" fmla="*/ 13 h 41"/>
              <a:gd name="T42" fmla="*/ 24 w 41"/>
              <a:gd name="T43" fmla="*/ 12 h 41"/>
              <a:gd name="T44" fmla="*/ 23 w 41"/>
              <a:gd name="T45" fmla="*/ 12 h 41"/>
              <a:gd name="T46" fmla="*/ 40 w 41"/>
              <a:gd name="T47" fmla="*/ 12 h 41"/>
              <a:gd name="T48" fmla="*/ 35 w 41"/>
              <a:gd name="T49" fmla="*/ 17 h 41"/>
              <a:gd name="T50" fmla="*/ 24 w 41"/>
              <a:gd name="T51" fmla="*/ 5 h 41"/>
              <a:gd name="T52" fmla="*/ 29 w 41"/>
              <a:gd name="T53" fmla="*/ 1 h 41"/>
              <a:gd name="T54" fmla="*/ 31 w 41"/>
              <a:gd name="T55" fmla="*/ 0 h 41"/>
              <a:gd name="T56" fmla="*/ 33 w 41"/>
              <a:gd name="T57" fmla="*/ 1 h 41"/>
              <a:gd name="T58" fmla="*/ 40 w 41"/>
              <a:gd name="T59" fmla="*/ 7 h 41"/>
              <a:gd name="T60" fmla="*/ 41 w 41"/>
              <a:gd name="T61" fmla="*/ 10 h 41"/>
              <a:gd name="T62" fmla="*/ 40 w 41"/>
              <a:gd name="T63"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 h="41">
                <a:moveTo>
                  <a:pt x="33" y="18"/>
                </a:moveTo>
                <a:cubicBezTo>
                  <a:pt x="11" y="41"/>
                  <a:pt x="11" y="41"/>
                  <a:pt x="11" y="41"/>
                </a:cubicBezTo>
                <a:cubicBezTo>
                  <a:pt x="0" y="41"/>
                  <a:pt x="0" y="41"/>
                  <a:pt x="0" y="41"/>
                </a:cubicBezTo>
                <a:cubicBezTo>
                  <a:pt x="0" y="29"/>
                  <a:pt x="0" y="29"/>
                  <a:pt x="0" y="29"/>
                </a:cubicBezTo>
                <a:cubicBezTo>
                  <a:pt x="22" y="7"/>
                  <a:pt x="22" y="7"/>
                  <a:pt x="22" y="7"/>
                </a:cubicBezTo>
                <a:lnTo>
                  <a:pt x="33" y="18"/>
                </a:lnTo>
                <a:close/>
                <a:moveTo>
                  <a:pt x="12" y="35"/>
                </a:moveTo>
                <a:cubicBezTo>
                  <a:pt x="6" y="28"/>
                  <a:pt x="6" y="28"/>
                  <a:pt x="6" y="28"/>
                </a:cubicBezTo>
                <a:cubicBezTo>
                  <a:pt x="3" y="31"/>
                  <a:pt x="3" y="31"/>
                  <a:pt x="3" y="31"/>
                </a:cubicBezTo>
                <a:cubicBezTo>
                  <a:pt x="3" y="34"/>
                  <a:pt x="3" y="34"/>
                  <a:pt x="3" y="34"/>
                </a:cubicBezTo>
                <a:cubicBezTo>
                  <a:pt x="7" y="34"/>
                  <a:pt x="7" y="34"/>
                  <a:pt x="7" y="34"/>
                </a:cubicBezTo>
                <a:cubicBezTo>
                  <a:pt x="7" y="37"/>
                  <a:pt x="7" y="37"/>
                  <a:pt x="7" y="37"/>
                </a:cubicBezTo>
                <a:cubicBezTo>
                  <a:pt x="10" y="37"/>
                  <a:pt x="10" y="37"/>
                  <a:pt x="10" y="37"/>
                </a:cubicBezTo>
                <a:lnTo>
                  <a:pt x="12" y="35"/>
                </a:lnTo>
                <a:close/>
                <a:moveTo>
                  <a:pt x="23" y="12"/>
                </a:moveTo>
                <a:cubicBezTo>
                  <a:pt x="23" y="12"/>
                  <a:pt x="23" y="12"/>
                  <a:pt x="23" y="12"/>
                </a:cubicBezTo>
                <a:cubicBezTo>
                  <a:pt x="8" y="26"/>
                  <a:pt x="8" y="26"/>
                  <a:pt x="8" y="26"/>
                </a:cubicBezTo>
                <a:cubicBezTo>
                  <a:pt x="8" y="27"/>
                  <a:pt x="8" y="27"/>
                  <a:pt x="8" y="27"/>
                </a:cubicBezTo>
                <a:cubicBezTo>
                  <a:pt x="8" y="27"/>
                  <a:pt x="8" y="28"/>
                  <a:pt x="9" y="28"/>
                </a:cubicBezTo>
                <a:cubicBezTo>
                  <a:pt x="9" y="28"/>
                  <a:pt x="9" y="27"/>
                  <a:pt x="9" y="27"/>
                </a:cubicBezTo>
                <a:cubicBezTo>
                  <a:pt x="24" y="13"/>
                  <a:pt x="24" y="13"/>
                  <a:pt x="24" y="13"/>
                </a:cubicBezTo>
                <a:cubicBezTo>
                  <a:pt x="24" y="13"/>
                  <a:pt x="24" y="12"/>
                  <a:pt x="24" y="12"/>
                </a:cubicBezTo>
                <a:cubicBezTo>
                  <a:pt x="24" y="12"/>
                  <a:pt x="24" y="12"/>
                  <a:pt x="23" y="12"/>
                </a:cubicBezTo>
                <a:close/>
                <a:moveTo>
                  <a:pt x="40" y="12"/>
                </a:moveTo>
                <a:cubicBezTo>
                  <a:pt x="35" y="17"/>
                  <a:pt x="35" y="17"/>
                  <a:pt x="35" y="17"/>
                </a:cubicBezTo>
                <a:cubicBezTo>
                  <a:pt x="24" y="5"/>
                  <a:pt x="24" y="5"/>
                  <a:pt x="24" y="5"/>
                </a:cubicBezTo>
                <a:cubicBezTo>
                  <a:pt x="29" y="1"/>
                  <a:pt x="29" y="1"/>
                  <a:pt x="29" y="1"/>
                </a:cubicBezTo>
                <a:cubicBezTo>
                  <a:pt x="29" y="0"/>
                  <a:pt x="30" y="0"/>
                  <a:pt x="31" y="0"/>
                </a:cubicBezTo>
                <a:cubicBezTo>
                  <a:pt x="32" y="0"/>
                  <a:pt x="33" y="0"/>
                  <a:pt x="33" y="1"/>
                </a:cubicBezTo>
                <a:cubicBezTo>
                  <a:pt x="40" y="7"/>
                  <a:pt x="40" y="7"/>
                  <a:pt x="40" y="7"/>
                </a:cubicBezTo>
                <a:cubicBezTo>
                  <a:pt x="40" y="8"/>
                  <a:pt x="41" y="9"/>
                  <a:pt x="41" y="10"/>
                </a:cubicBezTo>
                <a:cubicBezTo>
                  <a:pt x="41" y="11"/>
                  <a:pt x="40" y="12"/>
                  <a:pt x="40" y="12"/>
                </a:cubicBezTo>
                <a:close/>
              </a:path>
            </a:pathLst>
          </a:custGeom>
          <a:solidFill>
            <a:schemeClr val="bg1"/>
          </a:solidFill>
          <a:ln>
            <a:noFill/>
          </a:ln>
        </p:spPr>
        <p:txBody>
          <a:bodyPr vert="horz" wrap="square" lIns="91440" tIns="45720" rIns="91440" bIns="45720" numCol="1" anchor="t" anchorCtr="0" compatLnSpc="1"/>
          <a:lstStyle/>
          <a:p>
            <a:endParaRPr lang="id-ID"/>
          </a:p>
        </p:txBody>
      </p:sp>
      <p:sp>
        <p:nvSpPr>
          <p:cNvPr id="1048787" name="Freeform 255"/>
          <p:cNvSpPr>
            <a:spLocks noEditPoints="1"/>
          </p:cNvSpPr>
          <p:nvPr/>
        </p:nvSpPr>
        <p:spPr bwMode="auto">
          <a:xfrm>
            <a:off x="7871105" y="4375057"/>
            <a:ext cx="396050" cy="278474"/>
          </a:xfrm>
          <a:custGeom>
            <a:avLst/>
            <a:gdLst>
              <a:gd name="T0" fmla="*/ 54 w 54"/>
              <a:gd name="T1" fmla="*/ 27 h 38"/>
              <a:gd name="T2" fmla="*/ 44 w 54"/>
              <a:gd name="T3" fmla="*/ 38 h 38"/>
              <a:gd name="T4" fmla="*/ 43 w 54"/>
              <a:gd name="T5" fmla="*/ 38 h 38"/>
              <a:gd name="T6" fmla="*/ 11 w 54"/>
              <a:gd name="T7" fmla="*/ 38 h 38"/>
              <a:gd name="T8" fmla="*/ 11 w 54"/>
              <a:gd name="T9" fmla="*/ 38 h 38"/>
              <a:gd name="T10" fmla="*/ 11 w 54"/>
              <a:gd name="T11" fmla="*/ 38 h 38"/>
              <a:gd name="T12" fmla="*/ 10 w 54"/>
              <a:gd name="T13" fmla="*/ 38 h 38"/>
              <a:gd name="T14" fmla="*/ 0 w 54"/>
              <a:gd name="T15" fmla="*/ 27 h 38"/>
              <a:gd name="T16" fmla="*/ 5 w 54"/>
              <a:gd name="T17" fmla="*/ 18 h 38"/>
              <a:gd name="T18" fmla="*/ 5 w 54"/>
              <a:gd name="T19" fmla="*/ 16 h 38"/>
              <a:gd name="T20" fmla="*/ 12 w 54"/>
              <a:gd name="T21" fmla="*/ 8 h 38"/>
              <a:gd name="T22" fmla="*/ 17 w 54"/>
              <a:gd name="T23" fmla="*/ 10 h 38"/>
              <a:gd name="T24" fmla="*/ 31 w 54"/>
              <a:gd name="T25" fmla="*/ 0 h 38"/>
              <a:gd name="T26" fmla="*/ 48 w 54"/>
              <a:gd name="T27" fmla="*/ 17 h 38"/>
              <a:gd name="T28" fmla="*/ 48 w 54"/>
              <a:gd name="T29" fmla="*/ 18 h 38"/>
              <a:gd name="T30" fmla="*/ 54 w 54"/>
              <a:gd name="T31" fmla="*/ 27 h 38"/>
              <a:gd name="T32" fmla="*/ 20 w 54"/>
              <a:gd name="T33" fmla="*/ 32 h 38"/>
              <a:gd name="T34" fmla="*/ 26 w 54"/>
              <a:gd name="T35" fmla="*/ 29 h 38"/>
              <a:gd name="T36" fmla="*/ 24 w 54"/>
              <a:gd name="T37" fmla="*/ 26 h 38"/>
              <a:gd name="T38" fmla="*/ 20 w 54"/>
              <a:gd name="T39" fmla="*/ 28 h 38"/>
              <a:gd name="T40" fmla="*/ 16 w 54"/>
              <a:gd name="T41" fmla="*/ 25 h 38"/>
              <a:gd name="T42" fmla="*/ 20 w 54"/>
              <a:gd name="T43" fmla="*/ 21 h 38"/>
              <a:gd name="T44" fmla="*/ 36 w 54"/>
              <a:gd name="T45" fmla="*/ 32 h 38"/>
              <a:gd name="T46" fmla="*/ 43 w 54"/>
              <a:gd name="T47" fmla="*/ 25 h 38"/>
              <a:gd name="T48" fmla="*/ 36 w 54"/>
              <a:gd name="T49" fmla="*/ 18 h 38"/>
              <a:gd name="T50" fmla="*/ 29 w 54"/>
              <a:gd name="T51" fmla="*/ 20 h 38"/>
              <a:gd name="T52" fmla="*/ 32 w 54"/>
              <a:gd name="T53" fmla="*/ 23 h 38"/>
              <a:gd name="T54" fmla="*/ 35 w 54"/>
              <a:gd name="T55" fmla="*/ 21 h 38"/>
              <a:gd name="T56" fmla="*/ 39 w 54"/>
              <a:gd name="T57" fmla="*/ 25 h 38"/>
              <a:gd name="T58" fmla="*/ 35 w 54"/>
              <a:gd name="T59" fmla="*/ 28 h 38"/>
              <a:gd name="T60" fmla="*/ 20 w 54"/>
              <a:gd name="T61" fmla="*/ 18 h 38"/>
              <a:gd name="T62" fmla="*/ 12 w 54"/>
              <a:gd name="T63" fmla="*/ 25 h 38"/>
              <a:gd name="T64" fmla="*/ 20 w 54"/>
              <a:gd name="T65" fmla="*/ 3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 h="38">
                <a:moveTo>
                  <a:pt x="54" y="27"/>
                </a:moveTo>
                <a:cubicBezTo>
                  <a:pt x="54" y="33"/>
                  <a:pt x="50" y="38"/>
                  <a:pt x="44" y="38"/>
                </a:cubicBezTo>
                <a:cubicBezTo>
                  <a:pt x="43" y="38"/>
                  <a:pt x="43" y="38"/>
                  <a:pt x="43" y="38"/>
                </a:cubicBezTo>
                <a:cubicBezTo>
                  <a:pt x="11" y="38"/>
                  <a:pt x="11" y="38"/>
                  <a:pt x="11" y="38"/>
                </a:cubicBezTo>
                <a:cubicBezTo>
                  <a:pt x="11" y="38"/>
                  <a:pt x="11" y="38"/>
                  <a:pt x="11" y="38"/>
                </a:cubicBezTo>
                <a:cubicBezTo>
                  <a:pt x="11" y="38"/>
                  <a:pt x="11" y="38"/>
                  <a:pt x="11" y="38"/>
                </a:cubicBezTo>
                <a:cubicBezTo>
                  <a:pt x="10" y="38"/>
                  <a:pt x="10" y="38"/>
                  <a:pt x="10" y="38"/>
                </a:cubicBezTo>
                <a:cubicBezTo>
                  <a:pt x="4" y="38"/>
                  <a:pt x="0" y="33"/>
                  <a:pt x="0" y="27"/>
                </a:cubicBezTo>
                <a:cubicBezTo>
                  <a:pt x="0" y="23"/>
                  <a:pt x="2" y="20"/>
                  <a:pt x="5" y="18"/>
                </a:cubicBezTo>
                <a:cubicBezTo>
                  <a:pt x="5" y="17"/>
                  <a:pt x="5" y="16"/>
                  <a:pt x="5" y="16"/>
                </a:cubicBezTo>
                <a:cubicBezTo>
                  <a:pt x="5" y="11"/>
                  <a:pt x="8" y="8"/>
                  <a:pt x="12" y="8"/>
                </a:cubicBezTo>
                <a:cubicBezTo>
                  <a:pt x="14" y="8"/>
                  <a:pt x="15" y="9"/>
                  <a:pt x="17" y="10"/>
                </a:cubicBezTo>
                <a:cubicBezTo>
                  <a:pt x="19" y="4"/>
                  <a:pt x="25" y="0"/>
                  <a:pt x="31" y="0"/>
                </a:cubicBezTo>
                <a:cubicBezTo>
                  <a:pt x="40" y="0"/>
                  <a:pt x="48" y="8"/>
                  <a:pt x="48" y="17"/>
                </a:cubicBezTo>
                <a:cubicBezTo>
                  <a:pt x="48" y="17"/>
                  <a:pt x="48" y="17"/>
                  <a:pt x="48" y="18"/>
                </a:cubicBezTo>
                <a:cubicBezTo>
                  <a:pt x="52" y="19"/>
                  <a:pt x="54" y="23"/>
                  <a:pt x="54" y="27"/>
                </a:cubicBezTo>
                <a:close/>
                <a:moveTo>
                  <a:pt x="20" y="32"/>
                </a:moveTo>
                <a:cubicBezTo>
                  <a:pt x="23" y="32"/>
                  <a:pt x="24" y="31"/>
                  <a:pt x="26" y="29"/>
                </a:cubicBezTo>
                <a:cubicBezTo>
                  <a:pt x="26" y="28"/>
                  <a:pt x="25" y="27"/>
                  <a:pt x="24" y="26"/>
                </a:cubicBezTo>
                <a:cubicBezTo>
                  <a:pt x="23" y="27"/>
                  <a:pt x="22" y="28"/>
                  <a:pt x="20" y="28"/>
                </a:cubicBezTo>
                <a:cubicBezTo>
                  <a:pt x="18" y="28"/>
                  <a:pt x="16" y="27"/>
                  <a:pt x="16" y="25"/>
                </a:cubicBezTo>
                <a:cubicBezTo>
                  <a:pt x="16" y="23"/>
                  <a:pt x="18" y="21"/>
                  <a:pt x="20" y="21"/>
                </a:cubicBezTo>
                <a:cubicBezTo>
                  <a:pt x="26" y="21"/>
                  <a:pt x="27" y="32"/>
                  <a:pt x="36" y="32"/>
                </a:cubicBezTo>
                <a:cubicBezTo>
                  <a:pt x="40" y="32"/>
                  <a:pt x="43" y="29"/>
                  <a:pt x="43" y="25"/>
                </a:cubicBezTo>
                <a:cubicBezTo>
                  <a:pt x="43" y="20"/>
                  <a:pt x="40" y="18"/>
                  <a:pt x="36" y="18"/>
                </a:cubicBezTo>
                <a:cubicBezTo>
                  <a:pt x="33" y="18"/>
                  <a:pt x="31" y="18"/>
                  <a:pt x="29" y="20"/>
                </a:cubicBezTo>
                <a:cubicBezTo>
                  <a:pt x="30" y="21"/>
                  <a:pt x="31" y="22"/>
                  <a:pt x="32" y="23"/>
                </a:cubicBezTo>
                <a:cubicBezTo>
                  <a:pt x="33" y="22"/>
                  <a:pt x="34" y="21"/>
                  <a:pt x="35" y="21"/>
                </a:cubicBezTo>
                <a:cubicBezTo>
                  <a:pt x="37" y="21"/>
                  <a:pt x="39" y="23"/>
                  <a:pt x="39" y="25"/>
                </a:cubicBezTo>
                <a:cubicBezTo>
                  <a:pt x="39" y="27"/>
                  <a:pt x="37" y="28"/>
                  <a:pt x="35" y="28"/>
                </a:cubicBezTo>
                <a:cubicBezTo>
                  <a:pt x="30" y="28"/>
                  <a:pt x="28" y="18"/>
                  <a:pt x="20" y="18"/>
                </a:cubicBezTo>
                <a:cubicBezTo>
                  <a:pt x="16" y="18"/>
                  <a:pt x="12" y="20"/>
                  <a:pt x="12" y="25"/>
                </a:cubicBezTo>
                <a:cubicBezTo>
                  <a:pt x="12" y="29"/>
                  <a:pt x="16" y="32"/>
                  <a:pt x="20" y="32"/>
                </a:cubicBezTo>
                <a:close/>
              </a:path>
            </a:pathLst>
          </a:custGeom>
          <a:solidFill>
            <a:schemeClr val="bg1"/>
          </a:solidFill>
          <a:ln>
            <a:noFill/>
          </a:ln>
        </p:spPr>
        <p:txBody>
          <a:bodyPr vert="horz" wrap="square" lIns="91440" tIns="45720" rIns="91440" bIns="45720" numCol="1" anchor="t" anchorCtr="0" compatLnSpc="1"/>
          <a:lstStyle/>
          <a:p>
            <a:endParaRPr lang="id-ID"/>
          </a:p>
        </p:txBody>
      </p:sp>
      <p:sp>
        <p:nvSpPr>
          <p:cNvPr id="1048788" name="Freeform 223"/>
          <p:cNvSpPr>
            <a:spLocks noEditPoints="1"/>
          </p:cNvSpPr>
          <p:nvPr/>
        </p:nvSpPr>
        <p:spPr bwMode="auto">
          <a:xfrm>
            <a:off x="10277699" y="4355810"/>
            <a:ext cx="345533" cy="345533"/>
          </a:xfrm>
          <a:custGeom>
            <a:avLst/>
            <a:gdLst>
              <a:gd name="T0" fmla="*/ 0 w 41"/>
              <a:gd name="T1" fmla="*/ 20 h 41"/>
              <a:gd name="T2" fmla="*/ 28 w 41"/>
              <a:gd name="T3" fmla="*/ 14 h 41"/>
              <a:gd name="T4" fmla="*/ 30 w 41"/>
              <a:gd name="T5" fmla="*/ 13 h 41"/>
              <a:gd name="T6" fmla="*/ 33 w 41"/>
              <a:gd name="T7" fmla="*/ 12 h 41"/>
              <a:gd name="T8" fmla="*/ 32 w 41"/>
              <a:gd name="T9" fmla="*/ 11 h 41"/>
              <a:gd name="T10" fmla="*/ 30 w 41"/>
              <a:gd name="T11" fmla="*/ 9 h 41"/>
              <a:gd name="T12" fmla="*/ 29 w 41"/>
              <a:gd name="T13" fmla="*/ 10 h 41"/>
              <a:gd name="T14" fmla="*/ 28 w 41"/>
              <a:gd name="T15" fmla="*/ 9 h 41"/>
              <a:gd name="T16" fmla="*/ 25 w 41"/>
              <a:gd name="T17" fmla="*/ 8 h 41"/>
              <a:gd name="T18" fmla="*/ 25 w 41"/>
              <a:gd name="T19" fmla="*/ 10 h 41"/>
              <a:gd name="T20" fmla="*/ 24 w 41"/>
              <a:gd name="T21" fmla="*/ 13 h 41"/>
              <a:gd name="T22" fmla="*/ 22 w 41"/>
              <a:gd name="T23" fmla="*/ 11 h 41"/>
              <a:gd name="T24" fmla="*/ 19 w 41"/>
              <a:gd name="T25" fmla="*/ 9 h 41"/>
              <a:gd name="T26" fmla="*/ 20 w 41"/>
              <a:gd name="T27" fmla="*/ 7 h 41"/>
              <a:gd name="T28" fmla="*/ 23 w 41"/>
              <a:gd name="T29" fmla="*/ 6 h 41"/>
              <a:gd name="T30" fmla="*/ 22 w 41"/>
              <a:gd name="T31" fmla="*/ 5 h 41"/>
              <a:gd name="T32" fmla="*/ 20 w 41"/>
              <a:gd name="T33" fmla="*/ 5 h 41"/>
              <a:gd name="T34" fmla="*/ 18 w 41"/>
              <a:gd name="T35" fmla="*/ 4 h 41"/>
              <a:gd name="T36" fmla="*/ 19 w 41"/>
              <a:gd name="T37" fmla="*/ 5 h 41"/>
              <a:gd name="T38" fmla="*/ 17 w 41"/>
              <a:gd name="T39" fmla="*/ 5 h 41"/>
              <a:gd name="T40" fmla="*/ 15 w 41"/>
              <a:gd name="T41" fmla="*/ 4 h 41"/>
              <a:gd name="T42" fmla="*/ 14 w 41"/>
              <a:gd name="T43" fmla="*/ 5 h 41"/>
              <a:gd name="T44" fmla="*/ 16 w 41"/>
              <a:gd name="T45" fmla="*/ 5 h 41"/>
              <a:gd name="T46" fmla="*/ 14 w 41"/>
              <a:gd name="T47" fmla="*/ 6 h 41"/>
              <a:gd name="T48" fmla="*/ 6 w 41"/>
              <a:gd name="T49" fmla="*/ 11 h 41"/>
              <a:gd name="T50" fmla="*/ 7 w 41"/>
              <a:gd name="T51" fmla="*/ 13 h 41"/>
              <a:gd name="T52" fmla="*/ 9 w 41"/>
              <a:gd name="T53" fmla="*/ 14 h 41"/>
              <a:gd name="T54" fmla="*/ 8 w 41"/>
              <a:gd name="T55" fmla="*/ 17 h 41"/>
              <a:gd name="T56" fmla="*/ 10 w 41"/>
              <a:gd name="T57" fmla="*/ 20 h 41"/>
              <a:gd name="T58" fmla="*/ 12 w 41"/>
              <a:gd name="T59" fmla="*/ 23 h 41"/>
              <a:gd name="T60" fmla="*/ 13 w 41"/>
              <a:gd name="T61" fmla="*/ 24 h 41"/>
              <a:gd name="T62" fmla="*/ 12 w 41"/>
              <a:gd name="T63" fmla="*/ 21 h 41"/>
              <a:gd name="T64" fmla="*/ 14 w 41"/>
              <a:gd name="T65" fmla="*/ 24 h 41"/>
              <a:gd name="T66" fmla="*/ 16 w 41"/>
              <a:gd name="T67" fmla="*/ 27 h 41"/>
              <a:gd name="T68" fmla="*/ 20 w 41"/>
              <a:gd name="T69" fmla="*/ 29 h 41"/>
              <a:gd name="T70" fmla="*/ 23 w 41"/>
              <a:gd name="T71" fmla="*/ 31 h 41"/>
              <a:gd name="T72" fmla="*/ 24 w 41"/>
              <a:gd name="T73" fmla="*/ 31 h 41"/>
              <a:gd name="T74" fmla="*/ 23 w 41"/>
              <a:gd name="T75" fmla="*/ 29 h 41"/>
              <a:gd name="T76" fmla="*/ 21 w 41"/>
              <a:gd name="T77" fmla="*/ 28 h 41"/>
              <a:gd name="T78" fmla="*/ 21 w 41"/>
              <a:gd name="T79" fmla="*/ 25 h 41"/>
              <a:gd name="T80" fmla="*/ 19 w 41"/>
              <a:gd name="T81" fmla="*/ 27 h 41"/>
              <a:gd name="T82" fmla="*/ 18 w 41"/>
              <a:gd name="T83" fmla="*/ 22 h 41"/>
              <a:gd name="T84" fmla="*/ 20 w 41"/>
              <a:gd name="T85" fmla="*/ 22 h 41"/>
              <a:gd name="T86" fmla="*/ 21 w 41"/>
              <a:gd name="T87" fmla="*/ 21 h 41"/>
              <a:gd name="T88" fmla="*/ 23 w 41"/>
              <a:gd name="T89" fmla="*/ 22 h 41"/>
              <a:gd name="T90" fmla="*/ 24 w 41"/>
              <a:gd name="T91" fmla="*/ 22 h 41"/>
              <a:gd name="T92" fmla="*/ 25 w 41"/>
              <a:gd name="T93" fmla="*/ 19 h 41"/>
              <a:gd name="T94" fmla="*/ 25 w 41"/>
              <a:gd name="T95" fmla="*/ 18 h 41"/>
              <a:gd name="T96" fmla="*/ 27 w 41"/>
              <a:gd name="T97" fmla="*/ 17 h 41"/>
              <a:gd name="T98" fmla="*/ 29 w 41"/>
              <a:gd name="T99" fmla="*/ 15 h 41"/>
              <a:gd name="T100" fmla="*/ 30 w 41"/>
              <a:gd name="T101" fmla="*/ 14 h 41"/>
              <a:gd name="T102" fmla="*/ 28 w 41"/>
              <a:gd name="T103" fmla="*/ 14 h 41"/>
              <a:gd name="T104" fmla="*/ 32 w 41"/>
              <a:gd name="T105" fmla="*/ 32 h 41"/>
              <a:gd name="T106" fmla="*/ 29 w 41"/>
              <a:gd name="T107" fmla="*/ 31 h 41"/>
              <a:gd name="T108" fmla="*/ 27 w 41"/>
              <a:gd name="T109" fmla="*/ 31 h 41"/>
              <a:gd name="T110" fmla="*/ 26 w 41"/>
              <a:gd name="T111" fmla="*/ 30 h 41"/>
              <a:gd name="T112" fmla="*/ 25 w 41"/>
              <a:gd name="T113" fmla="*/ 33 h 41"/>
              <a:gd name="T114" fmla="*/ 24 w 41"/>
              <a:gd name="T115" fmla="*/ 36 h 41"/>
              <a:gd name="T116" fmla="*/ 33 w 41"/>
              <a:gd name="T117" fmla="*/ 3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1" h="41">
                <a:moveTo>
                  <a:pt x="41" y="20"/>
                </a:moveTo>
                <a:cubicBezTo>
                  <a:pt x="41" y="32"/>
                  <a:pt x="32" y="41"/>
                  <a:pt x="21" y="41"/>
                </a:cubicBezTo>
                <a:cubicBezTo>
                  <a:pt x="9" y="41"/>
                  <a:pt x="0" y="32"/>
                  <a:pt x="0" y="20"/>
                </a:cubicBezTo>
                <a:cubicBezTo>
                  <a:pt x="0" y="9"/>
                  <a:pt x="9" y="0"/>
                  <a:pt x="21" y="0"/>
                </a:cubicBezTo>
                <a:cubicBezTo>
                  <a:pt x="32" y="0"/>
                  <a:pt x="41" y="9"/>
                  <a:pt x="41" y="20"/>
                </a:cubicBezTo>
                <a:close/>
                <a:moveTo>
                  <a:pt x="28" y="14"/>
                </a:moveTo>
                <a:cubicBezTo>
                  <a:pt x="28" y="14"/>
                  <a:pt x="28" y="14"/>
                  <a:pt x="28" y="14"/>
                </a:cubicBezTo>
                <a:cubicBezTo>
                  <a:pt x="28" y="14"/>
                  <a:pt x="28" y="13"/>
                  <a:pt x="28" y="13"/>
                </a:cubicBezTo>
                <a:cubicBezTo>
                  <a:pt x="29" y="13"/>
                  <a:pt x="29" y="13"/>
                  <a:pt x="30" y="13"/>
                </a:cubicBezTo>
                <a:cubicBezTo>
                  <a:pt x="30" y="13"/>
                  <a:pt x="31" y="13"/>
                  <a:pt x="31" y="13"/>
                </a:cubicBezTo>
                <a:cubicBezTo>
                  <a:pt x="31" y="13"/>
                  <a:pt x="32" y="13"/>
                  <a:pt x="32" y="13"/>
                </a:cubicBezTo>
                <a:cubicBezTo>
                  <a:pt x="32" y="12"/>
                  <a:pt x="33" y="13"/>
                  <a:pt x="33" y="12"/>
                </a:cubicBezTo>
                <a:cubicBezTo>
                  <a:pt x="33" y="12"/>
                  <a:pt x="33" y="12"/>
                  <a:pt x="33" y="12"/>
                </a:cubicBezTo>
                <a:cubicBezTo>
                  <a:pt x="32" y="12"/>
                  <a:pt x="32" y="11"/>
                  <a:pt x="32" y="11"/>
                </a:cubicBezTo>
                <a:cubicBezTo>
                  <a:pt x="32" y="11"/>
                  <a:pt x="32" y="11"/>
                  <a:pt x="32" y="11"/>
                </a:cubicBezTo>
                <a:cubicBezTo>
                  <a:pt x="32" y="11"/>
                  <a:pt x="31" y="11"/>
                  <a:pt x="31" y="11"/>
                </a:cubicBezTo>
                <a:cubicBezTo>
                  <a:pt x="31" y="11"/>
                  <a:pt x="31" y="10"/>
                  <a:pt x="31" y="10"/>
                </a:cubicBezTo>
                <a:cubicBezTo>
                  <a:pt x="30" y="10"/>
                  <a:pt x="30" y="10"/>
                  <a:pt x="30" y="9"/>
                </a:cubicBezTo>
                <a:cubicBezTo>
                  <a:pt x="30" y="9"/>
                  <a:pt x="30" y="9"/>
                  <a:pt x="30" y="9"/>
                </a:cubicBezTo>
                <a:cubicBezTo>
                  <a:pt x="29" y="9"/>
                  <a:pt x="29" y="9"/>
                  <a:pt x="29" y="9"/>
                </a:cubicBezTo>
                <a:cubicBezTo>
                  <a:pt x="29" y="9"/>
                  <a:pt x="29" y="9"/>
                  <a:pt x="29" y="10"/>
                </a:cubicBezTo>
                <a:cubicBezTo>
                  <a:pt x="28" y="10"/>
                  <a:pt x="28" y="10"/>
                  <a:pt x="28" y="10"/>
                </a:cubicBezTo>
                <a:cubicBezTo>
                  <a:pt x="29" y="10"/>
                  <a:pt x="28" y="9"/>
                  <a:pt x="28" y="9"/>
                </a:cubicBezTo>
                <a:cubicBezTo>
                  <a:pt x="28" y="9"/>
                  <a:pt x="28" y="9"/>
                  <a:pt x="28" y="9"/>
                </a:cubicBezTo>
                <a:cubicBezTo>
                  <a:pt x="28" y="9"/>
                  <a:pt x="28" y="9"/>
                  <a:pt x="28" y="9"/>
                </a:cubicBezTo>
                <a:cubicBezTo>
                  <a:pt x="28" y="8"/>
                  <a:pt x="27" y="8"/>
                  <a:pt x="27" y="8"/>
                </a:cubicBezTo>
                <a:cubicBezTo>
                  <a:pt x="27" y="8"/>
                  <a:pt x="25" y="8"/>
                  <a:pt x="25" y="8"/>
                </a:cubicBezTo>
                <a:cubicBezTo>
                  <a:pt x="25" y="8"/>
                  <a:pt x="25" y="8"/>
                  <a:pt x="25" y="9"/>
                </a:cubicBezTo>
                <a:cubicBezTo>
                  <a:pt x="25" y="9"/>
                  <a:pt x="25" y="9"/>
                  <a:pt x="25" y="9"/>
                </a:cubicBezTo>
                <a:cubicBezTo>
                  <a:pt x="25" y="10"/>
                  <a:pt x="26" y="10"/>
                  <a:pt x="25" y="10"/>
                </a:cubicBezTo>
                <a:cubicBezTo>
                  <a:pt x="25" y="11"/>
                  <a:pt x="25" y="11"/>
                  <a:pt x="24" y="11"/>
                </a:cubicBezTo>
                <a:cubicBezTo>
                  <a:pt x="24" y="11"/>
                  <a:pt x="25" y="12"/>
                  <a:pt x="25" y="12"/>
                </a:cubicBezTo>
                <a:cubicBezTo>
                  <a:pt x="25" y="12"/>
                  <a:pt x="24" y="13"/>
                  <a:pt x="24" y="13"/>
                </a:cubicBezTo>
                <a:cubicBezTo>
                  <a:pt x="24" y="13"/>
                  <a:pt x="23" y="12"/>
                  <a:pt x="23" y="12"/>
                </a:cubicBezTo>
                <a:cubicBezTo>
                  <a:pt x="23" y="11"/>
                  <a:pt x="23" y="11"/>
                  <a:pt x="23" y="11"/>
                </a:cubicBezTo>
                <a:cubicBezTo>
                  <a:pt x="23" y="11"/>
                  <a:pt x="22" y="11"/>
                  <a:pt x="22" y="11"/>
                </a:cubicBezTo>
                <a:cubicBezTo>
                  <a:pt x="22" y="11"/>
                  <a:pt x="21" y="10"/>
                  <a:pt x="21" y="10"/>
                </a:cubicBezTo>
                <a:cubicBezTo>
                  <a:pt x="21" y="10"/>
                  <a:pt x="20" y="10"/>
                  <a:pt x="20" y="10"/>
                </a:cubicBezTo>
                <a:cubicBezTo>
                  <a:pt x="20" y="10"/>
                  <a:pt x="19" y="9"/>
                  <a:pt x="19" y="9"/>
                </a:cubicBezTo>
                <a:cubicBezTo>
                  <a:pt x="19" y="9"/>
                  <a:pt x="19" y="9"/>
                  <a:pt x="19" y="9"/>
                </a:cubicBezTo>
                <a:cubicBezTo>
                  <a:pt x="19" y="8"/>
                  <a:pt x="19" y="8"/>
                  <a:pt x="19" y="8"/>
                </a:cubicBezTo>
                <a:cubicBezTo>
                  <a:pt x="20" y="8"/>
                  <a:pt x="20" y="7"/>
                  <a:pt x="20" y="7"/>
                </a:cubicBezTo>
                <a:cubicBezTo>
                  <a:pt x="20" y="7"/>
                  <a:pt x="21" y="7"/>
                  <a:pt x="21" y="7"/>
                </a:cubicBezTo>
                <a:cubicBezTo>
                  <a:pt x="21" y="7"/>
                  <a:pt x="22" y="6"/>
                  <a:pt x="22" y="6"/>
                </a:cubicBezTo>
                <a:cubicBezTo>
                  <a:pt x="22" y="6"/>
                  <a:pt x="23" y="6"/>
                  <a:pt x="23" y="6"/>
                </a:cubicBezTo>
                <a:cubicBezTo>
                  <a:pt x="24" y="6"/>
                  <a:pt x="24" y="6"/>
                  <a:pt x="23" y="5"/>
                </a:cubicBezTo>
                <a:cubicBezTo>
                  <a:pt x="24" y="5"/>
                  <a:pt x="23" y="5"/>
                  <a:pt x="23" y="5"/>
                </a:cubicBezTo>
                <a:cubicBezTo>
                  <a:pt x="23" y="5"/>
                  <a:pt x="22" y="5"/>
                  <a:pt x="22" y="5"/>
                </a:cubicBezTo>
                <a:cubicBezTo>
                  <a:pt x="22" y="5"/>
                  <a:pt x="22" y="6"/>
                  <a:pt x="21" y="6"/>
                </a:cubicBezTo>
                <a:cubicBezTo>
                  <a:pt x="21" y="5"/>
                  <a:pt x="21" y="5"/>
                  <a:pt x="21" y="5"/>
                </a:cubicBezTo>
                <a:cubicBezTo>
                  <a:pt x="21" y="5"/>
                  <a:pt x="21" y="5"/>
                  <a:pt x="20" y="5"/>
                </a:cubicBezTo>
                <a:cubicBezTo>
                  <a:pt x="21" y="5"/>
                  <a:pt x="20" y="5"/>
                  <a:pt x="20" y="5"/>
                </a:cubicBezTo>
                <a:cubicBezTo>
                  <a:pt x="20" y="4"/>
                  <a:pt x="20" y="4"/>
                  <a:pt x="19" y="4"/>
                </a:cubicBezTo>
                <a:cubicBezTo>
                  <a:pt x="19" y="4"/>
                  <a:pt x="18" y="4"/>
                  <a:pt x="18" y="4"/>
                </a:cubicBezTo>
                <a:cubicBezTo>
                  <a:pt x="18" y="5"/>
                  <a:pt x="19" y="5"/>
                  <a:pt x="19" y="5"/>
                </a:cubicBezTo>
                <a:cubicBezTo>
                  <a:pt x="19" y="5"/>
                  <a:pt x="19" y="5"/>
                  <a:pt x="19" y="5"/>
                </a:cubicBezTo>
                <a:cubicBezTo>
                  <a:pt x="19" y="5"/>
                  <a:pt x="19" y="5"/>
                  <a:pt x="19" y="5"/>
                </a:cubicBezTo>
                <a:cubicBezTo>
                  <a:pt x="18" y="6"/>
                  <a:pt x="19" y="6"/>
                  <a:pt x="18" y="6"/>
                </a:cubicBezTo>
                <a:cubicBezTo>
                  <a:pt x="18" y="6"/>
                  <a:pt x="18" y="6"/>
                  <a:pt x="18" y="5"/>
                </a:cubicBezTo>
                <a:cubicBezTo>
                  <a:pt x="18" y="6"/>
                  <a:pt x="17" y="5"/>
                  <a:pt x="17" y="5"/>
                </a:cubicBezTo>
                <a:cubicBezTo>
                  <a:pt x="17" y="5"/>
                  <a:pt x="16" y="6"/>
                  <a:pt x="16" y="5"/>
                </a:cubicBezTo>
                <a:cubicBezTo>
                  <a:pt x="16" y="5"/>
                  <a:pt x="16" y="5"/>
                  <a:pt x="16" y="5"/>
                </a:cubicBezTo>
                <a:cubicBezTo>
                  <a:pt x="16" y="5"/>
                  <a:pt x="15" y="4"/>
                  <a:pt x="15" y="4"/>
                </a:cubicBezTo>
                <a:cubicBezTo>
                  <a:pt x="14" y="5"/>
                  <a:pt x="14" y="5"/>
                  <a:pt x="13" y="5"/>
                </a:cubicBezTo>
                <a:cubicBezTo>
                  <a:pt x="13" y="5"/>
                  <a:pt x="13" y="5"/>
                  <a:pt x="13" y="5"/>
                </a:cubicBezTo>
                <a:cubicBezTo>
                  <a:pt x="13" y="5"/>
                  <a:pt x="14" y="5"/>
                  <a:pt x="14" y="5"/>
                </a:cubicBezTo>
                <a:cubicBezTo>
                  <a:pt x="14" y="5"/>
                  <a:pt x="15" y="5"/>
                  <a:pt x="15" y="5"/>
                </a:cubicBezTo>
                <a:cubicBezTo>
                  <a:pt x="15" y="5"/>
                  <a:pt x="15" y="5"/>
                  <a:pt x="15" y="5"/>
                </a:cubicBezTo>
                <a:cubicBezTo>
                  <a:pt x="15" y="5"/>
                  <a:pt x="15" y="5"/>
                  <a:pt x="16" y="5"/>
                </a:cubicBezTo>
                <a:cubicBezTo>
                  <a:pt x="15" y="5"/>
                  <a:pt x="15" y="5"/>
                  <a:pt x="15" y="5"/>
                </a:cubicBezTo>
                <a:cubicBezTo>
                  <a:pt x="15" y="5"/>
                  <a:pt x="14" y="5"/>
                  <a:pt x="14" y="6"/>
                </a:cubicBezTo>
                <a:cubicBezTo>
                  <a:pt x="14" y="6"/>
                  <a:pt x="14" y="6"/>
                  <a:pt x="14" y="6"/>
                </a:cubicBezTo>
                <a:cubicBezTo>
                  <a:pt x="14" y="6"/>
                  <a:pt x="14" y="5"/>
                  <a:pt x="13" y="5"/>
                </a:cubicBezTo>
                <a:cubicBezTo>
                  <a:pt x="13" y="5"/>
                  <a:pt x="13" y="5"/>
                  <a:pt x="13" y="5"/>
                </a:cubicBezTo>
                <a:cubicBezTo>
                  <a:pt x="10" y="7"/>
                  <a:pt x="8" y="9"/>
                  <a:pt x="6" y="11"/>
                </a:cubicBezTo>
                <a:cubicBezTo>
                  <a:pt x="6" y="11"/>
                  <a:pt x="7" y="12"/>
                  <a:pt x="7" y="12"/>
                </a:cubicBezTo>
                <a:cubicBezTo>
                  <a:pt x="7" y="12"/>
                  <a:pt x="7" y="12"/>
                  <a:pt x="7" y="12"/>
                </a:cubicBezTo>
                <a:cubicBezTo>
                  <a:pt x="7" y="12"/>
                  <a:pt x="7" y="12"/>
                  <a:pt x="7" y="13"/>
                </a:cubicBezTo>
                <a:cubicBezTo>
                  <a:pt x="7" y="13"/>
                  <a:pt x="8" y="13"/>
                  <a:pt x="8" y="13"/>
                </a:cubicBezTo>
                <a:cubicBezTo>
                  <a:pt x="9" y="13"/>
                  <a:pt x="9" y="14"/>
                  <a:pt x="9" y="14"/>
                </a:cubicBezTo>
                <a:cubicBezTo>
                  <a:pt x="9" y="14"/>
                  <a:pt x="9" y="14"/>
                  <a:pt x="9" y="14"/>
                </a:cubicBezTo>
                <a:cubicBezTo>
                  <a:pt x="9" y="14"/>
                  <a:pt x="8" y="14"/>
                  <a:pt x="8" y="14"/>
                </a:cubicBezTo>
                <a:cubicBezTo>
                  <a:pt x="8" y="14"/>
                  <a:pt x="8" y="15"/>
                  <a:pt x="9" y="15"/>
                </a:cubicBezTo>
                <a:cubicBezTo>
                  <a:pt x="8" y="15"/>
                  <a:pt x="8" y="16"/>
                  <a:pt x="8" y="17"/>
                </a:cubicBezTo>
                <a:cubicBezTo>
                  <a:pt x="8" y="17"/>
                  <a:pt x="8" y="17"/>
                  <a:pt x="8" y="17"/>
                </a:cubicBezTo>
                <a:cubicBezTo>
                  <a:pt x="8" y="17"/>
                  <a:pt x="8" y="18"/>
                  <a:pt x="9" y="18"/>
                </a:cubicBezTo>
                <a:cubicBezTo>
                  <a:pt x="9" y="18"/>
                  <a:pt x="10" y="20"/>
                  <a:pt x="10" y="20"/>
                </a:cubicBezTo>
                <a:cubicBezTo>
                  <a:pt x="10" y="20"/>
                  <a:pt x="10" y="20"/>
                  <a:pt x="11" y="20"/>
                </a:cubicBezTo>
                <a:cubicBezTo>
                  <a:pt x="11" y="21"/>
                  <a:pt x="11" y="21"/>
                  <a:pt x="11" y="22"/>
                </a:cubicBezTo>
                <a:cubicBezTo>
                  <a:pt x="11" y="22"/>
                  <a:pt x="12" y="22"/>
                  <a:pt x="12" y="23"/>
                </a:cubicBezTo>
                <a:cubicBezTo>
                  <a:pt x="12" y="23"/>
                  <a:pt x="12" y="23"/>
                  <a:pt x="12" y="23"/>
                </a:cubicBezTo>
                <a:cubicBezTo>
                  <a:pt x="12" y="23"/>
                  <a:pt x="12" y="23"/>
                  <a:pt x="13" y="24"/>
                </a:cubicBezTo>
                <a:cubicBezTo>
                  <a:pt x="13" y="24"/>
                  <a:pt x="13" y="24"/>
                  <a:pt x="13" y="24"/>
                </a:cubicBezTo>
                <a:cubicBezTo>
                  <a:pt x="13" y="24"/>
                  <a:pt x="13" y="23"/>
                  <a:pt x="12" y="23"/>
                </a:cubicBezTo>
                <a:cubicBezTo>
                  <a:pt x="12" y="22"/>
                  <a:pt x="12" y="22"/>
                  <a:pt x="12" y="22"/>
                </a:cubicBezTo>
                <a:cubicBezTo>
                  <a:pt x="12" y="22"/>
                  <a:pt x="12" y="21"/>
                  <a:pt x="12" y="21"/>
                </a:cubicBezTo>
                <a:cubicBezTo>
                  <a:pt x="12" y="21"/>
                  <a:pt x="12" y="21"/>
                  <a:pt x="12" y="21"/>
                </a:cubicBezTo>
                <a:cubicBezTo>
                  <a:pt x="12" y="22"/>
                  <a:pt x="13" y="23"/>
                  <a:pt x="13" y="23"/>
                </a:cubicBezTo>
                <a:cubicBezTo>
                  <a:pt x="13" y="23"/>
                  <a:pt x="14" y="24"/>
                  <a:pt x="14" y="24"/>
                </a:cubicBezTo>
                <a:cubicBezTo>
                  <a:pt x="14" y="24"/>
                  <a:pt x="15" y="25"/>
                  <a:pt x="15" y="25"/>
                </a:cubicBezTo>
                <a:cubicBezTo>
                  <a:pt x="15" y="25"/>
                  <a:pt x="15" y="26"/>
                  <a:pt x="15" y="26"/>
                </a:cubicBezTo>
                <a:cubicBezTo>
                  <a:pt x="15" y="27"/>
                  <a:pt x="16" y="27"/>
                  <a:pt x="16" y="27"/>
                </a:cubicBezTo>
                <a:cubicBezTo>
                  <a:pt x="17" y="27"/>
                  <a:pt x="17" y="28"/>
                  <a:pt x="17" y="28"/>
                </a:cubicBezTo>
                <a:cubicBezTo>
                  <a:pt x="18" y="28"/>
                  <a:pt x="18" y="28"/>
                  <a:pt x="19" y="28"/>
                </a:cubicBezTo>
                <a:cubicBezTo>
                  <a:pt x="19" y="28"/>
                  <a:pt x="19" y="28"/>
                  <a:pt x="20" y="29"/>
                </a:cubicBezTo>
                <a:cubicBezTo>
                  <a:pt x="20" y="29"/>
                  <a:pt x="21" y="29"/>
                  <a:pt x="21" y="29"/>
                </a:cubicBezTo>
                <a:cubicBezTo>
                  <a:pt x="21" y="29"/>
                  <a:pt x="22" y="30"/>
                  <a:pt x="22" y="30"/>
                </a:cubicBezTo>
                <a:cubicBezTo>
                  <a:pt x="22" y="31"/>
                  <a:pt x="23" y="31"/>
                  <a:pt x="23" y="31"/>
                </a:cubicBezTo>
                <a:cubicBezTo>
                  <a:pt x="23" y="31"/>
                  <a:pt x="23" y="31"/>
                  <a:pt x="23" y="31"/>
                </a:cubicBezTo>
                <a:cubicBezTo>
                  <a:pt x="23" y="31"/>
                  <a:pt x="24" y="32"/>
                  <a:pt x="24" y="32"/>
                </a:cubicBezTo>
                <a:cubicBezTo>
                  <a:pt x="24" y="31"/>
                  <a:pt x="24" y="31"/>
                  <a:pt x="24" y="31"/>
                </a:cubicBezTo>
                <a:cubicBezTo>
                  <a:pt x="24" y="31"/>
                  <a:pt x="23" y="31"/>
                  <a:pt x="23" y="30"/>
                </a:cubicBezTo>
                <a:cubicBezTo>
                  <a:pt x="23" y="30"/>
                  <a:pt x="22" y="29"/>
                  <a:pt x="23" y="29"/>
                </a:cubicBezTo>
                <a:cubicBezTo>
                  <a:pt x="23" y="29"/>
                  <a:pt x="23" y="29"/>
                  <a:pt x="23" y="29"/>
                </a:cubicBezTo>
                <a:cubicBezTo>
                  <a:pt x="23" y="28"/>
                  <a:pt x="23" y="28"/>
                  <a:pt x="22" y="28"/>
                </a:cubicBezTo>
                <a:cubicBezTo>
                  <a:pt x="22" y="28"/>
                  <a:pt x="22" y="28"/>
                  <a:pt x="21" y="28"/>
                </a:cubicBezTo>
                <a:cubicBezTo>
                  <a:pt x="21" y="28"/>
                  <a:pt x="21" y="28"/>
                  <a:pt x="21" y="28"/>
                </a:cubicBezTo>
                <a:cubicBezTo>
                  <a:pt x="21" y="28"/>
                  <a:pt x="21" y="28"/>
                  <a:pt x="21" y="28"/>
                </a:cubicBezTo>
                <a:cubicBezTo>
                  <a:pt x="21" y="28"/>
                  <a:pt x="21" y="27"/>
                  <a:pt x="21" y="27"/>
                </a:cubicBezTo>
                <a:cubicBezTo>
                  <a:pt x="21" y="26"/>
                  <a:pt x="22" y="25"/>
                  <a:pt x="21" y="25"/>
                </a:cubicBezTo>
                <a:cubicBezTo>
                  <a:pt x="21" y="25"/>
                  <a:pt x="20" y="26"/>
                  <a:pt x="20" y="26"/>
                </a:cubicBezTo>
                <a:cubicBezTo>
                  <a:pt x="20" y="26"/>
                  <a:pt x="20" y="27"/>
                  <a:pt x="20" y="27"/>
                </a:cubicBezTo>
                <a:cubicBezTo>
                  <a:pt x="20" y="27"/>
                  <a:pt x="19" y="27"/>
                  <a:pt x="19" y="27"/>
                </a:cubicBezTo>
                <a:cubicBezTo>
                  <a:pt x="18" y="26"/>
                  <a:pt x="18" y="25"/>
                  <a:pt x="18" y="25"/>
                </a:cubicBezTo>
                <a:cubicBezTo>
                  <a:pt x="18" y="24"/>
                  <a:pt x="18" y="24"/>
                  <a:pt x="18" y="23"/>
                </a:cubicBezTo>
                <a:cubicBezTo>
                  <a:pt x="18" y="23"/>
                  <a:pt x="18" y="22"/>
                  <a:pt x="18" y="22"/>
                </a:cubicBezTo>
                <a:cubicBezTo>
                  <a:pt x="18" y="22"/>
                  <a:pt x="19" y="22"/>
                  <a:pt x="19" y="22"/>
                </a:cubicBezTo>
                <a:cubicBezTo>
                  <a:pt x="19" y="22"/>
                  <a:pt x="18" y="22"/>
                  <a:pt x="18" y="22"/>
                </a:cubicBezTo>
                <a:cubicBezTo>
                  <a:pt x="19" y="22"/>
                  <a:pt x="20" y="22"/>
                  <a:pt x="20" y="22"/>
                </a:cubicBezTo>
                <a:cubicBezTo>
                  <a:pt x="20" y="22"/>
                  <a:pt x="20" y="22"/>
                  <a:pt x="21" y="22"/>
                </a:cubicBezTo>
                <a:cubicBezTo>
                  <a:pt x="21" y="22"/>
                  <a:pt x="20" y="21"/>
                  <a:pt x="20" y="21"/>
                </a:cubicBezTo>
                <a:cubicBezTo>
                  <a:pt x="21" y="22"/>
                  <a:pt x="21" y="22"/>
                  <a:pt x="21" y="21"/>
                </a:cubicBezTo>
                <a:cubicBezTo>
                  <a:pt x="21" y="22"/>
                  <a:pt x="22" y="22"/>
                  <a:pt x="22" y="22"/>
                </a:cubicBezTo>
                <a:cubicBezTo>
                  <a:pt x="22" y="22"/>
                  <a:pt x="22" y="22"/>
                  <a:pt x="23" y="22"/>
                </a:cubicBezTo>
                <a:cubicBezTo>
                  <a:pt x="23" y="22"/>
                  <a:pt x="23" y="22"/>
                  <a:pt x="23" y="22"/>
                </a:cubicBezTo>
                <a:cubicBezTo>
                  <a:pt x="23" y="23"/>
                  <a:pt x="23" y="24"/>
                  <a:pt x="24" y="24"/>
                </a:cubicBezTo>
                <a:cubicBezTo>
                  <a:pt x="24" y="24"/>
                  <a:pt x="24" y="23"/>
                  <a:pt x="24" y="23"/>
                </a:cubicBezTo>
                <a:cubicBezTo>
                  <a:pt x="24" y="23"/>
                  <a:pt x="24" y="22"/>
                  <a:pt x="24" y="22"/>
                </a:cubicBezTo>
                <a:cubicBezTo>
                  <a:pt x="23" y="22"/>
                  <a:pt x="23" y="21"/>
                  <a:pt x="24" y="21"/>
                </a:cubicBezTo>
                <a:cubicBezTo>
                  <a:pt x="24" y="20"/>
                  <a:pt x="25" y="20"/>
                  <a:pt x="25" y="20"/>
                </a:cubicBezTo>
                <a:cubicBezTo>
                  <a:pt x="25" y="20"/>
                  <a:pt x="25" y="19"/>
                  <a:pt x="25" y="19"/>
                </a:cubicBezTo>
                <a:cubicBezTo>
                  <a:pt x="25" y="19"/>
                  <a:pt x="26" y="19"/>
                  <a:pt x="26" y="19"/>
                </a:cubicBezTo>
                <a:cubicBezTo>
                  <a:pt x="25" y="19"/>
                  <a:pt x="25" y="19"/>
                  <a:pt x="25" y="19"/>
                </a:cubicBezTo>
                <a:cubicBezTo>
                  <a:pt x="25" y="18"/>
                  <a:pt x="25" y="18"/>
                  <a:pt x="25" y="18"/>
                </a:cubicBezTo>
                <a:cubicBezTo>
                  <a:pt x="25" y="18"/>
                  <a:pt x="25" y="18"/>
                  <a:pt x="26" y="18"/>
                </a:cubicBezTo>
                <a:cubicBezTo>
                  <a:pt x="26" y="18"/>
                  <a:pt x="26" y="18"/>
                  <a:pt x="26" y="17"/>
                </a:cubicBezTo>
                <a:cubicBezTo>
                  <a:pt x="26" y="17"/>
                  <a:pt x="27" y="17"/>
                  <a:pt x="27" y="17"/>
                </a:cubicBezTo>
                <a:cubicBezTo>
                  <a:pt x="28" y="17"/>
                  <a:pt x="27" y="16"/>
                  <a:pt x="28" y="16"/>
                </a:cubicBezTo>
                <a:cubicBezTo>
                  <a:pt x="28" y="16"/>
                  <a:pt x="28" y="16"/>
                  <a:pt x="28" y="16"/>
                </a:cubicBezTo>
                <a:cubicBezTo>
                  <a:pt x="28" y="16"/>
                  <a:pt x="29" y="15"/>
                  <a:pt x="29" y="15"/>
                </a:cubicBezTo>
                <a:cubicBezTo>
                  <a:pt x="29" y="15"/>
                  <a:pt x="30" y="15"/>
                  <a:pt x="29" y="14"/>
                </a:cubicBezTo>
                <a:cubicBezTo>
                  <a:pt x="30" y="14"/>
                  <a:pt x="29" y="14"/>
                  <a:pt x="29" y="14"/>
                </a:cubicBezTo>
                <a:cubicBezTo>
                  <a:pt x="29" y="14"/>
                  <a:pt x="29" y="14"/>
                  <a:pt x="30" y="14"/>
                </a:cubicBezTo>
                <a:cubicBezTo>
                  <a:pt x="30" y="14"/>
                  <a:pt x="30" y="14"/>
                  <a:pt x="29" y="14"/>
                </a:cubicBezTo>
                <a:cubicBezTo>
                  <a:pt x="29" y="13"/>
                  <a:pt x="28" y="14"/>
                  <a:pt x="28" y="14"/>
                </a:cubicBezTo>
                <a:cubicBezTo>
                  <a:pt x="28" y="14"/>
                  <a:pt x="28" y="14"/>
                  <a:pt x="28" y="14"/>
                </a:cubicBezTo>
                <a:close/>
                <a:moveTo>
                  <a:pt x="33" y="32"/>
                </a:moveTo>
                <a:cubicBezTo>
                  <a:pt x="33" y="32"/>
                  <a:pt x="33" y="32"/>
                  <a:pt x="33" y="32"/>
                </a:cubicBezTo>
                <a:cubicBezTo>
                  <a:pt x="32" y="32"/>
                  <a:pt x="32" y="32"/>
                  <a:pt x="32" y="32"/>
                </a:cubicBezTo>
                <a:cubicBezTo>
                  <a:pt x="32" y="31"/>
                  <a:pt x="31" y="31"/>
                  <a:pt x="31" y="31"/>
                </a:cubicBezTo>
                <a:cubicBezTo>
                  <a:pt x="31" y="31"/>
                  <a:pt x="30" y="30"/>
                  <a:pt x="30" y="30"/>
                </a:cubicBezTo>
                <a:cubicBezTo>
                  <a:pt x="30" y="30"/>
                  <a:pt x="29" y="31"/>
                  <a:pt x="29" y="31"/>
                </a:cubicBezTo>
                <a:cubicBezTo>
                  <a:pt x="29" y="30"/>
                  <a:pt x="29" y="30"/>
                  <a:pt x="28" y="30"/>
                </a:cubicBezTo>
                <a:cubicBezTo>
                  <a:pt x="28" y="30"/>
                  <a:pt x="28" y="29"/>
                  <a:pt x="27" y="30"/>
                </a:cubicBezTo>
                <a:cubicBezTo>
                  <a:pt x="27" y="30"/>
                  <a:pt x="27" y="30"/>
                  <a:pt x="27" y="31"/>
                </a:cubicBezTo>
                <a:cubicBezTo>
                  <a:pt x="27" y="30"/>
                  <a:pt x="27" y="30"/>
                  <a:pt x="27" y="30"/>
                </a:cubicBezTo>
                <a:cubicBezTo>
                  <a:pt x="27" y="29"/>
                  <a:pt x="26" y="30"/>
                  <a:pt x="26" y="30"/>
                </a:cubicBezTo>
                <a:cubicBezTo>
                  <a:pt x="26" y="30"/>
                  <a:pt x="26" y="30"/>
                  <a:pt x="26" y="30"/>
                </a:cubicBezTo>
                <a:cubicBezTo>
                  <a:pt x="25" y="31"/>
                  <a:pt x="25" y="31"/>
                  <a:pt x="25" y="31"/>
                </a:cubicBezTo>
                <a:cubicBezTo>
                  <a:pt x="25" y="31"/>
                  <a:pt x="25" y="31"/>
                  <a:pt x="25" y="31"/>
                </a:cubicBezTo>
                <a:cubicBezTo>
                  <a:pt x="25" y="31"/>
                  <a:pt x="25" y="32"/>
                  <a:pt x="25" y="33"/>
                </a:cubicBezTo>
                <a:cubicBezTo>
                  <a:pt x="25" y="33"/>
                  <a:pt x="25" y="34"/>
                  <a:pt x="25" y="34"/>
                </a:cubicBezTo>
                <a:cubicBezTo>
                  <a:pt x="24" y="34"/>
                  <a:pt x="24" y="35"/>
                  <a:pt x="24" y="35"/>
                </a:cubicBezTo>
                <a:cubicBezTo>
                  <a:pt x="24" y="35"/>
                  <a:pt x="24" y="36"/>
                  <a:pt x="24" y="36"/>
                </a:cubicBezTo>
                <a:cubicBezTo>
                  <a:pt x="24" y="36"/>
                  <a:pt x="24" y="36"/>
                  <a:pt x="24" y="37"/>
                </a:cubicBezTo>
                <a:cubicBezTo>
                  <a:pt x="24" y="37"/>
                  <a:pt x="24" y="37"/>
                  <a:pt x="24" y="37"/>
                </a:cubicBezTo>
                <a:cubicBezTo>
                  <a:pt x="27" y="37"/>
                  <a:pt x="31" y="35"/>
                  <a:pt x="33" y="32"/>
                </a:cubicBezTo>
                <a:close/>
              </a:path>
            </a:pathLst>
          </a:custGeom>
          <a:solidFill>
            <a:schemeClr val="bg1"/>
          </a:solidFill>
          <a:ln>
            <a:noFill/>
          </a:ln>
        </p:spPr>
        <p:txBody>
          <a:bodyPr vert="horz" wrap="square" lIns="91440" tIns="45720" rIns="91440" bIns="45720" numCol="1" anchor="t" anchorCtr="0" compatLnSpc="1"/>
          <a:lstStyle/>
          <a:p>
            <a:endParaRPr lang="id-ID"/>
          </a:p>
        </p:txBody>
      </p:sp>
      <p:sp>
        <p:nvSpPr>
          <p:cNvPr id="1048789" name="椭圆 23"/>
          <p:cNvSpPr/>
          <p:nvPr/>
        </p:nvSpPr>
        <p:spPr>
          <a:xfrm>
            <a:off x="480963" y="1743279"/>
            <a:ext cx="3629937" cy="3629937"/>
          </a:xfrm>
          <a:prstGeom prst="ellipse">
            <a:avLst/>
          </a:prstGeom>
          <a:solidFill>
            <a:srgbClr val="F29421"/>
          </a:solidFill>
          <a:ln w="31750">
            <a:gradFill flip="none" rotWithShape="1">
              <a:gsLst>
                <a:gs pos="0">
                  <a:schemeClr val="bg1">
                    <a:lumMod val="65000"/>
                  </a:schemeClr>
                </a:gs>
                <a:gs pos="100000">
                  <a:schemeClr val="bg1"/>
                </a:gs>
              </a:gsLst>
              <a:lin ang="2700000" scaled="1"/>
            </a:gradFill>
          </a:ln>
          <a:effectLst>
            <a:innerShdw blurRad="127000" dist="762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prstClr val="white"/>
              </a:solidFill>
            </a:endParaRPr>
          </a:p>
        </p:txBody>
      </p:sp>
      <p:sp>
        <p:nvSpPr>
          <p:cNvPr id="1048790" name="椭圆 24"/>
          <p:cNvSpPr/>
          <p:nvPr/>
        </p:nvSpPr>
        <p:spPr>
          <a:xfrm>
            <a:off x="692873" y="1955189"/>
            <a:ext cx="3206117" cy="3206117"/>
          </a:xfrm>
          <a:prstGeom prst="ellipse">
            <a:avLst/>
          </a:prstGeom>
          <a:solidFill>
            <a:schemeClr val="bg1">
              <a:lumMod val="95000"/>
            </a:schemeClr>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grpSp>
        <p:nvGrpSpPr>
          <p:cNvPr id="100" name="组合 25"/>
          <p:cNvGrpSpPr/>
          <p:nvPr/>
        </p:nvGrpSpPr>
        <p:grpSpPr>
          <a:xfrm rot="5400000">
            <a:off x="886436" y="3558247"/>
            <a:ext cx="2818991" cy="0"/>
            <a:chOff x="1701800" y="2755900"/>
            <a:chExt cx="2746508" cy="0"/>
          </a:xfrm>
        </p:grpSpPr>
        <p:cxnSp>
          <p:nvCxnSpPr>
            <p:cNvPr id="3145730" name="直接连接符 26"/>
            <p:cNvCxnSpPr/>
            <p:nvPr/>
          </p:nvCxnSpPr>
          <p:spPr>
            <a:xfrm flipH="1">
              <a:off x="4185508" y="2755900"/>
              <a:ext cx="262800" cy="0"/>
            </a:xfrm>
            <a:prstGeom prst="line">
              <a:avLst/>
            </a:prstGeom>
            <a:ln w="1905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31" name="直接连接符 27"/>
            <p:cNvCxnSpPr/>
            <p:nvPr/>
          </p:nvCxnSpPr>
          <p:spPr>
            <a:xfrm>
              <a:off x="1701800" y="2755900"/>
              <a:ext cx="261951" cy="0"/>
            </a:xfrm>
            <a:prstGeom prst="line">
              <a:avLst/>
            </a:prstGeom>
            <a:ln w="19050">
              <a:solidFill>
                <a:srgbClr val="A6A6A6"/>
              </a:solidFill>
            </a:ln>
          </p:spPr>
          <p:style>
            <a:lnRef idx="1">
              <a:schemeClr val="accent1"/>
            </a:lnRef>
            <a:fillRef idx="0">
              <a:schemeClr val="accent1"/>
            </a:fillRef>
            <a:effectRef idx="0">
              <a:schemeClr val="accent1"/>
            </a:effectRef>
            <a:fontRef idx="minor">
              <a:schemeClr val="tx1"/>
            </a:fontRef>
          </p:style>
        </p:cxnSp>
      </p:grpSp>
      <p:grpSp>
        <p:nvGrpSpPr>
          <p:cNvPr id="101" name="组合 28"/>
          <p:cNvGrpSpPr/>
          <p:nvPr/>
        </p:nvGrpSpPr>
        <p:grpSpPr>
          <a:xfrm>
            <a:off x="795084" y="2039540"/>
            <a:ext cx="3001694" cy="3037415"/>
            <a:chOff x="1389581" y="2149302"/>
            <a:chExt cx="3256378" cy="3295129"/>
          </a:xfrm>
        </p:grpSpPr>
        <p:cxnSp>
          <p:nvCxnSpPr>
            <p:cNvPr id="3145732" name="直接连接符 29"/>
            <p:cNvCxnSpPr/>
            <p:nvPr/>
          </p:nvCxnSpPr>
          <p:spPr>
            <a:xfrm>
              <a:off x="2994879" y="2235005"/>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33" name="直接连接符 30"/>
            <p:cNvCxnSpPr/>
            <p:nvPr/>
          </p:nvCxnSpPr>
          <p:spPr>
            <a:xfrm rot="135000">
              <a:off x="3054401" y="2236173"/>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34" name="直接连接符 31"/>
            <p:cNvCxnSpPr/>
            <p:nvPr/>
          </p:nvCxnSpPr>
          <p:spPr>
            <a:xfrm rot="270000">
              <a:off x="3113832" y="2239677"/>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35" name="直接连接符 32"/>
            <p:cNvCxnSpPr/>
            <p:nvPr/>
          </p:nvCxnSpPr>
          <p:spPr>
            <a:xfrm rot="405000">
              <a:off x="3173078" y="2245513"/>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36" name="直接连接符 33"/>
            <p:cNvCxnSpPr/>
            <p:nvPr/>
          </p:nvCxnSpPr>
          <p:spPr>
            <a:xfrm rot="540000">
              <a:off x="3232051" y="2253671"/>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37" name="直接连接符 34"/>
            <p:cNvCxnSpPr/>
            <p:nvPr/>
          </p:nvCxnSpPr>
          <p:spPr>
            <a:xfrm rot="675000">
              <a:off x="3290658" y="2264137"/>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38" name="直接连接符 35"/>
            <p:cNvCxnSpPr/>
            <p:nvPr/>
          </p:nvCxnSpPr>
          <p:spPr>
            <a:xfrm rot="810000">
              <a:off x="3348809" y="2276893"/>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39" name="直接连接符 36"/>
            <p:cNvCxnSpPr/>
            <p:nvPr/>
          </p:nvCxnSpPr>
          <p:spPr>
            <a:xfrm rot="945000">
              <a:off x="3406414" y="2291926"/>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40" name="直接连接符 37"/>
            <p:cNvCxnSpPr/>
            <p:nvPr/>
          </p:nvCxnSpPr>
          <p:spPr>
            <a:xfrm rot="1080000">
              <a:off x="3463384" y="2309207"/>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41" name="直接连接符 38"/>
            <p:cNvCxnSpPr/>
            <p:nvPr/>
          </p:nvCxnSpPr>
          <p:spPr>
            <a:xfrm rot="1215000">
              <a:off x="3519632" y="2328713"/>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42" name="直接连接符 39"/>
            <p:cNvCxnSpPr/>
            <p:nvPr/>
          </p:nvCxnSpPr>
          <p:spPr>
            <a:xfrm rot="1350000">
              <a:off x="3575071" y="2350410"/>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43" name="直接连接符 40"/>
            <p:cNvCxnSpPr/>
            <p:nvPr/>
          </p:nvCxnSpPr>
          <p:spPr>
            <a:xfrm rot="1485000">
              <a:off x="3629616" y="2374268"/>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44" name="直接连接符 41"/>
            <p:cNvCxnSpPr/>
            <p:nvPr/>
          </p:nvCxnSpPr>
          <p:spPr>
            <a:xfrm rot="1620000">
              <a:off x="3683181" y="2400250"/>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45" name="直接连接符 42"/>
            <p:cNvCxnSpPr/>
            <p:nvPr/>
          </p:nvCxnSpPr>
          <p:spPr>
            <a:xfrm rot="1755000">
              <a:off x="3735684" y="2428316"/>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46" name="直接连接符 43"/>
            <p:cNvCxnSpPr/>
            <p:nvPr/>
          </p:nvCxnSpPr>
          <p:spPr>
            <a:xfrm rot="1890000">
              <a:off x="3787046" y="2458418"/>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47" name="直接连接符 44"/>
            <p:cNvCxnSpPr/>
            <p:nvPr/>
          </p:nvCxnSpPr>
          <p:spPr>
            <a:xfrm rot="2025000">
              <a:off x="3837188" y="2490515"/>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48" name="直接连接符 45"/>
            <p:cNvCxnSpPr/>
            <p:nvPr/>
          </p:nvCxnSpPr>
          <p:spPr>
            <a:xfrm rot="2160000">
              <a:off x="3886029" y="2524556"/>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49" name="直接连接符 46"/>
            <p:cNvCxnSpPr/>
            <p:nvPr/>
          </p:nvCxnSpPr>
          <p:spPr>
            <a:xfrm rot="2295000">
              <a:off x="3933496" y="2560488"/>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50" name="直接连接符 47"/>
            <p:cNvCxnSpPr/>
            <p:nvPr/>
          </p:nvCxnSpPr>
          <p:spPr>
            <a:xfrm rot="2430000">
              <a:off x="3979517" y="2598256"/>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51" name="直接连接符 48"/>
            <p:cNvCxnSpPr/>
            <p:nvPr/>
          </p:nvCxnSpPr>
          <p:spPr>
            <a:xfrm rot="2565000">
              <a:off x="4024017" y="2637802"/>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52" name="直接连接符 49"/>
            <p:cNvCxnSpPr/>
            <p:nvPr/>
          </p:nvCxnSpPr>
          <p:spPr>
            <a:xfrm rot="2700000">
              <a:off x="4066934" y="2679064"/>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53" name="直接连接符 50"/>
            <p:cNvCxnSpPr/>
            <p:nvPr/>
          </p:nvCxnSpPr>
          <p:spPr>
            <a:xfrm rot="2835000">
              <a:off x="4108197" y="2721979"/>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54" name="直接连接符 51"/>
            <p:cNvCxnSpPr/>
            <p:nvPr/>
          </p:nvCxnSpPr>
          <p:spPr>
            <a:xfrm rot="2970000">
              <a:off x="4147743" y="2766481"/>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55" name="直接连接符 52"/>
            <p:cNvCxnSpPr/>
            <p:nvPr/>
          </p:nvCxnSpPr>
          <p:spPr>
            <a:xfrm rot="3105000">
              <a:off x="4185510" y="2812502"/>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56" name="直接连接符 53"/>
            <p:cNvCxnSpPr/>
            <p:nvPr/>
          </p:nvCxnSpPr>
          <p:spPr>
            <a:xfrm rot="3240000">
              <a:off x="4221442" y="2859968"/>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57" name="直接连接符 54"/>
            <p:cNvCxnSpPr/>
            <p:nvPr/>
          </p:nvCxnSpPr>
          <p:spPr>
            <a:xfrm rot="3375000">
              <a:off x="4255483" y="2908811"/>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58" name="直接连接符 55"/>
            <p:cNvCxnSpPr/>
            <p:nvPr/>
          </p:nvCxnSpPr>
          <p:spPr>
            <a:xfrm rot="3510000">
              <a:off x="4287578" y="2958952"/>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59" name="直接连接符 56"/>
            <p:cNvCxnSpPr/>
            <p:nvPr/>
          </p:nvCxnSpPr>
          <p:spPr>
            <a:xfrm rot="3645000">
              <a:off x="4317683" y="3010312"/>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60" name="直接连接符 57"/>
            <p:cNvCxnSpPr/>
            <p:nvPr/>
          </p:nvCxnSpPr>
          <p:spPr>
            <a:xfrm rot="3780000">
              <a:off x="4345747" y="3062817"/>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61" name="直接连接符 58"/>
            <p:cNvCxnSpPr/>
            <p:nvPr/>
          </p:nvCxnSpPr>
          <p:spPr>
            <a:xfrm rot="3915000">
              <a:off x="4371729" y="3116383"/>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62" name="直接连接符 59"/>
            <p:cNvCxnSpPr/>
            <p:nvPr/>
          </p:nvCxnSpPr>
          <p:spPr>
            <a:xfrm rot="4050000">
              <a:off x="4395587" y="3170928"/>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63" name="直接连接符 60"/>
            <p:cNvCxnSpPr/>
            <p:nvPr/>
          </p:nvCxnSpPr>
          <p:spPr>
            <a:xfrm rot="4185000">
              <a:off x="4417286" y="3226366"/>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64" name="直接连接符 61"/>
            <p:cNvCxnSpPr/>
            <p:nvPr/>
          </p:nvCxnSpPr>
          <p:spPr>
            <a:xfrm rot="4320000">
              <a:off x="4436788" y="3282612"/>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65" name="直接连接符 62"/>
            <p:cNvCxnSpPr/>
            <p:nvPr/>
          </p:nvCxnSpPr>
          <p:spPr>
            <a:xfrm rot="4455000">
              <a:off x="4454072" y="3339584"/>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66" name="直接连接符 63"/>
            <p:cNvCxnSpPr/>
            <p:nvPr/>
          </p:nvCxnSpPr>
          <p:spPr>
            <a:xfrm rot="4590000">
              <a:off x="4469103" y="3397189"/>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67" name="直接连接符 64"/>
            <p:cNvCxnSpPr/>
            <p:nvPr/>
          </p:nvCxnSpPr>
          <p:spPr>
            <a:xfrm rot="4725000">
              <a:off x="4481862" y="3455339"/>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68" name="直接连接符 65"/>
            <p:cNvCxnSpPr/>
            <p:nvPr/>
          </p:nvCxnSpPr>
          <p:spPr>
            <a:xfrm rot="4860000">
              <a:off x="4492328" y="3513946"/>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69" name="直接连接符 66"/>
            <p:cNvCxnSpPr/>
            <p:nvPr/>
          </p:nvCxnSpPr>
          <p:spPr>
            <a:xfrm rot="4995000">
              <a:off x="4500485" y="3572919"/>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70" name="直接连接符 67"/>
            <p:cNvCxnSpPr/>
            <p:nvPr/>
          </p:nvCxnSpPr>
          <p:spPr>
            <a:xfrm rot="5130000">
              <a:off x="4506321" y="3632166"/>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71" name="直接连接符 68"/>
            <p:cNvCxnSpPr/>
            <p:nvPr/>
          </p:nvCxnSpPr>
          <p:spPr>
            <a:xfrm rot="5265000">
              <a:off x="4509825" y="3691596"/>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72" name="直接连接符 69"/>
            <p:cNvCxnSpPr/>
            <p:nvPr/>
          </p:nvCxnSpPr>
          <p:spPr>
            <a:xfrm rot="5535000">
              <a:off x="4509825" y="3810641"/>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73" name="直接连接符 70"/>
            <p:cNvCxnSpPr/>
            <p:nvPr/>
          </p:nvCxnSpPr>
          <p:spPr>
            <a:xfrm rot="5670000">
              <a:off x="4506321" y="3870072"/>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74" name="直接连接符 71"/>
            <p:cNvCxnSpPr/>
            <p:nvPr/>
          </p:nvCxnSpPr>
          <p:spPr>
            <a:xfrm rot="5805000">
              <a:off x="4500485" y="3929318"/>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75" name="直接连接符 72"/>
            <p:cNvCxnSpPr/>
            <p:nvPr/>
          </p:nvCxnSpPr>
          <p:spPr>
            <a:xfrm rot="5940000">
              <a:off x="4492328" y="3988291"/>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76" name="直接连接符 73"/>
            <p:cNvCxnSpPr/>
            <p:nvPr/>
          </p:nvCxnSpPr>
          <p:spPr>
            <a:xfrm rot="6075000">
              <a:off x="4481862" y="4046899"/>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77" name="直接连接符 74"/>
            <p:cNvCxnSpPr/>
            <p:nvPr/>
          </p:nvCxnSpPr>
          <p:spPr>
            <a:xfrm rot="6210000">
              <a:off x="4469103" y="4105048"/>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78" name="直接连接符 75"/>
            <p:cNvCxnSpPr/>
            <p:nvPr/>
          </p:nvCxnSpPr>
          <p:spPr>
            <a:xfrm rot="6345000">
              <a:off x="4454072" y="4162653"/>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79" name="直接连接符 76"/>
            <p:cNvCxnSpPr/>
            <p:nvPr/>
          </p:nvCxnSpPr>
          <p:spPr>
            <a:xfrm rot="6480000">
              <a:off x="4436788" y="4219623"/>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80" name="直接连接符 77"/>
            <p:cNvCxnSpPr/>
            <p:nvPr/>
          </p:nvCxnSpPr>
          <p:spPr>
            <a:xfrm rot="6615000">
              <a:off x="4417286" y="4275873"/>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81" name="直接连接符 78"/>
            <p:cNvCxnSpPr/>
            <p:nvPr/>
          </p:nvCxnSpPr>
          <p:spPr>
            <a:xfrm rot="6750000">
              <a:off x="4395587" y="4331311"/>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82" name="直接连接符 79"/>
            <p:cNvCxnSpPr/>
            <p:nvPr/>
          </p:nvCxnSpPr>
          <p:spPr>
            <a:xfrm rot="6885000">
              <a:off x="4371729" y="4385855"/>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83" name="直接连接符 80"/>
            <p:cNvCxnSpPr/>
            <p:nvPr/>
          </p:nvCxnSpPr>
          <p:spPr>
            <a:xfrm rot="7020000">
              <a:off x="4345747" y="4439420"/>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84" name="直接连接符 81"/>
            <p:cNvCxnSpPr/>
            <p:nvPr/>
          </p:nvCxnSpPr>
          <p:spPr>
            <a:xfrm rot="7155000">
              <a:off x="4317683" y="4491925"/>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85" name="直接连接符 82"/>
            <p:cNvCxnSpPr/>
            <p:nvPr/>
          </p:nvCxnSpPr>
          <p:spPr>
            <a:xfrm rot="7290000">
              <a:off x="4287578" y="4543288"/>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86" name="直接连接符 83"/>
            <p:cNvCxnSpPr/>
            <p:nvPr/>
          </p:nvCxnSpPr>
          <p:spPr>
            <a:xfrm rot="7425000">
              <a:off x="4255483" y="4593428"/>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87" name="直接连接符 84"/>
            <p:cNvCxnSpPr/>
            <p:nvPr/>
          </p:nvCxnSpPr>
          <p:spPr>
            <a:xfrm rot="7560000">
              <a:off x="4221442" y="4642269"/>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88" name="直接连接符 85"/>
            <p:cNvCxnSpPr/>
            <p:nvPr/>
          </p:nvCxnSpPr>
          <p:spPr>
            <a:xfrm rot="7695000">
              <a:off x="4185510" y="4689737"/>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89" name="直接连接符 86"/>
            <p:cNvCxnSpPr/>
            <p:nvPr/>
          </p:nvCxnSpPr>
          <p:spPr>
            <a:xfrm rot="7830000">
              <a:off x="4147743" y="4735756"/>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90" name="直接连接符 87"/>
            <p:cNvCxnSpPr/>
            <p:nvPr/>
          </p:nvCxnSpPr>
          <p:spPr>
            <a:xfrm rot="7965000">
              <a:off x="4108197" y="4780259"/>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91" name="直接连接符 88"/>
            <p:cNvCxnSpPr/>
            <p:nvPr/>
          </p:nvCxnSpPr>
          <p:spPr>
            <a:xfrm rot="8100000">
              <a:off x="4066934" y="4823174"/>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92" name="直接连接符 89"/>
            <p:cNvCxnSpPr/>
            <p:nvPr/>
          </p:nvCxnSpPr>
          <p:spPr>
            <a:xfrm rot="8235000">
              <a:off x="4024017" y="4864438"/>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93" name="直接连接符 90"/>
            <p:cNvCxnSpPr/>
            <p:nvPr/>
          </p:nvCxnSpPr>
          <p:spPr>
            <a:xfrm rot="8370000">
              <a:off x="3979517" y="4903982"/>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94" name="直接连接符 91"/>
            <p:cNvCxnSpPr/>
            <p:nvPr/>
          </p:nvCxnSpPr>
          <p:spPr>
            <a:xfrm rot="8505000">
              <a:off x="3933496" y="4941750"/>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95" name="直接连接符 92"/>
            <p:cNvCxnSpPr/>
            <p:nvPr/>
          </p:nvCxnSpPr>
          <p:spPr>
            <a:xfrm rot="8640000">
              <a:off x="3886029" y="4977681"/>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96" name="直接连接符 93"/>
            <p:cNvCxnSpPr/>
            <p:nvPr/>
          </p:nvCxnSpPr>
          <p:spPr>
            <a:xfrm rot="8775000">
              <a:off x="3837188" y="5011723"/>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97" name="直接连接符 94"/>
            <p:cNvCxnSpPr/>
            <p:nvPr/>
          </p:nvCxnSpPr>
          <p:spPr>
            <a:xfrm rot="8910000">
              <a:off x="3787046" y="5043819"/>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98" name="直接连接符 95"/>
            <p:cNvCxnSpPr/>
            <p:nvPr/>
          </p:nvCxnSpPr>
          <p:spPr>
            <a:xfrm rot="9045000">
              <a:off x="3735684" y="5073923"/>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799" name="直接连接符 96"/>
            <p:cNvCxnSpPr/>
            <p:nvPr/>
          </p:nvCxnSpPr>
          <p:spPr>
            <a:xfrm rot="9180000">
              <a:off x="3683181" y="5101987"/>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00" name="直接连接符 97"/>
            <p:cNvCxnSpPr/>
            <p:nvPr/>
          </p:nvCxnSpPr>
          <p:spPr>
            <a:xfrm rot="9315000">
              <a:off x="3629616" y="5127968"/>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01" name="直接连接符 98"/>
            <p:cNvCxnSpPr/>
            <p:nvPr/>
          </p:nvCxnSpPr>
          <p:spPr>
            <a:xfrm rot="9450000">
              <a:off x="3575071" y="5151828"/>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02" name="直接连接符 99"/>
            <p:cNvCxnSpPr/>
            <p:nvPr/>
          </p:nvCxnSpPr>
          <p:spPr>
            <a:xfrm rot="9585000">
              <a:off x="3519632" y="5173525"/>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03" name="直接连接符 100"/>
            <p:cNvCxnSpPr/>
            <p:nvPr/>
          </p:nvCxnSpPr>
          <p:spPr>
            <a:xfrm rot="9720000">
              <a:off x="3463384" y="5193029"/>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04" name="直接连接符 101"/>
            <p:cNvCxnSpPr/>
            <p:nvPr/>
          </p:nvCxnSpPr>
          <p:spPr>
            <a:xfrm rot="9855000">
              <a:off x="3406414" y="5210313"/>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05" name="直接连接符 102"/>
            <p:cNvCxnSpPr/>
            <p:nvPr/>
          </p:nvCxnSpPr>
          <p:spPr>
            <a:xfrm rot="9990000">
              <a:off x="3348809" y="5225344"/>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06" name="直接连接符 103"/>
            <p:cNvCxnSpPr/>
            <p:nvPr/>
          </p:nvCxnSpPr>
          <p:spPr>
            <a:xfrm rot="10125000">
              <a:off x="3290658" y="5238103"/>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07" name="直接连接符 104"/>
            <p:cNvCxnSpPr/>
            <p:nvPr/>
          </p:nvCxnSpPr>
          <p:spPr>
            <a:xfrm rot="10260000">
              <a:off x="3232051" y="5248568"/>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08" name="直接连接符 105"/>
            <p:cNvCxnSpPr/>
            <p:nvPr/>
          </p:nvCxnSpPr>
          <p:spPr>
            <a:xfrm rot="10395000">
              <a:off x="3173078" y="5256725"/>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09" name="直接连接符 106"/>
            <p:cNvCxnSpPr/>
            <p:nvPr/>
          </p:nvCxnSpPr>
          <p:spPr>
            <a:xfrm rot="10530000">
              <a:off x="3113832" y="5262562"/>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10" name="直接连接符 107"/>
            <p:cNvCxnSpPr/>
            <p:nvPr/>
          </p:nvCxnSpPr>
          <p:spPr>
            <a:xfrm rot="10665000">
              <a:off x="3054401" y="5266064"/>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11" name="直接连接符 108"/>
            <p:cNvCxnSpPr/>
            <p:nvPr/>
          </p:nvCxnSpPr>
          <p:spPr>
            <a:xfrm rot="10935000">
              <a:off x="2935356" y="5266064"/>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12" name="直接连接符 109"/>
            <p:cNvCxnSpPr/>
            <p:nvPr/>
          </p:nvCxnSpPr>
          <p:spPr>
            <a:xfrm rot="11070000">
              <a:off x="2875925" y="5262562"/>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13" name="直接连接符 110"/>
            <p:cNvCxnSpPr/>
            <p:nvPr/>
          </p:nvCxnSpPr>
          <p:spPr>
            <a:xfrm rot="11205000">
              <a:off x="2816679" y="5256725"/>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14" name="直接连接符 111"/>
            <p:cNvCxnSpPr/>
            <p:nvPr/>
          </p:nvCxnSpPr>
          <p:spPr>
            <a:xfrm rot="11340000">
              <a:off x="2757707" y="5248568"/>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15" name="直接连接符 112"/>
            <p:cNvCxnSpPr/>
            <p:nvPr/>
          </p:nvCxnSpPr>
          <p:spPr>
            <a:xfrm rot="11475000">
              <a:off x="2699099" y="5238103"/>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16" name="直接连接符 113"/>
            <p:cNvCxnSpPr/>
            <p:nvPr/>
          </p:nvCxnSpPr>
          <p:spPr>
            <a:xfrm rot="11610000">
              <a:off x="2640948" y="5225344"/>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17" name="直接连接符 114"/>
            <p:cNvCxnSpPr/>
            <p:nvPr/>
          </p:nvCxnSpPr>
          <p:spPr>
            <a:xfrm rot="11745000">
              <a:off x="2583343" y="5210313"/>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18" name="直接连接符 115"/>
            <p:cNvCxnSpPr/>
            <p:nvPr/>
          </p:nvCxnSpPr>
          <p:spPr>
            <a:xfrm rot="11880000">
              <a:off x="2526374" y="5193029"/>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19" name="直接连接符 116"/>
            <p:cNvCxnSpPr/>
            <p:nvPr/>
          </p:nvCxnSpPr>
          <p:spPr>
            <a:xfrm rot="12015000">
              <a:off x="2470124" y="5173525"/>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20" name="直接连接符 117"/>
            <p:cNvCxnSpPr/>
            <p:nvPr/>
          </p:nvCxnSpPr>
          <p:spPr>
            <a:xfrm rot="12150000">
              <a:off x="2414687" y="5151828"/>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21" name="直接连接符 118"/>
            <p:cNvCxnSpPr/>
            <p:nvPr/>
          </p:nvCxnSpPr>
          <p:spPr>
            <a:xfrm rot="12285000">
              <a:off x="2360141" y="5127968"/>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22" name="直接连接符 119"/>
            <p:cNvCxnSpPr/>
            <p:nvPr/>
          </p:nvCxnSpPr>
          <p:spPr>
            <a:xfrm rot="12420000">
              <a:off x="2306577" y="5101987"/>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23" name="直接连接符 120"/>
            <p:cNvCxnSpPr/>
            <p:nvPr/>
          </p:nvCxnSpPr>
          <p:spPr>
            <a:xfrm rot="12555000">
              <a:off x="2254072" y="5073923"/>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24" name="直接连接符 121"/>
            <p:cNvCxnSpPr/>
            <p:nvPr/>
          </p:nvCxnSpPr>
          <p:spPr>
            <a:xfrm rot="12690000">
              <a:off x="2202711" y="5043819"/>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25" name="直接连接符 122"/>
            <p:cNvCxnSpPr/>
            <p:nvPr/>
          </p:nvCxnSpPr>
          <p:spPr>
            <a:xfrm rot="12825000">
              <a:off x="2152569" y="5011723"/>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26" name="直接连接符 123"/>
            <p:cNvCxnSpPr/>
            <p:nvPr/>
          </p:nvCxnSpPr>
          <p:spPr>
            <a:xfrm rot="12960000">
              <a:off x="2103728" y="4977681"/>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27" name="直接连接符 124"/>
            <p:cNvCxnSpPr/>
            <p:nvPr/>
          </p:nvCxnSpPr>
          <p:spPr>
            <a:xfrm rot="13095000">
              <a:off x="2056260" y="4941750"/>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28" name="直接连接符 125"/>
            <p:cNvCxnSpPr/>
            <p:nvPr/>
          </p:nvCxnSpPr>
          <p:spPr>
            <a:xfrm rot="13230000">
              <a:off x="2010240" y="4903982"/>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29" name="直接连接符 126"/>
            <p:cNvCxnSpPr/>
            <p:nvPr/>
          </p:nvCxnSpPr>
          <p:spPr>
            <a:xfrm rot="13365000">
              <a:off x="1965740" y="4864438"/>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30" name="直接连接符 127"/>
            <p:cNvCxnSpPr/>
            <p:nvPr/>
          </p:nvCxnSpPr>
          <p:spPr>
            <a:xfrm rot="13500000">
              <a:off x="1922823" y="4823174"/>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31" name="直接连接符 128"/>
            <p:cNvCxnSpPr/>
            <p:nvPr/>
          </p:nvCxnSpPr>
          <p:spPr>
            <a:xfrm rot="13635000">
              <a:off x="1881561" y="4780259"/>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32" name="直接连接符 129"/>
            <p:cNvCxnSpPr/>
            <p:nvPr/>
          </p:nvCxnSpPr>
          <p:spPr>
            <a:xfrm rot="13770000">
              <a:off x="1842014" y="4735756"/>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33" name="直接连接符 130"/>
            <p:cNvCxnSpPr/>
            <p:nvPr/>
          </p:nvCxnSpPr>
          <p:spPr>
            <a:xfrm rot="13905000">
              <a:off x="1804247" y="4689737"/>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34" name="直接连接符 131"/>
            <p:cNvCxnSpPr/>
            <p:nvPr/>
          </p:nvCxnSpPr>
          <p:spPr>
            <a:xfrm rot="14040000">
              <a:off x="1768315" y="4642269"/>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35" name="直接连接符 132"/>
            <p:cNvCxnSpPr/>
            <p:nvPr/>
          </p:nvCxnSpPr>
          <p:spPr>
            <a:xfrm rot="14175000">
              <a:off x="1734275" y="4593428"/>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36" name="直接连接符 133"/>
            <p:cNvCxnSpPr/>
            <p:nvPr/>
          </p:nvCxnSpPr>
          <p:spPr>
            <a:xfrm rot="14310000">
              <a:off x="1702179" y="4543288"/>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37" name="直接连接符 134"/>
            <p:cNvCxnSpPr/>
            <p:nvPr/>
          </p:nvCxnSpPr>
          <p:spPr>
            <a:xfrm rot="14445000">
              <a:off x="1672074" y="4491925"/>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38" name="直接连接符 135"/>
            <p:cNvCxnSpPr/>
            <p:nvPr/>
          </p:nvCxnSpPr>
          <p:spPr>
            <a:xfrm rot="14580000">
              <a:off x="1644010" y="4439420"/>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39" name="直接连接符 136"/>
            <p:cNvCxnSpPr/>
            <p:nvPr/>
          </p:nvCxnSpPr>
          <p:spPr>
            <a:xfrm rot="14715000">
              <a:off x="1618029" y="4385855"/>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40" name="直接连接符 137"/>
            <p:cNvCxnSpPr/>
            <p:nvPr/>
          </p:nvCxnSpPr>
          <p:spPr>
            <a:xfrm rot="14850000">
              <a:off x="1594170" y="4331311"/>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41" name="直接连接符 138"/>
            <p:cNvCxnSpPr/>
            <p:nvPr/>
          </p:nvCxnSpPr>
          <p:spPr>
            <a:xfrm rot="14985000">
              <a:off x="1572471" y="4275873"/>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42" name="直接连接符 139"/>
            <p:cNvCxnSpPr/>
            <p:nvPr/>
          </p:nvCxnSpPr>
          <p:spPr>
            <a:xfrm rot="15120000">
              <a:off x="1552966" y="4219623"/>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43" name="直接连接符 140"/>
            <p:cNvCxnSpPr/>
            <p:nvPr/>
          </p:nvCxnSpPr>
          <p:spPr>
            <a:xfrm rot="15255000">
              <a:off x="1535685" y="4162653"/>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44" name="直接连接符 141"/>
            <p:cNvCxnSpPr/>
            <p:nvPr/>
          </p:nvCxnSpPr>
          <p:spPr>
            <a:xfrm rot="15390000">
              <a:off x="1520654" y="4105048"/>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45" name="直接连接符 142"/>
            <p:cNvCxnSpPr/>
            <p:nvPr/>
          </p:nvCxnSpPr>
          <p:spPr>
            <a:xfrm rot="15525000">
              <a:off x="1507894" y="4046899"/>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46" name="直接连接符 143"/>
            <p:cNvCxnSpPr/>
            <p:nvPr/>
          </p:nvCxnSpPr>
          <p:spPr>
            <a:xfrm rot="15660000">
              <a:off x="1497428" y="3988291"/>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47" name="直接连接符 144"/>
            <p:cNvCxnSpPr/>
            <p:nvPr/>
          </p:nvCxnSpPr>
          <p:spPr>
            <a:xfrm rot="15795000">
              <a:off x="1489272" y="3929318"/>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48" name="直接连接符 145"/>
            <p:cNvCxnSpPr/>
            <p:nvPr/>
          </p:nvCxnSpPr>
          <p:spPr>
            <a:xfrm rot="15930000">
              <a:off x="1483436" y="3870072"/>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49" name="直接连接符 146"/>
            <p:cNvCxnSpPr/>
            <p:nvPr/>
          </p:nvCxnSpPr>
          <p:spPr>
            <a:xfrm rot="16065000">
              <a:off x="1479932" y="3810641"/>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50" name="直接连接符 147"/>
            <p:cNvCxnSpPr/>
            <p:nvPr/>
          </p:nvCxnSpPr>
          <p:spPr>
            <a:xfrm rot="16335000">
              <a:off x="1479932" y="3691596"/>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51" name="直接连接符 148"/>
            <p:cNvCxnSpPr/>
            <p:nvPr/>
          </p:nvCxnSpPr>
          <p:spPr>
            <a:xfrm rot="16470000">
              <a:off x="1483436" y="3632166"/>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52" name="直接连接符 149"/>
            <p:cNvCxnSpPr/>
            <p:nvPr/>
          </p:nvCxnSpPr>
          <p:spPr>
            <a:xfrm rot="16605000">
              <a:off x="1489272" y="3572919"/>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53" name="直接连接符 150"/>
            <p:cNvCxnSpPr/>
            <p:nvPr/>
          </p:nvCxnSpPr>
          <p:spPr>
            <a:xfrm rot="16740000">
              <a:off x="1497428" y="3513946"/>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54" name="直接连接符 151"/>
            <p:cNvCxnSpPr/>
            <p:nvPr/>
          </p:nvCxnSpPr>
          <p:spPr>
            <a:xfrm rot="16875000">
              <a:off x="1507894" y="3455339"/>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55" name="直接连接符 152"/>
            <p:cNvCxnSpPr/>
            <p:nvPr/>
          </p:nvCxnSpPr>
          <p:spPr>
            <a:xfrm rot="17010000">
              <a:off x="1520654" y="3397189"/>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56" name="直接连接符 153"/>
            <p:cNvCxnSpPr/>
            <p:nvPr/>
          </p:nvCxnSpPr>
          <p:spPr>
            <a:xfrm rot="17145000">
              <a:off x="1535685" y="3339584"/>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57" name="直接连接符 154"/>
            <p:cNvCxnSpPr/>
            <p:nvPr/>
          </p:nvCxnSpPr>
          <p:spPr>
            <a:xfrm rot="17280000">
              <a:off x="1552966" y="3282612"/>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58" name="直接连接符 155"/>
            <p:cNvCxnSpPr/>
            <p:nvPr/>
          </p:nvCxnSpPr>
          <p:spPr>
            <a:xfrm rot="17415000">
              <a:off x="1572471" y="3226366"/>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59" name="直接连接符 156"/>
            <p:cNvCxnSpPr/>
            <p:nvPr/>
          </p:nvCxnSpPr>
          <p:spPr>
            <a:xfrm rot="17550000">
              <a:off x="1594170" y="3170928"/>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60" name="直接连接符 157"/>
            <p:cNvCxnSpPr/>
            <p:nvPr/>
          </p:nvCxnSpPr>
          <p:spPr>
            <a:xfrm rot="17685000">
              <a:off x="1618029" y="3116383"/>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61" name="直接连接符 158"/>
            <p:cNvCxnSpPr/>
            <p:nvPr/>
          </p:nvCxnSpPr>
          <p:spPr>
            <a:xfrm rot="17820000">
              <a:off x="1644010" y="3062817"/>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62" name="直接连接符 159"/>
            <p:cNvCxnSpPr/>
            <p:nvPr/>
          </p:nvCxnSpPr>
          <p:spPr>
            <a:xfrm rot="17955000">
              <a:off x="1672074" y="3010312"/>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63" name="直接连接符 160"/>
            <p:cNvCxnSpPr/>
            <p:nvPr/>
          </p:nvCxnSpPr>
          <p:spPr>
            <a:xfrm rot="18090000">
              <a:off x="1702179" y="2958952"/>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64" name="直接连接符 161"/>
            <p:cNvCxnSpPr/>
            <p:nvPr/>
          </p:nvCxnSpPr>
          <p:spPr>
            <a:xfrm rot="18225000">
              <a:off x="1734275" y="2908811"/>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65" name="直接连接符 162"/>
            <p:cNvCxnSpPr/>
            <p:nvPr/>
          </p:nvCxnSpPr>
          <p:spPr>
            <a:xfrm rot="18360000">
              <a:off x="1768315" y="2859968"/>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66" name="直接连接符 163"/>
            <p:cNvCxnSpPr/>
            <p:nvPr/>
          </p:nvCxnSpPr>
          <p:spPr>
            <a:xfrm rot="18495000">
              <a:off x="1804247" y="2812502"/>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67" name="直接连接符 164"/>
            <p:cNvCxnSpPr/>
            <p:nvPr/>
          </p:nvCxnSpPr>
          <p:spPr>
            <a:xfrm rot="18630000">
              <a:off x="1842014" y="2766481"/>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68" name="直接连接符 165"/>
            <p:cNvCxnSpPr/>
            <p:nvPr/>
          </p:nvCxnSpPr>
          <p:spPr>
            <a:xfrm rot="18765000">
              <a:off x="1881561" y="2721979"/>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69" name="直接连接符 166"/>
            <p:cNvCxnSpPr/>
            <p:nvPr/>
          </p:nvCxnSpPr>
          <p:spPr>
            <a:xfrm rot="18900000">
              <a:off x="1922823" y="2679064"/>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70" name="直接连接符 167"/>
            <p:cNvCxnSpPr/>
            <p:nvPr/>
          </p:nvCxnSpPr>
          <p:spPr>
            <a:xfrm rot="19035000">
              <a:off x="1965740" y="2637802"/>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71" name="直接连接符 168"/>
            <p:cNvCxnSpPr/>
            <p:nvPr/>
          </p:nvCxnSpPr>
          <p:spPr>
            <a:xfrm rot="19170000">
              <a:off x="2010240" y="2598256"/>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72" name="直接连接符 169"/>
            <p:cNvCxnSpPr/>
            <p:nvPr/>
          </p:nvCxnSpPr>
          <p:spPr>
            <a:xfrm rot="19305000">
              <a:off x="2056260" y="2560488"/>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73" name="直接连接符 170"/>
            <p:cNvCxnSpPr/>
            <p:nvPr/>
          </p:nvCxnSpPr>
          <p:spPr>
            <a:xfrm rot="19440000">
              <a:off x="2103728" y="2524556"/>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74" name="直接连接符 171"/>
            <p:cNvCxnSpPr/>
            <p:nvPr/>
          </p:nvCxnSpPr>
          <p:spPr>
            <a:xfrm rot="19575000">
              <a:off x="2152569" y="2490515"/>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75" name="直接连接符 172"/>
            <p:cNvCxnSpPr/>
            <p:nvPr/>
          </p:nvCxnSpPr>
          <p:spPr>
            <a:xfrm rot="19710000">
              <a:off x="2202711" y="2458418"/>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76" name="直接连接符 173"/>
            <p:cNvCxnSpPr/>
            <p:nvPr/>
          </p:nvCxnSpPr>
          <p:spPr>
            <a:xfrm rot="19845000">
              <a:off x="2254072" y="2428316"/>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77" name="直接连接符 174"/>
            <p:cNvCxnSpPr/>
            <p:nvPr/>
          </p:nvCxnSpPr>
          <p:spPr>
            <a:xfrm rot="19980000">
              <a:off x="2306577" y="2400250"/>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78" name="直接连接符 175"/>
            <p:cNvCxnSpPr/>
            <p:nvPr/>
          </p:nvCxnSpPr>
          <p:spPr>
            <a:xfrm rot="20115000">
              <a:off x="2360141" y="2374268"/>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79" name="直接连接符 176"/>
            <p:cNvCxnSpPr/>
            <p:nvPr/>
          </p:nvCxnSpPr>
          <p:spPr>
            <a:xfrm rot="20250000">
              <a:off x="2414687" y="2350410"/>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80" name="直接连接符 177"/>
            <p:cNvCxnSpPr/>
            <p:nvPr/>
          </p:nvCxnSpPr>
          <p:spPr>
            <a:xfrm rot="20385000">
              <a:off x="2470124" y="2328713"/>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81" name="直接连接符 178"/>
            <p:cNvCxnSpPr/>
            <p:nvPr/>
          </p:nvCxnSpPr>
          <p:spPr>
            <a:xfrm rot="20520000">
              <a:off x="2526374" y="2309207"/>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82" name="直接连接符 179"/>
            <p:cNvCxnSpPr/>
            <p:nvPr/>
          </p:nvCxnSpPr>
          <p:spPr>
            <a:xfrm rot="20655000">
              <a:off x="2583343" y="2291926"/>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83" name="直接连接符 180"/>
            <p:cNvCxnSpPr/>
            <p:nvPr/>
          </p:nvCxnSpPr>
          <p:spPr>
            <a:xfrm rot="20790000">
              <a:off x="2640948" y="2276893"/>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84" name="直接连接符 181"/>
            <p:cNvCxnSpPr/>
            <p:nvPr/>
          </p:nvCxnSpPr>
          <p:spPr>
            <a:xfrm rot="20925000">
              <a:off x="2699099" y="2264137"/>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85" name="直接连接符 182"/>
            <p:cNvCxnSpPr/>
            <p:nvPr/>
          </p:nvCxnSpPr>
          <p:spPr>
            <a:xfrm rot="21060000">
              <a:off x="2757707" y="2253671"/>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86" name="直接连接符 183"/>
            <p:cNvCxnSpPr/>
            <p:nvPr/>
          </p:nvCxnSpPr>
          <p:spPr>
            <a:xfrm rot="21195000">
              <a:off x="2816679" y="2245513"/>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87" name="直接连接符 184"/>
            <p:cNvCxnSpPr/>
            <p:nvPr/>
          </p:nvCxnSpPr>
          <p:spPr>
            <a:xfrm rot="21330000">
              <a:off x="2875925" y="2239677"/>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88" name="直接连接符 185"/>
            <p:cNvCxnSpPr/>
            <p:nvPr/>
          </p:nvCxnSpPr>
          <p:spPr>
            <a:xfrm rot="21465000">
              <a:off x="2935356" y="2236173"/>
              <a:ext cx="0" cy="178367"/>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grpSp>
          <p:nvGrpSpPr>
            <p:cNvPr id="102" name="组合 186"/>
            <p:cNvGrpSpPr/>
            <p:nvPr/>
          </p:nvGrpSpPr>
          <p:grpSpPr>
            <a:xfrm>
              <a:off x="1389581" y="3840300"/>
              <a:ext cx="3214468" cy="0"/>
              <a:chOff x="1701800" y="2755900"/>
              <a:chExt cx="2746508" cy="0"/>
            </a:xfrm>
          </p:grpSpPr>
          <p:cxnSp>
            <p:nvCxnSpPr>
              <p:cNvPr id="3145889" name="直接连接符 193"/>
              <p:cNvCxnSpPr/>
              <p:nvPr/>
            </p:nvCxnSpPr>
            <p:spPr>
              <a:xfrm flipH="1">
                <a:off x="4185508" y="2755900"/>
                <a:ext cx="262800" cy="0"/>
              </a:xfrm>
              <a:prstGeom prst="line">
                <a:avLst/>
              </a:prstGeom>
              <a:ln w="1905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90" name="直接连接符 194"/>
              <p:cNvCxnSpPr/>
              <p:nvPr/>
            </p:nvCxnSpPr>
            <p:spPr>
              <a:xfrm>
                <a:off x="1701800" y="2755900"/>
                <a:ext cx="261951" cy="0"/>
              </a:xfrm>
              <a:prstGeom prst="line">
                <a:avLst/>
              </a:prstGeom>
              <a:ln w="19050">
                <a:solidFill>
                  <a:srgbClr val="A6A6A6"/>
                </a:solidFill>
              </a:ln>
            </p:spPr>
            <p:style>
              <a:lnRef idx="1">
                <a:schemeClr val="accent1"/>
              </a:lnRef>
              <a:fillRef idx="0">
                <a:schemeClr val="accent1"/>
              </a:fillRef>
              <a:effectRef idx="0">
                <a:schemeClr val="accent1"/>
              </a:effectRef>
              <a:fontRef idx="minor">
                <a:schemeClr val="tx1"/>
              </a:fontRef>
            </p:style>
          </p:cxnSp>
        </p:grpSp>
        <p:grpSp>
          <p:nvGrpSpPr>
            <p:cNvPr id="103" name="组合 187"/>
            <p:cNvGrpSpPr/>
            <p:nvPr/>
          </p:nvGrpSpPr>
          <p:grpSpPr>
            <a:xfrm rot="2700000">
              <a:off x="1473104" y="3756536"/>
              <a:ext cx="3214468" cy="0"/>
              <a:chOff x="1701800" y="2755900"/>
              <a:chExt cx="2746508" cy="0"/>
            </a:xfrm>
          </p:grpSpPr>
          <p:cxnSp>
            <p:nvCxnSpPr>
              <p:cNvPr id="3145891" name="直接连接符 191"/>
              <p:cNvCxnSpPr/>
              <p:nvPr/>
            </p:nvCxnSpPr>
            <p:spPr>
              <a:xfrm flipH="1">
                <a:off x="4185508" y="2755900"/>
                <a:ext cx="262800" cy="0"/>
              </a:xfrm>
              <a:prstGeom prst="line">
                <a:avLst/>
              </a:prstGeom>
              <a:ln w="1905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92" name="直接连接符 192"/>
              <p:cNvCxnSpPr/>
              <p:nvPr/>
            </p:nvCxnSpPr>
            <p:spPr>
              <a:xfrm>
                <a:off x="1701800" y="2755900"/>
                <a:ext cx="261951" cy="0"/>
              </a:xfrm>
              <a:prstGeom prst="line">
                <a:avLst/>
              </a:prstGeom>
              <a:ln w="19050">
                <a:solidFill>
                  <a:srgbClr val="A6A6A6"/>
                </a:solidFill>
              </a:ln>
            </p:spPr>
            <p:style>
              <a:lnRef idx="1">
                <a:schemeClr val="accent1"/>
              </a:lnRef>
              <a:fillRef idx="0">
                <a:schemeClr val="accent1"/>
              </a:fillRef>
              <a:effectRef idx="0">
                <a:schemeClr val="accent1"/>
              </a:effectRef>
              <a:fontRef idx="minor">
                <a:schemeClr val="tx1"/>
              </a:fontRef>
            </p:style>
          </p:cxnSp>
        </p:grpSp>
        <p:grpSp>
          <p:nvGrpSpPr>
            <p:cNvPr id="104" name="组合 188"/>
            <p:cNvGrpSpPr/>
            <p:nvPr/>
          </p:nvGrpSpPr>
          <p:grpSpPr>
            <a:xfrm rot="18900000" flipH="1">
              <a:off x="1431491" y="3884517"/>
              <a:ext cx="3214468" cy="0"/>
              <a:chOff x="1701800" y="2755900"/>
              <a:chExt cx="2746508" cy="0"/>
            </a:xfrm>
          </p:grpSpPr>
          <p:cxnSp>
            <p:nvCxnSpPr>
              <p:cNvPr id="3145893" name="直接连接符 189"/>
              <p:cNvCxnSpPr/>
              <p:nvPr/>
            </p:nvCxnSpPr>
            <p:spPr>
              <a:xfrm flipH="1">
                <a:off x="4185508" y="2755900"/>
                <a:ext cx="262800" cy="0"/>
              </a:xfrm>
              <a:prstGeom prst="line">
                <a:avLst/>
              </a:prstGeom>
              <a:ln w="1905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45894" name="直接连接符 190"/>
              <p:cNvCxnSpPr/>
              <p:nvPr/>
            </p:nvCxnSpPr>
            <p:spPr>
              <a:xfrm>
                <a:off x="1701800" y="2755900"/>
                <a:ext cx="261951" cy="0"/>
              </a:xfrm>
              <a:prstGeom prst="line">
                <a:avLst/>
              </a:prstGeom>
              <a:ln w="19050">
                <a:solidFill>
                  <a:srgbClr val="A6A6A6"/>
                </a:solidFill>
              </a:ln>
            </p:spPr>
            <p:style>
              <a:lnRef idx="1">
                <a:schemeClr val="accent1"/>
              </a:lnRef>
              <a:fillRef idx="0">
                <a:schemeClr val="accent1"/>
              </a:fillRef>
              <a:effectRef idx="0">
                <a:schemeClr val="accent1"/>
              </a:effectRef>
              <a:fontRef idx="minor">
                <a:schemeClr val="tx1"/>
              </a:fontRef>
            </p:style>
          </p:cxnSp>
        </p:grpSp>
      </p:grpSp>
      <p:grpSp>
        <p:nvGrpSpPr>
          <p:cNvPr id="105" name="组合 195"/>
          <p:cNvGrpSpPr/>
          <p:nvPr/>
        </p:nvGrpSpPr>
        <p:grpSpPr>
          <a:xfrm>
            <a:off x="1385313" y="2420323"/>
            <a:ext cx="1431182" cy="1431799"/>
            <a:chOff x="1580267" y="2760797"/>
            <a:chExt cx="1736265" cy="1737013"/>
          </a:xfrm>
        </p:grpSpPr>
        <p:sp>
          <p:nvSpPr>
            <p:cNvPr id="1048791" name="Freeform 8"/>
            <p:cNvSpPr/>
            <p:nvPr/>
          </p:nvSpPr>
          <p:spPr bwMode="auto">
            <a:xfrm>
              <a:off x="1580267" y="3369986"/>
              <a:ext cx="1127824" cy="1127824"/>
            </a:xfrm>
            <a:custGeom>
              <a:avLst/>
              <a:gdLst>
                <a:gd name="T0" fmla="*/ 351 w 637"/>
                <a:gd name="T1" fmla="*/ 286 h 637"/>
                <a:gd name="T2" fmla="*/ 417 w 637"/>
                <a:gd name="T3" fmla="*/ 637 h 637"/>
                <a:gd name="T4" fmla="*/ 514 w 637"/>
                <a:gd name="T5" fmla="*/ 571 h 637"/>
                <a:gd name="T6" fmla="*/ 514 w 637"/>
                <a:gd name="T7" fmla="*/ 123 h 637"/>
                <a:gd name="T8" fmla="*/ 66 w 637"/>
                <a:gd name="T9" fmla="*/ 123 h 637"/>
                <a:gd name="T10" fmla="*/ 0 w 637"/>
                <a:gd name="T11" fmla="*/ 220 h 637"/>
                <a:gd name="T12" fmla="*/ 351 w 637"/>
                <a:gd name="T13" fmla="*/ 286 h 637"/>
              </a:gdLst>
              <a:ahLst/>
              <a:cxnLst>
                <a:cxn ang="0">
                  <a:pos x="T0" y="T1"/>
                </a:cxn>
                <a:cxn ang="0">
                  <a:pos x="T2" y="T3"/>
                </a:cxn>
                <a:cxn ang="0">
                  <a:pos x="T4" y="T5"/>
                </a:cxn>
                <a:cxn ang="0">
                  <a:pos x="T6" y="T7"/>
                </a:cxn>
                <a:cxn ang="0">
                  <a:pos x="T8" y="T9"/>
                </a:cxn>
                <a:cxn ang="0">
                  <a:pos x="T10" y="T11"/>
                </a:cxn>
                <a:cxn ang="0">
                  <a:pos x="T12" y="T13"/>
                </a:cxn>
              </a:cxnLst>
              <a:rect l="0" t="0" r="r" b="b"/>
              <a:pathLst>
                <a:path w="637" h="637">
                  <a:moveTo>
                    <a:pt x="351" y="286"/>
                  </a:moveTo>
                  <a:cubicBezTo>
                    <a:pt x="446" y="381"/>
                    <a:pt x="468" y="521"/>
                    <a:pt x="417" y="637"/>
                  </a:cubicBezTo>
                  <a:cubicBezTo>
                    <a:pt x="452" y="622"/>
                    <a:pt x="485" y="600"/>
                    <a:pt x="514" y="571"/>
                  </a:cubicBezTo>
                  <a:cubicBezTo>
                    <a:pt x="637" y="447"/>
                    <a:pt x="637" y="247"/>
                    <a:pt x="514" y="123"/>
                  </a:cubicBezTo>
                  <a:cubicBezTo>
                    <a:pt x="390" y="0"/>
                    <a:pt x="190" y="0"/>
                    <a:pt x="66" y="123"/>
                  </a:cubicBezTo>
                  <a:cubicBezTo>
                    <a:pt x="37" y="152"/>
                    <a:pt x="15" y="185"/>
                    <a:pt x="0" y="220"/>
                  </a:cubicBezTo>
                  <a:cubicBezTo>
                    <a:pt x="116" y="169"/>
                    <a:pt x="256" y="191"/>
                    <a:pt x="351" y="286"/>
                  </a:cubicBezTo>
                  <a:close/>
                </a:path>
              </a:pathLst>
            </a:custGeom>
            <a:solidFill>
              <a:srgbClr val="15B0BF"/>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048792" name="Freeform 9"/>
            <p:cNvSpPr/>
            <p:nvPr/>
          </p:nvSpPr>
          <p:spPr bwMode="auto">
            <a:xfrm>
              <a:off x="2288244" y="3703020"/>
              <a:ext cx="413860" cy="794790"/>
            </a:xfrm>
            <a:custGeom>
              <a:avLst/>
              <a:gdLst>
                <a:gd name="T0" fmla="*/ 163 w 234"/>
                <a:gd name="T1" fmla="*/ 0 h 449"/>
                <a:gd name="T2" fmla="*/ 0 w 234"/>
                <a:gd name="T3" fmla="*/ 163 h 449"/>
                <a:gd name="T4" fmla="*/ 17 w 234"/>
                <a:gd name="T5" fmla="*/ 449 h 449"/>
                <a:gd name="T6" fmla="*/ 114 w 234"/>
                <a:gd name="T7" fmla="*/ 383 h 449"/>
                <a:gd name="T8" fmla="*/ 163 w 234"/>
                <a:gd name="T9" fmla="*/ 0 h 449"/>
              </a:gdLst>
              <a:ahLst/>
              <a:cxnLst>
                <a:cxn ang="0">
                  <a:pos x="T0" y="T1"/>
                </a:cxn>
                <a:cxn ang="0">
                  <a:pos x="T2" y="T3"/>
                </a:cxn>
                <a:cxn ang="0">
                  <a:pos x="T4" y="T5"/>
                </a:cxn>
                <a:cxn ang="0">
                  <a:pos x="T6" y="T7"/>
                </a:cxn>
                <a:cxn ang="0">
                  <a:pos x="T8" y="T9"/>
                </a:cxn>
              </a:cxnLst>
              <a:rect l="0" t="0" r="r" b="b"/>
              <a:pathLst>
                <a:path w="234" h="449">
                  <a:moveTo>
                    <a:pt x="163" y="0"/>
                  </a:moveTo>
                  <a:cubicBezTo>
                    <a:pt x="0" y="163"/>
                    <a:pt x="0" y="163"/>
                    <a:pt x="0" y="163"/>
                  </a:cubicBezTo>
                  <a:cubicBezTo>
                    <a:pt x="52" y="251"/>
                    <a:pt x="57" y="357"/>
                    <a:pt x="17" y="449"/>
                  </a:cubicBezTo>
                  <a:cubicBezTo>
                    <a:pt x="52" y="434"/>
                    <a:pt x="85" y="412"/>
                    <a:pt x="114" y="383"/>
                  </a:cubicBezTo>
                  <a:cubicBezTo>
                    <a:pt x="217" y="279"/>
                    <a:pt x="234" y="121"/>
                    <a:pt x="163" y="0"/>
                  </a:cubicBezTo>
                  <a:close/>
                </a:path>
              </a:pathLst>
            </a:custGeom>
            <a:solidFill>
              <a:srgbClr val="1695A4"/>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048793" name="Freeform 10"/>
            <p:cNvSpPr/>
            <p:nvPr/>
          </p:nvSpPr>
          <p:spPr bwMode="auto">
            <a:xfrm>
              <a:off x="1988888" y="2760797"/>
              <a:ext cx="1327644" cy="1327644"/>
            </a:xfrm>
            <a:custGeom>
              <a:avLst/>
              <a:gdLst>
                <a:gd name="T0" fmla="*/ 91 w 750"/>
                <a:gd name="T1" fmla="*/ 659 h 750"/>
                <a:gd name="T2" fmla="*/ 158 w 750"/>
                <a:gd name="T3" fmla="*/ 750 h 750"/>
                <a:gd name="T4" fmla="*/ 494 w 750"/>
                <a:gd name="T5" fmla="*/ 533 h 750"/>
                <a:gd name="T6" fmla="*/ 739 w 750"/>
                <a:gd name="T7" fmla="*/ 11 h 750"/>
                <a:gd name="T8" fmla="*/ 217 w 750"/>
                <a:gd name="T9" fmla="*/ 256 h 750"/>
                <a:gd name="T10" fmla="*/ 0 w 750"/>
                <a:gd name="T11" fmla="*/ 593 h 750"/>
                <a:gd name="T12" fmla="*/ 91 w 750"/>
                <a:gd name="T13" fmla="*/ 659 h 750"/>
              </a:gdLst>
              <a:ahLst/>
              <a:cxnLst>
                <a:cxn ang="0">
                  <a:pos x="T0" y="T1"/>
                </a:cxn>
                <a:cxn ang="0">
                  <a:pos x="T2" y="T3"/>
                </a:cxn>
                <a:cxn ang="0">
                  <a:pos x="T4" y="T5"/>
                </a:cxn>
                <a:cxn ang="0">
                  <a:pos x="T6" y="T7"/>
                </a:cxn>
                <a:cxn ang="0">
                  <a:pos x="T8" y="T9"/>
                </a:cxn>
                <a:cxn ang="0">
                  <a:pos x="T10" y="T11"/>
                </a:cxn>
                <a:cxn ang="0">
                  <a:pos x="T12" y="T13"/>
                </a:cxn>
              </a:cxnLst>
              <a:rect l="0" t="0" r="r" b="b"/>
              <a:pathLst>
                <a:path w="750" h="750">
                  <a:moveTo>
                    <a:pt x="91" y="659"/>
                  </a:moveTo>
                  <a:cubicBezTo>
                    <a:pt x="118" y="687"/>
                    <a:pt x="141" y="718"/>
                    <a:pt x="158" y="750"/>
                  </a:cubicBezTo>
                  <a:cubicBezTo>
                    <a:pt x="269" y="713"/>
                    <a:pt x="388" y="638"/>
                    <a:pt x="494" y="533"/>
                  </a:cubicBezTo>
                  <a:cubicBezTo>
                    <a:pt x="661" y="365"/>
                    <a:pt x="750" y="164"/>
                    <a:pt x="739" y="11"/>
                  </a:cubicBezTo>
                  <a:cubicBezTo>
                    <a:pt x="586" y="0"/>
                    <a:pt x="385" y="89"/>
                    <a:pt x="217" y="256"/>
                  </a:cubicBezTo>
                  <a:cubicBezTo>
                    <a:pt x="112" y="362"/>
                    <a:pt x="37" y="481"/>
                    <a:pt x="0" y="593"/>
                  </a:cubicBezTo>
                  <a:cubicBezTo>
                    <a:pt x="32" y="610"/>
                    <a:pt x="63" y="632"/>
                    <a:pt x="91" y="659"/>
                  </a:cubicBezTo>
                  <a:close/>
                </a:path>
              </a:pathLst>
            </a:custGeom>
            <a:solidFill>
              <a:srgbClr val="405665"/>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048794" name="Freeform 11"/>
            <p:cNvSpPr/>
            <p:nvPr/>
          </p:nvSpPr>
          <p:spPr bwMode="auto">
            <a:xfrm>
              <a:off x="2148295" y="2780255"/>
              <a:ext cx="1168237" cy="1308186"/>
            </a:xfrm>
            <a:custGeom>
              <a:avLst/>
              <a:gdLst>
                <a:gd name="T0" fmla="*/ 649 w 660"/>
                <a:gd name="T1" fmla="*/ 0 h 739"/>
                <a:gd name="T2" fmla="*/ 648 w 660"/>
                <a:gd name="T3" fmla="*/ 0 h 739"/>
                <a:gd name="T4" fmla="*/ 0 w 660"/>
                <a:gd name="T5" fmla="*/ 648 h 739"/>
                <a:gd name="T6" fmla="*/ 1 w 660"/>
                <a:gd name="T7" fmla="*/ 648 h 739"/>
                <a:gd name="T8" fmla="*/ 68 w 660"/>
                <a:gd name="T9" fmla="*/ 739 h 739"/>
                <a:gd name="T10" fmla="*/ 404 w 660"/>
                <a:gd name="T11" fmla="*/ 522 h 739"/>
                <a:gd name="T12" fmla="*/ 649 w 660"/>
                <a:gd name="T13" fmla="*/ 0 h 739"/>
              </a:gdLst>
              <a:ahLst/>
              <a:cxnLst>
                <a:cxn ang="0">
                  <a:pos x="T0" y="T1"/>
                </a:cxn>
                <a:cxn ang="0">
                  <a:pos x="T2" y="T3"/>
                </a:cxn>
                <a:cxn ang="0">
                  <a:pos x="T4" y="T5"/>
                </a:cxn>
                <a:cxn ang="0">
                  <a:pos x="T6" y="T7"/>
                </a:cxn>
                <a:cxn ang="0">
                  <a:pos x="T8" y="T9"/>
                </a:cxn>
                <a:cxn ang="0">
                  <a:pos x="T10" y="T11"/>
                </a:cxn>
                <a:cxn ang="0">
                  <a:pos x="T12" y="T13"/>
                </a:cxn>
              </a:cxnLst>
              <a:rect l="0" t="0" r="r" b="b"/>
              <a:pathLst>
                <a:path w="660" h="739">
                  <a:moveTo>
                    <a:pt x="649" y="0"/>
                  </a:moveTo>
                  <a:cubicBezTo>
                    <a:pt x="649" y="0"/>
                    <a:pt x="648" y="0"/>
                    <a:pt x="648" y="0"/>
                  </a:cubicBezTo>
                  <a:cubicBezTo>
                    <a:pt x="0" y="648"/>
                    <a:pt x="0" y="648"/>
                    <a:pt x="0" y="648"/>
                  </a:cubicBezTo>
                  <a:cubicBezTo>
                    <a:pt x="0" y="648"/>
                    <a:pt x="0" y="648"/>
                    <a:pt x="1" y="648"/>
                  </a:cubicBezTo>
                  <a:cubicBezTo>
                    <a:pt x="28" y="676"/>
                    <a:pt x="51" y="707"/>
                    <a:pt x="68" y="739"/>
                  </a:cubicBezTo>
                  <a:cubicBezTo>
                    <a:pt x="179" y="702"/>
                    <a:pt x="298" y="627"/>
                    <a:pt x="404" y="522"/>
                  </a:cubicBezTo>
                  <a:cubicBezTo>
                    <a:pt x="571" y="354"/>
                    <a:pt x="660" y="153"/>
                    <a:pt x="649" y="0"/>
                  </a:cubicBezTo>
                  <a:close/>
                </a:path>
              </a:pathLst>
            </a:custGeom>
            <a:solidFill>
              <a:srgbClr val="1F2228"/>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048795" name="Freeform 12"/>
            <p:cNvSpPr/>
            <p:nvPr/>
          </p:nvSpPr>
          <p:spPr bwMode="auto">
            <a:xfrm>
              <a:off x="2830079" y="2769777"/>
              <a:ext cx="477473" cy="478221"/>
            </a:xfrm>
            <a:custGeom>
              <a:avLst/>
              <a:gdLst>
                <a:gd name="T0" fmla="*/ 106 w 270"/>
                <a:gd name="T1" fmla="*/ 164 h 270"/>
                <a:gd name="T2" fmla="*/ 204 w 270"/>
                <a:gd name="T3" fmla="*/ 270 h 270"/>
                <a:gd name="T4" fmla="*/ 264 w 270"/>
                <a:gd name="T5" fmla="*/ 6 h 270"/>
                <a:gd name="T6" fmla="*/ 0 w 270"/>
                <a:gd name="T7" fmla="*/ 66 h 270"/>
                <a:gd name="T8" fmla="*/ 106 w 270"/>
                <a:gd name="T9" fmla="*/ 164 h 270"/>
              </a:gdLst>
              <a:ahLst/>
              <a:cxnLst>
                <a:cxn ang="0">
                  <a:pos x="T0" y="T1"/>
                </a:cxn>
                <a:cxn ang="0">
                  <a:pos x="T2" y="T3"/>
                </a:cxn>
                <a:cxn ang="0">
                  <a:pos x="T4" y="T5"/>
                </a:cxn>
                <a:cxn ang="0">
                  <a:pos x="T6" y="T7"/>
                </a:cxn>
                <a:cxn ang="0">
                  <a:pos x="T8" y="T9"/>
                </a:cxn>
              </a:cxnLst>
              <a:rect l="0" t="0" r="r" b="b"/>
              <a:pathLst>
                <a:path w="270" h="270">
                  <a:moveTo>
                    <a:pt x="106" y="164"/>
                  </a:moveTo>
                  <a:cubicBezTo>
                    <a:pt x="140" y="199"/>
                    <a:pt x="173" y="234"/>
                    <a:pt x="204" y="270"/>
                  </a:cubicBezTo>
                  <a:cubicBezTo>
                    <a:pt x="249" y="177"/>
                    <a:pt x="270" y="85"/>
                    <a:pt x="264" y="6"/>
                  </a:cubicBezTo>
                  <a:cubicBezTo>
                    <a:pt x="185" y="0"/>
                    <a:pt x="93" y="21"/>
                    <a:pt x="0" y="66"/>
                  </a:cubicBezTo>
                  <a:cubicBezTo>
                    <a:pt x="36" y="97"/>
                    <a:pt x="71" y="130"/>
                    <a:pt x="106" y="164"/>
                  </a:cubicBezTo>
                  <a:close/>
                </a:path>
              </a:pathLst>
            </a:custGeom>
            <a:solidFill>
              <a:srgbClr val="F16D63"/>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048796" name="Freeform 13"/>
            <p:cNvSpPr/>
            <p:nvPr/>
          </p:nvSpPr>
          <p:spPr bwMode="auto">
            <a:xfrm>
              <a:off x="3015679" y="2780255"/>
              <a:ext cx="291872" cy="467744"/>
            </a:xfrm>
            <a:custGeom>
              <a:avLst/>
              <a:gdLst>
                <a:gd name="T0" fmla="*/ 158 w 165"/>
                <a:gd name="T1" fmla="*/ 0 h 264"/>
                <a:gd name="T2" fmla="*/ 0 w 165"/>
                <a:gd name="T3" fmla="*/ 158 h 264"/>
                <a:gd name="T4" fmla="*/ 1 w 165"/>
                <a:gd name="T5" fmla="*/ 158 h 264"/>
                <a:gd name="T6" fmla="*/ 99 w 165"/>
                <a:gd name="T7" fmla="*/ 264 h 264"/>
                <a:gd name="T8" fmla="*/ 159 w 165"/>
                <a:gd name="T9" fmla="*/ 0 h 264"/>
                <a:gd name="T10" fmla="*/ 158 w 165"/>
                <a:gd name="T11" fmla="*/ 0 h 264"/>
              </a:gdLst>
              <a:ahLst/>
              <a:cxnLst>
                <a:cxn ang="0">
                  <a:pos x="T0" y="T1"/>
                </a:cxn>
                <a:cxn ang="0">
                  <a:pos x="T2" y="T3"/>
                </a:cxn>
                <a:cxn ang="0">
                  <a:pos x="T4" y="T5"/>
                </a:cxn>
                <a:cxn ang="0">
                  <a:pos x="T6" y="T7"/>
                </a:cxn>
                <a:cxn ang="0">
                  <a:pos x="T8" y="T9"/>
                </a:cxn>
                <a:cxn ang="0">
                  <a:pos x="T10" y="T11"/>
                </a:cxn>
              </a:cxnLst>
              <a:rect l="0" t="0" r="r" b="b"/>
              <a:pathLst>
                <a:path w="165" h="264">
                  <a:moveTo>
                    <a:pt x="158" y="0"/>
                  </a:moveTo>
                  <a:cubicBezTo>
                    <a:pt x="0" y="158"/>
                    <a:pt x="0" y="158"/>
                    <a:pt x="0" y="158"/>
                  </a:cubicBezTo>
                  <a:cubicBezTo>
                    <a:pt x="0" y="158"/>
                    <a:pt x="0" y="158"/>
                    <a:pt x="1" y="158"/>
                  </a:cubicBezTo>
                  <a:cubicBezTo>
                    <a:pt x="35" y="193"/>
                    <a:pt x="68" y="228"/>
                    <a:pt x="99" y="264"/>
                  </a:cubicBezTo>
                  <a:cubicBezTo>
                    <a:pt x="144" y="171"/>
                    <a:pt x="165" y="79"/>
                    <a:pt x="159" y="0"/>
                  </a:cubicBezTo>
                  <a:cubicBezTo>
                    <a:pt x="159" y="0"/>
                    <a:pt x="158" y="0"/>
                    <a:pt x="158" y="0"/>
                  </a:cubicBezTo>
                  <a:close/>
                </a:path>
              </a:pathLst>
            </a:custGeom>
            <a:solidFill>
              <a:srgbClr val="CA192B"/>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048797" name="Freeform 14"/>
            <p:cNvSpPr/>
            <p:nvPr/>
          </p:nvSpPr>
          <p:spPr bwMode="auto">
            <a:xfrm>
              <a:off x="1948475" y="3564567"/>
              <a:ext cx="564286" cy="565035"/>
            </a:xfrm>
            <a:custGeom>
              <a:avLst/>
              <a:gdLst>
                <a:gd name="T0" fmla="*/ 319 w 319"/>
                <a:gd name="T1" fmla="*/ 0 h 319"/>
                <a:gd name="T2" fmla="*/ 130 w 319"/>
                <a:gd name="T3" fmla="*/ 130 h 319"/>
                <a:gd name="T4" fmla="*/ 0 w 319"/>
                <a:gd name="T5" fmla="*/ 319 h 319"/>
                <a:gd name="T6" fmla="*/ 189 w 319"/>
                <a:gd name="T7" fmla="*/ 189 h 319"/>
                <a:gd name="T8" fmla="*/ 319 w 319"/>
                <a:gd name="T9" fmla="*/ 0 h 319"/>
              </a:gdLst>
              <a:ahLst/>
              <a:cxnLst>
                <a:cxn ang="0">
                  <a:pos x="T0" y="T1"/>
                </a:cxn>
                <a:cxn ang="0">
                  <a:pos x="T2" y="T3"/>
                </a:cxn>
                <a:cxn ang="0">
                  <a:pos x="T4" y="T5"/>
                </a:cxn>
                <a:cxn ang="0">
                  <a:pos x="T6" y="T7"/>
                </a:cxn>
                <a:cxn ang="0">
                  <a:pos x="T8" y="T9"/>
                </a:cxn>
              </a:cxnLst>
              <a:rect l="0" t="0" r="r" b="b"/>
              <a:pathLst>
                <a:path w="319" h="319">
                  <a:moveTo>
                    <a:pt x="319" y="0"/>
                  </a:moveTo>
                  <a:cubicBezTo>
                    <a:pt x="272" y="12"/>
                    <a:pt x="200" y="60"/>
                    <a:pt x="130" y="130"/>
                  </a:cubicBezTo>
                  <a:cubicBezTo>
                    <a:pt x="60" y="200"/>
                    <a:pt x="12" y="272"/>
                    <a:pt x="0" y="319"/>
                  </a:cubicBezTo>
                  <a:cubicBezTo>
                    <a:pt x="47" y="307"/>
                    <a:pt x="120" y="259"/>
                    <a:pt x="189" y="189"/>
                  </a:cubicBezTo>
                  <a:cubicBezTo>
                    <a:pt x="259" y="119"/>
                    <a:pt x="307" y="47"/>
                    <a:pt x="319" y="0"/>
                  </a:cubicBezTo>
                  <a:close/>
                </a:path>
              </a:pathLst>
            </a:custGeom>
            <a:solidFill>
              <a:srgbClr val="15B0BF"/>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048798" name="Freeform 15"/>
            <p:cNvSpPr/>
            <p:nvPr/>
          </p:nvSpPr>
          <p:spPr bwMode="auto">
            <a:xfrm>
              <a:off x="1948475" y="3564567"/>
              <a:ext cx="564286" cy="565035"/>
            </a:xfrm>
            <a:custGeom>
              <a:avLst/>
              <a:gdLst>
                <a:gd name="T0" fmla="*/ 317 w 319"/>
                <a:gd name="T1" fmla="*/ 0 h 319"/>
                <a:gd name="T2" fmla="*/ 1 w 319"/>
                <a:gd name="T3" fmla="*/ 317 h 319"/>
                <a:gd name="T4" fmla="*/ 0 w 319"/>
                <a:gd name="T5" fmla="*/ 319 h 319"/>
                <a:gd name="T6" fmla="*/ 189 w 319"/>
                <a:gd name="T7" fmla="*/ 189 h 319"/>
                <a:gd name="T8" fmla="*/ 319 w 319"/>
                <a:gd name="T9" fmla="*/ 0 h 319"/>
                <a:gd name="T10" fmla="*/ 317 w 319"/>
                <a:gd name="T11" fmla="*/ 0 h 319"/>
              </a:gdLst>
              <a:ahLst/>
              <a:cxnLst>
                <a:cxn ang="0">
                  <a:pos x="T0" y="T1"/>
                </a:cxn>
                <a:cxn ang="0">
                  <a:pos x="T2" y="T3"/>
                </a:cxn>
                <a:cxn ang="0">
                  <a:pos x="T4" y="T5"/>
                </a:cxn>
                <a:cxn ang="0">
                  <a:pos x="T6" y="T7"/>
                </a:cxn>
                <a:cxn ang="0">
                  <a:pos x="T8" y="T9"/>
                </a:cxn>
                <a:cxn ang="0">
                  <a:pos x="T10" y="T11"/>
                </a:cxn>
              </a:cxnLst>
              <a:rect l="0" t="0" r="r" b="b"/>
              <a:pathLst>
                <a:path w="319" h="319">
                  <a:moveTo>
                    <a:pt x="317" y="0"/>
                  </a:moveTo>
                  <a:cubicBezTo>
                    <a:pt x="1" y="317"/>
                    <a:pt x="1" y="317"/>
                    <a:pt x="1" y="317"/>
                  </a:cubicBezTo>
                  <a:cubicBezTo>
                    <a:pt x="0" y="318"/>
                    <a:pt x="0" y="318"/>
                    <a:pt x="0" y="319"/>
                  </a:cubicBezTo>
                  <a:cubicBezTo>
                    <a:pt x="47" y="307"/>
                    <a:pt x="120" y="259"/>
                    <a:pt x="189" y="189"/>
                  </a:cubicBezTo>
                  <a:cubicBezTo>
                    <a:pt x="259" y="119"/>
                    <a:pt x="307" y="47"/>
                    <a:pt x="319" y="0"/>
                  </a:cubicBezTo>
                  <a:cubicBezTo>
                    <a:pt x="318" y="0"/>
                    <a:pt x="318" y="0"/>
                    <a:pt x="317" y="0"/>
                  </a:cubicBezTo>
                  <a:close/>
                </a:path>
              </a:pathLst>
            </a:custGeom>
            <a:solidFill>
              <a:srgbClr val="1695A4"/>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048799" name="Freeform 16"/>
            <p:cNvSpPr/>
            <p:nvPr/>
          </p:nvSpPr>
          <p:spPr bwMode="auto">
            <a:xfrm>
              <a:off x="2543446" y="3108050"/>
              <a:ext cx="426582" cy="426582"/>
            </a:xfrm>
            <a:custGeom>
              <a:avLst/>
              <a:gdLst>
                <a:gd name="T0" fmla="*/ 42 w 241"/>
                <a:gd name="T1" fmla="*/ 199 h 241"/>
                <a:gd name="T2" fmla="*/ 42 w 241"/>
                <a:gd name="T3" fmla="*/ 43 h 241"/>
                <a:gd name="T4" fmla="*/ 198 w 241"/>
                <a:gd name="T5" fmla="*/ 43 h 241"/>
                <a:gd name="T6" fmla="*/ 198 w 241"/>
                <a:gd name="T7" fmla="*/ 199 h 241"/>
                <a:gd name="T8" fmla="*/ 42 w 241"/>
                <a:gd name="T9" fmla="*/ 199 h 241"/>
              </a:gdLst>
              <a:ahLst/>
              <a:cxnLst>
                <a:cxn ang="0">
                  <a:pos x="T0" y="T1"/>
                </a:cxn>
                <a:cxn ang="0">
                  <a:pos x="T2" y="T3"/>
                </a:cxn>
                <a:cxn ang="0">
                  <a:pos x="T4" y="T5"/>
                </a:cxn>
                <a:cxn ang="0">
                  <a:pos x="T6" y="T7"/>
                </a:cxn>
                <a:cxn ang="0">
                  <a:pos x="T8" y="T9"/>
                </a:cxn>
              </a:cxnLst>
              <a:rect l="0" t="0" r="r" b="b"/>
              <a:pathLst>
                <a:path w="241" h="241">
                  <a:moveTo>
                    <a:pt x="42" y="199"/>
                  </a:moveTo>
                  <a:cubicBezTo>
                    <a:pt x="0" y="156"/>
                    <a:pt x="0" y="86"/>
                    <a:pt x="42" y="43"/>
                  </a:cubicBezTo>
                  <a:cubicBezTo>
                    <a:pt x="85" y="0"/>
                    <a:pt x="155" y="0"/>
                    <a:pt x="198" y="43"/>
                  </a:cubicBezTo>
                  <a:cubicBezTo>
                    <a:pt x="241" y="86"/>
                    <a:pt x="241" y="156"/>
                    <a:pt x="198" y="199"/>
                  </a:cubicBezTo>
                  <a:cubicBezTo>
                    <a:pt x="155" y="241"/>
                    <a:pt x="85" y="241"/>
                    <a:pt x="42" y="199"/>
                  </a:cubicBezTo>
                  <a:close/>
                </a:path>
              </a:pathLst>
            </a:custGeom>
            <a:solidFill>
              <a:srgbClr val="F16D63"/>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048800" name="Freeform 17"/>
            <p:cNvSpPr/>
            <p:nvPr/>
          </p:nvSpPr>
          <p:spPr bwMode="auto">
            <a:xfrm>
              <a:off x="2607058" y="3173159"/>
              <a:ext cx="297111" cy="297859"/>
            </a:xfrm>
            <a:custGeom>
              <a:avLst/>
              <a:gdLst>
                <a:gd name="T0" fmla="*/ 138 w 168"/>
                <a:gd name="T1" fmla="*/ 30 h 168"/>
                <a:gd name="T2" fmla="*/ 30 w 168"/>
                <a:gd name="T3" fmla="*/ 30 h 168"/>
                <a:gd name="T4" fmla="*/ 30 w 168"/>
                <a:gd name="T5" fmla="*/ 138 h 168"/>
                <a:gd name="T6" fmla="*/ 138 w 168"/>
                <a:gd name="T7" fmla="*/ 138 h 168"/>
                <a:gd name="T8" fmla="*/ 138 w 168"/>
                <a:gd name="T9" fmla="*/ 30 h 168"/>
              </a:gdLst>
              <a:ahLst/>
              <a:cxnLst>
                <a:cxn ang="0">
                  <a:pos x="T0" y="T1"/>
                </a:cxn>
                <a:cxn ang="0">
                  <a:pos x="T2" y="T3"/>
                </a:cxn>
                <a:cxn ang="0">
                  <a:pos x="T4" y="T5"/>
                </a:cxn>
                <a:cxn ang="0">
                  <a:pos x="T6" y="T7"/>
                </a:cxn>
                <a:cxn ang="0">
                  <a:pos x="T8" y="T9"/>
                </a:cxn>
              </a:cxnLst>
              <a:rect l="0" t="0" r="r" b="b"/>
              <a:pathLst>
                <a:path w="168" h="168">
                  <a:moveTo>
                    <a:pt x="138" y="30"/>
                  </a:moveTo>
                  <a:cubicBezTo>
                    <a:pt x="108" y="0"/>
                    <a:pt x="60" y="0"/>
                    <a:pt x="30" y="30"/>
                  </a:cubicBezTo>
                  <a:cubicBezTo>
                    <a:pt x="0" y="60"/>
                    <a:pt x="0" y="108"/>
                    <a:pt x="30" y="138"/>
                  </a:cubicBezTo>
                  <a:cubicBezTo>
                    <a:pt x="60" y="168"/>
                    <a:pt x="108" y="168"/>
                    <a:pt x="138" y="138"/>
                  </a:cubicBezTo>
                  <a:cubicBezTo>
                    <a:pt x="168" y="108"/>
                    <a:pt x="168" y="60"/>
                    <a:pt x="138" y="3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048801" name="Freeform 18"/>
            <p:cNvSpPr/>
            <p:nvPr/>
          </p:nvSpPr>
          <p:spPr bwMode="auto">
            <a:xfrm>
              <a:off x="2617536" y="3182140"/>
              <a:ext cx="352491" cy="352492"/>
            </a:xfrm>
            <a:custGeom>
              <a:avLst/>
              <a:gdLst>
                <a:gd name="T0" fmla="*/ 156 w 199"/>
                <a:gd name="T1" fmla="*/ 1 h 199"/>
                <a:gd name="T2" fmla="*/ 155 w 199"/>
                <a:gd name="T3" fmla="*/ 0 h 199"/>
                <a:gd name="T4" fmla="*/ 131 w 199"/>
                <a:gd name="T5" fmla="*/ 24 h 199"/>
                <a:gd name="T6" fmla="*/ 132 w 199"/>
                <a:gd name="T7" fmla="*/ 25 h 199"/>
                <a:gd name="T8" fmla="*/ 132 w 199"/>
                <a:gd name="T9" fmla="*/ 133 h 199"/>
                <a:gd name="T10" fmla="*/ 24 w 199"/>
                <a:gd name="T11" fmla="*/ 133 h 199"/>
                <a:gd name="T12" fmla="*/ 23 w 199"/>
                <a:gd name="T13" fmla="*/ 132 h 199"/>
                <a:gd name="T14" fmla="*/ 0 w 199"/>
                <a:gd name="T15" fmla="*/ 156 h 199"/>
                <a:gd name="T16" fmla="*/ 0 w 199"/>
                <a:gd name="T17" fmla="*/ 157 h 199"/>
                <a:gd name="T18" fmla="*/ 156 w 199"/>
                <a:gd name="T19" fmla="*/ 157 h 199"/>
                <a:gd name="T20" fmla="*/ 156 w 199"/>
                <a:gd name="T21" fmla="*/ 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199">
                  <a:moveTo>
                    <a:pt x="156" y="1"/>
                  </a:moveTo>
                  <a:cubicBezTo>
                    <a:pt x="156" y="1"/>
                    <a:pt x="155" y="1"/>
                    <a:pt x="155" y="0"/>
                  </a:cubicBezTo>
                  <a:cubicBezTo>
                    <a:pt x="131" y="24"/>
                    <a:pt x="131" y="24"/>
                    <a:pt x="131" y="24"/>
                  </a:cubicBezTo>
                  <a:cubicBezTo>
                    <a:pt x="132" y="24"/>
                    <a:pt x="132" y="25"/>
                    <a:pt x="132" y="25"/>
                  </a:cubicBezTo>
                  <a:cubicBezTo>
                    <a:pt x="162" y="55"/>
                    <a:pt x="162" y="103"/>
                    <a:pt x="132" y="133"/>
                  </a:cubicBezTo>
                  <a:cubicBezTo>
                    <a:pt x="102" y="163"/>
                    <a:pt x="54" y="163"/>
                    <a:pt x="24" y="133"/>
                  </a:cubicBezTo>
                  <a:cubicBezTo>
                    <a:pt x="24" y="133"/>
                    <a:pt x="24" y="132"/>
                    <a:pt x="23" y="132"/>
                  </a:cubicBezTo>
                  <a:cubicBezTo>
                    <a:pt x="0" y="156"/>
                    <a:pt x="0" y="156"/>
                    <a:pt x="0" y="156"/>
                  </a:cubicBezTo>
                  <a:cubicBezTo>
                    <a:pt x="0" y="156"/>
                    <a:pt x="0" y="156"/>
                    <a:pt x="0" y="157"/>
                  </a:cubicBezTo>
                  <a:cubicBezTo>
                    <a:pt x="43" y="199"/>
                    <a:pt x="113" y="199"/>
                    <a:pt x="156" y="157"/>
                  </a:cubicBezTo>
                  <a:cubicBezTo>
                    <a:pt x="199" y="114"/>
                    <a:pt x="199" y="44"/>
                    <a:pt x="156" y="1"/>
                  </a:cubicBezTo>
                  <a:close/>
                </a:path>
              </a:pathLst>
            </a:custGeom>
            <a:solidFill>
              <a:srgbClr val="CA192B"/>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048802" name="Freeform 19"/>
            <p:cNvSpPr/>
            <p:nvPr/>
          </p:nvSpPr>
          <p:spPr bwMode="auto">
            <a:xfrm>
              <a:off x="2657949" y="3224798"/>
              <a:ext cx="246220" cy="246220"/>
            </a:xfrm>
            <a:custGeom>
              <a:avLst/>
              <a:gdLst>
                <a:gd name="T0" fmla="*/ 109 w 139"/>
                <a:gd name="T1" fmla="*/ 109 h 139"/>
                <a:gd name="T2" fmla="*/ 109 w 139"/>
                <a:gd name="T3" fmla="*/ 1 h 139"/>
                <a:gd name="T4" fmla="*/ 108 w 139"/>
                <a:gd name="T5" fmla="*/ 0 h 139"/>
                <a:gd name="T6" fmla="*/ 0 w 139"/>
                <a:gd name="T7" fmla="*/ 108 h 139"/>
                <a:gd name="T8" fmla="*/ 1 w 139"/>
                <a:gd name="T9" fmla="*/ 109 h 139"/>
                <a:gd name="T10" fmla="*/ 109 w 139"/>
                <a:gd name="T11" fmla="*/ 109 h 139"/>
              </a:gdLst>
              <a:ahLst/>
              <a:cxnLst>
                <a:cxn ang="0">
                  <a:pos x="T0" y="T1"/>
                </a:cxn>
                <a:cxn ang="0">
                  <a:pos x="T2" y="T3"/>
                </a:cxn>
                <a:cxn ang="0">
                  <a:pos x="T4" y="T5"/>
                </a:cxn>
                <a:cxn ang="0">
                  <a:pos x="T6" y="T7"/>
                </a:cxn>
                <a:cxn ang="0">
                  <a:pos x="T8" y="T9"/>
                </a:cxn>
                <a:cxn ang="0">
                  <a:pos x="T10" y="T11"/>
                </a:cxn>
              </a:cxnLst>
              <a:rect l="0" t="0" r="r" b="b"/>
              <a:pathLst>
                <a:path w="139" h="139">
                  <a:moveTo>
                    <a:pt x="109" y="109"/>
                  </a:moveTo>
                  <a:cubicBezTo>
                    <a:pt x="139" y="79"/>
                    <a:pt x="139" y="31"/>
                    <a:pt x="109" y="1"/>
                  </a:cubicBezTo>
                  <a:cubicBezTo>
                    <a:pt x="109" y="1"/>
                    <a:pt x="109" y="0"/>
                    <a:pt x="108" y="0"/>
                  </a:cubicBezTo>
                  <a:cubicBezTo>
                    <a:pt x="0" y="108"/>
                    <a:pt x="0" y="108"/>
                    <a:pt x="0" y="108"/>
                  </a:cubicBezTo>
                  <a:cubicBezTo>
                    <a:pt x="1" y="108"/>
                    <a:pt x="1" y="109"/>
                    <a:pt x="1" y="109"/>
                  </a:cubicBezTo>
                  <a:cubicBezTo>
                    <a:pt x="31" y="139"/>
                    <a:pt x="79" y="139"/>
                    <a:pt x="109" y="109"/>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solidFill>
                  <a:prstClr val="black"/>
                </a:solidFill>
              </a:endParaRPr>
            </a:p>
          </p:txBody>
        </p:sp>
      </p:grpSp>
      <p:grpSp>
        <p:nvGrpSpPr>
          <p:cNvPr id="106" name="组合 208"/>
          <p:cNvGrpSpPr/>
          <p:nvPr/>
        </p:nvGrpSpPr>
        <p:grpSpPr>
          <a:xfrm>
            <a:off x="1349991" y="3955319"/>
            <a:ext cx="1780659" cy="492502"/>
            <a:chOff x="1334623" y="4062702"/>
            <a:chExt cx="1780659" cy="492502"/>
          </a:xfrm>
          <a:solidFill>
            <a:srgbClr val="F29421"/>
          </a:solidFill>
        </p:grpSpPr>
        <p:sp>
          <p:nvSpPr>
            <p:cNvPr id="1048803" name="圆角矩形 209"/>
            <p:cNvSpPr/>
            <p:nvPr/>
          </p:nvSpPr>
          <p:spPr>
            <a:xfrm>
              <a:off x="1334623" y="4062702"/>
              <a:ext cx="1780659" cy="492502"/>
            </a:xfrm>
            <a:prstGeom prst="roundRect">
              <a:avLst>
                <a:gd name="adj" fmla="val 50000"/>
              </a:avLst>
            </a:prstGeom>
            <a:grp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altLang="zh-CN" sz="2400" dirty="0">
                <a:latin typeface="微软雅黑" panose="020B0503020204020204" pitchFamily="34" charset="-122"/>
                <a:ea typeface="微软雅黑" panose="020B0503020204020204" pitchFamily="34" charset="-122"/>
              </a:endParaRPr>
            </a:p>
            <a:p>
              <a:pPr algn="ctr"/>
              <a:endParaRPr lang="zh-CN" altLang="en-US" sz="2400" dirty="0">
                <a:latin typeface="微软雅黑" panose="020B0503020204020204" pitchFamily="34" charset="-122"/>
                <a:ea typeface="微软雅黑" panose="020B0503020204020204" pitchFamily="34" charset="-122"/>
              </a:endParaRPr>
            </a:p>
          </p:txBody>
        </p:sp>
        <p:sp>
          <p:nvSpPr>
            <p:cNvPr id="1048804" name="圆角矩形 210"/>
            <p:cNvSpPr/>
            <p:nvPr/>
          </p:nvSpPr>
          <p:spPr>
            <a:xfrm>
              <a:off x="1438493" y="4109404"/>
              <a:ext cx="1609422" cy="373791"/>
            </a:xfrm>
            <a:prstGeom prst="roundRect">
              <a:avLst>
                <a:gd name="adj" fmla="val 50000"/>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400" b="1" dirty="0">
                  <a:latin typeface="微软雅黑" panose="020B0503020204020204" pitchFamily="34" charset="-122"/>
                  <a:ea typeface="微软雅黑" panose="020B0503020204020204" pitchFamily="34" charset="-122"/>
                </a:rPr>
                <a:t>性能指标</a:t>
              </a:r>
              <a:endParaRPr lang="zh-CN" altLang="en-US" sz="2400" b="1" dirty="0">
                <a:latin typeface="微软雅黑" panose="020B0503020204020204" pitchFamily="34" charset="-122"/>
                <a:ea typeface="微软雅黑" panose="020B0503020204020204" pitchFamily="34" charset="-122"/>
              </a:endParaRPr>
            </a:p>
          </p:txBody>
        </p:sp>
      </p:grpSp>
      <p:sp>
        <p:nvSpPr>
          <p:cNvPr id="1048805" name="圆角矩形 211"/>
          <p:cNvSpPr/>
          <p:nvPr/>
        </p:nvSpPr>
        <p:spPr>
          <a:xfrm>
            <a:off x="7495276" y="2422437"/>
            <a:ext cx="1180031" cy="142899"/>
          </a:xfrm>
          <a:prstGeom prst="roundRect">
            <a:avLst/>
          </a:prstGeom>
          <a:solidFill>
            <a:srgbClr val="405665"/>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48806" name="圆角矩形 213"/>
          <p:cNvSpPr/>
          <p:nvPr/>
        </p:nvSpPr>
        <p:spPr>
          <a:xfrm>
            <a:off x="5091109" y="5151408"/>
            <a:ext cx="1180031" cy="142899"/>
          </a:xfrm>
          <a:prstGeom prst="roundRect">
            <a:avLst/>
          </a:prstGeom>
          <a:solidFill>
            <a:srgbClr val="405665"/>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48807" name="圆角矩形 215"/>
          <p:cNvSpPr/>
          <p:nvPr/>
        </p:nvSpPr>
        <p:spPr>
          <a:xfrm>
            <a:off x="9871540" y="5151408"/>
            <a:ext cx="1180031" cy="142899"/>
          </a:xfrm>
          <a:prstGeom prst="roundRect">
            <a:avLst/>
          </a:prstGeom>
          <a:solidFill>
            <a:srgbClr val="405665"/>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48808" name="圆角矩形 217"/>
          <p:cNvSpPr/>
          <p:nvPr/>
        </p:nvSpPr>
        <p:spPr>
          <a:xfrm>
            <a:off x="7467373" y="5151408"/>
            <a:ext cx="1180031" cy="142899"/>
          </a:xfrm>
          <a:prstGeom prst="roundRect">
            <a:avLst/>
          </a:prstGeom>
          <a:solidFill>
            <a:srgbClr val="F2942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48809" name="圆角矩形 219"/>
          <p:cNvSpPr/>
          <p:nvPr/>
        </p:nvSpPr>
        <p:spPr>
          <a:xfrm>
            <a:off x="5119012" y="2415104"/>
            <a:ext cx="1180031" cy="142899"/>
          </a:xfrm>
          <a:prstGeom prst="roundRect">
            <a:avLst/>
          </a:prstGeom>
          <a:solidFill>
            <a:srgbClr val="F2942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48810" name="圆角矩形 221"/>
          <p:cNvSpPr/>
          <p:nvPr/>
        </p:nvSpPr>
        <p:spPr>
          <a:xfrm>
            <a:off x="9871540" y="2415104"/>
            <a:ext cx="1180031" cy="142899"/>
          </a:xfrm>
          <a:prstGeom prst="roundRect">
            <a:avLst/>
          </a:prstGeom>
          <a:solidFill>
            <a:srgbClr val="F2942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48811" name="矩形 223"/>
          <p:cNvSpPr/>
          <p:nvPr/>
        </p:nvSpPr>
        <p:spPr>
          <a:xfrm>
            <a:off x="4712229" y="2683234"/>
            <a:ext cx="1967865" cy="368300"/>
          </a:xfrm>
          <a:prstGeom prst="rect">
            <a:avLst/>
          </a:prstGeom>
        </p:spPr>
        <p:txBody>
          <a:bodyPr wrap="none">
            <a:spAutoFit/>
          </a:bodyPr>
          <a:lstStyle/>
          <a:p>
            <a:pPr algn="l"/>
            <a:r>
              <a:rPr lang="zh-CN" altLang="en-US" dirty="0">
                <a:solidFill>
                  <a:srgbClr val="F29421"/>
                </a:solidFill>
                <a:latin typeface="微软雅黑" panose="020B0503020204020204" pitchFamily="34" charset="-122"/>
                <a:ea typeface="微软雅黑" panose="020B0503020204020204" pitchFamily="34" charset="-122"/>
              </a:rPr>
              <a:t>准确率(accuracy)</a:t>
            </a:r>
            <a:endParaRPr lang="zh-CN" altLang="en-US" dirty="0">
              <a:solidFill>
                <a:srgbClr val="F29421"/>
              </a:solidFill>
              <a:latin typeface="微软雅黑" panose="020B0503020204020204" pitchFamily="34" charset="-122"/>
              <a:ea typeface="微软雅黑" panose="020B0503020204020204" pitchFamily="34" charset="-122"/>
            </a:endParaRPr>
          </a:p>
        </p:txBody>
      </p:sp>
      <p:sp>
        <p:nvSpPr>
          <p:cNvPr id="1048812" name="矩形 224"/>
          <p:cNvSpPr/>
          <p:nvPr/>
        </p:nvSpPr>
        <p:spPr>
          <a:xfrm>
            <a:off x="4739340" y="3125828"/>
            <a:ext cx="2080260" cy="737235"/>
          </a:xfrm>
          <a:prstGeom prst="rect">
            <a:avLst/>
          </a:prstGeom>
        </p:spPr>
        <p:txBody>
          <a:bodyPr wrap="square" anchor="ctr">
            <a:spAutoFit/>
          </a:body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cs typeface="Segoe UI" panose="020B0502040204020203" pitchFamily="34" charset="0"/>
              </a:rPr>
              <a:t>对于给定的测试数据集分类器正确分类的样本数与总样本数之比。</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048813" name="矩形 225"/>
          <p:cNvSpPr/>
          <p:nvPr/>
        </p:nvSpPr>
        <p:spPr>
          <a:xfrm>
            <a:off x="7133272" y="2702716"/>
            <a:ext cx="2009140" cy="368300"/>
          </a:xfrm>
          <a:prstGeom prst="rect">
            <a:avLst/>
          </a:prstGeom>
        </p:spPr>
        <p:txBody>
          <a:bodyPr wrap="none">
            <a:spAutoFit/>
          </a:bodyPr>
          <a:lstStyle/>
          <a:p>
            <a:pPr algn="l"/>
            <a:r>
              <a:rPr lang="zh-CN" altLang="en-US" dirty="0">
                <a:solidFill>
                  <a:srgbClr val="F29421"/>
                </a:solidFill>
                <a:latin typeface="微软雅黑" panose="020B0503020204020204" pitchFamily="34" charset="-122"/>
                <a:ea typeface="微软雅黑" panose="020B0503020204020204" pitchFamily="34" charset="-122"/>
              </a:rPr>
              <a:t>精确率(precision)</a:t>
            </a:r>
            <a:endParaRPr lang="zh-CN" altLang="en-US" dirty="0">
              <a:solidFill>
                <a:srgbClr val="F29421"/>
              </a:solidFill>
              <a:latin typeface="微软雅黑" panose="020B0503020204020204" pitchFamily="34" charset="-122"/>
              <a:ea typeface="微软雅黑" panose="020B0503020204020204" pitchFamily="34" charset="-122"/>
            </a:endParaRPr>
          </a:p>
        </p:txBody>
      </p:sp>
      <p:sp>
        <p:nvSpPr>
          <p:cNvPr id="1048814" name="矩形 226"/>
          <p:cNvSpPr/>
          <p:nvPr/>
        </p:nvSpPr>
        <p:spPr>
          <a:xfrm>
            <a:off x="7044634" y="3125828"/>
            <a:ext cx="2221230" cy="737235"/>
          </a:xfrm>
          <a:prstGeom prst="rect">
            <a:avLst/>
          </a:prstGeom>
        </p:spPr>
        <p:txBody>
          <a:bodyPr wrap="square" anchor="ctr">
            <a:spAutoFit/>
          </a:body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cs typeface="Segoe UI" panose="020B0502040204020203" pitchFamily="34" charset="0"/>
              </a:rPr>
              <a:t>所有正确被检索的item占所有实际被检索到的</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Segoe UI" panose="020B0502040204020203" pitchFamily="34" charset="0"/>
              </a:rPr>
              <a:t>item</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cs typeface="Segoe UI" panose="020B0502040204020203" pitchFamily="34" charset="0"/>
              </a:rPr>
              <a:t>的比例.</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048815" name="矩形 227"/>
          <p:cNvSpPr/>
          <p:nvPr/>
        </p:nvSpPr>
        <p:spPr>
          <a:xfrm>
            <a:off x="9733654" y="2687487"/>
            <a:ext cx="1597025" cy="368300"/>
          </a:xfrm>
          <a:prstGeom prst="rect">
            <a:avLst/>
          </a:prstGeom>
        </p:spPr>
        <p:txBody>
          <a:bodyPr wrap="none">
            <a:spAutoFit/>
          </a:bodyPr>
          <a:lstStyle/>
          <a:p>
            <a:pPr algn="l"/>
            <a:r>
              <a:rPr lang="zh-CN" altLang="en-US" dirty="0">
                <a:solidFill>
                  <a:srgbClr val="F29421"/>
                </a:solidFill>
                <a:latin typeface="微软雅黑" panose="020B0503020204020204" pitchFamily="34" charset="-122"/>
                <a:ea typeface="微软雅黑" panose="020B0503020204020204" pitchFamily="34" charset="-122"/>
              </a:rPr>
              <a:t>召回率(recall)</a:t>
            </a:r>
            <a:endParaRPr lang="zh-CN" altLang="en-US" dirty="0">
              <a:solidFill>
                <a:srgbClr val="F29421"/>
              </a:solidFill>
              <a:latin typeface="微软雅黑" panose="020B0503020204020204" pitchFamily="34" charset="-122"/>
              <a:ea typeface="微软雅黑" panose="020B0503020204020204" pitchFamily="34" charset="-122"/>
            </a:endParaRPr>
          </a:p>
        </p:txBody>
      </p:sp>
      <p:sp>
        <p:nvSpPr>
          <p:cNvPr id="1048816" name="矩形 228"/>
          <p:cNvSpPr/>
          <p:nvPr/>
        </p:nvSpPr>
        <p:spPr>
          <a:xfrm>
            <a:off x="9524421" y="3125828"/>
            <a:ext cx="2015490" cy="737235"/>
          </a:xfrm>
          <a:prstGeom prst="rect">
            <a:avLst/>
          </a:prstGeom>
        </p:spPr>
        <p:txBody>
          <a:bodyPr wrap="square" anchor="ctr">
            <a:spAutoFit/>
          </a:body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cs typeface="Segoe UI" panose="020B0502040204020203" pitchFamily="34" charset="0"/>
              </a:rPr>
              <a:t>所有正确被检索的item占所有应该检索到的item的比例。</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048817" name="矩形 229"/>
          <p:cNvSpPr/>
          <p:nvPr/>
        </p:nvSpPr>
        <p:spPr>
          <a:xfrm>
            <a:off x="10122651" y="5358603"/>
            <a:ext cx="677808" cy="368300"/>
          </a:xfrm>
          <a:prstGeom prst="rect">
            <a:avLst/>
          </a:prstGeom>
        </p:spPr>
        <p:txBody>
          <a:bodyPr wrap="square">
            <a:spAutoFit/>
          </a:bodyPr>
          <a:lstStyle/>
          <a:p>
            <a:r>
              <a:rPr lang="en-US" altLang="zh-CN" dirty="0">
                <a:solidFill>
                  <a:srgbClr val="F29421"/>
                </a:solidFill>
                <a:latin typeface="微软雅黑" panose="020B0503020204020204" pitchFamily="34" charset="-122"/>
                <a:ea typeface="微软雅黑" panose="020B0503020204020204" pitchFamily="34" charset="-122"/>
              </a:rPr>
              <a:t>AUC</a:t>
            </a:r>
            <a:endParaRPr lang="en-US" altLang="zh-CN" dirty="0">
              <a:solidFill>
                <a:srgbClr val="F29421"/>
              </a:solidFill>
              <a:latin typeface="微软雅黑" panose="020B0503020204020204" pitchFamily="34" charset="-122"/>
              <a:ea typeface="微软雅黑" panose="020B0503020204020204" pitchFamily="34" charset="-122"/>
            </a:endParaRPr>
          </a:p>
        </p:txBody>
      </p:sp>
      <p:sp>
        <p:nvSpPr>
          <p:cNvPr id="1048818" name="矩形 230"/>
          <p:cNvSpPr/>
          <p:nvPr/>
        </p:nvSpPr>
        <p:spPr>
          <a:xfrm>
            <a:off x="9371330" y="5893753"/>
            <a:ext cx="2559050" cy="521970"/>
          </a:xfrm>
          <a:prstGeom prst="rect">
            <a:avLst/>
          </a:prstGeom>
        </p:spPr>
        <p:txBody>
          <a:bodyPr wrap="square" anchor="ctr">
            <a:spAutoFit/>
          </a:bodyPr>
          <a:lstStyle/>
          <a:p>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Segoe UI" panose="020B0502040204020203" pitchFamily="34" charset="0"/>
              </a:rPr>
              <a:t>AUC</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cs typeface="Segoe UI" panose="020B0502040204020203" pitchFamily="34" charset="0"/>
              </a:rPr>
              <a:t>曲线是通过对</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Segoe UI" panose="020B0502040204020203" pitchFamily="34" charset="0"/>
              </a:rPr>
              <a:t>ROC</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cs typeface="Segoe UI" panose="020B0502040204020203" pitchFamily="34" charset="0"/>
              </a:rPr>
              <a:t>曲线下各部分面积的求和。公式为：</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048819" name="矩形 231"/>
          <p:cNvSpPr/>
          <p:nvPr/>
        </p:nvSpPr>
        <p:spPr>
          <a:xfrm>
            <a:off x="7732597" y="5381456"/>
            <a:ext cx="865505" cy="368300"/>
          </a:xfrm>
          <a:prstGeom prst="rect">
            <a:avLst/>
          </a:prstGeom>
        </p:spPr>
        <p:txBody>
          <a:bodyPr wrap="square">
            <a:spAutoFit/>
          </a:bodyPr>
          <a:lstStyle/>
          <a:p>
            <a:r>
              <a:rPr lang="en-US" altLang="zh-CN" dirty="0">
                <a:solidFill>
                  <a:srgbClr val="F29421"/>
                </a:solidFill>
                <a:latin typeface="微软雅黑" panose="020B0503020204020204" pitchFamily="34" charset="-122"/>
                <a:ea typeface="微软雅黑" panose="020B0503020204020204" pitchFamily="34" charset="-122"/>
              </a:rPr>
              <a:t>ROC</a:t>
            </a:r>
            <a:endParaRPr lang="en-US" altLang="zh-CN" dirty="0">
              <a:solidFill>
                <a:srgbClr val="F29421"/>
              </a:solidFill>
              <a:latin typeface="微软雅黑" panose="020B0503020204020204" pitchFamily="34" charset="-122"/>
              <a:ea typeface="微软雅黑" panose="020B0503020204020204" pitchFamily="34" charset="-122"/>
            </a:endParaRPr>
          </a:p>
        </p:txBody>
      </p:sp>
      <p:sp>
        <p:nvSpPr>
          <p:cNvPr id="1048820" name="矩形 232"/>
          <p:cNvSpPr/>
          <p:nvPr/>
        </p:nvSpPr>
        <p:spPr>
          <a:xfrm>
            <a:off x="7033165" y="5758341"/>
            <a:ext cx="2358390" cy="953135"/>
          </a:xfrm>
          <a:prstGeom prst="rect">
            <a:avLst/>
          </a:prstGeom>
        </p:spPr>
        <p:txBody>
          <a:bodyPr wrap="square" anchor="ctr">
            <a:spAutoFit/>
          </a:body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cs typeface="Segoe UI" panose="020B0502040204020203" pitchFamily="34" charset="0"/>
              </a:rPr>
              <a:t>ROC曲线越向上远离45°直线，说明这个学习器在很小的代价下达到了相对较大的查全率（TPR）</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048821" name="矩形 233"/>
          <p:cNvSpPr/>
          <p:nvPr/>
        </p:nvSpPr>
        <p:spPr>
          <a:xfrm>
            <a:off x="4980588" y="5381456"/>
            <a:ext cx="1172446" cy="368300"/>
          </a:xfrm>
          <a:prstGeom prst="rect">
            <a:avLst/>
          </a:prstGeom>
        </p:spPr>
        <p:txBody>
          <a:bodyPr wrap="square">
            <a:spAutoFit/>
          </a:bodyPr>
          <a:lstStyle/>
          <a:p>
            <a:pPr algn="ctr"/>
            <a:r>
              <a:rPr lang="en-US" altLang="zh-CN" dirty="0">
                <a:solidFill>
                  <a:srgbClr val="F29421"/>
                </a:solidFill>
                <a:latin typeface="微软雅黑" panose="020B0503020204020204" pitchFamily="34" charset="-122"/>
                <a:ea typeface="微软雅黑" panose="020B0503020204020204" pitchFamily="34" charset="-122"/>
              </a:rPr>
              <a:t>  F-score</a:t>
            </a:r>
            <a:endParaRPr lang="en-US" altLang="zh-CN" dirty="0">
              <a:solidFill>
                <a:srgbClr val="F29421"/>
              </a:solidFill>
              <a:latin typeface="微软雅黑" panose="020B0503020204020204" pitchFamily="34" charset="-122"/>
              <a:ea typeface="微软雅黑" panose="020B0503020204020204" pitchFamily="34" charset="-122"/>
            </a:endParaRPr>
          </a:p>
        </p:txBody>
      </p:sp>
      <p:graphicFrame>
        <p:nvGraphicFramePr>
          <p:cNvPr id="4194315" name="对象 1">
            <a:hlinkClick r:id="" action="ppaction://ole?verb=0"/>
          </p:cNvPr>
          <p:cNvGraphicFramePr>
            <a:graphicFrameLocks noChangeAspect="1"/>
          </p:cNvGraphicFramePr>
          <p:nvPr/>
        </p:nvGraphicFramePr>
        <p:xfrm>
          <a:off x="3839052" y="5796229"/>
          <a:ext cx="3169920" cy="718185"/>
        </p:xfrm>
        <a:graphic>
          <a:graphicData uri="http://schemas.openxmlformats.org/presentationml/2006/ole">
            <mc:AlternateContent xmlns:mc="http://schemas.openxmlformats.org/markup-compatibility/2006">
              <mc:Choice xmlns:v="urn:schemas-microsoft-com:vml" Requires="v">
                <p:oleObj spid="_x0000_s4113" name="" r:id="rId2" imgW="1993900" imgH="419100" progId="Equation.KSEE3">
                  <p:embed/>
                </p:oleObj>
              </mc:Choice>
              <mc:Fallback>
                <p:oleObj name="" r:id="rId2" imgW="1993900" imgH="419100" progId="Equation.KSEE3">
                  <p:embed/>
                  <p:pic>
                    <p:nvPicPr>
                      <p:cNvPr id="0" name="图片 3072"/>
                      <p:cNvPicPr/>
                      <p:nvPr/>
                    </p:nvPicPr>
                    <p:blipFill>
                      <a:blip r:embed="rId3"/>
                      <a:stretch>
                        <a:fillRect/>
                      </a:stretch>
                    </p:blipFill>
                    <p:spPr>
                      <a:xfrm>
                        <a:off x="3839052" y="5796229"/>
                        <a:ext cx="3169920" cy="718185"/>
                      </a:xfrm>
                      <a:prstGeom prst="rect">
                        <a:avLst/>
                      </a:prstGeom>
                    </p:spPr>
                  </p:pic>
                </p:oleObj>
              </mc:Fallback>
            </mc:AlternateContent>
          </a:graphicData>
        </a:graphic>
      </p:graphicFrame>
      <p:graphicFrame>
        <p:nvGraphicFramePr>
          <p:cNvPr id="4194316" name="对象 212">
            <a:hlinkClick r:id="" action="ppaction://ole?verb=0"/>
          </p:cNvPr>
          <p:cNvGraphicFramePr>
            <a:graphicFrameLocks noChangeAspect="1"/>
          </p:cNvGraphicFramePr>
          <p:nvPr/>
        </p:nvGraphicFramePr>
        <p:xfrm>
          <a:off x="9371330" y="6473825"/>
          <a:ext cx="2768600" cy="228600"/>
        </p:xfrm>
        <a:graphic>
          <a:graphicData uri="http://schemas.openxmlformats.org/presentationml/2006/ole">
            <mc:AlternateContent xmlns:mc="http://schemas.openxmlformats.org/markup-compatibility/2006">
              <mc:Choice xmlns:v="urn:schemas-microsoft-com:vml" Requires="v">
                <p:oleObj spid="_x0000_s4114" name="" r:id="rId4" imgW="2768600" imgH="228600" progId="Equation.KSEE3">
                  <p:embed/>
                </p:oleObj>
              </mc:Choice>
              <mc:Fallback>
                <p:oleObj name="" r:id="rId4" imgW="2768600" imgH="228600" progId="Equation.KSEE3">
                  <p:embed/>
                  <p:pic>
                    <p:nvPicPr>
                      <p:cNvPr id="0" name="图片 1024"/>
                      <p:cNvPicPr/>
                      <p:nvPr/>
                    </p:nvPicPr>
                    <p:blipFill>
                      <a:blip r:embed="rId5"/>
                      <a:stretch>
                        <a:fillRect/>
                      </a:stretch>
                    </p:blipFill>
                    <p:spPr>
                      <a:xfrm>
                        <a:off x="9371330" y="6473825"/>
                        <a:ext cx="2768600" cy="228600"/>
                      </a:xfrm>
                      <a:prstGeom prst="rect">
                        <a:avLst/>
                      </a:prstGeom>
                    </p:spPr>
                  </p:pic>
                </p:oleObj>
              </mc:Fallback>
            </mc:AlternateContent>
          </a:graphicData>
        </a:graphic>
      </p:graphicFrame>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48772"/>
                                        </p:tgtEl>
                                        <p:attrNameLst>
                                          <p:attrName>style.visibility</p:attrName>
                                        </p:attrNameLst>
                                      </p:cBhvr>
                                      <p:to>
                                        <p:strVal val="visible"/>
                                      </p:to>
                                    </p:set>
                                    <p:anim calcmode="lin" valueType="num">
                                      <p:cBhvr additive="base">
                                        <p:cTn id="7" dur="500" fill="hold"/>
                                        <p:tgtEl>
                                          <p:spTgt spid="1048772"/>
                                        </p:tgtEl>
                                        <p:attrNameLst>
                                          <p:attrName>ppt_x</p:attrName>
                                        </p:attrNameLst>
                                      </p:cBhvr>
                                      <p:tavLst>
                                        <p:tav tm="0">
                                          <p:val>
                                            <p:strVal val="#ppt_x"/>
                                          </p:val>
                                        </p:tav>
                                        <p:tav tm="100000">
                                          <p:val>
                                            <p:strVal val="#ppt_x"/>
                                          </p:val>
                                        </p:tav>
                                      </p:tavLst>
                                    </p:anim>
                                    <p:anim calcmode="lin" valueType="num">
                                      <p:cBhvr additive="base">
                                        <p:cTn id="8" dur="500" fill="hold"/>
                                        <p:tgtEl>
                                          <p:spTgt spid="104877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789"/>
                                        </p:tgtEl>
                                        <p:attrNameLst>
                                          <p:attrName>style.visibility</p:attrName>
                                        </p:attrNameLst>
                                      </p:cBhvr>
                                      <p:to>
                                        <p:strVal val="visible"/>
                                      </p:to>
                                    </p:set>
                                    <p:anim calcmode="lin" valueType="num">
                                      <p:cBhvr additive="base">
                                        <p:cTn id="13" dur="500" fill="hold"/>
                                        <p:tgtEl>
                                          <p:spTgt spid="1048789"/>
                                        </p:tgtEl>
                                        <p:attrNameLst>
                                          <p:attrName>ppt_x</p:attrName>
                                        </p:attrNameLst>
                                      </p:cBhvr>
                                      <p:tavLst>
                                        <p:tav tm="0">
                                          <p:val>
                                            <p:strVal val="#ppt_x"/>
                                          </p:val>
                                        </p:tav>
                                        <p:tav tm="100000">
                                          <p:val>
                                            <p:strVal val="#ppt_x"/>
                                          </p:val>
                                        </p:tav>
                                      </p:tavLst>
                                    </p:anim>
                                    <p:anim calcmode="lin" valueType="num">
                                      <p:cBhvr additive="base">
                                        <p:cTn id="14" dur="500" fill="hold"/>
                                        <p:tgtEl>
                                          <p:spTgt spid="1048789"/>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048790"/>
                                        </p:tgtEl>
                                        <p:attrNameLst>
                                          <p:attrName>style.visibility</p:attrName>
                                        </p:attrNameLst>
                                      </p:cBhvr>
                                      <p:to>
                                        <p:strVal val="visible"/>
                                      </p:to>
                                    </p:set>
                                    <p:anim calcmode="lin" valueType="num">
                                      <p:cBhvr additive="base">
                                        <p:cTn id="17" dur="500" fill="hold"/>
                                        <p:tgtEl>
                                          <p:spTgt spid="1048790"/>
                                        </p:tgtEl>
                                        <p:attrNameLst>
                                          <p:attrName>ppt_x</p:attrName>
                                        </p:attrNameLst>
                                      </p:cBhvr>
                                      <p:tavLst>
                                        <p:tav tm="0">
                                          <p:val>
                                            <p:strVal val="#ppt_x"/>
                                          </p:val>
                                        </p:tav>
                                        <p:tav tm="100000">
                                          <p:val>
                                            <p:strVal val="#ppt_x"/>
                                          </p:val>
                                        </p:tav>
                                      </p:tavLst>
                                    </p:anim>
                                    <p:anim calcmode="lin" valueType="num">
                                      <p:cBhvr additive="base">
                                        <p:cTn id="18" dur="500" fill="hold"/>
                                        <p:tgtEl>
                                          <p:spTgt spid="104879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0"/>
                                        </p:tgtEl>
                                        <p:attrNameLst>
                                          <p:attrName>style.visibility</p:attrName>
                                        </p:attrNameLst>
                                      </p:cBhvr>
                                      <p:to>
                                        <p:strVal val="visible"/>
                                      </p:to>
                                    </p:set>
                                    <p:anim calcmode="lin" valueType="num">
                                      <p:cBhvr additive="base">
                                        <p:cTn id="21" dur="500" fill="hold"/>
                                        <p:tgtEl>
                                          <p:spTgt spid="100"/>
                                        </p:tgtEl>
                                        <p:attrNameLst>
                                          <p:attrName>ppt_x</p:attrName>
                                        </p:attrNameLst>
                                      </p:cBhvr>
                                      <p:tavLst>
                                        <p:tav tm="0">
                                          <p:val>
                                            <p:strVal val="#ppt_x"/>
                                          </p:val>
                                        </p:tav>
                                        <p:tav tm="100000">
                                          <p:val>
                                            <p:strVal val="#ppt_x"/>
                                          </p:val>
                                        </p:tav>
                                      </p:tavLst>
                                    </p:anim>
                                    <p:anim calcmode="lin" valueType="num">
                                      <p:cBhvr additive="base">
                                        <p:cTn id="22" dur="500" fill="hold"/>
                                        <p:tgtEl>
                                          <p:spTgt spid="100"/>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1"/>
                                        </p:tgtEl>
                                        <p:attrNameLst>
                                          <p:attrName>style.visibility</p:attrName>
                                        </p:attrNameLst>
                                      </p:cBhvr>
                                      <p:to>
                                        <p:strVal val="visible"/>
                                      </p:to>
                                    </p:set>
                                    <p:anim calcmode="lin" valueType="num">
                                      <p:cBhvr additive="base">
                                        <p:cTn id="25" dur="500" fill="hold"/>
                                        <p:tgtEl>
                                          <p:spTgt spid="101"/>
                                        </p:tgtEl>
                                        <p:attrNameLst>
                                          <p:attrName>ppt_x</p:attrName>
                                        </p:attrNameLst>
                                      </p:cBhvr>
                                      <p:tavLst>
                                        <p:tav tm="0">
                                          <p:val>
                                            <p:strVal val="#ppt_x"/>
                                          </p:val>
                                        </p:tav>
                                        <p:tav tm="100000">
                                          <p:val>
                                            <p:strVal val="#ppt_x"/>
                                          </p:val>
                                        </p:tav>
                                      </p:tavLst>
                                    </p:anim>
                                    <p:anim calcmode="lin" valueType="num">
                                      <p:cBhvr additive="base">
                                        <p:cTn id="26" dur="500" fill="hold"/>
                                        <p:tgtEl>
                                          <p:spTgt spid="101"/>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5"/>
                                        </p:tgtEl>
                                        <p:attrNameLst>
                                          <p:attrName>style.visibility</p:attrName>
                                        </p:attrNameLst>
                                      </p:cBhvr>
                                      <p:to>
                                        <p:strVal val="visible"/>
                                      </p:to>
                                    </p:set>
                                    <p:anim calcmode="lin" valueType="num">
                                      <p:cBhvr additive="base">
                                        <p:cTn id="29" dur="500" fill="hold"/>
                                        <p:tgtEl>
                                          <p:spTgt spid="105"/>
                                        </p:tgtEl>
                                        <p:attrNameLst>
                                          <p:attrName>ppt_x</p:attrName>
                                        </p:attrNameLst>
                                      </p:cBhvr>
                                      <p:tavLst>
                                        <p:tav tm="0">
                                          <p:val>
                                            <p:strVal val="#ppt_x"/>
                                          </p:val>
                                        </p:tav>
                                        <p:tav tm="100000">
                                          <p:val>
                                            <p:strVal val="#ppt_x"/>
                                          </p:val>
                                        </p:tav>
                                      </p:tavLst>
                                    </p:anim>
                                    <p:anim calcmode="lin" valueType="num">
                                      <p:cBhvr additive="base">
                                        <p:cTn id="30" dur="500" fill="hold"/>
                                        <p:tgtEl>
                                          <p:spTgt spid="105"/>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6"/>
                                        </p:tgtEl>
                                        <p:attrNameLst>
                                          <p:attrName>style.visibility</p:attrName>
                                        </p:attrNameLst>
                                      </p:cBhvr>
                                      <p:to>
                                        <p:strVal val="visible"/>
                                      </p:to>
                                    </p:set>
                                    <p:anim calcmode="lin" valueType="num">
                                      <p:cBhvr additive="base">
                                        <p:cTn id="33" dur="500" fill="hold"/>
                                        <p:tgtEl>
                                          <p:spTgt spid="106"/>
                                        </p:tgtEl>
                                        <p:attrNameLst>
                                          <p:attrName>ppt_x</p:attrName>
                                        </p:attrNameLst>
                                      </p:cBhvr>
                                      <p:tavLst>
                                        <p:tav tm="0">
                                          <p:val>
                                            <p:strVal val="#ppt_x"/>
                                          </p:val>
                                        </p:tav>
                                        <p:tav tm="100000">
                                          <p:val>
                                            <p:strVal val="#ppt_x"/>
                                          </p:val>
                                        </p:tav>
                                      </p:tavLst>
                                    </p:anim>
                                    <p:anim calcmode="lin" valueType="num">
                                      <p:cBhvr additive="base">
                                        <p:cTn id="34" dur="500" fill="hold"/>
                                        <p:tgtEl>
                                          <p:spTgt spid="106"/>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145728"/>
                                        </p:tgtEl>
                                        <p:attrNameLst>
                                          <p:attrName>style.visibility</p:attrName>
                                        </p:attrNameLst>
                                      </p:cBhvr>
                                      <p:to>
                                        <p:strVal val="visible"/>
                                      </p:to>
                                    </p:set>
                                    <p:anim calcmode="lin" valueType="num">
                                      <p:cBhvr additive="base">
                                        <p:cTn id="37" dur="500" fill="hold"/>
                                        <p:tgtEl>
                                          <p:spTgt spid="3145728"/>
                                        </p:tgtEl>
                                        <p:attrNameLst>
                                          <p:attrName>ppt_x</p:attrName>
                                        </p:attrNameLst>
                                      </p:cBhvr>
                                      <p:tavLst>
                                        <p:tav tm="0">
                                          <p:val>
                                            <p:strVal val="#ppt_x"/>
                                          </p:val>
                                        </p:tav>
                                        <p:tav tm="100000">
                                          <p:val>
                                            <p:strVal val="#ppt_x"/>
                                          </p:val>
                                        </p:tav>
                                      </p:tavLst>
                                    </p:anim>
                                    <p:anim calcmode="lin" valueType="num">
                                      <p:cBhvr additive="base">
                                        <p:cTn id="38" dur="500" fill="hold"/>
                                        <p:tgtEl>
                                          <p:spTgt spid="3145728"/>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145729"/>
                                        </p:tgtEl>
                                        <p:attrNameLst>
                                          <p:attrName>style.visibility</p:attrName>
                                        </p:attrNameLst>
                                      </p:cBhvr>
                                      <p:to>
                                        <p:strVal val="visible"/>
                                      </p:to>
                                    </p:set>
                                    <p:anim calcmode="lin" valueType="num">
                                      <p:cBhvr additive="base">
                                        <p:cTn id="41" dur="500" fill="hold"/>
                                        <p:tgtEl>
                                          <p:spTgt spid="3145729"/>
                                        </p:tgtEl>
                                        <p:attrNameLst>
                                          <p:attrName>ppt_x</p:attrName>
                                        </p:attrNameLst>
                                      </p:cBhvr>
                                      <p:tavLst>
                                        <p:tav tm="0">
                                          <p:val>
                                            <p:strVal val="#ppt_x"/>
                                          </p:val>
                                        </p:tav>
                                        <p:tav tm="100000">
                                          <p:val>
                                            <p:strVal val="#ppt_x"/>
                                          </p:val>
                                        </p:tav>
                                      </p:tavLst>
                                    </p:anim>
                                    <p:anim calcmode="lin" valueType="num">
                                      <p:cBhvr additive="base">
                                        <p:cTn id="42" dur="500" fill="hold"/>
                                        <p:tgtEl>
                                          <p:spTgt spid="314572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048773"/>
                                        </p:tgtEl>
                                        <p:attrNameLst>
                                          <p:attrName>style.visibility</p:attrName>
                                        </p:attrNameLst>
                                      </p:cBhvr>
                                      <p:to>
                                        <p:strVal val="visible"/>
                                      </p:to>
                                    </p:set>
                                    <p:anim calcmode="lin" valueType="num">
                                      <p:cBhvr additive="base">
                                        <p:cTn id="45" dur="500" fill="hold"/>
                                        <p:tgtEl>
                                          <p:spTgt spid="1048773"/>
                                        </p:tgtEl>
                                        <p:attrNameLst>
                                          <p:attrName>ppt_x</p:attrName>
                                        </p:attrNameLst>
                                      </p:cBhvr>
                                      <p:tavLst>
                                        <p:tav tm="0">
                                          <p:val>
                                            <p:strVal val="#ppt_x"/>
                                          </p:val>
                                        </p:tav>
                                        <p:tav tm="100000">
                                          <p:val>
                                            <p:strVal val="#ppt_x"/>
                                          </p:val>
                                        </p:tav>
                                      </p:tavLst>
                                    </p:anim>
                                    <p:anim calcmode="lin" valueType="num">
                                      <p:cBhvr additive="base">
                                        <p:cTn id="46" dur="500" fill="hold"/>
                                        <p:tgtEl>
                                          <p:spTgt spid="1048773"/>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48774"/>
                                        </p:tgtEl>
                                        <p:attrNameLst>
                                          <p:attrName>style.visibility</p:attrName>
                                        </p:attrNameLst>
                                      </p:cBhvr>
                                      <p:to>
                                        <p:strVal val="visible"/>
                                      </p:to>
                                    </p:set>
                                    <p:anim calcmode="lin" valueType="num">
                                      <p:cBhvr additive="base">
                                        <p:cTn id="49" dur="500" fill="hold"/>
                                        <p:tgtEl>
                                          <p:spTgt spid="1048774"/>
                                        </p:tgtEl>
                                        <p:attrNameLst>
                                          <p:attrName>ppt_x</p:attrName>
                                        </p:attrNameLst>
                                      </p:cBhvr>
                                      <p:tavLst>
                                        <p:tav tm="0">
                                          <p:val>
                                            <p:strVal val="#ppt_x"/>
                                          </p:val>
                                        </p:tav>
                                        <p:tav tm="100000">
                                          <p:val>
                                            <p:strVal val="#ppt_x"/>
                                          </p:val>
                                        </p:tav>
                                      </p:tavLst>
                                    </p:anim>
                                    <p:anim calcmode="lin" valueType="num">
                                      <p:cBhvr additive="base">
                                        <p:cTn id="50" dur="500" fill="hold"/>
                                        <p:tgtEl>
                                          <p:spTgt spid="104877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048775"/>
                                        </p:tgtEl>
                                        <p:attrNameLst>
                                          <p:attrName>style.visibility</p:attrName>
                                        </p:attrNameLst>
                                      </p:cBhvr>
                                      <p:to>
                                        <p:strVal val="visible"/>
                                      </p:to>
                                    </p:set>
                                    <p:anim calcmode="lin" valueType="num">
                                      <p:cBhvr additive="base">
                                        <p:cTn id="53" dur="500" fill="hold"/>
                                        <p:tgtEl>
                                          <p:spTgt spid="1048775"/>
                                        </p:tgtEl>
                                        <p:attrNameLst>
                                          <p:attrName>ppt_x</p:attrName>
                                        </p:attrNameLst>
                                      </p:cBhvr>
                                      <p:tavLst>
                                        <p:tav tm="0">
                                          <p:val>
                                            <p:strVal val="#ppt_x"/>
                                          </p:val>
                                        </p:tav>
                                        <p:tav tm="100000">
                                          <p:val>
                                            <p:strVal val="#ppt_x"/>
                                          </p:val>
                                        </p:tav>
                                      </p:tavLst>
                                    </p:anim>
                                    <p:anim calcmode="lin" valueType="num">
                                      <p:cBhvr additive="base">
                                        <p:cTn id="54" dur="500" fill="hold"/>
                                        <p:tgtEl>
                                          <p:spTgt spid="1048775"/>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048779"/>
                                        </p:tgtEl>
                                        <p:attrNameLst>
                                          <p:attrName>style.visibility</p:attrName>
                                        </p:attrNameLst>
                                      </p:cBhvr>
                                      <p:to>
                                        <p:strVal val="visible"/>
                                      </p:to>
                                    </p:set>
                                    <p:anim calcmode="lin" valueType="num">
                                      <p:cBhvr additive="base">
                                        <p:cTn id="57" dur="500" fill="hold"/>
                                        <p:tgtEl>
                                          <p:spTgt spid="1048779"/>
                                        </p:tgtEl>
                                        <p:attrNameLst>
                                          <p:attrName>ppt_x</p:attrName>
                                        </p:attrNameLst>
                                      </p:cBhvr>
                                      <p:tavLst>
                                        <p:tav tm="0">
                                          <p:val>
                                            <p:strVal val="#ppt_x"/>
                                          </p:val>
                                        </p:tav>
                                        <p:tav tm="100000">
                                          <p:val>
                                            <p:strVal val="#ppt_x"/>
                                          </p:val>
                                        </p:tav>
                                      </p:tavLst>
                                    </p:anim>
                                    <p:anim calcmode="lin" valueType="num">
                                      <p:cBhvr additive="base">
                                        <p:cTn id="58" dur="500" fill="hold"/>
                                        <p:tgtEl>
                                          <p:spTgt spid="1048779"/>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048780"/>
                                        </p:tgtEl>
                                        <p:attrNameLst>
                                          <p:attrName>style.visibility</p:attrName>
                                        </p:attrNameLst>
                                      </p:cBhvr>
                                      <p:to>
                                        <p:strVal val="visible"/>
                                      </p:to>
                                    </p:set>
                                    <p:anim calcmode="lin" valueType="num">
                                      <p:cBhvr additive="base">
                                        <p:cTn id="61" dur="500" fill="hold"/>
                                        <p:tgtEl>
                                          <p:spTgt spid="1048780"/>
                                        </p:tgtEl>
                                        <p:attrNameLst>
                                          <p:attrName>ppt_x</p:attrName>
                                        </p:attrNameLst>
                                      </p:cBhvr>
                                      <p:tavLst>
                                        <p:tav tm="0">
                                          <p:val>
                                            <p:strVal val="#ppt_x"/>
                                          </p:val>
                                        </p:tav>
                                        <p:tav tm="100000">
                                          <p:val>
                                            <p:strVal val="#ppt_x"/>
                                          </p:val>
                                        </p:tav>
                                      </p:tavLst>
                                    </p:anim>
                                    <p:anim calcmode="lin" valueType="num">
                                      <p:cBhvr additive="base">
                                        <p:cTn id="62" dur="500" fill="hold"/>
                                        <p:tgtEl>
                                          <p:spTgt spid="1048780"/>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048783"/>
                                        </p:tgtEl>
                                        <p:attrNameLst>
                                          <p:attrName>style.visibility</p:attrName>
                                        </p:attrNameLst>
                                      </p:cBhvr>
                                      <p:to>
                                        <p:strVal val="visible"/>
                                      </p:to>
                                    </p:set>
                                    <p:anim calcmode="lin" valueType="num">
                                      <p:cBhvr additive="base">
                                        <p:cTn id="65" dur="500" fill="hold"/>
                                        <p:tgtEl>
                                          <p:spTgt spid="1048783"/>
                                        </p:tgtEl>
                                        <p:attrNameLst>
                                          <p:attrName>ppt_x</p:attrName>
                                        </p:attrNameLst>
                                      </p:cBhvr>
                                      <p:tavLst>
                                        <p:tav tm="0">
                                          <p:val>
                                            <p:strVal val="#ppt_x"/>
                                          </p:val>
                                        </p:tav>
                                        <p:tav tm="100000">
                                          <p:val>
                                            <p:strVal val="#ppt_x"/>
                                          </p:val>
                                        </p:tav>
                                      </p:tavLst>
                                    </p:anim>
                                    <p:anim calcmode="lin" valueType="num">
                                      <p:cBhvr additive="base">
                                        <p:cTn id="66" dur="500" fill="hold"/>
                                        <p:tgtEl>
                                          <p:spTgt spid="1048783"/>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048784"/>
                                        </p:tgtEl>
                                        <p:attrNameLst>
                                          <p:attrName>style.visibility</p:attrName>
                                        </p:attrNameLst>
                                      </p:cBhvr>
                                      <p:to>
                                        <p:strVal val="visible"/>
                                      </p:to>
                                    </p:set>
                                    <p:anim calcmode="lin" valueType="num">
                                      <p:cBhvr additive="base">
                                        <p:cTn id="69" dur="500" fill="hold"/>
                                        <p:tgtEl>
                                          <p:spTgt spid="1048784"/>
                                        </p:tgtEl>
                                        <p:attrNameLst>
                                          <p:attrName>ppt_x</p:attrName>
                                        </p:attrNameLst>
                                      </p:cBhvr>
                                      <p:tavLst>
                                        <p:tav tm="0">
                                          <p:val>
                                            <p:strVal val="#ppt_x"/>
                                          </p:val>
                                        </p:tav>
                                        <p:tav tm="100000">
                                          <p:val>
                                            <p:strVal val="#ppt_x"/>
                                          </p:val>
                                        </p:tav>
                                      </p:tavLst>
                                    </p:anim>
                                    <p:anim calcmode="lin" valueType="num">
                                      <p:cBhvr additive="base">
                                        <p:cTn id="70" dur="500" fill="hold"/>
                                        <p:tgtEl>
                                          <p:spTgt spid="1048784"/>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048785"/>
                                        </p:tgtEl>
                                        <p:attrNameLst>
                                          <p:attrName>style.visibility</p:attrName>
                                        </p:attrNameLst>
                                      </p:cBhvr>
                                      <p:to>
                                        <p:strVal val="visible"/>
                                      </p:to>
                                    </p:set>
                                    <p:anim calcmode="lin" valueType="num">
                                      <p:cBhvr additive="base">
                                        <p:cTn id="73" dur="500" fill="hold"/>
                                        <p:tgtEl>
                                          <p:spTgt spid="1048785"/>
                                        </p:tgtEl>
                                        <p:attrNameLst>
                                          <p:attrName>ppt_x</p:attrName>
                                        </p:attrNameLst>
                                      </p:cBhvr>
                                      <p:tavLst>
                                        <p:tav tm="0">
                                          <p:val>
                                            <p:strVal val="#ppt_x"/>
                                          </p:val>
                                        </p:tav>
                                        <p:tav tm="100000">
                                          <p:val>
                                            <p:strVal val="#ppt_x"/>
                                          </p:val>
                                        </p:tav>
                                      </p:tavLst>
                                    </p:anim>
                                    <p:anim calcmode="lin" valueType="num">
                                      <p:cBhvr additive="base">
                                        <p:cTn id="74" dur="500" fill="hold"/>
                                        <p:tgtEl>
                                          <p:spTgt spid="104878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048805"/>
                                        </p:tgtEl>
                                        <p:attrNameLst>
                                          <p:attrName>style.visibility</p:attrName>
                                        </p:attrNameLst>
                                      </p:cBhvr>
                                      <p:to>
                                        <p:strVal val="visible"/>
                                      </p:to>
                                    </p:set>
                                    <p:anim calcmode="lin" valueType="num">
                                      <p:cBhvr additive="base">
                                        <p:cTn id="77" dur="500" fill="hold"/>
                                        <p:tgtEl>
                                          <p:spTgt spid="1048805"/>
                                        </p:tgtEl>
                                        <p:attrNameLst>
                                          <p:attrName>ppt_x</p:attrName>
                                        </p:attrNameLst>
                                      </p:cBhvr>
                                      <p:tavLst>
                                        <p:tav tm="0">
                                          <p:val>
                                            <p:strVal val="#ppt_x"/>
                                          </p:val>
                                        </p:tav>
                                        <p:tav tm="100000">
                                          <p:val>
                                            <p:strVal val="#ppt_x"/>
                                          </p:val>
                                        </p:tav>
                                      </p:tavLst>
                                    </p:anim>
                                    <p:anim calcmode="lin" valueType="num">
                                      <p:cBhvr additive="base">
                                        <p:cTn id="78" dur="500" fill="hold"/>
                                        <p:tgtEl>
                                          <p:spTgt spid="1048805"/>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048809"/>
                                        </p:tgtEl>
                                        <p:attrNameLst>
                                          <p:attrName>style.visibility</p:attrName>
                                        </p:attrNameLst>
                                      </p:cBhvr>
                                      <p:to>
                                        <p:strVal val="visible"/>
                                      </p:to>
                                    </p:set>
                                    <p:anim calcmode="lin" valueType="num">
                                      <p:cBhvr additive="base">
                                        <p:cTn id="81" dur="500" fill="hold"/>
                                        <p:tgtEl>
                                          <p:spTgt spid="1048809"/>
                                        </p:tgtEl>
                                        <p:attrNameLst>
                                          <p:attrName>ppt_x</p:attrName>
                                        </p:attrNameLst>
                                      </p:cBhvr>
                                      <p:tavLst>
                                        <p:tav tm="0">
                                          <p:val>
                                            <p:strVal val="#ppt_x"/>
                                          </p:val>
                                        </p:tav>
                                        <p:tav tm="100000">
                                          <p:val>
                                            <p:strVal val="#ppt_x"/>
                                          </p:val>
                                        </p:tav>
                                      </p:tavLst>
                                    </p:anim>
                                    <p:anim calcmode="lin" valueType="num">
                                      <p:cBhvr additive="base">
                                        <p:cTn id="82" dur="500" fill="hold"/>
                                        <p:tgtEl>
                                          <p:spTgt spid="1048809"/>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048810"/>
                                        </p:tgtEl>
                                        <p:attrNameLst>
                                          <p:attrName>style.visibility</p:attrName>
                                        </p:attrNameLst>
                                      </p:cBhvr>
                                      <p:to>
                                        <p:strVal val="visible"/>
                                      </p:to>
                                    </p:set>
                                    <p:anim calcmode="lin" valueType="num">
                                      <p:cBhvr additive="base">
                                        <p:cTn id="85" dur="500" fill="hold"/>
                                        <p:tgtEl>
                                          <p:spTgt spid="1048810"/>
                                        </p:tgtEl>
                                        <p:attrNameLst>
                                          <p:attrName>ppt_x</p:attrName>
                                        </p:attrNameLst>
                                      </p:cBhvr>
                                      <p:tavLst>
                                        <p:tav tm="0">
                                          <p:val>
                                            <p:strVal val="#ppt_x"/>
                                          </p:val>
                                        </p:tav>
                                        <p:tav tm="100000">
                                          <p:val>
                                            <p:strVal val="#ppt_x"/>
                                          </p:val>
                                        </p:tav>
                                      </p:tavLst>
                                    </p:anim>
                                    <p:anim calcmode="lin" valueType="num">
                                      <p:cBhvr additive="base">
                                        <p:cTn id="86" dur="500" fill="hold"/>
                                        <p:tgtEl>
                                          <p:spTgt spid="1048810"/>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048811"/>
                                        </p:tgtEl>
                                        <p:attrNameLst>
                                          <p:attrName>style.visibility</p:attrName>
                                        </p:attrNameLst>
                                      </p:cBhvr>
                                      <p:to>
                                        <p:strVal val="visible"/>
                                      </p:to>
                                    </p:set>
                                    <p:anim calcmode="lin" valueType="num">
                                      <p:cBhvr additive="base">
                                        <p:cTn id="89" dur="500" fill="hold"/>
                                        <p:tgtEl>
                                          <p:spTgt spid="1048811"/>
                                        </p:tgtEl>
                                        <p:attrNameLst>
                                          <p:attrName>ppt_x</p:attrName>
                                        </p:attrNameLst>
                                      </p:cBhvr>
                                      <p:tavLst>
                                        <p:tav tm="0">
                                          <p:val>
                                            <p:strVal val="#ppt_x"/>
                                          </p:val>
                                        </p:tav>
                                        <p:tav tm="100000">
                                          <p:val>
                                            <p:strVal val="#ppt_x"/>
                                          </p:val>
                                        </p:tav>
                                      </p:tavLst>
                                    </p:anim>
                                    <p:anim calcmode="lin" valueType="num">
                                      <p:cBhvr additive="base">
                                        <p:cTn id="90" dur="500" fill="hold"/>
                                        <p:tgtEl>
                                          <p:spTgt spid="1048811"/>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048812"/>
                                        </p:tgtEl>
                                        <p:attrNameLst>
                                          <p:attrName>style.visibility</p:attrName>
                                        </p:attrNameLst>
                                      </p:cBhvr>
                                      <p:to>
                                        <p:strVal val="visible"/>
                                      </p:to>
                                    </p:set>
                                    <p:anim calcmode="lin" valueType="num">
                                      <p:cBhvr additive="base">
                                        <p:cTn id="93" dur="500" fill="hold"/>
                                        <p:tgtEl>
                                          <p:spTgt spid="1048812"/>
                                        </p:tgtEl>
                                        <p:attrNameLst>
                                          <p:attrName>ppt_x</p:attrName>
                                        </p:attrNameLst>
                                      </p:cBhvr>
                                      <p:tavLst>
                                        <p:tav tm="0">
                                          <p:val>
                                            <p:strVal val="#ppt_x"/>
                                          </p:val>
                                        </p:tav>
                                        <p:tav tm="100000">
                                          <p:val>
                                            <p:strVal val="#ppt_x"/>
                                          </p:val>
                                        </p:tav>
                                      </p:tavLst>
                                    </p:anim>
                                    <p:anim calcmode="lin" valueType="num">
                                      <p:cBhvr additive="base">
                                        <p:cTn id="94" dur="500" fill="hold"/>
                                        <p:tgtEl>
                                          <p:spTgt spid="1048812"/>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1048813"/>
                                        </p:tgtEl>
                                        <p:attrNameLst>
                                          <p:attrName>style.visibility</p:attrName>
                                        </p:attrNameLst>
                                      </p:cBhvr>
                                      <p:to>
                                        <p:strVal val="visible"/>
                                      </p:to>
                                    </p:set>
                                    <p:anim calcmode="lin" valueType="num">
                                      <p:cBhvr additive="base">
                                        <p:cTn id="97" dur="500" fill="hold"/>
                                        <p:tgtEl>
                                          <p:spTgt spid="1048813"/>
                                        </p:tgtEl>
                                        <p:attrNameLst>
                                          <p:attrName>ppt_x</p:attrName>
                                        </p:attrNameLst>
                                      </p:cBhvr>
                                      <p:tavLst>
                                        <p:tav tm="0">
                                          <p:val>
                                            <p:strVal val="#ppt_x"/>
                                          </p:val>
                                        </p:tav>
                                        <p:tav tm="100000">
                                          <p:val>
                                            <p:strVal val="#ppt_x"/>
                                          </p:val>
                                        </p:tav>
                                      </p:tavLst>
                                    </p:anim>
                                    <p:anim calcmode="lin" valueType="num">
                                      <p:cBhvr additive="base">
                                        <p:cTn id="98" dur="500" fill="hold"/>
                                        <p:tgtEl>
                                          <p:spTgt spid="1048813"/>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1048814"/>
                                        </p:tgtEl>
                                        <p:attrNameLst>
                                          <p:attrName>style.visibility</p:attrName>
                                        </p:attrNameLst>
                                      </p:cBhvr>
                                      <p:to>
                                        <p:strVal val="visible"/>
                                      </p:to>
                                    </p:set>
                                    <p:anim calcmode="lin" valueType="num">
                                      <p:cBhvr additive="base">
                                        <p:cTn id="101" dur="500" fill="hold"/>
                                        <p:tgtEl>
                                          <p:spTgt spid="1048814"/>
                                        </p:tgtEl>
                                        <p:attrNameLst>
                                          <p:attrName>ppt_x</p:attrName>
                                        </p:attrNameLst>
                                      </p:cBhvr>
                                      <p:tavLst>
                                        <p:tav tm="0">
                                          <p:val>
                                            <p:strVal val="#ppt_x"/>
                                          </p:val>
                                        </p:tav>
                                        <p:tav tm="100000">
                                          <p:val>
                                            <p:strVal val="#ppt_x"/>
                                          </p:val>
                                        </p:tav>
                                      </p:tavLst>
                                    </p:anim>
                                    <p:anim calcmode="lin" valueType="num">
                                      <p:cBhvr additive="base">
                                        <p:cTn id="102" dur="500" fill="hold"/>
                                        <p:tgtEl>
                                          <p:spTgt spid="1048814"/>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1048815"/>
                                        </p:tgtEl>
                                        <p:attrNameLst>
                                          <p:attrName>style.visibility</p:attrName>
                                        </p:attrNameLst>
                                      </p:cBhvr>
                                      <p:to>
                                        <p:strVal val="visible"/>
                                      </p:to>
                                    </p:set>
                                    <p:anim calcmode="lin" valueType="num">
                                      <p:cBhvr additive="base">
                                        <p:cTn id="105" dur="500" fill="hold"/>
                                        <p:tgtEl>
                                          <p:spTgt spid="1048815"/>
                                        </p:tgtEl>
                                        <p:attrNameLst>
                                          <p:attrName>ppt_x</p:attrName>
                                        </p:attrNameLst>
                                      </p:cBhvr>
                                      <p:tavLst>
                                        <p:tav tm="0">
                                          <p:val>
                                            <p:strVal val="#ppt_x"/>
                                          </p:val>
                                        </p:tav>
                                        <p:tav tm="100000">
                                          <p:val>
                                            <p:strVal val="#ppt_x"/>
                                          </p:val>
                                        </p:tav>
                                      </p:tavLst>
                                    </p:anim>
                                    <p:anim calcmode="lin" valueType="num">
                                      <p:cBhvr additive="base">
                                        <p:cTn id="106" dur="500" fill="hold"/>
                                        <p:tgtEl>
                                          <p:spTgt spid="1048815"/>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1048816"/>
                                        </p:tgtEl>
                                        <p:attrNameLst>
                                          <p:attrName>style.visibility</p:attrName>
                                        </p:attrNameLst>
                                      </p:cBhvr>
                                      <p:to>
                                        <p:strVal val="visible"/>
                                      </p:to>
                                    </p:set>
                                    <p:anim calcmode="lin" valueType="num">
                                      <p:cBhvr additive="base">
                                        <p:cTn id="109" dur="500" fill="hold"/>
                                        <p:tgtEl>
                                          <p:spTgt spid="1048816"/>
                                        </p:tgtEl>
                                        <p:attrNameLst>
                                          <p:attrName>ppt_x</p:attrName>
                                        </p:attrNameLst>
                                      </p:cBhvr>
                                      <p:tavLst>
                                        <p:tav tm="0">
                                          <p:val>
                                            <p:strVal val="#ppt_x"/>
                                          </p:val>
                                        </p:tav>
                                        <p:tav tm="100000">
                                          <p:val>
                                            <p:strVal val="#ppt_x"/>
                                          </p:val>
                                        </p:tav>
                                      </p:tavLst>
                                    </p:anim>
                                    <p:anim calcmode="lin" valueType="num">
                                      <p:cBhvr additive="base">
                                        <p:cTn id="110" dur="500" fill="hold"/>
                                        <p:tgtEl>
                                          <p:spTgt spid="1048816"/>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1048776"/>
                                        </p:tgtEl>
                                        <p:attrNameLst>
                                          <p:attrName>style.visibility</p:attrName>
                                        </p:attrNameLst>
                                      </p:cBhvr>
                                      <p:to>
                                        <p:strVal val="visible"/>
                                      </p:to>
                                    </p:set>
                                    <p:anim calcmode="lin" valueType="num">
                                      <p:cBhvr additive="base">
                                        <p:cTn id="113" dur="500" fill="hold"/>
                                        <p:tgtEl>
                                          <p:spTgt spid="1048776"/>
                                        </p:tgtEl>
                                        <p:attrNameLst>
                                          <p:attrName>ppt_x</p:attrName>
                                        </p:attrNameLst>
                                      </p:cBhvr>
                                      <p:tavLst>
                                        <p:tav tm="0">
                                          <p:val>
                                            <p:strVal val="#ppt_x"/>
                                          </p:val>
                                        </p:tav>
                                        <p:tav tm="100000">
                                          <p:val>
                                            <p:strVal val="#ppt_x"/>
                                          </p:val>
                                        </p:tav>
                                      </p:tavLst>
                                    </p:anim>
                                    <p:anim calcmode="lin" valueType="num">
                                      <p:cBhvr additive="base">
                                        <p:cTn id="114" dur="500" fill="hold"/>
                                        <p:tgtEl>
                                          <p:spTgt spid="1048776"/>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1048777"/>
                                        </p:tgtEl>
                                        <p:attrNameLst>
                                          <p:attrName>style.visibility</p:attrName>
                                        </p:attrNameLst>
                                      </p:cBhvr>
                                      <p:to>
                                        <p:strVal val="visible"/>
                                      </p:to>
                                    </p:set>
                                    <p:anim calcmode="lin" valueType="num">
                                      <p:cBhvr additive="base">
                                        <p:cTn id="117" dur="500" fill="hold"/>
                                        <p:tgtEl>
                                          <p:spTgt spid="1048777"/>
                                        </p:tgtEl>
                                        <p:attrNameLst>
                                          <p:attrName>ppt_x</p:attrName>
                                        </p:attrNameLst>
                                      </p:cBhvr>
                                      <p:tavLst>
                                        <p:tav tm="0">
                                          <p:val>
                                            <p:strVal val="#ppt_x"/>
                                          </p:val>
                                        </p:tav>
                                        <p:tav tm="100000">
                                          <p:val>
                                            <p:strVal val="#ppt_x"/>
                                          </p:val>
                                        </p:tav>
                                      </p:tavLst>
                                    </p:anim>
                                    <p:anim calcmode="lin" valueType="num">
                                      <p:cBhvr additive="base">
                                        <p:cTn id="118" dur="500" fill="hold"/>
                                        <p:tgtEl>
                                          <p:spTgt spid="1048777"/>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1048778"/>
                                        </p:tgtEl>
                                        <p:attrNameLst>
                                          <p:attrName>style.visibility</p:attrName>
                                        </p:attrNameLst>
                                      </p:cBhvr>
                                      <p:to>
                                        <p:strVal val="visible"/>
                                      </p:to>
                                    </p:set>
                                    <p:anim calcmode="lin" valueType="num">
                                      <p:cBhvr additive="base">
                                        <p:cTn id="121" dur="500" fill="hold"/>
                                        <p:tgtEl>
                                          <p:spTgt spid="1048778"/>
                                        </p:tgtEl>
                                        <p:attrNameLst>
                                          <p:attrName>ppt_x</p:attrName>
                                        </p:attrNameLst>
                                      </p:cBhvr>
                                      <p:tavLst>
                                        <p:tav tm="0">
                                          <p:val>
                                            <p:strVal val="#ppt_x"/>
                                          </p:val>
                                        </p:tav>
                                        <p:tav tm="100000">
                                          <p:val>
                                            <p:strVal val="#ppt_x"/>
                                          </p:val>
                                        </p:tav>
                                      </p:tavLst>
                                    </p:anim>
                                    <p:anim calcmode="lin" valueType="num">
                                      <p:cBhvr additive="base">
                                        <p:cTn id="122" dur="500" fill="hold"/>
                                        <p:tgtEl>
                                          <p:spTgt spid="1048778"/>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1048781"/>
                                        </p:tgtEl>
                                        <p:attrNameLst>
                                          <p:attrName>style.visibility</p:attrName>
                                        </p:attrNameLst>
                                      </p:cBhvr>
                                      <p:to>
                                        <p:strVal val="visible"/>
                                      </p:to>
                                    </p:set>
                                    <p:anim calcmode="lin" valueType="num">
                                      <p:cBhvr additive="base">
                                        <p:cTn id="125" dur="500" fill="hold"/>
                                        <p:tgtEl>
                                          <p:spTgt spid="1048781"/>
                                        </p:tgtEl>
                                        <p:attrNameLst>
                                          <p:attrName>ppt_x</p:attrName>
                                        </p:attrNameLst>
                                      </p:cBhvr>
                                      <p:tavLst>
                                        <p:tav tm="0">
                                          <p:val>
                                            <p:strVal val="#ppt_x"/>
                                          </p:val>
                                        </p:tav>
                                        <p:tav tm="100000">
                                          <p:val>
                                            <p:strVal val="#ppt_x"/>
                                          </p:val>
                                        </p:tav>
                                      </p:tavLst>
                                    </p:anim>
                                    <p:anim calcmode="lin" valueType="num">
                                      <p:cBhvr additive="base">
                                        <p:cTn id="126" dur="500" fill="hold"/>
                                        <p:tgtEl>
                                          <p:spTgt spid="1048781"/>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1048782"/>
                                        </p:tgtEl>
                                        <p:attrNameLst>
                                          <p:attrName>style.visibility</p:attrName>
                                        </p:attrNameLst>
                                      </p:cBhvr>
                                      <p:to>
                                        <p:strVal val="visible"/>
                                      </p:to>
                                    </p:set>
                                    <p:anim calcmode="lin" valueType="num">
                                      <p:cBhvr additive="base">
                                        <p:cTn id="129" dur="500" fill="hold"/>
                                        <p:tgtEl>
                                          <p:spTgt spid="1048782"/>
                                        </p:tgtEl>
                                        <p:attrNameLst>
                                          <p:attrName>ppt_x</p:attrName>
                                        </p:attrNameLst>
                                      </p:cBhvr>
                                      <p:tavLst>
                                        <p:tav tm="0">
                                          <p:val>
                                            <p:strVal val="#ppt_x"/>
                                          </p:val>
                                        </p:tav>
                                        <p:tav tm="100000">
                                          <p:val>
                                            <p:strVal val="#ppt_x"/>
                                          </p:val>
                                        </p:tav>
                                      </p:tavLst>
                                    </p:anim>
                                    <p:anim calcmode="lin" valueType="num">
                                      <p:cBhvr additive="base">
                                        <p:cTn id="130" dur="500" fill="hold"/>
                                        <p:tgtEl>
                                          <p:spTgt spid="1048782"/>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1048786"/>
                                        </p:tgtEl>
                                        <p:attrNameLst>
                                          <p:attrName>style.visibility</p:attrName>
                                        </p:attrNameLst>
                                      </p:cBhvr>
                                      <p:to>
                                        <p:strVal val="visible"/>
                                      </p:to>
                                    </p:set>
                                    <p:anim calcmode="lin" valueType="num">
                                      <p:cBhvr additive="base">
                                        <p:cTn id="133" dur="500" fill="hold"/>
                                        <p:tgtEl>
                                          <p:spTgt spid="1048786"/>
                                        </p:tgtEl>
                                        <p:attrNameLst>
                                          <p:attrName>ppt_x</p:attrName>
                                        </p:attrNameLst>
                                      </p:cBhvr>
                                      <p:tavLst>
                                        <p:tav tm="0">
                                          <p:val>
                                            <p:strVal val="#ppt_x"/>
                                          </p:val>
                                        </p:tav>
                                        <p:tav tm="100000">
                                          <p:val>
                                            <p:strVal val="#ppt_x"/>
                                          </p:val>
                                        </p:tav>
                                      </p:tavLst>
                                    </p:anim>
                                    <p:anim calcmode="lin" valueType="num">
                                      <p:cBhvr additive="base">
                                        <p:cTn id="134" dur="500" fill="hold"/>
                                        <p:tgtEl>
                                          <p:spTgt spid="1048786"/>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1048787"/>
                                        </p:tgtEl>
                                        <p:attrNameLst>
                                          <p:attrName>style.visibility</p:attrName>
                                        </p:attrNameLst>
                                      </p:cBhvr>
                                      <p:to>
                                        <p:strVal val="visible"/>
                                      </p:to>
                                    </p:set>
                                    <p:anim calcmode="lin" valueType="num">
                                      <p:cBhvr additive="base">
                                        <p:cTn id="137" dur="500" fill="hold"/>
                                        <p:tgtEl>
                                          <p:spTgt spid="1048787"/>
                                        </p:tgtEl>
                                        <p:attrNameLst>
                                          <p:attrName>ppt_x</p:attrName>
                                        </p:attrNameLst>
                                      </p:cBhvr>
                                      <p:tavLst>
                                        <p:tav tm="0">
                                          <p:val>
                                            <p:strVal val="#ppt_x"/>
                                          </p:val>
                                        </p:tav>
                                        <p:tav tm="100000">
                                          <p:val>
                                            <p:strVal val="#ppt_x"/>
                                          </p:val>
                                        </p:tav>
                                      </p:tavLst>
                                    </p:anim>
                                    <p:anim calcmode="lin" valueType="num">
                                      <p:cBhvr additive="base">
                                        <p:cTn id="138" dur="500" fill="hold"/>
                                        <p:tgtEl>
                                          <p:spTgt spid="1048787"/>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1048788"/>
                                        </p:tgtEl>
                                        <p:attrNameLst>
                                          <p:attrName>style.visibility</p:attrName>
                                        </p:attrNameLst>
                                      </p:cBhvr>
                                      <p:to>
                                        <p:strVal val="visible"/>
                                      </p:to>
                                    </p:set>
                                    <p:anim calcmode="lin" valueType="num">
                                      <p:cBhvr additive="base">
                                        <p:cTn id="141" dur="500" fill="hold"/>
                                        <p:tgtEl>
                                          <p:spTgt spid="1048788"/>
                                        </p:tgtEl>
                                        <p:attrNameLst>
                                          <p:attrName>ppt_x</p:attrName>
                                        </p:attrNameLst>
                                      </p:cBhvr>
                                      <p:tavLst>
                                        <p:tav tm="0">
                                          <p:val>
                                            <p:strVal val="#ppt_x"/>
                                          </p:val>
                                        </p:tav>
                                        <p:tav tm="100000">
                                          <p:val>
                                            <p:strVal val="#ppt_x"/>
                                          </p:val>
                                        </p:tav>
                                      </p:tavLst>
                                    </p:anim>
                                    <p:anim calcmode="lin" valueType="num">
                                      <p:cBhvr additive="base">
                                        <p:cTn id="142" dur="500" fill="hold"/>
                                        <p:tgtEl>
                                          <p:spTgt spid="1048788"/>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1048806"/>
                                        </p:tgtEl>
                                        <p:attrNameLst>
                                          <p:attrName>style.visibility</p:attrName>
                                        </p:attrNameLst>
                                      </p:cBhvr>
                                      <p:to>
                                        <p:strVal val="visible"/>
                                      </p:to>
                                    </p:set>
                                    <p:anim calcmode="lin" valueType="num">
                                      <p:cBhvr additive="base">
                                        <p:cTn id="145" dur="500" fill="hold"/>
                                        <p:tgtEl>
                                          <p:spTgt spid="1048806"/>
                                        </p:tgtEl>
                                        <p:attrNameLst>
                                          <p:attrName>ppt_x</p:attrName>
                                        </p:attrNameLst>
                                      </p:cBhvr>
                                      <p:tavLst>
                                        <p:tav tm="0">
                                          <p:val>
                                            <p:strVal val="#ppt_x"/>
                                          </p:val>
                                        </p:tav>
                                        <p:tav tm="100000">
                                          <p:val>
                                            <p:strVal val="#ppt_x"/>
                                          </p:val>
                                        </p:tav>
                                      </p:tavLst>
                                    </p:anim>
                                    <p:anim calcmode="lin" valueType="num">
                                      <p:cBhvr additive="base">
                                        <p:cTn id="146" dur="500" fill="hold"/>
                                        <p:tgtEl>
                                          <p:spTgt spid="1048806"/>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1048807"/>
                                        </p:tgtEl>
                                        <p:attrNameLst>
                                          <p:attrName>style.visibility</p:attrName>
                                        </p:attrNameLst>
                                      </p:cBhvr>
                                      <p:to>
                                        <p:strVal val="visible"/>
                                      </p:to>
                                    </p:set>
                                    <p:anim calcmode="lin" valueType="num">
                                      <p:cBhvr additive="base">
                                        <p:cTn id="149" dur="500" fill="hold"/>
                                        <p:tgtEl>
                                          <p:spTgt spid="1048807"/>
                                        </p:tgtEl>
                                        <p:attrNameLst>
                                          <p:attrName>ppt_x</p:attrName>
                                        </p:attrNameLst>
                                      </p:cBhvr>
                                      <p:tavLst>
                                        <p:tav tm="0">
                                          <p:val>
                                            <p:strVal val="#ppt_x"/>
                                          </p:val>
                                        </p:tav>
                                        <p:tav tm="100000">
                                          <p:val>
                                            <p:strVal val="#ppt_x"/>
                                          </p:val>
                                        </p:tav>
                                      </p:tavLst>
                                    </p:anim>
                                    <p:anim calcmode="lin" valueType="num">
                                      <p:cBhvr additive="base">
                                        <p:cTn id="150" dur="500" fill="hold"/>
                                        <p:tgtEl>
                                          <p:spTgt spid="1048807"/>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1048808"/>
                                        </p:tgtEl>
                                        <p:attrNameLst>
                                          <p:attrName>style.visibility</p:attrName>
                                        </p:attrNameLst>
                                      </p:cBhvr>
                                      <p:to>
                                        <p:strVal val="visible"/>
                                      </p:to>
                                    </p:set>
                                    <p:anim calcmode="lin" valueType="num">
                                      <p:cBhvr additive="base">
                                        <p:cTn id="153" dur="500" fill="hold"/>
                                        <p:tgtEl>
                                          <p:spTgt spid="1048808"/>
                                        </p:tgtEl>
                                        <p:attrNameLst>
                                          <p:attrName>ppt_x</p:attrName>
                                        </p:attrNameLst>
                                      </p:cBhvr>
                                      <p:tavLst>
                                        <p:tav tm="0">
                                          <p:val>
                                            <p:strVal val="#ppt_x"/>
                                          </p:val>
                                        </p:tav>
                                        <p:tav tm="100000">
                                          <p:val>
                                            <p:strVal val="#ppt_x"/>
                                          </p:val>
                                        </p:tav>
                                      </p:tavLst>
                                    </p:anim>
                                    <p:anim calcmode="lin" valueType="num">
                                      <p:cBhvr additive="base">
                                        <p:cTn id="154" dur="500" fill="hold"/>
                                        <p:tgtEl>
                                          <p:spTgt spid="1048808"/>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1048817"/>
                                        </p:tgtEl>
                                        <p:attrNameLst>
                                          <p:attrName>style.visibility</p:attrName>
                                        </p:attrNameLst>
                                      </p:cBhvr>
                                      <p:to>
                                        <p:strVal val="visible"/>
                                      </p:to>
                                    </p:set>
                                    <p:anim calcmode="lin" valueType="num">
                                      <p:cBhvr additive="base">
                                        <p:cTn id="157" dur="500" fill="hold"/>
                                        <p:tgtEl>
                                          <p:spTgt spid="1048817"/>
                                        </p:tgtEl>
                                        <p:attrNameLst>
                                          <p:attrName>ppt_x</p:attrName>
                                        </p:attrNameLst>
                                      </p:cBhvr>
                                      <p:tavLst>
                                        <p:tav tm="0">
                                          <p:val>
                                            <p:strVal val="#ppt_x"/>
                                          </p:val>
                                        </p:tav>
                                        <p:tav tm="100000">
                                          <p:val>
                                            <p:strVal val="#ppt_x"/>
                                          </p:val>
                                        </p:tav>
                                      </p:tavLst>
                                    </p:anim>
                                    <p:anim calcmode="lin" valueType="num">
                                      <p:cBhvr additive="base">
                                        <p:cTn id="158" dur="500" fill="hold"/>
                                        <p:tgtEl>
                                          <p:spTgt spid="1048817"/>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1048818"/>
                                        </p:tgtEl>
                                        <p:attrNameLst>
                                          <p:attrName>style.visibility</p:attrName>
                                        </p:attrNameLst>
                                      </p:cBhvr>
                                      <p:to>
                                        <p:strVal val="visible"/>
                                      </p:to>
                                    </p:set>
                                    <p:anim calcmode="lin" valueType="num">
                                      <p:cBhvr additive="base">
                                        <p:cTn id="161" dur="500" fill="hold"/>
                                        <p:tgtEl>
                                          <p:spTgt spid="1048818"/>
                                        </p:tgtEl>
                                        <p:attrNameLst>
                                          <p:attrName>ppt_x</p:attrName>
                                        </p:attrNameLst>
                                      </p:cBhvr>
                                      <p:tavLst>
                                        <p:tav tm="0">
                                          <p:val>
                                            <p:strVal val="#ppt_x"/>
                                          </p:val>
                                        </p:tav>
                                        <p:tav tm="100000">
                                          <p:val>
                                            <p:strVal val="#ppt_x"/>
                                          </p:val>
                                        </p:tav>
                                      </p:tavLst>
                                    </p:anim>
                                    <p:anim calcmode="lin" valueType="num">
                                      <p:cBhvr additive="base">
                                        <p:cTn id="162" dur="500" fill="hold"/>
                                        <p:tgtEl>
                                          <p:spTgt spid="1048818"/>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1048819"/>
                                        </p:tgtEl>
                                        <p:attrNameLst>
                                          <p:attrName>style.visibility</p:attrName>
                                        </p:attrNameLst>
                                      </p:cBhvr>
                                      <p:to>
                                        <p:strVal val="visible"/>
                                      </p:to>
                                    </p:set>
                                    <p:anim calcmode="lin" valueType="num">
                                      <p:cBhvr additive="base">
                                        <p:cTn id="165" dur="500" fill="hold"/>
                                        <p:tgtEl>
                                          <p:spTgt spid="1048819"/>
                                        </p:tgtEl>
                                        <p:attrNameLst>
                                          <p:attrName>ppt_x</p:attrName>
                                        </p:attrNameLst>
                                      </p:cBhvr>
                                      <p:tavLst>
                                        <p:tav tm="0">
                                          <p:val>
                                            <p:strVal val="#ppt_x"/>
                                          </p:val>
                                        </p:tav>
                                        <p:tav tm="100000">
                                          <p:val>
                                            <p:strVal val="#ppt_x"/>
                                          </p:val>
                                        </p:tav>
                                      </p:tavLst>
                                    </p:anim>
                                    <p:anim calcmode="lin" valueType="num">
                                      <p:cBhvr additive="base">
                                        <p:cTn id="166" dur="500" fill="hold"/>
                                        <p:tgtEl>
                                          <p:spTgt spid="1048819"/>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1048820"/>
                                        </p:tgtEl>
                                        <p:attrNameLst>
                                          <p:attrName>style.visibility</p:attrName>
                                        </p:attrNameLst>
                                      </p:cBhvr>
                                      <p:to>
                                        <p:strVal val="visible"/>
                                      </p:to>
                                    </p:set>
                                    <p:anim calcmode="lin" valueType="num">
                                      <p:cBhvr additive="base">
                                        <p:cTn id="169" dur="500" fill="hold"/>
                                        <p:tgtEl>
                                          <p:spTgt spid="1048820"/>
                                        </p:tgtEl>
                                        <p:attrNameLst>
                                          <p:attrName>ppt_x</p:attrName>
                                        </p:attrNameLst>
                                      </p:cBhvr>
                                      <p:tavLst>
                                        <p:tav tm="0">
                                          <p:val>
                                            <p:strVal val="#ppt_x"/>
                                          </p:val>
                                        </p:tav>
                                        <p:tav tm="100000">
                                          <p:val>
                                            <p:strVal val="#ppt_x"/>
                                          </p:val>
                                        </p:tav>
                                      </p:tavLst>
                                    </p:anim>
                                    <p:anim calcmode="lin" valueType="num">
                                      <p:cBhvr additive="base">
                                        <p:cTn id="170" dur="500" fill="hold"/>
                                        <p:tgtEl>
                                          <p:spTgt spid="1048820"/>
                                        </p:tgtEl>
                                        <p:attrNameLst>
                                          <p:attrName>ppt_y</p:attrName>
                                        </p:attrNameLst>
                                      </p:cBhvr>
                                      <p:tavLst>
                                        <p:tav tm="0">
                                          <p:val>
                                            <p:strVal val="1+#ppt_h/2"/>
                                          </p:val>
                                        </p:tav>
                                        <p:tav tm="100000">
                                          <p:val>
                                            <p:strVal val="#ppt_y"/>
                                          </p:val>
                                        </p:tav>
                                      </p:tavLst>
                                    </p:anim>
                                  </p:childTnLst>
                                </p:cTn>
                              </p:par>
                              <p:par>
                                <p:cTn id="171" presetID="2" presetClass="entr" presetSubtype="4" fill="hold" grpId="0" nodeType="withEffect">
                                  <p:stCondLst>
                                    <p:cond delay="0"/>
                                  </p:stCondLst>
                                  <p:childTnLst>
                                    <p:set>
                                      <p:cBhvr>
                                        <p:cTn id="172" dur="1" fill="hold">
                                          <p:stCondLst>
                                            <p:cond delay="0"/>
                                          </p:stCondLst>
                                        </p:cTn>
                                        <p:tgtEl>
                                          <p:spTgt spid="1048821"/>
                                        </p:tgtEl>
                                        <p:attrNameLst>
                                          <p:attrName>style.visibility</p:attrName>
                                        </p:attrNameLst>
                                      </p:cBhvr>
                                      <p:to>
                                        <p:strVal val="visible"/>
                                      </p:to>
                                    </p:set>
                                    <p:anim calcmode="lin" valueType="num">
                                      <p:cBhvr additive="base">
                                        <p:cTn id="173" dur="500" fill="hold"/>
                                        <p:tgtEl>
                                          <p:spTgt spid="1048821"/>
                                        </p:tgtEl>
                                        <p:attrNameLst>
                                          <p:attrName>ppt_x</p:attrName>
                                        </p:attrNameLst>
                                      </p:cBhvr>
                                      <p:tavLst>
                                        <p:tav tm="0">
                                          <p:val>
                                            <p:strVal val="#ppt_x"/>
                                          </p:val>
                                        </p:tav>
                                        <p:tav tm="100000">
                                          <p:val>
                                            <p:strVal val="#ppt_x"/>
                                          </p:val>
                                        </p:tav>
                                      </p:tavLst>
                                    </p:anim>
                                    <p:anim calcmode="lin" valueType="num">
                                      <p:cBhvr additive="base">
                                        <p:cTn id="174" dur="500" fill="hold"/>
                                        <p:tgtEl>
                                          <p:spTgt spid="1048821"/>
                                        </p:tgtEl>
                                        <p:attrNameLst>
                                          <p:attrName>ppt_y</p:attrName>
                                        </p:attrNameLst>
                                      </p:cBhvr>
                                      <p:tavLst>
                                        <p:tav tm="0">
                                          <p:val>
                                            <p:strVal val="1+#ppt_h/2"/>
                                          </p:val>
                                        </p:tav>
                                        <p:tav tm="100000">
                                          <p:val>
                                            <p:strVal val="#ppt_y"/>
                                          </p:val>
                                        </p:tav>
                                      </p:tavLst>
                                    </p:anim>
                                  </p:childTnLst>
                                </p:cTn>
                              </p:par>
                              <p:par>
                                <p:cTn id="175" presetID="2" presetClass="entr" presetSubtype="4" fill="hold" nodeType="withEffect">
                                  <p:stCondLst>
                                    <p:cond delay="0"/>
                                  </p:stCondLst>
                                  <p:childTnLst>
                                    <p:set>
                                      <p:cBhvr>
                                        <p:cTn id="176" dur="1" fill="hold">
                                          <p:stCondLst>
                                            <p:cond delay="0"/>
                                          </p:stCondLst>
                                        </p:cTn>
                                        <p:tgtEl>
                                          <p:spTgt spid="4194315"/>
                                        </p:tgtEl>
                                        <p:attrNameLst>
                                          <p:attrName>style.visibility</p:attrName>
                                        </p:attrNameLst>
                                      </p:cBhvr>
                                      <p:to>
                                        <p:strVal val="visible"/>
                                      </p:to>
                                    </p:set>
                                    <p:anim calcmode="lin" valueType="num">
                                      <p:cBhvr additive="base">
                                        <p:cTn id="177" dur="500" fill="hold"/>
                                        <p:tgtEl>
                                          <p:spTgt spid="4194315"/>
                                        </p:tgtEl>
                                        <p:attrNameLst>
                                          <p:attrName>ppt_x</p:attrName>
                                        </p:attrNameLst>
                                      </p:cBhvr>
                                      <p:tavLst>
                                        <p:tav tm="0">
                                          <p:val>
                                            <p:strVal val="#ppt_x"/>
                                          </p:val>
                                        </p:tav>
                                        <p:tav tm="100000">
                                          <p:val>
                                            <p:strVal val="#ppt_x"/>
                                          </p:val>
                                        </p:tav>
                                      </p:tavLst>
                                    </p:anim>
                                    <p:anim calcmode="lin" valueType="num">
                                      <p:cBhvr additive="base">
                                        <p:cTn id="178" dur="500" fill="hold"/>
                                        <p:tgtEl>
                                          <p:spTgt spid="4194315"/>
                                        </p:tgtEl>
                                        <p:attrNameLst>
                                          <p:attrName>ppt_y</p:attrName>
                                        </p:attrNameLst>
                                      </p:cBhvr>
                                      <p:tavLst>
                                        <p:tav tm="0">
                                          <p:val>
                                            <p:strVal val="1+#ppt_h/2"/>
                                          </p:val>
                                        </p:tav>
                                        <p:tav tm="100000">
                                          <p:val>
                                            <p:strVal val="#ppt_y"/>
                                          </p:val>
                                        </p:tav>
                                      </p:tavLst>
                                    </p:anim>
                                  </p:childTnLst>
                                </p:cTn>
                              </p:par>
                              <p:par>
                                <p:cTn id="179" presetID="2" presetClass="entr" presetSubtype="4" fill="hold" nodeType="withEffect">
                                  <p:stCondLst>
                                    <p:cond delay="0"/>
                                  </p:stCondLst>
                                  <p:childTnLst>
                                    <p:set>
                                      <p:cBhvr>
                                        <p:cTn id="180" dur="1" fill="hold">
                                          <p:stCondLst>
                                            <p:cond delay="0"/>
                                          </p:stCondLst>
                                        </p:cTn>
                                        <p:tgtEl>
                                          <p:spTgt spid="4194316"/>
                                        </p:tgtEl>
                                        <p:attrNameLst>
                                          <p:attrName>style.visibility</p:attrName>
                                        </p:attrNameLst>
                                      </p:cBhvr>
                                      <p:to>
                                        <p:strVal val="visible"/>
                                      </p:to>
                                    </p:set>
                                    <p:anim calcmode="lin" valueType="num">
                                      <p:cBhvr additive="base">
                                        <p:cTn id="181" dur="500" fill="hold"/>
                                        <p:tgtEl>
                                          <p:spTgt spid="4194316"/>
                                        </p:tgtEl>
                                        <p:attrNameLst>
                                          <p:attrName>ppt_x</p:attrName>
                                        </p:attrNameLst>
                                      </p:cBhvr>
                                      <p:tavLst>
                                        <p:tav tm="0">
                                          <p:val>
                                            <p:strVal val="#ppt_x"/>
                                          </p:val>
                                        </p:tav>
                                        <p:tav tm="100000">
                                          <p:val>
                                            <p:strVal val="#ppt_x"/>
                                          </p:val>
                                        </p:tav>
                                      </p:tavLst>
                                    </p:anim>
                                    <p:anim calcmode="lin" valueType="num">
                                      <p:cBhvr additive="base">
                                        <p:cTn id="182" dur="500" fill="hold"/>
                                        <p:tgtEl>
                                          <p:spTgt spid="4194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72" grpId="0" animBg="1"/>
      <p:bldP spid="1048773" grpId="0" animBg="1"/>
      <p:bldP spid="1048774" grpId="0" animBg="1"/>
      <p:bldP spid="1048775" grpId="0" animBg="1"/>
      <p:bldP spid="1048776" grpId="0" animBg="1"/>
      <p:bldP spid="1048777" grpId="0" animBg="1"/>
      <p:bldP spid="1048778" grpId="0" animBg="1"/>
      <p:bldP spid="1048779" grpId="0" animBg="1"/>
      <p:bldP spid="1048780" grpId="0" animBg="1"/>
      <p:bldP spid="1048781" grpId="0" animBg="1"/>
      <p:bldP spid="1048782" grpId="0" animBg="1"/>
      <p:bldP spid="1048783" grpId="0" animBg="1"/>
      <p:bldP spid="1048784" grpId="0" animBg="1"/>
      <p:bldP spid="1048785" grpId="0" animBg="1"/>
      <p:bldP spid="1048786" grpId="0" animBg="1"/>
      <p:bldP spid="1048787" grpId="0" animBg="1"/>
      <p:bldP spid="1048788" grpId="0" animBg="1"/>
      <p:bldP spid="1048789" grpId="0" animBg="1"/>
      <p:bldP spid="1048790" grpId="0" animBg="1"/>
      <p:bldP spid="1048805" grpId="0" animBg="1"/>
      <p:bldP spid="1048806" grpId="0" animBg="1"/>
      <p:bldP spid="1048807" grpId="0" animBg="1"/>
      <p:bldP spid="1048808" grpId="0" animBg="1"/>
      <p:bldP spid="1048809" grpId="0" animBg="1"/>
      <p:bldP spid="1048810" grpId="0" animBg="1"/>
      <p:bldP spid="1048811" grpId="0"/>
      <p:bldP spid="1048812" grpId="0"/>
      <p:bldP spid="1048813" grpId="0"/>
      <p:bldP spid="1048814" grpId="0"/>
      <p:bldP spid="1048815" grpId="0"/>
      <p:bldP spid="1048816" grpId="0"/>
      <p:bldP spid="1048817" grpId="0"/>
      <p:bldP spid="1048818" grpId="0"/>
      <p:bldP spid="1048819" grpId="0"/>
      <p:bldP spid="1048820" grpId="0"/>
      <p:bldP spid="10488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5" name="圆角矩形 75"/>
          <p:cNvSpPr/>
          <p:nvPr/>
        </p:nvSpPr>
        <p:spPr>
          <a:xfrm flipV="1">
            <a:off x="3101249" y="4281222"/>
            <a:ext cx="5042535" cy="607060"/>
          </a:xfrm>
          <a:prstGeom prst="roundRect">
            <a:avLst>
              <a:gd name="adj" fmla="val 50000"/>
            </a:avLst>
          </a:prstGeom>
          <a:solidFill>
            <a:srgbClr val="F2942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97186" name="图片 1"/>
          <p:cNvPicPr>
            <a:picLocks noChangeAspect="1"/>
          </p:cNvPicPr>
          <p:nvPr/>
        </p:nvPicPr>
        <p:blipFill>
          <a:blip r:embed="rId1"/>
          <a:stretch>
            <a:fillRect/>
          </a:stretch>
        </p:blipFill>
        <p:spPr>
          <a:xfrm>
            <a:off x="2349" y="-11741"/>
            <a:ext cx="12192826" cy="1006539"/>
          </a:xfrm>
          <a:prstGeom prst="rect">
            <a:avLst/>
          </a:prstGeom>
        </p:spPr>
      </p:pic>
      <p:sp>
        <p:nvSpPr>
          <p:cNvPr id="1048826" name="标题 3"/>
          <p:cNvSpPr txBox="1"/>
          <p:nvPr/>
        </p:nvSpPr>
        <p:spPr>
          <a:xfrm>
            <a:off x="408955" y="66427"/>
            <a:ext cx="3456384" cy="5542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a:solidFill>
                  <a:schemeClr val="bg1"/>
                </a:solidFill>
                <a:latin typeface="微软雅黑" panose="020B0503020204020204" pitchFamily="34" charset="-122"/>
                <a:ea typeface="微软雅黑" panose="020B0503020204020204" pitchFamily="34" charset="-122"/>
              </a:rPr>
              <a:t>回归模型</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048827" name="矩形 3"/>
          <p:cNvSpPr/>
          <p:nvPr/>
        </p:nvSpPr>
        <p:spPr>
          <a:xfrm>
            <a:off x="-23093" y="6813376"/>
            <a:ext cx="12218268" cy="72008"/>
          </a:xfrm>
          <a:prstGeom prst="rect">
            <a:avLst/>
          </a:prstGeom>
          <a:solidFill>
            <a:srgbClr val="F29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828" name="圆角矩形 4"/>
          <p:cNvSpPr/>
          <p:nvPr/>
        </p:nvSpPr>
        <p:spPr>
          <a:xfrm>
            <a:off x="2209155" y="2370970"/>
            <a:ext cx="5988242" cy="589922"/>
          </a:xfrm>
          <a:prstGeom prst="roundRect">
            <a:avLst>
              <a:gd name="adj" fmla="val 50000"/>
            </a:avLst>
          </a:prstGeom>
          <a:solidFill>
            <a:schemeClr val="bg1">
              <a:lumMod val="5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829" name="椭圆 5"/>
          <p:cNvSpPr/>
          <p:nvPr/>
        </p:nvSpPr>
        <p:spPr>
          <a:xfrm>
            <a:off x="7331432" y="2348880"/>
            <a:ext cx="634103" cy="634102"/>
          </a:xfrm>
          <a:prstGeom prst="ellipse">
            <a:avLst/>
          </a:prstGeom>
          <a:solidFill>
            <a:schemeClr val="bg1">
              <a:lumMod val="95000"/>
            </a:schemeClr>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1048830" name="矩形 6"/>
          <p:cNvSpPr/>
          <p:nvPr/>
        </p:nvSpPr>
        <p:spPr>
          <a:xfrm>
            <a:off x="4557811" y="2481781"/>
            <a:ext cx="2446020" cy="368300"/>
          </a:xfrm>
          <a:prstGeom prst="rect">
            <a:avLst/>
          </a:prstGeom>
        </p:spPr>
        <p:txBody>
          <a:bodyPr wrap="non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RMSE，即均方根误差</a:t>
            </a:r>
            <a:endParaRPr lang="zh-CN" altLang="en-US"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48831" name="圆角矩形 7"/>
          <p:cNvSpPr/>
          <p:nvPr/>
        </p:nvSpPr>
        <p:spPr>
          <a:xfrm>
            <a:off x="2209155" y="3002909"/>
            <a:ext cx="5988242" cy="589922"/>
          </a:xfrm>
          <a:prstGeom prst="roundRect">
            <a:avLst>
              <a:gd name="adj" fmla="val 50000"/>
            </a:avLst>
          </a:prstGeom>
          <a:solidFill>
            <a:srgbClr val="F2942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832" name="椭圆 8"/>
          <p:cNvSpPr/>
          <p:nvPr/>
        </p:nvSpPr>
        <p:spPr>
          <a:xfrm>
            <a:off x="7331432" y="2980819"/>
            <a:ext cx="634103" cy="634102"/>
          </a:xfrm>
          <a:prstGeom prst="ellipse">
            <a:avLst/>
          </a:prstGeom>
          <a:solidFill>
            <a:schemeClr val="bg1">
              <a:lumMod val="95000"/>
            </a:schemeClr>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1048833" name="矩形 9"/>
          <p:cNvSpPr/>
          <p:nvPr/>
        </p:nvSpPr>
        <p:spPr>
          <a:xfrm>
            <a:off x="4751803" y="3113720"/>
            <a:ext cx="2058035" cy="368300"/>
          </a:xfrm>
          <a:prstGeom prst="rect">
            <a:avLst/>
          </a:prstGeom>
        </p:spPr>
        <p:txBody>
          <a:bodyPr wrap="non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MSE，即均方误差</a:t>
            </a:r>
            <a:endParaRPr lang="zh-CN" altLang="en-US"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48834" name="圆角矩形 10"/>
          <p:cNvSpPr/>
          <p:nvPr/>
        </p:nvSpPr>
        <p:spPr>
          <a:xfrm>
            <a:off x="2216775" y="3668847"/>
            <a:ext cx="5988242" cy="589922"/>
          </a:xfrm>
          <a:prstGeom prst="roundRect">
            <a:avLst>
              <a:gd name="adj" fmla="val 50000"/>
            </a:avLst>
          </a:prstGeom>
          <a:solidFill>
            <a:schemeClr val="bg1">
              <a:lumMod val="5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835" name="椭圆 11"/>
          <p:cNvSpPr/>
          <p:nvPr/>
        </p:nvSpPr>
        <p:spPr>
          <a:xfrm>
            <a:off x="7331432" y="3645024"/>
            <a:ext cx="634103" cy="634102"/>
          </a:xfrm>
          <a:prstGeom prst="ellipse">
            <a:avLst/>
          </a:prstGeom>
          <a:solidFill>
            <a:schemeClr val="bg1">
              <a:lumMod val="95000"/>
            </a:schemeClr>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1048836" name="圆角矩形 13"/>
          <p:cNvSpPr/>
          <p:nvPr/>
        </p:nvSpPr>
        <p:spPr>
          <a:xfrm>
            <a:off x="2216841" y="1742474"/>
            <a:ext cx="5988242" cy="589922"/>
          </a:xfrm>
          <a:prstGeom prst="roundRect">
            <a:avLst>
              <a:gd name="adj" fmla="val 50000"/>
            </a:avLst>
          </a:prstGeom>
          <a:solidFill>
            <a:srgbClr val="F2942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837" name="椭圆 41"/>
          <p:cNvSpPr/>
          <p:nvPr/>
        </p:nvSpPr>
        <p:spPr>
          <a:xfrm>
            <a:off x="7331432" y="1720677"/>
            <a:ext cx="634103" cy="634102"/>
          </a:xfrm>
          <a:prstGeom prst="ellipse">
            <a:avLst/>
          </a:prstGeom>
          <a:solidFill>
            <a:schemeClr val="bg1">
              <a:lumMod val="95000"/>
            </a:schemeClr>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grpSp>
        <p:nvGrpSpPr>
          <p:cNvPr id="110" name="组合 42"/>
          <p:cNvGrpSpPr/>
          <p:nvPr/>
        </p:nvGrpSpPr>
        <p:grpSpPr>
          <a:xfrm>
            <a:off x="7553806" y="1913508"/>
            <a:ext cx="189354" cy="239145"/>
            <a:chOff x="7323138" y="376238"/>
            <a:chExt cx="398462" cy="503238"/>
          </a:xfrm>
          <a:solidFill>
            <a:srgbClr val="405665"/>
          </a:solidFill>
        </p:grpSpPr>
        <p:sp>
          <p:nvSpPr>
            <p:cNvPr id="1048838" name="Freeform 263"/>
            <p:cNvSpPr/>
            <p:nvPr/>
          </p:nvSpPr>
          <p:spPr bwMode="auto">
            <a:xfrm>
              <a:off x="7562850" y="530226"/>
              <a:ext cx="158750" cy="134938"/>
            </a:xfrm>
            <a:custGeom>
              <a:avLst/>
              <a:gdLst>
                <a:gd name="T0" fmla="*/ 33 w 42"/>
                <a:gd name="T1" fmla="*/ 0 h 36"/>
                <a:gd name="T2" fmla="*/ 0 w 42"/>
                <a:gd name="T3" fmla="*/ 0 h 36"/>
                <a:gd name="T4" fmla="*/ 0 w 42"/>
                <a:gd name="T5" fmla="*/ 36 h 36"/>
                <a:gd name="T6" fmla="*/ 42 w 42"/>
                <a:gd name="T7" fmla="*/ 36 h 36"/>
                <a:gd name="T8" fmla="*/ 42 w 42"/>
                <a:gd name="T9" fmla="*/ 10 h 36"/>
                <a:gd name="T10" fmla="*/ 33 w 42"/>
                <a:gd name="T11" fmla="*/ 0 h 36"/>
              </a:gdLst>
              <a:ahLst/>
              <a:cxnLst>
                <a:cxn ang="0">
                  <a:pos x="T0" y="T1"/>
                </a:cxn>
                <a:cxn ang="0">
                  <a:pos x="T2" y="T3"/>
                </a:cxn>
                <a:cxn ang="0">
                  <a:pos x="T4" y="T5"/>
                </a:cxn>
                <a:cxn ang="0">
                  <a:pos x="T6" y="T7"/>
                </a:cxn>
                <a:cxn ang="0">
                  <a:pos x="T8" y="T9"/>
                </a:cxn>
                <a:cxn ang="0">
                  <a:pos x="T10" y="T11"/>
                </a:cxn>
              </a:cxnLst>
              <a:rect l="0" t="0" r="r" b="b"/>
              <a:pathLst>
                <a:path w="42" h="36">
                  <a:moveTo>
                    <a:pt x="33" y="0"/>
                  </a:moveTo>
                  <a:cubicBezTo>
                    <a:pt x="0" y="0"/>
                    <a:pt x="0" y="0"/>
                    <a:pt x="0" y="0"/>
                  </a:cubicBezTo>
                  <a:cubicBezTo>
                    <a:pt x="0" y="36"/>
                    <a:pt x="0" y="36"/>
                    <a:pt x="0" y="36"/>
                  </a:cubicBezTo>
                  <a:cubicBezTo>
                    <a:pt x="42" y="36"/>
                    <a:pt x="42" y="36"/>
                    <a:pt x="42" y="36"/>
                  </a:cubicBezTo>
                  <a:cubicBezTo>
                    <a:pt x="42" y="10"/>
                    <a:pt x="42" y="10"/>
                    <a:pt x="42" y="10"/>
                  </a:cubicBezTo>
                  <a:cubicBezTo>
                    <a:pt x="42" y="4"/>
                    <a:pt x="38" y="0"/>
                    <a:pt x="33" y="0"/>
                  </a:cubicBezTo>
                  <a:close/>
                </a:path>
              </a:pathLst>
            </a:custGeom>
            <a:grpFill/>
            <a:ln>
              <a:noFill/>
            </a:ln>
          </p:spPr>
          <p:txBody>
            <a:bodyPr vert="horz" wrap="square" lIns="91440" tIns="45720" rIns="91440" bIns="45720" numCol="1" anchor="t" anchorCtr="0" compatLnSpc="1"/>
            <a:lstStyle/>
            <a:p>
              <a:endParaRPr lang="en-US">
                <a:solidFill>
                  <a:prstClr val="black"/>
                </a:solidFill>
              </a:endParaRPr>
            </a:p>
          </p:txBody>
        </p:sp>
        <p:sp>
          <p:nvSpPr>
            <p:cNvPr id="1048839" name="Freeform 264"/>
            <p:cNvSpPr/>
            <p:nvPr/>
          </p:nvSpPr>
          <p:spPr bwMode="auto">
            <a:xfrm>
              <a:off x="7323138" y="530226"/>
              <a:ext cx="157163" cy="134938"/>
            </a:xfrm>
            <a:custGeom>
              <a:avLst/>
              <a:gdLst>
                <a:gd name="T0" fmla="*/ 0 w 42"/>
                <a:gd name="T1" fmla="*/ 10 h 36"/>
                <a:gd name="T2" fmla="*/ 0 w 42"/>
                <a:gd name="T3" fmla="*/ 36 h 36"/>
                <a:gd name="T4" fmla="*/ 42 w 42"/>
                <a:gd name="T5" fmla="*/ 36 h 36"/>
                <a:gd name="T6" fmla="*/ 42 w 42"/>
                <a:gd name="T7" fmla="*/ 0 h 36"/>
                <a:gd name="T8" fmla="*/ 9 w 42"/>
                <a:gd name="T9" fmla="*/ 0 h 36"/>
                <a:gd name="T10" fmla="*/ 0 w 42"/>
                <a:gd name="T11" fmla="*/ 10 h 36"/>
              </a:gdLst>
              <a:ahLst/>
              <a:cxnLst>
                <a:cxn ang="0">
                  <a:pos x="T0" y="T1"/>
                </a:cxn>
                <a:cxn ang="0">
                  <a:pos x="T2" y="T3"/>
                </a:cxn>
                <a:cxn ang="0">
                  <a:pos x="T4" y="T5"/>
                </a:cxn>
                <a:cxn ang="0">
                  <a:pos x="T6" y="T7"/>
                </a:cxn>
                <a:cxn ang="0">
                  <a:pos x="T8" y="T9"/>
                </a:cxn>
                <a:cxn ang="0">
                  <a:pos x="T10" y="T11"/>
                </a:cxn>
              </a:cxnLst>
              <a:rect l="0" t="0" r="r" b="b"/>
              <a:pathLst>
                <a:path w="42" h="36">
                  <a:moveTo>
                    <a:pt x="0" y="10"/>
                  </a:moveTo>
                  <a:cubicBezTo>
                    <a:pt x="0" y="36"/>
                    <a:pt x="0" y="36"/>
                    <a:pt x="0" y="36"/>
                  </a:cubicBezTo>
                  <a:cubicBezTo>
                    <a:pt x="42" y="36"/>
                    <a:pt x="42" y="36"/>
                    <a:pt x="42" y="36"/>
                  </a:cubicBezTo>
                  <a:cubicBezTo>
                    <a:pt x="42" y="0"/>
                    <a:pt x="42" y="0"/>
                    <a:pt x="42" y="0"/>
                  </a:cubicBezTo>
                  <a:cubicBezTo>
                    <a:pt x="9" y="0"/>
                    <a:pt x="9" y="0"/>
                    <a:pt x="9" y="0"/>
                  </a:cubicBezTo>
                  <a:cubicBezTo>
                    <a:pt x="4" y="0"/>
                    <a:pt x="0" y="4"/>
                    <a:pt x="0" y="10"/>
                  </a:cubicBezTo>
                  <a:close/>
                </a:path>
              </a:pathLst>
            </a:custGeom>
            <a:grpFill/>
            <a:ln>
              <a:noFill/>
            </a:ln>
          </p:spPr>
          <p:txBody>
            <a:bodyPr vert="horz" wrap="square" lIns="91440" tIns="45720" rIns="91440" bIns="45720" numCol="1" anchor="t" anchorCtr="0" compatLnSpc="1"/>
            <a:lstStyle/>
            <a:p>
              <a:endParaRPr lang="en-US">
                <a:solidFill>
                  <a:prstClr val="black"/>
                </a:solidFill>
              </a:endParaRPr>
            </a:p>
          </p:txBody>
        </p:sp>
        <p:sp>
          <p:nvSpPr>
            <p:cNvPr id="1048840" name="Freeform 265"/>
            <p:cNvSpPr/>
            <p:nvPr/>
          </p:nvSpPr>
          <p:spPr bwMode="auto">
            <a:xfrm>
              <a:off x="7562850" y="744538"/>
              <a:ext cx="158750" cy="134938"/>
            </a:xfrm>
            <a:custGeom>
              <a:avLst/>
              <a:gdLst>
                <a:gd name="T0" fmla="*/ 0 w 42"/>
                <a:gd name="T1" fmla="*/ 36 h 36"/>
                <a:gd name="T2" fmla="*/ 33 w 42"/>
                <a:gd name="T3" fmla="*/ 36 h 36"/>
                <a:gd name="T4" fmla="*/ 42 w 42"/>
                <a:gd name="T5" fmla="*/ 27 h 36"/>
                <a:gd name="T6" fmla="*/ 42 w 42"/>
                <a:gd name="T7" fmla="*/ 0 h 36"/>
                <a:gd name="T8" fmla="*/ 0 w 42"/>
                <a:gd name="T9" fmla="*/ 0 h 36"/>
                <a:gd name="T10" fmla="*/ 0 w 42"/>
                <a:gd name="T11" fmla="*/ 36 h 36"/>
              </a:gdLst>
              <a:ahLst/>
              <a:cxnLst>
                <a:cxn ang="0">
                  <a:pos x="T0" y="T1"/>
                </a:cxn>
                <a:cxn ang="0">
                  <a:pos x="T2" y="T3"/>
                </a:cxn>
                <a:cxn ang="0">
                  <a:pos x="T4" y="T5"/>
                </a:cxn>
                <a:cxn ang="0">
                  <a:pos x="T6" y="T7"/>
                </a:cxn>
                <a:cxn ang="0">
                  <a:pos x="T8" y="T9"/>
                </a:cxn>
                <a:cxn ang="0">
                  <a:pos x="T10" y="T11"/>
                </a:cxn>
              </a:cxnLst>
              <a:rect l="0" t="0" r="r" b="b"/>
              <a:pathLst>
                <a:path w="42" h="36">
                  <a:moveTo>
                    <a:pt x="0" y="36"/>
                  </a:moveTo>
                  <a:cubicBezTo>
                    <a:pt x="33" y="36"/>
                    <a:pt x="33" y="36"/>
                    <a:pt x="33" y="36"/>
                  </a:cubicBezTo>
                  <a:cubicBezTo>
                    <a:pt x="38" y="36"/>
                    <a:pt x="42" y="32"/>
                    <a:pt x="42" y="27"/>
                  </a:cubicBezTo>
                  <a:cubicBezTo>
                    <a:pt x="42" y="0"/>
                    <a:pt x="42" y="0"/>
                    <a:pt x="42" y="0"/>
                  </a:cubicBezTo>
                  <a:cubicBezTo>
                    <a:pt x="0" y="0"/>
                    <a:pt x="0" y="0"/>
                    <a:pt x="0" y="0"/>
                  </a:cubicBezTo>
                  <a:lnTo>
                    <a:pt x="0" y="36"/>
                  </a:lnTo>
                  <a:close/>
                </a:path>
              </a:pathLst>
            </a:custGeom>
            <a:grpFill/>
            <a:ln>
              <a:noFill/>
            </a:ln>
          </p:spPr>
          <p:txBody>
            <a:bodyPr vert="horz" wrap="square" lIns="91440" tIns="45720" rIns="91440" bIns="45720" numCol="1" anchor="t" anchorCtr="0" compatLnSpc="1"/>
            <a:lstStyle/>
            <a:p>
              <a:endParaRPr lang="en-US">
                <a:solidFill>
                  <a:prstClr val="black"/>
                </a:solidFill>
              </a:endParaRPr>
            </a:p>
          </p:txBody>
        </p:sp>
        <p:sp>
          <p:nvSpPr>
            <p:cNvPr id="1048841" name="Freeform 266"/>
            <p:cNvSpPr/>
            <p:nvPr/>
          </p:nvSpPr>
          <p:spPr bwMode="auto">
            <a:xfrm>
              <a:off x="7323138" y="744538"/>
              <a:ext cx="157163" cy="134938"/>
            </a:xfrm>
            <a:custGeom>
              <a:avLst/>
              <a:gdLst>
                <a:gd name="T0" fmla="*/ 0 w 42"/>
                <a:gd name="T1" fmla="*/ 27 h 36"/>
                <a:gd name="T2" fmla="*/ 9 w 42"/>
                <a:gd name="T3" fmla="*/ 36 h 36"/>
                <a:gd name="T4" fmla="*/ 42 w 42"/>
                <a:gd name="T5" fmla="*/ 36 h 36"/>
                <a:gd name="T6" fmla="*/ 42 w 42"/>
                <a:gd name="T7" fmla="*/ 0 h 36"/>
                <a:gd name="T8" fmla="*/ 0 w 42"/>
                <a:gd name="T9" fmla="*/ 0 h 36"/>
                <a:gd name="T10" fmla="*/ 0 w 42"/>
                <a:gd name="T11" fmla="*/ 27 h 36"/>
              </a:gdLst>
              <a:ahLst/>
              <a:cxnLst>
                <a:cxn ang="0">
                  <a:pos x="T0" y="T1"/>
                </a:cxn>
                <a:cxn ang="0">
                  <a:pos x="T2" y="T3"/>
                </a:cxn>
                <a:cxn ang="0">
                  <a:pos x="T4" y="T5"/>
                </a:cxn>
                <a:cxn ang="0">
                  <a:pos x="T6" y="T7"/>
                </a:cxn>
                <a:cxn ang="0">
                  <a:pos x="T8" y="T9"/>
                </a:cxn>
                <a:cxn ang="0">
                  <a:pos x="T10" y="T11"/>
                </a:cxn>
              </a:cxnLst>
              <a:rect l="0" t="0" r="r" b="b"/>
              <a:pathLst>
                <a:path w="42" h="36">
                  <a:moveTo>
                    <a:pt x="0" y="27"/>
                  </a:moveTo>
                  <a:cubicBezTo>
                    <a:pt x="0" y="32"/>
                    <a:pt x="4" y="36"/>
                    <a:pt x="9" y="36"/>
                  </a:cubicBezTo>
                  <a:cubicBezTo>
                    <a:pt x="42" y="36"/>
                    <a:pt x="42" y="36"/>
                    <a:pt x="42" y="36"/>
                  </a:cubicBezTo>
                  <a:cubicBezTo>
                    <a:pt x="42" y="0"/>
                    <a:pt x="42" y="0"/>
                    <a:pt x="42" y="0"/>
                  </a:cubicBezTo>
                  <a:cubicBezTo>
                    <a:pt x="0" y="0"/>
                    <a:pt x="0" y="0"/>
                    <a:pt x="0" y="0"/>
                  </a:cubicBezTo>
                  <a:lnTo>
                    <a:pt x="0" y="27"/>
                  </a:lnTo>
                  <a:close/>
                </a:path>
              </a:pathLst>
            </a:custGeom>
            <a:grpFill/>
            <a:ln>
              <a:noFill/>
            </a:ln>
          </p:spPr>
          <p:txBody>
            <a:bodyPr vert="horz" wrap="square" lIns="91440" tIns="45720" rIns="91440" bIns="45720" numCol="1" anchor="t" anchorCtr="0" compatLnSpc="1"/>
            <a:lstStyle/>
            <a:p>
              <a:endParaRPr lang="en-US">
                <a:solidFill>
                  <a:prstClr val="black"/>
                </a:solidFill>
              </a:endParaRPr>
            </a:p>
          </p:txBody>
        </p:sp>
        <p:sp>
          <p:nvSpPr>
            <p:cNvPr id="1048842" name="Freeform 267"/>
            <p:cNvSpPr>
              <a:spLocks noEditPoints="1"/>
            </p:cNvSpPr>
            <p:nvPr/>
          </p:nvSpPr>
          <p:spPr bwMode="auto">
            <a:xfrm>
              <a:off x="7342188" y="376238"/>
              <a:ext cx="360363" cy="142875"/>
            </a:xfrm>
            <a:custGeom>
              <a:avLst/>
              <a:gdLst>
                <a:gd name="T0" fmla="*/ 53 w 96"/>
                <a:gd name="T1" fmla="*/ 35 h 38"/>
                <a:gd name="T2" fmla="*/ 67 w 96"/>
                <a:gd name="T3" fmla="*/ 38 h 38"/>
                <a:gd name="T4" fmla="*/ 84 w 96"/>
                <a:gd name="T5" fmla="*/ 35 h 38"/>
                <a:gd name="T6" fmla="*/ 95 w 96"/>
                <a:gd name="T7" fmla="*/ 17 h 38"/>
                <a:gd name="T8" fmla="*/ 79 w 96"/>
                <a:gd name="T9" fmla="*/ 2 h 38"/>
                <a:gd name="T10" fmla="*/ 74 w 96"/>
                <a:gd name="T11" fmla="*/ 3 h 38"/>
                <a:gd name="T12" fmla="*/ 55 w 96"/>
                <a:gd name="T13" fmla="*/ 13 h 38"/>
                <a:gd name="T14" fmla="*/ 50 w 96"/>
                <a:gd name="T15" fmla="*/ 19 h 38"/>
                <a:gd name="T16" fmla="*/ 48 w 96"/>
                <a:gd name="T17" fmla="*/ 19 h 38"/>
                <a:gd name="T18" fmla="*/ 46 w 96"/>
                <a:gd name="T19" fmla="*/ 19 h 38"/>
                <a:gd name="T20" fmla="*/ 41 w 96"/>
                <a:gd name="T21" fmla="*/ 13 h 38"/>
                <a:gd name="T22" fmla="*/ 22 w 96"/>
                <a:gd name="T23" fmla="*/ 3 h 38"/>
                <a:gd name="T24" fmla="*/ 1 w 96"/>
                <a:gd name="T25" fmla="*/ 17 h 38"/>
                <a:gd name="T26" fmla="*/ 12 w 96"/>
                <a:gd name="T27" fmla="*/ 35 h 38"/>
                <a:gd name="T28" fmla="*/ 29 w 96"/>
                <a:gd name="T29" fmla="*/ 38 h 38"/>
                <a:gd name="T30" fmla="*/ 43 w 96"/>
                <a:gd name="T31" fmla="*/ 35 h 38"/>
                <a:gd name="T32" fmla="*/ 48 w 96"/>
                <a:gd name="T33" fmla="*/ 36 h 38"/>
                <a:gd name="T34" fmla="*/ 53 w 96"/>
                <a:gd name="T35" fmla="*/ 35 h 38"/>
                <a:gd name="T36" fmla="*/ 77 w 96"/>
                <a:gd name="T37" fmla="*/ 13 h 38"/>
                <a:gd name="T38" fmla="*/ 79 w 96"/>
                <a:gd name="T39" fmla="*/ 13 h 38"/>
                <a:gd name="T40" fmla="*/ 84 w 96"/>
                <a:gd name="T41" fmla="*/ 19 h 38"/>
                <a:gd name="T42" fmla="*/ 80 w 96"/>
                <a:gd name="T43" fmla="*/ 25 h 38"/>
                <a:gd name="T44" fmla="*/ 67 w 96"/>
                <a:gd name="T45" fmla="*/ 27 h 38"/>
                <a:gd name="T46" fmla="*/ 58 w 96"/>
                <a:gd name="T47" fmla="*/ 25 h 38"/>
                <a:gd name="T48" fmla="*/ 77 w 96"/>
                <a:gd name="T49" fmla="*/ 13 h 38"/>
                <a:gd name="T50" fmla="*/ 29 w 96"/>
                <a:gd name="T51" fmla="*/ 27 h 38"/>
                <a:gd name="T52" fmla="*/ 15 w 96"/>
                <a:gd name="T53" fmla="*/ 25 h 38"/>
                <a:gd name="T54" fmla="*/ 12 w 96"/>
                <a:gd name="T55" fmla="*/ 19 h 38"/>
                <a:gd name="T56" fmla="*/ 17 w 96"/>
                <a:gd name="T57" fmla="*/ 13 h 38"/>
                <a:gd name="T58" fmla="*/ 19 w 96"/>
                <a:gd name="T59" fmla="*/ 13 h 38"/>
                <a:gd name="T60" fmla="*/ 37 w 96"/>
                <a:gd name="T61" fmla="*/ 25 h 38"/>
                <a:gd name="T62" fmla="*/ 29 w 96"/>
                <a:gd name="T63" fmla="*/ 2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38">
                  <a:moveTo>
                    <a:pt x="53" y="35"/>
                  </a:moveTo>
                  <a:cubicBezTo>
                    <a:pt x="56" y="37"/>
                    <a:pt x="61" y="38"/>
                    <a:pt x="67" y="38"/>
                  </a:cubicBezTo>
                  <a:cubicBezTo>
                    <a:pt x="72" y="38"/>
                    <a:pt x="78" y="37"/>
                    <a:pt x="84" y="35"/>
                  </a:cubicBezTo>
                  <a:cubicBezTo>
                    <a:pt x="91" y="33"/>
                    <a:pt x="96" y="25"/>
                    <a:pt x="95" y="17"/>
                  </a:cubicBezTo>
                  <a:cubicBezTo>
                    <a:pt x="93" y="9"/>
                    <a:pt x="87" y="2"/>
                    <a:pt x="79" y="2"/>
                  </a:cubicBezTo>
                  <a:cubicBezTo>
                    <a:pt x="77" y="2"/>
                    <a:pt x="75" y="3"/>
                    <a:pt x="74" y="3"/>
                  </a:cubicBezTo>
                  <a:cubicBezTo>
                    <a:pt x="66" y="6"/>
                    <a:pt x="60" y="9"/>
                    <a:pt x="55" y="13"/>
                  </a:cubicBezTo>
                  <a:cubicBezTo>
                    <a:pt x="52" y="15"/>
                    <a:pt x="51" y="17"/>
                    <a:pt x="50" y="19"/>
                  </a:cubicBezTo>
                  <a:cubicBezTo>
                    <a:pt x="49" y="19"/>
                    <a:pt x="49" y="19"/>
                    <a:pt x="48" y="19"/>
                  </a:cubicBezTo>
                  <a:cubicBezTo>
                    <a:pt x="47" y="19"/>
                    <a:pt x="47" y="19"/>
                    <a:pt x="46" y="19"/>
                  </a:cubicBezTo>
                  <a:cubicBezTo>
                    <a:pt x="45" y="17"/>
                    <a:pt x="43" y="15"/>
                    <a:pt x="41" y="13"/>
                  </a:cubicBezTo>
                  <a:cubicBezTo>
                    <a:pt x="36" y="9"/>
                    <a:pt x="30" y="6"/>
                    <a:pt x="22" y="3"/>
                  </a:cubicBezTo>
                  <a:cubicBezTo>
                    <a:pt x="12" y="0"/>
                    <a:pt x="3" y="7"/>
                    <a:pt x="1" y="17"/>
                  </a:cubicBezTo>
                  <a:cubicBezTo>
                    <a:pt x="0" y="25"/>
                    <a:pt x="4" y="33"/>
                    <a:pt x="12" y="35"/>
                  </a:cubicBezTo>
                  <a:cubicBezTo>
                    <a:pt x="18" y="37"/>
                    <a:pt x="24" y="38"/>
                    <a:pt x="29" y="38"/>
                  </a:cubicBezTo>
                  <a:cubicBezTo>
                    <a:pt x="35" y="38"/>
                    <a:pt x="39" y="37"/>
                    <a:pt x="43" y="35"/>
                  </a:cubicBezTo>
                  <a:cubicBezTo>
                    <a:pt x="44" y="36"/>
                    <a:pt x="46" y="36"/>
                    <a:pt x="48" y="36"/>
                  </a:cubicBezTo>
                  <a:cubicBezTo>
                    <a:pt x="50" y="36"/>
                    <a:pt x="52" y="36"/>
                    <a:pt x="53" y="35"/>
                  </a:cubicBezTo>
                  <a:close/>
                  <a:moveTo>
                    <a:pt x="77" y="13"/>
                  </a:moveTo>
                  <a:cubicBezTo>
                    <a:pt x="77" y="13"/>
                    <a:pt x="78" y="13"/>
                    <a:pt x="79" y="13"/>
                  </a:cubicBezTo>
                  <a:cubicBezTo>
                    <a:pt x="82" y="13"/>
                    <a:pt x="84" y="16"/>
                    <a:pt x="84" y="19"/>
                  </a:cubicBezTo>
                  <a:cubicBezTo>
                    <a:pt x="85" y="21"/>
                    <a:pt x="84" y="24"/>
                    <a:pt x="80" y="25"/>
                  </a:cubicBezTo>
                  <a:cubicBezTo>
                    <a:pt x="76" y="27"/>
                    <a:pt x="71" y="27"/>
                    <a:pt x="67" y="27"/>
                  </a:cubicBezTo>
                  <a:cubicBezTo>
                    <a:pt x="61" y="27"/>
                    <a:pt x="59" y="26"/>
                    <a:pt x="58" y="25"/>
                  </a:cubicBezTo>
                  <a:cubicBezTo>
                    <a:pt x="58" y="24"/>
                    <a:pt x="64" y="17"/>
                    <a:pt x="77" y="13"/>
                  </a:cubicBezTo>
                  <a:close/>
                  <a:moveTo>
                    <a:pt x="29" y="27"/>
                  </a:moveTo>
                  <a:cubicBezTo>
                    <a:pt x="25" y="27"/>
                    <a:pt x="20" y="27"/>
                    <a:pt x="15" y="25"/>
                  </a:cubicBezTo>
                  <a:cubicBezTo>
                    <a:pt x="11" y="24"/>
                    <a:pt x="11" y="21"/>
                    <a:pt x="12" y="19"/>
                  </a:cubicBezTo>
                  <a:cubicBezTo>
                    <a:pt x="12" y="16"/>
                    <a:pt x="14" y="13"/>
                    <a:pt x="17" y="13"/>
                  </a:cubicBezTo>
                  <a:cubicBezTo>
                    <a:pt x="18" y="13"/>
                    <a:pt x="18" y="13"/>
                    <a:pt x="19" y="13"/>
                  </a:cubicBezTo>
                  <a:cubicBezTo>
                    <a:pt x="32" y="17"/>
                    <a:pt x="38" y="24"/>
                    <a:pt x="37" y="25"/>
                  </a:cubicBezTo>
                  <a:cubicBezTo>
                    <a:pt x="37" y="26"/>
                    <a:pt x="35" y="27"/>
                    <a:pt x="29" y="27"/>
                  </a:cubicBezTo>
                  <a:close/>
                </a:path>
              </a:pathLst>
            </a:custGeom>
            <a:grpFill/>
            <a:ln>
              <a:noFill/>
            </a:ln>
          </p:spPr>
          <p:txBody>
            <a:bodyPr vert="horz" wrap="square" lIns="91440" tIns="45720" rIns="91440" bIns="45720" numCol="1" anchor="t" anchorCtr="0" compatLnSpc="1"/>
            <a:lstStyle/>
            <a:p>
              <a:endParaRPr lang="en-US">
                <a:solidFill>
                  <a:prstClr val="black"/>
                </a:solidFill>
              </a:endParaRPr>
            </a:p>
          </p:txBody>
        </p:sp>
      </p:grpSp>
      <p:sp>
        <p:nvSpPr>
          <p:cNvPr id="1048843" name="矩形 48"/>
          <p:cNvSpPr/>
          <p:nvPr/>
        </p:nvSpPr>
        <p:spPr>
          <a:xfrm>
            <a:off x="3599815" y="1853285"/>
            <a:ext cx="4467225" cy="368300"/>
          </a:xfrm>
          <a:prstGeom prst="rect">
            <a:avLst/>
          </a:prstGeom>
        </p:spPr>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MAE，即平均绝对值误差</a:t>
            </a:r>
            <a:endParaRPr lang="zh-CN" altLang="en-US"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11" name="组合 69"/>
          <p:cNvGrpSpPr/>
          <p:nvPr/>
        </p:nvGrpSpPr>
        <p:grpSpPr>
          <a:xfrm>
            <a:off x="959161" y="1220357"/>
            <a:ext cx="4635441" cy="4658096"/>
            <a:chOff x="1397297" y="1526215"/>
            <a:chExt cx="3980210" cy="4067906"/>
          </a:xfrm>
        </p:grpSpPr>
        <p:sp>
          <p:nvSpPr>
            <p:cNvPr id="1048844" name="Freeform 10"/>
            <p:cNvSpPr/>
            <p:nvPr/>
          </p:nvSpPr>
          <p:spPr bwMode="auto">
            <a:xfrm>
              <a:off x="1397297" y="1526215"/>
              <a:ext cx="2885133" cy="2885133"/>
            </a:xfrm>
            <a:custGeom>
              <a:avLst/>
              <a:gdLst/>
              <a:ahLst/>
              <a:cxnLst>
                <a:cxn ang="0">
                  <a:pos x="10899" y="10020"/>
                </a:cxn>
                <a:cxn ang="0">
                  <a:pos x="11425" y="9264"/>
                </a:cxn>
                <a:cxn ang="0">
                  <a:pos x="11824" y="8454"/>
                </a:cxn>
                <a:cxn ang="0">
                  <a:pos x="12097" y="7604"/>
                </a:cxn>
                <a:cxn ang="0">
                  <a:pos x="12244" y="6730"/>
                </a:cxn>
                <a:cxn ang="0">
                  <a:pos x="12266" y="5845"/>
                </a:cxn>
                <a:cxn ang="0">
                  <a:pos x="12160" y="4965"/>
                </a:cxn>
                <a:cxn ang="0">
                  <a:pos x="11930" y="4105"/>
                </a:cxn>
                <a:cxn ang="0">
                  <a:pos x="11572" y="3281"/>
                </a:cxn>
                <a:cxn ang="0">
                  <a:pos x="11089" y="2505"/>
                </a:cxn>
                <a:cxn ang="0">
                  <a:pos x="10479" y="1795"/>
                </a:cxn>
                <a:cxn ang="0">
                  <a:pos x="9768" y="1185"/>
                </a:cxn>
                <a:cxn ang="0">
                  <a:pos x="8994" y="701"/>
                </a:cxn>
                <a:cxn ang="0">
                  <a:pos x="8169" y="343"/>
                </a:cxn>
                <a:cxn ang="0">
                  <a:pos x="7311" y="112"/>
                </a:cxn>
                <a:cxn ang="0">
                  <a:pos x="6432" y="7"/>
                </a:cxn>
                <a:cxn ang="0">
                  <a:pos x="5547" y="27"/>
                </a:cxn>
                <a:cxn ang="0">
                  <a:pos x="4672" y="176"/>
                </a:cxn>
                <a:cxn ang="0">
                  <a:pos x="3824" y="448"/>
                </a:cxn>
                <a:cxn ang="0">
                  <a:pos x="3014" y="849"/>
                </a:cxn>
                <a:cxn ang="0">
                  <a:pos x="2259" y="1374"/>
                </a:cxn>
                <a:cxn ang="0">
                  <a:pos x="1577" y="2023"/>
                </a:cxn>
                <a:cxn ang="0">
                  <a:pos x="1009" y="2757"/>
                </a:cxn>
                <a:cxn ang="0">
                  <a:pos x="567" y="3550"/>
                </a:cxn>
                <a:cxn ang="0">
                  <a:pos x="252" y="4388"/>
                </a:cxn>
                <a:cxn ang="0">
                  <a:pos x="63" y="5257"/>
                </a:cxn>
                <a:cxn ang="0">
                  <a:pos x="0" y="6140"/>
                </a:cxn>
                <a:cxn ang="0">
                  <a:pos x="63" y="7023"/>
                </a:cxn>
                <a:cxn ang="0">
                  <a:pos x="252" y="7890"/>
                </a:cxn>
                <a:cxn ang="0">
                  <a:pos x="567" y="8729"/>
                </a:cxn>
                <a:cxn ang="0">
                  <a:pos x="1009" y="9523"/>
                </a:cxn>
                <a:cxn ang="0">
                  <a:pos x="1577" y="10257"/>
                </a:cxn>
                <a:cxn ang="0">
                  <a:pos x="2259" y="10906"/>
                </a:cxn>
                <a:cxn ang="0">
                  <a:pos x="3014" y="11431"/>
                </a:cxn>
                <a:cxn ang="0">
                  <a:pos x="3824" y="11831"/>
                </a:cxn>
                <a:cxn ang="0">
                  <a:pos x="4672" y="12104"/>
                </a:cxn>
                <a:cxn ang="0">
                  <a:pos x="5547" y="12251"/>
                </a:cxn>
                <a:cxn ang="0">
                  <a:pos x="6432" y="12273"/>
                </a:cxn>
                <a:cxn ang="0">
                  <a:pos x="7311" y="12167"/>
                </a:cxn>
                <a:cxn ang="0">
                  <a:pos x="8169" y="11937"/>
                </a:cxn>
                <a:cxn ang="0">
                  <a:pos x="8994" y="11579"/>
                </a:cxn>
                <a:cxn ang="0">
                  <a:pos x="9768" y="11095"/>
                </a:cxn>
                <a:cxn ang="0">
                  <a:pos x="10479" y="10485"/>
                </a:cxn>
              </a:cxnLst>
              <a:rect l="0" t="0" r="r" b="b"/>
              <a:pathLst>
                <a:path w="12273" h="12280">
                  <a:moveTo>
                    <a:pt x="10479" y="10485"/>
                  </a:moveTo>
                  <a:lnTo>
                    <a:pt x="10696" y="10257"/>
                  </a:lnTo>
                  <a:lnTo>
                    <a:pt x="10899" y="10020"/>
                  </a:lnTo>
                  <a:lnTo>
                    <a:pt x="11089" y="9774"/>
                  </a:lnTo>
                  <a:lnTo>
                    <a:pt x="11264" y="9523"/>
                  </a:lnTo>
                  <a:lnTo>
                    <a:pt x="11425" y="9264"/>
                  </a:lnTo>
                  <a:lnTo>
                    <a:pt x="11572" y="8999"/>
                  </a:lnTo>
                  <a:lnTo>
                    <a:pt x="11705" y="8729"/>
                  </a:lnTo>
                  <a:lnTo>
                    <a:pt x="11824" y="8454"/>
                  </a:lnTo>
                  <a:lnTo>
                    <a:pt x="11930" y="8174"/>
                  </a:lnTo>
                  <a:lnTo>
                    <a:pt x="12021" y="7890"/>
                  </a:lnTo>
                  <a:lnTo>
                    <a:pt x="12097" y="7604"/>
                  </a:lnTo>
                  <a:lnTo>
                    <a:pt x="12160" y="7315"/>
                  </a:lnTo>
                  <a:lnTo>
                    <a:pt x="12210" y="7023"/>
                  </a:lnTo>
                  <a:lnTo>
                    <a:pt x="12244" y="6730"/>
                  </a:lnTo>
                  <a:lnTo>
                    <a:pt x="12266" y="6435"/>
                  </a:lnTo>
                  <a:lnTo>
                    <a:pt x="12273" y="6140"/>
                  </a:lnTo>
                  <a:lnTo>
                    <a:pt x="12266" y="5845"/>
                  </a:lnTo>
                  <a:lnTo>
                    <a:pt x="12244" y="5550"/>
                  </a:lnTo>
                  <a:lnTo>
                    <a:pt x="12210" y="5257"/>
                  </a:lnTo>
                  <a:lnTo>
                    <a:pt x="12160" y="4965"/>
                  </a:lnTo>
                  <a:lnTo>
                    <a:pt x="12097" y="4675"/>
                  </a:lnTo>
                  <a:lnTo>
                    <a:pt x="12021" y="4388"/>
                  </a:lnTo>
                  <a:lnTo>
                    <a:pt x="11930" y="4105"/>
                  </a:lnTo>
                  <a:lnTo>
                    <a:pt x="11824" y="3826"/>
                  </a:lnTo>
                  <a:lnTo>
                    <a:pt x="11705" y="3550"/>
                  </a:lnTo>
                  <a:lnTo>
                    <a:pt x="11572" y="3281"/>
                  </a:lnTo>
                  <a:lnTo>
                    <a:pt x="11425" y="3016"/>
                  </a:lnTo>
                  <a:lnTo>
                    <a:pt x="11264" y="2757"/>
                  </a:lnTo>
                  <a:lnTo>
                    <a:pt x="11089" y="2505"/>
                  </a:lnTo>
                  <a:lnTo>
                    <a:pt x="10899" y="2260"/>
                  </a:lnTo>
                  <a:lnTo>
                    <a:pt x="10696" y="2023"/>
                  </a:lnTo>
                  <a:lnTo>
                    <a:pt x="10479" y="1795"/>
                  </a:lnTo>
                  <a:lnTo>
                    <a:pt x="10251" y="1578"/>
                  </a:lnTo>
                  <a:lnTo>
                    <a:pt x="10014" y="1374"/>
                  </a:lnTo>
                  <a:lnTo>
                    <a:pt x="9768" y="1185"/>
                  </a:lnTo>
                  <a:lnTo>
                    <a:pt x="9517" y="1010"/>
                  </a:lnTo>
                  <a:lnTo>
                    <a:pt x="9259" y="849"/>
                  </a:lnTo>
                  <a:lnTo>
                    <a:pt x="8994" y="701"/>
                  </a:lnTo>
                  <a:lnTo>
                    <a:pt x="8724" y="567"/>
                  </a:lnTo>
                  <a:lnTo>
                    <a:pt x="8449" y="448"/>
                  </a:lnTo>
                  <a:lnTo>
                    <a:pt x="8169" y="343"/>
                  </a:lnTo>
                  <a:lnTo>
                    <a:pt x="7886" y="252"/>
                  </a:lnTo>
                  <a:lnTo>
                    <a:pt x="7599" y="176"/>
                  </a:lnTo>
                  <a:lnTo>
                    <a:pt x="7311" y="112"/>
                  </a:lnTo>
                  <a:lnTo>
                    <a:pt x="7019" y="63"/>
                  </a:lnTo>
                  <a:lnTo>
                    <a:pt x="6726" y="27"/>
                  </a:lnTo>
                  <a:lnTo>
                    <a:pt x="6432" y="7"/>
                  </a:lnTo>
                  <a:lnTo>
                    <a:pt x="6136" y="0"/>
                  </a:lnTo>
                  <a:lnTo>
                    <a:pt x="5841" y="7"/>
                  </a:lnTo>
                  <a:lnTo>
                    <a:pt x="5547" y="27"/>
                  </a:lnTo>
                  <a:lnTo>
                    <a:pt x="5254" y="63"/>
                  </a:lnTo>
                  <a:lnTo>
                    <a:pt x="4962" y="112"/>
                  </a:lnTo>
                  <a:lnTo>
                    <a:pt x="4672" y="176"/>
                  </a:lnTo>
                  <a:lnTo>
                    <a:pt x="4386" y="252"/>
                  </a:lnTo>
                  <a:lnTo>
                    <a:pt x="4103" y="343"/>
                  </a:lnTo>
                  <a:lnTo>
                    <a:pt x="3824" y="448"/>
                  </a:lnTo>
                  <a:lnTo>
                    <a:pt x="3548" y="567"/>
                  </a:lnTo>
                  <a:lnTo>
                    <a:pt x="3279" y="701"/>
                  </a:lnTo>
                  <a:lnTo>
                    <a:pt x="3014" y="849"/>
                  </a:lnTo>
                  <a:lnTo>
                    <a:pt x="2755" y="1010"/>
                  </a:lnTo>
                  <a:lnTo>
                    <a:pt x="2503" y="1185"/>
                  </a:lnTo>
                  <a:lnTo>
                    <a:pt x="2259" y="1374"/>
                  </a:lnTo>
                  <a:lnTo>
                    <a:pt x="2022" y="1578"/>
                  </a:lnTo>
                  <a:lnTo>
                    <a:pt x="1794" y="1795"/>
                  </a:lnTo>
                  <a:lnTo>
                    <a:pt x="1577" y="2023"/>
                  </a:lnTo>
                  <a:lnTo>
                    <a:pt x="1374" y="2260"/>
                  </a:lnTo>
                  <a:lnTo>
                    <a:pt x="1184" y="2505"/>
                  </a:lnTo>
                  <a:lnTo>
                    <a:pt x="1009" y="2757"/>
                  </a:lnTo>
                  <a:lnTo>
                    <a:pt x="848" y="3016"/>
                  </a:lnTo>
                  <a:lnTo>
                    <a:pt x="701" y="3281"/>
                  </a:lnTo>
                  <a:lnTo>
                    <a:pt x="567" y="3550"/>
                  </a:lnTo>
                  <a:lnTo>
                    <a:pt x="448" y="3826"/>
                  </a:lnTo>
                  <a:lnTo>
                    <a:pt x="343" y="4105"/>
                  </a:lnTo>
                  <a:lnTo>
                    <a:pt x="252" y="4388"/>
                  </a:lnTo>
                  <a:lnTo>
                    <a:pt x="175" y="4675"/>
                  </a:lnTo>
                  <a:lnTo>
                    <a:pt x="112" y="4965"/>
                  </a:lnTo>
                  <a:lnTo>
                    <a:pt x="63" y="5257"/>
                  </a:lnTo>
                  <a:lnTo>
                    <a:pt x="27" y="5550"/>
                  </a:lnTo>
                  <a:lnTo>
                    <a:pt x="7" y="5845"/>
                  </a:lnTo>
                  <a:lnTo>
                    <a:pt x="0" y="6140"/>
                  </a:lnTo>
                  <a:lnTo>
                    <a:pt x="7" y="6435"/>
                  </a:lnTo>
                  <a:lnTo>
                    <a:pt x="27" y="6730"/>
                  </a:lnTo>
                  <a:lnTo>
                    <a:pt x="63" y="7023"/>
                  </a:lnTo>
                  <a:lnTo>
                    <a:pt x="112" y="7315"/>
                  </a:lnTo>
                  <a:lnTo>
                    <a:pt x="175" y="7604"/>
                  </a:lnTo>
                  <a:lnTo>
                    <a:pt x="252" y="7890"/>
                  </a:lnTo>
                  <a:lnTo>
                    <a:pt x="343" y="8174"/>
                  </a:lnTo>
                  <a:lnTo>
                    <a:pt x="448" y="8454"/>
                  </a:lnTo>
                  <a:lnTo>
                    <a:pt x="567" y="8729"/>
                  </a:lnTo>
                  <a:lnTo>
                    <a:pt x="701" y="8999"/>
                  </a:lnTo>
                  <a:lnTo>
                    <a:pt x="848" y="9264"/>
                  </a:lnTo>
                  <a:lnTo>
                    <a:pt x="1009" y="9523"/>
                  </a:lnTo>
                  <a:lnTo>
                    <a:pt x="1184" y="9774"/>
                  </a:lnTo>
                  <a:lnTo>
                    <a:pt x="1374" y="10020"/>
                  </a:lnTo>
                  <a:lnTo>
                    <a:pt x="1577" y="10257"/>
                  </a:lnTo>
                  <a:lnTo>
                    <a:pt x="1794" y="10485"/>
                  </a:lnTo>
                  <a:lnTo>
                    <a:pt x="2022" y="10702"/>
                  </a:lnTo>
                  <a:lnTo>
                    <a:pt x="2259" y="10906"/>
                  </a:lnTo>
                  <a:lnTo>
                    <a:pt x="2503" y="11095"/>
                  </a:lnTo>
                  <a:lnTo>
                    <a:pt x="2755" y="11270"/>
                  </a:lnTo>
                  <a:lnTo>
                    <a:pt x="3014" y="11431"/>
                  </a:lnTo>
                  <a:lnTo>
                    <a:pt x="3279" y="11579"/>
                  </a:lnTo>
                  <a:lnTo>
                    <a:pt x="3548" y="11712"/>
                  </a:lnTo>
                  <a:lnTo>
                    <a:pt x="3824" y="11831"/>
                  </a:lnTo>
                  <a:lnTo>
                    <a:pt x="4103" y="11937"/>
                  </a:lnTo>
                  <a:lnTo>
                    <a:pt x="4386" y="12028"/>
                  </a:lnTo>
                  <a:lnTo>
                    <a:pt x="4672" y="12104"/>
                  </a:lnTo>
                  <a:lnTo>
                    <a:pt x="4962" y="12167"/>
                  </a:lnTo>
                  <a:lnTo>
                    <a:pt x="5254" y="12217"/>
                  </a:lnTo>
                  <a:lnTo>
                    <a:pt x="5547" y="12251"/>
                  </a:lnTo>
                  <a:lnTo>
                    <a:pt x="5841" y="12273"/>
                  </a:lnTo>
                  <a:lnTo>
                    <a:pt x="6136" y="12280"/>
                  </a:lnTo>
                  <a:lnTo>
                    <a:pt x="6432" y="12273"/>
                  </a:lnTo>
                  <a:lnTo>
                    <a:pt x="6726" y="12251"/>
                  </a:lnTo>
                  <a:lnTo>
                    <a:pt x="7019" y="12217"/>
                  </a:lnTo>
                  <a:lnTo>
                    <a:pt x="7311" y="12167"/>
                  </a:lnTo>
                  <a:lnTo>
                    <a:pt x="7599" y="12104"/>
                  </a:lnTo>
                  <a:lnTo>
                    <a:pt x="7886" y="12028"/>
                  </a:lnTo>
                  <a:lnTo>
                    <a:pt x="8169" y="11937"/>
                  </a:lnTo>
                  <a:lnTo>
                    <a:pt x="8449" y="11831"/>
                  </a:lnTo>
                  <a:lnTo>
                    <a:pt x="8724" y="11712"/>
                  </a:lnTo>
                  <a:lnTo>
                    <a:pt x="8994" y="11579"/>
                  </a:lnTo>
                  <a:lnTo>
                    <a:pt x="9259" y="11431"/>
                  </a:lnTo>
                  <a:lnTo>
                    <a:pt x="9517" y="11270"/>
                  </a:lnTo>
                  <a:lnTo>
                    <a:pt x="9768" y="11095"/>
                  </a:lnTo>
                  <a:lnTo>
                    <a:pt x="10014" y="10906"/>
                  </a:lnTo>
                  <a:lnTo>
                    <a:pt x="10251" y="10702"/>
                  </a:lnTo>
                  <a:lnTo>
                    <a:pt x="10479" y="10485"/>
                  </a:lnTo>
                </a:path>
              </a:pathLst>
            </a:custGeom>
            <a:solidFill>
              <a:schemeClr val="bg1"/>
            </a:solidFill>
            <a:ln w="38100">
              <a:noFill/>
            </a:ln>
            <a:effectLst>
              <a:outerShdw blurRad="50800" dist="38100" algn="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sz="1200">
                <a:solidFill>
                  <a:prstClr val="white"/>
                </a:solidFill>
              </a:endParaRPr>
            </a:p>
          </p:txBody>
        </p:sp>
        <p:sp>
          <p:nvSpPr>
            <p:cNvPr id="1048845" name="Freeform 11"/>
            <p:cNvSpPr/>
            <p:nvPr/>
          </p:nvSpPr>
          <p:spPr bwMode="auto">
            <a:xfrm>
              <a:off x="1618146" y="1747064"/>
              <a:ext cx="2443435" cy="2445784"/>
            </a:xfrm>
            <a:custGeom>
              <a:avLst/>
              <a:gdLst/>
              <a:ahLst/>
              <a:cxnLst>
                <a:cxn ang="0">
                  <a:pos x="9237" y="8491"/>
                </a:cxn>
                <a:cxn ang="0">
                  <a:pos x="9682" y="7851"/>
                </a:cxn>
                <a:cxn ang="0">
                  <a:pos x="10021" y="7164"/>
                </a:cxn>
                <a:cxn ang="0">
                  <a:pos x="10252" y="6445"/>
                </a:cxn>
                <a:cxn ang="0">
                  <a:pos x="10376" y="5704"/>
                </a:cxn>
                <a:cxn ang="0">
                  <a:pos x="10395" y="4954"/>
                </a:cxn>
                <a:cxn ang="0">
                  <a:pos x="10305" y="4209"/>
                </a:cxn>
                <a:cxn ang="0">
                  <a:pos x="10109" y="3479"/>
                </a:cxn>
                <a:cxn ang="0">
                  <a:pos x="9807" y="2781"/>
                </a:cxn>
                <a:cxn ang="0">
                  <a:pos x="9397" y="2124"/>
                </a:cxn>
                <a:cxn ang="0">
                  <a:pos x="8880" y="1521"/>
                </a:cxn>
                <a:cxn ang="0">
                  <a:pos x="8279" y="1005"/>
                </a:cxn>
                <a:cxn ang="0">
                  <a:pos x="7622" y="595"/>
                </a:cxn>
                <a:cxn ang="0">
                  <a:pos x="6923" y="292"/>
                </a:cxn>
                <a:cxn ang="0">
                  <a:pos x="6195" y="95"/>
                </a:cxn>
                <a:cxn ang="0">
                  <a:pos x="5450" y="7"/>
                </a:cxn>
                <a:cxn ang="0">
                  <a:pos x="4701" y="24"/>
                </a:cxn>
                <a:cxn ang="0">
                  <a:pos x="3960" y="149"/>
                </a:cxn>
                <a:cxn ang="0">
                  <a:pos x="3240" y="381"/>
                </a:cxn>
                <a:cxn ang="0">
                  <a:pos x="2555" y="720"/>
                </a:cxn>
                <a:cxn ang="0">
                  <a:pos x="1915" y="1165"/>
                </a:cxn>
                <a:cxn ang="0">
                  <a:pos x="1336" y="1716"/>
                </a:cxn>
                <a:cxn ang="0">
                  <a:pos x="855" y="2337"/>
                </a:cxn>
                <a:cxn ang="0">
                  <a:pos x="481" y="3010"/>
                </a:cxn>
                <a:cxn ang="0">
                  <a:pos x="214" y="3720"/>
                </a:cxn>
                <a:cxn ang="0">
                  <a:pos x="54" y="4455"/>
                </a:cxn>
                <a:cxn ang="0">
                  <a:pos x="0" y="5204"/>
                </a:cxn>
                <a:cxn ang="0">
                  <a:pos x="54" y="5952"/>
                </a:cxn>
                <a:cxn ang="0">
                  <a:pos x="214" y="6687"/>
                </a:cxn>
                <a:cxn ang="0">
                  <a:pos x="481" y="7398"/>
                </a:cxn>
                <a:cxn ang="0">
                  <a:pos x="855" y="8070"/>
                </a:cxn>
                <a:cxn ang="0">
                  <a:pos x="1336" y="8692"/>
                </a:cxn>
                <a:cxn ang="0">
                  <a:pos x="1915" y="9243"/>
                </a:cxn>
                <a:cxn ang="0">
                  <a:pos x="2555" y="9688"/>
                </a:cxn>
                <a:cxn ang="0">
                  <a:pos x="3240" y="10027"/>
                </a:cxn>
                <a:cxn ang="0">
                  <a:pos x="3960" y="10258"/>
                </a:cxn>
                <a:cxn ang="0">
                  <a:pos x="4701" y="10383"/>
                </a:cxn>
                <a:cxn ang="0">
                  <a:pos x="5450" y="10401"/>
                </a:cxn>
                <a:cxn ang="0">
                  <a:pos x="6195" y="10312"/>
                </a:cxn>
                <a:cxn ang="0">
                  <a:pos x="6923" y="10116"/>
                </a:cxn>
                <a:cxn ang="0">
                  <a:pos x="7622" y="9813"/>
                </a:cxn>
                <a:cxn ang="0">
                  <a:pos x="8279" y="9403"/>
                </a:cxn>
                <a:cxn ang="0">
                  <a:pos x="8880" y="8886"/>
                </a:cxn>
              </a:cxnLst>
              <a:rect l="0" t="0" r="r" b="b"/>
              <a:pathLst>
                <a:path w="10400" h="10407">
                  <a:moveTo>
                    <a:pt x="8880" y="8886"/>
                  </a:moveTo>
                  <a:lnTo>
                    <a:pt x="9064" y="8692"/>
                  </a:lnTo>
                  <a:lnTo>
                    <a:pt x="9237" y="8491"/>
                  </a:lnTo>
                  <a:lnTo>
                    <a:pt x="9397" y="8284"/>
                  </a:lnTo>
                  <a:lnTo>
                    <a:pt x="9545" y="8070"/>
                  </a:lnTo>
                  <a:lnTo>
                    <a:pt x="9682" y="7851"/>
                  </a:lnTo>
                  <a:lnTo>
                    <a:pt x="9807" y="7627"/>
                  </a:lnTo>
                  <a:lnTo>
                    <a:pt x="9919" y="7398"/>
                  </a:lnTo>
                  <a:lnTo>
                    <a:pt x="10021" y="7164"/>
                  </a:lnTo>
                  <a:lnTo>
                    <a:pt x="10109" y="6927"/>
                  </a:lnTo>
                  <a:lnTo>
                    <a:pt x="10186" y="6687"/>
                  </a:lnTo>
                  <a:lnTo>
                    <a:pt x="10252" y="6445"/>
                  </a:lnTo>
                  <a:lnTo>
                    <a:pt x="10305" y="6199"/>
                  </a:lnTo>
                  <a:lnTo>
                    <a:pt x="10347" y="5952"/>
                  </a:lnTo>
                  <a:lnTo>
                    <a:pt x="10376" y="5704"/>
                  </a:lnTo>
                  <a:lnTo>
                    <a:pt x="10395" y="5454"/>
                  </a:lnTo>
                  <a:lnTo>
                    <a:pt x="10400" y="5204"/>
                  </a:lnTo>
                  <a:lnTo>
                    <a:pt x="10395" y="4954"/>
                  </a:lnTo>
                  <a:lnTo>
                    <a:pt x="10376" y="4704"/>
                  </a:lnTo>
                  <a:lnTo>
                    <a:pt x="10347" y="4455"/>
                  </a:lnTo>
                  <a:lnTo>
                    <a:pt x="10305" y="4209"/>
                  </a:lnTo>
                  <a:lnTo>
                    <a:pt x="10252" y="3963"/>
                  </a:lnTo>
                  <a:lnTo>
                    <a:pt x="10186" y="3720"/>
                  </a:lnTo>
                  <a:lnTo>
                    <a:pt x="10109" y="3479"/>
                  </a:lnTo>
                  <a:lnTo>
                    <a:pt x="10021" y="3243"/>
                  </a:lnTo>
                  <a:lnTo>
                    <a:pt x="9919" y="3010"/>
                  </a:lnTo>
                  <a:lnTo>
                    <a:pt x="9807" y="2781"/>
                  </a:lnTo>
                  <a:lnTo>
                    <a:pt x="9682" y="2557"/>
                  </a:lnTo>
                  <a:lnTo>
                    <a:pt x="9545" y="2337"/>
                  </a:lnTo>
                  <a:lnTo>
                    <a:pt x="9397" y="2124"/>
                  </a:lnTo>
                  <a:lnTo>
                    <a:pt x="9237" y="1916"/>
                  </a:lnTo>
                  <a:lnTo>
                    <a:pt x="9064" y="1716"/>
                  </a:lnTo>
                  <a:lnTo>
                    <a:pt x="8880" y="1521"/>
                  </a:lnTo>
                  <a:lnTo>
                    <a:pt x="8686" y="1337"/>
                  </a:lnTo>
                  <a:lnTo>
                    <a:pt x="8485" y="1165"/>
                  </a:lnTo>
                  <a:lnTo>
                    <a:pt x="8279" y="1005"/>
                  </a:lnTo>
                  <a:lnTo>
                    <a:pt x="8065" y="856"/>
                  </a:lnTo>
                  <a:lnTo>
                    <a:pt x="7846" y="720"/>
                  </a:lnTo>
                  <a:lnTo>
                    <a:pt x="7622" y="595"/>
                  </a:lnTo>
                  <a:lnTo>
                    <a:pt x="7393" y="482"/>
                  </a:lnTo>
                  <a:lnTo>
                    <a:pt x="7160" y="381"/>
                  </a:lnTo>
                  <a:lnTo>
                    <a:pt x="6923" y="292"/>
                  </a:lnTo>
                  <a:lnTo>
                    <a:pt x="6683" y="214"/>
                  </a:lnTo>
                  <a:lnTo>
                    <a:pt x="6441" y="149"/>
                  </a:lnTo>
                  <a:lnTo>
                    <a:pt x="6195" y="95"/>
                  </a:lnTo>
                  <a:lnTo>
                    <a:pt x="5948" y="54"/>
                  </a:lnTo>
                  <a:lnTo>
                    <a:pt x="5700" y="24"/>
                  </a:lnTo>
                  <a:lnTo>
                    <a:pt x="5450" y="7"/>
                  </a:lnTo>
                  <a:lnTo>
                    <a:pt x="5200" y="0"/>
                  </a:lnTo>
                  <a:lnTo>
                    <a:pt x="4951" y="7"/>
                  </a:lnTo>
                  <a:lnTo>
                    <a:pt x="4701" y="24"/>
                  </a:lnTo>
                  <a:lnTo>
                    <a:pt x="4452" y="54"/>
                  </a:lnTo>
                  <a:lnTo>
                    <a:pt x="4206" y="95"/>
                  </a:lnTo>
                  <a:lnTo>
                    <a:pt x="3960" y="149"/>
                  </a:lnTo>
                  <a:lnTo>
                    <a:pt x="3717" y="214"/>
                  </a:lnTo>
                  <a:lnTo>
                    <a:pt x="3477" y="292"/>
                  </a:lnTo>
                  <a:lnTo>
                    <a:pt x="3240" y="381"/>
                  </a:lnTo>
                  <a:lnTo>
                    <a:pt x="3008" y="482"/>
                  </a:lnTo>
                  <a:lnTo>
                    <a:pt x="2778" y="595"/>
                  </a:lnTo>
                  <a:lnTo>
                    <a:pt x="2555" y="720"/>
                  </a:lnTo>
                  <a:lnTo>
                    <a:pt x="2335" y="856"/>
                  </a:lnTo>
                  <a:lnTo>
                    <a:pt x="2122" y="1005"/>
                  </a:lnTo>
                  <a:lnTo>
                    <a:pt x="1915" y="1165"/>
                  </a:lnTo>
                  <a:lnTo>
                    <a:pt x="1714" y="1337"/>
                  </a:lnTo>
                  <a:lnTo>
                    <a:pt x="1520" y="1521"/>
                  </a:lnTo>
                  <a:lnTo>
                    <a:pt x="1336" y="1716"/>
                  </a:lnTo>
                  <a:lnTo>
                    <a:pt x="1164" y="1916"/>
                  </a:lnTo>
                  <a:lnTo>
                    <a:pt x="1004" y="2124"/>
                  </a:lnTo>
                  <a:lnTo>
                    <a:pt x="855" y="2337"/>
                  </a:lnTo>
                  <a:lnTo>
                    <a:pt x="719" y="2557"/>
                  </a:lnTo>
                  <a:lnTo>
                    <a:pt x="594" y="2781"/>
                  </a:lnTo>
                  <a:lnTo>
                    <a:pt x="481" y="3010"/>
                  </a:lnTo>
                  <a:lnTo>
                    <a:pt x="380" y="3243"/>
                  </a:lnTo>
                  <a:lnTo>
                    <a:pt x="292" y="3479"/>
                  </a:lnTo>
                  <a:lnTo>
                    <a:pt x="214" y="3720"/>
                  </a:lnTo>
                  <a:lnTo>
                    <a:pt x="149" y="3963"/>
                  </a:lnTo>
                  <a:lnTo>
                    <a:pt x="95" y="4209"/>
                  </a:lnTo>
                  <a:lnTo>
                    <a:pt x="54" y="4455"/>
                  </a:lnTo>
                  <a:lnTo>
                    <a:pt x="23" y="4704"/>
                  </a:lnTo>
                  <a:lnTo>
                    <a:pt x="6" y="4954"/>
                  </a:lnTo>
                  <a:lnTo>
                    <a:pt x="0" y="5204"/>
                  </a:lnTo>
                  <a:lnTo>
                    <a:pt x="6" y="5454"/>
                  </a:lnTo>
                  <a:lnTo>
                    <a:pt x="23" y="5704"/>
                  </a:lnTo>
                  <a:lnTo>
                    <a:pt x="54" y="5952"/>
                  </a:lnTo>
                  <a:lnTo>
                    <a:pt x="95" y="6199"/>
                  </a:lnTo>
                  <a:lnTo>
                    <a:pt x="149" y="6445"/>
                  </a:lnTo>
                  <a:lnTo>
                    <a:pt x="214" y="6687"/>
                  </a:lnTo>
                  <a:lnTo>
                    <a:pt x="292" y="6927"/>
                  </a:lnTo>
                  <a:lnTo>
                    <a:pt x="380" y="7164"/>
                  </a:lnTo>
                  <a:lnTo>
                    <a:pt x="481" y="7398"/>
                  </a:lnTo>
                  <a:lnTo>
                    <a:pt x="594" y="7627"/>
                  </a:lnTo>
                  <a:lnTo>
                    <a:pt x="719" y="7851"/>
                  </a:lnTo>
                  <a:lnTo>
                    <a:pt x="855" y="8070"/>
                  </a:lnTo>
                  <a:lnTo>
                    <a:pt x="1004" y="8284"/>
                  </a:lnTo>
                  <a:lnTo>
                    <a:pt x="1164" y="8491"/>
                  </a:lnTo>
                  <a:lnTo>
                    <a:pt x="1336" y="8692"/>
                  </a:lnTo>
                  <a:lnTo>
                    <a:pt x="1520" y="8886"/>
                  </a:lnTo>
                  <a:lnTo>
                    <a:pt x="1714" y="9070"/>
                  </a:lnTo>
                  <a:lnTo>
                    <a:pt x="1915" y="9243"/>
                  </a:lnTo>
                  <a:lnTo>
                    <a:pt x="2122" y="9403"/>
                  </a:lnTo>
                  <a:lnTo>
                    <a:pt x="2335" y="9551"/>
                  </a:lnTo>
                  <a:lnTo>
                    <a:pt x="2555" y="9688"/>
                  </a:lnTo>
                  <a:lnTo>
                    <a:pt x="2778" y="9813"/>
                  </a:lnTo>
                  <a:lnTo>
                    <a:pt x="3008" y="9925"/>
                  </a:lnTo>
                  <a:lnTo>
                    <a:pt x="3240" y="10027"/>
                  </a:lnTo>
                  <a:lnTo>
                    <a:pt x="3477" y="10116"/>
                  </a:lnTo>
                  <a:lnTo>
                    <a:pt x="3717" y="10192"/>
                  </a:lnTo>
                  <a:lnTo>
                    <a:pt x="3960" y="10258"/>
                  </a:lnTo>
                  <a:lnTo>
                    <a:pt x="4206" y="10312"/>
                  </a:lnTo>
                  <a:lnTo>
                    <a:pt x="4452" y="10354"/>
                  </a:lnTo>
                  <a:lnTo>
                    <a:pt x="4701" y="10383"/>
                  </a:lnTo>
                  <a:lnTo>
                    <a:pt x="4951" y="10401"/>
                  </a:lnTo>
                  <a:lnTo>
                    <a:pt x="5200" y="10407"/>
                  </a:lnTo>
                  <a:lnTo>
                    <a:pt x="5450" y="10401"/>
                  </a:lnTo>
                  <a:lnTo>
                    <a:pt x="5700" y="10383"/>
                  </a:lnTo>
                  <a:lnTo>
                    <a:pt x="5948" y="10354"/>
                  </a:lnTo>
                  <a:lnTo>
                    <a:pt x="6195" y="10312"/>
                  </a:lnTo>
                  <a:lnTo>
                    <a:pt x="6441" y="10258"/>
                  </a:lnTo>
                  <a:lnTo>
                    <a:pt x="6683" y="10192"/>
                  </a:lnTo>
                  <a:lnTo>
                    <a:pt x="6923" y="10116"/>
                  </a:lnTo>
                  <a:lnTo>
                    <a:pt x="7160" y="10027"/>
                  </a:lnTo>
                  <a:lnTo>
                    <a:pt x="7393" y="9925"/>
                  </a:lnTo>
                  <a:lnTo>
                    <a:pt x="7622" y="9813"/>
                  </a:lnTo>
                  <a:lnTo>
                    <a:pt x="7846" y="9688"/>
                  </a:lnTo>
                  <a:lnTo>
                    <a:pt x="8065" y="9551"/>
                  </a:lnTo>
                  <a:lnTo>
                    <a:pt x="8279" y="9403"/>
                  </a:lnTo>
                  <a:lnTo>
                    <a:pt x="8485" y="9243"/>
                  </a:lnTo>
                  <a:lnTo>
                    <a:pt x="8686" y="9070"/>
                  </a:lnTo>
                  <a:lnTo>
                    <a:pt x="8880" y="8886"/>
                  </a:lnTo>
                </a:path>
              </a:pathLst>
            </a:custGeom>
            <a:gradFill flip="none" rotWithShape="1">
              <a:gsLst>
                <a:gs pos="0">
                  <a:schemeClr val="bg1"/>
                </a:gs>
                <a:gs pos="50000">
                  <a:schemeClr val="bg1"/>
                </a:gs>
                <a:gs pos="100000">
                  <a:schemeClr val="bg1">
                    <a:lumMod val="85000"/>
                  </a:schemeClr>
                </a:gs>
              </a:gsLst>
              <a:path path="circle">
                <a:fillToRect l="50000" t="50000" r="50000" b="50000"/>
              </a:path>
            </a:gradFill>
            <a:ln w="1">
              <a:noFill/>
              <a:prstDash val="solid"/>
              <a:round/>
            </a:ln>
          </p:spPr>
          <p:txBody>
            <a:bodyPr vert="horz" wrap="square" lIns="121920" tIns="60960" rIns="121920" bIns="60960" numCol="1" anchor="t" anchorCtr="0" compatLnSpc="1"/>
            <a:lstStyle/>
            <a:p>
              <a:endParaRPr lang="ar-SA" sz="3200"/>
            </a:p>
          </p:txBody>
        </p:sp>
        <p:grpSp>
          <p:nvGrpSpPr>
            <p:cNvPr id="112" name="组合 16"/>
            <p:cNvGrpSpPr/>
            <p:nvPr/>
          </p:nvGrpSpPr>
          <p:grpSpPr>
            <a:xfrm>
              <a:off x="1671103" y="1794155"/>
              <a:ext cx="2354004" cy="2351601"/>
              <a:chOff x="1822450" y="1933575"/>
              <a:chExt cx="4664075" cy="4659313"/>
            </a:xfrm>
            <a:solidFill>
              <a:srgbClr val="FFFFFF">
                <a:alpha val="54902"/>
              </a:srgbClr>
            </a:solidFill>
            <a:scene3d>
              <a:camera prst="orthographicFront">
                <a:rot lat="0" lon="0" rev="0"/>
              </a:camera>
              <a:lightRig rig="glow" dir="t">
                <a:rot lat="0" lon="0" rev="4800000"/>
              </a:lightRig>
            </a:scene3d>
          </p:grpSpPr>
          <p:sp>
            <p:nvSpPr>
              <p:cNvPr id="1048846" name="Oval 9"/>
              <p:cNvSpPr>
                <a:spLocks noChangeArrowheads="1"/>
              </p:cNvSpPr>
              <p:nvPr/>
            </p:nvSpPr>
            <p:spPr bwMode="auto">
              <a:xfrm>
                <a:off x="1822450" y="1933575"/>
                <a:ext cx="4664075" cy="4659313"/>
              </a:xfrm>
              <a:prstGeom prst="ellipse">
                <a:avLst/>
              </a:prstGeom>
              <a:solidFill>
                <a:srgbClr val="000000">
                  <a:alpha val="40000"/>
                </a:srgbClr>
              </a:solidFill>
              <a:ln>
                <a:noFill/>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lstStyle/>
              <a:p>
                <a:endParaRPr lang="zh-CN" altLang="en-US" dirty="0"/>
              </a:p>
            </p:txBody>
          </p:sp>
          <p:grpSp>
            <p:nvGrpSpPr>
              <p:cNvPr id="113" name="组合 18"/>
              <p:cNvGrpSpPr/>
              <p:nvPr/>
            </p:nvGrpSpPr>
            <p:grpSpPr>
              <a:xfrm>
                <a:off x="2065338" y="1933575"/>
                <a:ext cx="4421187" cy="4659313"/>
                <a:chOff x="2065338" y="1933575"/>
                <a:chExt cx="4421187" cy="4659313"/>
              </a:xfrm>
              <a:grpFill/>
            </p:grpSpPr>
            <p:sp>
              <p:nvSpPr>
                <p:cNvPr id="1048847" name="Freeform 10"/>
                <p:cNvSpPr/>
                <p:nvPr/>
              </p:nvSpPr>
              <p:spPr bwMode="auto">
                <a:xfrm>
                  <a:off x="2065338" y="2470150"/>
                  <a:ext cx="2830512" cy="4122738"/>
                </a:xfrm>
                <a:custGeom>
                  <a:avLst/>
                  <a:gdLst>
                    <a:gd name="T0" fmla="*/ 233 w 753"/>
                    <a:gd name="T1" fmla="*/ 61 h 1098"/>
                    <a:gd name="T2" fmla="*/ 167 w 753"/>
                    <a:gd name="T3" fmla="*/ 51 h 1098"/>
                    <a:gd name="T4" fmla="*/ 134 w 753"/>
                    <a:gd name="T5" fmla="*/ 57 h 1098"/>
                    <a:gd name="T6" fmla="*/ 0 w 753"/>
                    <a:gd name="T7" fmla="*/ 200 h 1098"/>
                    <a:gd name="T8" fmla="*/ 66 w 753"/>
                    <a:gd name="T9" fmla="*/ 284 h 1098"/>
                    <a:gd name="T10" fmla="*/ 61 w 753"/>
                    <a:gd name="T11" fmla="*/ 293 h 1098"/>
                    <a:gd name="T12" fmla="*/ 103 w 753"/>
                    <a:gd name="T13" fmla="*/ 423 h 1098"/>
                    <a:gd name="T14" fmla="*/ 145 w 753"/>
                    <a:gd name="T15" fmla="*/ 487 h 1098"/>
                    <a:gd name="T16" fmla="*/ 162 w 753"/>
                    <a:gd name="T17" fmla="*/ 490 h 1098"/>
                    <a:gd name="T18" fmla="*/ 173 w 753"/>
                    <a:gd name="T19" fmla="*/ 486 h 1098"/>
                    <a:gd name="T20" fmla="*/ 229 w 753"/>
                    <a:gd name="T21" fmla="*/ 563 h 1098"/>
                    <a:gd name="T22" fmla="*/ 306 w 753"/>
                    <a:gd name="T23" fmla="*/ 595 h 1098"/>
                    <a:gd name="T24" fmla="*/ 399 w 753"/>
                    <a:gd name="T25" fmla="*/ 654 h 1098"/>
                    <a:gd name="T26" fmla="*/ 422 w 753"/>
                    <a:gd name="T27" fmla="*/ 691 h 1098"/>
                    <a:gd name="T28" fmla="*/ 437 w 753"/>
                    <a:gd name="T29" fmla="*/ 803 h 1098"/>
                    <a:gd name="T30" fmla="*/ 504 w 753"/>
                    <a:gd name="T31" fmla="*/ 954 h 1098"/>
                    <a:gd name="T32" fmla="*/ 513 w 753"/>
                    <a:gd name="T33" fmla="*/ 1071 h 1098"/>
                    <a:gd name="T34" fmla="*/ 573 w 753"/>
                    <a:gd name="T35" fmla="*/ 1067 h 1098"/>
                    <a:gd name="T36" fmla="*/ 602 w 753"/>
                    <a:gd name="T37" fmla="*/ 1049 h 1098"/>
                    <a:gd name="T38" fmla="*/ 641 w 753"/>
                    <a:gd name="T39" fmla="*/ 1009 h 1098"/>
                    <a:gd name="T40" fmla="*/ 698 w 753"/>
                    <a:gd name="T41" fmla="*/ 913 h 1098"/>
                    <a:gd name="T42" fmla="*/ 731 w 753"/>
                    <a:gd name="T43" fmla="*/ 822 h 1098"/>
                    <a:gd name="T44" fmla="*/ 736 w 753"/>
                    <a:gd name="T45" fmla="*/ 759 h 1098"/>
                    <a:gd name="T46" fmla="*/ 698 w 753"/>
                    <a:gd name="T47" fmla="*/ 741 h 1098"/>
                    <a:gd name="T48" fmla="*/ 650 w 753"/>
                    <a:gd name="T49" fmla="*/ 722 h 1098"/>
                    <a:gd name="T50" fmla="*/ 598 w 753"/>
                    <a:gd name="T51" fmla="*/ 668 h 1098"/>
                    <a:gd name="T52" fmla="*/ 538 w 753"/>
                    <a:gd name="T53" fmla="*/ 640 h 1098"/>
                    <a:gd name="T54" fmla="*/ 475 w 753"/>
                    <a:gd name="T55" fmla="*/ 619 h 1098"/>
                    <a:gd name="T56" fmla="*/ 457 w 753"/>
                    <a:gd name="T57" fmla="*/ 613 h 1098"/>
                    <a:gd name="T58" fmla="*/ 409 w 753"/>
                    <a:gd name="T59" fmla="*/ 634 h 1098"/>
                    <a:gd name="T60" fmla="*/ 371 w 753"/>
                    <a:gd name="T61" fmla="*/ 594 h 1098"/>
                    <a:gd name="T62" fmla="*/ 333 w 753"/>
                    <a:gd name="T63" fmla="*/ 566 h 1098"/>
                    <a:gd name="T64" fmla="*/ 312 w 753"/>
                    <a:gd name="T65" fmla="*/ 555 h 1098"/>
                    <a:gd name="T66" fmla="*/ 261 w 753"/>
                    <a:gd name="T67" fmla="*/ 509 h 1098"/>
                    <a:gd name="T68" fmla="*/ 302 w 753"/>
                    <a:gd name="T69" fmla="*/ 467 h 1098"/>
                    <a:gd name="T70" fmla="*/ 339 w 753"/>
                    <a:gd name="T71" fmla="*/ 461 h 1098"/>
                    <a:gd name="T72" fmla="*/ 376 w 753"/>
                    <a:gd name="T73" fmla="*/ 504 h 1098"/>
                    <a:gd name="T74" fmla="*/ 385 w 753"/>
                    <a:gd name="T75" fmla="*/ 426 h 1098"/>
                    <a:gd name="T76" fmla="*/ 415 w 753"/>
                    <a:gd name="T77" fmla="*/ 360 h 1098"/>
                    <a:gd name="T78" fmla="*/ 448 w 753"/>
                    <a:gd name="T79" fmla="*/ 315 h 1098"/>
                    <a:gd name="T80" fmla="*/ 459 w 753"/>
                    <a:gd name="T81" fmla="*/ 305 h 1098"/>
                    <a:gd name="T82" fmla="*/ 462 w 753"/>
                    <a:gd name="T83" fmla="*/ 306 h 1098"/>
                    <a:gd name="T84" fmla="*/ 465 w 753"/>
                    <a:gd name="T85" fmla="*/ 306 h 1098"/>
                    <a:gd name="T86" fmla="*/ 473 w 753"/>
                    <a:gd name="T87" fmla="*/ 268 h 1098"/>
                    <a:gd name="T88" fmla="*/ 494 w 753"/>
                    <a:gd name="T89" fmla="*/ 256 h 1098"/>
                    <a:gd name="T90" fmla="*/ 499 w 753"/>
                    <a:gd name="T91" fmla="*/ 221 h 1098"/>
                    <a:gd name="T92" fmla="*/ 429 w 753"/>
                    <a:gd name="T93" fmla="*/ 175 h 1098"/>
                    <a:gd name="T94" fmla="*/ 403 w 753"/>
                    <a:gd name="T95" fmla="*/ 146 h 1098"/>
                    <a:gd name="T96" fmla="*/ 356 w 753"/>
                    <a:gd name="T97" fmla="*/ 171 h 1098"/>
                    <a:gd name="T98" fmla="*/ 356 w 753"/>
                    <a:gd name="T99" fmla="*/ 258 h 1098"/>
                    <a:gd name="T100" fmla="*/ 317 w 753"/>
                    <a:gd name="T101" fmla="*/ 213 h 1098"/>
                    <a:gd name="T102" fmla="*/ 269 w 753"/>
                    <a:gd name="T103" fmla="*/ 194 h 1098"/>
                    <a:gd name="T104" fmla="*/ 273 w 753"/>
                    <a:gd name="T105" fmla="*/ 112 h 1098"/>
                    <a:gd name="T106" fmla="*/ 287 w 753"/>
                    <a:gd name="T107" fmla="*/ 88 h 1098"/>
                    <a:gd name="T108" fmla="*/ 311 w 753"/>
                    <a:gd name="T109" fmla="*/ 76 h 1098"/>
                    <a:gd name="T110" fmla="*/ 318 w 753"/>
                    <a:gd name="T111" fmla="*/ 51 h 1098"/>
                    <a:gd name="T112" fmla="*/ 301 w 753"/>
                    <a:gd name="T113" fmla="*/ 29 h 1098"/>
                    <a:gd name="T114" fmla="*/ 283 w 753"/>
                    <a:gd name="T115" fmla="*/ 46 h 1098"/>
                    <a:gd name="T116" fmla="*/ 257 w 753"/>
                    <a:gd name="T117" fmla="*/ 3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3" h="1098">
                      <a:moveTo>
                        <a:pt x="238" y="0"/>
                      </a:moveTo>
                      <a:cubicBezTo>
                        <a:pt x="234" y="0"/>
                        <a:pt x="228" y="8"/>
                        <a:pt x="225" y="11"/>
                      </a:cubicBezTo>
                      <a:cubicBezTo>
                        <a:pt x="222" y="15"/>
                        <a:pt x="230" y="26"/>
                        <a:pt x="235" y="31"/>
                      </a:cubicBezTo>
                      <a:cubicBezTo>
                        <a:pt x="240" y="36"/>
                        <a:pt x="245" y="44"/>
                        <a:pt x="242" y="46"/>
                      </a:cubicBezTo>
                      <a:cubicBezTo>
                        <a:pt x="238" y="49"/>
                        <a:pt x="236" y="54"/>
                        <a:pt x="236" y="59"/>
                      </a:cubicBezTo>
                      <a:cubicBezTo>
                        <a:pt x="236" y="60"/>
                        <a:pt x="235" y="61"/>
                        <a:pt x="233" y="61"/>
                      </a:cubicBezTo>
                      <a:cubicBezTo>
                        <a:pt x="229" y="61"/>
                        <a:pt x="222" y="56"/>
                        <a:pt x="220" y="55"/>
                      </a:cubicBezTo>
                      <a:cubicBezTo>
                        <a:pt x="219" y="54"/>
                        <a:pt x="218" y="54"/>
                        <a:pt x="217" y="54"/>
                      </a:cubicBezTo>
                      <a:cubicBezTo>
                        <a:pt x="214" y="54"/>
                        <a:pt x="210" y="56"/>
                        <a:pt x="208" y="56"/>
                      </a:cubicBezTo>
                      <a:cubicBezTo>
                        <a:pt x="205" y="56"/>
                        <a:pt x="198" y="57"/>
                        <a:pt x="194" y="57"/>
                      </a:cubicBezTo>
                      <a:cubicBezTo>
                        <a:pt x="193" y="57"/>
                        <a:pt x="193" y="57"/>
                        <a:pt x="192" y="57"/>
                      </a:cubicBezTo>
                      <a:cubicBezTo>
                        <a:pt x="190" y="56"/>
                        <a:pt x="173" y="51"/>
                        <a:pt x="167" y="51"/>
                      </a:cubicBezTo>
                      <a:cubicBezTo>
                        <a:pt x="167" y="51"/>
                        <a:pt x="167" y="51"/>
                        <a:pt x="166" y="51"/>
                      </a:cubicBezTo>
                      <a:cubicBezTo>
                        <a:pt x="161" y="52"/>
                        <a:pt x="162" y="61"/>
                        <a:pt x="160" y="65"/>
                      </a:cubicBezTo>
                      <a:cubicBezTo>
                        <a:pt x="159" y="66"/>
                        <a:pt x="158" y="68"/>
                        <a:pt x="157" y="68"/>
                      </a:cubicBezTo>
                      <a:cubicBezTo>
                        <a:pt x="156" y="68"/>
                        <a:pt x="155" y="66"/>
                        <a:pt x="154" y="63"/>
                      </a:cubicBezTo>
                      <a:cubicBezTo>
                        <a:pt x="153" y="57"/>
                        <a:pt x="139" y="58"/>
                        <a:pt x="135" y="57"/>
                      </a:cubicBezTo>
                      <a:cubicBezTo>
                        <a:pt x="135" y="57"/>
                        <a:pt x="134" y="57"/>
                        <a:pt x="134" y="57"/>
                      </a:cubicBezTo>
                      <a:cubicBezTo>
                        <a:pt x="131" y="57"/>
                        <a:pt x="128" y="57"/>
                        <a:pt x="125" y="58"/>
                      </a:cubicBezTo>
                      <a:cubicBezTo>
                        <a:pt x="121" y="58"/>
                        <a:pt x="118" y="59"/>
                        <a:pt x="115" y="59"/>
                      </a:cubicBezTo>
                      <a:cubicBezTo>
                        <a:pt x="113" y="59"/>
                        <a:pt x="112" y="59"/>
                        <a:pt x="112" y="58"/>
                      </a:cubicBezTo>
                      <a:cubicBezTo>
                        <a:pt x="107" y="57"/>
                        <a:pt x="118" y="50"/>
                        <a:pt x="118" y="47"/>
                      </a:cubicBezTo>
                      <a:cubicBezTo>
                        <a:pt x="118" y="46"/>
                        <a:pt x="115" y="45"/>
                        <a:pt x="112" y="44"/>
                      </a:cubicBezTo>
                      <a:cubicBezTo>
                        <a:pt x="67" y="90"/>
                        <a:pt x="29" y="142"/>
                        <a:pt x="0" y="200"/>
                      </a:cubicBezTo>
                      <a:cubicBezTo>
                        <a:pt x="5" y="203"/>
                        <a:pt x="10" y="203"/>
                        <a:pt x="13" y="207"/>
                      </a:cubicBezTo>
                      <a:cubicBezTo>
                        <a:pt x="19" y="211"/>
                        <a:pt x="22" y="217"/>
                        <a:pt x="22" y="223"/>
                      </a:cubicBezTo>
                      <a:cubicBezTo>
                        <a:pt x="22" y="229"/>
                        <a:pt x="29" y="239"/>
                        <a:pt x="40" y="247"/>
                      </a:cubicBezTo>
                      <a:cubicBezTo>
                        <a:pt x="51" y="256"/>
                        <a:pt x="48" y="252"/>
                        <a:pt x="51" y="258"/>
                      </a:cubicBezTo>
                      <a:cubicBezTo>
                        <a:pt x="53" y="264"/>
                        <a:pt x="65" y="268"/>
                        <a:pt x="67" y="272"/>
                      </a:cubicBezTo>
                      <a:cubicBezTo>
                        <a:pt x="70" y="276"/>
                        <a:pt x="68" y="284"/>
                        <a:pt x="66" y="284"/>
                      </a:cubicBezTo>
                      <a:cubicBezTo>
                        <a:pt x="66" y="284"/>
                        <a:pt x="65" y="284"/>
                        <a:pt x="65" y="284"/>
                      </a:cubicBezTo>
                      <a:cubicBezTo>
                        <a:pt x="63" y="281"/>
                        <a:pt x="55" y="268"/>
                        <a:pt x="52" y="266"/>
                      </a:cubicBezTo>
                      <a:cubicBezTo>
                        <a:pt x="51" y="265"/>
                        <a:pt x="49" y="264"/>
                        <a:pt x="47" y="264"/>
                      </a:cubicBezTo>
                      <a:cubicBezTo>
                        <a:pt x="43" y="264"/>
                        <a:pt x="38" y="265"/>
                        <a:pt x="38" y="265"/>
                      </a:cubicBezTo>
                      <a:cubicBezTo>
                        <a:pt x="38" y="265"/>
                        <a:pt x="46" y="273"/>
                        <a:pt x="50" y="277"/>
                      </a:cubicBezTo>
                      <a:cubicBezTo>
                        <a:pt x="55" y="280"/>
                        <a:pt x="59" y="286"/>
                        <a:pt x="61" y="293"/>
                      </a:cubicBezTo>
                      <a:cubicBezTo>
                        <a:pt x="64" y="301"/>
                        <a:pt x="65" y="304"/>
                        <a:pt x="66" y="308"/>
                      </a:cubicBezTo>
                      <a:cubicBezTo>
                        <a:pt x="67" y="312"/>
                        <a:pt x="66" y="341"/>
                        <a:pt x="66" y="345"/>
                      </a:cubicBezTo>
                      <a:cubicBezTo>
                        <a:pt x="66" y="349"/>
                        <a:pt x="66" y="361"/>
                        <a:pt x="67" y="365"/>
                      </a:cubicBezTo>
                      <a:cubicBezTo>
                        <a:pt x="67" y="370"/>
                        <a:pt x="78" y="385"/>
                        <a:pt x="78" y="388"/>
                      </a:cubicBezTo>
                      <a:cubicBezTo>
                        <a:pt x="79" y="392"/>
                        <a:pt x="92" y="412"/>
                        <a:pt x="92" y="412"/>
                      </a:cubicBezTo>
                      <a:cubicBezTo>
                        <a:pt x="92" y="412"/>
                        <a:pt x="98" y="419"/>
                        <a:pt x="103" y="423"/>
                      </a:cubicBezTo>
                      <a:cubicBezTo>
                        <a:pt x="108" y="426"/>
                        <a:pt x="111" y="427"/>
                        <a:pt x="116" y="432"/>
                      </a:cubicBezTo>
                      <a:cubicBezTo>
                        <a:pt x="121" y="436"/>
                        <a:pt x="127" y="451"/>
                        <a:pt x="129" y="455"/>
                      </a:cubicBezTo>
                      <a:cubicBezTo>
                        <a:pt x="130" y="460"/>
                        <a:pt x="140" y="471"/>
                        <a:pt x="142" y="475"/>
                      </a:cubicBezTo>
                      <a:cubicBezTo>
                        <a:pt x="144" y="477"/>
                        <a:pt x="141" y="478"/>
                        <a:pt x="139" y="478"/>
                      </a:cubicBezTo>
                      <a:cubicBezTo>
                        <a:pt x="138" y="478"/>
                        <a:pt x="137" y="478"/>
                        <a:pt x="137" y="478"/>
                      </a:cubicBezTo>
                      <a:cubicBezTo>
                        <a:pt x="137" y="478"/>
                        <a:pt x="142" y="484"/>
                        <a:pt x="145" y="487"/>
                      </a:cubicBezTo>
                      <a:cubicBezTo>
                        <a:pt x="148" y="491"/>
                        <a:pt x="149" y="491"/>
                        <a:pt x="154" y="494"/>
                      </a:cubicBezTo>
                      <a:cubicBezTo>
                        <a:pt x="159" y="497"/>
                        <a:pt x="156" y="499"/>
                        <a:pt x="158" y="504"/>
                      </a:cubicBezTo>
                      <a:cubicBezTo>
                        <a:pt x="159" y="508"/>
                        <a:pt x="177" y="522"/>
                        <a:pt x="177" y="522"/>
                      </a:cubicBezTo>
                      <a:cubicBezTo>
                        <a:pt x="177" y="522"/>
                        <a:pt x="179" y="516"/>
                        <a:pt x="176" y="513"/>
                      </a:cubicBezTo>
                      <a:cubicBezTo>
                        <a:pt x="174" y="509"/>
                        <a:pt x="169" y="504"/>
                        <a:pt x="168" y="502"/>
                      </a:cubicBezTo>
                      <a:cubicBezTo>
                        <a:pt x="167" y="499"/>
                        <a:pt x="164" y="492"/>
                        <a:pt x="162" y="490"/>
                      </a:cubicBezTo>
                      <a:cubicBezTo>
                        <a:pt x="160" y="488"/>
                        <a:pt x="154" y="480"/>
                        <a:pt x="153" y="476"/>
                      </a:cubicBezTo>
                      <a:cubicBezTo>
                        <a:pt x="153" y="473"/>
                        <a:pt x="143" y="464"/>
                        <a:pt x="140" y="461"/>
                      </a:cubicBezTo>
                      <a:cubicBezTo>
                        <a:pt x="138" y="458"/>
                        <a:pt x="138" y="445"/>
                        <a:pt x="138" y="445"/>
                      </a:cubicBezTo>
                      <a:cubicBezTo>
                        <a:pt x="138" y="445"/>
                        <a:pt x="149" y="453"/>
                        <a:pt x="150" y="458"/>
                      </a:cubicBezTo>
                      <a:cubicBezTo>
                        <a:pt x="151" y="462"/>
                        <a:pt x="157" y="470"/>
                        <a:pt x="160" y="473"/>
                      </a:cubicBezTo>
                      <a:cubicBezTo>
                        <a:pt x="164" y="476"/>
                        <a:pt x="173" y="486"/>
                        <a:pt x="173" y="486"/>
                      </a:cubicBezTo>
                      <a:cubicBezTo>
                        <a:pt x="173" y="486"/>
                        <a:pt x="179" y="495"/>
                        <a:pt x="179" y="500"/>
                      </a:cubicBezTo>
                      <a:cubicBezTo>
                        <a:pt x="178" y="504"/>
                        <a:pt x="185" y="504"/>
                        <a:pt x="190" y="505"/>
                      </a:cubicBezTo>
                      <a:cubicBezTo>
                        <a:pt x="194" y="507"/>
                        <a:pt x="197" y="515"/>
                        <a:pt x="200" y="518"/>
                      </a:cubicBezTo>
                      <a:cubicBezTo>
                        <a:pt x="203" y="521"/>
                        <a:pt x="207" y="529"/>
                        <a:pt x="208" y="535"/>
                      </a:cubicBezTo>
                      <a:cubicBezTo>
                        <a:pt x="208" y="542"/>
                        <a:pt x="212" y="549"/>
                        <a:pt x="217" y="552"/>
                      </a:cubicBezTo>
                      <a:cubicBezTo>
                        <a:pt x="222" y="555"/>
                        <a:pt x="227" y="562"/>
                        <a:pt x="229" y="563"/>
                      </a:cubicBezTo>
                      <a:cubicBezTo>
                        <a:pt x="232" y="563"/>
                        <a:pt x="241" y="567"/>
                        <a:pt x="243" y="570"/>
                      </a:cubicBezTo>
                      <a:cubicBezTo>
                        <a:pt x="245" y="574"/>
                        <a:pt x="270" y="582"/>
                        <a:pt x="270" y="582"/>
                      </a:cubicBezTo>
                      <a:cubicBezTo>
                        <a:pt x="270" y="582"/>
                        <a:pt x="270" y="582"/>
                        <a:pt x="271" y="582"/>
                      </a:cubicBezTo>
                      <a:cubicBezTo>
                        <a:pt x="273" y="582"/>
                        <a:pt x="283" y="582"/>
                        <a:pt x="289" y="580"/>
                      </a:cubicBezTo>
                      <a:cubicBezTo>
                        <a:pt x="289" y="580"/>
                        <a:pt x="290" y="580"/>
                        <a:pt x="290" y="580"/>
                      </a:cubicBezTo>
                      <a:cubicBezTo>
                        <a:pt x="297" y="580"/>
                        <a:pt x="304" y="591"/>
                        <a:pt x="306" y="595"/>
                      </a:cubicBezTo>
                      <a:cubicBezTo>
                        <a:pt x="309" y="599"/>
                        <a:pt x="316" y="597"/>
                        <a:pt x="321" y="601"/>
                      </a:cubicBezTo>
                      <a:cubicBezTo>
                        <a:pt x="325" y="606"/>
                        <a:pt x="333" y="605"/>
                        <a:pt x="338" y="606"/>
                      </a:cubicBezTo>
                      <a:cubicBezTo>
                        <a:pt x="343" y="606"/>
                        <a:pt x="350" y="611"/>
                        <a:pt x="353" y="618"/>
                      </a:cubicBezTo>
                      <a:cubicBezTo>
                        <a:pt x="356" y="625"/>
                        <a:pt x="359" y="632"/>
                        <a:pt x="367" y="635"/>
                      </a:cubicBezTo>
                      <a:cubicBezTo>
                        <a:pt x="375" y="639"/>
                        <a:pt x="377" y="642"/>
                        <a:pt x="382" y="645"/>
                      </a:cubicBezTo>
                      <a:cubicBezTo>
                        <a:pt x="386" y="648"/>
                        <a:pt x="395" y="654"/>
                        <a:pt x="399" y="654"/>
                      </a:cubicBezTo>
                      <a:cubicBezTo>
                        <a:pt x="400" y="654"/>
                        <a:pt x="400" y="654"/>
                        <a:pt x="400" y="654"/>
                      </a:cubicBezTo>
                      <a:cubicBezTo>
                        <a:pt x="403" y="653"/>
                        <a:pt x="401" y="645"/>
                        <a:pt x="404" y="643"/>
                      </a:cubicBezTo>
                      <a:cubicBezTo>
                        <a:pt x="404" y="643"/>
                        <a:pt x="404" y="643"/>
                        <a:pt x="404" y="643"/>
                      </a:cubicBezTo>
                      <a:cubicBezTo>
                        <a:pt x="408" y="643"/>
                        <a:pt x="416" y="654"/>
                        <a:pt x="416" y="654"/>
                      </a:cubicBezTo>
                      <a:cubicBezTo>
                        <a:pt x="416" y="654"/>
                        <a:pt x="421" y="665"/>
                        <a:pt x="423" y="671"/>
                      </a:cubicBezTo>
                      <a:cubicBezTo>
                        <a:pt x="424" y="677"/>
                        <a:pt x="424" y="688"/>
                        <a:pt x="422" y="691"/>
                      </a:cubicBezTo>
                      <a:cubicBezTo>
                        <a:pt x="421" y="693"/>
                        <a:pt x="412" y="709"/>
                        <a:pt x="406" y="713"/>
                      </a:cubicBezTo>
                      <a:cubicBezTo>
                        <a:pt x="400" y="717"/>
                        <a:pt x="406" y="727"/>
                        <a:pt x="410" y="735"/>
                      </a:cubicBezTo>
                      <a:cubicBezTo>
                        <a:pt x="413" y="743"/>
                        <a:pt x="405" y="745"/>
                        <a:pt x="405" y="751"/>
                      </a:cubicBezTo>
                      <a:cubicBezTo>
                        <a:pt x="406" y="757"/>
                        <a:pt x="407" y="762"/>
                        <a:pt x="409" y="766"/>
                      </a:cubicBezTo>
                      <a:cubicBezTo>
                        <a:pt x="411" y="769"/>
                        <a:pt x="422" y="773"/>
                        <a:pt x="430" y="786"/>
                      </a:cubicBezTo>
                      <a:cubicBezTo>
                        <a:pt x="438" y="800"/>
                        <a:pt x="435" y="798"/>
                        <a:pt x="437" y="803"/>
                      </a:cubicBezTo>
                      <a:cubicBezTo>
                        <a:pt x="439" y="809"/>
                        <a:pt x="450" y="820"/>
                        <a:pt x="451" y="827"/>
                      </a:cubicBezTo>
                      <a:cubicBezTo>
                        <a:pt x="452" y="834"/>
                        <a:pt x="467" y="841"/>
                        <a:pt x="473" y="845"/>
                      </a:cubicBezTo>
                      <a:cubicBezTo>
                        <a:pt x="478" y="849"/>
                        <a:pt x="497" y="861"/>
                        <a:pt x="502" y="867"/>
                      </a:cubicBezTo>
                      <a:cubicBezTo>
                        <a:pt x="506" y="873"/>
                        <a:pt x="506" y="885"/>
                        <a:pt x="505" y="893"/>
                      </a:cubicBezTo>
                      <a:cubicBezTo>
                        <a:pt x="503" y="901"/>
                        <a:pt x="507" y="915"/>
                        <a:pt x="507" y="925"/>
                      </a:cubicBezTo>
                      <a:cubicBezTo>
                        <a:pt x="508" y="934"/>
                        <a:pt x="509" y="942"/>
                        <a:pt x="504" y="954"/>
                      </a:cubicBezTo>
                      <a:cubicBezTo>
                        <a:pt x="500" y="966"/>
                        <a:pt x="511" y="995"/>
                        <a:pt x="509" y="1012"/>
                      </a:cubicBezTo>
                      <a:cubicBezTo>
                        <a:pt x="507" y="1029"/>
                        <a:pt x="500" y="1028"/>
                        <a:pt x="501" y="1037"/>
                      </a:cubicBezTo>
                      <a:cubicBezTo>
                        <a:pt x="502" y="1046"/>
                        <a:pt x="505" y="1055"/>
                        <a:pt x="505" y="1061"/>
                      </a:cubicBezTo>
                      <a:cubicBezTo>
                        <a:pt x="504" y="1066"/>
                        <a:pt x="504" y="1078"/>
                        <a:pt x="504" y="1086"/>
                      </a:cubicBezTo>
                      <a:cubicBezTo>
                        <a:pt x="504" y="1087"/>
                        <a:pt x="504" y="1088"/>
                        <a:pt x="504" y="1088"/>
                      </a:cubicBezTo>
                      <a:cubicBezTo>
                        <a:pt x="506" y="1088"/>
                        <a:pt x="510" y="1074"/>
                        <a:pt x="513" y="1071"/>
                      </a:cubicBezTo>
                      <a:cubicBezTo>
                        <a:pt x="514" y="1070"/>
                        <a:pt x="514" y="1070"/>
                        <a:pt x="514" y="1070"/>
                      </a:cubicBezTo>
                      <a:cubicBezTo>
                        <a:pt x="516" y="1070"/>
                        <a:pt x="515" y="1085"/>
                        <a:pt x="514" y="1097"/>
                      </a:cubicBezTo>
                      <a:cubicBezTo>
                        <a:pt x="527" y="1098"/>
                        <a:pt x="541" y="1098"/>
                        <a:pt x="555" y="1098"/>
                      </a:cubicBezTo>
                      <a:cubicBezTo>
                        <a:pt x="562" y="1098"/>
                        <a:pt x="568" y="1098"/>
                        <a:pt x="574" y="1098"/>
                      </a:cubicBezTo>
                      <a:cubicBezTo>
                        <a:pt x="575" y="1094"/>
                        <a:pt x="576" y="1091"/>
                        <a:pt x="578" y="1087"/>
                      </a:cubicBezTo>
                      <a:cubicBezTo>
                        <a:pt x="581" y="1083"/>
                        <a:pt x="574" y="1073"/>
                        <a:pt x="573" y="1067"/>
                      </a:cubicBezTo>
                      <a:cubicBezTo>
                        <a:pt x="572" y="1065"/>
                        <a:pt x="574" y="1064"/>
                        <a:pt x="576" y="1064"/>
                      </a:cubicBezTo>
                      <a:cubicBezTo>
                        <a:pt x="579" y="1064"/>
                        <a:pt x="586" y="1067"/>
                        <a:pt x="589" y="1067"/>
                      </a:cubicBezTo>
                      <a:cubicBezTo>
                        <a:pt x="589" y="1067"/>
                        <a:pt x="589" y="1067"/>
                        <a:pt x="590" y="1067"/>
                      </a:cubicBezTo>
                      <a:cubicBezTo>
                        <a:pt x="593" y="1067"/>
                        <a:pt x="591" y="1061"/>
                        <a:pt x="591" y="1056"/>
                      </a:cubicBezTo>
                      <a:cubicBezTo>
                        <a:pt x="591" y="1049"/>
                        <a:pt x="599" y="1049"/>
                        <a:pt x="602" y="1049"/>
                      </a:cubicBezTo>
                      <a:cubicBezTo>
                        <a:pt x="602" y="1049"/>
                        <a:pt x="602" y="1049"/>
                        <a:pt x="602" y="1049"/>
                      </a:cubicBezTo>
                      <a:cubicBezTo>
                        <a:pt x="602" y="1049"/>
                        <a:pt x="602" y="1049"/>
                        <a:pt x="602" y="1049"/>
                      </a:cubicBezTo>
                      <a:cubicBezTo>
                        <a:pt x="605" y="1049"/>
                        <a:pt x="616" y="1045"/>
                        <a:pt x="622" y="1039"/>
                      </a:cubicBezTo>
                      <a:cubicBezTo>
                        <a:pt x="628" y="1032"/>
                        <a:pt x="624" y="1027"/>
                        <a:pt x="624" y="1022"/>
                      </a:cubicBezTo>
                      <a:cubicBezTo>
                        <a:pt x="623" y="1016"/>
                        <a:pt x="615" y="1007"/>
                        <a:pt x="615" y="1007"/>
                      </a:cubicBezTo>
                      <a:cubicBezTo>
                        <a:pt x="615" y="1007"/>
                        <a:pt x="631" y="1009"/>
                        <a:pt x="640" y="1009"/>
                      </a:cubicBezTo>
                      <a:cubicBezTo>
                        <a:pt x="640" y="1009"/>
                        <a:pt x="640" y="1009"/>
                        <a:pt x="641" y="1009"/>
                      </a:cubicBezTo>
                      <a:cubicBezTo>
                        <a:pt x="649" y="1009"/>
                        <a:pt x="651" y="1005"/>
                        <a:pt x="654" y="995"/>
                      </a:cubicBezTo>
                      <a:cubicBezTo>
                        <a:pt x="658" y="985"/>
                        <a:pt x="661" y="982"/>
                        <a:pt x="664" y="976"/>
                      </a:cubicBezTo>
                      <a:cubicBezTo>
                        <a:pt x="667" y="971"/>
                        <a:pt x="669" y="965"/>
                        <a:pt x="674" y="960"/>
                      </a:cubicBezTo>
                      <a:cubicBezTo>
                        <a:pt x="679" y="956"/>
                        <a:pt x="679" y="947"/>
                        <a:pt x="676" y="937"/>
                      </a:cubicBezTo>
                      <a:cubicBezTo>
                        <a:pt x="674" y="927"/>
                        <a:pt x="676" y="926"/>
                        <a:pt x="680" y="923"/>
                      </a:cubicBezTo>
                      <a:cubicBezTo>
                        <a:pt x="684" y="919"/>
                        <a:pt x="694" y="920"/>
                        <a:pt x="698" y="913"/>
                      </a:cubicBezTo>
                      <a:cubicBezTo>
                        <a:pt x="701" y="906"/>
                        <a:pt x="712" y="907"/>
                        <a:pt x="720" y="906"/>
                      </a:cubicBezTo>
                      <a:cubicBezTo>
                        <a:pt x="729" y="905"/>
                        <a:pt x="726" y="897"/>
                        <a:pt x="726" y="893"/>
                      </a:cubicBezTo>
                      <a:cubicBezTo>
                        <a:pt x="726" y="890"/>
                        <a:pt x="730" y="886"/>
                        <a:pt x="729" y="881"/>
                      </a:cubicBezTo>
                      <a:cubicBezTo>
                        <a:pt x="729" y="875"/>
                        <a:pt x="732" y="872"/>
                        <a:pt x="734" y="865"/>
                      </a:cubicBezTo>
                      <a:cubicBezTo>
                        <a:pt x="736" y="859"/>
                        <a:pt x="730" y="830"/>
                        <a:pt x="729" y="825"/>
                      </a:cubicBezTo>
                      <a:cubicBezTo>
                        <a:pt x="728" y="823"/>
                        <a:pt x="729" y="822"/>
                        <a:pt x="731" y="822"/>
                      </a:cubicBezTo>
                      <a:cubicBezTo>
                        <a:pt x="733" y="822"/>
                        <a:pt x="735" y="823"/>
                        <a:pt x="735" y="823"/>
                      </a:cubicBezTo>
                      <a:cubicBezTo>
                        <a:pt x="735" y="823"/>
                        <a:pt x="736" y="816"/>
                        <a:pt x="737" y="813"/>
                      </a:cubicBezTo>
                      <a:cubicBezTo>
                        <a:pt x="738" y="810"/>
                        <a:pt x="741" y="808"/>
                        <a:pt x="742" y="803"/>
                      </a:cubicBezTo>
                      <a:cubicBezTo>
                        <a:pt x="743" y="798"/>
                        <a:pt x="748" y="795"/>
                        <a:pt x="750" y="791"/>
                      </a:cubicBezTo>
                      <a:cubicBezTo>
                        <a:pt x="753" y="787"/>
                        <a:pt x="747" y="768"/>
                        <a:pt x="746" y="765"/>
                      </a:cubicBezTo>
                      <a:cubicBezTo>
                        <a:pt x="745" y="763"/>
                        <a:pt x="740" y="759"/>
                        <a:pt x="736" y="759"/>
                      </a:cubicBezTo>
                      <a:cubicBezTo>
                        <a:pt x="736" y="759"/>
                        <a:pt x="735" y="759"/>
                        <a:pt x="735" y="759"/>
                      </a:cubicBezTo>
                      <a:cubicBezTo>
                        <a:pt x="734" y="760"/>
                        <a:pt x="734" y="760"/>
                        <a:pt x="734" y="760"/>
                      </a:cubicBezTo>
                      <a:cubicBezTo>
                        <a:pt x="729" y="760"/>
                        <a:pt x="724" y="753"/>
                        <a:pt x="717" y="747"/>
                      </a:cubicBezTo>
                      <a:cubicBezTo>
                        <a:pt x="712" y="742"/>
                        <a:pt x="707" y="740"/>
                        <a:pt x="703" y="740"/>
                      </a:cubicBezTo>
                      <a:cubicBezTo>
                        <a:pt x="702" y="740"/>
                        <a:pt x="701" y="741"/>
                        <a:pt x="700" y="741"/>
                      </a:cubicBezTo>
                      <a:cubicBezTo>
                        <a:pt x="699" y="741"/>
                        <a:pt x="699" y="741"/>
                        <a:pt x="698" y="741"/>
                      </a:cubicBezTo>
                      <a:cubicBezTo>
                        <a:pt x="695" y="741"/>
                        <a:pt x="693" y="740"/>
                        <a:pt x="690" y="738"/>
                      </a:cubicBezTo>
                      <a:cubicBezTo>
                        <a:pt x="689" y="737"/>
                        <a:pt x="688" y="737"/>
                        <a:pt x="687" y="737"/>
                      </a:cubicBezTo>
                      <a:cubicBezTo>
                        <a:pt x="682" y="737"/>
                        <a:pt x="673" y="740"/>
                        <a:pt x="673" y="740"/>
                      </a:cubicBezTo>
                      <a:cubicBezTo>
                        <a:pt x="673" y="740"/>
                        <a:pt x="666" y="728"/>
                        <a:pt x="663" y="728"/>
                      </a:cubicBezTo>
                      <a:cubicBezTo>
                        <a:pt x="661" y="727"/>
                        <a:pt x="654" y="723"/>
                        <a:pt x="651" y="722"/>
                      </a:cubicBezTo>
                      <a:cubicBezTo>
                        <a:pt x="651" y="722"/>
                        <a:pt x="650" y="722"/>
                        <a:pt x="650" y="722"/>
                      </a:cubicBezTo>
                      <a:cubicBezTo>
                        <a:pt x="646" y="722"/>
                        <a:pt x="640" y="729"/>
                        <a:pt x="640" y="729"/>
                      </a:cubicBezTo>
                      <a:cubicBezTo>
                        <a:pt x="640" y="729"/>
                        <a:pt x="641" y="723"/>
                        <a:pt x="641" y="720"/>
                      </a:cubicBezTo>
                      <a:cubicBezTo>
                        <a:pt x="640" y="717"/>
                        <a:pt x="631" y="717"/>
                        <a:pt x="625" y="713"/>
                      </a:cubicBezTo>
                      <a:cubicBezTo>
                        <a:pt x="619" y="709"/>
                        <a:pt x="623" y="702"/>
                        <a:pt x="623" y="698"/>
                      </a:cubicBezTo>
                      <a:cubicBezTo>
                        <a:pt x="623" y="694"/>
                        <a:pt x="619" y="690"/>
                        <a:pt x="613" y="686"/>
                      </a:cubicBezTo>
                      <a:cubicBezTo>
                        <a:pt x="607" y="683"/>
                        <a:pt x="602" y="672"/>
                        <a:pt x="598" y="668"/>
                      </a:cubicBezTo>
                      <a:cubicBezTo>
                        <a:pt x="597" y="667"/>
                        <a:pt x="595" y="667"/>
                        <a:pt x="593" y="667"/>
                      </a:cubicBezTo>
                      <a:cubicBezTo>
                        <a:pt x="588" y="667"/>
                        <a:pt x="583" y="669"/>
                        <a:pt x="579" y="670"/>
                      </a:cubicBezTo>
                      <a:cubicBezTo>
                        <a:pt x="579" y="670"/>
                        <a:pt x="578" y="670"/>
                        <a:pt x="577" y="670"/>
                      </a:cubicBezTo>
                      <a:cubicBezTo>
                        <a:pt x="572" y="670"/>
                        <a:pt x="564" y="664"/>
                        <a:pt x="563" y="660"/>
                      </a:cubicBezTo>
                      <a:cubicBezTo>
                        <a:pt x="562" y="656"/>
                        <a:pt x="557" y="650"/>
                        <a:pt x="552" y="648"/>
                      </a:cubicBezTo>
                      <a:cubicBezTo>
                        <a:pt x="547" y="646"/>
                        <a:pt x="541" y="643"/>
                        <a:pt x="538" y="640"/>
                      </a:cubicBezTo>
                      <a:cubicBezTo>
                        <a:pt x="536" y="637"/>
                        <a:pt x="515" y="628"/>
                        <a:pt x="510" y="627"/>
                      </a:cubicBezTo>
                      <a:cubicBezTo>
                        <a:pt x="507" y="627"/>
                        <a:pt x="504" y="626"/>
                        <a:pt x="501" y="626"/>
                      </a:cubicBezTo>
                      <a:cubicBezTo>
                        <a:pt x="498" y="626"/>
                        <a:pt x="496" y="626"/>
                        <a:pt x="493" y="628"/>
                      </a:cubicBezTo>
                      <a:cubicBezTo>
                        <a:pt x="492" y="629"/>
                        <a:pt x="491" y="629"/>
                        <a:pt x="489" y="629"/>
                      </a:cubicBezTo>
                      <a:cubicBezTo>
                        <a:pt x="485" y="629"/>
                        <a:pt x="482" y="625"/>
                        <a:pt x="479" y="621"/>
                      </a:cubicBezTo>
                      <a:cubicBezTo>
                        <a:pt x="478" y="620"/>
                        <a:pt x="476" y="619"/>
                        <a:pt x="475" y="619"/>
                      </a:cubicBezTo>
                      <a:cubicBezTo>
                        <a:pt x="471" y="619"/>
                        <a:pt x="467" y="622"/>
                        <a:pt x="465" y="625"/>
                      </a:cubicBezTo>
                      <a:cubicBezTo>
                        <a:pt x="461" y="628"/>
                        <a:pt x="465" y="635"/>
                        <a:pt x="463" y="638"/>
                      </a:cubicBezTo>
                      <a:cubicBezTo>
                        <a:pt x="462" y="638"/>
                        <a:pt x="462" y="638"/>
                        <a:pt x="462" y="638"/>
                      </a:cubicBezTo>
                      <a:cubicBezTo>
                        <a:pt x="460" y="638"/>
                        <a:pt x="457" y="623"/>
                        <a:pt x="457" y="623"/>
                      </a:cubicBezTo>
                      <a:cubicBezTo>
                        <a:pt x="457" y="623"/>
                        <a:pt x="460" y="613"/>
                        <a:pt x="457" y="613"/>
                      </a:cubicBezTo>
                      <a:cubicBezTo>
                        <a:pt x="457" y="613"/>
                        <a:pt x="457" y="613"/>
                        <a:pt x="457" y="613"/>
                      </a:cubicBezTo>
                      <a:cubicBezTo>
                        <a:pt x="455" y="613"/>
                        <a:pt x="450" y="615"/>
                        <a:pt x="448" y="620"/>
                      </a:cubicBezTo>
                      <a:cubicBezTo>
                        <a:pt x="446" y="624"/>
                        <a:pt x="437" y="624"/>
                        <a:pt x="434" y="624"/>
                      </a:cubicBezTo>
                      <a:cubicBezTo>
                        <a:pt x="430" y="625"/>
                        <a:pt x="428" y="635"/>
                        <a:pt x="427" y="638"/>
                      </a:cubicBezTo>
                      <a:cubicBezTo>
                        <a:pt x="427" y="642"/>
                        <a:pt x="423" y="646"/>
                        <a:pt x="421" y="647"/>
                      </a:cubicBezTo>
                      <a:cubicBezTo>
                        <a:pt x="421" y="647"/>
                        <a:pt x="421" y="647"/>
                        <a:pt x="421" y="647"/>
                      </a:cubicBezTo>
                      <a:cubicBezTo>
                        <a:pt x="418" y="647"/>
                        <a:pt x="412" y="636"/>
                        <a:pt x="409" y="634"/>
                      </a:cubicBezTo>
                      <a:cubicBezTo>
                        <a:pt x="408" y="633"/>
                        <a:pt x="408" y="633"/>
                        <a:pt x="407" y="633"/>
                      </a:cubicBezTo>
                      <a:cubicBezTo>
                        <a:pt x="404" y="633"/>
                        <a:pt x="399" y="637"/>
                        <a:pt x="395" y="639"/>
                      </a:cubicBezTo>
                      <a:cubicBezTo>
                        <a:pt x="394" y="640"/>
                        <a:pt x="394" y="640"/>
                        <a:pt x="393" y="640"/>
                      </a:cubicBezTo>
                      <a:cubicBezTo>
                        <a:pt x="389" y="640"/>
                        <a:pt x="385" y="635"/>
                        <a:pt x="381" y="633"/>
                      </a:cubicBezTo>
                      <a:cubicBezTo>
                        <a:pt x="377" y="630"/>
                        <a:pt x="372" y="622"/>
                        <a:pt x="370" y="616"/>
                      </a:cubicBezTo>
                      <a:cubicBezTo>
                        <a:pt x="368" y="610"/>
                        <a:pt x="372" y="598"/>
                        <a:pt x="371" y="594"/>
                      </a:cubicBezTo>
                      <a:cubicBezTo>
                        <a:pt x="371" y="590"/>
                        <a:pt x="365" y="583"/>
                        <a:pt x="362" y="582"/>
                      </a:cubicBezTo>
                      <a:cubicBezTo>
                        <a:pt x="361" y="581"/>
                        <a:pt x="361" y="581"/>
                        <a:pt x="360" y="581"/>
                      </a:cubicBezTo>
                      <a:cubicBezTo>
                        <a:pt x="356" y="581"/>
                        <a:pt x="349" y="583"/>
                        <a:pt x="346" y="584"/>
                      </a:cubicBezTo>
                      <a:cubicBezTo>
                        <a:pt x="345" y="584"/>
                        <a:pt x="344" y="585"/>
                        <a:pt x="343" y="585"/>
                      </a:cubicBezTo>
                      <a:cubicBezTo>
                        <a:pt x="338" y="585"/>
                        <a:pt x="329" y="582"/>
                        <a:pt x="327" y="580"/>
                      </a:cubicBezTo>
                      <a:cubicBezTo>
                        <a:pt x="325" y="577"/>
                        <a:pt x="332" y="570"/>
                        <a:pt x="333" y="566"/>
                      </a:cubicBezTo>
                      <a:cubicBezTo>
                        <a:pt x="335" y="562"/>
                        <a:pt x="334" y="557"/>
                        <a:pt x="335" y="551"/>
                      </a:cubicBezTo>
                      <a:cubicBezTo>
                        <a:pt x="337" y="546"/>
                        <a:pt x="341" y="536"/>
                        <a:pt x="341" y="536"/>
                      </a:cubicBezTo>
                      <a:cubicBezTo>
                        <a:pt x="341" y="536"/>
                        <a:pt x="336" y="535"/>
                        <a:pt x="333" y="535"/>
                      </a:cubicBezTo>
                      <a:cubicBezTo>
                        <a:pt x="332" y="535"/>
                        <a:pt x="331" y="535"/>
                        <a:pt x="331" y="535"/>
                      </a:cubicBezTo>
                      <a:cubicBezTo>
                        <a:pt x="328" y="536"/>
                        <a:pt x="317" y="538"/>
                        <a:pt x="317" y="541"/>
                      </a:cubicBezTo>
                      <a:cubicBezTo>
                        <a:pt x="316" y="545"/>
                        <a:pt x="317" y="552"/>
                        <a:pt x="312" y="555"/>
                      </a:cubicBezTo>
                      <a:cubicBezTo>
                        <a:pt x="307" y="559"/>
                        <a:pt x="301" y="559"/>
                        <a:pt x="296" y="561"/>
                      </a:cubicBezTo>
                      <a:cubicBezTo>
                        <a:pt x="295" y="562"/>
                        <a:pt x="294" y="562"/>
                        <a:pt x="292" y="562"/>
                      </a:cubicBezTo>
                      <a:cubicBezTo>
                        <a:pt x="287" y="562"/>
                        <a:pt x="278" y="557"/>
                        <a:pt x="277" y="556"/>
                      </a:cubicBezTo>
                      <a:cubicBezTo>
                        <a:pt x="276" y="553"/>
                        <a:pt x="270" y="544"/>
                        <a:pt x="266" y="539"/>
                      </a:cubicBezTo>
                      <a:cubicBezTo>
                        <a:pt x="263" y="535"/>
                        <a:pt x="262" y="532"/>
                        <a:pt x="263" y="525"/>
                      </a:cubicBezTo>
                      <a:cubicBezTo>
                        <a:pt x="264" y="517"/>
                        <a:pt x="261" y="509"/>
                        <a:pt x="261" y="509"/>
                      </a:cubicBezTo>
                      <a:cubicBezTo>
                        <a:pt x="258" y="504"/>
                        <a:pt x="258" y="504"/>
                        <a:pt x="258" y="504"/>
                      </a:cubicBezTo>
                      <a:cubicBezTo>
                        <a:pt x="258" y="504"/>
                        <a:pt x="259" y="482"/>
                        <a:pt x="262" y="482"/>
                      </a:cubicBezTo>
                      <a:cubicBezTo>
                        <a:pt x="266" y="481"/>
                        <a:pt x="271" y="473"/>
                        <a:pt x="274" y="470"/>
                      </a:cubicBezTo>
                      <a:cubicBezTo>
                        <a:pt x="278" y="466"/>
                        <a:pt x="285" y="464"/>
                        <a:pt x="290" y="464"/>
                      </a:cubicBezTo>
                      <a:cubicBezTo>
                        <a:pt x="290" y="464"/>
                        <a:pt x="290" y="464"/>
                        <a:pt x="290" y="464"/>
                      </a:cubicBezTo>
                      <a:cubicBezTo>
                        <a:pt x="295" y="464"/>
                        <a:pt x="298" y="465"/>
                        <a:pt x="302" y="467"/>
                      </a:cubicBezTo>
                      <a:cubicBezTo>
                        <a:pt x="304" y="469"/>
                        <a:pt x="306" y="469"/>
                        <a:pt x="308" y="469"/>
                      </a:cubicBezTo>
                      <a:cubicBezTo>
                        <a:pt x="309" y="469"/>
                        <a:pt x="310" y="469"/>
                        <a:pt x="312" y="469"/>
                      </a:cubicBezTo>
                      <a:cubicBezTo>
                        <a:pt x="314" y="468"/>
                        <a:pt x="311" y="460"/>
                        <a:pt x="311" y="460"/>
                      </a:cubicBezTo>
                      <a:cubicBezTo>
                        <a:pt x="311" y="460"/>
                        <a:pt x="325" y="459"/>
                        <a:pt x="331" y="458"/>
                      </a:cubicBezTo>
                      <a:cubicBezTo>
                        <a:pt x="332" y="458"/>
                        <a:pt x="333" y="457"/>
                        <a:pt x="334" y="457"/>
                      </a:cubicBezTo>
                      <a:cubicBezTo>
                        <a:pt x="336" y="457"/>
                        <a:pt x="337" y="459"/>
                        <a:pt x="339" y="461"/>
                      </a:cubicBezTo>
                      <a:cubicBezTo>
                        <a:pt x="341" y="462"/>
                        <a:pt x="345" y="464"/>
                        <a:pt x="347" y="464"/>
                      </a:cubicBezTo>
                      <a:cubicBezTo>
                        <a:pt x="348" y="464"/>
                        <a:pt x="349" y="464"/>
                        <a:pt x="350" y="464"/>
                      </a:cubicBezTo>
                      <a:cubicBezTo>
                        <a:pt x="350" y="463"/>
                        <a:pt x="351" y="463"/>
                        <a:pt x="351" y="463"/>
                      </a:cubicBezTo>
                      <a:cubicBezTo>
                        <a:pt x="354" y="463"/>
                        <a:pt x="358" y="467"/>
                        <a:pt x="361" y="472"/>
                      </a:cubicBezTo>
                      <a:cubicBezTo>
                        <a:pt x="364" y="478"/>
                        <a:pt x="363" y="484"/>
                        <a:pt x="364" y="487"/>
                      </a:cubicBezTo>
                      <a:cubicBezTo>
                        <a:pt x="366" y="490"/>
                        <a:pt x="374" y="501"/>
                        <a:pt x="376" y="504"/>
                      </a:cubicBezTo>
                      <a:cubicBezTo>
                        <a:pt x="376" y="504"/>
                        <a:pt x="377" y="504"/>
                        <a:pt x="377" y="504"/>
                      </a:cubicBezTo>
                      <a:cubicBezTo>
                        <a:pt x="379" y="504"/>
                        <a:pt x="381" y="498"/>
                        <a:pt x="382" y="495"/>
                      </a:cubicBezTo>
                      <a:cubicBezTo>
                        <a:pt x="382" y="492"/>
                        <a:pt x="380" y="483"/>
                        <a:pt x="379" y="481"/>
                      </a:cubicBezTo>
                      <a:cubicBezTo>
                        <a:pt x="377" y="478"/>
                        <a:pt x="371" y="465"/>
                        <a:pt x="368" y="460"/>
                      </a:cubicBezTo>
                      <a:cubicBezTo>
                        <a:pt x="366" y="454"/>
                        <a:pt x="370" y="446"/>
                        <a:pt x="372" y="444"/>
                      </a:cubicBezTo>
                      <a:cubicBezTo>
                        <a:pt x="374" y="441"/>
                        <a:pt x="382" y="430"/>
                        <a:pt x="385" y="426"/>
                      </a:cubicBezTo>
                      <a:cubicBezTo>
                        <a:pt x="388" y="422"/>
                        <a:pt x="398" y="419"/>
                        <a:pt x="401" y="417"/>
                      </a:cubicBezTo>
                      <a:cubicBezTo>
                        <a:pt x="404" y="415"/>
                        <a:pt x="402" y="409"/>
                        <a:pt x="401" y="403"/>
                      </a:cubicBezTo>
                      <a:cubicBezTo>
                        <a:pt x="400" y="398"/>
                        <a:pt x="397" y="396"/>
                        <a:pt x="396" y="392"/>
                      </a:cubicBezTo>
                      <a:cubicBezTo>
                        <a:pt x="395" y="389"/>
                        <a:pt x="398" y="385"/>
                        <a:pt x="403" y="381"/>
                      </a:cubicBezTo>
                      <a:cubicBezTo>
                        <a:pt x="408" y="377"/>
                        <a:pt x="408" y="377"/>
                        <a:pt x="409" y="371"/>
                      </a:cubicBezTo>
                      <a:cubicBezTo>
                        <a:pt x="411" y="366"/>
                        <a:pt x="412" y="361"/>
                        <a:pt x="415" y="360"/>
                      </a:cubicBezTo>
                      <a:cubicBezTo>
                        <a:pt x="418" y="359"/>
                        <a:pt x="429" y="356"/>
                        <a:pt x="431" y="354"/>
                      </a:cubicBezTo>
                      <a:cubicBezTo>
                        <a:pt x="433" y="352"/>
                        <a:pt x="428" y="343"/>
                        <a:pt x="429" y="339"/>
                      </a:cubicBezTo>
                      <a:cubicBezTo>
                        <a:pt x="429" y="336"/>
                        <a:pt x="432" y="333"/>
                        <a:pt x="435" y="331"/>
                      </a:cubicBezTo>
                      <a:cubicBezTo>
                        <a:pt x="435" y="330"/>
                        <a:pt x="435" y="329"/>
                        <a:pt x="435" y="328"/>
                      </a:cubicBezTo>
                      <a:cubicBezTo>
                        <a:pt x="435" y="326"/>
                        <a:pt x="435" y="325"/>
                        <a:pt x="436" y="324"/>
                      </a:cubicBezTo>
                      <a:cubicBezTo>
                        <a:pt x="438" y="323"/>
                        <a:pt x="448" y="315"/>
                        <a:pt x="448" y="315"/>
                      </a:cubicBezTo>
                      <a:cubicBezTo>
                        <a:pt x="448" y="315"/>
                        <a:pt x="448" y="315"/>
                        <a:pt x="448" y="315"/>
                      </a:cubicBezTo>
                      <a:cubicBezTo>
                        <a:pt x="448" y="315"/>
                        <a:pt x="457" y="305"/>
                        <a:pt x="459" y="305"/>
                      </a:cubicBezTo>
                      <a:cubicBezTo>
                        <a:pt x="459" y="305"/>
                        <a:pt x="459" y="305"/>
                        <a:pt x="459" y="305"/>
                      </a:cubicBezTo>
                      <a:cubicBezTo>
                        <a:pt x="459" y="305"/>
                        <a:pt x="459" y="305"/>
                        <a:pt x="459" y="305"/>
                      </a:cubicBezTo>
                      <a:cubicBezTo>
                        <a:pt x="459" y="305"/>
                        <a:pt x="459" y="305"/>
                        <a:pt x="459" y="305"/>
                      </a:cubicBezTo>
                      <a:cubicBezTo>
                        <a:pt x="459" y="305"/>
                        <a:pt x="459" y="305"/>
                        <a:pt x="459" y="305"/>
                      </a:cubicBezTo>
                      <a:cubicBezTo>
                        <a:pt x="459" y="305"/>
                        <a:pt x="459" y="305"/>
                        <a:pt x="459" y="305"/>
                      </a:cubicBezTo>
                      <a:cubicBezTo>
                        <a:pt x="459" y="305"/>
                        <a:pt x="459" y="305"/>
                        <a:pt x="459" y="305"/>
                      </a:cubicBezTo>
                      <a:cubicBezTo>
                        <a:pt x="459" y="305"/>
                        <a:pt x="459" y="305"/>
                        <a:pt x="459" y="305"/>
                      </a:cubicBezTo>
                      <a:cubicBezTo>
                        <a:pt x="459" y="305"/>
                        <a:pt x="459" y="305"/>
                        <a:pt x="459" y="305"/>
                      </a:cubicBezTo>
                      <a:cubicBezTo>
                        <a:pt x="459" y="306"/>
                        <a:pt x="461" y="306"/>
                        <a:pt x="462" y="306"/>
                      </a:cubicBezTo>
                      <a:cubicBezTo>
                        <a:pt x="462" y="306"/>
                        <a:pt x="462" y="306"/>
                        <a:pt x="462" y="306"/>
                      </a:cubicBezTo>
                      <a:cubicBezTo>
                        <a:pt x="462" y="306"/>
                        <a:pt x="462" y="306"/>
                        <a:pt x="462" y="306"/>
                      </a:cubicBezTo>
                      <a:cubicBezTo>
                        <a:pt x="463" y="306"/>
                        <a:pt x="464" y="306"/>
                        <a:pt x="464" y="306"/>
                      </a:cubicBezTo>
                      <a:cubicBezTo>
                        <a:pt x="464" y="306"/>
                        <a:pt x="464" y="306"/>
                        <a:pt x="464" y="306"/>
                      </a:cubicBezTo>
                      <a:cubicBezTo>
                        <a:pt x="465" y="306"/>
                        <a:pt x="465" y="306"/>
                        <a:pt x="465" y="306"/>
                      </a:cubicBezTo>
                      <a:cubicBezTo>
                        <a:pt x="465" y="306"/>
                        <a:pt x="465" y="306"/>
                        <a:pt x="465" y="306"/>
                      </a:cubicBezTo>
                      <a:cubicBezTo>
                        <a:pt x="465" y="306"/>
                        <a:pt x="465" y="306"/>
                        <a:pt x="465" y="306"/>
                      </a:cubicBezTo>
                      <a:cubicBezTo>
                        <a:pt x="464" y="301"/>
                        <a:pt x="464" y="292"/>
                        <a:pt x="464" y="289"/>
                      </a:cubicBezTo>
                      <a:cubicBezTo>
                        <a:pt x="463" y="285"/>
                        <a:pt x="456" y="279"/>
                        <a:pt x="456" y="279"/>
                      </a:cubicBezTo>
                      <a:cubicBezTo>
                        <a:pt x="425" y="297"/>
                        <a:pt x="425" y="297"/>
                        <a:pt x="425" y="297"/>
                      </a:cubicBezTo>
                      <a:cubicBezTo>
                        <a:pt x="425" y="297"/>
                        <a:pt x="433" y="280"/>
                        <a:pt x="439" y="276"/>
                      </a:cubicBezTo>
                      <a:cubicBezTo>
                        <a:pt x="444" y="273"/>
                        <a:pt x="447" y="267"/>
                        <a:pt x="447" y="267"/>
                      </a:cubicBezTo>
                      <a:cubicBezTo>
                        <a:pt x="447" y="267"/>
                        <a:pt x="464" y="268"/>
                        <a:pt x="473" y="268"/>
                      </a:cubicBezTo>
                      <a:cubicBezTo>
                        <a:pt x="475" y="268"/>
                        <a:pt x="477" y="268"/>
                        <a:pt x="478" y="267"/>
                      </a:cubicBezTo>
                      <a:cubicBezTo>
                        <a:pt x="481" y="267"/>
                        <a:pt x="483" y="266"/>
                        <a:pt x="487" y="265"/>
                      </a:cubicBezTo>
                      <a:cubicBezTo>
                        <a:pt x="487" y="265"/>
                        <a:pt x="487" y="265"/>
                        <a:pt x="487" y="265"/>
                      </a:cubicBezTo>
                      <a:cubicBezTo>
                        <a:pt x="487" y="265"/>
                        <a:pt x="487" y="265"/>
                        <a:pt x="487" y="265"/>
                      </a:cubicBezTo>
                      <a:cubicBezTo>
                        <a:pt x="488" y="263"/>
                        <a:pt x="488" y="260"/>
                        <a:pt x="489" y="259"/>
                      </a:cubicBezTo>
                      <a:cubicBezTo>
                        <a:pt x="494" y="256"/>
                        <a:pt x="494" y="256"/>
                        <a:pt x="494" y="256"/>
                      </a:cubicBezTo>
                      <a:cubicBezTo>
                        <a:pt x="494" y="256"/>
                        <a:pt x="495" y="259"/>
                        <a:pt x="496" y="262"/>
                      </a:cubicBezTo>
                      <a:cubicBezTo>
                        <a:pt x="496" y="262"/>
                        <a:pt x="496" y="262"/>
                        <a:pt x="496" y="262"/>
                      </a:cubicBezTo>
                      <a:cubicBezTo>
                        <a:pt x="496" y="262"/>
                        <a:pt x="496" y="262"/>
                        <a:pt x="496" y="262"/>
                      </a:cubicBezTo>
                      <a:cubicBezTo>
                        <a:pt x="503" y="260"/>
                        <a:pt x="503" y="256"/>
                        <a:pt x="507" y="255"/>
                      </a:cubicBezTo>
                      <a:cubicBezTo>
                        <a:pt x="511" y="254"/>
                        <a:pt x="507" y="233"/>
                        <a:pt x="507" y="230"/>
                      </a:cubicBezTo>
                      <a:cubicBezTo>
                        <a:pt x="507" y="228"/>
                        <a:pt x="502" y="225"/>
                        <a:pt x="499" y="221"/>
                      </a:cubicBezTo>
                      <a:cubicBezTo>
                        <a:pt x="495" y="218"/>
                        <a:pt x="486" y="214"/>
                        <a:pt x="483" y="213"/>
                      </a:cubicBezTo>
                      <a:cubicBezTo>
                        <a:pt x="479" y="212"/>
                        <a:pt x="476" y="205"/>
                        <a:pt x="473" y="203"/>
                      </a:cubicBezTo>
                      <a:cubicBezTo>
                        <a:pt x="470" y="201"/>
                        <a:pt x="459" y="176"/>
                        <a:pt x="459" y="176"/>
                      </a:cubicBezTo>
                      <a:cubicBezTo>
                        <a:pt x="445" y="158"/>
                        <a:pt x="445" y="158"/>
                        <a:pt x="445" y="158"/>
                      </a:cubicBezTo>
                      <a:cubicBezTo>
                        <a:pt x="445" y="158"/>
                        <a:pt x="440" y="160"/>
                        <a:pt x="441" y="164"/>
                      </a:cubicBezTo>
                      <a:cubicBezTo>
                        <a:pt x="441" y="169"/>
                        <a:pt x="434" y="174"/>
                        <a:pt x="429" y="175"/>
                      </a:cubicBezTo>
                      <a:cubicBezTo>
                        <a:pt x="428" y="175"/>
                        <a:pt x="427" y="175"/>
                        <a:pt x="427" y="175"/>
                      </a:cubicBezTo>
                      <a:cubicBezTo>
                        <a:pt x="422" y="175"/>
                        <a:pt x="416" y="171"/>
                        <a:pt x="414" y="169"/>
                      </a:cubicBezTo>
                      <a:cubicBezTo>
                        <a:pt x="411" y="167"/>
                        <a:pt x="412" y="162"/>
                        <a:pt x="411" y="156"/>
                      </a:cubicBezTo>
                      <a:cubicBezTo>
                        <a:pt x="410" y="151"/>
                        <a:pt x="408" y="145"/>
                        <a:pt x="405" y="145"/>
                      </a:cubicBezTo>
                      <a:cubicBezTo>
                        <a:pt x="405" y="145"/>
                        <a:pt x="405" y="146"/>
                        <a:pt x="405" y="146"/>
                      </a:cubicBezTo>
                      <a:cubicBezTo>
                        <a:pt x="404" y="146"/>
                        <a:pt x="404" y="146"/>
                        <a:pt x="403" y="146"/>
                      </a:cubicBezTo>
                      <a:cubicBezTo>
                        <a:pt x="401" y="146"/>
                        <a:pt x="399" y="144"/>
                        <a:pt x="397" y="138"/>
                      </a:cubicBezTo>
                      <a:cubicBezTo>
                        <a:pt x="395" y="130"/>
                        <a:pt x="375" y="128"/>
                        <a:pt x="375" y="128"/>
                      </a:cubicBezTo>
                      <a:cubicBezTo>
                        <a:pt x="354" y="126"/>
                        <a:pt x="354" y="126"/>
                        <a:pt x="354" y="126"/>
                      </a:cubicBezTo>
                      <a:cubicBezTo>
                        <a:pt x="354" y="126"/>
                        <a:pt x="357" y="136"/>
                        <a:pt x="356" y="141"/>
                      </a:cubicBezTo>
                      <a:cubicBezTo>
                        <a:pt x="356" y="145"/>
                        <a:pt x="361" y="150"/>
                        <a:pt x="362" y="155"/>
                      </a:cubicBezTo>
                      <a:cubicBezTo>
                        <a:pt x="362" y="160"/>
                        <a:pt x="356" y="169"/>
                        <a:pt x="356" y="171"/>
                      </a:cubicBezTo>
                      <a:cubicBezTo>
                        <a:pt x="356" y="173"/>
                        <a:pt x="360" y="178"/>
                        <a:pt x="363" y="179"/>
                      </a:cubicBezTo>
                      <a:cubicBezTo>
                        <a:pt x="367" y="180"/>
                        <a:pt x="372" y="190"/>
                        <a:pt x="373" y="201"/>
                      </a:cubicBezTo>
                      <a:cubicBezTo>
                        <a:pt x="373" y="213"/>
                        <a:pt x="353" y="219"/>
                        <a:pt x="353" y="219"/>
                      </a:cubicBezTo>
                      <a:cubicBezTo>
                        <a:pt x="353" y="219"/>
                        <a:pt x="359" y="232"/>
                        <a:pt x="359" y="236"/>
                      </a:cubicBezTo>
                      <a:cubicBezTo>
                        <a:pt x="360" y="239"/>
                        <a:pt x="364" y="250"/>
                        <a:pt x="363" y="251"/>
                      </a:cubicBezTo>
                      <a:cubicBezTo>
                        <a:pt x="361" y="252"/>
                        <a:pt x="358" y="258"/>
                        <a:pt x="356" y="258"/>
                      </a:cubicBezTo>
                      <a:cubicBezTo>
                        <a:pt x="356" y="258"/>
                        <a:pt x="356" y="258"/>
                        <a:pt x="356" y="258"/>
                      </a:cubicBezTo>
                      <a:cubicBezTo>
                        <a:pt x="354" y="258"/>
                        <a:pt x="346" y="249"/>
                        <a:pt x="343" y="246"/>
                      </a:cubicBezTo>
                      <a:cubicBezTo>
                        <a:pt x="341" y="242"/>
                        <a:pt x="337" y="229"/>
                        <a:pt x="337" y="225"/>
                      </a:cubicBezTo>
                      <a:cubicBezTo>
                        <a:pt x="337" y="221"/>
                        <a:pt x="332" y="215"/>
                        <a:pt x="329" y="214"/>
                      </a:cubicBezTo>
                      <a:cubicBezTo>
                        <a:pt x="327" y="213"/>
                        <a:pt x="325" y="212"/>
                        <a:pt x="322" y="212"/>
                      </a:cubicBezTo>
                      <a:cubicBezTo>
                        <a:pt x="320" y="212"/>
                        <a:pt x="319" y="213"/>
                        <a:pt x="317" y="213"/>
                      </a:cubicBezTo>
                      <a:cubicBezTo>
                        <a:pt x="316" y="213"/>
                        <a:pt x="316" y="213"/>
                        <a:pt x="316" y="213"/>
                      </a:cubicBezTo>
                      <a:cubicBezTo>
                        <a:pt x="311" y="213"/>
                        <a:pt x="304" y="204"/>
                        <a:pt x="299" y="202"/>
                      </a:cubicBezTo>
                      <a:cubicBezTo>
                        <a:pt x="294" y="200"/>
                        <a:pt x="288" y="195"/>
                        <a:pt x="284" y="193"/>
                      </a:cubicBezTo>
                      <a:cubicBezTo>
                        <a:pt x="283" y="192"/>
                        <a:pt x="282" y="192"/>
                        <a:pt x="280" y="192"/>
                      </a:cubicBezTo>
                      <a:cubicBezTo>
                        <a:pt x="276" y="192"/>
                        <a:pt x="271" y="194"/>
                        <a:pt x="269" y="194"/>
                      </a:cubicBezTo>
                      <a:cubicBezTo>
                        <a:pt x="269" y="194"/>
                        <a:pt x="269" y="194"/>
                        <a:pt x="269" y="194"/>
                      </a:cubicBezTo>
                      <a:cubicBezTo>
                        <a:pt x="266" y="194"/>
                        <a:pt x="264" y="184"/>
                        <a:pt x="263" y="181"/>
                      </a:cubicBezTo>
                      <a:cubicBezTo>
                        <a:pt x="261" y="177"/>
                        <a:pt x="253" y="167"/>
                        <a:pt x="250" y="166"/>
                      </a:cubicBezTo>
                      <a:cubicBezTo>
                        <a:pt x="247" y="166"/>
                        <a:pt x="248" y="158"/>
                        <a:pt x="249" y="148"/>
                      </a:cubicBezTo>
                      <a:cubicBezTo>
                        <a:pt x="251" y="138"/>
                        <a:pt x="255" y="131"/>
                        <a:pt x="259" y="130"/>
                      </a:cubicBezTo>
                      <a:cubicBezTo>
                        <a:pt x="264" y="129"/>
                        <a:pt x="267" y="122"/>
                        <a:pt x="268" y="117"/>
                      </a:cubicBezTo>
                      <a:cubicBezTo>
                        <a:pt x="268" y="112"/>
                        <a:pt x="268" y="113"/>
                        <a:pt x="273" y="112"/>
                      </a:cubicBezTo>
                      <a:cubicBezTo>
                        <a:pt x="278" y="111"/>
                        <a:pt x="278" y="110"/>
                        <a:pt x="282" y="108"/>
                      </a:cubicBezTo>
                      <a:cubicBezTo>
                        <a:pt x="287" y="107"/>
                        <a:pt x="291" y="95"/>
                        <a:pt x="291" y="95"/>
                      </a:cubicBezTo>
                      <a:cubicBezTo>
                        <a:pt x="291" y="95"/>
                        <a:pt x="281" y="92"/>
                        <a:pt x="278" y="92"/>
                      </a:cubicBezTo>
                      <a:cubicBezTo>
                        <a:pt x="274" y="92"/>
                        <a:pt x="271" y="82"/>
                        <a:pt x="273" y="81"/>
                      </a:cubicBezTo>
                      <a:cubicBezTo>
                        <a:pt x="273" y="80"/>
                        <a:pt x="273" y="80"/>
                        <a:pt x="273" y="80"/>
                      </a:cubicBezTo>
                      <a:cubicBezTo>
                        <a:pt x="276" y="80"/>
                        <a:pt x="284" y="85"/>
                        <a:pt x="287" y="88"/>
                      </a:cubicBezTo>
                      <a:cubicBezTo>
                        <a:pt x="287" y="88"/>
                        <a:pt x="287" y="88"/>
                        <a:pt x="288" y="88"/>
                      </a:cubicBezTo>
                      <a:cubicBezTo>
                        <a:pt x="290" y="88"/>
                        <a:pt x="292" y="84"/>
                        <a:pt x="296" y="80"/>
                      </a:cubicBezTo>
                      <a:cubicBezTo>
                        <a:pt x="299" y="76"/>
                        <a:pt x="299" y="74"/>
                        <a:pt x="300" y="74"/>
                      </a:cubicBezTo>
                      <a:cubicBezTo>
                        <a:pt x="301" y="74"/>
                        <a:pt x="302" y="74"/>
                        <a:pt x="303" y="75"/>
                      </a:cubicBezTo>
                      <a:cubicBezTo>
                        <a:pt x="306" y="76"/>
                        <a:pt x="308" y="76"/>
                        <a:pt x="309" y="76"/>
                      </a:cubicBezTo>
                      <a:cubicBezTo>
                        <a:pt x="310" y="76"/>
                        <a:pt x="311" y="76"/>
                        <a:pt x="311" y="76"/>
                      </a:cubicBezTo>
                      <a:cubicBezTo>
                        <a:pt x="312" y="76"/>
                        <a:pt x="312" y="76"/>
                        <a:pt x="313" y="76"/>
                      </a:cubicBezTo>
                      <a:cubicBezTo>
                        <a:pt x="313" y="76"/>
                        <a:pt x="314" y="76"/>
                        <a:pt x="314" y="76"/>
                      </a:cubicBezTo>
                      <a:cubicBezTo>
                        <a:pt x="314" y="77"/>
                        <a:pt x="315" y="77"/>
                        <a:pt x="315" y="77"/>
                      </a:cubicBezTo>
                      <a:cubicBezTo>
                        <a:pt x="317" y="77"/>
                        <a:pt x="317" y="75"/>
                        <a:pt x="319" y="71"/>
                      </a:cubicBezTo>
                      <a:cubicBezTo>
                        <a:pt x="321" y="66"/>
                        <a:pt x="324" y="63"/>
                        <a:pt x="323" y="60"/>
                      </a:cubicBezTo>
                      <a:cubicBezTo>
                        <a:pt x="322" y="56"/>
                        <a:pt x="321" y="53"/>
                        <a:pt x="318" y="51"/>
                      </a:cubicBezTo>
                      <a:cubicBezTo>
                        <a:pt x="315" y="49"/>
                        <a:pt x="323" y="47"/>
                        <a:pt x="326" y="44"/>
                      </a:cubicBezTo>
                      <a:cubicBezTo>
                        <a:pt x="328" y="40"/>
                        <a:pt x="323" y="36"/>
                        <a:pt x="320" y="36"/>
                      </a:cubicBezTo>
                      <a:cubicBezTo>
                        <a:pt x="320" y="36"/>
                        <a:pt x="320" y="36"/>
                        <a:pt x="320" y="36"/>
                      </a:cubicBezTo>
                      <a:cubicBezTo>
                        <a:pt x="320" y="36"/>
                        <a:pt x="320" y="36"/>
                        <a:pt x="319" y="36"/>
                      </a:cubicBezTo>
                      <a:cubicBezTo>
                        <a:pt x="317" y="36"/>
                        <a:pt x="312" y="32"/>
                        <a:pt x="309" y="30"/>
                      </a:cubicBezTo>
                      <a:cubicBezTo>
                        <a:pt x="308" y="30"/>
                        <a:pt x="304" y="29"/>
                        <a:pt x="301" y="29"/>
                      </a:cubicBezTo>
                      <a:cubicBezTo>
                        <a:pt x="299" y="29"/>
                        <a:pt x="297" y="29"/>
                        <a:pt x="296" y="30"/>
                      </a:cubicBezTo>
                      <a:cubicBezTo>
                        <a:pt x="294" y="31"/>
                        <a:pt x="300" y="40"/>
                        <a:pt x="299" y="42"/>
                      </a:cubicBezTo>
                      <a:cubicBezTo>
                        <a:pt x="298" y="44"/>
                        <a:pt x="294" y="53"/>
                        <a:pt x="294" y="58"/>
                      </a:cubicBezTo>
                      <a:cubicBezTo>
                        <a:pt x="293" y="61"/>
                        <a:pt x="291" y="62"/>
                        <a:pt x="289" y="62"/>
                      </a:cubicBezTo>
                      <a:cubicBezTo>
                        <a:pt x="286" y="62"/>
                        <a:pt x="284" y="60"/>
                        <a:pt x="282" y="59"/>
                      </a:cubicBezTo>
                      <a:cubicBezTo>
                        <a:pt x="280" y="56"/>
                        <a:pt x="281" y="51"/>
                        <a:pt x="283" y="46"/>
                      </a:cubicBezTo>
                      <a:cubicBezTo>
                        <a:pt x="284" y="42"/>
                        <a:pt x="279" y="38"/>
                        <a:pt x="275" y="36"/>
                      </a:cubicBezTo>
                      <a:cubicBezTo>
                        <a:pt x="275" y="36"/>
                        <a:pt x="275" y="36"/>
                        <a:pt x="274" y="36"/>
                      </a:cubicBezTo>
                      <a:cubicBezTo>
                        <a:pt x="271" y="36"/>
                        <a:pt x="271" y="49"/>
                        <a:pt x="268" y="51"/>
                      </a:cubicBezTo>
                      <a:cubicBezTo>
                        <a:pt x="268" y="52"/>
                        <a:pt x="268" y="52"/>
                        <a:pt x="268" y="52"/>
                      </a:cubicBezTo>
                      <a:cubicBezTo>
                        <a:pt x="266" y="52"/>
                        <a:pt x="266" y="43"/>
                        <a:pt x="267" y="39"/>
                      </a:cubicBezTo>
                      <a:cubicBezTo>
                        <a:pt x="267" y="34"/>
                        <a:pt x="263" y="33"/>
                        <a:pt x="257" y="31"/>
                      </a:cubicBezTo>
                      <a:cubicBezTo>
                        <a:pt x="250" y="30"/>
                        <a:pt x="254" y="19"/>
                        <a:pt x="252" y="15"/>
                      </a:cubicBezTo>
                      <a:cubicBezTo>
                        <a:pt x="250" y="11"/>
                        <a:pt x="243" y="5"/>
                        <a:pt x="240" y="1"/>
                      </a:cubicBezTo>
                      <a:cubicBezTo>
                        <a:pt x="239" y="0"/>
                        <a:pt x="238" y="0"/>
                        <a:pt x="238" y="0"/>
                      </a:cubicBezTo>
                    </a:path>
                  </a:pathLst>
                </a:custGeom>
                <a:grpFill/>
                <a:ln>
                  <a:noFill/>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lstStyle/>
                <a:p>
                  <a:endParaRPr lang="zh-CN" altLang="en-US"/>
                </a:p>
              </p:txBody>
            </p:sp>
            <p:sp>
              <p:nvSpPr>
                <p:cNvPr id="1048848" name="Freeform 11"/>
                <p:cNvSpPr/>
                <p:nvPr/>
              </p:nvSpPr>
              <p:spPr bwMode="auto">
                <a:xfrm>
                  <a:off x="3309938" y="4400550"/>
                  <a:ext cx="296862" cy="115888"/>
                </a:xfrm>
                <a:custGeom>
                  <a:avLst/>
                  <a:gdLst>
                    <a:gd name="T0" fmla="*/ 14 w 79"/>
                    <a:gd name="T1" fmla="*/ 0 h 31"/>
                    <a:gd name="T2" fmla="*/ 14 w 79"/>
                    <a:gd name="T3" fmla="*/ 0 h 31"/>
                    <a:gd name="T4" fmla="*/ 0 w 79"/>
                    <a:gd name="T5" fmla="*/ 10 h 31"/>
                    <a:gd name="T6" fmla="*/ 13 w 79"/>
                    <a:gd name="T7" fmla="*/ 6 h 31"/>
                    <a:gd name="T8" fmla="*/ 15 w 79"/>
                    <a:gd name="T9" fmla="*/ 5 h 31"/>
                    <a:gd name="T10" fmla="*/ 26 w 79"/>
                    <a:gd name="T11" fmla="*/ 11 h 31"/>
                    <a:gd name="T12" fmla="*/ 41 w 79"/>
                    <a:gd name="T13" fmla="*/ 17 h 31"/>
                    <a:gd name="T14" fmla="*/ 56 w 79"/>
                    <a:gd name="T15" fmla="*/ 29 h 31"/>
                    <a:gd name="T16" fmla="*/ 62 w 79"/>
                    <a:gd name="T17" fmla="*/ 31 h 31"/>
                    <a:gd name="T18" fmla="*/ 77 w 79"/>
                    <a:gd name="T19" fmla="*/ 24 h 31"/>
                    <a:gd name="T20" fmla="*/ 58 w 79"/>
                    <a:gd name="T21" fmla="*/ 15 h 31"/>
                    <a:gd name="T22" fmla="*/ 39 w 79"/>
                    <a:gd name="T23" fmla="*/ 7 h 31"/>
                    <a:gd name="T24" fmla="*/ 26 w 79"/>
                    <a:gd name="T25" fmla="*/ 2 h 31"/>
                    <a:gd name="T26" fmla="*/ 14 w 79"/>
                    <a:gd name="T2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31">
                      <a:moveTo>
                        <a:pt x="14" y="0"/>
                      </a:moveTo>
                      <a:cubicBezTo>
                        <a:pt x="14" y="0"/>
                        <a:pt x="14" y="0"/>
                        <a:pt x="14" y="0"/>
                      </a:cubicBezTo>
                      <a:cubicBezTo>
                        <a:pt x="12" y="0"/>
                        <a:pt x="0" y="10"/>
                        <a:pt x="0" y="10"/>
                      </a:cubicBezTo>
                      <a:cubicBezTo>
                        <a:pt x="0" y="10"/>
                        <a:pt x="10" y="9"/>
                        <a:pt x="13" y="6"/>
                      </a:cubicBezTo>
                      <a:cubicBezTo>
                        <a:pt x="14" y="6"/>
                        <a:pt x="14" y="5"/>
                        <a:pt x="15" y="5"/>
                      </a:cubicBezTo>
                      <a:cubicBezTo>
                        <a:pt x="19" y="5"/>
                        <a:pt x="24" y="9"/>
                        <a:pt x="26" y="11"/>
                      </a:cubicBezTo>
                      <a:cubicBezTo>
                        <a:pt x="29" y="13"/>
                        <a:pt x="36" y="15"/>
                        <a:pt x="41" y="17"/>
                      </a:cubicBezTo>
                      <a:cubicBezTo>
                        <a:pt x="47" y="19"/>
                        <a:pt x="50" y="24"/>
                        <a:pt x="56" y="29"/>
                      </a:cubicBezTo>
                      <a:cubicBezTo>
                        <a:pt x="57" y="30"/>
                        <a:pt x="59" y="31"/>
                        <a:pt x="62" y="31"/>
                      </a:cubicBezTo>
                      <a:cubicBezTo>
                        <a:pt x="69" y="31"/>
                        <a:pt x="79" y="26"/>
                        <a:pt x="77" y="24"/>
                      </a:cubicBezTo>
                      <a:cubicBezTo>
                        <a:pt x="75" y="20"/>
                        <a:pt x="62" y="17"/>
                        <a:pt x="58" y="15"/>
                      </a:cubicBezTo>
                      <a:cubicBezTo>
                        <a:pt x="54" y="14"/>
                        <a:pt x="44" y="8"/>
                        <a:pt x="39" y="7"/>
                      </a:cubicBezTo>
                      <a:cubicBezTo>
                        <a:pt x="34" y="5"/>
                        <a:pt x="29" y="3"/>
                        <a:pt x="26" y="2"/>
                      </a:cubicBezTo>
                      <a:cubicBezTo>
                        <a:pt x="23" y="1"/>
                        <a:pt x="17" y="0"/>
                        <a:pt x="14" y="0"/>
                      </a:cubicBezTo>
                    </a:path>
                  </a:pathLst>
                </a:custGeom>
                <a:grpFill/>
                <a:ln>
                  <a:noFill/>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lstStyle/>
                <a:p>
                  <a:endParaRPr lang="zh-CN" altLang="en-US"/>
                </a:p>
              </p:txBody>
            </p:sp>
            <p:sp>
              <p:nvSpPr>
                <p:cNvPr id="1048849" name="Freeform 12"/>
                <p:cNvSpPr/>
                <p:nvPr/>
              </p:nvSpPr>
              <p:spPr bwMode="auto">
                <a:xfrm>
                  <a:off x="3568700" y="4502150"/>
                  <a:ext cx="188912" cy="58738"/>
                </a:xfrm>
                <a:custGeom>
                  <a:avLst/>
                  <a:gdLst>
                    <a:gd name="T0" fmla="*/ 14 w 50"/>
                    <a:gd name="T1" fmla="*/ 0 h 16"/>
                    <a:gd name="T2" fmla="*/ 14 w 50"/>
                    <a:gd name="T3" fmla="*/ 0 h 16"/>
                    <a:gd name="T4" fmla="*/ 11 w 50"/>
                    <a:gd name="T5" fmla="*/ 7 h 16"/>
                    <a:gd name="T6" fmla="*/ 0 w 50"/>
                    <a:gd name="T7" fmla="*/ 13 h 16"/>
                    <a:gd name="T8" fmla="*/ 13 w 50"/>
                    <a:gd name="T9" fmla="*/ 16 h 16"/>
                    <a:gd name="T10" fmla="*/ 26 w 50"/>
                    <a:gd name="T11" fmla="*/ 15 h 16"/>
                    <a:gd name="T12" fmla="*/ 26 w 50"/>
                    <a:gd name="T13" fmla="*/ 15 h 16"/>
                    <a:gd name="T14" fmla="*/ 46 w 50"/>
                    <a:gd name="T15" fmla="*/ 16 h 16"/>
                    <a:gd name="T16" fmla="*/ 47 w 50"/>
                    <a:gd name="T17" fmla="*/ 16 h 16"/>
                    <a:gd name="T18" fmla="*/ 40 w 50"/>
                    <a:gd name="T19" fmla="*/ 9 h 16"/>
                    <a:gd name="T20" fmla="*/ 32 w 50"/>
                    <a:gd name="T21" fmla="*/ 3 h 16"/>
                    <a:gd name="T22" fmla="*/ 23 w 50"/>
                    <a:gd name="T23" fmla="*/ 2 h 16"/>
                    <a:gd name="T24" fmla="*/ 23 w 50"/>
                    <a:gd name="T25" fmla="*/ 2 h 16"/>
                    <a:gd name="T26" fmla="*/ 23 w 50"/>
                    <a:gd name="T27" fmla="*/ 2 h 16"/>
                    <a:gd name="T28" fmla="*/ 19 w 50"/>
                    <a:gd name="T29" fmla="*/ 1 h 16"/>
                    <a:gd name="T30" fmla="*/ 14 w 50"/>
                    <a:gd name="T3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16">
                      <a:moveTo>
                        <a:pt x="14" y="0"/>
                      </a:moveTo>
                      <a:cubicBezTo>
                        <a:pt x="14" y="0"/>
                        <a:pt x="14" y="0"/>
                        <a:pt x="14" y="0"/>
                      </a:cubicBezTo>
                      <a:cubicBezTo>
                        <a:pt x="11" y="0"/>
                        <a:pt x="11" y="4"/>
                        <a:pt x="11" y="7"/>
                      </a:cubicBezTo>
                      <a:cubicBezTo>
                        <a:pt x="11" y="9"/>
                        <a:pt x="1" y="11"/>
                        <a:pt x="0" y="13"/>
                      </a:cubicBezTo>
                      <a:cubicBezTo>
                        <a:pt x="13" y="16"/>
                        <a:pt x="13" y="16"/>
                        <a:pt x="13" y="16"/>
                      </a:cubicBezTo>
                      <a:cubicBezTo>
                        <a:pt x="13" y="16"/>
                        <a:pt x="23" y="15"/>
                        <a:pt x="26" y="15"/>
                      </a:cubicBezTo>
                      <a:cubicBezTo>
                        <a:pt x="26" y="15"/>
                        <a:pt x="26" y="15"/>
                        <a:pt x="26" y="15"/>
                      </a:cubicBezTo>
                      <a:cubicBezTo>
                        <a:pt x="30" y="15"/>
                        <a:pt x="42" y="16"/>
                        <a:pt x="46" y="16"/>
                      </a:cubicBezTo>
                      <a:cubicBezTo>
                        <a:pt x="46" y="16"/>
                        <a:pt x="46" y="16"/>
                        <a:pt x="47" y="16"/>
                      </a:cubicBezTo>
                      <a:cubicBezTo>
                        <a:pt x="50" y="16"/>
                        <a:pt x="42" y="9"/>
                        <a:pt x="40" y="9"/>
                      </a:cubicBezTo>
                      <a:cubicBezTo>
                        <a:pt x="38" y="9"/>
                        <a:pt x="32" y="3"/>
                        <a:pt x="32" y="3"/>
                      </a:cubicBezTo>
                      <a:cubicBezTo>
                        <a:pt x="32" y="3"/>
                        <a:pt x="24" y="2"/>
                        <a:pt x="23" y="2"/>
                      </a:cubicBezTo>
                      <a:cubicBezTo>
                        <a:pt x="23" y="2"/>
                        <a:pt x="23" y="2"/>
                        <a:pt x="23" y="2"/>
                      </a:cubicBezTo>
                      <a:cubicBezTo>
                        <a:pt x="23" y="2"/>
                        <a:pt x="23" y="2"/>
                        <a:pt x="23" y="2"/>
                      </a:cubicBezTo>
                      <a:cubicBezTo>
                        <a:pt x="22" y="2"/>
                        <a:pt x="20" y="1"/>
                        <a:pt x="19" y="1"/>
                      </a:cubicBezTo>
                      <a:cubicBezTo>
                        <a:pt x="17" y="1"/>
                        <a:pt x="15" y="0"/>
                        <a:pt x="14" y="0"/>
                      </a:cubicBezTo>
                    </a:path>
                  </a:pathLst>
                </a:custGeom>
                <a:grpFill/>
                <a:ln>
                  <a:noFill/>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lstStyle/>
                <a:p>
                  <a:endParaRPr lang="zh-CN" altLang="en-US"/>
                </a:p>
              </p:txBody>
            </p:sp>
            <p:sp>
              <p:nvSpPr>
                <p:cNvPr id="1048850" name="Freeform 13"/>
                <p:cNvSpPr/>
                <p:nvPr/>
              </p:nvSpPr>
              <p:spPr bwMode="auto">
                <a:xfrm>
                  <a:off x="3700463" y="3697288"/>
                  <a:ext cx="49212" cy="26988"/>
                </a:xfrm>
                <a:custGeom>
                  <a:avLst/>
                  <a:gdLst>
                    <a:gd name="T0" fmla="*/ 13 w 13"/>
                    <a:gd name="T1" fmla="*/ 0 h 7"/>
                    <a:gd name="T2" fmla="*/ 8 w 13"/>
                    <a:gd name="T3" fmla="*/ 1 h 7"/>
                    <a:gd name="T4" fmla="*/ 0 w 13"/>
                    <a:gd name="T5" fmla="*/ 4 h 7"/>
                    <a:gd name="T6" fmla="*/ 0 w 13"/>
                    <a:gd name="T7" fmla="*/ 7 h 7"/>
                    <a:gd name="T8" fmla="*/ 7 w 13"/>
                    <a:gd name="T9" fmla="*/ 5 h 7"/>
                    <a:gd name="T10" fmla="*/ 13 w 13"/>
                    <a:gd name="T11" fmla="*/ 0 h 7"/>
                  </a:gdLst>
                  <a:ahLst/>
                  <a:cxnLst>
                    <a:cxn ang="0">
                      <a:pos x="T0" y="T1"/>
                    </a:cxn>
                    <a:cxn ang="0">
                      <a:pos x="T2" y="T3"/>
                    </a:cxn>
                    <a:cxn ang="0">
                      <a:pos x="T4" y="T5"/>
                    </a:cxn>
                    <a:cxn ang="0">
                      <a:pos x="T6" y="T7"/>
                    </a:cxn>
                    <a:cxn ang="0">
                      <a:pos x="T8" y="T9"/>
                    </a:cxn>
                    <a:cxn ang="0">
                      <a:pos x="T10" y="T11"/>
                    </a:cxn>
                  </a:cxnLst>
                  <a:rect l="0" t="0" r="r" b="b"/>
                  <a:pathLst>
                    <a:path w="13" h="7">
                      <a:moveTo>
                        <a:pt x="13" y="0"/>
                      </a:moveTo>
                      <a:cubicBezTo>
                        <a:pt x="11" y="0"/>
                        <a:pt x="10" y="1"/>
                        <a:pt x="8" y="1"/>
                      </a:cubicBezTo>
                      <a:cubicBezTo>
                        <a:pt x="5" y="2"/>
                        <a:pt x="2" y="3"/>
                        <a:pt x="0" y="4"/>
                      </a:cubicBezTo>
                      <a:cubicBezTo>
                        <a:pt x="0" y="6"/>
                        <a:pt x="0" y="7"/>
                        <a:pt x="0" y="7"/>
                      </a:cubicBezTo>
                      <a:cubicBezTo>
                        <a:pt x="7" y="5"/>
                        <a:pt x="7" y="5"/>
                        <a:pt x="7" y="5"/>
                      </a:cubicBezTo>
                      <a:cubicBezTo>
                        <a:pt x="7" y="5"/>
                        <a:pt x="10" y="2"/>
                        <a:pt x="13" y="0"/>
                      </a:cubicBezTo>
                    </a:path>
                  </a:pathLst>
                </a:custGeom>
                <a:grpFill/>
                <a:ln>
                  <a:noFill/>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lstStyle/>
                <a:p>
                  <a:endParaRPr lang="zh-CN" altLang="en-US"/>
                </a:p>
              </p:txBody>
            </p:sp>
            <p:sp>
              <p:nvSpPr>
                <p:cNvPr id="1048851" name="Freeform 14"/>
                <p:cNvSpPr/>
                <p:nvPr/>
              </p:nvSpPr>
              <p:spPr bwMode="auto">
                <a:xfrm>
                  <a:off x="3802063" y="3603625"/>
                  <a:ext cx="60325" cy="60325"/>
                </a:xfrm>
                <a:custGeom>
                  <a:avLst/>
                  <a:gdLst>
                    <a:gd name="T0" fmla="*/ 9 w 16"/>
                    <a:gd name="T1" fmla="*/ 0 h 16"/>
                    <a:gd name="T2" fmla="*/ 8 w 16"/>
                    <a:gd name="T3" fmla="*/ 1 h 16"/>
                    <a:gd name="T4" fmla="*/ 3 w 16"/>
                    <a:gd name="T5" fmla="*/ 4 h 16"/>
                    <a:gd name="T6" fmla="*/ 4 w 16"/>
                    <a:gd name="T7" fmla="*/ 7 h 16"/>
                    <a:gd name="T8" fmla="*/ 4 w 16"/>
                    <a:gd name="T9" fmla="*/ 8 h 16"/>
                    <a:gd name="T10" fmla="*/ 0 w 16"/>
                    <a:gd name="T11" fmla="*/ 16 h 16"/>
                    <a:gd name="T12" fmla="*/ 6 w 16"/>
                    <a:gd name="T13" fmla="*/ 14 h 16"/>
                    <a:gd name="T14" fmla="*/ 14 w 16"/>
                    <a:gd name="T15" fmla="*/ 8 h 16"/>
                    <a:gd name="T16" fmla="*/ 9 w 16"/>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6">
                      <a:moveTo>
                        <a:pt x="9" y="0"/>
                      </a:moveTo>
                      <a:cubicBezTo>
                        <a:pt x="8" y="0"/>
                        <a:pt x="8" y="0"/>
                        <a:pt x="8" y="1"/>
                      </a:cubicBezTo>
                      <a:cubicBezTo>
                        <a:pt x="7" y="2"/>
                        <a:pt x="5" y="3"/>
                        <a:pt x="3" y="4"/>
                      </a:cubicBezTo>
                      <a:cubicBezTo>
                        <a:pt x="3" y="5"/>
                        <a:pt x="3" y="6"/>
                        <a:pt x="4" y="7"/>
                      </a:cubicBezTo>
                      <a:cubicBezTo>
                        <a:pt x="4" y="7"/>
                        <a:pt x="4" y="7"/>
                        <a:pt x="4" y="8"/>
                      </a:cubicBezTo>
                      <a:cubicBezTo>
                        <a:pt x="4" y="10"/>
                        <a:pt x="2" y="14"/>
                        <a:pt x="0" y="16"/>
                      </a:cubicBezTo>
                      <a:cubicBezTo>
                        <a:pt x="2" y="16"/>
                        <a:pt x="4" y="15"/>
                        <a:pt x="6" y="14"/>
                      </a:cubicBezTo>
                      <a:cubicBezTo>
                        <a:pt x="10" y="12"/>
                        <a:pt x="11" y="9"/>
                        <a:pt x="14" y="8"/>
                      </a:cubicBezTo>
                      <a:cubicBezTo>
                        <a:pt x="16" y="6"/>
                        <a:pt x="11" y="0"/>
                        <a:pt x="9" y="0"/>
                      </a:cubicBezTo>
                    </a:path>
                  </a:pathLst>
                </a:custGeom>
                <a:grpFill/>
                <a:ln>
                  <a:noFill/>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lstStyle/>
                <a:p>
                  <a:endParaRPr lang="zh-CN" altLang="en-US"/>
                </a:p>
              </p:txBody>
            </p:sp>
            <p:sp>
              <p:nvSpPr>
                <p:cNvPr id="1048852" name="Freeform 15"/>
                <p:cNvSpPr/>
                <p:nvPr/>
              </p:nvSpPr>
              <p:spPr bwMode="auto">
                <a:xfrm>
                  <a:off x="3700463" y="3614738"/>
                  <a:ext cx="117475" cy="98425"/>
                </a:xfrm>
                <a:custGeom>
                  <a:avLst/>
                  <a:gdLst>
                    <a:gd name="T0" fmla="*/ 24 w 31"/>
                    <a:gd name="T1" fmla="*/ 0 h 26"/>
                    <a:gd name="T2" fmla="*/ 24 w 31"/>
                    <a:gd name="T3" fmla="*/ 0 h 26"/>
                    <a:gd name="T4" fmla="*/ 13 w 31"/>
                    <a:gd name="T5" fmla="*/ 10 h 26"/>
                    <a:gd name="T6" fmla="*/ 13 w 31"/>
                    <a:gd name="T7" fmla="*/ 10 h 26"/>
                    <a:gd name="T8" fmla="*/ 1 w 31"/>
                    <a:gd name="T9" fmla="*/ 19 h 26"/>
                    <a:gd name="T10" fmla="*/ 0 w 31"/>
                    <a:gd name="T11" fmla="*/ 23 h 26"/>
                    <a:gd name="T12" fmla="*/ 0 w 31"/>
                    <a:gd name="T13" fmla="*/ 26 h 26"/>
                    <a:gd name="T14" fmla="*/ 8 w 31"/>
                    <a:gd name="T15" fmla="*/ 23 h 26"/>
                    <a:gd name="T16" fmla="*/ 13 w 31"/>
                    <a:gd name="T17" fmla="*/ 22 h 26"/>
                    <a:gd name="T18" fmla="*/ 19 w 31"/>
                    <a:gd name="T19" fmla="*/ 16 h 26"/>
                    <a:gd name="T20" fmla="*/ 27 w 31"/>
                    <a:gd name="T21" fmla="*/ 13 h 26"/>
                    <a:gd name="T22" fmla="*/ 31 w 31"/>
                    <a:gd name="T23" fmla="*/ 5 h 26"/>
                    <a:gd name="T24" fmla="*/ 31 w 31"/>
                    <a:gd name="T25" fmla="*/ 4 h 26"/>
                    <a:gd name="T26" fmla="*/ 30 w 31"/>
                    <a:gd name="T27" fmla="*/ 1 h 26"/>
                    <a:gd name="T28" fmla="*/ 30 w 31"/>
                    <a:gd name="T29" fmla="*/ 1 h 26"/>
                    <a:gd name="T30" fmla="*/ 30 w 31"/>
                    <a:gd name="T31" fmla="*/ 1 h 26"/>
                    <a:gd name="T32" fmla="*/ 30 w 31"/>
                    <a:gd name="T33" fmla="*/ 1 h 26"/>
                    <a:gd name="T34" fmla="*/ 30 w 31"/>
                    <a:gd name="T35" fmla="*/ 1 h 26"/>
                    <a:gd name="T36" fmla="*/ 29 w 31"/>
                    <a:gd name="T37" fmla="*/ 1 h 26"/>
                    <a:gd name="T38" fmla="*/ 29 w 31"/>
                    <a:gd name="T39" fmla="*/ 1 h 26"/>
                    <a:gd name="T40" fmla="*/ 27 w 31"/>
                    <a:gd name="T41" fmla="*/ 1 h 26"/>
                    <a:gd name="T42" fmla="*/ 27 w 31"/>
                    <a:gd name="T43" fmla="*/ 1 h 26"/>
                    <a:gd name="T44" fmla="*/ 27 w 31"/>
                    <a:gd name="T45" fmla="*/ 1 h 26"/>
                    <a:gd name="T46" fmla="*/ 27 w 31"/>
                    <a:gd name="T47" fmla="*/ 1 h 26"/>
                    <a:gd name="T48" fmla="*/ 24 w 31"/>
                    <a:gd name="T49" fmla="*/ 0 h 26"/>
                    <a:gd name="T50" fmla="*/ 24 w 31"/>
                    <a:gd name="T51" fmla="*/ 0 h 26"/>
                    <a:gd name="T52" fmla="*/ 24 w 31"/>
                    <a:gd name="T53" fmla="*/ 0 h 26"/>
                    <a:gd name="T54" fmla="*/ 24 w 31"/>
                    <a:gd name="T55" fmla="*/ 0 h 26"/>
                    <a:gd name="T56" fmla="*/ 24 w 31"/>
                    <a:gd name="T57" fmla="*/ 0 h 26"/>
                    <a:gd name="T58" fmla="*/ 24 w 31"/>
                    <a:gd name="T59" fmla="*/ 0 h 26"/>
                    <a:gd name="T60" fmla="*/ 24 w 31"/>
                    <a:gd name="T6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 h="26">
                      <a:moveTo>
                        <a:pt x="24" y="0"/>
                      </a:moveTo>
                      <a:cubicBezTo>
                        <a:pt x="24" y="0"/>
                        <a:pt x="24" y="0"/>
                        <a:pt x="24" y="0"/>
                      </a:cubicBezTo>
                      <a:cubicBezTo>
                        <a:pt x="22" y="0"/>
                        <a:pt x="13" y="10"/>
                        <a:pt x="13" y="10"/>
                      </a:cubicBezTo>
                      <a:cubicBezTo>
                        <a:pt x="13" y="10"/>
                        <a:pt x="13" y="10"/>
                        <a:pt x="13" y="10"/>
                      </a:cubicBezTo>
                      <a:cubicBezTo>
                        <a:pt x="13" y="10"/>
                        <a:pt x="3" y="18"/>
                        <a:pt x="1" y="19"/>
                      </a:cubicBezTo>
                      <a:cubicBezTo>
                        <a:pt x="0" y="20"/>
                        <a:pt x="0" y="21"/>
                        <a:pt x="0" y="23"/>
                      </a:cubicBezTo>
                      <a:cubicBezTo>
                        <a:pt x="0" y="24"/>
                        <a:pt x="0" y="25"/>
                        <a:pt x="0" y="26"/>
                      </a:cubicBezTo>
                      <a:cubicBezTo>
                        <a:pt x="2" y="25"/>
                        <a:pt x="5" y="24"/>
                        <a:pt x="8" y="23"/>
                      </a:cubicBezTo>
                      <a:cubicBezTo>
                        <a:pt x="10" y="23"/>
                        <a:pt x="11" y="22"/>
                        <a:pt x="13" y="22"/>
                      </a:cubicBezTo>
                      <a:cubicBezTo>
                        <a:pt x="15" y="19"/>
                        <a:pt x="18" y="17"/>
                        <a:pt x="19" y="16"/>
                      </a:cubicBezTo>
                      <a:cubicBezTo>
                        <a:pt x="20" y="16"/>
                        <a:pt x="23" y="15"/>
                        <a:pt x="27" y="13"/>
                      </a:cubicBezTo>
                      <a:cubicBezTo>
                        <a:pt x="29" y="11"/>
                        <a:pt x="31" y="7"/>
                        <a:pt x="31" y="5"/>
                      </a:cubicBezTo>
                      <a:cubicBezTo>
                        <a:pt x="31" y="4"/>
                        <a:pt x="31" y="4"/>
                        <a:pt x="31" y="4"/>
                      </a:cubicBezTo>
                      <a:cubicBezTo>
                        <a:pt x="30" y="3"/>
                        <a:pt x="30" y="2"/>
                        <a:pt x="30" y="1"/>
                      </a:cubicBezTo>
                      <a:cubicBezTo>
                        <a:pt x="30" y="1"/>
                        <a:pt x="30" y="1"/>
                        <a:pt x="30" y="1"/>
                      </a:cubicBezTo>
                      <a:cubicBezTo>
                        <a:pt x="30" y="1"/>
                        <a:pt x="30" y="1"/>
                        <a:pt x="30" y="1"/>
                      </a:cubicBezTo>
                      <a:cubicBezTo>
                        <a:pt x="30" y="1"/>
                        <a:pt x="30" y="1"/>
                        <a:pt x="30" y="1"/>
                      </a:cubicBezTo>
                      <a:cubicBezTo>
                        <a:pt x="30" y="1"/>
                        <a:pt x="30" y="1"/>
                        <a:pt x="30" y="1"/>
                      </a:cubicBezTo>
                      <a:cubicBezTo>
                        <a:pt x="30" y="1"/>
                        <a:pt x="30" y="1"/>
                        <a:pt x="29" y="1"/>
                      </a:cubicBezTo>
                      <a:cubicBezTo>
                        <a:pt x="29" y="1"/>
                        <a:pt x="29" y="1"/>
                        <a:pt x="29" y="1"/>
                      </a:cubicBezTo>
                      <a:cubicBezTo>
                        <a:pt x="29" y="1"/>
                        <a:pt x="28" y="1"/>
                        <a:pt x="27" y="1"/>
                      </a:cubicBezTo>
                      <a:cubicBezTo>
                        <a:pt x="27" y="1"/>
                        <a:pt x="27" y="1"/>
                        <a:pt x="27" y="1"/>
                      </a:cubicBezTo>
                      <a:cubicBezTo>
                        <a:pt x="27" y="1"/>
                        <a:pt x="27" y="1"/>
                        <a:pt x="27" y="1"/>
                      </a:cubicBezTo>
                      <a:cubicBezTo>
                        <a:pt x="27" y="1"/>
                        <a:pt x="27" y="1"/>
                        <a:pt x="27" y="1"/>
                      </a:cubicBezTo>
                      <a:cubicBezTo>
                        <a:pt x="26" y="1"/>
                        <a:pt x="24" y="1"/>
                        <a:pt x="24" y="0"/>
                      </a:cubicBezTo>
                      <a:cubicBezTo>
                        <a:pt x="24" y="0"/>
                        <a:pt x="24" y="0"/>
                        <a:pt x="24" y="0"/>
                      </a:cubicBezTo>
                      <a:cubicBezTo>
                        <a:pt x="24" y="0"/>
                        <a:pt x="24" y="0"/>
                        <a:pt x="24" y="0"/>
                      </a:cubicBezTo>
                      <a:cubicBezTo>
                        <a:pt x="24" y="0"/>
                        <a:pt x="24" y="0"/>
                        <a:pt x="24" y="0"/>
                      </a:cubicBezTo>
                      <a:cubicBezTo>
                        <a:pt x="24" y="0"/>
                        <a:pt x="24" y="0"/>
                        <a:pt x="24" y="0"/>
                      </a:cubicBezTo>
                      <a:cubicBezTo>
                        <a:pt x="24" y="0"/>
                        <a:pt x="24" y="0"/>
                        <a:pt x="24" y="0"/>
                      </a:cubicBezTo>
                      <a:cubicBezTo>
                        <a:pt x="24" y="0"/>
                        <a:pt x="24" y="0"/>
                        <a:pt x="24" y="0"/>
                      </a:cubicBezTo>
                    </a:path>
                  </a:pathLst>
                </a:custGeom>
                <a:grpFill/>
                <a:ln>
                  <a:noFill/>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lstStyle/>
                <a:p>
                  <a:endParaRPr lang="zh-CN" altLang="en-US"/>
                </a:p>
              </p:txBody>
            </p:sp>
            <p:sp>
              <p:nvSpPr>
                <p:cNvPr id="1048853" name="Freeform 16"/>
                <p:cNvSpPr/>
                <p:nvPr/>
              </p:nvSpPr>
              <p:spPr bwMode="auto">
                <a:xfrm>
                  <a:off x="3854450" y="3454400"/>
                  <a:ext cx="196850" cy="153988"/>
                </a:xfrm>
                <a:custGeom>
                  <a:avLst/>
                  <a:gdLst>
                    <a:gd name="T0" fmla="*/ 20 w 52"/>
                    <a:gd name="T1" fmla="*/ 0 h 41"/>
                    <a:gd name="T2" fmla="*/ 20 w 52"/>
                    <a:gd name="T3" fmla="*/ 0 h 41"/>
                    <a:gd name="T4" fmla="*/ 19 w 52"/>
                    <a:gd name="T5" fmla="*/ 1 h 41"/>
                    <a:gd name="T6" fmla="*/ 11 w 52"/>
                    <a:gd name="T7" fmla="*/ 3 h 41"/>
                    <a:gd name="T8" fmla="*/ 11 w 52"/>
                    <a:gd name="T9" fmla="*/ 3 h 41"/>
                    <a:gd name="T10" fmla="*/ 11 w 52"/>
                    <a:gd name="T11" fmla="*/ 3 h 41"/>
                    <a:gd name="T12" fmla="*/ 7 w 52"/>
                    <a:gd name="T13" fmla="*/ 12 h 41"/>
                    <a:gd name="T14" fmla="*/ 0 w 52"/>
                    <a:gd name="T15" fmla="*/ 23 h 41"/>
                    <a:gd name="T16" fmla="*/ 23 w 52"/>
                    <a:gd name="T17" fmla="*/ 34 h 41"/>
                    <a:gd name="T18" fmla="*/ 23 w 52"/>
                    <a:gd name="T19" fmla="*/ 34 h 41"/>
                    <a:gd name="T20" fmla="*/ 33 w 52"/>
                    <a:gd name="T21" fmla="*/ 34 h 41"/>
                    <a:gd name="T22" fmla="*/ 34 w 52"/>
                    <a:gd name="T23" fmla="*/ 34 h 41"/>
                    <a:gd name="T24" fmla="*/ 49 w 52"/>
                    <a:gd name="T25" fmla="*/ 41 h 41"/>
                    <a:gd name="T26" fmla="*/ 50 w 52"/>
                    <a:gd name="T27" fmla="*/ 40 h 41"/>
                    <a:gd name="T28" fmla="*/ 39 w 52"/>
                    <a:gd name="T29" fmla="*/ 18 h 41"/>
                    <a:gd name="T30" fmla="*/ 32 w 52"/>
                    <a:gd name="T31" fmla="*/ 10 h 41"/>
                    <a:gd name="T32" fmla="*/ 21 w 52"/>
                    <a:gd name="T33" fmla="*/ 4 h 41"/>
                    <a:gd name="T34" fmla="*/ 20 w 52"/>
                    <a:gd name="T35" fmla="*/ 0 h 41"/>
                    <a:gd name="T36" fmla="*/ 20 w 52"/>
                    <a:gd name="T3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 h="41">
                      <a:moveTo>
                        <a:pt x="20" y="0"/>
                      </a:moveTo>
                      <a:cubicBezTo>
                        <a:pt x="20" y="0"/>
                        <a:pt x="20" y="0"/>
                        <a:pt x="20" y="0"/>
                      </a:cubicBezTo>
                      <a:cubicBezTo>
                        <a:pt x="19" y="1"/>
                        <a:pt x="19" y="1"/>
                        <a:pt x="19" y="1"/>
                      </a:cubicBezTo>
                      <a:cubicBezTo>
                        <a:pt x="16" y="1"/>
                        <a:pt x="13" y="2"/>
                        <a:pt x="11" y="3"/>
                      </a:cubicBezTo>
                      <a:cubicBezTo>
                        <a:pt x="11" y="3"/>
                        <a:pt x="11" y="3"/>
                        <a:pt x="11" y="3"/>
                      </a:cubicBezTo>
                      <a:cubicBezTo>
                        <a:pt x="11" y="3"/>
                        <a:pt x="11" y="3"/>
                        <a:pt x="11" y="3"/>
                      </a:cubicBezTo>
                      <a:cubicBezTo>
                        <a:pt x="10" y="7"/>
                        <a:pt x="8" y="11"/>
                        <a:pt x="7" y="12"/>
                      </a:cubicBezTo>
                      <a:cubicBezTo>
                        <a:pt x="4" y="13"/>
                        <a:pt x="0" y="23"/>
                        <a:pt x="0" y="23"/>
                      </a:cubicBezTo>
                      <a:cubicBezTo>
                        <a:pt x="0" y="23"/>
                        <a:pt x="19" y="34"/>
                        <a:pt x="23" y="34"/>
                      </a:cubicBezTo>
                      <a:cubicBezTo>
                        <a:pt x="23" y="34"/>
                        <a:pt x="23" y="34"/>
                        <a:pt x="23" y="34"/>
                      </a:cubicBezTo>
                      <a:cubicBezTo>
                        <a:pt x="26" y="34"/>
                        <a:pt x="30" y="34"/>
                        <a:pt x="33" y="34"/>
                      </a:cubicBezTo>
                      <a:cubicBezTo>
                        <a:pt x="34" y="34"/>
                        <a:pt x="34" y="34"/>
                        <a:pt x="34" y="34"/>
                      </a:cubicBezTo>
                      <a:cubicBezTo>
                        <a:pt x="34" y="34"/>
                        <a:pt x="45" y="41"/>
                        <a:pt x="49" y="41"/>
                      </a:cubicBezTo>
                      <a:cubicBezTo>
                        <a:pt x="50" y="41"/>
                        <a:pt x="50" y="40"/>
                        <a:pt x="50" y="40"/>
                      </a:cubicBezTo>
                      <a:cubicBezTo>
                        <a:pt x="52" y="37"/>
                        <a:pt x="39" y="22"/>
                        <a:pt x="39" y="18"/>
                      </a:cubicBezTo>
                      <a:cubicBezTo>
                        <a:pt x="38" y="15"/>
                        <a:pt x="35" y="11"/>
                        <a:pt x="32" y="10"/>
                      </a:cubicBezTo>
                      <a:cubicBezTo>
                        <a:pt x="28" y="10"/>
                        <a:pt x="21" y="8"/>
                        <a:pt x="21" y="4"/>
                      </a:cubicBezTo>
                      <a:cubicBezTo>
                        <a:pt x="21" y="3"/>
                        <a:pt x="21" y="2"/>
                        <a:pt x="20" y="0"/>
                      </a:cubicBezTo>
                      <a:cubicBezTo>
                        <a:pt x="20" y="0"/>
                        <a:pt x="20" y="0"/>
                        <a:pt x="20" y="0"/>
                      </a:cubicBezTo>
                    </a:path>
                  </a:pathLst>
                </a:custGeom>
                <a:grpFill/>
                <a:ln>
                  <a:noFill/>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lstStyle/>
                <a:p>
                  <a:endParaRPr lang="zh-CN" altLang="en-US"/>
                </a:p>
              </p:txBody>
            </p:sp>
            <p:sp>
              <p:nvSpPr>
                <p:cNvPr id="1048854" name="Freeform 17"/>
                <p:cNvSpPr/>
                <p:nvPr/>
              </p:nvSpPr>
              <p:spPr bwMode="auto">
                <a:xfrm>
                  <a:off x="3128963" y="2789238"/>
                  <a:ext cx="207962" cy="123825"/>
                </a:xfrm>
                <a:custGeom>
                  <a:avLst/>
                  <a:gdLst>
                    <a:gd name="T0" fmla="*/ 19 w 55"/>
                    <a:gd name="T1" fmla="*/ 0 h 33"/>
                    <a:gd name="T2" fmla="*/ 14 w 55"/>
                    <a:gd name="T3" fmla="*/ 8 h 33"/>
                    <a:gd name="T4" fmla="*/ 12 w 55"/>
                    <a:gd name="T5" fmla="*/ 14 h 33"/>
                    <a:gd name="T6" fmla="*/ 2 w 55"/>
                    <a:gd name="T7" fmla="*/ 25 h 33"/>
                    <a:gd name="T8" fmla="*/ 18 w 55"/>
                    <a:gd name="T9" fmla="*/ 33 h 33"/>
                    <a:gd name="T10" fmla="*/ 33 w 55"/>
                    <a:gd name="T11" fmla="*/ 26 h 33"/>
                    <a:gd name="T12" fmla="*/ 35 w 55"/>
                    <a:gd name="T13" fmla="*/ 25 h 33"/>
                    <a:gd name="T14" fmla="*/ 51 w 55"/>
                    <a:gd name="T15" fmla="*/ 33 h 33"/>
                    <a:gd name="T16" fmla="*/ 52 w 55"/>
                    <a:gd name="T17" fmla="*/ 33 h 33"/>
                    <a:gd name="T18" fmla="*/ 48 w 55"/>
                    <a:gd name="T19" fmla="*/ 22 h 33"/>
                    <a:gd name="T20" fmla="*/ 37 w 55"/>
                    <a:gd name="T21" fmla="*/ 11 h 33"/>
                    <a:gd name="T22" fmla="*/ 27 w 55"/>
                    <a:gd name="T23" fmla="*/ 6 h 33"/>
                    <a:gd name="T24" fmla="*/ 19 w 55"/>
                    <a:gd name="T25" fmla="*/ 0 h 33"/>
                    <a:gd name="T26" fmla="*/ 19 w 55"/>
                    <a:gd name="T2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3">
                      <a:moveTo>
                        <a:pt x="19" y="0"/>
                      </a:moveTo>
                      <a:cubicBezTo>
                        <a:pt x="17" y="0"/>
                        <a:pt x="14" y="8"/>
                        <a:pt x="14" y="8"/>
                      </a:cubicBezTo>
                      <a:cubicBezTo>
                        <a:pt x="12" y="14"/>
                        <a:pt x="12" y="14"/>
                        <a:pt x="12" y="14"/>
                      </a:cubicBezTo>
                      <a:cubicBezTo>
                        <a:pt x="12" y="14"/>
                        <a:pt x="4" y="23"/>
                        <a:pt x="2" y="25"/>
                      </a:cubicBezTo>
                      <a:cubicBezTo>
                        <a:pt x="0" y="26"/>
                        <a:pt x="18" y="33"/>
                        <a:pt x="18" y="33"/>
                      </a:cubicBezTo>
                      <a:cubicBezTo>
                        <a:pt x="18" y="33"/>
                        <a:pt x="30" y="29"/>
                        <a:pt x="33" y="26"/>
                      </a:cubicBezTo>
                      <a:cubicBezTo>
                        <a:pt x="34" y="25"/>
                        <a:pt x="34" y="25"/>
                        <a:pt x="35" y="25"/>
                      </a:cubicBezTo>
                      <a:cubicBezTo>
                        <a:pt x="39" y="25"/>
                        <a:pt x="46" y="32"/>
                        <a:pt x="51" y="33"/>
                      </a:cubicBezTo>
                      <a:cubicBezTo>
                        <a:pt x="51" y="33"/>
                        <a:pt x="51" y="33"/>
                        <a:pt x="52" y="33"/>
                      </a:cubicBezTo>
                      <a:cubicBezTo>
                        <a:pt x="55" y="33"/>
                        <a:pt x="51" y="23"/>
                        <a:pt x="48" y="22"/>
                      </a:cubicBezTo>
                      <a:cubicBezTo>
                        <a:pt x="45" y="22"/>
                        <a:pt x="39" y="13"/>
                        <a:pt x="37" y="11"/>
                      </a:cubicBezTo>
                      <a:cubicBezTo>
                        <a:pt x="34" y="9"/>
                        <a:pt x="27" y="6"/>
                        <a:pt x="27" y="6"/>
                      </a:cubicBezTo>
                      <a:cubicBezTo>
                        <a:pt x="27" y="6"/>
                        <a:pt x="21" y="2"/>
                        <a:pt x="19" y="0"/>
                      </a:cubicBezTo>
                      <a:cubicBezTo>
                        <a:pt x="19" y="0"/>
                        <a:pt x="19" y="0"/>
                        <a:pt x="19" y="0"/>
                      </a:cubicBezTo>
                    </a:path>
                  </a:pathLst>
                </a:custGeom>
                <a:grpFill/>
                <a:ln>
                  <a:noFill/>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lstStyle/>
                <a:p>
                  <a:endParaRPr lang="zh-CN" altLang="en-US"/>
                </a:p>
              </p:txBody>
            </p:sp>
            <p:sp>
              <p:nvSpPr>
                <p:cNvPr id="1048855" name="Freeform 18"/>
                <p:cNvSpPr/>
                <p:nvPr/>
              </p:nvSpPr>
              <p:spPr bwMode="auto">
                <a:xfrm>
                  <a:off x="3046413" y="2354263"/>
                  <a:ext cx="771525" cy="630238"/>
                </a:xfrm>
                <a:custGeom>
                  <a:avLst/>
                  <a:gdLst>
                    <a:gd name="T0" fmla="*/ 28 w 205"/>
                    <a:gd name="T1" fmla="*/ 0 h 168"/>
                    <a:gd name="T2" fmla="*/ 22 w 205"/>
                    <a:gd name="T3" fmla="*/ 0 h 168"/>
                    <a:gd name="T4" fmla="*/ 8 w 205"/>
                    <a:gd name="T5" fmla="*/ 10 h 168"/>
                    <a:gd name="T6" fmla="*/ 17 w 205"/>
                    <a:gd name="T7" fmla="*/ 43 h 168"/>
                    <a:gd name="T8" fmla="*/ 8 w 205"/>
                    <a:gd name="T9" fmla="*/ 51 h 168"/>
                    <a:gd name="T10" fmla="*/ 28 w 205"/>
                    <a:gd name="T11" fmla="*/ 57 h 168"/>
                    <a:gd name="T12" fmla="*/ 38 w 205"/>
                    <a:gd name="T13" fmla="*/ 56 h 168"/>
                    <a:gd name="T14" fmla="*/ 57 w 205"/>
                    <a:gd name="T15" fmla="*/ 59 h 168"/>
                    <a:gd name="T16" fmla="*/ 74 w 205"/>
                    <a:gd name="T17" fmla="*/ 61 h 168"/>
                    <a:gd name="T18" fmla="*/ 86 w 205"/>
                    <a:gd name="T19" fmla="*/ 59 h 168"/>
                    <a:gd name="T20" fmla="*/ 105 w 205"/>
                    <a:gd name="T21" fmla="*/ 76 h 168"/>
                    <a:gd name="T22" fmla="*/ 125 w 205"/>
                    <a:gd name="T23" fmla="*/ 101 h 168"/>
                    <a:gd name="T24" fmla="*/ 125 w 205"/>
                    <a:gd name="T25" fmla="*/ 101 h 168"/>
                    <a:gd name="T26" fmla="*/ 125 w 205"/>
                    <a:gd name="T27" fmla="*/ 119 h 168"/>
                    <a:gd name="T28" fmla="*/ 110 w 205"/>
                    <a:gd name="T29" fmla="*/ 120 h 168"/>
                    <a:gd name="T30" fmla="*/ 106 w 205"/>
                    <a:gd name="T31" fmla="*/ 126 h 168"/>
                    <a:gd name="T32" fmla="*/ 93 w 205"/>
                    <a:gd name="T33" fmla="*/ 120 h 168"/>
                    <a:gd name="T34" fmla="*/ 82 w 205"/>
                    <a:gd name="T35" fmla="*/ 128 h 168"/>
                    <a:gd name="T36" fmla="*/ 92 w 205"/>
                    <a:gd name="T37" fmla="*/ 137 h 168"/>
                    <a:gd name="T38" fmla="*/ 114 w 205"/>
                    <a:gd name="T39" fmla="*/ 132 h 168"/>
                    <a:gd name="T40" fmla="*/ 118 w 205"/>
                    <a:gd name="T41" fmla="*/ 131 h 168"/>
                    <a:gd name="T42" fmla="*/ 141 w 205"/>
                    <a:gd name="T43" fmla="*/ 153 h 168"/>
                    <a:gd name="T44" fmla="*/ 185 w 205"/>
                    <a:gd name="T45" fmla="*/ 168 h 168"/>
                    <a:gd name="T46" fmla="*/ 175 w 205"/>
                    <a:gd name="T47" fmla="*/ 157 h 168"/>
                    <a:gd name="T48" fmla="*/ 159 w 205"/>
                    <a:gd name="T49" fmla="*/ 140 h 168"/>
                    <a:gd name="T50" fmla="*/ 189 w 205"/>
                    <a:gd name="T51" fmla="*/ 156 h 168"/>
                    <a:gd name="T52" fmla="*/ 182 w 205"/>
                    <a:gd name="T53" fmla="*/ 132 h 168"/>
                    <a:gd name="T54" fmla="*/ 162 w 205"/>
                    <a:gd name="T55" fmla="*/ 107 h 168"/>
                    <a:gd name="T56" fmla="*/ 180 w 205"/>
                    <a:gd name="T57" fmla="*/ 115 h 168"/>
                    <a:gd name="T58" fmla="*/ 194 w 205"/>
                    <a:gd name="T59" fmla="*/ 127 h 168"/>
                    <a:gd name="T60" fmla="*/ 204 w 205"/>
                    <a:gd name="T61" fmla="*/ 105 h 168"/>
                    <a:gd name="T62" fmla="*/ 181 w 205"/>
                    <a:gd name="T63" fmla="*/ 89 h 168"/>
                    <a:gd name="T64" fmla="*/ 152 w 205"/>
                    <a:gd name="T65" fmla="*/ 73 h 168"/>
                    <a:gd name="T66" fmla="*/ 143 w 205"/>
                    <a:gd name="T67" fmla="*/ 52 h 168"/>
                    <a:gd name="T68" fmla="*/ 121 w 205"/>
                    <a:gd name="T69" fmla="*/ 39 h 168"/>
                    <a:gd name="T70" fmla="*/ 91 w 205"/>
                    <a:gd name="T71" fmla="*/ 23 h 168"/>
                    <a:gd name="T72" fmla="*/ 76 w 205"/>
                    <a:gd name="T73" fmla="*/ 30 h 168"/>
                    <a:gd name="T74" fmla="*/ 67 w 205"/>
                    <a:gd name="T75" fmla="*/ 18 h 168"/>
                    <a:gd name="T76" fmla="*/ 81 w 205"/>
                    <a:gd name="T77" fmla="*/ 5 h 168"/>
                    <a:gd name="T78" fmla="*/ 67 w 205"/>
                    <a:gd name="T79" fmla="*/ 5 h 168"/>
                    <a:gd name="T80" fmla="*/ 52 w 205"/>
                    <a:gd name="T81" fmla="*/ 4 h 168"/>
                    <a:gd name="T82" fmla="*/ 37 w 205"/>
                    <a:gd name="T83" fmla="*/ 9 h 168"/>
                    <a:gd name="T84" fmla="*/ 28 w 205"/>
                    <a:gd name="T85" fmla="*/ 30 h 168"/>
                    <a:gd name="T86" fmla="*/ 32 w 205"/>
                    <a:gd name="T8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5" h="168">
                      <a:moveTo>
                        <a:pt x="31" y="0"/>
                      </a:moveTo>
                      <a:cubicBezTo>
                        <a:pt x="30" y="0"/>
                        <a:pt x="29" y="0"/>
                        <a:pt x="28" y="0"/>
                      </a:cubicBezTo>
                      <a:cubicBezTo>
                        <a:pt x="27" y="0"/>
                        <a:pt x="26" y="0"/>
                        <a:pt x="24" y="0"/>
                      </a:cubicBezTo>
                      <a:cubicBezTo>
                        <a:pt x="24" y="0"/>
                        <a:pt x="23" y="0"/>
                        <a:pt x="22" y="0"/>
                      </a:cubicBezTo>
                      <a:cubicBezTo>
                        <a:pt x="22" y="0"/>
                        <a:pt x="22" y="0"/>
                        <a:pt x="22" y="0"/>
                      </a:cubicBezTo>
                      <a:cubicBezTo>
                        <a:pt x="17" y="0"/>
                        <a:pt x="11" y="7"/>
                        <a:pt x="8" y="10"/>
                      </a:cubicBezTo>
                      <a:cubicBezTo>
                        <a:pt x="4" y="14"/>
                        <a:pt x="0" y="27"/>
                        <a:pt x="0" y="31"/>
                      </a:cubicBezTo>
                      <a:cubicBezTo>
                        <a:pt x="0" y="37"/>
                        <a:pt x="17" y="43"/>
                        <a:pt x="17" y="43"/>
                      </a:cubicBezTo>
                      <a:cubicBezTo>
                        <a:pt x="2" y="43"/>
                        <a:pt x="2" y="43"/>
                        <a:pt x="2" y="43"/>
                      </a:cubicBezTo>
                      <a:cubicBezTo>
                        <a:pt x="2" y="43"/>
                        <a:pt x="6" y="50"/>
                        <a:pt x="8" y="51"/>
                      </a:cubicBezTo>
                      <a:cubicBezTo>
                        <a:pt x="10" y="53"/>
                        <a:pt x="22" y="53"/>
                        <a:pt x="24" y="56"/>
                      </a:cubicBezTo>
                      <a:cubicBezTo>
                        <a:pt x="24" y="57"/>
                        <a:pt x="26" y="57"/>
                        <a:pt x="28" y="57"/>
                      </a:cubicBezTo>
                      <a:cubicBezTo>
                        <a:pt x="30" y="57"/>
                        <a:pt x="32" y="57"/>
                        <a:pt x="34" y="56"/>
                      </a:cubicBezTo>
                      <a:cubicBezTo>
                        <a:pt x="35" y="56"/>
                        <a:pt x="37" y="56"/>
                        <a:pt x="38" y="56"/>
                      </a:cubicBezTo>
                      <a:cubicBezTo>
                        <a:pt x="38" y="56"/>
                        <a:pt x="38" y="56"/>
                        <a:pt x="38" y="56"/>
                      </a:cubicBezTo>
                      <a:cubicBezTo>
                        <a:pt x="41" y="56"/>
                        <a:pt x="55" y="57"/>
                        <a:pt x="57" y="59"/>
                      </a:cubicBezTo>
                      <a:cubicBezTo>
                        <a:pt x="59" y="61"/>
                        <a:pt x="64" y="61"/>
                        <a:pt x="69" y="61"/>
                      </a:cubicBezTo>
                      <a:cubicBezTo>
                        <a:pt x="71" y="61"/>
                        <a:pt x="73" y="61"/>
                        <a:pt x="74" y="61"/>
                      </a:cubicBezTo>
                      <a:cubicBezTo>
                        <a:pt x="76" y="59"/>
                        <a:pt x="73" y="48"/>
                        <a:pt x="73" y="48"/>
                      </a:cubicBezTo>
                      <a:cubicBezTo>
                        <a:pt x="73" y="48"/>
                        <a:pt x="83" y="57"/>
                        <a:pt x="86" y="59"/>
                      </a:cubicBezTo>
                      <a:cubicBezTo>
                        <a:pt x="88" y="61"/>
                        <a:pt x="94" y="66"/>
                        <a:pt x="95" y="69"/>
                      </a:cubicBezTo>
                      <a:cubicBezTo>
                        <a:pt x="97" y="73"/>
                        <a:pt x="101" y="74"/>
                        <a:pt x="105" y="76"/>
                      </a:cubicBezTo>
                      <a:cubicBezTo>
                        <a:pt x="109" y="77"/>
                        <a:pt x="120" y="85"/>
                        <a:pt x="121" y="87"/>
                      </a:cubicBezTo>
                      <a:cubicBezTo>
                        <a:pt x="122" y="89"/>
                        <a:pt x="128" y="101"/>
                        <a:pt x="125" y="101"/>
                      </a:cubicBezTo>
                      <a:cubicBezTo>
                        <a:pt x="125" y="101"/>
                        <a:pt x="125" y="101"/>
                        <a:pt x="125" y="101"/>
                      </a:cubicBezTo>
                      <a:cubicBezTo>
                        <a:pt x="125" y="101"/>
                        <a:pt x="125" y="101"/>
                        <a:pt x="125" y="101"/>
                      </a:cubicBezTo>
                      <a:cubicBezTo>
                        <a:pt x="122" y="101"/>
                        <a:pt x="118" y="106"/>
                        <a:pt x="115" y="107"/>
                      </a:cubicBezTo>
                      <a:cubicBezTo>
                        <a:pt x="112" y="108"/>
                        <a:pt x="125" y="117"/>
                        <a:pt x="125" y="119"/>
                      </a:cubicBezTo>
                      <a:cubicBezTo>
                        <a:pt x="125" y="120"/>
                        <a:pt x="121" y="120"/>
                        <a:pt x="117" y="120"/>
                      </a:cubicBezTo>
                      <a:cubicBezTo>
                        <a:pt x="114" y="120"/>
                        <a:pt x="111" y="120"/>
                        <a:pt x="110" y="120"/>
                      </a:cubicBezTo>
                      <a:cubicBezTo>
                        <a:pt x="110" y="120"/>
                        <a:pt x="110" y="120"/>
                        <a:pt x="110" y="120"/>
                      </a:cubicBezTo>
                      <a:cubicBezTo>
                        <a:pt x="108" y="120"/>
                        <a:pt x="106" y="126"/>
                        <a:pt x="106" y="126"/>
                      </a:cubicBezTo>
                      <a:cubicBezTo>
                        <a:pt x="102" y="121"/>
                        <a:pt x="102" y="121"/>
                        <a:pt x="102" y="121"/>
                      </a:cubicBezTo>
                      <a:cubicBezTo>
                        <a:pt x="102" y="121"/>
                        <a:pt x="97" y="120"/>
                        <a:pt x="93" y="120"/>
                      </a:cubicBezTo>
                      <a:cubicBezTo>
                        <a:pt x="92" y="120"/>
                        <a:pt x="91" y="120"/>
                        <a:pt x="90" y="121"/>
                      </a:cubicBezTo>
                      <a:cubicBezTo>
                        <a:pt x="88" y="121"/>
                        <a:pt x="82" y="128"/>
                        <a:pt x="82" y="128"/>
                      </a:cubicBezTo>
                      <a:cubicBezTo>
                        <a:pt x="82" y="128"/>
                        <a:pt x="88" y="137"/>
                        <a:pt x="92" y="137"/>
                      </a:cubicBezTo>
                      <a:cubicBezTo>
                        <a:pt x="92" y="137"/>
                        <a:pt x="92" y="137"/>
                        <a:pt x="92" y="137"/>
                      </a:cubicBezTo>
                      <a:cubicBezTo>
                        <a:pt x="96" y="137"/>
                        <a:pt x="106" y="131"/>
                        <a:pt x="106" y="131"/>
                      </a:cubicBezTo>
                      <a:cubicBezTo>
                        <a:pt x="106" y="131"/>
                        <a:pt x="110" y="132"/>
                        <a:pt x="114" y="132"/>
                      </a:cubicBezTo>
                      <a:cubicBezTo>
                        <a:pt x="115" y="132"/>
                        <a:pt x="116" y="132"/>
                        <a:pt x="117" y="131"/>
                      </a:cubicBezTo>
                      <a:cubicBezTo>
                        <a:pt x="117" y="131"/>
                        <a:pt x="118" y="131"/>
                        <a:pt x="118" y="131"/>
                      </a:cubicBezTo>
                      <a:cubicBezTo>
                        <a:pt x="121" y="131"/>
                        <a:pt x="129" y="141"/>
                        <a:pt x="132" y="143"/>
                      </a:cubicBezTo>
                      <a:cubicBezTo>
                        <a:pt x="135" y="144"/>
                        <a:pt x="138" y="152"/>
                        <a:pt x="141" y="153"/>
                      </a:cubicBezTo>
                      <a:cubicBezTo>
                        <a:pt x="144" y="155"/>
                        <a:pt x="157" y="159"/>
                        <a:pt x="159" y="162"/>
                      </a:cubicBezTo>
                      <a:cubicBezTo>
                        <a:pt x="161" y="164"/>
                        <a:pt x="179" y="168"/>
                        <a:pt x="185" y="168"/>
                      </a:cubicBezTo>
                      <a:cubicBezTo>
                        <a:pt x="186" y="168"/>
                        <a:pt x="186" y="168"/>
                        <a:pt x="187" y="168"/>
                      </a:cubicBezTo>
                      <a:cubicBezTo>
                        <a:pt x="187" y="166"/>
                        <a:pt x="178" y="158"/>
                        <a:pt x="175" y="157"/>
                      </a:cubicBezTo>
                      <a:cubicBezTo>
                        <a:pt x="172" y="157"/>
                        <a:pt x="157" y="145"/>
                        <a:pt x="158" y="141"/>
                      </a:cubicBezTo>
                      <a:cubicBezTo>
                        <a:pt x="158" y="140"/>
                        <a:pt x="159" y="140"/>
                        <a:pt x="159" y="140"/>
                      </a:cubicBezTo>
                      <a:cubicBezTo>
                        <a:pt x="165" y="140"/>
                        <a:pt x="186" y="154"/>
                        <a:pt x="189" y="155"/>
                      </a:cubicBezTo>
                      <a:cubicBezTo>
                        <a:pt x="189" y="155"/>
                        <a:pt x="189" y="156"/>
                        <a:pt x="189" y="156"/>
                      </a:cubicBezTo>
                      <a:cubicBezTo>
                        <a:pt x="190" y="156"/>
                        <a:pt x="188" y="150"/>
                        <a:pt x="187" y="146"/>
                      </a:cubicBezTo>
                      <a:cubicBezTo>
                        <a:pt x="186" y="141"/>
                        <a:pt x="184" y="136"/>
                        <a:pt x="182" y="132"/>
                      </a:cubicBezTo>
                      <a:cubicBezTo>
                        <a:pt x="180" y="129"/>
                        <a:pt x="168" y="124"/>
                        <a:pt x="166" y="121"/>
                      </a:cubicBezTo>
                      <a:cubicBezTo>
                        <a:pt x="164" y="119"/>
                        <a:pt x="159" y="112"/>
                        <a:pt x="162" y="107"/>
                      </a:cubicBezTo>
                      <a:cubicBezTo>
                        <a:pt x="163" y="106"/>
                        <a:pt x="164" y="106"/>
                        <a:pt x="165" y="106"/>
                      </a:cubicBezTo>
                      <a:cubicBezTo>
                        <a:pt x="169" y="106"/>
                        <a:pt x="177" y="112"/>
                        <a:pt x="180" y="115"/>
                      </a:cubicBezTo>
                      <a:cubicBezTo>
                        <a:pt x="183" y="117"/>
                        <a:pt x="187" y="124"/>
                        <a:pt x="193" y="127"/>
                      </a:cubicBezTo>
                      <a:cubicBezTo>
                        <a:pt x="193" y="127"/>
                        <a:pt x="194" y="127"/>
                        <a:pt x="194" y="127"/>
                      </a:cubicBezTo>
                      <a:cubicBezTo>
                        <a:pt x="198" y="127"/>
                        <a:pt x="198" y="119"/>
                        <a:pt x="199" y="116"/>
                      </a:cubicBezTo>
                      <a:cubicBezTo>
                        <a:pt x="200" y="113"/>
                        <a:pt x="205" y="109"/>
                        <a:pt x="204" y="105"/>
                      </a:cubicBezTo>
                      <a:cubicBezTo>
                        <a:pt x="203" y="101"/>
                        <a:pt x="198" y="101"/>
                        <a:pt x="193" y="101"/>
                      </a:cubicBezTo>
                      <a:cubicBezTo>
                        <a:pt x="188" y="100"/>
                        <a:pt x="184" y="91"/>
                        <a:pt x="181" y="89"/>
                      </a:cubicBezTo>
                      <a:cubicBezTo>
                        <a:pt x="179" y="86"/>
                        <a:pt x="167" y="85"/>
                        <a:pt x="164" y="85"/>
                      </a:cubicBezTo>
                      <a:cubicBezTo>
                        <a:pt x="161" y="85"/>
                        <a:pt x="153" y="76"/>
                        <a:pt x="152" y="73"/>
                      </a:cubicBezTo>
                      <a:cubicBezTo>
                        <a:pt x="151" y="70"/>
                        <a:pt x="156" y="65"/>
                        <a:pt x="155" y="60"/>
                      </a:cubicBezTo>
                      <a:cubicBezTo>
                        <a:pt x="153" y="56"/>
                        <a:pt x="148" y="53"/>
                        <a:pt x="143" y="52"/>
                      </a:cubicBezTo>
                      <a:cubicBezTo>
                        <a:pt x="139" y="51"/>
                        <a:pt x="131" y="51"/>
                        <a:pt x="131" y="46"/>
                      </a:cubicBezTo>
                      <a:cubicBezTo>
                        <a:pt x="131" y="42"/>
                        <a:pt x="125" y="41"/>
                        <a:pt x="121" y="39"/>
                      </a:cubicBezTo>
                      <a:cubicBezTo>
                        <a:pt x="117" y="37"/>
                        <a:pt x="106" y="32"/>
                        <a:pt x="102" y="30"/>
                      </a:cubicBezTo>
                      <a:cubicBezTo>
                        <a:pt x="99" y="29"/>
                        <a:pt x="95" y="25"/>
                        <a:pt x="91" y="23"/>
                      </a:cubicBezTo>
                      <a:cubicBezTo>
                        <a:pt x="91" y="23"/>
                        <a:pt x="90" y="23"/>
                        <a:pt x="89" y="23"/>
                      </a:cubicBezTo>
                      <a:cubicBezTo>
                        <a:pt x="85" y="23"/>
                        <a:pt x="79" y="29"/>
                        <a:pt x="76" y="30"/>
                      </a:cubicBezTo>
                      <a:cubicBezTo>
                        <a:pt x="76" y="30"/>
                        <a:pt x="76" y="30"/>
                        <a:pt x="76" y="30"/>
                      </a:cubicBezTo>
                      <a:cubicBezTo>
                        <a:pt x="72" y="30"/>
                        <a:pt x="65" y="20"/>
                        <a:pt x="67" y="18"/>
                      </a:cubicBezTo>
                      <a:cubicBezTo>
                        <a:pt x="70" y="17"/>
                        <a:pt x="85" y="18"/>
                        <a:pt x="87" y="16"/>
                      </a:cubicBezTo>
                      <a:cubicBezTo>
                        <a:pt x="89" y="13"/>
                        <a:pt x="84" y="8"/>
                        <a:pt x="81" y="5"/>
                      </a:cubicBezTo>
                      <a:cubicBezTo>
                        <a:pt x="80" y="4"/>
                        <a:pt x="78" y="4"/>
                        <a:pt x="75" y="4"/>
                      </a:cubicBezTo>
                      <a:cubicBezTo>
                        <a:pt x="72" y="4"/>
                        <a:pt x="69" y="4"/>
                        <a:pt x="67" y="5"/>
                      </a:cubicBezTo>
                      <a:cubicBezTo>
                        <a:pt x="66" y="5"/>
                        <a:pt x="65" y="5"/>
                        <a:pt x="63" y="5"/>
                      </a:cubicBezTo>
                      <a:cubicBezTo>
                        <a:pt x="59" y="5"/>
                        <a:pt x="54" y="4"/>
                        <a:pt x="52" y="4"/>
                      </a:cubicBezTo>
                      <a:cubicBezTo>
                        <a:pt x="52" y="4"/>
                        <a:pt x="52" y="4"/>
                        <a:pt x="51" y="4"/>
                      </a:cubicBezTo>
                      <a:cubicBezTo>
                        <a:pt x="48" y="4"/>
                        <a:pt x="40" y="7"/>
                        <a:pt x="37" y="9"/>
                      </a:cubicBezTo>
                      <a:cubicBezTo>
                        <a:pt x="34" y="10"/>
                        <a:pt x="31" y="23"/>
                        <a:pt x="29" y="28"/>
                      </a:cubicBezTo>
                      <a:cubicBezTo>
                        <a:pt x="29" y="29"/>
                        <a:pt x="28" y="30"/>
                        <a:pt x="28" y="30"/>
                      </a:cubicBezTo>
                      <a:cubicBezTo>
                        <a:pt x="27" y="30"/>
                        <a:pt x="25" y="25"/>
                        <a:pt x="24" y="21"/>
                      </a:cubicBezTo>
                      <a:cubicBezTo>
                        <a:pt x="23" y="16"/>
                        <a:pt x="31" y="3"/>
                        <a:pt x="32" y="0"/>
                      </a:cubicBezTo>
                      <a:cubicBezTo>
                        <a:pt x="33" y="0"/>
                        <a:pt x="32" y="0"/>
                        <a:pt x="31" y="0"/>
                      </a:cubicBezTo>
                    </a:path>
                  </a:pathLst>
                </a:custGeom>
                <a:grpFill/>
                <a:ln>
                  <a:noFill/>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lstStyle/>
                <a:p>
                  <a:endParaRPr lang="zh-CN" altLang="en-US"/>
                </a:p>
              </p:txBody>
            </p:sp>
            <p:sp>
              <p:nvSpPr>
                <p:cNvPr id="1048856" name="Freeform 19"/>
                <p:cNvSpPr/>
                <p:nvPr/>
              </p:nvSpPr>
              <p:spPr bwMode="auto">
                <a:xfrm>
                  <a:off x="3362325" y="2662238"/>
                  <a:ext cx="79375" cy="47625"/>
                </a:xfrm>
                <a:custGeom>
                  <a:avLst/>
                  <a:gdLst>
                    <a:gd name="T0" fmla="*/ 13 w 21"/>
                    <a:gd name="T1" fmla="*/ 0 h 13"/>
                    <a:gd name="T2" fmla="*/ 8 w 21"/>
                    <a:gd name="T3" fmla="*/ 0 h 13"/>
                    <a:gd name="T4" fmla="*/ 2 w 21"/>
                    <a:gd name="T5" fmla="*/ 7 h 13"/>
                    <a:gd name="T6" fmla="*/ 15 w 21"/>
                    <a:gd name="T7" fmla="*/ 13 h 13"/>
                    <a:gd name="T8" fmla="*/ 18 w 21"/>
                    <a:gd name="T9" fmla="*/ 12 h 13"/>
                    <a:gd name="T10" fmla="*/ 17 w 21"/>
                    <a:gd name="T11" fmla="*/ 2 h 13"/>
                    <a:gd name="T12" fmla="*/ 13 w 21"/>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21" h="13">
                      <a:moveTo>
                        <a:pt x="13" y="0"/>
                      </a:moveTo>
                      <a:cubicBezTo>
                        <a:pt x="12" y="0"/>
                        <a:pt x="10" y="0"/>
                        <a:pt x="8" y="0"/>
                      </a:cubicBezTo>
                      <a:cubicBezTo>
                        <a:pt x="5" y="0"/>
                        <a:pt x="0" y="4"/>
                        <a:pt x="2" y="7"/>
                      </a:cubicBezTo>
                      <a:cubicBezTo>
                        <a:pt x="5" y="11"/>
                        <a:pt x="11" y="13"/>
                        <a:pt x="15" y="13"/>
                      </a:cubicBezTo>
                      <a:cubicBezTo>
                        <a:pt x="16" y="13"/>
                        <a:pt x="17" y="12"/>
                        <a:pt x="18" y="12"/>
                      </a:cubicBezTo>
                      <a:cubicBezTo>
                        <a:pt x="21" y="11"/>
                        <a:pt x="18" y="4"/>
                        <a:pt x="17" y="2"/>
                      </a:cubicBezTo>
                      <a:cubicBezTo>
                        <a:pt x="16" y="0"/>
                        <a:pt x="15" y="0"/>
                        <a:pt x="13" y="0"/>
                      </a:cubicBezTo>
                    </a:path>
                  </a:pathLst>
                </a:custGeom>
                <a:grpFill/>
                <a:ln>
                  <a:noFill/>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lstStyle/>
                <a:p>
                  <a:endParaRPr lang="zh-CN" altLang="en-US"/>
                </a:p>
              </p:txBody>
            </p:sp>
            <p:sp>
              <p:nvSpPr>
                <p:cNvPr id="1048857" name="Freeform 20"/>
                <p:cNvSpPr/>
                <p:nvPr/>
              </p:nvSpPr>
              <p:spPr bwMode="auto">
                <a:xfrm>
                  <a:off x="2501900" y="2432050"/>
                  <a:ext cx="368300" cy="219075"/>
                </a:xfrm>
                <a:custGeom>
                  <a:avLst/>
                  <a:gdLst>
                    <a:gd name="T0" fmla="*/ 55 w 98"/>
                    <a:gd name="T1" fmla="*/ 0 h 58"/>
                    <a:gd name="T2" fmla="*/ 45 w 98"/>
                    <a:gd name="T3" fmla="*/ 9 h 58"/>
                    <a:gd name="T4" fmla="*/ 46 w 98"/>
                    <a:gd name="T5" fmla="*/ 12 h 58"/>
                    <a:gd name="T6" fmla="*/ 45 w 98"/>
                    <a:gd name="T7" fmla="*/ 14 h 58"/>
                    <a:gd name="T8" fmla="*/ 40 w 98"/>
                    <a:gd name="T9" fmla="*/ 12 h 58"/>
                    <a:gd name="T10" fmla="*/ 0 w 98"/>
                    <a:gd name="T11" fmla="*/ 49 h 58"/>
                    <a:gd name="T12" fmla="*/ 4 w 98"/>
                    <a:gd name="T13" fmla="*/ 55 h 58"/>
                    <a:gd name="T14" fmla="*/ 20 w 98"/>
                    <a:gd name="T15" fmla="*/ 58 h 58"/>
                    <a:gd name="T16" fmla="*/ 20 w 98"/>
                    <a:gd name="T17" fmla="*/ 58 h 58"/>
                    <a:gd name="T18" fmla="*/ 30 w 98"/>
                    <a:gd name="T19" fmla="*/ 56 h 58"/>
                    <a:gd name="T20" fmla="*/ 39 w 98"/>
                    <a:gd name="T21" fmla="*/ 54 h 58"/>
                    <a:gd name="T22" fmla="*/ 39 w 98"/>
                    <a:gd name="T23" fmla="*/ 54 h 58"/>
                    <a:gd name="T24" fmla="*/ 39 w 98"/>
                    <a:gd name="T25" fmla="*/ 54 h 58"/>
                    <a:gd name="T26" fmla="*/ 54 w 98"/>
                    <a:gd name="T27" fmla="*/ 43 h 58"/>
                    <a:gd name="T28" fmla="*/ 59 w 98"/>
                    <a:gd name="T29" fmla="*/ 51 h 58"/>
                    <a:gd name="T30" fmla="*/ 81 w 98"/>
                    <a:gd name="T31" fmla="*/ 54 h 58"/>
                    <a:gd name="T32" fmla="*/ 89 w 98"/>
                    <a:gd name="T33" fmla="*/ 55 h 58"/>
                    <a:gd name="T34" fmla="*/ 94 w 98"/>
                    <a:gd name="T35" fmla="*/ 52 h 58"/>
                    <a:gd name="T36" fmla="*/ 89 w 98"/>
                    <a:gd name="T37" fmla="*/ 49 h 58"/>
                    <a:gd name="T38" fmla="*/ 90 w 98"/>
                    <a:gd name="T39" fmla="*/ 47 h 58"/>
                    <a:gd name="T40" fmla="*/ 81 w 98"/>
                    <a:gd name="T41" fmla="*/ 42 h 58"/>
                    <a:gd name="T42" fmla="*/ 96 w 98"/>
                    <a:gd name="T43" fmla="*/ 37 h 58"/>
                    <a:gd name="T44" fmla="*/ 81 w 98"/>
                    <a:gd name="T45" fmla="*/ 30 h 58"/>
                    <a:gd name="T46" fmla="*/ 68 w 98"/>
                    <a:gd name="T47" fmla="*/ 26 h 58"/>
                    <a:gd name="T48" fmla="*/ 64 w 98"/>
                    <a:gd name="T49" fmla="*/ 15 h 58"/>
                    <a:gd name="T50" fmla="*/ 56 w 98"/>
                    <a:gd name="T51" fmla="*/ 1 h 58"/>
                    <a:gd name="T52" fmla="*/ 55 w 98"/>
                    <a:gd name="T5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8" h="58">
                      <a:moveTo>
                        <a:pt x="55" y="0"/>
                      </a:moveTo>
                      <a:cubicBezTo>
                        <a:pt x="52" y="3"/>
                        <a:pt x="48" y="6"/>
                        <a:pt x="45" y="9"/>
                      </a:cubicBezTo>
                      <a:cubicBezTo>
                        <a:pt x="45" y="10"/>
                        <a:pt x="46" y="11"/>
                        <a:pt x="46" y="12"/>
                      </a:cubicBezTo>
                      <a:cubicBezTo>
                        <a:pt x="46" y="13"/>
                        <a:pt x="46" y="14"/>
                        <a:pt x="45" y="14"/>
                      </a:cubicBezTo>
                      <a:cubicBezTo>
                        <a:pt x="44" y="14"/>
                        <a:pt x="42" y="13"/>
                        <a:pt x="40" y="12"/>
                      </a:cubicBezTo>
                      <a:cubicBezTo>
                        <a:pt x="26" y="24"/>
                        <a:pt x="13" y="36"/>
                        <a:pt x="0" y="49"/>
                      </a:cubicBezTo>
                      <a:cubicBezTo>
                        <a:pt x="2" y="51"/>
                        <a:pt x="3" y="54"/>
                        <a:pt x="4" y="55"/>
                      </a:cubicBezTo>
                      <a:cubicBezTo>
                        <a:pt x="4" y="58"/>
                        <a:pt x="15" y="58"/>
                        <a:pt x="20" y="58"/>
                      </a:cubicBezTo>
                      <a:cubicBezTo>
                        <a:pt x="20" y="58"/>
                        <a:pt x="20" y="58"/>
                        <a:pt x="20" y="58"/>
                      </a:cubicBezTo>
                      <a:cubicBezTo>
                        <a:pt x="23" y="58"/>
                        <a:pt x="26" y="57"/>
                        <a:pt x="30" y="56"/>
                      </a:cubicBezTo>
                      <a:cubicBezTo>
                        <a:pt x="33" y="55"/>
                        <a:pt x="37" y="54"/>
                        <a:pt x="39" y="54"/>
                      </a:cubicBezTo>
                      <a:cubicBezTo>
                        <a:pt x="39" y="54"/>
                        <a:pt x="39" y="54"/>
                        <a:pt x="39" y="54"/>
                      </a:cubicBezTo>
                      <a:cubicBezTo>
                        <a:pt x="39" y="54"/>
                        <a:pt x="39" y="54"/>
                        <a:pt x="39" y="54"/>
                      </a:cubicBezTo>
                      <a:cubicBezTo>
                        <a:pt x="43" y="54"/>
                        <a:pt x="54" y="43"/>
                        <a:pt x="54" y="43"/>
                      </a:cubicBezTo>
                      <a:cubicBezTo>
                        <a:pt x="54" y="43"/>
                        <a:pt x="57" y="48"/>
                        <a:pt x="59" y="51"/>
                      </a:cubicBezTo>
                      <a:cubicBezTo>
                        <a:pt x="61" y="54"/>
                        <a:pt x="74" y="53"/>
                        <a:pt x="81" y="54"/>
                      </a:cubicBezTo>
                      <a:cubicBezTo>
                        <a:pt x="84" y="55"/>
                        <a:pt x="87" y="55"/>
                        <a:pt x="89" y="55"/>
                      </a:cubicBezTo>
                      <a:cubicBezTo>
                        <a:pt x="92" y="55"/>
                        <a:pt x="94" y="54"/>
                        <a:pt x="94" y="52"/>
                      </a:cubicBezTo>
                      <a:cubicBezTo>
                        <a:pt x="91" y="51"/>
                        <a:pt x="89" y="50"/>
                        <a:pt x="89" y="49"/>
                      </a:cubicBezTo>
                      <a:cubicBezTo>
                        <a:pt x="89" y="48"/>
                        <a:pt x="89" y="48"/>
                        <a:pt x="90" y="47"/>
                      </a:cubicBezTo>
                      <a:cubicBezTo>
                        <a:pt x="87" y="44"/>
                        <a:pt x="83" y="42"/>
                        <a:pt x="81" y="42"/>
                      </a:cubicBezTo>
                      <a:cubicBezTo>
                        <a:pt x="78" y="40"/>
                        <a:pt x="94" y="40"/>
                        <a:pt x="96" y="37"/>
                      </a:cubicBezTo>
                      <a:cubicBezTo>
                        <a:pt x="98" y="35"/>
                        <a:pt x="85" y="31"/>
                        <a:pt x="81" y="30"/>
                      </a:cubicBezTo>
                      <a:cubicBezTo>
                        <a:pt x="78" y="28"/>
                        <a:pt x="71" y="26"/>
                        <a:pt x="68" y="26"/>
                      </a:cubicBezTo>
                      <a:cubicBezTo>
                        <a:pt x="65" y="26"/>
                        <a:pt x="64" y="19"/>
                        <a:pt x="64" y="15"/>
                      </a:cubicBezTo>
                      <a:cubicBezTo>
                        <a:pt x="64" y="12"/>
                        <a:pt x="58" y="4"/>
                        <a:pt x="56" y="1"/>
                      </a:cubicBezTo>
                      <a:cubicBezTo>
                        <a:pt x="55" y="0"/>
                        <a:pt x="55" y="0"/>
                        <a:pt x="55" y="0"/>
                      </a:cubicBezTo>
                    </a:path>
                  </a:pathLst>
                </a:custGeom>
                <a:grpFill/>
                <a:ln>
                  <a:noFill/>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lstStyle/>
                <a:p>
                  <a:endParaRPr lang="zh-CN" altLang="en-US"/>
                </a:p>
              </p:txBody>
            </p:sp>
            <p:sp>
              <p:nvSpPr>
                <p:cNvPr id="1048858" name="Freeform 21"/>
                <p:cNvSpPr/>
                <p:nvPr/>
              </p:nvSpPr>
              <p:spPr bwMode="auto">
                <a:xfrm>
                  <a:off x="2840038" y="2579688"/>
                  <a:ext cx="101600" cy="63500"/>
                </a:xfrm>
                <a:custGeom>
                  <a:avLst/>
                  <a:gdLst>
                    <a:gd name="T0" fmla="*/ 11 w 27"/>
                    <a:gd name="T1" fmla="*/ 0 h 17"/>
                    <a:gd name="T2" fmla="*/ 0 w 27"/>
                    <a:gd name="T3" fmla="*/ 8 h 17"/>
                    <a:gd name="T4" fmla="*/ 4 w 27"/>
                    <a:gd name="T5" fmla="*/ 13 h 17"/>
                    <a:gd name="T6" fmla="*/ 4 w 27"/>
                    <a:gd name="T7" fmla="*/ 13 h 17"/>
                    <a:gd name="T8" fmla="*/ 23 w 27"/>
                    <a:gd name="T9" fmla="*/ 17 h 17"/>
                    <a:gd name="T10" fmla="*/ 24 w 27"/>
                    <a:gd name="T11" fmla="*/ 17 h 17"/>
                    <a:gd name="T12" fmla="*/ 26 w 27"/>
                    <a:gd name="T13" fmla="*/ 10 h 17"/>
                    <a:gd name="T14" fmla="*/ 12 w 27"/>
                    <a:gd name="T15" fmla="*/ 0 h 17"/>
                    <a:gd name="T16" fmla="*/ 11 w 2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7">
                      <a:moveTo>
                        <a:pt x="11" y="0"/>
                      </a:moveTo>
                      <a:cubicBezTo>
                        <a:pt x="9" y="0"/>
                        <a:pt x="3" y="4"/>
                        <a:pt x="0" y="8"/>
                      </a:cubicBezTo>
                      <a:cubicBezTo>
                        <a:pt x="3" y="10"/>
                        <a:pt x="5" y="12"/>
                        <a:pt x="4" y="13"/>
                      </a:cubicBezTo>
                      <a:cubicBezTo>
                        <a:pt x="4" y="13"/>
                        <a:pt x="4" y="13"/>
                        <a:pt x="4" y="13"/>
                      </a:cubicBezTo>
                      <a:cubicBezTo>
                        <a:pt x="11" y="15"/>
                        <a:pt x="21" y="16"/>
                        <a:pt x="23" y="17"/>
                      </a:cubicBezTo>
                      <a:cubicBezTo>
                        <a:pt x="24" y="17"/>
                        <a:pt x="24" y="17"/>
                        <a:pt x="24" y="17"/>
                      </a:cubicBezTo>
                      <a:cubicBezTo>
                        <a:pt x="27" y="17"/>
                        <a:pt x="27" y="13"/>
                        <a:pt x="26" y="10"/>
                      </a:cubicBezTo>
                      <a:cubicBezTo>
                        <a:pt x="25" y="5"/>
                        <a:pt x="14" y="0"/>
                        <a:pt x="12" y="0"/>
                      </a:cubicBezTo>
                      <a:cubicBezTo>
                        <a:pt x="12" y="0"/>
                        <a:pt x="12" y="0"/>
                        <a:pt x="11" y="0"/>
                      </a:cubicBezTo>
                    </a:path>
                  </a:pathLst>
                </a:custGeom>
                <a:grpFill/>
                <a:ln>
                  <a:noFill/>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lstStyle/>
                <a:p>
                  <a:endParaRPr lang="zh-CN" altLang="en-US"/>
                </a:p>
              </p:txBody>
            </p:sp>
            <p:sp>
              <p:nvSpPr>
                <p:cNvPr id="1048859" name="Freeform 22"/>
                <p:cNvSpPr/>
                <p:nvPr/>
              </p:nvSpPr>
              <p:spPr bwMode="auto">
                <a:xfrm>
                  <a:off x="2746375" y="2335213"/>
                  <a:ext cx="192087" cy="161925"/>
                </a:xfrm>
                <a:custGeom>
                  <a:avLst/>
                  <a:gdLst>
                    <a:gd name="T0" fmla="*/ 33 w 51"/>
                    <a:gd name="T1" fmla="*/ 0 h 43"/>
                    <a:gd name="T2" fmla="*/ 22 w 51"/>
                    <a:gd name="T3" fmla="*/ 4 h 43"/>
                    <a:gd name="T4" fmla="*/ 19 w 51"/>
                    <a:gd name="T5" fmla="*/ 5 h 43"/>
                    <a:gd name="T6" fmla="*/ 11 w 51"/>
                    <a:gd name="T7" fmla="*/ 10 h 43"/>
                    <a:gd name="T8" fmla="*/ 16 w 51"/>
                    <a:gd name="T9" fmla="*/ 20 h 43"/>
                    <a:gd name="T10" fmla="*/ 15 w 51"/>
                    <a:gd name="T11" fmla="*/ 20 h 43"/>
                    <a:gd name="T12" fmla="*/ 3 w 51"/>
                    <a:gd name="T13" fmla="*/ 17 h 43"/>
                    <a:gd name="T14" fmla="*/ 0 w 51"/>
                    <a:gd name="T15" fmla="*/ 19 h 43"/>
                    <a:gd name="T16" fmla="*/ 7 w 51"/>
                    <a:gd name="T17" fmla="*/ 29 h 43"/>
                    <a:gd name="T18" fmla="*/ 25 w 51"/>
                    <a:gd name="T19" fmla="*/ 40 h 43"/>
                    <a:gd name="T20" fmla="*/ 32 w 51"/>
                    <a:gd name="T21" fmla="*/ 43 h 43"/>
                    <a:gd name="T22" fmla="*/ 40 w 51"/>
                    <a:gd name="T23" fmla="*/ 41 h 43"/>
                    <a:gd name="T24" fmla="*/ 49 w 51"/>
                    <a:gd name="T25" fmla="*/ 33 h 43"/>
                    <a:gd name="T26" fmla="*/ 47 w 51"/>
                    <a:gd name="T27" fmla="*/ 26 h 43"/>
                    <a:gd name="T28" fmla="*/ 46 w 51"/>
                    <a:gd name="T29" fmla="*/ 23 h 43"/>
                    <a:gd name="T30" fmla="*/ 44 w 51"/>
                    <a:gd name="T31" fmla="*/ 21 h 43"/>
                    <a:gd name="T32" fmla="*/ 33 w 51"/>
                    <a:gd name="T33" fmla="*/ 14 h 43"/>
                    <a:gd name="T34" fmla="*/ 35 w 51"/>
                    <a:gd name="T35" fmla="*/ 2 h 43"/>
                    <a:gd name="T36" fmla="*/ 33 w 51"/>
                    <a:gd name="T3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43">
                      <a:moveTo>
                        <a:pt x="33" y="0"/>
                      </a:moveTo>
                      <a:cubicBezTo>
                        <a:pt x="29" y="0"/>
                        <a:pt x="25" y="4"/>
                        <a:pt x="22" y="4"/>
                      </a:cubicBezTo>
                      <a:cubicBezTo>
                        <a:pt x="21" y="5"/>
                        <a:pt x="20" y="5"/>
                        <a:pt x="19" y="5"/>
                      </a:cubicBezTo>
                      <a:cubicBezTo>
                        <a:pt x="17" y="7"/>
                        <a:pt x="14" y="9"/>
                        <a:pt x="11" y="10"/>
                      </a:cubicBezTo>
                      <a:cubicBezTo>
                        <a:pt x="13" y="14"/>
                        <a:pt x="17" y="18"/>
                        <a:pt x="16" y="20"/>
                      </a:cubicBezTo>
                      <a:cubicBezTo>
                        <a:pt x="16" y="20"/>
                        <a:pt x="15" y="20"/>
                        <a:pt x="15" y="20"/>
                      </a:cubicBezTo>
                      <a:cubicBezTo>
                        <a:pt x="12" y="20"/>
                        <a:pt x="6" y="17"/>
                        <a:pt x="3" y="17"/>
                      </a:cubicBezTo>
                      <a:cubicBezTo>
                        <a:pt x="2" y="17"/>
                        <a:pt x="1" y="18"/>
                        <a:pt x="0" y="19"/>
                      </a:cubicBezTo>
                      <a:cubicBezTo>
                        <a:pt x="1" y="22"/>
                        <a:pt x="5" y="28"/>
                        <a:pt x="7" y="29"/>
                      </a:cubicBezTo>
                      <a:cubicBezTo>
                        <a:pt x="10" y="31"/>
                        <a:pt x="23" y="37"/>
                        <a:pt x="25" y="40"/>
                      </a:cubicBezTo>
                      <a:cubicBezTo>
                        <a:pt x="27" y="42"/>
                        <a:pt x="29" y="43"/>
                        <a:pt x="32" y="43"/>
                      </a:cubicBezTo>
                      <a:cubicBezTo>
                        <a:pt x="35" y="43"/>
                        <a:pt x="38" y="42"/>
                        <a:pt x="40" y="41"/>
                      </a:cubicBezTo>
                      <a:cubicBezTo>
                        <a:pt x="43" y="39"/>
                        <a:pt x="46" y="37"/>
                        <a:pt x="49" y="33"/>
                      </a:cubicBezTo>
                      <a:cubicBezTo>
                        <a:pt x="51" y="31"/>
                        <a:pt x="49" y="28"/>
                        <a:pt x="47" y="26"/>
                      </a:cubicBezTo>
                      <a:cubicBezTo>
                        <a:pt x="47" y="25"/>
                        <a:pt x="46" y="24"/>
                        <a:pt x="46" y="23"/>
                      </a:cubicBezTo>
                      <a:cubicBezTo>
                        <a:pt x="45" y="23"/>
                        <a:pt x="44" y="22"/>
                        <a:pt x="44" y="21"/>
                      </a:cubicBezTo>
                      <a:cubicBezTo>
                        <a:pt x="41" y="18"/>
                        <a:pt x="37" y="16"/>
                        <a:pt x="33" y="14"/>
                      </a:cubicBezTo>
                      <a:cubicBezTo>
                        <a:pt x="29" y="12"/>
                        <a:pt x="38" y="6"/>
                        <a:pt x="35" y="2"/>
                      </a:cubicBezTo>
                      <a:cubicBezTo>
                        <a:pt x="35" y="1"/>
                        <a:pt x="34" y="0"/>
                        <a:pt x="33" y="0"/>
                      </a:cubicBezTo>
                    </a:path>
                  </a:pathLst>
                </a:custGeom>
                <a:grpFill/>
                <a:ln>
                  <a:noFill/>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lstStyle/>
                <a:p>
                  <a:endParaRPr lang="zh-CN" altLang="en-US"/>
                </a:p>
              </p:txBody>
            </p:sp>
            <p:sp>
              <p:nvSpPr>
                <p:cNvPr id="1048860" name="Freeform 23"/>
                <p:cNvSpPr/>
                <p:nvPr/>
              </p:nvSpPr>
              <p:spPr bwMode="auto">
                <a:xfrm>
                  <a:off x="2903538" y="2335213"/>
                  <a:ext cx="161925" cy="96838"/>
                </a:xfrm>
                <a:custGeom>
                  <a:avLst/>
                  <a:gdLst>
                    <a:gd name="T0" fmla="*/ 21 w 43"/>
                    <a:gd name="T1" fmla="*/ 0 h 26"/>
                    <a:gd name="T2" fmla="*/ 10 w 43"/>
                    <a:gd name="T3" fmla="*/ 1 h 26"/>
                    <a:gd name="T4" fmla="*/ 3 w 43"/>
                    <a:gd name="T5" fmla="*/ 9 h 26"/>
                    <a:gd name="T6" fmla="*/ 4 w 43"/>
                    <a:gd name="T7" fmla="*/ 23 h 26"/>
                    <a:gd name="T8" fmla="*/ 4 w 43"/>
                    <a:gd name="T9" fmla="*/ 23 h 26"/>
                    <a:gd name="T10" fmla="*/ 5 w 43"/>
                    <a:gd name="T11" fmla="*/ 26 h 26"/>
                    <a:gd name="T12" fmla="*/ 8 w 43"/>
                    <a:gd name="T13" fmla="*/ 26 h 26"/>
                    <a:gd name="T14" fmla="*/ 15 w 43"/>
                    <a:gd name="T15" fmla="*/ 23 h 26"/>
                    <a:gd name="T16" fmla="*/ 29 w 43"/>
                    <a:gd name="T17" fmla="*/ 20 h 26"/>
                    <a:gd name="T18" fmla="*/ 40 w 43"/>
                    <a:gd name="T19" fmla="*/ 4 h 26"/>
                    <a:gd name="T20" fmla="*/ 25 w 43"/>
                    <a:gd name="T21" fmla="*/ 0 h 26"/>
                    <a:gd name="T22" fmla="*/ 21 w 43"/>
                    <a:gd name="T2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26">
                      <a:moveTo>
                        <a:pt x="21" y="0"/>
                      </a:moveTo>
                      <a:cubicBezTo>
                        <a:pt x="17" y="0"/>
                        <a:pt x="12" y="0"/>
                        <a:pt x="10" y="1"/>
                      </a:cubicBezTo>
                      <a:cubicBezTo>
                        <a:pt x="8" y="3"/>
                        <a:pt x="6" y="8"/>
                        <a:pt x="3" y="9"/>
                      </a:cubicBezTo>
                      <a:cubicBezTo>
                        <a:pt x="0" y="10"/>
                        <a:pt x="4" y="20"/>
                        <a:pt x="4" y="23"/>
                      </a:cubicBezTo>
                      <a:cubicBezTo>
                        <a:pt x="4" y="23"/>
                        <a:pt x="4" y="23"/>
                        <a:pt x="4" y="23"/>
                      </a:cubicBezTo>
                      <a:cubicBezTo>
                        <a:pt x="4" y="24"/>
                        <a:pt x="5" y="25"/>
                        <a:pt x="5" y="26"/>
                      </a:cubicBezTo>
                      <a:cubicBezTo>
                        <a:pt x="6" y="26"/>
                        <a:pt x="7" y="26"/>
                        <a:pt x="8" y="26"/>
                      </a:cubicBezTo>
                      <a:cubicBezTo>
                        <a:pt x="11" y="26"/>
                        <a:pt x="14" y="24"/>
                        <a:pt x="15" y="23"/>
                      </a:cubicBezTo>
                      <a:cubicBezTo>
                        <a:pt x="16" y="21"/>
                        <a:pt x="26" y="20"/>
                        <a:pt x="29" y="20"/>
                      </a:cubicBezTo>
                      <a:cubicBezTo>
                        <a:pt x="33" y="19"/>
                        <a:pt x="37" y="7"/>
                        <a:pt x="40" y="4"/>
                      </a:cubicBezTo>
                      <a:cubicBezTo>
                        <a:pt x="43" y="0"/>
                        <a:pt x="29" y="1"/>
                        <a:pt x="25" y="0"/>
                      </a:cubicBezTo>
                      <a:cubicBezTo>
                        <a:pt x="24" y="0"/>
                        <a:pt x="23" y="0"/>
                        <a:pt x="21" y="0"/>
                      </a:cubicBezTo>
                    </a:path>
                  </a:pathLst>
                </a:custGeom>
                <a:grpFill/>
                <a:ln>
                  <a:noFill/>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lstStyle/>
                <a:p>
                  <a:endParaRPr lang="zh-CN" altLang="en-US"/>
                </a:p>
              </p:txBody>
            </p:sp>
            <p:sp>
              <p:nvSpPr>
                <p:cNvPr id="1048861" name="Freeform 24"/>
                <p:cNvSpPr/>
                <p:nvPr/>
              </p:nvSpPr>
              <p:spPr bwMode="auto">
                <a:xfrm>
                  <a:off x="3051175" y="2054225"/>
                  <a:ext cx="368300" cy="165100"/>
                </a:xfrm>
                <a:custGeom>
                  <a:avLst/>
                  <a:gdLst>
                    <a:gd name="T0" fmla="*/ 98 w 98"/>
                    <a:gd name="T1" fmla="*/ 0 h 44"/>
                    <a:gd name="T2" fmla="*/ 0 w 98"/>
                    <a:gd name="T3" fmla="*/ 42 h 44"/>
                    <a:gd name="T4" fmla="*/ 18 w 98"/>
                    <a:gd name="T5" fmla="*/ 42 h 44"/>
                    <a:gd name="T6" fmla="*/ 21 w 98"/>
                    <a:gd name="T7" fmla="*/ 42 h 44"/>
                    <a:gd name="T8" fmla="*/ 34 w 98"/>
                    <a:gd name="T9" fmla="*/ 42 h 44"/>
                    <a:gd name="T10" fmla="*/ 48 w 98"/>
                    <a:gd name="T11" fmla="*/ 41 h 44"/>
                    <a:gd name="T12" fmla="*/ 58 w 98"/>
                    <a:gd name="T13" fmla="*/ 43 h 44"/>
                    <a:gd name="T14" fmla="*/ 61 w 98"/>
                    <a:gd name="T15" fmla="*/ 44 h 44"/>
                    <a:gd name="T16" fmla="*/ 77 w 98"/>
                    <a:gd name="T17" fmla="*/ 34 h 44"/>
                    <a:gd name="T18" fmla="*/ 72 w 98"/>
                    <a:gd name="T19" fmla="*/ 26 h 44"/>
                    <a:gd name="T20" fmla="*/ 86 w 98"/>
                    <a:gd name="T21" fmla="*/ 15 h 44"/>
                    <a:gd name="T22" fmla="*/ 86 w 98"/>
                    <a:gd name="T23" fmla="*/ 15 h 44"/>
                    <a:gd name="T24" fmla="*/ 86 w 98"/>
                    <a:gd name="T25" fmla="*/ 15 h 44"/>
                    <a:gd name="T26" fmla="*/ 91 w 98"/>
                    <a:gd name="T27" fmla="*/ 11 h 44"/>
                    <a:gd name="T28" fmla="*/ 93 w 98"/>
                    <a:gd name="T29" fmla="*/ 6 h 44"/>
                    <a:gd name="T30" fmla="*/ 95 w 98"/>
                    <a:gd name="T31" fmla="*/ 5 h 44"/>
                    <a:gd name="T32" fmla="*/ 95 w 98"/>
                    <a:gd name="T33" fmla="*/ 5 h 44"/>
                    <a:gd name="T34" fmla="*/ 95 w 98"/>
                    <a:gd name="T35" fmla="*/ 5 h 44"/>
                    <a:gd name="T36" fmla="*/ 98 w 98"/>
                    <a:gd name="T37" fmla="*/ 1 h 44"/>
                    <a:gd name="T38" fmla="*/ 98 w 98"/>
                    <a:gd name="T3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8" h="44">
                      <a:moveTo>
                        <a:pt x="98" y="0"/>
                      </a:moveTo>
                      <a:cubicBezTo>
                        <a:pt x="64" y="11"/>
                        <a:pt x="31" y="25"/>
                        <a:pt x="0" y="42"/>
                      </a:cubicBezTo>
                      <a:cubicBezTo>
                        <a:pt x="6" y="42"/>
                        <a:pt x="13" y="42"/>
                        <a:pt x="18" y="42"/>
                      </a:cubicBezTo>
                      <a:cubicBezTo>
                        <a:pt x="19" y="42"/>
                        <a:pt x="20" y="42"/>
                        <a:pt x="21" y="42"/>
                      </a:cubicBezTo>
                      <a:cubicBezTo>
                        <a:pt x="24" y="42"/>
                        <a:pt x="29" y="42"/>
                        <a:pt x="34" y="42"/>
                      </a:cubicBezTo>
                      <a:cubicBezTo>
                        <a:pt x="39" y="41"/>
                        <a:pt x="44" y="41"/>
                        <a:pt x="48" y="41"/>
                      </a:cubicBezTo>
                      <a:cubicBezTo>
                        <a:pt x="52" y="41"/>
                        <a:pt x="56" y="41"/>
                        <a:pt x="58" y="43"/>
                      </a:cubicBezTo>
                      <a:cubicBezTo>
                        <a:pt x="59" y="43"/>
                        <a:pt x="60" y="44"/>
                        <a:pt x="61" y="44"/>
                      </a:cubicBezTo>
                      <a:cubicBezTo>
                        <a:pt x="67" y="44"/>
                        <a:pt x="73" y="38"/>
                        <a:pt x="77" y="34"/>
                      </a:cubicBezTo>
                      <a:cubicBezTo>
                        <a:pt x="81" y="30"/>
                        <a:pt x="69" y="27"/>
                        <a:pt x="72" y="26"/>
                      </a:cubicBezTo>
                      <a:cubicBezTo>
                        <a:pt x="74" y="25"/>
                        <a:pt x="80" y="15"/>
                        <a:pt x="86" y="15"/>
                      </a:cubicBezTo>
                      <a:cubicBezTo>
                        <a:pt x="86" y="15"/>
                        <a:pt x="86" y="15"/>
                        <a:pt x="86" y="15"/>
                      </a:cubicBezTo>
                      <a:cubicBezTo>
                        <a:pt x="86" y="15"/>
                        <a:pt x="86" y="15"/>
                        <a:pt x="86" y="15"/>
                      </a:cubicBezTo>
                      <a:cubicBezTo>
                        <a:pt x="88" y="15"/>
                        <a:pt x="89" y="13"/>
                        <a:pt x="91" y="11"/>
                      </a:cubicBezTo>
                      <a:cubicBezTo>
                        <a:pt x="89" y="10"/>
                        <a:pt x="89" y="8"/>
                        <a:pt x="93" y="6"/>
                      </a:cubicBezTo>
                      <a:cubicBezTo>
                        <a:pt x="94" y="6"/>
                        <a:pt x="94" y="6"/>
                        <a:pt x="95" y="5"/>
                      </a:cubicBezTo>
                      <a:cubicBezTo>
                        <a:pt x="95" y="5"/>
                        <a:pt x="95" y="5"/>
                        <a:pt x="95" y="5"/>
                      </a:cubicBezTo>
                      <a:cubicBezTo>
                        <a:pt x="95" y="5"/>
                        <a:pt x="95" y="5"/>
                        <a:pt x="95" y="5"/>
                      </a:cubicBezTo>
                      <a:cubicBezTo>
                        <a:pt x="96" y="4"/>
                        <a:pt x="97" y="2"/>
                        <a:pt x="98" y="1"/>
                      </a:cubicBezTo>
                      <a:cubicBezTo>
                        <a:pt x="98" y="1"/>
                        <a:pt x="98" y="0"/>
                        <a:pt x="98" y="0"/>
                      </a:cubicBezTo>
                    </a:path>
                  </a:pathLst>
                </a:custGeom>
                <a:grpFill/>
                <a:ln>
                  <a:noFill/>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lstStyle/>
                <a:p>
                  <a:endParaRPr lang="zh-CN" altLang="en-US"/>
                </a:p>
              </p:txBody>
            </p:sp>
            <p:sp>
              <p:nvSpPr>
                <p:cNvPr id="1048862" name="Freeform 25"/>
                <p:cNvSpPr/>
                <p:nvPr/>
              </p:nvSpPr>
              <p:spPr bwMode="auto">
                <a:xfrm>
                  <a:off x="2979738" y="2219325"/>
                  <a:ext cx="382587" cy="104775"/>
                </a:xfrm>
                <a:custGeom>
                  <a:avLst/>
                  <a:gdLst>
                    <a:gd name="T0" fmla="*/ 14 w 102"/>
                    <a:gd name="T1" fmla="*/ 0 h 28"/>
                    <a:gd name="T2" fmla="*/ 0 w 102"/>
                    <a:gd name="T3" fmla="*/ 8 h 28"/>
                    <a:gd name="T4" fmla="*/ 1 w 102"/>
                    <a:gd name="T5" fmla="*/ 19 h 28"/>
                    <a:gd name="T6" fmla="*/ 1 w 102"/>
                    <a:gd name="T7" fmla="*/ 21 h 28"/>
                    <a:gd name="T8" fmla="*/ 29 w 102"/>
                    <a:gd name="T9" fmla="*/ 26 h 28"/>
                    <a:gd name="T10" fmla="*/ 61 w 102"/>
                    <a:gd name="T11" fmla="*/ 28 h 28"/>
                    <a:gd name="T12" fmla="*/ 74 w 102"/>
                    <a:gd name="T13" fmla="*/ 28 h 28"/>
                    <a:gd name="T14" fmla="*/ 96 w 102"/>
                    <a:gd name="T15" fmla="*/ 27 h 28"/>
                    <a:gd name="T16" fmla="*/ 94 w 102"/>
                    <a:gd name="T17" fmla="*/ 11 h 28"/>
                    <a:gd name="T18" fmla="*/ 72 w 102"/>
                    <a:gd name="T19" fmla="*/ 6 h 28"/>
                    <a:gd name="T20" fmla="*/ 58 w 102"/>
                    <a:gd name="T21" fmla="*/ 7 h 28"/>
                    <a:gd name="T22" fmla="*/ 37 w 102"/>
                    <a:gd name="T23" fmla="*/ 11 h 28"/>
                    <a:gd name="T24" fmla="*/ 33 w 102"/>
                    <a:gd name="T25" fmla="*/ 11 h 28"/>
                    <a:gd name="T26" fmla="*/ 14 w 102"/>
                    <a:gd name="T2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 h="28">
                      <a:moveTo>
                        <a:pt x="14" y="0"/>
                      </a:moveTo>
                      <a:cubicBezTo>
                        <a:pt x="9" y="3"/>
                        <a:pt x="5" y="6"/>
                        <a:pt x="0" y="8"/>
                      </a:cubicBezTo>
                      <a:cubicBezTo>
                        <a:pt x="1" y="11"/>
                        <a:pt x="0" y="15"/>
                        <a:pt x="1" y="19"/>
                      </a:cubicBezTo>
                      <a:cubicBezTo>
                        <a:pt x="1" y="20"/>
                        <a:pt x="1" y="20"/>
                        <a:pt x="1" y="21"/>
                      </a:cubicBezTo>
                      <a:cubicBezTo>
                        <a:pt x="5" y="26"/>
                        <a:pt x="20" y="25"/>
                        <a:pt x="29" y="26"/>
                      </a:cubicBezTo>
                      <a:cubicBezTo>
                        <a:pt x="39" y="27"/>
                        <a:pt x="52" y="27"/>
                        <a:pt x="61" y="28"/>
                      </a:cubicBezTo>
                      <a:cubicBezTo>
                        <a:pt x="65" y="28"/>
                        <a:pt x="69" y="28"/>
                        <a:pt x="74" y="28"/>
                      </a:cubicBezTo>
                      <a:cubicBezTo>
                        <a:pt x="83" y="28"/>
                        <a:pt x="93" y="28"/>
                        <a:pt x="96" y="27"/>
                      </a:cubicBezTo>
                      <a:cubicBezTo>
                        <a:pt x="102" y="26"/>
                        <a:pt x="98" y="17"/>
                        <a:pt x="94" y="11"/>
                      </a:cubicBezTo>
                      <a:cubicBezTo>
                        <a:pt x="92" y="7"/>
                        <a:pt x="82" y="6"/>
                        <a:pt x="72" y="6"/>
                      </a:cubicBezTo>
                      <a:cubicBezTo>
                        <a:pt x="67" y="6"/>
                        <a:pt x="61" y="6"/>
                        <a:pt x="58" y="7"/>
                      </a:cubicBezTo>
                      <a:cubicBezTo>
                        <a:pt x="52" y="10"/>
                        <a:pt x="44" y="11"/>
                        <a:pt x="37" y="11"/>
                      </a:cubicBezTo>
                      <a:cubicBezTo>
                        <a:pt x="36" y="11"/>
                        <a:pt x="34" y="11"/>
                        <a:pt x="33" y="11"/>
                      </a:cubicBezTo>
                      <a:cubicBezTo>
                        <a:pt x="27" y="10"/>
                        <a:pt x="19" y="5"/>
                        <a:pt x="14" y="0"/>
                      </a:cubicBezTo>
                    </a:path>
                  </a:pathLst>
                </a:custGeom>
                <a:grpFill/>
                <a:ln>
                  <a:noFill/>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lstStyle/>
                <a:p>
                  <a:endParaRPr lang="zh-CN" altLang="en-US"/>
                </a:p>
              </p:txBody>
            </p:sp>
            <p:sp>
              <p:nvSpPr>
                <p:cNvPr id="1048863" name="Freeform 26"/>
                <p:cNvSpPr/>
                <p:nvPr/>
              </p:nvSpPr>
              <p:spPr bwMode="auto">
                <a:xfrm>
                  <a:off x="3392488" y="1933575"/>
                  <a:ext cx="1401762" cy="1152525"/>
                </a:xfrm>
                <a:custGeom>
                  <a:avLst/>
                  <a:gdLst>
                    <a:gd name="T0" fmla="*/ 51 w 373"/>
                    <a:gd name="T1" fmla="*/ 19 h 307"/>
                    <a:gd name="T2" fmla="*/ 38 w 373"/>
                    <a:gd name="T3" fmla="*/ 25 h 307"/>
                    <a:gd name="T4" fmla="*/ 22 w 373"/>
                    <a:gd name="T5" fmla="*/ 31 h 307"/>
                    <a:gd name="T6" fmla="*/ 4 w 373"/>
                    <a:gd name="T7" fmla="*/ 37 h 307"/>
                    <a:gd name="T8" fmla="*/ 0 w 373"/>
                    <a:gd name="T9" fmla="*/ 43 h 307"/>
                    <a:gd name="T10" fmla="*/ 29 w 373"/>
                    <a:gd name="T11" fmla="*/ 54 h 307"/>
                    <a:gd name="T12" fmla="*/ 20 w 373"/>
                    <a:gd name="T13" fmla="*/ 65 h 307"/>
                    <a:gd name="T14" fmla="*/ 37 w 373"/>
                    <a:gd name="T15" fmla="*/ 78 h 307"/>
                    <a:gd name="T16" fmla="*/ 58 w 373"/>
                    <a:gd name="T17" fmla="*/ 75 h 307"/>
                    <a:gd name="T18" fmla="*/ 97 w 373"/>
                    <a:gd name="T19" fmla="*/ 89 h 307"/>
                    <a:gd name="T20" fmla="*/ 120 w 373"/>
                    <a:gd name="T21" fmla="*/ 138 h 307"/>
                    <a:gd name="T22" fmla="*/ 126 w 373"/>
                    <a:gd name="T23" fmla="*/ 153 h 307"/>
                    <a:gd name="T24" fmla="*/ 138 w 373"/>
                    <a:gd name="T25" fmla="*/ 144 h 307"/>
                    <a:gd name="T26" fmla="*/ 154 w 373"/>
                    <a:gd name="T27" fmla="*/ 169 h 307"/>
                    <a:gd name="T28" fmla="*/ 154 w 373"/>
                    <a:gd name="T29" fmla="*/ 174 h 307"/>
                    <a:gd name="T30" fmla="*/ 135 w 373"/>
                    <a:gd name="T31" fmla="*/ 208 h 307"/>
                    <a:gd name="T32" fmla="*/ 152 w 373"/>
                    <a:gd name="T33" fmla="*/ 258 h 307"/>
                    <a:gd name="T34" fmla="*/ 200 w 373"/>
                    <a:gd name="T35" fmla="*/ 292 h 307"/>
                    <a:gd name="T36" fmla="*/ 202 w 373"/>
                    <a:gd name="T37" fmla="*/ 292 h 307"/>
                    <a:gd name="T38" fmla="*/ 218 w 373"/>
                    <a:gd name="T39" fmla="*/ 306 h 307"/>
                    <a:gd name="T40" fmla="*/ 225 w 373"/>
                    <a:gd name="T41" fmla="*/ 294 h 307"/>
                    <a:gd name="T42" fmla="*/ 238 w 373"/>
                    <a:gd name="T43" fmla="*/ 255 h 307"/>
                    <a:gd name="T44" fmla="*/ 275 w 373"/>
                    <a:gd name="T45" fmla="*/ 226 h 307"/>
                    <a:gd name="T46" fmla="*/ 311 w 373"/>
                    <a:gd name="T47" fmla="*/ 198 h 307"/>
                    <a:gd name="T48" fmla="*/ 367 w 373"/>
                    <a:gd name="T49" fmla="*/ 171 h 307"/>
                    <a:gd name="T50" fmla="*/ 342 w 373"/>
                    <a:gd name="T51" fmla="*/ 169 h 307"/>
                    <a:gd name="T52" fmla="*/ 332 w 373"/>
                    <a:gd name="T53" fmla="*/ 170 h 307"/>
                    <a:gd name="T54" fmla="*/ 342 w 373"/>
                    <a:gd name="T55" fmla="*/ 156 h 307"/>
                    <a:gd name="T56" fmla="*/ 358 w 373"/>
                    <a:gd name="T57" fmla="*/ 165 h 307"/>
                    <a:gd name="T58" fmla="*/ 364 w 373"/>
                    <a:gd name="T59" fmla="*/ 151 h 307"/>
                    <a:gd name="T60" fmla="*/ 335 w 373"/>
                    <a:gd name="T61" fmla="*/ 124 h 307"/>
                    <a:gd name="T62" fmla="*/ 348 w 373"/>
                    <a:gd name="T63" fmla="*/ 120 h 307"/>
                    <a:gd name="T64" fmla="*/ 361 w 373"/>
                    <a:gd name="T65" fmla="*/ 120 h 307"/>
                    <a:gd name="T66" fmla="*/ 370 w 373"/>
                    <a:gd name="T67" fmla="*/ 89 h 307"/>
                    <a:gd name="T68" fmla="*/ 369 w 373"/>
                    <a:gd name="T69" fmla="*/ 67 h 307"/>
                    <a:gd name="T70" fmla="*/ 344 w 373"/>
                    <a:gd name="T71" fmla="*/ 47 h 307"/>
                    <a:gd name="T72" fmla="*/ 354 w 373"/>
                    <a:gd name="T73" fmla="*/ 19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73" h="307">
                      <a:moveTo>
                        <a:pt x="202" y="0"/>
                      </a:moveTo>
                      <a:cubicBezTo>
                        <a:pt x="150" y="0"/>
                        <a:pt x="100" y="7"/>
                        <a:pt x="51" y="19"/>
                      </a:cubicBezTo>
                      <a:cubicBezTo>
                        <a:pt x="49" y="22"/>
                        <a:pt x="43" y="25"/>
                        <a:pt x="39" y="25"/>
                      </a:cubicBezTo>
                      <a:cubicBezTo>
                        <a:pt x="39" y="25"/>
                        <a:pt x="39" y="25"/>
                        <a:pt x="38" y="25"/>
                      </a:cubicBezTo>
                      <a:cubicBezTo>
                        <a:pt x="38" y="25"/>
                        <a:pt x="38" y="25"/>
                        <a:pt x="37" y="25"/>
                      </a:cubicBezTo>
                      <a:cubicBezTo>
                        <a:pt x="32" y="25"/>
                        <a:pt x="26" y="29"/>
                        <a:pt x="22" y="31"/>
                      </a:cubicBezTo>
                      <a:cubicBezTo>
                        <a:pt x="18" y="32"/>
                        <a:pt x="9" y="35"/>
                        <a:pt x="4" y="37"/>
                      </a:cubicBezTo>
                      <a:cubicBezTo>
                        <a:pt x="4" y="37"/>
                        <a:pt x="4" y="37"/>
                        <a:pt x="4" y="37"/>
                      </a:cubicBezTo>
                      <a:cubicBezTo>
                        <a:pt x="4" y="37"/>
                        <a:pt x="4" y="37"/>
                        <a:pt x="4" y="37"/>
                      </a:cubicBezTo>
                      <a:cubicBezTo>
                        <a:pt x="3" y="39"/>
                        <a:pt x="2" y="42"/>
                        <a:pt x="0" y="43"/>
                      </a:cubicBezTo>
                      <a:cubicBezTo>
                        <a:pt x="1" y="44"/>
                        <a:pt x="3" y="45"/>
                        <a:pt x="5" y="46"/>
                      </a:cubicBezTo>
                      <a:cubicBezTo>
                        <a:pt x="10" y="47"/>
                        <a:pt x="29" y="51"/>
                        <a:pt x="29" y="54"/>
                      </a:cubicBezTo>
                      <a:cubicBezTo>
                        <a:pt x="30" y="57"/>
                        <a:pt x="11" y="57"/>
                        <a:pt x="9" y="59"/>
                      </a:cubicBezTo>
                      <a:cubicBezTo>
                        <a:pt x="8" y="61"/>
                        <a:pt x="16" y="64"/>
                        <a:pt x="20" y="65"/>
                      </a:cubicBezTo>
                      <a:cubicBezTo>
                        <a:pt x="24" y="66"/>
                        <a:pt x="25" y="69"/>
                        <a:pt x="29" y="75"/>
                      </a:cubicBezTo>
                      <a:cubicBezTo>
                        <a:pt x="31" y="77"/>
                        <a:pt x="33" y="78"/>
                        <a:pt x="37" y="78"/>
                      </a:cubicBezTo>
                      <a:cubicBezTo>
                        <a:pt x="41" y="78"/>
                        <a:pt x="46" y="76"/>
                        <a:pt x="50" y="75"/>
                      </a:cubicBezTo>
                      <a:cubicBezTo>
                        <a:pt x="52" y="75"/>
                        <a:pt x="54" y="75"/>
                        <a:pt x="58" y="75"/>
                      </a:cubicBezTo>
                      <a:cubicBezTo>
                        <a:pt x="66" y="75"/>
                        <a:pt x="78" y="76"/>
                        <a:pt x="84" y="77"/>
                      </a:cubicBezTo>
                      <a:cubicBezTo>
                        <a:pt x="92" y="78"/>
                        <a:pt x="96" y="83"/>
                        <a:pt x="97" y="89"/>
                      </a:cubicBezTo>
                      <a:cubicBezTo>
                        <a:pt x="99" y="94"/>
                        <a:pt x="111" y="102"/>
                        <a:pt x="117" y="110"/>
                      </a:cubicBezTo>
                      <a:cubicBezTo>
                        <a:pt x="122" y="119"/>
                        <a:pt x="124" y="133"/>
                        <a:pt x="120" y="138"/>
                      </a:cubicBezTo>
                      <a:cubicBezTo>
                        <a:pt x="116" y="143"/>
                        <a:pt x="119" y="147"/>
                        <a:pt x="123" y="151"/>
                      </a:cubicBezTo>
                      <a:cubicBezTo>
                        <a:pt x="124" y="152"/>
                        <a:pt x="125" y="153"/>
                        <a:pt x="126" y="153"/>
                      </a:cubicBezTo>
                      <a:cubicBezTo>
                        <a:pt x="129" y="153"/>
                        <a:pt x="132" y="148"/>
                        <a:pt x="136" y="145"/>
                      </a:cubicBezTo>
                      <a:cubicBezTo>
                        <a:pt x="136" y="144"/>
                        <a:pt x="137" y="144"/>
                        <a:pt x="138" y="144"/>
                      </a:cubicBezTo>
                      <a:cubicBezTo>
                        <a:pt x="143" y="144"/>
                        <a:pt x="152" y="160"/>
                        <a:pt x="154" y="168"/>
                      </a:cubicBezTo>
                      <a:cubicBezTo>
                        <a:pt x="154" y="168"/>
                        <a:pt x="154" y="169"/>
                        <a:pt x="154" y="169"/>
                      </a:cubicBezTo>
                      <a:cubicBezTo>
                        <a:pt x="155" y="171"/>
                        <a:pt x="156" y="172"/>
                        <a:pt x="155" y="173"/>
                      </a:cubicBezTo>
                      <a:cubicBezTo>
                        <a:pt x="155" y="173"/>
                        <a:pt x="155" y="173"/>
                        <a:pt x="154" y="174"/>
                      </a:cubicBezTo>
                      <a:cubicBezTo>
                        <a:pt x="154" y="181"/>
                        <a:pt x="152" y="188"/>
                        <a:pt x="147" y="191"/>
                      </a:cubicBezTo>
                      <a:cubicBezTo>
                        <a:pt x="140" y="195"/>
                        <a:pt x="139" y="201"/>
                        <a:pt x="135" y="208"/>
                      </a:cubicBezTo>
                      <a:cubicBezTo>
                        <a:pt x="131" y="215"/>
                        <a:pt x="143" y="231"/>
                        <a:pt x="149" y="238"/>
                      </a:cubicBezTo>
                      <a:cubicBezTo>
                        <a:pt x="156" y="244"/>
                        <a:pt x="152" y="251"/>
                        <a:pt x="152" y="258"/>
                      </a:cubicBezTo>
                      <a:cubicBezTo>
                        <a:pt x="152" y="265"/>
                        <a:pt x="170" y="268"/>
                        <a:pt x="175" y="280"/>
                      </a:cubicBezTo>
                      <a:cubicBezTo>
                        <a:pt x="180" y="291"/>
                        <a:pt x="194" y="292"/>
                        <a:pt x="200" y="292"/>
                      </a:cubicBezTo>
                      <a:cubicBezTo>
                        <a:pt x="201" y="292"/>
                        <a:pt x="201" y="292"/>
                        <a:pt x="201" y="292"/>
                      </a:cubicBezTo>
                      <a:cubicBezTo>
                        <a:pt x="202" y="292"/>
                        <a:pt x="202" y="292"/>
                        <a:pt x="202" y="292"/>
                      </a:cubicBezTo>
                      <a:cubicBezTo>
                        <a:pt x="202" y="292"/>
                        <a:pt x="202" y="292"/>
                        <a:pt x="203" y="292"/>
                      </a:cubicBezTo>
                      <a:cubicBezTo>
                        <a:pt x="207" y="292"/>
                        <a:pt x="214" y="303"/>
                        <a:pt x="218" y="306"/>
                      </a:cubicBezTo>
                      <a:cubicBezTo>
                        <a:pt x="219" y="306"/>
                        <a:pt x="219" y="307"/>
                        <a:pt x="220" y="307"/>
                      </a:cubicBezTo>
                      <a:cubicBezTo>
                        <a:pt x="223" y="307"/>
                        <a:pt x="223" y="297"/>
                        <a:pt x="225" y="294"/>
                      </a:cubicBezTo>
                      <a:cubicBezTo>
                        <a:pt x="228" y="291"/>
                        <a:pt x="227" y="279"/>
                        <a:pt x="228" y="274"/>
                      </a:cubicBezTo>
                      <a:cubicBezTo>
                        <a:pt x="229" y="269"/>
                        <a:pt x="231" y="262"/>
                        <a:pt x="238" y="255"/>
                      </a:cubicBezTo>
                      <a:cubicBezTo>
                        <a:pt x="245" y="247"/>
                        <a:pt x="238" y="247"/>
                        <a:pt x="243" y="240"/>
                      </a:cubicBezTo>
                      <a:cubicBezTo>
                        <a:pt x="249" y="232"/>
                        <a:pt x="262" y="231"/>
                        <a:pt x="275" y="226"/>
                      </a:cubicBezTo>
                      <a:cubicBezTo>
                        <a:pt x="287" y="221"/>
                        <a:pt x="285" y="215"/>
                        <a:pt x="290" y="208"/>
                      </a:cubicBezTo>
                      <a:cubicBezTo>
                        <a:pt x="294" y="201"/>
                        <a:pt x="304" y="201"/>
                        <a:pt x="311" y="198"/>
                      </a:cubicBezTo>
                      <a:cubicBezTo>
                        <a:pt x="317" y="194"/>
                        <a:pt x="329" y="193"/>
                        <a:pt x="340" y="189"/>
                      </a:cubicBezTo>
                      <a:cubicBezTo>
                        <a:pt x="352" y="185"/>
                        <a:pt x="367" y="171"/>
                        <a:pt x="367" y="171"/>
                      </a:cubicBezTo>
                      <a:cubicBezTo>
                        <a:pt x="367" y="171"/>
                        <a:pt x="349" y="171"/>
                        <a:pt x="345" y="170"/>
                      </a:cubicBezTo>
                      <a:cubicBezTo>
                        <a:pt x="345" y="169"/>
                        <a:pt x="343" y="169"/>
                        <a:pt x="342" y="169"/>
                      </a:cubicBezTo>
                      <a:cubicBezTo>
                        <a:pt x="340" y="169"/>
                        <a:pt x="338" y="169"/>
                        <a:pt x="336" y="170"/>
                      </a:cubicBezTo>
                      <a:cubicBezTo>
                        <a:pt x="335" y="170"/>
                        <a:pt x="333" y="170"/>
                        <a:pt x="332" y="170"/>
                      </a:cubicBezTo>
                      <a:cubicBezTo>
                        <a:pt x="330" y="170"/>
                        <a:pt x="330" y="170"/>
                        <a:pt x="331" y="169"/>
                      </a:cubicBezTo>
                      <a:cubicBezTo>
                        <a:pt x="335" y="166"/>
                        <a:pt x="337" y="156"/>
                        <a:pt x="342" y="156"/>
                      </a:cubicBezTo>
                      <a:cubicBezTo>
                        <a:pt x="343" y="156"/>
                        <a:pt x="344" y="157"/>
                        <a:pt x="346" y="158"/>
                      </a:cubicBezTo>
                      <a:cubicBezTo>
                        <a:pt x="352" y="163"/>
                        <a:pt x="355" y="165"/>
                        <a:pt x="358" y="165"/>
                      </a:cubicBezTo>
                      <a:cubicBezTo>
                        <a:pt x="360" y="165"/>
                        <a:pt x="362" y="165"/>
                        <a:pt x="363" y="164"/>
                      </a:cubicBezTo>
                      <a:cubicBezTo>
                        <a:pt x="369" y="163"/>
                        <a:pt x="366" y="158"/>
                        <a:pt x="364" y="151"/>
                      </a:cubicBezTo>
                      <a:cubicBezTo>
                        <a:pt x="363" y="144"/>
                        <a:pt x="359" y="145"/>
                        <a:pt x="349" y="141"/>
                      </a:cubicBezTo>
                      <a:cubicBezTo>
                        <a:pt x="339" y="137"/>
                        <a:pt x="340" y="132"/>
                        <a:pt x="335" y="124"/>
                      </a:cubicBezTo>
                      <a:cubicBezTo>
                        <a:pt x="333" y="120"/>
                        <a:pt x="336" y="120"/>
                        <a:pt x="341" y="120"/>
                      </a:cubicBezTo>
                      <a:cubicBezTo>
                        <a:pt x="343" y="120"/>
                        <a:pt x="346" y="120"/>
                        <a:pt x="348" y="120"/>
                      </a:cubicBezTo>
                      <a:cubicBezTo>
                        <a:pt x="351" y="120"/>
                        <a:pt x="354" y="120"/>
                        <a:pt x="356" y="120"/>
                      </a:cubicBezTo>
                      <a:cubicBezTo>
                        <a:pt x="358" y="120"/>
                        <a:pt x="359" y="120"/>
                        <a:pt x="361" y="120"/>
                      </a:cubicBezTo>
                      <a:cubicBezTo>
                        <a:pt x="372" y="119"/>
                        <a:pt x="367" y="114"/>
                        <a:pt x="369" y="105"/>
                      </a:cubicBezTo>
                      <a:cubicBezTo>
                        <a:pt x="372" y="97"/>
                        <a:pt x="367" y="98"/>
                        <a:pt x="370" y="89"/>
                      </a:cubicBezTo>
                      <a:cubicBezTo>
                        <a:pt x="372" y="80"/>
                        <a:pt x="364" y="83"/>
                        <a:pt x="355" y="75"/>
                      </a:cubicBezTo>
                      <a:cubicBezTo>
                        <a:pt x="346" y="67"/>
                        <a:pt x="364" y="69"/>
                        <a:pt x="369" y="67"/>
                      </a:cubicBezTo>
                      <a:cubicBezTo>
                        <a:pt x="373" y="66"/>
                        <a:pt x="362" y="53"/>
                        <a:pt x="359" y="51"/>
                      </a:cubicBezTo>
                      <a:cubicBezTo>
                        <a:pt x="356" y="48"/>
                        <a:pt x="349" y="48"/>
                        <a:pt x="344" y="47"/>
                      </a:cubicBezTo>
                      <a:cubicBezTo>
                        <a:pt x="339" y="46"/>
                        <a:pt x="345" y="41"/>
                        <a:pt x="349" y="36"/>
                      </a:cubicBezTo>
                      <a:cubicBezTo>
                        <a:pt x="351" y="31"/>
                        <a:pt x="351" y="27"/>
                        <a:pt x="354" y="19"/>
                      </a:cubicBezTo>
                      <a:cubicBezTo>
                        <a:pt x="306" y="7"/>
                        <a:pt x="255" y="0"/>
                        <a:pt x="202" y="0"/>
                      </a:cubicBezTo>
                    </a:path>
                  </a:pathLst>
                </a:custGeom>
                <a:grpFill/>
                <a:ln>
                  <a:noFill/>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lstStyle/>
                <a:p>
                  <a:endParaRPr lang="zh-CN" altLang="en-US"/>
                </a:p>
              </p:txBody>
            </p:sp>
            <p:sp>
              <p:nvSpPr>
                <p:cNvPr id="1048864" name="Freeform 27"/>
                <p:cNvSpPr/>
                <p:nvPr/>
              </p:nvSpPr>
              <p:spPr bwMode="auto">
                <a:xfrm>
                  <a:off x="4606925" y="2733675"/>
                  <a:ext cx="293687" cy="165100"/>
                </a:xfrm>
                <a:custGeom>
                  <a:avLst/>
                  <a:gdLst>
                    <a:gd name="T0" fmla="*/ 16 w 78"/>
                    <a:gd name="T1" fmla="*/ 0 h 44"/>
                    <a:gd name="T2" fmla="*/ 5 w 78"/>
                    <a:gd name="T3" fmla="*/ 5 h 44"/>
                    <a:gd name="T4" fmla="*/ 6 w 78"/>
                    <a:gd name="T5" fmla="*/ 14 h 44"/>
                    <a:gd name="T6" fmla="*/ 7 w 78"/>
                    <a:gd name="T7" fmla="*/ 14 h 44"/>
                    <a:gd name="T8" fmla="*/ 7 w 78"/>
                    <a:gd name="T9" fmla="*/ 14 h 44"/>
                    <a:gd name="T10" fmla="*/ 9 w 78"/>
                    <a:gd name="T11" fmla="*/ 25 h 44"/>
                    <a:gd name="T12" fmla="*/ 15 w 78"/>
                    <a:gd name="T13" fmla="*/ 37 h 44"/>
                    <a:gd name="T14" fmla="*/ 17 w 78"/>
                    <a:gd name="T15" fmla="*/ 37 h 44"/>
                    <a:gd name="T16" fmla="*/ 19 w 78"/>
                    <a:gd name="T17" fmla="*/ 37 h 44"/>
                    <a:gd name="T18" fmla="*/ 23 w 78"/>
                    <a:gd name="T19" fmla="*/ 37 h 44"/>
                    <a:gd name="T20" fmla="*/ 33 w 78"/>
                    <a:gd name="T21" fmla="*/ 41 h 44"/>
                    <a:gd name="T22" fmla="*/ 43 w 78"/>
                    <a:gd name="T23" fmla="*/ 44 h 44"/>
                    <a:gd name="T24" fmla="*/ 54 w 78"/>
                    <a:gd name="T25" fmla="*/ 41 h 44"/>
                    <a:gd name="T26" fmla="*/ 72 w 78"/>
                    <a:gd name="T27" fmla="*/ 33 h 44"/>
                    <a:gd name="T28" fmla="*/ 77 w 78"/>
                    <a:gd name="T29" fmla="*/ 21 h 44"/>
                    <a:gd name="T30" fmla="*/ 61 w 78"/>
                    <a:gd name="T31" fmla="*/ 5 h 44"/>
                    <a:gd name="T32" fmla="*/ 57 w 78"/>
                    <a:gd name="T33" fmla="*/ 4 h 44"/>
                    <a:gd name="T34" fmla="*/ 46 w 78"/>
                    <a:gd name="T35" fmla="*/ 7 h 44"/>
                    <a:gd name="T36" fmla="*/ 26 w 78"/>
                    <a:gd name="T37" fmla="*/ 13 h 44"/>
                    <a:gd name="T38" fmla="*/ 25 w 78"/>
                    <a:gd name="T39" fmla="*/ 14 h 44"/>
                    <a:gd name="T40" fmla="*/ 18 w 78"/>
                    <a:gd name="T41" fmla="*/ 1 h 44"/>
                    <a:gd name="T42" fmla="*/ 16 w 78"/>
                    <a:gd name="T4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8" h="44">
                      <a:moveTo>
                        <a:pt x="16" y="0"/>
                      </a:moveTo>
                      <a:cubicBezTo>
                        <a:pt x="14" y="0"/>
                        <a:pt x="9" y="3"/>
                        <a:pt x="5" y="5"/>
                      </a:cubicBezTo>
                      <a:cubicBezTo>
                        <a:pt x="0" y="8"/>
                        <a:pt x="3" y="14"/>
                        <a:pt x="6" y="14"/>
                      </a:cubicBezTo>
                      <a:cubicBezTo>
                        <a:pt x="7" y="14"/>
                        <a:pt x="7" y="14"/>
                        <a:pt x="7" y="14"/>
                      </a:cubicBezTo>
                      <a:cubicBezTo>
                        <a:pt x="7" y="14"/>
                        <a:pt x="7" y="14"/>
                        <a:pt x="7" y="14"/>
                      </a:cubicBezTo>
                      <a:cubicBezTo>
                        <a:pt x="10" y="14"/>
                        <a:pt x="11" y="24"/>
                        <a:pt x="9" y="25"/>
                      </a:cubicBezTo>
                      <a:cubicBezTo>
                        <a:pt x="7" y="27"/>
                        <a:pt x="13" y="35"/>
                        <a:pt x="15" y="37"/>
                      </a:cubicBezTo>
                      <a:cubicBezTo>
                        <a:pt x="15" y="37"/>
                        <a:pt x="16" y="37"/>
                        <a:pt x="17" y="37"/>
                      </a:cubicBezTo>
                      <a:cubicBezTo>
                        <a:pt x="17" y="37"/>
                        <a:pt x="18" y="37"/>
                        <a:pt x="19" y="37"/>
                      </a:cubicBezTo>
                      <a:cubicBezTo>
                        <a:pt x="21" y="37"/>
                        <a:pt x="22" y="37"/>
                        <a:pt x="23" y="37"/>
                      </a:cubicBezTo>
                      <a:cubicBezTo>
                        <a:pt x="26" y="37"/>
                        <a:pt x="30" y="38"/>
                        <a:pt x="33" y="41"/>
                      </a:cubicBezTo>
                      <a:cubicBezTo>
                        <a:pt x="37" y="43"/>
                        <a:pt x="40" y="44"/>
                        <a:pt x="43" y="44"/>
                      </a:cubicBezTo>
                      <a:cubicBezTo>
                        <a:pt x="48" y="44"/>
                        <a:pt x="51" y="42"/>
                        <a:pt x="54" y="41"/>
                      </a:cubicBezTo>
                      <a:cubicBezTo>
                        <a:pt x="58" y="40"/>
                        <a:pt x="66" y="34"/>
                        <a:pt x="72" y="33"/>
                      </a:cubicBezTo>
                      <a:cubicBezTo>
                        <a:pt x="77" y="31"/>
                        <a:pt x="78" y="25"/>
                        <a:pt x="77" y="21"/>
                      </a:cubicBezTo>
                      <a:cubicBezTo>
                        <a:pt x="76" y="18"/>
                        <a:pt x="65" y="7"/>
                        <a:pt x="61" y="5"/>
                      </a:cubicBezTo>
                      <a:cubicBezTo>
                        <a:pt x="60" y="5"/>
                        <a:pt x="59" y="4"/>
                        <a:pt x="57" y="4"/>
                      </a:cubicBezTo>
                      <a:cubicBezTo>
                        <a:pt x="53" y="4"/>
                        <a:pt x="47" y="6"/>
                        <a:pt x="46" y="7"/>
                      </a:cubicBezTo>
                      <a:cubicBezTo>
                        <a:pt x="44" y="7"/>
                        <a:pt x="32" y="13"/>
                        <a:pt x="26" y="13"/>
                      </a:cubicBezTo>
                      <a:cubicBezTo>
                        <a:pt x="25" y="14"/>
                        <a:pt x="25" y="14"/>
                        <a:pt x="25" y="14"/>
                      </a:cubicBezTo>
                      <a:cubicBezTo>
                        <a:pt x="17" y="14"/>
                        <a:pt x="19" y="3"/>
                        <a:pt x="18" y="1"/>
                      </a:cubicBezTo>
                      <a:cubicBezTo>
                        <a:pt x="18" y="1"/>
                        <a:pt x="17" y="0"/>
                        <a:pt x="16" y="0"/>
                      </a:cubicBezTo>
                    </a:path>
                  </a:pathLst>
                </a:custGeom>
                <a:grpFill/>
                <a:ln>
                  <a:noFill/>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lstStyle/>
                <a:p>
                  <a:endParaRPr lang="zh-CN" altLang="en-US"/>
                </a:p>
              </p:txBody>
            </p:sp>
            <p:sp>
              <p:nvSpPr>
                <p:cNvPr id="1048865" name="Freeform 28"/>
                <p:cNvSpPr/>
                <p:nvPr/>
              </p:nvSpPr>
              <p:spPr bwMode="auto">
                <a:xfrm>
                  <a:off x="5602288" y="2857500"/>
                  <a:ext cx="760412" cy="803275"/>
                </a:xfrm>
                <a:custGeom>
                  <a:avLst/>
                  <a:gdLst>
                    <a:gd name="T0" fmla="*/ 106 w 202"/>
                    <a:gd name="T1" fmla="*/ 7 h 214"/>
                    <a:gd name="T2" fmla="*/ 107 w 202"/>
                    <a:gd name="T3" fmla="*/ 38 h 214"/>
                    <a:gd name="T4" fmla="*/ 103 w 202"/>
                    <a:gd name="T5" fmla="*/ 38 h 214"/>
                    <a:gd name="T6" fmla="*/ 94 w 202"/>
                    <a:gd name="T7" fmla="*/ 41 h 214"/>
                    <a:gd name="T8" fmla="*/ 73 w 202"/>
                    <a:gd name="T9" fmla="*/ 68 h 214"/>
                    <a:gd name="T10" fmla="*/ 57 w 202"/>
                    <a:gd name="T11" fmla="*/ 86 h 214"/>
                    <a:gd name="T12" fmla="*/ 48 w 202"/>
                    <a:gd name="T13" fmla="*/ 81 h 214"/>
                    <a:gd name="T14" fmla="*/ 44 w 202"/>
                    <a:gd name="T15" fmla="*/ 92 h 214"/>
                    <a:gd name="T16" fmla="*/ 39 w 202"/>
                    <a:gd name="T17" fmla="*/ 91 h 214"/>
                    <a:gd name="T18" fmla="*/ 38 w 202"/>
                    <a:gd name="T19" fmla="*/ 103 h 214"/>
                    <a:gd name="T20" fmla="*/ 52 w 202"/>
                    <a:gd name="T21" fmla="*/ 129 h 214"/>
                    <a:gd name="T22" fmla="*/ 45 w 202"/>
                    <a:gd name="T23" fmla="*/ 145 h 214"/>
                    <a:gd name="T24" fmla="*/ 14 w 202"/>
                    <a:gd name="T25" fmla="*/ 139 h 214"/>
                    <a:gd name="T26" fmla="*/ 3 w 202"/>
                    <a:gd name="T27" fmla="*/ 151 h 214"/>
                    <a:gd name="T28" fmla="*/ 4 w 202"/>
                    <a:gd name="T29" fmla="*/ 179 h 214"/>
                    <a:gd name="T30" fmla="*/ 8 w 202"/>
                    <a:gd name="T31" fmla="*/ 205 h 214"/>
                    <a:gd name="T32" fmla="*/ 24 w 202"/>
                    <a:gd name="T33" fmla="*/ 214 h 214"/>
                    <a:gd name="T34" fmla="*/ 35 w 202"/>
                    <a:gd name="T35" fmla="*/ 206 h 214"/>
                    <a:gd name="T36" fmla="*/ 49 w 202"/>
                    <a:gd name="T37" fmla="*/ 204 h 214"/>
                    <a:gd name="T38" fmla="*/ 61 w 202"/>
                    <a:gd name="T39" fmla="*/ 188 h 214"/>
                    <a:gd name="T40" fmla="*/ 71 w 202"/>
                    <a:gd name="T41" fmla="*/ 163 h 214"/>
                    <a:gd name="T42" fmla="*/ 72 w 202"/>
                    <a:gd name="T43" fmla="*/ 163 h 214"/>
                    <a:gd name="T44" fmla="*/ 82 w 202"/>
                    <a:gd name="T45" fmla="*/ 143 h 214"/>
                    <a:gd name="T46" fmla="*/ 89 w 202"/>
                    <a:gd name="T47" fmla="*/ 144 h 214"/>
                    <a:gd name="T48" fmla="*/ 95 w 202"/>
                    <a:gd name="T49" fmla="*/ 145 h 214"/>
                    <a:gd name="T50" fmla="*/ 116 w 202"/>
                    <a:gd name="T51" fmla="*/ 134 h 214"/>
                    <a:gd name="T52" fmla="*/ 122 w 202"/>
                    <a:gd name="T53" fmla="*/ 149 h 214"/>
                    <a:gd name="T54" fmla="*/ 145 w 202"/>
                    <a:gd name="T55" fmla="*/ 170 h 214"/>
                    <a:gd name="T56" fmla="*/ 156 w 202"/>
                    <a:gd name="T57" fmla="*/ 188 h 214"/>
                    <a:gd name="T58" fmla="*/ 155 w 202"/>
                    <a:gd name="T59" fmla="*/ 198 h 214"/>
                    <a:gd name="T60" fmla="*/ 160 w 202"/>
                    <a:gd name="T61" fmla="*/ 175 h 214"/>
                    <a:gd name="T62" fmla="*/ 165 w 202"/>
                    <a:gd name="T63" fmla="*/ 177 h 214"/>
                    <a:gd name="T64" fmla="*/ 170 w 202"/>
                    <a:gd name="T65" fmla="*/ 179 h 214"/>
                    <a:gd name="T66" fmla="*/ 148 w 202"/>
                    <a:gd name="T67" fmla="*/ 156 h 214"/>
                    <a:gd name="T68" fmla="*/ 134 w 202"/>
                    <a:gd name="T69" fmla="*/ 123 h 214"/>
                    <a:gd name="T70" fmla="*/ 146 w 202"/>
                    <a:gd name="T71" fmla="*/ 128 h 214"/>
                    <a:gd name="T72" fmla="*/ 156 w 202"/>
                    <a:gd name="T73" fmla="*/ 144 h 214"/>
                    <a:gd name="T74" fmla="*/ 169 w 202"/>
                    <a:gd name="T75" fmla="*/ 154 h 214"/>
                    <a:gd name="T76" fmla="*/ 175 w 202"/>
                    <a:gd name="T77" fmla="*/ 173 h 214"/>
                    <a:gd name="T78" fmla="*/ 195 w 202"/>
                    <a:gd name="T79" fmla="*/ 207 h 214"/>
                    <a:gd name="T80" fmla="*/ 201 w 202"/>
                    <a:gd name="T81" fmla="*/ 193 h 214"/>
                    <a:gd name="T82" fmla="*/ 196 w 202"/>
                    <a:gd name="T83" fmla="*/ 171 h 214"/>
                    <a:gd name="T84" fmla="*/ 202 w 202"/>
                    <a:gd name="T85" fmla="*/ 176 h 214"/>
                    <a:gd name="T86" fmla="*/ 130 w 202"/>
                    <a:gd name="T87" fmla="*/ 30 h 214"/>
                    <a:gd name="T88" fmla="*/ 125 w 202"/>
                    <a:gd name="T89" fmla="*/ 28 h 214"/>
                    <a:gd name="T90" fmla="*/ 109 w 202"/>
                    <a:gd name="T9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2" h="214">
                      <a:moveTo>
                        <a:pt x="109" y="0"/>
                      </a:moveTo>
                      <a:cubicBezTo>
                        <a:pt x="107" y="2"/>
                        <a:pt x="105" y="5"/>
                        <a:pt x="106" y="7"/>
                      </a:cubicBezTo>
                      <a:cubicBezTo>
                        <a:pt x="107" y="13"/>
                        <a:pt x="109" y="25"/>
                        <a:pt x="110" y="29"/>
                      </a:cubicBezTo>
                      <a:cubicBezTo>
                        <a:pt x="111" y="32"/>
                        <a:pt x="111" y="37"/>
                        <a:pt x="107" y="38"/>
                      </a:cubicBezTo>
                      <a:cubicBezTo>
                        <a:pt x="106" y="38"/>
                        <a:pt x="106" y="38"/>
                        <a:pt x="105" y="38"/>
                      </a:cubicBezTo>
                      <a:cubicBezTo>
                        <a:pt x="104" y="38"/>
                        <a:pt x="104" y="38"/>
                        <a:pt x="103" y="38"/>
                      </a:cubicBezTo>
                      <a:cubicBezTo>
                        <a:pt x="102" y="38"/>
                        <a:pt x="101" y="38"/>
                        <a:pt x="101" y="38"/>
                      </a:cubicBezTo>
                      <a:cubicBezTo>
                        <a:pt x="99" y="38"/>
                        <a:pt x="96" y="38"/>
                        <a:pt x="94" y="41"/>
                      </a:cubicBezTo>
                      <a:cubicBezTo>
                        <a:pt x="90" y="45"/>
                        <a:pt x="84" y="52"/>
                        <a:pt x="83" y="57"/>
                      </a:cubicBezTo>
                      <a:cubicBezTo>
                        <a:pt x="82" y="61"/>
                        <a:pt x="75" y="64"/>
                        <a:pt x="73" y="68"/>
                      </a:cubicBezTo>
                      <a:cubicBezTo>
                        <a:pt x="70" y="71"/>
                        <a:pt x="70" y="75"/>
                        <a:pt x="67" y="78"/>
                      </a:cubicBezTo>
                      <a:cubicBezTo>
                        <a:pt x="64" y="80"/>
                        <a:pt x="59" y="86"/>
                        <a:pt x="57" y="86"/>
                      </a:cubicBezTo>
                      <a:cubicBezTo>
                        <a:pt x="57" y="86"/>
                        <a:pt x="57" y="86"/>
                        <a:pt x="56" y="86"/>
                      </a:cubicBezTo>
                      <a:cubicBezTo>
                        <a:pt x="55" y="85"/>
                        <a:pt x="50" y="81"/>
                        <a:pt x="48" y="81"/>
                      </a:cubicBezTo>
                      <a:cubicBezTo>
                        <a:pt x="47" y="81"/>
                        <a:pt x="47" y="82"/>
                        <a:pt x="47" y="82"/>
                      </a:cubicBezTo>
                      <a:cubicBezTo>
                        <a:pt x="47" y="86"/>
                        <a:pt x="46" y="92"/>
                        <a:pt x="44" y="92"/>
                      </a:cubicBezTo>
                      <a:cubicBezTo>
                        <a:pt x="44" y="92"/>
                        <a:pt x="43" y="92"/>
                        <a:pt x="43" y="91"/>
                      </a:cubicBezTo>
                      <a:cubicBezTo>
                        <a:pt x="42" y="91"/>
                        <a:pt x="41" y="91"/>
                        <a:pt x="39" y="91"/>
                      </a:cubicBezTo>
                      <a:cubicBezTo>
                        <a:pt x="35" y="91"/>
                        <a:pt x="31" y="92"/>
                        <a:pt x="31" y="94"/>
                      </a:cubicBezTo>
                      <a:cubicBezTo>
                        <a:pt x="31" y="96"/>
                        <a:pt x="35" y="102"/>
                        <a:pt x="38" y="103"/>
                      </a:cubicBezTo>
                      <a:cubicBezTo>
                        <a:pt x="41" y="103"/>
                        <a:pt x="48" y="108"/>
                        <a:pt x="49" y="113"/>
                      </a:cubicBezTo>
                      <a:cubicBezTo>
                        <a:pt x="50" y="118"/>
                        <a:pt x="51" y="126"/>
                        <a:pt x="52" y="129"/>
                      </a:cubicBezTo>
                      <a:cubicBezTo>
                        <a:pt x="53" y="132"/>
                        <a:pt x="52" y="143"/>
                        <a:pt x="49" y="144"/>
                      </a:cubicBezTo>
                      <a:cubicBezTo>
                        <a:pt x="49" y="145"/>
                        <a:pt x="47" y="145"/>
                        <a:pt x="45" y="145"/>
                      </a:cubicBezTo>
                      <a:cubicBezTo>
                        <a:pt x="39" y="145"/>
                        <a:pt x="27" y="144"/>
                        <a:pt x="24" y="143"/>
                      </a:cubicBezTo>
                      <a:cubicBezTo>
                        <a:pt x="22" y="143"/>
                        <a:pt x="17" y="139"/>
                        <a:pt x="14" y="139"/>
                      </a:cubicBezTo>
                      <a:cubicBezTo>
                        <a:pt x="13" y="139"/>
                        <a:pt x="12" y="140"/>
                        <a:pt x="11" y="141"/>
                      </a:cubicBezTo>
                      <a:cubicBezTo>
                        <a:pt x="8" y="146"/>
                        <a:pt x="1" y="147"/>
                        <a:pt x="3" y="151"/>
                      </a:cubicBezTo>
                      <a:cubicBezTo>
                        <a:pt x="4" y="155"/>
                        <a:pt x="7" y="158"/>
                        <a:pt x="6" y="162"/>
                      </a:cubicBezTo>
                      <a:cubicBezTo>
                        <a:pt x="6" y="165"/>
                        <a:pt x="8" y="174"/>
                        <a:pt x="4" y="179"/>
                      </a:cubicBezTo>
                      <a:cubicBezTo>
                        <a:pt x="0" y="185"/>
                        <a:pt x="4" y="191"/>
                        <a:pt x="5" y="193"/>
                      </a:cubicBezTo>
                      <a:cubicBezTo>
                        <a:pt x="7" y="195"/>
                        <a:pt x="5" y="205"/>
                        <a:pt x="8" y="205"/>
                      </a:cubicBezTo>
                      <a:cubicBezTo>
                        <a:pt x="11" y="205"/>
                        <a:pt x="19" y="204"/>
                        <a:pt x="19" y="204"/>
                      </a:cubicBezTo>
                      <a:cubicBezTo>
                        <a:pt x="19" y="204"/>
                        <a:pt x="22" y="214"/>
                        <a:pt x="24" y="214"/>
                      </a:cubicBezTo>
                      <a:cubicBezTo>
                        <a:pt x="24" y="214"/>
                        <a:pt x="24" y="214"/>
                        <a:pt x="24" y="214"/>
                      </a:cubicBezTo>
                      <a:cubicBezTo>
                        <a:pt x="26" y="212"/>
                        <a:pt x="31" y="206"/>
                        <a:pt x="35" y="206"/>
                      </a:cubicBezTo>
                      <a:cubicBezTo>
                        <a:pt x="36" y="206"/>
                        <a:pt x="38" y="206"/>
                        <a:pt x="39" y="206"/>
                      </a:cubicBezTo>
                      <a:cubicBezTo>
                        <a:pt x="43" y="206"/>
                        <a:pt x="47" y="206"/>
                        <a:pt x="49" y="204"/>
                      </a:cubicBezTo>
                      <a:cubicBezTo>
                        <a:pt x="51" y="201"/>
                        <a:pt x="57" y="192"/>
                        <a:pt x="57" y="192"/>
                      </a:cubicBezTo>
                      <a:cubicBezTo>
                        <a:pt x="57" y="192"/>
                        <a:pt x="61" y="191"/>
                        <a:pt x="61" y="188"/>
                      </a:cubicBezTo>
                      <a:cubicBezTo>
                        <a:pt x="62" y="184"/>
                        <a:pt x="58" y="178"/>
                        <a:pt x="61" y="174"/>
                      </a:cubicBezTo>
                      <a:cubicBezTo>
                        <a:pt x="64" y="171"/>
                        <a:pt x="69" y="163"/>
                        <a:pt x="71" y="163"/>
                      </a:cubicBezTo>
                      <a:cubicBezTo>
                        <a:pt x="71" y="163"/>
                        <a:pt x="71" y="163"/>
                        <a:pt x="72" y="163"/>
                      </a:cubicBezTo>
                      <a:cubicBezTo>
                        <a:pt x="72" y="163"/>
                        <a:pt x="72" y="163"/>
                        <a:pt x="72" y="163"/>
                      </a:cubicBezTo>
                      <a:cubicBezTo>
                        <a:pt x="75" y="163"/>
                        <a:pt x="78" y="158"/>
                        <a:pt x="78" y="154"/>
                      </a:cubicBezTo>
                      <a:cubicBezTo>
                        <a:pt x="78" y="150"/>
                        <a:pt x="79" y="144"/>
                        <a:pt x="82" y="143"/>
                      </a:cubicBezTo>
                      <a:cubicBezTo>
                        <a:pt x="83" y="143"/>
                        <a:pt x="83" y="143"/>
                        <a:pt x="83" y="143"/>
                      </a:cubicBezTo>
                      <a:cubicBezTo>
                        <a:pt x="85" y="143"/>
                        <a:pt x="87" y="144"/>
                        <a:pt x="89" y="144"/>
                      </a:cubicBezTo>
                      <a:cubicBezTo>
                        <a:pt x="91" y="145"/>
                        <a:pt x="93" y="145"/>
                        <a:pt x="94" y="145"/>
                      </a:cubicBezTo>
                      <a:cubicBezTo>
                        <a:pt x="95" y="145"/>
                        <a:pt x="95" y="145"/>
                        <a:pt x="95" y="145"/>
                      </a:cubicBezTo>
                      <a:cubicBezTo>
                        <a:pt x="99" y="144"/>
                        <a:pt x="104" y="142"/>
                        <a:pt x="107" y="140"/>
                      </a:cubicBezTo>
                      <a:cubicBezTo>
                        <a:pt x="109" y="138"/>
                        <a:pt x="113" y="134"/>
                        <a:pt x="116" y="134"/>
                      </a:cubicBezTo>
                      <a:cubicBezTo>
                        <a:pt x="116" y="134"/>
                        <a:pt x="116" y="134"/>
                        <a:pt x="117" y="135"/>
                      </a:cubicBezTo>
                      <a:cubicBezTo>
                        <a:pt x="118" y="137"/>
                        <a:pt x="120" y="148"/>
                        <a:pt x="122" y="149"/>
                      </a:cubicBezTo>
                      <a:cubicBezTo>
                        <a:pt x="124" y="151"/>
                        <a:pt x="130" y="158"/>
                        <a:pt x="132" y="159"/>
                      </a:cubicBezTo>
                      <a:cubicBezTo>
                        <a:pt x="135" y="161"/>
                        <a:pt x="144" y="168"/>
                        <a:pt x="145" y="170"/>
                      </a:cubicBezTo>
                      <a:cubicBezTo>
                        <a:pt x="147" y="171"/>
                        <a:pt x="149" y="179"/>
                        <a:pt x="152" y="180"/>
                      </a:cubicBezTo>
                      <a:cubicBezTo>
                        <a:pt x="155" y="181"/>
                        <a:pt x="156" y="186"/>
                        <a:pt x="156" y="188"/>
                      </a:cubicBezTo>
                      <a:cubicBezTo>
                        <a:pt x="155" y="190"/>
                        <a:pt x="154" y="198"/>
                        <a:pt x="155" y="198"/>
                      </a:cubicBezTo>
                      <a:cubicBezTo>
                        <a:pt x="155" y="198"/>
                        <a:pt x="155" y="198"/>
                        <a:pt x="155" y="198"/>
                      </a:cubicBezTo>
                      <a:cubicBezTo>
                        <a:pt x="157" y="197"/>
                        <a:pt x="161" y="193"/>
                        <a:pt x="162" y="189"/>
                      </a:cubicBezTo>
                      <a:cubicBezTo>
                        <a:pt x="163" y="186"/>
                        <a:pt x="158" y="177"/>
                        <a:pt x="160" y="175"/>
                      </a:cubicBezTo>
                      <a:cubicBezTo>
                        <a:pt x="160" y="175"/>
                        <a:pt x="161" y="175"/>
                        <a:pt x="161" y="175"/>
                      </a:cubicBezTo>
                      <a:cubicBezTo>
                        <a:pt x="162" y="175"/>
                        <a:pt x="164" y="176"/>
                        <a:pt x="165" y="177"/>
                      </a:cubicBezTo>
                      <a:cubicBezTo>
                        <a:pt x="167" y="179"/>
                        <a:pt x="168" y="180"/>
                        <a:pt x="169" y="180"/>
                      </a:cubicBezTo>
                      <a:cubicBezTo>
                        <a:pt x="169" y="180"/>
                        <a:pt x="169" y="180"/>
                        <a:pt x="170" y="179"/>
                      </a:cubicBezTo>
                      <a:cubicBezTo>
                        <a:pt x="171" y="177"/>
                        <a:pt x="163" y="166"/>
                        <a:pt x="160" y="165"/>
                      </a:cubicBezTo>
                      <a:cubicBezTo>
                        <a:pt x="157" y="163"/>
                        <a:pt x="150" y="161"/>
                        <a:pt x="148" y="156"/>
                      </a:cubicBezTo>
                      <a:cubicBezTo>
                        <a:pt x="146" y="152"/>
                        <a:pt x="139" y="140"/>
                        <a:pt x="137" y="138"/>
                      </a:cubicBezTo>
                      <a:cubicBezTo>
                        <a:pt x="135" y="136"/>
                        <a:pt x="131" y="124"/>
                        <a:pt x="134" y="123"/>
                      </a:cubicBezTo>
                      <a:cubicBezTo>
                        <a:pt x="134" y="123"/>
                        <a:pt x="135" y="123"/>
                        <a:pt x="135" y="123"/>
                      </a:cubicBezTo>
                      <a:cubicBezTo>
                        <a:pt x="139" y="123"/>
                        <a:pt x="144" y="126"/>
                        <a:pt x="146" y="128"/>
                      </a:cubicBezTo>
                      <a:cubicBezTo>
                        <a:pt x="149" y="132"/>
                        <a:pt x="154" y="144"/>
                        <a:pt x="156" y="144"/>
                      </a:cubicBezTo>
                      <a:cubicBezTo>
                        <a:pt x="156" y="144"/>
                        <a:pt x="156" y="144"/>
                        <a:pt x="156" y="144"/>
                      </a:cubicBezTo>
                      <a:cubicBezTo>
                        <a:pt x="156" y="144"/>
                        <a:pt x="156" y="144"/>
                        <a:pt x="156" y="144"/>
                      </a:cubicBezTo>
                      <a:cubicBezTo>
                        <a:pt x="159" y="144"/>
                        <a:pt x="166" y="152"/>
                        <a:pt x="169" y="154"/>
                      </a:cubicBezTo>
                      <a:cubicBezTo>
                        <a:pt x="172" y="157"/>
                        <a:pt x="173" y="160"/>
                        <a:pt x="173" y="163"/>
                      </a:cubicBezTo>
                      <a:cubicBezTo>
                        <a:pt x="173" y="165"/>
                        <a:pt x="171" y="169"/>
                        <a:pt x="175" y="173"/>
                      </a:cubicBezTo>
                      <a:cubicBezTo>
                        <a:pt x="179" y="177"/>
                        <a:pt x="186" y="188"/>
                        <a:pt x="187" y="193"/>
                      </a:cubicBezTo>
                      <a:cubicBezTo>
                        <a:pt x="189" y="198"/>
                        <a:pt x="193" y="206"/>
                        <a:pt x="195" y="207"/>
                      </a:cubicBezTo>
                      <a:cubicBezTo>
                        <a:pt x="195" y="207"/>
                        <a:pt x="195" y="207"/>
                        <a:pt x="195" y="207"/>
                      </a:cubicBezTo>
                      <a:cubicBezTo>
                        <a:pt x="197" y="207"/>
                        <a:pt x="200" y="199"/>
                        <a:pt x="201" y="193"/>
                      </a:cubicBezTo>
                      <a:cubicBezTo>
                        <a:pt x="202" y="188"/>
                        <a:pt x="200" y="184"/>
                        <a:pt x="199" y="181"/>
                      </a:cubicBezTo>
                      <a:cubicBezTo>
                        <a:pt x="198" y="179"/>
                        <a:pt x="195" y="171"/>
                        <a:pt x="196" y="171"/>
                      </a:cubicBezTo>
                      <a:cubicBezTo>
                        <a:pt x="196" y="171"/>
                        <a:pt x="196" y="171"/>
                        <a:pt x="196" y="171"/>
                      </a:cubicBezTo>
                      <a:cubicBezTo>
                        <a:pt x="197" y="172"/>
                        <a:pt x="200" y="176"/>
                        <a:pt x="202" y="176"/>
                      </a:cubicBezTo>
                      <a:cubicBezTo>
                        <a:pt x="202" y="176"/>
                        <a:pt x="202" y="176"/>
                        <a:pt x="202" y="176"/>
                      </a:cubicBezTo>
                      <a:cubicBezTo>
                        <a:pt x="185" y="124"/>
                        <a:pt x="160" y="75"/>
                        <a:pt x="130" y="30"/>
                      </a:cubicBezTo>
                      <a:cubicBezTo>
                        <a:pt x="129" y="30"/>
                        <a:pt x="129" y="30"/>
                        <a:pt x="128" y="30"/>
                      </a:cubicBezTo>
                      <a:cubicBezTo>
                        <a:pt x="126" y="30"/>
                        <a:pt x="125" y="30"/>
                        <a:pt x="125" y="28"/>
                      </a:cubicBezTo>
                      <a:cubicBezTo>
                        <a:pt x="125" y="27"/>
                        <a:pt x="126" y="26"/>
                        <a:pt x="127" y="25"/>
                      </a:cubicBezTo>
                      <a:cubicBezTo>
                        <a:pt x="121" y="17"/>
                        <a:pt x="115" y="8"/>
                        <a:pt x="109" y="0"/>
                      </a:cubicBezTo>
                    </a:path>
                  </a:pathLst>
                </a:custGeom>
                <a:grpFill/>
                <a:ln>
                  <a:noFill/>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lstStyle/>
                <a:p>
                  <a:endParaRPr lang="zh-CN" altLang="en-US"/>
                </a:p>
              </p:txBody>
            </p:sp>
            <p:sp>
              <p:nvSpPr>
                <p:cNvPr id="1048866" name="Freeform 29"/>
                <p:cNvSpPr>
                  <a:spLocks noEditPoints="1"/>
                </p:cNvSpPr>
                <p:nvPr/>
              </p:nvSpPr>
              <p:spPr bwMode="auto">
                <a:xfrm>
                  <a:off x="5430838" y="3622675"/>
                  <a:ext cx="1055687" cy="1851025"/>
                </a:xfrm>
                <a:custGeom>
                  <a:avLst/>
                  <a:gdLst>
                    <a:gd name="T0" fmla="*/ 84 w 281"/>
                    <a:gd name="T1" fmla="*/ 114 h 493"/>
                    <a:gd name="T2" fmla="*/ 84 w 281"/>
                    <a:gd name="T3" fmla="*/ 100 h 493"/>
                    <a:gd name="T4" fmla="*/ 88 w 281"/>
                    <a:gd name="T5" fmla="*/ 107 h 493"/>
                    <a:gd name="T6" fmla="*/ 51 w 281"/>
                    <a:gd name="T7" fmla="*/ 95 h 493"/>
                    <a:gd name="T8" fmla="*/ 47 w 281"/>
                    <a:gd name="T9" fmla="*/ 80 h 493"/>
                    <a:gd name="T10" fmla="*/ 55 w 281"/>
                    <a:gd name="T11" fmla="*/ 81 h 493"/>
                    <a:gd name="T12" fmla="*/ 51 w 281"/>
                    <a:gd name="T13" fmla="*/ 95 h 493"/>
                    <a:gd name="T14" fmla="*/ 49 w 281"/>
                    <a:gd name="T15" fmla="*/ 67 h 493"/>
                    <a:gd name="T16" fmla="*/ 51 w 281"/>
                    <a:gd name="T17" fmla="*/ 60 h 493"/>
                    <a:gd name="T18" fmla="*/ 52 w 281"/>
                    <a:gd name="T19" fmla="*/ 70 h 493"/>
                    <a:gd name="T20" fmla="*/ 159 w 281"/>
                    <a:gd name="T21" fmla="*/ 0 h 493"/>
                    <a:gd name="T22" fmla="*/ 137 w 281"/>
                    <a:gd name="T23" fmla="*/ 6 h 493"/>
                    <a:gd name="T24" fmla="*/ 125 w 281"/>
                    <a:gd name="T25" fmla="*/ 4 h 493"/>
                    <a:gd name="T26" fmla="*/ 92 w 281"/>
                    <a:gd name="T27" fmla="*/ 20 h 493"/>
                    <a:gd name="T28" fmla="*/ 86 w 281"/>
                    <a:gd name="T29" fmla="*/ 17 h 493"/>
                    <a:gd name="T30" fmla="*/ 81 w 281"/>
                    <a:gd name="T31" fmla="*/ 18 h 493"/>
                    <a:gd name="T32" fmla="*/ 73 w 281"/>
                    <a:gd name="T33" fmla="*/ 15 h 493"/>
                    <a:gd name="T34" fmla="*/ 65 w 281"/>
                    <a:gd name="T35" fmla="*/ 24 h 493"/>
                    <a:gd name="T36" fmla="*/ 44 w 281"/>
                    <a:gd name="T37" fmla="*/ 50 h 493"/>
                    <a:gd name="T38" fmla="*/ 30 w 281"/>
                    <a:gd name="T39" fmla="*/ 84 h 493"/>
                    <a:gd name="T40" fmla="*/ 9 w 281"/>
                    <a:gd name="T41" fmla="*/ 119 h 493"/>
                    <a:gd name="T42" fmla="*/ 8 w 281"/>
                    <a:gd name="T43" fmla="*/ 161 h 493"/>
                    <a:gd name="T44" fmla="*/ 4 w 281"/>
                    <a:gd name="T45" fmla="*/ 210 h 493"/>
                    <a:gd name="T46" fmla="*/ 32 w 281"/>
                    <a:gd name="T47" fmla="*/ 255 h 493"/>
                    <a:gd name="T48" fmla="*/ 63 w 281"/>
                    <a:gd name="T49" fmla="*/ 280 h 493"/>
                    <a:gd name="T50" fmla="*/ 82 w 281"/>
                    <a:gd name="T51" fmla="*/ 272 h 493"/>
                    <a:gd name="T52" fmla="*/ 92 w 281"/>
                    <a:gd name="T53" fmla="*/ 276 h 493"/>
                    <a:gd name="T54" fmla="*/ 123 w 281"/>
                    <a:gd name="T55" fmla="*/ 261 h 493"/>
                    <a:gd name="T56" fmla="*/ 136 w 281"/>
                    <a:gd name="T57" fmla="*/ 269 h 493"/>
                    <a:gd name="T58" fmla="*/ 142 w 281"/>
                    <a:gd name="T59" fmla="*/ 281 h 493"/>
                    <a:gd name="T60" fmla="*/ 161 w 281"/>
                    <a:gd name="T61" fmla="*/ 281 h 493"/>
                    <a:gd name="T62" fmla="*/ 160 w 281"/>
                    <a:gd name="T63" fmla="*/ 328 h 493"/>
                    <a:gd name="T64" fmla="*/ 184 w 281"/>
                    <a:gd name="T65" fmla="*/ 374 h 493"/>
                    <a:gd name="T66" fmla="*/ 188 w 281"/>
                    <a:gd name="T67" fmla="*/ 406 h 493"/>
                    <a:gd name="T68" fmla="*/ 178 w 281"/>
                    <a:gd name="T69" fmla="*/ 442 h 493"/>
                    <a:gd name="T70" fmla="*/ 191 w 281"/>
                    <a:gd name="T71" fmla="*/ 493 h 493"/>
                    <a:gd name="T72" fmla="*/ 270 w 281"/>
                    <a:gd name="T73" fmla="*/ 53 h 493"/>
                    <a:gd name="T74" fmla="*/ 257 w 281"/>
                    <a:gd name="T75" fmla="*/ 48 h 493"/>
                    <a:gd name="T76" fmla="*/ 250 w 281"/>
                    <a:gd name="T77" fmla="*/ 48 h 493"/>
                    <a:gd name="T78" fmla="*/ 239 w 281"/>
                    <a:gd name="T79" fmla="*/ 37 h 493"/>
                    <a:gd name="T80" fmla="*/ 223 w 281"/>
                    <a:gd name="T81" fmla="*/ 51 h 493"/>
                    <a:gd name="T82" fmla="*/ 218 w 281"/>
                    <a:gd name="T83" fmla="*/ 61 h 493"/>
                    <a:gd name="T84" fmla="*/ 186 w 281"/>
                    <a:gd name="T85" fmla="*/ 40 h 493"/>
                    <a:gd name="T86" fmla="*/ 171 w 281"/>
                    <a:gd name="T87" fmla="*/ 11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1" h="493">
                      <a:moveTo>
                        <a:pt x="86" y="114"/>
                      </a:moveTo>
                      <a:cubicBezTo>
                        <a:pt x="85" y="114"/>
                        <a:pt x="85" y="114"/>
                        <a:pt x="84" y="114"/>
                      </a:cubicBezTo>
                      <a:cubicBezTo>
                        <a:pt x="80" y="110"/>
                        <a:pt x="72" y="103"/>
                        <a:pt x="72" y="103"/>
                      </a:cubicBezTo>
                      <a:cubicBezTo>
                        <a:pt x="73" y="102"/>
                        <a:pt x="82" y="100"/>
                        <a:pt x="84" y="100"/>
                      </a:cubicBezTo>
                      <a:cubicBezTo>
                        <a:pt x="85" y="100"/>
                        <a:pt x="85" y="100"/>
                        <a:pt x="85" y="100"/>
                      </a:cubicBezTo>
                      <a:cubicBezTo>
                        <a:pt x="86" y="101"/>
                        <a:pt x="88" y="103"/>
                        <a:pt x="88" y="107"/>
                      </a:cubicBezTo>
                      <a:cubicBezTo>
                        <a:pt x="88" y="109"/>
                        <a:pt x="88" y="114"/>
                        <a:pt x="86" y="114"/>
                      </a:cubicBezTo>
                      <a:moveTo>
                        <a:pt x="51" y="95"/>
                      </a:moveTo>
                      <a:cubicBezTo>
                        <a:pt x="50" y="95"/>
                        <a:pt x="48" y="92"/>
                        <a:pt x="48" y="91"/>
                      </a:cubicBezTo>
                      <a:cubicBezTo>
                        <a:pt x="47" y="88"/>
                        <a:pt x="47" y="82"/>
                        <a:pt x="47" y="80"/>
                      </a:cubicBezTo>
                      <a:cubicBezTo>
                        <a:pt x="48" y="78"/>
                        <a:pt x="49" y="77"/>
                        <a:pt x="51" y="77"/>
                      </a:cubicBezTo>
                      <a:cubicBezTo>
                        <a:pt x="53" y="77"/>
                        <a:pt x="55" y="79"/>
                        <a:pt x="55" y="81"/>
                      </a:cubicBezTo>
                      <a:cubicBezTo>
                        <a:pt x="56" y="86"/>
                        <a:pt x="54" y="91"/>
                        <a:pt x="52" y="94"/>
                      </a:cubicBezTo>
                      <a:cubicBezTo>
                        <a:pt x="52" y="94"/>
                        <a:pt x="52" y="95"/>
                        <a:pt x="51" y="95"/>
                      </a:cubicBezTo>
                      <a:moveTo>
                        <a:pt x="51" y="71"/>
                      </a:moveTo>
                      <a:cubicBezTo>
                        <a:pt x="50" y="71"/>
                        <a:pt x="50" y="68"/>
                        <a:pt x="49" y="67"/>
                      </a:cubicBezTo>
                      <a:cubicBezTo>
                        <a:pt x="48" y="64"/>
                        <a:pt x="49" y="61"/>
                        <a:pt x="51" y="60"/>
                      </a:cubicBezTo>
                      <a:cubicBezTo>
                        <a:pt x="51" y="60"/>
                        <a:pt x="51" y="60"/>
                        <a:pt x="51" y="60"/>
                      </a:cubicBezTo>
                      <a:cubicBezTo>
                        <a:pt x="52" y="60"/>
                        <a:pt x="54" y="61"/>
                        <a:pt x="54" y="62"/>
                      </a:cubicBezTo>
                      <a:cubicBezTo>
                        <a:pt x="54" y="63"/>
                        <a:pt x="54" y="68"/>
                        <a:pt x="52" y="70"/>
                      </a:cubicBezTo>
                      <a:cubicBezTo>
                        <a:pt x="52" y="71"/>
                        <a:pt x="52" y="71"/>
                        <a:pt x="51" y="71"/>
                      </a:cubicBezTo>
                      <a:moveTo>
                        <a:pt x="159" y="0"/>
                      </a:moveTo>
                      <a:cubicBezTo>
                        <a:pt x="158" y="0"/>
                        <a:pt x="157" y="0"/>
                        <a:pt x="156" y="0"/>
                      </a:cubicBezTo>
                      <a:cubicBezTo>
                        <a:pt x="151" y="2"/>
                        <a:pt x="143" y="6"/>
                        <a:pt x="137" y="6"/>
                      </a:cubicBezTo>
                      <a:cubicBezTo>
                        <a:pt x="135" y="6"/>
                        <a:pt x="134" y="6"/>
                        <a:pt x="133" y="5"/>
                      </a:cubicBezTo>
                      <a:cubicBezTo>
                        <a:pt x="130" y="4"/>
                        <a:pt x="127" y="4"/>
                        <a:pt x="125" y="4"/>
                      </a:cubicBezTo>
                      <a:cubicBezTo>
                        <a:pt x="122" y="4"/>
                        <a:pt x="120" y="5"/>
                        <a:pt x="117" y="6"/>
                      </a:cubicBezTo>
                      <a:cubicBezTo>
                        <a:pt x="113" y="9"/>
                        <a:pt x="97" y="20"/>
                        <a:pt x="92" y="20"/>
                      </a:cubicBezTo>
                      <a:cubicBezTo>
                        <a:pt x="92" y="20"/>
                        <a:pt x="91" y="20"/>
                        <a:pt x="91" y="19"/>
                      </a:cubicBezTo>
                      <a:cubicBezTo>
                        <a:pt x="90" y="18"/>
                        <a:pt x="88" y="17"/>
                        <a:pt x="86" y="17"/>
                      </a:cubicBezTo>
                      <a:cubicBezTo>
                        <a:pt x="85" y="17"/>
                        <a:pt x="84" y="18"/>
                        <a:pt x="82" y="18"/>
                      </a:cubicBezTo>
                      <a:cubicBezTo>
                        <a:pt x="81" y="18"/>
                        <a:pt x="81" y="18"/>
                        <a:pt x="81" y="18"/>
                      </a:cubicBezTo>
                      <a:cubicBezTo>
                        <a:pt x="79" y="18"/>
                        <a:pt x="78" y="17"/>
                        <a:pt x="77" y="17"/>
                      </a:cubicBezTo>
                      <a:cubicBezTo>
                        <a:pt x="75" y="16"/>
                        <a:pt x="74" y="15"/>
                        <a:pt x="73" y="15"/>
                      </a:cubicBezTo>
                      <a:cubicBezTo>
                        <a:pt x="73" y="15"/>
                        <a:pt x="73" y="15"/>
                        <a:pt x="72" y="15"/>
                      </a:cubicBezTo>
                      <a:cubicBezTo>
                        <a:pt x="69" y="16"/>
                        <a:pt x="66" y="20"/>
                        <a:pt x="65" y="24"/>
                      </a:cubicBezTo>
                      <a:cubicBezTo>
                        <a:pt x="63" y="28"/>
                        <a:pt x="57" y="33"/>
                        <a:pt x="53" y="37"/>
                      </a:cubicBezTo>
                      <a:cubicBezTo>
                        <a:pt x="49" y="40"/>
                        <a:pt x="43" y="45"/>
                        <a:pt x="44" y="50"/>
                      </a:cubicBezTo>
                      <a:cubicBezTo>
                        <a:pt x="45" y="55"/>
                        <a:pt x="50" y="62"/>
                        <a:pt x="44" y="68"/>
                      </a:cubicBezTo>
                      <a:cubicBezTo>
                        <a:pt x="39" y="74"/>
                        <a:pt x="32" y="81"/>
                        <a:pt x="30" y="84"/>
                      </a:cubicBezTo>
                      <a:cubicBezTo>
                        <a:pt x="27" y="86"/>
                        <a:pt x="24" y="95"/>
                        <a:pt x="23" y="97"/>
                      </a:cubicBezTo>
                      <a:cubicBezTo>
                        <a:pt x="22" y="99"/>
                        <a:pt x="10" y="114"/>
                        <a:pt x="9" y="119"/>
                      </a:cubicBezTo>
                      <a:cubicBezTo>
                        <a:pt x="8" y="124"/>
                        <a:pt x="3" y="141"/>
                        <a:pt x="3" y="141"/>
                      </a:cubicBezTo>
                      <a:cubicBezTo>
                        <a:pt x="3" y="141"/>
                        <a:pt x="8" y="152"/>
                        <a:pt x="8" y="161"/>
                      </a:cubicBezTo>
                      <a:cubicBezTo>
                        <a:pt x="7" y="170"/>
                        <a:pt x="5" y="183"/>
                        <a:pt x="3" y="189"/>
                      </a:cubicBezTo>
                      <a:cubicBezTo>
                        <a:pt x="2" y="194"/>
                        <a:pt x="0" y="204"/>
                        <a:pt x="4" y="210"/>
                      </a:cubicBezTo>
                      <a:cubicBezTo>
                        <a:pt x="8" y="217"/>
                        <a:pt x="22" y="232"/>
                        <a:pt x="24" y="238"/>
                      </a:cubicBezTo>
                      <a:cubicBezTo>
                        <a:pt x="27" y="245"/>
                        <a:pt x="24" y="252"/>
                        <a:pt x="32" y="255"/>
                      </a:cubicBezTo>
                      <a:cubicBezTo>
                        <a:pt x="40" y="259"/>
                        <a:pt x="49" y="265"/>
                        <a:pt x="51" y="269"/>
                      </a:cubicBezTo>
                      <a:cubicBezTo>
                        <a:pt x="53" y="273"/>
                        <a:pt x="59" y="280"/>
                        <a:pt x="63" y="280"/>
                      </a:cubicBezTo>
                      <a:cubicBezTo>
                        <a:pt x="64" y="280"/>
                        <a:pt x="64" y="280"/>
                        <a:pt x="65" y="280"/>
                      </a:cubicBezTo>
                      <a:cubicBezTo>
                        <a:pt x="69" y="278"/>
                        <a:pt x="78" y="272"/>
                        <a:pt x="82" y="272"/>
                      </a:cubicBezTo>
                      <a:cubicBezTo>
                        <a:pt x="82" y="272"/>
                        <a:pt x="82" y="272"/>
                        <a:pt x="82" y="272"/>
                      </a:cubicBezTo>
                      <a:cubicBezTo>
                        <a:pt x="85" y="272"/>
                        <a:pt x="87" y="276"/>
                        <a:pt x="92" y="276"/>
                      </a:cubicBezTo>
                      <a:cubicBezTo>
                        <a:pt x="93" y="276"/>
                        <a:pt x="94" y="276"/>
                        <a:pt x="96" y="275"/>
                      </a:cubicBezTo>
                      <a:cubicBezTo>
                        <a:pt x="103" y="271"/>
                        <a:pt x="119" y="261"/>
                        <a:pt x="123" y="261"/>
                      </a:cubicBezTo>
                      <a:cubicBezTo>
                        <a:pt x="123" y="261"/>
                        <a:pt x="124" y="261"/>
                        <a:pt x="124" y="261"/>
                      </a:cubicBezTo>
                      <a:cubicBezTo>
                        <a:pt x="128" y="262"/>
                        <a:pt x="134" y="263"/>
                        <a:pt x="136" y="269"/>
                      </a:cubicBezTo>
                      <a:cubicBezTo>
                        <a:pt x="137" y="274"/>
                        <a:pt x="138" y="281"/>
                        <a:pt x="142" y="281"/>
                      </a:cubicBezTo>
                      <a:cubicBezTo>
                        <a:pt x="142" y="281"/>
                        <a:pt x="142" y="281"/>
                        <a:pt x="142" y="281"/>
                      </a:cubicBezTo>
                      <a:cubicBezTo>
                        <a:pt x="145" y="280"/>
                        <a:pt x="151" y="278"/>
                        <a:pt x="156" y="278"/>
                      </a:cubicBezTo>
                      <a:cubicBezTo>
                        <a:pt x="158" y="278"/>
                        <a:pt x="160" y="279"/>
                        <a:pt x="161" y="281"/>
                      </a:cubicBezTo>
                      <a:cubicBezTo>
                        <a:pt x="163" y="287"/>
                        <a:pt x="165" y="305"/>
                        <a:pt x="163" y="308"/>
                      </a:cubicBezTo>
                      <a:cubicBezTo>
                        <a:pt x="162" y="311"/>
                        <a:pt x="157" y="325"/>
                        <a:pt x="160" y="328"/>
                      </a:cubicBezTo>
                      <a:cubicBezTo>
                        <a:pt x="163" y="330"/>
                        <a:pt x="168" y="343"/>
                        <a:pt x="171" y="347"/>
                      </a:cubicBezTo>
                      <a:cubicBezTo>
                        <a:pt x="174" y="351"/>
                        <a:pt x="184" y="369"/>
                        <a:pt x="184" y="374"/>
                      </a:cubicBezTo>
                      <a:cubicBezTo>
                        <a:pt x="185" y="379"/>
                        <a:pt x="182" y="382"/>
                        <a:pt x="183" y="386"/>
                      </a:cubicBezTo>
                      <a:cubicBezTo>
                        <a:pt x="184" y="390"/>
                        <a:pt x="189" y="398"/>
                        <a:pt x="188" y="406"/>
                      </a:cubicBezTo>
                      <a:cubicBezTo>
                        <a:pt x="187" y="415"/>
                        <a:pt x="186" y="418"/>
                        <a:pt x="182" y="421"/>
                      </a:cubicBezTo>
                      <a:cubicBezTo>
                        <a:pt x="179" y="425"/>
                        <a:pt x="179" y="437"/>
                        <a:pt x="178" y="442"/>
                      </a:cubicBezTo>
                      <a:cubicBezTo>
                        <a:pt x="177" y="447"/>
                        <a:pt x="168" y="455"/>
                        <a:pt x="176" y="464"/>
                      </a:cubicBezTo>
                      <a:cubicBezTo>
                        <a:pt x="183" y="472"/>
                        <a:pt x="188" y="484"/>
                        <a:pt x="191" y="493"/>
                      </a:cubicBezTo>
                      <a:cubicBezTo>
                        <a:pt x="248" y="399"/>
                        <a:pt x="281" y="289"/>
                        <a:pt x="281" y="171"/>
                      </a:cubicBezTo>
                      <a:cubicBezTo>
                        <a:pt x="281" y="130"/>
                        <a:pt x="277" y="91"/>
                        <a:pt x="270" y="53"/>
                      </a:cubicBezTo>
                      <a:cubicBezTo>
                        <a:pt x="265" y="50"/>
                        <a:pt x="261" y="48"/>
                        <a:pt x="258" y="48"/>
                      </a:cubicBezTo>
                      <a:cubicBezTo>
                        <a:pt x="258" y="48"/>
                        <a:pt x="257" y="48"/>
                        <a:pt x="257" y="48"/>
                      </a:cubicBezTo>
                      <a:cubicBezTo>
                        <a:pt x="256" y="48"/>
                        <a:pt x="255" y="48"/>
                        <a:pt x="253" y="48"/>
                      </a:cubicBezTo>
                      <a:cubicBezTo>
                        <a:pt x="252" y="48"/>
                        <a:pt x="251" y="48"/>
                        <a:pt x="250" y="48"/>
                      </a:cubicBezTo>
                      <a:cubicBezTo>
                        <a:pt x="248" y="48"/>
                        <a:pt x="246" y="48"/>
                        <a:pt x="246" y="46"/>
                      </a:cubicBezTo>
                      <a:cubicBezTo>
                        <a:pt x="246" y="42"/>
                        <a:pt x="243" y="37"/>
                        <a:pt x="239" y="37"/>
                      </a:cubicBezTo>
                      <a:cubicBezTo>
                        <a:pt x="238" y="37"/>
                        <a:pt x="237" y="38"/>
                        <a:pt x="235" y="38"/>
                      </a:cubicBezTo>
                      <a:cubicBezTo>
                        <a:pt x="229" y="42"/>
                        <a:pt x="223" y="47"/>
                        <a:pt x="223" y="51"/>
                      </a:cubicBezTo>
                      <a:cubicBezTo>
                        <a:pt x="223" y="56"/>
                        <a:pt x="223" y="62"/>
                        <a:pt x="220" y="62"/>
                      </a:cubicBezTo>
                      <a:cubicBezTo>
                        <a:pt x="219" y="62"/>
                        <a:pt x="219" y="61"/>
                        <a:pt x="218" y="61"/>
                      </a:cubicBezTo>
                      <a:cubicBezTo>
                        <a:pt x="214" y="59"/>
                        <a:pt x="200" y="54"/>
                        <a:pt x="197" y="48"/>
                      </a:cubicBezTo>
                      <a:cubicBezTo>
                        <a:pt x="195" y="42"/>
                        <a:pt x="190" y="40"/>
                        <a:pt x="186" y="40"/>
                      </a:cubicBezTo>
                      <a:cubicBezTo>
                        <a:pt x="181" y="39"/>
                        <a:pt x="164" y="33"/>
                        <a:pt x="167" y="29"/>
                      </a:cubicBezTo>
                      <a:cubicBezTo>
                        <a:pt x="169" y="25"/>
                        <a:pt x="172" y="15"/>
                        <a:pt x="171" y="11"/>
                      </a:cubicBezTo>
                      <a:cubicBezTo>
                        <a:pt x="171" y="7"/>
                        <a:pt x="165" y="0"/>
                        <a:pt x="159" y="0"/>
                      </a:cubicBezTo>
                    </a:path>
                  </a:pathLst>
                </a:custGeom>
                <a:grpFill/>
                <a:ln>
                  <a:noFill/>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lstStyle/>
                <a:p>
                  <a:endParaRPr lang="zh-CN" altLang="en-US"/>
                </a:p>
              </p:txBody>
            </p:sp>
            <p:sp>
              <p:nvSpPr>
                <p:cNvPr id="1048867" name="Freeform 30"/>
                <p:cNvSpPr/>
                <p:nvPr/>
              </p:nvSpPr>
              <p:spPr bwMode="auto">
                <a:xfrm>
                  <a:off x="5595938" y="2928938"/>
                  <a:ext cx="107950" cy="160338"/>
                </a:xfrm>
                <a:custGeom>
                  <a:avLst/>
                  <a:gdLst>
                    <a:gd name="T0" fmla="*/ 19 w 29"/>
                    <a:gd name="T1" fmla="*/ 0 h 43"/>
                    <a:gd name="T2" fmla="*/ 18 w 29"/>
                    <a:gd name="T3" fmla="*/ 0 h 43"/>
                    <a:gd name="T4" fmla="*/ 9 w 29"/>
                    <a:gd name="T5" fmla="*/ 5 h 43"/>
                    <a:gd name="T6" fmla="*/ 9 w 29"/>
                    <a:gd name="T7" fmla="*/ 11 h 43"/>
                    <a:gd name="T8" fmla="*/ 8 w 29"/>
                    <a:gd name="T9" fmla="*/ 12 h 43"/>
                    <a:gd name="T10" fmla="*/ 5 w 29"/>
                    <a:gd name="T11" fmla="*/ 12 h 43"/>
                    <a:gd name="T12" fmla="*/ 3 w 29"/>
                    <a:gd name="T13" fmla="*/ 11 h 43"/>
                    <a:gd name="T14" fmla="*/ 3 w 29"/>
                    <a:gd name="T15" fmla="*/ 11 h 43"/>
                    <a:gd name="T16" fmla="*/ 1 w 29"/>
                    <a:gd name="T17" fmla="*/ 17 h 43"/>
                    <a:gd name="T18" fmla="*/ 4 w 29"/>
                    <a:gd name="T19" fmla="*/ 25 h 43"/>
                    <a:gd name="T20" fmla="*/ 0 w 29"/>
                    <a:gd name="T21" fmla="*/ 34 h 43"/>
                    <a:gd name="T22" fmla="*/ 2 w 29"/>
                    <a:gd name="T23" fmla="*/ 43 h 43"/>
                    <a:gd name="T24" fmla="*/ 4 w 29"/>
                    <a:gd name="T25" fmla="*/ 43 h 43"/>
                    <a:gd name="T26" fmla="*/ 9 w 29"/>
                    <a:gd name="T27" fmla="*/ 41 h 43"/>
                    <a:gd name="T28" fmla="*/ 19 w 29"/>
                    <a:gd name="T29" fmla="*/ 36 h 43"/>
                    <a:gd name="T30" fmla="*/ 24 w 29"/>
                    <a:gd name="T31" fmla="*/ 31 h 43"/>
                    <a:gd name="T32" fmla="*/ 24 w 29"/>
                    <a:gd name="T33" fmla="*/ 18 h 43"/>
                    <a:gd name="T34" fmla="*/ 28 w 29"/>
                    <a:gd name="T35" fmla="*/ 11 h 43"/>
                    <a:gd name="T36" fmla="*/ 24 w 29"/>
                    <a:gd name="T37" fmla="*/ 2 h 43"/>
                    <a:gd name="T38" fmla="*/ 19 w 29"/>
                    <a:gd name="T3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43">
                      <a:moveTo>
                        <a:pt x="19" y="0"/>
                      </a:moveTo>
                      <a:cubicBezTo>
                        <a:pt x="18" y="0"/>
                        <a:pt x="18" y="0"/>
                        <a:pt x="18" y="0"/>
                      </a:cubicBezTo>
                      <a:cubicBezTo>
                        <a:pt x="17" y="0"/>
                        <a:pt x="10" y="4"/>
                        <a:pt x="9" y="5"/>
                      </a:cubicBezTo>
                      <a:cubicBezTo>
                        <a:pt x="8" y="6"/>
                        <a:pt x="9" y="9"/>
                        <a:pt x="9" y="11"/>
                      </a:cubicBezTo>
                      <a:cubicBezTo>
                        <a:pt x="9" y="12"/>
                        <a:pt x="8" y="12"/>
                        <a:pt x="8" y="12"/>
                      </a:cubicBezTo>
                      <a:cubicBezTo>
                        <a:pt x="7" y="12"/>
                        <a:pt x="6" y="12"/>
                        <a:pt x="5" y="12"/>
                      </a:cubicBezTo>
                      <a:cubicBezTo>
                        <a:pt x="4" y="11"/>
                        <a:pt x="3" y="11"/>
                        <a:pt x="3" y="11"/>
                      </a:cubicBezTo>
                      <a:cubicBezTo>
                        <a:pt x="3" y="11"/>
                        <a:pt x="3" y="11"/>
                        <a:pt x="3" y="11"/>
                      </a:cubicBezTo>
                      <a:cubicBezTo>
                        <a:pt x="1" y="11"/>
                        <a:pt x="1" y="15"/>
                        <a:pt x="1" y="17"/>
                      </a:cubicBezTo>
                      <a:cubicBezTo>
                        <a:pt x="1" y="19"/>
                        <a:pt x="3" y="22"/>
                        <a:pt x="4" y="25"/>
                      </a:cubicBezTo>
                      <a:cubicBezTo>
                        <a:pt x="5" y="28"/>
                        <a:pt x="1" y="32"/>
                        <a:pt x="0" y="34"/>
                      </a:cubicBezTo>
                      <a:cubicBezTo>
                        <a:pt x="0" y="37"/>
                        <a:pt x="1" y="42"/>
                        <a:pt x="2" y="43"/>
                      </a:cubicBezTo>
                      <a:cubicBezTo>
                        <a:pt x="3" y="43"/>
                        <a:pt x="3" y="43"/>
                        <a:pt x="4" y="43"/>
                      </a:cubicBezTo>
                      <a:cubicBezTo>
                        <a:pt x="5" y="43"/>
                        <a:pt x="8" y="42"/>
                        <a:pt x="9" y="41"/>
                      </a:cubicBezTo>
                      <a:cubicBezTo>
                        <a:pt x="12" y="39"/>
                        <a:pt x="15" y="37"/>
                        <a:pt x="19" y="36"/>
                      </a:cubicBezTo>
                      <a:cubicBezTo>
                        <a:pt x="22" y="35"/>
                        <a:pt x="23" y="32"/>
                        <a:pt x="24" y="31"/>
                      </a:cubicBezTo>
                      <a:cubicBezTo>
                        <a:pt x="25" y="30"/>
                        <a:pt x="25" y="22"/>
                        <a:pt x="24" y="18"/>
                      </a:cubicBezTo>
                      <a:cubicBezTo>
                        <a:pt x="23" y="15"/>
                        <a:pt x="27" y="13"/>
                        <a:pt x="28" y="11"/>
                      </a:cubicBezTo>
                      <a:cubicBezTo>
                        <a:pt x="29" y="9"/>
                        <a:pt x="26" y="4"/>
                        <a:pt x="24" y="2"/>
                      </a:cubicBezTo>
                      <a:cubicBezTo>
                        <a:pt x="23" y="0"/>
                        <a:pt x="20" y="0"/>
                        <a:pt x="19" y="0"/>
                      </a:cubicBezTo>
                    </a:path>
                  </a:pathLst>
                </a:custGeom>
                <a:grpFill/>
                <a:ln>
                  <a:noFill/>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lstStyle/>
                <a:p>
                  <a:endParaRPr lang="zh-CN" altLang="en-US"/>
                </a:p>
              </p:txBody>
            </p:sp>
            <p:sp>
              <p:nvSpPr>
                <p:cNvPr id="1048868" name="Freeform 31"/>
                <p:cNvSpPr/>
                <p:nvPr/>
              </p:nvSpPr>
              <p:spPr bwMode="auto">
                <a:xfrm>
                  <a:off x="5681663" y="2781300"/>
                  <a:ext cx="180975" cy="365125"/>
                </a:xfrm>
                <a:custGeom>
                  <a:avLst/>
                  <a:gdLst>
                    <a:gd name="T0" fmla="*/ 18 w 48"/>
                    <a:gd name="T1" fmla="*/ 0 h 97"/>
                    <a:gd name="T2" fmla="*/ 14 w 48"/>
                    <a:gd name="T3" fmla="*/ 2 h 97"/>
                    <a:gd name="T4" fmla="*/ 3 w 48"/>
                    <a:gd name="T5" fmla="*/ 10 h 97"/>
                    <a:gd name="T6" fmla="*/ 2 w 48"/>
                    <a:gd name="T7" fmla="*/ 19 h 97"/>
                    <a:gd name="T8" fmla="*/ 1 w 48"/>
                    <a:gd name="T9" fmla="*/ 27 h 97"/>
                    <a:gd name="T10" fmla="*/ 3 w 48"/>
                    <a:gd name="T11" fmla="*/ 34 h 97"/>
                    <a:gd name="T12" fmla="*/ 5 w 48"/>
                    <a:gd name="T13" fmla="*/ 35 h 97"/>
                    <a:gd name="T14" fmla="*/ 6 w 48"/>
                    <a:gd name="T15" fmla="*/ 35 h 97"/>
                    <a:gd name="T16" fmla="*/ 7 w 48"/>
                    <a:gd name="T17" fmla="*/ 35 h 97"/>
                    <a:gd name="T18" fmla="*/ 8 w 48"/>
                    <a:gd name="T19" fmla="*/ 35 h 97"/>
                    <a:gd name="T20" fmla="*/ 9 w 48"/>
                    <a:gd name="T21" fmla="*/ 42 h 97"/>
                    <a:gd name="T22" fmla="*/ 13 w 48"/>
                    <a:gd name="T23" fmla="*/ 46 h 97"/>
                    <a:gd name="T24" fmla="*/ 13 w 48"/>
                    <a:gd name="T25" fmla="*/ 46 h 97"/>
                    <a:gd name="T26" fmla="*/ 15 w 48"/>
                    <a:gd name="T27" fmla="*/ 45 h 97"/>
                    <a:gd name="T28" fmla="*/ 17 w 48"/>
                    <a:gd name="T29" fmla="*/ 45 h 97"/>
                    <a:gd name="T30" fmla="*/ 18 w 48"/>
                    <a:gd name="T31" fmla="*/ 46 h 97"/>
                    <a:gd name="T32" fmla="*/ 20 w 48"/>
                    <a:gd name="T33" fmla="*/ 52 h 97"/>
                    <a:gd name="T34" fmla="*/ 18 w 48"/>
                    <a:gd name="T35" fmla="*/ 60 h 97"/>
                    <a:gd name="T36" fmla="*/ 10 w 48"/>
                    <a:gd name="T37" fmla="*/ 62 h 97"/>
                    <a:gd name="T38" fmla="*/ 11 w 48"/>
                    <a:gd name="T39" fmla="*/ 72 h 97"/>
                    <a:gd name="T40" fmla="*/ 7 w 48"/>
                    <a:gd name="T41" fmla="*/ 79 h 97"/>
                    <a:gd name="T42" fmla="*/ 15 w 48"/>
                    <a:gd name="T43" fmla="*/ 81 h 97"/>
                    <a:gd name="T44" fmla="*/ 13 w 48"/>
                    <a:gd name="T45" fmla="*/ 85 h 97"/>
                    <a:gd name="T46" fmla="*/ 5 w 48"/>
                    <a:gd name="T47" fmla="*/ 94 h 97"/>
                    <a:gd name="T48" fmla="*/ 8 w 48"/>
                    <a:gd name="T49" fmla="*/ 97 h 97"/>
                    <a:gd name="T50" fmla="*/ 11 w 48"/>
                    <a:gd name="T51" fmla="*/ 96 h 97"/>
                    <a:gd name="T52" fmla="*/ 18 w 48"/>
                    <a:gd name="T53" fmla="*/ 92 h 97"/>
                    <a:gd name="T54" fmla="*/ 27 w 48"/>
                    <a:gd name="T55" fmla="*/ 90 h 97"/>
                    <a:gd name="T56" fmla="*/ 40 w 48"/>
                    <a:gd name="T57" fmla="*/ 88 h 97"/>
                    <a:gd name="T58" fmla="*/ 45 w 48"/>
                    <a:gd name="T59" fmla="*/ 82 h 97"/>
                    <a:gd name="T60" fmla="*/ 47 w 48"/>
                    <a:gd name="T61" fmla="*/ 75 h 97"/>
                    <a:gd name="T62" fmla="*/ 46 w 48"/>
                    <a:gd name="T63" fmla="*/ 65 h 97"/>
                    <a:gd name="T64" fmla="*/ 45 w 48"/>
                    <a:gd name="T65" fmla="*/ 65 h 97"/>
                    <a:gd name="T66" fmla="*/ 42 w 48"/>
                    <a:gd name="T67" fmla="*/ 65 h 97"/>
                    <a:gd name="T68" fmla="*/ 40 w 48"/>
                    <a:gd name="T69" fmla="*/ 65 h 97"/>
                    <a:gd name="T70" fmla="*/ 40 w 48"/>
                    <a:gd name="T71" fmla="*/ 65 h 97"/>
                    <a:gd name="T72" fmla="*/ 39 w 48"/>
                    <a:gd name="T73" fmla="*/ 54 h 97"/>
                    <a:gd name="T74" fmla="*/ 32 w 48"/>
                    <a:gd name="T75" fmla="*/ 46 h 97"/>
                    <a:gd name="T76" fmla="*/ 28 w 48"/>
                    <a:gd name="T77" fmla="*/ 36 h 97"/>
                    <a:gd name="T78" fmla="*/ 22 w 48"/>
                    <a:gd name="T79" fmla="*/ 28 h 97"/>
                    <a:gd name="T80" fmla="*/ 26 w 48"/>
                    <a:gd name="T81" fmla="*/ 12 h 97"/>
                    <a:gd name="T82" fmla="*/ 24 w 48"/>
                    <a:gd name="T83" fmla="*/ 10 h 97"/>
                    <a:gd name="T84" fmla="*/ 19 w 48"/>
                    <a:gd name="T85" fmla="*/ 11 h 97"/>
                    <a:gd name="T86" fmla="*/ 16 w 48"/>
                    <a:gd name="T87" fmla="*/ 11 h 97"/>
                    <a:gd name="T88" fmla="*/ 16 w 48"/>
                    <a:gd name="T89" fmla="*/ 11 h 97"/>
                    <a:gd name="T90" fmla="*/ 20 w 48"/>
                    <a:gd name="T91" fmla="*/ 2 h 97"/>
                    <a:gd name="T92" fmla="*/ 18 w 48"/>
                    <a:gd name="T93"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97">
                      <a:moveTo>
                        <a:pt x="18" y="0"/>
                      </a:moveTo>
                      <a:cubicBezTo>
                        <a:pt x="17" y="0"/>
                        <a:pt x="15" y="1"/>
                        <a:pt x="14" y="2"/>
                      </a:cubicBezTo>
                      <a:cubicBezTo>
                        <a:pt x="12" y="3"/>
                        <a:pt x="5" y="9"/>
                        <a:pt x="3" y="10"/>
                      </a:cubicBezTo>
                      <a:cubicBezTo>
                        <a:pt x="1" y="11"/>
                        <a:pt x="0" y="15"/>
                        <a:pt x="2" y="19"/>
                      </a:cubicBezTo>
                      <a:cubicBezTo>
                        <a:pt x="4" y="23"/>
                        <a:pt x="1" y="25"/>
                        <a:pt x="1" y="27"/>
                      </a:cubicBezTo>
                      <a:cubicBezTo>
                        <a:pt x="0" y="28"/>
                        <a:pt x="2" y="31"/>
                        <a:pt x="3" y="34"/>
                      </a:cubicBezTo>
                      <a:cubicBezTo>
                        <a:pt x="3" y="35"/>
                        <a:pt x="3" y="35"/>
                        <a:pt x="5" y="35"/>
                      </a:cubicBezTo>
                      <a:cubicBezTo>
                        <a:pt x="5" y="35"/>
                        <a:pt x="5" y="35"/>
                        <a:pt x="6" y="35"/>
                      </a:cubicBezTo>
                      <a:cubicBezTo>
                        <a:pt x="6" y="35"/>
                        <a:pt x="6" y="35"/>
                        <a:pt x="7" y="35"/>
                      </a:cubicBezTo>
                      <a:cubicBezTo>
                        <a:pt x="7" y="35"/>
                        <a:pt x="8" y="35"/>
                        <a:pt x="8" y="35"/>
                      </a:cubicBezTo>
                      <a:cubicBezTo>
                        <a:pt x="11" y="36"/>
                        <a:pt x="9" y="42"/>
                        <a:pt x="9" y="42"/>
                      </a:cubicBezTo>
                      <a:cubicBezTo>
                        <a:pt x="9" y="42"/>
                        <a:pt x="11" y="46"/>
                        <a:pt x="13" y="46"/>
                      </a:cubicBezTo>
                      <a:cubicBezTo>
                        <a:pt x="13" y="46"/>
                        <a:pt x="13" y="46"/>
                        <a:pt x="13" y="46"/>
                      </a:cubicBezTo>
                      <a:cubicBezTo>
                        <a:pt x="13" y="46"/>
                        <a:pt x="14" y="46"/>
                        <a:pt x="15" y="45"/>
                      </a:cubicBezTo>
                      <a:cubicBezTo>
                        <a:pt x="16" y="45"/>
                        <a:pt x="17" y="45"/>
                        <a:pt x="17" y="45"/>
                      </a:cubicBezTo>
                      <a:cubicBezTo>
                        <a:pt x="18" y="45"/>
                        <a:pt x="18" y="45"/>
                        <a:pt x="18" y="46"/>
                      </a:cubicBezTo>
                      <a:cubicBezTo>
                        <a:pt x="19" y="47"/>
                        <a:pt x="18" y="50"/>
                        <a:pt x="20" y="52"/>
                      </a:cubicBezTo>
                      <a:cubicBezTo>
                        <a:pt x="22" y="54"/>
                        <a:pt x="19" y="58"/>
                        <a:pt x="18" y="60"/>
                      </a:cubicBezTo>
                      <a:cubicBezTo>
                        <a:pt x="17" y="61"/>
                        <a:pt x="12" y="61"/>
                        <a:pt x="10" y="62"/>
                      </a:cubicBezTo>
                      <a:cubicBezTo>
                        <a:pt x="8" y="63"/>
                        <a:pt x="10" y="70"/>
                        <a:pt x="11" y="72"/>
                      </a:cubicBezTo>
                      <a:cubicBezTo>
                        <a:pt x="11" y="75"/>
                        <a:pt x="7" y="77"/>
                        <a:pt x="7" y="79"/>
                      </a:cubicBezTo>
                      <a:cubicBezTo>
                        <a:pt x="7" y="80"/>
                        <a:pt x="13" y="80"/>
                        <a:pt x="15" y="81"/>
                      </a:cubicBezTo>
                      <a:cubicBezTo>
                        <a:pt x="17" y="83"/>
                        <a:pt x="14" y="84"/>
                        <a:pt x="13" y="85"/>
                      </a:cubicBezTo>
                      <a:cubicBezTo>
                        <a:pt x="11" y="86"/>
                        <a:pt x="6" y="93"/>
                        <a:pt x="5" y="94"/>
                      </a:cubicBezTo>
                      <a:cubicBezTo>
                        <a:pt x="4" y="96"/>
                        <a:pt x="6" y="97"/>
                        <a:pt x="8" y="97"/>
                      </a:cubicBezTo>
                      <a:cubicBezTo>
                        <a:pt x="9" y="97"/>
                        <a:pt x="10" y="96"/>
                        <a:pt x="11" y="96"/>
                      </a:cubicBezTo>
                      <a:cubicBezTo>
                        <a:pt x="13" y="95"/>
                        <a:pt x="16" y="93"/>
                        <a:pt x="18" y="92"/>
                      </a:cubicBezTo>
                      <a:cubicBezTo>
                        <a:pt x="20" y="91"/>
                        <a:pt x="25" y="91"/>
                        <a:pt x="27" y="90"/>
                      </a:cubicBezTo>
                      <a:cubicBezTo>
                        <a:pt x="30" y="90"/>
                        <a:pt x="35" y="88"/>
                        <a:pt x="40" y="88"/>
                      </a:cubicBezTo>
                      <a:cubicBezTo>
                        <a:pt x="44" y="88"/>
                        <a:pt x="46" y="85"/>
                        <a:pt x="45" y="82"/>
                      </a:cubicBezTo>
                      <a:cubicBezTo>
                        <a:pt x="45" y="79"/>
                        <a:pt x="46" y="77"/>
                        <a:pt x="47" y="75"/>
                      </a:cubicBezTo>
                      <a:cubicBezTo>
                        <a:pt x="48" y="73"/>
                        <a:pt x="47" y="67"/>
                        <a:pt x="46" y="65"/>
                      </a:cubicBezTo>
                      <a:cubicBezTo>
                        <a:pt x="46" y="65"/>
                        <a:pt x="45" y="65"/>
                        <a:pt x="45" y="65"/>
                      </a:cubicBezTo>
                      <a:cubicBezTo>
                        <a:pt x="44" y="65"/>
                        <a:pt x="43" y="65"/>
                        <a:pt x="42" y="65"/>
                      </a:cubicBezTo>
                      <a:cubicBezTo>
                        <a:pt x="42" y="65"/>
                        <a:pt x="41" y="65"/>
                        <a:pt x="40" y="65"/>
                      </a:cubicBezTo>
                      <a:cubicBezTo>
                        <a:pt x="40" y="65"/>
                        <a:pt x="40" y="65"/>
                        <a:pt x="40" y="65"/>
                      </a:cubicBezTo>
                      <a:cubicBezTo>
                        <a:pt x="38" y="64"/>
                        <a:pt x="39" y="59"/>
                        <a:pt x="39" y="54"/>
                      </a:cubicBezTo>
                      <a:cubicBezTo>
                        <a:pt x="38" y="49"/>
                        <a:pt x="37" y="47"/>
                        <a:pt x="32" y="46"/>
                      </a:cubicBezTo>
                      <a:cubicBezTo>
                        <a:pt x="28" y="44"/>
                        <a:pt x="29" y="40"/>
                        <a:pt x="28" y="36"/>
                      </a:cubicBezTo>
                      <a:cubicBezTo>
                        <a:pt x="28" y="33"/>
                        <a:pt x="25" y="32"/>
                        <a:pt x="22" y="28"/>
                      </a:cubicBezTo>
                      <a:cubicBezTo>
                        <a:pt x="20" y="24"/>
                        <a:pt x="28" y="16"/>
                        <a:pt x="26" y="12"/>
                      </a:cubicBezTo>
                      <a:cubicBezTo>
                        <a:pt x="26" y="10"/>
                        <a:pt x="25" y="10"/>
                        <a:pt x="24" y="10"/>
                      </a:cubicBezTo>
                      <a:cubicBezTo>
                        <a:pt x="22" y="10"/>
                        <a:pt x="21" y="10"/>
                        <a:pt x="19" y="11"/>
                      </a:cubicBezTo>
                      <a:cubicBezTo>
                        <a:pt x="18" y="11"/>
                        <a:pt x="17" y="11"/>
                        <a:pt x="16" y="11"/>
                      </a:cubicBezTo>
                      <a:cubicBezTo>
                        <a:pt x="16" y="11"/>
                        <a:pt x="16" y="11"/>
                        <a:pt x="16" y="11"/>
                      </a:cubicBezTo>
                      <a:cubicBezTo>
                        <a:pt x="13" y="11"/>
                        <a:pt x="20" y="4"/>
                        <a:pt x="20" y="2"/>
                      </a:cubicBezTo>
                      <a:cubicBezTo>
                        <a:pt x="20" y="1"/>
                        <a:pt x="19" y="0"/>
                        <a:pt x="18" y="0"/>
                      </a:cubicBezTo>
                    </a:path>
                  </a:pathLst>
                </a:custGeom>
                <a:grpFill/>
                <a:ln>
                  <a:noFill/>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lstStyle/>
                <a:p>
                  <a:endParaRPr lang="zh-CN" altLang="en-US"/>
                </a:p>
              </p:txBody>
            </p:sp>
          </p:grpSp>
        </p:grpSp>
        <p:grpSp>
          <p:nvGrpSpPr>
            <p:cNvPr id="114" name="组合 49"/>
            <p:cNvGrpSpPr/>
            <p:nvPr/>
          </p:nvGrpSpPr>
          <p:grpSpPr>
            <a:xfrm>
              <a:off x="3716440" y="3933056"/>
              <a:ext cx="1661067" cy="1661065"/>
              <a:chOff x="3598487" y="3988846"/>
              <a:chExt cx="1661067" cy="1661065"/>
            </a:xfrm>
          </p:grpSpPr>
          <p:sp>
            <p:nvSpPr>
              <p:cNvPr id="1048869" name="Freeform 6"/>
              <p:cNvSpPr/>
              <p:nvPr/>
            </p:nvSpPr>
            <p:spPr bwMode="auto">
              <a:xfrm>
                <a:off x="4110669" y="4501027"/>
                <a:ext cx="444048" cy="444047"/>
              </a:xfrm>
              <a:custGeom>
                <a:avLst/>
                <a:gdLst/>
                <a:ahLst/>
                <a:cxnLst>
                  <a:cxn ang="0">
                    <a:pos x="0" y="1753"/>
                  </a:cxn>
                  <a:cxn ang="0">
                    <a:pos x="1751" y="0"/>
                  </a:cxn>
                  <a:cxn ang="0">
                    <a:pos x="1888" y="136"/>
                  </a:cxn>
                  <a:cxn ang="0">
                    <a:pos x="136" y="1889"/>
                  </a:cxn>
                  <a:cxn ang="0">
                    <a:pos x="0" y="1753"/>
                  </a:cxn>
                </a:cxnLst>
                <a:rect l="0" t="0" r="r" b="b"/>
                <a:pathLst>
                  <a:path w="1888" h="1889">
                    <a:moveTo>
                      <a:pt x="0" y="1753"/>
                    </a:moveTo>
                    <a:lnTo>
                      <a:pt x="1751" y="0"/>
                    </a:lnTo>
                    <a:lnTo>
                      <a:pt x="1888" y="136"/>
                    </a:lnTo>
                    <a:lnTo>
                      <a:pt x="136" y="1889"/>
                    </a:lnTo>
                    <a:lnTo>
                      <a:pt x="0" y="1753"/>
                    </a:lnTo>
                    <a:close/>
                  </a:path>
                </a:pathLst>
              </a:custGeom>
              <a:solidFill>
                <a:srgbClr val="0070C0"/>
              </a:solidFill>
              <a:ln w="1">
                <a:noFill/>
                <a:prstDash val="solid"/>
                <a:round/>
              </a:ln>
            </p:spPr>
            <p:txBody>
              <a:bodyPr vert="horz" wrap="square" lIns="121920" tIns="60960" rIns="121920" bIns="60960" numCol="1" anchor="t" anchorCtr="0" compatLnSpc="1"/>
              <a:lstStyle/>
              <a:p>
                <a:endParaRPr lang="ar-SA" sz="3200"/>
              </a:p>
            </p:txBody>
          </p:sp>
          <p:sp>
            <p:nvSpPr>
              <p:cNvPr id="1048870" name="Freeform 8"/>
              <p:cNvSpPr/>
              <p:nvPr/>
            </p:nvSpPr>
            <p:spPr bwMode="auto">
              <a:xfrm>
                <a:off x="3598487" y="3988846"/>
                <a:ext cx="711886" cy="711885"/>
              </a:xfrm>
              <a:custGeom>
                <a:avLst/>
                <a:gdLst/>
                <a:ahLst/>
                <a:cxnLst>
                  <a:cxn ang="0">
                    <a:pos x="2174" y="3030"/>
                  </a:cxn>
                  <a:cxn ang="0">
                    <a:pos x="3029" y="2176"/>
                  </a:cxn>
                  <a:cxn ang="0">
                    <a:pos x="854" y="0"/>
                  </a:cxn>
                  <a:cxn ang="0">
                    <a:pos x="0" y="855"/>
                  </a:cxn>
                  <a:cxn ang="0">
                    <a:pos x="2174" y="3030"/>
                  </a:cxn>
                </a:cxnLst>
                <a:rect l="0" t="0" r="r" b="b"/>
                <a:pathLst>
                  <a:path w="3029" h="3030">
                    <a:moveTo>
                      <a:pt x="2174" y="3030"/>
                    </a:moveTo>
                    <a:lnTo>
                      <a:pt x="3029" y="2176"/>
                    </a:lnTo>
                    <a:lnTo>
                      <a:pt x="854" y="0"/>
                    </a:lnTo>
                    <a:lnTo>
                      <a:pt x="0" y="855"/>
                    </a:lnTo>
                    <a:lnTo>
                      <a:pt x="2174" y="3030"/>
                    </a:lnTo>
                    <a:close/>
                  </a:path>
                </a:pathLst>
              </a:custGeom>
              <a:solidFill>
                <a:srgbClr val="0070C0"/>
              </a:solidFill>
              <a:ln w="1">
                <a:noFill/>
                <a:prstDash val="solid"/>
                <a:rou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121920" tIns="60960" rIns="121920" bIns="60960" numCol="1" anchor="t" anchorCtr="0" compatLnSpc="1"/>
              <a:lstStyle/>
              <a:p>
                <a:endParaRPr lang="ar-SA" sz="3200"/>
              </a:p>
            </p:txBody>
          </p:sp>
          <p:sp>
            <p:nvSpPr>
              <p:cNvPr id="1048871" name="Freeform 5"/>
              <p:cNvSpPr/>
              <p:nvPr/>
            </p:nvSpPr>
            <p:spPr bwMode="auto">
              <a:xfrm>
                <a:off x="4068378" y="4458737"/>
                <a:ext cx="1191176" cy="1191174"/>
              </a:xfrm>
              <a:custGeom>
                <a:avLst/>
                <a:gdLst/>
                <a:ahLst/>
                <a:cxnLst>
                  <a:cxn ang="0">
                    <a:pos x="1046" y="168"/>
                  </a:cxn>
                  <a:cxn ang="0">
                    <a:pos x="1122" y="107"/>
                  </a:cxn>
                  <a:cxn ang="0">
                    <a:pos x="1207" y="61"/>
                  </a:cxn>
                  <a:cxn ang="0">
                    <a:pos x="1295" y="27"/>
                  </a:cxn>
                  <a:cxn ang="0">
                    <a:pos x="1388" y="7"/>
                  </a:cxn>
                  <a:cxn ang="0">
                    <a:pos x="1481" y="0"/>
                  </a:cxn>
                  <a:cxn ang="0">
                    <a:pos x="1575" y="7"/>
                  </a:cxn>
                  <a:cxn ang="0">
                    <a:pos x="1667" y="27"/>
                  </a:cxn>
                  <a:cxn ang="0">
                    <a:pos x="1756" y="61"/>
                  </a:cxn>
                  <a:cxn ang="0">
                    <a:pos x="1840" y="107"/>
                  </a:cxn>
                  <a:cxn ang="0">
                    <a:pos x="1918" y="168"/>
                  </a:cxn>
                  <a:cxn ang="0">
                    <a:pos x="4899" y="3149"/>
                  </a:cxn>
                  <a:cxn ang="0">
                    <a:pos x="4960" y="3227"/>
                  </a:cxn>
                  <a:cxn ang="0">
                    <a:pos x="5006" y="3312"/>
                  </a:cxn>
                  <a:cxn ang="0">
                    <a:pos x="5040" y="3400"/>
                  </a:cxn>
                  <a:cxn ang="0">
                    <a:pos x="5059" y="3493"/>
                  </a:cxn>
                  <a:cxn ang="0">
                    <a:pos x="5066" y="3587"/>
                  </a:cxn>
                  <a:cxn ang="0">
                    <a:pos x="5059" y="3681"/>
                  </a:cxn>
                  <a:cxn ang="0">
                    <a:pos x="5040" y="3773"/>
                  </a:cxn>
                  <a:cxn ang="0">
                    <a:pos x="5006" y="3861"/>
                  </a:cxn>
                  <a:cxn ang="0">
                    <a:pos x="4960" y="3946"/>
                  </a:cxn>
                  <a:cxn ang="0">
                    <a:pos x="4899" y="4024"/>
                  </a:cxn>
                  <a:cxn ang="0">
                    <a:pos x="4021" y="4902"/>
                  </a:cxn>
                  <a:cxn ang="0">
                    <a:pos x="3943" y="4963"/>
                  </a:cxn>
                  <a:cxn ang="0">
                    <a:pos x="3859" y="5009"/>
                  </a:cxn>
                  <a:cxn ang="0">
                    <a:pos x="3770" y="5043"/>
                  </a:cxn>
                  <a:cxn ang="0">
                    <a:pos x="3678" y="5062"/>
                  </a:cxn>
                  <a:cxn ang="0">
                    <a:pos x="3584" y="5070"/>
                  </a:cxn>
                  <a:cxn ang="0">
                    <a:pos x="3490" y="5062"/>
                  </a:cxn>
                  <a:cxn ang="0">
                    <a:pos x="3398" y="5043"/>
                  </a:cxn>
                  <a:cxn ang="0">
                    <a:pos x="3310" y="5009"/>
                  </a:cxn>
                  <a:cxn ang="0">
                    <a:pos x="3225" y="4963"/>
                  </a:cxn>
                  <a:cxn ang="0">
                    <a:pos x="3148" y="4902"/>
                  </a:cxn>
                  <a:cxn ang="0">
                    <a:pos x="168" y="1919"/>
                  </a:cxn>
                  <a:cxn ang="0">
                    <a:pos x="107" y="1841"/>
                  </a:cxn>
                  <a:cxn ang="0">
                    <a:pos x="61" y="1757"/>
                  </a:cxn>
                  <a:cxn ang="0">
                    <a:pos x="27" y="1668"/>
                  </a:cxn>
                  <a:cxn ang="0">
                    <a:pos x="7" y="1576"/>
                  </a:cxn>
                  <a:cxn ang="0">
                    <a:pos x="0" y="1482"/>
                  </a:cxn>
                  <a:cxn ang="0">
                    <a:pos x="7" y="1389"/>
                  </a:cxn>
                  <a:cxn ang="0">
                    <a:pos x="27" y="1297"/>
                  </a:cxn>
                  <a:cxn ang="0">
                    <a:pos x="61" y="1207"/>
                  </a:cxn>
                  <a:cxn ang="0">
                    <a:pos x="107" y="1123"/>
                  </a:cxn>
                  <a:cxn ang="0">
                    <a:pos x="168" y="1046"/>
                  </a:cxn>
                </a:cxnLst>
                <a:rect l="0" t="0" r="r" b="b"/>
                <a:pathLst>
                  <a:path w="5066" h="5070">
                    <a:moveTo>
                      <a:pt x="190" y="1021"/>
                    </a:moveTo>
                    <a:lnTo>
                      <a:pt x="1021" y="190"/>
                    </a:lnTo>
                    <a:lnTo>
                      <a:pt x="1046" y="168"/>
                    </a:lnTo>
                    <a:lnTo>
                      <a:pt x="1070" y="146"/>
                    </a:lnTo>
                    <a:lnTo>
                      <a:pt x="1096" y="126"/>
                    </a:lnTo>
                    <a:lnTo>
                      <a:pt x="1122" y="107"/>
                    </a:lnTo>
                    <a:lnTo>
                      <a:pt x="1150" y="90"/>
                    </a:lnTo>
                    <a:lnTo>
                      <a:pt x="1179" y="75"/>
                    </a:lnTo>
                    <a:lnTo>
                      <a:pt x="1207" y="61"/>
                    </a:lnTo>
                    <a:lnTo>
                      <a:pt x="1236" y="48"/>
                    </a:lnTo>
                    <a:lnTo>
                      <a:pt x="1266" y="37"/>
                    </a:lnTo>
                    <a:lnTo>
                      <a:pt x="1295" y="27"/>
                    </a:lnTo>
                    <a:lnTo>
                      <a:pt x="1327" y="18"/>
                    </a:lnTo>
                    <a:lnTo>
                      <a:pt x="1357" y="12"/>
                    </a:lnTo>
                    <a:lnTo>
                      <a:pt x="1388" y="7"/>
                    </a:lnTo>
                    <a:lnTo>
                      <a:pt x="1419" y="3"/>
                    </a:lnTo>
                    <a:lnTo>
                      <a:pt x="1450" y="1"/>
                    </a:lnTo>
                    <a:lnTo>
                      <a:pt x="1481" y="0"/>
                    </a:lnTo>
                    <a:lnTo>
                      <a:pt x="1513" y="1"/>
                    </a:lnTo>
                    <a:lnTo>
                      <a:pt x="1544" y="3"/>
                    </a:lnTo>
                    <a:lnTo>
                      <a:pt x="1575" y="7"/>
                    </a:lnTo>
                    <a:lnTo>
                      <a:pt x="1607" y="12"/>
                    </a:lnTo>
                    <a:lnTo>
                      <a:pt x="1637" y="18"/>
                    </a:lnTo>
                    <a:lnTo>
                      <a:pt x="1667" y="27"/>
                    </a:lnTo>
                    <a:lnTo>
                      <a:pt x="1698" y="37"/>
                    </a:lnTo>
                    <a:lnTo>
                      <a:pt x="1727" y="48"/>
                    </a:lnTo>
                    <a:lnTo>
                      <a:pt x="1756" y="61"/>
                    </a:lnTo>
                    <a:lnTo>
                      <a:pt x="1785" y="75"/>
                    </a:lnTo>
                    <a:lnTo>
                      <a:pt x="1813" y="90"/>
                    </a:lnTo>
                    <a:lnTo>
                      <a:pt x="1840" y="107"/>
                    </a:lnTo>
                    <a:lnTo>
                      <a:pt x="1867" y="126"/>
                    </a:lnTo>
                    <a:lnTo>
                      <a:pt x="1893" y="146"/>
                    </a:lnTo>
                    <a:lnTo>
                      <a:pt x="1918" y="168"/>
                    </a:lnTo>
                    <a:lnTo>
                      <a:pt x="1943" y="190"/>
                    </a:lnTo>
                    <a:lnTo>
                      <a:pt x="4876" y="3126"/>
                    </a:lnTo>
                    <a:lnTo>
                      <a:pt x="4899" y="3149"/>
                    </a:lnTo>
                    <a:lnTo>
                      <a:pt x="4921" y="3175"/>
                    </a:lnTo>
                    <a:lnTo>
                      <a:pt x="4940" y="3201"/>
                    </a:lnTo>
                    <a:lnTo>
                      <a:pt x="4960" y="3227"/>
                    </a:lnTo>
                    <a:lnTo>
                      <a:pt x="4976" y="3255"/>
                    </a:lnTo>
                    <a:lnTo>
                      <a:pt x="4992" y="3284"/>
                    </a:lnTo>
                    <a:lnTo>
                      <a:pt x="5006" y="3312"/>
                    </a:lnTo>
                    <a:lnTo>
                      <a:pt x="5019" y="3341"/>
                    </a:lnTo>
                    <a:lnTo>
                      <a:pt x="5030" y="3371"/>
                    </a:lnTo>
                    <a:lnTo>
                      <a:pt x="5040" y="3400"/>
                    </a:lnTo>
                    <a:lnTo>
                      <a:pt x="5047" y="3431"/>
                    </a:lnTo>
                    <a:lnTo>
                      <a:pt x="5054" y="3462"/>
                    </a:lnTo>
                    <a:lnTo>
                      <a:pt x="5059" y="3493"/>
                    </a:lnTo>
                    <a:lnTo>
                      <a:pt x="5064" y="3524"/>
                    </a:lnTo>
                    <a:lnTo>
                      <a:pt x="5066" y="3555"/>
                    </a:lnTo>
                    <a:lnTo>
                      <a:pt x="5066" y="3587"/>
                    </a:lnTo>
                    <a:lnTo>
                      <a:pt x="5066" y="3618"/>
                    </a:lnTo>
                    <a:lnTo>
                      <a:pt x="5064" y="3649"/>
                    </a:lnTo>
                    <a:lnTo>
                      <a:pt x="5059" y="3681"/>
                    </a:lnTo>
                    <a:lnTo>
                      <a:pt x="5054" y="3711"/>
                    </a:lnTo>
                    <a:lnTo>
                      <a:pt x="5047" y="3742"/>
                    </a:lnTo>
                    <a:lnTo>
                      <a:pt x="5040" y="3773"/>
                    </a:lnTo>
                    <a:lnTo>
                      <a:pt x="5030" y="3803"/>
                    </a:lnTo>
                    <a:lnTo>
                      <a:pt x="5019" y="3832"/>
                    </a:lnTo>
                    <a:lnTo>
                      <a:pt x="5006" y="3861"/>
                    </a:lnTo>
                    <a:lnTo>
                      <a:pt x="4992" y="3891"/>
                    </a:lnTo>
                    <a:lnTo>
                      <a:pt x="4976" y="3919"/>
                    </a:lnTo>
                    <a:lnTo>
                      <a:pt x="4960" y="3946"/>
                    </a:lnTo>
                    <a:lnTo>
                      <a:pt x="4940" y="3973"/>
                    </a:lnTo>
                    <a:lnTo>
                      <a:pt x="4921" y="3999"/>
                    </a:lnTo>
                    <a:lnTo>
                      <a:pt x="4899" y="4024"/>
                    </a:lnTo>
                    <a:lnTo>
                      <a:pt x="4876" y="4047"/>
                    </a:lnTo>
                    <a:lnTo>
                      <a:pt x="4045" y="4879"/>
                    </a:lnTo>
                    <a:lnTo>
                      <a:pt x="4021" y="4902"/>
                    </a:lnTo>
                    <a:lnTo>
                      <a:pt x="3996" y="4924"/>
                    </a:lnTo>
                    <a:lnTo>
                      <a:pt x="3970" y="4943"/>
                    </a:lnTo>
                    <a:lnTo>
                      <a:pt x="3943" y="4963"/>
                    </a:lnTo>
                    <a:lnTo>
                      <a:pt x="3916" y="4979"/>
                    </a:lnTo>
                    <a:lnTo>
                      <a:pt x="3888" y="4995"/>
                    </a:lnTo>
                    <a:lnTo>
                      <a:pt x="3859" y="5009"/>
                    </a:lnTo>
                    <a:lnTo>
                      <a:pt x="3830" y="5022"/>
                    </a:lnTo>
                    <a:lnTo>
                      <a:pt x="3801" y="5033"/>
                    </a:lnTo>
                    <a:lnTo>
                      <a:pt x="3770" y="5043"/>
                    </a:lnTo>
                    <a:lnTo>
                      <a:pt x="3740" y="5050"/>
                    </a:lnTo>
                    <a:lnTo>
                      <a:pt x="3709" y="5058"/>
                    </a:lnTo>
                    <a:lnTo>
                      <a:pt x="3678" y="5062"/>
                    </a:lnTo>
                    <a:lnTo>
                      <a:pt x="3647" y="5067"/>
                    </a:lnTo>
                    <a:lnTo>
                      <a:pt x="3616" y="5069"/>
                    </a:lnTo>
                    <a:lnTo>
                      <a:pt x="3584" y="5070"/>
                    </a:lnTo>
                    <a:lnTo>
                      <a:pt x="3553" y="5069"/>
                    </a:lnTo>
                    <a:lnTo>
                      <a:pt x="3522" y="5067"/>
                    </a:lnTo>
                    <a:lnTo>
                      <a:pt x="3490" y="5062"/>
                    </a:lnTo>
                    <a:lnTo>
                      <a:pt x="3460" y="5058"/>
                    </a:lnTo>
                    <a:lnTo>
                      <a:pt x="3429" y="5050"/>
                    </a:lnTo>
                    <a:lnTo>
                      <a:pt x="3398" y="5043"/>
                    </a:lnTo>
                    <a:lnTo>
                      <a:pt x="3369" y="5033"/>
                    </a:lnTo>
                    <a:lnTo>
                      <a:pt x="3339" y="5022"/>
                    </a:lnTo>
                    <a:lnTo>
                      <a:pt x="3310" y="5009"/>
                    </a:lnTo>
                    <a:lnTo>
                      <a:pt x="3282" y="4995"/>
                    </a:lnTo>
                    <a:lnTo>
                      <a:pt x="3254" y="4979"/>
                    </a:lnTo>
                    <a:lnTo>
                      <a:pt x="3225" y="4963"/>
                    </a:lnTo>
                    <a:lnTo>
                      <a:pt x="3199" y="4943"/>
                    </a:lnTo>
                    <a:lnTo>
                      <a:pt x="3173" y="4924"/>
                    </a:lnTo>
                    <a:lnTo>
                      <a:pt x="3148" y="4902"/>
                    </a:lnTo>
                    <a:lnTo>
                      <a:pt x="3124" y="4879"/>
                    </a:lnTo>
                    <a:lnTo>
                      <a:pt x="190" y="1944"/>
                    </a:lnTo>
                    <a:lnTo>
                      <a:pt x="168" y="1919"/>
                    </a:lnTo>
                    <a:lnTo>
                      <a:pt x="146" y="1894"/>
                    </a:lnTo>
                    <a:lnTo>
                      <a:pt x="125" y="1868"/>
                    </a:lnTo>
                    <a:lnTo>
                      <a:pt x="107" y="1841"/>
                    </a:lnTo>
                    <a:lnTo>
                      <a:pt x="90" y="1814"/>
                    </a:lnTo>
                    <a:lnTo>
                      <a:pt x="75" y="1786"/>
                    </a:lnTo>
                    <a:lnTo>
                      <a:pt x="61" y="1757"/>
                    </a:lnTo>
                    <a:lnTo>
                      <a:pt x="48" y="1728"/>
                    </a:lnTo>
                    <a:lnTo>
                      <a:pt x="37" y="1699"/>
                    </a:lnTo>
                    <a:lnTo>
                      <a:pt x="27" y="1668"/>
                    </a:lnTo>
                    <a:lnTo>
                      <a:pt x="18" y="1638"/>
                    </a:lnTo>
                    <a:lnTo>
                      <a:pt x="12" y="1608"/>
                    </a:lnTo>
                    <a:lnTo>
                      <a:pt x="7" y="1576"/>
                    </a:lnTo>
                    <a:lnTo>
                      <a:pt x="3" y="1545"/>
                    </a:lnTo>
                    <a:lnTo>
                      <a:pt x="1" y="1514"/>
                    </a:lnTo>
                    <a:lnTo>
                      <a:pt x="0" y="1482"/>
                    </a:lnTo>
                    <a:lnTo>
                      <a:pt x="1" y="1451"/>
                    </a:lnTo>
                    <a:lnTo>
                      <a:pt x="3" y="1421"/>
                    </a:lnTo>
                    <a:lnTo>
                      <a:pt x="7" y="1389"/>
                    </a:lnTo>
                    <a:lnTo>
                      <a:pt x="12" y="1358"/>
                    </a:lnTo>
                    <a:lnTo>
                      <a:pt x="18" y="1328"/>
                    </a:lnTo>
                    <a:lnTo>
                      <a:pt x="27" y="1297"/>
                    </a:lnTo>
                    <a:lnTo>
                      <a:pt x="37" y="1267"/>
                    </a:lnTo>
                    <a:lnTo>
                      <a:pt x="48" y="1237"/>
                    </a:lnTo>
                    <a:lnTo>
                      <a:pt x="61" y="1207"/>
                    </a:lnTo>
                    <a:lnTo>
                      <a:pt x="75" y="1179"/>
                    </a:lnTo>
                    <a:lnTo>
                      <a:pt x="90" y="1151"/>
                    </a:lnTo>
                    <a:lnTo>
                      <a:pt x="107" y="1123"/>
                    </a:lnTo>
                    <a:lnTo>
                      <a:pt x="125" y="1097"/>
                    </a:lnTo>
                    <a:lnTo>
                      <a:pt x="146" y="1071"/>
                    </a:lnTo>
                    <a:lnTo>
                      <a:pt x="168" y="1046"/>
                    </a:lnTo>
                    <a:lnTo>
                      <a:pt x="190" y="1021"/>
                    </a:lnTo>
                  </a:path>
                </a:pathLst>
              </a:custGeom>
              <a:solidFill>
                <a:srgbClr val="283C50"/>
              </a:solidFill>
              <a:ln w="1">
                <a:noFill/>
                <a:prstDash val="solid"/>
                <a:rou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121920" tIns="60960" rIns="121920" bIns="60960" numCol="1" anchor="t" anchorCtr="0" compatLnSpc="1"/>
              <a:lstStyle/>
              <a:p>
                <a:endParaRPr lang="ar-SA" sz="3200"/>
              </a:p>
            </p:txBody>
          </p:sp>
          <p:sp>
            <p:nvSpPr>
              <p:cNvPr id="1048872" name="Freeform 7"/>
              <p:cNvSpPr/>
              <p:nvPr/>
            </p:nvSpPr>
            <p:spPr bwMode="auto">
              <a:xfrm>
                <a:off x="4775564" y="5163574"/>
                <a:ext cx="441698" cy="444047"/>
              </a:xfrm>
              <a:custGeom>
                <a:avLst/>
                <a:gdLst/>
                <a:ahLst/>
                <a:cxnLst>
                  <a:cxn ang="0">
                    <a:pos x="0" y="1752"/>
                  </a:cxn>
                  <a:cxn ang="0">
                    <a:pos x="1752" y="0"/>
                  </a:cxn>
                  <a:cxn ang="0">
                    <a:pos x="1889" y="136"/>
                  </a:cxn>
                  <a:cxn ang="0">
                    <a:pos x="136" y="1890"/>
                  </a:cxn>
                  <a:cxn ang="0">
                    <a:pos x="0" y="1752"/>
                  </a:cxn>
                </a:cxnLst>
                <a:rect l="0" t="0" r="r" b="b"/>
                <a:pathLst>
                  <a:path w="1889" h="1890">
                    <a:moveTo>
                      <a:pt x="0" y="1752"/>
                    </a:moveTo>
                    <a:lnTo>
                      <a:pt x="1752" y="0"/>
                    </a:lnTo>
                    <a:lnTo>
                      <a:pt x="1889" y="136"/>
                    </a:lnTo>
                    <a:lnTo>
                      <a:pt x="136" y="1890"/>
                    </a:lnTo>
                    <a:lnTo>
                      <a:pt x="0" y="1752"/>
                    </a:lnTo>
                    <a:close/>
                  </a:path>
                </a:pathLst>
              </a:custGeom>
              <a:solidFill>
                <a:srgbClr val="0070C0"/>
              </a:solidFill>
              <a:ln w="1">
                <a:noFill/>
                <a:prstDash val="solid"/>
                <a:round/>
              </a:ln>
            </p:spPr>
            <p:txBody>
              <a:bodyPr vert="horz" wrap="square" lIns="121920" tIns="60960" rIns="121920" bIns="60960" numCol="1" anchor="t" anchorCtr="0" compatLnSpc="1"/>
              <a:lstStyle/>
              <a:p>
                <a:endParaRPr lang="ar-SA" sz="3200"/>
              </a:p>
            </p:txBody>
          </p:sp>
        </p:grpSp>
      </p:grpSp>
      <p:sp>
        <p:nvSpPr>
          <p:cNvPr id="1048873" name="Freeform 104"/>
          <p:cNvSpPr>
            <a:spLocks noEditPoints="1"/>
          </p:cNvSpPr>
          <p:nvPr/>
        </p:nvSpPr>
        <p:spPr bwMode="auto">
          <a:xfrm>
            <a:off x="7523995" y="2542415"/>
            <a:ext cx="248977" cy="247032"/>
          </a:xfrm>
          <a:custGeom>
            <a:avLst/>
            <a:gdLst>
              <a:gd name="T0" fmla="*/ 128 w 128"/>
              <a:gd name="T1" fmla="*/ 74 h 127"/>
              <a:gd name="T2" fmla="*/ 127 w 128"/>
              <a:gd name="T3" fmla="*/ 77 h 127"/>
              <a:gd name="T4" fmla="*/ 64 w 128"/>
              <a:gd name="T5" fmla="*/ 127 h 127"/>
              <a:gd name="T6" fmla="*/ 19 w 128"/>
              <a:gd name="T7" fmla="*/ 108 h 127"/>
              <a:gd name="T8" fmla="*/ 10 w 128"/>
              <a:gd name="T9" fmla="*/ 114 h 127"/>
              <a:gd name="T10" fmla="*/ 6 w 128"/>
              <a:gd name="T11" fmla="*/ 73 h 127"/>
              <a:gd name="T12" fmla="*/ 45 w 128"/>
              <a:gd name="T13" fmla="*/ 90 h 127"/>
              <a:gd name="T14" fmla="*/ 34 w 128"/>
              <a:gd name="T15" fmla="*/ 98 h 127"/>
              <a:gd name="T16" fmla="*/ 64 w 128"/>
              <a:gd name="T17" fmla="*/ 109 h 127"/>
              <a:gd name="T18" fmla="*/ 109 w 128"/>
              <a:gd name="T19" fmla="*/ 75 h 127"/>
              <a:gd name="T20" fmla="*/ 109 w 128"/>
              <a:gd name="T21" fmla="*/ 74 h 127"/>
              <a:gd name="T22" fmla="*/ 128 w 128"/>
              <a:gd name="T23" fmla="*/ 74 h 127"/>
              <a:gd name="T24" fmla="*/ 19 w 128"/>
              <a:gd name="T25" fmla="*/ 54 h 127"/>
              <a:gd name="T26" fmla="*/ 64 w 128"/>
              <a:gd name="T27" fmla="*/ 19 h 127"/>
              <a:gd name="T28" fmla="*/ 93 w 128"/>
              <a:gd name="T29" fmla="*/ 30 h 127"/>
              <a:gd name="T30" fmla="*/ 83 w 128"/>
              <a:gd name="T31" fmla="*/ 37 h 127"/>
              <a:gd name="T32" fmla="*/ 121 w 128"/>
              <a:gd name="T33" fmla="*/ 52 h 127"/>
              <a:gd name="T34" fmla="*/ 118 w 128"/>
              <a:gd name="T35" fmla="*/ 12 h 127"/>
              <a:gd name="T36" fmla="*/ 109 w 128"/>
              <a:gd name="T37" fmla="*/ 19 h 127"/>
              <a:gd name="T38" fmla="*/ 64 w 128"/>
              <a:gd name="T39" fmla="*/ 0 h 127"/>
              <a:gd name="T40" fmla="*/ 1 w 128"/>
              <a:gd name="T41" fmla="*/ 52 h 127"/>
              <a:gd name="T42" fmla="*/ 0 w 128"/>
              <a:gd name="T43" fmla="*/ 57 h 127"/>
              <a:gd name="T44" fmla="*/ 18 w 128"/>
              <a:gd name="T45" fmla="*/ 57 h 127"/>
              <a:gd name="T46" fmla="*/ 19 w 128"/>
              <a:gd name="T47" fmla="*/ 5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8" h="127">
                <a:moveTo>
                  <a:pt x="128" y="74"/>
                </a:moveTo>
                <a:cubicBezTo>
                  <a:pt x="127" y="77"/>
                  <a:pt x="127" y="77"/>
                  <a:pt x="127" y="77"/>
                </a:cubicBezTo>
                <a:cubicBezTo>
                  <a:pt x="122" y="107"/>
                  <a:pt x="95" y="127"/>
                  <a:pt x="64" y="127"/>
                </a:cubicBezTo>
                <a:cubicBezTo>
                  <a:pt x="47" y="127"/>
                  <a:pt x="31" y="120"/>
                  <a:pt x="19" y="108"/>
                </a:cubicBezTo>
                <a:cubicBezTo>
                  <a:pt x="10" y="114"/>
                  <a:pt x="10" y="114"/>
                  <a:pt x="10" y="114"/>
                </a:cubicBezTo>
                <a:cubicBezTo>
                  <a:pt x="6" y="73"/>
                  <a:pt x="6" y="73"/>
                  <a:pt x="6" y="73"/>
                </a:cubicBezTo>
                <a:cubicBezTo>
                  <a:pt x="45" y="90"/>
                  <a:pt x="45" y="90"/>
                  <a:pt x="45" y="90"/>
                </a:cubicBezTo>
                <a:cubicBezTo>
                  <a:pt x="34" y="98"/>
                  <a:pt x="34" y="98"/>
                  <a:pt x="34" y="98"/>
                </a:cubicBezTo>
                <a:cubicBezTo>
                  <a:pt x="43" y="105"/>
                  <a:pt x="53" y="109"/>
                  <a:pt x="64" y="109"/>
                </a:cubicBezTo>
                <a:cubicBezTo>
                  <a:pt x="86" y="109"/>
                  <a:pt x="104" y="95"/>
                  <a:pt x="109" y="75"/>
                </a:cubicBezTo>
                <a:cubicBezTo>
                  <a:pt x="109" y="74"/>
                  <a:pt x="109" y="74"/>
                  <a:pt x="109" y="74"/>
                </a:cubicBezTo>
                <a:lnTo>
                  <a:pt x="128" y="74"/>
                </a:lnTo>
                <a:close/>
                <a:moveTo>
                  <a:pt x="19" y="54"/>
                </a:moveTo>
                <a:cubicBezTo>
                  <a:pt x="24" y="33"/>
                  <a:pt x="42" y="19"/>
                  <a:pt x="64" y="19"/>
                </a:cubicBezTo>
                <a:cubicBezTo>
                  <a:pt x="75" y="19"/>
                  <a:pt x="85" y="23"/>
                  <a:pt x="93" y="30"/>
                </a:cubicBezTo>
                <a:cubicBezTo>
                  <a:pt x="83" y="37"/>
                  <a:pt x="83" y="37"/>
                  <a:pt x="83" y="37"/>
                </a:cubicBezTo>
                <a:cubicBezTo>
                  <a:pt x="121" y="52"/>
                  <a:pt x="121" y="52"/>
                  <a:pt x="121" y="52"/>
                </a:cubicBezTo>
                <a:cubicBezTo>
                  <a:pt x="118" y="12"/>
                  <a:pt x="118" y="12"/>
                  <a:pt x="118" y="12"/>
                </a:cubicBezTo>
                <a:cubicBezTo>
                  <a:pt x="109" y="19"/>
                  <a:pt x="109" y="19"/>
                  <a:pt x="109" y="19"/>
                </a:cubicBezTo>
                <a:cubicBezTo>
                  <a:pt x="97" y="7"/>
                  <a:pt x="81" y="0"/>
                  <a:pt x="64" y="0"/>
                </a:cubicBezTo>
                <a:cubicBezTo>
                  <a:pt x="32" y="0"/>
                  <a:pt x="6" y="22"/>
                  <a:pt x="1" y="52"/>
                </a:cubicBezTo>
                <a:cubicBezTo>
                  <a:pt x="0" y="57"/>
                  <a:pt x="0" y="57"/>
                  <a:pt x="0" y="57"/>
                </a:cubicBezTo>
                <a:cubicBezTo>
                  <a:pt x="18" y="57"/>
                  <a:pt x="18" y="57"/>
                  <a:pt x="18" y="57"/>
                </a:cubicBezTo>
                <a:lnTo>
                  <a:pt x="19" y="54"/>
                </a:lnTo>
                <a:close/>
              </a:path>
            </a:pathLst>
          </a:custGeom>
          <a:solidFill>
            <a:srgbClr val="405665"/>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048874" name="Freeform 137"/>
          <p:cNvSpPr>
            <a:spLocks noEditPoints="1"/>
          </p:cNvSpPr>
          <p:nvPr/>
        </p:nvSpPr>
        <p:spPr bwMode="auto">
          <a:xfrm>
            <a:off x="7509907" y="3171172"/>
            <a:ext cx="277153" cy="253397"/>
          </a:xfrm>
          <a:custGeom>
            <a:avLst/>
            <a:gdLst>
              <a:gd name="T0" fmla="*/ 32 w 140"/>
              <a:gd name="T1" fmla="*/ 58 h 128"/>
              <a:gd name="T2" fmla="*/ 32 w 140"/>
              <a:gd name="T3" fmla="*/ 117 h 128"/>
              <a:gd name="T4" fmla="*/ 21 w 140"/>
              <a:gd name="T5" fmla="*/ 128 h 128"/>
              <a:gd name="T6" fmla="*/ 0 w 140"/>
              <a:gd name="T7" fmla="*/ 128 h 128"/>
              <a:gd name="T8" fmla="*/ 0 w 140"/>
              <a:gd name="T9" fmla="*/ 47 h 128"/>
              <a:gd name="T10" fmla="*/ 21 w 140"/>
              <a:gd name="T11" fmla="*/ 47 h 128"/>
              <a:gd name="T12" fmla="*/ 32 w 140"/>
              <a:gd name="T13" fmla="*/ 58 h 128"/>
              <a:gd name="T14" fmla="*/ 136 w 140"/>
              <a:gd name="T15" fmla="*/ 96 h 128"/>
              <a:gd name="T16" fmla="*/ 132 w 140"/>
              <a:gd name="T17" fmla="*/ 88 h 128"/>
              <a:gd name="T18" fmla="*/ 140 w 140"/>
              <a:gd name="T19" fmla="*/ 77 h 128"/>
              <a:gd name="T20" fmla="*/ 130 w 140"/>
              <a:gd name="T21" fmla="*/ 67 h 128"/>
              <a:gd name="T22" fmla="*/ 129 w 140"/>
              <a:gd name="T23" fmla="*/ 67 h 128"/>
              <a:gd name="T24" fmla="*/ 135 w 140"/>
              <a:gd name="T25" fmla="*/ 57 h 128"/>
              <a:gd name="T26" fmla="*/ 126 w 140"/>
              <a:gd name="T27" fmla="*/ 47 h 128"/>
              <a:gd name="T28" fmla="*/ 87 w 140"/>
              <a:gd name="T29" fmla="*/ 47 h 128"/>
              <a:gd name="T30" fmla="*/ 93 w 140"/>
              <a:gd name="T31" fmla="*/ 9 h 128"/>
              <a:gd name="T32" fmla="*/ 74 w 140"/>
              <a:gd name="T33" fmla="*/ 19 h 128"/>
              <a:gd name="T34" fmla="*/ 64 w 140"/>
              <a:gd name="T35" fmla="*/ 41 h 128"/>
              <a:gd name="T36" fmla="*/ 47 w 140"/>
              <a:gd name="T37" fmla="*/ 57 h 128"/>
              <a:gd name="T38" fmla="*/ 35 w 140"/>
              <a:gd name="T39" fmla="*/ 58 h 128"/>
              <a:gd name="T40" fmla="*/ 35 w 140"/>
              <a:gd name="T41" fmla="*/ 120 h 128"/>
              <a:gd name="T42" fmla="*/ 60 w 140"/>
              <a:gd name="T43" fmla="*/ 121 h 128"/>
              <a:gd name="T44" fmla="*/ 96 w 140"/>
              <a:gd name="T45" fmla="*/ 124 h 128"/>
              <a:gd name="T46" fmla="*/ 125 w 140"/>
              <a:gd name="T47" fmla="*/ 124 h 128"/>
              <a:gd name="T48" fmla="*/ 133 w 140"/>
              <a:gd name="T49" fmla="*/ 114 h 128"/>
              <a:gd name="T50" fmla="*/ 129 w 140"/>
              <a:gd name="T51" fmla="*/ 106 h 128"/>
              <a:gd name="T52" fmla="*/ 136 w 140"/>
              <a:gd name="T53" fmla="*/ 9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0" h="128">
                <a:moveTo>
                  <a:pt x="32" y="58"/>
                </a:moveTo>
                <a:cubicBezTo>
                  <a:pt x="32" y="117"/>
                  <a:pt x="32" y="117"/>
                  <a:pt x="32" y="117"/>
                </a:cubicBezTo>
                <a:cubicBezTo>
                  <a:pt x="32" y="123"/>
                  <a:pt x="27" y="128"/>
                  <a:pt x="21" y="128"/>
                </a:cubicBezTo>
                <a:cubicBezTo>
                  <a:pt x="0" y="128"/>
                  <a:pt x="0" y="128"/>
                  <a:pt x="0" y="128"/>
                </a:cubicBezTo>
                <a:cubicBezTo>
                  <a:pt x="0" y="47"/>
                  <a:pt x="0" y="47"/>
                  <a:pt x="0" y="47"/>
                </a:cubicBezTo>
                <a:cubicBezTo>
                  <a:pt x="21" y="47"/>
                  <a:pt x="21" y="47"/>
                  <a:pt x="21" y="47"/>
                </a:cubicBezTo>
                <a:cubicBezTo>
                  <a:pt x="27" y="47"/>
                  <a:pt x="32" y="52"/>
                  <a:pt x="32" y="58"/>
                </a:cubicBezTo>
                <a:close/>
                <a:moveTo>
                  <a:pt x="136" y="96"/>
                </a:moveTo>
                <a:cubicBezTo>
                  <a:pt x="136" y="93"/>
                  <a:pt x="134" y="89"/>
                  <a:pt x="132" y="88"/>
                </a:cubicBezTo>
                <a:cubicBezTo>
                  <a:pt x="136" y="87"/>
                  <a:pt x="140" y="83"/>
                  <a:pt x="140" y="77"/>
                </a:cubicBezTo>
                <a:cubicBezTo>
                  <a:pt x="140" y="71"/>
                  <a:pt x="136" y="67"/>
                  <a:pt x="130" y="67"/>
                </a:cubicBezTo>
                <a:cubicBezTo>
                  <a:pt x="129" y="67"/>
                  <a:pt x="129" y="67"/>
                  <a:pt x="129" y="67"/>
                </a:cubicBezTo>
                <a:cubicBezTo>
                  <a:pt x="133" y="65"/>
                  <a:pt x="135" y="62"/>
                  <a:pt x="135" y="57"/>
                </a:cubicBezTo>
                <a:cubicBezTo>
                  <a:pt x="135" y="52"/>
                  <a:pt x="131" y="47"/>
                  <a:pt x="126" y="47"/>
                </a:cubicBezTo>
                <a:cubicBezTo>
                  <a:pt x="87" y="47"/>
                  <a:pt x="87" y="47"/>
                  <a:pt x="87" y="47"/>
                </a:cubicBezTo>
                <a:cubicBezTo>
                  <a:pt x="96" y="32"/>
                  <a:pt x="102" y="17"/>
                  <a:pt x="93" y="9"/>
                </a:cubicBezTo>
                <a:cubicBezTo>
                  <a:pt x="85" y="0"/>
                  <a:pt x="75" y="7"/>
                  <a:pt x="74" y="19"/>
                </a:cubicBezTo>
                <a:cubicBezTo>
                  <a:pt x="73" y="31"/>
                  <a:pt x="69" y="36"/>
                  <a:pt x="64" y="41"/>
                </a:cubicBezTo>
                <a:cubicBezTo>
                  <a:pt x="60" y="47"/>
                  <a:pt x="50" y="55"/>
                  <a:pt x="47" y="57"/>
                </a:cubicBezTo>
                <a:cubicBezTo>
                  <a:pt x="43" y="59"/>
                  <a:pt x="35" y="58"/>
                  <a:pt x="35" y="58"/>
                </a:cubicBezTo>
                <a:cubicBezTo>
                  <a:pt x="35" y="120"/>
                  <a:pt x="35" y="120"/>
                  <a:pt x="35" y="120"/>
                </a:cubicBezTo>
                <a:cubicBezTo>
                  <a:pt x="35" y="120"/>
                  <a:pt x="48" y="115"/>
                  <a:pt x="60" y="121"/>
                </a:cubicBezTo>
                <a:cubicBezTo>
                  <a:pt x="73" y="126"/>
                  <a:pt x="96" y="124"/>
                  <a:pt x="96" y="124"/>
                </a:cubicBezTo>
                <a:cubicBezTo>
                  <a:pt x="125" y="124"/>
                  <a:pt x="125" y="124"/>
                  <a:pt x="125" y="124"/>
                </a:cubicBezTo>
                <a:cubicBezTo>
                  <a:pt x="129" y="124"/>
                  <a:pt x="133" y="120"/>
                  <a:pt x="133" y="114"/>
                </a:cubicBezTo>
                <a:cubicBezTo>
                  <a:pt x="133" y="111"/>
                  <a:pt x="132" y="108"/>
                  <a:pt x="129" y="106"/>
                </a:cubicBezTo>
                <a:cubicBezTo>
                  <a:pt x="133" y="105"/>
                  <a:pt x="136" y="101"/>
                  <a:pt x="136" y="96"/>
                </a:cubicBezTo>
                <a:close/>
              </a:path>
            </a:pathLst>
          </a:custGeom>
          <a:solidFill>
            <a:srgbClr val="405665"/>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048875" name="Freeform 132"/>
          <p:cNvSpPr>
            <a:spLocks noEditPoints="1"/>
          </p:cNvSpPr>
          <p:nvPr/>
        </p:nvSpPr>
        <p:spPr bwMode="auto">
          <a:xfrm>
            <a:off x="7503460" y="3823534"/>
            <a:ext cx="290046" cy="249142"/>
          </a:xfrm>
          <a:custGeom>
            <a:avLst/>
            <a:gdLst>
              <a:gd name="T0" fmla="*/ 97 w 132"/>
              <a:gd name="T1" fmla="*/ 0 h 113"/>
              <a:gd name="T2" fmla="*/ 96 w 132"/>
              <a:gd name="T3" fmla="*/ 0 h 113"/>
              <a:gd name="T4" fmla="*/ 66 w 132"/>
              <a:gd name="T5" fmla="*/ 18 h 113"/>
              <a:gd name="T6" fmla="*/ 36 w 132"/>
              <a:gd name="T7" fmla="*/ 1 h 113"/>
              <a:gd name="T8" fmla="*/ 35 w 132"/>
              <a:gd name="T9" fmla="*/ 1 h 113"/>
              <a:gd name="T10" fmla="*/ 0 w 132"/>
              <a:gd name="T11" fmla="*/ 40 h 113"/>
              <a:gd name="T12" fmla="*/ 2 w 132"/>
              <a:gd name="T13" fmla="*/ 52 h 113"/>
              <a:gd name="T14" fmla="*/ 43 w 132"/>
              <a:gd name="T15" fmla="*/ 96 h 113"/>
              <a:gd name="T16" fmla="*/ 67 w 132"/>
              <a:gd name="T17" fmla="*/ 113 h 113"/>
              <a:gd name="T18" fmla="*/ 91 w 132"/>
              <a:gd name="T19" fmla="*/ 96 h 113"/>
              <a:gd name="T20" fmla="*/ 131 w 132"/>
              <a:gd name="T21" fmla="*/ 50 h 113"/>
              <a:gd name="T22" fmla="*/ 132 w 132"/>
              <a:gd name="T23" fmla="*/ 38 h 113"/>
              <a:gd name="T24" fmla="*/ 97 w 132"/>
              <a:gd name="T25" fmla="*/ 0 h 113"/>
              <a:gd name="T26" fmla="*/ 117 w 132"/>
              <a:gd name="T27" fmla="*/ 41 h 113"/>
              <a:gd name="T28" fmla="*/ 115 w 132"/>
              <a:gd name="T29" fmla="*/ 42 h 113"/>
              <a:gd name="T30" fmla="*/ 115 w 132"/>
              <a:gd name="T31" fmla="*/ 42 h 113"/>
              <a:gd name="T32" fmla="*/ 113 w 132"/>
              <a:gd name="T33" fmla="*/ 39 h 113"/>
              <a:gd name="T34" fmla="*/ 114 w 132"/>
              <a:gd name="T35" fmla="*/ 34 h 113"/>
              <a:gd name="T36" fmla="*/ 108 w 132"/>
              <a:gd name="T37" fmla="*/ 21 h 113"/>
              <a:gd name="T38" fmla="*/ 98 w 132"/>
              <a:gd name="T39" fmla="*/ 17 h 113"/>
              <a:gd name="T40" fmla="*/ 98 w 132"/>
              <a:gd name="T41" fmla="*/ 17 h 113"/>
              <a:gd name="T42" fmla="*/ 96 w 132"/>
              <a:gd name="T43" fmla="*/ 15 h 113"/>
              <a:gd name="T44" fmla="*/ 98 w 132"/>
              <a:gd name="T45" fmla="*/ 12 h 113"/>
              <a:gd name="T46" fmla="*/ 112 w 132"/>
              <a:gd name="T47" fmla="*/ 18 h 113"/>
              <a:gd name="T48" fmla="*/ 118 w 132"/>
              <a:gd name="T49" fmla="*/ 34 h 113"/>
              <a:gd name="T50" fmla="*/ 117 w 132"/>
              <a:gd name="T51" fmla="*/ 4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2" h="113">
                <a:moveTo>
                  <a:pt x="97" y="0"/>
                </a:moveTo>
                <a:cubicBezTo>
                  <a:pt x="97" y="0"/>
                  <a:pt x="96" y="0"/>
                  <a:pt x="96" y="0"/>
                </a:cubicBezTo>
                <a:cubicBezTo>
                  <a:pt x="83" y="1"/>
                  <a:pt x="72" y="8"/>
                  <a:pt x="66" y="18"/>
                </a:cubicBezTo>
                <a:cubicBezTo>
                  <a:pt x="60" y="8"/>
                  <a:pt x="48" y="1"/>
                  <a:pt x="36" y="1"/>
                </a:cubicBezTo>
                <a:cubicBezTo>
                  <a:pt x="36" y="1"/>
                  <a:pt x="35" y="1"/>
                  <a:pt x="35" y="1"/>
                </a:cubicBezTo>
                <a:cubicBezTo>
                  <a:pt x="16" y="1"/>
                  <a:pt x="0" y="19"/>
                  <a:pt x="0" y="40"/>
                </a:cubicBezTo>
                <a:cubicBezTo>
                  <a:pt x="0" y="44"/>
                  <a:pt x="1" y="48"/>
                  <a:pt x="2" y="52"/>
                </a:cubicBezTo>
                <a:cubicBezTo>
                  <a:pt x="5" y="64"/>
                  <a:pt x="25" y="82"/>
                  <a:pt x="43" y="96"/>
                </a:cubicBezTo>
                <a:cubicBezTo>
                  <a:pt x="52" y="103"/>
                  <a:pt x="67" y="113"/>
                  <a:pt x="67" y="113"/>
                </a:cubicBezTo>
                <a:cubicBezTo>
                  <a:pt x="74" y="109"/>
                  <a:pt x="82" y="103"/>
                  <a:pt x="91" y="96"/>
                </a:cubicBezTo>
                <a:cubicBezTo>
                  <a:pt x="109" y="81"/>
                  <a:pt x="128" y="63"/>
                  <a:pt x="131" y="50"/>
                </a:cubicBezTo>
                <a:cubicBezTo>
                  <a:pt x="132" y="47"/>
                  <a:pt x="132" y="43"/>
                  <a:pt x="132" y="38"/>
                </a:cubicBezTo>
                <a:cubicBezTo>
                  <a:pt x="132" y="17"/>
                  <a:pt x="116" y="0"/>
                  <a:pt x="97" y="0"/>
                </a:cubicBezTo>
                <a:close/>
                <a:moveTo>
                  <a:pt x="117" y="41"/>
                </a:moveTo>
                <a:cubicBezTo>
                  <a:pt x="117" y="41"/>
                  <a:pt x="116" y="42"/>
                  <a:pt x="115" y="42"/>
                </a:cubicBezTo>
                <a:cubicBezTo>
                  <a:pt x="115" y="42"/>
                  <a:pt x="115" y="42"/>
                  <a:pt x="115" y="42"/>
                </a:cubicBezTo>
                <a:cubicBezTo>
                  <a:pt x="113" y="42"/>
                  <a:pt x="113" y="40"/>
                  <a:pt x="113" y="39"/>
                </a:cubicBezTo>
                <a:cubicBezTo>
                  <a:pt x="114" y="38"/>
                  <a:pt x="114" y="36"/>
                  <a:pt x="114" y="34"/>
                </a:cubicBezTo>
                <a:cubicBezTo>
                  <a:pt x="114" y="29"/>
                  <a:pt x="112" y="24"/>
                  <a:pt x="108" y="21"/>
                </a:cubicBezTo>
                <a:cubicBezTo>
                  <a:pt x="106" y="18"/>
                  <a:pt x="102" y="17"/>
                  <a:pt x="98" y="17"/>
                </a:cubicBezTo>
                <a:cubicBezTo>
                  <a:pt x="98" y="17"/>
                  <a:pt x="98" y="17"/>
                  <a:pt x="98" y="17"/>
                </a:cubicBezTo>
                <a:cubicBezTo>
                  <a:pt x="97" y="17"/>
                  <a:pt x="96" y="16"/>
                  <a:pt x="96" y="15"/>
                </a:cubicBezTo>
                <a:cubicBezTo>
                  <a:pt x="96" y="13"/>
                  <a:pt x="96" y="12"/>
                  <a:pt x="98" y="12"/>
                </a:cubicBezTo>
                <a:cubicBezTo>
                  <a:pt x="103" y="12"/>
                  <a:pt x="108" y="14"/>
                  <a:pt x="112" y="18"/>
                </a:cubicBezTo>
                <a:cubicBezTo>
                  <a:pt x="116" y="22"/>
                  <a:pt x="118" y="28"/>
                  <a:pt x="118" y="34"/>
                </a:cubicBezTo>
                <a:cubicBezTo>
                  <a:pt x="118" y="36"/>
                  <a:pt x="118" y="38"/>
                  <a:pt x="117" y="41"/>
                </a:cubicBezTo>
                <a:close/>
              </a:path>
            </a:pathLst>
          </a:custGeom>
          <a:solidFill>
            <a:srgbClr val="405665"/>
          </a:solidFill>
          <a:ln>
            <a:noFill/>
          </a:ln>
        </p:spPr>
        <p:txBody>
          <a:bodyPr vert="horz" wrap="square" lIns="91440" tIns="45720" rIns="91440" bIns="45720" numCol="1" anchor="t" anchorCtr="0" compatLnSpc="1"/>
          <a:lstStyle/>
          <a:p>
            <a:endParaRPr lang="en-US">
              <a:solidFill>
                <a:prstClr val="black"/>
              </a:solidFill>
            </a:endParaRPr>
          </a:p>
        </p:txBody>
      </p:sp>
      <p:sp>
        <p:nvSpPr>
          <p:cNvPr id="1048876" name="矩形 57"/>
          <p:cNvSpPr/>
          <p:nvPr/>
        </p:nvSpPr>
        <p:spPr>
          <a:xfrm>
            <a:off x="8328625" y="1879935"/>
            <a:ext cx="3456384" cy="276999"/>
          </a:xfrm>
          <a:prstGeom prst="rect">
            <a:avLst/>
          </a:prstGeom>
        </p:spPr>
        <p:txBody>
          <a:bodyPr wrap="square" anchor="ctr">
            <a:spAutoFit/>
          </a:bodyPr>
          <a:lstStyle/>
          <a:p>
            <a:r>
              <a:rPr sz="1200" dirty="0">
                <a:solidFill>
                  <a:prstClr val="white">
                    <a:lumMod val="50000"/>
                  </a:prstClr>
                </a:solidFill>
                <a:latin typeface="微软雅黑" panose="020B0503020204020204" pitchFamily="34" charset="-122"/>
                <a:ea typeface="微软雅黑" panose="020B0503020204020204" pitchFamily="34" charset="-122"/>
                <a:cs typeface="Segoe UI" panose="020B0502040204020203" pitchFamily="34" charset="0"/>
              </a:rPr>
              <a:t>它表示预测值和观测值之间绝对误差的平均值</a:t>
            </a:r>
            <a:endParaRPr sz="1200" dirty="0">
              <a:solidFill>
                <a:prstClr val="white">
                  <a:lumMod val="50000"/>
                </a:prstClr>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048877" name="矩形 58"/>
          <p:cNvSpPr/>
          <p:nvPr/>
        </p:nvSpPr>
        <p:spPr>
          <a:xfrm>
            <a:off x="8328625" y="2320972"/>
            <a:ext cx="3383166" cy="645160"/>
          </a:xfrm>
          <a:prstGeom prst="rect">
            <a:avLst/>
          </a:prstGeom>
        </p:spPr>
        <p:txBody>
          <a:bodyPr wrap="square" anchor="ctr">
            <a:spAutoFit/>
          </a:bodyPr>
          <a:lstStyle/>
          <a:p>
            <a:r>
              <a:rPr sz="1200" dirty="0">
                <a:solidFill>
                  <a:prstClr val="white">
                    <a:lumMod val="50000"/>
                  </a:prstClr>
                </a:solidFill>
                <a:latin typeface="微软雅黑" panose="020B0503020204020204" pitchFamily="34" charset="-122"/>
                <a:ea typeface="微软雅黑" panose="020B0503020204020204" pitchFamily="34" charset="-122"/>
                <a:cs typeface="Segoe UI" panose="020B0502040204020203" pitchFamily="34" charset="0"/>
              </a:rPr>
              <a:t>它表示预测值和观测值之间差异（称为残差）的样本标准差。均方根误差为了说明样本的离散程度。做非线性拟合时,RMSE越小越好</a:t>
            </a:r>
            <a:endParaRPr sz="1200" dirty="0">
              <a:solidFill>
                <a:prstClr val="white">
                  <a:lumMod val="50000"/>
                </a:prstClr>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048878" name="矩形 59"/>
          <p:cNvSpPr/>
          <p:nvPr/>
        </p:nvSpPr>
        <p:spPr>
          <a:xfrm>
            <a:off x="8328625" y="3035300"/>
            <a:ext cx="3383166" cy="645160"/>
          </a:xfrm>
          <a:prstGeom prst="rect">
            <a:avLst/>
          </a:prstGeom>
        </p:spPr>
        <p:txBody>
          <a:bodyPr wrap="square" anchor="ctr">
            <a:spAutoFit/>
          </a:bodyPr>
          <a:lstStyle/>
          <a:p>
            <a:r>
              <a:rPr sz="1200" dirty="0">
                <a:solidFill>
                  <a:prstClr val="white">
                    <a:lumMod val="50000"/>
                  </a:prstClr>
                </a:solidFill>
                <a:latin typeface="微软雅黑" panose="020B0503020204020204" pitchFamily="34" charset="-122"/>
                <a:ea typeface="微软雅黑" panose="020B0503020204020204" pitchFamily="34" charset="-122"/>
                <a:cs typeface="Segoe UI" panose="020B0502040204020203" pitchFamily="34" charset="0"/>
              </a:rPr>
              <a:t>是真实值与预测值的差值的平方然后求和平均。通过平方的形式便于求导，所以常被用作线性回归的损失函数公式</a:t>
            </a:r>
            <a:endParaRPr sz="1200" dirty="0">
              <a:solidFill>
                <a:prstClr val="white">
                  <a:lumMod val="50000"/>
                </a:prstClr>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048879" name="矩形 60"/>
          <p:cNvSpPr/>
          <p:nvPr/>
        </p:nvSpPr>
        <p:spPr>
          <a:xfrm>
            <a:off x="8328625" y="3705265"/>
            <a:ext cx="3316399" cy="461665"/>
          </a:xfrm>
          <a:prstGeom prst="rect">
            <a:avLst/>
          </a:prstGeom>
        </p:spPr>
        <p:txBody>
          <a:bodyPr wrap="square" anchor="ctr">
            <a:spAutoFit/>
          </a:bodyPr>
          <a:lstStyle/>
          <a:p>
            <a:r>
              <a:rPr sz="1200" dirty="0">
                <a:solidFill>
                  <a:prstClr val="white">
                    <a:lumMod val="50000"/>
                  </a:prstClr>
                </a:solidFill>
                <a:latin typeface="微软雅黑" panose="020B0503020204020204" pitchFamily="34" charset="-122"/>
                <a:ea typeface="微软雅黑" panose="020B0503020204020204" pitchFamily="34" charset="-122"/>
                <a:cs typeface="Segoe UI" panose="020B0502040204020203" pitchFamily="34" charset="0"/>
              </a:rPr>
              <a:t>MAPE 的值越小，说明预测模型拥有更好的精确度。</a:t>
            </a:r>
            <a:endParaRPr sz="1200" dirty="0">
              <a:solidFill>
                <a:prstClr val="white">
                  <a:lumMod val="50000"/>
                </a:prstClr>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048880" name="任意多边形 61"/>
          <p:cNvSpPr/>
          <p:nvPr/>
        </p:nvSpPr>
        <p:spPr>
          <a:xfrm>
            <a:off x="552971" y="4797152"/>
            <a:ext cx="45719" cy="1465424"/>
          </a:xfrm>
          <a:custGeom>
            <a:avLst/>
            <a:gdLst>
              <a:gd name="connsiteX0" fmla="*/ 0 w 0"/>
              <a:gd name="connsiteY0" fmla="*/ 0 h 901700"/>
              <a:gd name="connsiteX1" fmla="*/ 0 w 0"/>
              <a:gd name="connsiteY1" fmla="*/ 901700 h 901700"/>
            </a:gdLst>
            <a:ahLst/>
            <a:cxnLst>
              <a:cxn ang="0">
                <a:pos x="connsiteX0" y="connsiteY0"/>
              </a:cxn>
              <a:cxn ang="0">
                <a:pos x="connsiteX1" y="connsiteY1"/>
              </a:cxn>
            </a:cxnLst>
            <a:rect l="l" t="t" r="r" b="b"/>
            <a:pathLst>
              <a:path h="901700">
                <a:moveTo>
                  <a:pt x="0" y="0"/>
                </a:moveTo>
                <a:lnTo>
                  <a:pt x="0" y="901700"/>
                </a:lnTo>
              </a:path>
            </a:pathLst>
          </a:custGeom>
          <a:noFill/>
          <a:ln w="19050">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881" name="5-Point Star 13"/>
          <p:cNvSpPr/>
          <p:nvPr/>
        </p:nvSpPr>
        <p:spPr>
          <a:xfrm>
            <a:off x="735220" y="4863226"/>
            <a:ext cx="304853" cy="304853"/>
          </a:xfrm>
          <a:prstGeom prst="star5">
            <a:avLst/>
          </a:prstGeom>
          <a:solidFill>
            <a:srgbClr val="4056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prstClr val="white"/>
              </a:solidFill>
            </a:endParaRPr>
          </a:p>
        </p:txBody>
      </p:sp>
      <p:sp>
        <p:nvSpPr>
          <p:cNvPr id="1048882" name="5-Point Star 14"/>
          <p:cNvSpPr/>
          <p:nvPr/>
        </p:nvSpPr>
        <p:spPr>
          <a:xfrm>
            <a:off x="1059046" y="4863226"/>
            <a:ext cx="304853" cy="304853"/>
          </a:xfrm>
          <a:prstGeom prst="star5">
            <a:avLst/>
          </a:prstGeom>
          <a:solidFill>
            <a:srgbClr val="4056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prstClr val="white"/>
              </a:solidFill>
            </a:endParaRPr>
          </a:p>
        </p:txBody>
      </p:sp>
      <p:sp>
        <p:nvSpPr>
          <p:cNvPr id="1048883" name="5-Point Star 15"/>
          <p:cNvSpPr/>
          <p:nvPr/>
        </p:nvSpPr>
        <p:spPr>
          <a:xfrm>
            <a:off x="1388225" y="4863225"/>
            <a:ext cx="304853" cy="304853"/>
          </a:xfrm>
          <a:prstGeom prst="star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prstClr val="white"/>
              </a:solidFill>
            </a:endParaRPr>
          </a:p>
        </p:txBody>
      </p:sp>
      <p:sp>
        <p:nvSpPr>
          <p:cNvPr id="1048884" name="5-Point Star 16"/>
          <p:cNvSpPr/>
          <p:nvPr/>
        </p:nvSpPr>
        <p:spPr>
          <a:xfrm>
            <a:off x="1715533" y="4863226"/>
            <a:ext cx="304853" cy="304853"/>
          </a:xfrm>
          <a:prstGeom prst="star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prstClr val="white"/>
              </a:solidFill>
            </a:endParaRPr>
          </a:p>
        </p:txBody>
      </p:sp>
      <p:sp>
        <p:nvSpPr>
          <p:cNvPr id="1048885" name="5-Point Star 17"/>
          <p:cNvSpPr/>
          <p:nvPr/>
        </p:nvSpPr>
        <p:spPr>
          <a:xfrm>
            <a:off x="2042072" y="4863226"/>
            <a:ext cx="304853" cy="304853"/>
          </a:xfrm>
          <a:prstGeom prst="star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prstClr val="white"/>
              </a:solidFill>
            </a:endParaRPr>
          </a:p>
        </p:txBody>
      </p:sp>
      <p:sp>
        <p:nvSpPr>
          <p:cNvPr id="1048886" name="文本框 48"/>
          <p:cNvSpPr>
            <a:spLocks noChangeArrowheads="1"/>
          </p:cNvSpPr>
          <p:nvPr/>
        </p:nvSpPr>
        <p:spPr bwMode="auto">
          <a:xfrm>
            <a:off x="516027" y="5299414"/>
            <a:ext cx="1668254" cy="460375"/>
          </a:xfrm>
          <a:prstGeom prst="rect">
            <a:avLst/>
          </a:prstGeom>
          <a:noFill/>
          <a:ln>
            <a:noFill/>
          </a:ln>
        </p:spPr>
        <p:txBody>
          <a:bodyPr wrap="square">
            <a:spAutoFit/>
          </a:bodyPr>
          <a:lstStyle/>
          <a:p>
            <a:pPr algn="ct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性能指标</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48887" name="椭圆 76"/>
          <p:cNvSpPr/>
          <p:nvPr/>
        </p:nvSpPr>
        <p:spPr>
          <a:xfrm>
            <a:off x="7331432" y="4258609"/>
            <a:ext cx="634103" cy="634102"/>
          </a:xfrm>
          <a:prstGeom prst="ellipse">
            <a:avLst/>
          </a:prstGeom>
          <a:solidFill>
            <a:schemeClr val="bg1">
              <a:lumMod val="95000"/>
            </a:schemeClr>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grpSp>
        <p:nvGrpSpPr>
          <p:cNvPr id="115" name="组合 77"/>
          <p:cNvGrpSpPr/>
          <p:nvPr/>
        </p:nvGrpSpPr>
        <p:grpSpPr>
          <a:xfrm>
            <a:off x="7553806" y="4454640"/>
            <a:ext cx="189354" cy="239145"/>
            <a:chOff x="7323138" y="376238"/>
            <a:chExt cx="398462" cy="503238"/>
          </a:xfrm>
          <a:solidFill>
            <a:srgbClr val="405665"/>
          </a:solidFill>
        </p:grpSpPr>
        <p:sp>
          <p:nvSpPr>
            <p:cNvPr id="1048888" name="Freeform 263"/>
            <p:cNvSpPr/>
            <p:nvPr/>
          </p:nvSpPr>
          <p:spPr bwMode="auto">
            <a:xfrm>
              <a:off x="7562850" y="530226"/>
              <a:ext cx="158750" cy="134938"/>
            </a:xfrm>
            <a:custGeom>
              <a:avLst/>
              <a:gdLst>
                <a:gd name="T0" fmla="*/ 33 w 42"/>
                <a:gd name="T1" fmla="*/ 0 h 36"/>
                <a:gd name="T2" fmla="*/ 0 w 42"/>
                <a:gd name="T3" fmla="*/ 0 h 36"/>
                <a:gd name="T4" fmla="*/ 0 w 42"/>
                <a:gd name="T5" fmla="*/ 36 h 36"/>
                <a:gd name="T6" fmla="*/ 42 w 42"/>
                <a:gd name="T7" fmla="*/ 36 h 36"/>
                <a:gd name="T8" fmla="*/ 42 w 42"/>
                <a:gd name="T9" fmla="*/ 10 h 36"/>
                <a:gd name="T10" fmla="*/ 33 w 42"/>
                <a:gd name="T11" fmla="*/ 0 h 36"/>
              </a:gdLst>
              <a:ahLst/>
              <a:cxnLst>
                <a:cxn ang="0">
                  <a:pos x="T0" y="T1"/>
                </a:cxn>
                <a:cxn ang="0">
                  <a:pos x="T2" y="T3"/>
                </a:cxn>
                <a:cxn ang="0">
                  <a:pos x="T4" y="T5"/>
                </a:cxn>
                <a:cxn ang="0">
                  <a:pos x="T6" y="T7"/>
                </a:cxn>
                <a:cxn ang="0">
                  <a:pos x="T8" y="T9"/>
                </a:cxn>
                <a:cxn ang="0">
                  <a:pos x="T10" y="T11"/>
                </a:cxn>
              </a:cxnLst>
              <a:rect l="0" t="0" r="r" b="b"/>
              <a:pathLst>
                <a:path w="42" h="36">
                  <a:moveTo>
                    <a:pt x="33" y="0"/>
                  </a:moveTo>
                  <a:cubicBezTo>
                    <a:pt x="0" y="0"/>
                    <a:pt x="0" y="0"/>
                    <a:pt x="0" y="0"/>
                  </a:cubicBezTo>
                  <a:cubicBezTo>
                    <a:pt x="0" y="36"/>
                    <a:pt x="0" y="36"/>
                    <a:pt x="0" y="36"/>
                  </a:cubicBezTo>
                  <a:cubicBezTo>
                    <a:pt x="42" y="36"/>
                    <a:pt x="42" y="36"/>
                    <a:pt x="42" y="36"/>
                  </a:cubicBezTo>
                  <a:cubicBezTo>
                    <a:pt x="42" y="10"/>
                    <a:pt x="42" y="10"/>
                    <a:pt x="42" y="10"/>
                  </a:cubicBezTo>
                  <a:cubicBezTo>
                    <a:pt x="42" y="4"/>
                    <a:pt x="38" y="0"/>
                    <a:pt x="33" y="0"/>
                  </a:cubicBezTo>
                  <a:close/>
                </a:path>
              </a:pathLst>
            </a:custGeom>
            <a:grpFill/>
            <a:ln>
              <a:noFill/>
            </a:ln>
          </p:spPr>
          <p:txBody>
            <a:bodyPr vert="horz" wrap="square" lIns="91440" tIns="45720" rIns="91440" bIns="45720" numCol="1" anchor="t" anchorCtr="0" compatLnSpc="1"/>
            <a:lstStyle/>
            <a:p>
              <a:endParaRPr lang="en-US">
                <a:solidFill>
                  <a:prstClr val="black"/>
                </a:solidFill>
              </a:endParaRPr>
            </a:p>
          </p:txBody>
        </p:sp>
        <p:sp>
          <p:nvSpPr>
            <p:cNvPr id="1048889" name="Freeform 264"/>
            <p:cNvSpPr/>
            <p:nvPr/>
          </p:nvSpPr>
          <p:spPr bwMode="auto">
            <a:xfrm>
              <a:off x="7323138" y="530226"/>
              <a:ext cx="157163" cy="134938"/>
            </a:xfrm>
            <a:custGeom>
              <a:avLst/>
              <a:gdLst>
                <a:gd name="T0" fmla="*/ 0 w 42"/>
                <a:gd name="T1" fmla="*/ 10 h 36"/>
                <a:gd name="T2" fmla="*/ 0 w 42"/>
                <a:gd name="T3" fmla="*/ 36 h 36"/>
                <a:gd name="T4" fmla="*/ 42 w 42"/>
                <a:gd name="T5" fmla="*/ 36 h 36"/>
                <a:gd name="T6" fmla="*/ 42 w 42"/>
                <a:gd name="T7" fmla="*/ 0 h 36"/>
                <a:gd name="T8" fmla="*/ 9 w 42"/>
                <a:gd name="T9" fmla="*/ 0 h 36"/>
                <a:gd name="T10" fmla="*/ 0 w 42"/>
                <a:gd name="T11" fmla="*/ 10 h 36"/>
              </a:gdLst>
              <a:ahLst/>
              <a:cxnLst>
                <a:cxn ang="0">
                  <a:pos x="T0" y="T1"/>
                </a:cxn>
                <a:cxn ang="0">
                  <a:pos x="T2" y="T3"/>
                </a:cxn>
                <a:cxn ang="0">
                  <a:pos x="T4" y="T5"/>
                </a:cxn>
                <a:cxn ang="0">
                  <a:pos x="T6" y="T7"/>
                </a:cxn>
                <a:cxn ang="0">
                  <a:pos x="T8" y="T9"/>
                </a:cxn>
                <a:cxn ang="0">
                  <a:pos x="T10" y="T11"/>
                </a:cxn>
              </a:cxnLst>
              <a:rect l="0" t="0" r="r" b="b"/>
              <a:pathLst>
                <a:path w="42" h="36">
                  <a:moveTo>
                    <a:pt x="0" y="10"/>
                  </a:moveTo>
                  <a:cubicBezTo>
                    <a:pt x="0" y="36"/>
                    <a:pt x="0" y="36"/>
                    <a:pt x="0" y="36"/>
                  </a:cubicBezTo>
                  <a:cubicBezTo>
                    <a:pt x="42" y="36"/>
                    <a:pt x="42" y="36"/>
                    <a:pt x="42" y="36"/>
                  </a:cubicBezTo>
                  <a:cubicBezTo>
                    <a:pt x="42" y="0"/>
                    <a:pt x="42" y="0"/>
                    <a:pt x="42" y="0"/>
                  </a:cubicBezTo>
                  <a:cubicBezTo>
                    <a:pt x="9" y="0"/>
                    <a:pt x="9" y="0"/>
                    <a:pt x="9" y="0"/>
                  </a:cubicBezTo>
                  <a:cubicBezTo>
                    <a:pt x="4" y="0"/>
                    <a:pt x="0" y="4"/>
                    <a:pt x="0" y="10"/>
                  </a:cubicBezTo>
                  <a:close/>
                </a:path>
              </a:pathLst>
            </a:custGeom>
            <a:grpFill/>
            <a:ln>
              <a:noFill/>
            </a:ln>
          </p:spPr>
          <p:txBody>
            <a:bodyPr vert="horz" wrap="square" lIns="91440" tIns="45720" rIns="91440" bIns="45720" numCol="1" anchor="t" anchorCtr="0" compatLnSpc="1"/>
            <a:lstStyle/>
            <a:p>
              <a:endParaRPr lang="en-US">
                <a:solidFill>
                  <a:prstClr val="black"/>
                </a:solidFill>
              </a:endParaRPr>
            </a:p>
          </p:txBody>
        </p:sp>
        <p:sp>
          <p:nvSpPr>
            <p:cNvPr id="1048890" name="Freeform 265"/>
            <p:cNvSpPr/>
            <p:nvPr/>
          </p:nvSpPr>
          <p:spPr bwMode="auto">
            <a:xfrm>
              <a:off x="7562850" y="744538"/>
              <a:ext cx="158750" cy="134938"/>
            </a:xfrm>
            <a:custGeom>
              <a:avLst/>
              <a:gdLst>
                <a:gd name="T0" fmla="*/ 0 w 42"/>
                <a:gd name="T1" fmla="*/ 36 h 36"/>
                <a:gd name="T2" fmla="*/ 33 w 42"/>
                <a:gd name="T3" fmla="*/ 36 h 36"/>
                <a:gd name="T4" fmla="*/ 42 w 42"/>
                <a:gd name="T5" fmla="*/ 27 h 36"/>
                <a:gd name="T6" fmla="*/ 42 w 42"/>
                <a:gd name="T7" fmla="*/ 0 h 36"/>
                <a:gd name="T8" fmla="*/ 0 w 42"/>
                <a:gd name="T9" fmla="*/ 0 h 36"/>
                <a:gd name="T10" fmla="*/ 0 w 42"/>
                <a:gd name="T11" fmla="*/ 36 h 36"/>
              </a:gdLst>
              <a:ahLst/>
              <a:cxnLst>
                <a:cxn ang="0">
                  <a:pos x="T0" y="T1"/>
                </a:cxn>
                <a:cxn ang="0">
                  <a:pos x="T2" y="T3"/>
                </a:cxn>
                <a:cxn ang="0">
                  <a:pos x="T4" y="T5"/>
                </a:cxn>
                <a:cxn ang="0">
                  <a:pos x="T6" y="T7"/>
                </a:cxn>
                <a:cxn ang="0">
                  <a:pos x="T8" y="T9"/>
                </a:cxn>
                <a:cxn ang="0">
                  <a:pos x="T10" y="T11"/>
                </a:cxn>
              </a:cxnLst>
              <a:rect l="0" t="0" r="r" b="b"/>
              <a:pathLst>
                <a:path w="42" h="36">
                  <a:moveTo>
                    <a:pt x="0" y="36"/>
                  </a:moveTo>
                  <a:cubicBezTo>
                    <a:pt x="33" y="36"/>
                    <a:pt x="33" y="36"/>
                    <a:pt x="33" y="36"/>
                  </a:cubicBezTo>
                  <a:cubicBezTo>
                    <a:pt x="38" y="36"/>
                    <a:pt x="42" y="32"/>
                    <a:pt x="42" y="27"/>
                  </a:cubicBezTo>
                  <a:cubicBezTo>
                    <a:pt x="42" y="0"/>
                    <a:pt x="42" y="0"/>
                    <a:pt x="42" y="0"/>
                  </a:cubicBezTo>
                  <a:cubicBezTo>
                    <a:pt x="0" y="0"/>
                    <a:pt x="0" y="0"/>
                    <a:pt x="0" y="0"/>
                  </a:cubicBezTo>
                  <a:lnTo>
                    <a:pt x="0" y="36"/>
                  </a:lnTo>
                  <a:close/>
                </a:path>
              </a:pathLst>
            </a:custGeom>
            <a:grpFill/>
            <a:ln>
              <a:noFill/>
            </a:ln>
          </p:spPr>
          <p:txBody>
            <a:bodyPr vert="horz" wrap="square" lIns="91440" tIns="45720" rIns="91440" bIns="45720" numCol="1" anchor="t" anchorCtr="0" compatLnSpc="1"/>
            <a:lstStyle/>
            <a:p>
              <a:endParaRPr lang="en-US">
                <a:solidFill>
                  <a:prstClr val="black"/>
                </a:solidFill>
              </a:endParaRPr>
            </a:p>
          </p:txBody>
        </p:sp>
        <p:sp>
          <p:nvSpPr>
            <p:cNvPr id="1048891" name="Freeform 266"/>
            <p:cNvSpPr/>
            <p:nvPr/>
          </p:nvSpPr>
          <p:spPr bwMode="auto">
            <a:xfrm>
              <a:off x="7323138" y="744538"/>
              <a:ext cx="157163" cy="134938"/>
            </a:xfrm>
            <a:custGeom>
              <a:avLst/>
              <a:gdLst>
                <a:gd name="T0" fmla="*/ 0 w 42"/>
                <a:gd name="T1" fmla="*/ 27 h 36"/>
                <a:gd name="T2" fmla="*/ 9 w 42"/>
                <a:gd name="T3" fmla="*/ 36 h 36"/>
                <a:gd name="T4" fmla="*/ 42 w 42"/>
                <a:gd name="T5" fmla="*/ 36 h 36"/>
                <a:gd name="T6" fmla="*/ 42 w 42"/>
                <a:gd name="T7" fmla="*/ 0 h 36"/>
                <a:gd name="T8" fmla="*/ 0 w 42"/>
                <a:gd name="T9" fmla="*/ 0 h 36"/>
                <a:gd name="T10" fmla="*/ 0 w 42"/>
                <a:gd name="T11" fmla="*/ 27 h 36"/>
              </a:gdLst>
              <a:ahLst/>
              <a:cxnLst>
                <a:cxn ang="0">
                  <a:pos x="T0" y="T1"/>
                </a:cxn>
                <a:cxn ang="0">
                  <a:pos x="T2" y="T3"/>
                </a:cxn>
                <a:cxn ang="0">
                  <a:pos x="T4" y="T5"/>
                </a:cxn>
                <a:cxn ang="0">
                  <a:pos x="T6" y="T7"/>
                </a:cxn>
                <a:cxn ang="0">
                  <a:pos x="T8" y="T9"/>
                </a:cxn>
                <a:cxn ang="0">
                  <a:pos x="T10" y="T11"/>
                </a:cxn>
              </a:cxnLst>
              <a:rect l="0" t="0" r="r" b="b"/>
              <a:pathLst>
                <a:path w="42" h="36">
                  <a:moveTo>
                    <a:pt x="0" y="27"/>
                  </a:moveTo>
                  <a:cubicBezTo>
                    <a:pt x="0" y="32"/>
                    <a:pt x="4" y="36"/>
                    <a:pt x="9" y="36"/>
                  </a:cubicBezTo>
                  <a:cubicBezTo>
                    <a:pt x="42" y="36"/>
                    <a:pt x="42" y="36"/>
                    <a:pt x="42" y="36"/>
                  </a:cubicBezTo>
                  <a:cubicBezTo>
                    <a:pt x="42" y="0"/>
                    <a:pt x="42" y="0"/>
                    <a:pt x="42" y="0"/>
                  </a:cubicBezTo>
                  <a:cubicBezTo>
                    <a:pt x="0" y="0"/>
                    <a:pt x="0" y="0"/>
                    <a:pt x="0" y="0"/>
                  </a:cubicBezTo>
                  <a:lnTo>
                    <a:pt x="0" y="27"/>
                  </a:lnTo>
                  <a:close/>
                </a:path>
              </a:pathLst>
            </a:custGeom>
            <a:grpFill/>
            <a:ln>
              <a:noFill/>
            </a:ln>
          </p:spPr>
          <p:txBody>
            <a:bodyPr vert="horz" wrap="square" lIns="91440" tIns="45720" rIns="91440" bIns="45720" numCol="1" anchor="t" anchorCtr="0" compatLnSpc="1"/>
            <a:lstStyle/>
            <a:p>
              <a:endParaRPr lang="en-US">
                <a:solidFill>
                  <a:prstClr val="black"/>
                </a:solidFill>
              </a:endParaRPr>
            </a:p>
          </p:txBody>
        </p:sp>
        <p:sp>
          <p:nvSpPr>
            <p:cNvPr id="1048892" name="Freeform 267"/>
            <p:cNvSpPr>
              <a:spLocks noEditPoints="1"/>
            </p:cNvSpPr>
            <p:nvPr/>
          </p:nvSpPr>
          <p:spPr bwMode="auto">
            <a:xfrm>
              <a:off x="7342188" y="376238"/>
              <a:ext cx="360363" cy="142875"/>
            </a:xfrm>
            <a:custGeom>
              <a:avLst/>
              <a:gdLst>
                <a:gd name="T0" fmla="*/ 53 w 96"/>
                <a:gd name="T1" fmla="*/ 35 h 38"/>
                <a:gd name="T2" fmla="*/ 67 w 96"/>
                <a:gd name="T3" fmla="*/ 38 h 38"/>
                <a:gd name="T4" fmla="*/ 84 w 96"/>
                <a:gd name="T5" fmla="*/ 35 h 38"/>
                <a:gd name="T6" fmla="*/ 95 w 96"/>
                <a:gd name="T7" fmla="*/ 17 h 38"/>
                <a:gd name="T8" fmla="*/ 79 w 96"/>
                <a:gd name="T9" fmla="*/ 2 h 38"/>
                <a:gd name="T10" fmla="*/ 74 w 96"/>
                <a:gd name="T11" fmla="*/ 3 h 38"/>
                <a:gd name="T12" fmla="*/ 55 w 96"/>
                <a:gd name="T13" fmla="*/ 13 h 38"/>
                <a:gd name="T14" fmla="*/ 50 w 96"/>
                <a:gd name="T15" fmla="*/ 19 h 38"/>
                <a:gd name="T16" fmla="*/ 48 w 96"/>
                <a:gd name="T17" fmla="*/ 19 h 38"/>
                <a:gd name="T18" fmla="*/ 46 w 96"/>
                <a:gd name="T19" fmla="*/ 19 h 38"/>
                <a:gd name="T20" fmla="*/ 41 w 96"/>
                <a:gd name="T21" fmla="*/ 13 h 38"/>
                <a:gd name="T22" fmla="*/ 22 w 96"/>
                <a:gd name="T23" fmla="*/ 3 h 38"/>
                <a:gd name="T24" fmla="*/ 1 w 96"/>
                <a:gd name="T25" fmla="*/ 17 h 38"/>
                <a:gd name="T26" fmla="*/ 12 w 96"/>
                <a:gd name="T27" fmla="*/ 35 h 38"/>
                <a:gd name="T28" fmla="*/ 29 w 96"/>
                <a:gd name="T29" fmla="*/ 38 h 38"/>
                <a:gd name="T30" fmla="*/ 43 w 96"/>
                <a:gd name="T31" fmla="*/ 35 h 38"/>
                <a:gd name="T32" fmla="*/ 48 w 96"/>
                <a:gd name="T33" fmla="*/ 36 h 38"/>
                <a:gd name="T34" fmla="*/ 53 w 96"/>
                <a:gd name="T35" fmla="*/ 35 h 38"/>
                <a:gd name="T36" fmla="*/ 77 w 96"/>
                <a:gd name="T37" fmla="*/ 13 h 38"/>
                <a:gd name="T38" fmla="*/ 79 w 96"/>
                <a:gd name="T39" fmla="*/ 13 h 38"/>
                <a:gd name="T40" fmla="*/ 84 w 96"/>
                <a:gd name="T41" fmla="*/ 19 h 38"/>
                <a:gd name="T42" fmla="*/ 80 w 96"/>
                <a:gd name="T43" fmla="*/ 25 h 38"/>
                <a:gd name="T44" fmla="*/ 67 w 96"/>
                <a:gd name="T45" fmla="*/ 27 h 38"/>
                <a:gd name="T46" fmla="*/ 58 w 96"/>
                <a:gd name="T47" fmla="*/ 25 h 38"/>
                <a:gd name="T48" fmla="*/ 77 w 96"/>
                <a:gd name="T49" fmla="*/ 13 h 38"/>
                <a:gd name="T50" fmla="*/ 29 w 96"/>
                <a:gd name="T51" fmla="*/ 27 h 38"/>
                <a:gd name="T52" fmla="*/ 15 w 96"/>
                <a:gd name="T53" fmla="*/ 25 h 38"/>
                <a:gd name="T54" fmla="*/ 12 w 96"/>
                <a:gd name="T55" fmla="*/ 19 h 38"/>
                <a:gd name="T56" fmla="*/ 17 w 96"/>
                <a:gd name="T57" fmla="*/ 13 h 38"/>
                <a:gd name="T58" fmla="*/ 19 w 96"/>
                <a:gd name="T59" fmla="*/ 13 h 38"/>
                <a:gd name="T60" fmla="*/ 37 w 96"/>
                <a:gd name="T61" fmla="*/ 25 h 38"/>
                <a:gd name="T62" fmla="*/ 29 w 96"/>
                <a:gd name="T63" fmla="*/ 2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38">
                  <a:moveTo>
                    <a:pt x="53" y="35"/>
                  </a:moveTo>
                  <a:cubicBezTo>
                    <a:pt x="56" y="37"/>
                    <a:pt x="61" y="38"/>
                    <a:pt x="67" y="38"/>
                  </a:cubicBezTo>
                  <a:cubicBezTo>
                    <a:pt x="72" y="38"/>
                    <a:pt x="78" y="37"/>
                    <a:pt x="84" y="35"/>
                  </a:cubicBezTo>
                  <a:cubicBezTo>
                    <a:pt x="91" y="33"/>
                    <a:pt x="96" y="25"/>
                    <a:pt x="95" y="17"/>
                  </a:cubicBezTo>
                  <a:cubicBezTo>
                    <a:pt x="93" y="9"/>
                    <a:pt x="87" y="2"/>
                    <a:pt x="79" y="2"/>
                  </a:cubicBezTo>
                  <a:cubicBezTo>
                    <a:pt x="77" y="2"/>
                    <a:pt x="75" y="3"/>
                    <a:pt x="74" y="3"/>
                  </a:cubicBezTo>
                  <a:cubicBezTo>
                    <a:pt x="66" y="6"/>
                    <a:pt x="60" y="9"/>
                    <a:pt x="55" y="13"/>
                  </a:cubicBezTo>
                  <a:cubicBezTo>
                    <a:pt x="52" y="15"/>
                    <a:pt x="51" y="17"/>
                    <a:pt x="50" y="19"/>
                  </a:cubicBezTo>
                  <a:cubicBezTo>
                    <a:pt x="49" y="19"/>
                    <a:pt x="49" y="19"/>
                    <a:pt x="48" y="19"/>
                  </a:cubicBezTo>
                  <a:cubicBezTo>
                    <a:pt x="47" y="19"/>
                    <a:pt x="47" y="19"/>
                    <a:pt x="46" y="19"/>
                  </a:cubicBezTo>
                  <a:cubicBezTo>
                    <a:pt x="45" y="17"/>
                    <a:pt x="43" y="15"/>
                    <a:pt x="41" y="13"/>
                  </a:cubicBezTo>
                  <a:cubicBezTo>
                    <a:pt x="36" y="9"/>
                    <a:pt x="30" y="6"/>
                    <a:pt x="22" y="3"/>
                  </a:cubicBezTo>
                  <a:cubicBezTo>
                    <a:pt x="12" y="0"/>
                    <a:pt x="3" y="7"/>
                    <a:pt x="1" y="17"/>
                  </a:cubicBezTo>
                  <a:cubicBezTo>
                    <a:pt x="0" y="25"/>
                    <a:pt x="4" y="33"/>
                    <a:pt x="12" y="35"/>
                  </a:cubicBezTo>
                  <a:cubicBezTo>
                    <a:pt x="18" y="37"/>
                    <a:pt x="24" y="38"/>
                    <a:pt x="29" y="38"/>
                  </a:cubicBezTo>
                  <a:cubicBezTo>
                    <a:pt x="35" y="38"/>
                    <a:pt x="39" y="37"/>
                    <a:pt x="43" y="35"/>
                  </a:cubicBezTo>
                  <a:cubicBezTo>
                    <a:pt x="44" y="36"/>
                    <a:pt x="46" y="36"/>
                    <a:pt x="48" y="36"/>
                  </a:cubicBezTo>
                  <a:cubicBezTo>
                    <a:pt x="50" y="36"/>
                    <a:pt x="52" y="36"/>
                    <a:pt x="53" y="35"/>
                  </a:cubicBezTo>
                  <a:close/>
                  <a:moveTo>
                    <a:pt x="77" y="13"/>
                  </a:moveTo>
                  <a:cubicBezTo>
                    <a:pt x="77" y="13"/>
                    <a:pt x="78" y="13"/>
                    <a:pt x="79" y="13"/>
                  </a:cubicBezTo>
                  <a:cubicBezTo>
                    <a:pt x="82" y="13"/>
                    <a:pt x="84" y="16"/>
                    <a:pt x="84" y="19"/>
                  </a:cubicBezTo>
                  <a:cubicBezTo>
                    <a:pt x="85" y="21"/>
                    <a:pt x="84" y="24"/>
                    <a:pt x="80" y="25"/>
                  </a:cubicBezTo>
                  <a:cubicBezTo>
                    <a:pt x="76" y="27"/>
                    <a:pt x="71" y="27"/>
                    <a:pt x="67" y="27"/>
                  </a:cubicBezTo>
                  <a:cubicBezTo>
                    <a:pt x="61" y="27"/>
                    <a:pt x="59" y="26"/>
                    <a:pt x="58" y="25"/>
                  </a:cubicBezTo>
                  <a:cubicBezTo>
                    <a:pt x="58" y="24"/>
                    <a:pt x="64" y="17"/>
                    <a:pt x="77" y="13"/>
                  </a:cubicBezTo>
                  <a:close/>
                  <a:moveTo>
                    <a:pt x="29" y="27"/>
                  </a:moveTo>
                  <a:cubicBezTo>
                    <a:pt x="25" y="27"/>
                    <a:pt x="20" y="27"/>
                    <a:pt x="15" y="25"/>
                  </a:cubicBezTo>
                  <a:cubicBezTo>
                    <a:pt x="11" y="24"/>
                    <a:pt x="11" y="21"/>
                    <a:pt x="12" y="19"/>
                  </a:cubicBezTo>
                  <a:cubicBezTo>
                    <a:pt x="12" y="16"/>
                    <a:pt x="14" y="13"/>
                    <a:pt x="17" y="13"/>
                  </a:cubicBezTo>
                  <a:cubicBezTo>
                    <a:pt x="18" y="13"/>
                    <a:pt x="18" y="13"/>
                    <a:pt x="19" y="13"/>
                  </a:cubicBezTo>
                  <a:cubicBezTo>
                    <a:pt x="32" y="17"/>
                    <a:pt x="38" y="24"/>
                    <a:pt x="37" y="25"/>
                  </a:cubicBezTo>
                  <a:cubicBezTo>
                    <a:pt x="37" y="26"/>
                    <a:pt x="35" y="27"/>
                    <a:pt x="29" y="27"/>
                  </a:cubicBezTo>
                  <a:close/>
                </a:path>
              </a:pathLst>
            </a:custGeom>
            <a:grpFill/>
            <a:ln>
              <a:noFill/>
            </a:ln>
          </p:spPr>
          <p:txBody>
            <a:bodyPr vert="horz" wrap="square" lIns="91440" tIns="45720" rIns="91440" bIns="45720" numCol="1" anchor="t" anchorCtr="0" compatLnSpc="1"/>
            <a:lstStyle/>
            <a:p>
              <a:endParaRPr lang="en-US">
                <a:solidFill>
                  <a:prstClr val="black"/>
                </a:solidFill>
              </a:endParaRPr>
            </a:p>
          </p:txBody>
        </p:sp>
      </p:grpSp>
      <p:sp>
        <p:nvSpPr>
          <p:cNvPr id="1048893" name="椭圆 89"/>
          <p:cNvSpPr/>
          <p:nvPr/>
        </p:nvSpPr>
        <p:spPr>
          <a:xfrm>
            <a:off x="7331432" y="1720384"/>
            <a:ext cx="634103" cy="634102"/>
          </a:xfrm>
          <a:prstGeom prst="ellipse">
            <a:avLst/>
          </a:prstGeom>
          <a:solidFill>
            <a:schemeClr val="bg1">
              <a:lumMod val="95000"/>
            </a:schemeClr>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grpSp>
        <p:nvGrpSpPr>
          <p:cNvPr id="116" name="组合 90"/>
          <p:cNvGrpSpPr/>
          <p:nvPr/>
        </p:nvGrpSpPr>
        <p:grpSpPr>
          <a:xfrm>
            <a:off x="7553806" y="1917863"/>
            <a:ext cx="189354" cy="239145"/>
            <a:chOff x="7323138" y="376238"/>
            <a:chExt cx="398462" cy="503238"/>
          </a:xfrm>
          <a:solidFill>
            <a:srgbClr val="405665"/>
          </a:solidFill>
        </p:grpSpPr>
        <p:sp>
          <p:nvSpPr>
            <p:cNvPr id="1048894" name="Freeform 263"/>
            <p:cNvSpPr/>
            <p:nvPr/>
          </p:nvSpPr>
          <p:spPr bwMode="auto">
            <a:xfrm>
              <a:off x="7562850" y="530226"/>
              <a:ext cx="158750" cy="134938"/>
            </a:xfrm>
            <a:custGeom>
              <a:avLst/>
              <a:gdLst>
                <a:gd name="T0" fmla="*/ 33 w 42"/>
                <a:gd name="T1" fmla="*/ 0 h 36"/>
                <a:gd name="T2" fmla="*/ 0 w 42"/>
                <a:gd name="T3" fmla="*/ 0 h 36"/>
                <a:gd name="T4" fmla="*/ 0 w 42"/>
                <a:gd name="T5" fmla="*/ 36 h 36"/>
                <a:gd name="T6" fmla="*/ 42 w 42"/>
                <a:gd name="T7" fmla="*/ 36 h 36"/>
                <a:gd name="T8" fmla="*/ 42 w 42"/>
                <a:gd name="T9" fmla="*/ 10 h 36"/>
                <a:gd name="T10" fmla="*/ 33 w 42"/>
                <a:gd name="T11" fmla="*/ 0 h 36"/>
              </a:gdLst>
              <a:ahLst/>
              <a:cxnLst>
                <a:cxn ang="0">
                  <a:pos x="T0" y="T1"/>
                </a:cxn>
                <a:cxn ang="0">
                  <a:pos x="T2" y="T3"/>
                </a:cxn>
                <a:cxn ang="0">
                  <a:pos x="T4" y="T5"/>
                </a:cxn>
                <a:cxn ang="0">
                  <a:pos x="T6" y="T7"/>
                </a:cxn>
                <a:cxn ang="0">
                  <a:pos x="T8" y="T9"/>
                </a:cxn>
                <a:cxn ang="0">
                  <a:pos x="T10" y="T11"/>
                </a:cxn>
              </a:cxnLst>
              <a:rect l="0" t="0" r="r" b="b"/>
              <a:pathLst>
                <a:path w="42" h="36">
                  <a:moveTo>
                    <a:pt x="33" y="0"/>
                  </a:moveTo>
                  <a:cubicBezTo>
                    <a:pt x="0" y="0"/>
                    <a:pt x="0" y="0"/>
                    <a:pt x="0" y="0"/>
                  </a:cubicBezTo>
                  <a:cubicBezTo>
                    <a:pt x="0" y="36"/>
                    <a:pt x="0" y="36"/>
                    <a:pt x="0" y="36"/>
                  </a:cubicBezTo>
                  <a:cubicBezTo>
                    <a:pt x="42" y="36"/>
                    <a:pt x="42" y="36"/>
                    <a:pt x="42" y="36"/>
                  </a:cubicBezTo>
                  <a:cubicBezTo>
                    <a:pt x="42" y="10"/>
                    <a:pt x="42" y="10"/>
                    <a:pt x="42" y="10"/>
                  </a:cubicBezTo>
                  <a:cubicBezTo>
                    <a:pt x="42" y="4"/>
                    <a:pt x="38" y="0"/>
                    <a:pt x="33" y="0"/>
                  </a:cubicBezTo>
                  <a:close/>
                </a:path>
              </a:pathLst>
            </a:custGeom>
            <a:grpFill/>
            <a:ln>
              <a:noFill/>
            </a:ln>
          </p:spPr>
          <p:txBody>
            <a:bodyPr vert="horz" wrap="square" lIns="91440" tIns="45720" rIns="91440" bIns="45720" numCol="1" anchor="t" anchorCtr="0" compatLnSpc="1"/>
            <a:lstStyle/>
            <a:p>
              <a:endParaRPr lang="en-US">
                <a:solidFill>
                  <a:prstClr val="black"/>
                </a:solidFill>
              </a:endParaRPr>
            </a:p>
          </p:txBody>
        </p:sp>
        <p:sp>
          <p:nvSpPr>
            <p:cNvPr id="1048895" name="Freeform 264"/>
            <p:cNvSpPr/>
            <p:nvPr/>
          </p:nvSpPr>
          <p:spPr bwMode="auto">
            <a:xfrm>
              <a:off x="7323138" y="530226"/>
              <a:ext cx="157163" cy="134938"/>
            </a:xfrm>
            <a:custGeom>
              <a:avLst/>
              <a:gdLst>
                <a:gd name="T0" fmla="*/ 0 w 42"/>
                <a:gd name="T1" fmla="*/ 10 h 36"/>
                <a:gd name="T2" fmla="*/ 0 w 42"/>
                <a:gd name="T3" fmla="*/ 36 h 36"/>
                <a:gd name="T4" fmla="*/ 42 w 42"/>
                <a:gd name="T5" fmla="*/ 36 h 36"/>
                <a:gd name="T6" fmla="*/ 42 w 42"/>
                <a:gd name="T7" fmla="*/ 0 h 36"/>
                <a:gd name="T8" fmla="*/ 9 w 42"/>
                <a:gd name="T9" fmla="*/ 0 h 36"/>
                <a:gd name="T10" fmla="*/ 0 w 42"/>
                <a:gd name="T11" fmla="*/ 10 h 36"/>
              </a:gdLst>
              <a:ahLst/>
              <a:cxnLst>
                <a:cxn ang="0">
                  <a:pos x="T0" y="T1"/>
                </a:cxn>
                <a:cxn ang="0">
                  <a:pos x="T2" y="T3"/>
                </a:cxn>
                <a:cxn ang="0">
                  <a:pos x="T4" y="T5"/>
                </a:cxn>
                <a:cxn ang="0">
                  <a:pos x="T6" y="T7"/>
                </a:cxn>
                <a:cxn ang="0">
                  <a:pos x="T8" y="T9"/>
                </a:cxn>
                <a:cxn ang="0">
                  <a:pos x="T10" y="T11"/>
                </a:cxn>
              </a:cxnLst>
              <a:rect l="0" t="0" r="r" b="b"/>
              <a:pathLst>
                <a:path w="42" h="36">
                  <a:moveTo>
                    <a:pt x="0" y="10"/>
                  </a:moveTo>
                  <a:cubicBezTo>
                    <a:pt x="0" y="36"/>
                    <a:pt x="0" y="36"/>
                    <a:pt x="0" y="36"/>
                  </a:cubicBezTo>
                  <a:cubicBezTo>
                    <a:pt x="42" y="36"/>
                    <a:pt x="42" y="36"/>
                    <a:pt x="42" y="36"/>
                  </a:cubicBezTo>
                  <a:cubicBezTo>
                    <a:pt x="42" y="0"/>
                    <a:pt x="42" y="0"/>
                    <a:pt x="42" y="0"/>
                  </a:cubicBezTo>
                  <a:cubicBezTo>
                    <a:pt x="9" y="0"/>
                    <a:pt x="9" y="0"/>
                    <a:pt x="9" y="0"/>
                  </a:cubicBezTo>
                  <a:cubicBezTo>
                    <a:pt x="4" y="0"/>
                    <a:pt x="0" y="4"/>
                    <a:pt x="0" y="10"/>
                  </a:cubicBezTo>
                  <a:close/>
                </a:path>
              </a:pathLst>
            </a:custGeom>
            <a:grpFill/>
            <a:ln>
              <a:noFill/>
            </a:ln>
          </p:spPr>
          <p:txBody>
            <a:bodyPr vert="horz" wrap="square" lIns="91440" tIns="45720" rIns="91440" bIns="45720" numCol="1" anchor="t" anchorCtr="0" compatLnSpc="1"/>
            <a:lstStyle/>
            <a:p>
              <a:endParaRPr lang="en-US">
                <a:solidFill>
                  <a:prstClr val="black"/>
                </a:solidFill>
              </a:endParaRPr>
            </a:p>
          </p:txBody>
        </p:sp>
        <p:sp>
          <p:nvSpPr>
            <p:cNvPr id="1048896" name="Freeform 265"/>
            <p:cNvSpPr/>
            <p:nvPr/>
          </p:nvSpPr>
          <p:spPr bwMode="auto">
            <a:xfrm>
              <a:off x="7562850" y="744538"/>
              <a:ext cx="158750" cy="134938"/>
            </a:xfrm>
            <a:custGeom>
              <a:avLst/>
              <a:gdLst>
                <a:gd name="T0" fmla="*/ 0 w 42"/>
                <a:gd name="T1" fmla="*/ 36 h 36"/>
                <a:gd name="T2" fmla="*/ 33 w 42"/>
                <a:gd name="T3" fmla="*/ 36 h 36"/>
                <a:gd name="T4" fmla="*/ 42 w 42"/>
                <a:gd name="T5" fmla="*/ 27 h 36"/>
                <a:gd name="T6" fmla="*/ 42 w 42"/>
                <a:gd name="T7" fmla="*/ 0 h 36"/>
                <a:gd name="T8" fmla="*/ 0 w 42"/>
                <a:gd name="T9" fmla="*/ 0 h 36"/>
                <a:gd name="T10" fmla="*/ 0 w 42"/>
                <a:gd name="T11" fmla="*/ 36 h 36"/>
              </a:gdLst>
              <a:ahLst/>
              <a:cxnLst>
                <a:cxn ang="0">
                  <a:pos x="T0" y="T1"/>
                </a:cxn>
                <a:cxn ang="0">
                  <a:pos x="T2" y="T3"/>
                </a:cxn>
                <a:cxn ang="0">
                  <a:pos x="T4" y="T5"/>
                </a:cxn>
                <a:cxn ang="0">
                  <a:pos x="T6" y="T7"/>
                </a:cxn>
                <a:cxn ang="0">
                  <a:pos x="T8" y="T9"/>
                </a:cxn>
                <a:cxn ang="0">
                  <a:pos x="T10" y="T11"/>
                </a:cxn>
              </a:cxnLst>
              <a:rect l="0" t="0" r="r" b="b"/>
              <a:pathLst>
                <a:path w="42" h="36">
                  <a:moveTo>
                    <a:pt x="0" y="36"/>
                  </a:moveTo>
                  <a:cubicBezTo>
                    <a:pt x="33" y="36"/>
                    <a:pt x="33" y="36"/>
                    <a:pt x="33" y="36"/>
                  </a:cubicBezTo>
                  <a:cubicBezTo>
                    <a:pt x="38" y="36"/>
                    <a:pt x="42" y="32"/>
                    <a:pt x="42" y="27"/>
                  </a:cubicBezTo>
                  <a:cubicBezTo>
                    <a:pt x="42" y="0"/>
                    <a:pt x="42" y="0"/>
                    <a:pt x="42" y="0"/>
                  </a:cubicBezTo>
                  <a:cubicBezTo>
                    <a:pt x="0" y="0"/>
                    <a:pt x="0" y="0"/>
                    <a:pt x="0" y="0"/>
                  </a:cubicBezTo>
                  <a:lnTo>
                    <a:pt x="0" y="36"/>
                  </a:lnTo>
                  <a:close/>
                </a:path>
              </a:pathLst>
            </a:custGeom>
            <a:grpFill/>
            <a:ln>
              <a:noFill/>
            </a:ln>
          </p:spPr>
          <p:txBody>
            <a:bodyPr vert="horz" wrap="square" lIns="91440" tIns="45720" rIns="91440" bIns="45720" numCol="1" anchor="t" anchorCtr="0" compatLnSpc="1"/>
            <a:lstStyle/>
            <a:p>
              <a:endParaRPr lang="en-US">
                <a:solidFill>
                  <a:prstClr val="black"/>
                </a:solidFill>
              </a:endParaRPr>
            </a:p>
          </p:txBody>
        </p:sp>
        <p:sp>
          <p:nvSpPr>
            <p:cNvPr id="1048897" name="Freeform 266"/>
            <p:cNvSpPr/>
            <p:nvPr/>
          </p:nvSpPr>
          <p:spPr bwMode="auto">
            <a:xfrm>
              <a:off x="7323138" y="744538"/>
              <a:ext cx="157163" cy="134938"/>
            </a:xfrm>
            <a:custGeom>
              <a:avLst/>
              <a:gdLst>
                <a:gd name="T0" fmla="*/ 0 w 42"/>
                <a:gd name="T1" fmla="*/ 27 h 36"/>
                <a:gd name="T2" fmla="*/ 9 w 42"/>
                <a:gd name="T3" fmla="*/ 36 h 36"/>
                <a:gd name="T4" fmla="*/ 42 w 42"/>
                <a:gd name="T5" fmla="*/ 36 h 36"/>
                <a:gd name="T6" fmla="*/ 42 w 42"/>
                <a:gd name="T7" fmla="*/ 0 h 36"/>
                <a:gd name="T8" fmla="*/ 0 w 42"/>
                <a:gd name="T9" fmla="*/ 0 h 36"/>
                <a:gd name="T10" fmla="*/ 0 w 42"/>
                <a:gd name="T11" fmla="*/ 27 h 36"/>
              </a:gdLst>
              <a:ahLst/>
              <a:cxnLst>
                <a:cxn ang="0">
                  <a:pos x="T0" y="T1"/>
                </a:cxn>
                <a:cxn ang="0">
                  <a:pos x="T2" y="T3"/>
                </a:cxn>
                <a:cxn ang="0">
                  <a:pos x="T4" y="T5"/>
                </a:cxn>
                <a:cxn ang="0">
                  <a:pos x="T6" y="T7"/>
                </a:cxn>
                <a:cxn ang="0">
                  <a:pos x="T8" y="T9"/>
                </a:cxn>
                <a:cxn ang="0">
                  <a:pos x="T10" y="T11"/>
                </a:cxn>
              </a:cxnLst>
              <a:rect l="0" t="0" r="r" b="b"/>
              <a:pathLst>
                <a:path w="42" h="36">
                  <a:moveTo>
                    <a:pt x="0" y="27"/>
                  </a:moveTo>
                  <a:cubicBezTo>
                    <a:pt x="0" y="32"/>
                    <a:pt x="4" y="36"/>
                    <a:pt x="9" y="36"/>
                  </a:cubicBezTo>
                  <a:cubicBezTo>
                    <a:pt x="42" y="36"/>
                    <a:pt x="42" y="36"/>
                    <a:pt x="42" y="36"/>
                  </a:cubicBezTo>
                  <a:cubicBezTo>
                    <a:pt x="42" y="0"/>
                    <a:pt x="42" y="0"/>
                    <a:pt x="42" y="0"/>
                  </a:cubicBezTo>
                  <a:cubicBezTo>
                    <a:pt x="0" y="0"/>
                    <a:pt x="0" y="0"/>
                    <a:pt x="0" y="0"/>
                  </a:cubicBezTo>
                  <a:lnTo>
                    <a:pt x="0" y="27"/>
                  </a:lnTo>
                  <a:close/>
                </a:path>
              </a:pathLst>
            </a:custGeom>
            <a:grpFill/>
            <a:ln>
              <a:noFill/>
            </a:ln>
          </p:spPr>
          <p:txBody>
            <a:bodyPr vert="horz" wrap="square" lIns="91440" tIns="45720" rIns="91440" bIns="45720" numCol="1" anchor="t" anchorCtr="0" compatLnSpc="1"/>
            <a:lstStyle/>
            <a:p>
              <a:endParaRPr lang="en-US">
                <a:solidFill>
                  <a:prstClr val="black"/>
                </a:solidFill>
              </a:endParaRPr>
            </a:p>
          </p:txBody>
        </p:sp>
        <p:sp>
          <p:nvSpPr>
            <p:cNvPr id="1048898" name="Freeform 267"/>
            <p:cNvSpPr>
              <a:spLocks noEditPoints="1"/>
            </p:cNvSpPr>
            <p:nvPr/>
          </p:nvSpPr>
          <p:spPr bwMode="auto">
            <a:xfrm>
              <a:off x="7342188" y="376238"/>
              <a:ext cx="360363" cy="142875"/>
            </a:xfrm>
            <a:custGeom>
              <a:avLst/>
              <a:gdLst>
                <a:gd name="T0" fmla="*/ 53 w 96"/>
                <a:gd name="T1" fmla="*/ 35 h 38"/>
                <a:gd name="T2" fmla="*/ 67 w 96"/>
                <a:gd name="T3" fmla="*/ 38 h 38"/>
                <a:gd name="T4" fmla="*/ 84 w 96"/>
                <a:gd name="T5" fmla="*/ 35 h 38"/>
                <a:gd name="T6" fmla="*/ 95 w 96"/>
                <a:gd name="T7" fmla="*/ 17 h 38"/>
                <a:gd name="T8" fmla="*/ 79 w 96"/>
                <a:gd name="T9" fmla="*/ 2 h 38"/>
                <a:gd name="T10" fmla="*/ 74 w 96"/>
                <a:gd name="T11" fmla="*/ 3 h 38"/>
                <a:gd name="T12" fmla="*/ 55 w 96"/>
                <a:gd name="T13" fmla="*/ 13 h 38"/>
                <a:gd name="T14" fmla="*/ 50 w 96"/>
                <a:gd name="T15" fmla="*/ 19 h 38"/>
                <a:gd name="T16" fmla="*/ 48 w 96"/>
                <a:gd name="T17" fmla="*/ 19 h 38"/>
                <a:gd name="T18" fmla="*/ 46 w 96"/>
                <a:gd name="T19" fmla="*/ 19 h 38"/>
                <a:gd name="T20" fmla="*/ 41 w 96"/>
                <a:gd name="T21" fmla="*/ 13 h 38"/>
                <a:gd name="T22" fmla="*/ 22 w 96"/>
                <a:gd name="T23" fmla="*/ 3 h 38"/>
                <a:gd name="T24" fmla="*/ 1 w 96"/>
                <a:gd name="T25" fmla="*/ 17 h 38"/>
                <a:gd name="T26" fmla="*/ 12 w 96"/>
                <a:gd name="T27" fmla="*/ 35 h 38"/>
                <a:gd name="T28" fmla="*/ 29 w 96"/>
                <a:gd name="T29" fmla="*/ 38 h 38"/>
                <a:gd name="T30" fmla="*/ 43 w 96"/>
                <a:gd name="T31" fmla="*/ 35 h 38"/>
                <a:gd name="T32" fmla="*/ 48 w 96"/>
                <a:gd name="T33" fmla="*/ 36 h 38"/>
                <a:gd name="T34" fmla="*/ 53 w 96"/>
                <a:gd name="T35" fmla="*/ 35 h 38"/>
                <a:gd name="T36" fmla="*/ 77 w 96"/>
                <a:gd name="T37" fmla="*/ 13 h 38"/>
                <a:gd name="T38" fmla="*/ 79 w 96"/>
                <a:gd name="T39" fmla="*/ 13 h 38"/>
                <a:gd name="T40" fmla="*/ 84 w 96"/>
                <a:gd name="T41" fmla="*/ 19 h 38"/>
                <a:gd name="T42" fmla="*/ 80 w 96"/>
                <a:gd name="T43" fmla="*/ 25 h 38"/>
                <a:gd name="T44" fmla="*/ 67 w 96"/>
                <a:gd name="T45" fmla="*/ 27 h 38"/>
                <a:gd name="T46" fmla="*/ 58 w 96"/>
                <a:gd name="T47" fmla="*/ 25 h 38"/>
                <a:gd name="T48" fmla="*/ 77 w 96"/>
                <a:gd name="T49" fmla="*/ 13 h 38"/>
                <a:gd name="T50" fmla="*/ 29 w 96"/>
                <a:gd name="T51" fmla="*/ 27 h 38"/>
                <a:gd name="T52" fmla="*/ 15 w 96"/>
                <a:gd name="T53" fmla="*/ 25 h 38"/>
                <a:gd name="T54" fmla="*/ 12 w 96"/>
                <a:gd name="T55" fmla="*/ 19 h 38"/>
                <a:gd name="T56" fmla="*/ 17 w 96"/>
                <a:gd name="T57" fmla="*/ 13 h 38"/>
                <a:gd name="T58" fmla="*/ 19 w 96"/>
                <a:gd name="T59" fmla="*/ 13 h 38"/>
                <a:gd name="T60" fmla="*/ 37 w 96"/>
                <a:gd name="T61" fmla="*/ 25 h 38"/>
                <a:gd name="T62" fmla="*/ 29 w 96"/>
                <a:gd name="T63" fmla="*/ 2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38">
                  <a:moveTo>
                    <a:pt x="53" y="35"/>
                  </a:moveTo>
                  <a:cubicBezTo>
                    <a:pt x="56" y="37"/>
                    <a:pt x="61" y="38"/>
                    <a:pt x="67" y="38"/>
                  </a:cubicBezTo>
                  <a:cubicBezTo>
                    <a:pt x="72" y="38"/>
                    <a:pt x="78" y="37"/>
                    <a:pt x="84" y="35"/>
                  </a:cubicBezTo>
                  <a:cubicBezTo>
                    <a:pt x="91" y="33"/>
                    <a:pt x="96" y="25"/>
                    <a:pt x="95" y="17"/>
                  </a:cubicBezTo>
                  <a:cubicBezTo>
                    <a:pt x="93" y="9"/>
                    <a:pt x="87" y="2"/>
                    <a:pt x="79" y="2"/>
                  </a:cubicBezTo>
                  <a:cubicBezTo>
                    <a:pt x="77" y="2"/>
                    <a:pt x="75" y="3"/>
                    <a:pt x="74" y="3"/>
                  </a:cubicBezTo>
                  <a:cubicBezTo>
                    <a:pt x="66" y="6"/>
                    <a:pt x="60" y="9"/>
                    <a:pt x="55" y="13"/>
                  </a:cubicBezTo>
                  <a:cubicBezTo>
                    <a:pt x="52" y="15"/>
                    <a:pt x="51" y="17"/>
                    <a:pt x="50" y="19"/>
                  </a:cubicBezTo>
                  <a:cubicBezTo>
                    <a:pt x="49" y="19"/>
                    <a:pt x="49" y="19"/>
                    <a:pt x="48" y="19"/>
                  </a:cubicBezTo>
                  <a:cubicBezTo>
                    <a:pt x="47" y="19"/>
                    <a:pt x="47" y="19"/>
                    <a:pt x="46" y="19"/>
                  </a:cubicBezTo>
                  <a:cubicBezTo>
                    <a:pt x="45" y="17"/>
                    <a:pt x="43" y="15"/>
                    <a:pt x="41" y="13"/>
                  </a:cubicBezTo>
                  <a:cubicBezTo>
                    <a:pt x="36" y="9"/>
                    <a:pt x="30" y="6"/>
                    <a:pt x="22" y="3"/>
                  </a:cubicBezTo>
                  <a:cubicBezTo>
                    <a:pt x="12" y="0"/>
                    <a:pt x="3" y="7"/>
                    <a:pt x="1" y="17"/>
                  </a:cubicBezTo>
                  <a:cubicBezTo>
                    <a:pt x="0" y="25"/>
                    <a:pt x="4" y="33"/>
                    <a:pt x="12" y="35"/>
                  </a:cubicBezTo>
                  <a:cubicBezTo>
                    <a:pt x="18" y="37"/>
                    <a:pt x="24" y="38"/>
                    <a:pt x="29" y="38"/>
                  </a:cubicBezTo>
                  <a:cubicBezTo>
                    <a:pt x="35" y="38"/>
                    <a:pt x="39" y="37"/>
                    <a:pt x="43" y="35"/>
                  </a:cubicBezTo>
                  <a:cubicBezTo>
                    <a:pt x="44" y="36"/>
                    <a:pt x="46" y="36"/>
                    <a:pt x="48" y="36"/>
                  </a:cubicBezTo>
                  <a:cubicBezTo>
                    <a:pt x="50" y="36"/>
                    <a:pt x="52" y="36"/>
                    <a:pt x="53" y="35"/>
                  </a:cubicBezTo>
                  <a:close/>
                  <a:moveTo>
                    <a:pt x="77" y="13"/>
                  </a:moveTo>
                  <a:cubicBezTo>
                    <a:pt x="77" y="13"/>
                    <a:pt x="78" y="13"/>
                    <a:pt x="79" y="13"/>
                  </a:cubicBezTo>
                  <a:cubicBezTo>
                    <a:pt x="82" y="13"/>
                    <a:pt x="84" y="16"/>
                    <a:pt x="84" y="19"/>
                  </a:cubicBezTo>
                  <a:cubicBezTo>
                    <a:pt x="85" y="21"/>
                    <a:pt x="84" y="24"/>
                    <a:pt x="80" y="25"/>
                  </a:cubicBezTo>
                  <a:cubicBezTo>
                    <a:pt x="76" y="27"/>
                    <a:pt x="71" y="27"/>
                    <a:pt x="67" y="27"/>
                  </a:cubicBezTo>
                  <a:cubicBezTo>
                    <a:pt x="61" y="27"/>
                    <a:pt x="59" y="26"/>
                    <a:pt x="58" y="25"/>
                  </a:cubicBezTo>
                  <a:cubicBezTo>
                    <a:pt x="58" y="24"/>
                    <a:pt x="64" y="17"/>
                    <a:pt x="77" y="13"/>
                  </a:cubicBezTo>
                  <a:close/>
                  <a:moveTo>
                    <a:pt x="29" y="27"/>
                  </a:moveTo>
                  <a:cubicBezTo>
                    <a:pt x="25" y="27"/>
                    <a:pt x="20" y="27"/>
                    <a:pt x="15" y="25"/>
                  </a:cubicBezTo>
                  <a:cubicBezTo>
                    <a:pt x="11" y="24"/>
                    <a:pt x="11" y="21"/>
                    <a:pt x="12" y="19"/>
                  </a:cubicBezTo>
                  <a:cubicBezTo>
                    <a:pt x="12" y="16"/>
                    <a:pt x="14" y="13"/>
                    <a:pt x="17" y="13"/>
                  </a:cubicBezTo>
                  <a:cubicBezTo>
                    <a:pt x="18" y="13"/>
                    <a:pt x="18" y="13"/>
                    <a:pt x="19" y="13"/>
                  </a:cubicBezTo>
                  <a:cubicBezTo>
                    <a:pt x="32" y="17"/>
                    <a:pt x="38" y="24"/>
                    <a:pt x="37" y="25"/>
                  </a:cubicBezTo>
                  <a:cubicBezTo>
                    <a:pt x="37" y="26"/>
                    <a:pt x="35" y="27"/>
                    <a:pt x="29" y="27"/>
                  </a:cubicBezTo>
                  <a:close/>
                </a:path>
              </a:pathLst>
            </a:custGeom>
            <a:grpFill/>
            <a:ln>
              <a:noFill/>
            </a:ln>
          </p:spPr>
          <p:txBody>
            <a:bodyPr vert="horz" wrap="square" lIns="91440" tIns="45720" rIns="91440" bIns="45720" numCol="1" anchor="t" anchorCtr="0" compatLnSpc="1"/>
            <a:lstStyle/>
            <a:p>
              <a:endParaRPr lang="en-US">
                <a:solidFill>
                  <a:prstClr val="black"/>
                </a:solidFill>
              </a:endParaRPr>
            </a:p>
          </p:txBody>
        </p:sp>
      </p:grpSp>
      <p:sp>
        <p:nvSpPr>
          <p:cNvPr id="1048899" name="椭圆 97"/>
          <p:cNvSpPr/>
          <p:nvPr/>
        </p:nvSpPr>
        <p:spPr>
          <a:xfrm>
            <a:off x="7331432" y="3645024"/>
            <a:ext cx="634103" cy="634102"/>
          </a:xfrm>
          <a:prstGeom prst="ellipse">
            <a:avLst/>
          </a:prstGeom>
          <a:solidFill>
            <a:schemeClr val="bg1">
              <a:lumMod val="95000"/>
            </a:schemeClr>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1048900" name="Freeform 132"/>
          <p:cNvSpPr>
            <a:spLocks noEditPoints="1"/>
          </p:cNvSpPr>
          <p:nvPr/>
        </p:nvSpPr>
        <p:spPr bwMode="auto">
          <a:xfrm>
            <a:off x="7503460" y="3851474"/>
            <a:ext cx="290046" cy="249142"/>
          </a:xfrm>
          <a:custGeom>
            <a:avLst/>
            <a:gdLst>
              <a:gd name="T0" fmla="*/ 97 w 132"/>
              <a:gd name="T1" fmla="*/ 0 h 113"/>
              <a:gd name="T2" fmla="*/ 96 w 132"/>
              <a:gd name="T3" fmla="*/ 0 h 113"/>
              <a:gd name="T4" fmla="*/ 66 w 132"/>
              <a:gd name="T5" fmla="*/ 18 h 113"/>
              <a:gd name="T6" fmla="*/ 36 w 132"/>
              <a:gd name="T7" fmla="*/ 1 h 113"/>
              <a:gd name="T8" fmla="*/ 35 w 132"/>
              <a:gd name="T9" fmla="*/ 1 h 113"/>
              <a:gd name="T10" fmla="*/ 0 w 132"/>
              <a:gd name="T11" fmla="*/ 40 h 113"/>
              <a:gd name="T12" fmla="*/ 2 w 132"/>
              <a:gd name="T13" fmla="*/ 52 h 113"/>
              <a:gd name="T14" fmla="*/ 43 w 132"/>
              <a:gd name="T15" fmla="*/ 96 h 113"/>
              <a:gd name="T16" fmla="*/ 67 w 132"/>
              <a:gd name="T17" fmla="*/ 113 h 113"/>
              <a:gd name="T18" fmla="*/ 91 w 132"/>
              <a:gd name="T19" fmla="*/ 96 h 113"/>
              <a:gd name="T20" fmla="*/ 131 w 132"/>
              <a:gd name="T21" fmla="*/ 50 h 113"/>
              <a:gd name="T22" fmla="*/ 132 w 132"/>
              <a:gd name="T23" fmla="*/ 38 h 113"/>
              <a:gd name="T24" fmla="*/ 97 w 132"/>
              <a:gd name="T25" fmla="*/ 0 h 113"/>
              <a:gd name="T26" fmla="*/ 117 w 132"/>
              <a:gd name="T27" fmla="*/ 41 h 113"/>
              <a:gd name="T28" fmla="*/ 115 w 132"/>
              <a:gd name="T29" fmla="*/ 42 h 113"/>
              <a:gd name="T30" fmla="*/ 115 w 132"/>
              <a:gd name="T31" fmla="*/ 42 h 113"/>
              <a:gd name="T32" fmla="*/ 113 w 132"/>
              <a:gd name="T33" fmla="*/ 39 h 113"/>
              <a:gd name="T34" fmla="*/ 114 w 132"/>
              <a:gd name="T35" fmla="*/ 34 h 113"/>
              <a:gd name="T36" fmla="*/ 108 w 132"/>
              <a:gd name="T37" fmla="*/ 21 h 113"/>
              <a:gd name="T38" fmla="*/ 98 w 132"/>
              <a:gd name="T39" fmla="*/ 17 h 113"/>
              <a:gd name="T40" fmla="*/ 98 w 132"/>
              <a:gd name="T41" fmla="*/ 17 h 113"/>
              <a:gd name="T42" fmla="*/ 96 w 132"/>
              <a:gd name="T43" fmla="*/ 15 h 113"/>
              <a:gd name="T44" fmla="*/ 98 w 132"/>
              <a:gd name="T45" fmla="*/ 12 h 113"/>
              <a:gd name="T46" fmla="*/ 112 w 132"/>
              <a:gd name="T47" fmla="*/ 18 h 113"/>
              <a:gd name="T48" fmla="*/ 118 w 132"/>
              <a:gd name="T49" fmla="*/ 34 h 113"/>
              <a:gd name="T50" fmla="*/ 117 w 132"/>
              <a:gd name="T51" fmla="*/ 4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2" h="113">
                <a:moveTo>
                  <a:pt x="97" y="0"/>
                </a:moveTo>
                <a:cubicBezTo>
                  <a:pt x="97" y="0"/>
                  <a:pt x="96" y="0"/>
                  <a:pt x="96" y="0"/>
                </a:cubicBezTo>
                <a:cubicBezTo>
                  <a:pt x="83" y="1"/>
                  <a:pt x="72" y="8"/>
                  <a:pt x="66" y="18"/>
                </a:cubicBezTo>
                <a:cubicBezTo>
                  <a:pt x="60" y="8"/>
                  <a:pt x="48" y="1"/>
                  <a:pt x="36" y="1"/>
                </a:cubicBezTo>
                <a:cubicBezTo>
                  <a:pt x="36" y="1"/>
                  <a:pt x="35" y="1"/>
                  <a:pt x="35" y="1"/>
                </a:cubicBezTo>
                <a:cubicBezTo>
                  <a:pt x="16" y="1"/>
                  <a:pt x="0" y="19"/>
                  <a:pt x="0" y="40"/>
                </a:cubicBezTo>
                <a:cubicBezTo>
                  <a:pt x="0" y="44"/>
                  <a:pt x="1" y="48"/>
                  <a:pt x="2" y="52"/>
                </a:cubicBezTo>
                <a:cubicBezTo>
                  <a:pt x="5" y="64"/>
                  <a:pt x="25" y="82"/>
                  <a:pt x="43" y="96"/>
                </a:cubicBezTo>
                <a:cubicBezTo>
                  <a:pt x="52" y="103"/>
                  <a:pt x="67" y="113"/>
                  <a:pt x="67" y="113"/>
                </a:cubicBezTo>
                <a:cubicBezTo>
                  <a:pt x="74" y="109"/>
                  <a:pt x="82" y="103"/>
                  <a:pt x="91" y="96"/>
                </a:cubicBezTo>
                <a:cubicBezTo>
                  <a:pt x="109" y="81"/>
                  <a:pt x="128" y="63"/>
                  <a:pt x="131" y="50"/>
                </a:cubicBezTo>
                <a:cubicBezTo>
                  <a:pt x="132" y="47"/>
                  <a:pt x="132" y="43"/>
                  <a:pt x="132" y="38"/>
                </a:cubicBezTo>
                <a:cubicBezTo>
                  <a:pt x="132" y="17"/>
                  <a:pt x="116" y="0"/>
                  <a:pt x="97" y="0"/>
                </a:cubicBezTo>
                <a:close/>
                <a:moveTo>
                  <a:pt x="117" y="41"/>
                </a:moveTo>
                <a:cubicBezTo>
                  <a:pt x="117" y="41"/>
                  <a:pt x="116" y="42"/>
                  <a:pt x="115" y="42"/>
                </a:cubicBezTo>
                <a:cubicBezTo>
                  <a:pt x="115" y="42"/>
                  <a:pt x="115" y="42"/>
                  <a:pt x="115" y="42"/>
                </a:cubicBezTo>
                <a:cubicBezTo>
                  <a:pt x="113" y="42"/>
                  <a:pt x="113" y="40"/>
                  <a:pt x="113" y="39"/>
                </a:cubicBezTo>
                <a:cubicBezTo>
                  <a:pt x="114" y="38"/>
                  <a:pt x="114" y="36"/>
                  <a:pt x="114" y="34"/>
                </a:cubicBezTo>
                <a:cubicBezTo>
                  <a:pt x="114" y="29"/>
                  <a:pt x="112" y="24"/>
                  <a:pt x="108" y="21"/>
                </a:cubicBezTo>
                <a:cubicBezTo>
                  <a:pt x="106" y="18"/>
                  <a:pt x="102" y="17"/>
                  <a:pt x="98" y="17"/>
                </a:cubicBezTo>
                <a:cubicBezTo>
                  <a:pt x="98" y="17"/>
                  <a:pt x="98" y="17"/>
                  <a:pt x="98" y="17"/>
                </a:cubicBezTo>
                <a:cubicBezTo>
                  <a:pt x="97" y="17"/>
                  <a:pt x="96" y="16"/>
                  <a:pt x="96" y="15"/>
                </a:cubicBezTo>
                <a:cubicBezTo>
                  <a:pt x="96" y="13"/>
                  <a:pt x="96" y="12"/>
                  <a:pt x="98" y="12"/>
                </a:cubicBezTo>
                <a:cubicBezTo>
                  <a:pt x="103" y="12"/>
                  <a:pt x="108" y="14"/>
                  <a:pt x="112" y="18"/>
                </a:cubicBezTo>
                <a:cubicBezTo>
                  <a:pt x="116" y="22"/>
                  <a:pt x="118" y="28"/>
                  <a:pt x="118" y="34"/>
                </a:cubicBezTo>
                <a:cubicBezTo>
                  <a:pt x="118" y="36"/>
                  <a:pt x="118" y="38"/>
                  <a:pt x="117" y="41"/>
                </a:cubicBezTo>
                <a:close/>
              </a:path>
            </a:pathLst>
          </a:custGeom>
          <a:solidFill>
            <a:srgbClr val="405665"/>
          </a:solidFill>
          <a:ln>
            <a:noFill/>
          </a:ln>
        </p:spPr>
        <p:txBody>
          <a:bodyPr vert="horz" wrap="square" lIns="91440" tIns="45720" rIns="91440" bIns="45720" numCol="1" anchor="t" anchorCtr="0" compatLnSpc="1"/>
          <a:lstStyle/>
          <a:p>
            <a:endParaRPr lang="en-US">
              <a:solidFill>
                <a:prstClr val="black"/>
              </a:solidFill>
            </a:endParaRPr>
          </a:p>
        </p:txBody>
      </p:sp>
      <p:sp>
        <p:nvSpPr>
          <p:cNvPr id="1048901" name="矩形 12"/>
          <p:cNvSpPr/>
          <p:nvPr/>
        </p:nvSpPr>
        <p:spPr>
          <a:xfrm>
            <a:off x="8328660" y="4454208"/>
            <a:ext cx="3456305" cy="460375"/>
          </a:xfrm>
          <a:prstGeom prst="rect">
            <a:avLst/>
          </a:prstGeom>
        </p:spPr>
        <p:txBody>
          <a:bodyPr wrap="square" anchor="ctr">
            <a:spAutoFit/>
          </a:bodyPr>
          <a:lstStyle/>
          <a:p>
            <a:r>
              <a:rPr lang="zh-CN" altLang="en-US" sz="1200" dirty="0">
                <a:solidFill>
                  <a:prstClr val="white">
                    <a:lumMod val="50000"/>
                  </a:prstClr>
                </a:solidFill>
                <a:latin typeface="微软雅黑" panose="020B0503020204020204" pitchFamily="34" charset="-122"/>
                <a:ea typeface="微软雅黑" panose="020B0503020204020204" pitchFamily="34" charset="-122"/>
                <a:cs typeface="Segoe UI" panose="020B0502040204020203" pitchFamily="34" charset="0"/>
                <a:sym typeface="+mn-ea"/>
              </a:rPr>
              <a:t>等于回归平方和在总平方和所占比率，即相关系数的平方，其值越大拟合效果越好</a:t>
            </a:r>
            <a:endParaRPr sz="1200" dirty="0">
              <a:solidFill>
                <a:prstClr val="white">
                  <a:lumMod val="50000"/>
                </a:prstClr>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048902" name="矩形 67"/>
          <p:cNvSpPr/>
          <p:nvPr/>
        </p:nvSpPr>
        <p:spPr>
          <a:xfrm>
            <a:off x="3865245" y="3705225"/>
            <a:ext cx="3324860" cy="645160"/>
          </a:xfrm>
          <a:prstGeom prst="rect">
            <a:avLst/>
          </a:prstGeom>
        </p:spPr>
        <p:txBody>
          <a:bodyPr wrap="square">
            <a:spAutoFit/>
          </a:bodyPr>
          <a:lstStyle/>
          <a:p>
            <a:pPr algn="ctr"/>
            <a:r>
              <a:rPr lang="zh-CN" altLang="en-US" b="1" dirty="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MAPE，平均绝对百分比误差</a:t>
            </a:r>
            <a:endParaRPr lang="en-US" altLang="zh-CN" b="1" dirty="0">
              <a:solidFill>
                <a:schemeClr val="bg1"/>
              </a:solidFill>
              <a:effectLst>
                <a:outerShdw blurRad="38100" dist="19050" dir="2700000" algn="tl" rotWithShape="0">
                  <a:schemeClr val="dk1">
                    <a:alpha val="40000"/>
                  </a:schemeClr>
                </a:outerShdw>
              </a:effectLst>
            </a:endParaRPr>
          </a:p>
          <a:p>
            <a:pPr algn="ctr"/>
            <a:r>
              <a:rPr lang="zh-CN" altLang="en-US"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误差</a:t>
            </a:r>
            <a:endParaRPr lang="zh-CN" altLang="en-US"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48903" name="矩形 71"/>
          <p:cNvSpPr/>
          <p:nvPr/>
        </p:nvSpPr>
        <p:spPr>
          <a:xfrm>
            <a:off x="5030886" y="4339270"/>
            <a:ext cx="1097280" cy="645160"/>
          </a:xfrm>
          <a:prstGeom prst="rect">
            <a:avLst/>
          </a:prstGeom>
        </p:spPr>
        <p:txBody>
          <a:bodyPr wrap="none">
            <a:spAutoFit/>
          </a:bodyPr>
          <a:lstStyle/>
          <a:p>
            <a:pPr algn="ctr"/>
            <a:r>
              <a:rPr lang="zh-CN" altLang="en-US" b="1" dirty="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测定系数</a:t>
            </a:r>
            <a:endParaRPr lang="zh-CN" altLang="en-US"/>
          </a:p>
          <a:p>
            <a:pPr algn="ctr"/>
            <a:endParaRPr lang="zh-CN" altLang="en-US"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48827"/>
                                        </p:tgtEl>
                                        <p:attrNameLst>
                                          <p:attrName>style.visibility</p:attrName>
                                        </p:attrNameLst>
                                      </p:cBhvr>
                                      <p:to>
                                        <p:strVal val="visible"/>
                                      </p:to>
                                    </p:set>
                                    <p:anim calcmode="lin" valueType="num">
                                      <p:cBhvr additive="base">
                                        <p:cTn id="7" dur="500" fill="hold"/>
                                        <p:tgtEl>
                                          <p:spTgt spid="1048827"/>
                                        </p:tgtEl>
                                        <p:attrNameLst>
                                          <p:attrName>ppt_x</p:attrName>
                                        </p:attrNameLst>
                                      </p:cBhvr>
                                      <p:tavLst>
                                        <p:tav tm="0">
                                          <p:val>
                                            <p:strVal val="#ppt_x"/>
                                          </p:val>
                                        </p:tav>
                                        <p:tav tm="100000">
                                          <p:val>
                                            <p:strVal val="#ppt_x"/>
                                          </p:val>
                                        </p:tav>
                                      </p:tavLst>
                                    </p:anim>
                                    <p:anim calcmode="lin" valueType="num">
                                      <p:cBhvr additive="base">
                                        <p:cTn id="8" dur="500" fill="hold"/>
                                        <p:tgtEl>
                                          <p:spTgt spid="104882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11"/>
                                        </p:tgtEl>
                                        <p:attrNameLst>
                                          <p:attrName>style.visibility</p:attrName>
                                        </p:attrNameLst>
                                      </p:cBhvr>
                                      <p:to>
                                        <p:strVal val="visible"/>
                                      </p:to>
                                    </p:set>
                                    <p:anim calcmode="lin" valueType="num">
                                      <p:cBhvr>
                                        <p:cTn id="12" dur="500" fill="hold"/>
                                        <p:tgtEl>
                                          <p:spTgt spid="111"/>
                                        </p:tgtEl>
                                        <p:attrNameLst>
                                          <p:attrName>ppt_w</p:attrName>
                                        </p:attrNameLst>
                                      </p:cBhvr>
                                      <p:tavLst>
                                        <p:tav tm="0">
                                          <p:val>
                                            <p:fltVal val="0"/>
                                          </p:val>
                                        </p:tav>
                                        <p:tav tm="100000">
                                          <p:val>
                                            <p:strVal val="#ppt_w"/>
                                          </p:val>
                                        </p:tav>
                                      </p:tavLst>
                                    </p:anim>
                                    <p:anim calcmode="lin" valueType="num">
                                      <p:cBhvr>
                                        <p:cTn id="13" dur="500" fill="hold"/>
                                        <p:tgtEl>
                                          <p:spTgt spid="111"/>
                                        </p:tgtEl>
                                        <p:attrNameLst>
                                          <p:attrName>ppt_h</p:attrName>
                                        </p:attrNameLst>
                                      </p:cBhvr>
                                      <p:tavLst>
                                        <p:tav tm="0">
                                          <p:val>
                                            <p:fltVal val="0"/>
                                          </p:val>
                                        </p:tav>
                                        <p:tav tm="100000">
                                          <p:val>
                                            <p:strVal val="#ppt_h"/>
                                          </p:val>
                                        </p:tav>
                                      </p:tavLst>
                                    </p:anim>
                                    <p:animEffect transition="in" filter="fade">
                                      <p:cBhvr>
                                        <p:cTn id="14" dur="500"/>
                                        <p:tgtEl>
                                          <p:spTgt spid="111"/>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048836"/>
                                        </p:tgtEl>
                                        <p:attrNameLst>
                                          <p:attrName>style.visibility</p:attrName>
                                        </p:attrNameLst>
                                      </p:cBhvr>
                                      <p:to>
                                        <p:strVal val="visible"/>
                                      </p:to>
                                    </p:set>
                                    <p:animEffect transition="in" filter="randombar(horizontal)">
                                      <p:cBhvr>
                                        <p:cTn id="17" dur="500"/>
                                        <p:tgtEl>
                                          <p:spTgt spid="1048836"/>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1048837"/>
                                        </p:tgtEl>
                                        <p:attrNameLst>
                                          <p:attrName>style.visibility</p:attrName>
                                        </p:attrNameLst>
                                      </p:cBhvr>
                                      <p:to>
                                        <p:strVal val="visible"/>
                                      </p:to>
                                    </p:set>
                                    <p:animEffect transition="in" filter="randombar(horizontal)">
                                      <p:cBhvr>
                                        <p:cTn id="20" dur="500"/>
                                        <p:tgtEl>
                                          <p:spTgt spid="1048837"/>
                                        </p:tgtEl>
                                      </p:cBhvr>
                                    </p:animEffect>
                                  </p:childTnLst>
                                </p:cTn>
                              </p:par>
                              <p:par>
                                <p:cTn id="21" presetID="14" presetClass="entr" presetSubtype="10" fill="hold" nodeType="withEffect">
                                  <p:stCondLst>
                                    <p:cond delay="0"/>
                                  </p:stCondLst>
                                  <p:childTnLst>
                                    <p:set>
                                      <p:cBhvr>
                                        <p:cTn id="22" dur="1" fill="hold">
                                          <p:stCondLst>
                                            <p:cond delay="0"/>
                                          </p:stCondLst>
                                        </p:cTn>
                                        <p:tgtEl>
                                          <p:spTgt spid="110"/>
                                        </p:tgtEl>
                                        <p:attrNameLst>
                                          <p:attrName>style.visibility</p:attrName>
                                        </p:attrNameLst>
                                      </p:cBhvr>
                                      <p:to>
                                        <p:strVal val="visible"/>
                                      </p:to>
                                    </p:set>
                                    <p:animEffect transition="in" filter="randombar(horizontal)">
                                      <p:cBhvr>
                                        <p:cTn id="23" dur="500"/>
                                        <p:tgtEl>
                                          <p:spTgt spid="110"/>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048843"/>
                                        </p:tgtEl>
                                        <p:attrNameLst>
                                          <p:attrName>style.visibility</p:attrName>
                                        </p:attrNameLst>
                                      </p:cBhvr>
                                      <p:to>
                                        <p:strVal val="visible"/>
                                      </p:to>
                                    </p:set>
                                    <p:animEffect transition="in" filter="randombar(horizontal)">
                                      <p:cBhvr>
                                        <p:cTn id="26" dur="500"/>
                                        <p:tgtEl>
                                          <p:spTgt spid="1048843"/>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1048876"/>
                                        </p:tgtEl>
                                        <p:attrNameLst>
                                          <p:attrName>style.visibility</p:attrName>
                                        </p:attrNameLst>
                                      </p:cBhvr>
                                      <p:to>
                                        <p:strVal val="visible"/>
                                      </p:to>
                                    </p:set>
                                    <p:animEffect transition="in" filter="randombar(horizontal)">
                                      <p:cBhvr>
                                        <p:cTn id="29" dur="500"/>
                                        <p:tgtEl>
                                          <p:spTgt spid="1048876"/>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048828"/>
                                        </p:tgtEl>
                                        <p:attrNameLst>
                                          <p:attrName>style.visibility</p:attrName>
                                        </p:attrNameLst>
                                      </p:cBhvr>
                                      <p:to>
                                        <p:strVal val="visible"/>
                                      </p:to>
                                    </p:set>
                                    <p:animEffect transition="in" filter="randombar(horizontal)">
                                      <p:cBhvr>
                                        <p:cTn id="32" dur="500"/>
                                        <p:tgtEl>
                                          <p:spTgt spid="1048828"/>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048829"/>
                                        </p:tgtEl>
                                        <p:attrNameLst>
                                          <p:attrName>style.visibility</p:attrName>
                                        </p:attrNameLst>
                                      </p:cBhvr>
                                      <p:to>
                                        <p:strVal val="visible"/>
                                      </p:to>
                                    </p:set>
                                    <p:animEffect transition="in" filter="randombar(horizontal)">
                                      <p:cBhvr>
                                        <p:cTn id="35" dur="500"/>
                                        <p:tgtEl>
                                          <p:spTgt spid="1048829"/>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1048830"/>
                                        </p:tgtEl>
                                        <p:attrNameLst>
                                          <p:attrName>style.visibility</p:attrName>
                                        </p:attrNameLst>
                                      </p:cBhvr>
                                      <p:to>
                                        <p:strVal val="visible"/>
                                      </p:to>
                                    </p:set>
                                    <p:animEffect transition="in" filter="randombar(horizontal)">
                                      <p:cBhvr>
                                        <p:cTn id="38" dur="500"/>
                                        <p:tgtEl>
                                          <p:spTgt spid="1048830"/>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1048873"/>
                                        </p:tgtEl>
                                        <p:attrNameLst>
                                          <p:attrName>style.visibility</p:attrName>
                                        </p:attrNameLst>
                                      </p:cBhvr>
                                      <p:to>
                                        <p:strVal val="visible"/>
                                      </p:to>
                                    </p:set>
                                    <p:animEffect transition="in" filter="randombar(horizontal)">
                                      <p:cBhvr>
                                        <p:cTn id="41" dur="500"/>
                                        <p:tgtEl>
                                          <p:spTgt spid="1048873"/>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1048877"/>
                                        </p:tgtEl>
                                        <p:attrNameLst>
                                          <p:attrName>style.visibility</p:attrName>
                                        </p:attrNameLst>
                                      </p:cBhvr>
                                      <p:to>
                                        <p:strVal val="visible"/>
                                      </p:to>
                                    </p:set>
                                    <p:animEffect transition="in" filter="randombar(horizontal)">
                                      <p:cBhvr>
                                        <p:cTn id="44" dur="500"/>
                                        <p:tgtEl>
                                          <p:spTgt spid="1048877"/>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1048831"/>
                                        </p:tgtEl>
                                        <p:attrNameLst>
                                          <p:attrName>style.visibility</p:attrName>
                                        </p:attrNameLst>
                                      </p:cBhvr>
                                      <p:to>
                                        <p:strVal val="visible"/>
                                      </p:to>
                                    </p:set>
                                    <p:animEffect transition="in" filter="randombar(horizontal)">
                                      <p:cBhvr>
                                        <p:cTn id="47" dur="500"/>
                                        <p:tgtEl>
                                          <p:spTgt spid="1048831"/>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1048832"/>
                                        </p:tgtEl>
                                        <p:attrNameLst>
                                          <p:attrName>style.visibility</p:attrName>
                                        </p:attrNameLst>
                                      </p:cBhvr>
                                      <p:to>
                                        <p:strVal val="visible"/>
                                      </p:to>
                                    </p:set>
                                    <p:animEffect transition="in" filter="randombar(horizontal)">
                                      <p:cBhvr>
                                        <p:cTn id="50" dur="500"/>
                                        <p:tgtEl>
                                          <p:spTgt spid="1048832"/>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1048833"/>
                                        </p:tgtEl>
                                        <p:attrNameLst>
                                          <p:attrName>style.visibility</p:attrName>
                                        </p:attrNameLst>
                                      </p:cBhvr>
                                      <p:to>
                                        <p:strVal val="visible"/>
                                      </p:to>
                                    </p:set>
                                    <p:animEffect transition="in" filter="randombar(horizontal)">
                                      <p:cBhvr>
                                        <p:cTn id="53" dur="500"/>
                                        <p:tgtEl>
                                          <p:spTgt spid="1048833"/>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1048874"/>
                                        </p:tgtEl>
                                        <p:attrNameLst>
                                          <p:attrName>style.visibility</p:attrName>
                                        </p:attrNameLst>
                                      </p:cBhvr>
                                      <p:to>
                                        <p:strVal val="visible"/>
                                      </p:to>
                                    </p:set>
                                    <p:animEffect transition="in" filter="randombar(horizontal)">
                                      <p:cBhvr>
                                        <p:cTn id="56" dur="500"/>
                                        <p:tgtEl>
                                          <p:spTgt spid="1048874"/>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1048878"/>
                                        </p:tgtEl>
                                        <p:attrNameLst>
                                          <p:attrName>style.visibility</p:attrName>
                                        </p:attrNameLst>
                                      </p:cBhvr>
                                      <p:to>
                                        <p:strVal val="visible"/>
                                      </p:to>
                                    </p:set>
                                    <p:animEffect transition="in" filter="randombar(horizontal)">
                                      <p:cBhvr>
                                        <p:cTn id="59" dur="500"/>
                                        <p:tgtEl>
                                          <p:spTgt spid="1048878"/>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1048834"/>
                                        </p:tgtEl>
                                        <p:attrNameLst>
                                          <p:attrName>style.visibility</p:attrName>
                                        </p:attrNameLst>
                                      </p:cBhvr>
                                      <p:to>
                                        <p:strVal val="visible"/>
                                      </p:to>
                                    </p:set>
                                    <p:animEffect transition="in" filter="randombar(horizontal)">
                                      <p:cBhvr>
                                        <p:cTn id="62" dur="500"/>
                                        <p:tgtEl>
                                          <p:spTgt spid="1048834"/>
                                        </p:tgtEl>
                                      </p:cBhvr>
                                    </p:animEffect>
                                  </p:childTnLst>
                                </p:cTn>
                              </p:par>
                              <p:par>
                                <p:cTn id="63" presetID="14" presetClass="entr" presetSubtype="10" fill="hold" grpId="0" nodeType="withEffect">
                                  <p:stCondLst>
                                    <p:cond delay="0"/>
                                  </p:stCondLst>
                                  <p:childTnLst>
                                    <p:set>
                                      <p:cBhvr>
                                        <p:cTn id="64" dur="1" fill="hold">
                                          <p:stCondLst>
                                            <p:cond delay="0"/>
                                          </p:stCondLst>
                                        </p:cTn>
                                        <p:tgtEl>
                                          <p:spTgt spid="1048835"/>
                                        </p:tgtEl>
                                        <p:attrNameLst>
                                          <p:attrName>style.visibility</p:attrName>
                                        </p:attrNameLst>
                                      </p:cBhvr>
                                      <p:to>
                                        <p:strVal val="visible"/>
                                      </p:to>
                                    </p:set>
                                    <p:animEffect transition="in" filter="randombar(horizontal)">
                                      <p:cBhvr>
                                        <p:cTn id="65" dur="500"/>
                                        <p:tgtEl>
                                          <p:spTgt spid="1048835"/>
                                        </p:tgtEl>
                                      </p:cBhvr>
                                    </p:animEffect>
                                  </p:childTnLst>
                                </p:cTn>
                              </p:par>
                              <p:par>
                                <p:cTn id="66" presetID="14" presetClass="entr" presetSubtype="10" fill="hold" grpId="0" nodeType="withEffect">
                                  <p:stCondLst>
                                    <p:cond delay="0"/>
                                  </p:stCondLst>
                                  <p:childTnLst>
                                    <p:set>
                                      <p:cBhvr>
                                        <p:cTn id="67" dur="1" fill="hold">
                                          <p:stCondLst>
                                            <p:cond delay="0"/>
                                          </p:stCondLst>
                                        </p:cTn>
                                        <p:tgtEl>
                                          <p:spTgt spid="1048875"/>
                                        </p:tgtEl>
                                        <p:attrNameLst>
                                          <p:attrName>style.visibility</p:attrName>
                                        </p:attrNameLst>
                                      </p:cBhvr>
                                      <p:to>
                                        <p:strVal val="visible"/>
                                      </p:to>
                                    </p:set>
                                    <p:animEffect transition="in" filter="randombar(horizontal)">
                                      <p:cBhvr>
                                        <p:cTn id="68" dur="500"/>
                                        <p:tgtEl>
                                          <p:spTgt spid="1048875"/>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1048879"/>
                                        </p:tgtEl>
                                        <p:attrNameLst>
                                          <p:attrName>style.visibility</p:attrName>
                                        </p:attrNameLst>
                                      </p:cBhvr>
                                      <p:to>
                                        <p:strVal val="visible"/>
                                      </p:to>
                                    </p:set>
                                    <p:animEffect transition="in" filter="randombar(horizontal)">
                                      <p:cBhvr>
                                        <p:cTn id="71" dur="500"/>
                                        <p:tgtEl>
                                          <p:spTgt spid="1048879"/>
                                        </p:tgtEl>
                                      </p:cBhvr>
                                    </p:animEffect>
                                  </p:childTnLst>
                                </p:cTn>
                              </p:par>
                            </p:childTnLst>
                          </p:cTn>
                        </p:par>
                        <p:par>
                          <p:cTn id="72" fill="hold">
                            <p:stCondLst>
                              <p:cond delay="1000"/>
                            </p:stCondLst>
                            <p:childTnLst>
                              <p:par>
                                <p:cTn id="73" presetID="42" presetClass="entr" presetSubtype="0" fill="hold" grpId="0" nodeType="afterEffect">
                                  <p:stCondLst>
                                    <p:cond delay="0"/>
                                  </p:stCondLst>
                                  <p:childTnLst>
                                    <p:set>
                                      <p:cBhvr>
                                        <p:cTn id="74" dur="1" fill="hold">
                                          <p:stCondLst>
                                            <p:cond delay="0"/>
                                          </p:stCondLst>
                                        </p:cTn>
                                        <p:tgtEl>
                                          <p:spTgt spid="1048880"/>
                                        </p:tgtEl>
                                        <p:attrNameLst>
                                          <p:attrName>style.visibility</p:attrName>
                                        </p:attrNameLst>
                                      </p:cBhvr>
                                      <p:to>
                                        <p:strVal val="visible"/>
                                      </p:to>
                                    </p:set>
                                    <p:animEffect transition="in" filter="fade">
                                      <p:cBhvr>
                                        <p:cTn id="75" dur="1000"/>
                                        <p:tgtEl>
                                          <p:spTgt spid="1048880"/>
                                        </p:tgtEl>
                                      </p:cBhvr>
                                    </p:animEffect>
                                    <p:anim calcmode="lin" valueType="num">
                                      <p:cBhvr>
                                        <p:cTn id="76" dur="1000" fill="hold"/>
                                        <p:tgtEl>
                                          <p:spTgt spid="1048880"/>
                                        </p:tgtEl>
                                        <p:attrNameLst>
                                          <p:attrName>ppt_x</p:attrName>
                                        </p:attrNameLst>
                                      </p:cBhvr>
                                      <p:tavLst>
                                        <p:tav tm="0">
                                          <p:val>
                                            <p:strVal val="#ppt_x"/>
                                          </p:val>
                                        </p:tav>
                                        <p:tav tm="100000">
                                          <p:val>
                                            <p:strVal val="#ppt_x"/>
                                          </p:val>
                                        </p:tav>
                                      </p:tavLst>
                                    </p:anim>
                                    <p:anim calcmode="lin" valueType="num">
                                      <p:cBhvr>
                                        <p:cTn id="77" dur="1000" fill="hold"/>
                                        <p:tgtEl>
                                          <p:spTgt spid="1048880"/>
                                        </p:tgtEl>
                                        <p:attrNameLst>
                                          <p:attrName>ppt_y</p:attrName>
                                        </p:attrNameLst>
                                      </p:cBhvr>
                                      <p:tavLst>
                                        <p:tav tm="0">
                                          <p:val>
                                            <p:strVal val="#ppt_y+.1"/>
                                          </p:val>
                                        </p:tav>
                                        <p:tav tm="100000">
                                          <p:val>
                                            <p:strVal val="#ppt_y"/>
                                          </p:val>
                                        </p:tav>
                                      </p:tavLst>
                                    </p:anim>
                                  </p:childTnLst>
                                </p:cTn>
                              </p:par>
                            </p:childTnLst>
                          </p:cTn>
                        </p:par>
                        <p:par>
                          <p:cTn id="78" fill="hold">
                            <p:stCondLst>
                              <p:cond delay="2000"/>
                            </p:stCondLst>
                            <p:childTnLst>
                              <p:par>
                                <p:cTn id="79" presetID="42" presetClass="entr" presetSubtype="0" fill="hold" grpId="0" nodeType="afterEffect">
                                  <p:stCondLst>
                                    <p:cond delay="0"/>
                                  </p:stCondLst>
                                  <p:childTnLst>
                                    <p:set>
                                      <p:cBhvr>
                                        <p:cTn id="80" dur="1" fill="hold">
                                          <p:stCondLst>
                                            <p:cond delay="0"/>
                                          </p:stCondLst>
                                        </p:cTn>
                                        <p:tgtEl>
                                          <p:spTgt spid="1048881"/>
                                        </p:tgtEl>
                                        <p:attrNameLst>
                                          <p:attrName>style.visibility</p:attrName>
                                        </p:attrNameLst>
                                      </p:cBhvr>
                                      <p:to>
                                        <p:strVal val="visible"/>
                                      </p:to>
                                    </p:set>
                                    <p:animEffect transition="in" filter="fade">
                                      <p:cBhvr>
                                        <p:cTn id="81" dur="1000"/>
                                        <p:tgtEl>
                                          <p:spTgt spid="1048881"/>
                                        </p:tgtEl>
                                      </p:cBhvr>
                                    </p:animEffect>
                                    <p:anim calcmode="lin" valueType="num">
                                      <p:cBhvr>
                                        <p:cTn id="82" dur="1000" fill="hold"/>
                                        <p:tgtEl>
                                          <p:spTgt spid="1048881"/>
                                        </p:tgtEl>
                                        <p:attrNameLst>
                                          <p:attrName>ppt_x</p:attrName>
                                        </p:attrNameLst>
                                      </p:cBhvr>
                                      <p:tavLst>
                                        <p:tav tm="0">
                                          <p:val>
                                            <p:strVal val="#ppt_x"/>
                                          </p:val>
                                        </p:tav>
                                        <p:tav tm="100000">
                                          <p:val>
                                            <p:strVal val="#ppt_x"/>
                                          </p:val>
                                        </p:tav>
                                      </p:tavLst>
                                    </p:anim>
                                    <p:anim calcmode="lin" valueType="num">
                                      <p:cBhvr>
                                        <p:cTn id="83" dur="1000" fill="hold"/>
                                        <p:tgtEl>
                                          <p:spTgt spid="1048881"/>
                                        </p:tgtEl>
                                        <p:attrNameLst>
                                          <p:attrName>ppt_y</p:attrName>
                                        </p:attrNameLst>
                                      </p:cBhvr>
                                      <p:tavLst>
                                        <p:tav tm="0">
                                          <p:val>
                                            <p:strVal val="#ppt_y+.1"/>
                                          </p:val>
                                        </p:tav>
                                        <p:tav tm="100000">
                                          <p:val>
                                            <p:strVal val="#ppt_y"/>
                                          </p:val>
                                        </p:tav>
                                      </p:tavLst>
                                    </p:anim>
                                  </p:childTnLst>
                                </p:cTn>
                              </p:par>
                            </p:childTnLst>
                          </p:cTn>
                        </p:par>
                        <p:par>
                          <p:cTn id="84" fill="hold">
                            <p:stCondLst>
                              <p:cond delay="3000"/>
                            </p:stCondLst>
                            <p:childTnLst>
                              <p:par>
                                <p:cTn id="85" presetID="42" presetClass="entr" presetSubtype="0" fill="hold" grpId="0" nodeType="afterEffect">
                                  <p:stCondLst>
                                    <p:cond delay="0"/>
                                  </p:stCondLst>
                                  <p:childTnLst>
                                    <p:set>
                                      <p:cBhvr>
                                        <p:cTn id="86" dur="1" fill="hold">
                                          <p:stCondLst>
                                            <p:cond delay="0"/>
                                          </p:stCondLst>
                                        </p:cTn>
                                        <p:tgtEl>
                                          <p:spTgt spid="1048882"/>
                                        </p:tgtEl>
                                        <p:attrNameLst>
                                          <p:attrName>style.visibility</p:attrName>
                                        </p:attrNameLst>
                                      </p:cBhvr>
                                      <p:to>
                                        <p:strVal val="visible"/>
                                      </p:to>
                                    </p:set>
                                    <p:animEffect transition="in" filter="fade">
                                      <p:cBhvr>
                                        <p:cTn id="87" dur="1000"/>
                                        <p:tgtEl>
                                          <p:spTgt spid="1048882"/>
                                        </p:tgtEl>
                                      </p:cBhvr>
                                    </p:animEffect>
                                    <p:anim calcmode="lin" valueType="num">
                                      <p:cBhvr>
                                        <p:cTn id="88" dur="1000" fill="hold"/>
                                        <p:tgtEl>
                                          <p:spTgt spid="1048882"/>
                                        </p:tgtEl>
                                        <p:attrNameLst>
                                          <p:attrName>ppt_x</p:attrName>
                                        </p:attrNameLst>
                                      </p:cBhvr>
                                      <p:tavLst>
                                        <p:tav tm="0">
                                          <p:val>
                                            <p:strVal val="#ppt_x"/>
                                          </p:val>
                                        </p:tav>
                                        <p:tav tm="100000">
                                          <p:val>
                                            <p:strVal val="#ppt_x"/>
                                          </p:val>
                                        </p:tav>
                                      </p:tavLst>
                                    </p:anim>
                                    <p:anim calcmode="lin" valueType="num">
                                      <p:cBhvr>
                                        <p:cTn id="89" dur="1000" fill="hold"/>
                                        <p:tgtEl>
                                          <p:spTgt spid="1048882"/>
                                        </p:tgtEl>
                                        <p:attrNameLst>
                                          <p:attrName>ppt_y</p:attrName>
                                        </p:attrNameLst>
                                      </p:cBhvr>
                                      <p:tavLst>
                                        <p:tav tm="0">
                                          <p:val>
                                            <p:strVal val="#ppt_y+.1"/>
                                          </p:val>
                                        </p:tav>
                                        <p:tav tm="100000">
                                          <p:val>
                                            <p:strVal val="#ppt_y"/>
                                          </p:val>
                                        </p:tav>
                                      </p:tavLst>
                                    </p:anim>
                                  </p:childTnLst>
                                </p:cTn>
                              </p:par>
                            </p:childTnLst>
                          </p:cTn>
                        </p:par>
                        <p:par>
                          <p:cTn id="90" fill="hold">
                            <p:stCondLst>
                              <p:cond delay="4000"/>
                            </p:stCondLst>
                            <p:childTnLst>
                              <p:par>
                                <p:cTn id="91" presetID="42" presetClass="entr" presetSubtype="0" fill="hold" grpId="0" nodeType="afterEffect">
                                  <p:stCondLst>
                                    <p:cond delay="0"/>
                                  </p:stCondLst>
                                  <p:childTnLst>
                                    <p:set>
                                      <p:cBhvr>
                                        <p:cTn id="92" dur="1" fill="hold">
                                          <p:stCondLst>
                                            <p:cond delay="0"/>
                                          </p:stCondLst>
                                        </p:cTn>
                                        <p:tgtEl>
                                          <p:spTgt spid="1048883"/>
                                        </p:tgtEl>
                                        <p:attrNameLst>
                                          <p:attrName>style.visibility</p:attrName>
                                        </p:attrNameLst>
                                      </p:cBhvr>
                                      <p:to>
                                        <p:strVal val="visible"/>
                                      </p:to>
                                    </p:set>
                                    <p:animEffect transition="in" filter="fade">
                                      <p:cBhvr>
                                        <p:cTn id="93" dur="1000"/>
                                        <p:tgtEl>
                                          <p:spTgt spid="1048883"/>
                                        </p:tgtEl>
                                      </p:cBhvr>
                                    </p:animEffect>
                                    <p:anim calcmode="lin" valueType="num">
                                      <p:cBhvr>
                                        <p:cTn id="94" dur="1000" fill="hold"/>
                                        <p:tgtEl>
                                          <p:spTgt spid="1048883"/>
                                        </p:tgtEl>
                                        <p:attrNameLst>
                                          <p:attrName>ppt_x</p:attrName>
                                        </p:attrNameLst>
                                      </p:cBhvr>
                                      <p:tavLst>
                                        <p:tav tm="0">
                                          <p:val>
                                            <p:strVal val="#ppt_x"/>
                                          </p:val>
                                        </p:tav>
                                        <p:tav tm="100000">
                                          <p:val>
                                            <p:strVal val="#ppt_x"/>
                                          </p:val>
                                        </p:tav>
                                      </p:tavLst>
                                    </p:anim>
                                    <p:anim calcmode="lin" valueType="num">
                                      <p:cBhvr>
                                        <p:cTn id="95" dur="1000" fill="hold"/>
                                        <p:tgtEl>
                                          <p:spTgt spid="1048883"/>
                                        </p:tgtEl>
                                        <p:attrNameLst>
                                          <p:attrName>ppt_y</p:attrName>
                                        </p:attrNameLst>
                                      </p:cBhvr>
                                      <p:tavLst>
                                        <p:tav tm="0">
                                          <p:val>
                                            <p:strVal val="#ppt_y+.1"/>
                                          </p:val>
                                        </p:tav>
                                        <p:tav tm="100000">
                                          <p:val>
                                            <p:strVal val="#ppt_y"/>
                                          </p:val>
                                        </p:tav>
                                      </p:tavLst>
                                    </p:anim>
                                  </p:childTnLst>
                                </p:cTn>
                              </p:par>
                            </p:childTnLst>
                          </p:cTn>
                        </p:par>
                        <p:par>
                          <p:cTn id="96" fill="hold">
                            <p:stCondLst>
                              <p:cond delay="5000"/>
                            </p:stCondLst>
                            <p:childTnLst>
                              <p:par>
                                <p:cTn id="97" presetID="42" presetClass="entr" presetSubtype="0" fill="hold" grpId="0" nodeType="afterEffect">
                                  <p:stCondLst>
                                    <p:cond delay="0"/>
                                  </p:stCondLst>
                                  <p:childTnLst>
                                    <p:set>
                                      <p:cBhvr>
                                        <p:cTn id="98" dur="1" fill="hold">
                                          <p:stCondLst>
                                            <p:cond delay="0"/>
                                          </p:stCondLst>
                                        </p:cTn>
                                        <p:tgtEl>
                                          <p:spTgt spid="1048884"/>
                                        </p:tgtEl>
                                        <p:attrNameLst>
                                          <p:attrName>style.visibility</p:attrName>
                                        </p:attrNameLst>
                                      </p:cBhvr>
                                      <p:to>
                                        <p:strVal val="visible"/>
                                      </p:to>
                                    </p:set>
                                    <p:animEffect transition="in" filter="fade">
                                      <p:cBhvr>
                                        <p:cTn id="99" dur="1000"/>
                                        <p:tgtEl>
                                          <p:spTgt spid="1048884"/>
                                        </p:tgtEl>
                                      </p:cBhvr>
                                    </p:animEffect>
                                    <p:anim calcmode="lin" valueType="num">
                                      <p:cBhvr>
                                        <p:cTn id="100" dur="1000" fill="hold"/>
                                        <p:tgtEl>
                                          <p:spTgt spid="1048884"/>
                                        </p:tgtEl>
                                        <p:attrNameLst>
                                          <p:attrName>ppt_x</p:attrName>
                                        </p:attrNameLst>
                                      </p:cBhvr>
                                      <p:tavLst>
                                        <p:tav tm="0">
                                          <p:val>
                                            <p:strVal val="#ppt_x"/>
                                          </p:val>
                                        </p:tav>
                                        <p:tav tm="100000">
                                          <p:val>
                                            <p:strVal val="#ppt_x"/>
                                          </p:val>
                                        </p:tav>
                                      </p:tavLst>
                                    </p:anim>
                                    <p:anim calcmode="lin" valueType="num">
                                      <p:cBhvr>
                                        <p:cTn id="101" dur="1000" fill="hold"/>
                                        <p:tgtEl>
                                          <p:spTgt spid="1048884"/>
                                        </p:tgtEl>
                                        <p:attrNameLst>
                                          <p:attrName>ppt_y</p:attrName>
                                        </p:attrNameLst>
                                      </p:cBhvr>
                                      <p:tavLst>
                                        <p:tav tm="0">
                                          <p:val>
                                            <p:strVal val="#ppt_y+.1"/>
                                          </p:val>
                                        </p:tav>
                                        <p:tav tm="100000">
                                          <p:val>
                                            <p:strVal val="#ppt_y"/>
                                          </p:val>
                                        </p:tav>
                                      </p:tavLst>
                                    </p:anim>
                                  </p:childTnLst>
                                </p:cTn>
                              </p:par>
                            </p:childTnLst>
                          </p:cTn>
                        </p:par>
                        <p:par>
                          <p:cTn id="102" fill="hold">
                            <p:stCondLst>
                              <p:cond delay="6000"/>
                            </p:stCondLst>
                            <p:childTnLst>
                              <p:par>
                                <p:cTn id="103" presetID="42" presetClass="entr" presetSubtype="0" fill="hold" grpId="0" nodeType="afterEffect">
                                  <p:stCondLst>
                                    <p:cond delay="0"/>
                                  </p:stCondLst>
                                  <p:childTnLst>
                                    <p:set>
                                      <p:cBhvr>
                                        <p:cTn id="104" dur="1" fill="hold">
                                          <p:stCondLst>
                                            <p:cond delay="0"/>
                                          </p:stCondLst>
                                        </p:cTn>
                                        <p:tgtEl>
                                          <p:spTgt spid="1048885"/>
                                        </p:tgtEl>
                                        <p:attrNameLst>
                                          <p:attrName>style.visibility</p:attrName>
                                        </p:attrNameLst>
                                      </p:cBhvr>
                                      <p:to>
                                        <p:strVal val="visible"/>
                                      </p:to>
                                    </p:set>
                                    <p:animEffect transition="in" filter="fade">
                                      <p:cBhvr>
                                        <p:cTn id="105" dur="1000"/>
                                        <p:tgtEl>
                                          <p:spTgt spid="1048885"/>
                                        </p:tgtEl>
                                      </p:cBhvr>
                                    </p:animEffect>
                                    <p:anim calcmode="lin" valueType="num">
                                      <p:cBhvr>
                                        <p:cTn id="106" dur="1000" fill="hold"/>
                                        <p:tgtEl>
                                          <p:spTgt spid="1048885"/>
                                        </p:tgtEl>
                                        <p:attrNameLst>
                                          <p:attrName>ppt_x</p:attrName>
                                        </p:attrNameLst>
                                      </p:cBhvr>
                                      <p:tavLst>
                                        <p:tav tm="0">
                                          <p:val>
                                            <p:strVal val="#ppt_x"/>
                                          </p:val>
                                        </p:tav>
                                        <p:tav tm="100000">
                                          <p:val>
                                            <p:strVal val="#ppt_x"/>
                                          </p:val>
                                        </p:tav>
                                      </p:tavLst>
                                    </p:anim>
                                    <p:anim calcmode="lin" valueType="num">
                                      <p:cBhvr>
                                        <p:cTn id="107" dur="1000" fill="hold"/>
                                        <p:tgtEl>
                                          <p:spTgt spid="1048885"/>
                                        </p:tgtEl>
                                        <p:attrNameLst>
                                          <p:attrName>ppt_y</p:attrName>
                                        </p:attrNameLst>
                                      </p:cBhvr>
                                      <p:tavLst>
                                        <p:tav tm="0">
                                          <p:val>
                                            <p:strVal val="#ppt_y+.1"/>
                                          </p:val>
                                        </p:tav>
                                        <p:tav tm="100000">
                                          <p:val>
                                            <p:strVal val="#ppt_y"/>
                                          </p:val>
                                        </p:tav>
                                      </p:tavLst>
                                    </p:anim>
                                  </p:childTnLst>
                                </p:cTn>
                              </p:par>
                            </p:childTnLst>
                          </p:cTn>
                        </p:par>
                        <p:par>
                          <p:cTn id="108" fill="hold">
                            <p:stCondLst>
                              <p:cond delay="7000"/>
                            </p:stCondLst>
                            <p:childTnLst>
                              <p:par>
                                <p:cTn id="109" presetID="42" presetClass="entr" presetSubtype="0" fill="hold" grpId="0" nodeType="afterEffect">
                                  <p:stCondLst>
                                    <p:cond delay="0"/>
                                  </p:stCondLst>
                                  <p:childTnLst>
                                    <p:set>
                                      <p:cBhvr>
                                        <p:cTn id="110" dur="1" fill="hold">
                                          <p:stCondLst>
                                            <p:cond delay="0"/>
                                          </p:stCondLst>
                                        </p:cTn>
                                        <p:tgtEl>
                                          <p:spTgt spid="1048886"/>
                                        </p:tgtEl>
                                        <p:attrNameLst>
                                          <p:attrName>style.visibility</p:attrName>
                                        </p:attrNameLst>
                                      </p:cBhvr>
                                      <p:to>
                                        <p:strVal val="visible"/>
                                      </p:to>
                                    </p:set>
                                    <p:animEffect transition="in" filter="fade">
                                      <p:cBhvr>
                                        <p:cTn id="111" dur="1000"/>
                                        <p:tgtEl>
                                          <p:spTgt spid="1048886"/>
                                        </p:tgtEl>
                                      </p:cBhvr>
                                    </p:animEffect>
                                    <p:anim calcmode="lin" valueType="num">
                                      <p:cBhvr>
                                        <p:cTn id="112" dur="1000" fill="hold"/>
                                        <p:tgtEl>
                                          <p:spTgt spid="1048886"/>
                                        </p:tgtEl>
                                        <p:attrNameLst>
                                          <p:attrName>ppt_x</p:attrName>
                                        </p:attrNameLst>
                                      </p:cBhvr>
                                      <p:tavLst>
                                        <p:tav tm="0">
                                          <p:val>
                                            <p:strVal val="#ppt_x"/>
                                          </p:val>
                                        </p:tav>
                                        <p:tav tm="100000">
                                          <p:val>
                                            <p:strVal val="#ppt_x"/>
                                          </p:val>
                                        </p:tav>
                                      </p:tavLst>
                                    </p:anim>
                                    <p:anim calcmode="lin" valueType="num">
                                      <p:cBhvr>
                                        <p:cTn id="113" dur="1000" fill="hold"/>
                                        <p:tgtEl>
                                          <p:spTgt spid="1048886"/>
                                        </p:tgtEl>
                                        <p:attrNameLst>
                                          <p:attrName>ppt_y</p:attrName>
                                        </p:attrNameLst>
                                      </p:cBhvr>
                                      <p:tavLst>
                                        <p:tav tm="0">
                                          <p:val>
                                            <p:strVal val="#ppt_y+.1"/>
                                          </p:val>
                                        </p:tav>
                                        <p:tav tm="100000">
                                          <p:val>
                                            <p:strVal val="#ppt_y"/>
                                          </p:val>
                                        </p:tav>
                                      </p:tavLst>
                                    </p:anim>
                                  </p:childTnLst>
                                </p:cTn>
                              </p:par>
                              <p:par>
                                <p:cTn id="114" presetID="14" presetClass="entr" presetSubtype="10" fill="hold" grpId="0" nodeType="withEffect">
                                  <p:stCondLst>
                                    <p:cond delay="0"/>
                                  </p:stCondLst>
                                  <p:childTnLst>
                                    <p:set>
                                      <p:cBhvr>
                                        <p:cTn id="115" dur="1" fill="hold">
                                          <p:stCondLst>
                                            <p:cond delay="0"/>
                                          </p:stCondLst>
                                        </p:cTn>
                                        <p:tgtEl>
                                          <p:spTgt spid="1048825"/>
                                        </p:tgtEl>
                                        <p:attrNameLst>
                                          <p:attrName>style.visibility</p:attrName>
                                        </p:attrNameLst>
                                      </p:cBhvr>
                                      <p:to>
                                        <p:strVal val="visible"/>
                                      </p:to>
                                    </p:set>
                                    <p:animEffect transition="in" filter="randombar(horizontal)">
                                      <p:cBhvr>
                                        <p:cTn id="116" dur="500"/>
                                        <p:tgtEl>
                                          <p:spTgt spid="1048825"/>
                                        </p:tgtEl>
                                      </p:cBhvr>
                                    </p:animEffect>
                                  </p:childTnLst>
                                </p:cTn>
                              </p:par>
                              <p:par>
                                <p:cTn id="117" presetID="14" presetClass="entr" presetSubtype="10" fill="hold" grpId="0" nodeType="withEffect">
                                  <p:stCondLst>
                                    <p:cond delay="0"/>
                                  </p:stCondLst>
                                  <p:childTnLst>
                                    <p:set>
                                      <p:cBhvr>
                                        <p:cTn id="118" dur="1" fill="hold">
                                          <p:stCondLst>
                                            <p:cond delay="0"/>
                                          </p:stCondLst>
                                        </p:cTn>
                                        <p:tgtEl>
                                          <p:spTgt spid="1048887"/>
                                        </p:tgtEl>
                                        <p:attrNameLst>
                                          <p:attrName>style.visibility</p:attrName>
                                        </p:attrNameLst>
                                      </p:cBhvr>
                                      <p:to>
                                        <p:strVal val="visible"/>
                                      </p:to>
                                    </p:set>
                                    <p:animEffect transition="in" filter="randombar(horizontal)">
                                      <p:cBhvr>
                                        <p:cTn id="119" dur="500"/>
                                        <p:tgtEl>
                                          <p:spTgt spid="1048887"/>
                                        </p:tgtEl>
                                      </p:cBhvr>
                                    </p:animEffect>
                                  </p:childTnLst>
                                </p:cTn>
                              </p:par>
                              <p:par>
                                <p:cTn id="120" presetID="14" presetClass="entr" presetSubtype="10" fill="hold" nodeType="withEffect">
                                  <p:stCondLst>
                                    <p:cond delay="0"/>
                                  </p:stCondLst>
                                  <p:childTnLst>
                                    <p:set>
                                      <p:cBhvr>
                                        <p:cTn id="121" dur="1" fill="hold">
                                          <p:stCondLst>
                                            <p:cond delay="0"/>
                                          </p:stCondLst>
                                        </p:cTn>
                                        <p:tgtEl>
                                          <p:spTgt spid="115"/>
                                        </p:tgtEl>
                                        <p:attrNameLst>
                                          <p:attrName>style.visibility</p:attrName>
                                        </p:attrNameLst>
                                      </p:cBhvr>
                                      <p:to>
                                        <p:strVal val="visible"/>
                                      </p:to>
                                    </p:set>
                                    <p:animEffect transition="in" filter="randombar(horizontal)">
                                      <p:cBhvr>
                                        <p:cTn id="122" dur="500"/>
                                        <p:tgtEl>
                                          <p:spTgt spid="115"/>
                                        </p:tgtEl>
                                      </p:cBhvr>
                                    </p:animEffect>
                                  </p:childTnLst>
                                </p:cTn>
                              </p:par>
                              <p:par>
                                <p:cTn id="123" presetID="14" presetClass="entr" presetSubtype="10" fill="hold" grpId="0" nodeType="withEffect">
                                  <p:stCondLst>
                                    <p:cond delay="0"/>
                                  </p:stCondLst>
                                  <p:childTnLst>
                                    <p:set>
                                      <p:cBhvr>
                                        <p:cTn id="124" dur="1" fill="hold">
                                          <p:stCondLst>
                                            <p:cond delay="0"/>
                                          </p:stCondLst>
                                        </p:cTn>
                                        <p:tgtEl>
                                          <p:spTgt spid="1048893"/>
                                        </p:tgtEl>
                                        <p:attrNameLst>
                                          <p:attrName>style.visibility</p:attrName>
                                        </p:attrNameLst>
                                      </p:cBhvr>
                                      <p:to>
                                        <p:strVal val="visible"/>
                                      </p:to>
                                    </p:set>
                                    <p:animEffect transition="in" filter="randombar(horizontal)">
                                      <p:cBhvr>
                                        <p:cTn id="125" dur="500"/>
                                        <p:tgtEl>
                                          <p:spTgt spid="1048893"/>
                                        </p:tgtEl>
                                      </p:cBhvr>
                                    </p:animEffect>
                                  </p:childTnLst>
                                </p:cTn>
                              </p:par>
                              <p:par>
                                <p:cTn id="126" presetID="14" presetClass="entr" presetSubtype="10" fill="hold" nodeType="withEffect">
                                  <p:stCondLst>
                                    <p:cond delay="0"/>
                                  </p:stCondLst>
                                  <p:childTnLst>
                                    <p:set>
                                      <p:cBhvr>
                                        <p:cTn id="127" dur="1" fill="hold">
                                          <p:stCondLst>
                                            <p:cond delay="0"/>
                                          </p:stCondLst>
                                        </p:cTn>
                                        <p:tgtEl>
                                          <p:spTgt spid="116"/>
                                        </p:tgtEl>
                                        <p:attrNameLst>
                                          <p:attrName>style.visibility</p:attrName>
                                        </p:attrNameLst>
                                      </p:cBhvr>
                                      <p:to>
                                        <p:strVal val="visible"/>
                                      </p:to>
                                    </p:set>
                                    <p:animEffect transition="in" filter="randombar(horizontal)">
                                      <p:cBhvr>
                                        <p:cTn id="128" dur="500"/>
                                        <p:tgtEl>
                                          <p:spTgt spid="116"/>
                                        </p:tgtEl>
                                      </p:cBhvr>
                                    </p:animEffect>
                                  </p:childTnLst>
                                </p:cTn>
                              </p:par>
                              <p:par>
                                <p:cTn id="129" presetID="14" presetClass="entr" presetSubtype="10" fill="hold" grpId="0" nodeType="withEffect">
                                  <p:stCondLst>
                                    <p:cond delay="0"/>
                                  </p:stCondLst>
                                  <p:childTnLst>
                                    <p:set>
                                      <p:cBhvr>
                                        <p:cTn id="130" dur="1" fill="hold">
                                          <p:stCondLst>
                                            <p:cond delay="0"/>
                                          </p:stCondLst>
                                        </p:cTn>
                                        <p:tgtEl>
                                          <p:spTgt spid="1048899"/>
                                        </p:tgtEl>
                                        <p:attrNameLst>
                                          <p:attrName>style.visibility</p:attrName>
                                        </p:attrNameLst>
                                      </p:cBhvr>
                                      <p:to>
                                        <p:strVal val="visible"/>
                                      </p:to>
                                    </p:set>
                                    <p:animEffect transition="in" filter="randombar(horizontal)">
                                      <p:cBhvr>
                                        <p:cTn id="131" dur="500"/>
                                        <p:tgtEl>
                                          <p:spTgt spid="1048899"/>
                                        </p:tgtEl>
                                      </p:cBhvr>
                                    </p:animEffect>
                                  </p:childTnLst>
                                </p:cTn>
                              </p:par>
                              <p:par>
                                <p:cTn id="132" presetID="14" presetClass="entr" presetSubtype="10" fill="hold" grpId="0" nodeType="withEffect">
                                  <p:stCondLst>
                                    <p:cond delay="0"/>
                                  </p:stCondLst>
                                  <p:childTnLst>
                                    <p:set>
                                      <p:cBhvr>
                                        <p:cTn id="133" dur="1" fill="hold">
                                          <p:stCondLst>
                                            <p:cond delay="0"/>
                                          </p:stCondLst>
                                        </p:cTn>
                                        <p:tgtEl>
                                          <p:spTgt spid="1048900"/>
                                        </p:tgtEl>
                                        <p:attrNameLst>
                                          <p:attrName>style.visibility</p:attrName>
                                        </p:attrNameLst>
                                      </p:cBhvr>
                                      <p:to>
                                        <p:strVal val="visible"/>
                                      </p:to>
                                    </p:set>
                                    <p:animEffect transition="in" filter="randombar(horizontal)">
                                      <p:cBhvr>
                                        <p:cTn id="134" dur="500"/>
                                        <p:tgtEl>
                                          <p:spTgt spid="1048900"/>
                                        </p:tgtEl>
                                      </p:cBhvr>
                                    </p:animEffect>
                                  </p:childTnLst>
                                </p:cTn>
                              </p:par>
                              <p:par>
                                <p:cTn id="135" presetID="14" presetClass="entr" presetSubtype="10" fill="hold" grpId="0" nodeType="withEffect">
                                  <p:stCondLst>
                                    <p:cond delay="0"/>
                                  </p:stCondLst>
                                  <p:childTnLst>
                                    <p:set>
                                      <p:cBhvr>
                                        <p:cTn id="136" dur="1" fill="hold">
                                          <p:stCondLst>
                                            <p:cond delay="0"/>
                                          </p:stCondLst>
                                        </p:cTn>
                                        <p:tgtEl>
                                          <p:spTgt spid="1048901"/>
                                        </p:tgtEl>
                                        <p:attrNameLst>
                                          <p:attrName>style.visibility</p:attrName>
                                        </p:attrNameLst>
                                      </p:cBhvr>
                                      <p:to>
                                        <p:strVal val="visible"/>
                                      </p:to>
                                    </p:set>
                                    <p:animEffect transition="in" filter="randombar(horizontal)">
                                      <p:cBhvr>
                                        <p:cTn id="137" dur="500"/>
                                        <p:tgtEl>
                                          <p:spTgt spid="1048901"/>
                                        </p:tgtEl>
                                      </p:cBhvr>
                                    </p:animEffect>
                                  </p:childTnLst>
                                </p:cTn>
                              </p:par>
                              <p:par>
                                <p:cTn id="138" presetID="14" presetClass="entr" presetSubtype="10" fill="hold" grpId="0" nodeType="withEffect">
                                  <p:stCondLst>
                                    <p:cond delay="0"/>
                                  </p:stCondLst>
                                  <p:childTnLst>
                                    <p:set>
                                      <p:cBhvr>
                                        <p:cTn id="139" dur="1" fill="hold">
                                          <p:stCondLst>
                                            <p:cond delay="0"/>
                                          </p:stCondLst>
                                        </p:cTn>
                                        <p:tgtEl>
                                          <p:spTgt spid="1048902"/>
                                        </p:tgtEl>
                                        <p:attrNameLst>
                                          <p:attrName>style.visibility</p:attrName>
                                        </p:attrNameLst>
                                      </p:cBhvr>
                                      <p:to>
                                        <p:strVal val="visible"/>
                                      </p:to>
                                    </p:set>
                                    <p:animEffect transition="in" filter="randombar(horizontal)">
                                      <p:cBhvr>
                                        <p:cTn id="140" dur="500"/>
                                        <p:tgtEl>
                                          <p:spTgt spid="1048902"/>
                                        </p:tgtEl>
                                      </p:cBhvr>
                                    </p:animEffect>
                                  </p:childTnLst>
                                </p:cTn>
                              </p:par>
                              <p:par>
                                <p:cTn id="141" presetID="14" presetClass="entr" presetSubtype="10" fill="hold" grpId="0" nodeType="withEffect">
                                  <p:stCondLst>
                                    <p:cond delay="0"/>
                                  </p:stCondLst>
                                  <p:childTnLst>
                                    <p:set>
                                      <p:cBhvr>
                                        <p:cTn id="142" dur="1" fill="hold">
                                          <p:stCondLst>
                                            <p:cond delay="0"/>
                                          </p:stCondLst>
                                        </p:cTn>
                                        <p:tgtEl>
                                          <p:spTgt spid="1048903"/>
                                        </p:tgtEl>
                                        <p:attrNameLst>
                                          <p:attrName>style.visibility</p:attrName>
                                        </p:attrNameLst>
                                      </p:cBhvr>
                                      <p:to>
                                        <p:strVal val="visible"/>
                                      </p:to>
                                    </p:set>
                                    <p:animEffect transition="in" filter="randombar(horizontal)">
                                      <p:cBhvr>
                                        <p:cTn id="143" dur="500"/>
                                        <p:tgtEl>
                                          <p:spTgt spid="10489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25" grpId="0" bldLvl="0" animBg="1"/>
      <p:bldP spid="1048827" grpId="0" animBg="1"/>
      <p:bldP spid="1048828" grpId="0" animBg="1"/>
      <p:bldP spid="1048829" grpId="0" animBg="1"/>
      <p:bldP spid="1048830" grpId="0"/>
      <p:bldP spid="1048831" grpId="0" animBg="1"/>
      <p:bldP spid="1048832" grpId="0" animBg="1"/>
      <p:bldP spid="1048833" grpId="0"/>
      <p:bldP spid="1048834" grpId="0" bldLvl="0" animBg="1"/>
      <p:bldP spid="1048835" grpId="0" animBg="1"/>
      <p:bldP spid="1048836" grpId="0" animBg="1"/>
      <p:bldP spid="1048837" grpId="0" animBg="1"/>
      <p:bldP spid="1048843" grpId="0"/>
      <p:bldP spid="1048873" grpId="0" animBg="1"/>
      <p:bldP spid="1048874" grpId="0" animBg="1"/>
      <p:bldP spid="1048875" grpId="0" animBg="1"/>
      <p:bldP spid="1048876" grpId="0"/>
      <p:bldP spid="1048877" grpId="0"/>
      <p:bldP spid="1048878" grpId="0"/>
      <p:bldP spid="1048879" grpId="0"/>
      <p:bldP spid="1048880" grpId="0" animBg="1"/>
      <p:bldP spid="1048881" grpId="0" animBg="1"/>
      <p:bldP spid="1048882" grpId="0" animBg="1"/>
      <p:bldP spid="1048883" grpId="0" animBg="1"/>
      <p:bldP spid="1048884" grpId="0" animBg="1"/>
      <p:bldP spid="1048885" grpId="0" animBg="1"/>
      <p:bldP spid="1048886" grpId="0"/>
      <p:bldP spid="1048887" grpId="0" bldLvl="0" animBg="1"/>
      <p:bldP spid="1048893" grpId="0" animBg="1"/>
      <p:bldP spid="1048899" grpId="0" animBg="1"/>
      <p:bldP spid="1048900" grpId="0" animBg="1"/>
      <p:bldP spid="1048901" grpId="0"/>
      <p:bldP spid="1048902" grpId="0"/>
      <p:bldP spid="1048903" grpId="0"/>
    </p:bldLst>
  </p:timing>
</p:sld>
</file>

<file path=ppt/tags/tag1.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588827605749_1_1"/>
</p:tagLst>
</file>

<file path=ppt/tags/tag2.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588827605749_1_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6188</Words>
  <Application>WPS 演示</Application>
  <PresentationFormat>自定义</PresentationFormat>
  <Paragraphs>618</Paragraphs>
  <Slides>48</Slides>
  <Notes>37</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19</vt:i4>
      </vt:variant>
      <vt:variant>
        <vt:lpstr>幻灯片标题</vt:lpstr>
      </vt:variant>
      <vt:variant>
        <vt:i4>48</vt:i4>
      </vt:variant>
    </vt:vector>
  </HeadingPairs>
  <TitlesOfParts>
    <vt:vector size="86" baseType="lpstr">
      <vt:lpstr>Arial</vt:lpstr>
      <vt:lpstr>宋体</vt:lpstr>
      <vt:lpstr>Wingdings</vt:lpstr>
      <vt:lpstr>微软雅黑</vt:lpstr>
      <vt:lpstr>方正超粗黑简体</vt:lpstr>
      <vt:lpstr>Impact</vt:lpstr>
      <vt:lpstr>DIN-BoldItalic</vt:lpstr>
      <vt:lpstr>Segoe UI</vt:lpstr>
      <vt:lpstr>Arial Unicode MS</vt:lpstr>
      <vt:lpstr>Calibri</vt:lpstr>
      <vt:lpstr>Arial Unicode MS</vt:lpstr>
      <vt:lpstr>等线</vt:lpstr>
      <vt:lpstr>Calibri</vt:lpstr>
      <vt:lpstr>Times New Roman</vt:lpstr>
      <vt:lpstr>Microsoft Himalaya</vt:lpstr>
      <vt:lpstr>Courier New</vt:lpstr>
      <vt:lpstr>黑体</vt:lpstr>
      <vt:lpstr>Segoe Print</vt:lpstr>
      <vt:lpstr>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目录  Directory</vt:lpstr>
      <vt:lpstr>PowerPoint 演示文稿</vt:lpstr>
      <vt:lpstr>支持向量机算法</vt:lpstr>
      <vt:lpstr>线性可分支持向量机</vt:lpstr>
      <vt:lpstr>非线性可分支持向量机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http://www.deepbbs.org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xxx</dc:creator>
  <cp:lastModifiedBy>Jimmy</cp:lastModifiedBy>
  <cp:revision>21</cp:revision>
  <dcterms:created xsi:type="dcterms:W3CDTF">2020-05-21T01:52:00Z</dcterms:created>
  <dcterms:modified xsi:type="dcterms:W3CDTF">2020-06-09T04:25:05Z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