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1323" r:id="rId3"/>
    <p:sldId id="1255" r:id="rId5"/>
    <p:sldId id="1257" r:id="rId6"/>
    <p:sldId id="1259" r:id="rId7"/>
    <p:sldId id="1258" r:id="rId8"/>
    <p:sldId id="1300" r:id="rId9"/>
    <p:sldId id="1278" r:id="rId10"/>
    <p:sldId id="1295" r:id="rId11"/>
    <p:sldId id="1280" r:id="rId12"/>
    <p:sldId id="1283" r:id="rId13"/>
    <p:sldId id="1304" r:id="rId14"/>
    <p:sldId id="1284" r:id="rId15"/>
    <p:sldId id="1285" r:id="rId16"/>
    <p:sldId id="1298" r:id="rId17"/>
    <p:sldId id="1286" r:id="rId18"/>
    <p:sldId id="1294" r:id="rId19"/>
    <p:sldId id="1288" r:id="rId20"/>
    <p:sldId id="1303" r:id="rId21"/>
    <p:sldId id="1287" r:id="rId22"/>
    <p:sldId id="1292" r:id="rId23"/>
    <p:sldId id="1302" r:id="rId24"/>
    <p:sldId id="1299" r:id="rId25"/>
    <p:sldId id="1293" r:id="rId26"/>
    <p:sldId id="1290" r:id="rId27"/>
    <p:sldId id="1301" r:id="rId28"/>
    <p:sldId id="1296" r:id="rId29"/>
    <p:sldId id="1267" r:id="rId30"/>
    <p:sldId id="1281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E5F"/>
    <a:srgbClr val="215D8F"/>
    <a:srgbClr val="1983B7"/>
    <a:srgbClr val="E8A7A2"/>
    <a:srgbClr val="E9ACA7"/>
    <a:srgbClr val="873DAB"/>
    <a:srgbClr val="DA57A3"/>
    <a:srgbClr val="2280C3"/>
    <a:srgbClr val="39475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0496" autoAdjust="0"/>
  </p:normalViewPr>
  <p:slideViewPr>
    <p:cSldViewPr>
      <p:cViewPr varScale="1">
        <p:scale>
          <a:sx n="86" d="100"/>
          <a:sy n="86" d="100"/>
        </p:scale>
        <p:origin x="336" y="90"/>
      </p:cViewPr>
      <p:guideLst>
        <p:guide orient="horz" pos="1575"/>
        <p:guide pos="385"/>
        <p:guide pos="537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C0ED-1C8B-4FF3-91A6-E652895D46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CA7-B985-4B32-B121-590A7578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CA7-B985-4B32-B121-590A7578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83A0-A72A-4199-8647-C62F43A123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CA7-B985-4B32-B121-590A7578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CA7-B985-4B32-B121-590A7578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CA7-B985-4B32-B121-590A7578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CA7-B985-4B32-B121-590A7578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CA7-B985-4B32-B121-590A7578E1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0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4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</p:spPr>
        <p:txBody>
          <a:bodyPr/>
          <a:lstStyle/>
          <a:p>
            <a:fld id="{B95FC270-55C9-4A20-A67A-3DE973D1FE9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</p:spPr>
        <p:txBody>
          <a:bodyPr/>
          <a:lstStyle/>
          <a:p>
            <a:fld id="{8961FD41-A0E4-414C-A973-C8EC8DF1BF61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740352" y="489219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E986-9719-4126-813C-5655AF06B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BC21-A1DE-436F-ADD0-3C4236527E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1"/>
            <a:ext cx="9143499" cy="51434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1"/>
            <a:ext cx="9143499" cy="51434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gradFill flip="none" rotWithShape="1">
          <a:gsLst>
            <a:gs pos="0">
              <a:srgbClr val="DCDCDC"/>
            </a:gs>
            <a:gs pos="0">
              <a:srgbClr val="DCDCDC"/>
            </a:gs>
            <a:gs pos="100000">
              <a:srgbClr val="F1F1F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16" y="0"/>
            <a:ext cx="9144000" cy="5143500"/>
          </a:xfrm>
          <a:prstGeom prst="rect">
            <a:avLst/>
          </a:prstGeom>
          <a:solidFill>
            <a:srgbClr val="0070C0">
              <a:alpha val="20000"/>
            </a:srgbClr>
          </a:solidFill>
          <a:ln w="15875"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400"/>
          </a:p>
        </p:txBody>
      </p:sp>
      <p:sp>
        <p:nvSpPr>
          <p:cNvPr id="21" name="TextBox 76"/>
          <p:cNvSpPr txBox="1"/>
          <p:nvPr/>
        </p:nvSpPr>
        <p:spPr>
          <a:xfrm>
            <a:off x="2651760" y="1280081"/>
            <a:ext cx="3840480" cy="645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卷积神经网络探索</a:t>
            </a:r>
            <a:endParaRPr lang="zh-CN" altLang="en-US" sz="3600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2061375" y="2419023"/>
            <a:ext cx="5021250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第六组：</a:t>
            </a:r>
            <a:endParaRPr lang="zh-CN" altLang="en-US" sz="24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宋贝尔（组长） 徐馨怡 王浩宇 杨利 叶佳莹 刘红梅    </a:t>
            </a:r>
            <a:endParaRPr lang="zh-CN" altLang="en-US" sz="24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3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435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训练集和测试集的选取</a:t>
            </a:r>
            <a:endParaRPr lang="zh-CN" altLang="en-US" sz="2000" b="1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230811" y="843558"/>
          <a:ext cx="6682377" cy="208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231"/>
                <a:gridCol w="4551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名词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定义</a:t>
                      </a:r>
                      <a:endParaRPr lang="zh-CN" altLang="en-US" sz="1600" dirty="0"/>
                    </a:p>
                  </a:txBody>
                  <a:tcPr/>
                </a:tc>
              </a:tr>
              <a:tr h="789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Batch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/>
                        <a:t>使用训练集中一小部分样本对模型进行一次反向传播参数更新。</a:t>
                      </a:r>
                      <a:r>
                        <a:rPr lang="zh-CN" altLang="en-US" sz="1600" b="1" dirty="0"/>
                        <a:t>“一批数据”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使用训练集的全部数据对模型进行一次完整训练。 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“一代训练”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30810" y="3139949"/>
            <a:ext cx="6682377" cy="172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50000</a:t>
            </a:r>
            <a:r>
              <a:rPr lang="zh-CN" altLang="en-US" dirty="0"/>
              <a:t>个训练集           </a:t>
            </a:r>
            <a:r>
              <a:rPr lang="en-US" altLang="zh-CN" dirty="0" err="1"/>
              <a:t>batch_size</a:t>
            </a:r>
            <a:r>
              <a:rPr lang="en-US" altLang="zh-CN" dirty="0"/>
              <a:t>=200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Epoch</a:t>
            </a:r>
            <a:r>
              <a:rPr lang="zh-CN" altLang="en-US" dirty="0"/>
              <a:t>训练的图片数量：         </a:t>
            </a:r>
            <a:r>
              <a:rPr lang="en-US" altLang="zh-CN" dirty="0"/>
              <a:t>50000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训练集具有的</a:t>
            </a:r>
            <a:r>
              <a:rPr lang="en-US" altLang="zh-CN" dirty="0"/>
              <a:t>Batch</a:t>
            </a:r>
            <a:r>
              <a:rPr lang="zh-CN" altLang="en-US" dirty="0"/>
              <a:t>个数：         </a:t>
            </a:r>
            <a:r>
              <a:rPr lang="en-US" altLang="zh-CN" dirty="0"/>
              <a:t>250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训练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/>
              <a:t>Batch</a:t>
            </a:r>
            <a:r>
              <a:rPr lang="zh-CN" altLang="en-US" dirty="0"/>
              <a:t>实际是    </a:t>
            </a:r>
            <a:r>
              <a:rPr lang="en-US" altLang="zh-CN" dirty="0"/>
              <a:t>1000</a:t>
            </a:r>
            <a:r>
              <a:rPr lang="zh-CN" altLang="en-US" dirty="0"/>
              <a:t>*</a:t>
            </a:r>
            <a:r>
              <a:rPr lang="en-US" altLang="zh-CN" dirty="0"/>
              <a:t>250/5000=5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一般来说，模型的训练代数越后，代价越小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435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训练集和测试集的选取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683568" y="1203598"/>
            <a:ext cx="4572000" cy="1981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在合理范围内，增大 Batch_Size 有何好处？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内存利用率提高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跑完一次 epoch所需的迭代次数减少，对于相同数据量的处理速度进一步加快。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 Batch_Size 越大，其确定的下降方向越准，引起训练震荡越小。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2120" y="1707654"/>
            <a:ext cx="4572000" cy="3812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本探究中，选取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=200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6041" y="191222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探究不同卷积层数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718" y="1139629"/>
            <a:ext cx="8152381" cy="11333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9718" y="688521"/>
            <a:ext cx="196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第一层卷积层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380211"/>
            <a:ext cx="3461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①卷积核：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个卷积核，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08851"/>
            <a:ext cx="2663123" cy="5020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1520" y="2725255"/>
            <a:ext cx="5524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tf.truncated_normal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：“截断”方式生成正太分布随机值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3070299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tf.truncated_normal([2, 2], mean=0, stddev=0.1, dtype=tf.float32, seed=1, name='v')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1520" y="3834594"/>
            <a:ext cx="22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1520" y="4173148"/>
            <a:ext cx="178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③激活函数：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6712" y="4515333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④池化：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过滤器和步长为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的最大池化层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探究不同卷积层数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9718" y="688521"/>
            <a:ext cx="196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第二层卷积层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609" y="1205482"/>
            <a:ext cx="8447619" cy="108571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1520" y="2446032"/>
            <a:ext cx="3340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①卷积核：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个卷积核，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0166" y="2879313"/>
            <a:ext cx="196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第三层卷积层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5" y="3283434"/>
            <a:ext cx="8476190" cy="10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探究不同卷积层数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49061" y="910920"/>
            <a:ext cx="60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68535"/>
            <a:ext cx="4923355" cy="33053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6136" y="1494724"/>
            <a:ext cx="2988146" cy="183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层效果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层效果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层效果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一般来说，模型越复杂，模型效果越好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太复杂，易发生过拟合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不同激活函数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D8D5E1D1-A0C8-4A63-A90A-6DAC69174186}"/>
                  </a:ext>
                </a:extLst>
              </p:cNvPr>
              <p:cNvSpPr txBox="1"/>
              <p:nvPr/>
            </p:nvSpPr>
            <p:spPr>
              <a:xfrm>
                <a:off x="3640556" y="719238"/>
                <a:ext cx="2797882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0           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&gt;0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56" y="719238"/>
                <a:ext cx="2797882" cy="887807"/>
              </a:xfrm>
              <a:prstGeom prst="rect">
                <a:avLst/>
              </a:prstGeom>
              <a:blipFill rotWithShape="1">
                <a:blip r:embed="rId1"/>
                <a:stretch>
                  <a:fillRect l="-1089" t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CCDD981C-8019-4BF5-B333-DB1A69ECCDAF}"/>
                  </a:ext>
                </a:extLst>
              </p:cNvPr>
              <p:cNvSpPr txBox="1"/>
              <p:nvPr/>
            </p:nvSpPr>
            <p:spPr>
              <a:xfrm>
                <a:off x="6232844" y="719238"/>
                <a:ext cx="2867452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leaky 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  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   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&gt;0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44" y="719238"/>
                <a:ext cx="2867452" cy="887807"/>
              </a:xfrm>
              <a:prstGeom prst="rect">
                <a:avLst/>
              </a:prstGeom>
              <a:blipFill rotWithShape="1">
                <a:blip r:embed="rId2"/>
                <a:stretch>
                  <a:fillRect l="-1062" t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D4B8A299-97CF-4CCA-9D90-3E1B9D53A318}"/>
                  </a:ext>
                </a:extLst>
              </p:cNvPr>
              <p:cNvSpPr txBox="1"/>
              <p:nvPr/>
            </p:nvSpPr>
            <p:spPr>
              <a:xfrm>
                <a:off x="544212" y="719238"/>
                <a:ext cx="2130711" cy="1082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tanh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2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σ</m:t>
                      </m:r>
                      <m:r>
                        <m:rPr>
                          <m:nor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ts val="2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tanh</m:t>
                      </m:r>
                      <m:r>
                        <m:rPr>
                          <m:nor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 2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σ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(2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− 1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2" y="719238"/>
                <a:ext cx="2130711" cy="1082348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014" y="1787155"/>
            <a:ext cx="3152381" cy="20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31" y="1740034"/>
            <a:ext cx="3132162" cy="23964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913" y="4074937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函数收敛速度快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输出是以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为中心的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8722" y="465971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会出现神经元死亡的情况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8722" y="407493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、可以使网络训练更快。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、防止梯度消失。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554" y="1787155"/>
            <a:ext cx="2415752" cy="2027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8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不同激活函数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59718" y="914799"/>
            <a:ext cx="60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1943"/>
            <a:ext cx="4810323" cy="32145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88024" y="2028250"/>
            <a:ext cx="4572000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吴恩达说：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函数效果好，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但实际中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用的多。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730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不同全连接层宽度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神经元个数（长度为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9718" y="688521"/>
            <a:ext cx="795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改变全连接层：</a:t>
            </a:r>
            <a:r>
              <a:rPr lang="en-US" altLang="zh-CN" dirty="0"/>
              <a:t> </a:t>
            </a:r>
            <a:r>
              <a:rPr lang="zh-CN" altLang="en-US" dirty="0"/>
              <a:t>分别使用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个单元的全连接层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322" y="1044558"/>
            <a:ext cx="60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3686" y="1563638"/>
            <a:ext cx="4320689" cy="3186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730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不同全连接层宽度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神经元个数（长度为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188499" y="1202355"/>
            <a:ext cx="351547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全连接层的长度和宽度是越多越好吗？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70923" y="1680466"/>
            <a:ext cx="3515474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模型复杂度提升，理论上可以提高模型的学习能力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8499" y="2787286"/>
            <a:ext cx="4572000" cy="10214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①学习能力太好容易造成过拟合。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②运算时间增加，效率变低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7362" y="827835"/>
            <a:ext cx="601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7" y="1579211"/>
            <a:ext cx="4106484" cy="446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7" y="2349886"/>
            <a:ext cx="3897301" cy="3812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9" y="3503849"/>
            <a:ext cx="3897301" cy="51581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52870" y="3571130"/>
            <a:ext cx="351547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52870" y="2302681"/>
            <a:ext cx="351547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03793" y="2987416"/>
            <a:ext cx="351547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15738" y="1524641"/>
            <a:ext cx="351547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2" y="2934213"/>
            <a:ext cx="3515474" cy="475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622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不同卷积核的数量（在两层卷积层情况下）</a:t>
            </a:r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59718" y="688521"/>
            <a:ext cx="601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卷积核数量最后为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217" y="1132806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第一个卷积层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5,5,1,4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6217" y="1577091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第二个卷积层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5,5,4,8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113931" y="1302083"/>
            <a:ext cx="1890117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3931" y="1751192"/>
            <a:ext cx="1890117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20072" y="1128188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卷积后的特征数量：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1322" y="1553954"/>
            <a:ext cx="25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卷积后的特征数量：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6217" y="2072872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全连接层权重矩阵：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392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718" y="2509878"/>
            <a:ext cx="354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输出层与全连接隐藏层之间：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60908" y="1027075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57214" y="1423202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2965" y="2895442"/>
            <a:ext cx="601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卷积核数量最后为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464" y="3339727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第一个卷积层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5,5,1,8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9464" y="3784012"/>
            <a:ext cx="27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第二个卷积层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5,5,8,16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107178" y="3509004"/>
            <a:ext cx="1890117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107178" y="3958113"/>
            <a:ext cx="1890117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13319" y="3335109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卷积后的特征数量：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4569" y="3760875"/>
            <a:ext cx="269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卷积后的特征数量：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9464" y="4279793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全连接层权重矩阵：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784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128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2965" y="4716799"/>
            <a:ext cx="354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输出层与全连接隐藏层之间：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54155" y="323399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50461" y="3630123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-6671" y="2119"/>
            <a:ext cx="9144000" cy="5143500"/>
          </a:xfrm>
          <a:prstGeom prst="rect">
            <a:avLst/>
          </a:prstGeom>
          <a:solidFill>
            <a:srgbClr val="0070C0">
              <a:alpha val="20000"/>
            </a:srgbClr>
          </a:solidFill>
          <a:ln w="15875"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0" name="Shape 697"/>
          <p:cNvSpPr/>
          <p:nvPr/>
        </p:nvSpPr>
        <p:spPr>
          <a:xfrm>
            <a:off x="1410342" y="2067695"/>
            <a:ext cx="723440" cy="723440"/>
          </a:xfrm>
          <a:prstGeom prst="diamond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700"/>
          <p:cNvSpPr/>
          <p:nvPr/>
        </p:nvSpPr>
        <p:spPr>
          <a:xfrm>
            <a:off x="3210337" y="2067695"/>
            <a:ext cx="723440" cy="723440"/>
          </a:xfrm>
          <a:prstGeom prst="diamond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 ker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703"/>
          <p:cNvSpPr/>
          <p:nvPr/>
        </p:nvSpPr>
        <p:spPr>
          <a:xfrm>
            <a:off x="5221220" y="2067695"/>
            <a:ext cx="723440" cy="723440"/>
          </a:xfrm>
          <a:prstGeom prst="diamond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 ker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 Placeholder 2"/>
          <p:cNvSpPr txBox="1"/>
          <p:nvPr/>
        </p:nvSpPr>
        <p:spPr>
          <a:xfrm>
            <a:off x="1080980" y="3200937"/>
            <a:ext cx="1382165" cy="234908"/>
          </a:xfrm>
          <a:prstGeom prst="rect">
            <a:avLst/>
          </a:prstGeom>
          <a:noFill/>
          <a:effectLst/>
        </p:spPr>
        <p:txBody>
          <a:bodyPr vert="horz" lIns="0" tIns="34290" rIns="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GB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2"/>
          <p:cNvSpPr txBox="1"/>
          <p:nvPr/>
        </p:nvSpPr>
        <p:spPr>
          <a:xfrm>
            <a:off x="2868345" y="3200937"/>
            <a:ext cx="1382165" cy="234908"/>
          </a:xfrm>
          <a:prstGeom prst="rect">
            <a:avLst/>
          </a:prstGeom>
          <a:noFill/>
          <a:effectLst/>
        </p:spPr>
        <p:txBody>
          <a:bodyPr vert="horz" lIns="0" tIns="34290" rIns="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  <a:endParaRPr lang="en-GB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4904487" y="3200937"/>
            <a:ext cx="1382165" cy="234908"/>
          </a:xfrm>
          <a:prstGeom prst="rect">
            <a:avLst/>
          </a:prstGeom>
          <a:noFill/>
          <a:effectLst/>
        </p:spPr>
        <p:txBody>
          <a:bodyPr vert="horz" lIns="0" tIns="34290" rIns="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试验探索</a:t>
            </a:r>
            <a:endParaRPr lang="en-GB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Placeholder 2"/>
          <p:cNvSpPr txBox="1"/>
          <p:nvPr/>
        </p:nvSpPr>
        <p:spPr>
          <a:xfrm>
            <a:off x="1513579" y="2166621"/>
            <a:ext cx="516966" cy="525589"/>
          </a:xfrm>
          <a:prstGeom prst="rect">
            <a:avLst/>
          </a:prstGeom>
          <a:noFill/>
          <a:effectLst/>
        </p:spPr>
        <p:txBody>
          <a:bodyPr vert="horz" lIns="0" tIns="34290" rIns="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Placeholder 2"/>
          <p:cNvSpPr txBox="1"/>
          <p:nvPr/>
        </p:nvSpPr>
        <p:spPr>
          <a:xfrm>
            <a:off x="3313574" y="2166621"/>
            <a:ext cx="516966" cy="525589"/>
          </a:xfrm>
          <a:prstGeom prst="rect">
            <a:avLst/>
          </a:prstGeom>
          <a:noFill/>
          <a:effectLst/>
        </p:spPr>
        <p:txBody>
          <a:bodyPr vert="horz" lIns="0" tIns="34290" rIns="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Placeholder 2"/>
          <p:cNvSpPr txBox="1"/>
          <p:nvPr/>
        </p:nvSpPr>
        <p:spPr>
          <a:xfrm>
            <a:off x="5324457" y="2166621"/>
            <a:ext cx="516966" cy="525589"/>
          </a:xfrm>
          <a:prstGeom prst="rect">
            <a:avLst/>
          </a:prstGeom>
          <a:noFill/>
          <a:effectLst/>
        </p:spPr>
        <p:txBody>
          <a:bodyPr vert="horz" lIns="0" tIns="34290" rIns="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76"/>
          <p:cNvSpPr txBox="1"/>
          <p:nvPr/>
        </p:nvSpPr>
        <p:spPr>
          <a:xfrm>
            <a:off x="2864972" y="483518"/>
            <a:ext cx="3414057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27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700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2700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Shape 703"/>
          <p:cNvSpPr/>
          <p:nvPr/>
        </p:nvSpPr>
        <p:spPr>
          <a:xfrm>
            <a:off x="6940629" y="2067695"/>
            <a:ext cx="723440" cy="723440"/>
          </a:xfrm>
          <a:prstGeom prst="diamond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 ker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Placeholder 2"/>
          <p:cNvSpPr txBox="1"/>
          <p:nvPr/>
        </p:nvSpPr>
        <p:spPr>
          <a:xfrm>
            <a:off x="6623896" y="3200937"/>
            <a:ext cx="1382165" cy="234908"/>
          </a:xfrm>
          <a:prstGeom prst="rect">
            <a:avLst/>
          </a:prstGeom>
          <a:noFill/>
          <a:effectLst/>
        </p:spPr>
        <p:txBody>
          <a:bodyPr vert="horz" lIns="0" tIns="34290" rIns="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结果梳理</a:t>
            </a:r>
            <a:endParaRPr lang="en-GB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2"/>
          <p:cNvSpPr txBox="1"/>
          <p:nvPr/>
        </p:nvSpPr>
        <p:spPr>
          <a:xfrm>
            <a:off x="7043866" y="2166621"/>
            <a:ext cx="516966" cy="525589"/>
          </a:xfrm>
          <a:prstGeom prst="rect">
            <a:avLst/>
          </a:prstGeom>
          <a:noFill/>
          <a:effectLst/>
        </p:spPr>
        <p:txBody>
          <a:bodyPr vert="horz" lIns="0" tIns="34290" rIns="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49"/>
                                </p:stCondLst>
                                <p:childTnLst>
                                  <p:par>
                                    <p:cTn id="1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449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49"/>
                                </p:stCondLst>
                                <p:childTnLst>
                                  <p:par>
                                    <p:cTn id="2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349"/>
                                </p:stCondLst>
                                <p:childTnLst>
                                  <p:par>
                                    <p:cTn id="4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49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49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999"/>
                                </p:stCondLst>
                                <p:childTnLst>
                                  <p:par>
                                    <p:cTn id="6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499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999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5" grpId="0" animBg="1"/>
          <p:bldP spid="19" grpId="0" animBg="1"/>
          <p:bldP spid="24" grpId="0"/>
          <p:bldP spid="25" grpId="0"/>
          <p:bldP spid="26" grpId="0"/>
          <p:bldP spid="56" grpId="0"/>
          <p:bldP spid="57" grpId="0"/>
          <p:bldP spid="58" grpId="0"/>
          <p:bldP spid="60" grpId="0"/>
          <p:bldP spid="21" grpId="0" animBg="1"/>
          <p:bldP spid="23" grpId="0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49"/>
                                </p:stCondLst>
                                <p:childTnLst>
                                  <p:par>
                                    <p:cTn id="1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449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49"/>
                                </p:stCondLst>
                                <p:childTnLst>
                                  <p:par>
                                    <p:cTn id="2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349"/>
                                </p:stCondLst>
                                <p:childTnLst>
                                  <p:par>
                                    <p:cTn id="4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49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49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999"/>
                                </p:stCondLst>
                                <p:childTnLst>
                                  <p:par>
                                    <p:cTn id="6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499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999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5" grpId="0" animBg="1"/>
          <p:bldP spid="19" grpId="0" animBg="1"/>
          <p:bldP spid="24" grpId="0"/>
          <p:bldP spid="25" grpId="0"/>
          <p:bldP spid="26" grpId="0"/>
          <p:bldP spid="56" grpId="0"/>
          <p:bldP spid="57" grpId="0"/>
          <p:bldP spid="58" grpId="0"/>
          <p:bldP spid="60" grpId="0"/>
          <p:bldP spid="21" grpId="0" animBg="1"/>
          <p:bldP spid="23" grpId="0"/>
          <p:bldP spid="3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615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不同卷积核的数量（在两层卷积层情况下）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59718" y="688521"/>
            <a:ext cx="601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卷积核数量最后为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209" y="1157576"/>
            <a:ext cx="27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第一个卷积层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5,5,1,16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209" y="1601861"/>
            <a:ext cx="290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第二个卷积层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5,5,16,32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041923" y="1326853"/>
            <a:ext cx="1890117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41923" y="1775962"/>
            <a:ext cx="1890117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48064" y="1152958"/>
            <a:ext cx="293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卷积后的特征数量：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9314" y="1578724"/>
            <a:ext cx="269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卷积后的特征数量：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209" y="2097642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全连接层权重矩阵：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1568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512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7710" y="2534648"/>
            <a:ext cx="354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输出层与全连接隐藏层之间：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88900" y="1051845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85206" y="1447972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391" y="3010215"/>
            <a:ext cx="1854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卷积核最后为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615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不同卷积核的数量（在两层卷积层情况下）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9718" y="714281"/>
            <a:ext cx="60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54" y="1266358"/>
            <a:ext cx="4941426" cy="33789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21835" y="1934410"/>
            <a:ext cx="3055808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当卷积核越多时，模型效果可能越好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615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不同卷积核的大小（</a:t>
            </a:r>
            <a:r>
              <a:rPr lang="en-US" altLang="zh-CN" sz="2000" b="1" dirty="0"/>
              <a:t>padding=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valid</a:t>
            </a:r>
            <a:r>
              <a:rPr lang="zh-CN" altLang="en-US" sz="2000" b="1" dirty="0"/>
              <a:t>”）</a:t>
            </a:r>
            <a:endParaRPr lang="zh-CN" altLang="en-US" sz="20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402120" y="2875183"/>
            <a:ext cx="6586515" cy="1217561"/>
            <a:chOff x="359718" y="844137"/>
            <a:chExt cx="6586515" cy="1217561"/>
          </a:xfrm>
        </p:grpSpPr>
        <p:sp>
          <p:nvSpPr>
            <p:cNvPr id="7" name="文本框 6"/>
            <p:cNvSpPr txBox="1"/>
            <p:nvPr/>
          </p:nvSpPr>
          <p:spPr>
            <a:xfrm>
              <a:off x="359718" y="844137"/>
              <a:ext cx="6012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卷积核大小为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9718" y="1244236"/>
              <a:ext cx="2781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第一个卷积层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：（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5,5,1,32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9718" y="1688521"/>
              <a:ext cx="3142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第二个卷积层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：（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14,14,32,64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067333" y="1438518"/>
              <a:ext cx="82205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925467" y="1088061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池化（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889383" y="1269241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24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24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981349" y="1438518"/>
              <a:ext cx="82205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826217" y="1253940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14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14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64067" y="110793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335834" y="1892421"/>
              <a:ext cx="82205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193968" y="1541964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池化（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57884" y="1723144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64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249850" y="1892421"/>
              <a:ext cx="82205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094718" y="1707843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5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5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32568" y="156183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4070" y="1131590"/>
            <a:ext cx="6586515" cy="1227480"/>
            <a:chOff x="430590" y="2756381"/>
            <a:chExt cx="6586515" cy="1227480"/>
          </a:xfrm>
        </p:grpSpPr>
        <p:sp>
          <p:nvSpPr>
            <p:cNvPr id="34" name="文本框 33"/>
            <p:cNvSpPr txBox="1"/>
            <p:nvPr/>
          </p:nvSpPr>
          <p:spPr>
            <a:xfrm>
              <a:off x="430590" y="2756381"/>
              <a:ext cx="6012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卷积核大小为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30590" y="3166399"/>
              <a:ext cx="2781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第一个卷积层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：（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3,3,1,32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0590" y="3610684"/>
              <a:ext cx="3142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第二个卷积层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：（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13,13,32,64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3138205" y="3360681"/>
              <a:ext cx="82205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960255" y="3191404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26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26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5052221" y="3360681"/>
              <a:ext cx="82205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5897089" y="3176103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13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13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3406706" y="3814584"/>
              <a:ext cx="82205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264840" y="3464127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池化（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28756" y="3645307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11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11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64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5320722" y="3814584"/>
              <a:ext cx="82205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165590" y="3630006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5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5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*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32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503440" y="3483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651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不同卷积核的大小（</a:t>
            </a:r>
            <a:r>
              <a:rPr lang="en-US" altLang="zh-CN" sz="2000" b="1" dirty="0"/>
              <a:t>padding=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valid</a:t>
            </a:r>
            <a:r>
              <a:rPr lang="zh-CN" altLang="en-US" sz="2000" b="1" dirty="0"/>
              <a:t>”） </a:t>
            </a:r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59718" y="852619"/>
            <a:ext cx="60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687" y="1327801"/>
            <a:ext cx="4896544" cy="3234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9730" y="1923678"/>
            <a:ext cx="3044552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当卷积核越大时，所需参数越少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效果可能更好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 </a:t>
            </a:r>
            <a:r>
              <a:rPr lang="en-US" altLang="zh-CN" sz="2000" b="1" dirty="0"/>
              <a:t>Dropout</a:t>
            </a:r>
            <a:r>
              <a:rPr lang="zh-CN" altLang="en-US" sz="2000" b="1" dirty="0"/>
              <a:t>不同比率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9718" y="697813"/>
            <a:ext cx="68765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分别取</a:t>
            </a:r>
            <a:r>
              <a:rPr lang="en-US" altLang="zh-CN" dirty="0" err="1"/>
              <a:t>keep_prob</a:t>
            </a:r>
            <a:r>
              <a:rPr lang="en-US" altLang="zh-CN" dirty="0"/>
              <a:t>=0.1</a:t>
            </a:r>
            <a:r>
              <a:rPr lang="zh-CN" altLang="en-US" dirty="0"/>
              <a:t>、</a:t>
            </a:r>
            <a:r>
              <a:rPr lang="en-US" altLang="zh-CN" dirty="0"/>
              <a:t>0.2</a:t>
            </a:r>
            <a:r>
              <a:rPr lang="zh-CN" altLang="en-US" dirty="0"/>
              <a:t>、</a:t>
            </a:r>
            <a:r>
              <a:rPr lang="en-US" altLang="zh-CN" dirty="0"/>
              <a:t>0.3</a:t>
            </a:r>
            <a:r>
              <a:rPr lang="zh-CN" altLang="en-US" dirty="0"/>
              <a:t>、</a:t>
            </a:r>
            <a:r>
              <a:rPr lang="en-US" altLang="zh-CN" dirty="0"/>
              <a:t>0.4</a:t>
            </a:r>
            <a:r>
              <a:rPr lang="zh-CN" altLang="en-US" dirty="0"/>
              <a:t>、</a:t>
            </a:r>
            <a:r>
              <a:rPr lang="en-US" altLang="zh-CN" dirty="0"/>
              <a:t>0.5</a:t>
            </a:r>
            <a:r>
              <a:rPr lang="zh-CN" altLang="en-US" dirty="0"/>
              <a:t>、</a:t>
            </a:r>
            <a:r>
              <a:rPr lang="en-US" altLang="zh-CN" dirty="0"/>
              <a:t>0.6</a:t>
            </a:r>
            <a:r>
              <a:rPr lang="zh-CN" altLang="en-US" dirty="0"/>
              <a:t>、</a:t>
            </a:r>
            <a:r>
              <a:rPr lang="en-US" altLang="zh-CN" dirty="0"/>
              <a:t>0.7</a:t>
            </a:r>
            <a:r>
              <a:rPr lang="zh-CN" altLang="en-US" dirty="0"/>
              <a:t>、</a:t>
            </a:r>
            <a:r>
              <a:rPr lang="en-US" altLang="zh-CN" dirty="0"/>
              <a:t>0.8</a:t>
            </a:r>
            <a:r>
              <a:rPr lang="zh-CN" altLang="en-US" dirty="0"/>
              <a:t>、</a:t>
            </a:r>
            <a:r>
              <a:rPr lang="en-US" altLang="zh-CN" dirty="0"/>
              <a:t>0.9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9718" y="1198978"/>
            <a:ext cx="60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68310"/>
            <a:ext cx="4320480" cy="3059026"/>
          </a:xfrm>
          <a:prstGeom prst="rect">
            <a:avLst/>
          </a:prstGeom>
        </p:spPr>
      </p:pic>
      <p:sp>
        <p:nvSpPr>
          <p:cNvPr id="6" name="对话气泡: 椭圆形 5"/>
          <p:cNvSpPr/>
          <p:nvPr/>
        </p:nvSpPr>
        <p:spPr bwMode="auto">
          <a:xfrm>
            <a:off x="4895850" y="3575191"/>
            <a:ext cx="1332334" cy="432048"/>
          </a:xfrm>
          <a:prstGeom prst="wedgeEllipseCallout">
            <a:avLst>
              <a:gd name="adj1" fmla="val -66323"/>
              <a:gd name="adj2" fmla="val 23785"/>
            </a:avLst>
          </a:prstGeom>
          <a:solidFill>
            <a:schemeClr val="bg1"/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25400" dir="81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1200" b="1" dirty="0"/>
              <a:t>0.1 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0.2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335885" y="2045804"/>
            <a:ext cx="38008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较小时，模型会有少许提升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较大时会损失很多重要信息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543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 </a:t>
            </a:r>
            <a:r>
              <a:rPr lang="zh-CN" altLang="en-US" sz="2000" b="1" dirty="0"/>
              <a:t>与随机森林、</a:t>
            </a:r>
            <a:r>
              <a:rPr lang="en-US" altLang="zh-CN" sz="2000" b="1" dirty="0"/>
              <a:t>KNN</a:t>
            </a:r>
            <a:r>
              <a:rPr lang="zh-CN" altLang="en-US" sz="2000" b="1" dirty="0"/>
              <a:t>效果对比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9718" y="688521"/>
            <a:ext cx="6012482" cy="69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随机森林：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树数量为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颗、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颗、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383711"/>
            <a:ext cx="4608512" cy="323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52" y="1514976"/>
            <a:ext cx="4210050" cy="771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26722" y="754618"/>
            <a:ext cx="96693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4647800"/>
            <a:ext cx="2659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charset="0"/>
              </a:rPr>
              <a:t>100</a:t>
            </a:r>
            <a:r>
              <a:rPr lang="zh-CN" altLang="en-US" sz="1600" dirty="0">
                <a:solidFill>
                  <a:srgbClr val="000000"/>
                </a:solidFill>
                <a:latin typeface="Calibri" panose="020F0502020204030204" charset="0"/>
              </a:rPr>
              <a:t>颗：运行时间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charset="0"/>
              </a:rPr>
              <a:t>128.62083</a:t>
            </a:r>
            <a:r>
              <a:rPr lang="zh-CN" altLang="en-US" sz="1600" dirty="0"/>
              <a:t> 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938452" y="2571750"/>
            <a:ext cx="1986441" cy="1738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&lt;CNN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模型效果：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KNN&lt;CNN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≈随机森林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16" y="0"/>
            <a:ext cx="9144000" cy="5143500"/>
          </a:xfrm>
          <a:prstGeom prst="rect">
            <a:avLst/>
          </a:prstGeom>
          <a:solidFill>
            <a:srgbClr val="0070C0">
              <a:alpha val="20000"/>
            </a:srgbClr>
          </a:solidFill>
          <a:ln w="15875"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400"/>
          </a:p>
        </p:txBody>
      </p:sp>
      <p:sp>
        <p:nvSpPr>
          <p:cNvPr id="21" name="TextBox 76"/>
          <p:cNvSpPr txBox="1"/>
          <p:nvPr/>
        </p:nvSpPr>
        <p:spPr>
          <a:xfrm>
            <a:off x="3761521" y="1782366"/>
            <a:ext cx="162095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PART 04</a:t>
            </a:r>
            <a:endParaRPr lang="zh-CN" altLang="en-US" sz="3200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2061375" y="2419023"/>
            <a:ext cx="502125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结果梳理</a:t>
            </a:r>
            <a:endParaRPr lang="zh-CN" altLang="en-US" sz="32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0371" y="854821"/>
            <a:ext cx="9808252" cy="3747477"/>
            <a:chOff x="770694" y="1269434"/>
            <a:chExt cx="7161510" cy="3193456"/>
          </a:xfrm>
        </p:grpSpPr>
        <p:sp>
          <p:nvSpPr>
            <p:cNvPr id="4" name="椭圆 3"/>
            <p:cNvSpPr/>
            <p:nvPr/>
          </p:nvSpPr>
          <p:spPr>
            <a:xfrm rot="20617382">
              <a:off x="771234" y="3441411"/>
              <a:ext cx="85963" cy="8596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2682110">
              <a:off x="1594501" y="371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20071131">
              <a:off x="2373298" y="3358424"/>
              <a:ext cx="135000" cy="135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35632">
              <a:off x="3048707" y="3114609"/>
              <a:ext cx="162000" cy="162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21020742">
              <a:off x="3662242" y="3828645"/>
              <a:ext cx="189000" cy="189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243222">
              <a:off x="5327740" y="3074108"/>
              <a:ext cx="243000" cy="243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9617673">
              <a:off x="4495002" y="3528184"/>
              <a:ext cx="216000" cy="216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21437905">
              <a:off x="6089347" y="2530612"/>
              <a:ext cx="472236" cy="54373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cxnSp>
          <p:nvCxnSpPr>
            <p:cNvPr id="23" name="直接连接符 22"/>
            <p:cNvCxnSpPr>
              <a:stCxn id="4" idx="5"/>
              <a:endCxn id="11" idx="3"/>
            </p:cNvCxnSpPr>
            <p:nvPr/>
          </p:nvCxnSpPr>
          <p:spPr>
            <a:xfrm>
              <a:off x="851944" y="3504982"/>
              <a:ext cx="742558" cy="262801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1" idx="7"/>
              <a:endCxn id="12" idx="2"/>
            </p:cNvCxnSpPr>
            <p:nvPr/>
          </p:nvCxnSpPr>
          <p:spPr>
            <a:xfrm flipV="1">
              <a:off x="1703222" y="3454204"/>
              <a:ext cx="676643" cy="312314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2" idx="6"/>
              <a:endCxn id="13" idx="3"/>
            </p:cNvCxnSpPr>
            <p:nvPr/>
          </p:nvCxnSpPr>
          <p:spPr>
            <a:xfrm flipV="1">
              <a:off x="2501732" y="3235782"/>
              <a:ext cx="556998" cy="161862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3" idx="5"/>
              <a:endCxn id="16" idx="1"/>
            </p:cNvCxnSpPr>
            <p:nvPr/>
          </p:nvCxnSpPr>
          <p:spPr>
            <a:xfrm>
              <a:off x="3169478" y="3266174"/>
              <a:ext cx="510183" cy="602303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6" idx="6"/>
              <a:endCxn id="18" idx="2"/>
            </p:cNvCxnSpPr>
            <p:nvPr/>
          </p:nvCxnSpPr>
          <p:spPr>
            <a:xfrm flipV="1">
              <a:off x="3849905" y="3695066"/>
              <a:ext cx="662561" cy="212231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8" idx="6"/>
              <a:endCxn id="17" idx="3"/>
            </p:cNvCxnSpPr>
            <p:nvPr/>
          </p:nvCxnSpPr>
          <p:spPr>
            <a:xfrm flipV="1">
              <a:off x="4693539" y="3275391"/>
              <a:ext cx="663766" cy="30345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17" idx="7"/>
              <a:endCxn id="21" idx="2"/>
            </p:cNvCxnSpPr>
            <p:nvPr/>
          </p:nvCxnSpPr>
          <p:spPr>
            <a:xfrm flipV="1">
              <a:off x="5540142" y="2815466"/>
              <a:ext cx="549467" cy="301531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805659" y="2047697"/>
              <a:ext cx="0" cy="135638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798542" y="1699403"/>
              <a:ext cx="786566" cy="510435"/>
            </a:xfrm>
            <a:prstGeom prst="rect">
              <a:avLst/>
            </a:prstGeom>
            <a:solidFill>
              <a:srgbClr val="2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卷积层层数</a:t>
              </a:r>
              <a:endPara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648622" y="2343597"/>
              <a:ext cx="0" cy="135638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1648626" y="1788443"/>
              <a:ext cx="685854" cy="550552"/>
            </a:xfrm>
            <a:prstGeom prst="rect">
              <a:avLst/>
            </a:prstGeom>
            <a:solidFill>
              <a:srgbClr val="2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不同激活函数</a:t>
              </a:r>
              <a:endPara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2445265" y="2034289"/>
              <a:ext cx="0" cy="135638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2448090" y="1713513"/>
              <a:ext cx="674003" cy="431077"/>
            </a:xfrm>
            <a:prstGeom prst="rect">
              <a:avLst/>
            </a:prstGeom>
            <a:solidFill>
              <a:srgbClr val="2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卷积核大小</a:t>
              </a:r>
              <a:endPara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3126581" y="1748096"/>
              <a:ext cx="0" cy="135638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3132426" y="1512491"/>
              <a:ext cx="584286" cy="431076"/>
            </a:xfrm>
            <a:prstGeom prst="rect">
              <a:avLst/>
            </a:prstGeom>
            <a:solidFill>
              <a:srgbClr val="2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卷积核数量</a:t>
              </a:r>
              <a:endParaRPr lang="zh-CN" altLang="en-US" sz="1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3763401" y="2464048"/>
              <a:ext cx="0" cy="135638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3760720" y="1984305"/>
              <a:ext cx="775582" cy="533620"/>
            </a:xfrm>
            <a:prstGeom prst="rect">
              <a:avLst/>
            </a:prstGeom>
            <a:solidFill>
              <a:srgbClr val="2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全连接层长度</a:t>
              </a:r>
              <a:endPara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4606320" y="2157719"/>
              <a:ext cx="0" cy="135638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4590375" y="1730104"/>
              <a:ext cx="805231" cy="589280"/>
            </a:xfrm>
            <a:prstGeom prst="rect">
              <a:avLst/>
            </a:prstGeom>
            <a:solidFill>
              <a:srgbClr val="2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Dropout</a:t>
              </a: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不同比率</a:t>
              </a:r>
              <a:endPara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5409402" y="1568439"/>
              <a:ext cx="0" cy="1536037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5421325" y="1269434"/>
              <a:ext cx="856681" cy="478977"/>
            </a:xfrm>
            <a:prstGeom prst="rect">
              <a:avLst/>
            </a:prstGeom>
            <a:solidFill>
              <a:srgbClr val="2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与其他模型比较</a:t>
              </a:r>
              <a:endPara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6331895" y="2957993"/>
              <a:ext cx="0" cy="135638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5962147" y="4165855"/>
              <a:ext cx="739496" cy="2970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bg2"/>
                  </a:solidFill>
                  <a:cs typeface="+mn-ea"/>
                  <a:sym typeface="+mn-lt"/>
                </a:rPr>
                <a:t>NOW</a:t>
              </a:r>
              <a:endParaRPr lang="zh-CN" altLang="en-US" sz="135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95" name="TextBox 103"/>
            <p:cNvSpPr txBox="1">
              <a:spLocks noChangeArrowheads="1"/>
            </p:cNvSpPr>
            <p:nvPr/>
          </p:nvSpPr>
          <p:spPr bwMode="auto">
            <a:xfrm rot="30982">
              <a:off x="770694" y="2524609"/>
              <a:ext cx="885289" cy="410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层数越多，模型的效果可能越好</a:t>
              </a:r>
              <a:endParaRPr lang="zh-CN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6" name="TextBox 103"/>
            <p:cNvSpPr txBox="1">
              <a:spLocks noChangeArrowheads="1"/>
            </p:cNvSpPr>
            <p:nvPr/>
          </p:nvSpPr>
          <p:spPr bwMode="auto">
            <a:xfrm rot="30982">
              <a:off x="1620952" y="2481617"/>
              <a:ext cx="927616" cy="75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kern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Relu</a:t>
              </a: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优于</a:t>
              </a: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tanh</a:t>
              </a: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</a:t>
              </a: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leaky </a:t>
              </a:r>
              <a:r>
                <a:rPr lang="en-US" altLang="zh-CN" sz="1100" kern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relu</a:t>
              </a: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优于</a:t>
              </a:r>
              <a:r>
                <a:rPr lang="en-US" altLang="zh-CN" sz="1100" kern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relu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但</a:t>
              </a:r>
              <a:r>
                <a:rPr lang="en-US" altLang="zh-CN" sz="1100" kern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relu</a:t>
              </a: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用的更多</a:t>
              </a:r>
              <a:endParaRPr lang="zh-CN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TextBox 103"/>
            <p:cNvSpPr txBox="1">
              <a:spLocks noChangeArrowheads="1"/>
            </p:cNvSpPr>
            <p:nvPr/>
          </p:nvSpPr>
          <p:spPr bwMode="auto">
            <a:xfrm rot="30982">
              <a:off x="3738328" y="2702992"/>
              <a:ext cx="868170" cy="72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模型复杂度提升，理论上可以提高模型的学习能力</a:t>
              </a:r>
              <a:endPara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lvl="0">
                <a:lnSpc>
                  <a:spcPct val="120000"/>
                </a:lnSpc>
                <a:defRPr/>
              </a:pPr>
              <a:endParaRPr lang="zh-CN" altLang="zh-CN" sz="9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TextBox 103"/>
            <p:cNvSpPr txBox="1">
              <a:spLocks noChangeArrowheads="1"/>
            </p:cNvSpPr>
            <p:nvPr/>
          </p:nvSpPr>
          <p:spPr bwMode="auto">
            <a:xfrm rot="30982">
              <a:off x="2434272" y="2162232"/>
              <a:ext cx="729237" cy="114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当卷积核越大时，所需参数越少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效果可能更好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lvl="0">
                <a:lnSpc>
                  <a:spcPct val="120000"/>
                </a:lnSpc>
                <a:defRPr/>
              </a:pPr>
              <a:endParaRPr lang="zh-CN" altLang="zh-CN" sz="9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TextBox 103"/>
            <p:cNvSpPr txBox="1">
              <a:spLocks noChangeArrowheads="1"/>
            </p:cNvSpPr>
            <p:nvPr/>
          </p:nvSpPr>
          <p:spPr bwMode="auto">
            <a:xfrm rot="30982">
              <a:off x="3103407" y="2289266"/>
              <a:ext cx="755397" cy="62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当卷积核越多时，模型效果可能越好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00" name="TextBox 103"/>
            <p:cNvSpPr txBox="1">
              <a:spLocks noChangeArrowheads="1"/>
            </p:cNvSpPr>
            <p:nvPr/>
          </p:nvSpPr>
          <p:spPr bwMode="auto">
            <a:xfrm rot="30982">
              <a:off x="4572830" y="2241857"/>
              <a:ext cx="874095" cy="118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Dropout</a:t>
              </a: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较小时，模型会有少许提升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但</a:t>
              </a: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dropout</a:t>
              </a:r>
              <a:r>
                <a:rPr lang="zh-CN" altLang="en-US" sz="11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较大时会损失很多重要信息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 rot="30982">
              <a:off x="7334864" y="3151845"/>
              <a:ext cx="597340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zh-CN" altLang="en-US" sz="800" kern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单击此处输入文本</a:t>
              </a:r>
              <a:endParaRPr lang="zh-CN" altLang="zh-CN" sz="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78643" y="1412415"/>
            <a:ext cx="4572000" cy="951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运行时间：</a:t>
            </a:r>
            <a:endParaRPr lang="en-US" altLang="zh-CN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knn</a:t>
            </a:r>
            <a:r>
              <a: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随机森林</a:t>
            </a:r>
            <a:r>
              <a: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&lt;CNN</a:t>
            </a:r>
            <a:endParaRPr lang="en-US" altLang="zh-CN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模型效果：</a:t>
            </a:r>
            <a:endParaRPr lang="en-US" altLang="zh-CN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KNN&lt;CNN</a:t>
            </a:r>
            <a:r>
              <a: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≈随机森林</a:t>
            </a:r>
            <a:endParaRPr lang="en-US" altLang="zh-CN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59718" y="157146"/>
            <a:ext cx="543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zh-CN" altLang="en-US" sz="2000" b="1" dirty="0"/>
              <a:t>结果梳理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16" y="0"/>
            <a:ext cx="9144000" cy="5143500"/>
          </a:xfrm>
          <a:prstGeom prst="rect">
            <a:avLst/>
          </a:prstGeom>
          <a:solidFill>
            <a:srgbClr val="0070C0">
              <a:alpha val="20000"/>
            </a:srgbClr>
          </a:solidFill>
          <a:ln w="15875"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1499" y="1740753"/>
            <a:ext cx="5291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演讲完毕 感谢聆听</a:t>
            </a:r>
            <a:endParaRPr lang="en-US" altLang="zh-CN" sz="4800" b="1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16" y="0"/>
            <a:ext cx="9144000" cy="5143500"/>
          </a:xfrm>
          <a:prstGeom prst="rect">
            <a:avLst/>
          </a:prstGeom>
          <a:solidFill>
            <a:srgbClr val="0070C0">
              <a:alpha val="20000"/>
            </a:srgbClr>
          </a:solidFill>
          <a:ln w="15875"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400"/>
          </a:p>
        </p:txBody>
      </p:sp>
      <p:sp>
        <p:nvSpPr>
          <p:cNvPr id="21" name="TextBox 76"/>
          <p:cNvSpPr txBox="1"/>
          <p:nvPr/>
        </p:nvSpPr>
        <p:spPr>
          <a:xfrm>
            <a:off x="3755911" y="1782366"/>
            <a:ext cx="163217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PART 01</a:t>
            </a:r>
            <a:endParaRPr lang="zh-CN" altLang="en-US" sz="3200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2061375" y="2419023"/>
            <a:ext cx="502125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CNN</a:t>
            </a:r>
            <a:r>
              <a:rPr lang="zh-CN" altLang="en-US" sz="3200" b="1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原理</a:t>
            </a:r>
            <a:endParaRPr lang="zh-CN" altLang="en-US" sz="32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96529" y="804407"/>
            <a:ext cx="5635831" cy="2189830"/>
            <a:chOff x="3121218" y="771549"/>
            <a:chExt cx="5635831" cy="2189830"/>
          </a:xfrm>
        </p:grpSpPr>
        <p:sp>
          <p:nvSpPr>
            <p:cNvPr id="717" name="任意多边形 716"/>
            <p:cNvSpPr/>
            <p:nvPr/>
          </p:nvSpPr>
          <p:spPr>
            <a:xfrm>
              <a:off x="3121218" y="771549"/>
              <a:ext cx="5635831" cy="2189829"/>
            </a:xfrm>
            <a:custGeom>
              <a:avLst/>
              <a:gdLst>
                <a:gd name="connsiteX0" fmla="*/ 0 w 7019647"/>
                <a:gd name="connsiteY0" fmla="*/ 0 h 1364343"/>
                <a:gd name="connsiteX1" fmla="*/ 7019647 w 7019647"/>
                <a:gd name="connsiteY1" fmla="*/ 0 h 1364343"/>
                <a:gd name="connsiteX2" fmla="*/ 7019647 w 7019647"/>
                <a:gd name="connsiteY2" fmla="*/ 1 h 1364343"/>
                <a:gd name="connsiteX3" fmla="*/ 3035842 w 7019647"/>
                <a:gd name="connsiteY3" fmla="*/ 1 h 1364343"/>
                <a:gd name="connsiteX4" fmla="*/ 2657843 w 7019647"/>
                <a:gd name="connsiteY4" fmla="*/ 1364343 h 1364343"/>
                <a:gd name="connsiteX5" fmla="*/ 0 w 7019647"/>
                <a:gd name="connsiteY5" fmla="*/ 1364343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9647" h="1364343">
                  <a:moveTo>
                    <a:pt x="0" y="0"/>
                  </a:moveTo>
                  <a:lnTo>
                    <a:pt x="7019647" y="0"/>
                  </a:lnTo>
                  <a:lnTo>
                    <a:pt x="7019647" y="1"/>
                  </a:lnTo>
                  <a:lnTo>
                    <a:pt x="3035842" y="1"/>
                  </a:lnTo>
                  <a:lnTo>
                    <a:pt x="2657843" y="1364343"/>
                  </a:lnTo>
                  <a:lnTo>
                    <a:pt x="0" y="1364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0" name="任意多边形 709"/>
            <p:cNvSpPr/>
            <p:nvPr/>
          </p:nvSpPr>
          <p:spPr>
            <a:xfrm>
              <a:off x="4990578" y="771549"/>
              <a:ext cx="3766470" cy="2189830"/>
            </a:xfrm>
            <a:custGeom>
              <a:avLst/>
              <a:gdLst>
                <a:gd name="connsiteX0" fmla="*/ 378000 w 4349960"/>
                <a:gd name="connsiteY0" fmla="*/ 0 h 1364343"/>
                <a:gd name="connsiteX1" fmla="*/ 4349960 w 4349960"/>
                <a:gd name="connsiteY1" fmla="*/ 0 h 1364343"/>
                <a:gd name="connsiteX2" fmla="*/ 4349960 w 4349960"/>
                <a:gd name="connsiteY2" fmla="*/ 1364343 h 1364343"/>
                <a:gd name="connsiteX3" fmla="*/ 0 w 4349960"/>
                <a:gd name="connsiteY3" fmla="*/ 1364343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960" h="1364343">
                  <a:moveTo>
                    <a:pt x="378000" y="0"/>
                  </a:moveTo>
                  <a:lnTo>
                    <a:pt x="4349960" y="0"/>
                  </a:lnTo>
                  <a:lnTo>
                    <a:pt x="4349960" y="1364343"/>
                  </a:lnTo>
                  <a:lnTo>
                    <a:pt x="0" y="1364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69" name="文本框 3168"/>
            <p:cNvSpPr txBox="1"/>
            <p:nvPr/>
          </p:nvSpPr>
          <p:spPr>
            <a:xfrm>
              <a:off x="3519448" y="1617511"/>
              <a:ext cx="1791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定义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74" name="文本框 773"/>
            <p:cNvSpPr txBox="1"/>
            <p:nvPr/>
          </p:nvSpPr>
          <p:spPr>
            <a:xfrm>
              <a:off x="5384331" y="1227469"/>
              <a:ext cx="3248943" cy="1327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卷积神经网络是一类包含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计算且具有深度结构的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前馈神经网络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，是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的代表算法之一。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96529" y="3272139"/>
            <a:ext cx="5635830" cy="1586693"/>
            <a:chOff x="3121219" y="3277887"/>
            <a:chExt cx="5635830" cy="1586693"/>
          </a:xfrm>
        </p:grpSpPr>
        <p:sp>
          <p:nvSpPr>
            <p:cNvPr id="718" name="任意多边形 717"/>
            <p:cNvSpPr/>
            <p:nvPr/>
          </p:nvSpPr>
          <p:spPr>
            <a:xfrm>
              <a:off x="3121219" y="3277887"/>
              <a:ext cx="1860108" cy="1583078"/>
            </a:xfrm>
            <a:custGeom>
              <a:avLst/>
              <a:gdLst>
                <a:gd name="connsiteX0" fmla="*/ 0 w 2657842"/>
                <a:gd name="connsiteY0" fmla="*/ 0 h 1364343"/>
                <a:gd name="connsiteX1" fmla="*/ 2657842 w 2657842"/>
                <a:gd name="connsiteY1" fmla="*/ 0 h 1364343"/>
                <a:gd name="connsiteX2" fmla="*/ 2279842 w 2657842"/>
                <a:gd name="connsiteY2" fmla="*/ 1364343 h 1364343"/>
                <a:gd name="connsiteX3" fmla="*/ 0 w 2657842"/>
                <a:gd name="connsiteY3" fmla="*/ 1364343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7842" h="1364343">
                  <a:moveTo>
                    <a:pt x="0" y="0"/>
                  </a:moveTo>
                  <a:lnTo>
                    <a:pt x="2657842" y="0"/>
                  </a:lnTo>
                  <a:lnTo>
                    <a:pt x="2279842" y="1364343"/>
                  </a:lnTo>
                  <a:lnTo>
                    <a:pt x="0" y="1364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8" name="任意多边形 707"/>
            <p:cNvSpPr/>
            <p:nvPr/>
          </p:nvSpPr>
          <p:spPr>
            <a:xfrm>
              <a:off x="4665358" y="3281501"/>
              <a:ext cx="4091690" cy="1583079"/>
            </a:xfrm>
            <a:custGeom>
              <a:avLst/>
              <a:gdLst>
                <a:gd name="connsiteX0" fmla="*/ 378000 w 5483959"/>
                <a:gd name="connsiteY0" fmla="*/ 0 h 1364343"/>
                <a:gd name="connsiteX1" fmla="*/ 5483959 w 5483959"/>
                <a:gd name="connsiteY1" fmla="*/ 0 h 1364343"/>
                <a:gd name="connsiteX2" fmla="*/ 5483959 w 5483959"/>
                <a:gd name="connsiteY2" fmla="*/ 1364343 h 1364343"/>
                <a:gd name="connsiteX3" fmla="*/ 0 w 5483959"/>
                <a:gd name="connsiteY3" fmla="*/ 1364343 h 13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3959" h="1364343">
                  <a:moveTo>
                    <a:pt x="378000" y="0"/>
                  </a:moveTo>
                  <a:lnTo>
                    <a:pt x="5483959" y="0"/>
                  </a:lnTo>
                  <a:lnTo>
                    <a:pt x="5483959" y="1364343"/>
                  </a:lnTo>
                  <a:lnTo>
                    <a:pt x="0" y="1364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0" name="文本框 769"/>
            <p:cNvSpPr txBox="1"/>
            <p:nvPr/>
          </p:nvSpPr>
          <p:spPr>
            <a:xfrm>
              <a:off x="3491880" y="3669316"/>
              <a:ext cx="1544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srgbClr val="163E5F"/>
                  </a:solidFill>
                </a:rPr>
                <a:t>结构</a:t>
              </a:r>
              <a:endParaRPr lang="zh-CN" altLang="en-US" sz="2000" b="1" dirty="0">
                <a:solidFill>
                  <a:srgbClr val="163E5F"/>
                </a:solidFill>
              </a:endParaRPr>
            </a:p>
          </p:txBody>
        </p:sp>
        <p:sp>
          <p:nvSpPr>
            <p:cNvPr id="776" name="文本框 775"/>
            <p:cNvSpPr txBox="1"/>
            <p:nvPr/>
          </p:nvSpPr>
          <p:spPr>
            <a:xfrm>
              <a:off x="4990579" y="3407707"/>
              <a:ext cx="3766470" cy="102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卷积神经网络包括输入层、隐藏层和输出层，其中隐藏层包含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卷积层</a:t>
              </a:r>
              <a:r>
                <a:rPr lang="zh-CN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、池化层和全连接层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类常见构筑。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59718" y="157146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en-US" altLang="zh-CN" sz="2000" b="1" dirty="0"/>
              <a:t>CNN</a:t>
            </a:r>
            <a:r>
              <a:rPr lang="zh-CN" altLang="en-US" sz="2000" b="1" dirty="0"/>
              <a:t>原理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679" y="651399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en-US" altLang="zh-CN" sz="2000" b="1" dirty="0"/>
              <a:t>CNN</a:t>
            </a:r>
            <a:r>
              <a:rPr lang="zh-CN" altLang="en-US" sz="2000" b="1" dirty="0"/>
              <a:t>原理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8" y="1765701"/>
            <a:ext cx="8568484" cy="288416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883227" y="1685334"/>
            <a:ext cx="3248943" cy="68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9552" y="1525016"/>
            <a:ext cx="3248943" cy="68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30474" y="1359373"/>
            <a:ext cx="3248943" cy="68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55443" y="1376229"/>
            <a:ext cx="3248943" cy="68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32234" y="1376228"/>
            <a:ext cx="3248943" cy="68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13465" y="1393085"/>
            <a:ext cx="1082546" cy="68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70836" y="1376227"/>
            <a:ext cx="3248943" cy="68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右大括号 1"/>
          <p:cNvSpPr/>
          <p:nvPr/>
        </p:nvSpPr>
        <p:spPr>
          <a:xfrm rot="16200000">
            <a:off x="3990054" y="-877399"/>
            <a:ext cx="495633" cy="4171898"/>
          </a:xfrm>
          <a:prstGeom prst="rightBrace">
            <a:avLst>
              <a:gd name="adj1" fmla="val 46693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72036" y="608750"/>
            <a:ext cx="3248943" cy="68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679" y="651399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3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</a:t>
            </a:r>
            <a:r>
              <a:rPr lang="en-US" altLang="zh-CN" sz="2000" b="1" dirty="0"/>
              <a:t>CNN</a:t>
            </a:r>
            <a:r>
              <a:rPr lang="zh-CN" altLang="en-US" sz="2000" b="1" dirty="0"/>
              <a:t>原理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736" y="1343768"/>
            <a:ext cx="7296359" cy="2455964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514544" y="1321116"/>
            <a:ext cx="0" cy="18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88432" y="1321116"/>
            <a:ext cx="0" cy="18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514544" y="745544"/>
            <a:ext cx="8318437" cy="3814658"/>
            <a:chOff x="514544" y="745544"/>
            <a:chExt cx="8318437" cy="381465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14544" y="1321116"/>
              <a:ext cx="33738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7148623" y="745544"/>
              <a:ext cx="1684358" cy="348137"/>
            </a:xfrm>
            <a:prstGeom prst="rect">
              <a:avLst/>
            </a:prstGeom>
            <a:ln>
              <a:solidFill>
                <a:srgbClr val="1983B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不同卷积层数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连接符: 肘形 5"/>
            <p:cNvCxnSpPr/>
            <p:nvPr/>
          </p:nvCxnSpPr>
          <p:spPr>
            <a:xfrm flipV="1">
              <a:off x="2020362" y="896791"/>
              <a:ext cx="5071918" cy="430676"/>
            </a:xfrm>
            <a:prstGeom prst="bentConnector3">
              <a:avLst>
                <a:gd name="adj1" fmla="val 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7148623" y="1295953"/>
              <a:ext cx="1684358" cy="348138"/>
            </a:xfrm>
            <a:prstGeom prst="rect">
              <a:avLst/>
            </a:prstGeom>
            <a:ln>
              <a:solidFill>
                <a:srgbClr val="1983B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不同激活函数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连接符: 肘形 36"/>
            <p:cNvCxnSpPr>
              <a:endCxn id="35" idx="1"/>
            </p:cNvCxnSpPr>
            <p:nvPr/>
          </p:nvCxnSpPr>
          <p:spPr>
            <a:xfrm flipV="1">
              <a:off x="2195736" y="1470022"/>
              <a:ext cx="4952887" cy="885704"/>
            </a:xfrm>
            <a:prstGeom prst="bentConnector3">
              <a:avLst>
                <a:gd name="adj1" fmla="val 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/>
            <p:cNvCxnSpPr>
              <a:endCxn id="43" idx="1"/>
            </p:cNvCxnSpPr>
            <p:nvPr/>
          </p:nvCxnSpPr>
          <p:spPr>
            <a:xfrm flipV="1">
              <a:off x="1288157" y="2056819"/>
              <a:ext cx="5860466" cy="744196"/>
            </a:xfrm>
            <a:prstGeom prst="bentConnector3">
              <a:avLst>
                <a:gd name="adj1" fmla="val -2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7148623" y="1882750"/>
              <a:ext cx="1684358" cy="348138"/>
            </a:xfrm>
            <a:prstGeom prst="rect">
              <a:avLst/>
            </a:prstGeom>
            <a:ln>
              <a:solidFill>
                <a:srgbClr val="1983B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不同卷积核大小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148623" y="2469178"/>
              <a:ext cx="1684358" cy="348138"/>
            </a:xfrm>
            <a:prstGeom prst="rect">
              <a:avLst/>
            </a:prstGeom>
            <a:ln>
              <a:solidFill>
                <a:srgbClr val="1983B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不同卷积核数量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连接符: 肘形 52"/>
            <p:cNvCxnSpPr>
              <a:endCxn id="46" idx="1"/>
            </p:cNvCxnSpPr>
            <p:nvPr/>
          </p:nvCxnSpPr>
          <p:spPr>
            <a:xfrm flipV="1">
              <a:off x="3995936" y="2643247"/>
              <a:ext cx="3152687" cy="171269"/>
            </a:xfrm>
            <a:prstGeom prst="bentConnector3">
              <a:avLst>
                <a:gd name="adj1" fmla="val -2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148623" y="3018388"/>
              <a:ext cx="1684358" cy="433205"/>
            </a:xfrm>
            <a:prstGeom prst="rect">
              <a:avLst/>
            </a:prstGeom>
            <a:ln>
              <a:solidFill>
                <a:srgbClr val="1983B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不同全连接层宽度度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148623" y="3580690"/>
              <a:ext cx="1684358" cy="348138"/>
            </a:xfrm>
            <a:prstGeom prst="rect">
              <a:avLst/>
            </a:prstGeom>
            <a:ln>
              <a:solidFill>
                <a:srgbClr val="1983B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Dropout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比率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连接符: 肘形 60"/>
            <p:cNvCxnSpPr>
              <a:endCxn id="59" idx="1"/>
            </p:cNvCxnSpPr>
            <p:nvPr/>
          </p:nvCxnSpPr>
          <p:spPr>
            <a:xfrm>
              <a:off x="5724128" y="2912613"/>
              <a:ext cx="1424495" cy="842146"/>
            </a:xfrm>
            <a:prstGeom prst="bentConnector3">
              <a:avLst>
                <a:gd name="adj1" fmla="val 7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57" idx="1"/>
            </p:cNvCxnSpPr>
            <p:nvPr/>
          </p:nvCxnSpPr>
          <p:spPr>
            <a:xfrm>
              <a:off x="6228184" y="3192458"/>
              <a:ext cx="920439" cy="42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7148623" y="4141763"/>
              <a:ext cx="1684358" cy="418439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与其他模型准确率对比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16" y="0"/>
            <a:ext cx="9144000" cy="5143500"/>
          </a:xfrm>
          <a:prstGeom prst="rect">
            <a:avLst/>
          </a:prstGeom>
          <a:solidFill>
            <a:srgbClr val="0070C0">
              <a:alpha val="20000"/>
            </a:srgbClr>
          </a:solidFill>
          <a:ln w="15875"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400"/>
          </a:p>
        </p:txBody>
      </p:sp>
      <p:sp>
        <p:nvSpPr>
          <p:cNvPr id="21" name="TextBox 76"/>
          <p:cNvSpPr txBox="1"/>
          <p:nvPr/>
        </p:nvSpPr>
        <p:spPr>
          <a:xfrm>
            <a:off x="3755911" y="1782366"/>
            <a:ext cx="163217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PART 02</a:t>
            </a:r>
            <a:endParaRPr lang="zh-CN" altLang="en-US" sz="3200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2061375" y="2419023"/>
            <a:ext cx="502125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数据集介绍</a:t>
            </a:r>
            <a:endParaRPr lang="zh-CN" altLang="en-US" sz="32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9719" y="627534"/>
            <a:ext cx="842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718" y="157146"/>
            <a:ext cx="313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Segoe Print" panose="02000600000000000000" charset="0"/>
                <a:ea typeface="宋体" panose="02010600030101010101" pitchFamily="2" charset="-122"/>
              </a:rPr>
              <a:t>CNN| </a:t>
            </a:r>
            <a:r>
              <a:rPr lang="en-US" altLang="zh-CN" sz="2000" b="1" dirty="0"/>
              <a:t>MNIST</a:t>
            </a:r>
            <a:r>
              <a:rPr lang="zh-CN" altLang="en-US" sz="2000" b="1" dirty="0"/>
              <a:t>数据集介绍</a:t>
            </a:r>
            <a:endParaRPr lang="zh-CN" altLang="en-US" sz="2000" b="1" dirty="0"/>
          </a:p>
          <a:p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63" y="980832"/>
            <a:ext cx="4552381" cy="308571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504039" y="1257676"/>
            <a:ext cx="46805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张图像：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   10000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8644" y="2052169"/>
            <a:ext cx="46805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维度：长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，灰度图像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72000" y="2859084"/>
            <a:ext cx="468052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③数字标号：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16" y="0"/>
            <a:ext cx="9144000" cy="5143500"/>
          </a:xfrm>
          <a:prstGeom prst="rect">
            <a:avLst/>
          </a:prstGeom>
          <a:solidFill>
            <a:srgbClr val="0070C0">
              <a:alpha val="20000"/>
            </a:srgbClr>
          </a:solidFill>
          <a:ln w="15875"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400"/>
          </a:p>
        </p:txBody>
      </p:sp>
      <p:sp>
        <p:nvSpPr>
          <p:cNvPr id="21" name="TextBox 76"/>
          <p:cNvSpPr txBox="1"/>
          <p:nvPr/>
        </p:nvSpPr>
        <p:spPr>
          <a:xfrm>
            <a:off x="3761521" y="1782366"/>
            <a:ext cx="162095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PART 03</a:t>
            </a:r>
            <a:endParaRPr lang="zh-CN" altLang="en-US" sz="3200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2061375" y="2419023"/>
            <a:ext cx="502125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试验探索</a:t>
            </a:r>
            <a:endParaRPr lang="zh-CN" altLang="en-US" sz="32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711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163E5F"/>
      </a:accent1>
      <a:accent2>
        <a:srgbClr val="6D8B80"/>
      </a:accent2>
      <a:accent3>
        <a:srgbClr val="E6A75F"/>
      </a:accent3>
      <a:accent4>
        <a:srgbClr val="6D8B80"/>
      </a:accent4>
      <a:accent5>
        <a:srgbClr val="E6A75F"/>
      </a:accent5>
      <a:accent6>
        <a:srgbClr val="6D8B80"/>
      </a:accent6>
      <a:hlink>
        <a:srgbClr val="E6A75F"/>
      </a:hlink>
      <a:folHlink>
        <a:srgbClr val="6D8B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w="15875">
          <a:noFill/>
        </a:ln>
        <a:effectLst>
          <a:innerShdw blurRad="63500" dist="25400" dir="8100000">
            <a:prstClr val="black">
              <a:alpha val="50000"/>
            </a:prstClr>
          </a:innerShdw>
        </a:effectLst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2640</Words>
  <Application>WPS 演示</Application>
  <PresentationFormat>全屏显示(16:9)</PresentationFormat>
  <Paragraphs>409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幼圆</vt:lpstr>
      <vt:lpstr>Helvetica Light</vt:lpstr>
      <vt:lpstr>微软雅黑</vt:lpstr>
      <vt:lpstr>Bodoni MT Black</vt:lpstr>
      <vt:lpstr>Segoe Print</vt:lpstr>
      <vt:lpstr>叶根友圆趣卡通体</vt:lpstr>
      <vt:lpstr>Calibri</vt:lpstr>
      <vt:lpstr>Arial Unicode MS</vt:lpstr>
      <vt:lpstr>Helvetica Light</vt:lpstr>
      <vt:lpstr>Wingdings</vt:lpstr>
      <vt:lpstr>叶根友圆趣卡通体</vt:lpstr>
      <vt:lpstr>S2G love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蓝色稳重大数据云计算</dc:title>
  <dc:creator>第一PPT</dc:creator>
  <cp:keywords>www.1ppt.com</cp:keywords>
  <dc:description>www.1ppt.com</dc:description>
  <cp:lastModifiedBy>tutu</cp:lastModifiedBy>
  <cp:revision>1835</cp:revision>
  <dcterms:created xsi:type="dcterms:W3CDTF">2016-03-09T04:37:00Z</dcterms:created>
  <dcterms:modified xsi:type="dcterms:W3CDTF">2023-12-17T12:06:59Z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