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259" r:id="rId3"/>
    <p:sldId id="284" r:id="rId4"/>
    <p:sldId id="263" r:id="rId5"/>
    <p:sldId id="289" r:id="rId6"/>
    <p:sldId id="297" r:id="rId7"/>
    <p:sldId id="298" r:id="rId8"/>
    <p:sldId id="290" r:id="rId9"/>
    <p:sldId id="291" r:id="rId10"/>
    <p:sldId id="279" r:id="rId11"/>
    <p:sldId id="265" r:id="rId12"/>
    <p:sldId id="299" r:id="rId13"/>
    <p:sldId id="300" r:id="rId14"/>
    <p:sldId id="309" r:id="rId15"/>
    <p:sldId id="311" r:id="rId16"/>
    <p:sldId id="261" r:id="rId17"/>
    <p:sldId id="356" r:id="rId18"/>
    <p:sldId id="304" r:id="rId19"/>
    <p:sldId id="324" r:id="rId20"/>
    <p:sldId id="326" r:id="rId21"/>
    <p:sldId id="327" r:id="rId22"/>
    <p:sldId id="328" r:id="rId23"/>
    <p:sldId id="329" r:id="rId24"/>
    <p:sldId id="343" r:id="rId25"/>
    <p:sldId id="344" r:id="rId26"/>
    <p:sldId id="330" r:id="rId27"/>
    <p:sldId id="331" r:id="rId28"/>
    <p:sldId id="351" r:id="rId29"/>
    <p:sldId id="332" r:id="rId30"/>
    <p:sldId id="333" r:id="rId31"/>
    <p:sldId id="334" r:id="rId32"/>
    <p:sldId id="337" r:id="rId33"/>
    <p:sldId id="338" r:id="rId34"/>
    <p:sldId id="352" r:id="rId35"/>
    <p:sldId id="353" r:id="rId36"/>
    <p:sldId id="354" r:id="rId37"/>
    <p:sldId id="345" r:id="rId38"/>
    <p:sldId id="267" r:id="rId39"/>
    <p:sldId id="264" r:id="rId40"/>
    <p:sldId id="346" r:id="rId41"/>
    <p:sldId id="347" r:id="rId42"/>
    <p:sldId id="266" r:id="rId43"/>
    <p:sldId id="348" r:id="rId44"/>
    <p:sldId id="349" r:id="rId45"/>
    <p:sldId id="270" r:id="rId46"/>
    <p:sldId id="274" r:id="rId47"/>
    <p:sldId id="355" r:id="rId48"/>
    <p:sldId id="340" r:id="rId49"/>
    <p:sldId id="288" r:id="rId50"/>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49" autoAdjust="0"/>
  </p:normalViewPr>
  <p:slideViewPr>
    <p:cSldViewPr snapToGrid="0">
      <p:cViewPr varScale="1">
        <p:scale>
          <a:sx n="83" d="100"/>
          <a:sy n="83" d="100"/>
        </p:scale>
        <p:origin x="788" y="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2020/6/4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033427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9933373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415588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526265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655555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926557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60849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056624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2784692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2494537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88410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1536358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300827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5498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58136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1798935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7263"/>
            <a:ext cx="2057400" cy="273844"/>
          </a:xfrm>
        </p:spPr>
        <p:txBody>
          <a:bodyPr/>
          <a:lstStyle>
            <a:lvl1pPr>
              <a:defRPr/>
            </a:lvl1pPr>
          </a:lstStyle>
          <a:p>
            <a:fld id="{80F42DC0-2E3F-F440-A3AA-64F0AA1F84F2}" type="datetime1">
              <a:rPr lang="zh-CN" altLang="en-US"/>
              <a:t>2020/6/4</a:t>
            </a:fld>
            <a:endParaRPr lang="zh-CN" altLang="en-US" sz="1400">
              <a:solidFill>
                <a:schemeClr val="tx1"/>
              </a:solidFill>
            </a:endParaRPr>
          </a:p>
        </p:txBody>
      </p:sp>
      <p:sp>
        <p:nvSpPr>
          <p:cNvPr id="4" name="页脚占位符 3"/>
          <p:cNvSpPr>
            <a:spLocks noGrp="1"/>
          </p:cNvSpPr>
          <p:nvPr>
            <p:ph type="ftr" sz="quarter" idx="11"/>
          </p:nvPr>
        </p:nvSpPr>
        <p:spPr>
          <a:xfrm>
            <a:off x="3028950" y="4767263"/>
            <a:ext cx="3086100" cy="273844"/>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6457950" y="4767263"/>
            <a:ext cx="2057400" cy="273844"/>
          </a:xfrm>
        </p:spPr>
        <p:txBody>
          <a:bodyPr/>
          <a:lstStyle>
            <a:lvl1pPr>
              <a:defRPr/>
            </a:lvl1pPr>
          </a:lstStyle>
          <a:p>
            <a:fld id="{C5FC99A0-26D8-5E4B-82FB-70809BCEE9F6}" type="slidenum">
              <a:rPr lang="zh-CN" altLang="en-US"/>
              <a:t>‹#›</a:t>
            </a:fld>
            <a:endParaRPr lang="zh-CN" altLang="en-US" sz="14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rgbClr val="003366"/>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宋体"/>
                <a:cs typeface="宋体"/>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6211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2020/6/4</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41363" y="1549185"/>
            <a:ext cx="5340191" cy="900246"/>
          </a:xfrm>
          <a:prstGeom prst="rect">
            <a:avLst/>
          </a:prstGeom>
          <a:noFill/>
        </p:spPr>
        <p:txBody>
          <a:bodyPr wrap="square" lIns="68580" tIns="34290" rIns="68580" bIns="34290" rtlCol="0">
            <a:spAutoFit/>
          </a:bodyPr>
          <a:lstStyle/>
          <a:p>
            <a:r>
              <a:rPr lang="zh-CN" altLang="en-US" sz="5400" b="1" dirty="0">
                <a:solidFill>
                  <a:srgbClr val="1B4367"/>
                </a:solidFill>
                <a:cs typeface="+mn-ea"/>
                <a:sym typeface="+mn-lt"/>
              </a:rPr>
              <a:t>集成算法实践</a:t>
            </a:r>
          </a:p>
        </p:txBody>
      </p:sp>
      <p:sp>
        <p:nvSpPr>
          <p:cNvPr id="3075" name="文本框 3074"/>
          <p:cNvSpPr txBox="1"/>
          <p:nvPr/>
        </p:nvSpPr>
        <p:spPr>
          <a:xfrm>
            <a:off x="4156608" y="4190445"/>
            <a:ext cx="4153670" cy="253916"/>
          </a:xfrm>
          <a:prstGeom prst="rect">
            <a:avLst/>
          </a:prstGeom>
          <a:noFill/>
          <a:ln w="9525">
            <a:noFill/>
            <a:miter/>
          </a:ln>
          <a:effectLst/>
        </p:spPr>
        <p:txBody>
          <a:bodyPr vert="horz" wrap="square" lIns="68580" tIns="34290" rIns="68580" bIns="34290" anchor="t">
            <a:spAutoFit/>
          </a:bodyPr>
          <a:lstStyle/>
          <a:p>
            <a:pPr eaLnBrk="0" hangingPunct="0"/>
            <a:r>
              <a:rPr lang="zh-CN" altLang="en-US" sz="1200" dirty="0">
                <a:solidFill>
                  <a:schemeClr val="tx1">
                    <a:lumMod val="75000"/>
                    <a:lumOff val="25000"/>
                  </a:schemeClr>
                </a:solidFill>
                <a:cs typeface="+mn-ea"/>
                <a:sym typeface="+mn-lt"/>
              </a:rPr>
              <a:t>汇报人：陈园园   张曼玲   肖会会   张雅婷    李雪松</a:t>
            </a:r>
            <a:endParaRPr lang="en-US" altLang="zh-CN" sz="1200" dirty="0">
              <a:solidFill>
                <a:schemeClr val="tx1">
                  <a:lumMod val="75000"/>
                  <a:lumOff val="25000"/>
                </a:schemeClr>
              </a:solidFill>
              <a:cs typeface="+mn-ea"/>
              <a:sym typeface="+mn-lt"/>
            </a:endParaRPr>
          </a:p>
        </p:txBody>
      </p:sp>
      <p:sp>
        <p:nvSpPr>
          <p:cNvPr id="121" name="TextBox 120"/>
          <p:cNvSpPr txBox="1"/>
          <p:nvPr/>
        </p:nvSpPr>
        <p:spPr>
          <a:xfrm>
            <a:off x="4233448" y="3670343"/>
            <a:ext cx="3336584" cy="306467"/>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       统计与数学学院     应用统计</a:t>
            </a:r>
            <a:r>
              <a:rPr lang="en-US" altLang="zh-CN" sz="1200" dirty="0">
                <a:solidFill>
                  <a:schemeClr val="bg1"/>
                </a:solidFill>
                <a:cs typeface="+mn-ea"/>
                <a:sym typeface="+mn-lt"/>
              </a:rPr>
              <a:t>1701</a:t>
            </a:r>
            <a:r>
              <a:rPr lang="zh-CN" altLang="en-US" sz="1200" dirty="0">
                <a:solidFill>
                  <a:schemeClr val="bg1"/>
                </a:solidFill>
                <a:cs typeface="+mn-ea"/>
                <a:sym typeface="+mn-lt"/>
              </a:rPr>
              <a:t>班</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2"/>
          <p:cNvSpPr txBox="1">
            <a:spLocks/>
          </p:cNvSpPr>
          <p:nvPr/>
        </p:nvSpPr>
        <p:spPr>
          <a:xfrm>
            <a:off x="792318" y="541011"/>
            <a:ext cx="2806289" cy="443070"/>
          </a:xfrm>
          <a:prstGeom prst="rect">
            <a:avLst/>
          </a:prstGeom>
        </p:spPr>
        <p:txBody>
          <a:bodyPr vert="horz" wrap="square" lIns="0" tIns="12065" rIns="0" bIns="0" rtlCol="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spcBef>
                <a:spcPts val="95"/>
              </a:spcBef>
            </a:pPr>
            <a:r>
              <a:rPr lang="en-US" sz="2800" kern="0" spc="-5" dirty="0" err="1">
                <a:solidFill>
                  <a:srgbClr val="003366"/>
                </a:solidFill>
                <a:latin typeface="+mn-lt"/>
                <a:cs typeface="+mn-cs"/>
              </a:rPr>
              <a:t>XGBoost</a:t>
            </a:r>
            <a:r>
              <a:rPr lang="zh-CN" altLang="en-US" sz="2800" kern="0" spc="-5" dirty="0">
                <a:solidFill>
                  <a:srgbClr val="003366"/>
                </a:solidFill>
                <a:latin typeface="+mn-lt"/>
                <a:cs typeface="+mn-cs"/>
              </a:rPr>
              <a:t>简介</a:t>
            </a:r>
          </a:p>
        </p:txBody>
      </p:sp>
      <p:sp>
        <p:nvSpPr>
          <p:cNvPr id="59" name="object 3"/>
          <p:cNvSpPr txBox="1"/>
          <p:nvPr/>
        </p:nvSpPr>
        <p:spPr>
          <a:xfrm>
            <a:off x="1069731" y="1211174"/>
            <a:ext cx="7004537" cy="2993320"/>
          </a:xfrm>
          <a:prstGeom prst="rect">
            <a:avLst/>
          </a:prstGeom>
        </p:spPr>
        <p:txBody>
          <a:bodyPr vert="horz" wrap="square" lIns="0" tIns="12700" rIns="0" bIns="0" rtlCol="0">
            <a:spAutoFit/>
          </a:bodyPr>
          <a:lstStyle/>
          <a:p>
            <a:pPr marL="12700" marR="116205" indent="457200">
              <a:lnSpc>
                <a:spcPct val="150000"/>
              </a:lnSpc>
              <a:spcBef>
                <a:spcPts val="100"/>
              </a:spcBef>
            </a:pPr>
            <a:r>
              <a:rPr sz="2200" spc="-5" dirty="0">
                <a:latin typeface="黑体" panose="02010609060101010101" pitchFamily="49" charset="-122"/>
                <a:ea typeface="黑体" panose="02010609060101010101" pitchFamily="49" charset="-122"/>
                <a:cs typeface="Times New Roman"/>
              </a:rPr>
              <a:t>XGBoost</a:t>
            </a:r>
            <a:r>
              <a:rPr sz="2200" dirty="0">
                <a:latin typeface="黑体" panose="02010609060101010101" pitchFamily="49" charset="-122"/>
                <a:ea typeface="黑体" panose="02010609060101010101" pitchFamily="49" charset="-122"/>
                <a:cs typeface="宋体"/>
              </a:rPr>
              <a:t>是大规模并行</a:t>
            </a:r>
            <a:r>
              <a:rPr sz="2200" spc="-5" dirty="0">
                <a:latin typeface="黑体" panose="02010609060101010101" pitchFamily="49" charset="-122"/>
                <a:ea typeface="黑体" panose="02010609060101010101" pitchFamily="49" charset="-122"/>
                <a:cs typeface="Times New Roman"/>
              </a:rPr>
              <a:t>boosting</a:t>
            </a:r>
            <a:r>
              <a:rPr sz="2200" spc="-25" dirty="0">
                <a:latin typeface="黑体" panose="02010609060101010101" pitchFamily="49" charset="-122"/>
                <a:ea typeface="黑体" panose="02010609060101010101" pitchFamily="49" charset="-122"/>
                <a:cs typeface="Times New Roman"/>
              </a:rPr>
              <a:t> </a:t>
            </a:r>
            <a:r>
              <a:rPr sz="2200" spc="-5" dirty="0" err="1">
                <a:latin typeface="黑体" panose="02010609060101010101" pitchFamily="49" charset="-122"/>
                <a:ea typeface="黑体" panose="02010609060101010101" pitchFamily="49" charset="-122"/>
                <a:cs typeface="Times New Roman"/>
              </a:rPr>
              <a:t>tree</a:t>
            </a:r>
            <a:r>
              <a:rPr sz="2200" dirty="0" err="1">
                <a:latin typeface="黑体" panose="02010609060101010101" pitchFamily="49" charset="-122"/>
                <a:ea typeface="黑体" panose="02010609060101010101" pitchFamily="49" charset="-122"/>
                <a:cs typeface="宋体"/>
              </a:rPr>
              <a:t>的工具，它是目前最快最好的开源</a:t>
            </a:r>
            <a:r>
              <a:rPr sz="2200" spc="-5" dirty="0" err="1">
                <a:latin typeface="黑体" panose="02010609060101010101" pitchFamily="49" charset="-122"/>
                <a:ea typeface="黑体" panose="02010609060101010101" pitchFamily="49" charset="-122"/>
                <a:cs typeface="Times New Roman"/>
              </a:rPr>
              <a:t>boosting</a:t>
            </a:r>
            <a:r>
              <a:rPr sz="2200" spc="-65" dirty="0">
                <a:latin typeface="黑体" panose="02010609060101010101" pitchFamily="49" charset="-122"/>
                <a:ea typeface="黑体" panose="02010609060101010101" pitchFamily="49" charset="-122"/>
                <a:cs typeface="Times New Roman"/>
              </a:rPr>
              <a:t> </a:t>
            </a:r>
            <a:r>
              <a:rPr sz="2200" spc="-5" dirty="0">
                <a:latin typeface="黑体" panose="02010609060101010101" pitchFamily="49" charset="-122"/>
                <a:ea typeface="黑体" panose="02010609060101010101" pitchFamily="49" charset="-122"/>
                <a:cs typeface="Times New Roman"/>
              </a:rPr>
              <a:t>tree</a:t>
            </a:r>
            <a:r>
              <a:rPr sz="2200" dirty="0">
                <a:latin typeface="黑体" panose="02010609060101010101" pitchFamily="49" charset="-122"/>
                <a:ea typeface="黑体" panose="02010609060101010101" pitchFamily="49" charset="-122"/>
                <a:cs typeface="宋体"/>
              </a:rPr>
              <a:t>工具包，比常见的工具包快</a:t>
            </a:r>
            <a:r>
              <a:rPr sz="2200" dirty="0">
                <a:latin typeface="黑体" panose="02010609060101010101" pitchFamily="49" charset="-122"/>
                <a:ea typeface="黑体" panose="02010609060101010101" pitchFamily="49" charset="-122"/>
                <a:cs typeface="Times New Roman"/>
              </a:rPr>
              <a:t>10</a:t>
            </a:r>
            <a:r>
              <a:rPr sz="2200" dirty="0">
                <a:latin typeface="黑体" panose="02010609060101010101" pitchFamily="49" charset="-122"/>
                <a:ea typeface="黑体" panose="02010609060101010101" pitchFamily="49" charset="-122"/>
                <a:cs typeface="宋体"/>
              </a:rPr>
              <a:t>倍以上。</a:t>
            </a:r>
            <a:endParaRPr lang="en-US" altLang="zh-CN" sz="2200" dirty="0">
              <a:latin typeface="黑体" panose="02010609060101010101" pitchFamily="49" charset="-122"/>
              <a:ea typeface="黑体" panose="02010609060101010101" pitchFamily="49" charset="-122"/>
              <a:cs typeface="宋体"/>
            </a:endParaRPr>
          </a:p>
          <a:p>
            <a:pPr marL="12700" marR="116205" indent="457200">
              <a:lnSpc>
                <a:spcPct val="150000"/>
              </a:lnSpc>
              <a:spcBef>
                <a:spcPts val="100"/>
              </a:spcBef>
            </a:pPr>
            <a:r>
              <a:rPr sz="2200" dirty="0" err="1">
                <a:latin typeface="黑体" panose="02010609060101010101" pitchFamily="49" charset="-122"/>
                <a:ea typeface="黑体" panose="02010609060101010101" pitchFamily="49" charset="-122"/>
                <a:cs typeface="Times New Roman"/>
              </a:rPr>
              <a:t>Xgboos</a:t>
            </a:r>
            <a:r>
              <a:rPr sz="2200" spc="-5" dirty="0" err="1">
                <a:latin typeface="黑体" panose="02010609060101010101" pitchFamily="49" charset="-122"/>
                <a:ea typeface="黑体" panose="02010609060101010101" pitchFamily="49" charset="-122"/>
                <a:cs typeface="Times New Roman"/>
              </a:rPr>
              <a:t>t</a:t>
            </a:r>
            <a:r>
              <a:rPr sz="2200" dirty="0" err="1">
                <a:latin typeface="黑体" panose="02010609060101010101" pitchFamily="49" charset="-122"/>
                <a:ea typeface="黑体" panose="02010609060101010101" pitchFamily="49" charset="-122"/>
                <a:cs typeface="宋体"/>
              </a:rPr>
              <a:t>和</a:t>
            </a:r>
            <a:r>
              <a:rPr sz="2200" dirty="0" err="1">
                <a:latin typeface="黑体" panose="02010609060101010101" pitchFamily="49" charset="-122"/>
                <a:ea typeface="黑体" panose="02010609060101010101" pitchFamily="49" charset="-122"/>
                <a:cs typeface="Times New Roman"/>
              </a:rPr>
              <a:t>G</a:t>
            </a:r>
            <a:r>
              <a:rPr sz="2200" spc="-5" dirty="0" err="1">
                <a:latin typeface="黑体" panose="02010609060101010101" pitchFamily="49" charset="-122"/>
                <a:ea typeface="黑体" panose="02010609060101010101" pitchFamily="49" charset="-122"/>
                <a:cs typeface="Times New Roman"/>
              </a:rPr>
              <a:t>B</a:t>
            </a:r>
            <a:r>
              <a:rPr sz="2200" dirty="0" err="1">
                <a:latin typeface="黑体" panose="02010609060101010101" pitchFamily="49" charset="-122"/>
                <a:ea typeface="黑体" panose="02010609060101010101" pitchFamily="49" charset="-122"/>
                <a:cs typeface="Times New Roman"/>
              </a:rPr>
              <a:t>D</a:t>
            </a:r>
            <a:r>
              <a:rPr sz="2200" spc="-5" dirty="0" err="1">
                <a:latin typeface="黑体" panose="02010609060101010101" pitchFamily="49" charset="-122"/>
                <a:ea typeface="黑体" panose="02010609060101010101" pitchFamily="49" charset="-122"/>
                <a:cs typeface="Times New Roman"/>
              </a:rPr>
              <a:t>T</a:t>
            </a:r>
            <a:r>
              <a:rPr sz="2200" dirty="0" err="1">
                <a:latin typeface="黑体" panose="02010609060101010101" pitchFamily="49" charset="-122"/>
                <a:ea typeface="黑体" panose="02010609060101010101" pitchFamily="49" charset="-122"/>
                <a:cs typeface="宋体"/>
              </a:rPr>
              <a:t>两者都是</a:t>
            </a:r>
            <a:r>
              <a:rPr sz="2200" dirty="0" err="1">
                <a:latin typeface="黑体" panose="02010609060101010101" pitchFamily="49" charset="-122"/>
                <a:ea typeface="黑体" panose="02010609060101010101" pitchFamily="49" charset="-122"/>
                <a:cs typeface="Times New Roman"/>
              </a:rPr>
              <a:t>boos</a:t>
            </a:r>
            <a:r>
              <a:rPr sz="2200" spc="-5" dirty="0" err="1">
                <a:latin typeface="黑体" panose="02010609060101010101" pitchFamily="49" charset="-122"/>
                <a:ea typeface="黑体" panose="02010609060101010101" pitchFamily="49" charset="-122"/>
                <a:cs typeface="Times New Roman"/>
              </a:rPr>
              <a:t>ti</a:t>
            </a:r>
            <a:r>
              <a:rPr sz="2200" dirty="0" err="1">
                <a:latin typeface="黑体" panose="02010609060101010101" pitchFamily="49" charset="-122"/>
                <a:ea typeface="黑体" panose="02010609060101010101" pitchFamily="49" charset="-122"/>
                <a:cs typeface="Times New Roman"/>
              </a:rPr>
              <a:t>ng</a:t>
            </a:r>
            <a:r>
              <a:rPr sz="2200" dirty="0" err="1">
                <a:latin typeface="黑体" panose="02010609060101010101" pitchFamily="49" charset="-122"/>
                <a:ea typeface="黑体" panose="02010609060101010101" pitchFamily="49" charset="-122"/>
                <a:cs typeface="宋体"/>
              </a:rPr>
              <a:t>方法，除了工程实现、解决</a:t>
            </a:r>
            <a:r>
              <a:rPr sz="2200" dirty="0">
                <a:latin typeface="黑体" panose="02010609060101010101" pitchFamily="49" charset="-122"/>
                <a:ea typeface="黑体" panose="02010609060101010101" pitchFamily="49" charset="-122"/>
                <a:cs typeface="宋体"/>
              </a:rPr>
              <a:t> 问题上的一些差异外，最大的不同就是目标函数的定义。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75752" y="244134"/>
            <a:ext cx="4216575" cy="500137"/>
          </a:xfrm>
          <a:prstGeom prst="rect">
            <a:avLst/>
          </a:prstGeom>
          <a:noFill/>
        </p:spPr>
        <p:txBody>
          <a:bodyPr wrap="square" lIns="68580" tIns="34290" rIns="68580" bIns="34290" rtlCol="0">
            <a:spAutoFit/>
          </a:bodyPr>
          <a:lstStyle/>
          <a:p>
            <a:pPr lvl="0">
              <a:spcBef>
                <a:spcPts val="95"/>
              </a:spcBef>
            </a:pPr>
            <a:r>
              <a:rPr lang="zh-CN" altLang="en-US" sz="2800" kern="0" spc="-5" dirty="0">
                <a:solidFill>
                  <a:srgbClr val="003366"/>
                </a:solidFill>
                <a:ea typeface="+mj-ea"/>
              </a:rPr>
              <a:t>数学原理</a:t>
            </a:r>
            <a:r>
              <a:rPr lang="en-US" altLang="zh-CN" sz="2800" kern="0" spc="-5" dirty="0">
                <a:solidFill>
                  <a:srgbClr val="003366"/>
                </a:solidFill>
                <a:ea typeface="+mj-ea"/>
              </a:rPr>
              <a:t>——</a:t>
            </a:r>
            <a:r>
              <a:rPr lang="zh-CN" altLang="en-US" sz="2800" kern="0" spc="-5" dirty="0">
                <a:solidFill>
                  <a:srgbClr val="003366"/>
                </a:solidFill>
                <a:ea typeface="+mj-ea"/>
              </a:rPr>
              <a:t>目标函数</a:t>
            </a:r>
          </a:p>
        </p:txBody>
      </p:sp>
      <p:sp>
        <p:nvSpPr>
          <p:cNvPr id="2" name="矩形 1"/>
          <p:cNvSpPr/>
          <p:nvPr/>
        </p:nvSpPr>
        <p:spPr>
          <a:xfrm>
            <a:off x="775752" y="1635489"/>
            <a:ext cx="6244017" cy="400110"/>
          </a:xfrm>
          <a:prstGeom prst="rect">
            <a:avLst/>
          </a:prstGeom>
        </p:spPr>
        <p:txBody>
          <a:bodyPr wrap="none">
            <a:spAutoFit/>
          </a:bodyPr>
          <a:lstStyle/>
          <a:p>
            <a:pPr marL="103505">
              <a:lnSpc>
                <a:spcPct val="100000"/>
              </a:lnSpc>
              <a:spcBef>
                <a:spcPts val="3055"/>
              </a:spcBef>
            </a:pPr>
            <a:r>
              <a:rPr lang="en-US" altLang="zh-CN" sz="2000" dirty="0">
                <a:latin typeface="Times New Roman"/>
                <a:cs typeface="Times New Roman"/>
              </a:rPr>
              <a:t>        </a:t>
            </a:r>
            <a:r>
              <a:rPr lang="en-US" altLang="zh-CN" sz="2000" dirty="0" err="1">
                <a:latin typeface="Times New Roman"/>
                <a:cs typeface="Times New Roman"/>
              </a:rPr>
              <a:t>XG</a:t>
            </a:r>
            <a:r>
              <a:rPr lang="en-US" altLang="zh-CN" sz="2000" spc="-5" dirty="0" err="1">
                <a:latin typeface="Times New Roman"/>
                <a:cs typeface="Times New Roman"/>
              </a:rPr>
              <a:t>B</a:t>
            </a:r>
            <a:r>
              <a:rPr lang="en-US" altLang="zh-CN" sz="2000" dirty="0" err="1">
                <a:latin typeface="Times New Roman"/>
                <a:cs typeface="Times New Roman"/>
              </a:rPr>
              <a:t>oos</a:t>
            </a:r>
            <a:r>
              <a:rPr lang="en-US" altLang="zh-CN" sz="2000" spc="-5" dirty="0" err="1">
                <a:latin typeface="Times New Roman"/>
                <a:cs typeface="Times New Roman"/>
              </a:rPr>
              <a:t>t</a:t>
            </a:r>
            <a:r>
              <a:rPr lang="zh-CN" altLang="en-US" sz="2000" dirty="0">
                <a:latin typeface="宋体"/>
                <a:cs typeface="宋体"/>
              </a:rPr>
              <a:t>是由</a:t>
            </a:r>
            <a:r>
              <a:rPr lang="en-US" altLang="zh-CN" sz="2000" i="1" spc="-5" dirty="0">
                <a:latin typeface="Times New Roman"/>
                <a:cs typeface="Times New Roman"/>
              </a:rPr>
              <a:t>k</a:t>
            </a:r>
            <a:r>
              <a:rPr lang="zh-CN" altLang="en-US" sz="2000" dirty="0">
                <a:latin typeface="宋体"/>
                <a:cs typeface="宋体"/>
              </a:rPr>
              <a:t>个基模型组成的一个加法运算式：</a:t>
            </a:r>
          </a:p>
        </p:txBody>
      </p:sp>
      <p:sp>
        <p:nvSpPr>
          <p:cNvPr id="31" name="object 5"/>
          <p:cNvSpPr txBox="1"/>
          <p:nvPr/>
        </p:nvSpPr>
        <p:spPr>
          <a:xfrm>
            <a:off x="4314492" y="3509256"/>
            <a:ext cx="130175" cy="276225"/>
          </a:xfrm>
          <a:prstGeom prst="rect">
            <a:avLst/>
          </a:prstGeom>
        </p:spPr>
        <p:txBody>
          <a:bodyPr vert="horz" wrap="square" lIns="0" tIns="11430" rIns="0" bIns="0" rtlCol="0">
            <a:spAutoFit/>
          </a:bodyPr>
          <a:lstStyle/>
          <a:p>
            <a:pPr marL="12700">
              <a:lnSpc>
                <a:spcPct val="100000"/>
              </a:lnSpc>
              <a:spcBef>
                <a:spcPts val="90"/>
              </a:spcBef>
            </a:pPr>
            <a:r>
              <a:rPr sz="1650" i="1" spc="-5" dirty="0">
                <a:latin typeface="Times New Roman"/>
                <a:cs typeface="Times New Roman"/>
              </a:rPr>
              <a:t>n</a:t>
            </a:r>
            <a:endParaRPr sz="1650" dirty="0">
              <a:latin typeface="Times New Roman"/>
              <a:cs typeface="Times New Roman"/>
            </a:endParaRPr>
          </a:p>
        </p:txBody>
      </p:sp>
      <p:sp>
        <p:nvSpPr>
          <p:cNvPr id="32" name="object 6"/>
          <p:cNvSpPr txBox="1"/>
          <p:nvPr/>
        </p:nvSpPr>
        <p:spPr>
          <a:xfrm>
            <a:off x="968437" y="3124624"/>
            <a:ext cx="5988203" cy="1782445"/>
          </a:xfrm>
          <a:prstGeom prst="rect">
            <a:avLst/>
          </a:prstGeom>
        </p:spPr>
        <p:txBody>
          <a:bodyPr vert="horz" wrap="square" lIns="0" tIns="66040" rIns="0" bIns="0" rtlCol="0">
            <a:spAutoFit/>
          </a:bodyPr>
          <a:lstStyle/>
          <a:p>
            <a:pPr marL="12700">
              <a:lnSpc>
                <a:spcPct val="100000"/>
              </a:lnSpc>
              <a:spcBef>
                <a:spcPts val="520"/>
              </a:spcBef>
            </a:pPr>
            <a:r>
              <a:rPr lang="en-US" sz="2000" spc="-5" dirty="0">
                <a:latin typeface="宋体"/>
                <a:cs typeface="宋体"/>
              </a:rPr>
              <a:t>   </a:t>
            </a:r>
            <a:r>
              <a:rPr sz="2000" spc="-5" dirty="0" err="1">
                <a:latin typeface="宋体"/>
                <a:cs typeface="宋体"/>
              </a:rPr>
              <a:t>损失函数可由预测</a:t>
            </a:r>
            <a:r>
              <a:rPr sz="2000" dirty="0" err="1">
                <a:latin typeface="宋体"/>
                <a:cs typeface="宋体"/>
              </a:rPr>
              <a:t>值</a:t>
            </a:r>
            <a:r>
              <a:rPr sz="2000" spc="-560" dirty="0">
                <a:latin typeface="宋体"/>
                <a:cs typeface="宋体"/>
              </a:rPr>
              <a:t> </a:t>
            </a:r>
            <a:r>
              <a:rPr sz="3375" i="1" spc="-390" baseline="11111" dirty="0">
                <a:latin typeface="Times New Roman"/>
                <a:cs typeface="Times New Roman"/>
              </a:rPr>
              <a:t>y</a:t>
            </a:r>
            <a:r>
              <a:rPr sz="3375" b="1" spc="-390" baseline="14814" dirty="0">
                <a:latin typeface="Times New Roman"/>
                <a:cs typeface="Times New Roman"/>
              </a:rPr>
              <a:t>ˆ</a:t>
            </a:r>
            <a:r>
              <a:rPr sz="1950" i="1" spc="-390" baseline="-6410" dirty="0">
                <a:latin typeface="Times New Roman"/>
                <a:cs typeface="Times New Roman"/>
              </a:rPr>
              <a:t>i    </a:t>
            </a:r>
            <a:r>
              <a:rPr sz="1950" i="1" spc="-315" baseline="-6410" dirty="0">
                <a:latin typeface="Times New Roman"/>
                <a:cs typeface="Times New Roman"/>
              </a:rPr>
              <a:t> </a:t>
            </a:r>
            <a:r>
              <a:rPr sz="2000" spc="-5" dirty="0">
                <a:latin typeface="宋体"/>
                <a:cs typeface="宋体"/>
              </a:rPr>
              <a:t>与真实</a:t>
            </a:r>
            <a:r>
              <a:rPr sz="2000" dirty="0">
                <a:latin typeface="宋体"/>
                <a:cs typeface="宋体"/>
              </a:rPr>
              <a:t>值</a:t>
            </a:r>
            <a:r>
              <a:rPr sz="2000" spc="-580" dirty="0">
                <a:latin typeface="宋体"/>
                <a:cs typeface="宋体"/>
              </a:rPr>
              <a:t> </a:t>
            </a:r>
            <a:r>
              <a:rPr sz="3375" i="1" spc="-15" baseline="9876" dirty="0">
                <a:latin typeface="Times New Roman"/>
                <a:cs typeface="Times New Roman"/>
              </a:rPr>
              <a:t>y</a:t>
            </a:r>
            <a:r>
              <a:rPr sz="1950" i="1" spc="-15" baseline="-8547" dirty="0">
                <a:latin typeface="Times New Roman"/>
                <a:cs typeface="Times New Roman"/>
              </a:rPr>
              <a:t>i</a:t>
            </a:r>
            <a:r>
              <a:rPr sz="1950" i="1" spc="112" baseline="-8547" dirty="0">
                <a:latin typeface="Times New Roman"/>
                <a:cs typeface="Times New Roman"/>
              </a:rPr>
              <a:t> </a:t>
            </a:r>
            <a:r>
              <a:rPr sz="2000" spc="-5" dirty="0">
                <a:latin typeface="宋体"/>
                <a:cs typeface="宋体"/>
              </a:rPr>
              <a:t>进行表示</a:t>
            </a:r>
            <a:r>
              <a:rPr sz="2000" dirty="0">
                <a:latin typeface="宋体"/>
                <a:cs typeface="宋体"/>
              </a:rPr>
              <a:t>：</a:t>
            </a:r>
          </a:p>
          <a:p>
            <a:pPr marL="2578735">
              <a:lnSpc>
                <a:spcPct val="100000"/>
              </a:lnSpc>
              <a:spcBef>
                <a:spcPts val="775"/>
              </a:spcBef>
            </a:pPr>
            <a:r>
              <a:rPr sz="2850" i="1" spc="-5" dirty="0">
                <a:latin typeface="Times New Roman"/>
                <a:cs typeface="Times New Roman"/>
              </a:rPr>
              <a:t>L</a:t>
            </a:r>
            <a:r>
              <a:rPr sz="2850" i="1" spc="-45" dirty="0">
                <a:latin typeface="Times New Roman"/>
                <a:cs typeface="Times New Roman"/>
              </a:rPr>
              <a:t> </a:t>
            </a:r>
            <a:r>
              <a:rPr sz="2850" spc="-5" dirty="0">
                <a:latin typeface="Symbol"/>
                <a:cs typeface="Symbol"/>
              </a:rPr>
              <a:t></a:t>
            </a:r>
            <a:r>
              <a:rPr sz="2850" spc="-85" dirty="0">
                <a:latin typeface="Times New Roman"/>
                <a:cs typeface="Times New Roman"/>
              </a:rPr>
              <a:t> </a:t>
            </a:r>
            <a:r>
              <a:rPr sz="6375" spc="209" baseline="-8496" dirty="0">
                <a:latin typeface="Symbol"/>
                <a:cs typeface="Symbol"/>
              </a:rPr>
              <a:t></a:t>
            </a:r>
            <a:r>
              <a:rPr sz="2850" i="1" spc="140" dirty="0">
                <a:latin typeface="Times New Roman"/>
                <a:cs typeface="Times New Roman"/>
              </a:rPr>
              <a:t>l</a:t>
            </a:r>
            <a:r>
              <a:rPr sz="2850" b="1" spc="140" dirty="0">
                <a:latin typeface="Times New Roman"/>
                <a:cs typeface="Times New Roman"/>
              </a:rPr>
              <a:t>(</a:t>
            </a:r>
            <a:r>
              <a:rPr sz="2850" b="1" spc="-370" dirty="0">
                <a:latin typeface="Times New Roman"/>
                <a:cs typeface="Times New Roman"/>
              </a:rPr>
              <a:t> </a:t>
            </a:r>
            <a:r>
              <a:rPr sz="2850" i="1" spc="-5" dirty="0">
                <a:latin typeface="Times New Roman"/>
                <a:cs typeface="Times New Roman"/>
              </a:rPr>
              <a:t>y</a:t>
            </a:r>
            <a:r>
              <a:rPr sz="2475" i="1" spc="-7" baseline="-25252" dirty="0">
                <a:latin typeface="Times New Roman"/>
                <a:cs typeface="Times New Roman"/>
              </a:rPr>
              <a:t>i</a:t>
            </a:r>
            <a:r>
              <a:rPr sz="2475" i="1" spc="-89" baseline="-25252" dirty="0">
                <a:latin typeface="Times New Roman"/>
                <a:cs typeface="Times New Roman"/>
              </a:rPr>
              <a:t> </a:t>
            </a:r>
            <a:r>
              <a:rPr sz="2850" b="1" spc="-5" dirty="0">
                <a:latin typeface="Times New Roman"/>
                <a:cs typeface="Times New Roman"/>
              </a:rPr>
              <a:t>,</a:t>
            </a:r>
            <a:r>
              <a:rPr sz="2850" b="1" spc="-135" dirty="0">
                <a:latin typeface="Times New Roman"/>
                <a:cs typeface="Times New Roman"/>
              </a:rPr>
              <a:t> </a:t>
            </a:r>
            <a:r>
              <a:rPr sz="2850" i="1" spc="-320" dirty="0">
                <a:latin typeface="Times New Roman"/>
                <a:cs typeface="Times New Roman"/>
              </a:rPr>
              <a:t>y</a:t>
            </a:r>
            <a:r>
              <a:rPr sz="4275" b="1" spc="-480" baseline="3898" dirty="0">
                <a:latin typeface="Times New Roman"/>
                <a:cs typeface="Times New Roman"/>
              </a:rPr>
              <a:t>ˆ</a:t>
            </a:r>
            <a:r>
              <a:rPr sz="2475" i="1" spc="-480" baseline="-25252" dirty="0">
                <a:latin typeface="Times New Roman"/>
                <a:cs typeface="Times New Roman"/>
              </a:rPr>
              <a:t>i   </a:t>
            </a:r>
            <a:r>
              <a:rPr sz="2475" i="1" spc="-442" baseline="-25252" dirty="0">
                <a:latin typeface="Times New Roman"/>
                <a:cs typeface="Times New Roman"/>
              </a:rPr>
              <a:t> </a:t>
            </a:r>
            <a:r>
              <a:rPr sz="2850" b="1" spc="-5" dirty="0">
                <a:latin typeface="Times New Roman"/>
                <a:cs typeface="Times New Roman"/>
              </a:rPr>
              <a:t>)</a:t>
            </a:r>
            <a:endParaRPr sz="2850" dirty="0">
              <a:latin typeface="Times New Roman"/>
              <a:cs typeface="Times New Roman"/>
            </a:endParaRPr>
          </a:p>
          <a:p>
            <a:pPr marL="3204210">
              <a:lnSpc>
                <a:spcPct val="100000"/>
              </a:lnSpc>
              <a:spcBef>
                <a:spcPts val="200"/>
              </a:spcBef>
            </a:pPr>
            <a:r>
              <a:rPr sz="1650" i="1" spc="5" dirty="0">
                <a:latin typeface="Times New Roman"/>
                <a:cs typeface="Times New Roman"/>
              </a:rPr>
              <a:t>i</a:t>
            </a:r>
            <a:r>
              <a:rPr sz="1650" spc="5" dirty="0">
                <a:latin typeface="Symbol"/>
                <a:cs typeface="Symbol"/>
              </a:rPr>
              <a:t></a:t>
            </a:r>
            <a:r>
              <a:rPr sz="1650" spc="5" dirty="0">
                <a:latin typeface="Times New Roman"/>
                <a:cs typeface="Times New Roman"/>
              </a:rPr>
              <a:t>1</a:t>
            </a:r>
            <a:endParaRPr sz="1650" dirty="0">
              <a:latin typeface="Times New Roman"/>
              <a:cs typeface="Times New Roman"/>
            </a:endParaRPr>
          </a:p>
          <a:p>
            <a:pPr marL="12700">
              <a:lnSpc>
                <a:spcPct val="100000"/>
              </a:lnSpc>
              <a:spcBef>
                <a:spcPts val="254"/>
              </a:spcBef>
            </a:pPr>
            <a:r>
              <a:rPr lang="en-US" sz="2000" dirty="0">
                <a:latin typeface="宋体"/>
                <a:cs typeface="宋体"/>
              </a:rPr>
              <a:t>   </a:t>
            </a:r>
            <a:r>
              <a:rPr sz="2000" dirty="0" err="1">
                <a:latin typeface="宋体"/>
                <a:cs typeface="宋体"/>
              </a:rPr>
              <a:t>其中</a:t>
            </a:r>
            <a:r>
              <a:rPr sz="2000" i="1" spc="-5" dirty="0" err="1">
                <a:latin typeface="Times New Roman"/>
                <a:cs typeface="Times New Roman"/>
              </a:rPr>
              <a:t>n</a:t>
            </a:r>
            <a:r>
              <a:rPr sz="2000" dirty="0" err="1">
                <a:latin typeface="宋体"/>
                <a:cs typeface="宋体"/>
              </a:rPr>
              <a:t>为样本数量</a:t>
            </a:r>
            <a:r>
              <a:rPr sz="2000" spc="0" dirty="0">
                <a:latin typeface="宋体"/>
                <a:cs typeface="宋体"/>
              </a:rPr>
              <a:t>。</a:t>
            </a:r>
            <a:endParaRPr sz="2000" dirty="0">
              <a:latin typeface="宋体"/>
              <a:cs typeface="宋体"/>
            </a:endParaRPr>
          </a:p>
        </p:txBody>
      </p:sp>
      <p:sp>
        <p:nvSpPr>
          <p:cNvPr id="33" name="object 7"/>
          <p:cNvSpPr txBox="1"/>
          <p:nvPr/>
        </p:nvSpPr>
        <p:spPr>
          <a:xfrm>
            <a:off x="3893959" y="804689"/>
            <a:ext cx="68580" cy="206375"/>
          </a:xfrm>
          <a:prstGeom prst="rect">
            <a:avLst/>
          </a:prstGeom>
        </p:spPr>
        <p:txBody>
          <a:bodyPr vert="horz" wrap="square" lIns="0" tIns="17145" rIns="0" bIns="0" rtlCol="0">
            <a:spAutoFit/>
          </a:bodyPr>
          <a:lstStyle/>
          <a:p>
            <a:pPr marL="12700">
              <a:lnSpc>
                <a:spcPct val="100000"/>
              </a:lnSpc>
              <a:spcBef>
                <a:spcPts val="135"/>
              </a:spcBef>
            </a:pPr>
            <a:r>
              <a:rPr sz="1150" i="1" spc="10" dirty="0">
                <a:latin typeface="Times New Roman"/>
                <a:cs typeface="Times New Roman"/>
              </a:rPr>
              <a:t>t</a:t>
            </a:r>
            <a:endParaRPr sz="1150">
              <a:latin typeface="Times New Roman"/>
              <a:cs typeface="Times New Roman"/>
            </a:endParaRPr>
          </a:p>
        </p:txBody>
      </p:sp>
      <p:sp>
        <p:nvSpPr>
          <p:cNvPr id="34" name="object 8"/>
          <p:cNvSpPr txBox="1"/>
          <p:nvPr/>
        </p:nvSpPr>
        <p:spPr>
          <a:xfrm>
            <a:off x="3327996" y="813299"/>
            <a:ext cx="1512945" cy="739305"/>
          </a:xfrm>
          <a:prstGeom prst="rect">
            <a:avLst/>
          </a:prstGeom>
        </p:spPr>
        <p:txBody>
          <a:bodyPr vert="horz" wrap="square" lIns="0" tIns="66675" rIns="0" bIns="0" rtlCol="0">
            <a:spAutoFit/>
          </a:bodyPr>
          <a:lstStyle/>
          <a:p>
            <a:pPr marL="12700">
              <a:lnSpc>
                <a:spcPct val="100000"/>
              </a:lnSpc>
              <a:spcBef>
                <a:spcPts val="525"/>
              </a:spcBef>
            </a:pPr>
            <a:r>
              <a:rPr sz="2000" i="1" spc="-210" dirty="0">
                <a:latin typeface="Times New Roman"/>
                <a:cs typeface="Times New Roman"/>
              </a:rPr>
              <a:t>y</a:t>
            </a:r>
            <a:r>
              <a:rPr sz="3000" spc="-315" baseline="2777" dirty="0">
                <a:latin typeface="Times New Roman"/>
                <a:cs typeface="Times New Roman"/>
              </a:rPr>
              <a:t>ˆ</a:t>
            </a:r>
            <a:r>
              <a:rPr sz="1725" i="1" spc="-315" baseline="-24154" dirty="0">
                <a:latin typeface="Times New Roman"/>
                <a:cs typeface="Times New Roman"/>
              </a:rPr>
              <a:t>i         </a:t>
            </a:r>
            <a:r>
              <a:rPr sz="2000" spc="35" dirty="0">
                <a:latin typeface="Symbol"/>
                <a:cs typeface="Symbol"/>
              </a:rPr>
              <a:t></a:t>
            </a:r>
            <a:r>
              <a:rPr sz="2000" spc="35" dirty="0">
                <a:latin typeface="Times New Roman"/>
                <a:cs typeface="Times New Roman"/>
              </a:rPr>
              <a:t> </a:t>
            </a:r>
            <a:r>
              <a:rPr sz="4575" spc="52" baseline="-9107" dirty="0">
                <a:latin typeface="Symbol"/>
                <a:cs typeface="Symbol"/>
              </a:rPr>
              <a:t></a:t>
            </a:r>
            <a:r>
              <a:rPr sz="4575" spc="-562" baseline="-9107" dirty="0">
                <a:latin typeface="Times New Roman"/>
                <a:cs typeface="Times New Roman"/>
              </a:rPr>
              <a:t> </a:t>
            </a:r>
            <a:r>
              <a:rPr sz="2000" i="1" spc="80" dirty="0">
                <a:latin typeface="Times New Roman"/>
                <a:cs typeface="Times New Roman"/>
              </a:rPr>
              <a:t>f</a:t>
            </a:r>
            <a:r>
              <a:rPr sz="1725" i="1" spc="120" baseline="-24154" dirty="0">
                <a:latin typeface="Times New Roman"/>
                <a:cs typeface="Times New Roman"/>
              </a:rPr>
              <a:t>k </a:t>
            </a:r>
            <a:r>
              <a:rPr sz="2000" spc="55" dirty="0">
                <a:latin typeface="Times New Roman"/>
                <a:cs typeface="Times New Roman"/>
              </a:rPr>
              <a:t>(</a:t>
            </a:r>
            <a:r>
              <a:rPr sz="2000" i="1" spc="55" dirty="0">
                <a:latin typeface="Times New Roman"/>
                <a:cs typeface="Times New Roman"/>
              </a:rPr>
              <a:t>x</a:t>
            </a:r>
            <a:r>
              <a:rPr sz="1725" i="1" spc="82" baseline="-24154" dirty="0">
                <a:latin typeface="Times New Roman"/>
                <a:cs typeface="Times New Roman"/>
              </a:rPr>
              <a:t>i </a:t>
            </a:r>
            <a:r>
              <a:rPr sz="2000" spc="15" dirty="0">
                <a:latin typeface="Times New Roman"/>
                <a:cs typeface="Times New Roman"/>
              </a:rPr>
              <a:t>)</a:t>
            </a:r>
            <a:endParaRPr sz="2000" dirty="0">
              <a:latin typeface="Times New Roman"/>
              <a:cs typeface="Times New Roman"/>
            </a:endParaRPr>
          </a:p>
          <a:p>
            <a:pPr marR="192405" algn="ctr">
              <a:lnSpc>
                <a:spcPct val="100000"/>
              </a:lnSpc>
              <a:spcBef>
                <a:spcPts val="200"/>
              </a:spcBef>
            </a:pPr>
            <a:r>
              <a:rPr sz="1150" i="1" spc="25" dirty="0">
                <a:latin typeface="Times New Roman"/>
                <a:cs typeface="Times New Roman"/>
              </a:rPr>
              <a:t>k</a:t>
            </a:r>
            <a:r>
              <a:rPr sz="1150" i="1" spc="-235" dirty="0">
                <a:latin typeface="Times New Roman"/>
                <a:cs typeface="Times New Roman"/>
              </a:rPr>
              <a:t> </a:t>
            </a:r>
            <a:r>
              <a:rPr sz="1150" spc="-5" dirty="0">
                <a:latin typeface="Symbol"/>
                <a:cs typeface="Symbol"/>
              </a:rPr>
              <a:t></a:t>
            </a:r>
            <a:r>
              <a:rPr sz="1150" spc="-5" dirty="0">
                <a:latin typeface="Times New Roman"/>
                <a:cs typeface="Times New Roman"/>
              </a:rPr>
              <a:t>1</a:t>
            </a:r>
            <a:endParaRPr sz="1150" dirty="0">
              <a:latin typeface="Times New Roman"/>
              <a:cs typeface="Times New Roman"/>
            </a:endParaRPr>
          </a:p>
        </p:txBody>
      </p:sp>
      <p:sp>
        <p:nvSpPr>
          <p:cNvPr id="35" name="object 9"/>
          <p:cNvSpPr txBox="1"/>
          <p:nvPr/>
        </p:nvSpPr>
        <p:spPr>
          <a:xfrm>
            <a:off x="775752" y="2035599"/>
            <a:ext cx="7227937" cy="1089025"/>
          </a:xfrm>
          <a:prstGeom prst="rect">
            <a:avLst/>
          </a:prstGeom>
        </p:spPr>
        <p:txBody>
          <a:bodyPr vert="horz" wrap="square" lIns="0" tIns="32384" rIns="0" bIns="0" rtlCol="0">
            <a:spAutoFit/>
          </a:bodyPr>
          <a:lstStyle/>
          <a:p>
            <a:pPr marL="12700" marR="5080" algn="just">
              <a:lnSpc>
                <a:spcPct val="142600"/>
              </a:lnSpc>
              <a:spcBef>
                <a:spcPts val="254"/>
              </a:spcBef>
            </a:pPr>
            <a:r>
              <a:rPr lang="en-US" sz="2000" dirty="0">
                <a:latin typeface="宋体"/>
                <a:cs typeface="宋体"/>
              </a:rPr>
              <a:t>     </a:t>
            </a:r>
            <a:r>
              <a:rPr sz="2000" dirty="0" err="1">
                <a:latin typeface="宋体"/>
                <a:cs typeface="宋体"/>
              </a:rPr>
              <a:t>其</a:t>
            </a:r>
            <a:r>
              <a:rPr sz="2000" spc="250" dirty="0" err="1">
                <a:latin typeface="宋体"/>
                <a:cs typeface="宋体"/>
              </a:rPr>
              <a:t>中</a:t>
            </a:r>
            <a:r>
              <a:rPr sz="2625" i="1" baseline="3174" dirty="0" err="1">
                <a:latin typeface="Times New Roman"/>
                <a:cs typeface="Times New Roman"/>
              </a:rPr>
              <a:t>f</a:t>
            </a:r>
            <a:r>
              <a:rPr sz="2625" i="1" spc="-262" baseline="3174" dirty="0">
                <a:latin typeface="Times New Roman"/>
                <a:cs typeface="Times New Roman"/>
              </a:rPr>
              <a:t> </a:t>
            </a:r>
            <a:r>
              <a:rPr sz="1500" i="1" spc="7" baseline="-19444" dirty="0">
                <a:latin typeface="Times New Roman"/>
                <a:cs typeface="Times New Roman"/>
              </a:rPr>
              <a:t>k</a:t>
            </a:r>
            <a:r>
              <a:rPr sz="1500" i="1" spc="225" baseline="-19444" dirty="0">
                <a:latin typeface="Times New Roman"/>
                <a:cs typeface="Times New Roman"/>
              </a:rPr>
              <a:t> </a:t>
            </a:r>
            <a:r>
              <a:rPr sz="2000" dirty="0">
                <a:latin typeface="宋体"/>
                <a:cs typeface="宋体"/>
              </a:rPr>
              <a:t>为第</a:t>
            </a:r>
            <a:r>
              <a:rPr sz="2000" i="1" dirty="0">
                <a:latin typeface="Times New Roman"/>
                <a:cs typeface="Times New Roman"/>
              </a:rPr>
              <a:t>k</a:t>
            </a:r>
            <a:r>
              <a:rPr sz="2000" dirty="0">
                <a:latin typeface="宋体"/>
                <a:cs typeface="宋体"/>
              </a:rPr>
              <a:t>个基模型</a:t>
            </a:r>
            <a:r>
              <a:rPr sz="2000" spc="0" dirty="0">
                <a:latin typeface="宋体"/>
                <a:cs typeface="宋体"/>
              </a:rPr>
              <a:t>，</a:t>
            </a:r>
            <a:r>
              <a:rPr sz="2000" spc="-815" dirty="0">
                <a:latin typeface="宋体"/>
                <a:cs typeface="宋体"/>
              </a:rPr>
              <a:t> </a:t>
            </a:r>
            <a:r>
              <a:rPr sz="3375" i="1" spc="-390" baseline="8641" dirty="0">
                <a:latin typeface="Times New Roman"/>
                <a:cs typeface="Times New Roman"/>
              </a:rPr>
              <a:t>y</a:t>
            </a:r>
            <a:r>
              <a:rPr sz="3375" b="1" spc="-390" baseline="12345" dirty="0">
                <a:latin typeface="Times New Roman"/>
                <a:cs typeface="Times New Roman"/>
              </a:rPr>
              <a:t>ˆ</a:t>
            </a:r>
            <a:r>
              <a:rPr sz="1950" i="1" spc="-390" baseline="-10683" dirty="0">
                <a:latin typeface="Times New Roman"/>
                <a:cs typeface="Times New Roman"/>
              </a:rPr>
              <a:t>i</a:t>
            </a:r>
            <a:r>
              <a:rPr sz="1950" i="1" spc="-382" baseline="-10683" dirty="0">
                <a:latin typeface="Times New Roman"/>
                <a:cs typeface="Times New Roman"/>
              </a:rPr>
              <a:t> </a:t>
            </a:r>
            <a:r>
              <a:rPr sz="2000" dirty="0" err="1">
                <a:latin typeface="宋体"/>
                <a:cs typeface="宋体"/>
              </a:rPr>
              <a:t>为第</a:t>
            </a:r>
            <a:r>
              <a:rPr sz="2000" i="1" spc="-5" dirty="0" err="1">
                <a:latin typeface="Times New Roman"/>
                <a:cs typeface="Times New Roman"/>
              </a:rPr>
              <a:t>i</a:t>
            </a:r>
            <a:r>
              <a:rPr sz="2000" dirty="0" err="1">
                <a:latin typeface="宋体"/>
                <a:cs typeface="宋体"/>
              </a:rPr>
              <a:t>个样本的预测值（注意到，与</a:t>
            </a:r>
            <a:r>
              <a:rPr sz="2000" spc="-10" dirty="0" err="1">
                <a:latin typeface="Calibri"/>
                <a:cs typeface="Calibri"/>
              </a:rPr>
              <a:t>GBDT</a:t>
            </a:r>
            <a:r>
              <a:rPr sz="2000" dirty="0" err="1">
                <a:latin typeface="宋体"/>
                <a:cs typeface="宋体"/>
              </a:rPr>
              <a:t>不同</a:t>
            </a:r>
            <a:r>
              <a:rPr sz="2000" spc="0" dirty="0" err="1">
                <a:latin typeface="宋体"/>
                <a:cs typeface="宋体"/>
              </a:rPr>
              <a:t>的</a:t>
            </a:r>
            <a:r>
              <a:rPr sz="2000" dirty="0" err="1">
                <a:latin typeface="宋体"/>
                <a:cs typeface="宋体"/>
              </a:rPr>
              <a:t>是每个基模型前面没有权系数</a:t>
            </a:r>
            <a:r>
              <a:rPr sz="2000" dirty="0">
                <a:latin typeface="宋体"/>
                <a:cs typeface="宋体"/>
              </a:rPr>
              <a:t>）</a:t>
            </a:r>
            <a:r>
              <a:rPr sz="2000" spc="0" dirty="0">
                <a:latin typeface="宋体"/>
                <a:cs typeface="宋体"/>
              </a:rPr>
              <a:t>。</a:t>
            </a:r>
            <a:endParaRPr sz="2000" dirty="0">
              <a:latin typeface="宋体"/>
              <a:cs typeface="宋体"/>
            </a:endParaRPr>
          </a:p>
          <a:p>
            <a:pPr marL="700405">
              <a:lnSpc>
                <a:spcPct val="100000"/>
              </a:lnSpc>
              <a:spcBef>
                <a:spcPts val="750"/>
              </a:spcBef>
            </a:pPr>
            <a:r>
              <a:rPr sz="100" i="1" dirty="0">
                <a:latin typeface="Times New Roman"/>
                <a:cs typeface="Times New Roman"/>
              </a:rPr>
              <a:t>fk</a:t>
            </a:r>
            <a:endParaRPr sz="100" dirty="0">
              <a:latin typeface="Times New Roman"/>
              <a:cs typeface="Times New Roman"/>
            </a:endParaRPr>
          </a:p>
        </p:txBody>
      </p:sp>
    </p:spTree>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600290" y="941006"/>
            <a:ext cx="8032750" cy="3616375"/>
          </a:xfrm>
          <a:prstGeom prst="rect">
            <a:avLst/>
          </a:prstGeom>
        </p:spPr>
        <p:txBody>
          <a:bodyPr vert="horz" wrap="square" lIns="0" tIns="12700" rIns="0" bIns="0" rtlCol="0">
            <a:spAutoFit/>
          </a:bodyPr>
          <a:lstStyle/>
          <a:p>
            <a:pPr marL="12700" marR="5080">
              <a:lnSpc>
                <a:spcPct val="150400"/>
              </a:lnSpc>
              <a:spcBef>
                <a:spcPts val="1175"/>
              </a:spcBef>
            </a:pPr>
            <a:r>
              <a:rPr lang="en-US" sz="2000" dirty="0">
                <a:latin typeface="宋体"/>
                <a:cs typeface="宋体"/>
              </a:rPr>
              <a:t>    </a:t>
            </a:r>
            <a:r>
              <a:rPr sz="2000" dirty="0">
                <a:latin typeface="宋体"/>
                <a:cs typeface="宋体"/>
              </a:rPr>
              <a:t>模型的预测精度由模型的偏差和方差共同决定，损失函数代表了模型的偏差，想要方差小则需要简单的模型，所以目标函数由模型的损失函数l与抑制模型复杂度的正则项Ω组成，所以有：</a:t>
            </a:r>
          </a:p>
          <a:p>
            <a:pPr marR="981710" algn="ctr">
              <a:lnSpc>
                <a:spcPts val="1019"/>
              </a:lnSpc>
              <a:spcBef>
                <a:spcPts val="2020"/>
              </a:spcBef>
              <a:tabLst>
                <a:tab pos="1816100" algn="l"/>
              </a:tabLst>
            </a:pPr>
            <a:r>
              <a:rPr sz="1500" i="1" spc="5" dirty="0">
                <a:latin typeface="Times New Roman"/>
                <a:cs typeface="Times New Roman"/>
              </a:rPr>
              <a:t>n	</a:t>
            </a:r>
            <a:r>
              <a:rPr sz="1500" i="1" spc="0" dirty="0">
                <a:latin typeface="Times New Roman"/>
                <a:cs typeface="Times New Roman"/>
              </a:rPr>
              <a:t>t</a:t>
            </a:r>
            <a:endParaRPr sz="1500" dirty="0">
              <a:latin typeface="Times New Roman"/>
              <a:cs typeface="Times New Roman"/>
            </a:endParaRPr>
          </a:p>
          <a:p>
            <a:pPr marR="950594" algn="ctr">
              <a:lnSpc>
                <a:spcPts val="3900"/>
              </a:lnSpc>
              <a:tabLst>
                <a:tab pos="619125" algn="l"/>
              </a:tabLst>
            </a:pPr>
            <a:r>
              <a:rPr sz="2600" i="1" spc="-10" dirty="0">
                <a:latin typeface="Times New Roman"/>
                <a:cs typeface="Times New Roman"/>
              </a:rPr>
              <a:t>Obj	</a:t>
            </a:r>
            <a:r>
              <a:rPr sz="2600" spc="0" dirty="0">
                <a:latin typeface="Symbol"/>
                <a:cs typeface="Symbol"/>
              </a:rPr>
              <a:t></a:t>
            </a:r>
            <a:r>
              <a:rPr sz="2600" spc="35" dirty="0">
                <a:latin typeface="Times New Roman"/>
                <a:cs typeface="Times New Roman"/>
              </a:rPr>
              <a:t> </a:t>
            </a:r>
            <a:r>
              <a:rPr sz="5850" spc="7" baseline="-8547" dirty="0">
                <a:latin typeface="Symbol"/>
                <a:cs typeface="Symbol"/>
              </a:rPr>
              <a:t></a:t>
            </a:r>
            <a:r>
              <a:rPr sz="5850" spc="-802" baseline="-8547" dirty="0">
                <a:latin typeface="Times New Roman"/>
                <a:cs typeface="Times New Roman"/>
              </a:rPr>
              <a:t> </a:t>
            </a:r>
            <a:r>
              <a:rPr sz="2600" i="1" dirty="0">
                <a:latin typeface="Times New Roman"/>
                <a:cs typeface="Times New Roman"/>
              </a:rPr>
              <a:t>l</a:t>
            </a:r>
            <a:r>
              <a:rPr sz="2600" i="1" spc="-434" dirty="0">
                <a:latin typeface="Times New Roman"/>
                <a:cs typeface="Times New Roman"/>
              </a:rPr>
              <a:t> </a:t>
            </a:r>
            <a:r>
              <a:rPr sz="2600" dirty="0">
                <a:latin typeface="Times New Roman"/>
                <a:cs typeface="Times New Roman"/>
              </a:rPr>
              <a:t>(</a:t>
            </a:r>
            <a:r>
              <a:rPr sz="2600" spc="-275" dirty="0">
                <a:latin typeface="Times New Roman"/>
                <a:cs typeface="Times New Roman"/>
              </a:rPr>
              <a:t> </a:t>
            </a:r>
            <a:r>
              <a:rPr sz="2600" i="1" spc="-265" dirty="0">
                <a:latin typeface="Times New Roman"/>
                <a:cs typeface="Times New Roman"/>
              </a:rPr>
              <a:t>y</a:t>
            </a:r>
            <a:r>
              <a:rPr sz="3900" spc="-397" baseline="2136" dirty="0">
                <a:latin typeface="Times New Roman"/>
                <a:cs typeface="Times New Roman"/>
              </a:rPr>
              <a:t>ˆ</a:t>
            </a:r>
            <a:r>
              <a:rPr sz="2250" i="1" spc="-397" baseline="-24074" dirty="0">
                <a:latin typeface="Times New Roman"/>
                <a:cs typeface="Times New Roman"/>
              </a:rPr>
              <a:t>i  </a:t>
            </a:r>
            <a:r>
              <a:rPr sz="2250" i="1" spc="-382" baseline="-24074" dirty="0">
                <a:latin typeface="Times New Roman"/>
                <a:cs typeface="Times New Roman"/>
              </a:rPr>
              <a:t> </a:t>
            </a:r>
            <a:r>
              <a:rPr sz="2600" dirty="0">
                <a:latin typeface="Times New Roman"/>
                <a:cs typeface="Times New Roman"/>
              </a:rPr>
              <a:t>,</a:t>
            </a:r>
            <a:r>
              <a:rPr sz="2600" spc="-15" dirty="0">
                <a:latin typeface="Times New Roman"/>
                <a:cs typeface="Times New Roman"/>
              </a:rPr>
              <a:t> </a:t>
            </a:r>
            <a:r>
              <a:rPr sz="2600" i="1" spc="35" dirty="0">
                <a:latin typeface="Times New Roman"/>
                <a:cs typeface="Times New Roman"/>
              </a:rPr>
              <a:t>y</a:t>
            </a:r>
            <a:r>
              <a:rPr sz="2250" i="1" spc="52" baseline="-24074" dirty="0">
                <a:latin typeface="Times New Roman"/>
                <a:cs typeface="Times New Roman"/>
              </a:rPr>
              <a:t>i</a:t>
            </a:r>
            <a:r>
              <a:rPr sz="2250" i="1" spc="7" baseline="-24074" dirty="0">
                <a:latin typeface="Times New Roman"/>
                <a:cs typeface="Times New Roman"/>
              </a:rPr>
              <a:t> </a:t>
            </a:r>
            <a:r>
              <a:rPr sz="2600" dirty="0">
                <a:latin typeface="Times New Roman"/>
                <a:cs typeface="Times New Roman"/>
              </a:rPr>
              <a:t>)</a:t>
            </a:r>
            <a:r>
              <a:rPr sz="2600" spc="-145" dirty="0">
                <a:latin typeface="Times New Roman"/>
                <a:cs typeface="Times New Roman"/>
              </a:rPr>
              <a:t> </a:t>
            </a:r>
            <a:r>
              <a:rPr sz="2600" spc="0" dirty="0">
                <a:latin typeface="Symbol"/>
                <a:cs typeface="Symbol"/>
              </a:rPr>
              <a:t></a:t>
            </a:r>
            <a:r>
              <a:rPr sz="2600" spc="-80" dirty="0">
                <a:latin typeface="Times New Roman"/>
                <a:cs typeface="Times New Roman"/>
              </a:rPr>
              <a:t> </a:t>
            </a:r>
            <a:r>
              <a:rPr sz="5850" spc="7" baseline="-8547" dirty="0">
                <a:latin typeface="Symbol"/>
                <a:cs typeface="Symbol"/>
              </a:rPr>
              <a:t></a:t>
            </a:r>
            <a:r>
              <a:rPr sz="5850" spc="-742" baseline="-8547" dirty="0">
                <a:latin typeface="Times New Roman"/>
                <a:cs typeface="Times New Roman"/>
              </a:rPr>
              <a:t> </a:t>
            </a:r>
            <a:r>
              <a:rPr sz="2600" spc="75" dirty="0">
                <a:latin typeface="Symbol"/>
                <a:cs typeface="Symbol"/>
              </a:rPr>
              <a:t></a:t>
            </a:r>
            <a:r>
              <a:rPr sz="2600" spc="75" dirty="0">
                <a:latin typeface="Times New Roman"/>
                <a:cs typeface="Times New Roman"/>
              </a:rPr>
              <a:t>(</a:t>
            </a:r>
            <a:r>
              <a:rPr sz="2600" spc="-15" dirty="0">
                <a:latin typeface="Times New Roman"/>
                <a:cs typeface="Times New Roman"/>
              </a:rPr>
              <a:t> </a:t>
            </a:r>
            <a:r>
              <a:rPr sz="2600" i="1" spc="105" dirty="0">
                <a:latin typeface="Times New Roman"/>
                <a:cs typeface="Times New Roman"/>
              </a:rPr>
              <a:t>f</a:t>
            </a:r>
            <a:r>
              <a:rPr sz="2250" i="1" spc="157" baseline="-24074" dirty="0">
                <a:latin typeface="Times New Roman"/>
                <a:cs typeface="Times New Roman"/>
              </a:rPr>
              <a:t>k</a:t>
            </a:r>
            <a:r>
              <a:rPr sz="2250" i="1" spc="150" baseline="-24074" dirty="0">
                <a:latin typeface="Times New Roman"/>
                <a:cs typeface="Times New Roman"/>
              </a:rPr>
              <a:t> </a:t>
            </a:r>
            <a:r>
              <a:rPr sz="2600" dirty="0">
                <a:latin typeface="Times New Roman"/>
                <a:cs typeface="Times New Roman"/>
              </a:rPr>
              <a:t>)</a:t>
            </a:r>
          </a:p>
          <a:p>
            <a:pPr marR="913765" algn="ctr">
              <a:lnSpc>
                <a:spcPct val="100000"/>
              </a:lnSpc>
              <a:spcBef>
                <a:spcPts val="200"/>
              </a:spcBef>
              <a:tabLst>
                <a:tab pos="1781810" algn="l"/>
              </a:tabLst>
            </a:pPr>
            <a:r>
              <a:rPr sz="1500" i="1" spc="0" dirty="0">
                <a:latin typeface="Times New Roman"/>
                <a:cs typeface="Times New Roman"/>
              </a:rPr>
              <a:t>i</a:t>
            </a:r>
            <a:r>
              <a:rPr sz="1500" i="1" spc="-225" dirty="0">
                <a:latin typeface="Times New Roman"/>
                <a:cs typeface="Times New Roman"/>
              </a:rPr>
              <a:t> </a:t>
            </a:r>
            <a:r>
              <a:rPr sz="1500" spc="-10" dirty="0">
                <a:latin typeface="Symbol"/>
                <a:cs typeface="Symbol"/>
              </a:rPr>
              <a:t></a:t>
            </a:r>
            <a:r>
              <a:rPr sz="1500" spc="-10" dirty="0">
                <a:latin typeface="Times New Roman"/>
                <a:cs typeface="Times New Roman"/>
              </a:rPr>
              <a:t>1	</a:t>
            </a:r>
            <a:r>
              <a:rPr sz="1500" i="1" spc="5" dirty="0">
                <a:latin typeface="Times New Roman"/>
                <a:cs typeface="Times New Roman"/>
              </a:rPr>
              <a:t>k</a:t>
            </a:r>
            <a:r>
              <a:rPr sz="1500" i="1" spc="-225" dirty="0">
                <a:latin typeface="Times New Roman"/>
                <a:cs typeface="Times New Roman"/>
              </a:rPr>
              <a:t> </a:t>
            </a:r>
            <a:r>
              <a:rPr sz="1500" spc="-10" dirty="0">
                <a:latin typeface="Symbol"/>
                <a:cs typeface="Symbol"/>
              </a:rPr>
              <a:t></a:t>
            </a:r>
            <a:r>
              <a:rPr sz="1500" spc="-10" dirty="0">
                <a:latin typeface="Times New Roman"/>
                <a:cs typeface="Times New Roman"/>
              </a:rPr>
              <a:t>1</a:t>
            </a:r>
            <a:endParaRPr sz="1500" dirty="0">
              <a:latin typeface="Times New Roman"/>
              <a:cs typeface="Times New Roman"/>
            </a:endParaRPr>
          </a:p>
          <a:p>
            <a:pPr marL="12700" marR="5080">
              <a:lnSpc>
                <a:spcPct val="150400"/>
              </a:lnSpc>
              <a:spcBef>
                <a:spcPts val="1175"/>
              </a:spcBef>
            </a:pPr>
            <a:r>
              <a:rPr lang="en-US" sz="2000" spc="-10" dirty="0">
                <a:latin typeface="Times New Roman"/>
                <a:cs typeface="Times New Roman"/>
              </a:rPr>
              <a:t>        </a:t>
            </a:r>
            <a:r>
              <a:rPr sz="2000" spc="-10" dirty="0" err="1">
                <a:latin typeface="Times New Roman"/>
                <a:cs typeface="Times New Roman"/>
              </a:rPr>
              <a:t>Ω</a:t>
            </a:r>
            <a:r>
              <a:rPr sz="2000" dirty="0" err="1">
                <a:latin typeface="宋体"/>
                <a:cs typeface="宋体"/>
              </a:rPr>
              <a:t>为模型的正则项，由于</a:t>
            </a:r>
            <a:r>
              <a:rPr sz="2000" spc="-5" dirty="0" err="1">
                <a:latin typeface="Times New Roman"/>
                <a:cs typeface="Times New Roman"/>
              </a:rPr>
              <a:t>XGBoost</a:t>
            </a:r>
            <a:r>
              <a:rPr sz="2000" dirty="0" err="1">
                <a:latin typeface="宋体"/>
                <a:cs typeface="宋体"/>
              </a:rPr>
              <a:t>支持决策树也支持线性模型，所以这里不再展开描述</a:t>
            </a:r>
            <a:r>
              <a:rPr sz="2000" spc="0" dirty="0">
                <a:latin typeface="宋体"/>
                <a:cs typeface="宋体"/>
              </a:rPr>
              <a:t>。</a:t>
            </a:r>
            <a:r>
              <a:rPr lang="en-US" sz="2000" spc="0" dirty="0">
                <a:latin typeface="宋体"/>
                <a:cs typeface="宋体"/>
              </a:rPr>
              <a:t> </a:t>
            </a:r>
            <a:endParaRPr sz="2000" dirty="0">
              <a:latin typeface="宋体"/>
              <a:cs typeface="宋体"/>
            </a:endParaRPr>
          </a:p>
        </p:txBody>
      </p:sp>
      <p:sp>
        <p:nvSpPr>
          <p:cNvPr id="4" name="文本框 15"/>
          <p:cNvSpPr txBox="1"/>
          <p:nvPr/>
        </p:nvSpPr>
        <p:spPr>
          <a:xfrm>
            <a:off x="775752" y="244134"/>
            <a:ext cx="4216575" cy="500137"/>
          </a:xfrm>
          <a:prstGeom prst="rect">
            <a:avLst/>
          </a:prstGeom>
          <a:noFill/>
        </p:spPr>
        <p:txBody>
          <a:bodyPr wrap="square" lIns="68580" tIns="34290" rIns="68580" bIns="34290" rtlCol="0">
            <a:spAutoFit/>
          </a:bodyPr>
          <a:lstStyle/>
          <a:p>
            <a:pPr lvl="0">
              <a:spcBef>
                <a:spcPts val="95"/>
              </a:spcBef>
            </a:pPr>
            <a:r>
              <a:rPr lang="zh-CN" altLang="en-US" sz="2800" kern="0" spc="-5" dirty="0">
                <a:solidFill>
                  <a:srgbClr val="003366"/>
                </a:solidFill>
                <a:ea typeface="+mj-ea"/>
              </a:rPr>
              <a:t>数学原理</a:t>
            </a:r>
            <a:r>
              <a:rPr lang="en-US" altLang="zh-CN" sz="2800" kern="0" spc="-5" dirty="0">
                <a:solidFill>
                  <a:srgbClr val="003366"/>
                </a:solidFill>
                <a:ea typeface="+mj-ea"/>
              </a:rPr>
              <a:t>——</a:t>
            </a:r>
            <a:r>
              <a:rPr lang="zh-CN" altLang="en-US" sz="2800" kern="0" spc="-5" dirty="0">
                <a:solidFill>
                  <a:srgbClr val="003366"/>
                </a:solidFill>
                <a:ea typeface="+mj-ea"/>
              </a:rPr>
              <a:t>目标函数</a:t>
            </a:r>
          </a:p>
        </p:txBody>
      </p:sp>
    </p:spTree>
    <p:extLst>
      <p:ext uri="{BB962C8B-B14F-4D97-AF65-F5344CB8AC3E}">
        <p14:creationId xmlns:p14="http://schemas.microsoft.com/office/powerpoint/2010/main" val="175396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508838" y="252613"/>
            <a:ext cx="7204568" cy="443070"/>
          </a:xfrm>
          <a:prstGeom prst="rect">
            <a:avLst/>
          </a:prstGeom>
        </p:spPr>
        <p:txBody>
          <a:bodyPr vert="horz" wrap="square" lIns="0" tIns="12065" rIns="0" bIns="0" rtlCol="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spcBef>
                <a:spcPts val="95"/>
              </a:spcBef>
            </a:pPr>
            <a:r>
              <a:rPr lang="zh-CN" altLang="en-US" sz="2800" kern="0" spc="-5" dirty="0">
                <a:solidFill>
                  <a:srgbClr val="003366"/>
                </a:solidFill>
                <a:latin typeface="+mn-lt"/>
                <a:cs typeface="+mn-cs"/>
              </a:rPr>
              <a:t>数学原理</a:t>
            </a:r>
            <a:r>
              <a:rPr lang="en-US" altLang="zh-CN" sz="2800" kern="0" spc="-5" dirty="0">
                <a:solidFill>
                  <a:srgbClr val="003366"/>
                </a:solidFill>
                <a:latin typeface="+mn-lt"/>
                <a:cs typeface="+mn-cs"/>
              </a:rPr>
              <a:t>——</a:t>
            </a:r>
            <a:r>
              <a:rPr lang="zh-CN" altLang="en-US" sz="2800" kern="0" spc="-5" dirty="0">
                <a:solidFill>
                  <a:srgbClr val="003366"/>
                </a:solidFill>
                <a:latin typeface="+mn-lt"/>
                <a:cs typeface="+mn-cs"/>
              </a:rPr>
              <a:t>基于决策树的目标函数</a:t>
            </a:r>
          </a:p>
        </p:txBody>
      </p:sp>
      <p:sp>
        <p:nvSpPr>
          <p:cNvPr id="3" name="object 3"/>
          <p:cNvSpPr txBox="1"/>
          <p:nvPr/>
        </p:nvSpPr>
        <p:spPr>
          <a:xfrm>
            <a:off x="600279" y="1036866"/>
            <a:ext cx="8064398" cy="1536318"/>
          </a:xfrm>
          <a:prstGeom prst="rect">
            <a:avLst/>
          </a:prstGeom>
        </p:spPr>
        <p:txBody>
          <a:bodyPr vert="horz" wrap="square" lIns="0" tIns="12700" rIns="0" bIns="0" rtlCol="0">
            <a:spAutoFit/>
          </a:bodyPr>
          <a:lstStyle/>
          <a:p>
            <a:pPr marL="12700" marR="5080">
              <a:lnSpc>
                <a:spcPct val="150000"/>
              </a:lnSpc>
              <a:spcBef>
                <a:spcPts val="100"/>
              </a:spcBef>
            </a:pPr>
            <a:r>
              <a:rPr sz="2200" dirty="0" err="1">
                <a:latin typeface="宋体"/>
                <a:cs typeface="宋体"/>
              </a:rPr>
              <a:t>决策树的复杂度可由叶子数</a:t>
            </a:r>
            <a:r>
              <a:rPr sz="2200" spc="-5" dirty="0" err="1">
                <a:latin typeface="Times New Roman"/>
                <a:cs typeface="Times New Roman"/>
              </a:rPr>
              <a:t>T</a:t>
            </a:r>
            <a:r>
              <a:rPr sz="2200" dirty="0" err="1">
                <a:latin typeface="宋体"/>
                <a:cs typeface="宋体"/>
              </a:rPr>
              <a:t>组成，叶子节点越少模型越简单，此外叶子节点也不应该含有过高的权重</a:t>
            </a:r>
            <a:r>
              <a:rPr sz="2200" i="1" spc="-5" dirty="0" err="1">
                <a:latin typeface="Times New Roman"/>
                <a:cs typeface="Times New Roman"/>
              </a:rPr>
              <a:t>w</a:t>
            </a:r>
            <a:r>
              <a:rPr sz="2200" dirty="0" err="1">
                <a:latin typeface="宋体"/>
                <a:cs typeface="宋体"/>
              </a:rPr>
              <a:t>，所以目标函数的正则项可以定义为</a:t>
            </a:r>
            <a:r>
              <a:rPr sz="2200" dirty="0">
                <a:latin typeface="宋体"/>
                <a:cs typeface="宋体"/>
              </a:rPr>
              <a:t>：</a:t>
            </a:r>
          </a:p>
        </p:txBody>
      </p:sp>
      <p:sp>
        <p:nvSpPr>
          <p:cNvPr id="13" name="object 13"/>
          <p:cNvSpPr txBox="1"/>
          <p:nvPr/>
        </p:nvSpPr>
        <p:spPr>
          <a:xfrm>
            <a:off x="562944" y="3802151"/>
            <a:ext cx="7950200" cy="1028487"/>
          </a:xfrm>
          <a:prstGeom prst="rect">
            <a:avLst/>
          </a:prstGeom>
        </p:spPr>
        <p:txBody>
          <a:bodyPr vert="horz" wrap="square" lIns="0" tIns="12700" rIns="0" bIns="0" rtlCol="0">
            <a:spAutoFit/>
          </a:bodyPr>
          <a:lstStyle/>
          <a:p>
            <a:pPr marL="12700" marR="5080">
              <a:lnSpc>
                <a:spcPct val="150000"/>
              </a:lnSpc>
              <a:spcBef>
                <a:spcPts val="100"/>
              </a:spcBef>
            </a:pPr>
            <a:r>
              <a:rPr sz="2200" dirty="0" err="1">
                <a:latin typeface="宋体"/>
                <a:cs typeface="宋体"/>
              </a:rPr>
              <a:t>即决策树模型的复杂度由生成的所有决策树的叶子节点数量和所有节点权重所组成的向量的</a:t>
            </a:r>
            <a:r>
              <a:rPr sz="2200" spc="-690" dirty="0">
                <a:latin typeface="宋体"/>
                <a:cs typeface="宋体"/>
              </a:rPr>
              <a:t> </a:t>
            </a:r>
            <a:r>
              <a:rPr sz="2200" i="1" spc="-885" baseline="3787" dirty="0">
                <a:latin typeface="Times New Roman"/>
                <a:cs typeface="Times New Roman"/>
              </a:rPr>
              <a:t>L</a:t>
            </a:r>
            <a:r>
              <a:rPr sz="2200" i="1" spc="-80" dirty="0">
                <a:latin typeface="Times New Roman"/>
                <a:cs typeface="Times New Roman"/>
              </a:rPr>
              <a:t> </a:t>
            </a:r>
            <a:r>
              <a:rPr sz="2200" spc="60" baseline="-20000" dirty="0">
                <a:latin typeface="Times New Roman"/>
                <a:cs typeface="Times New Roman"/>
              </a:rPr>
              <a:t>2</a:t>
            </a:r>
            <a:r>
              <a:rPr sz="2200" dirty="0">
                <a:latin typeface="宋体"/>
                <a:cs typeface="宋体"/>
              </a:rPr>
              <a:t>范式共同决定。</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FF2DA97-48B2-40DB-BE44-3AC2A775A62E}"/>
                  </a:ext>
                </a:extLst>
              </p:cNvPr>
              <p:cNvSpPr txBox="1"/>
              <p:nvPr/>
            </p:nvSpPr>
            <p:spPr>
              <a:xfrm>
                <a:off x="2202024" y="2549482"/>
                <a:ext cx="4491135" cy="9025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1800" i="1" smtClean="0">
                          <a:latin typeface="Cambria Math" panose="02040503050406030204" pitchFamily="18" charset="0"/>
                          <a:ea typeface="Cambria Math" panose="02040503050406030204" pitchFamily="18" charset="0"/>
                        </a:rPr>
                        <m:t>Ω</m:t>
                      </m:r>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𝑓</m:t>
                          </m:r>
                        </m:e>
                      </m:d>
                      <m:r>
                        <a:rPr lang="en-US" altLang="zh-CN" sz="1800" b="0" i="1" smtClean="0">
                          <a:latin typeface="Cambria Math" panose="02040503050406030204" pitchFamily="18" charset="0"/>
                          <a:ea typeface="Cambria Math" panose="02040503050406030204" pitchFamily="18" charset="0"/>
                        </a:rPr>
                        <m:t>=</m:t>
                      </m:r>
                      <m:r>
                        <a:rPr lang="zh-CN" altLang="en-US" sz="1800" b="0" i="1" smtClean="0">
                          <a:latin typeface="Cambria Math" panose="02040503050406030204" pitchFamily="18" charset="0"/>
                          <a:ea typeface="Cambria Math" panose="02040503050406030204" pitchFamily="18" charset="0"/>
                        </a:rPr>
                        <m:t>𝛾</m:t>
                      </m:r>
                      <m:r>
                        <a:rPr lang="en-US" altLang="zh-CN" sz="1800" b="0" i="1" smtClean="0">
                          <a:latin typeface="Cambria Math" panose="02040503050406030204" pitchFamily="18" charset="0"/>
                          <a:ea typeface="Cambria Math" panose="02040503050406030204" pitchFamily="18" charset="0"/>
                        </a:rPr>
                        <m:t>𝑇</m:t>
                      </m:r>
                      <m:r>
                        <a:rPr lang="en-US" altLang="zh-CN" sz="1800" b="0" i="1" smtClean="0">
                          <a:latin typeface="Cambria Math" panose="02040503050406030204" pitchFamily="18" charset="0"/>
                          <a:ea typeface="Cambria Math" panose="02040503050406030204" pitchFamily="18" charset="0"/>
                        </a:rPr>
                        <m:t>+</m:t>
                      </m:r>
                      <m:f>
                        <m:fPr>
                          <m:ctrlPr>
                            <a:rPr lang="en-US" altLang="zh-CN" sz="1800" b="0" i="1" smtClean="0">
                              <a:latin typeface="Cambria Math" panose="02040503050406030204" pitchFamily="18" charset="0"/>
                              <a:ea typeface="Cambria Math" panose="02040503050406030204" pitchFamily="18" charset="0"/>
                            </a:rPr>
                          </m:ctrlPr>
                        </m:fPr>
                        <m:num>
                          <m:r>
                            <a:rPr lang="en-US" altLang="zh-CN" sz="1800" b="0" i="1" smtClean="0">
                              <a:latin typeface="Cambria Math" panose="02040503050406030204" pitchFamily="18" charset="0"/>
                              <a:ea typeface="Cambria Math" panose="02040503050406030204" pitchFamily="18" charset="0"/>
                            </a:rPr>
                            <m:t>1</m:t>
                          </m:r>
                        </m:num>
                        <m:den>
                          <m:r>
                            <a:rPr lang="en-US" altLang="zh-CN" sz="1800" b="0" i="1" smtClean="0">
                              <a:latin typeface="Cambria Math" panose="02040503050406030204" pitchFamily="18" charset="0"/>
                              <a:ea typeface="Cambria Math" panose="02040503050406030204" pitchFamily="18" charset="0"/>
                            </a:rPr>
                            <m:t>2</m:t>
                          </m:r>
                        </m:den>
                      </m:f>
                      <m:r>
                        <a:rPr lang="zh-CN" altLang="en-US" sz="1800" b="0" i="1" smtClean="0">
                          <a:latin typeface="Cambria Math" panose="02040503050406030204" pitchFamily="18" charset="0"/>
                          <a:ea typeface="Cambria Math" panose="02040503050406030204" pitchFamily="18" charset="0"/>
                        </a:rPr>
                        <m:t>𝜆</m:t>
                      </m:r>
                      <m:nary>
                        <m:naryPr>
                          <m:chr m:val="∑"/>
                          <m:ctrlPr>
                            <a:rPr lang="zh-CN" altLang="en-US" sz="1800" b="0" i="1" smtClean="0">
                              <a:latin typeface="Cambria Math" panose="02040503050406030204" pitchFamily="18" charset="0"/>
                              <a:ea typeface="Cambria Math" panose="02040503050406030204" pitchFamily="18" charset="0"/>
                            </a:rPr>
                          </m:ctrlPr>
                        </m:naryPr>
                        <m:sub>
                          <m:r>
                            <m:rPr>
                              <m:brk m:alnAt="23"/>
                            </m:rP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=1</m:t>
                          </m:r>
                        </m:sub>
                        <m:sup>
                          <m:r>
                            <a:rPr lang="en-US" altLang="zh-CN" sz="1800" b="0" i="1" smtClean="0">
                              <a:latin typeface="Cambria Math" panose="02040503050406030204" pitchFamily="18" charset="0"/>
                              <a:ea typeface="Cambria Math" panose="02040503050406030204" pitchFamily="18" charset="0"/>
                            </a:rPr>
                            <m:t>𝑇</m:t>
                          </m:r>
                        </m:sup>
                        <m:e>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𝑤</m:t>
                              </m:r>
                            </m:e>
                            <m:sub>
                              <m:r>
                                <a:rPr lang="en-US" altLang="zh-CN" sz="1800" b="0" i="1" smtClean="0">
                                  <a:latin typeface="Cambria Math" panose="02040503050406030204" pitchFamily="18" charset="0"/>
                                  <a:ea typeface="Cambria Math" panose="02040503050406030204" pitchFamily="18" charset="0"/>
                                </a:rPr>
                                <m:t>𝑗</m:t>
                              </m:r>
                            </m:sub>
                            <m:sup>
                              <m:r>
                                <a:rPr lang="en-US" altLang="zh-CN" sz="1800" b="0" i="1" smtClean="0">
                                  <a:latin typeface="Cambria Math" panose="02040503050406030204" pitchFamily="18" charset="0"/>
                                  <a:ea typeface="Cambria Math" panose="02040503050406030204" pitchFamily="18" charset="0"/>
                                </a:rPr>
                                <m:t>2</m:t>
                              </m:r>
                            </m:sup>
                          </m:sSubSup>
                        </m:e>
                      </m:nary>
                    </m:oMath>
                  </m:oMathPara>
                </a14:m>
                <a:endParaRPr lang="zh-CN" altLang="en-US" sz="1800" dirty="0"/>
              </a:p>
            </p:txBody>
          </p:sp>
        </mc:Choice>
        <mc:Fallback xmlns="">
          <p:sp>
            <p:nvSpPr>
              <p:cNvPr id="14" name="文本框 13">
                <a:extLst>
                  <a:ext uri="{FF2B5EF4-FFF2-40B4-BE49-F238E27FC236}">
                    <a16:creationId xmlns:a16="http://schemas.microsoft.com/office/drawing/2014/main" id="{2FF2DA97-48B2-40DB-BE44-3AC2A775A62E}"/>
                  </a:ext>
                </a:extLst>
              </p:cNvPr>
              <p:cNvSpPr txBox="1">
                <a:spLocks noRot="1" noChangeAspect="1" noMove="1" noResize="1" noEditPoints="1" noAdjustHandles="1" noChangeArrowheads="1" noChangeShapeType="1" noTextEdit="1"/>
              </p:cNvSpPr>
              <p:nvPr/>
            </p:nvSpPr>
            <p:spPr>
              <a:xfrm>
                <a:off x="2202024" y="2549482"/>
                <a:ext cx="4491135" cy="90255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720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模型比较</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292577638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 calcmode="lin" valueType="num">
                                      <p:cBhvr>
                                        <p:cTn id="10" dur="500" fill="hold"/>
                                        <p:tgtEl>
                                          <p:spTgt spid="105"/>
                                        </p:tgtEl>
                                        <p:attrNameLst>
                                          <p:attrName>ppt_w</p:attrName>
                                        </p:attrNameLst>
                                      </p:cBhvr>
                                      <p:tavLst>
                                        <p:tav tm="0">
                                          <p:val>
                                            <p:fltVal val="0"/>
                                          </p:val>
                                        </p:tav>
                                        <p:tav tm="100000">
                                          <p:val>
                                            <p:strVal val="#ppt_w"/>
                                          </p:val>
                                        </p:tav>
                                      </p:tavLst>
                                    </p:anim>
                                    <p:anim calcmode="lin" valueType="num">
                                      <p:cBhvr>
                                        <p:cTn id="11" dur="500" fill="hold"/>
                                        <p:tgtEl>
                                          <p:spTgt spid="105"/>
                                        </p:tgtEl>
                                        <p:attrNameLst>
                                          <p:attrName>ppt_h</p:attrName>
                                        </p:attrNameLst>
                                      </p:cBhvr>
                                      <p:tavLst>
                                        <p:tav tm="0">
                                          <p:val>
                                            <p:fltVal val="0"/>
                                          </p:val>
                                        </p:tav>
                                        <p:tav tm="100000">
                                          <p:val>
                                            <p:strVal val="#ppt_h"/>
                                          </p:val>
                                        </p:tav>
                                      </p:tavLst>
                                    </p:anim>
                                    <p:animEffect transition="in" filter="fade">
                                      <p:cBhvr>
                                        <p:cTn id="12" dur="500"/>
                                        <p:tgtEl>
                                          <p:spTgt spid="105"/>
                                        </p:tgtEl>
                                      </p:cBhvr>
                                    </p:animEffect>
                                  </p:childTnLst>
                                </p:cTn>
                              </p:par>
                            </p:childTnLst>
                          </p:cTn>
                        </p:par>
                        <p:par>
                          <p:cTn id="13" fill="hold">
                            <p:stCondLst>
                              <p:cond delay="6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03"/>
                                        </p:tgtEl>
                                        <p:attrNameLst>
                                          <p:attrName>style.visibility</p:attrName>
                                        </p:attrNameLst>
                                      </p:cBhvr>
                                      <p:to>
                                        <p:strVal val="visible"/>
                                      </p:to>
                                    </p:set>
                                    <p:anim calcmode="lin" valueType="num">
                                      <p:cBhvr>
                                        <p:cTn id="16"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03"/>
                                        </p:tgtEl>
                                        <p:attrNameLst>
                                          <p:attrName>ppt_y</p:attrName>
                                        </p:attrNameLst>
                                      </p:cBhvr>
                                      <p:tavLst>
                                        <p:tav tm="0">
                                          <p:val>
                                            <p:strVal val="#ppt_y"/>
                                          </p:val>
                                        </p:tav>
                                        <p:tav tm="100000">
                                          <p:val>
                                            <p:strVal val="#ppt_y"/>
                                          </p:val>
                                        </p:tav>
                                      </p:tavLst>
                                    </p:anim>
                                    <p:anim calcmode="lin" valueType="num">
                                      <p:cBhvr>
                                        <p:cTn id="18"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5"/>
          <p:cNvSpPr txBox="1"/>
          <p:nvPr/>
        </p:nvSpPr>
        <p:spPr>
          <a:xfrm>
            <a:off x="819933" y="326856"/>
            <a:ext cx="2261711" cy="500137"/>
          </a:xfrm>
          <a:prstGeom prst="rect">
            <a:avLst/>
          </a:prstGeom>
          <a:noFill/>
        </p:spPr>
        <p:txBody>
          <a:bodyPr wrap="square" lIns="68580" tIns="34290" rIns="68580" bIns="34290" rtlCol="0">
            <a:spAutoFit/>
          </a:bodyPr>
          <a:lstStyle/>
          <a:p>
            <a:r>
              <a:rPr lang="en-US" altLang="zh-CN" sz="2800" kern="0" spc="-5" dirty="0">
                <a:solidFill>
                  <a:srgbClr val="003366"/>
                </a:solidFill>
              </a:rPr>
              <a:t>GBDT</a:t>
            </a:r>
            <a:r>
              <a:rPr lang="zh-CN" altLang="zh-CN" sz="2800" kern="0" spc="-5" dirty="0">
                <a:solidFill>
                  <a:srgbClr val="003366"/>
                </a:solidFill>
              </a:rPr>
              <a:t>优</a:t>
            </a:r>
            <a:r>
              <a:rPr lang="zh-CN" altLang="en-US" sz="2800" kern="0" spc="-5" dirty="0">
                <a:solidFill>
                  <a:srgbClr val="003366"/>
                </a:solidFill>
              </a:rPr>
              <a:t>缺</a:t>
            </a:r>
            <a:r>
              <a:rPr lang="zh-CN" altLang="zh-CN" sz="2800" kern="0" spc="-5" dirty="0">
                <a:solidFill>
                  <a:srgbClr val="003366"/>
                </a:solidFill>
              </a:rPr>
              <a:t>点</a:t>
            </a:r>
            <a:endParaRPr lang="zh-CN" altLang="en-US" sz="2400" b="1" dirty="0">
              <a:solidFill>
                <a:srgbClr val="1B4367"/>
              </a:solidFill>
              <a:cs typeface="+mn-ea"/>
              <a:sym typeface="+mn-lt"/>
            </a:endParaRPr>
          </a:p>
        </p:txBody>
      </p:sp>
      <p:grpSp>
        <p:nvGrpSpPr>
          <p:cNvPr id="29" name="组合 28"/>
          <p:cNvGrpSpPr/>
          <p:nvPr/>
        </p:nvGrpSpPr>
        <p:grpSpPr>
          <a:xfrm>
            <a:off x="2286366" y="1377818"/>
            <a:ext cx="2158403" cy="254222"/>
            <a:chOff x="3249264" y="1751685"/>
            <a:chExt cx="2994025" cy="338961"/>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287085"/>
            </a:xfrm>
            <a:prstGeom prst="rect">
              <a:avLst/>
            </a:prstGeom>
            <a:noFill/>
          </p:spPr>
          <p:txBody>
            <a:bodyPr wrap="square" rtlCol="0">
              <a:spAutoFit/>
            </a:bodyPr>
            <a:lstStyle/>
            <a:p>
              <a:pPr algn="ctr">
                <a:lnSpc>
                  <a:spcPct val="120000"/>
                </a:lnSpc>
              </a:pPr>
              <a:endParaRPr lang="zh-CN" altLang="en-US" sz="1100"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组合 33"/>
          <p:cNvGrpSpPr/>
          <p:nvPr/>
        </p:nvGrpSpPr>
        <p:grpSpPr>
          <a:xfrm>
            <a:off x="2286366" y="1686122"/>
            <a:ext cx="2158403" cy="247927"/>
            <a:chOff x="3249264" y="2162753"/>
            <a:chExt cx="2994025" cy="330568"/>
          </a:xfrm>
        </p:grpSpPr>
        <p:grpSp>
          <p:nvGrpSpPr>
            <p:cNvPr id="35" name="组合 34"/>
            <p:cNvGrpSpPr/>
            <p:nvPr/>
          </p:nvGrpSpPr>
          <p:grpSpPr>
            <a:xfrm>
              <a:off x="3249264" y="2178703"/>
              <a:ext cx="2994025" cy="314618"/>
              <a:chOff x="2940050" y="2519659"/>
              <a:chExt cx="2994025" cy="314618"/>
            </a:xfrm>
          </p:grpSpPr>
          <p:sp>
            <p:nvSpPr>
              <p:cNvPr id="37" name="圆角矩形 36"/>
              <p:cNvSpPr/>
              <p:nvPr/>
            </p:nvSpPr>
            <p:spPr>
              <a:xfrm>
                <a:off x="2940050" y="2520075"/>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圆角矩形 38"/>
              <p:cNvSpPr/>
              <p:nvPr/>
            </p:nvSpPr>
            <p:spPr>
              <a:xfrm>
                <a:off x="2940051" y="2519659"/>
                <a:ext cx="8890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6" name="文本框 9"/>
            <p:cNvSpPr txBox="1"/>
            <p:nvPr/>
          </p:nvSpPr>
          <p:spPr>
            <a:xfrm>
              <a:off x="4118871" y="2162753"/>
              <a:ext cx="673755" cy="287086"/>
            </a:xfrm>
            <a:prstGeom prst="rect">
              <a:avLst/>
            </a:prstGeom>
            <a:noFill/>
          </p:spPr>
          <p:txBody>
            <a:bodyPr wrap="square" rtlCol="0">
              <a:spAutoFit/>
            </a:bodyPr>
            <a:lstStyle/>
            <a:p>
              <a:pPr algn="ctr">
                <a:lnSpc>
                  <a:spcPct val="120000"/>
                </a:lnSpc>
              </a:pPr>
              <a:endParaRPr lang="zh-CN" altLang="en-US" sz="1100"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0" name="组合 39"/>
          <p:cNvGrpSpPr/>
          <p:nvPr/>
        </p:nvGrpSpPr>
        <p:grpSpPr>
          <a:xfrm>
            <a:off x="2282619" y="3116995"/>
            <a:ext cx="2171044" cy="264446"/>
            <a:chOff x="3244272" y="3932941"/>
            <a:chExt cx="3011560" cy="352593"/>
          </a:xfrm>
        </p:grpSpPr>
        <p:sp>
          <p:nvSpPr>
            <p:cNvPr id="41" name="圆角矩形 40"/>
            <p:cNvSpPr/>
            <p:nvPr/>
          </p:nvSpPr>
          <p:spPr>
            <a:xfrm>
              <a:off x="3261807" y="3971332"/>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2" name="圆角矩形 41"/>
            <p:cNvSpPr/>
            <p:nvPr/>
          </p:nvSpPr>
          <p:spPr>
            <a:xfrm>
              <a:off x="3244272" y="3971332"/>
              <a:ext cx="1201953"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3" name="文本框 15"/>
            <p:cNvSpPr txBox="1"/>
            <p:nvPr/>
          </p:nvSpPr>
          <p:spPr>
            <a:xfrm>
              <a:off x="4418923" y="3932941"/>
              <a:ext cx="907694" cy="287085"/>
            </a:xfrm>
            <a:prstGeom prst="rect">
              <a:avLst/>
            </a:prstGeom>
            <a:noFill/>
          </p:spPr>
          <p:txBody>
            <a:bodyPr wrap="square" rtlCol="0">
              <a:spAutoFit/>
            </a:bodyPr>
            <a:lstStyle/>
            <a:p>
              <a:pPr algn="ctr">
                <a:lnSpc>
                  <a:spcPct val="120000"/>
                </a:lnSpc>
              </a:pPr>
              <a:endParaRPr lang="zh-CN" altLang="en-US" sz="1100"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4" name="组合 43"/>
          <p:cNvGrpSpPr/>
          <p:nvPr/>
        </p:nvGrpSpPr>
        <p:grpSpPr>
          <a:xfrm>
            <a:off x="2282623" y="3411019"/>
            <a:ext cx="2168869" cy="263915"/>
            <a:chOff x="3244272" y="4324968"/>
            <a:chExt cx="3008542" cy="351885"/>
          </a:xfrm>
        </p:grpSpPr>
        <p:sp>
          <p:nvSpPr>
            <p:cNvPr id="46" name="圆角矩形 45"/>
            <p:cNvSpPr/>
            <p:nvPr/>
          </p:nvSpPr>
          <p:spPr>
            <a:xfrm>
              <a:off x="3258789" y="4362615"/>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7" name="圆角矩形 46"/>
            <p:cNvSpPr/>
            <p:nvPr/>
          </p:nvSpPr>
          <p:spPr>
            <a:xfrm>
              <a:off x="3244272" y="4362651"/>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8" name="文本框 19"/>
            <p:cNvSpPr txBox="1"/>
            <p:nvPr/>
          </p:nvSpPr>
          <p:spPr>
            <a:xfrm>
              <a:off x="5326614" y="4324968"/>
              <a:ext cx="673754" cy="287085"/>
            </a:xfrm>
            <a:prstGeom prst="rect">
              <a:avLst/>
            </a:prstGeom>
            <a:noFill/>
          </p:spPr>
          <p:txBody>
            <a:bodyPr wrap="square" rtlCol="0">
              <a:spAutoFit/>
            </a:bodyPr>
            <a:lstStyle/>
            <a:p>
              <a:pPr algn="ctr">
                <a:lnSpc>
                  <a:spcPct val="120000"/>
                </a:lnSpc>
              </a:pPr>
              <a:endParaRPr lang="zh-CN" altLang="en-US" sz="1100"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50" name="组合 49"/>
          <p:cNvGrpSpPr/>
          <p:nvPr/>
        </p:nvGrpSpPr>
        <p:grpSpPr>
          <a:xfrm>
            <a:off x="812366" y="1149812"/>
            <a:ext cx="1618841" cy="1647000"/>
            <a:chOff x="471707" y="1675770"/>
            <a:chExt cx="2158455" cy="2196000"/>
          </a:xfrm>
          <a:solidFill>
            <a:srgbClr val="1B4367"/>
          </a:solidFill>
        </p:grpSpPr>
        <p:grpSp>
          <p:nvGrpSpPr>
            <p:cNvPr id="51" name="组合 50"/>
            <p:cNvGrpSpPr>
              <a:grpSpLocks noChangeAspect="1"/>
            </p:cNvGrpSpPr>
            <p:nvPr/>
          </p:nvGrpSpPr>
          <p:grpSpPr>
            <a:xfrm>
              <a:off x="471707" y="1675770"/>
              <a:ext cx="2158455" cy="2196000"/>
              <a:chOff x="5397500" y="5734050"/>
              <a:chExt cx="365125" cy="371476"/>
            </a:xfrm>
            <a:grpFill/>
          </p:grpSpPr>
          <p:sp>
            <p:nvSpPr>
              <p:cNvPr id="56"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8"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2" name="组合 51"/>
            <p:cNvGrpSpPr>
              <a:grpSpLocks noChangeAspect="1"/>
            </p:cNvGrpSpPr>
            <p:nvPr/>
          </p:nvGrpSpPr>
          <p:grpSpPr>
            <a:xfrm>
              <a:off x="1735992" y="2108076"/>
              <a:ext cx="462003" cy="468000"/>
              <a:chOff x="2665059" y="4979202"/>
              <a:chExt cx="284308" cy="288000"/>
            </a:xfrm>
            <a:grpFill/>
          </p:grpSpPr>
          <p:sp>
            <p:nvSpPr>
              <p:cNvPr id="53"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5"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59" name="组合 58"/>
          <p:cNvGrpSpPr/>
          <p:nvPr/>
        </p:nvGrpSpPr>
        <p:grpSpPr>
          <a:xfrm>
            <a:off x="819933" y="2913573"/>
            <a:ext cx="1618833" cy="1647000"/>
            <a:chOff x="478915" y="4355475"/>
            <a:chExt cx="2158444" cy="2196000"/>
          </a:xfrm>
          <a:solidFill>
            <a:srgbClr val="1B4367"/>
          </a:solidFill>
        </p:grpSpPr>
        <p:grpSp>
          <p:nvGrpSpPr>
            <p:cNvPr id="60" name="组合 59"/>
            <p:cNvGrpSpPr>
              <a:grpSpLocks noChangeAspect="1"/>
            </p:cNvGrpSpPr>
            <p:nvPr/>
          </p:nvGrpSpPr>
          <p:grpSpPr>
            <a:xfrm>
              <a:off x="1795203" y="4733013"/>
              <a:ext cx="366333" cy="576000"/>
              <a:chOff x="2257888" y="5547128"/>
              <a:chExt cx="137373" cy="216000"/>
            </a:xfrm>
            <a:grpFill/>
          </p:grpSpPr>
          <p:sp>
            <p:nvSpPr>
              <p:cNvPr id="65"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w="9525">
                <a:noFill/>
                <a:round/>
              </a:ln>
            </p:spPr>
            <p:txBody>
              <a:bodyPr vert="horz" wrap="square" lIns="121920" tIns="60960" rIns="121920" bIns="60960" numCol="1" anchor="t" anchorCtr="0" compatLnSpc="1"/>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6"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w="9525">
                <a:noFill/>
                <a:round/>
              </a:ln>
            </p:spPr>
            <p:txBody>
              <a:bodyPr vert="horz" wrap="square" lIns="121920" tIns="60960" rIns="121920" bIns="60960" numCol="1" anchor="t" anchorCtr="0" compatLnSpc="1"/>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1" name="组合 60"/>
            <p:cNvGrpSpPr>
              <a:grpSpLocks noChangeAspect="1"/>
            </p:cNvGrpSpPr>
            <p:nvPr/>
          </p:nvGrpSpPr>
          <p:grpSpPr>
            <a:xfrm>
              <a:off x="478915" y="4355475"/>
              <a:ext cx="2158444" cy="2196000"/>
              <a:chOff x="5397500" y="5734050"/>
              <a:chExt cx="365123" cy="371476"/>
            </a:xfrm>
            <a:grpFill/>
          </p:grpSpPr>
          <p:sp>
            <p:nvSpPr>
              <p:cNvPr id="62"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round/>
              </a:ln>
            </p:spPr>
            <p:txBody>
              <a:bodyPr vert="horz" wrap="square" lIns="121920" tIns="60960" rIns="121920" bIns="60960" numCol="1" anchor="t" anchorCtr="0" compatLnSpc="1"/>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89"/>
              <p:cNvSpPr>
                <a:spLocks noEditPoints="1"/>
              </p:cNvSpPr>
              <p:nvPr/>
            </p:nvSpPr>
            <p:spPr bwMode="auto">
              <a:xfrm>
                <a:off x="5537198"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round/>
              </a:ln>
            </p:spPr>
            <p:txBody>
              <a:bodyPr vert="horz" wrap="square" lIns="121920" tIns="60960" rIns="121920" bIns="60960" numCol="1" anchor="t" anchorCtr="0" compatLnSpc="1"/>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4"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round/>
              </a:ln>
            </p:spPr>
            <p:txBody>
              <a:bodyPr vert="horz" wrap="square" lIns="121920" tIns="60960" rIns="121920" bIns="60960" numCol="1" anchor="t" anchorCtr="0" compatLnSpc="1"/>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3" name="矩形 72"/>
          <p:cNvSpPr/>
          <p:nvPr/>
        </p:nvSpPr>
        <p:spPr>
          <a:xfrm>
            <a:off x="2355990" y="989108"/>
            <a:ext cx="2142239" cy="346243"/>
          </a:xfrm>
          <a:prstGeom prst="rect">
            <a:avLst/>
          </a:prstGeom>
        </p:spPr>
        <p:txBody>
          <a:bodyPr wrap="none" lIns="68573" tIns="34287" rIns="68573" bIns="34287">
            <a:spAutoFit/>
          </a:bodyPr>
          <a:lstStyle/>
          <a:p>
            <a:r>
              <a:rPr lang="en-US" altLang="zh-CN" sz="1800" u="heavy" kern="0" spc="-5" dirty="0">
                <a:solidFill>
                  <a:srgbClr val="003366"/>
                </a:solidFill>
              </a:rPr>
              <a:t>GBDT</a:t>
            </a:r>
            <a:r>
              <a:rPr lang="zh-CN" altLang="zh-CN" sz="1800" u="heavy" kern="0" spc="-5" dirty="0">
                <a:solidFill>
                  <a:srgbClr val="003366"/>
                </a:solidFill>
              </a:rPr>
              <a:t>的主要优点：</a:t>
            </a:r>
          </a:p>
        </p:txBody>
      </p:sp>
      <p:sp>
        <p:nvSpPr>
          <p:cNvPr id="75" name="矩形 74"/>
          <p:cNvSpPr/>
          <p:nvPr/>
        </p:nvSpPr>
        <p:spPr>
          <a:xfrm>
            <a:off x="2355990" y="2760096"/>
            <a:ext cx="1681857" cy="346243"/>
          </a:xfrm>
          <a:prstGeom prst="rect">
            <a:avLst/>
          </a:prstGeom>
        </p:spPr>
        <p:txBody>
          <a:bodyPr wrap="none" lIns="68573" tIns="34287" rIns="68573" bIns="34287">
            <a:spAutoFit/>
          </a:bodyPr>
          <a:lstStyle/>
          <a:p>
            <a:r>
              <a:rPr lang="en-US" altLang="zh-CN" sz="1800" u="heavy" kern="0" spc="-5" dirty="0">
                <a:solidFill>
                  <a:srgbClr val="003366"/>
                </a:solidFill>
              </a:rPr>
              <a:t>GBDT</a:t>
            </a:r>
            <a:r>
              <a:rPr lang="zh-CN" altLang="zh-CN" sz="1800" u="heavy" kern="0" spc="-5" dirty="0">
                <a:solidFill>
                  <a:srgbClr val="003366"/>
                </a:solidFill>
              </a:rPr>
              <a:t>的缺点：</a:t>
            </a:r>
          </a:p>
        </p:txBody>
      </p:sp>
      <p:sp>
        <p:nvSpPr>
          <p:cNvPr id="2" name="文本框 1">
            <a:extLst>
              <a:ext uri="{FF2B5EF4-FFF2-40B4-BE49-F238E27FC236}">
                <a16:creationId xmlns:a16="http://schemas.microsoft.com/office/drawing/2014/main" id="{4904082F-D189-4612-8984-CF2BB242E2BD}"/>
              </a:ext>
            </a:extLst>
          </p:cNvPr>
          <p:cNvSpPr txBox="1"/>
          <p:nvPr/>
        </p:nvSpPr>
        <p:spPr>
          <a:xfrm>
            <a:off x="4813807" y="710068"/>
            <a:ext cx="3584841" cy="3970318"/>
          </a:xfrm>
          <a:prstGeom prst="rect">
            <a:avLst/>
          </a:prstGeom>
          <a:noFill/>
        </p:spPr>
        <p:txBody>
          <a:bodyPr wrap="square" rtlCol="0">
            <a:spAutoFit/>
          </a:bodyPr>
          <a:lstStyle/>
          <a:p>
            <a:pPr algn="just"/>
            <a:r>
              <a:rPr lang="zh-CN" altLang="en-US" sz="1800" dirty="0"/>
              <a:t>　</a:t>
            </a:r>
            <a:r>
              <a:rPr lang="en-US" altLang="zh-CN" sz="1800" dirty="0"/>
              <a:t>1.</a:t>
            </a:r>
            <a:r>
              <a:rPr lang="zh-CN" altLang="en-US" sz="1800" dirty="0"/>
              <a:t>可以灵活的处理各种类型的数据</a:t>
            </a:r>
          </a:p>
          <a:p>
            <a:pPr algn="just"/>
            <a:r>
              <a:rPr lang="zh-CN" altLang="en-US" sz="1800" dirty="0"/>
              <a:t>　</a:t>
            </a:r>
            <a:r>
              <a:rPr lang="en-US" altLang="zh-CN" sz="1800" dirty="0"/>
              <a:t>2.</a:t>
            </a:r>
            <a:r>
              <a:rPr lang="zh-CN" altLang="en-US" sz="1800" dirty="0"/>
              <a:t>这一算法不需要对数据进行缩放就可以表现得很好，而且也适用于二元特征与连续特征同时存在的数据集。</a:t>
            </a:r>
          </a:p>
          <a:p>
            <a:pPr algn="just"/>
            <a:endParaRPr lang="zh-CN" altLang="en-US" sz="1800" dirty="0"/>
          </a:p>
          <a:p>
            <a:pPr algn="just"/>
            <a:endParaRPr lang="zh-CN" altLang="en-US" sz="1800" dirty="0"/>
          </a:p>
          <a:p>
            <a:pPr algn="just"/>
            <a:r>
              <a:rPr lang="en-US" altLang="zh-CN" sz="1800" dirty="0"/>
              <a:t>1.</a:t>
            </a:r>
            <a:r>
              <a:rPr lang="zh-CN" altLang="en-US" sz="1800" dirty="0"/>
              <a:t>需要仔细调参，而且</a:t>
            </a:r>
            <a:r>
              <a:rPr lang="zh-CN" altLang="en-US" sz="1800" b="1" dirty="0"/>
              <a:t>训练时间会比较长</a:t>
            </a:r>
            <a:r>
              <a:rPr lang="zh-CN" altLang="en-US" sz="1800" dirty="0"/>
              <a:t>。</a:t>
            </a:r>
          </a:p>
          <a:p>
            <a:pPr algn="just"/>
            <a:r>
              <a:rPr lang="en-US" altLang="zh-CN" sz="1800" dirty="0"/>
              <a:t>2.</a:t>
            </a:r>
            <a:r>
              <a:rPr lang="zh-CN" altLang="en-US" sz="1800" dirty="0"/>
              <a:t>通常</a:t>
            </a:r>
            <a:r>
              <a:rPr lang="zh-CN" altLang="en-US" sz="1800" b="1" dirty="0"/>
              <a:t>不适用于高维稀疏数据</a:t>
            </a:r>
          </a:p>
          <a:p>
            <a:pPr algn="just"/>
            <a:r>
              <a:rPr lang="en-US" altLang="zh-CN" sz="1800" dirty="0"/>
              <a:t>3.</a:t>
            </a:r>
            <a:r>
              <a:rPr lang="zh-CN" altLang="en-US" sz="1800" dirty="0"/>
              <a:t>由于基学习器之间的依赖关系，难以并行化处理，不过可以通过子采样的</a:t>
            </a:r>
            <a:r>
              <a:rPr lang="en-US" altLang="zh-CN" sz="1800" dirty="0"/>
              <a:t>SGBT</a:t>
            </a:r>
            <a:r>
              <a:rPr lang="zh-CN" altLang="en-US" sz="1800" dirty="0"/>
              <a:t>来实现部分并行。</a:t>
            </a:r>
          </a:p>
        </p:txBody>
      </p:sp>
    </p:spTree>
    <p:extLst>
      <p:ext uri="{BB962C8B-B14F-4D97-AF65-F5344CB8AC3E}">
        <p14:creationId xmlns:p14="http://schemas.microsoft.com/office/powerpoint/2010/main" val="326840281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27"/>
          <p:cNvGrpSpPr/>
          <p:nvPr/>
        </p:nvGrpSpPr>
        <p:grpSpPr bwMode="auto">
          <a:xfrm>
            <a:off x="966337" y="2373655"/>
            <a:ext cx="1624013" cy="783894"/>
            <a:chOff x="0" y="234675"/>
            <a:chExt cx="2166010" cy="1045342"/>
          </a:xfrm>
          <a:solidFill>
            <a:srgbClr val="1B4367"/>
          </a:solidFill>
        </p:grpSpPr>
        <p:sp>
          <p:nvSpPr>
            <p:cNvPr id="49" name="任意多边形 14"/>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0" name="任意多边形 15"/>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01</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1" name="Freeform 13"/>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2" name="组合 29"/>
          <p:cNvGrpSpPr/>
          <p:nvPr/>
        </p:nvGrpSpPr>
        <p:grpSpPr bwMode="auto">
          <a:xfrm>
            <a:off x="4598533" y="2373655"/>
            <a:ext cx="1625204" cy="783894"/>
            <a:chOff x="0" y="234675"/>
            <a:chExt cx="2166010" cy="1045342"/>
          </a:xfrm>
          <a:solidFill>
            <a:srgbClr val="1B4367"/>
          </a:solidFill>
        </p:grpSpPr>
        <p:sp>
          <p:nvSpPr>
            <p:cNvPr id="53" name="任意多边形 18"/>
            <p:cNvSpPr/>
            <p:nvPr/>
          </p:nvSpPr>
          <p:spPr bwMode="auto">
            <a:xfrm>
              <a:off x="433202" y="234675"/>
              <a:ext cx="1732808"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4" name="任意多边形 19"/>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03</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6" name="组合 28"/>
          <p:cNvGrpSpPr/>
          <p:nvPr/>
        </p:nvGrpSpPr>
        <p:grpSpPr bwMode="auto">
          <a:xfrm>
            <a:off x="2781840" y="2373655"/>
            <a:ext cx="1625203" cy="783894"/>
            <a:chOff x="0" y="234675"/>
            <a:chExt cx="2166010" cy="1045342"/>
          </a:xfrm>
          <a:solidFill>
            <a:srgbClr val="1B4367"/>
          </a:solidFill>
        </p:grpSpPr>
        <p:sp>
          <p:nvSpPr>
            <p:cNvPr id="57" name="任意多边形 16"/>
            <p:cNvSpPr/>
            <p:nvPr/>
          </p:nvSpPr>
          <p:spPr bwMode="auto">
            <a:xfrm>
              <a:off x="433203" y="234675"/>
              <a:ext cx="1732807"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任意多边形 17"/>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02</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60" name="组合 30"/>
          <p:cNvGrpSpPr/>
          <p:nvPr/>
        </p:nvGrpSpPr>
        <p:grpSpPr bwMode="auto">
          <a:xfrm>
            <a:off x="6415227" y="2373655"/>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2" name="任意多边形 21"/>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04</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69" name="文本框 8"/>
          <p:cNvSpPr txBox="1"/>
          <p:nvPr/>
        </p:nvSpPr>
        <p:spPr>
          <a:xfrm>
            <a:off x="689663" y="3653379"/>
            <a:ext cx="2532502"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dirty="0" err="1"/>
              <a:t>XGBoost</a:t>
            </a:r>
            <a:r>
              <a:rPr lang="zh-CN" altLang="zh-CN" dirty="0"/>
              <a:t>将树模型的复杂度加入到正则项中，来避免过拟合，因此泛化性能会</a:t>
            </a:r>
            <a:r>
              <a:rPr lang="zh-CN" altLang="en-US" dirty="0"/>
              <a:t>优</a:t>
            </a:r>
            <a:r>
              <a:rPr lang="zh-CN" altLang="zh-CN" dirty="0"/>
              <a:t>于</a:t>
            </a:r>
            <a:r>
              <a:rPr lang="en-US" altLang="zh-CN" dirty="0"/>
              <a:t>GBDT</a:t>
            </a:r>
            <a:endParaRPr lang="en-US" altLang="zh-CN" dirty="0">
              <a:solidFill>
                <a:schemeClr val="tx1">
                  <a:lumMod val="75000"/>
                  <a:lumOff val="25000"/>
                </a:schemeClr>
              </a:solidFill>
              <a:cs typeface="+mn-ea"/>
              <a:sym typeface="+mn-lt"/>
            </a:endParaRPr>
          </a:p>
        </p:txBody>
      </p:sp>
      <p:sp>
        <p:nvSpPr>
          <p:cNvPr id="71" name="文本框 8"/>
          <p:cNvSpPr txBox="1"/>
          <p:nvPr/>
        </p:nvSpPr>
        <p:spPr>
          <a:xfrm>
            <a:off x="2421425" y="919484"/>
            <a:ext cx="2573939" cy="122341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en-US" altLang="zh-CN" dirty="0"/>
              <a:t>GBDT</a:t>
            </a:r>
            <a:r>
              <a:rPr lang="zh-CN" altLang="en-US" dirty="0"/>
              <a:t>在函数空间中利用梯度下降法进行优化；</a:t>
            </a:r>
            <a:r>
              <a:rPr lang="en-US" altLang="zh-CN" dirty="0" err="1"/>
              <a:t>XGBoost</a:t>
            </a:r>
            <a:r>
              <a:rPr lang="en-US" altLang="zh-CN" dirty="0"/>
              <a:t> </a:t>
            </a:r>
            <a:r>
              <a:rPr lang="zh-CN" altLang="en-US" dirty="0"/>
              <a:t>在函数空间中用牛顿法进行优化： </a:t>
            </a:r>
          </a:p>
          <a:p>
            <a:pPr algn="just">
              <a:lnSpc>
                <a:spcPts val="1500"/>
              </a:lnSpc>
            </a:pPr>
            <a:r>
              <a:rPr lang="zh-CN" altLang="en-US" dirty="0"/>
              <a:t>在</a:t>
            </a:r>
            <a:r>
              <a:rPr lang="en-US" altLang="zh-CN" dirty="0"/>
              <a:t>GBDT</a:t>
            </a:r>
            <a:r>
              <a:rPr lang="zh-CN" altLang="en-US" dirty="0"/>
              <a:t>中梯度下降只是一阶泰勒公式展开，牛顿法就是二阶的泰勒公式展开</a:t>
            </a:r>
            <a:endParaRPr lang="en-US" altLang="zh-CN" dirty="0">
              <a:solidFill>
                <a:schemeClr val="tx1">
                  <a:lumMod val="75000"/>
                  <a:lumOff val="25000"/>
                </a:schemeClr>
              </a:solidFill>
              <a:cs typeface="+mn-ea"/>
              <a:sym typeface="+mn-lt"/>
            </a:endParaRPr>
          </a:p>
        </p:txBody>
      </p:sp>
      <p:sp>
        <p:nvSpPr>
          <p:cNvPr id="73" name="文本框 8"/>
          <p:cNvSpPr txBox="1"/>
          <p:nvPr/>
        </p:nvSpPr>
        <p:spPr>
          <a:xfrm>
            <a:off x="4453243" y="3599083"/>
            <a:ext cx="2287024"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en-US" altLang="zh-CN" dirty="0"/>
              <a:t>GBDT</a:t>
            </a:r>
            <a:r>
              <a:rPr lang="zh-CN" altLang="zh-CN" dirty="0"/>
              <a:t>只支持</a:t>
            </a:r>
            <a:r>
              <a:rPr lang="en-US" altLang="zh-CN" dirty="0"/>
              <a:t>CART</a:t>
            </a:r>
            <a:r>
              <a:rPr lang="zh-CN" altLang="zh-CN" dirty="0"/>
              <a:t>作为基分类器之外，还支持线性分类器，在使用线性分类器的时候可以使用</a:t>
            </a:r>
            <a:r>
              <a:rPr lang="en-US" altLang="zh-CN" dirty="0"/>
              <a:t>L1</a:t>
            </a:r>
            <a:r>
              <a:rPr lang="zh-CN" altLang="zh-CN" dirty="0"/>
              <a:t>，</a:t>
            </a:r>
            <a:r>
              <a:rPr lang="en-US" altLang="zh-CN" dirty="0"/>
              <a:t>L2</a:t>
            </a:r>
            <a:r>
              <a:rPr lang="zh-CN" altLang="zh-CN" dirty="0"/>
              <a:t>正则化</a:t>
            </a:r>
            <a:endParaRPr lang="en-US" altLang="zh-CN" dirty="0">
              <a:solidFill>
                <a:schemeClr val="tx1">
                  <a:lumMod val="75000"/>
                  <a:lumOff val="25000"/>
                </a:schemeClr>
              </a:solidFill>
              <a:cs typeface="+mn-ea"/>
              <a:sym typeface="+mn-lt"/>
            </a:endParaRPr>
          </a:p>
        </p:txBody>
      </p:sp>
      <p:sp>
        <p:nvSpPr>
          <p:cNvPr id="75" name="文本框 8"/>
          <p:cNvSpPr txBox="1"/>
          <p:nvPr/>
        </p:nvSpPr>
        <p:spPr>
          <a:xfrm>
            <a:off x="6290993" y="1028891"/>
            <a:ext cx="2176765" cy="93102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r>
              <a:rPr lang="zh-CN" altLang="zh-CN" dirty="0"/>
              <a:t>引进了特征子采样，像</a:t>
            </a:r>
            <a:r>
              <a:rPr lang="en-US" altLang="zh-CN" dirty="0" err="1"/>
              <a:t>RandomForest</a:t>
            </a:r>
            <a:r>
              <a:rPr lang="zh-CN" altLang="zh-CN" dirty="0"/>
              <a:t>那样，这种方法既能降低过拟合，还能减少计算。</a:t>
            </a:r>
          </a:p>
        </p:txBody>
      </p:sp>
      <p:sp>
        <p:nvSpPr>
          <p:cNvPr id="28" name="标题 1"/>
          <p:cNvSpPr txBox="1">
            <a:spLocks/>
          </p:cNvSpPr>
          <p:nvPr/>
        </p:nvSpPr>
        <p:spPr>
          <a:xfrm>
            <a:off x="581058" y="310943"/>
            <a:ext cx="7886700" cy="99417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zh-CN" sz="2800" kern="0" spc="-5" dirty="0">
                <a:solidFill>
                  <a:srgbClr val="003366"/>
                </a:solidFill>
              </a:rPr>
              <a:t>总结</a:t>
            </a:r>
            <a:r>
              <a:rPr lang="en-US" altLang="zh-CN" sz="2800" kern="0" spc="-5" dirty="0" err="1">
                <a:solidFill>
                  <a:srgbClr val="003366"/>
                </a:solidFill>
              </a:rPr>
              <a:t>XGBoost</a:t>
            </a:r>
            <a:r>
              <a:rPr lang="zh-CN" altLang="zh-CN" sz="2800" kern="0" spc="-5" dirty="0">
                <a:solidFill>
                  <a:srgbClr val="003366"/>
                </a:solidFill>
              </a:rPr>
              <a:t>和</a:t>
            </a:r>
            <a:r>
              <a:rPr lang="en-US" altLang="zh-CN" sz="2800" kern="0" spc="-5" dirty="0">
                <a:solidFill>
                  <a:srgbClr val="003366"/>
                </a:solidFill>
              </a:rPr>
              <a:t>GBDT</a:t>
            </a:r>
            <a:r>
              <a:rPr lang="zh-CN" altLang="zh-CN" sz="2800" kern="0" spc="-5" dirty="0">
                <a:solidFill>
                  <a:srgbClr val="003366"/>
                </a:solidFill>
              </a:rPr>
              <a:t>的区别</a:t>
            </a:r>
          </a:p>
        </p:txBody>
      </p:sp>
      <p:cxnSp>
        <p:nvCxnSpPr>
          <p:cNvPr id="3" name="直接箭头连接符 2"/>
          <p:cNvCxnSpPr>
            <a:stCxn id="49" idx="2"/>
          </p:cNvCxnSpPr>
          <p:nvPr/>
        </p:nvCxnSpPr>
        <p:spPr>
          <a:xfrm flipH="1">
            <a:off x="1940863" y="3157549"/>
            <a:ext cx="1" cy="3171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flipH="1">
            <a:off x="5573654" y="3168968"/>
            <a:ext cx="1" cy="3171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直接箭头连接符 29"/>
          <p:cNvCxnSpPr>
            <a:cxnSpLocks/>
          </p:cNvCxnSpPr>
          <p:nvPr/>
        </p:nvCxnSpPr>
        <p:spPr>
          <a:xfrm flipV="1">
            <a:off x="3632738" y="2142896"/>
            <a:ext cx="0" cy="26781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直接箭头连接符 30"/>
          <p:cNvCxnSpPr>
            <a:cxnSpLocks/>
          </p:cNvCxnSpPr>
          <p:nvPr/>
        </p:nvCxnSpPr>
        <p:spPr>
          <a:xfrm flipH="1" flipV="1">
            <a:off x="7325955" y="2058359"/>
            <a:ext cx="1" cy="3344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27"/>
          <p:cNvGrpSpPr/>
          <p:nvPr/>
        </p:nvGrpSpPr>
        <p:grpSpPr bwMode="auto">
          <a:xfrm>
            <a:off x="1195393" y="3011070"/>
            <a:ext cx="1624013" cy="783894"/>
            <a:chOff x="0" y="234675"/>
            <a:chExt cx="2166010" cy="1045342"/>
          </a:xfrm>
          <a:solidFill>
            <a:srgbClr val="1B4367"/>
          </a:solidFill>
        </p:grpSpPr>
        <p:sp>
          <p:nvSpPr>
            <p:cNvPr id="49" name="任意多边形 14"/>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0" name="任意多边形 15"/>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anose="020B0503020204020204" pitchFamily="34" charset="-122"/>
                  <a:ea typeface="微软雅黑" panose="020B0503020204020204" pitchFamily="34" charset="-122"/>
                </a:rPr>
                <a:t>05</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51" name="Freeform 13"/>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6" name="组合 28"/>
          <p:cNvGrpSpPr/>
          <p:nvPr/>
        </p:nvGrpSpPr>
        <p:grpSpPr bwMode="auto">
          <a:xfrm>
            <a:off x="5553096" y="1172589"/>
            <a:ext cx="1625203" cy="783894"/>
            <a:chOff x="0" y="234675"/>
            <a:chExt cx="2166010" cy="1045342"/>
          </a:xfrm>
          <a:solidFill>
            <a:srgbClr val="1B4367"/>
          </a:solidFill>
        </p:grpSpPr>
        <p:sp>
          <p:nvSpPr>
            <p:cNvPr id="57" name="任意多边形 16"/>
            <p:cNvSpPr/>
            <p:nvPr/>
          </p:nvSpPr>
          <p:spPr bwMode="auto">
            <a:xfrm>
              <a:off x="433203" y="234675"/>
              <a:ext cx="1732807"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任意多边形 17"/>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anose="020B0503020204020204" pitchFamily="34" charset="-122"/>
                  <a:ea typeface="微软雅黑" panose="020B0503020204020204" pitchFamily="34" charset="-122"/>
                </a:rPr>
                <a:t>06</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71" name="文本框 8"/>
          <p:cNvSpPr txBox="1"/>
          <p:nvPr/>
        </p:nvSpPr>
        <p:spPr>
          <a:xfrm>
            <a:off x="4737431" y="2513394"/>
            <a:ext cx="3730327" cy="179279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r>
              <a:rPr lang="en-US" altLang="zh-CN" b="1" dirty="0" err="1"/>
              <a:t>XGBoost</a:t>
            </a:r>
            <a:r>
              <a:rPr lang="zh-CN" altLang="zh-CN" b="1" dirty="0"/>
              <a:t>支持并行处理</a:t>
            </a:r>
            <a:r>
              <a:rPr lang="zh-CN" altLang="zh-CN" dirty="0"/>
              <a:t>，</a:t>
            </a:r>
            <a:r>
              <a:rPr lang="en-US" altLang="zh-CN" dirty="0" err="1"/>
              <a:t>XGBoost</a:t>
            </a:r>
            <a:r>
              <a:rPr lang="zh-CN" altLang="zh-CN" dirty="0"/>
              <a:t>的并行不是在模型上的并行，而是在</a:t>
            </a:r>
            <a:r>
              <a:rPr lang="zh-CN" altLang="zh-CN" b="1" dirty="0"/>
              <a:t>特征</a:t>
            </a:r>
            <a:r>
              <a:rPr lang="zh-CN" altLang="zh-CN" dirty="0"/>
              <a:t>上的并行</a:t>
            </a:r>
            <a:r>
              <a:rPr lang="zh-CN" altLang="en-US" dirty="0"/>
              <a:t>。每个特征进行分块（</a:t>
            </a:r>
            <a:r>
              <a:rPr lang="en-US" altLang="zh-CN" dirty="0"/>
              <a:t>block</a:t>
            </a:r>
            <a:r>
              <a:rPr lang="zh-CN" altLang="en-US" dirty="0"/>
              <a:t>）并排序，使得在寻找最佳分裂点的时候能够并行化计算</a:t>
            </a:r>
            <a:r>
              <a:rPr lang="en-US" altLang="zh-CN" dirty="0"/>
              <a:t>.</a:t>
            </a:r>
            <a:r>
              <a:rPr lang="zh-CN" altLang="en-US" dirty="0"/>
              <a:t>这个结构加速了</a:t>
            </a:r>
            <a:r>
              <a:rPr lang="en-US" altLang="zh-CN" dirty="0"/>
              <a:t>split finding</a:t>
            </a:r>
            <a:r>
              <a:rPr lang="zh-CN" altLang="en-US" dirty="0"/>
              <a:t>的过程，只需要在建树前排序一次，后面节点分裂时直接根据索引得到梯度信息。这是</a:t>
            </a:r>
            <a:r>
              <a:rPr lang="en-US" altLang="zh-CN" dirty="0" err="1"/>
              <a:t>xgboost</a:t>
            </a:r>
            <a:r>
              <a:rPr lang="zh-CN" altLang="en-US" dirty="0"/>
              <a:t>比一般</a:t>
            </a:r>
            <a:r>
              <a:rPr lang="en-US" altLang="zh-CN" dirty="0"/>
              <a:t>GBDT</a:t>
            </a:r>
            <a:r>
              <a:rPr lang="zh-CN" altLang="en-US" dirty="0"/>
              <a:t>更快的一个重要原因。 </a:t>
            </a:r>
            <a:endParaRPr lang="zh-CN" altLang="zh-CN" dirty="0"/>
          </a:p>
        </p:txBody>
      </p:sp>
      <p:sp>
        <p:nvSpPr>
          <p:cNvPr id="28" name="标题 1"/>
          <p:cNvSpPr txBox="1">
            <a:spLocks/>
          </p:cNvSpPr>
          <p:nvPr/>
        </p:nvSpPr>
        <p:spPr>
          <a:xfrm>
            <a:off x="581058" y="252592"/>
            <a:ext cx="7886700" cy="99417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zh-CN" sz="2800" kern="0" spc="-5" dirty="0">
                <a:solidFill>
                  <a:srgbClr val="003366"/>
                </a:solidFill>
              </a:rPr>
              <a:t>总结</a:t>
            </a:r>
            <a:r>
              <a:rPr lang="en-US" altLang="zh-CN" sz="2800" kern="0" spc="-5" dirty="0" err="1">
                <a:solidFill>
                  <a:srgbClr val="003366"/>
                </a:solidFill>
              </a:rPr>
              <a:t>XGBoost</a:t>
            </a:r>
            <a:r>
              <a:rPr lang="zh-CN" altLang="zh-CN" sz="2800" kern="0" spc="-5" dirty="0">
                <a:solidFill>
                  <a:srgbClr val="003366"/>
                </a:solidFill>
              </a:rPr>
              <a:t>和</a:t>
            </a:r>
            <a:r>
              <a:rPr lang="en-US" altLang="zh-CN" sz="2800" kern="0" spc="-5" dirty="0">
                <a:solidFill>
                  <a:srgbClr val="003366"/>
                </a:solidFill>
              </a:rPr>
              <a:t>GBDT</a:t>
            </a:r>
            <a:r>
              <a:rPr lang="zh-CN" altLang="zh-CN" sz="2800" kern="0" spc="-5" dirty="0">
                <a:solidFill>
                  <a:srgbClr val="003366"/>
                </a:solidFill>
              </a:rPr>
              <a:t>的区别</a:t>
            </a:r>
          </a:p>
        </p:txBody>
      </p:sp>
      <p:cxnSp>
        <p:nvCxnSpPr>
          <p:cNvPr id="3" name="直接连接符 2"/>
          <p:cNvCxnSpPr/>
          <p:nvPr/>
        </p:nvCxnSpPr>
        <p:spPr>
          <a:xfrm>
            <a:off x="4416832" y="1075765"/>
            <a:ext cx="0" cy="3593054"/>
          </a:xfrm>
          <a:prstGeom prst="line">
            <a:avLst/>
          </a:prstGeom>
        </p:spPr>
        <p:style>
          <a:lnRef idx="3">
            <a:schemeClr val="dk1"/>
          </a:lnRef>
          <a:fillRef idx="0">
            <a:schemeClr val="dk1"/>
          </a:fillRef>
          <a:effectRef idx="2">
            <a:schemeClr val="dk1"/>
          </a:effectRef>
          <a:fontRef idx="minor">
            <a:schemeClr val="tx1"/>
          </a:fontRef>
        </p:style>
      </p:cxnSp>
      <p:sp>
        <p:nvSpPr>
          <p:cNvPr id="2" name="矩形 1">
            <a:extLst>
              <a:ext uri="{FF2B5EF4-FFF2-40B4-BE49-F238E27FC236}">
                <a16:creationId xmlns:a16="http://schemas.microsoft.com/office/drawing/2014/main" id="{A2E48403-85BD-4FA7-873F-441AC414AAFE}"/>
              </a:ext>
            </a:extLst>
          </p:cNvPr>
          <p:cNvSpPr/>
          <p:nvPr/>
        </p:nvSpPr>
        <p:spPr>
          <a:xfrm>
            <a:off x="616500" y="1847837"/>
            <a:ext cx="3399411" cy="954107"/>
          </a:xfrm>
          <a:prstGeom prst="rect">
            <a:avLst/>
          </a:prstGeom>
        </p:spPr>
        <p:txBody>
          <a:bodyPr wrap="square">
            <a:spAutoFit/>
          </a:bodyPr>
          <a:lstStyle/>
          <a:p>
            <a:pPr algn="just"/>
            <a:r>
              <a:rPr lang="en-US" altLang="zh-CN" dirty="0">
                <a:latin typeface="+mn-ea"/>
              </a:rPr>
              <a:t>GBDT</a:t>
            </a:r>
            <a:r>
              <a:rPr lang="zh-CN" altLang="en-US" dirty="0">
                <a:latin typeface="+mn-ea"/>
              </a:rPr>
              <a:t>的每一步优化都依赖于上一步的误差，当大数据量的时候就太慢了，</a:t>
            </a:r>
            <a:r>
              <a:rPr lang="en-US" altLang="zh-CN" dirty="0" err="1">
                <a:latin typeface="+mn-ea"/>
              </a:rPr>
              <a:t>xgboost</a:t>
            </a:r>
            <a:r>
              <a:rPr lang="zh-CN" altLang="en-US" dirty="0">
                <a:latin typeface="+mn-ea"/>
              </a:rPr>
              <a:t>通过改变目标函数来避免了这个问题。</a:t>
            </a:r>
          </a:p>
        </p:txBody>
      </p:sp>
    </p:spTree>
    <p:extLst>
      <p:ext uri="{BB962C8B-B14F-4D97-AF65-F5344CB8AC3E}">
        <p14:creationId xmlns:p14="http://schemas.microsoft.com/office/powerpoint/2010/main" val="409393365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8541"/>
            <a:ext cx="7886700" cy="994172"/>
          </a:xfrm>
        </p:spPr>
        <p:txBody>
          <a:bodyPr/>
          <a:lstStyle/>
          <a:p>
            <a:r>
              <a:rPr lang="zh-CN" altLang="en-US" dirty="0"/>
              <a:t>其他素材：</a:t>
            </a:r>
          </a:p>
        </p:txBody>
      </p:sp>
      <p:sp>
        <p:nvSpPr>
          <p:cNvPr id="3" name="内容占位符 2"/>
          <p:cNvSpPr>
            <a:spLocks noGrp="1"/>
          </p:cNvSpPr>
          <p:nvPr>
            <p:ph sz="half" idx="1"/>
          </p:nvPr>
        </p:nvSpPr>
        <p:spPr>
          <a:xfrm>
            <a:off x="607134" y="1241083"/>
            <a:ext cx="8183512" cy="3593614"/>
          </a:xfrm>
        </p:spPr>
        <p:txBody>
          <a:bodyPr>
            <a:normAutofit fontScale="40000" lnSpcReduction="20000"/>
          </a:bodyPr>
          <a:lstStyle/>
          <a:p>
            <a:pPr>
              <a:lnSpc>
                <a:spcPct val="120000"/>
              </a:lnSpc>
            </a:pPr>
            <a:r>
              <a:rPr lang="en-US" altLang="zh-CN" sz="2900" dirty="0"/>
              <a:t>1.</a:t>
            </a:r>
            <a:r>
              <a:rPr lang="zh-CN" altLang="zh-CN" sz="2900" dirty="0"/>
              <a:t>传统</a:t>
            </a:r>
            <a:r>
              <a:rPr lang="en-US" altLang="zh-CN" sz="2900" dirty="0"/>
              <a:t>GBDT</a:t>
            </a:r>
            <a:r>
              <a:rPr lang="zh-CN" altLang="zh-CN" sz="2900" dirty="0"/>
              <a:t>以</a:t>
            </a:r>
            <a:r>
              <a:rPr lang="en-US" altLang="zh-CN" sz="2900" dirty="0"/>
              <a:t>CART</a:t>
            </a:r>
            <a:r>
              <a:rPr lang="zh-CN" altLang="zh-CN" sz="2900" dirty="0"/>
              <a:t>作为基分类器，</a:t>
            </a:r>
            <a:r>
              <a:rPr lang="en-US" altLang="zh-CN" sz="2900" dirty="0" err="1"/>
              <a:t>xgboost</a:t>
            </a:r>
            <a:r>
              <a:rPr lang="zh-CN" altLang="zh-CN" sz="2900" dirty="0"/>
              <a:t>还支持线性分类器，这个时候</a:t>
            </a:r>
            <a:r>
              <a:rPr lang="en-US" altLang="zh-CN" sz="2900" dirty="0" err="1"/>
              <a:t>xgboost</a:t>
            </a:r>
            <a:r>
              <a:rPr lang="zh-CN" altLang="zh-CN" sz="2900" dirty="0"/>
              <a:t>相当于带</a:t>
            </a:r>
            <a:r>
              <a:rPr lang="en-US" altLang="zh-CN" sz="2900" dirty="0"/>
              <a:t>L1</a:t>
            </a:r>
            <a:r>
              <a:rPr lang="zh-CN" altLang="zh-CN" sz="2900" dirty="0"/>
              <a:t>和</a:t>
            </a:r>
            <a:r>
              <a:rPr lang="en-US" altLang="zh-CN" sz="2900" dirty="0"/>
              <a:t>L2</a:t>
            </a:r>
            <a:r>
              <a:rPr lang="zh-CN" altLang="zh-CN" sz="2900" dirty="0"/>
              <a:t>正则化项的</a:t>
            </a:r>
            <a:r>
              <a:rPr lang="en-US" altLang="zh-CN" sz="2900" dirty="0"/>
              <a:t>logistic</a:t>
            </a:r>
            <a:r>
              <a:rPr lang="zh-CN" altLang="zh-CN" sz="2900" dirty="0"/>
              <a:t>回归（分类问题）或者线性回归（回归问题）。</a:t>
            </a:r>
            <a:r>
              <a:rPr lang="en-US" altLang="zh-CN" sz="2900" dirty="0"/>
              <a:t> </a:t>
            </a:r>
            <a:r>
              <a:rPr lang="zh-CN" altLang="zh-CN" sz="2900" b="1" dirty="0"/>
              <a:t>—可以通过</a:t>
            </a:r>
            <a:r>
              <a:rPr lang="en-US" altLang="zh-CN" sz="2900" b="1" dirty="0"/>
              <a:t>booster [default=</a:t>
            </a:r>
            <a:r>
              <a:rPr lang="en-US" altLang="zh-CN" sz="2900" b="1" dirty="0" err="1"/>
              <a:t>gbtree</a:t>
            </a:r>
            <a:r>
              <a:rPr lang="en-US" altLang="zh-CN" sz="2900" b="1" dirty="0"/>
              <a:t>]</a:t>
            </a:r>
            <a:r>
              <a:rPr lang="zh-CN" altLang="zh-CN" sz="2900" b="1" dirty="0"/>
              <a:t>设置参数</a:t>
            </a:r>
            <a:r>
              <a:rPr lang="en-US" altLang="zh-CN" sz="2900" b="1" dirty="0"/>
              <a:t>:</a:t>
            </a:r>
            <a:r>
              <a:rPr lang="en-US" altLang="zh-CN" sz="2900" b="1" dirty="0" err="1"/>
              <a:t>gbtree</a:t>
            </a:r>
            <a:r>
              <a:rPr lang="en-US" altLang="zh-CN" sz="2900" b="1" dirty="0"/>
              <a:t>: tree-based models/</a:t>
            </a:r>
            <a:r>
              <a:rPr lang="en-US" altLang="zh-CN" sz="2900" b="1" dirty="0" err="1"/>
              <a:t>gblinear</a:t>
            </a:r>
            <a:r>
              <a:rPr lang="en-US" altLang="zh-CN" sz="2900" b="1" dirty="0"/>
              <a:t>: linear models</a:t>
            </a:r>
            <a:endParaRPr lang="zh-CN" altLang="zh-CN" sz="2900" dirty="0"/>
          </a:p>
          <a:p>
            <a:pPr>
              <a:lnSpc>
                <a:spcPct val="120000"/>
              </a:lnSpc>
            </a:pPr>
            <a:r>
              <a:rPr lang="en-US" altLang="zh-CN" sz="2900" dirty="0"/>
              <a:t>2.</a:t>
            </a:r>
            <a:r>
              <a:rPr lang="zh-CN" altLang="zh-CN" sz="2900" dirty="0"/>
              <a:t>传统</a:t>
            </a:r>
            <a:r>
              <a:rPr lang="en-US" altLang="zh-CN" sz="2900" dirty="0"/>
              <a:t>GBDT</a:t>
            </a:r>
            <a:r>
              <a:rPr lang="zh-CN" altLang="zh-CN" sz="2900" dirty="0"/>
              <a:t>在优化时只用到一阶导数信息，</a:t>
            </a:r>
            <a:r>
              <a:rPr lang="en-US" altLang="zh-CN" sz="2900" dirty="0" err="1"/>
              <a:t>xgboost</a:t>
            </a:r>
            <a:r>
              <a:rPr lang="zh-CN" altLang="zh-CN" sz="2900" dirty="0"/>
              <a:t>则对代价函数进行了二阶泰勒展开，同时用到了一阶和二阶导数。顺便提一下，</a:t>
            </a:r>
            <a:r>
              <a:rPr lang="en-US" altLang="zh-CN" sz="2900" dirty="0" err="1"/>
              <a:t>xgboost</a:t>
            </a:r>
            <a:r>
              <a:rPr lang="zh-CN" altLang="zh-CN" sz="2900" dirty="0"/>
              <a:t>工具支持自定义代价函数，只要函数可一阶和二阶求导。</a:t>
            </a:r>
            <a:r>
              <a:rPr lang="en-US" altLang="zh-CN" sz="2900" dirty="0"/>
              <a:t> </a:t>
            </a:r>
            <a:r>
              <a:rPr lang="zh-CN" altLang="zh-CN" sz="2900" b="1" dirty="0"/>
              <a:t>—对损失函数做了改进（泰勒展开，一阶信息</a:t>
            </a:r>
            <a:r>
              <a:rPr lang="en-US" altLang="zh-CN" sz="2900" b="1" dirty="0"/>
              <a:t>g</a:t>
            </a:r>
            <a:r>
              <a:rPr lang="zh-CN" altLang="zh-CN" sz="2900" b="1" dirty="0"/>
              <a:t>和二阶信息</a:t>
            </a:r>
            <a:r>
              <a:rPr lang="en-US" altLang="zh-CN" sz="2900" b="1" dirty="0"/>
              <a:t>h</a:t>
            </a:r>
            <a:r>
              <a:rPr lang="zh-CN" altLang="zh-CN" sz="2900" b="1" dirty="0"/>
              <a:t>）</a:t>
            </a:r>
            <a:endParaRPr lang="zh-CN" altLang="zh-CN" sz="2900" dirty="0"/>
          </a:p>
          <a:p>
            <a:pPr>
              <a:lnSpc>
                <a:spcPct val="120000"/>
              </a:lnSpc>
            </a:pPr>
            <a:r>
              <a:rPr lang="en-US" altLang="zh-CN" sz="2900" dirty="0"/>
              <a:t>3.xgboost</a:t>
            </a:r>
            <a:r>
              <a:rPr lang="zh-CN" altLang="zh-CN" sz="2900" dirty="0"/>
              <a:t>在代价函数里加入了正则项，用于控制模型的复杂度。正则项里包含了树的叶子节点个数、每个叶子节点上输出的</a:t>
            </a:r>
            <a:r>
              <a:rPr lang="en-US" altLang="zh-CN" sz="2900" dirty="0"/>
              <a:t>score</a:t>
            </a:r>
            <a:r>
              <a:rPr lang="zh-CN" altLang="zh-CN" sz="2900" dirty="0"/>
              <a:t>的</a:t>
            </a:r>
            <a:r>
              <a:rPr lang="en-US" altLang="zh-CN" sz="2900" dirty="0"/>
              <a:t>L2</a:t>
            </a:r>
            <a:r>
              <a:rPr lang="zh-CN" altLang="zh-CN" sz="2900" dirty="0"/>
              <a:t>模的平方和。从</a:t>
            </a:r>
            <a:r>
              <a:rPr lang="en-US" altLang="zh-CN" sz="2900" dirty="0"/>
              <a:t>Bias-variance tradeoff</a:t>
            </a:r>
            <a:r>
              <a:rPr lang="zh-CN" altLang="zh-CN" sz="2900" dirty="0"/>
              <a:t>角度来讲，正则项降低了模型</a:t>
            </a:r>
            <a:r>
              <a:rPr lang="en-US" altLang="zh-CN" sz="2900" dirty="0"/>
              <a:t>variance</a:t>
            </a:r>
            <a:r>
              <a:rPr lang="zh-CN" altLang="zh-CN" sz="2900" dirty="0"/>
              <a:t>，使学习出来的模型更加简单，防止过拟合，这也是</a:t>
            </a:r>
            <a:r>
              <a:rPr lang="en-US" altLang="zh-CN" sz="2900" dirty="0" err="1"/>
              <a:t>xgboost</a:t>
            </a:r>
            <a:r>
              <a:rPr lang="zh-CN" altLang="zh-CN" sz="2900" dirty="0"/>
              <a:t>优于传统</a:t>
            </a:r>
            <a:r>
              <a:rPr lang="en-US" altLang="zh-CN" sz="2900" dirty="0"/>
              <a:t>GBDT</a:t>
            </a:r>
            <a:r>
              <a:rPr lang="zh-CN" altLang="zh-CN" sz="2900" dirty="0"/>
              <a:t>的一个特性</a:t>
            </a:r>
            <a:r>
              <a:rPr lang="en-US" altLang="zh-CN" sz="2900" dirty="0"/>
              <a:t> </a:t>
            </a:r>
            <a:br>
              <a:rPr lang="en-US" altLang="zh-CN" sz="2900" dirty="0"/>
            </a:br>
            <a:r>
              <a:rPr lang="zh-CN" altLang="zh-CN" sz="2900" b="1" dirty="0"/>
              <a:t>—正则化包括了两个部分，都是为了防止过拟合，剪枝是都有的，叶子结点输出</a:t>
            </a:r>
            <a:r>
              <a:rPr lang="en-US" altLang="zh-CN" sz="2900" b="1" dirty="0"/>
              <a:t>L2</a:t>
            </a:r>
            <a:r>
              <a:rPr lang="zh-CN" altLang="zh-CN" sz="2900" b="1" dirty="0"/>
              <a:t>平滑是新增的。</a:t>
            </a:r>
            <a:endParaRPr lang="zh-CN" altLang="zh-CN" sz="2900" dirty="0"/>
          </a:p>
          <a:p>
            <a:pPr>
              <a:lnSpc>
                <a:spcPct val="120000"/>
              </a:lnSpc>
            </a:pPr>
            <a:r>
              <a:rPr lang="en-US" altLang="zh-CN" sz="2900" dirty="0"/>
              <a:t>6.</a:t>
            </a:r>
            <a:r>
              <a:rPr lang="zh-CN" altLang="zh-CN" sz="2900" dirty="0"/>
              <a:t>对缺失值的处理。对于特征的值有缺失的样本，</a:t>
            </a:r>
            <a:r>
              <a:rPr lang="en-US" altLang="zh-CN" sz="2900" dirty="0" err="1"/>
              <a:t>xgboost</a:t>
            </a:r>
            <a:r>
              <a:rPr lang="zh-CN" altLang="zh-CN" sz="2900" dirty="0"/>
              <a:t>可以自动学习出它的分裂方向。</a:t>
            </a:r>
            <a:r>
              <a:rPr lang="en-US" altLang="zh-CN" sz="2900" dirty="0"/>
              <a:t> </a:t>
            </a:r>
            <a:r>
              <a:rPr lang="zh-CN" altLang="zh-CN" sz="2900" b="1" dirty="0"/>
              <a:t>—稀疏感知算法</a:t>
            </a:r>
            <a:endParaRPr lang="zh-CN" altLang="zh-CN" sz="2900" dirty="0"/>
          </a:p>
          <a:p>
            <a:pPr>
              <a:lnSpc>
                <a:spcPct val="120000"/>
              </a:lnSpc>
            </a:pPr>
            <a:r>
              <a:rPr lang="en-US" altLang="zh-CN" sz="2900" dirty="0"/>
              <a:t>7.</a:t>
            </a:r>
            <a:r>
              <a:rPr lang="en-US" altLang="zh-CN" sz="2900" b="1" dirty="0"/>
              <a:t>Built-in Cross-Validation</a:t>
            </a:r>
            <a:r>
              <a:rPr lang="zh-CN" altLang="zh-CN" sz="2900" b="1" dirty="0"/>
              <a:t>（内置交叉验证</a:t>
            </a:r>
            <a:r>
              <a:rPr lang="en-US" altLang="zh-CN" sz="2900" b="1" dirty="0"/>
              <a:t>)</a:t>
            </a:r>
            <a:endParaRPr lang="zh-CN" altLang="zh-CN" sz="2900" dirty="0"/>
          </a:p>
          <a:p>
            <a:pPr>
              <a:lnSpc>
                <a:spcPct val="120000"/>
              </a:lnSpc>
            </a:pPr>
            <a:r>
              <a:rPr lang="en-US" altLang="zh-CN" sz="2900" dirty="0"/>
              <a:t>8.</a:t>
            </a:r>
            <a:r>
              <a:rPr lang="en-US" altLang="zh-CN" sz="2900" b="1" dirty="0"/>
              <a:t>continue on Existing Model</a:t>
            </a:r>
            <a:r>
              <a:rPr lang="zh-CN" altLang="zh-CN" sz="2900" b="1" dirty="0"/>
              <a:t>（接着已有模型学习）</a:t>
            </a:r>
            <a:endParaRPr lang="zh-CN" altLang="zh-CN" sz="2900" dirty="0"/>
          </a:p>
          <a:p>
            <a:pPr>
              <a:lnSpc>
                <a:spcPct val="120000"/>
              </a:lnSpc>
            </a:pPr>
            <a:r>
              <a:rPr lang="en-US" altLang="zh-CN" sz="2900" dirty="0"/>
              <a:t>9.</a:t>
            </a:r>
            <a:r>
              <a:rPr lang="en-US" altLang="zh-CN" sz="2900" b="1" dirty="0"/>
              <a:t>High Flexibility</a:t>
            </a:r>
            <a:r>
              <a:rPr lang="zh-CN" altLang="zh-CN" sz="2900" b="1" dirty="0"/>
              <a:t>（高灵活性）</a:t>
            </a:r>
            <a:endParaRPr lang="zh-CN" altLang="zh-CN" sz="2900" dirty="0"/>
          </a:p>
          <a:p>
            <a:pPr>
              <a:lnSpc>
                <a:spcPct val="120000"/>
              </a:lnSpc>
            </a:pPr>
            <a:r>
              <a:rPr lang="en-US" altLang="zh-CN" sz="2900" dirty="0"/>
              <a:t>10.</a:t>
            </a:r>
            <a:r>
              <a:rPr lang="zh-CN" altLang="zh-CN" sz="2900" dirty="0"/>
              <a:t>并行化处理</a:t>
            </a:r>
            <a:r>
              <a:rPr lang="en-US" altLang="zh-CN" sz="2900" dirty="0"/>
              <a:t> </a:t>
            </a:r>
            <a:r>
              <a:rPr lang="zh-CN" altLang="zh-CN" sz="2900" b="1" dirty="0"/>
              <a:t>—系统设计模块</a:t>
            </a:r>
            <a:r>
              <a:rPr lang="en-US" altLang="zh-CN" sz="2900" b="1" dirty="0"/>
              <a:t>,</a:t>
            </a:r>
            <a:r>
              <a:rPr lang="zh-CN" altLang="zh-CN" sz="2900" b="1" dirty="0"/>
              <a:t>块结构设计等</a:t>
            </a:r>
            <a:endParaRPr lang="zh-CN" altLang="zh-CN" sz="2900" dirty="0"/>
          </a:p>
        </p:txBody>
      </p:sp>
    </p:spTree>
    <p:extLst>
      <p:ext uri="{BB962C8B-B14F-4D97-AF65-F5344CB8AC3E}">
        <p14:creationId xmlns:p14="http://schemas.microsoft.com/office/powerpoint/2010/main" val="2476859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en-US" altLang="zh-CN" sz="3400" b="1" dirty="0">
                <a:solidFill>
                  <a:srgbClr val="1B4367"/>
                </a:solidFill>
                <a:cs typeface="+mn-ea"/>
                <a:sym typeface="+mn-lt"/>
              </a:rPr>
              <a:t>GBDT</a:t>
            </a:r>
            <a:r>
              <a:rPr lang="zh-CN" altLang="en-US" sz="3400" b="1" dirty="0">
                <a:solidFill>
                  <a:srgbClr val="1B4367"/>
                </a:solidFill>
                <a:cs typeface="+mn-ea"/>
                <a:sym typeface="+mn-lt"/>
              </a:rPr>
              <a:t>实例</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5" name="文本框 36">
            <a:extLst>
              <a:ext uri="{FF2B5EF4-FFF2-40B4-BE49-F238E27FC236}">
                <a16:creationId xmlns:a16="http://schemas.microsoft.com/office/drawing/2014/main" id="{C5878BB3-EB06-438B-B032-9744EA449362}"/>
              </a:ext>
            </a:extLst>
          </p:cNvPr>
          <p:cNvSpPr txBox="1"/>
          <p:nvPr/>
        </p:nvSpPr>
        <p:spPr>
          <a:xfrm>
            <a:off x="2649920" y="3302226"/>
            <a:ext cx="3860006" cy="31361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a:solidFill>
                  <a:schemeClr val="tx1">
                    <a:lumMod val="75000"/>
                    <a:lumOff val="25000"/>
                  </a:schemeClr>
                </a:solidFill>
                <a:cs typeface="+mn-ea"/>
                <a:sym typeface="+mn-lt"/>
              </a:rPr>
              <a:t>基于</a:t>
            </a:r>
            <a:r>
              <a:rPr lang="en-US" altLang="zh-CN" sz="1200" dirty="0" err="1">
                <a:solidFill>
                  <a:schemeClr val="tx1">
                    <a:lumMod val="75000"/>
                    <a:lumOff val="25000"/>
                  </a:schemeClr>
                </a:solidFill>
                <a:cs typeface="+mn-ea"/>
                <a:sym typeface="+mn-lt"/>
              </a:rPr>
              <a:t>Breast_Cancer</a:t>
            </a:r>
            <a:r>
              <a:rPr lang="zh-CN" altLang="en-US" sz="1200" dirty="0">
                <a:solidFill>
                  <a:schemeClr val="tx1">
                    <a:lumMod val="75000"/>
                    <a:lumOff val="25000"/>
                  </a:schemeClr>
                </a:solidFill>
                <a:cs typeface="+mn-ea"/>
                <a:sym typeface="+mn-lt"/>
              </a:rPr>
              <a:t>数据集</a:t>
            </a:r>
          </a:p>
        </p:txBody>
      </p:sp>
    </p:spTree>
    <p:extLst>
      <p:ext uri="{BB962C8B-B14F-4D97-AF65-F5344CB8AC3E}">
        <p14:creationId xmlns:p14="http://schemas.microsoft.com/office/powerpoint/2010/main" val="289208963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 calcmode="lin" valueType="num">
                                      <p:cBhvr>
                                        <p:cTn id="10" dur="500" fill="hold"/>
                                        <p:tgtEl>
                                          <p:spTgt spid="103"/>
                                        </p:tgtEl>
                                        <p:attrNameLst>
                                          <p:attrName>ppt_w</p:attrName>
                                        </p:attrNameLst>
                                      </p:cBhvr>
                                      <p:tavLst>
                                        <p:tav tm="0">
                                          <p:val>
                                            <p:fltVal val="0"/>
                                          </p:val>
                                        </p:tav>
                                        <p:tav tm="100000">
                                          <p:val>
                                            <p:strVal val="#ppt_w"/>
                                          </p:val>
                                        </p:tav>
                                      </p:tavLst>
                                    </p:anim>
                                    <p:anim calcmode="lin" valueType="num">
                                      <p:cBhvr>
                                        <p:cTn id="11" dur="500" fill="hold"/>
                                        <p:tgtEl>
                                          <p:spTgt spid="103"/>
                                        </p:tgtEl>
                                        <p:attrNameLst>
                                          <p:attrName>ppt_h</p:attrName>
                                        </p:attrNameLst>
                                      </p:cBhvr>
                                      <p:tavLst>
                                        <p:tav tm="0">
                                          <p:val>
                                            <p:fltVal val="0"/>
                                          </p:val>
                                        </p:tav>
                                        <p:tav tm="100000">
                                          <p:val>
                                            <p:strVal val="#ppt_h"/>
                                          </p:val>
                                        </p:tav>
                                      </p:tavLst>
                                    </p:anim>
                                    <p:animEffect transition="in" filter="fade">
                                      <p:cBhvr>
                                        <p:cTn id="12" dur="500"/>
                                        <p:tgtEl>
                                          <p:spTgt spid="103"/>
                                        </p:tgtEl>
                                      </p:cBhvr>
                                    </p:animEffect>
                                  </p:childTnLst>
                                </p:cTn>
                              </p:par>
                            </p:childTnLst>
                          </p:cTn>
                        </p:par>
                        <p:par>
                          <p:cTn id="13" fill="hold">
                            <p:stCondLst>
                              <p:cond delay="6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01"/>
                                        </p:tgtEl>
                                        <p:attrNameLst>
                                          <p:attrName>style.visibility</p:attrName>
                                        </p:attrNameLst>
                                      </p:cBhvr>
                                      <p:to>
                                        <p:strVal val="visible"/>
                                      </p:to>
                                    </p:set>
                                    <p:anim calcmode="lin" valueType="num">
                                      <p:cBhvr>
                                        <p:cTn id="16"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01"/>
                                        </p:tgtEl>
                                        <p:attrNameLst>
                                          <p:attrName>ppt_y</p:attrName>
                                        </p:attrNameLst>
                                      </p:cBhvr>
                                      <p:tavLst>
                                        <p:tav tm="0">
                                          <p:val>
                                            <p:strVal val="#ppt_y"/>
                                          </p:val>
                                        </p:tav>
                                        <p:tav tm="100000">
                                          <p:val>
                                            <p:strVal val="#ppt_y"/>
                                          </p:val>
                                        </p:tav>
                                      </p:tavLst>
                                    </p:anim>
                                    <p:anim calcmode="lin" valueType="num">
                                      <p:cBhvr>
                                        <p:cTn id="18"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01"/>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模型介绍</a:t>
            </a: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模型比较</a:t>
            </a: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45032" y="2812241"/>
            <a:ext cx="2214693" cy="391597"/>
          </a:xfrm>
          <a:prstGeom prst="roundRect">
            <a:avLst/>
          </a:prstGeom>
          <a:solidFill>
            <a:srgbClr val="1B4367"/>
          </a:solidFill>
        </p:spPr>
        <p:txBody>
          <a:bodyPr wrap="square" rtlCol="0">
            <a:spAutoFit/>
          </a:bodyPr>
          <a:lstStyle/>
          <a:p>
            <a:r>
              <a:rPr lang="en-US" altLang="zh-CN" sz="1700" dirty="0">
                <a:solidFill>
                  <a:schemeClr val="bg1"/>
                </a:solidFill>
                <a:cs typeface="+mn-ea"/>
                <a:sym typeface="+mn-lt"/>
              </a:rPr>
              <a:t>GBDT</a:t>
            </a:r>
            <a:r>
              <a:rPr lang="zh-CN" altLang="en-US" sz="1700" dirty="0">
                <a:solidFill>
                  <a:schemeClr val="bg1"/>
                </a:solidFill>
                <a:cs typeface="+mn-ea"/>
                <a:sym typeface="+mn-lt"/>
              </a:rPr>
              <a:t>实例</a:t>
            </a: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87" name="文本框 10"/>
          <p:cNvSpPr txBox="1"/>
          <p:nvPr/>
        </p:nvSpPr>
        <p:spPr>
          <a:xfrm>
            <a:off x="5645032" y="3529785"/>
            <a:ext cx="2214693" cy="391597"/>
          </a:xfrm>
          <a:prstGeom prst="roundRect">
            <a:avLst/>
          </a:prstGeom>
          <a:solidFill>
            <a:srgbClr val="1B4367"/>
          </a:solidFill>
        </p:spPr>
        <p:txBody>
          <a:bodyPr wrap="square" rtlCol="0">
            <a:spAutoFit/>
          </a:bodyPr>
          <a:lstStyle/>
          <a:p>
            <a:r>
              <a:rPr lang="en-US" altLang="zh-CN" sz="1700" dirty="0" err="1">
                <a:solidFill>
                  <a:schemeClr val="bg1"/>
                </a:solidFill>
                <a:cs typeface="+mn-ea"/>
                <a:sym typeface="+mn-lt"/>
              </a:rPr>
              <a:t>XGBoost</a:t>
            </a:r>
            <a:r>
              <a:rPr lang="zh-CN" altLang="en-US" sz="1700" dirty="0">
                <a:solidFill>
                  <a:schemeClr val="bg1"/>
                </a:solidFill>
                <a:cs typeface="+mn-ea"/>
                <a:sym typeface="+mn-lt"/>
              </a:rPr>
              <a:t>实例</a:t>
            </a: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Other_1"/>
          <p:cNvSpPr/>
          <p:nvPr/>
        </p:nvSpPr>
        <p:spPr>
          <a:xfrm>
            <a:off x="1364549" y="1618958"/>
            <a:ext cx="858110"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7" name="MH_Other_9"/>
          <p:cNvSpPr/>
          <p:nvPr/>
        </p:nvSpPr>
        <p:spPr bwMode="auto">
          <a:xfrm>
            <a:off x="1604421" y="1823577"/>
            <a:ext cx="442913" cy="401479"/>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22" name="MH_SubTitle_1"/>
          <p:cNvSpPr txBox="1"/>
          <p:nvPr/>
        </p:nvSpPr>
        <p:spPr>
          <a:xfrm>
            <a:off x="2515503" y="1290345"/>
            <a:ext cx="2843961" cy="657225"/>
          </a:xfrm>
          <a:prstGeom prst="rect">
            <a:avLst/>
          </a:prstGeom>
          <a:noFill/>
        </p:spPr>
        <p:txBody>
          <a:bodyPr lIns="0" tIns="0" rIns="0" bIns="0"/>
          <a:lstStyle/>
          <a:p>
            <a:pPr algn="ctr">
              <a:lnSpc>
                <a:spcPct val="120000"/>
              </a:lnSpc>
              <a:defRPr/>
            </a:pPr>
            <a:r>
              <a:rPr lang="en-US" altLang="zh-CN" sz="1600" dirty="0" err="1"/>
              <a:t>GradientBoostingClassifier</a:t>
            </a:r>
            <a:endParaRPr lang="zh-CN" altLang="en-US" sz="1600" b="1" kern="0" dirty="0">
              <a:solidFill>
                <a:srgbClr val="1B4367"/>
              </a:solidFill>
              <a:cs typeface="+mn-ea"/>
              <a:sym typeface="+mn-lt"/>
            </a:endParaRPr>
          </a:p>
        </p:txBody>
      </p:sp>
      <p:sp>
        <p:nvSpPr>
          <p:cNvPr id="5138" name="MH_Desc_1"/>
          <p:cNvSpPr>
            <a:spLocks noChangeArrowheads="1"/>
          </p:cNvSpPr>
          <p:nvPr/>
        </p:nvSpPr>
        <p:spPr bwMode="auto">
          <a:xfrm>
            <a:off x="2398587" y="2796931"/>
            <a:ext cx="5570661" cy="18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pPr>
            <a:r>
              <a:rPr lang="en-US" altLang="zh-CN" dirty="0" err="1">
                <a:solidFill>
                  <a:schemeClr val="tx1">
                    <a:lumMod val="75000"/>
                    <a:lumOff val="25000"/>
                  </a:schemeClr>
                </a:solidFill>
                <a:cs typeface="+mn-ea"/>
                <a:sym typeface="+mn-lt"/>
              </a:rPr>
              <a:t>GradientBoostingClassifier</a:t>
            </a:r>
            <a:r>
              <a:rPr lang="zh-CN" altLang="en-US" dirty="0">
                <a:solidFill>
                  <a:schemeClr val="tx1">
                    <a:lumMod val="75000"/>
                    <a:lumOff val="25000"/>
                  </a:schemeClr>
                </a:solidFill>
                <a:cs typeface="+mn-ea"/>
                <a:sym typeface="+mn-lt"/>
              </a:rPr>
              <a:t>为</a:t>
            </a:r>
            <a:r>
              <a:rPr lang="en-US" altLang="zh-CN" dirty="0">
                <a:solidFill>
                  <a:schemeClr val="tx1">
                    <a:lumMod val="75000"/>
                    <a:lumOff val="25000"/>
                  </a:schemeClr>
                </a:solidFill>
                <a:cs typeface="+mn-ea"/>
                <a:sym typeface="+mn-lt"/>
              </a:rPr>
              <a:t>GBDT</a:t>
            </a:r>
            <a:r>
              <a:rPr lang="zh-CN" altLang="en-US" dirty="0">
                <a:solidFill>
                  <a:schemeClr val="tx1">
                    <a:lumMod val="75000"/>
                    <a:lumOff val="25000"/>
                  </a:schemeClr>
                </a:solidFill>
                <a:cs typeface="+mn-ea"/>
                <a:sym typeface="+mn-lt"/>
              </a:rPr>
              <a:t>的分类类，这些参数中，类似于</a:t>
            </a:r>
            <a:r>
              <a:rPr lang="en-US" altLang="zh-CN" dirty="0" err="1">
                <a:solidFill>
                  <a:schemeClr val="tx1">
                    <a:lumMod val="75000"/>
                    <a:lumOff val="25000"/>
                  </a:schemeClr>
                </a:solidFill>
                <a:cs typeface="+mn-ea"/>
                <a:sym typeface="+mn-lt"/>
              </a:rPr>
              <a:t>Adaboost</a:t>
            </a:r>
            <a:r>
              <a:rPr lang="zh-CN" altLang="en-US" dirty="0">
                <a:solidFill>
                  <a:schemeClr val="tx1">
                    <a:lumMod val="75000"/>
                    <a:lumOff val="25000"/>
                  </a:schemeClr>
                </a:solidFill>
                <a:cs typeface="+mn-ea"/>
                <a:sym typeface="+mn-lt"/>
              </a:rPr>
              <a:t>，我们把重要参数分为两类，第一类是</a:t>
            </a:r>
            <a:r>
              <a:rPr lang="en-US" altLang="zh-CN" b="1" dirty="0">
                <a:solidFill>
                  <a:schemeClr val="tx1">
                    <a:lumMod val="75000"/>
                    <a:lumOff val="25000"/>
                  </a:schemeClr>
                </a:solidFill>
                <a:cs typeface="+mn-ea"/>
                <a:sym typeface="+mn-lt"/>
              </a:rPr>
              <a:t>Boosting</a:t>
            </a:r>
            <a:r>
              <a:rPr lang="zh-CN" altLang="en-US" b="1" dirty="0">
                <a:solidFill>
                  <a:schemeClr val="tx1">
                    <a:lumMod val="75000"/>
                    <a:lumOff val="25000"/>
                  </a:schemeClr>
                </a:solidFill>
                <a:cs typeface="+mn-ea"/>
                <a:sym typeface="+mn-lt"/>
              </a:rPr>
              <a:t>框架的重要参数</a:t>
            </a:r>
            <a:r>
              <a:rPr lang="zh-CN" altLang="en-US" dirty="0">
                <a:solidFill>
                  <a:schemeClr val="tx1">
                    <a:lumMod val="75000"/>
                    <a:lumOff val="25000"/>
                  </a:schemeClr>
                </a:solidFill>
                <a:cs typeface="+mn-ea"/>
                <a:sym typeface="+mn-lt"/>
              </a:rPr>
              <a:t>，第二类是弱学习器即</a:t>
            </a:r>
            <a:r>
              <a:rPr lang="en-US" altLang="zh-CN" b="1" dirty="0">
                <a:solidFill>
                  <a:schemeClr val="tx1">
                    <a:lumMod val="75000"/>
                    <a:lumOff val="25000"/>
                  </a:schemeClr>
                </a:solidFill>
                <a:cs typeface="+mn-ea"/>
                <a:sym typeface="+mn-lt"/>
              </a:rPr>
              <a:t>CART</a:t>
            </a:r>
            <a:r>
              <a:rPr lang="zh-CN" altLang="en-US" b="1" dirty="0">
                <a:solidFill>
                  <a:schemeClr val="tx1">
                    <a:lumMod val="75000"/>
                    <a:lumOff val="25000"/>
                  </a:schemeClr>
                </a:solidFill>
                <a:cs typeface="+mn-ea"/>
                <a:sym typeface="+mn-lt"/>
              </a:rPr>
              <a:t>回归树的重要参数</a:t>
            </a:r>
            <a:r>
              <a:rPr lang="zh-CN" altLang="en-US" dirty="0">
                <a:solidFill>
                  <a:schemeClr val="tx1">
                    <a:lumMod val="75000"/>
                    <a:lumOff val="25000"/>
                  </a:schemeClr>
                </a:solidFill>
                <a:cs typeface="+mn-ea"/>
                <a:sym typeface="+mn-lt"/>
              </a:rPr>
              <a:t>。</a:t>
            </a:r>
          </a:p>
          <a:p>
            <a:pPr lvl="0">
              <a:lnSpc>
                <a:spcPts val="1500"/>
              </a:lnSpc>
            </a:pPr>
            <a:endParaRPr lang="zh-CN" altLang="en-US" sz="1000" dirty="0">
              <a:solidFill>
                <a:schemeClr val="tx1">
                  <a:lumMod val="75000"/>
                  <a:lumOff val="25000"/>
                </a:schemeClr>
              </a:solidFill>
              <a:cs typeface="+mn-ea"/>
              <a:sym typeface="+mn-lt"/>
            </a:endParaRPr>
          </a:p>
        </p:txBody>
      </p:sp>
      <p:sp>
        <p:nvSpPr>
          <p:cNvPr id="24" name="文本框 15"/>
          <p:cNvSpPr txBox="1"/>
          <p:nvPr/>
        </p:nvSpPr>
        <p:spPr>
          <a:xfrm>
            <a:off x="709386" y="309785"/>
            <a:ext cx="2980871" cy="284693"/>
          </a:xfrm>
          <a:prstGeom prst="rect">
            <a:avLst/>
          </a:prstGeom>
          <a:noFill/>
        </p:spPr>
        <p:txBody>
          <a:bodyPr wrap="square" lIns="68580" tIns="34290" rIns="68580" bIns="34290" rtlCol="0">
            <a:spAutoFit/>
          </a:bodyPr>
          <a:lstStyle/>
          <a:p>
            <a:r>
              <a:rPr lang="en-US" altLang="zh-CN" b="1" dirty="0"/>
              <a:t>scikit-learn GBDT</a:t>
            </a:r>
            <a:r>
              <a:rPr lang="zh-CN" altLang="en-US" b="1" dirty="0"/>
              <a:t>类库概述</a:t>
            </a:r>
            <a:endParaRPr lang="zh-CN" altLang="en-US" sz="1700" b="1" dirty="0">
              <a:solidFill>
                <a:srgbClr val="1B4367"/>
              </a:solidFill>
              <a:cs typeface="+mn-ea"/>
              <a:sym typeface="+mn-lt"/>
            </a:endParaRP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E961368D-A819-4A08-BE1A-DE1315B1D324}"/>
              </a:ext>
            </a:extLst>
          </p:cNvPr>
          <p:cNvPicPr>
            <a:picLocks noChangeAspect="1"/>
          </p:cNvPicPr>
          <p:nvPr/>
        </p:nvPicPr>
        <p:blipFill>
          <a:blip r:embed="rId3"/>
          <a:stretch>
            <a:fillRect/>
          </a:stretch>
        </p:blipFill>
        <p:spPr>
          <a:xfrm>
            <a:off x="2515503" y="2047416"/>
            <a:ext cx="4848225" cy="381000"/>
          </a:xfrm>
          <a:prstGeom prst="rect">
            <a:avLst/>
          </a:prstGeom>
        </p:spPr>
      </p:pic>
    </p:spTree>
    <p:extLst>
      <p:ext uri="{BB962C8B-B14F-4D97-AF65-F5344CB8AC3E}">
        <p14:creationId xmlns:p14="http://schemas.microsoft.com/office/powerpoint/2010/main" val="1545669608"/>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a:cxnSpLocks/>
          </p:cNvCxnSpPr>
          <p:nvPr/>
        </p:nvCxnSpPr>
        <p:spPr>
          <a:xfrm flipV="1">
            <a:off x="2750458" y="1385461"/>
            <a:ext cx="1700103" cy="108034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p:cNvCxnSpPr>
          <p:nvPr/>
        </p:nvCxnSpPr>
        <p:spPr>
          <a:xfrm flipV="1">
            <a:off x="2740768" y="2240427"/>
            <a:ext cx="1915234" cy="224299"/>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2808823" y="2554409"/>
            <a:ext cx="1724303" cy="645458"/>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cxnSpLocks/>
          </p:cNvCxnSpPr>
          <p:nvPr/>
        </p:nvCxnSpPr>
        <p:spPr>
          <a:xfrm>
            <a:off x="2808823" y="2554409"/>
            <a:ext cx="1662277" cy="1547154"/>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342491" y="1033263"/>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61" name="文本框 60"/>
          <p:cNvSpPr txBox="1"/>
          <p:nvPr/>
        </p:nvSpPr>
        <p:spPr>
          <a:xfrm>
            <a:off x="4895703" y="1094374"/>
            <a:ext cx="2033739" cy="26847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b="1" dirty="0" err="1"/>
              <a:t>n_estimators</a:t>
            </a:r>
            <a:endParaRPr lang="en-US" altLang="zh-CN" sz="1000" kern="0" dirty="0">
              <a:solidFill>
                <a:schemeClr val="tx1">
                  <a:lumMod val="75000"/>
                  <a:lumOff val="25000"/>
                </a:schemeClr>
              </a:solidFill>
              <a:cs typeface="+mn-ea"/>
              <a:sym typeface="+mn-lt"/>
            </a:endParaRPr>
          </a:p>
        </p:txBody>
      </p:sp>
      <p:grpSp>
        <p:nvGrpSpPr>
          <p:cNvPr id="5" name="组合 4"/>
          <p:cNvGrpSpPr/>
          <p:nvPr/>
        </p:nvGrpSpPr>
        <p:grpSpPr>
          <a:xfrm>
            <a:off x="4571096" y="2049228"/>
            <a:ext cx="422319" cy="446276"/>
            <a:chOff x="6368440" y="2745273"/>
            <a:chExt cx="563092" cy="595035"/>
          </a:xfrm>
          <a:solidFill>
            <a:srgbClr val="1B4367"/>
          </a:solidFill>
        </p:grpSpPr>
        <p:sp>
          <p:nvSpPr>
            <p:cNvPr id="34" name="椭圆 33"/>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78447" y="2745273"/>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sp>
        <p:nvSpPr>
          <p:cNvPr id="38" name="文本框 60"/>
          <p:cNvSpPr txBox="1"/>
          <p:nvPr/>
        </p:nvSpPr>
        <p:spPr>
          <a:xfrm>
            <a:off x="5043763" y="2150474"/>
            <a:ext cx="2131669" cy="26847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b="1" dirty="0" err="1"/>
              <a:t>learning_rate</a:t>
            </a:r>
            <a:endParaRPr lang="zh-CN" altLang="en-US" sz="1000" kern="0" dirty="0">
              <a:solidFill>
                <a:schemeClr val="tx1">
                  <a:lumMod val="75000"/>
                  <a:lumOff val="25000"/>
                </a:schemeClr>
              </a:solidFill>
              <a:cs typeface="+mn-ea"/>
              <a:sym typeface="+mn-lt"/>
            </a:endParaRPr>
          </a:p>
        </p:txBody>
      </p:sp>
      <p:grpSp>
        <p:nvGrpSpPr>
          <p:cNvPr id="11" name="组合 10"/>
          <p:cNvGrpSpPr/>
          <p:nvPr/>
        </p:nvGrpSpPr>
        <p:grpSpPr>
          <a:xfrm>
            <a:off x="4542519" y="3072337"/>
            <a:ext cx="422319" cy="446276"/>
            <a:chOff x="6280888" y="3790231"/>
            <a:chExt cx="563092" cy="595035"/>
          </a:xfrm>
          <a:solidFill>
            <a:srgbClr val="1B4367"/>
          </a:solidFill>
        </p:grpSpPr>
        <p:sp>
          <p:nvSpPr>
            <p:cNvPr id="39" name="椭圆 38"/>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3790231"/>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sp>
        <p:nvSpPr>
          <p:cNvPr id="41" name="文本框 60"/>
          <p:cNvSpPr txBox="1"/>
          <p:nvPr/>
        </p:nvSpPr>
        <p:spPr>
          <a:xfrm>
            <a:off x="5043762" y="3187123"/>
            <a:ext cx="1721375" cy="26847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b="1" dirty="0"/>
              <a:t>subsample</a:t>
            </a:r>
            <a:endParaRPr lang="zh-CN" altLang="en-US" sz="1000" kern="0" dirty="0">
              <a:solidFill>
                <a:schemeClr val="tx1">
                  <a:lumMod val="75000"/>
                  <a:lumOff val="25000"/>
                </a:schemeClr>
              </a:solidFill>
              <a:cs typeface="+mn-ea"/>
              <a:sym typeface="+mn-lt"/>
            </a:endParaRPr>
          </a:p>
        </p:txBody>
      </p:sp>
      <p:grpSp>
        <p:nvGrpSpPr>
          <p:cNvPr id="12" name="组合 11"/>
          <p:cNvGrpSpPr/>
          <p:nvPr/>
        </p:nvGrpSpPr>
        <p:grpSpPr>
          <a:xfrm>
            <a:off x="4384238" y="3869974"/>
            <a:ext cx="422319" cy="446276"/>
            <a:chOff x="6280888" y="4763849"/>
            <a:chExt cx="563092" cy="595035"/>
          </a:xfrm>
          <a:solidFill>
            <a:srgbClr val="1B4367"/>
          </a:solidFill>
        </p:grpSpPr>
        <p:sp>
          <p:nvSpPr>
            <p:cNvPr id="42" name="椭圆 41"/>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文本框 34"/>
            <p:cNvSpPr txBox="1"/>
            <p:nvPr/>
          </p:nvSpPr>
          <p:spPr>
            <a:xfrm>
              <a:off x="6290895" y="4763849"/>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4</a:t>
              </a:r>
              <a:endParaRPr lang="en-US" altLang="zh-CN" sz="2300" b="1" dirty="0">
                <a:solidFill>
                  <a:schemeClr val="bg1"/>
                </a:solidFill>
                <a:cs typeface="+mn-ea"/>
                <a:sym typeface="+mn-lt"/>
              </a:endParaRPr>
            </a:p>
          </p:txBody>
        </p:sp>
      </p:grpSp>
      <p:sp>
        <p:nvSpPr>
          <p:cNvPr id="44" name="文本框 60"/>
          <p:cNvSpPr txBox="1"/>
          <p:nvPr/>
        </p:nvSpPr>
        <p:spPr>
          <a:xfrm>
            <a:off x="4959099" y="4019429"/>
            <a:ext cx="3110369" cy="267124"/>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dirty="0"/>
              <a:t> </a:t>
            </a:r>
            <a:r>
              <a:rPr lang="en-US" altLang="zh-CN" b="1" dirty="0" err="1"/>
              <a:t>init</a:t>
            </a:r>
            <a:r>
              <a:rPr lang="zh-CN" altLang="en-US" b="1" dirty="0"/>
              <a:t>、</a:t>
            </a:r>
            <a:r>
              <a:rPr lang="en-US" altLang="zh-CN" b="1" dirty="0"/>
              <a:t>loss</a:t>
            </a:r>
            <a:endParaRPr lang="zh-CN" altLang="en-US" sz="1000" kern="0" dirty="0">
              <a:solidFill>
                <a:schemeClr val="tx1">
                  <a:lumMod val="75000"/>
                  <a:lumOff val="25000"/>
                </a:schemeClr>
              </a:solidFill>
              <a:cs typeface="+mn-ea"/>
              <a:sym typeface="+mn-lt"/>
            </a:endParaRPr>
          </a:p>
        </p:txBody>
      </p:sp>
      <p:grpSp>
        <p:nvGrpSpPr>
          <p:cNvPr id="69" name="组合 68"/>
          <p:cNvGrpSpPr/>
          <p:nvPr/>
        </p:nvGrpSpPr>
        <p:grpSpPr>
          <a:xfrm>
            <a:off x="1886354" y="1768622"/>
            <a:ext cx="1487175" cy="1477975"/>
            <a:chOff x="2077438" y="2461927"/>
            <a:chExt cx="1982900" cy="1970633"/>
          </a:xfrm>
          <a:solidFill>
            <a:srgbClr val="1B4367"/>
          </a:solidFill>
        </p:grpSpPr>
        <p:sp>
          <p:nvSpPr>
            <p:cNvPr id="47" name="椭圆 46"/>
            <p:cNvSpPr/>
            <p:nvPr/>
          </p:nvSpPr>
          <p:spPr>
            <a:xfrm>
              <a:off x="2077438" y="24619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7" name="文本框 15"/>
            <p:cNvSpPr txBox="1"/>
            <p:nvPr/>
          </p:nvSpPr>
          <p:spPr>
            <a:xfrm>
              <a:off x="2089697" y="3135634"/>
              <a:ext cx="1970641" cy="595035"/>
            </a:xfrm>
            <a:prstGeom prst="rect">
              <a:avLst/>
            </a:prstGeom>
            <a:noFill/>
            <a:ln>
              <a:noFill/>
            </a:ln>
          </p:spPr>
          <p:txBody>
            <a:bodyPr wrap="square" rtlCol="0">
              <a:spAutoFit/>
            </a:bodyPr>
            <a:lstStyle/>
            <a:p>
              <a:pPr algn="ctr"/>
              <a:r>
                <a:rPr lang="zh-CN" altLang="en-US" sz="2300" b="1" dirty="0">
                  <a:solidFill>
                    <a:schemeClr val="bg1"/>
                  </a:solidFill>
                  <a:cs typeface="+mn-ea"/>
                  <a:sym typeface="+mn-lt"/>
                </a:rPr>
                <a:t>参数</a:t>
              </a:r>
            </a:p>
          </p:txBody>
        </p:sp>
      </p:grpSp>
      <p:sp>
        <p:nvSpPr>
          <p:cNvPr id="116" name="文本框 15"/>
          <p:cNvSpPr txBox="1"/>
          <p:nvPr/>
        </p:nvSpPr>
        <p:spPr>
          <a:xfrm>
            <a:off x="691356" y="309785"/>
            <a:ext cx="2844891" cy="284693"/>
          </a:xfrm>
          <a:prstGeom prst="rect">
            <a:avLst/>
          </a:prstGeom>
          <a:noFill/>
        </p:spPr>
        <p:txBody>
          <a:bodyPr wrap="square" lIns="68580" tIns="34290" rIns="68580" bIns="34290" rtlCol="0">
            <a:spAutoFit/>
          </a:bodyPr>
          <a:lstStyle/>
          <a:p>
            <a:r>
              <a:rPr lang="en-US" altLang="zh-CN" b="1" dirty="0"/>
              <a:t>GBDT</a:t>
            </a:r>
            <a:r>
              <a:rPr lang="zh-CN" altLang="en-US" b="1" dirty="0"/>
              <a:t>类库</a:t>
            </a:r>
            <a:r>
              <a:rPr lang="en-US" altLang="zh-CN" b="1" dirty="0"/>
              <a:t>boosting</a:t>
            </a:r>
            <a:r>
              <a:rPr lang="zh-CN" altLang="en-US" b="1" dirty="0"/>
              <a:t>框架参数</a:t>
            </a:r>
            <a:endParaRPr lang="zh-CN" altLang="en-US" sz="1700" b="1" dirty="0">
              <a:solidFill>
                <a:srgbClr val="1B4367"/>
              </a:solidFill>
              <a:cs typeface="+mn-ea"/>
              <a:sym typeface="+mn-lt"/>
            </a:endParaRPr>
          </a:p>
        </p:txBody>
      </p:sp>
      <p:cxnSp>
        <p:nvCxnSpPr>
          <p:cNvPr id="45" name="直接连接符 44"/>
          <p:cNvCxnSpPr/>
          <p:nvPr/>
        </p:nvCxnSpPr>
        <p:spPr>
          <a:xfrm>
            <a:off x="792172" y="630389"/>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794063"/>
      </p:ext>
    </p:extLst>
  </p:cSld>
  <p:clrMapOvr>
    <a:masterClrMapping/>
  </p:clrMapOvr>
  <mc:AlternateContent xmlns:mc="http://schemas.openxmlformats.org/markup-compatibility/2006" xmlns:p14="http://schemas.microsoft.com/office/powerpoint/2010/main">
    <mc:Choice Requires="p14">
      <p:transition spd="slow" p14:dur="900" advClick="0" advTm="0">
        <p14:warp/>
      </p:transition>
    </mc:Choice>
    <mc:Fallback xmlns="">
      <p:transition spd="slow"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5773808" y="319078"/>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sz="1400" b="1" dirty="0" err="1">
                <a:solidFill>
                  <a:srgbClr val="1B4367"/>
                </a:solidFill>
                <a:latin typeface="+mn-lt"/>
                <a:ea typeface="+mn-ea"/>
                <a:cs typeface="+mn-ea"/>
                <a:sym typeface="+mn-lt"/>
              </a:rPr>
              <a:t>n_estimators</a:t>
            </a:r>
            <a:endParaRPr lang="en-US" altLang="zh-CN" sz="1400" b="1" dirty="0">
              <a:solidFill>
                <a:srgbClr val="1B4367"/>
              </a:solidFill>
              <a:latin typeface="+mn-lt"/>
              <a:ea typeface="+mn-ea"/>
              <a:cs typeface="+mn-ea"/>
              <a:sym typeface="+mn-lt"/>
            </a:endParaRPr>
          </a:p>
        </p:txBody>
      </p:sp>
      <p:sp>
        <p:nvSpPr>
          <p:cNvPr id="37" name="文本框 15"/>
          <p:cNvSpPr txBox="1"/>
          <p:nvPr/>
        </p:nvSpPr>
        <p:spPr>
          <a:xfrm>
            <a:off x="709386" y="31692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部分参数解释</a:t>
            </a:r>
          </a:p>
        </p:txBody>
      </p:sp>
      <p:grpSp>
        <p:nvGrpSpPr>
          <p:cNvPr id="18" name="组合 17"/>
          <p:cNvGrpSpPr/>
          <p:nvPr/>
        </p:nvGrpSpPr>
        <p:grpSpPr>
          <a:xfrm>
            <a:off x="5116085" y="444175"/>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cxnSp>
        <p:nvCxnSpPr>
          <p:cNvPr id="33" name="直接连接符 32"/>
          <p:cNvCxnSpPr/>
          <p:nvPr/>
        </p:nvCxnSpPr>
        <p:spPr>
          <a:xfrm>
            <a:off x="783221" y="703178"/>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80FF008E-C16C-44EC-82BF-92E8B6812A7E}"/>
              </a:ext>
            </a:extLst>
          </p:cNvPr>
          <p:cNvSpPr txBox="1"/>
          <p:nvPr/>
        </p:nvSpPr>
        <p:spPr>
          <a:xfrm>
            <a:off x="5002754" y="1165455"/>
            <a:ext cx="2261712" cy="1600438"/>
          </a:xfrm>
          <a:prstGeom prst="rect">
            <a:avLst/>
          </a:prstGeom>
          <a:noFill/>
        </p:spPr>
        <p:txBody>
          <a:bodyPr wrap="square" rtlCol="0">
            <a:spAutoFit/>
          </a:bodyPr>
          <a:lstStyle/>
          <a:p>
            <a:pPr algn="just"/>
            <a:r>
              <a:rPr lang="zh-CN" altLang="en-US" dirty="0">
                <a:latin typeface="+mj-lt"/>
              </a:rPr>
              <a:t>弱学习器的最大迭代次数，或者说最大的弱学习器的个数。一般来说</a:t>
            </a:r>
            <a:r>
              <a:rPr lang="zh-CN" altLang="en-US" b="1" dirty="0">
                <a:latin typeface="+mj-lt"/>
              </a:rPr>
              <a:t>最大迭代次数太小，容易欠拟合，最大迭代次数太大，又容易过拟合</a:t>
            </a:r>
            <a:r>
              <a:rPr lang="zh-CN" altLang="en-US" dirty="0">
                <a:latin typeface="+mj-lt"/>
              </a:rPr>
              <a:t>，</a:t>
            </a:r>
            <a:r>
              <a:rPr lang="zh-CN" altLang="en-US" dirty="0"/>
              <a:t>一般选择一个适中的数值。默认是</a:t>
            </a:r>
            <a:r>
              <a:rPr lang="en-US" altLang="zh-CN" dirty="0"/>
              <a:t>100</a:t>
            </a:r>
            <a:r>
              <a:rPr lang="zh-CN" altLang="en-US" dirty="0"/>
              <a:t>。</a:t>
            </a:r>
            <a:endParaRPr lang="zh-CN" altLang="en-US" dirty="0">
              <a:latin typeface="+mj-lt"/>
            </a:endParaRPr>
          </a:p>
        </p:txBody>
      </p:sp>
      <p:sp>
        <p:nvSpPr>
          <p:cNvPr id="35" name="Text Placeholder 2">
            <a:extLst>
              <a:ext uri="{FF2B5EF4-FFF2-40B4-BE49-F238E27FC236}">
                <a16:creationId xmlns:a16="http://schemas.microsoft.com/office/drawing/2014/main" id="{4BAFB708-C27C-4A85-8F15-B272CCE23598}"/>
              </a:ext>
            </a:extLst>
          </p:cNvPr>
          <p:cNvSpPr txBox="1"/>
          <p:nvPr/>
        </p:nvSpPr>
        <p:spPr>
          <a:xfrm>
            <a:off x="5688081" y="3196258"/>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sz="1400" b="1" dirty="0" err="1">
                <a:solidFill>
                  <a:srgbClr val="1B4367"/>
                </a:solidFill>
                <a:latin typeface="+mn-lt"/>
                <a:ea typeface="+mn-ea"/>
                <a:cs typeface="+mn-ea"/>
                <a:sym typeface="+mn-lt"/>
              </a:rPr>
              <a:t>learning_rate</a:t>
            </a:r>
            <a:endParaRPr lang="en-US" altLang="zh-CN" sz="1400" b="1" dirty="0">
              <a:solidFill>
                <a:srgbClr val="1B4367"/>
              </a:solidFill>
              <a:latin typeface="+mn-lt"/>
              <a:ea typeface="+mn-ea"/>
              <a:cs typeface="+mn-ea"/>
              <a:sym typeface="+mn-lt"/>
            </a:endParaRPr>
          </a:p>
        </p:txBody>
      </p:sp>
      <p:sp>
        <p:nvSpPr>
          <p:cNvPr id="38" name="Text Placeholder 2">
            <a:extLst>
              <a:ext uri="{FF2B5EF4-FFF2-40B4-BE49-F238E27FC236}">
                <a16:creationId xmlns:a16="http://schemas.microsoft.com/office/drawing/2014/main" id="{20AF552C-F020-4156-9488-782EF69721F1}"/>
              </a:ext>
            </a:extLst>
          </p:cNvPr>
          <p:cNvSpPr txBox="1"/>
          <p:nvPr/>
        </p:nvSpPr>
        <p:spPr>
          <a:xfrm>
            <a:off x="2006927" y="1200282"/>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sz="1400" b="1" dirty="0">
                <a:solidFill>
                  <a:srgbClr val="1B4367"/>
                </a:solidFill>
                <a:latin typeface="+mn-lt"/>
                <a:ea typeface="+mn-ea"/>
                <a:cs typeface="+mn-ea"/>
                <a:sym typeface="+mn-lt"/>
              </a:rPr>
              <a:t>subsample</a:t>
            </a:r>
          </a:p>
        </p:txBody>
      </p:sp>
      <p:grpSp>
        <p:nvGrpSpPr>
          <p:cNvPr id="41" name="组合 40">
            <a:extLst>
              <a:ext uri="{FF2B5EF4-FFF2-40B4-BE49-F238E27FC236}">
                <a16:creationId xmlns:a16="http://schemas.microsoft.com/office/drawing/2014/main" id="{9C1E5BEC-5C75-4775-BA12-4D284F3F1286}"/>
              </a:ext>
            </a:extLst>
          </p:cNvPr>
          <p:cNvGrpSpPr/>
          <p:nvPr/>
        </p:nvGrpSpPr>
        <p:grpSpPr>
          <a:xfrm>
            <a:off x="5053445" y="3127425"/>
            <a:ext cx="602227" cy="602227"/>
            <a:chOff x="4440068" y="1361681"/>
            <a:chExt cx="602227" cy="602227"/>
          </a:xfrm>
          <a:solidFill>
            <a:schemeClr val="bg1"/>
          </a:solidFill>
        </p:grpSpPr>
        <p:sp>
          <p:nvSpPr>
            <p:cNvPr id="42" name="泪滴形 41">
              <a:extLst>
                <a:ext uri="{FF2B5EF4-FFF2-40B4-BE49-F238E27FC236}">
                  <a16:creationId xmlns:a16="http://schemas.microsoft.com/office/drawing/2014/main" id="{A7CF12A8-A370-41B6-B501-D21777451CCC}"/>
                </a:ext>
              </a:extLst>
            </p:cNvPr>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995FBFE6-F970-4236-8234-A0E3059E65BD}"/>
                </a:ext>
              </a:extLst>
            </p:cNvPr>
            <p:cNvGrpSpPr/>
            <p:nvPr/>
          </p:nvGrpSpPr>
          <p:grpSpPr>
            <a:xfrm>
              <a:off x="4565190" y="1486803"/>
              <a:ext cx="351983" cy="351983"/>
              <a:chOff x="4953318" y="2640965"/>
              <a:chExt cx="227012" cy="227013"/>
            </a:xfrm>
            <a:grpFill/>
          </p:grpSpPr>
          <p:sp>
            <p:nvSpPr>
              <p:cNvPr id="44" name="Freeform 21">
                <a:extLst>
                  <a:ext uri="{FF2B5EF4-FFF2-40B4-BE49-F238E27FC236}">
                    <a16:creationId xmlns:a16="http://schemas.microsoft.com/office/drawing/2014/main" id="{37E95A72-F4B9-464F-AD8A-26479017E469}"/>
                  </a:ext>
                </a:extLst>
              </p:cNvPr>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45" name="Freeform 22">
                <a:extLst>
                  <a:ext uri="{FF2B5EF4-FFF2-40B4-BE49-F238E27FC236}">
                    <a16:creationId xmlns:a16="http://schemas.microsoft.com/office/drawing/2014/main" id="{1ED4B7EA-E389-4DE5-88A6-1AA3E4ED47C9}"/>
                  </a:ext>
                </a:extLst>
              </p:cNvPr>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grpSp>
        <p:nvGrpSpPr>
          <p:cNvPr id="46" name="组合 45">
            <a:extLst>
              <a:ext uri="{FF2B5EF4-FFF2-40B4-BE49-F238E27FC236}">
                <a16:creationId xmlns:a16="http://schemas.microsoft.com/office/drawing/2014/main" id="{8EF0909D-640D-4CBA-93CE-AAA9AA483BFB}"/>
              </a:ext>
            </a:extLst>
          </p:cNvPr>
          <p:cNvGrpSpPr/>
          <p:nvPr/>
        </p:nvGrpSpPr>
        <p:grpSpPr>
          <a:xfrm>
            <a:off x="1349204" y="1319087"/>
            <a:ext cx="602227" cy="602227"/>
            <a:chOff x="4440068" y="3016787"/>
            <a:chExt cx="602227" cy="602227"/>
          </a:xfrm>
          <a:solidFill>
            <a:schemeClr val="bg1"/>
          </a:solidFill>
        </p:grpSpPr>
        <p:sp>
          <p:nvSpPr>
            <p:cNvPr id="47" name="泪滴形 46">
              <a:extLst>
                <a:ext uri="{FF2B5EF4-FFF2-40B4-BE49-F238E27FC236}">
                  <a16:creationId xmlns:a16="http://schemas.microsoft.com/office/drawing/2014/main" id="{C15F5535-E222-4DFD-A38B-A5E09468BC8F}"/>
                </a:ext>
              </a:extLst>
            </p:cNvPr>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0505DE9D-3B27-4CF8-BEF2-988142321691}"/>
                </a:ext>
              </a:extLst>
            </p:cNvPr>
            <p:cNvGrpSpPr/>
            <p:nvPr/>
          </p:nvGrpSpPr>
          <p:grpSpPr>
            <a:xfrm>
              <a:off x="4571197" y="3149450"/>
              <a:ext cx="339968" cy="336901"/>
              <a:chOff x="4735830" y="4453890"/>
              <a:chExt cx="176213" cy="174625"/>
            </a:xfrm>
            <a:grpFill/>
          </p:grpSpPr>
          <p:sp>
            <p:nvSpPr>
              <p:cNvPr id="55" name="Oval 42">
                <a:extLst>
                  <a:ext uri="{FF2B5EF4-FFF2-40B4-BE49-F238E27FC236}">
                    <a16:creationId xmlns:a16="http://schemas.microsoft.com/office/drawing/2014/main" id="{A6B18F54-9162-431E-BCDB-8227C66FB738}"/>
                  </a:ext>
                </a:extLst>
              </p:cNvPr>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56" name="Oval 43">
                <a:extLst>
                  <a:ext uri="{FF2B5EF4-FFF2-40B4-BE49-F238E27FC236}">
                    <a16:creationId xmlns:a16="http://schemas.microsoft.com/office/drawing/2014/main" id="{2A37E1CD-A377-43F3-BC6B-C8A6444D77E7}"/>
                  </a:ext>
                </a:extLst>
              </p:cNvPr>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57" name="Oval 44">
                <a:extLst>
                  <a:ext uri="{FF2B5EF4-FFF2-40B4-BE49-F238E27FC236}">
                    <a16:creationId xmlns:a16="http://schemas.microsoft.com/office/drawing/2014/main" id="{2069A64A-248A-405A-9436-DF4E106A8BBE}"/>
                  </a:ext>
                </a:extLst>
              </p:cNvPr>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58" name="Oval 45">
                <a:extLst>
                  <a:ext uri="{FF2B5EF4-FFF2-40B4-BE49-F238E27FC236}">
                    <a16:creationId xmlns:a16="http://schemas.microsoft.com/office/drawing/2014/main" id="{14D59453-891C-47EF-8005-3953F6ADB739}"/>
                  </a:ext>
                </a:extLst>
              </p:cNvPr>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p:sp>
        <p:nvSpPr>
          <p:cNvPr id="64" name="文本框 63">
            <a:extLst>
              <a:ext uri="{FF2B5EF4-FFF2-40B4-BE49-F238E27FC236}">
                <a16:creationId xmlns:a16="http://schemas.microsoft.com/office/drawing/2014/main" id="{67E08723-CC73-4884-B7BC-EB497A858CA1}"/>
              </a:ext>
            </a:extLst>
          </p:cNvPr>
          <p:cNvSpPr txBox="1"/>
          <p:nvPr/>
        </p:nvSpPr>
        <p:spPr>
          <a:xfrm>
            <a:off x="5116085" y="3870478"/>
            <a:ext cx="2047151" cy="523220"/>
          </a:xfrm>
          <a:prstGeom prst="rect">
            <a:avLst/>
          </a:prstGeom>
          <a:noFill/>
        </p:spPr>
        <p:txBody>
          <a:bodyPr wrap="square" rtlCol="0">
            <a:spAutoFit/>
          </a:bodyPr>
          <a:lstStyle/>
          <a:p>
            <a:r>
              <a:rPr lang="zh-CN" altLang="en-US" dirty="0"/>
              <a:t>每个弱学习器的权重缩减系数</a:t>
            </a:r>
            <a:r>
              <a:rPr lang="en-US" altLang="zh-CN" dirty="0" err="1"/>
              <a:t>νν</a:t>
            </a:r>
            <a:r>
              <a:rPr lang="zh-CN" altLang="en-US" dirty="0"/>
              <a:t>，也称作步长</a:t>
            </a:r>
            <a:endParaRPr lang="zh-CN" altLang="en-US" sz="1200" dirty="0"/>
          </a:p>
        </p:txBody>
      </p:sp>
      <p:sp>
        <p:nvSpPr>
          <p:cNvPr id="65" name="文本框 64">
            <a:extLst>
              <a:ext uri="{FF2B5EF4-FFF2-40B4-BE49-F238E27FC236}">
                <a16:creationId xmlns:a16="http://schemas.microsoft.com/office/drawing/2014/main" id="{24359BFF-8E7D-42C2-885C-E98E25D65727}"/>
              </a:ext>
            </a:extLst>
          </p:cNvPr>
          <p:cNvSpPr txBox="1"/>
          <p:nvPr/>
        </p:nvSpPr>
        <p:spPr>
          <a:xfrm>
            <a:off x="1213732" y="2090730"/>
            <a:ext cx="2541622" cy="2462213"/>
          </a:xfrm>
          <a:prstGeom prst="rect">
            <a:avLst/>
          </a:prstGeom>
          <a:noFill/>
        </p:spPr>
        <p:txBody>
          <a:bodyPr wrap="square" rtlCol="0">
            <a:spAutoFit/>
          </a:bodyPr>
          <a:lstStyle/>
          <a:p>
            <a:pPr algn="just"/>
            <a:r>
              <a:rPr lang="zh-CN" altLang="en-US" dirty="0"/>
              <a:t>子采样，取值为</a:t>
            </a:r>
            <a:r>
              <a:rPr lang="en-US" altLang="zh-CN" dirty="0"/>
              <a:t>(0,1]</a:t>
            </a:r>
            <a:r>
              <a:rPr lang="zh-CN" altLang="en-US" dirty="0"/>
              <a:t>。这里的子采样和随机森林不一样，随机森林使用的是放回抽样，这里是不放回抽样。</a:t>
            </a:r>
            <a:endParaRPr lang="en-US" altLang="zh-CN" dirty="0"/>
          </a:p>
          <a:p>
            <a:pPr algn="just"/>
            <a:r>
              <a:rPr lang="zh-CN" altLang="en-US" dirty="0"/>
              <a:t>如果取值为</a:t>
            </a:r>
            <a:r>
              <a:rPr lang="en-US" altLang="zh-CN" dirty="0"/>
              <a:t>1</a:t>
            </a:r>
            <a:r>
              <a:rPr lang="zh-CN" altLang="en-US" dirty="0"/>
              <a:t>，全部样本都使用；如果取值小于</a:t>
            </a:r>
            <a:r>
              <a:rPr lang="en-US" altLang="zh-CN" dirty="0"/>
              <a:t>1</a:t>
            </a:r>
            <a:r>
              <a:rPr lang="zh-CN" altLang="en-US" dirty="0"/>
              <a:t>，只有一部分样本会去做</a:t>
            </a:r>
            <a:r>
              <a:rPr lang="en-US" altLang="zh-CN" dirty="0"/>
              <a:t>GBDT</a:t>
            </a:r>
            <a:r>
              <a:rPr lang="zh-CN" altLang="en-US" dirty="0"/>
              <a:t>的决策树拟合。</a:t>
            </a:r>
            <a:r>
              <a:rPr lang="zh-CN" altLang="en-US" b="1" dirty="0"/>
              <a:t>选择小于</a:t>
            </a:r>
            <a:r>
              <a:rPr lang="en-US" altLang="zh-CN" b="1" dirty="0"/>
              <a:t>1</a:t>
            </a:r>
            <a:r>
              <a:rPr lang="zh-CN" altLang="en-US" b="1" dirty="0"/>
              <a:t>的比例可以减少方差，即防止过拟合</a:t>
            </a:r>
            <a:r>
              <a:rPr lang="zh-CN" altLang="en-US" dirty="0"/>
              <a:t>，但是会增加样本拟合的偏差，因此取值不能太低。</a:t>
            </a:r>
            <a:endParaRPr lang="zh-CN" altLang="en-US" sz="1200" dirty="0"/>
          </a:p>
        </p:txBody>
      </p:sp>
    </p:spTree>
    <p:extLst>
      <p:ext uri="{BB962C8B-B14F-4D97-AF65-F5344CB8AC3E}">
        <p14:creationId xmlns:p14="http://schemas.microsoft.com/office/powerpoint/2010/main" val="3733367186"/>
      </p:ext>
    </p:extLst>
  </p:cSld>
  <p:clrMapOvr>
    <a:masterClrMapping/>
  </p:clrMapOvr>
  <p:transition spd="slow" advClick="0" advTm="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5"/>
          <p:cNvSpPr txBox="1"/>
          <p:nvPr/>
        </p:nvSpPr>
        <p:spPr>
          <a:xfrm>
            <a:off x="709386" y="309785"/>
            <a:ext cx="2762477"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GBDT</a:t>
            </a:r>
            <a:r>
              <a:rPr lang="zh-CN" altLang="en-US" sz="1700" b="1" dirty="0">
                <a:solidFill>
                  <a:srgbClr val="1B4367"/>
                </a:solidFill>
                <a:cs typeface="+mn-ea"/>
                <a:sym typeface="+mn-lt"/>
              </a:rPr>
              <a:t>类库弱学习器参数</a:t>
            </a:r>
          </a:p>
        </p:txBody>
      </p:sp>
      <p:cxnSp>
        <p:nvCxnSpPr>
          <p:cNvPr id="28" name="直接连接符 27"/>
          <p:cNvCxnSpPr/>
          <p:nvPr/>
        </p:nvCxnSpPr>
        <p:spPr>
          <a:xfrm>
            <a:off x="4293854" y="1036748"/>
            <a:ext cx="0" cy="3170057"/>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863478" y="2193121"/>
            <a:ext cx="2158403" cy="23565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5" name="组合 34"/>
          <p:cNvGrpSpPr/>
          <p:nvPr/>
        </p:nvGrpSpPr>
        <p:grpSpPr>
          <a:xfrm>
            <a:off x="1863478" y="2494816"/>
            <a:ext cx="2158403" cy="235964"/>
            <a:chOff x="2940050" y="2519659"/>
            <a:chExt cx="2994025" cy="314618"/>
          </a:xfrm>
        </p:grpSpPr>
        <p:sp>
          <p:nvSpPr>
            <p:cNvPr id="37" name="圆角矩形 36"/>
            <p:cNvSpPr/>
            <p:nvPr/>
          </p:nvSpPr>
          <p:spPr>
            <a:xfrm>
              <a:off x="2940050" y="2520075"/>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圆角矩形 38"/>
            <p:cNvSpPr/>
            <p:nvPr/>
          </p:nvSpPr>
          <p:spPr>
            <a:xfrm>
              <a:off x="2940051" y="2519659"/>
              <a:ext cx="8890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50" name="组合 49"/>
          <p:cNvGrpSpPr/>
          <p:nvPr/>
        </p:nvGrpSpPr>
        <p:grpSpPr>
          <a:xfrm>
            <a:off x="389478" y="1946547"/>
            <a:ext cx="1618841" cy="1647000"/>
            <a:chOff x="471707" y="1675770"/>
            <a:chExt cx="2158455" cy="2196000"/>
          </a:xfrm>
          <a:solidFill>
            <a:srgbClr val="1B4367"/>
          </a:solidFill>
        </p:grpSpPr>
        <p:grpSp>
          <p:nvGrpSpPr>
            <p:cNvPr id="51" name="组合 50"/>
            <p:cNvGrpSpPr>
              <a:grpSpLocks noChangeAspect="1"/>
            </p:cNvGrpSpPr>
            <p:nvPr/>
          </p:nvGrpSpPr>
          <p:grpSpPr>
            <a:xfrm>
              <a:off x="471707" y="1675770"/>
              <a:ext cx="2158455" cy="2196000"/>
              <a:chOff x="5397500" y="5734050"/>
              <a:chExt cx="365125" cy="371476"/>
            </a:xfrm>
            <a:grpFill/>
          </p:grpSpPr>
          <p:sp>
            <p:nvSpPr>
              <p:cNvPr id="56"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8"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2" name="组合 51"/>
            <p:cNvGrpSpPr>
              <a:grpSpLocks noChangeAspect="1"/>
            </p:cNvGrpSpPr>
            <p:nvPr/>
          </p:nvGrpSpPr>
          <p:grpSpPr>
            <a:xfrm>
              <a:off x="1735992" y="2108076"/>
              <a:ext cx="462003" cy="468000"/>
              <a:chOff x="2665059" y="4979202"/>
              <a:chExt cx="284308" cy="288000"/>
            </a:xfrm>
            <a:grpFill/>
          </p:grpSpPr>
          <p:sp>
            <p:nvSpPr>
              <p:cNvPr id="53"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5"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67" name="矩形 66"/>
          <p:cNvSpPr/>
          <p:nvPr/>
        </p:nvSpPr>
        <p:spPr>
          <a:xfrm>
            <a:off x="4786542" y="952318"/>
            <a:ext cx="1343046" cy="284687"/>
          </a:xfrm>
          <a:prstGeom prst="rect">
            <a:avLst/>
          </a:prstGeom>
        </p:spPr>
        <p:txBody>
          <a:bodyPr wrap="none" lIns="68573" tIns="34287" rIns="68573" bIns="34287">
            <a:spAutoFit/>
          </a:bodyPr>
          <a:lstStyle/>
          <a:p>
            <a:r>
              <a:rPr lang="en-US" altLang="zh-CN" b="1" dirty="0" err="1">
                <a:solidFill>
                  <a:srgbClr val="1B4367"/>
                </a:solidFill>
                <a:latin typeface="微软雅黑" panose="020B0503020204020204" pitchFamily="34" charset="-122"/>
                <a:ea typeface="微软雅黑" panose="020B0503020204020204" pitchFamily="34" charset="-122"/>
              </a:rPr>
              <a:t>max_features</a:t>
            </a:r>
            <a:endParaRPr lang="en-US" altLang="zh-CN" b="1" dirty="0">
              <a:solidFill>
                <a:srgbClr val="1B4367"/>
              </a:solidFill>
              <a:latin typeface="微软雅黑" panose="020B0503020204020204" pitchFamily="34" charset="-122"/>
              <a:ea typeface="微软雅黑" panose="020B0503020204020204" pitchFamily="34" charset="-122"/>
            </a:endParaRPr>
          </a:p>
        </p:txBody>
      </p:sp>
      <p:sp>
        <p:nvSpPr>
          <p:cNvPr id="68" name="矩形 47"/>
          <p:cNvSpPr>
            <a:spLocks noChangeArrowheads="1"/>
          </p:cNvSpPr>
          <p:nvPr/>
        </p:nvSpPr>
        <p:spPr bwMode="auto">
          <a:xfrm>
            <a:off x="4786543" y="1273576"/>
            <a:ext cx="2716163" cy="27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b="1" dirty="0">
                <a:solidFill>
                  <a:schemeClr val="tx1">
                    <a:lumMod val="75000"/>
                    <a:lumOff val="25000"/>
                  </a:schemeClr>
                </a:solidFill>
                <a:sym typeface="微软雅黑" panose="020B0503020204020204" pitchFamily="34" charset="-122"/>
              </a:rPr>
              <a:t>最大特征数</a:t>
            </a:r>
          </a:p>
        </p:txBody>
      </p:sp>
      <p:sp>
        <p:nvSpPr>
          <p:cNvPr id="69" name="矩形 68"/>
          <p:cNvSpPr/>
          <p:nvPr/>
        </p:nvSpPr>
        <p:spPr>
          <a:xfrm>
            <a:off x="4786542" y="1511566"/>
            <a:ext cx="1137157" cy="284687"/>
          </a:xfrm>
          <a:prstGeom prst="rect">
            <a:avLst/>
          </a:prstGeom>
        </p:spPr>
        <p:txBody>
          <a:bodyPr wrap="none" lIns="68573" tIns="34287" rIns="68573" bIns="34287">
            <a:spAutoFit/>
          </a:bodyPr>
          <a:lstStyle/>
          <a:p>
            <a:r>
              <a:rPr lang="en-US" altLang="zh-CN" b="1" dirty="0" err="1">
                <a:solidFill>
                  <a:srgbClr val="1B4367"/>
                </a:solidFill>
                <a:latin typeface="微软雅黑" panose="020B0503020204020204" pitchFamily="34" charset="-122"/>
                <a:ea typeface="微软雅黑" panose="020B0503020204020204" pitchFamily="34" charset="-122"/>
              </a:rPr>
              <a:t>max_depth</a:t>
            </a:r>
            <a:endParaRPr lang="en-US" altLang="zh-CN" b="1" dirty="0">
              <a:solidFill>
                <a:srgbClr val="1B4367"/>
              </a:solidFill>
              <a:latin typeface="微软雅黑" panose="020B0503020204020204" pitchFamily="34" charset="-122"/>
              <a:ea typeface="微软雅黑" panose="020B0503020204020204" pitchFamily="34" charset="-122"/>
            </a:endParaRPr>
          </a:p>
        </p:txBody>
      </p:sp>
      <p:sp>
        <p:nvSpPr>
          <p:cNvPr id="70" name="矩形 47"/>
          <p:cNvSpPr>
            <a:spLocks noChangeArrowheads="1"/>
          </p:cNvSpPr>
          <p:nvPr/>
        </p:nvSpPr>
        <p:spPr bwMode="auto">
          <a:xfrm>
            <a:off x="4786543" y="1816508"/>
            <a:ext cx="3019759" cy="93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b="1" dirty="0">
                <a:solidFill>
                  <a:schemeClr val="tx1">
                    <a:lumMod val="75000"/>
                    <a:lumOff val="25000"/>
                  </a:schemeClr>
                </a:solidFill>
                <a:sym typeface="微软雅黑" panose="020B0503020204020204" pitchFamily="34" charset="-122"/>
              </a:rPr>
              <a:t>最大深度</a:t>
            </a:r>
            <a:r>
              <a:rPr lang="zh-CN" altLang="en-US" sz="1200" dirty="0">
                <a:solidFill>
                  <a:schemeClr val="tx1">
                    <a:lumMod val="75000"/>
                    <a:lumOff val="25000"/>
                  </a:schemeClr>
                </a:solidFill>
                <a:sym typeface="微软雅黑" panose="020B0503020204020204" pitchFamily="34" charset="-122"/>
              </a:rPr>
              <a:t>：默认可以不输入，如果不输入的话，决策树在建立子树的时候不会限制子树的深度。一般来说，数据少或者特征少的时候可以不管这个值。</a:t>
            </a:r>
          </a:p>
        </p:txBody>
      </p:sp>
      <p:sp>
        <p:nvSpPr>
          <p:cNvPr id="71" name="矩形 70"/>
          <p:cNvSpPr/>
          <p:nvPr/>
        </p:nvSpPr>
        <p:spPr>
          <a:xfrm>
            <a:off x="4786542" y="2752901"/>
            <a:ext cx="1767136" cy="284687"/>
          </a:xfrm>
          <a:prstGeom prst="rect">
            <a:avLst/>
          </a:prstGeom>
        </p:spPr>
        <p:txBody>
          <a:bodyPr wrap="none" lIns="68573" tIns="34287" rIns="68573" bIns="34287">
            <a:spAutoFit/>
          </a:bodyPr>
          <a:lstStyle/>
          <a:p>
            <a:r>
              <a:rPr lang="en-US" altLang="zh-CN" b="1" dirty="0" err="1">
                <a:solidFill>
                  <a:srgbClr val="1B4367"/>
                </a:solidFill>
                <a:latin typeface="微软雅黑" panose="020B0503020204020204" pitchFamily="34" charset="-122"/>
                <a:ea typeface="微软雅黑" panose="020B0503020204020204" pitchFamily="34" charset="-122"/>
              </a:rPr>
              <a:t>min_samples_split</a:t>
            </a:r>
            <a:endParaRPr lang="en-US" altLang="zh-CN" b="1" dirty="0">
              <a:solidFill>
                <a:srgbClr val="1B4367"/>
              </a:solidFill>
              <a:latin typeface="微软雅黑" panose="020B0503020204020204" pitchFamily="34" charset="-122"/>
              <a:ea typeface="微软雅黑" panose="020B0503020204020204" pitchFamily="34" charset="-122"/>
            </a:endParaRPr>
          </a:p>
        </p:txBody>
      </p:sp>
      <p:sp>
        <p:nvSpPr>
          <p:cNvPr id="72" name="矩形 47"/>
          <p:cNvSpPr>
            <a:spLocks noChangeArrowheads="1"/>
          </p:cNvSpPr>
          <p:nvPr/>
        </p:nvSpPr>
        <p:spPr bwMode="auto">
          <a:xfrm>
            <a:off x="4786543" y="3097402"/>
            <a:ext cx="2921561" cy="49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b="1" dirty="0">
                <a:solidFill>
                  <a:schemeClr val="tx1">
                    <a:lumMod val="75000"/>
                    <a:lumOff val="25000"/>
                  </a:schemeClr>
                </a:solidFill>
                <a:latin typeface="+mn-lt"/>
                <a:sym typeface="微软雅黑" panose="020B0503020204020204" pitchFamily="34" charset="-122"/>
              </a:rPr>
              <a:t>内部节点再划分所需最小样本数</a:t>
            </a:r>
            <a:r>
              <a:rPr lang="zh-CN" altLang="en-US" sz="1200" dirty="0">
                <a:solidFill>
                  <a:schemeClr val="tx1">
                    <a:lumMod val="75000"/>
                    <a:lumOff val="25000"/>
                  </a:schemeClr>
                </a:solidFill>
                <a:latin typeface="+mn-lt"/>
                <a:sym typeface="微软雅黑" panose="020B0503020204020204" pitchFamily="34" charset="-122"/>
              </a:rPr>
              <a:t>，</a:t>
            </a:r>
            <a:r>
              <a:rPr lang="zh-CN" altLang="en-US" sz="1200" dirty="0">
                <a:latin typeface="+mn-lt"/>
              </a:rPr>
              <a:t>这个值限制了子树继续划分的条件</a:t>
            </a:r>
            <a:endParaRPr lang="zh-CN" altLang="en-US" sz="1200" dirty="0">
              <a:solidFill>
                <a:schemeClr val="tx1">
                  <a:lumMod val="75000"/>
                  <a:lumOff val="25000"/>
                </a:schemeClr>
              </a:solidFill>
              <a:latin typeface="+mn-lt"/>
              <a:sym typeface="微软雅黑" panose="020B0503020204020204" pitchFamily="34" charset="-122"/>
            </a:endParaRPr>
          </a:p>
        </p:txBody>
      </p:sp>
      <p:sp>
        <p:nvSpPr>
          <p:cNvPr id="73" name="矩形 72"/>
          <p:cNvSpPr/>
          <p:nvPr/>
        </p:nvSpPr>
        <p:spPr>
          <a:xfrm>
            <a:off x="1933102" y="1859583"/>
            <a:ext cx="856631" cy="284687"/>
          </a:xfrm>
          <a:prstGeom prst="rect">
            <a:avLst/>
          </a:prstGeom>
        </p:spPr>
        <p:txBody>
          <a:bodyPr wrap="none" lIns="68573" tIns="34287" rIns="68573" bIns="34287">
            <a:spAutoFit/>
          </a:bodyPr>
          <a:lstStyle/>
          <a:p>
            <a:r>
              <a:rPr lang="zh-CN" altLang="en-US" b="1" dirty="0">
                <a:solidFill>
                  <a:srgbClr val="1B4367"/>
                </a:solidFill>
                <a:latin typeface="微软雅黑" panose="020B0503020204020204" pitchFamily="34" charset="-122"/>
                <a:ea typeface="微软雅黑" panose="020B0503020204020204" pitchFamily="34" charset="-122"/>
              </a:rPr>
              <a:t>部分参数</a:t>
            </a:r>
            <a:endParaRPr lang="en-US" altLang="zh-CN" b="1" dirty="0">
              <a:solidFill>
                <a:srgbClr val="1B4367"/>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F25693D5-509B-413F-85FE-AF18D054FD62}"/>
              </a:ext>
            </a:extLst>
          </p:cNvPr>
          <p:cNvSpPr/>
          <p:nvPr/>
        </p:nvSpPr>
        <p:spPr>
          <a:xfrm>
            <a:off x="4786542" y="3628457"/>
            <a:ext cx="2267402" cy="284687"/>
          </a:xfrm>
          <a:prstGeom prst="rect">
            <a:avLst/>
          </a:prstGeom>
        </p:spPr>
        <p:txBody>
          <a:bodyPr wrap="square" lIns="68573" tIns="34287" rIns="68573" bIns="34287">
            <a:spAutoFit/>
          </a:bodyPr>
          <a:lstStyle/>
          <a:p>
            <a:r>
              <a:rPr lang="en-US" altLang="zh-CN" b="1" dirty="0" err="1">
                <a:solidFill>
                  <a:srgbClr val="1B4367"/>
                </a:solidFill>
                <a:latin typeface="微软雅黑" panose="020B0503020204020204" pitchFamily="34" charset="-122"/>
                <a:ea typeface="微软雅黑" panose="020B0503020204020204" pitchFamily="34" charset="-122"/>
              </a:rPr>
              <a:t>min_samples_leaf</a:t>
            </a:r>
            <a:endParaRPr lang="en-US" altLang="zh-CN" b="1" dirty="0">
              <a:solidFill>
                <a:srgbClr val="1B4367"/>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EE2A46D1-EB81-4FE3-846B-D4B610863513}"/>
              </a:ext>
            </a:extLst>
          </p:cNvPr>
          <p:cNvSpPr/>
          <p:nvPr/>
        </p:nvSpPr>
        <p:spPr>
          <a:xfrm>
            <a:off x="4779638" y="3960349"/>
            <a:ext cx="3019758" cy="461665"/>
          </a:xfrm>
          <a:prstGeom prst="rect">
            <a:avLst/>
          </a:prstGeom>
        </p:spPr>
        <p:txBody>
          <a:bodyPr wrap="square">
            <a:spAutoFit/>
          </a:bodyPr>
          <a:lstStyle/>
          <a:p>
            <a:r>
              <a:rPr lang="zh-CN" altLang="en-US" sz="1200" b="1" dirty="0">
                <a:solidFill>
                  <a:srgbClr val="000000"/>
                </a:solidFill>
                <a:latin typeface="Verdana" panose="020B0604030504040204" pitchFamily="34" charset="0"/>
              </a:rPr>
              <a:t>叶子节点最少样本数</a:t>
            </a:r>
            <a:r>
              <a:rPr lang="zh-CN" altLang="en-US" sz="1200" dirty="0">
                <a:solidFill>
                  <a:srgbClr val="000000"/>
                </a:solidFill>
                <a:latin typeface="Verdana" panose="020B0604030504040204" pitchFamily="34" charset="0"/>
              </a:rPr>
              <a:t>，</a:t>
            </a:r>
            <a:r>
              <a:rPr lang="zh-CN" altLang="en-US" sz="1200" dirty="0"/>
              <a:t>这个值限制了叶子节点最少的样本数</a:t>
            </a:r>
          </a:p>
        </p:txBody>
      </p:sp>
    </p:spTree>
    <p:extLst>
      <p:ext uri="{BB962C8B-B14F-4D97-AF65-F5344CB8AC3E}">
        <p14:creationId xmlns:p14="http://schemas.microsoft.com/office/powerpoint/2010/main" val="39606067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衡量指标</a:t>
            </a:r>
            <a:r>
              <a:rPr lang="en-US" altLang="zh-CN" sz="1700" b="1" dirty="0">
                <a:solidFill>
                  <a:srgbClr val="1B4367"/>
                </a:solidFill>
                <a:cs typeface="+mn-ea"/>
                <a:sym typeface="+mn-lt"/>
              </a:rPr>
              <a:t>1</a:t>
            </a:r>
            <a:endParaRPr lang="zh-CN" altLang="en-US" sz="1700" b="1" dirty="0">
              <a:solidFill>
                <a:srgbClr val="1B4367"/>
              </a:solidFill>
              <a:cs typeface="+mn-ea"/>
              <a:sym typeface="+mn-lt"/>
            </a:endParaRP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30496" y="1808427"/>
            <a:ext cx="3037510" cy="2677656"/>
          </a:xfrm>
          <a:prstGeom prst="rect">
            <a:avLst/>
          </a:prstGeom>
        </p:spPr>
        <p:txBody>
          <a:bodyPr wrap="square">
            <a:spAutoFit/>
          </a:bodyPr>
          <a:lstStyle/>
          <a:p>
            <a:r>
              <a:rPr lang="zh-CN" altLang="en-US" dirty="0">
                <a:latin typeface="+mn-ea"/>
              </a:rPr>
              <a:t>所有的预测正确（正类负类）的占总的比重。</a:t>
            </a:r>
            <a:endParaRPr lang="en-US" altLang="zh-CN" dirty="0">
              <a:latin typeface="+mn-ea"/>
            </a:endParaRPr>
          </a:p>
          <a:p>
            <a:r>
              <a:rPr lang="zh-CN" altLang="en-US" dirty="0">
                <a:latin typeface="+mn-ea"/>
              </a:rPr>
              <a:t>准确率是我们最常见的评价指标，而且很容易理解，就是被分对的样本数除以所有的样本数，通常来说，正确率越高，分类器越好。 </a:t>
            </a:r>
            <a:br>
              <a:rPr lang="zh-CN" altLang="en-US" dirty="0">
                <a:latin typeface="+mn-ea"/>
              </a:rPr>
            </a:br>
            <a:r>
              <a:rPr lang="zh-CN" altLang="en-US" dirty="0">
                <a:latin typeface="+mn-ea"/>
              </a:rPr>
              <a:t>准确率确实是一个很好很直观的评价指标，但是有时候准确率高并不能代表一个算法就好。</a:t>
            </a:r>
            <a:br>
              <a:rPr lang="zh-CN" altLang="en-US" dirty="0"/>
            </a:br>
            <a:endParaRPr lang="en-US" altLang="zh-CN" dirty="0">
              <a:latin typeface="STSong" panose="02010600040101010101" pitchFamily="2" charset="-122"/>
              <a:ea typeface="STSong" panose="02010600040101010101" pitchFamily="2" charset="-122"/>
            </a:endParaRPr>
          </a:p>
          <a:p>
            <a:endParaRPr lang="en-US" altLang="zh-CN" dirty="0">
              <a:latin typeface="STSong" panose="02010600040101010101" pitchFamily="2" charset="-122"/>
              <a:ea typeface="STSong" panose="02010600040101010101" pitchFamily="2" charset="-122"/>
            </a:endParaRPr>
          </a:p>
          <a:p>
            <a:endParaRPr lang="zh-CN" altLang="en-US" dirty="0"/>
          </a:p>
        </p:txBody>
      </p:sp>
      <p:sp>
        <p:nvSpPr>
          <p:cNvPr id="21" name="任意多边形 14"/>
          <p:cNvSpPr/>
          <p:nvPr/>
        </p:nvSpPr>
        <p:spPr bwMode="auto">
          <a:xfrm>
            <a:off x="1644823" y="1095950"/>
            <a:ext cx="2058522" cy="476272"/>
          </a:xfrm>
          <a:prstGeom prst="roundRect">
            <a:avLst/>
          </a:prstGeom>
          <a:solidFill>
            <a:srgbClr val="1B4367"/>
          </a:solidFill>
          <a:ln w="9525">
            <a:solidFill>
              <a:schemeClr val="tx1">
                <a:lumMod val="75000"/>
                <a:lumOff val="25000"/>
              </a:schemeClr>
            </a:solidFill>
            <a:miter lim="800000"/>
          </a:ln>
        </p:spPr>
        <p:txBody>
          <a:bodyPr lIns="481462" tIns="239269" rIns="478992" bIns="239269" anchor="ctr"/>
          <a:lstStyle/>
          <a:p>
            <a:pPr marL="0" lvl="1" defTabSz="633095" eaLnBrk="1" hangingPunct="1">
              <a:lnSpc>
                <a:spcPct val="90000"/>
              </a:lnSpc>
              <a:spcAft>
                <a:spcPct val="15000"/>
              </a:spcAft>
            </a:pPr>
            <a:r>
              <a:rPr lang="en-US" altLang="zh-CN" sz="1400" dirty="0">
                <a:solidFill>
                  <a:schemeClr val="bg1"/>
                </a:solidFill>
                <a:latin typeface="微软雅黑" panose="020B0503020204020204" pitchFamily="34" charset="-122"/>
                <a:ea typeface="微软雅黑" panose="020B0503020204020204" pitchFamily="34" charset="-122"/>
              </a:rPr>
              <a:t>Accuracy</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8EF0909D-640D-4CBA-93CE-AAA9AA483BFB}"/>
              </a:ext>
            </a:extLst>
          </p:cNvPr>
          <p:cNvGrpSpPr/>
          <p:nvPr/>
        </p:nvGrpSpPr>
        <p:grpSpPr>
          <a:xfrm>
            <a:off x="930496" y="1095950"/>
            <a:ext cx="471097" cy="476272"/>
            <a:chOff x="4440068" y="3016787"/>
            <a:chExt cx="602227" cy="602227"/>
          </a:xfrm>
          <a:solidFill>
            <a:schemeClr val="bg1"/>
          </a:solidFill>
        </p:grpSpPr>
        <p:sp>
          <p:nvSpPr>
            <p:cNvPr id="23" name="泪滴形 22">
              <a:extLst>
                <a:ext uri="{FF2B5EF4-FFF2-40B4-BE49-F238E27FC236}">
                  <a16:creationId xmlns:a16="http://schemas.microsoft.com/office/drawing/2014/main" id="{C15F5535-E222-4DFD-A38B-A5E09468BC8F}"/>
                </a:ext>
              </a:extLst>
            </p:cNvPr>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0505DE9D-3B27-4CF8-BEF2-988142321691}"/>
                </a:ext>
              </a:extLst>
            </p:cNvPr>
            <p:cNvGrpSpPr/>
            <p:nvPr/>
          </p:nvGrpSpPr>
          <p:grpSpPr>
            <a:xfrm>
              <a:off x="4571197" y="3149450"/>
              <a:ext cx="339968" cy="336901"/>
              <a:chOff x="4735830" y="4453890"/>
              <a:chExt cx="176213" cy="174625"/>
            </a:xfrm>
            <a:grpFill/>
          </p:grpSpPr>
          <p:sp>
            <p:nvSpPr>
              <p:cNvPr id="25" name="Oval 42">
                <a:extLst>
                  <a:ext uri="{FF2B5EF4-FFF2-40B4-BE49-F238E27FC236}">
                    <a16:creationId xmlns:a16="http://schemas.microsoft.com/office/drawing/2014/main" id="{A6B18F54-9162-431E-BCDB-8227C66FB738}"/>
                  </a:ext>
                </a:extLst>
              </p:cNvPr>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26" name="Oval 43">
                <a:extLst>
                  <a:ext uri="{FF2B5EF4-FFF2-40B4-BE49-F238E27FC236}">
                    <a16:creationId xmlns:a16="http://schemas.microsoft.com/office/drawing/2014/main" id="{2A37E1CD-A377-43F3-BC6B-C8A6444D77E7}"/>
                  </a:ext>
                </a:extLst>
              </p:cNvPr>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27" name="Oval 44">
                <a:extLst>
                  <a:ext uri="{FF2B5EF4-FFF2-40B4-BE49-F238E27FC236}">
                    <a16:creationId xmlns:a16="http://schemas.microsoft.com/office/drawing/2014/main" id="{2069A64A-248A-405A-9436-DF4E106A8BBE}"/>
                  </a:ext>
                </a:extLst>
              </p:cNvPr>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28" name="Oval 45">
                <a:extLst>
                  <a:ext uri="{FF2B5EF4-FFF2-40B4-BE49-F238E27FC236}">
                    <a16:creationId xmlns:a16="http://schemas.microsoft.com/office/drawing/2014/main" id="{14D59453-891C-47EF-8005-3953F6ADB739}"/>
                  </a:ext>
                </a:extLst>
              </p:cNvPr>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mc:AlternateContent xmlns:mc="http://schemas.openxmlformats.org/markup-compatibility/2006" xmlns:a14="http://schemas.microsoft.com/office/drawing/2010/main">
        <mc:Choice Requires="a14">
          <p:sp>
            <p:nvSpPr>
              <p:cNvPr id="7" name="矩形 6"/>
              <p:cNvSpPr/>
              <p:nvPr/>
            </p:nvSpPr>
            <p:spPr>
              <a:xfrm>
                <a:off x="1166045" y="4154171"/>
                <a:ext cx="2075696" cy="398186"/>
              </a:xfrm>
              <a:prstGeom prst="rect">
                <a:avLst/>
              </a:prstGeom>
            </p:spPr>
            <p:txBody>
              <a:bodyPr wrap="none">
                <a:spAutoFit/>
              </a:bodyPr>
              <a:lstStyle/>
              <a:p>
                <a:r>
                  <a:rPr lang="en-US" altLang="zh-CN" dirty="0"/>
                  <a:t>Accuracy=</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𝑇𝑃</m:t>
                        </m:r>
                        <m:r>
                          <a:rPr lang="en-US" altLang="zh-CN" i="1">
                            <a:latin typeface="Cambria Math"/>
                          </a:rPr>
                          <m:t>+</m:t>
                        </m:r>
                        <m:r>
                          <a:rPr lang="en-US" altLang="zh-CN" i="1">
                            <a:latin typeface="Cambria Math"/>
                          </a:rPr>
                          <m:t>𝑇𝑁</m:t>
                        </m:r>
                      </m:num>
                      <m:den>
                        <m:r>
                          <a:rPr lang="en-US" altLang="zh-CN" i="1">
                            <a:latin typeface="Cambria Math"/>
                          </a:rPr>
                          <m:t>𝑇𝑃</m:t>
                        </m:r>
                        <m:r>
                          <a:rPr lang="en-US" altLang="zh-CN" i="1">
                            <a:latin typeface="Cambria Math"/>
                          </a:rPr>
                          <m:t>+</m:t>
                        </m:r>
                        <m:r>
                          <a:rPr lang="en-US" altLang="zh-CN" i="1">
                            <a:latin typeface="Cambria Math"/>
                          </a:rPr>
                          <m:t>𝑇𝑁</m:t>
                        </m:r>
                        <m:r>
                          <a:rPr lang="en-US" altLang="zh-CN" i="1">
                            <a:latin typeface="Cambria Math"/>
                          </a:rPr>
                          <m:t>+</m:t>
                        </m:r>
                        <m:r>
                          <a:rPr lang="en-US" altLang="zh-CN" i="1">
                            <a:latin typeface="Cambria Math"/>
                          </a:rPr>
                          <m:t>𝐹𝑃</m:t>
                        </m:r>
                        <m:r>
                          <a:rPr lang="en-US" altLang="zh-CN" i="1">
                            <a:latin typeface="Cambria Math"/>
                          </a:rPr>
                          <m:t>+</m:t>
                        </m:r>
                        <m:r>
                          <a:rPr lang="en-US" altLang="zh-CN" i="1">
                            <a:latin typeface="Cambria Math"/>
                          </a:rPr>
                          <m:t>𝐹𝑁</m:t>
                        </m:r>
                      </m:den>
                    </m:f>
                  </m:oMath>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166045" y="4154171"/>
                <a:ext cx="2075696" cy="398186"/>
              </a:xfrm>
              <a:prstGeom prst="rect">
                <a:avLst/>
              </a:prstGeom>
              <a:blipFill rotWithShape="1">
                <a:blip r:embed="rId3"/>
                <a:stretch>
                  <a:fillRect l="-587" b="-1515"/>
                </a:stretch>
              </a:blipFill>
            </p:spPr>
            <p:txBody>
              <a:bodyPr/>
              <a:lstStyle/>
              <a:p>
                <a:r>
                  <a:rPr lang="zh-CN" altLang="en-US">
                    <a:noFill/>
                  </a:rPr>
                  <a:t> </a:t>
                </a:r>
              </a:p>
            </p:txBody>
          </p:sp>
        </mc:Fallback>
      </mc:AlternateContent>
      <p:sp>
        <p:nvSpPr>
          <p:cNvPr id="16" name="矩形 15"/>
          <p:cNvSpPr/>
          <p:nvPr/>
        </p:nvSpPr>
        <p:spPr>
          <a:xfrm>
            <a:off x="4803289" y="1766360"/>
            <a:ext cx="2866913" cy="2246769"/>
          </a:xfrm>
          <a:prstGeom prst="rect">
            <a:avLst/>
          </a:prstGeom>
        </p:spPr>
        <p:txBody>
          <a:bodyPr wrap="square">
            <a:spAutoFit/>
          </a:bodyPr>
          <a:lstStyle/>
          <a:p>
            <a:r>
              <a:rPr lang="zh-CN" altLang="en-US" b="1" dirty="0">
                <a:latin typeface="+mn-ea"/>
              </a:rPr>
              <a:t>在正负样本不平衡的情况下，准确率这个评价指标有很大的缺陷</a:t>
            </a:r>
            <a:r>
              <a:rPr lang="zh-CN" altLang="en-US" dirty="0">
                <a:latin typeface="+mn-ea"/>
              </a:rPr>
              <a:t>。比如在互联网广告里面，点击的数量是很少的，一般只有千分之几，如果用</a:t>
            </a:r>
            <a:r>
              <a:rPr lang="en-US" altLang="zh-CN" dirty="0" err="1">
                <a:latin typeface="+mn-ea"/>
              </a:rPr>
              <a:t>acc</a:t>
            </a:r>
            <a:r>
              <a:rPr lang="zh-CN" altLang="en-US" dirty="0">
                <a:latin typeface="+mn-ea"/>
              </a:rPr>
              <a:t>，即使全部预测成负类（不点击）</a:t>
            </a:r>
            <a:r>
              <a:rPr lang="en-US" altLang="zh-CN" dirty="0" err="1">
                <a:latin typeface="+mn-ea"/>
              </a:rPr>
              <a:t>acc</a:t>
            </a:r>
            <a:r>
              <a:rPr lang="zh-CN" altLang="en-US" dirty="0">
                <a:latin typeface="+mn-ea"/>
              </a:rPr>
              <a:t>也有 </a:t>
            </a:r>
            <a:r>
              <a:rPr lang="en-US" altLang="zh-CN" dirty="0">
                <a:latin typeface="+mn-ea"/>
              </a:rPr>
              <a:t>99% </a:t>
            </a:r>
            <a:r>
              <a:rPr lang="zh-CN" altLang="en-US" dirty="0">
                <a:latin typeface="+mn-ea"/>
              </a:rPr>
              <a:t>以上，没有意义。因此，单纯靠准确率来评价一个算法模型是不够科学全面的</a:t>
            </a:r>
            <a:r>
              <a:rPr lang="zh-CN" altLang="en-US" dirty="0">
                <a:latin typeface="STSong" panose="02010600040101010101" pitchFamily="2" charset="-122"/>
                <a:ea typeface="STSong" panose="02010600040101010101" pitchFamily="2" charset="-122"/>
              </a:rPr>
              <a:t>。</a:t>
            </a:r>
            <a:br>
              <a:rPr lang="zh-CN" altLang="en-US" dirty="0"/>
            </a:br>
            <a:endParaRPr lang="zh-CN" altLang="en-US" dirty="0"/>
          </a:p>
        </p:txBody>
      </p:sp>
    </p:spTree>
    <p:extLst>
      <p:ext uri="{BB962C8B-B14F-4D97-AF65-F5344CB8AC3E}">
        <p14:creationId xmlns:p14="http://schemas.microsoft.com/office/powerpoint/2010/main" val="255702333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717" y="276194"/>
            <a:ext cx="2467386" cy="2467386"/>
          </a:xfrm>
          <a:prstGeom prst="rect">
            <a:avLst/>
          </a:prstGeom>
        </p:spPr>
      </p:pic>
      <p:grpSp>
        <p:nvGrpSpPr>
          <p:cNvPr id="3" name="组合 2">
            <a:extLst>
              <a:ext uri="{FF2B5EF4-FFF2-40B4-BE49-F238E27FC236}">
                <a16:creationId xmlns:a16="http://schemas.microsoft.com/office/drawing/2014/main" id="{8EF0909D-640D-4CBA-93CE-AAA9AA483BFB}"/>
              </a:ext>
            </a:extLst>
          </p:cNvPr>
          <p:cNvGrpSpPr/>
          <p:nvPr/>
        </p:nvGrpSpPr>
        <p:grpSpPr>
          <a:xfrm>
            <a:off x="623065" y="988963"/>
            <a:ext cx="471097" cy="476272"/>
            <a:chOff x="4440068" y="3016787"/>
            <a:chExt cx="602227" cy="602227"/>
          </a:xfrm>
          <a:solidFill>
            <a:schemeClr val="bg1"/>
          </a:solidFill>
        </p:grpSpPr>
        <p:sp>
          <p:nvSpPr>
            <p:cNvPr id="4" name="泪滴形 3">
              <a:extLst>
                <a:ext uri="{FF2B5EF4-FFF2-40B4-BE49-F238E27FC236}">
                  <a16:creationId xmlns:a16="http://schemas.microsoft.com/office/drawing/2014/main" id="{C15F5535-E222-4DFD-A38B-A5E09468BC8F}"/>
                </a:ext>
              </a:extLst>
            </p:cNvPr>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0505DE9D-3B27-4CF8-BEF2-988142321691}"/>
                </a:ext>
              </a:extLst>
            </p:cNvPr>
            <p:cNvGrpSpPr/>
            <p:nvPr/>
          </p:nvGrpSpPr>
          <p:grpSpPr>
            <a:xfrm>
              <a:off x="4571197" y="3149450"/>
              <a:ext cx="339968" cy="336901"/>
              <a:chOff x="4735830" y="4453890"/>
              <a:chExt cx="176213" cy="174625"/>
            </a:xfrm>
            <a:grpFill/>
          </p:grpSpPr>
          <p:sp>
            <p:nvSpPr>
              <p:cNvPr id="6" name="Oval 42">
                <a:extLst>
                  <a:ext uri="{FF2B5EF4-FFF2-40B4-BE49-F238E27FC236}">
                    <a16:creationId xmlns:a16="http://schemas.microsoft.com/office/drawing/2014/main" id="{A6B18F54-9162-431E-BCDB-8227C66FB738}"/>
                  </a:ext>
                </a:extLst>
              </p:cNvPr>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7" name="Oval 43">
                <a:extLst>
                  <a:ext uri="{FF2B5EF4-FFF2-40B4-BE49-F238E27FC236}">
                    <a16:creationId xmlns:a16="http://schemas.microsoft.com/office/drawing/2014/main" id="{2A37E1CD-A377-43F3-BC6B-C8A6444D77E7}"/>
                  </a:ext>
                </a:extLst>
              </p:cNvPr>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8" name="Oval 44">
                <a:extLst>
                  <a:ext uri="{FF2B5EF4-FFF2-40B4-BE49-F238E27FC236}">
                    <a16:creationId xmlns:a16="http://schemas.microsoft.com/office/drawing/2014/main" id="{2069A64A-248A-405A-9436-DF4E106A8BBE}"/>
                  </a:ext>
                </a:extLst>
              </p:cNvPr>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9" name="Oval 45">
                <a:extLst>
                  <a:ext uri="{FF2B5EF4-FFF2-40B4-BE49-F238E27FC236}">
                    <a16:creationId xmlns:a16="http://schemas.microsoft.com/office/drawing/2014/main" id="{14D59453-891C-47EF-8005-3953F6ADB739}"/>
                  </a:ext>
                </a:extLst>
              </p:cNvPr>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p:sp>
        <p:nvSpPr>
          <p:cNvPr id="10" name="任意多边形 14"/>
          <p:cNvSpPr/>
          <p:nvPr/>
        </p:nvSpPr>
        <p:spPr bwMode="auto">
          <a:xfrm>
            <a:off x="1382897" y="984415"/>
            <a:ext cx="1540213" cy="497310"/>
          </a:xfrm>
          <a:prstGeom prst="roundRect">
            <a:avLst/>
          </a:prstGeom>
          <a:solidFill>
            <a:srgbClr val="1B4367"/>
          </a:solidFill>
          <a:ln w="9525">
            <a:solidFill>
              <a:schemeClr val="tx1">
                <a:lumMod val="75000"/>
                <a:lumOff val="25000"/>
              </a:schemeClr>
            </a:solidFill>
            <a:miter lim="800000"/>
          </a:ln>
        </p:spPr>
        <p:txBody>
          <a:bodyPr lIns="481462" tIns="239269" rIns="478992" bIns="239269" anchor="ctr"/>
          <a:lstStyle/>
          <a:p>
            <a:pPr marL="0" lvl="1" defTabSz="633095" eaLnBrk="1" hangingPunct="1">
              <a:lnSpc>
                <a:spcPct val="90000"/>
              </a:lnSpc>
              <a:spcAft>
                <a:spcPct val="15000"/>
              </a:spcAft>
            </a:pPr>
            <a:r>
              <a:rPr lang="en-US" altLang="zh-CN" dirty="0">
                <a:solidFill>
                  <a:schemeClr val="bg1"/>
                </a:solidFill>
                <a:latin typeface="微软雅黑" panose="020B0503020204020204" pitchFamily="34" charset="-122"/>
                <a:ea typeface="微软雅黑" panose="020B0503020204020204" pitchFamily="34" charset="-122"/>
              </a:rPr>
              <a:t>AUC</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664337" y="276194"/>
            <a:ext cx="1191352" cy="353943"/>
          </a:xfrm>
          <a:prstGeom prst="rect">
            <a:avLst/>
          </a:prstGeom>
        </p:spPr>
        <p:txBody>
          <a:bodyPr wrap="none">
            <a:spAutoFit/>
          </a:bodyPr>
          <a:lstStyle/>
          <a:p>
            <a:pPr lvl="0"/>
            <a:r>
              <a:rPr lang="zh-CN" altLang="en-US" sz="1700" b="1" dirty="0">
                <a:solidFill>
                  <a:srgbClr val="1B4367"/>
                </a:solidFill>
                <a:cs typeface="+mn-ea"/>
                <a:sym typeface="+mn-lt"/>
              </a:rPr>
              <a:t>衡量指标</a:t>
            </a:r>
            <a:r>
              <a:rPr lang="en-US" altLang="zh-CN" sz="1700" b="1" dirty="0">
                <a:solidFill>
                  <a:srgbClr val="1B4367"/>
                </a:solidFill>
                <a:cs typeface="+mn-ea"/>
                <a:sym typeface="+mn-lt"/>
              </a:rPr>
              <a:t>2</a:t>
            </a:r>
            <a:endParaRPr lang="zh-CN" altLang="en-US" sz="1700" b="1" dirty="0">
              <a:solidFill>
                <a:srgbClr val="1B4367"/>
              </a:solidFill>
              <a:cs typeface="+mn-ea"/>
              <a:sym typeface="+mn-lt"/>
            </a:endParaRPr>
          </a:p>
        </p:txBody>
      </p:sp>
      <p:cxnSp>
        <p:nvCxnSpPr>
          <p:cNvPr id="13" name="直接连接符 12"/>
          <p:cNvCxnSpPr/>
          <p:nvPr/>
        </p:nvCxnSpPr>
        <p:spPr>
          <a:xfrm>
            <a:off x="774547" y="63013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23065" y="1819513"/>
            <a:ext cx="3617207" cy="3323987"/>
          </a:xfrm>
          <a:prstGeom prst="rect">
            <a:avLst/>
          </a:prstGeom>
        </p:spPr>
        <p:txBody>
          <a:bodyPr wrap="square">
            <a:spAutoFit/>
          </a:bodyPr>
          <a:lstStyle/>
          <a:p>
            <a:r>
              <a:rPr lang="en-US" altLang="zh-CN" dirty="0">
                <a:latin typeface="STSong" panose="02010600040101010101" pitchFamily="2" charset="-122"/>
                <a:ea typeface="STSong" panose="02010600040101010101" pitchFamily="2" charset="-122"/>
              </a:rPr>
              <a:t>AUC (Area Under Curve) </a:t>
            </a:r>
            <a:r>
              <a:rPr lang="zh-CN" altLang="en-US" dirty="0">
                <a:latin typeface="STSong" panose="02010600040101010101" pitchFamily="2" charset="-122"/>
                <a:ea typeface="STSong" panose="02010600040101010101" pitchFamily="2" charset="-122"/>
              </a:rPr>
              <a:t>被定义为</a:t>
            </a:r>
            <a:r>
              <a:rPr lang="en-US" altLang="zh-CN" dirty="0">
                <a:latin typeface="STSong" panose="02010600040101010101" pitchFamily="2" charset="-122"/>
                <a:ea typeface="STSong" panose="02010600040101010101" pitchFamily="2" charset="-122"/>
              </a:rPr>
              <a:t>ROC</a:t>
            </a:r>
            <a:r>
              <a:rPr lang="zh-CN" altLang="en-US" dirty="0">
                <a:latin typeface="STSong" panose="02010600040101010101" pitchFamily="2" charset="-122"/>
                <a:ea typeface="STSong" panose="02010600040101010101" pitchFamily="2" charset="-122"/>
              </a:rPr>
              <a:t>曲线下的面积，显然这个面积的数值不会大于</a:t>
            </a:r>
            <a:r>
              <a:rPr lang="en-US" altLang="zh-CN" dirty="0">
                <a:latin typeface="STSong" panose="02010600040101010101" pitchFamily="2" charset="-122"/>
                <a:ea typeface="STSong" panose="02010600040101010101" pitchFamily="2" charset="-122"/>
              </a:rPr>
              <a:t>1</a:t>
            </a:r>
            <a:r>
              <a:rPr lang="zh-CN" altLang="en-US" dirty="0">
                <a:latin typeface="STSong" panose="02010600040101010101" pitchFamily="2" charset="-122"/>
                <a:ea typeface="STSong" panose="02010600040101010101" pitchFamily="2" charset="-122"/>
              </a:rPr>
              <a:t>。又由于</a:t>
            </a:r>
            <a:r>
              <a:rPr lang="en-US" altLang="zh-CN" dirty="0">
                <a:latin typeface="STSong" panose="02010600040101010101" pitchFamily="2" charset="-122"/>
                <a:ea typeface="STSong" panose="02010600040101010101" pitchFamily="2" charset="-122"/>
              </a:rPr>
              <a:t>ROC</a:t>
            </a:r>
            <a:r>
              <a:rPr lang="zh-CN" altLang="en-US" dirty="0">
                <a:latin typeface="STSong" panose="02010600040101010101" pitchFamily="2" charset="-122"/>
                <a:ea typeface="STSong" panose="02010600040101010101" pitchFamily="2" charset="-122"/>
              </a:rPr>
              <a:t>曲线一般都处于 </a:t>
            </a:r>
            <a:r>
              <a:rPr lang="en-US" altLang="zh-CN" dirty="0">
                <a:latin typeface="STSong" panose="02010600040101010101" pitchFamily="2" charset="-122"/>
                <a:ea typeface="STSong" panose="02010600040101010101" pitchFamily="2" charset="-122"/>
              </a:rPr>
              <a:t>y=x </a:t>
            </a:r>
            <a:r>
              <a:rPr lang="zh-CN" altLang="en-US" dirty="0">
                <a:latin typeface="STSong" panose="02010600040101010101" pitchFamily="2" charset="-122"/>
                <a:ea typeface="STSong" panose="02010600040101010101" pitchFamily="2" charset="-122"/>
              </a:rPr>
              <a:t>这条直线的上方，所以</a:t>
            </a:r>
            <a:r>
              <a:rPr lang="en-US" altLang="zh-CN" dirty="0">
                <a:latin typeface="STSong" panose="02010600040101010101" pitchFamily="2" charset="-122"/>
                <a:ea typeface="STSong" panose="02010600040101010101" pitchFamily="2" charset="-122"/>
              </a:rPr>
              <a:t>AUC</a:t>
            </a:r>
            <a:r>
              <a:rPr lang="zh-CN" altLang="en-US" dirty="0">
                <a:latin typeface="STSong" panose="02010600040101010101" pitchFamily="2" charset="-122"/>
                <a:ea typeface="STSong" panose="02010600040101010101" pitchFamily="2" charset="-122"/>
              </a:rPr>
              <a:t>的取值范围一般在</a:t>
            </a:r>
            <a:r>
              <a:rPr lang="en-US" altLang="zh-CN" dirty="0">
                <a:latin typeface="STSong" panose="02010600040101010101" pitchFamily="2" charset="-122"/>
                <a:ea typeface="STSong" panose="02010600040101010101" pitchFamily="2" charset="-122"/>
              </a:rPr>
              <a:t>0.5</a:t>
            </a:r>
            <a:r>
              <a:rPr lang="zh-CN" altLang="en-US" dirty="0">
                <a:latin typeface="STSong" panose="02010600040101010101" pitchFamily="2" charset="-122"/>
                <a:ea typeface="STSong" panose="02010600040101010101" pitchFamily="2" charset="-122"/>
              </a:rPr>
              <a:t>和</a:t>
            </a:r>
            <a:r>
              <a:rPr lang="en-US" altLang="zh-CN" dirty="0">
                <a:latin typeface="STSong" panose="02010600040101010101" pitchFamily="2" charset="-122"/>
                <a:ea typeface="STSong" panose="02010600040101010101" pitchFamily="2" charset="-122"/>
              </a:rPr>
              <a:t>1</a:t>
            </a:r>
            <a:r>
              <a:rPr lang="zh-CN" altLang="en-US" dirty="0">
                <a:latin typeface="STSong" panose="02010600040101010101" pitchFamily="2" charset="-122"/>
                <a:ea typeface="STSong" panose="02010600040101010101" pitchFamily="2" charset="-122"/>
              </a:rPr>
              <a:t>之间。使用</a:t>
            </a:r>
            <a:r>
              <a:rPr lang="en-US" altLang="zh-CN" dirty="0">
                <a:latin typeface="STSong" panose="02010600040101010101" pitchFamily="2" charset="-122"/>
                <a:ea typeface="STSong" panose="02010600040101010101" pitchFamily="2" charset="-122"/>
              </a:rPr>
              <a:t>AUC</a:t>
            </a:r>
            <a:r>
              <a:rPr lang="zh-CN" altLang="en-US" dirty="0">
                <a:latin typeface="STSong" panose="02010600040101010101" pitchFamily="2" charset="-122"/>
                <a:ea typeface="STSong" panose="02010600040101010101" pitchFamily="2" charset="-122"/>
              </a:rPr>
              <a:t>值作为评价标准是因为很多时候</a:t>
            </a:r>
            <a:r>
              <a:rPr lang="en-US" altLang="zh-CN" dirty="0">
                <a:latin typeface="STSong" panose="02010600040101010101" pitchFamily="2" charset="-122"/>
                <a:ea typeface="STSong" panose="02010600040101010101" pitchFamily="2" charset="-122"/>
              </a:rPr>
              <a:t>ROC</a:t>
            </a:r>
            <a:r>
              <a:rPr lang="zh-CN" altLang="en-US" dirty="0">
                <a:latin typeface="STSong" panose="02010600040101010101" pitchFamily="2" charset="-122"/>
                <a:ea typeface="STSong" panose="02010600040101010101" pitchFamily="2" charset="-122"/>
              </a:rPr>
              <a:t>曲线并不能清晰的说明哪个分类器的效果更好，而作为一个数值，对应</a:t>
            </a:r>
            <a:r>
              <a:rPr lang="en-US" altLang="zh-CN" dirty="0">
                <a:latin typeface="STSong" panose="02010600040101010101" pitchFamily="2" charset="-122"/>
                <a:ea typeface="STSong" panose="02010600040101010101" pitchFamily="2" charset="-122"/>
              </a:rPr>
              <a:t>AUC</a:t>
            </a:r>
            <a:r>
              <a:rPr lang="zh-CN" altLang="en-US" dirty="0">
                <a:latin typeface="STSong" panose="02010600040101010101" pitchFamily="2" charset="-122"/>
                <a:ea typeface="STSong" panose="02010600040101010101" pitchFamily="2" charset="-122"/>
              </a:rPr>
              <a:t>更大的分类器效果更好。</a:t>
            </a:r>
            <a:endParaRPr lang="en-US" altLang="zh-CN" dirty="0">
              <a:latin typeface="STSong" panose="02010600040101010101" pitchFamily="2" charset="-122"/>
              <a:ea typeface="STSong" panose="02010600040101010101" pitchFamily="2" charset="-122"/>
            </a:endParaRPr>
          </a:p>
          <a:p>
            <a:endParaRPr lang="en-US" altLang="zh-CN" dirty="0">
              <a:latin typeface="STSong" panose="02010600040101010101" pitchFamily="2" charset="-122"/>
              <a:ea typeface="STSong" panose="02010600040101010101" pitchFamily="2" charset="-122"/>
            </a:endParaRPr>
          </a:p>
          <a:p>
            <a:r>
              <a:rPr lang="zh-CN" altLang="en-US" dirty="0">
                <a:latin typeface="STSong" panose="02010600040101010101" pitchFamily="2" charset="-122"/>
                <a:ea typeface="STSong" panose="02010600040101010101" pitchFamily="2" charset="-122"/>
              </a:rPr>
              <a:t>简单来说，</a:t>
            </a:r>
            <a:r>
              <a:rPr lang="en-US" altLang="zh-CN" dirty="0">
                <a:latin typeface="STSong" panose="02010600040101010101" pitchFamily="2" charset="-122"/>
                <a:ea typeface="STSong" panose="02010600040101010101" pitchFamily="2" charset="-122"/>
              </a:rPr>
              <a:t>AUC</a:t>
            </a:r>
            <a:r>
              <a:rPr lang="zh-CN" altLang="en-US" dirty="0">
                <a:latin typeface="STSong" panose="02010600040101010101" pitchFamily="2" charset="-122"/>
                <a:ea typeface="STSong" panose="02010600040101010101" pitchFamily="2" charset="-122"/>
              </a:rPr>
              <a:t>评估的是随机给定一个正样本和一个负样本，</a:t>
            </a:r>
            <a:r>
              <a:rPr lang="zh-CN" altLang="en-US" b="1" dirty="0">
                <a:latin typeface="STSong" panose="02010600040101010101" pitchFamily="2" charset="-122"/>
                <a:ea typeface="STSong" panose="02010600040101010101" pitchFamily="2" charset="-122"/>
              </a:rPr>
              <a:t>模型对正样本的预测概率大于模型对于负样本预测概率的概率</a:t>
            </a:r>
            <a:r>
              <a:rPr lang="zh-CN" altLang="en-US" dirty="0">
                <a:latin typeface="STSong" panose="02010600040101010101" pitchFamily="2" charset="-122"/>
                <a:ea typeface="STSong" panose="02010600040101010101" pitchFamily="2" charset="-122"/>
              </a:rPr>
              <a:t>。</a:t>
            </a:r>
            <a:br>
              <a:rPr lang="zh-CN" altLang="en-US" dirty="0"/>
            </a:br>
            <a:endParaRPr lang="en-US" altLang="zh-CN" dirty="0">
              <a:latin typeface="STSong" panose="02010600040101010101" pitchFamily="2" charset="-122"/>
              <a:ea typeface="STSong" panose="02010600040101010101" pitchFamily="2" charset="-122"/>
            </a:endParaRPr>
          </a:p>
          <a:p>
            <a:endParaRPr lang="en-US" altLang="zh-CN" dirty="0">
              <a:latin typeface="STSong" panose="02010600040101010101" pitchFamily="2" charset="-122"/>
              <a:ea typeface="STSong" panose="02010600040101010101" pitchFamily="2" charset="-122"/>
            </a:endParaRPr>
          </a:p>
          <a:p>
            <a:endParaRPr lang="zh-CN" altLang="en-US" dirty="0"/>
          </a:p>
        </p:txBody>
      </p:sp>
      <p:sp>
        <p:nvSpPr>
          <p:cNvPr id="15" name="矩形 14"/>
          <p:cNvSpPr/>
          <p:nvPr/>
        </p:nvSpPr>
        <p:spPr>
          <a:xfrm>
            <a:off x="4827966" y="2827440"/>
            <a:ext cx="3692969" cy="1815882"/>
          </a:xfrm>
          <a:prstGeom prst="rect">
            <a:avLst/>
          </a:prstGeom>
        </p:spPr>
        <p:txBody>
          <a:bodyPr wrap="square">
            <a:spAutoFit/>
          </a:bodyPr>
          <a:lstStyle/>
          <a:p>
            <a:endParaRPr lang="en-US" altLang="zh-CN" dirty="0">
              <a:latin typeface="STSong" panose="02010600040101010101" pitchFamily="2" charset="-122"/>
              <a:ea typeface="STSong" panose="02010600040101010101" pitchFamily="2" charset="-122"/>
            </a:endParaRPr>
          </a:p>
          <a:p>
            <a:r>
              <a:rPr lang="zh-CN" altLang="en-US" dirty="0">
                <a:latin typeface="STSong" panose="02010600040101010101" pitchFamily="2" charset="-122"/>
                <a:ea typeface="STSong" panose="02010600040101010101" pitchFamily="2" charset="-122"/>
              </a:rPr>
              <a:t>        横坐标：假正类率</a:t>
            </a:r>
            <a:r>
              <a:rPr lang="en-US" altLang="zh-CN" dirty="0">
                <a:latin typeface="STSong" panose="02010600040101010101" pitchFamily="2" charset="-122"/>
                <a:ea typeface="STSong" panose="02010600040101010101" pitchFamily="2" charset="-122"/>
              </a:rPr>
              <a:t>(False positive rate</a:t>
            </a:r>
            <a:r>
              <a:rPr lang="zh-CN" altLang="en-US" dirty="0">
                <a:latin typeface="STSong" panose="02010600040101010101" pitchFamily="2" charset="-122"/>
                <a:ea typeface="STSong" panose="02010600040101010101" pitchFamily="2" charset="-122"/>
              </a:rPr>
              <a:t>，</a:t>
            </a:r>
            <a:r>
              <a:rPr lang="en-US" altLang="zh-CN" dirty="0">
                <a:latin typeface="STSong" panose="02010600040101010101" pitchFamily="2" charset="-122"/>
                <a:ea typeface="STSong" panose="02010600040101010101" pitchFamily="2" charset="-122"/>
              </a:rPr>
              <a:t>FPR)</a:t>
            </a:r>
            <a:r>
              <a:rPr lang="zh-CN" altLang="en-US" dirty="0">
                <a:latin typeface="STSong" panose="02010600040101010101" pitchFamily="2" charset="-122"/>
                <a:ea typeface="STSong" panose="02010600040101010101" pitchFamily="2" charset="-122"/>
              </a:rPr>
              <a:t>，预测为正但实际为负的样本占所有负例样本的比例；</a:t>
            </a:r>
            <a:endParaRPr lang="en-US" altLang="zh-CN" dirty="0">
              <a:latin typeface="STSong" panose="02010600040101010101" pitchFamily="2" charset="-122"/>
              <a:ea typeface="STSong" panose="02010600040101010101" pitchFamily="2" charset="-122"/>
            </a:endParaRPr>
          </a:p>
          <a:p>
            <a:endParaRPr lang="en-US" altLang="zh-CN" dirty="0">
              <a:latin typeface="STSong" panose="02010600040101010101" pitchFamily="2" charset="-122"/>
              <a:ea typeface="STSong" panose="02010600040101010101" pitchFamily="2" charset="-122"/>
            </a:endParaRPr>
          </a:p>
          <a:p>
            <a:r>
              <a:rPr lang="zh-CN" altLang="en-US" dirty="0">
                <a:latin typeface="STSong" panose="02010600040101010101" pitchFamily="2" charset="-122"/>
                <a:ea typeface="STSong" panose="02010600040101010101" pitchFamily="2" charset="-122"/>
              </a:rPr>
              <a:t>        纵坐标：真正类率</a:t>
            </a:r>
            <a:r>
              <a:rPr lang="en-US" altLang="zh-CN" dirty="0">
                <a:latin typeface="STSong" panose="02010600040101010101" pitchFamily="2" charset="-122"/>
                <a:ea typeface="STSong" panose="02010600040101010101" pitchFamily="2" charset="-122"/>
              </a:rPr>
              <a:t>(True positive rate</a:t>
            </a:r>
            <a:r>
              <a:rPr lang="zh-CN" altLang="en-US" dirty="0">
                <a:latin typeface="STSong" panose="02010600040101010101" pitchFamily="2" charset="-122"/>
                <a:ea typeface="STSong" panose="02010600040101010101" pitchFamily="2" charset="-122"/>
              </a:rPr>
              <a:t>，</a:t>
            </a:r>
            <a:r>
              <a:rPr lang="en-US" altLang="zh-CN" dirty="0">
                <a:latin typeface="STSong" panose="02010600040101010101" pitchFamily="2" charset="-122"/>
                <a:ea typeface="STSong" panose="02010600040101010101" pitchFamily="2" charset="-122"/>
              </a:rPr>
              <a:t>TPR)</a:t>
            </a:r>
            <a:r>
              <a:rPr lang="zh-CN" altLang="en-US" dirty="0">
                <a:latin typeface="STSong" panose="02010600040101010101" pitchFamily="2" charset="-122"/>
                <a:ea typeface="STSong" panose="02010600040101010101" pitchFamily="2" charset="-122"/>
              </a:rPr>
              <a:t>，预测为正且实际为正的样本占所有正例样本的比例。</a:t>
            </a:r>
            <a:endParaRPr lang="en-US" altLang="zh-CN" dirty="0">
              <a:latin typeface="STSong" panose="02010600040101010101" pitchFamily="2" charset="-122"/>
              <a:ea typeface="STSong" panose="02010600040101010101" pitchFamily="2" charset="-122"/>
            </a:endParaRPr>
          </a:p>
        </p:txBody>
      </p:sp>
    </p:spTree>
    <p:extLst>
      <p:ext uri="{BB962C8B-B14F-4D97-AF65-F5344CB8AC3E}">
        <p14:creationId xmlns:p14="http://schemas.microsoft.com/office/powerpoint/2010/main" val="274048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数据集处理</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3058595D-7DD3-49EF-9980-5F5E2D0A498C}"/>
              </a:ext>
            </a:extLst>
          </p:cNvPr>
          <p:cNvPicPr>
            <a:picLocks noChangeAspect="1"/>
          </p:cNvPicPr>
          <p:nvPr/>
        </p:nvPicPr>
        <p:blipFill rotWithShape="1">
          <a:blip r:embed="rId3"/>
          <a:srcRect r="6665"/>
          <a:stretch/>
        </p:blipFill>
        <p:spPr>
          <a:xfrm>
            <a:off x="421839" y="3460938"/>
            <a:ext cx="8300322" cy="935482"/>
          </a:xfrm>
          <a:prstGeom prst="rect">
            <a:avLst/>
          </a:prstGeom>
        </p:spPr>
      </p:pic>
      <p:sp>
        <p:nvSpPr>
          <p:cNvPr id="4" name="矩形 3">
            <a:extLst>
              <a:ext uri="{FF2B5EF4-FFF2-40B4-BE49-F238E27FC236}">
                <a16:creationId xmlns:a16="http://schemas.microsoft.com/office/drawing/2014/main" id="{4109F2CA-9DAD-476B-BF96-FB0C2BC8F31D}"/>
              </a:ext>
            </a:extLst>
          </p:cNvPr>
          <p:cNvSpPr/>
          <p:nvPr/>
        </p:nvSpPr>
        <p:spPr>
          <a:xfrm>
            <a:off x="5837524" y="3852347"/>
            <a:ext cx="1335882" cy="44291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6">
            <a:extLst>
              <a:ext uri="{FF2B5EF4-FFF2-40B4-BE49-F238E27FC236}">
                <a16:creationId xmlns:a16="http://schemas.microsoft.com/office/drawing/2014/main" id="{6D2910F7-C7DE-4D3D-B09B-D36455EE6143}"/>
              </a:ext>
            </a:extLst>
          </p:cNvPr>
          <p:cNvSpPr txBox="1"/>
          <p:nvPr/>
        </p:nvSpPr>
        <p:spPr>
          <a:xfrm>
            <a:off x="6419406" y="1941342"/>
            <a:ext cx="2258066" cy="31361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a:solidFill>
                  <a:schemeClr val="tx1">
                    <a:lumMod val="75000"/>
                    <a:lumOff val="25000"/>
                  </a:schemeClr>
                </a:solidFill>
                <a:cs typeface="+mn-ea"/>
                <a:sym typeface="+mn-lt"/>
              </a:rPr>
              <a:t>（</a:t>
            </a:r>
            <a:r>
              <a:rPr lang="en-US" altLang="zh-CN" sz="1200" dirty="0" err="1">
                <a:solidFill>
                  <a:schemeClr val="tx1">
                    <a:lumMod val="75000"/>
                    <a:lumOff val="25000"/>
                  </a:schemeClr>
                </a:solidFill>
                <a:cs typeface="+mn-ea"/>
                <a:sym typeface="+mn-lt"/>
              </a:rPr>
              <a:t>Breast_Cancer</a:t>
            </a:r>
            <a:r>
              <a:rPr lang="zh-CN" altLang="en-US" sz="1200" dirty="0">
                <a:solidFill>
                  <a:schemeClr val="tx1">
                    <a:lumMod val="75000"/>
                    <a:lumOff val="25000"/>
                  </a:schemeClr>
                </a:solidFill>
                <a:cs typeface="+mn-ea"/>
                <a:sym typeface="+mn-lt"/>
              </a:rPr>
              <a:t>数据集）</a:t>
            </a:r>
          </a:p>
        </p:txBody>
      </p:sp>
      <p:sp>
        <p:nvSpPr>
          <p:cNvPr id="8" name="文本框 36">
            <a:extLst>
              <a:ext uri="{FF2B5EF4-FFF2-40B4-BE49-F238E27FC236}">
                <a16:creationId xmlns:a16="http://schemas.microsoft.com/office/drawing/2014/main" id="{C6AA591E-B41B-4939-BCC0-B07354E1910D}"/>
              </a:ext>
            </a:extLst>
          </p:cNvPr>
          <p:cNvSpPr txBox="1"/>
          <p:nvPr/>
        </p:nvSpPr>
        <p:spPr>
          <a:xfrm>
            <a:off x="5448417" y="4323397"/>
            <a:ext cx="2258066" cy="31361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a:solidFill>
                  <a:schemeClr val="tx1">
                    <a:lumMod val="75000"/>
                    <a:lumOff val="25000"/>
                  </a:schemeClr>
                </a:solidFill>
                <a:cs typeface="+mn-ea"/>
                <a:sym typeface="+mn-lt"/>
              </a:rPr>
              <a:t>（测试集与训练集划分比例）</a:t>
            </a:r>
          </a:p>
        </p:txBody>
      </p:sp>
      <p:pic>
        <p:nvPicPr>
          <p:cNvPr id="9" name="图片 8">
            <a:extLst>
              <a:ext uri="{FF2B5EF4-FFF2-40B4-BE49-F238E27FC236}">
                <a16:creationId xmlns:a16="http://schemas.microsoft.com/office/drawing/2014/main" id="{095540B5-2438-4300-B7CD-E31B87B7D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386" y="975948"/>
            <a:ext cx="5710020" cy="2244401"/>
          </a:xfrm>
          <a:prstGeom prst="rect">
            <a:avLst/>
          </a:prstGeom>
        </p:spPr>
      </p:pic>
      <p:sp>
        <p:nvSpPr>
          <p:cNvPr id="10" name="矩形 9">
            <a:extLst>
              <a:ext uri="{FF2B5EF4-FFF2-40B4-BE49-F238E27FC236}">
                <a16:creationId xmlns:a16="http://schemas.microsoft.com/office/drawing/2014/main" id="{99A4EA32-69CD-48CF-9093-6EC1829D68E8}"/>
              </a:ext>
            </a:extLst>
          </p:cNvPr>
          <p:cNvSpPr/>
          <p:nvPr/>
        </p:nvSpPr>
        <p:spPr>
          <a:xfrm>
            <a:off x="2432215" y="2435839"/>
            <a:ext cx="1348329" cy="267544"/>
          </a:xfrm>
          <a:prstGeom prst="rect">
            <a:avLst/>
          </a:prstGeom>
          <a:noFill/>
          <a:ln w="222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54390085"/>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F304334-AD99-4FBB-AD0A-51BFBD3A3907}"/>
              </a:ext>
            </a:extLst>
          </p:cNvPr>
          <p:cNvPicPr>
            <a:picLocks noChangeAspect="1"/>
          </p:cNvPicPr>
          <p:nvPr/>
        </p:nvPicPr>
        <p:blipFill>
          <a:blip r:embed="rId3"/>
          <a:stretch>
            <a:fillRect/>
          </a:stretch>
        </p:blipFill>
        <p:spPr>
          <a:xfrm>
            <a:off x="1155606" y="1129545"/>
            <a:ext cx="5695479" cy="2335556"/>
          </a:xfrm>
          <a:prstGeom prst="rect">
            <a:avLst/>
          </a:prstGeom>
        </p:spPr>
      </p:pic>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初始模型拟合</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119718" y="1793461"/>
            <a:ext cx="3822807" cy="1756364"/>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cxnSpLocks/>
          </p:cNvCxnSpPr>
          <p:nvPr/>
        </p:nvCxnSpPr>
        <p:spPr>
          <a:xfrm>
            <a:off x="6388507" y="3273000"/>
            <a:ext cx="0" cy="74728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850623" y="4213741"/>
            <a:ext cx="1850315" cy="307777"/>
          </a:xfrm>
          <a:prstGeom prst="rect">
            <a:avLst/>
          </a:prstGeom>
          <a:noFill/>
        </p:spPr>
        <p:txBody>
          <a:bodyPr wrap="square" rtlCol="0">
            <a:spAutoFit/>
          </a:bodyPr>
          <a:lstStyle/>
          <a:p>
            <a:r>
              <a:rPr lang="zh-CN" altLang="en-US" dirty="0"/>
              <a:t>默认参数值</a:t>
            </a:r>
          </a:p>
        </p:txBody>
      </p:sp>
    </p:spTree>
    <p:extLst>
      <p:ext uri="{BB962C8B-B14F-4D97-AF65-F5344CB8AC3E}">
        <p14:creationId xmlns:p14="http://schemas.microsoft.com/office/powerpoint/2010/main" val="1869831840"/>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FDA570C-11E6-43A0-8260-A7795D59C15A}"/>
              </a:ext>
            </a:extLst>
          </p:cNvPr>
          <p:cNvPicPr>
            <a:picLocks noChangeAspect="1"/>
          </p:cNvPicPr>
          <p:nvPr/>
        </p:nvPicPr>
        <p:blipFill>
          <a:blip r:embed="rId3"/>
          <a:stretch>
            <a:fillRect/>
          </a:stretch>
        </p:blipFill>
        <p:spPr>
          <a:xfrm>
            <a:off x="1057324" y="1393692"/>
            <a:ext cx="7058025" cy="2124075"/>
          </a:xfrm>
          <a:prstGeom prst="rect">
            <a:avLst/>
          </a:prstGeom>
        </p:spPr>
      </p:pic>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初始模型拟合</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069004" y="3090921"/>
            <a:ext cx="1913766" cy="5501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cxnSpLocks/>
          </p:cNvCxnSpPr>
          <p:nvPr/>
        </p:nvCxnSpPr>
        <p:spPr>
          <a:xfrm>
            <a:off x="2874273" y="3517767"/>
            <a:ext cx="60383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571774" y="3354467"/>
            <a:ext cx="3612914" cy="307777"/>
          </a:xfrm>
          <a:prstGeom prst="rect">
            <a:avLst/>
          </a:prstGeom>
          <a:noFill/>
        </p:spPr>
        <p:txBody>
          <a:bodyPr wrap="square" rtlCol="0">
            <a:spAutoFit/>
          </a:bodyPr>
          <a:lstStyle/>
          <a:p>
            <a:r>
              <a:rPr lang="zh-CN" altLang="en-US" dirty="0"/>
              <a:t>默认参数下，测试集上的准确率及</a:t>
            </a:r>
            <a:r>
              <a:rPr lang="en-US" altLang="zh-CN" dirty="0" err="1"/>
              <a:t>auc</a:t>
            </a:r>
            <a:r>
              <a:rPr lang="zh-CN" altLang="en-US" dirty="0"/>
              <a:t>值</a:t>
            </a:r>
          </a:p>
        </p:txBody>
      </p:sp>
    </p:spTree>
    <p:extLst>
      <p:ext uri="{BB962C8B-B14F-4D97-AF65-F5344CB8AC3E}">
        <p14:creationId xmlns:p14="http://schemas.microsoft.com/office/powerpoint/2010/main" val="3456123623"/>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D5A5901-3DFE-422D-8609-DE42AAF76FDD}"/>
              </a:ext>
            </a:extLst>
          </p:cNvPr>
          <p:cNvPicPr>
            <a:picLocks noChangeAspect="1"/>
          </p:cNvPicPr>
          <p:nvPr/>
        </p:nvPicPr>
        <p:blipFill rotWithShape="1">
          <a:blip r:embed="rId3"/>
          <a:srcRect b="1059"/>
          <a:stretch/>
        </p:blipFill>
        <p:spPr>
          <a:xfrm>
            <a:off x="0" y="1597316"/>
            <a:ext cx="9144000" cy="1615569"/>
          </a:xfrm>
          <a:prstGeom prst="rect">
            <a:avLst/>
          </a:prstGeom>
        </p:spPr>
      </p:pic>
      <p:sp>
        <p:nvSpPr>
          <p:cNvPr id="19" name="文本框 15"/>
          <p:cNvSpPr txBox="1"/>
          <p:nvPr/>
        </p:nvSpPr>
        <p:spPr>
          <a:xfrm>
            <a:off x="1084089" y="278386"/>
            <a:ext cx="7737182" cy="59247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网格搜索</a:t>
            </a:r>
            <a:r>
              <a:rPr lang="en-US" altLang="zh-CN" sz="1700" b="1" dirty="0">
                <a:solidFill>
                  <a:srgbClr val="1B4367"/>
                </a:solidFill>
                <a:cs typeface="+mn-ea"/>
                <a:sym typeface="+mn-lt"/>
              </a:rPr>
              <a:t>step1</a:t>
            </a:r>
          </a:p>
          <a:p>
            <a:pPr algn="r"/>
            <a:r>
              <a:rPr lang="en-US" altLang="zh-CN" sz="1700" b="1" dirty="0">
                <a:solidFill>
                  <a:srgbClr val="1B4367"/>
                </a:solidFill>
                <a:cs typeface="+mn-ea"/>
                <a:sym typeface="+mn-lt"/>
              </a:rPr>
              <a:t>                       ———</a:t>
            </a:r>
            <a:r>
              <a:rPr lang="en-US" altLang="zh-CN" sz="1700" b="1" dirty="0" err="1">
                <a:solidFill>
                  <a:srgbClr val="1B4367"/>
                </a:solidFill>
                <a:cs typeface="+mn-ea"/>
                <a:sym typeface="+mn-lt"/>
              </a:rPr>
              <a:t>n_estimators</a:t>
            </a:r>
            <a:r>
              <a:rPr lang="zh-CN" altLang="en-US" sz="1700" b="1" dirty="0">
                <a:solidFill>
                  <a:srgbClr val="1B4367"/>
                </a:solidFill>
                <a:cs typeface="+mn-ea"/>
                <a:sym typeface="+mn-lt"/>
              </a:rPr>
              <a:t>，</a:t>
            </a:r>
            <a:r>
              <a:rPr lang="en-US" altLang="zh-CN" sz="1700" b="1" dirty="0" err="1">
                <a:solidFill>
                  <a:srgbClr val="1B4367"/>
                </a:solidFill>
                <a:cs typeface="+mn-ea"/>
                <a:sym typeface="+mn-lt"/>
              </a:rPr>
              <a:t>learning_rate</a:t>
            </a:r>
            <a:r>
              <a:rPr lang="zh-CN" altLang="en-US" sz="1700" b="1" dirty="0">
                <a:solidFill>
                  <a:srgbClr val="1B4367"/>
                </a:solidFill>
                <a:cs typeface="+mn-ea"/>
                <a:sym typeface="+mn-lt"/>
              </a:rPr>
              <a:t>，</a:t>
            </a:r>
            <a:r>
              <a:rPr lang="en-US" altLang="zh-CN" sz="1700" b="1" dirty="0" err="1">
                <a:solidFill>
                  <a:srgbClr val="1B4367"/>
                </a:solidFill>
                <a:cs typeface="+mn-ea"/>
                <a:sym typeface="+mn-lt"/>
              </a:rPr>
              <a:t>max_depth</a:t>
            </a:r>
            <a:endParaRPr lang="zh-CN" altLang="en-US" sz="1700" b="1" dirty="0">
              <a:solidFill>
                <a:srgbClr val="1B4367"/>
              </a:solidFill>
              <a:cs typeface="+mn-ea"/>
              <a:sym typeface="+mn-lt"/>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961664" y="2405101"/>
            <a:ext cx="4182335" cy="46104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TextBox 3"/>
          <p:cNvSpPr txBox="1"/>
          <p:nvPr/>
        </p:nvSpPr>
        <p:spPr>
          <a:xfrm>
            <a:off x="6094276" y="3574394"/>
            <a:ext cx="2581638" cy="892552"/>
          </a:xfrm>
          <a:prstGeom prst="rect">
            <a:avLst/>
          </a:prstGeom>
          <a:noFill/>
        </p:spPr>
        <p:txBody>
          <a:bodyPr wrap="square" rtlCol="0">
            <a:spAutoFit/>
          </a:bodyPr>
          <a:lstStyle/>
          <a:p>
            <a:r>
              <a:rPr lang="zh-CN" altLang="en-US" sz="1300" dirty="0"/>
              <a:t>若如上参数均用默认值，调参效果不理想，先运用较合适的指定参数值，稍后仍会对这些进行网格搜索。</a:t>
            </a:r>
          </a:p>
        </p:txBody>
      </p:sp>
      <p:cxnSp>
        <p:nvCxnSpPr>
          <p:cNvPr id="9" name="直接箭头连接符 8">
            <a:extLst>
              <a:ext uri="{FF2B5EF4-FFF2-40B4-BE49-F238E27FC236}">
                <a16:creationId xmlns:a16="http://schemas.microsoft.com/office/drawing/2014/main" id="{6198DFD4-34C3-465B-BDC9-C639E00E56B0}"/>
              </a:ext>
            </a:extLst>
          </p:cNvPr>
          <p:cNvCxnSpPr>
            <a:cxnSpLocks/>
          </p:cNvCxnSpPr>
          <p:nvPr/>
        </p:nvCxnSpPr>
        <p:spPr>
          <a:xfrm>
            <a:off x="7261856" y="3020014"/>
            <a:ext cx="0" cy="5223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图片 9">
            <a:extLst>
              <a:ext uri="{FF2B5EF4-FFF2-40B4-BE49-F238E27FC236}">
                <a16:creationId xmlns:a16="http://schemas.microsoft.com/office/drawing/2014/main" id="{61148B00-F6A8-406C-89DD-7C5BE01AFF41}"/>
              </a:ext>
            </a:extLst>
          </p:cNvPr>
          <p:cNvPicPr>
            <a:picLocks noChangeAspect="1"/>
          </p:cNvPicPr>
          <p:nvPr/>
        </p:nvPicPr>
        <p:blipFill>
          <a:blip r:embed="rId4"/>
          <a:stretch>
            <a:fillRect/>
          </a:stretch>
        </p:blipFill>
        <p:spPr>
          <a:xfrm>
            <a:off x="0" y="3464380"/>
            <a:ext cx="5813208" cy="441002"/>
          </a:xfrm>
          <a:prstGeom prst="rect">
            <a:avLst/>
          </a:prstGeom>
        </p:spPr>
      </p:pic>
      <p:sp>
        <p:nvSpPr>
          <p:cNvPr id="14" name="矩形 13">
            <a:extLst>
              <a:ext uri="{FF2B5EF4-FFF2-40B4-BE49-F238E27FC236}">
                <a16:creationId xmlns:a16="http://schemas.microsoft.com/office/drawing/2014/main" id="{C667D851-451B-41C9-BCD5-709906A116A0}"/>
              </a:ext>
            </a:extLst>
          </p:cNvPr>
          <p:cNvSpPr/>
          <p:nvPr/>
        </p:nvSpPr>
        <p:spPr>
          <a:xfrm>
            <a:off x="99893" y="3443407"/>
            <a:ext cx="5713301" cy="46197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4CB744C9-977A-4F24-9562-F36ED26CEF63}"/>
              </a:ext>
            </a:extLst>
          </p:cNvPr>
          <p:cNvGrpSpPr/>
          <p:nvPr/>
        </p:nvGrpSpPr>
        <p:grpSpPr>
          <a:xfrm>
            <a:off x="595570" y="242598"/>
            <a:ext cx="448164" cy="368593"/>
            <a:chOff x="5630584" y="966369"/>
            <a:chExt cx="476097" cy="391567"/>
          </a:xfrm>
          <a:solidFill>
            <a:srgbClr val="1B4367"/>
          </a:solidFill>
        </p:grpSpPr>
        <p:sp>
          <p:nvSpPr>
            <p:cNvPr id="17" name="椭圆 16">
              <a:extLst>
                <a:ext uri="{FF2B5EF4-FFF2-40B4-BE49-F238E27FC236}">
                  <a16:creationId xmlns:a16="http://schemas.microsoft.com/office/drawing/2014/main" id="{3DB48B39-0D4D-449C-ACBC-B6903487E78B}"/>
                </a:ext>
              </a:extLst>
            </p:cNvPr>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8" name="文本框 17">
              <a:extLst>
                <a:ext uri="{FF2B5EF4-FFF2-40B4-BE49-F238E27FC236}">
                  <a16:creationId xmlns:a16="http://schemas.microsoft.com/office/drawing/2014/main" id="{973EDD9D-BBAB-4420-A894-1EAC188A0134}"/>
                </a:ext>
              </a:extLst>
            </p:cNvPr>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01</a:t>
              </a:r>
            </a:p>
          </p:txBody>
        </p:sp>
      </p:grpSp>
    </p:spTree>
    <p:extLst>
      <p:ext uri="{BB962C8B-B14F-4D97-AF65-F5344CB8AC3E}">
        <p14:creationId xmlns:p14="http://schemas.microsoft.com/office/powerpoint/2010/main" val="794163828"/>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00137"/>
          </a:xfrm>
          <a:prstGeom prst="rect">
            <a:avLst/>
          </a:prstGeom>
          <a:noFill/>
        </p:spPr>
        <p:txBody>
          <a:bodyPr wrap="square" lIns="68580" tIns="34290" rIns="68580" bIns="34290" rtlCol="0">
            <a:spAutoFit/>
          </a:bodyPr>
          <a:lstStyle/>
          <a:p>
            <a:pPr algn="ctr"/>
            <a:r>
              <a:rPr lang="zh-CN" altLang="en-US" sz="2800" kern="0" spc="-5" dirty="0">
                <a:solidFill>
                  <a:srgbClr val="003366"/>
                </a:solidFill>
                <a:ea typeface="+mj-ea"/>
              </a:rPr>
              <a:t>模型介绍</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342D808-8D11-4183-916B-087CBE59935A}"/>
              </a:ext>
            </a:extLst>
          </p:cNvPr>
          <p:cNvPicPr>
            <a:picLocks noChangeAspect="1"/>
          </p:cNvPicPr>
          <p:nvPr/>
        </p:nvPicPr>
        <p:blipFill rotWithShape="1">
          <a:blip r:embed="rId3"/>
          <a:srcRect t="73485"/>
          <a:stretch/>
        </p:blipFill>
        <p:spPr>
          <a:xfrm>
            <a:off x="579824" y="2571750"/>
            <a:ext cx="8153400" cy="1007706"/>
          </a:xfrm>
          <a:prstGeom prst="rect">
            <a:avLst/>
          </a:prstGeom>
        </p:spPr>
      </p:pic>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网格搜索</a:t>
            </a:r>
            <a:r>
              <a:rPr lang="en-US" altLang="zh-CN" sz="1700" b="1" dirty="0">
                <a:solidFill>
                  <a:srgbClr val="1B4367"/>
                </a:solidFill>
                <a:cs typeface="+mn-ea"/>
                <a:sym typeface="+mn-lt"/>
              </a:rPr>
              <a:t>step1</a:t>
            </a:r>
            <a:r>
              <a:rPr lang="zh-CN" altLang="en-US" sz="1700" b="1" dirty="0">
                <a:solidFill>
                  <a:srgbClr val="1B4367"/>
                </a:solidFill>
                <a:cs typeface="+mn-ea"/>
                <a:sym typeface="+mn-lt"/>
              </a:rPr>
              <a:t>结果</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79824" y="3164313"/>
            <a:ext cx="1935566" cy="531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89195A6-6DFA-4C55-B193-C8FA0EB3B6F4}"/>
              </a:ext>
            </a:extLst>
          </p:cNvPr>
          <p:cNvPicPr>
            <a:picLocks noChangeAspect="1"/>
          </p:cNvPicPr>
          <p:nvPr/>
        </p:nvPicPr>
        <p:blipFill rotWithShape="1">
          <a:blip r:embed="rId3"/>
          <a:srcRect b="78041"/>
          <a:stretch/>
        </p:blipFill>
        <p:spPr>
          <a:xfrm>
            <a:off x="579824" y="1495268"/>
            <a:ext cx="8153400" cy="834558"/>
          </a:xfrm>
          <a:prstGeom prst="rect">
            <a:avLst/>
          </a:prstGeom>
        </p:spPr>
      </p:pic>
    </p:spTree>
    <p:extLst>
      <p:ext uri="{BB962C8B-B14F-4D97-AF65-F5344CB8AC3E}">
        <p14:creationId xmlns:p14="http://schemas.microsoft.com/office/powerpoint/2010/main" val="871770012"/>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5DF802-2AB0-40FB-8528-3271B58B1147}"/>
              </a:ext>
            </a:extLst>
          </p:cNvPr>
          <p:cNvPicPr>
            <a:picLocks noChangeAspect="1"/>
          </p:cNvPicPr>
          <p:nvPr/>
        </p:nvPicPr>
        <p:blipFill>
          <a:blip r:embed="rId3"/>
          <a:stretch>
            <a:fillRect/>
          </a:stretch>
        </p:blipFill>
        <p:spPr>
          <a:xfrm>
            <a:off x="398325" y="3313356"/>
            <a:ext cx="5972175" cy="361950"/>
          </a:xfrm>
          <a:prstGeom prst="rect">
            <a:avLst/>
          </a:prstGeom>
        </p:spPr>
      </p:pic>
      <p:sp>
        <p:nvSpPr>
          <p:cNvPr id="19" name="文本框 15"/>
          <p:cNvSpPr txBox="1"/>
          <p:nvPr/>
        </p:nvSpPr>
        <p:spPr>
          <a:xfrm>
            <a:off x="709385" y="291993"/>
            <a:ext cx="8161281" cy="610261"/>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网格搜索</a:t>
            </a:r>
            <a:r>
              <a:rPr lang="en-US" altLang="zh-CN" sz="1700" b="1" dirty="0">
                <a:solidFill>
                  <a:srgbClr val="1B4367"/>
                </a:solidFill>
                <a:cs typeface="+mn-ea"/>
                <a:sym typeface="+mn-lt"/>
              </a:rPr>
              <a:t>step2</a:t>
            </a:r>
          </a:p>
          <a:p>
            <a:pPr algn="r"/>
            <a:r>
              <a:rPr lang="en-US" altLang="zh-CN" sz="1700" b="1" dirty="0">
                <a:solidFill>
                  <a:srgbClr val="1B4367"/>
                </a:solidFill>
                <a:cs typeface="+mn-ea"/>
                <a:sym typeface="+mn-lt"/>
              </a:rPr>
              <a:t>——min_samples_split</a:t>
            </a:r>
            <a:r>
              <a:rPr lang="zh-CN" altLang="en-US" sz="1700" b="1" dirty="0">
                <a:solidFill>
                  <a:srgbClr val="1B4367"/>
                </a:solidFill>
                <a:cs typeface="+mn-ea"/>
                <a:sym typeface="+mn-lt"/>
              </a:rPr>
              <a:t>，</a:t>
            </a:r>
            <a:r>
              <a:rPr lang="en-US" altLang="zh-CN" sz="1700" b="1" dirty="0" err="1">
                <a:solidFill>
                  <a:srgbClr val="1B4367"/>
                </a:solidFill>
                <a:cs typeface="+mn-ea"/>
                <a:sym typeface="+mn-lt"/>
              </a:rPr>
              <a:t>min_samples_leaf</a:t>
            </a:r>
            <a:r>
              <a:rPr lang="zh-CN" altLang="en-US" sz="1700" b="1" dirty="0">
                <a:solidFill>
                  <a:srgbClr val="1B4367"/>
                </a:solidFill>
                <a:cs typeface="+mn-ea"/>
                <a:sym typeface="+mn-lt"/>
              </a:rPr>
              <a:t>，</a:t>
            </a:r>
            <a:r>
              <a:rPr lang="en-US" altLang="zh-CN" sz="1700" b="1" dirty="0">
                <a:solidFill>
                  <a:srgbClr val="1B4367"/>
                </a:solidFill>
                <a:cs typeface="+mn-ea"/>
                <a:sym typeface="+mn-lt"/>
              </a:rPr>
              <a:t>subsample</a:t>
            </a:r>
            <a:endParaRPr lang="zh-CN" altLang="en-US" sz="1700" b="1" dirty="0">
              <a:solidFill>
                <a:srgbClr val="1B4367"/>
              </a:solidFill>
              <a:cs typeface="+mn-ea"/>
              <a:sym typeface="+mn-lt"/>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7124" y="3258030"/>
            <a:ext cx="6228937" cy="417276"/>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13698C1-134D-4C85-B1D3-ACFAF12388CF}"/>
              </a:ext>
            </a:extLst>
          </p:cNvPr>
          <p:cNvPicPr>
            <a:picLocks noChangeAspect="1"/>
          </p:cNvPicPr>
          <p:nvPr/>
        </p:nvPicPr>
        <p:blipFill>
          <a:blip r:embed="rId4"/>
          <a:stretch>
            <a:fillRect/>
          </a:stretch>
        </p:blipFill>
        <p:spPr>
          <a:xfrm>
            <a:off x="398325" y="1474606"/>
            <a:ext cx="8662427" cy="1522656"/>
          </a:xfrm>
          <a:prstGeom prst="rect">
            <a:avLst/>
          </a:prstGeom>
        </p:spPr>
      </p:pic>
    </p:spTree>
    <p:extLst>
      <p:ext uri="{BB962C8B-B14F-4D97-AF65-F5344CB8AC3E}">
        <p14:creationId xmlns:p14="http://schemas.microsoft.com/office/powerpoint/2010/main" val="262899521"/>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31F486-696A-4405-920B-A50928E2FEFE}"/>
              </a:ext>
            </a:extLst>
          </p:cNvPr>
          <p:cNvPicPr>
            <a:picLocks noChangeAspect="1"/>
          </p:cNvPicPr>
          <p:nvPr/>
        </p:nvPicPr>
        <p:blipFill>
          <a:blip r:embed="rId3"/>
          <a:stretch>
            <a:fillRect/>
          </a:stretch>
        </p:blipFill>
        <p:spPr>
          <a:xfrm>
            <a:off x="362714" y="2766576"/>
            <a:ext cx="6924675" cy="1009650"/>
          </a:xfrm>
          <a:prstGeom prst="rect">
            <a:avLst/>
          </a:prstGeom>
        </p:spPr>
      </p:pic>
      <p:pic>
        <p:nvPicPr>
          <p:cNvPr id="6" name="图片 5">
            <a:extLst>
              <a:ext uri="{FF2B5EF4-FFF2-40B4-BE49-F238E27FC236}">
                <a16:creationId xmlns:a16="http://schemas.microsoft.com/office/drawing/2014/main" id="{5860B0EA-CF1A-4E2F-8465-EC24E6291871}"/>
              </a:ext>
            </a:extLst>
          </p:cNvPr>
          <p:cNvPicPr>
            <a:picLocks noChangeAspect="1"/>
          </p:cNvPicPr>
          <p:nvPr/>
        </p:nvPicPr>
        <p:blipFill>
          <a:blip r:embed="rId4"/>
          <a:stretch>
            <a:fillRect/>
          </a:stretch>
        </p:blipFill>
        <p:spPr>
          <a:xfrm>
            <a:off x="362714" y="1447794"/>
            <a:ext cx="8541515" cy="947053"/>
          </a:xfrm>
          <a:prstGeom prst="rect">
            <a:avLst/>
          </a:prstGeom>
        </p:spPr>
      </p:pic>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网格搜索最终结果</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83930" y="3256033"/>
            <a:ext cx="2128857" cy="520193"/>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71097" y="1447794"/>
            <a:ext cx="5933132" cy="511633"/>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0152133"/>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测试集准确率比较</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6" name="燕尾形 12">
            <a:extLst>
              <a:ext uri="{FF2B5EF4-FFF2-40B4-BE49-F238E27FC236}">
                <a16:creationId xmlns:a16="http://schemas.microsoft.com/office/drawing/2014/main" id="{BE91E59C-55B0-4AB4-AAB6-3EDBB1EAC4AB}"/>
              </a:ext>
            </a:extLst>
          </p:cNvPr>
          <p:cNvSpPr>
            <a:spLocks noChangeArrowheads="1"/>
          </p:cNvSpPr>
          <p:nvPr/>
        </p:nvSpPr>
        <p:spPr bwMode="auto">
          <a:xfrm>
            <a:off x="1921891" y="2164657"/>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rPr>
              <a:t>step1</a:t>
            </a:r>
            <a:endParaRPr lang="zh-CN" altLang="en-US" b="1" dirty="0">
              <a:solidFill>
                <a:schemeClr val="bg1"/>
              </a:solidFill>
            </a:endParaRPr>
          </a:p>
        </p:txBody>
      </p:sp>
      <p:sp>
        <p:nvSpPr>
          <p:cNvPr id="7" name="燕尾形 13">
            <a:extLst>
              <a:ext uri="{FF2B5EF4-FFF2-40B4-BE49-F238E27FC236}">
                <a16:creationId xmlns:a16="http://schemas.microsoft.com/office/drawing/2014/main" id="{0DB71D1F-84C4-48B3-ABD8-CA31CEF26DF9}"/>
              </a:ext>
            </a:extLst>
          </p:cNvPr>
          <p:cNvSpPr>
            <a:spLocks noChangeArrowheads="1"/>
          </p:cNvSpPr>
          <p:nvPr/>
        </p:nvSpPr>
        <p:spPr bwMode="auto">
          <a:xfrm>
            <a:off x="3414448" y="2164657"/>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rPr>
              <a:t>step2</a:t>
            </a:r>
            <a:endParaRPr lang="zh-CN" altLang="en-US" b="1" dirty="0">
              <a:solidFill>
                <a:schemeClr val="bg1"/>
              </a:solidFill>
            </a:endParaRPr>
          </a:p>
        </p:txBody>
      </p:sp>
      <p:sp>
        <p:nvSpPr>
          <p:cNvPr id="8" name="燕尾形 14">
            <a:extLst>
              <a:ext uri="{FF2B5EF4-FFF2-40B4-BE49-F238E27FC236}">
                <a16:creationId xmlns:a16="http://schemas.microsoft.com/office/drawing/2014/main" id="{CB8F2B2A-9E4D-44A1-84FC-655CCFE6C7DD}"/>
              </a:ext>
            </a:extLst>
          </p:cNvPr>
          <p:cNvSpPr>
            <a:spLocks noChangeArrowheads="1"/>
          </p:cNvSpPr>
          <p:nvPr/>
        </p:nvSpPr>
        <p:spPr bwMode="auto">
          <a:xfrm>
            <a:off x="4902067" y="2164657"/>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rPr>
              <a:t>step3</a:t>
            </a:r>
            <a:endParaRPr lang="zh-CN" altLang="en-US" b="1" dirty="0">
              <a:solidFill>
                <a:schemeClr val="bg1"/>
              </a:solidFill>
            </a:endParaRPr>
          </a:p>
        </p:txBody>
      </p:sp>
      <p:cxnSp>
        <p:nvCxnSpPr>
          <p:cNvPr id="10" name="直接连接符 16">
            <a:extLst>
              <a:ext uri="{FF2B5EF4-FFF2-40B4-BE49-F238E27FC236}">
                <a16:creationId xmlns:a16="http://schemas.microsoft.com/office/drawing/2014/main" id="{EEF2924C-ADA8-4F89-99D2-5B707F30EE7D}"/>
              </a:ext>
            </a:extLst>
          </p:cNvPr>
          <p:cNvCxnSpPr>
            <a:cxnSpLocks noChangeShapeType="1"/>
          </p:cNvCxnSpPr>
          <p:nvPr/>
        </p:nvCxnSpPr>
        <p:spPr bwMode="auto">
          <a:xfrm>
            <a:off x="2745803" y="2779020"/>
            <a:ext cx="0" cy="270272"/>
          </a:xfrm>
          <a:prstGeom prst="line">
            <a:avLst/>
          </a:prstGeom>
          <a:noFill/>
          <a:ln w="9525">
            <a:solidFill>
              <a:srgbClr val="1B4367"/>
            </a:solidFill>
            <a:round/>
            <a:tailEnd type="oval" w="med" len="med"/>
          </a:ln>
          <a:extLst>
            <a:ext uri="{909E8E84-426E-40DD-AFC4-6F175D3DCCD1}">
              <a14:hiddenFill xmlns:a14="http://schemas.microsoft.com/office/drawing/2010/main">
                <a:noFill/>
              </a14:hiddenFill>
            </a:ext>
          </a:extLst>
        </p:spPr>
      </p:cxnSp>
      <p:cxnSp>
        <p:nvCxnSpPr>
          <p:cNvPr id="11" name="直接连接符 17">
            <a:extLst>
              <a:ext uri="{FF2B5EF4-FFF2-40B4-BE49-F238E27FC236}">
                <a16:creationId xmlns:a16="http://schemas.microsoft.com/office/drawing/2014/main" id="{765D1966-D1FA-438A-A4AF-92D7099757AE}"/>
              </a:ext>
            </a:extLst>
          </p:cNvPr>
          <p:cNvCxnSpPr>
            <a:cxnSpLocks noChangeShapeType="1"/>
          </p:cNvCxnSpPr>
          <p:nvPr/>
        </p:nvCxnSpPr>
        <p:spPr bwMode="auto">
          <a:xfrm flipV="1">
            <a:off x="4238360" y="1888433"/>
            <a:ext cx="0" cy="270272"/>
          </a:xfrm>
          <a:prstGeom prst="line">
            <a:avLst/>
          </a:prstGeom>
          <a:noFill/>
          <a:ln w="9525">
            <a:solidFill>
              <a:srgbClr val="1B4367"/>
            </a:solidFill>
            <a:round/>
            <a:tailEnd type="oval" w="med" len="med"/>
          </a:ln>
          <a:extLst>
            <a:ext uri="{909E8E84-426E-40DD-AFC4-6F175D3DCCD1}">
              <a14:hiddenFill xmlns:a14="http://schemas.microsoft.com/office/drawing/2010/main">
                <a:noFill/>
              </a14:hiddenFill>
            </a:ext>
          </a:extLst>
        </p:spPr>
      </p:cxnSp>
      <p:cxnSp>
        <p:nvCxnSpPr>
          <p:cNvPr id="12" name="直接连接符 18">
            <a:extLst>
              <a:ext uri="{FF2B5EF4-FFF2-40B4-BE49-F238E27FC236}">
                <a16:creationId xmlns:a16="http://schemas.microsoft.com/office/drawing/2014/main" id="{0F6C93E1-CD0E-4A7A-BC6D-D7715549E6A2}"/>
              </a:ext>
            </a:extLst>
          </p:cNvPr>
          <p:cNvCxnSpPr>
            <a:cxnSpLocks noChangeShapeType="1"/>
          </p:cNvCxnSpPr>
          <p:nvPr/>
        </p:nvCxnSpPr>
        <p:spPr bwMode="auto">
          <a:xfrm>
            <a:off x="5724789" y="2779020"/>
            <a:ext cx="0" cy="270272"/>
          </a:xfrm>
          <a:prstGeom prst="line">
            <a:avLst/>
          </a:prstGeom>
          <a:noFill/>
          <a:ln w="9525">
            <a:solidFill>
              <a:srgbClr val="1B4367"/>
            </a:solidFill>
            <a:round/>
            <a:tailEnd type="oval" w="med" len="med"/>
          </a:ln>
          <a:extLst>
            <a:ext uri="{909E8E84-426E-40DD-AFC4-6F175D3DCCD1}">
              <a14:hiddenFill xmlns:a14="http://schemas.microsoft.com/office/drawing/2010/main">
                <a:noFill/>
              </a14:hiddenFill>
            </a:ext>
          </a:extLst>
        </p:spPr>
      </p:cxnSp>
      <p:sp>
        <p:nvSpPr>
          <p:cNvPr id="14" name="TextBox 1210">
            <a:extLst>
              <a:ext uri="{FF2B5EF4-FFF2-40B4-BE49-F238E27FC236}">
                <a16:creationId xmlns:a16="http://schemas.microsoft.com/office/drawing/2014/main" id="{1F3C1509-8C3D-4B1E-8FE8-C9CBA8684B34}"/>
              </a:ext>
            </a:extLst>
          </p:cNvPr>
          <p:cNvSpPr/>
          <p:nvPr/>
        </p:nvSpPr>
        <p:spPr>
          <a:xfrm>
            <a:off x="2083973" y="3122325"/>
            <a:ext cx="135037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准确率：</a:t>
            </a:r>
            <a:r>
              <a:rPr lang="en-US" altLang="zh-CN" b="1" dirty="0">
                <a:solidFill>
                  <a:srgbClr val="1B4367"/>
                </a:solidFill>
                <a:cs typeface="+mn-ea"/>
                <a:sym typeface="+mn-lt"/>
              </a:rPr>
              <a:t>0.951</a:t>
            </a:r>
            <a:endParaRPr lang="zh-CN" altLang="en-US" b="1" dirty="0">
              <a:solidFill>
                <a:srgbClr val="1B4367"/>
              </a:solidFill>
              <a:cs typeface="+mn-ea"/>
              <a:sym typeface="+mn-lt"/>
            </a:endParaRPr>
          </a:p>
        </p:txBody>
      </p:sp>
      <p:sp>
        <p:nvSpPr>
          <p:cNvPr id="17" name="TextBox 1210">
            <a:extLst>
              <a:ext uri="{FF2B5EF4-FFF2-40B4-BE49-F238E27FC236}">
                <a16:creationId xmlns:a16="http://schemas.microsoft.com/office/drawing/2014/main" id="{B849F257-1CC1-4318-B322-DA04C9710355}"/>
              </a:ext>
            </a:extLst>
          </p:cNvPr>
          <p:cNvSpPr/>
          <p:nvPr/>
        </p:nvSpPr>
        <p:spPr>
          <a:xfrm>
            <a:off x="3580705" y="1458418"/>
            <a:ext cx="135037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准确率：</a:t>
            </a:r>
            <a:r>
              <a:rPr lang="en-US" altLang="zh-CN" b="1" dirty="0">
                <a:solidFill>
                  <a:srgbClr val="1B4367"/>
                </a:solidFill>
                <a:cs typeface="+mn-ea"/>
                <a:sym typeface="+mn-lt"/>
              </a:rPr>
              <a:t>0.965</a:t>
            </a:r>
            <a:endParaRPr lang="zh-CN" altLang="en-US" b="1" dirty="0">
              <a:solidFill>
                <a:srgbClr val="1B4367"/>
              </a:solidFill>
              <a:cs typeface="+mn-ea"/>
              <a:sym typeface="+mn-lt"/>
            </a:endParaRPr>
          </a:p>
        </p:txBody>
      </p:sp>
      <p:sp>
        <p:nvSpPr>
          <p:cNvPr id="20" name="TextBox 1210">
            <a:extLst>
              <a:ext uri="{FF2B5EF4-FFF2-40B4-BE49-F238E27FC236}">
                <a16:creationId xmlns:a16="http://schemas.microsoft.com/office/drawing/2014/main" id="{A4BB52E0-4C74-4E17-A5D9-855BD4E0A954}"/>
              </a:ext>
            </a:extLst>
          </p:cNvPr>
          <p:cNvSpPr/>
          <p:nvPr/>
        </p:nvSpPr>
        <p:spPr>
          <a:xfrm>
            <a:off x="5046968" y="3122325"/>
            <a:ext cx="135037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准确率：</a:t>
            </a:r>
            <a:r>
              <a:rPr lang="en-US" altLang="zh-CN" b="1" dirty="0">
                <a:solidFill>
                  <a:srgbClr val="1B4367"/>
                </a:solidFill>
                <a:cs typeface="+mn-ea"/>
                <a:sym typeface="+mn-lt"/>
              </a:rPr>
              <a:t>0.965</a:t>
            </a:r>
            <a:endParaRPr lang="zh-CN" altLang="en-US" b="1" dirty="0">
              <a:solidFill>
                <a:srgbClr val="1B4367"/>
              </a:solidFill>
              <a:cs typeface="+mn-ea"/>
              <a:sym typeface="+mn-lt"/>
            </a:endParaRPr>
          </a:p>
        </p:txBody>
      </p:sp>
      <p:sp>
        <p:nvSpPr>
          <p:cNvPr id="24" name="TextBox 1210">
            <a:extLst>
              <a:ext uri="{FF2B5EF4-FFF2-40B4-BE49-F238E27FC236}">
                <a16:creationId xmlns:a16="http://schemas.microsoft.com/office/drawing/2014/main" id="{271F79F0-6FDD-41F0-8A5B-8D7BFB730074}"/>
              </a:ext>
            </a:extLst>
          </p:cNvPr>
          <p:cNvSpPr/>
          <p:nvPr/>
        </p:nvSpPr>
        <p:spPr>
          <a:xfrm>
            <a:off x="2521923" y="3824794"/>
            <a:ext cx="346793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err="1">
                <a:solidFill>
                  <a:srgbClr val="1B4367"/>
                </a:solidFill>
                <a:cs typeface="+mn-ea"/>
                <a:sym typeface="+mn-lt"/>
              </a:rPr>
              <a:t>auc</a:t>
            </a:r>
            <a:r>
              <a:rPr lang="zh-CN" altLang="en-US" b="1" dirty="0">
                <a:solidFill>
                  <a:srgbClr val="1B4367"/>
                </a:solidFill>
                <a:cs typeface="+mn-ea"/>
                <a:sym typeface="+mn-lt"/>
              </a:rPr>
              <a:t>：</a:t>
            </a:r>
            <a:r>
              <a:rPr lang="en-US" altLang="zh-CN" b="1" dirty="0">
                <a:solidFill>
                  <a:srgbClr val="1B4367"/>
                </a:solidFill>
                <a:cs typeface="+mn-ea"/>
                <a:sym typeface="+mn-lt"/>
              </a:rPr>
              <a:t>0.982955</a:t>
            </a:r>
            <a:r>
              <a:rPr lang="zh-CN" altLang="en-US" b="1" dirty="0">
                <a:solidFill>
                  <a:srgbClr val="1B4367"/>
                </a:solidFill>
                <a:cs typeface="+mn-ea"/>
                <a:sym typeface="+mn-lt"/>
              </a:rPr>
              <a:t>→</a:t>
            </a:r>
            <a:r>
              <a:rPr lang="en-US" altLang="zh-CN" b="1" dirty="0">
                <a:solidFill>
                  <a:srgbClr val="1B4367"/>
                </a:solidFill>
                <a:cs typeface="+mn-ea"/>
                <a:sym typeface="+mn-lt"/>
              </a:rPr>
              <a:t>0.982025</a:t>
            </a:r>
            <a:r>
              <a:rPr lang="zh-CN" altLang="en-US" b="1" dirty="0">
                <a:solidFill>
                  <a:srgbClr val="1B4367"/>
                </a:solidFill>
                <a:cs typeface="+mn-ea"/>
                <a:sym typeface="+mn-lt"/>
              </a:rPr>
              <a:t>→</a:t>
            </a:r>
            <a:r>
              <a:rPr lang="en-US" altLang="zh-CN" b="1" dirty="0">
                <a:solidFill>
                  <a:srgbClr val="1B4367"/>
                </a:solidFill>
                <a:cs typeface="+mn-ea"/>
                <a:sym typeface="+mn-lt"/>
              </a:rPr>
              <a:t>0.990083</a:t>
            </a:r>
            <a:endParaRPr lang="zh-CN" altLang="en-US" b="1" dirty="0">
              <a:solidFill>
                <a:srgbClr val="1B4367"/>
              </a:solidFill>
              <a:cs typeface="+mn-ea"/>
              <a:sym typeface="+mn-lt"/>
            </a:endParaRPr>
          </a:p>
        </p:txBody>
      </p:sp>
      <p:sp>
        <p:nvSpPr>
          <p:cNvPr id="2" name="文本框 1">
            <a:extLst>
              <a:ext uri="{FF2B5EF4-FFF2-40B4-BE49-F238E27FC236}">
                <a16:creationId xmlns:a16="http://schemas.microsoft.com/office/drawing/2014/main" id="{2F08A9D4-AEA5-47EF-8633-AF0AA10A0EC9}"/>
              </a:ext>
            </a:extLst>
          </p:cNvPr>
          <p:cNvSpPr txBox="1"/>
          <p:nvPr/>
        </p:nvSpPr>
        <p:spPr>
          <a:xfrm>
            <a:off x="6938378" y="2090703"/>
            <a:ext cx="1885350" cy="1077218"/>
          </a:xfrm>
          <a:prstGeom prst="rect">
            <a:avLst/>
          </a:prstGeom>
          <a:noFill/>
        </p:spPr>
        <p:txBody>
          <a:bodyPr wrap="square" rtlCol="0">
            <a:spAutoFit/>
          </a:bodyPr>
          <a:lstStyle/>
          <a:p>
            <a:pPr algn="just"/>
            <a:r>
              <a:rPr lang="en-US" altLang="zh-CN" sz="1600" dirty="0"/>
              <a:t>Step2</a:t>
            </a:r>
            <a:r>
              <a:rPr lang="zh-CN" altLang="en-US" sz="1600" dirty="0"/>
              <a:t>→</a:t>
            </a:r>
            <a:r>
              <a:rPr lang="en-US" altLang="zh-CN" sz="1600" dirty="0"/>
              <a:t>step3</a:t>
            </a:r>
            <a:r>
              <a:rPr lang="zh-CN" altLang="en-US" sz="1600" dirty="0"/>
              <a:t>，虽然准确率并没发生改变，但是</a:t>
            </a:r>
            <a:r>
              <a:rPr lang="en-US" altLang="zh-CN" sz="1600" dirty="0" err="1"/>
              <a:t>auc</a:t>
            </a:r>
            <a:r>
              <a:rPr lang="zh-CN" altLang="en-US" sz="1600" dirty="0"/>
              <a:t>却提高了。</a:t>
            </a:r>
          </a:p>
        </p:txBody>
      </p:sp>
    </p:spTree>
    <p:extLst>
      <p:ext uri="{BB962C8B-B14F-4D97-AF65-F5344CB8AC3E}">
        <p14:creationId xmlns:p14="http://schemas.microsoft.com/office/powerpoint/2010/main" val="2904152662"/>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1254737" y="264181"/>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随机搜索</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A32496BC-F37F-4021-979F-BF909062FA62}"/>
              </a:ext>
            </a:extLst>
          </p:cNvPr>
          <p:cNvGrpSpPr/>
          <p:nvPr/>
        </p:nvGrpSpPr>
        <p:grpSpPr>
          <a:xfrm>
            <a:off x="709386" y="228392"/>
            <a:ext cx="448164" cy="368593"/>
            <a:chOff x="5630584" y="966369"/>
            <a:chExt cx="476097" cy="391567"/>
          </a:xfrm>
          <a:solidFill>
            <a:srgbClr val="1B4367"/>
          </a:solidFill>
        </p:grpSpPr>
        <p:sp>
          <p:nvSpPr>
            <p:cNvPr id="9" name="椭圆 8">
              <a:extLst>
                <a:ext uri="{FF2B5EF4-FFF2-40B4-BE49-F238E27FC236}">
                  <a16:creationId xmlns:a16="http://schemas.microsoft.com/office/drawing/2014/main" id="{60A6EB29-44D4-4AB0-92D9-D527B6B71CE7}"/>
                </a:ext>
              </a:extLst>
            </p:cNvPr>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0" name="文本框 9">
              <a:extLst>
                <a:ext uri="{FF2B5EF4-FFF2-40B4-BE49-F238E27FC236}">
                  <a16:creationId xmlns:a16="http://schemas.microsoft.com/office/drawing/2014/main" id="{0F561515-8CD5-481A-9557-84441F11CDC1}"/>
                </a:ext>
              </a:extLst>
            </p:cNvPr>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pic>
        <p:nvPicPr>
          <p:cNvPr id="2" name="图片 1">
            <a:extLst>
              <a:ext uri="{FF2B5EF4-FFF2-40B4-BE49-F238E27FC236}">
                <a16:creationId xmlns:a16="http://schemas.microsoft.com/office/drawing/2014/main" id="{C2316E42-E609-4B57-9415-32F53091B097}"/>
              </a:ext>
            </a:extLst>
          </p:cNvPr>
          <p:cNvPicPr>
            <a:picLocks noChangeAspect="1"/>
          </p:cNvPicPr>
          <p:nvPr/>
        </p:nvPicPr>
        <p:blipFill>
          <a:blip r:embed="rId3"/>
          <a:stretch>
            <a:fillRect/>
          </a:stretch>
        </p:blipFill>
        <p:spPr>
          <a:xfrm>
            <a:off x="933468" y="1642474"/>
            <a:ext cx="6916692" cy="1663090"/>
          </a:xfrm>
          <a:prstGeom prst="rect">
            <a:avLst/>
          </a:prstGeom>
        </p:spPr>
      </p:pic>
      <p:sp>
        <p:nvSpPr>
          <p:cNvPr id="3" name="文本框 2">
            <a:extLst>
              <a:ext uri="{FF2B5EF4-FFF2-40B4-BE49-F238E27FC236}">
                <a16:creationId xmlns:a16="http://schemas.microsoft.com/office/drawing/2014/main" id="{409769AE-7819-4B8A-9770-4B310C314CDC}"/>
              </a:ext>
            </a:extLst>
          </p:cNvPr>
          <p:cNvSpPr txBox="1"/>
          <p:nvPr/>
        </p:nvSpPr>
        <p:spPr>
          <a:xfrm>
            <a:off x="6167355" y="3633520"/>
            <a:ext cx="1682805" cy="584775"/>
          </a:xfrm>
          <a:prstGeom prst="rect">
            <a:avLst/>
          </a:prstGeom>
          <a:noFill/>
        </p:spPr>
        <p:txBody>
          <a:bodyPr wrap="square" rtlCol="0">
            <a:spAutoFit/>
          </a:bodyPr>
          <a:lstStyle/>
          <a:p>
            <a:pPr algn="just"/>
            <a:r>
              <a:rPr lang="zh-CN" altLang="en-US" sz="1600" dirty="0"/>
              <a:t>（给定参数范围：与网格搜索一致）</a:t>
            </a:r>
          </a:p>
        </p:txBody>
      </p:sp>
    </p:spTree>
    <p:extLst>
      <p:ext uri="{BB962C8B-B14F-4D97-AF65-F5344CB8AC3E}">
        <p14:creationId xmlns:p14="http://schemas.microsoft.com/office/powerpoint/2010/main" val="2356295134"/>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39355CA-B17E-49AC-9720-75FE36F35CDF}"/>
              </a:ext>
            </a:extLst>
          </p:cNvPr>
          <p:cNvPicPr>
            <a:picLocks noChangeAspect="1"/>
          </p:cNvPicPr>
          <p:nvPr/>
        </p:nvPicPr>
        <p:blipFill>
          <a:blip r:embed="rId3"/>
          <a:stretch>
            <a:fillRect/>
          </a:stretch>
        </p:blipFill>
        <p:spPr>
          <a:xfrm>
            <a:off x="214314" y="1460240"/>
            <a:ext cx="8715375" cy="1743075"/>
          </a:xfrm>
          <a:prstGeom prst="rect">
            <a:avLst/>
          </a:prstGeom>
        </p:spPr>
      </p:pic>
      <p:sp>
        <p:nvSpPr>
          <p:cNvPr id="19" name="文本框 15"/>
          <p:cNvSpPr txBox="1"/>
          <p:nvPr/>
        </p:nvSpPr>
        <p:spPr>
          <a:xfrm>
            <a:off x="1254737" y="264181"/>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随机搜索</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14311" y="2726461"/>
            <a:ext cx="8516031" cy="520193"/>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A32496BC-F37F-4021-979F-BF909062FA62}"/>
              </a:ext>
            </a:extLst>
          </p:cNvPr>
          <p:cNvGrpSpPr/>
          <p:nvPr/>
        </p:nvGrpSpPr>
        <p:grpSpPr>
          <a:xfrm>
            <a:off x="709386" y="228392"/>
            <a:ext cx="448164" cy="368593"/>
            <a:chOff x="5630584" y="966369"/>
            <a:chExt cx="476097" cy="391567"/>
          </a:xfrm>
          <a:solidFill>
            <a:srgbClr val="1B4367"/>
          </a:solidFill>
        </p:grpSpPr>
        <p:sp>
          <p:nvSpPr>
            <p:cNvPr id="9" name="椭圆 8">
              <a:extLst>
                <a:ext uri="{FF2B5EF4-FFF2-40B4-BE49-F238E27FC236}">
                  <a16:creationId xmlns:a16="http://schemas.microsoft.com/office/drawing/2014/main" id="{60A6EB29-44D4-4AB0-92D9-D527B6B71CE7}"/>
                </a:ext>
              </a:extLst>
            </p:cNvPr>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0" name="文本框 9">
              <a:extLst>
                <a:ext uri="{FF2B5EF4-FFF2-40B4-BE49-F238E27FC236}">
                  <a16:creationId xmlns:a16="http://schemas.microsoft.com/office/drawing/2014/main" id="{0F561515-8CD5-481A-9557-84441F11CDC1}"/>
                </a:ext>
              </a:extLst>
            </p:cNvPr>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sp>
        <p:nvSpPr>
          <p:cNvPr id="6" name="矩形 5">
            <a:extLst>
              <a:ext uri="{FF2B5EF4-FFF2-40B4-BE49-F238E27FC236}">
                <a16:creationId xmlns:a16="http://schemas.microsoft.com/office/drawing/2014/main" id="{06976EF8-418C-4B38-8296-2060C7F4ED2A}"/>
              </a:ext>
            </a:extLst>
          </p:cNvPr>
          <p:cNvSpPr/>
          <p:nvPr/>
        </p:nvSpPr>
        <p:spPr>
          <a:xfrm>
            <a:off x="285448" y="3598468"/>
            <a:ext cx="3416320" cy="307777"/>
          </a:xfrm>
          <a:prstGeom prst="rect">
            <a:avLst/>
          </a:prstGeom>
        </p:spPr>
        <p:txBody>
          <a:bodyPr wrap="none">
            <a:spAutoFit/>
          </a:bodyPr>
          <a:lstStyle/>
          <a:p>
            <a:r>
              <a:rPr lang="zh-CN" altLang="en-US" dirty="0"/>
              <a:t>随机搜索一次性给出了最优参数，省时。</a:t>
            </a:r>
          </a:p>
        </p:txBody>
      </p:sp>
    </p:spTree>
    <p:extLst>
      <p:ext uri="{BB962C8B-B14F-4D97-AF65-F5344CB8AC3E}">
        <p14:creationId xmlns:p14="http://schemas.microsoft.com/office/powerpoint/2010/main" val="3717690577"/>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5BBD57-B0E7-42B9-BBA6-CD18FCD07C70}"/>
              </a:ext>
            </a:extLst>
          </p:cNvPr>
          <p:cNvPicPr>
            <a:picLocks noChangeAspect="1"/>
          </p:cNvPicPr>
          <p:nvPr/>
        </p:nvPicPr>
        <p:blipFill>
          <a:blip r:embed="rId3"/>
          <a:stretch>
            <a:fillRect/>
          </a:stretch>
        </p:blipFill>
        <p:spPr>
          <a:xfrm>
            <a:off x="624047" y="2863612"/>
            <a:ext cx="6848475" cy="981075"/>
          </a:xfrm>
          <a:prstGeom prst="rect">
            <a:avLst/>
          </a:prstGeom>
        </p:spPr>
      </p:pic>
      <p:sp>
        <p:nvSpPr>
          <p:cNvPr id="19" name="文本框 15"/>
          <p:cNvSpPr txBox="1"/>
          <p:nvPr/>
        </p:nvSpPr>
        <p:spPr>
          <a:xfrm>
            <a:off x="1254737" y="264181"/>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随机搜索结果</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59204" y="3394973"/>
            <a:ext cx="2007156" cy="470096"/>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A32496BC-F37F-4021-979F-BF909062FA62}"/>
              </a:ext>
            </a:extLst>
          </p:cNvPr>
          <p:cNvGrpSpPr/>
          <p:nvPr/>
        </p:nvGrpSpPr>
        <p:grpSpPr>
          <a:xfrm>
            <a:off x="709386" y="228392"/>
            <a:ext cx="448164" cy="368593"/>
            <a:chOff x="5630584" y="966369"/>
            <a:chExt cx="476097" cy="391567"/>
          </a:xfrm>
          <a:solidFill>
            <a:srgbClr val="1B4367"/>
          </a:solidFill>
        </p:grpSpPr>
        <p:sp>
          <p:nvSpPr>
            <p:cNvPr id="9" name="椭圆 8">
              <a:extLst>
                <a:ext uri="{FF2B5EF4-FFF2-40B4-BE49-F238E27FC236}">
                  <a16:creationId xmlns:a16="http://schemas.microsoft.com/office/drawing/2014/main" id="{60A6EB29-44D4-4AB0-92D9-D527B6B71CE7}"/>
                </a:ext>
              </a:extLst>
            </p:cNvPr>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0" name="文本框 9">
              <a:extLst>
                <a:ext uri="{FF2B5EF4-FFF2-40B4-BE49-F238E27FC236}">
                  <a16:creationId xmlns:a16="http://schemas.microsoft.com/office/drawing/2014/main" id="{0F561515-8CD5-481A-9557-84441F11CDC1}"/>
                </a:ext>
              </a:extLst>
            </p:cNvPr>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pic>
        <p:nvPicPr>
          <p:cNvPr id="2" name="图片 1">
            <a:extLst>
              <a:ext uri="{FF2B5EF4-FFF2-40B4-BE49-F238E27FC236}">
                <a16:creationId xmlns:a16="http://schemas.microsoft.com/office/drawing/2014/main" id="{D30A38AA-DDF7-4357-B744-C119DE688423}"/>
              </a:ext>
            </a:extLst>
          </p:cNvPr>
          <p:cNvPicPr>
            <a:picLocks noChangeAspect="1"/>
          </p:cNvPicPr>
          <p:nvPr/>
        </p:nvPicPr>
        <p:blipFill>
          <a:blip r:embed="rId4"/>
          <a:stretch>
            <a:fillRect/>
          </a:stretch>
        </p:blipFill>
        <p:spPr>
          <a:xfrm>
            <a:off x="624047" y="1365691"/>
            <a:ext cx="7895905" cy="1090303"/>
          </a:xfrm>
          <a:prstGeom prst="rect">
            <a:avLst/>
          </a:prstGeom>
        </p:spPr>
      </p:pic>
    </p:spTree>
    <p:extLst>
      <p:ext uri="{BB962C8B-B14F-4D97-AF65-F5344CB8AC3E}">
        <p14:creationId xmlns:p14="http://schemas.microsoft.com/office/powerpoint/2010/main" val="166855755"/>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583661" y="2673620"/>
            <a:ext cx="4171762" cy="592470"/>
          </a:xfrm>
          <a:prstGeom prst="rect">
            <a:avLst/>
          </a:prstGeom>
          <a:noFill/>
        </p:spPr>
        <p:txBody>
          <a:bodyPr wrap="square" lIns="68580" tIns="34290" rIns="68580" bIns="34290" rtlCol="0">
            <a:spAutoFit/>
          </a:bodyPr>
          <a:lstStyle/>
          <a:p>
            <a:pPr algn="ctr"/>
            <a:r>
              <a:rPr lang="en-US" altLang="zh-CN" sz="3400" b="1" dirty="0" err="1">
                <a:solidFill>
                  <a:srgbClr val="1B4367"/>
                </a:solidFill>
                <a:cs typeface="+mn-ea"/>
                <a:sym typeface="+mn-lt"/>
              </a:rPr>
              <a:t>XGBoost</a:t>
            </a:r>
            <a:r>
              <a:rPr lang="zh-CN" altLang="en-US" sz="3400" b="1" dirty="0">
                <a:solidFill>
                  <a:srgbClr val="1B4367"/>
                </a:solidFill>
                <a:cs typeface="+mn-ea"/>
                <a:sym typeface="+mn-lt"/>
              </a:rPr>
              <a:t>实例</a:t>
            </a:r>
          </a:p>
        </p:txBody>
      </p:sp>
      <p:sp>
        <p:nvSpPr>
          <p:cNvPr id="95" name="文本框 11"/>
          <p:cNvSpPr txBox="1"/>
          <p:nvPr/>
        </p:nvSpPr>
        <p:spPr>
          <a:xfrm>
            <a:off x="3703202" y="1557229"/>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5" name="文本框 36">
            <a:extLst>
              <a:ext uri="{FF2B5EF4-FFF2-40B4-BE49-F238E27FC236}">
                <a16:creationId xmlns:a16="http://schemas.microsoft.com/office/drawing/2014/main" id="{B4684DCE-5833-4B62-83A9-4D7951A60CBE}"/>
              </a:ext>
            </a:extLst>
          </p:cNvPr>
          <p:cNvSpPr txBox="1"/>
          <p:nvPr/>
        </p:nvSpPr>
        <p:spPr>
          <a:xfrm>
            <a:off x="2791315" y="3266090"/>
            <a:ext cx="3561369" cy="31361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a:solidFill>
                  <a:schemeClr val="tx1">
                    <a:lumMod val="75000"/>
                    <a:lumOff val="25000"/>
                  </a:schemeClr>
                </a:solidFill>
                <a:cs typeface="+mn-ea"/>
                <a:sym typeface="+mn-lt"/>
              </a:rPr>
              <a:t>基于</a:t>
            </a:r>
            <a:r>
              <a:rPr lang="en-US" altLang="zh-CN" sz="1200" dirty="0" err="1">
                <a:solidFill>
                  <a:schemeClr val="tx1">
                    <a:lumMod val="75000"/>
                    <a:lumOff val="25000"/>
                  </a:schemeClr>
                </a:solidFill>
                <a:cs typeface="+mn-ea"/>
                <a:sym typeface="+mn-lt"/>
              </a:rPr>
              <a:t>Breast_Cancer</a:t>
            </a:r>
            <a:r>
              <a:rPr lang="zh-CN" altLang="en-US" sz="1200" dirty="0">
                <a:solidFill>
                  <a:schemeClr val="tx1">
                    <a:lumMod val="75000"/>
                    <a:lumOff val="25000"/>
                  </a:schemeClr>
                </a:solidFill>
                <a:cs typeface="+mn-ea"/>
                <a:sym typeface="+mn-lt"/>
              </a:rPr>
              <a:t>数据集</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par>
                          <p:cTn id="12" fill="hold">
                            <p:stCondLst>
                              <p:cond delay="9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679698" y="372724"/>
            <a:ext cx="3256972" cy="284693"/>
          </a:xfrm>
          <a:prstGeom prst="rect">
            <a:avLst/>
          </a:prstGeom>
          <a:noFill/>
        </p:spPr>
        <p:txBody>
          <a:bodyPr wrap="square" lIns="68580" tIns="34290" rIns="68580" bIns="34290" rtlCol="0">
            <a:spAutoFit/>
          </a:bodyPr>
          <a:lstStyle/>
          <a:p>
            <a:r>
              <a:rPr lang="en-US" altLang="zh-CN" b="1" dirty="0" err="1">
                <a:solidFill>
                  <a:srgbClr val="1D4865"/>
                </a:solidFill>
              </a:rPr>
              <a:t>XGBClassifier</a:t>
            </a:r>
            <a:r>
              <a:rPr lang="en-US" altLang="zh-CN" b="1" dirty="0">
                <a:solidFill>
                  <a:srgbClr val="1D4865"/>
                </a:solidFill>
              </a:rPr>
              <a:t> </a:t>
            </a:r>
            <a:r>
              <a:rPr lang="zh-CN" altLang="en-US" b="1" dirty="0">
                <a:solidFill>
                  <a:srgbClr val="1D4865"/>
                </a:solidFill>
              </a:rPr>
              <a:t>重要参数设定</a:t>
            </a:r>
            <a:endParaRPr lang="zh-CN" altLang="en-US" sz="1700" b="1" dirty="0">
              <a:solidFill>
                <a:srgbClr val="1D4865"/>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32119C-F142-4649-A0DF-BB9F6A691F41}"/>
              </a:ext>
            </a:extLst>
          </p:cNvPr>
          <p:cNvSpPr txBox="1"/>
          <p:nvPr/>
        </p:nvSpPr>
        <p:spPr>
          <a:xfrm>
            <a:off x="4325751" y="955961"/>
            <a:ext cx="4138551" cy="3841052"/>
          </a:xfrm>
          <a:prstGeom prst="rect">
            <a:avLst/>
          </a:prstGeom>
          <a:noFill/>
        </p:spPr>
        <p:txBody>
          <a:bodyPr wrap="square" rtlCol="0">
            <a:spAutoFit/>
          </a:bodyPr>
          <a:lstStyle/>
          <a:p>
            <a:pPr>
              <a:lnSpc>
                <a:spcPct val="120000"/>
              </a:lnSpc>
            </a:pPr>
            <a:r>
              <a:rPr lang="en-US" altLang="zh-CN" dirty="0" err="1">
                <a:solidFill>
                  <a:srgbClr val="1D4865"/>
                </a:solidFill>
              </a:rPr>
              <a:t>max_depth</a:t>
            </a:r>
            <a:r>
              <a:rPr lang="en-US" altLang="zh-CN" dirty="0">
                <a:solidFill>
                  <a:srgbClr val="1D4865"/>
                </a:solidFill>
              </a:rPr>
              <a:t>:  </a:t>
            </a:r>
            <a:r>
              <a:rPr lang="zh-CN" altLang="en-US" dirty="0">
                <a:solidFill>
                  <a:schemeClr val="tx1">
                    <a:lumMod val="75000"/>
                    <a:lumOff val="25000"/>
                  </a:schemeClr>
                </a:solidFill>
              </a:rPr>
              <a:t>最大树深度</a:t>
            </a:r>
            <a:endParaRPr lang="en-US" altLang="zh-CN" dirty="0">
              <a:solidFill>
                <a:schemeClr val="tx1">
                  <a:lumMod val="75000"/>
                  <a:lumOff val="25000"/>
                </a:schemeClr>
              </a:solidFill>
            </a:endParaRPr>
          </a:p>
          <a:p>
            <a:pPr>
              <a:lnSpc>
                <a:spcPct val="120000"/>
              </a:lnSpc>
            </a:pPr>
            <a:r>
              <a:rPr lang="en-US" altLang="zh-CN" dirty="0" err="1">
                <a:solidFill>
                  <a:srgbClr val="1D4865"/>
                </a:solidFill>
              </a:rPr>
              <a:t>learning_rate</a:t>
            </a:r>
            <a:r>
              <a:rPr lang="en-US" altLang="zh-CN" dirty="0">
                <a:solidFill>
                  <a:srgbClr val="1D4865"/>
                </a:solidFill>
              </a:rPr>
              <a:t>:  </a:t>
            </a:r>
            <a:r>
              <a:rPr lang="zh-CN" altLang="en-US" dirty="0">
                <a:solidFill>
                  <a:schemeClr val="tx1">
                    <a:lumMod val="75000"/>
                    <a:lumOff val="25000"/>
                  </a:schemeClr>
                </a:solidFill>
              </a:rPr>
              <a:t>学习率</a:t>
            </a:r>
            <a:endParaRPr lang="en-US" altLang="zh-CN" dirty="0">
              <a:solidFill>
                <a:schemeClr val="tx1">
                  <a:lumMod val="75000"/>
                  <a:lumOff val="25000"/>
                </a:schemeClr>
              </a:solidFill>
            </a:endParaRPr>
          </a:p>
          <a:p>
            <a:pPr>
              <a:lnSpc>
                <a:spcPct val="120000"/>
              </a:lnSpc>
            </a:pPr>
            <a:r>
              <a:rPr lang="en-US" altLang="zh-CN" dirty="0" err="1">
                <a:solidFill>
                  <a:srgbClr val="1D4865"/>
                </a:solidFill>
              </a:rPr>
              <a:t>n_estimators</a:t>
            </a:r>
            <a:r>
              <a:rPr lang="en-US" altLang="zh-CN" dirty="0">
                <a:solidFill>
                  <a:srgbClr val="1D4865"/>
                </a:solidFill>
              </a:rPr>
              <a:t>:  </a:t>
            </a:r>
            <a:r>
              <a:rPr lang="zh-CN" altLang="en-US" dirty="0">
                <a:solidFill>
                  <a:schemeClr val="tx1">
                    <a:lumMod val="75000"/>
                    <a:lumOff val="25000"/>
                  </a:schemeClr>
                </a:solidFill>
              </a:rPr>
              <a:t>树的个数</a:t>
            </a:r>
            <a:endParaRPr lang="en-US" altLang="zh-CN" dirty="0">
              <a:solidFill>
                <a:schemeClr val="tx1">
                  <a:lumMod val="75000"/>
                  <a:lumOff val="25000"/>
                </a:schemeClr>
              </a:solidFill>
            </a:endParaRPr>
          </a:p>
          <a:p>
            <a:pPr>
              <a:lnSpc>
                <a:spcPct val="120000"/>
              </a:lnSpc>
            </a:pPr>
            <a:r>
              <a:rPr lang="en-US" altLang="zh-CN" dirty="0">
                <a:solidFill>
                  <a:srgbClr val="1D4865"/>
                </a:solidFill>
              </a:rPr>
              <a:t>gamma:  </a:t>
            </a:r>
            <a:r>
              <a:rPr lang="zh-CN" altLang="en-US" dirty="0">
                <a:solidFill>
                  <a:schemeClr val="tx1">
                    <a:lumMod val="75000"/>
                    <a:lumOff val="25000"/>
                  </a:schemeClr>
                </a:solidFill>
              </a:rPr>
              <a:t>用于控制是否后剪枝的参数</a:t>
            </a:r>
            <a:r>
              <a:rPr lang="en-US" altLang="zh-CN" dirty="0">
                <a:solidFill>
                  <a:schemeClr val="tx1">
                    <a:lumMod val="75000"/>
                    <a:lumOff val="25000"/>
                  </a:schemeClr>
                </a:solidFill>
              </a:rPr>
              <a:t>,</a:t>
            </a:r>
            <a:r>
              <a:rPr lang="zh-CN" altLang="en-US" dirty="0">
                <a:solidFill>
                  <a:schemeClr val="tx1">
                    <a:lumMod val="75000"/>
                    <a:lumOff val="25000"/>
                  </a:schemeClr>
                </a:solidFill>
              </a:rPr>
              <a:t>越大越保守</a:t>
            </a:r>
            <a:endParaRPr lang="en-US" altLang="zh-CN" dirty="0">
              <a:solidFill>
                <a:schemeClr val="tx1">
                  <a:lumMod val="75000"/>
                  <a:lumOff val="25000"/>
                </a:schemeClr>
              </a:solidFill>
            </a:endParaRPr>
          </a:p>
          <a:p>
            <a:pPr>
              <a:lnSpc>
                <a:spcPct val="120000"/>
              </a:lnSpc>
            </a:pPr>
            <a:r>
              <a:rPr lang="en-US" altLang="zh-CN" dirty="0" err="1">
                <a:solidFill>
                  <a:srgbClr val="1D4865"/>
                </a:solidFill>
              </a:rPr>
              <a:t>min_child_weight</a:t>
            </a:r>
            <a:r>
              <a:rPr lang="en-US" altLang="zh-CN" dirty="0">
                <a:solidFill>
                  <a:srgbClr val="1D4865"/>
                </a:solidFill>
              </a:rPr>
              <a:t>:  </a:t>
            </a:r>
            <a:r>
              <a:rPr lang="zh-CN" altLang="en-US" dirty="0">
                <a:solidFill>
                  <a:schemeClr val="tx1">
                    <a:lumMod val="75000"/>
                    <a:lumOff val="25000"/>
                  </a:schemeClr>
                </a:solidFill>
              </a:rPr>
              <a:t>生成一个叶子节点所需要的最小样本权重之和，该参数值越小越容易过拟合</a:t>
            </a:r>
            <a:endParaRPr lang="en-US" altLang="zh-CN" dirty="0">
              <a:solidFill>
                <a:schemeClr val="tx1">
                  <a:lumMod val="75000"/>
                  <a:lumOff val="25000"/>
                </a:schemeClr>
              </a:solidFill>
            </a:endParaRPr>
          </a:p>
          <a:p>
            <a:pPr>
              <a:lnSpc>
                <a:spcPct val="120000"/>
              </a:lnSpc>
            </a:pPr>
            <a:r>
              <a:rPr lang="en-US" altLang="zh-CN" dirty="0">
                <a:solidFill>
                  <a:srgbClr val="1D4865"/>
                </a:solidFill>
              </a:rPr>
              <a:t>subsample:  </a:t>
            </a:r>
            <a:r>
              <a:rPr lang="zh-CN" altLang="en-US" dirty="0">
                <a:solidFill>
                  <a:schemeClr val="tx1">
                    <a:lumMod val="75000"/>
                    <a:lumOff val="25000"/>
                  </a:schemeClr>
                </a:solidFill>
              </a:rPr>
              <a:t>训练每棵树时，子采样的样本比例，若为</a:t>
            </a:r>
            <a:r>
              <a:rPr lang="en-US" altLang="zh-CN" dirty="0">
                <a:solidFill>
                  <a:schemeClr val="tx1">
                    <a:lumMod val="75000"/>
                    <a:lumOff val="25000"/>
                  </a:schemeClr>
                </a:solidFill>
              </a:rPr>
              <a:t>1</a:t>
            </a:r>
            <a:r>
              <a:rPr lang="zh-CN" altLang="en-US" dirty="0">
                <a:solidFill>
                  <a:schemeClr val="tx1">
                    <a:lumMod val="75000"/>
                    <a:lumOff val="25000"/>
                  </a:schemeClr>
                </a:solidFill>
              </a:rPr>
              <a:t>，则样本全部用于训练</a:t>
            </a:r>
            <a:endParaRPr lang="en-US" altLang="zh-CN" dirty="0">
              <a:solidFill>
                <a:schemeClr val="tx1">
                  <a:lumMod val="75000"/>
                  <a:lumOff val="25000"/>
                </a:schemeClr>
              </a:solidFill>
            </a:endParaRPr>
          </a:p>
          <a:p>
            <a:pPr>
              <a:lnSpc>
                <a:spcPct val="120000"/>
              </a:lnSpc>
            </a:pPr>
            <a:r>
              <a:rPr lang="en-US" altLang="zh-CN" dirty="0" err="1">
                <a:solidFill>
                  <a:srgbClr val="1D4865"/>
                </a:solidFill>
              </a:rPr>
              <a:t>colsample_bytree</a:t>
            </a:r>
            <a:r>
              <a:rPr lang="en-US" altLang="zh-CN" dirty="0">
                <a:solidFill>
                  <a:srgbClr val="1D4865"/>
                </a:solidFill>
              </a:rPr>
              <a:t>:  </a:t>
            </a:r>
            <a:r>
              <a:rPr lang="zh-CN" altLang="en-US" dirty="0">
                <a:solidFill>
                  <a:schemeClr val="tx1">
                    <a:lumMod val="75000"/>
                    <a:lumOff val="25000"/>
                  </a:schemeClr>
                </a:solidFill>
              </a:rPr>
              <a:t>训练每棵树时，使用特征占全部特征的比例</a:t>
            </a:r>
            <a:endParaRPr lang="en-US" altLang="zh-CN" dirty="0">
              <a:solidFill>
                <a:schemeClr val="tx1">
                  <a:lumMod val="75000"/>
                  <a:lumOff val="25000"/>
                </a:schemeClr>
              </a:solidFill>
            </a:endParaRPr>
          </a:p>
          <a:p>
            <a:pPr>
              <a:lnSpc>
                <a:spcPct val="120000"/>
              </a:lnSpc>
            </a:pPr>
            <a:r>
              <a:rPr lang="en-US" altLang="zh-CN" dirty="0" err="1">
                <a:solidFill>
                  <a:srgbClr val="1D4865"/>
                </a:solidFill>
              </a:rPr>
              <a:t>reg_alpha</a:t>
            </a:r>
            <a:r>
              <a:rPr lang="en-US" altLang="zh-CN" dirty="0">
                <a:solidFill>
                  <a:srgbClr val="1D4865"/>
                </a:solidFill>
              </a:rPr>
              <a:t>:  </a:t>
            </a:r>
            <a:r>
              <a:rPr lang="en-US" altLang="zh-CN" dirty="0">
                <a:solidFill>
                  <a:schemeClr val="tx1">
                    <a:lumMod val="75000"/>
                    <a:lumOff val="25000"/>
                  </a:schemeClr>
                </a:solidFill>
              </a:rPr>
              <a:t>L1</a:t>
            </a:r>
            <a:r>
              <a:rPr lang="zh-CN" altLang="en-US" dirty="0">
                <a:solidFill>
                  <a:schemeClr val="tx1">
                    <a:lumMod val="75000"/>
                    <a:lumOff val="25000"/>
                  </a:schemeClr>
                </a:solidFill>
              </a:rPr>
              <a:t>正则项系数</a:t>
            </a:r>
            <a:endParaRPr lang="en-US" altLang="zh-CN" dirty="0">
              <a:solidFill>
                <a:schemeClr val="tx1">
                  <a:lumMod val="75000"/>
                  <a:lumOff val="25000"/>
                </a:schemeClr>
              </a:solidFill>
            </a:endParaRPr>
          </a:p>
          <a:p>
            <a:pPr>
              <a:lnSpc>
                <a:spcPct val="120000"/>
              </a:lnSpc>
            </a:pPr>
            <a:r>
              <a:rPr lang="en-US" altLang="zh-CN" dirty="0" err="1">
                <a:solidFill>
                  <a:srgbClr val="1D4865"/>
                </a:solidFill>
              </a:rPr>
              <a:t>Reg_lambda</a:t>
            </a:r>
            <a:r>
              <a:rPr lang="en-US" altLang="zh-CN" dirty="0">
                <a:solidFill>
                  <a:srgbClr val="1D4865"/>
                </a:solidFill>
              </a:rPr>
              <a:t>:  </a:t>
            </a:r>
            <a:r>
              <a:rPr lang="en-US" altLang="zh-CN" dirty="0">
                <a:solidFill>
                  <a:schemeClr val="tx1">
                    <a:lumMod val="75000"/>
                    <a:lumOff val="25000"/>
                  </a:schemeClr>
                </a:solidFill>
              </a:rPr>
              <a:t>L2</a:t>
            </a:r>
            <a:r>
              <a:rPr lang="zh-CN" altLang="en-US" dirty="0">
                <a:solidFill>
                  <a:schemeClr val="tx1">
                    <a:lumMod val="75000"/>
                    <a:lumOff val="25000"/>
                  </a:schemeClr>
                </a:solidFill>
              </a:rPr>
              <a:t>正则项系数</a:t>
            </a:r>
            <a:endParaRPr lang="en-US" altLang="zh-CN" dirty="0">
              <a:solidFill>
                <a:schemeClr val="tx1">
                  <a:lumMod val="75000"/>
                  <a:lumOff val="25000"/>
                </a:schemeClr>
              </a:solidFill>
            </a:endParaRPr>
          </a:p>
          <a:p>
            <a:endParaRPr lang="en-US" altLang="zh-CN" dirty="0"/>
          </a:p>
          <a:p>
            <a:endParaRPr lang="en-US" altLang="zh-CN" dirty="0"/>
          </a:p>
          <a:p>
            <a:r>
              <a:rPr lang="zh-CN" altLang="en-US" dirty="0"/>
              <a:t> </a:t>
            </a:r>
          </a:p>
        </p:txBody>
      </p:sp>
      <p:pic>
        <p:nvPicPr>
          <p:cNvPr id="4" name="图片 3">
            <a:extLst>
              <a:ext uri="{FF2B5EF4-FFF2-40B4-BE49-F238E27FC236}">
                <a16:creationId xmlns:a16="http://schemas.microsoft.com/office/drawing/2014/main" id="{08947F77-5670-4380-B348-CD0CB7F62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83" y="1348634"/>
            <a:ext cx="3444538" cy="2446232"/>
          </a:xfrm>
          <a:prstGeom prst="rect">
            <a:avLst/>
          </a:prstGeom>
        </p:spPr>
      </p:pic>
      <p:sp>
        <p:nvSpPr>
          <p:cNvPr id="5" name="文本框 4">
            <a:extLst>
              <a:ext uri="{FF2B5EF4-FFF2-40B4-BE49-F238E27FC236}">
                <a16:creationId xmlns:a16="http://schemas.microsoft.com/office/drawing/2014/main" id="{7F00097E-A0D0-45BB-94F3-DC3EF1CF48F8}"/>
              </a:ext>
            </a:extLst>
          </p:cNvPr>
          <p:cNvSpPr txBox="1"/>
          <p:nvPr/>
        </p:nvSpPr>
        <p:spPr>
          <a:xfrm>
            <a:off x="717337" y="942110"/>
            <a:ext cx="1664839" cy="307777"/>
          </a:xfrm>
          <a:prstGeom prst="rect">
            <a:avLst/>
          </a:prstGeom>
          <a:noFill/>
        </p:spPr>
        <p:txBody>
          <a:bodyPr wrap="square" rtlCol="0">
            <a:spAutoFit/>
          </a:bodyPr>
          <a:lstStyle/>
          <a:p>
            <a:r>
              <a:rPr lang="zh-CN" altLang="en-US" dirty="0"/>
              <a:t>初始模型参数</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测试结果</a:t>
            </a: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AE4358B-C8B5-4E52-A2EE-D11ACA869F01}"/>
              </a:ext>
            </a:extLst>
          </p:cNvPr>
          <p:cNvSpPr txBox="1"/>
          <p:nvPr/>
        </p:nvSpPr>
        <p:spPr>
          <a:xfrm>
            <a:off x="5241645" y="2196571"/>
            <a:ext cx="3670212" cy="846001"/>
          </a:xfrm>
          <a:prstGeom prst="rect">
            <a:avLst/>
          </a:prstGeom>
          <a:noFill/>
        </p:spPr>
        <p:txBody>
          <a:bodyPr wrap="square" rtlCol="0">
            <a:spAutoFit/>
          </a:bodyPr>
          <a:lstStyle/>
          <a:p>
            <a:pPr>
              <a:lnSpc>
                <a:spcPct val="120000"/>
              </a:lnSpc>
            </a:pPr>
            <a:r>
              <a:rPr lang="zh-CN" altLang="en-US" dirty="0">
                <a:solidFill>
                  <a:schemeClr val="tx1">
                    <a:lumMod val="75000"/>
                    <a:lumOff val="25000"/>
                  </a:schemeClr>
                </a:solidFill>
              </a:rPr>
              <a:t>测试集：</a:t>
            </a:r>
            <a:endParaRPr lang="en-US" altLang="zh-CN" dirty="0">
              <a:solidFill>
                <a:schemeClr val="tx1">
                  <a:lumMod val="75000"/>
                  <a:lumOff val="25000"/>
                </a:schemeClr>
              </a:solidFill>
            </a:endParaRPr>
          </a:p>
          <a:p>
            <a:pPr>
              <a:lnSpc>
                <a:spcPct val="120000"/>
              </a:lnSpc>
            </a:pPr>
            <a:r>
              <a:rPr lang="en-US" altLang="zh-CN" dirty="0">
                <a:solidFill>
                  <a:schemeClr val="tx1">
                    <a:lumMod val="75000"/>
                    <a:lumOff val="25000"/>
                  </a:schemeClr>
                </a:solidFill>
              </a:rPr>
              <a:t>Accuracy</a:t>
            </a:r>
            <a:r>
              <a:rPr lang="zh-CN" altLang="en-US" dirty="0">
                <a:solidFill>
                  <a:schemeClr val="tx1">
                    <a:lumMod val="75000"/>
                    <a:lumOff val="25000"/>
                  </a:schemeClr>
                </a:solidFill>
              </a:rPr>
              <a:t>：</a:t>
            </a:r>
            <a:r>
              <a:rPr lang="en-US" altLang="zh-CN" dirty="0">
                <a:solidFill>
                  <a:schemeClr val="tx1">
                    <a:lumMod val="75000"/>
                    <a:lumOff val="25000"/>
                  </a:schemeClr>
                </a:solidFill>
              </a:rPr>
              <a:t>0.9440</a:t>
            </a:r>
          </a:p>
          <a:p>
            <a:pPr>
              <a:lnSpc>
                <a:spcPct val="120000"/>
              </a:lnSpc>
            </a:pPr>
            <a:r>
              <a:rPr lang="en-US" altLang="zh-CN" dirty="0">
                <a:solidFill>
                  <a:schemeClr val="tx1">
                    <a:lumMod val="75000"/>
                    <a:lumOff val="25000"/>
                  </a:schemeClr>
                </a:solidFill>
              </a:rPr>
              <a:t>AUC:  0.9340</a:t>
            </a:r>
          </a:p>
        </p:txBody>
      </p:sp>
      <p:pic>
        <p:nvPicPr>
          <p:cNvPr id="5" name="图片 4">
            <a:extLst>
              <a:ext uri="{FF2B5EF4-FFF2-40B4-BE49-F238E27FC236}">
                <a16:creationId xmlns:a16="http://schemas.microsoft.com/office/drawing/2014/main" id="{2A8FAD56-A38C-43D9-909B-5E2B63C69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36" y="1093342"/>
            <a:ext cx="3467400" cy="29568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17518" y="624560"/>
            <a:ext cx="2261711" cy="500137"/>
          </a:xfrm>
          <a:prstGeom prst="rect">
            <a:avLst/>
          </a:prstGeom>
          <a:noFill/>
        </p:spPr>
        <p:txBody>
          <a:bodyPr wrap="square" lIns="68580" tIns="34290" rIns="68580" bIns="34290" rtlCol="0">
            <a:spAutoFit/>
          </a:bodyPr>
          <a:lstStyle/>
          <a:p>
            <a:r>
              <a:rPr lang="en-US" altLang="zh-CN" sz="2800" kern="0" spc="-5" dirty="0">
                <a:solidFill>
                  <a:srgbClr val="003366"/>
                </a:solidFill>
                <a:ea typeface="+mj-ea"/>
              </a:rPr>
              <a:t>GB</a:t>
            </a:r>
            <a:r>
              <a:rPr lang="en-US" altLang="zh-CN" sz="2800" kern="0" spc="-140" dirty="0">
                <a:solidFill>
                  <a:srgbClr val="003366"/>
                </a:solidFill>
                <a:ea typeface="+mj-ea"/>
              </a:rPr>
              <a:t>D</a:t>
            </a:r>
            <a:r>
              <a:rPr lang="en-US" altLang="zh-CN" sz="2800" kern="0" spc="-5" dirty="0">
                <a:solidFill>
                  <a:srgbClr val="003366"/>
                </a:solidFill>
                <a:ea typeface="+mj-ea"/>
              </a:rPr>
              <a:t>T</a:t>
            </a:r>
            <a:r>
              <a:rPr lang="zh-CN" altLang="en-US" sz="2800" kern="0" spc="-5" dirty="0">
                <a:solidFill>
                  <a:srgbClr val="003366"/>
                </a:solidFill>
                <a:ea typeface="+mj-ea"/>
              </a:rPr>
              <a:t>简介</a:t>
            </a:r>
            <a:endParaRPr lang="zh-CN" altLang="en-US" sz="1700" b="1" dirty="0">
              <a:solidFill>
                <a:srgbClr val="1B4367"/>
              </a:solidFill>
              <a:cs typeface="+mn-ea"/>
              <a:sym typeface="+mn-lt"/>
            </a:endParaRPr>
          </a:p>
        </p:txBody>
      </p:sp>
      <p:sp>
        <p:nvSpPr>
          <p:cNvPr id="107" name="文本框 11"/>
          <p:cNvSpPr txBox="1"/>
          <p:nvPr/>
        </p:nvSpPr>
        <p:spPr>
          <a:xfrm>
            <a:off x="917518" y="1473715"/>
            <a:ext cx="6681991" cy="2416046"/>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2700" indent="457200" algn="just">
              <a:lnSpc>
                <a:spcPct val="100000"/>
              </a:lnSpc>
              <a:spcBef>
                <a:spcPts val="1540"/>
              </a:spcBef>
            </a:pPr>
            <a:r>
              <a:rPr lang="en-US" altLang="zh-CN" sz="2000" dirty="0">
                <a:latin typeface="黑体" panose="02010609060101010101" pitchFamily="49" charset="-122"/>
                <a:ea typeface="黑体" panose="02010609060101010101" pitchFamily="49" charset="-122"/>
                <a:cs typeface="Calibri"/>
              </a:rPr>
              <a:t>G</a:t>
            </a:r>
            <a:r>
              <a:rPr lang="en-US" altLang="zh-CN" sz="2000" spc="-5" dirty="0">
                <a:latin typeface="黑体" panose="02010609060101010101" pitchFamily="49" charset="-122"/>
                <a:ea typeface="黑体" panose="02010609060101010101" pitchFamily="49" charset="-122"/>
                <a:cs typeface="Calibri"/>
              </a:rPr>
              <a:t>B</a:t>
            </a:r>
            <a:r>
              <a:rPr lang="en-US" altLang="zh-CN" sz="2000" spc="-35" dirty="0">
                <a:latin typeface="黑体" panose="02010609060101010101" pitchFamily="49" charset="-122"/>
                <a:ea typeface="黑体" panose="02010609060101010101" pitchFamily="49" charset="-122"/>
                <a:cs typeface="Calibri"/>
              </a:rPr>
              <a:t>D</a:t>
            </a:r>
            <a:r>
              <a:rPr lang="en-US" altLang="zh-CN" sz="2000" dirty="0">
                <a:latin typeface="黑体" panose="02010609060101010101" pitchFamily="49" charset="-122"/>
                <a:ea typeface="黑体" panose="02010609060101010101" pitchFamily="49" charset="-122"/>
                <a:cs typeface="Calibri"/>
              </a:rPr>
              <a:t>T</a:t>
            </a:r>
            <a:r>
              <a:rPr lang="zh-CN" altLang="en-US" sz="2000" dirty="0">
                <a:latin typeface="黑体" panose="02010609060101010101" pitchFamily="49" charset="-122"/>
                <a:ea typeface="黑体" panose="02010609060101010101" pitchFamily="49" charset="-122"/>
                <a:cs typeface="宋体"/>
              </a:rPr>
              <a:t>也是集成学习</a:t>
            </a:r>
            <a:r>
              <a:rPr lang="en-US" altLang="zh-CN" sz="2000" spc="-5" dirty="0">
                <a:latin typeface="黑体" panose="02010609060101010101" pitchFamily="49" charset="-122"/>
                <a:ea typeface="黑体" panose="02010609060101010101" pitchFamily="49" charset="-122"/>
                <a:cs typeface="Calibri"/>
              </a:rPr>
              <a:t>Boo</a:t>
            </a:r>
            <a:r>
              <a:rPr lang="en-US" altLang="zh-CN" sz="2000" spc="-30" dirty="0">
                <a:latin typeface="黑体" panose="02010609060101010101" pitchFamily="49" charset="-122"/>
                <a:ea typeface="黑体" panose="02010609060101010101" pitchFamily="49" charset="-122"/>
                <a:cs typeface="Calibri"/>
              </a:rPr>
              <a:t>s</a:t>
            </a:r>
            <a:r>
              <a:rPr lang="en-US" altLang="zh-CN" sz="2000" dirty="0">
                <a:latin typeface="黑体" panose="02010609060101010101" pitchFamily="49" charset="-122"/>
                <a:ea typeface="黑体" panose="02010609060101010101" pitchFamily="49" charset="-122"/>
                <a:cs typeface="Calibri"/>
              </a:rPr>
              <a:t>t</a:t>
            </a:r>
            <a:r>
              <a:rPr lang="en-US" altLang="zh-CN" sz="2000" spc="-5" dirty="0">
                <a:latin typeface="黑体" panose="02010609060101010101" pitchFamily="49" charset="-122"/>
                <a:ea typeface="黑体" panose="02010609060101010101" pitchFamily="49" charset="-122"/>
                <a:cs typeface="Calibri"/>
              </a:rPr>
              <a:t>in</a:t>
            </a:r>
            <a:r>
              <a:rPr lang="en-US" altLang="zh-CN" sz="2000" dirty="0">
                <a:latin typeface="黑体" panose="02010609060101010101" pitchFamily="49" charset="-122"/>
                <a:ea typeface="黑体" panose="02010609060101010101" pitchFamily="49" charset="-122"/>
                <a:cs typeface="Calibri"/>
              </a:rPr>
              <a:t>g</a:t>
            </a:r>
            <a:r>
              <a:rPr lang="zh-CN" altLang="en-US" sz="2000" dirty="0">
                <a:latin typeface="黑体" panose="02010609060101010101" pitchFamily="49" charset="-122"/>
                <a:ea typeface="黑体" panose="02010609060101010101" pitchFamily="49" charset="-122"/>
                <a:cs typeface="宋体"/>
              </a:rPr>
              <a:t>家族的成员，但是和传统的</a:t>
            </a:r>
            <a:r>
              <a:rPr lang="en-US" altLang="zh-CN" sz="2000" spc="-10" dirty="0" err="1">
                <a:latin typeface="黑体" panose="02010609060101010101" pitchFamily="49" charset="-122"/>
                <a:ea typeface="黑体" panose="02010609060101010101" pitchFamily="49" charset="-122"/>
                <a:cs typeface="Calibri"/>
              </a:rPr>
              <a:t>Adaboost</a:t>
            </a:r>
            <a:r>
              <a:rPr lang="zh-CN" altLang="en-US" sz="2000" dirty="0">
                <a:latin typeface="黑体" panose="02010609060101010101" pitchFamily="49" charset="-122"/>
                <a:ea typeface="黑体" panose="02010609060101010101" pitchFamily="49" charset="-122"/>
                <a:cs typeface="宋体"/>
              </a:rPr>
              <a:t>有很大的不同。</a:t>
            </a:r>
            <a:endParaRPr lang="en-US" altLang="zh-CN" sz="2000" dirty="0">
              <a:latin typeface="黑体" panose="02010609060101010101" pitchFamily="49" charset="-122"/>
              <a:ea typeface="黑体" panose="02010609060101010101" pitchFamily="49" charset="-122"/>
              <a:cs typeface="宋体"/>
            </a:endParaRPr>
          </a:p>
          <a:p>
            <a:pPr marL="12700" indent="457200" algn="just">
              <a:lnSpc>
                <a:spcPct val="100000"/>
              </a:lnSpc>
              <a:spcBef>
                <a:spcPts val="1540"/>
              </a:spcBef>
            </a:pPr>
            <a:r>
              <a:rPr lang="zh-CN" altLang="en-US" sz="2000" dirty="0">
                <a:latin typeface="黑体" panose="02010609060101010101" pitchFamily="49" charset="-122"/>
                <a:ea typeface="黑体" panose="02010609060101010101" pitchFamily="49" charset="-122"/>
                <a:cs typeface="宋体"/>
              </a:rPr>
              <a:t>回顾下</a:t>
            </a:r>
            <a:r>
              <a:rPr lang="en-US" altLang="zh-CN" sz="2000" spc="-10" dirty="0" err="1">
                <a:latin typeface="黑体" panose="02010609060101010101" pitchFamily="49" charset="-122"/>
                <a:ea typeface="黑体" panose="02010609060101010101" pitchFamily="49" charset="-122"/>
                <a:cs typeface="Calibri"/>
              </a:rPr>
              <a:t>Adaboost</a:t>
            </a:r>
            <a:r>
              <a:rPr lang="zh-CN" altLang="en-US" sz="2000" spc="-10" dirty="0">
                <a:latin typeface="黑体" panose="02010609060101010101" pitchFamily="49" charset="-122"/>
                <a:ea typeface="黑体" panose="02010609060101010101" pitchFamily="49" charset="-122"/>
                <a:cs typeface="宋体"/>
              </a:rPr>
              <a:t>，</a:t>
            </a:r>
            <a:r>
              <a:rPr lang="zh-CN" altLang="en-US" sz="2000" dirty="0">
                <a:latin typeface="黑体" panose="02010609060101010101" pitchFamily="49" charset="-122"/>
                <a:ea typeface="黑体" panose="02010609060101010101" pitchFamily="49" charset="-122"/>
                <a:cs typeface="宋体"/>
              </a:rPr>
              <a:t>我们是利用</a:t>
            </a:r>
            <a:r>
              <a:rPr lang="zh-CN" altLang="en-US" sz="2000" b="1" dirty="0">
                <a:latin typeface="黑体" panose="02010609060101010101" pitchFamily="49" charset="-122"/>
                <a:ea typeface="黑体" panose="02010609060101010101" pitchFamily="49" charset="-122"/>
                <a:cs typeface="宋体"/>
              </a:rPr>
              <a:t>前一轮迭代弱学习器的误差率来更新训练集的权重</a:t>
            </a:r>
            <a:r>
              <a:rPr lang="zh-CN" altLang="en-US" sz="2000" dirty="0">
                <a:latin typeface="黑体" panose="02010609060101010101" pitchFamily="49" charset="-122"/>
                <a:ea typeface="黑体" panose="02010609060101010101" pitchFamily="49" charset="-122"/>
                <a:cs typeface="宋体"/>
              </a:rPr>
              <a:t>，这样一轮轮的迭代下去。</a:t>
            </a:r>
            <a:r>
              <a:rPr lang="en-US" altLang="zh-CN" sz="2000" dirty="0">
                <a:latin typeface="黑体" panose="02010609060101010101" pitchFamily="49" charset="-122"/>
                <a:ea typeface="黑体" panose="02010609060101010101" pitchFamily="49" charset="-122"/>
                <a:cs typeface="Calibri"/>
              </a:rPr>
              <a:t>G</a:t>
            </a:r>
            <a:r>
              <a:rPr lang="en-US" altLang="zh-CN" sz="2000" spc="-5" dirty="0">
                <a:latin typeface="黑体" panose="02010609060101010101" pitchFamily="49" charset="-122"/>
                <a:ea typeface="黑体" panose="02010609060101010101" pitchFamily="49" charset="-122"/>
                <a:cs typeface="Calibri"/>
              </a:rPr>
              <a:t>B</a:t>
            </a:r>
            <a:r>
              <a:rPr lang="en-US" altLang="zh-CN" sz="2000" spc="-35" dirty="0">
                <a:latin typeface="黑体" panose="02010609060101010101" pitchFamily="49" charset="-122"/>
                <a:ea typeface="黑体" panose="02010609060101010101" pitchFamily="49" charset="-122"/>
                <a:cs typeface="Calibri"/>
              </a:rPr>
              <a:t>D</a:t>
            </a:r>
            <a:r>
              <a:rPr lang="en-US" altLang="zh-CN" sz="2000" dirty="0">
                <a:latin typeface="黑体" panose="02010609060101010101" pitchFamily="49" charset="-122"/>
                <a:ea typeface="黑体" panose="02010609060101010101" pitchFamily="49" charset="-122"/>
                <a:cs typeface="Calibri"/>
              </a:rPr>
              <a:t>T</a:t>
            </a:r>
            <a:r>
              <a:rPr lang="zh-CN" altLang="en-US" sz="2000" dirty="0">
                <a:latin typeface="黑体" panose="02010609060101010101" pitchFamily="49" charset="-122"/>
                <a:ea typeface="黑体" panose="02010609060101010101" pitchFamily="49" charset="-122"/>
                <a:cs typeface="宋体"/>
              </a:rPr>
              <a:t>也是迭代，使用了前向分步算法，但是弱学习器限定了只能使用</a:t>
            </a:r>
            <a:r>
              <a:rPr lang="en-US" altLang="zh-CN" sz="2000" spc="-10" dirty="0">
                <a:latin typeface="黑体" panose="02010609060101010101" pitchFamily="49" charset="-122"/>
                <a:ea typeface="黑体" panose="02010609060101010101" pitchFamily="49" charset="-122"/>
                <a:cs typeface="Calibri"/>
              </a:rPr>
              <a:t>CART</a:t>
            </a:r>
            <a:r>
              <a:rPr lang="zh-CN" altLang="en-US" sz="2000" dirty="0">
                <a:latin typeface="黑体" panose="02010609060101010101" pitchFamily="49" charset="-122"/>
                <a:ea typeface="黑体" panose="02010609060101010101" pitchFamily="49" charset="-122"/>
                <a:cs typeface="宋体"/>
              </a:rPr>
              <a:t>回归树模型，同时迭代思路和</a:t>
            </a:r>
            <a:r>
              <a:rPr lang="en-US" altLang="zh-CN" sz="2000" dirty="0" err="1">
                <a:latin typeface="黑体" panose="02010609060101010101" pitchFamily="49" charset="-122"/>
                <a:ea typeface="黑体" panose="02010609060101010101" pitchFamily="49" charset="-122"/>
                <a:cs typeface="Calibri"/>
              </a:rPr>
              <a:t>A</a:t>
            </a:r>
            <a:r>
              <a:rPr lang="en-US" altLang="zh-CN" sz="2000" spc="-5" dirty="0" err="1">
                <a:latin typeface="黑体" panose="02010609060101010101" pitchFamily="49" charset="-122"/>
                <a:ea typeface="黑体" panose="02010609060101010101" pitchFamily="49" charset="-122"/>
                <a:cs typeface="Calibri"/>
              </a:rPr>
              <a:t>d</a:t>
            </a:r>
            <a:r>
              <a:rPr lang="en-US" altLang="zh-CN" sz="2000" dirty="0" err="1">
                <a:latin typeface="黑体" panose="02010609060101010101" pitchFamily="49" charset="-122"/>
                <a:ea typeface="黑体" panose="02010609060101010101" pitchFamily="49" charset="-122"/>
                <a:cs typeface="Calibri"/>
              </a:rPr>
              <a:t>a</a:t>
            </a:r>
            <a:r>
              <a:rPr lang="en-US" altLang="zh-CN" sz="2000" spc="-5" dirty="0" err="1">
                <a:latin typeface="黑体" panose="02010609060101010101" pitchFamily="49" charset="-122"/>
                <a:ea typeface="黑体" panose="02010609060101010101" pitchFamily="49" charset="-122"/>
                <a:cs typeface="Calibri"/>
              </a:rPr>
              <a:t>boo</a:t>
            </a:r>
            <a:r>
              <a:rPr lang="en-US" altLang="zh-CN" sz="2000" spc="-30" dirty="0" err="1">
                <a:latin typeface="黑体" panose="02010609060101010101" pitchFamily="49" charset="-122"/>
                <a:ea typeface="黑体" panose="02010609060101010101" pitchFamily="49" charset="-122"/>
                <a:cs typeface="Calibri"/>
              </a:rPr>
              <a:t>s</a:t>
            </a:r>
            <a:r>
              <a:rPr lang="en-US" altLang="zh-CN" sz="2000" dirty="0" err="1">
                <a:latin typeface="黑体" panose="02010609060101010101" pitchFamily="49" charset="-122"/>
                <a:ea typeface="黑体" panose="02010609060101010101" pitchFamily="49" charset="-122"/>
                <a:cs typeface="Calibri"/>
              </a:rPr>
              <a:t>t</a:t>
            </a:r>
            <a:r>
              <a:rPr lang="zh-CN" altLang="en-US" sz="2000" dirty="0">
                <a:latin typeface="黑体" panose="02010609060101010101" pitchFamily="49" charset="-122"/>
                <a:ea typeface="黑体" panose="02010609060101010101" pitchFamily="49" charset="-122"/>
                <a:cs typeface="宋体"/>
              </a:rPr>
              <a:t>也有所不同。</a:t>
            </a:r>
          </a:p>
        </p:txBody>
      </p:sp>
      <p:grpSp>
        <p:nvGrpSpPr>
          <p:cNvPr id="108" name="组合 107"/>
          <p:cNvGrpSpPr/>
          <p:nvPr/>
        </p:nvGrpSpPr>
        <p:grpSpPr>
          <a:xfrm>
            <a:off x="352982" y="653677"/>
            <a:ext cx="448164" cy="368593"/>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01</a:t>
              </a:r>
            </a:p>
          </p:txBody>
        </p:sp>
      </p:grpSp>
    </p:spTree>
  </p:cSld>
  <p:clrMapOvr>
    <a:masterClrMapping/>
  </p:clrMapOvr>
  <p:transition spd="slow" advClick="0"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691573" y="326557"/>
            <a:ext cx="3715470"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参数调优探究性学习</a:t>
            </a:r>
            <a:r>
              <a:rPr lang="en-US" altLang="zh-CN" sz="1700" b="1" dirty="0">
                <a:solidFill>
                  <a:srgbClr val="1B4367"/>
                </a:solidFill>
                <a:cs typeface="+mn-ea"/>
                <a:sym typeface="+mn-lt"/>
              </a:rPr>
              <a:t>:</a:t>
            </a:r>
            <a:r>
              <a:rPr lang="zh-CN" altLang="en-US" sz="1700" b="1" dirty="0">
                <a:solidFill>
                  <a:srgbClr val="1B4367"/>
                </a:solidFill>
                <a:cs typeface="+mn-ea"/>
                <a:sym typeface="+mn-lt"/>
              </a:rPr>
              <a:t>网格搜索</a:t>
            </a:r>
          </a:p>
        </p:txBody>
      </p:sp>
      <p:grpSp>
        <p:nvGrpSpPr>
          <p:cNvPr id="48" name="组合 27"/>
          <p:cNvGrpSpPr/>
          <p:nvPr/>
        </p:nvGrpSpPr>
        <p:grpSpPr bwMode="auto">
          <a:xfrm>
            <a:off x="966337" y="2223043"/>
            <a:ext cx="1624013" cy="783894"/>
            <a:chOff x="0" y="234675"/>
            <a:chExt cx="2166010" cy="1045342"/>
          </a:xfrm>
          <a:solidFill>
            <a:srgbClr val="1B4367"/>
          </a:solidFill>
        </p:grpSpPr>
        <p:sp>
          <p:nvSpPr>
            <p:cNvPr id="49" name="任意多边形 14"/>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0" name="任意多边形 15"/>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01</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1" name="Freeform 13"/>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2" name="组合 29"/>
          <p:cNvGrpSpPr/>
          <p:nvPr/>
        </p:nvGrpSpPr>
        <p:grpSpPr bwMode="auto">
          <a:xfrm>
            <a:off x="4598533" y="2223043"/>
            <a:ext cx="1625204" cy="783894"/>
            <a:chOff x="0" y="234675"/>
            <a:chExt cx="2166010" cy="1045342"/>
          </a:xfrm>
          <a:solidFill>
            <a:srgbClr val="1B4367"/>
          </a:solidFill>
        </p:grpSpPr>
        <p:sp>
          <p:nvSpPr>
            <p:cNvPr id="53" name="任意多边形 18"/>
            <p:cNvSpPr/>
            <p:nvPr/>
          </p:nvSpPr>
          <p:spPr bwMode="auto">
            <a:xfrm>
              <a:off x="433202" y="234675"/>
              <a:ext cx="1732808"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4" name="任意多边形 19"/>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03</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6" name="组合 28"/>
          <p:cNvGrpSpPr/>
          <p:nvPr/>
        </p:nvGrpSpPr>
        <p:grpSpPr bwMode="auto">
          <a:xfrm>
            <a:off x="2781840" y="2223043"/>
            <a:ext cx="1625203" cy="783894"/>
            <a:chOff x="0" y="234675"/>
            <a:chExt cx="2166010" cy="1045342"/>
          </a:xfrm>
          <a:solidFill>
            <a:srgbClr val="1B4367"/>
          </a:solidFill>
        </p:grpSpPr>
        <p:sp>
          <p:nvSpPr>
            <p:cNvPr id="57" name="任意多边形 16"/>
            <p:cNvSpPr/>
            <p:nvPr/>
          </p:nvSpPr>
          <p:spPr bwMode="auto">
            <a:xfrm>
              <a:off x="433203" y="234675"/>
              <a:ext cx="1732807"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任意多边形 17"/>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02</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60" name="组合 30"/>
          <p:cNvGrpSpPr/>
          <p:nvPr/>
        </p:nvGrpSpPr>
        <p:grpSpPr bwMode="auto">
          <a:xfrm>
            <a:off x="6415227" y="2223043"/>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2" name="任意多边形 21"/>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04</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68" name="TextBox 1210"/>
          <p:cNvSpPr/>
          <p:nvPr/>
        </p:nvSpPr>
        <p:spPr>
          <a:xfrm>
            <a:off x="835077" y="3059275"/>
            <a:ext cx="193386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dirty="0">
                <a:solidFill>
                  <a:srgbClr val="1D4865"/>
                </a:solidFill>
              </a:rPr>
              <a:t>调节学习率和树的棵树</a:t>
            </a:r>
            <a:endParaRPr lang="zh-CN" altLang="en-US" dirty="0">
              <a:solidFill>
                <a:srgbClr val="1D4865"/>
              </a:solidFill>
              <a:cs typeface="+mn-ea"/>
              <a:sym typeface="+mn-lt"/>
            </a:endParaRPr>
          </a:p>
        </p:txBody>
      </p:sp>
      <p:sp>
        <p:nvSpPr>
          <p:cNvPr id="70" name="TextBox 1210"/>
          <p:cNvSpPr/>
          <p:nvPr/>
        </p:nvSpPr>
        <p:spPr>
          <a:xfrm>
            <a:off x="2794753" y="810122"/>
            <a:ext cx="175432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dirty="0">
                <a:solidFill>
                  <a:srgbClr val="1D4865"/>
                </a:solidFill>
              </a:rPr>
              <a:t>决策树特定参数调优</a:t>
            </a:r>
            <a:endParaRPr lang="zh-CN" altLang="en-US" dirty="0">
              <a:solidFill>
                <a:srgbClr val="1D4865"/>
              </a:solidFill>
              <a:cs typeface="+mn-ea"/>
              <a:sym typeface="+mn-lt"/>
            </a:endParaRPr>
          </a:p>
        </p:txBody>
      </p:sp>
      <p:sp>
        <p:nvSpPr>
          <p:cNvPr id="71" name="文本框 8"/>
          <p:cNvSpPr txBox="1"/>
          <p:nvPr/>
        </p:nvSpPr>
        <p:spPr>
          <a:xfrm>
            <a:off x="2536890" y="1094715"/>
            <a:ext cx="2270052"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rPr>
              <a:t>对于给定的学习速率和决策树数量，在确定一棵树的过程中，可以选择不同的参数</a:t>
            </a:r>
            <a:r>
              <a:rPr lang="en-US" altLang="zh-CN" sz="1000" dirty="0">
                <a:solidFill>
                  <a:schemeClr val="tx1">
                    <a:lumMod val="75000"/>
                    <a:lumOff val="25000"/>
                  </a:schemeClr>
                </a:solidFill>
              </a:rPr>
              <a:t>(</a:t>
            </a:r>
            <a:r>
              <a:rPr lang="en-US" altLang="zh-CN" sz="1000" dirty="0" err="1">
                <a:solidFill>
                  <a:schemeClr val="tx1">
                    <a:lumMod val="75000"/>
                    <a:lumOff val="25000"/>
                  </a:schemeClr>
                </a:solidFill>
              </a:rPr>
              <a:t>max_depth</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min_child_weight</a:t>
            </a:r>
            <a:r>
              <a:rPr lang="en-US" altLang="zh-CN" sz="1000" dirty="0">
                <a:solidFill>
                  <a:schemeClr val="tx1">
                    <a:lumMod val="75000"/>
                    <a:lumOff val="25000"/>
                  </a:schemeClr>
                </a:solidFill>
              </a:rPr>
              <a:t>, gamma, subsample, </a:t>
            </a:r>
            <a:r>
              <a:rPr lang="en-US" altLang="zh-CN" sz="1000" dirty="0" err="1">
                <a:solidFill>
                  <a:schemeClr val="tx1">
                    <a:lumMod val="75000"/>
                    <a:lumOff val="25000"/>
                  </a:schemeClr>
                </a:solidFill>
              </a:rPr>
              <a:t>colsample_bytree</a:t>
            </a:r>
            <a:r>
              <a:rPr lang="en-US" altLang="zh-CN" sz="1000" dirty="0">
                <a:solidFill>
                  <a:schemeClr val="tx1">
                    <a:lumMod val="75000"/>
                    <a:lumOff val="25000"/>
                  </a:schemeClr>
                </a:solidFill>
              </a:rPr>
              <a:t>)</a:t>
            </a:r>
            <a:endParaRPr lang="en-US" altLang="zh-CN" sz="1000" dirty="0">
              <a:solidFill>
                <a:schemeClr val="tx1">
                  <a:lumMod val="75000"/>
                  <a:lumOff val="25000"/>
                </a:schemeClr>
              </a:solidFill>
              <a:cs typeface="+mn-ea"/>
              <a:sym typeface="+mn-lt"/>
            </a:endParaRPr>
          </a:p>
        </p:txBody>
      </p:sp>
      <p:sp>
        <p:nvSpPr>
          <p:cNvPr id="72" name="TextBox 1210"/>
          <p:cNvSpPr/>
          <p:nvPr/>
        </p:nvSpPr>
        <p:spPr>
          <a:xfrm>
            <a:off x="4184902" y="3142870"/>
            <a:ext cx="249497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dirty="0" err="1">
                <a:solidFill>
                  <a:srgbClr val="1B4367"/>
                </a:solidFill>
              </a:rPr>
              <a:t>xgboost</a:t>
            </a:r>
            <a:r>
              <a:rPr lang="zh-CN" altLang="en-US" dirty="0">
                <a:solidFill>
                  <a:srgbClr val="1B4367"/>
                </a:solidFill>
              </a:rPr>
              <a:t>的正则化参数的调优</a:t>
            </a:r>
            <a:endParaRPr lang="zh-CN" altLang="en-US" dirty="0">
              <a:solidFill>
                <a:srgbClr val="1B4367"/>
              </a:solidFill>
              <a:cs typeface="+mn-ea"/>
              <a:sym typeface="+mn-lt"/>
            </a:endParaRPr>
          </a:p>
        </p:txBody>
      </p:sp>
      <p:sp>
        <p:nvSpPr>
          <p:cNvPr id="73" name="文本框 8"/>
          <p:cNvSpPr txBox="1"/>
          <p:nvPr/>
        </p:nvSpPr>
        <p:spPr>
          <a:xfrm>
            <a:off x="4372669" y="3467434"/>
            <a:ext cx="2270052"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调整参数有</a:t>
            </a:r>
            <a:r>
              <a:rPr lang="en-US" altLang="zh-CN" sz="1000" dirty="0">
                <a:solidFill>
                  <a:schemeClr val="tx1">
                    <a:lumMod val="75000"/>
                    <a:lumOff val="25000"/>
                  </a:schemeClr>
                </a:solidFill>
              </a:rPr>
              <a:t>(lambda, alpha)</a:t>
            </a:r>
            <a:r>
              <a:rPr lang="zh-CN" altLang="en-US" sz="1000" dirty="0">
                <a:solidFill>
                  <a:schemeClr val="tx1">
                    <a:lumMod val="75000"/>
                    <a:lumOff val="25000"/>
                  </a:schemeClr>
                </a:solidFill>
              </a:rPr>
              <a:t>，这些参数可以降低模型的复杂度，从而提高模型的表现。</a:t>
            </a:r>
            <a:endParaRPr lang="en-US" altLang="zh-CN" sz="1000" dirty="0">
              <a:solidFill>
                <a:schemeClr val="tx1">
                  <a:lumMod val="75000"/>
                  <a:lumOff val="25000"/>
                </a:schemeClr>
              </a:solidFill>
              <a:cs typeface="+mn-ea"/>
              <a:sym typeface="+mn-lt"/>
            </a:endParaRPr>
          </a:p>
        </p:txBody>
      </p:sp>
      <p:sp>
        <p:nvSpPr>
          <p:cNvPr id="74" name="TextBox 1210"/>
          <p:cNvSpPr/>
          <p:nvPr/>
        </p:nvSpPr>
        <p:spPr>
          <a:xfrm>
            <a:off x="6740267" y="1825983"/>
            <a:ext cx="139525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dirty="0">
                <a:solidFill>
                  <a:srgbClr val="1D4865"/>
                </a:solidFill>
              </a:rPr>
              <a:t>确定理想参数。</a:t>
            </a:r>
            <a:endParaRPr lang="zh-CN" altLang="en-US" b="1" dirty="0">
              <a:solidFill>
                <a:srgbClr val="1D4865"/>
              </a:solidFill>
              <a:cs typeface="+mn-ea"/>
              <a:sym typeface="+mn-lt"/>
            </a:endParaRP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15"/>
          <p:cNvSpPr txBox="1"/>
          <p:nvPr/>
        </p:nvSpPr>
        <p:spPr>
          <a:xfrm>
            <a:off x="667601" y="311168"/>
            <a:ext cx="6255714"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网格搜索</a:t>
            </a:r>
            <a:r>
              <a:rPr lang="en-US" altLang="zh-CN" sz="1800" b="1" dirty="0">
                <a:solidFill>
                  <a:srgbClr val="1B4367"/>
                </a:solidFill>
                <a:cs typeface="+mn-ea"/>
                <a:sym typeface="+mn-lt"/>
              </a:rPr>
              <a:t>step1</a:t>
            </a:r>
            <a:r>
              <a:rPr lang="zh-CN" altLang="en-US" sz="1800" b="1" dirty="0">
                <a:solidFill>
                  <a:srgbClr val="1B4367"/>
                </a:solidFill>
                <a:cs typeface="+mn-ea"/>
                <a:sym typeface="+mn-lt"/>
              </a:rPr>
              <a:t>：</a:t>
            </a:r>
            <a:r>
              <a:rPr lang="zh-CN" altLang="en-US" sz="1800" b="1" dirty="0">
                <a:solidFill>
                  <a:srgbClr val="1D4865"/>
                </a:solidFill>
              </a:rPr>
              <a:t>确定学习速率和树的棵树</a:t>
            </a:r>
            <a:endParaRPr lang="zh-CN" altLang="en-US" sz="1800" b="1" dirty="0">
              <a:solidFill>
                <a:srgbClr val="1D4865"/>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3B0FA74-5FCE-4AEA-9F09-82BFB80FB0F0}"/>
              </a:ext>
            </a:extLst>
          </p:cNvPr>
          <p:cNvSpPr txBox="1"/>
          <p:nvPr/>
        </p:nvSpPr>
        <p:spPr>
          <a:xfrm>
            <a:off x="1014607" y="1010951"/>
            <a:ext cx="3235282" cy="307777"/>
          </a:xfrm>
          <a:prstGeom prst="rect">
            <a:avLst/>
          </a:prstGeom>
          <a:noFill/>
        </p:spPr>
        <p:txBody>
          <a:bodyPr wrap="square" rtlCol="0">
            <a:spAutoFit/>
          </a:bodyPr>
          <a:lstStyle/>
          <a:p>
            <a:r>
              <a:rPr lang="zh-CN" altLang="en-US" b="1" dirty="0">
                <a:solidFill>
                  <a:schemeClr val="tx1">
                    <a:lumMod val="75000"/>
                    <a:lumOff val="25000"/>
                  </a:schemeClr>
                </a:solidFill>
              </a:rPr>
              <a:t>在初始模型的基础上进行网格搜索</a:t>
            </a:r>
          </a:p>
        </p:txBody>
      </p:sp>
      <p:sp>
        <p:nvSpPr>
          <p:cNvPr id="61" name="箭头: 右 60">
            <a:extLst>
              <a:ext uri="{FF2B5EF4-FFF2-40B4-BE49-F238E27FC236}">
                <a16:creationId xmlns:a16="http://schemas.microsoft.com/office/drawing/2014/main" id="{EB93475B-A49A-493F-8B46-8A09975A60D8}"/>
              </a:ext>
            </a:extLst>
          </p:cNvPr>
          <p:cNvSpPr/>
          <p:nvPr/>
        </p:nvSpPr>
        <p:spPr>
          <a:xfrm>
            <a:off x="1045282" y="1595666"/>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89CC275C-E129-403E-83C1-EC95628C8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414" y="1477335"/>
            <a:ext cx="5044877" cy="670618"/>
          </a:xfrm>
          <a:prstGeom prst="rect">
            <a:avLst/>
          </a:prstGeom>
        </p:spPr>
      </p:pic>
      <p:sp>
        <p:nvSpPr>
          <p:cNvPr id="15" name="文本框 14">
            <a:extLst>
              <a:ext uri="{FF2B5EF4-FFF2-40B4-BE49-F238E27FC236}">
                <a16:creationId xmlns:a16="http://schemas.microsoft.com/office/drawing/2014/main" id="{7E5C264E-010D-4F9D-ABF3-82ABD85B84E6}"/>
              </a:ext>
            </a:extLst>
          </p:cNvPr>
          <p:cNvSpPr txBox="1"/>
          <p:nvPr/>
        </p:nvSpPr>
        <p:spPr>
          <a:xfrm>
            <a:off x="1014607" y="2271002"/>
            <a:ext cx="3235282" cy="307777"/>
          </a:xfrm>
          <a:prstGeom prst="rect">
            <a:avLst/>
          </a:prstGeom>
          <a:noFill/>
        </p:spPr>
        <p:txBody>
          <a:bodyPr wrap="square" rtlCol="0">
            <a:spAutoFit/>
          </a:bodyPr>
          <a:lstStyle/>
          <a:p>
            <a:r>
              <a:rPr lang="zh-CN" altLang="en-US" b="1" dirty="0">
                <a:solidFill>
                  <a:schemeClr val="tx1">
                    <a:lumMod val="75000"/>
                    <a:lumOff val="25000"/>
                  </a:schemeClr>
                </a:solidFill>
              </a:rPr>
              <a:t>网格搜索结果</a:t>
            </a:r>
          </a:p>
        </p:txBody>
      </p:sp>
      <p:pic>
        <p:nvPicPr>
          <p:cNvPr id="13" name="图片 12">
            <a:extLst>
              <a:ext uri="{FF2B5EF4-FFF2-40B4-BE49-F238E27FC236}">
                <a16:creationId xmlns:a16="http://schemas.microsoft.com/office/drawing/2014/main" id="{09E48082-2E24-4B73-8D3A-011F23508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0414" y="2571750"/>
            <a:ext cx="4038950" cy="419136"/>
          </a:xfrm>
          <a:prstGeom prst="rect">
            <a:avLst/>
          </a:prstGeom>
        </p:spPr>
      </p:pic>
      <p:sp>
        <p:nvSpPr>
          <p:cNvPr id="20" name="箭头: 右 19">
            <a:extLst>
              <a:ext uri="{FF2B5EF4-FFF2-40B4-BE49-F238E27FC236}">
                <a16:creationId xmlns:a16="http://schemas.microsoft.com/office/drawing/2014/main" id="{EB6901C1-E960-429A-AA4D-47FDDBC87662}"/>
              </a:ext>
            </a:extLst>
          </p:cNvPr>
          <p:cNvSpPr/>
          <p:nvPr/>
        </p:nvSpPr>
        <p:spPr>
          <a:xfrm>
            <a:off x="1045282" y="3836200"/>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B998025E-C56E-4ED6-B417-C0E01A063A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3658" y="3836200"/>
            <a:ext cx="2491956" cy="365792"/>
          </a:xfrm>
          <a:prstGeom prst="rect">
            <a:avLst/>
          </a:prstGeom>
        </p:spPr>
      </p:pic>
      <p:sp>
        <p:nvSpPr>
          <p:cNvPr id="23" name="文本框 22">
            <a:extLst>
              <a:ext uri="{FF2B5EF4-FFF2-40B4-BE49-F238E27FC236}">
                <a16:creationId xmlns:a16="http://schemas.microsoft.com/office/drawing/2014/main" id="{04E80396-56B8-4279-9618-FFDA99297D1B}"/>
              </a:ext>
            </a:extLst>
          </p:cNvPr>
          <p:cNvSpPr txBox="1"/>
          <p:nvPr/>
        </p:nvSpPr>
        <p:spPr>
          <a:xfrm>
            <a:off x="932626" y="3195495"/>
            <a:ext cx="5160026" cy="523220"/>
          </a:xfrm>
          <a:prstGeom prst="rect">
            <a:avLst/>
          </a:prstGeom>
          <a:noFill/>
        </p:spPr>
        <p:txBody>
          <a:bodyPr wrap="square" rtlCol="0">
            <a:spAutoFit/>
          </a:bodyPr>
          <a:lstStyle/>
          <a:p>
            <a:r>
              <a:rPr lang="zh-CN" altLang="en-US" b="1" dirty="0">
                <a:solidFill>
                  <a:schemeClr val="tx1">
                    <a:lumMod val="75000"/>
                    <a:lumOff val="25000"/>
                  </a:schemeClr>
                </a:solidFill>
              </a:rPr>
              <a:t>将学习率设为</a:t>
            </a:r>
            <a:r>
              <a:rPr lang="en-US" altLang="zh-CN" b="1" dirty="0">
                <a:solidFill>
                  <a:schemeClr val="tx1">
                    <a:lumMod val="75000"/>
                    <a:lumOff val="25000"/>
                  </a:schemeClr>
                </a:solidFill>
              </a:rPr>
              <a:t>0.07</a:t>
            </a:r>
            <a:r>
              <a:rPr lang="zh-CN" altLang="en-US" b="1" dirty="0">
                <a:solidFill>
                  <a:schemeClr val="tx1">
                    <a:lumMod val="75000"/>
                    <a:lumOff val="25000"/>
                  </a:schemeClr>
                </a:solidFill>
              </a:rPr>
              <a:t>，树棵树设为</a:t>
            </a:r>
            <a:r>
              <a:rPr lang="en-US" altLang="zh-CN" b="1" dirty="0">
                <a:solidFill>
                  <a:schemeClr val="tx1">
                    <a:lumMod val="75000"/>
                    <a:lumOff val="25000"/>
                  </a:schemeClr>
                </a:solidFill>
              </a:rPr>
              <a:t>50</a:t>
            </a:r>
            <a:r>
              <a:rPr lang="zh-CN" altLang="en-US" b="1" dirty="0">
                <a:solidFill>
                  <a:schemeClr val="tx1">
                    <a:lumMod val="75000"/>
                    <a:lumOff val="25000"/>
                  </a:schemeClr>
                </a:solidFill>
              </a:rPr>
              <a:t>，进行模型拟合，在测试集上的表现</a:t>
            </a:r>
          </a:p>
        </p:txBody>
      </p:sp>
      <p:sp>
        <p:nvSpPr>
          <p:cNvPr id="24" name="箭头: 右 23">
            <a:extLst>
              <a:ext uri="{FF2B5EF4-FFF2-40B4-BE49-F238E27FC236}">
                <a16:creationId xmlns:a16="http://schemas.microsoft.com/office/drawing/2014/main" id="{97BA7E68-BD13-4AF4-BEF0-8CCE724FD202}"/>
              </a:ext>
            </a:extLst>
          </p:cNvPr>
          <p:cNvSpPr/>
          <p:nvPr/>
        </p:nvSpPr>
        <p:spPr>
          <a:xfrm>
            <a:off x="1045282" y="2695211"/>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4480622"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网格搜索</a:t>
            </a:r>
            <a:r>
              <a:rPr lang="en-US" altLang="zh-CN" sz="1700" b="1" dirty="0">
                <a:solidFill>
                  <a:srgbClr val="1B4367"/>
                </a:solidFill>
                <a:cs typeface="+mn-ea"/>
                <a:sym typeface="+mn-lt"/>
              </a:rPr>
              <a:t>step2</a:t>
            </a:r>
            <a:r>
              <a:rPr lang="zh-CN" altLang="en-US" sz="1700" b="1" dirty="0">
                <a:solidFill>
                  <a:srgbClr val="1B4367"/>
                </a:solidFill>
                <a:cs typeface="+mn-ea"/>
                <a:sym typeface="+mn-lt"/>
              </a:rPr>
              <a:t>：决策树特定参数调优</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DB786E9-F6C5-40B8-BE06-CD30F74773C4}"/>
              </a:ext>
            </a:extLst>
          </p:cNvPr>
          <p:cNvSpPr txBox="1"/>
          <p:nvPr/>
        </p:nvSpPr>
        <p:spPr>
          <a:xfrm>
            <a:off x="709386" y="802115"/>
            <a:ext cx="4117953" cy="307777"/>
          </a:xfrm>
          <a:prstGeom prst="rect">
            <a:avLst/>
          </a:prstGeom>
          <a:noFill/>
        </p:spPr>
        <p:txBody>
          <a:bodyPr wrap="square" rtlCol="0">
            <a:spAutoFit/>
          </a:bodyPr>
          <a:lstStyle/>
          <a:p>
            <a:r>
              <a:rPr lang="en-US" altLang="zh-CN" dirty="0" err="1">
                <a:solidFill>
                  <a:srgbClr val="1D4865"/>
                </a:solidFill>
              </a:rPr>
              <a:t>max_depth</a:t>
            </a:r>
            <a:r>
              <a:rPr lang="zh-CN" altLang="en-US" dirty="0">
                <a:solidFill>
                  <a:srgbClr val="1D4865"/>
                </a:solidFill>
              </a:rPr>
              <a:t>和</a:t>
            </a:r>
            <a:r>
              <a:rPr lang="en-US" altLang="zh-CN" dirty="0" err="1">
                <a:solidFill>
                  <a:srgbClr val="1D4865"/>
                </a:solidFill>
              </a:rPr>
              <a:t>min_child_weight</a:t>
            </a:r>
            <a:r>
              <a:rPr lang="zh-CN" altLang="en-US" dirty="0">
                <a:solidFill>
                  <a:srgbClr val="1D4865"/>
                </a:solidFill>
              </a:rPr>
              <a:t>调优</a:t>
            </a:r>
            <a:endParaRPr lang="zh-CN" altLang="en-US" dirty="0"/>
          </a:p>
        </p:txBody>
      </p:sp>
      <p:sp>
        <p:nvSpPr>
          <p:cNvPr id="14" name="文本框 13">
            <a:extLst>
              <a:ext uri="{FF2B5EF4-FFF2-40B4-BE49-F238E27FC236}">
                <a16:creationId xmlns:a16="http://schemas.microsoft.com/office/drawing/2014/main" id="{E11A6B12-2537-4FB1-9D44-990A6185927E}"/>
              </a:ext>
            </a:extLst>
          </p:cNvPr>
          <p:cNvSpPr txBox="1"/>
          <p:nvPr/>
        </p:nvSpPr>
        <p:spPr>
          <a:xfrm>
            <a:off x="845952" y="2516354"/>
            <a:ext cx="2055822" cy="307777"/>
          </a:xfrm>
          <a:prstGeom prst="rect">
            <a:avLst/>
          </a:prstGeom>
          <a:noFill/>
        </p:spPr>
        <p:txBody>
          <a:bodyPr wrap="square" rtlCol="0">
            <a:spAutoFit/>
          </a:bodyPr>
          <a:lstStyle/>
          <a:p>
            <a:r>
              <a:rPr lang="zh-CN" altLang="en-US" dirty="0">
                <a:solidFill>
                  <a:schemeClr val="tx1">
                    <a:lumMod val="75000"/>
                    <a:lumOff val="25000"/>
                  </a:schemeClr>
                </a:solidFill>
              </a:rPr>
              <a:t>网格搜索结果</a:t>
            </a: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sp>
        <p:nvSpPr>
          <p:cNvPr id="2" name="矩形 1">
            <a:extLst>
              <a:ext uri="{FF2B5EF4-FFF2-40B4-BE49-F238E27FC236}">
                <a16:creationId xmlns:a16="http://schemas.microsoft.com/office/drawing/2014/main" id="{F3FD06FD-635F-4D81-A55A-B254CC2FB9CE}"/>
              </a:ext>
            </a:extLst>
          </p:cNvPr>
          <p:cNvSpPr/>
          <p:nvPr/>
        </p:nvSpPr>
        <p:spPr>
          <a:xfrm>
            <a:off x="4453217" y="2417862"/>
            <a:ext cx="237566" cy="307777"/>
          </a:xfrm>
          <a:prstGeom prst="rect">
            <a:avLst/>
          </a:prstGeom>
        </p:spPr>
        <p:txBody>
          <a:bodyPr wrap="none">
            <a:spAutoFit/>
          </a:bodyPr>
          <a:lstStyle/>
          <a:p>
            <a:r>
              <a:rPr lang="en-US" altLang="zh-CN" dirty="0">
                <a:solidFill>
                  <a:schemeClr val="tx1">
                    <a:lumMod val="75000"/>
                    <a:lumOff val="25000"/>
                  </a:schemeClr>
                </a:solidFill>
              </a:rPr>
              <a:t> </a:t>
            </a:r>
            <a:endParaRPr lang="zh-CN" altLang="en-US" dirty="0"/>
          </a:p>
        </p:txBody>
      </p:sp>
      <p:sp>
        <p:nvSpPr>
          <p:cNvPr id="17" name="文本框 16">
            <a:extLst>
              <a:ext uri="{FF2B5EF4-FFF2-40B4-BE49-F238E27FC236}">
                <a16:creationId xmlns:a16="http://schemas.microsoft.com/office/drawing/2014/main" id="{E350D9A6-C286-4E47-888A-D23EAC36A629}"/>
              </a:ext>
            </a:extLst>
          </p:cNvPr>
          <p:cNvSpPr txBox="1"/>
          <p:nvPr/>
        </p:nvSpPr>
        <p:spPr>
          <a:xfrm>
            <a:off x="5002417" y="2295459"/>
            <a:ext cx="2369947" cy="846001"/>
          </a:xfrm>
          <a:prstGeom prst="rect">
            <a:avLst/>
          </a:prstGeom>
          <a:noFill/>
        </p:spPr>
        <p:txBody>
          <a:bodyPr wrap="square" rtlCol="0">
            <a:spAutoFit/>
          </a:bodyPr>
          <a:lstStyle/>
          <a:p>
            <a:pPr>
              <a:lnSpc>
                <a:spcPct val="120000"/>
              </a:lnSpc>
            </a:pPr>
            <a:r>
              <a:rPr lang="zh-CN" altLang="en-US" dirty="0">
                <a:solidFill>
                  <a:schemeClr val="tx1">
                    <a:lumMod val="75000"/>
                    <a:lumOff val="25000"/>
                  </a:schemeClr>
                </a:solidFill>
              </a:rPr>
              <a:t>显然，</a:t>
            </a:r>
            <a:r>
              <a:rPr lang="en-US" altLang="zh-CN" dirty="0" err="1">
                <a:solidFill>
                  <a:schemeClr val="tx1">
                    <a:lumMod val="75000"/>
                    <a:lumOff val="25000"/>
                  </a:schemeClr>
                </a:solidFill>
              </a:rPr>
              <a:t>max_depth</a:t>
            </a:r>
            <a:r>
              <a:rPr lang="zh-CN" altLang="en-US" dirty="0">
                <a:solidFill>
                  <a:schemeClr val="tx1">
                    <a:lumMod val="75000"/>
                    <a:lumOff val="25000"/>
                  </a:schemeClr>
                </a:solidFill>
              </a:rPr>
              <a:t>和</a:t>
            </a:r>
            <a:r>
              <a:rPr lang="en-US" altLang="zh-CN" dirty="0" err="1">
                <a:solidFill>
                  <a:schemeClr val="tx1">
                    <a:lumMod val="75000"/>
                    <a:lumOff val="25000"/>
                  </a:schemeClr>
                </a:solidFill>
              </a:rPr>
              <a:t>min_child_weight</a:t>
            </a:r>
            <a:r>
              <a:rPr lang="zh-CN" altLang="en-US" dirty="0">
                <a:solidFill>
                  <a:schemeClr val="tx1">
                    <a:lumMod val="75000"/>
                    <a:lumOff val="25000"/>
                  </a:schemeClr>
                </a:solidFill>
              </a:rPr>
              <a:t>网格搜索的结果和初始设置一样。</a:t>
            </a:r>
            <a:endParaRPr lang="en-US" altLang="zh-CN" dirty="0">
              <a:solidFill>
                <a:schemeClr val="tx1">
                  <a:lumMod val="75000"/>
                  <a:lumOff val="25000"/>
                </a:schemeClr>
              </a:solidFill>
            </a:endParaRPr>
          </a:p>
        </p:txBody>
      </p:sp>
      <p:pic>
        <p:nvPicPr>
          <p:cNvPr id="10" name="图片 9">
            <a:extLst>
              <a:ext uri="{FF2B5EF4-FFF2-40B4-BE49-F238E27FC236}">
                <a16:creationId xmlns:a16="http://schemas.microsoft.com/office/drawing/2014/main" id="{6BCA2B58-6444-4D53-AB55-DE8ED3C37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2" y="1536098"/>
            <a:ext cx="3158491" cy="881764"/>
          </a:xfrm>
          <a:prstGeom prst="rect">
            <a:avLst/>
          </a:prstGeom>
        </p:spPr>
      </p:pic>
      <p:pic>
        <p:nvPicPr>
          <p:cNvPr id="12" name="图片 11">
            <a:extLst>
              <a:ext uri="{FF2B5EF4-FFF2-40B4-BE49-F238E27FC236}">
                <a16:creationId xmlns:a16="http://schemas.microsoft.com/office/drawing/2014/main" id="{DF23E514-A086-4F74-8E26-E25E0FE82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839" y="2938742"/>
            <a:ext cx="3494200" cy="7360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573172" y="467899"/>
            <a:ext cx="5281510" cy="346249"/>
          </a:xfrm>
          <a:prstGeom prst="rect">
            <a:avLst/>
          </a:prstGeom>
          <a:noFill/>
        </p:spPr>
        <p:txBody>
          <a:bodyPr wrap="square" lIns="68580" tIns="34290" rIns="68580" bIns="34290" rtlCol="0">
            <a:spAutoFit/>
          </a:bodyPr>
          <a:lstStyle/>
          <a:p>
            <a:r>
              <a:rPr lang="en-US" altLang="zh-CN" sz="1800" dirty="0">
                <a:solidFill>
                  <a:srgbClr val="1D4865"/>
                </a:solidFill>
              </a:rPr>
              <a:t>gamma</a:t>
            </a:r>
            <a:r>
              <a:rPr lang="zh-CN" altLang="en-US" sz="1800" dirty="0">
                <a:solidFill>
                  <a:srgbClr val="1D4865"/>
                </a:solidFill>
              </a:rPr>
              <a:t>调优</a:t>
            </a:r>
            <a:endParaRPr kumimoji="0" lang="zh-CN" altLang="en-US" sz="1700" b="1" i="0" u="none" strike="noStrike" kern="1200" cap="none" spc="0" normalizeH="0" baseline="0" noProof="0" dirty="0">
              <a:ln>
                <a:noFill/>
              </a:ln>
              <a:solidFill>
                <a:srgbClr val="1B4367"/>
              </a:solidFill>
              <a:effectLst/>
              <a:uLnTx/>
              <a:uFillTx/>
              <a:latin typeface="微软雅黑"/>
              <a:ea typeface="微软雅黑"/>
              <a:cs typeface="+mn-ea"/>
              <a:sym typeface="+mn-lt"/>
            </a:endParaRPr>
          </a:p>
        </p:txBody>
      </p:sp>
      <p:pic>
        <p:nvPicPr>
          <p:cNvPr id="4" name="图片 3">
            <a:extLst>
              <a:ext uri="{FF2B5EF4-FFF2-40B4-BE49-F238E27FC236}">
                <a16:creationId xmlns:a16="http://schemas.microsoft.com/office/drawing/2014/main" id="{A9136F03-0B12-4896-A68D-7FDC08B7A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713" y="1701493"/>
            <a:ext cx="5464013" cy="396274"/>
          </a:xfrm>
          <a:prstGeom prst="rect">
            <a:avLst/>
          </a:prstGeom>
        </p:spPr>
      </p:pic>
      <p:pic>
        <p:nvPicPr>
          <p:cNvPr id="8" name="图片 7">
            <a:extLst>
              <a:ext uri="{FF2B5EF4-FFF2-40B4-BE49-F238E27FC236}">
                <a16:creationId xmlns:a16="http://schemas.microsoft.com/office/drawing/2014/main" id="{6E92F26D-07D1-498D-87E0-8E1BC832A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4796" y="2519864"/>
            <a:ext cx="2149026" cy="381033"/>
          </a:xfrm>
          <a:prstGeom prst="rect">
            <a:avLst/>
          </a:prstGeom>
        </p:spPr>
      </p:pic>
      <p:pic>
        <p:nvPicPr>
          <p:cNvPr id="11" name="图片 10">
            <a:extLst>
              <a:ext uri="{FF2B5EF4-FFF2-40B4-BE49-F238E27FC236}">
                <a16:creationId xmlns:a16="http://schemas.microsoft.com/office/drawing/2014/main" id="{21C95601-9D9F-4935-92E3-175697F046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389" y="3628147"/>
            <a:ext cx="2438611" cy="403895"/>
          </a:xfrm>
          <a:prstGeom prst="rect">
            <a:avLst/>
          </a:prstGeom>
        </p:spPr>
      </p:pic>
      <p:sp>
        <p:nvSpPr>
          <p:cNvPr id="14" name="文本框 13">
            <a:extLst>
              <a:ext uri="{FF2B5EF4-FFF2-40B4-BE49-F238E27FC236}">
                <a16:creationId xmlns:a16="http://schemas.microsoft.com/office/drawing/2014/main" id="{BEF0F3C0-AC7C-4B1E-87CD-00872CD75B2A}"/>
              </a:ext>
            </a:extLst>
          </p:cNvPr>
          <p:cNvSpPr txBox="1"/>
          <p:nvPr/>
        </p:nvSpPr>
        <p:spPr>
          <a:xfrm>
            <a:off x="753004" y="1012162"/>
            <a:ext cx="5160026" cy="523220"/>
          </a:xfrm>
          <a:prstGeom prst="rect">
            <a:avLst/>
          </a:prstGeom>
          <a:noFill/>
        </p:spPr>
        <p:txBody>
          <a:bodyPr wrap="square" rtlCol="0">
            <a:spAutoFit/>
          </a:bodyPr>
          <a:lstStyle/>
          <a:p>
            <a:r>
              <a:rPr lang="zh-CN" altLang="en-US" b="1" dirty="0">
                <a:solidFill>
                  <a:schemeClr val="tx1">
                    <a:lumMod val="75000"/>
                    <a:lumOff val="25000"/>
                  </a:schemeClr>
                </a:solidFill>
              </a:rPr>
              <a:t>在学习率为</a:t>
            </a:r>
            <a:r>
              <a:rPr lang="en-US" altLang="zh-CN" b="1" dirty="0">
                <a:solidFill>
                  <a:schemeClr val="tx1">
                    <a:lumMod val="75000"/>
                    <a:lumOff val="25000"/>
                  </a:schemeClr>
                </a:solidFill>
              </a:rPr>
              <a:t>0.07</a:t>
            </a:r>
            <a:r>
              <a:rPr lang="zh-CN" altLang="en-US" b="1" dirty="0">
                <a:solidFill>
                  <a:schemeClr val="tx1">
                    <a:lumMod val="75000"/>
                    <a:lumOff val="25000"/>
                  </a:schemeClr>
                </a:solidFill>
              </a:rPr>
              <a:t>，树棵树为</a:t>
            </a:r>
            <a:r>
              <a:rPr lang="en-US" altLang="zh-CN" b="1" dirty="0">
                <a:solidFill>
                  <a:schemeClr val="tx1">
                    <a:lumMod val="75000"/>
                    <a:lumOff val="25000"/>
                  </a:schemeClr>
                </a:solidFill>
              </a:rPr>
              <a:t>50</a:t>
            </a:r>
            <a:r>
              <a:rPr lang="zh-CN" altLang="en-US" b="1" dirty="0">
                <a:solidFill>
                  <a:schemeClr val="tx1">
                    <a:lumMod val="75000"/>
                    <a:lumOff val="25000"/>
                  </a:schemeClr>
                </a:solidFill>
              </a:rPr>
              <a:t>，其他参数同初始模型设定的基础上，对</a:t>
            </a:r>
            <a:r>
              <a:rPr lang="en-US" altLang="zh-CN" b="1" dirty="0">
                <a:solidFill>
                  <a:schemeClr val="tx1">
                    <a:lumMod val="75000"/>
                    <a:lumOff val="25000"/>
                  </a:schemeClr>
                </a:solidFill>
              </a:rPr>
              <a:t>gamma</a:t>
            </a:r>
            <a:r>
              <a:rPr lang="zh-CN" altLang="en-US" b="1" dirty="0">
                <a:solidFill>
                  <a:schemeClr val="tx1">
                    <a:lumMod val="75000"/>
                    <a:lumOff val="25000"/>
                  </a:schemeClr>
                </a:solidFill>
              </a:rPr>
              <a:t>网格搜索</a:t>
            </a:r>
          </a:p>
        </p:txBody>
      </p:sp>
      <p:sp>
        <p:nvSpPr>
          <p:cNvPr id="15" name="文本框 14">
            <a:extLst>
              <a:ext uri="{FF2B5EF4-FFF2-40B4-BE49-F238E27FC236}">
                <a16:creationId xmlns:a16="http://schemas.microsoft.com/office/drawing/2014/main" id="{DFBA14CE-80B9-48EA-9F86-44EA74D4E051}"/>
              </a:ext>
            </a:extLst>
          </p:cNvPr>
          <p:cNvSpPr txBox="1"/>
          <p:nvPr/>
        </p:nvSpPr>
        <p:spPr>
          <a:xfrm>
            <a:off x="753004" y="3120778"/>
            <a:ext cx="5160026" cy="307777"/>
          </a:xfrm>
          <a:prstGeom prst="rect">
            <a:avLst/>
          </a:prstGeom>
          <a:noFill/>
        </p:spPr>
        <p:txBody>
          <a:bodyPr wrap="square" rtlCol="0">
            <a:spAutoFit/>
          </a:bodyPr>
          <a:lstStyle/>
          <a:p>
            <a:r>
              <a:rPr lang="zh-CN" altLang="en-US" b="1" dirty="0">
                <a:solidFill>
                  <a:schemeClr val="tx1">
                    <a:lumMod val="75000"/>
                    <a:lumOff val="25000"/>
                  </a:schemeClr>
                </a:solidFill>
              </a:rPr>
              <a:t>将</a:t>
            </a:r>
            <a:r>
              <a:rPr lang="en-US" altLang="zh-CN" b="1" dirty="0">
                <a:solidFill>
                  <a:schemeClr val="tx1">
                    <a:lumMod val="75000"/>
                    <a:lumOff val="25000"/>
                  </a:schemeClr>
                </a:solidFill>
              </a:rPr>
              <a:t>gamma</a:t>
            </a:r>
            <a:r>
              <a:rPr lang="zh-CN" altLang="en-US" b="1" dirty="0">
                <a:solidFill>
                  <a:schemeClr val="tx1">
                    <a:lumMod val="75000"/>
                    <a:lumOff val="25000"/>
                  </a:schemeClr>
                </a:solidFill>
              </a:rPr>
              <a:t>设为</a:t>
            </a:r>
            <a:r>
              <a:rPr lang="en-US" altLang="zh-CN" b="1" dirty="0">
                <a:solidFill>
                  <a:schemeClr val="tx1">
                    <a:lumMod val="75000"/>
                    <a:lumOff val="25000"/>
                  </a:schemeClr>
                </a:solidFill>
              </a:rPr>
              <a:t>1</a:t>
            </a:r>
            <a:r>
              <a:rPr lang="zh-CN" altLang="en-US" b="1" dirty="0">
                <a:solidFill>
                  <a:schemeClr val="tx1">
                    <a:lumMod val="75000"/>
                    <a:lumOff val="25000"/>
                  </a:schemeClr>
                </a:solidFill>
              </a:rPr>
              <a:t>，进行模型拟合，在测试集上的表现</a:t>
            </a:r>
          </a:p>
        </p:txBody>
      </p:sp>
      <p:sp>
        <p:nvSpPr>
          <p:cNvPr id="16" name="文本框 15">
            <a:extLst>
              <a:ext uri="{FF2B5EF4-FFF2-40B4-BE49-F238E27FC236}">
                <a16:creationId xmlns:a16="http://schemas.microsoft.com/office/drawing/2014/main" id="{660C98D2-EF2A-43C3-8AD4-ECBEE288CAFA}"/>
              </a:ext>
            </a:extLst>
          </p:cNvPr>
          <p:cNvSpPr txBox="1"/>
          <p:nvPr/>
        </p:nvSpPr>
        <p:spPr>
          <a:xfrm>
            <a:off x="753004" y="2187975"/>
            <a:ext cx="5160026" cy="307777"/>
          </a:xfrm>
          <a:prstGeom prst="rect">
            <a:avLst/>
          </a:prstGeom>
          <a:noFill/>
        </p:spPr>
        <p:txBody>
          <a:bodyPr wrap="square" rtlCol="0">
            <a:spAutoFit/>
          </a:bodyPr>
          <a:lstStyle/>
          <a:p>
            <a:r>
              <a:rPr lang="zh-CN" altLang="en-US" b="1" dirty="0">
                <a:solidFill>
                  <a:schemeClr val="tx1">
                    <a:lumMod val="75000"/>
                    <a:lumOff val="25000"/>
                  </a:schemeClr>
                </a:solidFill>
              </a:rPr>
              <a:t>网格搜索结果</a:t>
            </a:r>
          </a:p>
        </p:txBody>
      </p:sp>
      <p:sp>
        <p:nvSpPr>
          <p:cNvPr id="17" name="箭头: 右 16">
            <a:extLst>
              <a:ext uri="{FF2B5EF4-FFF2-40B4-BE49-F238E27FC236}">
                <a16:creationId xmlns:a16="http://schemas.microsoft.com/office/drawing/2014/main" id="{C653B81E-6562-4424-98F6-8B81C8F86DC1}"/>
              </a:ext>
            </a:extLst>
          </p:cNvPr>
          <p:cNvSpPr/>
          <p:nvPr/>
        </p:nvSpPr>
        <p:spPr>
          <a:xfrm>
            <a:off x="834015" y="1741378"/>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A9D5EF2A-D958-4799-A8CA-FBBF0793E4D9}"/>
              </a:ext>
            </a:extLst>
          </p:cNvPr>
          <p:cNvSpPr/>
          <p:nvPr/>
        </p:nvSpPr>
        <p:spPr>
          <a:xfrm>
            <a:off x="834015" y="3648436"/>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E36F5DC6-B56E-4512-B584-9E103950A9C5}"/>
              </a:ext>
            </a:extLst>
          </p:cNvPr>
          <p:cNvSpPr/>
          <p:nvPr/>
        </p:nvSpPr>
        <p:spPr>
          <a:xfrm>
            <a:off x="834015" y="2622734"/>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7374931"/>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20862" y="447107"/>
            <a:ext cx="5281510" cy="346249"/>
          </a:xfrm>
          <a:prstGeom prst="rect">
            <a:avLst/>
          </a:prstGeom>
          <a:noFill/>
        </p:spPr>
        <p:txBody>
          <a:bodyPr wrap="square" lIns="68580" tIns="34290" rIns="68580" bIns="3429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D4865"/>
                </a:solidFill>
                <a:effectLst/>
                <a:uLnTx/>
                <a:uFillTx/>
                <a:latin typeface="微软雅黑"/>
                <a:ea typeface="微软雅黑"/>
                <a:cs typeface="+mn-cs"/>
              </a:rPr>
              <a:t>subsample</a:t>
            </a:r>
            <a:r>
              <a:rPr kumimoji="0" lang="zh-CN" altLang="en-US" sz="1800" b="0" i="0" u="none" strike="noStrike" kern="1200" cap="none" spc="0" normalizeH="0" baseline="0" noProof="0" dirty="0">
                <a:ln>
                  <a:noFill/>
                </a:ln>
                <a:solidFill>
                  <a:srgbClr val="1D4865"/>
                </a:solidFill>
                <a:effectLst/>
                <a:uLnTx/>
                <a:uFillTx/>
                <a:latin typeface="微软雅黑"/>
                <a:ea typeface="微软雅黑"/>
                <a:cs typeface="+mn-cs"/>
              </a:rPr>
              <a:t>和</a:t>
            </a:r>
            <a:r>
              <a:rPr kumimoji="0" lang="en-US" altLang="zh-CN" sz="1800" b="0" i="0" u="none" strike="noStrike" kern="1200" cap="none" spc="0" normalizeH="0" baseline="0" noProof="0" dirty="0" err="1">
                <a:ln>
                  <a:noFill/>
                </a:ln>
                <a:solidFill>
                  <a:srgbClr val="1D4865"/>
                </a:solidFill>
                <a:effectLst/>
                <a:uLnTx/>
                <a:uFillTx/>
                <a:latin typeface="微软雅黑"/>
                <a:ea typeface="微软雅黑"/>
                <a:cs typeface="+mn-cs"/>
              </a:rPr>
              <a:t>colsample_bytree</a:t>
            </a:r>
            <a:r>
              <a:rPr kumimoji="0" lang="zh-CN" altLang="en-US" sz="1700" b="1" i="0" u="none" strike="noStrike" kern="1200" cap="none" spc="0" normalizeH="0" baseline="0" noProof="0" dirty="0">
                <a:ln>
                  <a:noFill/>
                </a:ln>
                <a:solidFill>
                  <a:srgbClr val="1B4367"/>
                </a:solidFill>
                <a:effectLst/>
                <a:uLnTx/>
                <a:uFillTx/>
                <a:latin typeface="微软雅黑"/>
                <a:ea typeface="微软雅黑"/>
                <a:cs typeface="+mn-ea"/>
                <a:sym typeface="+mn-lt"/>
              </a:rPr>
              <a:t>调优</a:t>
            </a:r>
          </a:p>
        </p:txBody>
      </p:sp>
      <p:sp>
        <p:nvSpPr>
          <p:cNvPr id="13" name="文本框 12">
            <a:extLst>
              <a:ext uri="{FF2B5EF4-FFF2-40B4-BE49-F238E27FC236}">
                <a16:creationId xmlns:a16="http://schemas.microsoft.com/office/drawing/2014/main" id="{6D34E325-85FF-4EB9-8A17-C2FE3AA68651}"/>
              </a:ext>
            </a:extLst>
          </p:cNvPr>
          <p:cNvSpPr txBox="1"/>
          <p:nvPr/>
        </p:nvSpPr>
        <p:spPr>
          <a:xfrm>
            <a:off x="4756896" y="4012618"/>
            <a:ext cx="2490952" cy="738664"/>
          </a:xfrm>
          <a:prstGeom prst="rect">
            <a:avLst/>
          </a:prstGeom>
          <a:noFill/>
        </p:spPr>
        <p:txBody>
          <a:bodyPr wrap="square" rtlCol="0">
            <a:spAutoFit/>
          </a:bodyPr>
          <a:lstStyle/>
          <a:p>
            <a:r>
              <a:rPr lang="zh-CN" altLang="en-US" dirty="0"/>
              <a:t>与上一步相比，在测试集上表现变差</a:t>
            </a:r>
            <a:r>
              <a:rPr lang="en-US" altLang="zh-CN" dirty="0"/>
              <a:t>,</a:t>
            </a:r>
            <a:r>
              <a:rPr lang="zh-CN" altLang="en-US" dirty="0"/>
              <a:t>所以这两个参数设置不变</a:t>
            </a:r>
          </a:p>
        </p:txBody>
      </p:sp>
      <p:sp>
        <p:nvSpPr>
          <p:cNvPr id="2" name="矩形 1">
            <a:extLst>
              <a:ext uri="{FF2B5EF4-FFF2-40B4-BE49-F238E27FC236}">
                <a16:creationId xmlns:a16="http://schemas.microsoft.com/office/drawing/2014/main" id="{C21F501F-DEA3-427F-B6C4-4CEC7FDFCED3}"/>
              </a:ext>
            </a:extLst>
          </p:cNvPr>
          <p:cNvSpPr/>
          <p:nvPr/>
        </p:nvSpPr>
        <p:spPr>
          <a:xfrm>
            <a:off x="671612" y="986790"/>
            <a:ext cx="5855311" cy="523220"/>
          </a:xfrm>
          <a:prstGeom prst="rect">
            <a:avLst/>
          </a:prstGeom>
        </p:spPr>
        <p:txBody>
          <a:bodyPr wrap="square">
            <a:spAutoFit/>
          </a:bodyPr>
          <a:lstStyle/>
          <a:p>
            <a:r>
              <a:rPr lang="zh-CN" altLang="en-US" b="1" dirty="0">
                <a:solidFill>
                  <a:schemeClr val="tx1">
                    <a:lumMod val="75000"/>
                    <a:lumOff val="25000"/>
                  </a:schemeClr>
                </a:solidFill>
              </a:rPr>
              <a:t>在学习率为</a:t>
            </a:r>
            <a:r>
              <a:rPr lang="en-US" altLang="zh-CN" b="1" dirty="0">
                <a:solidFill>
                  <a:schemeClr val="tx1">
                    <a:lumMod val="75000"/>
                    <a:lumOff val="25000"/>
                  </a:schemeClr>
                </a:solidFill>
              </a:rPr>
              <a:t>0.07</a:t>
            </a:r>
            <a:r>
              <a:rPr lang="zh-CN" altLang="en-US" b="1" dirty="0">
                <a:solidFill>
                  <a:schemeClr val="tx1">
                    <a:lumMod val="75000"/>
                    <a:lumOff val="25000"/>
                  </a:schemeClr>
                </a:solidFill>
              </a:rPr>
              <a:t>，树棵树为</a:t>
            </a:r>
            <a:r>
              <a:rPr lang="en-US" altLang="zh-CN" b="1" dirty="0">
                <a:solidFill>
                  <a:schemeClr val="tx1">
                    <a:lumMod val="75000"/>
                    <a:lumOff val="25000"/>
                  </a:schemeClr>
                </a:solidFill>
              </a:rPr>
              <a:t>50</a:t>
            </a:r>
            <a:r>
              <a:rPr lang="zh-CN" altLang="en-US" b="1" dirty="0">
                <a:solidFill>
                  <a:schemeClr val="tx1">
                    <a:lumMod val="75000"/>
                    <a:lumOff val="25000"/>
                  </a:schemeClr>
                </a:solidFill>
              </a:rPr>
              <a:t>，</a:t>
            </a:r>
            <a:r>
              <a:rPr lang="en-US" altLang="zh-CN" b="1" dirty="0">
                <a:solidFill>
                  <a:schemeClr val="tx1">
                    <a:lumMod val="75000"/>
                    <a:lumOff val="25000"/>
                  </a:schemeClr>
                </a:solidFill>
              </a:rPr>
              <a:t>gamma</a:t>
            </a:r>
            <a:r>
              <a:rPr lang="zh-CN" altLang="en-US" b="1" dirty="0">
                <a:solidFill>
                  <a:schemeClr val="tx1">
                    <a:lumMod val="75000"/>
                    <a:lumOff val="25000"/>
                  </a:schemeClr>
                </a:solidFill>
              </a:rPr>
              <a:t>为</a:t>
            </a:r>
            <a:r>
              <a:rPr lang="en-US" altLang="zh-CN" b="1" dirty="0">
                <a:solidFill>
                  <a:schemeClr val="tx1">
                    <a:lumMod val="75000"/>
                    <a:lumOff val="25000"/>
                  </a:schemeClr>
                </a:solidFill>
              </a:rPr>
              <a:t>1</a:t>
            </a:r>
            <a:r>
              <a:rPr lang="zh-CN" altLang="en-US" b="1" dirty="0">
                <a:solidFill>
                  <a:schemeClr val="tx1">
                    <a:lumMod val="75000"/>
                    <a:lumOff val="25000"/>
                  </a:schemeClr>
                </a:solidFill>
              </a:rPr>
              <a:t>，其他参数同初始模型设定的基础上，对</a:t>
            </a:r>
            <a:r>
              <a:rPr lang="en-US" altLang="zh-CN" b="1" dirty="0">
                <a:solidFill>
                  <a:schemeClr val="tx1">
                    <a:lumMod val="75000"/>
                    <a:lumOff val="25000"/>
                  </a:schemeClr>
                </a:solidFill>
              </a:rPr>
              <a:t>subsample</a:t>
            </a:r>
            <a:r>
              <a:rPr lang="zh-CN" altLang="en-US" b="1" dirty="0">
                <a:solidFill>
                  <a:schemeClr val="tx1">
                    <a:lumMod val="75000"/>
                    <a:lumOff val="25000"/>
                  </a:schemeClr>
                </a:solidFill>
              </a:rPr>
              <a:t>和</a:t>
            </a:r>
            <a:r>
              <a:rPr lang="en-US" altLang="zh-CN" b="1" dirty="0" err="1">
                <a:solidFill>
                  <a:schemeClr val="tx1">
                    <a:lumMod val="75000"/>
                    <a:lumOff val="25000"/>
                  </a:schemeClr>
                </a:solidFill>
              </a:rPr>
              <a:t>colsample_bytree</a:t>
            </a:r>
            <a:r>
              <a:rPr lang="zh-CN" altLang="en-US" b="1" dirty="0">
                <a:solidFill>
                  <a:schemeClr val="tx1">
                    <a:lumMod val="75000"/>
                    <a:lumOff val="25000"/>
                  </a:schemeClr>
                </a:solidFill>
              </a:rPr>
              <a:t>网格搜索</a:t>
            </a:r>
          </a:p>
        </p:txBody>
      </p:sp>
      <p:pic>
        <p:nvPicPr>
          <p:cNvPr id="4" name="图片 3">
            <a:extLst>
              <a:ext uri="{FF2B5EF4-FFF2-40B4-BE49-F238E27FC236}">
                <a16:creationId xmlns:a16="http://schemas.microsoft.com/office/drawing/2014/main" id="{41F4D17D-C082-435A-8752-7041736AC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585" y="1659244"/>
            <a:ext cx="4572396" cy="708721"/>
          </a:xfrm>
          <a:prstGeom prst="rect">
            <a:avLst/>
          </a:prstGeom>
        </p:spPr>
      </p:pic>
      <p:sp>
        <p:nvSpPr>
          <p:cNvPr id="20" name="文本框 19">
            <a:extLst>
              <a:ext uri="{FF2B5EF4-FFF2-40B4-BE49-F238E27FC236}">
                <a16:creationId xmlns:a16="http://schemas.microsoft.com/office/drawing/2014/main" id="{20992857-747F-485F-8790-1B355FF9C1C0}"/>
              </a:ext>
            </a:extLst>
          </p:cNvPr>
          <p:cNvSpPr txBox="1"/>
          <p:nvPr/>
        </p:nvSpPr>
        <p:spPr>
          <a:xfrm>
            <a:off x="671415" y="2489612"/>
            <a:ext cx="5160026" cy="307777"/>
          </a:xfrm>
          <a:prstGeom prst="rect">
            <a:avLst/>
          </a:prstGeom>
          <a:noFill/>
        </p:spPr>
        <p:txBody>
          <a:bodyPr wrap="square" rtlCol="0">
            <a:spAutoFit/>
          </a:bodyPr>
          <a:lstStyle/>
          <a:p>
            <a:r>
              <a:rPr lang="zh-CN" altLang="en-US" b="1" dirty="0">
                <a:solidFill>
                  <a:schemeClr val="tx1">
                    <a:lumMod val="75000"/>
                    <a:lumOff val="25000"/>
                  </a:schemeClr>
                </a:solidFill>
              </a:rPr>
              <a:t>网格搜索结果</a:t>
            </a:r>
          </a:p>
        </p:txBody>
      </p:sp>
      <p:pic>
        <p:nvPicPr>
          <p:cNvPr id="7" name="图片 6">
            <a:extLst>
              <a:ext uri="{FF2B5EF4-FFF2-40B4-BE49-F238E27FC236}">
                <a16:creationId xmlns:a16="http://schemas.microsoft.com/office/drawing/2014/main" id="{395283B0-BDA6-4967-83D4-5AA2C35FE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8585" y="2921468"/>
            <a:ext cx="4145639" cy="381033"/>
          </a:xfrm>
          <a:prstGeom prst="rect">
            <a:avLst/>
          </a:prstGeom>
        </p:spPr>
      </p:pic>
      <p:pic>
        <p:nvPicPr>
          <p:cNvPr id="11" name="图片 10">
            <a:extLst>
              <a:ext uri="{FF2B5EF4-FFF2-40B4-BE49-F238E27FC236}">
                <a16:creationId xmlns:a16="http://schemas.microsoft.com/office/drawing/2014/main" id="{008460C8-7564-433C-A822-F9C36EF366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6557" y="4091332"/>
            <a:ext cx="2370025" cy="365792"/>
          </a:xfrm>
          <a:prstGeom prst="rect">
            <a:avLst/>
          </a:prstGeom>
        </p:spPr>
      </p:pic>
      <p:sp>
        <p:nvSpPr>
          <p:cNvPr id="12" name="矩形 11">
            <a:extLst>
              <a:ext uri="{FF2B5EF4-FFF2-40B4-BE49-F238E27FC236}">
                <a16:creationId xmlns:a16="http://schemas.microsoft.com/office/drawing/2014/main" id="{2AFA56AC-7B23-4AF8-8F0A-B42295E3C47F}"/>
              </a:ext>
            </a:extLst>
          </p:cNvPr>
          <p:cNvSpPr/>
          <p:nvPr/>
        </p:nvSpPr>
        <p:spPr>
          <a:xfrm>
            <a:off x="720862" y="3478747"/>
            <a:ext cx="7221272" cy="307777"/>
          </a:xfrm>
          <a:prstGeom prst="rect">
            <a:avLst/>
          </a:prstGeom>
        </p:spPr>
        <p:txBody>
          <a:bodyPr wrap="none">
            <a:spAutoFit/>
          </a:bodyPr>
          <a:lstStyle/>
          <a:p>
            <a:r>
              <a:rPr lang="zh-CN" altLang="en-US" b="1" dirty="0">
                <a:solidFill>
                  <a:schemeClr val="tx1">
                    <a:lumMod val="75000"/>
                    <a:lumOff val="25000"/>
                  </a:schemeClr>
                </a:solidFill>
              </a:rPr>
              <a:t>将</a:t>
            </a:r>
            <a:r>
              <a:rPr lang="en-US" altLang="zh-CN" b="1" dirty="0">
                <a:solidFill>
                  <a:schemeClr val="tx1">
                    <a:lumMod val="75000"/>
                    <a:lumOff val="25000"/>
                  </a:schemeClr>
                </a:solidFill>
              </a:rPr>
              <a:t>subsample</a:t>
            </a:r>
            <a:r>
              <a:rPr lang="zh-CN" altLang="en-US" b="1" dirty="0">
                <a:solidFill>
                  <a:schemeClr val="tx1">
                    <a:lumMod val="75000"/>
                    <a:lumOff val="25000"/>
                  </a:schemeClr>
                </a:solidFill>
              </a:rPr>
              <a:t>设为</a:t>
            </a:r>
            <a:r>
              <a:rPr lang="en-US" altLang="zh-CN" b="1" dirty="0">
                <a:solidFill>
                  <a:schemeClr val="tx1">
                    <a:lumMod val="75000"/>
                    <a:lumOff val="25000"/>
                  </a:schemeClr>
                </a:solidFill>
              </a:rPr>
              <a:t>0.5</a:t>
            </a:r>
            <a:r>
              <a:rPr lang="zh-CN" altLang="en-US" b="1" dirty="0">
                <a:solidFill>
                  <a:schemeClr val="tx1">
                    <a:lumMod val="75000"/>
                    <a:lumOff val="25000"/>
                  </a:schemeClr>
                </a:solidFill>
              </a:rPr>
              <a:t>，</a:t>
            </a:r>
            <a:r>
              <a:rPr lang="en-US" altLang="zh-CN" b="1" dirty="0" err="1">
                <a:solidFill>
                  <a:schemeClr val="tx1">
                    <a:lumMod val="75000"/>
                    <a:lumOff val="25000"/>
                  </a:schemeClr>
                </a:solidFill>
              </a:rPr>
              <a:t>colsample_bytree</a:t>
            </a:r>
            <a:r>
              <a:rPr lang="zh-CN" altLang="en-US" b="1" dirty="0">
                <a:solidFill>
                  <a:schemeClr val="tx1">
                    <a:lumMod val="75000"/>
                    <a:lumOff val="25000"/>
                  </a:schemeClr>
                </a:solidFill>
              </a:rPr>
              <a:t>设为</a:t>
            </a:r>
            <a:r>
              <a:rPr lang="en-US" altLang="zh-CN" b="1" dirty="0">
                <a:solidFill>
                  <a:schemeClr val="tx1">
                    <a:lumMod val="75000"/>
                    <a:lumOff val="25000"/>
                  </a:schemeClr>
                </a:solidFill>
              </a:rPr>
              <a:t>0.6</a:t>
            </a:r>
            <a:r>
              <a:rPr lang="zh-CN" altLang="en-US" b="1" dirty="0">
                <a:solidFill>
                  <a:schemeClr val="tx1">
                    <a:lumMod val="75000"/>
                    <a:lumOff val="25000"/>
                  </a:schemeClr>
                </a:solidFill>
              </a:rPr>
              <a:t>，进行模型拟合，在测试集上的表现</a:t>
            </a:r>
          </a:p>
        </p:txBody>
      </p:sp>
      <p:sp>
        <p:nvSpPr>
          <p:cNvPr id="21" name="箭头: 右 20">
            <a:extLst>
              <a:ext uri="{FF2B5EF4-FFF2-40B4-BE49-F238E27FC236}">
                <a16:creationId xmlns:a16="http://schemas.microsoft.com/office/drawing/2014/main" id="{41163A1A-5163-44C9-A3FF-E828698104B6}"/>
              </a:ext>
            </a:extLst>
          </p:cNvPr>
          <p:cNvSpPr/>
          <p:nvPr/>
        </p:nvSpPr>
        <p:spPr>
          <a:xfrm>
            <a:off x="834015" y="1741378"/>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1B676812-0308-49EA-BE03-A260EC32745C}"/>
              </a:ext>
            </a:extLst>
          </p:cNvPr>
          <p:cNvSpPr/>
          <p:nvPr/>
        </p:nvSpPr>
        <p:spPr>
          <a:xfrm>
            <a:off x="830746" y="3024587"/>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F6416783-A885-4825-90C2-45533870CA94}"/>
              </a:ext>
            </a:extLst>
          </p:cNvPr>
          <p:cNvSpPr/>
          <p:nvPr/>
        </p:nvSpPr>
        <p:spPr>
          <a:xfrm>
            <a:off x="830746" y="4094392"/>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6805429"/>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5" y="309785"/>
            <a:ext cx="7335798" cy="346249"/>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网格搜索</a:t>
            </a:r>
            <a:r>
              <a:rPr lang="en-US" altLang="zh-CN" sz="1700" b="1" dirty="0">
                <a:solidFill>
                  <a:srgbClr val="1B4367"/>
                </a:solidFill>
                <a:cs typeface="+mn-ea"/>
                <a:sym typeface="+mn-lt"/>
              </a:rPr>
              <a:t>step3</a:t>
            </a:r>
            <a:r>
              <a:rPr lang="zh-CN" altLang="en-US" sz="1700" b="1" dirty="0">
                <a:solidFill>
                  <a:srgbClr val="1B4367"/>
                </a:solidFill>
                <a:cs typeface="+mn-ea"/>
                <a:sym typeface="+mn-lt"/>
              </a:rPr>
              <a:t>：正则项系数调</a:t>
            </a:r>
            <a:r>
              <a:rPr lang="en-US" altLang="zh-CN" sz="1700" b="1" dirty="0">
                <a:solidFill>
                  <a:srgbClr val="1B4367"/>
                </a:solidFill>
                <a:cs typeface="+mn-ea"/>
                <a:sym typeface="+mn-lt"/>
              </a:rPr>
              <a:t>(</a:t>
            </a:r>
            <a:r>
              <a:rPr lang="en-US" altLang="zh-CN" sz="1800" dirty="0" err="1">
                <a:solidFill>
                  <a:srgbClr val="1D4865"/>
                </a:solidFill>
              </a:rPr>
              <a:t>reg_alpha</a:t>
            </a:r>
            <a:r>
              <a:rPr lang="zh-CN" altLang="en-US" sz="1800" dirty="0">
                <a:solidFill>
                  <a:srgbClr val="1D4865"/>
                </a:solidFill>
              </a:rPr>
              <a:t>、</a:t>
            </a:r>
            <a:r>
              <a:rPr lang="en-US" altLang="zh-CN" sz="1800" dirty="0" err="1">
                <a:solidFill>
                  <a:srgbClr val="1D4865"/>
                </a:solidFill>
              </a:rPr>
              <a:t>reg_lambda</a:t>
            </a:r>
            <a:r>
              <a:rPr lang="en-US" altLang="zh-CN" sz="1700" b="1" dirty="0">
                <a:solidFill>
                  <a:srgbClr val="1B4367"/>
                </a:solidFill>
                <a:cs typeface="+mn-ea"/>
                <a:sym typeface="+mn-lt"/>
              </a:rPr>
              <a:t>)</a:t>
            </a:r>
            <a:endParaRPr lang="zh-CN" altLang="en-US" sz="1700" b="1" dirty="0">
              <a:solidFill>
                <a:srgbClr val="1B4367"/>
              </a:solidFill>
              <a:cs typeface="+mn-ea"/>
              <a:sym typeface="+mn-lt"/>
            </a:endParaRP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351E99F3-2DCD-49C3-977C-647DD7C28591}"/>
              </a:ext>
            </a:extLst>
          </p:cNvPr>
          <p:cNvSpPr txBox="1"/>
          <p:nvPr/>
        </p:nvSpPr>
        <p:spPr>
          <a:xfrm>
            <a:off x="5212080" y="3744230"/>
            <a:ext cx="2490952" cy="523220"/>
          </a:xfrm>
          <a:prstGeom prst="rect">
            <a:avLst/>
          </a:prstGeom>
          <a:noFill/>
        </p:spPr>
        <p:txBody>
          <a:bodyPr wrap="square" rtlCol="0">
            <a:spAutoFit/>
          </a:bodyPr>
          <a:lstStyle/>
          <a:p>
            <a:r>
              <a:rPr lang="zh-CN" altLang="en-US" dirty="0"/>
              <a:t>在测试集上表现和上一步相同。</a:t>
            </a:r>
          </a:p>
        </p:txBody>
      </p:sp>
      <p:pic>
        <p:nvPicPr>
          <p:cNvPr id="3" name="图片 2">
            <a:extLst>
              <a:ext uri="{FF2B5EF4-FFF2-40B4-BE49-F238E27FC236}">
                <a16:creationId xmlns:a16="http://schemas.microsoft.com/office/drawing/2014/main" id="{1A7AE21C-B638-4DA7-8F39-B4A678D54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971" y="1376620"/>
            <a:ext cx="4275190" cy="739204"/>
          </a:xfrm>
          <a:prstGeom prst="rect">
            <a:avLst/>
          </a:prstGeom>
        </p:spPr>
      </p:pic>
      <p:pic>
        <p:nvPicPr>
          <p:cNvPr id="7" name="图片 6">
            <a:extLst>
              <a:ext uri="{FF2B5EF4-FFF2-40B4-BE49-F238E27FC236}">
                <a16:creationId xmlns:a16="http://schemas.microsoft.com/office/drawing/2014/main" id="{5940BABF-5C4D-4A0A-B14D-3F4092744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296" y="2508600"/>
            <a:ext cx="4069433" cy="350550"/>
          </a:xfrm>
          <a:prstGeom prst="rect">
            <a:avLst/>
          </a:prstGeom>
        </p:spPr>
      </p:pic>
      <p:pic>
        <p:nvPicPr>
          <p:cNvPr id="9" name="图片 8">
            <a:extLst>
              <a:ext uri="{FF2B5EF4-FFF2-40B4-BE49-F238E27FC236}">
                <a16:creationId xmlns:a16="http://schemas.microsoft.com/office/drawing/2014/main" id="{79D96C83-BCBE-43E5-AE08-F7AA3C0B8A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0271" y="3633853"/>
            <a:ext cx="2042337" cy="381033"/>
          </a:xfrm>
          <a:prstGeom prst="rect">
            <a:avLst/>
          </a:prstGeom>
        </p:spPr>
      </p:pic>
      <p:sp>
        <p:nvSpPr>
          <p:cNvPr id="18" name="矩形 17">
            <a:extLst>
              <a:ext uri="{FF2B5EF4-FFF2-40B4-BE49-F238E27FC236}">
                <a16:creationId xmlns:a16="http://schemas.microsoft.com/office/drawing/2014/main" id="{7E56FE1A-94A1-4AD6-BF90-8511935A7050}"/>
              </a:ext>
            </a:extLst>
          </p:cNvPr>
          <p:cNvSpPr/>
          <p:nvPr/>
        </p:nvSpPr>
        <p:spPr>
          <a:xfrm>
            <a:off x="774478" y="745978"/>
            <a:ext cx="6563774" cy="533661"/>
          </a:xfrm>
          <a:prstGeom prst="rect">
            <a:avLst/>
          </a:prstGeom>
        </p:spPr>
        <p:txBody>
          <a:bodyPr wrap="square">
            <a:spAutoFit/>
          </a:bodyPr>
          <a:lstStyle/>
          <a:p>
            <a:r>
              <a:rPr lang="zh-CN" altLang="en-US" b="1" dirty="0">
                <a:solidFill>
                  <a:schemeClr val="tx1">
                    <a:lumMod val="75000"/>
                    <a:lumOff val="25000"/>
                  </a:schemeClr>
                </a:solidFill>
              </a:rPr>
              <a:t>在学习率为</a:t>
            </a:r>
            <a:r>
              <a:rPr lang="en-US" altLang="zh-CN" b="1" dirty="0">
                <a:solidFill>
                  <a:schemeClr val="tx1">
                    <a:lumMod val="75000"/>
                    <a:lumOff val="25000"/>
                  </a:schemeClr>
                </a:solidFill>
              </a:rPr>
              <a:t>0.07</a:t>
            </a:r>
            <a:r>
              <a:rPr lang="zh-CN" altLang="en-US" b="1" dirty="0">
                <a:solidFill>
                  <a:schemeClr val="tx1">
                    <a:lumMod val="75000"/>
                    <a:lumOff val="25000"/>
                  </a:schemeClr>
                </a:solidFill>
              </a:rPr>
              <a:t>，树棵树为</a:t>
            </a:r>
            <a:r>
              <a:rPr lang="en-US" altLang="zh-CN" b="1" dirty="0">
                <a:solidFill>
                  <a:schemeClr val="tx1">
                    <a:lumMod val="75000"/>
                    <a:lumOff val="25000"/>
                  </a:schemeClr>
                </a:solidFill>
              </a:rPr>
              <a:t>50</a:t>
            </a:r>
            <a:r>
              <a:rPr lang="zh-CN" altLang="en-US" b="1" dirty="0">
                <a:solidFill>
                  <a:schemeClr val="tx1">
                    <a:lumMod val="75000"/>
                    <a:lumOff val="25000"/>
                  </a:schemeClr>
                </a:solidFill>
              </a:rPr>
              <a:t>，</a:t>
            </a:r>
            <a:r>
              <a:rPr lang="en-US" altLang="zh-CN" b="1" dirty="0">
                <a:solidFill>
                  <a:schemeClr val="tx1">
                    <a:lumMod val="75000"/>
                    <a:lumOff val="25000"/>
                  </a:schemeClr>
                </a:solidFill>
              </a:rPr>
              <a:t>gamma</a:t>
            </a:r>
            <a:r>
              <a:rPr lang="zh-CN" altLang="en-US" b="1" dirty="0">
                <a:solidFill>
                  <a:schemeClr val="tx1">
                    <a:lumMod val="75000"/>
                    <a:lumOff val="25000"/>
                  </a:schemeClr>
                </a:solidFill>
              </a:rPr>
              <a:t>为</a:t>
            </a:r>
            <a:r>
              <a:rPr lang="en-US" altLang="zh-CN" b="1" dirty="0">
                <a:solidFill>
                  <a:schemeClr val="tx1">
                    <a:lumMod val="75000"/>
                    <a:lumOff val="25000"/>
                  </a:schemeClr>
                </a:solidFill>
              </a:rPr>
              <a:t>1</a:t>
            </a:r>
            <a:r>
              <a:rPr lang="zh-CN" altLang="en-US" b="1" dirty="0">
                <a:solidFill>
                  <a:schemeClr val="tx1">
                    <a:lumMod val="75000"/>
                    <a:lumOff val="25000"/>
                  </a:schemeClr>
                </a:solidFill>
              </a:rPr>
              <a:t>，其他参数同初始模型设定的基础上，对</a:t>
            </a:r>
            <a:r>
              <a:rPr lang="en-US" altLang="zh-CN" b="1" dirty="0" err="1">
                <a:solidFill>
                  <a:schemeClr val="tx1">
                    <a:lumMod val="75000"/>
                    <a:lumOff val="25000"/>
                  </a:schemeClr>
                </a:solidFill>
              </a:rPr>
              <a:t>reg_alpha</a:t>
            </a:r>
            <a:r>
              <a:rPr lang="zh-CN" altLang="en-US" b="1" dirty="0">
                <a:solidFill>
                  <a:schemeClr val="tx1">
                    <a:lumMod val="75000"/>
                    <a:lumOff val="25000"/>
                  </a:schemeClr>
                </a:solidFill>
              </a:rPr>
              <a:t>和</a:t>
            </a:r>
            <a:r>
              <a:rPr lang="en-US" altLang="zh-CN" b="1" dirty="0" err="1">
                <a:solidFill>
                  <a:schemeClr val="tx1">
                    <a:lumMod val="75000"/>
                    <a:lumOff val="25000"/>
                  </a:schemeClr>
                </a:solidFill>
              </a:rPr>
              <a:t>reg_lambda</a:t>
            </a:r>
            <a:r>
              <a:rPr lang="zh-CN" altLang="en-US" b="1" dirty="0">
                <a:solidFill>
                  <a:schemeClr val="tx1">
                    <a:lumMod val="75000"/>
                    <a:lumOff val="25000"/>
                  </a:schemeClr>
                </a:solidFill>
              </a:rPr>
              <a:t>网格搜索</a:t>
            </a:r>
          </a:p>
        </p:txBody>
      </p:sp>
      <p:sp>
        <p:nvSpPr>
          <p:cNvPr id="19" name="文本框 18">
            <a:extLst>
              <a:ext uri="{FF2B5EF4-FFF2-40B4-BE49-F238E27FC236}">
                <a16:creationId xmlns:a16="http://schemas.microsoft.com/office/drawing/2014/main" id="{29ED44F8-7502-4C24-9857-E7C777343E03}"/>
              </a:ext>
            </a:extLst>
          </p:cNvPr>
          <p:cNvSpPr txBox="1"/>
          <p:nvPr/>
        </p:nvSpPr>
        <p:spPr>
          <a:xfrm>
            <a:off x="709385" y="2123880"/>
            <a:ext cx="5160026" cy="307777"/>
          </a:xfrm>
          <a:prstGeom prst="rect">
            <a:avLst/>
          </a:prstGeom>
          <a:noFill/>
        </p:spPr>
        <p:txBody>
          <a:bodyPr wrap="square" rtlCol="0">
            <a:spAutoFit/>
          </a:bodyPr>
          <a:lstStyle/>
          <a:p>
            <a:r>
              <a:rPr lang="zh-CN" altLang="en-US" b="1" dirty="0">
                <a:solidFill>
                  <a:schemeClr val="tx1">
                    <a:lumMod val="75000"/>
                    <a:lumOff val="25000"/>
                  </a:schemeClr>
                </a:solidFill>
              </a:rPr>
              <a:t>网格搜索结果</a:t>
            </a:r>
          </a:p>
        </p:txBody>
      </p:sp>
      <p:sp>
        <p:nvSpPr>
          <p:cNvPr id="20" name="矩形 19">
            <a:extLst>
              <a:ext uri="{FF2B5EF4-FFF2-40B4-BE49-F238E27FC236}">
                <a16:creationId xmlns:a16="http://schemas.microsoft.com/office/drawing/2014/main" id="{BD848209-ACAE-4C89-9C26-872D60CEC280}"/>
              </a:ext>
            </a:extLst>
          </p:cNvPr>
          <p:cNvSpPr/>
          <p:nvPr/>
        </p:nvSpPr>
        <p:spPr>
          <a:xfrm>
            <a:off x="774478" y="3055268"/>
            <a:ext cx="6445804" cy="307777"/>
          </a:xfrm>
          <a:prstGeom prst="rect">
            <a:avLst/>
          </a:prstGeom>
        </p:spPr>
        <p:txBody>
          <a:bodyPr wrap="none">
            <a:spAutoFit/>
          </a:bodyPr>
          <a:lstStyle/>
          <a:p>
            <a:r>
              <a:rPr lang="zh-CN" altLang="en-US" b="1" dirty="0">
                <a:solidFill>
                  <a:schemeClr val="tx1">
                    <a:lumMod val="75000"/>
                    <a:lumOff val="25000"/>
                  </a:schemeClr>
                </a:solidFill>
              </a:rPr>
              <a:t>将</a:t>
            </a:r>
            <a:r>
              <a:rPr lang="en-US" altLang="zh-CN" b="1" dirty="0" err="1">
                <a:solidFill>
                  <a:schemeClr val="tx1">
                    <a:lumMod val="75000"/>
                    <a:lumOff val="25000"/>
                  </a:schemeClr>
                </a:solidFill>
              </a:rPr>
              <a:t>reg_alpha</a:t>
            </a:r>
            <a:r>
              <a:rPr lang="zh-CN" altLang="en-US" b="1" dirty="0">
                <a:solidFill>
                  <a:schemeClr val="tx1">
                    <a:lumMod val="75000"/>
                    <a:lumOff val="25000"/>
                  </a:schemeClr>
                </a:solidFill>
              </a:rPr>
              <a:t>设为</a:t>
            </a:r>
            <a:r>
              <a:rPr lang="en-US" altLang="zh-CN" b="1" dirty="0">
                <a:solidFill>
                  <a:schemeClr val="tx1">
                    <a:lumMod val="75000"/>
                    <a:lumOff val="25000"/>
                  </a:schemeClr>
                </a:solidFill>
              </a:rPr>
              <a:t>0</a:t>
            </a:r>
            <a:r>
              <a:rPr lang="zh-CN" altLang="en-US" b="1" dirty="0">
                <a:solidFill>
                  <a:schemeClr val="tx1">
                    <a:lumMod val="75000"/>
                    <a:lumOff val="25000"/>
                  </a:schemeClr>
                </a:solidFill>
              </a:rPr>
              <a:t>，</a:t>
            </a:r>
            <a:r>
              <a:rPr lang="en-US" altLang="zh-CN" b="1" dirty="0" err="1">
                <a:solidFill>
                  <a:schemeClr val="tx1">
                    <a:lumMod val="75000"/>
                    <a:lumOff val="25000"/>
                  </a:schemeClr>
                </a:solidFill>
              </a:rPr>
              <a:t>reg_lambda</a:t>
            </a:r>
            <a:r>
              <a:rPr lang="zh-CN" altLang="en-US" b="1" dirty="0">
                <a:solidFill>
                  <a:schemeClr val="tx1">
                    <a:lumMod val="75000"/>
                    <a:lumOff val="25000"/>
                  </a:schemeClr>
                </a:solidFill>
              </a:rPr>
              <a:t>设为</a:t>
            </a:r>
            <a:r>
              <a:rPr lang="en-US" altLang="zh-CN" b="1" dirty="0">
                <a:solidFill>
                  <a:schemeClr val="tx1">
                    <a:lumMod val="75000"/>
                    <a:lumOff val="25000"/>
                  </a:schemeClr>
                </a:solidFill>
              </a:rPr>
              <a:t>0.2</a:t>
            </a:r>
            <a:r>
              <a:rPr lang="zh-CN" altLang="en-US" b="1" dirty="0">
                <a:solidFill>
                  <a:schemeClr val="tx1">
                    <a:lumMod val="75000"/>
                    <a:lumOff val="25000"/>
                  </a:schemeClr>
                </a:solidFill>
              </a:rPr>
              <a:t>，进行模型拟合，在测试集上的表现</a:t>
            </a:r>
          </a:p>
        </p:txBody>
      </p:sp>
      <p:sp>
        <p:nvSpPr>
          <p:cNvPr id="21" name="箭头: 右 20">
            <a:extLst>
              <a:ext uri="{FF2B5EF4-FFF2-40B4-BE49-F238E27FC236}">
                <a16:creationId xmlns:a16="http://schemas.microsoft.com/office/drawing/2014/main" id="{3C012370-F46D-4087-900C-66E9C4D72779}"/>
              </a:ext>
            </a:extLst>
          </p:cNvPr>
          <p:cNvSpPr/>
          <p:nvPr/>
        </p:nvSpPr>
        <p:spPr>
          <a:xfrm>
            <a:off x="899504" y="1471506"/>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B107013F-C415-4149-80FD-4EECCDF06150}"/>
              </a:ext>
            </a:extLst>
          </p:cNvPr>
          <p:cNvSpPr/>
          <p:nvPr/>
        </p:nvSpPr>
        <p:spPr>
          <a:xfrm>
            <a:off x="899503" y="2585310"/>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D0EACE1D-F27E-4D44-850B-E1534EE93609}"/>
              </a:ext>
            </a:extLst>
          </p:cNvPr>
          <p:cNvSpPr/>
          <p:nvPr/>
        </p:nvSpPr>
        <p:spPr>
          <a:xfrm>
            <a:off x="924297" y="3689568"/>
            <a:ext cx="967839" cy="208551"/>
          </a:xfrm>
          <a:prstGeom prst="rightArrow">
            <a:avLst/>
          </a:prstGeom>
          <a:solidFill>
            <a:srgbClr val="1D4865"/>
          </a:solidFill>
          <a:ln>
            <a:solidFill>
              <a:srgbClr val="1D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3862614"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网格搜索</a:t>
            </a:r>
            <a:r>
              <a:rPr lang="en-US" altLang="zh-CN" sz="1700" b="1" dirty="0">
                <a:solidFill>
                  <a:srgbClr val="1B4367"/>
                </a:solidFill>
                <a:cs typeface="+mn-ea"/>
                <a:sym typeface="+mn-lt"/>
              </a:rPr>
              <a:t>step4</a:t>
            </a:r>
            <a:r>
              <a:rPr lang="zh-CN" altLang="en-US" sz="1700" b="1" dirty="0">
                <a:solidFill>
                  <a:srgbClr val="1B4367"/>
                </a:solidFill>
                <a:cs typeface="+mn-ea"/>
                <a:sym typeface="+mn-lt"/>
              </a:rPr>
              <a:t>：确定最终参数</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2FA1F79-9178-45A3-8BFF-76030423FDFC}"/>
              </a:ext>
            </a:extLst>
          </p:cNvPr>
          <p:cNvSpPr txBox="1"/>
          <p:nvPr/>
        </p:nvSpPr>
        <p:spPr>
          <a:xfrm>
            <a:off x="829204" y="1002687"/>
            <a:ext cx="1418896" cy="307777"/>
          </a:xfrm>
          <a:prstGeom prst="rect">
            <a:avLst/>
          </a:prstGeom>
          <a:noFill/>
        </p:spPr>
        <p:txBody>
          <a:bodyPr wrap="square" rtlCol="0">
            <a:spAutoFit/>
          </a:bodyPr>
          <a:lstStyle/>
          <a:p>
            <a:r>
              <a:rPr lang="zh-CN" altLang="en-US" dirty="0"/>
              <a:t>最终参数设置：</a:t>
            </a:r>
          </a:p>
        </p:txBody>
      </p:sp>
      <p:pic>
        <p:nvPicPr>
          <p:cNvPr id="4" name="图片 3">
            <a:extLst>
              <a:ext uri="{FF2B5EF4-FFF2-40B4-BE49-F238E27FC236}">
                <a16:creationId xmlns:a16="http://schemas.microsoft.com/office/drawing/2014/main" id="{7B5D7A3E-F2BF-461D-825F-D5052F1D1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818" y="811292"/>
            <a:ext cx="3505504" cy="2461473"/>
          </a:xfrm>
          <a:prstGeom prst="rect">
            <a:avLst/>
          </a:prstGeom>
        </p:spPr>
      </p:pic>
      <p:sp>
        <p:nvSpPr>
          <p:cNvPr id="10" name="文本框 9">
            <a:extLst>
              <a:ext uri="{FF2B5EF4-FFF2-40B4-BE49-F238E27FC236}">
                <a16:creationId xmlns:a16="http://schemas.microsoft.com/office/drawing/2014/main" id="{50D1BDB0-14B9-44BA-821F-91CDD392213E}"/>
              </a:ext>
            </a:extLst>
          </p:cNvPr>
          <p:cNvSpPr txBox="1"/>
          <p:nvPr/>
        </p:nvSpPr>
        <p:spPr>
          <a:xfrm>
            <a:off x="829204" y="3617593"/>
            <a:ext cx="1554542" cy="307777"/>
          </a:xfrm>
          <a:prstGeom prst="rect">
            <a:avLst/>
          </a:prstGeom>
          <a:noFill/>
        </p:spPr>
        <p:txBody>
          <a:bodyPr wrap="square" rtlCol="0">
            <a:spAutoFit/>
          </a:bodyPr>
          <a:lstStyle/>
          <a:p>
            <a:r>
              <a:rPr lang="zh-CN" altLang="en-US" dirty="0"/>
              <a:t>在测试集上表现：</a:t>
            </a:r>
          </a:p>
        </p:txBody>
      </p:sp>
      <p:pic>
        <p:nvPicPr>
          <p:cNvPr id="12" name="图片 11">
            <a:extLst>
              <a:ext uri="{FF2B5EF4-FFF2-40B4-BE49-F238E27FC236}">
                <a16:creationId xmlns:a16="http://schemas.microsoft.com/office/drawing/2014/main" id="{F1326E5E-EEE7-44FE-A33E-F4C5B62C6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5286" y="3771481"/>
            <a:ext cx="2438611" cy="403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691573" y="326557"/>
            <a:ext cx="3715470"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参数调优探究性学习</a:t>
            </a:r>
            <a:r>
              <a:rPr lang="en-US" altLang="zh-CN" sz="1700" b="1" dirty="0">
                <a:solidFill>
                  <a:srgbClr val="1B4367"/>
                </a:solidFill>
                <a:cs typeface="+mn-ea"/>
                <a:sym typeface="+mn-lt"/>
              </a:rPr>
              <a:t>:</a:t>
            </a:r>
            <a:r>
              <a:rPr lang="zh-CN" altLang="en-US" sz="1700" b="1" dirty="0">
                <a:solidFill>
                  <a:srgbClr val="1B4367"/>
                </a:solidFill>
                <a:cs typeface="+mn-ea"/>
                <a:sym typeface="+mn-lt"/>
              </a:rPr>
              <a:t>随机搜索</a:t>
            </a: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7356EB4-2F4C-4559-A6D6-A6C2E366C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477" y="988277"/>
            <a:ext cx="6752216" cy="1825003"/>
          </a:xfrm>
          <a:prstGeom prst="rect">
            <a:avLst/>
          </a:prstGeom>
        </p:spPr>
      </p:pic>
      <p:sp>
        <p:nvSpPr>
          <p:cNvPr id="4" name="文本框 3">
            <a:extLst>
              <a:ext uri="{FF2B5EF4-FFF2-40B4-BE49-F238E27FC236}">
                <a16:creationId xmlns:a16="http://schemas.microsoft.com/office/drawing/2014/main" id="{17054C91-64FB-415A-896A-90F45DA6A1A7}"/>
              </a:ext>
            </a:extLst>
          </p:cNvPr>
          <p:cNvSpPr txBox="1"/>
          <p:nvPr/>
        </p:nvSpPr>
        <p:spPr>
          <a:xfrm>
            <a:off x="691573" y="752457"/>
            <a:ext cx="4631057" cy="261610"/>
          </a:xfrm>
          <a:prstGeom prst="rect">
            <a:avLst/>
          </a:prstGeom>
          <a:noFill/>
        </p:spPr>
        <p:txBody>
          <a:bodyPr wrap="square" rtlCol="0">
            <a:spAutoFit/>
          </a:bodyPr>
          <a:lstStyle/>
          <a:p>
            <a:r>
              <a:rPr lang="zh-CN" altLang="en-US" sz="1100" dirty="0"/>
              <a:t>将所有参数放在一起随机搜索，随机搜索的参数组合数量为</a:t>
            </a:r>
            <a:r>
              <a:rPr lang="en-US" altLang="zh-CN" sz="1100" dirty="0"/>
              <a:t>100</a:t>
            </a:r>
            <a:r>
              <a:rPr lang="zh-CN" altLang="en-US" sz="1100" dirty="0"/>
              <a:t>，</a:t>
            </a:r>
            <a:r>
              <a:rPr lang="en-US" altLang="zh-CN" sz="1100" dirty="0"/>
              <a:t>500</a:t>
            </a:r>
            <a:endParaRPr lang="zh-CN" altLang="en-US" sz="1100" dirty="0"/>
          </a:p>
        </p:txBody>
      </p:sp>
      <p:pic>
        <p:nvPicPr>
          <p:cNvPr id="6" name="图片 5">
            <a:extLst>
              <a:ext uri="{FF2B5EF4-FFF2-40B4-BE49-F238E27FC236}">
                <a16:creationId xmlns:a16="http://schemas.microsoft.com/office/drawing/2014/main" id="{91327E2C-62F1-4904-AFD2-391F32D8E1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206" y="3059252"/>
            <a:ext cx="7630227" cy="297282"/>
          </a:xfrm>
          <a:prstGeom prst="rect">
            <a:avLst/>
          </a:prstGeom>
        </p:spPr>
      </p:pic>
      <p:sp>
        <p:nvSpPr>
          <p:cNvPr id="7" name="文本框 6">
            <a:extLst>
              <a:ext uri="{FF2B5EF4-FFF2-40B4-BE49-F238E27FC236}">
                <a16:creationId xmlns:a16="http://schemas.microsoft.com/office/drawing/2014/main" id="{A470C70E-5D81-46E6-A982-AD764DD4485A}"/>
              </a:ext>
            </a:extLst>
          </p:cNvPr>
          <p:cNvSpPr txBox="1"/>
          <p:nvPr/>
        </p:nvSpPr>
        <p:spPr>
          <a:xfrm>
            <a:off x="774477" y="2826629"/>
            <a:ext cx="2214895" cy="261610"/>
          </a:xfrm>
          <a:prstGeom prst="rect">
            <a:avLst/>
          </a:prstGeom>
          <a:noFill/>
        </p:spPr>
        <p:txBody>
          <a:bodyPr wrap="square" rtlCol="0">
            <a:spAutoFit/>
          </a:bodyPr>
          <a:lstStyle/>
          <a:p>
            <a:r>
              <a:rPr lang="en-US" altLang="zh-CN" sz="1100" dirty="0"/>
              <a:t>100</a:t>
            </a:r>
            <a:r>
              <a:rPr lang="zh-CN" altLang="en-US" sz="1100" dirty="0"/>
              <a:t>组搜素结果</a:t>
            </a:r>
          </a:p>
        </p:txBody>
      </p:sp>
      <p:sp>
        <p:nvSpPr>
          <p:cNvPr id="32" name="文本框 31">
            <a:extLst>
              <a:ext uri="{FF2B5EF4-FFF2-40B4-BE49-F238E27FC236}">
                <a16:creationId xmlns:a16="http://schemas.microsoft.com/office/drawing/2014/main" id="{7F3EA3EE-2B32-438D-85C9-1277A518294F}"/>
              </a:ext>
            </a:extLst>
          </p:cNvPr>
          <p:cNvSpPr txBox="1"/>
          <p:nvPr/>
        </p:nvSpPr>
        <p:spPr>
          <a:xfrm>
            <a:off x="792206" y="4270639"/>
            <a:ext cx="1302394" cy="430887"/>
          </a:xfrm>
          <a:prstGeom prst="rect">
            <a:avLst/>
          </a:prstGeom>
          <a:noFill/>
        </p:spPr>
        <p:txBody>
          <a:bodyPr wrap="square" rtlCol="0">
            <a:spAutoFit/>
          </a:bodyPr>
          <a:lstStyle/>
          <a:p>
            <a:r>
              <a:rPr lang="en-US" altLang="zh-CN" sz="1100" dirty="0"/>
              <a:t>100</a:t>
            </a:r>
            <a:r>
              <a:rPr lang="zh-CN" altLang="en-US" sz="1100" dirty="0"/>
              <a:t>组搜素结果在测试集上的表现：</a:t>
            </a:r>
          </a:p>
        </p:txBody>
      </p:sp>
      <p:pic>
        <p:nvPicPr>
          <p:cNvPr id="9" name="图片 8">
            <a:extLst>
              <a:ext uri="{FF2B5EF4-FFF2-40B4-BE49-F238E27FC236}">
                <a16:creationId xmlns:a16="http://schemas.microsoft.com/office/drawing/2014/main" id="{B84B3BFF-984C-4C50-8E14-43CBDCC8A4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9259" y="4184451"/>
            <a:ext cx="2415916" cy="632492"/>
          </a:xfrm>
          <a:prstGeom prst="rect">
            <a:avLst/>
          </a:prstGeom>
        </p:spPr>
      </p:pic>
      <p:sp>
        <p:nvSpPr>
          <p:cNvPr id="35" name="文本框 34">
            <a:extLst>
              <a:ext uri="{FF2B5EF4-FFF2-40B4-BE49-F238E27FC236}">
                <a16:creationId xmlns:a16="http://schemas.microsoft.com/office/drawing/2014/main" id="{BEC35D29-0E8B-48B1-B47B-30CAEC7B9310}"/>
              </a:ext>
            </a:extLst>
          </p:cNvPr>
          <p:cNvSpPr txBox="1"/>
          <p:nvPr/>
        </p:nvSpPr>
        <p:spPr>
          <a:xfrm>
            <a:off x="4572000" y="4261271"/>
            <a:ext cx="1302393" cy="430887"/>
          </a:xfrm>
          <a:prstGeom prst="rect">
            <a:avLst/>
          </a:prstGeom>
          <a:noFill/>
        </p:spPr>
        <p:txBody>
          <a:bodyPr wrap="square" rtlCol="0">
            <a:spAutoFit/>
          </a:bodyPr>
          <a:lstStyle/>
          <a:p>
            <a:r>
              <a:rPr lang="en-US" altLang="zh-CN" sz="1100" dirty="0"/>
              <a:t>500</a:t>
            </a:r>
            <a:r>
              <a:rPr lang="zh-CN" altLang="en-US" sz="1100" dirty="0"/>
              <a:t>组搜素结果在测试集上的表现：</a:t>
            </a:r>
          </a:p>
        </p:txBody>
      </p:sp>
      <p:pic>
        <p:nvPicPr>
          <p:cNvPr id="11" name="图片 10">
            <a:extLst>
              <a:ext uri="{FF2B5EF4-FFF2-40B4-BE49-F238E27FC236}">
                <a16:creationId xmlns:a16="http://schemas.microsoft.com/office/drawing/2014/main" id="{87B7B355-541E-4D0B-A284-E0567432A1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7568" y="4237421"/>
            <a:ext cx="2508160" cy="632492"/>
          </a:xfrm>
          <a:prstGeom prst="rect">
            <a:avLst/>
          </a:prstGeom>
        </p:spPr>
      </p:pic>
      <p:sp>
        <p:nvSpPr>
          <p:cNvPr id="38" name="文本框 37">
            <a:extLst>
              <a:ext uri="{FF2B5EF4-FFF2-40B4-BE49-F238E27FC236}">
                <a16:creationId xmlns:a16="http://schemas.microsoft.com/office/drawing/2014/main" id="{95218D42-6A16-4B93-B804-6391311A3375}"/>
              </a:ext>
            </a:extLst>
          </p:cNvPr>
          <p:cNvSpPr txBox="1"/>
          <p:nvPr/>
        </p:nvSpPr>
        <p:spPr>
          <a:xfrm>
            <a:off x="774477" y="3424042"/>
            <a:ext cx="2214895" cy="261610"/>
          </a:xfrm>
          <a:prstGeom prst="rect">
            <a:avLst/>
          </a:prstGeom>
          <a:noFill/>
        </p:spPr>
        <p:txBody>
          <a:bodyPr wrap="square" rtlCol="0">
            <a:spAutoFit/>
          </a:bodyPr>
          <a:lstStyle/>
          <a:p>
            <a:r>
              <a:rPr lang="en-US" altLang="zh-CN" sz="1100" dirty="0"/>
              <a:t>500</a:t>
            </a:r>
            <a:r>
              <a:rPr lang="zh-CN" altLang="en-US" sz="1100" dirty="0"/>
              <a:t>组搜素结果</a:t>
            </a:r>
          </a:p>
        </p:txBody>
      </p:sp>
      <p:pic>
        <p:nvPicPr>
          <p:cNvPr id="13" name="图片 12">
            <a:extLst>
              <a:ext uri="{FF2B5EF4-FFF2-40B4-BE49-F238E27FC236}">
                <a16:creationId xmlns:a16="http://schemas.microsoft.com/office/drawing/2014/main" id="{77029F5B-5BF1-474A-AAC2-A50693198D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206" y="3731870"/>
            <a:ext cx="7630227" cy="268969"/>
          </a:xfrm>
          <a:prstGeom prst="rect">
            <a:avLst/>
          </a:prstGeom>
        </p:spPr>
      </p:pic>
    </p:spTree>
    <p:extLst>
      <p:ext uri="{BB962C8B-B14F-4D97-AF65-F5344CB8AC3E}">
        <p14:creationId xmlns:p14="http://schemas.microsoft.com/office/powerpoint/2010/main" val="365943218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5"/>
          <p:cNvSpPr txBox="1"/>
          <p:nvPr/>
        </p:nvSpPr>
        <p:spPr>
          <a:xfrm>
            <a:off x="709386" y="409677"/>
            <a:ext cx="4538809"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两种算法、两种方法结果比较</a:t>
            </a:r>
          </a:p>
        </p:txBody>
      </p:sp>
      <p:graphicFrame>
        <p:nvGraphicFramePr>
          <p:cNvPr id="4" name="表格 3"/>
          <p:cNvGraphicFramePr>
            <a:graphicFrameLocks noGrp="1"/>
          </p:cNvGraphicFramePr>
          <p:nvPr>
            <p:extLst>
              <p:ext uri="{D42A27DB-BD31-4B8C-83A1-F6EECF244321}">
                <p14:modId xmlns:p14="http://schemas.microsoft.com/office/powerpoint/2010/main" val="2799517341"/>
              </p:ext>
            </p:extLst>
          </p:nvPr>
        </p:nvGraphicFramePr>
        <p:xfrm>
          <a:off x="1231898" y="1490703"/>
          <a:ext cx="5652994" cy="2019068"/>
        </p:xfrm>
        <a:graphic>
          <a:graphicData uri="http://schemas.openxmlformats.org/drawingml/2006/table">
            <a:tbl>
              <a:tblPr firstRow="1" bandRow="1">
                <a:tableStyleId>{BDBED569-4797-4DF1-A0F4-6AAB3CD982D8}</a:tableStyleId>
              </a:tblPr>
              <a:tblGrid>
                <a:gridCol w="1079035">
                  <a:extLst>
                    <a:ext uri="{9D8B030D-6E8A-4147-A177-3AD203B41FA5}">
                      <a16:colId xmlns:a16="http://schemas.microsoft.com/office/drawing/2014/main" val="20000"/>
                    </a:ext>
                  </a:extLst>
                </a:gridCol>
                <a:gridCol w="1193622">
                  <a:extLst>
                    <a:ext uri="{9D8B030D-6E8A-4147-A177-3AD203B41FA5}">
                      <a16:colId xmlns:a16="http://schemas.microsoft.com/office/drawing/2014/main" val="20001"/>
                    </a:ext>
                  </a:extLst>
                </a:gridCol>
                <a:gridCol w="1126779">
                  <a:extLst>
                    <a:ext uri="{9D8B030D-6E8A-4147-A177-3AD203B41FA5}">
                      <a16:colId xmlns:a16="http://schemas.microsoft.com/office/drawing/2014/main" val="20002"/>
                    </a:ext>
                  </a:extLst>
                </a:gridCol>
                <a:gridCol w="1126779">
                  <a:extLst>
                    <a:ext uri="{9D8B030D-6E8A-4147-A177-3AD203B41FA5}">
                      <a16:colId xmlns:a16="http://schemas.microsoft.com/office/drawing/2014/main" val="3369417164"/>
                    </a:ext>
                  </a:extLst>
                </a:gridCol>
                <a:gridCol w="1126779">
                  <a:extLst>
                    <a:ext uri="{9D8B030D-6E8A-4147-A177-3AD203B41FA5}">
                      <a16:colId xmlns:a16="http://schemas.microsoft.com/office/drawing/2014/main" val="4029008554"/>
                    </a:ext>
                  </a:extLst>
                </a:gridCol>
              </a:tblGrid>
              <a:tr h="460206">
                <a:tc rowSpan="2">
                  <a:txBody>
                    <a:bodyPr/>
                    <a:lstStyle/>
                    <a:p>
                      <a:endParaRPr lang="zh-CN" altLang="en-US" dirty="0"/>
                    </a:p>
                  </a:txBody>
                  <a:tcPr/>
                </a:tc>
                <a:tc gridSpan="2">
                  <a:txBody>
                    <a:bodyPr/>
                    <a:lstStyle/>
                    <a:p>
                      <a:pPr algn="ctr"/>
                      <a:r>
                        <a:rPr lang="en-US" altLang="zh-CN" dirty="0"/>
                        <a:t>GBDT</a:t>
                      </a:r>
                      <a:endParaRPr lang="zh-CN" altLang="en-US" dirty="0"/>
                    </a:p>
                  </a:txBody>
                  <a:tcPr anchor="ctr"/>
                </a:tc>
                <a:tc hMerge="1">
                  <a:txBody>
                    <a:bodyPr/>
                    <a:lstStyle/>
                    <a:p>
                      <a:endParaRPr lang="zh-CN" altLang="en-US" dirty="0"/>
                    </a:p>
                  </a:txBody>
                  <a:tcPr/>
                </a:tc>
                <a:tc gridSpan="2">
                  <a:txBody>
                    <a:bodyPr/>
                    <a:lstStyle/>
                    <a:p>
                      <a:pPr algn="ctr"/>
                      <a:r>
                        <a:rPr lang="en-US" altLang="zh-CN" dirty="0" err="1"/>
                        <a:t>XGBoost</a:t>
                      </a:r>
                      <a:endParaRPr lang="zh-CN" altLang="en-US" dirty="0"/>
                    </a:p>
                  </a:txBody>
                  <a:tcPr anchor="ctr"/>
                </a:tc>
                <a:tc hMerge="1">
                  <a:txBody>
                    <a:bodyPr/>
                    <a:lstStyle/>
                    <a:p>
                      <a:endParaRPr lang="zh-CN" altLang="en-US" dirty="0"/>
                    </a:p>
                  </a:txBody>
                  <a:tcPr/>
                </a:tc>
                <a:extLst>
                  <a:ext uri="{0D108BD9-81ED-4DB2-BD59-A6C34878D82A}">
                    <a16:rowId xmlns:a16="http://schemas.microsoft.com/office/drawing/2014/main" val="2915416268"/>
                  </a:ext>
                </a:extLst>
              </a:tr>
              <a:tr h="528700">
                <a:tc vMerge="1">
                  <a:txBody>
                    <a:bodyPr/>
                    <a:lstStyle/>
                    <a:p>
                      <a:pPr algn="ctr"/>
                      <a:endParaRPr lang="zh-CN" altLang="en-US" dirty="0"/>
                    </a:p>
                  </a:txBody>
                  <a:tcPr anchor="ctr"/>
                </a:tc>
                <a:tc>
                  <a:txBody>
                    <a:bodyPr/>
                    <a:lstStyle/>
                    <a:p>
                      <a:pPr algn="ctr"/>
                      <a:r>
                        <a:rPr lang="zh-CN" altLang="en-US" dirty="0"/>
                        <a:t>网格搜索</a:t>
                      </a:r>
                    </a:p>
                  </a:txBody>
                  <a:tcPr anchor="ctr"/>
                </a:tc>
                <a:tc>
                  <a:txBody>
                    <a:bodyPr/>
                    <a:lstStyle/>
                    <a:p>
                      <a:pPr algn="ctr"/>
                      <a:r>
                        <a:rPr lang="zh-CN" altLang="en-US" dirty="0"/>
                        <a:t>随机搜索</a:t>
                      </a:r>
                    </a:p>
                  </a:txBody>
                  <a:tcPr anchor="ctr"/>
                </a:tc>
                <a:tc>
                  <a:txBody>
                    <a:bodyPr/>
                    <a:lstStyle/>
                    <a:p>
                      <a:pPr algn="ctr"/>
                      <a:r>
                        <a:rPr lang="zh-CN" altLang="en-US" dirty="0"/>
                        <a:t>网格搜索</a:t>
                      </a:r>
                    </a:p>
                  </a:txBody>
                  <a:tcPr anchor="ctr"/>
                </a:tc>
                <a:tc>
                  <a:txBody>
                    <a:bodyPr/>
                    <a:lstStyle/>
                    <a:p>
                      <a:pPr algn="ctr"/>
                      <a:r>
                        <a:rPr lang="zh-CN" altLang="en-US" dirty="0"/>
                        <a:t>随机搜索</a:t>
                      </a:r>
                    </a:p>
                  </a:txBody>
                  <a:tcPr anchor="ctr"/>
                </a:tc>
                <a:extLst>
                  <a:ext uri="{0D108BD9-81ED-4DB2-BD59-A6C34878D82A}">
                    <a16:rowId xmlns:a16="http://schemas.microsoft.com/office/drawing/2014/main" val="10000"/>
                  </a:ext>
                </a:extLst>
              </a:tr>
              <a:tr h="515081">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dirty="0"/>
                        <a:t>Accuracy</a:t>
                      </a:r>
                      <a:endParaRPr lang="zh-CN" altLang="en-US" dirty="0">
                        <a:solidFill>
                          <a:schemeClr val="tx1">
                            <a:lumMod val="75000"/>
                            <a:lumOff val="25000"/>
                          </a:schemeClr>
                        </a:solidFill>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kern="1200" dirty="0"/>
                        <a:t>0.965</a:t>
                      </a:r>
                      <a:endParaRPr lang="zh-CN" altLang="en-US" sz="1400" b="1" kern="1200" dirty="0">
                        <a:solidFill>
                          <a:srgbClr val="1B4367"/>
                        </a:solidFill>
                        <a:latin typeface="+mn-lt"/>
                        <a:ea typeface="+mn-ea"/>
                        <a:cs typeface="+mn-ea"/>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sym typeface="+mn-lt"/>
                        </a:rPr>
                        <a:t>0.958</a:t>
                      </a:r>
                      <a:endParaRPr lang="zh-CN" altLang="en-US" b="1" dirty="0">
                        <a:solidFill>
                          <a:srgbClr val="1B4367"/>
                        </a:solidFill>
                        <a:cs typeface="+mn-ea"/>
                        <a:sym typeface="+mn-lt"/>
                      </a:endParaRPr>
                    </a:p>
                  </a:txBody>
                  <a:tcPr anchor="ctr"/>
                </a:tc>
                <a:tc>
                  <a:txBody>
                    <a:bodyPr/>
                    <a:lstStyle/>
                    <a:p>
                      <a:pPr algn="ctr"/>
                      <a:r>
                        <a:rPr lang="en-US" altLang="zh-CN" dirty="0"/>
                        <a:t>0.965</a:t>
                      </a:r>
                      <a:endParaRPr lang="zh-CN" altLang="en-US" dirty="0"/>
                    </a:p>
                  </a:txBody>
                  <a:tcPr anchor="ctr"/>
                </a:tc>
                <a:tc>
                  <a:txBody>
                    <a:bodyPr/>
                    <a:lstStyle/>
                    <a:p>
                      <a:pPr algn="ctr"/>
                      <a:r>
                        <a:rPr lang="en-US" altLang="zh-CN" dirty="0"/>
                        <a:t>0.958</a:t>
                      </a:r>
                      <a:endParaRPr lang="zh-CN" altLang="en-US" dirty="0"/>
                    </a:p>
                  </a:txBody>
                  <a:tcPr anchor="ctr"/>
                </a:tc>
                <a:extLst>
                  <a:ext uri="{0D108BD9-81ED-4DB2-BD59-A6C34878D82A}">
                    <a16:rowId xmlns:a16="http://schemas.microsoft.com/office/drawing/2014/main" val="10001"/>
                  </a:ext>
                </a:extLst>
              </a:tr>
              <a:tr h="515081">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dirty="0" err="1"/>
                        <a:t>auc</a:t>
                      </a:r>
                      <a:endParaRPr lang="zh-CN" altLang="en-US" dirty="0">
                        <a:solidFill>
                          <a:schemeClr val="tx1">
                            <a:lumMod val="75000"/>
                            <a:lumOff val="25000"/>
                          </a:schemeClr>
                        </a:solidFill>
                      </a:endParaRPr>
                    </a:p>
                  </a:txBody>
                  <a:tcPr anchor="ctr"/>
                </a:tc>
                <a:tc>
                  <a:txBody>
                    <a:bodyPr/>
                    <a:lstStyle/>
                    <a:p>
                      <a:pPr algn="ctr"/>
                      <a:r>
                        <a:rPr lang="en-US" altLang="zh-CN" dirty="0"/>
                        <a:t>0.990083</a:t>
                      </a:r>
                      <a:endParaRPr lang="zh-CN" altLang="en-US" dirty="0"/>
                    </a:p>
                  </a:txBody>
                  <a:tcPr anchor="ctr"/>
                </a:tc>
                <a:tc>
                  <a:txBody>
                    <a:bodyPr/>
                    <a:lstStyle/>
                    <a:p>
                      <a:pPr algn="ctr"/>
                      <a:r>
                        <a:rPr lang="en-US" altLang="zh-CN" dirty="0"/>
                        <a:t>0.987810</a:t>
                      </a:r>
                      <a:endParaRPr lang="zh-CN" altLang="en-US" dirty="0"/>
                    </a:p>
                  </a:txBody>
                  <a:tcPr anchor="ctr"/>
                </a:tc>
                <a:tc>
                  <a:txBody>
                    <a:bodyPr/>
                    <a:lstStyle/>
                    <a:p>
                      <a:pPr algn="ctr"/>
                      <a:r>
                        <a:rPr lang="en-US" altLang="zh-CN" dirty="0"/>
                        <a:t>0.957954</a:t>
                      </a:r>
                      <a:endParaRPr lang="zh-CN" altLang="en-US" dirty="0"/>
                    </a:p>
                  </a:txBody>
                  <a:tcPr anchor="ctr"/>
                </a:tc>
                <a:tc>
                  <a:txBody>
                    <a:bodyPr/>
                    <a:lstStyle/>
                    <a:p>
                      <a:pPr algn="ctr"/>
                      <a:r>
                        <a:rPr lang="en-US" altLang="zh-CN" dirty="0"/>
                        <a:t>0.946590</a:t>
                      </a:r>
                      <a:endParaRPr lang="zh-CN" altLang="en-US" dirty="0"/>
                    </a:p>
                  </a:txBody>
                  <a:tcPr anchor="ctr"/>
                </a:tc>
                <a:extLst>
                  <a:ext uri="{0D108BD9-81ED-4DB2-BD59-A6C34878D82A}">
                    <a16:rowId xmlns:a16="http://schemas.microsoft.com/office/drawing/2014/main" val="1079423429"/>
                  </a:ext>
                </a:extLst>
              </a:tr>
            </a:tbl>
          </a:graphicData>
        </a:graphic>
      </p:graphicFrame>
      <p:sp>
        <p:nvSpPr>
          <p:cNvPr id="2" name="文本框 1">
            <a:extLst>
              <a:ext uri="{FF2B5EF4-FFF2-40B4-BE49-F238E27FC236}">
                <a16:creationId xmlns:a16="http://schemas.microsoft.com/office/drawing/2014/main" id="{1FE0153A-E316-40DB-BC08-50BA0B838501}"/>
              </a:ext>
            </a:extLst>
          </p:cNvPr>
          <p:cNvSpPr txBox="1"/>
          <p:nvPr/>
        </p:nvSpPr>
        <p:spPr>
          <a:xfrm>
            <a:off x="1231898" y="3988013"/>
            <a:ext cx="5417718" cy="307777"/>
          </a:xfrm>
          <a:prstGeom prst="rect">
            <a:avLst/>
          </a:prstGeom>
          <a:noFill/>
        </p:spPr>
        <p:txBody>
          <a:bodyPr wrap="square" rtlCol="0">
            <a:spAutoFit/>
          </a:bodyPr>
          <a:lstStyle/>
          <a:p>
            <a:r>
              <a:rPr lang="zh-CN" altLang="en-US" dirty="0"/>
              <a:t>综上，</a:t>
            </a:r>
            <a:r>
              <a:rPr lang="en-US" altLang="zh-CN" dirty="0"/>
              <a:t>GBDT</a:t>
            </a:r>
            <a:r>
              <a:rPr lang="zh-CN" altLang="en-US" dirty="0"/>
              <a:t>和</a:t>
            </a:r>
            <a:r>
              <a:rPr lang="en-US" altLang="zh-CN" dirty="0" err="1"/>
              <a:t>XGBoost</a:t>
            </a:r>
            <a:r>
              <a:rPr lang="zh-CN" altLang="en-US" dirty="0"/>
              <a:t>网格搜索效果更好；</a:t>
            </a:r>
            <a:endParaRPr lang="en-US" altLang="zh-CN" dirty="0"/>
          </a:p>
        </p:txBody>
      </p:sp>
    </p:spTree>
    <p:extLst>
      <p:ext uri="{BB962C8B-B14F-4D97-AF65-F5344CB8AC3E}">
        <p14:creationId xmlns:p14="http://schemas.microsoft.com/office/powerpoint/2010/main" val="1343375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
        <p:nvSpPr>
          <p:cNvPr id="2" name="文本框 1"/>
          <p:cNvSpPr txBox="1"/>
          <p:nvPr/>
        </p:nvSpPr>
        <p:spPr>
          <a:xfrm>
            <a:off x="3480465" y="2787026"/>
            <a:ext cx="2059781" cy="530915"/>
          </a:xfrm>
          <a:prstGeom prst="rect">
            <a:avLst/>
          </a:prstGeom>
          <a:noFill/>
        </p:spPr>
        <p:txBody>
          <a:bodyPr wrap="square" lIns="68580" tIns="34290" rIns="68580" bIns="34290" rtlCol="0">
            <a:spAutoFit/>
          </a:bodyPr>
          <a:lstStyle/>
          <a:p>
            <a:pPr algn="ctr">
              <a:defRPr/>
            </a:pPr>
            <a:r>
              <a:rPr lang="zh-CN" altLang="en-US" sz="3000" b="1" dirty="0">
                <a:solidFill>
                  <a:srgbClr val="1B4367"/>
                </a:solidFill>
                <a:cs typeface="+mn-ea"/>
                <a:sym typeface="+mn-lt"/>
              </a:rPr>
              <a:t>谢谢观看</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198911" y="1628248"/>
            <a:ext cx="6746177" cy="2163021"/>
          </a:xfrm>
        </p:spPr>
        <p:txBody>
          <a:bodyPr>
            <a:normAutofit/>
          </a:bodyPr>
          <a:lstStyle/>
          <a:p>
            <a:pPr marL="0" indent="457200" algn="just">
              <a:lnSpc>
                <a:spcPct val="150000"/>
              </a:lnSpc>
              <a:buNone/>
            </a:pPr>
            <a:r>
              <a:rPr lang="zh-CN" altLang="zh-CN" sz="2000" dirty="0">
                <a:latin typeface="黑体" panose="02010609060101010101" pitchFamily="49" charset="-122"/>
                <a:ea typeface="黑体" panose="02010609060101010101" pitchFamily="49" charset="-122"/>
                <a:cs typeface="宋体"/>
              </a:rPr>
              <a:t>先用学习器拟合出一个残差，下一个学习器拟合上一个残差，会产生新的残差，如果学习器多的话，残差值会越来越小。学习器与学习器之间有强依赖，必须要等前一个学习器才能开始</a:t>
            </a:r>
            <a:r>
              <a:rPr lang="zh-CN" altLang="en-US" sz="2000" dirty="0">
                <a:latin typeface="黑体" panose="02010609060101010101" pitchFamily="49" charset="-122"/>
                <a:ea typeface="黑体" panose="02010609060101010101" pitchFamily="49" charset="-122"/>
                <a:cs typeface="宋体"/>
              </a:rPr>
              <a:t>。</a:t>
            </a:r>
            <a:endParaRPr lang="zh-CN" altLang="zh-CN" sz="2000" dirty="0">
              <a:latin typeface="黑体" panose="02010609060101010101" pitchFamily="49" charset="-122"/>
              <a:ea typeface="黑体" panose="02010609060101010101" pitchFamily="49" charset="-122"/>
              <a:cs typeface="宋体"/>
            </a:endParaRPr>
          </a:p>
          <a:p>
            <a:endParaRPr lang="zh-CN" altLang="en-US" sz="2400" dirty="0"/>
          </a:p>
        </p:txBody>
      </p:sp>
      <p:sp>
        <p:nvSpPr>
          <p:cNvPr id="5" name="文本框 15"/>
          <p:cNvSpPr txBox="1"/>
          <p:nvPr/>
        </p:nvSpPr>
        <p:spPr>
          <a:xfrm>
            <a:off x="925667" y="500926"/>
            <a:ext cx="3597793" cy="500137"/>
          </a:xfrm>
          <a:prstGeom prst="rect">
            <a:avLst/>
          </a:prstGeom>
          <a:noFill/>
        </p:spPr>
        <p:txBody>
          <a:bodyPr wrap="square" lIns="68580" tIns="34290" rIns="68580" bIns="34290" rtlCol="0">
            <a:spAutoFit/>
          </a:bodyPr>
          <a:lstStyle/>
          <a:p>
            <a:r>
              <a:rPr lang="zh-CN" altLang="zh-CN" sz="2800" kern="0" spc="-5" dirty="0">
                <a:solidFill>
                  <a:srgbClr val="003366"/>
                </a:solidFill>
                <a:ea typeface="+mj-ea"/>
              </a:rPr>
              <a:t>回顾</a:t>
            </a:r>
            <a:r>
              <a:rPr lang="en-US" altLang="zh-CN" sz="2800" kern="0" spc="-5" dirty="0">
                <a:solidFill>
                  <a:srgbClr val="003366"/>
                </a:solidFill>
                <a:ea typeface="+mj-ea"/>
              </a:rPr>
              <a:t>boosting</a:t>
            </a:r>
            <a:r>
              <a:rPr lang="zh-CN" altLang="zh-CN" sz="2800" kern="0" spc="-5" dirty="0">
                <a:solidFill>
                  <a:srgbClr val="003366"/>
                </a:solidFill>
                <a:ea typeface="+mj-ea"/>
              </a:rPr>
              <a:t>算法</a:t>
            </a:r>
            <a:endParaRPr lang="zh-CN" altLang="en-US" sz="2800" kern="0" spc="-5" dirty="0">
              <a:solidFill>
                <a:srgbClr val="003366"/>
              </a:solidFill>
              <a:ea typeface="+mj-ea"/>
              <a:sym typeface="+mn-lt"/>
            </a:endParaRPr>
          </a:p>
        </p:txBody>
      </p:sp>
      <p:grpSp>
        <p:nvGrpSpPr>
          <p:cNvPr id="8" name="组合 7"/>
          <p:cNvGrpSpPr/>
          <p:nvPr/>
        </p:nvGrpSpPr>
        <p:grpSpPr>
          <a:xfrm>
            <a:off x="385850" y="566697"/>
            <a:ext cx="448164" cy="368593"/>
            <a:chOff x="5630584" y="966369"/>
            <a:chExt cx="476097" cy="391567"/>
          </a:xfrm>
          <a:solidFill>
            <a:srgbClr val="1B4367"/>
          </a:solidFill>
        </p:grpSpPr>
        <p:sp>
          <p:nvSpPr>
            <p:cNvPr id="9" name="椭圆 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0"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spTree>
    <p:extLst>
      <p:ext uri="{BB962C8B-B14F-4D97-AF65-F5344CB8AC3E}">
        <p14:creationId xmlns:p14="http://schemas.microsoft.com/office/powerpoint/2010/main" val="386661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9658" y="537373"/>
            <a:ext cx="2900794" cy="523220"/>
          </a:xfrm>
          <a:prstGeom prst="rect">
            <a:avLst/>
          </a:prstGeom>
        </p:spPr>
        <p:txBody>
          <a:bodyPr wrap="none">
            <a:spAutoFit/>
          </a:bodyPr>
          <a:lstStyle/>
          <a:p>
            <a:pPr marR="0" lvl="0" indent="0" fontAlgn="auto">
              <a:lnSpc>
                <a:spcPct val="100000"/>
              </a:lnSpc>
              <a:spcBef>
                <a:spcPts val="0"/>
              </a:spcBef>
              <a:spcAft>
                <a:spcPts val="0"/>
              </a:spcAft>
              <a:buClrTx/>
              <a:buSzTx/>
              <a:buFontTx/>
              <a:buNone/>
              <a:tabLst/>
              <a:defRPr/>
            </a:pPr>
            <a:r>
              <a:rPr lang="en-US" altLang="zh-CN" sz="2800" kern="0" spc="-5" dirty="0">
                <a:solidFill>
                  <a:srgbClr val="003366"/>
                </a:solidFill>
                <a:ea typeface="+mj-ea"/>
              </a:rPr>
              <a:t>CART</a:t>
            </a:r>
            <a:r>
              <a:rPr lang="zh-CN" altLang="en-US" sz="2800" kern="0" spc="-5" dirty="0">
                <a:solidFill>
                  <a:srgbClr val="003366"/>
                </a:solidFill>
                <a:ea typeface="+mj-ea"/>
              </a:rPr>
              <a:t>回归树简介</a:t>
            </a:r>
          </a:p>
        </p:txBody>
      </p:sp>
      <p:sp>
        <p:nvSpPr>
          <p:cNvPr id="6" name="object 2"/>
          <p:cNvSpPr txBox="1"/>
          <p:nvPr/>
        </p:nvSpPr>
        <p:spPr>
          <a:xfrm>
            <a:off x="901929" y="1433618"/>
            <a:ext cx="7340141" cy="2276264"/>
          </a:xfrm>
          <a:prstGeom prst="rect">
            <a:avLst/>
          </a:prstGeom>
        </p:spPr>
        <p:txBody>
          <a:bodyPr vert="horz" wrap="square" lIns="0" tIns="12700" rIns="0" bIns="0" rtlCol="0">
            <a:spAutoFit/>
          </a:bodyPr>
          <a:lstStyle/>
          <a:p>
            <a:pPr marL="12700" marR="5080" indent="457200">
              <a:lnSpc>
                <a:spcPct val="150000"/>
              </a:lnSpc>
              <a:spcBef>
                <a:spcPts val="100"/>
              </a:spcBef>
            </a:pPr>
            <a:r>
              <a:rPr sz="2000" dirty="0">
                <a:latin typeface="宋体"/>
                <a:cs typeface="宋体"/>
              </a:rPr>
              <a:t>回归树将特征空间划分成若干单元，每一个划分单元有一个特定的输出。因为每个结点都是“是”和“否”的判断，所以划分的边界是平行于坐标轴的。</a:t>
            </a:r>
            <a:endParaRPr lang="en-US" sz="2000" dirty="0">
              <a:latin typeface="宋体"/>
              <a:cs typeface="宋体"/>
            </a:endParaRPr>
          </a:p>
          <a:p>
            <a:pPr marL="12700" marR="5080">
              <a:lnSpc>
                <a:spcPct val="150000"/>
              </a:lnSpc>
              <a:spcBef>
                <a:spcPts val="100"/>
              </a:spcBef>
            </a:pPr>
            <a:r>
              <a:rPr sz="2000" dirty="0" err="1">
                <a:latin typeface="宋体"/>
                <a:cs typeface="宋体"/>
              </a:rPr>
              <a:t>对于测试数据，我们只要按照特征将其归到某个单元，便得到对应的输出值</a:t>
            </a:r>
            <a:r>
              <a:rPr sz="2000" dirty="0">
                <a:latin typeface="宋体"/>
                <a:cs typeface="宋体"/>
              </a:rPr>
              <a:t>。</a:t>
            </a:r>
          </a:p>
        </p:txBody>
      </p:sp>
      <p:grpSp>
        <p:nvGrpSpPr>
          <p:cNvPr id="4" name="组合 3">
            <a:extLst>
              <a:ext uri="{FF2B5EF4-FFF2-40B4-BE49-F238E27FC236}">
                <a16:creationId xmlns:a16="http://schemas.microsoft.com/office/drawing/2014/main" id="{1148C767-B303-409B-9A78-D174270F74EA}"/>
              </a:ext>
            </a:extLst>
          </p:cNvPr>
          <p:cNvGrpSpPr/>
          <p:nvPr/>
        </p:nvGrpSpPr>
        <p:grpSpPr>
          <a:xfrm>
            <a:off x="361494" y="614686"/>
            <a:ext cx="448164" cy="368593"/>
            <a:chOff x="5630584" y="966369"/>
            <a:chExt cx="476097" cy="391567"/>
          </a:xfrm>
          <a:solidFill>
            <a:srgbClr val="1B4367"/>
          </a:solidFill>
        </p:grpSpPr>
        <p:sp>
          <p:nvSpPr>
            <p:cNvPr id="7" name="椭圆 6">
              <a:extLst>
                <a:ext uri="{FF2B5EF4-FFF2-40B4-BE49-F238E27FC236}">
                  <a16:creationId xmlns:a16="http://schemas.microsoft.com/office/drawing/2014/main" id="{9FA917F5-0D31-4B29-88B6-CC000E461CB8}"/>
                </a:ext>
              </a:extLst>
            </p:cNvPr>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8" name="文本框 17">
              <a:extLst>
                <a:ext uri="{FF2B5EF4-FFF2-40B4-BE49-F238E27FC236}">
                  <a16:creationId xmlns:a16="http://schemas.microsoft.com/office/drawing/2014/main" id="{18EF08E9-BAEA-40CE-AC41-A6B714F376D0}"/>
                </a:ext>
              </a:extLst>
            </p:cNvPr>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03</a:t>
              </a:r>
            </a:p>
          </p:txBody>
        </p:sp>
      </p:grpSp>
    </p:spTree>
    <p:extLst>
      <p:ext uri="{BB962C8B-B14F-4D97-AF65-F5344CB8AC3E}">
        <p14:creationId xmlns:p14="http://schemas.microsoft.com/office/powerpoint/2010/main" val="136505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233752"/>
            <a:ext cx="410845" cy="286703"/>
          </a:xfrm>
          <a:custGeom>
            <a:avLst/>
            <a:gdLst/>
            <a:ahLst/>
            <a:cxnLst/>
            <a:rect l="l" t="t" r="r" b="b"/>
            <a:pathLst>
              <a:path w="410845" h="382270">
                <a:moveTo>
                  <a:pt x="410464" y="381749"/>
                </a:moveTo>
                <a:lnTo>
                  <a:pt x="0" y="381749"/>
                </a:lnTo>
                <a:lnTo>
                  <a:pt x="0" y="126"/>
                </a:lnTo>
                <a:lnTo>
                  <a:pt x="202476" y="0"/>
                </a:lnTo>
                <a:lnTo>
                  <a:pt x="410464" y="381749"/>
                </a:lnTo>
                <a:close/>
              </a:path>
            </a:pathLst>
          </a:custGeom>
          <a:solidFill>
            <a:srgbClr val="003366"/>
          </a:solidFill>
        </p:spPr>
        <p:txBody>
          <a:bodyPr wrap="square" lIns="0" tIns="0" rIns="0" bIns="0" rtlCol="0"/>
          <a:lstStyle/>
          <a:p>
            <a:endParaRPr/>
          </a:p>
        </p:txBody>
      </p:sp>
      <p:sp>
        <p:nvSpPr>
          <p:cNvPr id="3" name="object 3"/>
          <p:cNvSpPr txBox="1">
            <a:spLocks noGrp="1"/>
          </p:cNvSpPr>
          <p:nvPr>
            <p:ph type="title"/>
          </p:nvPr>
        </p:nvSpPr>
        <p:spPr>
          <a:xfrm>
            <a:off x="410846" y="334658"/>
            <a:ext cx="7886700" cy="873957"/>
          </a:xfrm>
          <a:prstGeom prst="rect">
            <a:avLst/>
          </a:prstGeom>
        </p:spPr>
        <p:txBody>
          <a:bodyPr vert="horz" wrap="square" lIns="0" tIns="12065" rIns="0" bIns="0" rtlCol="0">
            <a:spAutoFit/>
          </a:bodyPr>
          <a:lstStyle/>
          <a:p>
            <a:pPr marL="534035">
              <a:lnSpc>
                <a:spcPct val="100000"/>
              </a:lnSpc>
              <a:spcBef>
                <a:spcPts val="95"/>
              </a:spcBef>
              <a:tabLst>
                <a:tab pos="9156065" algn="l"/>
              </a:tabLst>
            </a:pPr>
            <a:r>
              <a:rPr u="none" kern="0" spc="-5" dirty="0">
                <a:latin typeface="+mn-lt"/>
                <a:cs typeface="+mn-cs"/>
              </a:rPr>
              <a:t>回归树原理</a:t>
            </a:r>
            <a:r>
              <a:rPr dirty="0"/>
              <a:t>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12" t="25737" r="21698" b="42612"/>
          <a:stretch/>
        </p:blipFill>
        <p:spPr bwMode="auto">
          <a:xfrm>
            <a:off x="668807" y="1654092"/>
            <a:ext cx="7893109" cy="248760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98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12" t="55375" r="21073" b="11707"/>
          <a:stretch/>
        </p:blipFill>
        <p:spPr bwMode="auto">
          <a:xfrm>
            <a:off x="943578" y="1689558"/>
            <a:ext cx="7279174" cy="235984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15" y="410957"/>
            <a:ext cx="7894637"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3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351" t="25333" r="21688" b="30430"/>
          <a:stretch/>
        </p:blipFill>
        <p:spPr bwMode="auto">
          <a:xfrm>
            <a:off x="980768" y="1489932"/>
            <a:ext cx="6944770" cy="303374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65" y="396218"/>
            <a:ext cx="7894637"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654641"/>
      </p:ext>
    </p:extLst>
  </p:cSld>
  <p:clrMapOvr>
    <a:masterClrMapping/>
  </p:clrMapOvr>
</p:sld>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2723</Words>
  <Application>Microsoft Office PowerPoint</Application>
  <PresentationFormat>全屏显示(16:9)</PresentationFormat>
  <Paragraphs>296</Paragraphs>
  <Slides>49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黑体</vt:lpstr>
      <vt:lpstr>STSong</vt:lpstr>
      <vt:lpstr>宋体</vt:lpstr>
      <vt:lpstr>微软雅黑</vt:lpstr>
      <vt:lpstr>Arial</vt:lpstr>
      <vt:lpstr>Calibri</vt:lpstr>
      <vt:lpstr>Cambria Math</vt:lpstr>
      <vt:lpstr>Symbol</vt:lpstr>
      <vt:lpstr>Times New Roman</vt:lpstr>
      <vt:lpstr>Verdana</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回归树原理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其他素材：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简约线条创意毕业论文答辩开题报告动态PPT模板</dc:title>
  <dc:creator>qzuser</dc:creator>
  <cp:keywords>qzuser</cp:keywords>
  <cp:lastModifiedBy>陈 园园</cp:lastModifiedBy>
  <cp:revision>98</cp:revision>
  <dcterms:created xsi:type="dcterms:W3CDTF">2018-11-08T00:27:20Z</dcterms:created>
  <dcterms:modified xsi:type="dcterms:W3CDTF">2020-06-04T08:13:44Z</dcterms:modified>
  <cp:category>qzuser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