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9" r:id="rId3"/>
    <p:sldId id="283" r:id="rId4"/>
    <p:sldId id="274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86250" autoAdjust="0"/>
  </p:normalViewPr>
  <p:slideViewPr>
    <p:cSldViewPr>
      <p:cViewPr varScale="1">
        <p:scale>
          <a:sx n="82" d="100"/>
          <a:sy n="82" d="100"/>
        </p:scale>
        <p:origin x="656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C351-AA0A-4D0E-A1F6-ABC20052E21F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EDE9-7C8A-41BB-BB2E-6BB39F276B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EDE9-7C8A-41BB-BB2E-6BB39F276B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680" y="2564905"/>
            <a:ext cx="6048672" cy="8939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第二章  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9537" y="1268761"/>
            <a:ext cx="419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3200" b="1" dirty="0"/>
              <a:t>方阵</a:t>
            </a:r>
            <a:r>
              <a:rPr lang="zh-CN" altLang="en-US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的行列式</a:t>
            </a:r>
            <a:r>
              <a:rPr lang="en-US" altLang="zh-CN" sz="3200" dirty="0"/>
              <a:t>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5641" y="2132857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3200" dirty="0"/>
              <a:t>行列式的定义</a:t>
            </a:r>
            <a:endParaRPr lang="en-US" altLang="zh-C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5640" y="306896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3200" dirty="0"/>
              <a:t>行列式的计算</a:t>
            </a:r>
            <a:endParaRPr lang="en-US" altLang="zh-CN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373104" y="5364506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Cramer </a:t>
            </a:r>
            <a:r>
              <a:rPr lang="zh-CN" altLang="en-US" sz="3200" dirty="0"/>
              <a:t>法则</a:t>
            </a:r>
            <a:endParaRPr lang="en-US" altLang="zh-C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1545" y="260648"/>
            <a:ext cx="336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j-ea"/>
                <a:ea typeface="+mj-ea"/>
              </a:rPr>
              <a:t>1. </a:t>
            </a:r>
            <a:r>
              <a:rPr lang="zh-CN" altLang="en-US" sz="4000" b="1" dirty="0">
                <a:solidFill>
                  <a:srgbClr val="0070C0"/>
                </a:solidFill>
                <a:latin typeface="+mj-ea"/>
                <a:ea typeface="+mj-ea"/>
              </a:rPr>
              <a:t>主要知识点</a:t>
            </a:r>
          </a:p>
        </p:txBody>
      </p:sp>
      <p:sp>
        <p:nvSpPr>
          <p:cNvPr id="13" name="矩形 12"/>
          <p:cNvSpPr/>
          <p:nvPr/>
        </p:nvSpPr>
        <p:spPr>
          <a:xfrm>
            <a:off x="6185426" y="213285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行列式的性质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1545" y="4572418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3200" b="1" dirty="0"/>
              <a:t>方阵</a:t>
            </a:r>
            <a:r>
              <a:rPr lang="zh-CN" altLang="en-US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dirty="0"/>
              <a:t>伴随矩阵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1545" y="3852338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3200" b="1" dirty="0"/>
              <a:t>方阵</a:t>
            </a:r>
            <a:r>
              <a:rPr lang="zh-CN" altLang="en-US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可逆的充要条件是</a:t>
            </a:r>
            <a:r>
              <a:rPr lang="en-US" altLang="zh-CN" sz="3200" dirty="0"/>
              <a:t>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≠0.</a:t>
            </a:r>
            <a:endParaRPr lang="en-US" altLang="zh-CN" sz="3200" dirty="0"/>
          </a:p>
        </p:txBody>
      </p:sp>
      <p:sp>
        <p:nvSpPr>
          <p:cNvPr id="23" name="矩形 22"/>
          <p:cNvSpPr/>
          <p:nvPr/>
        </p:nvSpPr>
        <p:spPr>
          <a:xfrm>
            <a:off x="2783632" y="2060848"/>
            <a:ext cx="29523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23992" y="2060848"/>
            <a:ext cx="29523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83632" y="2996952"/>
            <a:ext cx="29523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96000" y="5301208"/>
            <a:ext cx="29523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83633" y="537321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伴随矩阵的性质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783632" y="5301208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22" grpId="0"/>
      <p:bldP spid="26" grpId="0"/>
      <p:bldP spid="13" grpId="0"/>
      <p:bldP spid="14" grpId="0"/>
      <p:bldP spid="21" grpId="0"/>
      <p:bldP spid="23" grpId="0" animBg="1"/>
      <p:bldP spid="24" grpId="0" animBg="1"/>
      <p:bldP spid="25" grpId="0" animBg="1"/>
      <p:bldP spid="28" grpId="0" animBg="1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43003" y="2001072"/>
            <a:ext cx="5805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</a:t>
            </a:r>
            <a:r>
              <a:rPr lang="en-US" altLang="zh-CN" sz="3200" dirty="0"/>
              <a:t> 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以及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41</a:t>
            </a:r>
            <a:endParaRPr lang="zh-CN" alt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260648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j-ea"/>
                <a:ea typeface="+mj-ea"/>
              </a:rPr>
              <a:t>2. </a:t>
            </a:r>
            <a:r>
              <a:rPr lang="zh-CN" altLang="en-US" sz="4000" b="1" dirty="0">
                <a:solidFill>
                  <a:srgbClr val="0070C0"/>
                </a:solidFill>
                <a:latin typeface="+mj-ea"/>
                <a:ea typeface="+mj-ea"/>
              </a:rPr>
              <a:t>练习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2B732F7-F11F-3C49-BC99-06535D5BA69D}"/>
              </a:ext>
            </a:extLst>
          </p:cNvPr>
          <p:cNvGrpSpPr/>
          <p:nvPr/>
        </p:nvGrpSpPr>
        <p:grpSpPr>
          <a:xfrm>
            <a:off x="1988600" y="1435683"/>
            <a:ext cx="3294090" cy="1815882"/>
            <a:chOff x="3878159" y="3075915"/>
            <a:chExt cx="3294090" cy="181588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6CB5F49-FA47-FA41-BBD4-A85C4841E432}"/>
                </a:ext>
              </a:extLst>
            </p:cNvPr>
            <p:cNvGrpSpPr/>
            <p:nvPr/>
          </p:nvGrpSpPr>
          <p:grpSpPr>
            <a:xfrm>
              <a:off x="4740330" y="3075915"/>
              <a:ext cx="2431919" cy="1815882"/>
              <a:chOff x="10247881" y="1459868"/>
              <a:chExt cx="2431919" cy="1815882"/>
            </a:xfrm>
          </p:grpSpPr>
          <p:sp>
            <p:nvSpPr>
              <p:cNvPr id="13" name="双括号 11">
                <a:extLst>
                  <a:ext uri="{FF2B5EF4-FFF2-40B4-BE49-F238E27FC236}">
                    <a16:creationId xmlns:a16="http://schemas.microsoft.com/office/drawing/2014/main" id="{88DD3D99-F4B9-0248-B11F-90B2262DB4CC}"/>
                  </a:ext>
                </a:extLst>
              </p:cNvPr>
              <p:cNvSpPr/>
              <p:nvPr/>
            </p:nvSpPr>
            <p:spPr>
              <a:xfrm>
                <a:off x="10247881" y="1475968"/>
                <a:ext cx="2431919" cy="1777109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BFE92A1D-24DA-8C49-AAAE-0FA05D3A34B1}"/>
                  </a:ext>
                </a:extLst>
              </p:cNvPr>
              <p:cNvSpPr txBox="1"/>
              <p:nvPr/>
            </p:nvSpPr>
            <p:spPr>
              <a:xfrm>
                <a:off x="10281110" y="1459868"/>
                <a:ext cx="484428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Times" pitchFamily="2" charset="0"/>
                  </a:rPr>
                  <a:t> </a:t>
                </a:r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  <a:p>
                <a:r>
                  <a:rPr lang="zh-CN" altLang="en-US" sz="2800" dirty="0">
                    <a:latin typeface="Times" pitchFamily="2" charset="0"/>
                  </a:rPr>
                  <a:t> </a:t>
                </a:r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 0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-2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29DE2E-9362-0249-AEBE-3784BAD409E6}"/>
                </a:ext>
              </a:extLst>
            </p:cNvPr>
            <p:cNvSpPr txBox="1"/>
            <p:nvPr/>
          </p:nvSpPr>
          <p:spPr>
            <a:xfrm>
              <a:off x="3878159" y="3702860"/>
              <a:ext cx="716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i="1" dirty="0">
                  <a:latin typeface="Times" pitchFamily="2" charset="0"/>
                </a:rPr>
                <a:t>A</a:t>
              </a:r>
              <a:r>
                <a:rPr kumimoji="1" lang="en-US" altLang="zh-CN" sz="2800" dirty="0">
                  <a:latin typeface="Times" pitchFamily="2" charset="0"/>
                </a:rPr>
                <a:t> =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FF5516-86BC-424C-A2E9-44AF60A4A619}"/>
              </a:ext>
            </a:extLst>
          </p:cNvPr>
          <p:cNvSpPr txBox="1"/>
          <p:nvPr/>
        </p:nvSpPr>
        <p:spPr>
          <a:xfrm>
            <a:off x="823161" y="200107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1</a:t>
            </a:r>
            <a:r>
              <a:rPr kumimoji="1" lang="zh-CN" altLang="en-US" sz="3200" dirty="0"/>
              <a:t>、设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6A410F38-DE00-6E4A-95BB-5534B7E538EF}"/>
              </a:ext>
            </a:extLst>
          </p:cNvPr>
          <p:cNvSpPr txBox="1"/>
          <p:nvPr/>
        </p:nvSpPr>
        <p:spPr>
          <a:xfrm>
            <a:off x="3423644" y="1435683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2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2</a:t>
            </a:r>
          </a:p>
          <a:p>
            <a:r>
              <a:rPr lang="en-US" altLang="zh-CN" sz="2800" dirty="0">
                <a:latin typeface="Times" pitchFamily="2" charset="0"/>
              </a:rPr>
              <a:t> 3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1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D12F5AF0-977C-A54F-9046-601B9F28C5F8}"/>
              </a:ext>
            </a:extLst>
          </p:cNvPr>
          <p:cNvSpPr txBox="1"/>
          <p:nvPr/>
        </p:nvSpPr>
        <p:spPr>
          <a:xfrm>
            <a:off x="3993904" y="1432711"/>
            <a:ext cx="683336" cy="181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" pitchFamily="2" charset="0"/>
              </a:rPr>
              <a:t>  </a:t>
            </a:r>
            <a:r>
              <a:rPr lang="en-US" altLang="zh-CN" sz="2800" dirty="0">
                <a:latin typeface="Times" pitchFamily="2" charset="0"/>
              </a:rPr>
              <a:t>2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-4</a:t>
            </a:r>
          </a:p>
          <a:p>
            <a:r>
              <a:rPr lang="en-US" altLang="zh-CN" sz="2800" dirty="0">
                <a:latin typeface="Times" pitchFamily="2" charset="0"/>
              </a:rPr>
              <a:t> -1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-3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DC0F164-D11A-3E4F-BF45-CE4834873168}"/>
              </a:ext>
            </a:extLst>
          </p:cNvPr>
          <p:cNvSpPr txBox="1"/>
          <p:nvPr/>
        </p:nvSpPr>
        <p:spPr>
          <a:xfrm>
            <a:off x="4704057" y="1432711"/>
            <a:ext cx="484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3</a:t>
            </a:r>
          </a:p>
          <a:p>
            <a:r>
              <a:rPr lang="en-US" altLang="zh-CN" sz="2800" dirty="0">
                <a:latin typeface="Times" pitchFamily="2" charset="0"/>
              </a:rPr>
              <a:t>-1</a:t>
            </a:r>
          </a:p>
          <a:p>
            <a:r>
              <a:rPr lang="en-US" altLang="zh-CN" sz="2800" dirty="0">
                <a:latin typeface="Times" pitchFamily="2" charset="0"/>
              </a:rPr>
              <a:t> 2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1</a:t>
            </a:r>
            <a:endParaRPr lang="zh-CN" altLang="en-US" sz="28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0238C8-354B-F445-B913-18EB4E5D5E3C}"/>
                  </a:ext>
                </a:extLst>
              </p:cNvPr>
              <p:cNvSpPr txBox="1"/>
              <p:nvPr/>
            </p:nvSpPr>
            <p:spPr>
              <a:xfrm>
                <a:off x="559264" y="4050299"/>
                <a:ext cx="11632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200" dirty="0"/>
                  <a:t>2</a:t>
                </a:r>
                <a:r>
                  <a:rPr kumimoji="1" lang="zh-CN" altLang="en-US" sz="3200" dirty="0"/>
                  <a:t>、设</a:t>
                </a:r>
                <a:r>
                  <a:rPr kumimoji="1" lang="en-US" altLang="zh-CN" sz="3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3200" dirty="0"/>
                  <a:t>|=</a:t>
                </a:r>
                <a:r>
                  <a:rPr kumimoji="1" lang="en-US" altLang="zh-CN" sz="3200" i="1" dirty="0">
                    <a:latin typeface="Times" pitchFamily="2" charset="0"/>
                  </a:rPr>
                  <a:t>m</a:t>
                </a:r>
                <a:r>
                  <a:rPr kumimoji="1" lang="en-US" altLang="zh-CN" sz="3200" dirty="0"/>
                  <a:t>,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/>
                  <a:t>|=</a:t>
                </a:r>
                <a:r>
                  <a:rPr kumimoji="1" lang="en-US" altLang="zh-CN" sz="3200" i="1" dirty="0">
                    <a:latin typeface="Times" pitchFamily="2" charset="0"/>
                  </a:rPr>
                  <a:t>n, </a:t>
                </a:r>
                <a:r>
                  <a:rPr kumimoji="1" lang="zh-CN" altLang="en-US" sz="3200" dirty="0">
                    <a:latin typeface="Times" pitchFamily="2" charset="0"/>
                  </a:rPr>
                  <a:t>求</a:t>
                </a:r>
                <a:r>
                  <a:rPr kumimoji="1" lang="en-US" altLang="zh-CN" sz="3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/>
                  <a:t>|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0238C8-354B-F445-B913-18EB4E5D5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4" y="4050299"/>
                <a:ext cx="11632736" cy="584775"/>
              </a:xfrm>
              <a:prstGeom prst="rect">
                <a:avLst/>
              </a:prstGeom>
              <a:blipFill>
                <a:blip r:embed="rId2"/>
                <a:stretch>
                  <a:fillRect l="-1200" t="-19149" r="-327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0C0DE9-3017-E248-BD71-0C9DBD462EC8}"/>
                  </a:ext>
                </a:extLst>
              </p:cNvPr>
              <p:cNvSpPr txBox="1"/>
              <p:nvPr/>
            </p:nvSpPr>
            <p:spPr>
              <a:xfrm>
                <a:off x="559264" y="712375"/>
                <a:ext cx="1144736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200" dirty="0"/>
                  <a:t>3</a:t>
                </a:r>
                <a:r>
                  <a:rPr kumimoji="1" lang="zh-CN" altLang="en-US" sz="3200" dirty="0"/>
                  <a:t>、</a:t>
                </a:r>
                <a:r>
                  <a:rPr kumimoji="1" lang="zh-CN" altLang="en-US" sz="3200" dirty="0">
                    <a:latin typeface="Times" pitchFamily="2" charset="0"/>
                  </a:rPr>
                  <a:t>设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zh-CN" altLang="en-US" sz="3200" i="1" dirty="0">
                    <a:latin typeface="Times" pitchFamily="2" charset="0"/>
                  </a:rPr>
                  <a:t>、</a:t>
                </a:r>
                <a:r>
                  <a:rPr kumimoji="1" lang="en-US" altLang="zh-CN" sz="3200" i="1" dirty="0">
                    <a:latin typeface="Times" pitchFamily="2" charset="0"/>
                  </a:rPr>
                  <a:t>B</a:t>
                </a:r>
                <a:r>
                  <a:rPr kumimoji="1" lang="zh-CN" altLang="en-US" sz="3200" dirty="0">
                    <a:latin typeface="Times" pitchFamily="2" charset="0"/>
                  </a:rPr>
                  <a:t>是</a:t>
                </a:r>
                <a:r>
                  <a:rPr kumimoji="1" lang="en-US" altLang="zh-CN" sz="3200" dirty="0">
                    <a:latin typeface="Times" pitchFamily="2" charset="0"/>
                  </a:rPr>
                  <a:t>3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sz="3200" dirty="0">
                    <a:latin typeface="Times" pitchFamily="2" charset="0"/>
                  </a:rPr>
                  <a:t>3</a:t>
                </a:r>
                <a:r>
                  <a:rPr kumimoji="1" lang="zh-CN" altLang="en-US" sz="3200" dirty="0">
                    <a:latin typeface="Times" pitchFamily="2" charset="0"/>
                  </a:rPr>
                  <a:t>矩阵，且</a:t>
                </a:r>
                <a:r>
                  <a:rPr kumimoji="1" lang="en-US" altLang="zh-CN" sz="3200" dirty="0"/>
                  <a:t>|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dirty="0"/>
                  <a:t>| </a:t>
                </a:r>
                <a:r>
                  <a:rPr kumimoji="1" lang="en-US" altLang="zh-CN" sz="3200" dirty="0">
                    <a:latin typeface="Times" pitchFamily="2" charset="0"/>
                  </a:rPr>
                  <a:t>=2</a:t>
                </a:r>
                <a:r>
                  <a:rPr kumimoji="1" lang="zh-CN" altLang="en-US" sz="3200" dirty="0">
                    <a:latin typeface="Times" pitchFamily="2" charset="0"/>
                  </a:rPr>
                  <a:t>，</a:t>
                </a:r>
                <a:r>
                  <a:rPr kumimoji="1" lang="en-US" altLang="zh-CN" sz="3200" dirty="0"/>
                  <a:t> |</a:t>
                </a:r>
                <a:r>
                  <a:rPr kumimoji="1" lang="en-US" altLang="zh-CN" sz="3200" i="1" dirty="0">
                    <a:latin typeface="Times" pitchFamily="2" charset="0"/>
                  </a:rPr>
                  <a:t>B</a:t>
                </a:r>
                <a:r>
                  <a:rPr kumimoji="1" lang="en-US" altLang="zh-CN" sz="3200" dirty="0"/>
                  <a:t>| </a:t>
                </a:r>
                <a:r>
                  <a:rPr kumimoji="1" lang="en-US" altLang="zh-CN" sz="3200" dirty="0">
                    <a:latin typeface="Times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3200" dirty="0">
                    <a:latin typeface="Times" pitchFamily="2" charset="0"/>
                  </a:rPr>
                  <a:t>1</a:t>
                </a:r>
                <a:r>
                  <a:rPr kumimoji="1" lang="zh-CN" altLang="en-US" sz="3200" dirty="0">
                    <a:latin typeface="Times" pitchFamily="2" charset="0"/>
                  </a:rPr>
                  <a:t>，求</a:t>
                </a:r>
                <a:r>
                  <a:rPr kumimoji="1" lang="en-US" altLang="zh-CN" sz="3200" dirty="0" err="1">
                    <a:latin typeface="Times" pitchFamily="2" charset="0"/>
                  </a:rPr>
                  <a:t>det</a:t>
                </a:r>
                <a:r>
                  <a:rPr kumimoji="1" lang="en-US" altLang="zh-CN" sz="3200" dirty="0">
                    <a:latin typeface="Times" pitchFamily="2" charset="0"/>
                  </a:rPr>
                  <a:t>(2</a:t>
                </a:r>
                <a:r>
                  <a:rPr kumimoji="1" lang="zh-CN" altLang="en-US" sz="3200" dirty="0">
                    <a:latin typeface="Times" pitchFamily="2" charset="0"/>
                  </a:rPr>
                  <a:t> </a:t>
                </a:r>
                <a:r>
                  <a:rPr kumimoji="1" lang="en-US" altLang="zh-CN" sz="3200" dirty="0" err="1">
                    <a:latin typeface="Times" pitchFamily="2" charset="0"/>
                  </a:rPr>
                  <a:t>adj</a:t>
                </a:r>
                <a:r>
                  <a:rPr kumimoji="1" lang="en-US" altLang="zh-CN" sz="3200" dirty="0">
                    <a:latin typeface="Times" pitchFamily="2" charset="0"/>
                  </a:rPr>
                  <a:t>(</a:t>
                </a:r>
                <a:r>
                  <a:rPr kumimoji="1" lang="en-US" altLang="zh-CN" sz="3200" i="1" dirty="0">
                    <a:latin typeface="Times" pitchFamily="2" charset="0"/>
                  </a:rPr>
                  <a:t>AB</a:t>
                </a:r>
                <a:r>
                  <a:rPr kumimoji="1" lang="en-US" altLang="zh-CN" sz="3200" dirty="0">
                    <a:latin typeface="Times" pitchFamily="2" charset="0"/>
                  </a:rPr>
                  <a:t>))</a:t>
                </a:r>
              </a:p>
              <a:p>
                <a:r>
                  <a:rPr kumimoji="1" lang="zh-CN" altLang="en-US" sz="3200" dirty="0">
                    <a:latin typeface="Times" pitchFamily="2" charset="0"/>
                  </a:rPr>
                  <a:t>和</a:t>
                </a:r>
                <a:r>
                  <a:rPr kumimoji="1" lang="en-US" altLang="zh-CN" sz="3200" dirty="0" err="1">
                    <a:latin typeface="Times" pitchFamily="2" charset="0"/>
                  </a:rPr>
                  <a:t>det</a:t>
                </a:r>
                <a:r>
                  <a:rPr kumimoji="1" lang="en-US" altLang="zh-CN" sz="3200" dirty="0">
                    <a:latin typeface="Times" pitchFamily="2" charset="0"/>
                  </a:rPr>
                  <a:t>(2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baseline="30000" dirty="0">
                    <a:latin typeface="Times" pitchFamily="2" charset="0"/>
                  </a:rPr>
                  <a:t>-1</a:t>
                </a:r>
                <a:r>
                  <a:rPr kumimoji="1" lang="en-US" altLang="zh-CN" sz="3200" dirty="0">
                    <a:latin typeface="Times" pitchFamily="2" charset="0"/>
                  </a:rPr>
                  <a:t>+</a:t>
                </a:r>
                <a:r>
                  <a:rPr kumimoji="1" lang="zh-CN" altLang="en-US" sz="3200" dirty="0">
                    <a:latin typeface="Times" pitchFamily="2" charset="0"/>
                  </a:rPr>
                  <a:t> </a:t>
                </a:r>
                <a:r>
                  <a:rPr kumimoji="1" lang="en-US" altLang="zh-CN" sz="3200" dirty="0" err="1">
                    <a:latin typeface="Times" pitchFamily="2" charset="0"/>
                  </a:rPr>
                  <a:t>adj</a:t>
                </a:r>
                <a:r>
                  <a:rPr kumimoji="1" lang="zh-CN" altLang="en-US" sz="3200" dirty="0">
                    <a:latin typeface="Times" pitchFamily="2" charset="0"/>
                  </a:rPr>
                  <a:t> 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dirty="0">
                    <a:latin typeface="Times" pitchFamily="2" charset="0"/>
                  </a:rPr>
                  <a:t>).</a:t>
                </a:r>
                <a:endParaRPr kumimoji="1" lang="zh-CN" altLang="en-US" sz="3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0C0DE9-3017-E248-BD71-0C9DBD46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4" y="712375"/>
                <a:ext cx="11447365" cy="1077218"/>
              </a:xfrm>
              <a:prstGeom prst="rect">
                <a:avLst/>
              </a:prstGeom>
              <a:blipFill>
                <a:blip r:embed="rId2"/>
                <a:stretch>
                  <a:fillRect l="-1220" t="-9302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1A8693F-4098-FA44-8EC6-EC8509EC0FF0}"/>
              </a:ext>
            </a:extLst>
          </p:cNvPr>
          <p:cNvSpPr txBox="1"/>
          <p:nvPr/>
        </p:nvSpPr>
        <p:spPr>
          <a:xfrm>
            <a:off x="559264" y="2581555"/>
            <a:ext cx="10706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4</a:t>
            </a:r>
            <a:r>
              <a:rPr kumimoji="1" lang="zh-CN" altLang="en-US" sz="3200" dirty="0"/>
              <a:t>、已知</a:t>
            </a:r>
            <a:r>
              <a:rPr kumimoji="1" lang="en-US" altLang="zh-CN" sz="3200" dirty="0"/>
              <a:t>|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dirty="0"/>
              <a:t>|=2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|</a:t>
            </a:r>
            <a:r>
              <a:rPr kumimoji="1" lang="en-US" altLang="zh-CN" sz="3200" i="1" dirty="0">
                <a:latin typeface="Times" pitchFamily="2" charset="0"/>
              </a:rPr>
              <a:t>B</a:t>
            </a:r>
            <a:r>
              <a:rPr kumimoji="1" lang="en-US" altLang="zh-CN" sz="3200" dirty="0"/>
              <a:t>|= 3</a:t>
            </a:r>
            <a:r>
              <a:rPr kumimoji="1" lang="zh-CN" altLang="en-US" sz="3200" dirty="0"/>
              <a:t>，求</a:t>
            </a:r>
            <a:r>
              <a:rPr kumimoji="1" lang="en-US" altLang="zh-CN" sz="3200" dirty="0"/>
              <a:t>|</a:t>
            </a:r>
            <a:r>
              <a:rPr kumimoji="1" lang="en-US" altLang="zh-CN" sz="3200" i="1" dirty="0">
                <a:latin typeface="Times" pitchFamily="2" charset="0"/>
              </a:rPr>
              <a:t>A </a:t>
            </a:r>
            <a:r>
              <a:rPr kumimoji="1" lang="en-US" altLang="zh-CN" sz="3200" dirty="0">
                <a:latin typeface="Times" pitchFamily="2" charset="0"/>
              </a:rPr>
              <a:t>+</a:t>
            </a:r>
            <a:r>
              <a:rPr kumimoji="1" lang="en-US" altLang="zh-CN" sz="3200" i="1" dirty="0">
                <a:latin typeface="Times" pitchFamily="2" charset="0"/>
              </a:rPr>
              <a:t> B</a:t>
            </a:r>
            <a:r>
              <a:rPr kumimoji="1" lang="en-US" altLang="zh-CN" sz="3200" dirty="0"/>
              <a:t>| </a:t>
            </a:r>
            <a:r>
              <a:rPr kumimoji="1" lang="en-US" altLang="zh-CN" sz="3200" dirty="0">
                <a:latin typeface="Times" pitchFamily="2" charset="0"/>
              </a:rPr>
              <a:t>=1</a:t>
            </a:r>
            <a:r>
              <a:rPr kumimoji="1" lang="zh-CN" altLang="en-US" sz="3200" dirty="0">
                <a:latin typeface="Times" pitchFamily="2" charset="0"/>
              </a:rPr>
              <a:t>，求证 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30000" dirty="0">
                <a:latin typeface="Times" pitchFamily="2" charset="0"/>
              </a:rPr>
              <a:t>-1</a:t>
            </a:r>
            <a:r>
              <a:rPr kumimoji="1" lang="en-US" altLang="zh-CN" sz="3200" dirty="0">
                <a:latin typeface="Times" pitchFamily="2" charset="0"/>
              </a:rPr>
              <a:t> +</a:t>
            </a:r>
            <a:r>
              <a:rPr kumimoji="1" lang="zh-CN" altLang="en-US" sz="3200" dirty="0">
                <a:latin typeface="Times" pitchFamily="2" charset="0"/>
              </a:rPr>
              <a:t> </a:t>
            </a:r>
            <a:r>
              <a:rPr kumimoji="1" lang="en-US" altLang="zh-CN" sz="3200" i="1" dirty="0">
                <a:latin typeface="Times" pitchFamily="2" charset="0"/>
              </a:rPr>
              <a:t>B</a:t>
            </a:r>
            <a:r>
              <a:rPr kumimoji="1" lang="zh-CN" altLang="en-US" sz="3200" i="1" dirty="0">
                <a:latin typeface="Times" pitchFamily="2" charset="0"/>
              </a:rPr>
              <a:t> </a:t>
            </a:r>
            <a:r>
              <a:rPr kumimoji="1" lang="en-US" altLang="zh-CN" sz="3200" baseline="30000" dirty="0">
                <a:latin typeface="Times" pitchFamily="2" charset="0"/>
              </a:rPr>
              <a:t>-1</a:t>
            </a:r>
            <a:r>
              <a:rPr kumimoji="1" lang="zh-CN" altLang="en-US" sz="3200" dirty="0">
                <a:latin typeface="Times" pitchFamily="2" charset="0"/>
              </a:rPr>
              <a:t>可逆，</a:t>
            </a:r>
            <a:endParaRPr kumimoji="1" lang="en-US" altLang="zh-CN" sz="3200" dirty="0">
              <a:latin typeface="Times" pitchFamily="2" charset="0"/>
            </a:endParaRPr>
          </a:p>
          <a:p>
            <a:r>
              <a:rPr kumimoji="1" lang="zh-CN" altLang="en-US" sz="3200" dirty="0">
                <a:latin typeface="Times" pitchFamily="2" charset="0"/>
              </a:rPr>
              <a:t>并计算 </a:t>
            </a:r>
            <a:r>
              <a:rPr kumimoji="1" lang="en-US" altLang="zh-CN" sz="3200" dirty="0" err="1">
                <a:latin typeface="Times" pitchFamily="2" charset="0"/>
              </a:rPr>
              <a:t>det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30000" dirty="0">
                <a:latin typeface="Times" pitchFamily="2" charset="0"/>
              </a:rPr>
              <a:t>-1</a:t>
            </a:r>
            <a:r>
              <a:rPr kumimoji="1" lang="en-US" altLang="zh-CN" sz="3200" dirty="0">
                <a:latin typeface="Times" pitchFamily="2" charset="0"/>
              </a:rPr>
              <a:t>+</a:t>
            </a:r>
            <a:r>
              <a:rPr kumimoji="1" lang="zh-CN" altLang="en-US" sz="3200" dirty="0">
                <a:latin typeface="Times" pitchFamily="2" charset="0"/>
              </a:rPr>
              <a:t> </a:t>
            </a:r>
            <a:r>
              <a:rPr kumimoji="1" lang="en-US" altLang="zh-CN" sz="3200" i="1" dirty="0">
                <a:latin typeface="Times" pitchFamily="2" charset="0"/>
              </a:rPr>
              <a:t>B</a:t>
            </a:r>
            <a:r>
              <a:rPr kumimoji="1" lang="en-US" altLang="zh-CN" sz="3200" baseline="30000" dirty="0">
                <a:latin typeface="Times" pitchFamily="2" charset="0"/>
              </a:rPr>
              <a:t>-1</a:t>
            </a:r>
            <a:r>
              <a:rPr kumimoji="1" lang="en-US" altLang="zh-CN" sz="3200" dirty="0">
                <a:latin typeface="Times" pitchFamily="2" charset="0"/>
              </a:rPr>
              <a:t>).</a:t>
            </a:r>
            <a:endParaRPr kumimoji="1" lang="zh-CN" altLang="en-US" sz="3200"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F772D7-FDA9-A44C-9A13-CE4F1C884292}"/>
              </a:ext>
            </a:extLst>
          </p:cNvPr>
          <p:cNvSpPr txBox="1"/>
          <p:nvPr/>
        </p:nvSpPr>
        <p:spPr>
          <a:xfrm>
            <a:off x="559264" y="712375"/>
            <a:ext cx="656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</a:t>
            </a:r>
            <a:r>
              <a:rPr kumimoji="1" lang="zh-CN" altLang="en-US" sz="3200" dirty="0"/>
              <a:t>、判断对错（以下矩阵都是方阵）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87CB84-792E-A143-902F-F745B798C4DB}"/>
              </a:ext>
            </a:extLst>
          </p:cNvPr>
          <p:cNvSpPr txBox="1"/>
          <p:nvPr/>
        </p:nvSpPr>
        <p:spPr>
          <a:xfrm>
            <a:off x="559264" y="1541545"/>
            <a:ext cx="5054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（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）若</a:t>
            </a:r>
            <a:r>
              <a:rPr kumimoji="1" lang="en-US" altLang="zh-CN" sz="3200" i="1" dirty="0">
                <a:latin typeface="Times" pitchFamily="2" charset="0"/>
              </a:rPr>
              <a:t>ABC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zh-CN" altLang="en-US" sz="3200" dirty="0"/>
              <a:t>，则</a:t>
            </a:r>
            <a:r>
              <a:rPr kumimoji="1" lang="en-US" altLang="zh-CN" sz="3200" i="1" dirty="0">
                <a:latin typeface="Times" pitchFamily="2" charset="0"/>
              </a:rPr>
              <a:t>CAB </a:t>
            </a:r>
            <a:r>
              <a:rPr kumimoji="1" lang="en-US" altLang="zh-CN" sz="3200" dirty="0">
                <a:latin typeface="Times" pitchFamily="2" charset="0"/>
              </a:rPr>
              <a:t>= 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en-US" altLang="zh-CN" sz="3200" dirty="0">
                <a:latin typeface="Times" pitchFamily="2" charset="0"/>
              </a:rPr>
              <a:t>.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60AB68-2B20-E846-8E87-E200541D76E1}"/>
              </a:ext>
            </a:extLst>
          </p:cNvPr>
          <p:cNvSpPr txBox="1"/>
          <p:nvPr/>
        </p:nvSpPr>
        <p:spPr>
          <a:xfrm>
            <a:off x="575626" y="2233443"/>
            <a:ext cx="504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（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）若</a:t>
            </a:r>
            <a:r>
              <a:rPr kumimoji="1" lang="en-US" altLang="zh-CN" sz="3200" i="1" dirty="0">
                <a:latin typeface="Times" pitchFamily="2" charset="0"/>
              </a:rPr>
              <a:t>ABC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zh-CN" altLang="en-US" sz="3200" dirty="0"/>
              <a:t>，则</a:t>
            </a:r>
            <a:r>
              <a:rPr kumimoji="1" lang="en-US" altLang="zh-CN" sz="3200" i="1" dirty="0">
                <a:latin typeface="Times" pitchFamily="2" charset="0"/>
              </a:rPr>
              <a:t>CBA </a:t>
            </a:r>
            <a:r>
              <a:rPr kumimoji="1" lang="en-US" altLang="zh-CN" sz="3200" dirty="0">
                <a:latin typeface="Times" pitchFamily="2" charset="0"/>
              </a:rPr>
              <a:t>= 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en-US" altLang="zh-CN" sz="3200" dirty="0">
                <a:latin typeface="Times" pitchFamily="2" charset="0"/>
              </a:rPr>
              <a:t>.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5A6257-891C-B04E-BED3-4458DD8D883D}"/>
              </a:ext>
            </a:extLst>
          </p:cNvPr>
          <p:cNvSpPr txBox="1"/>
          <p:nvPr/>
        </p:nvSpPr>
        <p:spPr>
          <a:xfrm>
            <a:off x="581974" y="2995905"/>
            <a:ext cx="877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（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）若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zh-CN" altLang="en-US" sz="3200" dirty="0">
                <a:latin typeface="Times" pitchFamily="2" charset="0"/>
              </a:rPr>
              <a:t>和</a:t>
            </a:r>
            <a:r>
              <a:rPr kumimoji="1" lang="en-US" altLang="zh-CN" sz="3200" i="1" dirty="0">
                <a:latin typeface="Times" pitchFamily="2" charset="0"/>
              </a:rPr>
              <a:t>B</a:t>
            </a:r>
            <a:r>
              <a:rPr kumimoji="1" lang="zh-CN" altLang="en-US" sz="3200" dirty="0">
                <a:latin typeface="Times" pitchFamily="2" charset="0"/>
              </a:rPr>
              <a:t>都可逆</a:t>
            </a:r>
            <a:r>
              <a:rPr kumimoji="1" lang="zh-CN" altLang="en-US" sz="3200" dirty="0"/>
              <a:t>，则</a:t>
            </a:r>
            <a:r>
              <a:rPr kumimoji="1" lang="en-US" altLang="zh-CN" sz="3200" dirty="0"/>
              <a:t> </a:t>
            </a:r>
            <a:r>
              <a:rPr kumimoji="1" lang="en-US" altLang="zh-CN" sz="3200" dirty="0" err="1">
                <a:latin typeface="Times" pitchFamily="2" charset="0"/>
              </a:rPr>
              <a:t>adj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 B</a:t>
            </a:r>
            <a:r>
              <a:rPr kumimoji="1" lang="en-US" altLang="zh-CN" sz="3200" dirty="0">
                <a:latin typeface="Times" pitchFamily="2" charset="0"/>
              </a:rPr>
              <a:t>) = </a:t>
            </a:r>
            <a:r>
              <a:rPr kumimoji="1" lang="en-US" altLang="zh-CN" sz="3200" dirty="0" err="1">
                <a:latin typeface="Times" pitchFamily="2" charset="0"/>
              </a:rPr>
              <a:t>adj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B</a:t>
            </a:r>
            <a:r>
              <a:rPr kumimoji="1" lang="en-US" altLang="zh-CN" sz="3200" dirty="0">
                <a:latin typeface="Times" pitchFamily="2" charset="0"/>
              </a:rPr>
              <a:t>) </a:t>
            </a:r>
            <a:r>
              <a:rPr kumimoji="1" lang="en-US" altLang="zh-CN" sz="3200" dirty="0" err="1">
                <a:latin typeface="Times" pitchFamily="2" charset="0"/>
              </a:rPr>
              <a:t>adj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dirty="0">
                <a:latin typeface="Times" pitchFamily="2" charset="0"/>
              </a:rPr>
              <a:t>).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56CADA-218A-8A45-B34F-F2FD6F393AFB}"/>
              </a:ext>
            </a:extLst>
          </p:cNvPr>
          <p:cNvSpPr txBox="1"/>
          <p:nvPr/>
        </p:nvSpPr>
        <p:spPr>
          <a:xfrm>
            <a:off x="559264" y="3765510"/>
            <a:ext cx="942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（</a:t>
            </a:r>
            <a:r>
              <a:rPr kumimoji="1" lang="en-US" altLang="zh-CN" sz="3200" dirty="0"/>
              <a:t>4</a:t>
            </a:r>
            <a:r>
              <a:rPr kumimoji="1" lang="zh-CN" altLang="en-US" sz="3200" dirty="0"/>
              <a:t>）若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zh-CN" altLang="en-US" sz="3200" dirty="0">
                <a:latin typeface="Times" pitchFamily="2" charset="0"/>
              </a:rPr>
              <a:t>是</a:t>
            </a:r>
            <a:r>
              <a:rPr kumimoji="1" lang="en-US" altLang="zh-CN" sz="3200" i="1" dirty="0">
                <a:latin typeface="Times" pitchFamily="2" charset="0"/>
              </a:rPr>
              <a:t>n</a:t>
            </a:r>
            <a:r>
              <a:rPr kumimoji="1" lang="zh-CN" altLang="en-US" sz="3200" dirty="0">
                <a:latin typeface="Times" pitchFamily="2" charset="0"/>
              </a:rPr>
              <a:t>阶方阵</a:t>
            </a:r>
            <a:r>
              <a:rPr kumimoji="1" lang="zh-CN" altLang="en-US" sz="3200" dirty="0"/>
              <a:t>，且满足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+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en-US" altLang="zh-CN" sz="3200" dirty="0"/>
              <a:t>=</a:t>
            </a:r>
            <a:r>
              <a:rPr kumimoji="1" lang="en-US" altLang="zh-CN" sz="3200" i="1" dirty="0">
                <a:latin typeface="Times" pitchFamily="2" charset="0"/>
              </a:rPr>
              <a:t>O</a:t>
            </a:r>
            <a:r>
              <a:rPr kumimoji="1" lang="zh-CN" altLang="en-US" sz="3200" dirty="0"/>
              <a:t>，则</a:t>
            </a:r>
            <a:r>
              <a:rPr kumimoji="1" lang="en-US" altLang="zh-CN" sz="3200" i="1" dirty="0">
                <a:latin typeface="Times" pitchFamily="2" charset="0"/>
              </a:rPr>
              <a:t>n</a:t>
            </a:r>
            <a:r>
              <a:rPr kumimoji="1" lang="zh-CN" altLang="en-US" sz="3200" dirty="0"/>
              <a:t>必为偶数</a:t>
            </a:r>
            <a:r>
              <a:rPr kumimoji="1" lang="en-US" altLang="zh-CN" sz="3200" dirty="0"/>
              <a:t>.</a:t>
            </a:r>
            <a:endParaRPr kumimoji="1" lang="zh-CN" altLang="en-US" sz="32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D5FD24-F511-144C-985D-0C7A8BEC0B29}"/>
                  </a:ext>
                </a:extLst>
              </p:cNvPr>
              <p:cNvSpPr txBox="1"/>
              <p:nvPr/>
            </p:nvSpPr>
            <p:spPr>
              <a:xfrm>
                <a:off x="559263" y="4535115"/>
                <a:ext cx="103877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dirty="0"/>
                  <a:t>（</a:t>
                </a:r>
                <a:r>
                  <a:rPr kumimoji="1" lang="en-US" altLang="zh-CN" sz="3200" dirty="0"/>
                  <a:t>5</a:t>
                </a:r>
                <a:r>
                  <a:rPr kumimoji="1" lang="zh-CN" altLang="en-US" sz="3200" dirty="0"/>
                  <a:t>）若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zh-CN" altLang="en-US" sz="3200" dirty="0">
                    <a:latin typeface="Times" pitchFamily="2" charset="0"/>
                  </a:rPr>
                  <a:t>是</a:t>
                </a:r>
                <a:r>
                  <a:rPr kumimoji="1" lang="en-US" altLang="zh-CN" sz="3200" i="1" dirty="0">
                    <a:latin typeface="Times" pitchFamily="2" charset="0"/>
                  </a:rPr>
                  <a:t>n</a:t>
                </a:r>
                <a:r>
                  <a:rPr kumimoji="1" lang="zh-CN" altLang="en-US" sz="3200" dirty="0">
                    <a:latin typeface="Times" pitchFamily="2" charset="0"/>
                  </a:rPr>
                  <a:t>阶方阵</a:t>
                </a:r>
                <a:r>
                  <a:rPr kumimoji="1" lang="zh-CN" altLang="en-US" sz="3200" dirty="0"/>
                  <a:t>，</a:t>
                </a:r>
                <a:r>
                  <a:rPr kumimoji="1" lang="en-US" altLang="zh-CN" sz="3200" dirty="0"/>
                  <a:t> </a:t>
                </a:r>
                <a:r>
                  <a:rPr kumimoji="1" lang="zh-CN" altLang="en-US" sz="3200" dirty="0"/>
                  <a:t>若对任意的</a:t>
                </a:r>
                <a:r>
                  <a:rPr kumimoji="1" lang="en-US" altLang="zh-CN" sz="3200" i="1" dirty="0">
                    <a:latin typeface="Times" pitchFamily="2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zh-CN" sz="3200" i="1" dirty="0">
                    <a:latin typeface="Times" pitchFamily="2" charset="0"/>
                  </a:rPr>
                  <a:t>R</a:t>
                </a:r>
                <a:r>
                  <a:rPr kumimoji="1" lang="en-US" altLang="zh-CN" sz="3200" i="1" baseline="30000" dirty="0">
                    <a:latin typeface="Times" pitchFamily="2" charset="0"/>
                  </a:rPr>
                  <a:t>n</a:t>
                </a:r>
                <a:r>
                  <a:rPr kumimoji="1" lang="zh-CN" altLang="en-US" sz="3200" dirty="0"/>
                  <a:t>，</a:t>
                </a:r>
                <a:r>
                  <a:rPr kumimoji="1" lang="en-US" altLang="zh-CN" sz="3200" i="1" dirty="0">
                    <a:latin typeface="Times" pitchFamily="2" charset="0"/>
                  </a:rPr>
                  <a:t> A x </a:t>
                </a:r>
                <a:r>
                  <a:rPr kumimoji="1" lang="en-US" altLang="zh-CN" sz="3200" dirty="0"/>
                  <a:t>=0</a:t>
                </a:r>
                <a:r>
                  <a:rPr kumimoji="1" lang="zh-CN" altLang="en-US" sz="3200" dirty="0"/>
                  <a:t>，则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dirty="0"/>
                  <a:t>=</a:t>
                </a:r>
                <a:r>
                  <a:rPr kumimoji="1" lang="en-US" altLang="zh-CN" sz="3200" i="1" dirty="0">
                    <a:latin typeface="Times" pitchFamily="2" charset="0"/>
                  </a:rPr>
                  <a:t>O</a:t>
                </a:r>
                <a:r>
                  <a:rPr kumimoji="1" lang="en-US" altLang="zh-CN" sz="3200" dirty="0"/>
                  <a:t>.</a:t>
                </a:r>
                <a:endParaRPr kumimoji="1" lang="zh-CN" altLang="en-US" sz="3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D5FD24-F511-144C-985D-0C7A8BEC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3" y="4535115"/>
                <a:ext cx="10387715" cy="584775"/>
              </a:xfrm>
              <a:prstGeom prst="rect">
                <a:avLst/>
              </a:prstGeom>
              <a:blipFill>
                <a:blip r:embed="rId2"/>
                <a:stretch>
                  <a:fillRect l="-1343" t="-17021" r="-366" b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2143ED-63D6-AA4B-8928-5560BBF2EF57}"/>
                  </a:ext>
                </a:extLst>
              </p:cNvPr>
              <p:cNvSpPr txBox="1"/>
              <p:nvPr/>
            </p:nvSpPr>
            <p:spPr>
              <a:xfrm>
                <a:off x="1559496" y="247209"/>
                <a:ext cx="6841938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3200" dirty="0"/>
                  <a:t>6</a:t>
                </a:r>
                <a:r>
                  <a:rPr kumimoji="1" lang="zh-CN" altLang="en-US" sz="3200" dirty="0"/>
                  <a:t>、设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dirty="0">
                    <a:latin typeface="Times" pitchFamily="2" charset="0"/>
                  </a:rPr>
                  <a:t>=</a:t>
                </a:r>
                <a:r>
                  <a:rPr kumimoji="1" lang="en-US" altLang="zh-CN" sz="3200" dirty="0" err="1">
                    <a:latin typeface="Times" pitchFamily="2" charset="0"/>
                  </a:rPr>
                  <a:t>diag</a:t>
                </a:r>
                <a:r>
                  <a:rPr kumimoji="1" lang="en-US" altLang="zh-CN" sz="3200" dirty="0">
                    <a:latin typeface="Times" pitchFamily="2" charset="0"/>
                  </a:rPr>
                  <a:t>(1, -2, 1)</a:t>
                </a:r>
                <a:r>
                  <a:rPr kumimoji="1" lang="zh-CN" altLang="en-US" sz="3200" dirty="0">
                    <a:latin typeface="Times" pitchFamily="2" charset="0"/>
                  </a:rPr>
                  <a:t>，求解矩阵方程</a:t>
                </a:r>
                <a:r>
                  <a:rPr kumimoji="1" lang="en-US" altLang="zh-CN" sz="3200" dirty="0">
                    <a:latin typeface="Times" pitchFamily="2" charset="0"/>
                  </a:rPr>
                  <a:t>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CN" sz="3200" dirty="0">
                    <a:latin typeface="Times" pitchFamily="2" charset="0"/>
                  </a:rPr>
                  <a:t>(</a:t>
                </a:r>
                <a:r>
                  <a:rPr kumimoji="1" lang="en-US" altLang="zh-CN" sz="3200" dirty="0" err="1">
                    <a:latin typeface="Times" pitchFamily="2" charset="0"/>
                  </a:rPr>
                  <a:t>adj</a:t>
                </a:r>
                <a:r>
                  <a:rPr kumimoji="1" lang="zh-CN" altLang="en-US" sz="3200" dirty="0">
                    <a:latin typeface="Times" pitchFamily="2" charset="0"/>
                  </a:rPr>
                  <a:t> 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dirty="0">
                    <a:latin typeface="Times" pitchFamily="2" charset="0"/>
                  </a:rPr>
                  <a:t>)</a:t>
                </a:r>
                <a:r>
                  <a:rPr kumimoji="1" lang="en-US" altLang="zh-CN" sz="3200" i="1" dirty="0">
                    <a:latin typeface="Times" pitchFamily="2" charset="0"/>
                  </a:rPr>
                  <a:t>XA </a:t>
                </a:r>
                <a:r>
                  <a:rPr kumimoji="1" lang="en-US" altLang="zh-CN" sz="3200" dirty="0">
                    <a:latin typeface="Times" pitchFamily="2" charset="0"/>
                  </a:rPr>
                  <a:t>= 2</a:t>
                </a:r>
                <a:r>
                  <a:rPr kumimoji="1" lang="en-US" altLang="zh-CN" sz="3200" i="1" dirty="0">
                    <a:latin typeface="Times" pitchFamily="2" charset="0"/>
                  </a:rPr>
                  <a:t>XA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>
                    <a:latin typeface="Times" pitchFamily="2" charset="0"/>
                  </a:rPr>
                  <a:t>12</a:t>
                </a:r>
                <a:r>
                  <a:rPr kumimoji="1" lang="en-US" altLang="zh-CN" sz="3200" i="1" dirty="0">
                    <a:latin typeface="Times" pitchFamily="2" charset="0"/>
                  </a:rPr>
                  <a:t>I</a:t>
                </a:r>
                <a:r>
                  <a:rPr kumimoji="1" lang="en-US" altLang="zh-CN" sz="3200" dirty="0">
                    <a:latin typeface="Times" pitchFamily="2" charset="0"/>
                  </a:rPr>
                  <a:t>.</a:t>
                </a:r>
                <a:endParaRPr kumimoji="1" lang="zh-CN" altLang="en-US" sz="3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2143ED-63D6-AA4B-8928-5560BBF2E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47209"/>
                <a:ext cx="6841938" cy="1508105"/>
              </a:xfrm>
              <a:prstGeom prst="rect">
                <a:avLst/>
              </a:prstGeom>
              <a:blipFill>
                <a:blip r:embed="rId2"/>
                <a:stretch>
                  <a:fillRect l="-2222" r="-111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71D9FEF-DFB3-5448-A07E-90A775527377}"/>
              </a:ext>
            </a:extLst>
          </p:cNvPr>
          <p:cNvSpPr txBox="1"/>
          <p:nvPr/>
        </p:nvSpPr>
        <p:spPr>
          <a:xfrm>
            <a:off x="1559496" y="2048605"/>
            <a:ext cx="8917826" cy="149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7</a:t>
            </a:r>
            <a:r>
              <a:rPr kumimoji="1" lang="zh-CN" altLang="en-US" sz="3200" dirty="0"/>
              <a:t>、设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zh-CN" altLang="en-US" sz="3200" dirty="0">
                <a:latin typeface="Times" pitchFamily="2" charset="0"/>
              </a:rPr>
              <a:t>为方阵且其元素均为整数，若</a:t>
            </a:r>
            <a:r>
              <a:rPr lang="en-US" altLang="zh-CN" sz="3200" dirty="0"/>
              <a:t>| </a:t>
            </a:r>
            <a:r>
              <a:rPr kumimoji="1" lang="en-US" altLang="zh-CN" sz="3200" dirty="0" err="1">
                <a:latin typeface="Times" pitchFamily="2" charset="0"/>
              </a:rPr>
              <a:t>det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dirty="0">
                <a:latin typeface="Times" pitchFamily="2" charset="0"/>
              </a:rPr>
              <a:t>)</a:t>
            </a:r>
            <a:r>
              <a:rPr lang="en-US" altLang="zh-CN" sz="3200" dirty="0"/>
              <a:t> | </a:t>
            </a:r>
            <a:r>
              <a:rPr kumimoji="1" lang="en-US" altLang="zh-CN" sz="3200" dirty="0">
                <a:latin typeface="Times" pitchFamily="2" charset="0"/>
              </a:rPr>
              <a:t>=1,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Times" pitchFamily="2" charset="0"/>
              </a:rPr>
              <a:t>则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30000" dirty="0">
                <a:latin typeface="Times" pitchFamily="2" charset="0"/>
              </a:rPr>
              <a:t>-1</a:t>
            </a:r>
            <a:r>
              <a:rPr kumimoji="1" lang="zh-CN" altLang="en-US" sz="3200" dirty="0">
                <a:latin typeface="Times" pitchFamily="2" charset="0"/>
              </a:rPr>
              <a:t>的元素有什么特点？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DE39C10-3B20-D24D-9E89-B902BB742CC6}"/>
                  </a:ext>
                </a:extLst>
              </p:cNvPr>
              <p:cNvSpPr txBox="1"/>
              <p:nvPr/>
            </p:nvSpPr>
            <p:spPr>
              <a:xfrm>
                <a:off x="1559496" y="3892350"/>
                <a:ext cx="8203656" cy="1495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3200" dirty="0"/>
                  <a:t>8</a:t>
                </a:r>
                <a:r>
                  <a:rPr kumimoji="1" lang="zh-CN" altLang="en-US" sz="3200" dirty="0"/>
                  <a:t>、设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zh-CN" altLang="en-US" sz="3200" dirty="0">
                    <a:latin typeface="Times" pitchFamily="2" charset="0"/>
                  </a:rPr>
                  <a:t>为方阵且满足</a:t>
                </a:r>
                <a:r>
                  <a:rPr kumimoji="1" lang="en-US" altLang="zh-CN" sz="3200" i="1" dirty="0">
                    <a:latin typeface="Times" pitchFamily="2" charset="0"/>
                  </a:rPr>
                  <a:t>A</a:t>
                </a:r>
                <a:r>
                  <a:rPr kumimoji="1" lang="en-US" altLang="zh-CN" sz="3200" baseline="30000" dirty="0">
                    <a:latin typeface="Times" pitchFamily="2" charset="0"/>
                  </a:rPr>
                  <a:t>2 </a:t>
                </a:r>
                <a:r>
                  <a:rPr kumimoji="1" lang="en-US" altLang="zh-CN" sz="3200" dirty="0">
                    <a:latin typeface="Times" pitchFamily="2" charset="0"/>
                  </a:rPr>
                  <a:t>+ 3</a:t>
                </a:r>
                <a:r>
                  <a:rPr kumimoji="1" lang="en-US" altLang="zh-CN" sz="3200" i="1" dirty="0">
                    <a:latin typeface="Times" pitchFamily="2" charset="0"/>
                  </a:rPr>
                  <a:t>A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3200" dirty="0">
                    <a:latin typeface="Times" pitchFamily="2" charset="0"/>
                  </a:rPr>
                  <a:t> 4</a:t>
                </a:r>
                <a:r>
                  <a:rPr kumimoji="1" lang="en-US" altLang="zh-CN" sz="3200" i="1" dirty="0">
                    <a:latin typeface="Times" pitchFamily="2" charset="0"/>
                  </a:rPr>
                  <a:t>I </a:t>
                </a:r>
                <a:r>
                  <a:rPr kumimoji="1" lang="en-US" altLang="zh-CN" sz="3200" dirty="0">
                    <a:latin typeface="Times" pitchFamily="2" charset="0"/>
                  </a:rPr>
                  <a:t>= </a:t>
                </a:r>
                <a:r>
                  <a:rPr kumimoji="1" lang="en-US" altLang="zh-CN" sz="3200" i="1" dirty="0">
                    <a:latin typeface="Times" pitchFamily="2" charset="0"/>
                  </a:rPr>
                  <a:t>O</a:t>
                </a:r>
                <a:r>
                  <a:rPr kumimoji="1" lang="en-US" altLang="zh-CN" sz="3200" dirty="0">
                    <a:latin typeface="Times" pitchFamily="2" charset="0"/>
                  </a:rPr>
                  <a:t>, </a:t>
                </a:r>
                <a:r>
                  <a:rPr kumimoji="1" lang="zh-CN" altLang="en-US" sz="3200" dirty="0">
                    <a:latin typeface="Times" pitchFamily="2" charset="0"/>
                  </a:rPr>
                  <a:t>求证：</a:t>
                </a:r>
                <a:endParaRPr kumimoji="1" lang="en-US" altLang="zh-CN" sz="3200" dirty="0">
                  <a:latin typeface="Times" pitchFamily="2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zh-CN" altLang="en-US" sz="3200" dirty="0">
                    <a:latin typeface="Times" pitchFamily="2" charset="0"/>
                  </a:rPr>
                  <a:t>且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kumimoji="1" lang="zh-CN" altLang="en-US" sz="3200" dirty="0">
                    <a:latin typeface="Times" pitchFamily="2" charset="0"/>
                  </a:rPr>
                  <a:t>，方阵</a:t>
                </a:r>
                <a:r>
                  <a:rPr kumimoji="1" lang="en-US" altLang="zh-CN" sz="3200" i="1" dirty="0" err="1">
                    <a:latin typeface="Times" pitchFamily="2" charset="0"/>
                  </a:rPr>
                  <a:t>A</a:t>
                </a:r>
                <a:r>
                  <a:rPr kumimoji="1" lang="en-US" altLang="zh-CN" sz="3200" dirty="0" err="1">
                    <a:latin typeface="Times" pitchFamily="2" charset="0"/>
                  </a:rPr>
                  <a:t>+</a:t>
                </a:r>
                <a:r>
                  <a:rPr kumimoji="1" lang="en-US" altLang="zh-CN" sz="3200" i="1" dirty="0" err="1">
                    <a:latin typeface="Times" pitchFamily="2" charset="0"/>
                  </a:rPr>
                  <a:t>tI</a:t>
                </a:r>
                <a:r>
                  <a:rPr kumimoji="1" lang="zh-CN" altLang="en-US" sz="3200" dirty="0">
                    <a:latin typeface="Times" pitchFamily="2" charset="0"/>
                  </a:rPr>
                  <a:t>可逆</a:t>
                </a:r>
                <a:r>
                  <a:rPr kumimoji="1" lang="en-US" altLang="zh-CN" sz="3200" i="1" dirty="0">
                    <a:latin typeface="Times" pitchFamily="2" charset="0"/>
                  </a:rPr>
                  <a:t>.</a:t>
                </a:r>
                <a:endParaRPr kumimoji="1" lang="zh-CN" altLang="en-US" sz="3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DE39C10-3B20-D24D-9E89-B902BB74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892350"/>
                <a:ext cx="8203656" cy="1495922"/>
              </a:xfrm>
              <a:prstGeom prst="rect">
                <a:avLst/>
              </a:prstGeom>
              <a:blipFill>
                <a:blip r:embed="rId3"/>
                <a:stretch>
                  <a:fillRect l="-1855" r="-773" b="-1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9905" y="4180172"/>
            <a:ext cx="993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</a:t>
            </a:r>
            <a:r>
              <a:rPr lang="zh-CN" altLang="en-US" sz="3200" dirty="0"/>
              <a:t>、设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zh-CN" altLang="en-US" sz="3200" dirty="0"/>
              <a:t>是奇数阶的反对称矩阵</a:t>
            </a:r>
            <a:r>
              <a:rPr lang="en-US" altLang="zh-CN" sz="3200" dirty="0"/>
              <a:t>, </a:t>
            </a:r>
            <a:r>
              <a:rPr lang="zh-CN" altLang="en-US" sz="3200" dirty="0"/>
              <a:t>证明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zh-CN" altLang="en-US" sz="3200" dirty="0"/>
              <a:t>奇异</a:t>
            </a:r>
            <a:r>
              <a:rPr lang="en-US" altLang="zh-CN" sz="3200" dirty="0"/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317411"/>
              </p:ext>
            </p:extLst>
          </p:nvPr>
        </p:nvGraphicFramePr>
        <p:xfrm>
          <a:off x="6600056" y="2408578"/>
          <a:ext cx="6588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2"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2408578"/>
                        <a:ext cx="6588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22159"/>
              </p:ext>
            </p:extLst>
          </p:nvPr>
        </p:nvGraphicFramePr>
        <p:xfrm>
          <a:off x="3425313" y="2408578"/>
          <a:ext cx="288926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3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313" y="2408578"/>
                        <a:ext cx="288926" cy="5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7B30D2A-6E16-754D-81C0-098F83ECD64D}"/>
              </a:ext>
            </a:extLst>
          </p:cNvPr>
          <p:cNvGrpSpPr/>
          <p:nvPr/>
        </p:nvGrpSpPr>
        <p:grpSpPr>
          <a:xfrm>
            <a:off x="2099905" y="548680"/>
            <a:ext cx="8336072" cy="2565490"/>
            <a:chOff x="2099905" y="766838"/>
            <a:chExt cx="8336072" cy="256549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60E959-5FC1-0C4E-9599-BA4AC90CE80A}"/>
                </a:ext>
              </a:extLst>
            </p:cNvPr>
            <p:cNvSpPr txBox="1"/>
            <p:nvPr/>
          </p:nvSpPr>
          <p:spPr>
            <a:xfrm>
              <a:off x="2099905" y="1097742"/>
              <a:ext cx="7088800" cy="2234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3200" dirty="0"/>
                <a:t>9</a:t>
              </a:r>
              <a:r>
                <a:rPr kumimoji="1" lang="zh-CN" altLang="en-US" sz="3200" dirty="0"/>
                <a:t>、对于线性方程组</a:t>
              </a:r>
              <a:r>
                <a:rPr kumimoji="1" lang="en-US" altLang="zh-CN" sz="3200" dirty="0"/>
                <a:t>                                ,</a:t>
              </a:r>
            </a:p>
            <a:p>
              <a:pPr>
                <a:lnSpc>
                  <a:spcPct val="150000"/>
                </a:lnSpc>
              </a:pPr>
              <a:endParaRPr kumimoji="1" lang="en-US" altLang="zh-CN" sz="3200" dirty="0">
                <a:latin typeface="Times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3200" dirty="0">
                  <a:latin typeface="Times" pitchFamily="2" charset="0"/>
                </a:rPr>
                <a:t>当</a:t>
              </a:r>
              <a:r>
                <a:rPr kumimoji="1" lang="en-US" altLang="zh-CN" sz="3200" i="1" dirty="0">
                  <a:ln w="0"/>
                </a:rPr>
                <a:t>a</a:t>
              </a:r>
              <a:r>
                <a:rPr kumimoji="1" lang="en-US" altLang="zh-CN" sz="3200" dirty="0">
                  <a:ln w="0"/>
                </a:rPr>
                <a:t>=______</a:t>
              </a:r>
              <a:r>
                <a:rPr kumimoji="1" lang="zh-CN" altLang="en-US" sz="3200" dirty="0">
                  <a:ln w="0"/>
                </a:rPr>
                <a:t>时无解；当</a:t>
              </a:r>
              <a:r>
                <a:rPr kumimoji="1" lang="en-US" altLang="zh-CN" sz="3200" i="1" dirty="0">
                  <a:ln w="0"/>
                </a:rPr>
                <a:t>a</a:t>
              </a:r>
              <a:r>
                <a:rPr kumimoji="1" lang="en-US" altLang="zh-CN" sz="3200" dirty="0">
                  <a:ln w="0"/>
                </a:rPr>
                <a:t>=______</a:t>
              </a:r>
              <a:r>
                <a:rPr kumimoji="1" lang="zh-CN" altLang="en-US" sz="3200" dirty="0">
                  <a:ln w="0"/>
                </a:rPr>
                <a:t>时无穷解</a:t>
              </a:r>
              <a:r>
                <a:rPr kumimoji="1" lang="en-US" altLang="zh-CN" sz="3200" dirty="0">
                  <a:ln w="0"/>
                </a:rPr>
                <a:t>.</a:t>
              </a:r>
              <a:endParaRPr kumimoji="1" lang="zh-CN" altLang="en-US" sz="3200" dirty="0">
                <a:latin typeface="Times" pitchFamily="2" charset="0"/>
              </a:endParaRPr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730FDBBD-B006-EF44-822E-ECC8215FD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152" y="766838"/>
              <a:ext cx="4695825" cy="1570038"/>
              <a:chOff x="1680" y="2291"/>
              <a:chExt cx="2958" cy="989"/>
            </a:xfrm>
          </p:grpSpPr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DE3EAE6D-4587-CD4D-BE5C-CB15AF6B9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2291"/>
                <a:ext cx="2873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9pPr>
              </a:lstStyle>
              <a:p>
                <a:r>
                  <a:rPr kumimoji="1" lang="en-US" altLang="zh-CN" i="1" dirty="0">
                    <a:ln w="0"/>
                  </a:rPr>
                  <a:t>ax </a:t>
                </a:r>
                <a:r>
                  <a:rPr kumimoji="1" lang="en-US" altLang="zh-CN" dirty="0">
                    <a:ln w="0"/>
                  </a:rPr>
                  <a:t>+ </a:t>
                </a:r>
                <a:r>
                  <a:rPr kumimoji="1" lang="en-US" altLang="zh-CN" i="1" dirty="0">
                    <a:ln w="0"/>
                  </a:rPr>
                  <a:t>y </a:t>
                </a:r>
                <a:r>
                  <a:rPr kumimoji="1" lang="en-US" altLang="zh-CN" dirty="0">
                    <a:ln w="0"/>
                  </a:rPr>
                  <a:t>+ z </a:t>
                </a:r>
                <a:r>
                  <a:rPr kumimoji="1" lang="en-US" altLang="zh-CN" i="1" dirty="0">
                    <a:ln w="0"/>
                  </a:rPr>
                  <a:t>= </a:t>
                </a:r>
                <a:r>
                  <a:rPr kumimoji="1" lang="en-US" altLang="zh-CN" dirty="0">
                    <a:ln w="0"/>
                  </a:rPr>
                  <a:t>-5 </a:t>
                </a:r>
              </a:p>
              <a:p>
                <a:r>
                  <a:rPr kumimoji="1" lang="en-US" altLang="zh-CN" i="1" dirty="0">
                    <a:ln w="0"/>
                  </a:rPr>
                  <a:t>x </a:t>
                </a:r>
                <a:r>
                  <a:rPr kumimoji="1" lang="en-US" altLang="zh-CN" dirty="0">
                    <a:ln w="0"/>
                  </a:rPr>
                  <a:t>+ </a:t>
                </a:r>
                <a:r>
                  <a:rPr kumimoji="1" lang="en-US" altLang="zh-CN" i="1" dirty="0">
                    <a:ln w="0"/>
                  </a:rPr>
                  <a:t>ay </a:t>
                </a:r>
                <a:r>
                  <a:rPr kumimoji="1" lang="en-US" altLang="zh-CN" dirty="0">
                    <a:ln w="0"/>
                  </a:rPr>
                  <a:t>+ z = 2</a:t>
                </a:r>
              </a:p>
              <a:p>
                <a:r>
                  <a:rPr kumimoji="1" lang="en-US" altLang="zh-CN" i="1" dirty="0">
                    <a:ln w="0"/>
                  </a:rPr>
                  <a:t>x </a:t>
                </a:r>
                <a:r>
                  <a:rPr kumimoji="1" lang="en-US" altLang="zh-CN" dirty="0">
                    <a:ln w="0"/>
                  </a:rPr>
                  <a:t>+ </a:t>
                </a:r>
                <a:r>
                  <a:rPr kumimoji="1" lang="en-US" altLang="zh-CN" i="1" dirty="0">
                    <a:ln w="0"/>
                  </a:rPr>
                  <a:t>y </a:t>
                </a:r>
                <a:r>
                  <a:rPr kumimoji="1" lang="en-US" altLang="zh-CN" dirty="0">
                    <a:ln w="0"/>
                  </a:rPr>
                  <a:t>+ </a:t>
                </a:r>
                <a:r>
                  <a:rPr kumimoji="1" lang="en-US" altLang="zh-CN" i="1" dirty="0" err="1">
                    <a:ln w="0"/>
                  </a:rPr>
                  <a:t>a</a:t>
                </a:r>
                <a:r>
                  <a:rPr kumimoji="1" lang="en-US" altLang="zh-CN" dirty="0" err="1">
                    <a:ln w="0"/>
                  </a:rPr>
                  <a:t>z</a:t>
                </a:r>
                <a:r>
                  <a:rPr kumimoji="1" lang="en-US" altLang="zh-CN" dirty="0">
                    <a:ln w="0"/>
                  </a:rPr>
                  <a:t> </a:t>
                </a:r>
                <a:r>
                  <a:rPr kumimoji="1" lang="en-US" altLang="zh-CN" i="1" dirty="0">
                    <a:ln w="0"/>
                  </a:rPr>
                  <a:t>= </a:t>
                </a:r>
                <a:r>
                  <a:rPr kumimoji="1" lang="en-US" altLang="zh-CN" dirty="0">
                    <a:ln w="0"/>
                  </a:rPr>
                  <a:t>3</a:t>
                </a:r>
              </a:p>
            </p:txBody>
          </p:sp>
          <p:sp>
            <p:nvSpPr>
              <p:cNvPr id="13" name="AutoShape 9">
                <a:extLst>
                  <a:ext uri="{FF2B5EF4-FFF2-40B4-BE49-F238E27FC236}">
                    <a16:creationId xmlns:a16="http://schemas.microsoft.com/office/drawing/2014/main" id="{F542F74D-E8D9-0F43-8D0D-B55AF7996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380"/>
                <a:ext cx="133" cy="893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  <a:cs typeface="+mn-cs"/>
                  </a:defRPr>
                </a:lvl9pPr>
              </a:lstStyle>
              <a:p>
                <a:endParaRPr lang="zh-CN" altLang="en-US" b="1">
                  <a:ln w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2554</TotalTime>
  <Words>494</Words>
  <Application>Microsoft Macintosh PowerPoint</Application>
  <PresentationFormat>宽屏</PresentationFormat>
  <Paragraphs>55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华文楷体</vt:lpstr>
      <vt:lpstr>楷体_GB2312</vt:lpstr>
      <vt:lpstr>隶书</vt:lpstr>
      <vt:lpstr>宋体</vt:lpstr>
      <vt:lpstr>Maiandra GD</vt:lpstr>
      <vt:lpstr>Arial</vt:lpstr>
      <vt:lpstr>Calibri</vt:lpstr>
      <vt:lpstr>Cambria</vt:lpstr>
      <vt:lpstr>Cambria Math</vt:lpstr>
      <vt:lpstr>Times</vt:lpstr>
      <vt:lpstr>Times New Roman</vt:lpstr>
      <vt:lpstr>Wingdings 2</vt:lpstr>
      <vt:lpstr>龙腾四海</vt:lpstr>
      <vt:lpstr>Equation</vt:lpstr>
      <vt:lpstr>第二章  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</dc:title>
  <dc:creator>xfy</dc:creator>
  <cp:lastModifiedBy>Microsoft Office 用户</cp:lastModifiedBy>
  <cp:revision>77</cp:revision>
  <dcterms:created xsi:type="dcterms:W3CDTF">2016-03-03T06:34:24Z</dcterms:created>
  <dcterms:modified xsi:type="dcterms:W3CDTF">2021-07-26T09:24:07Z</dcterms:modified>
</cp:coreProperties>
</file>