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38"/>
  </p:notesMasterIdLst>
  <p:sldIdLst>
    <p:sldId id="664" r:id="rId2"/>
    <p:sldId id="609" r:id="rId3"/>
    <p:sldId id="610" r:id="rId4"/>
    <p:sldId id="611" r:id="rId5"/>
    <p:sldId id="612" r:id="rId6"/>
    <p:sldId id="613" r:id="rId7"/>
    <p:sldId id="614" r:id="rId8"/>
    <p:sldId id="621" r:id="rId9"/>
    <p:sldId id="622" r:id="rId10"/>
    <p:sldId id="623" r:id="rId11"/>
    <p:sldId id="620" r:id="rId12"/>
    <p:sldId id="279" r:id="rId13"/>
    <p:sldId id="283" r:id="rId14"/>
    <p:sldId id="616" r:id="rId15"/>
    <p:sldId id="617" r:id="rId16"/>
    <p:sldId id="624" r:id="rId17"/>
    <p:sldId id="625" r:id="rId18"/>
    <p:sldId id="626" r:id="rId19"/>
    <p:sldId id="627" r:id="rId20"/>
    <p:sldId id="641" r:id="rId21"/>
    <p:sldId id="643" r:id="rId22"/>
    <p:sldId id="644" r:id="rId23"/>
    <p:sldId id="628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65" r:id="rId35"/>
    <p:sldId id="666" r:id="rId36"/>
    <p:sldId id="640" r:id="rId3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00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94464" autoAdjust="0"/>
  </p:normalViewPr>
  <p:slideViewPr>
    <p:cSldViewPr>
      <p:cViewPr varScale="1">
        <p:scale>
          <a:sx n="90" d="100"/>
          <a:sy n="90" d="100"/>
        </p:scale>
        <p:origin x="92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CF9AB-354B-4F4A-9978-8A3E86FD38D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79C9D-2BBA-B949-9956-5CFB937A74D9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263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79C9D-2BBA-B949-9956-5CFB937A74D9}" type="slidenum">
              <a:rPr lang="zh-CN" altLang="zh-CN" smtClean="0"/>
              <a:pPr/>
              <a:t>17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0661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295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56909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842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3403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590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13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306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444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553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61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48A29C0-91BD-9046-8560-3BA5EFE82F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C69F29-C1D5-BF42-815A-45DF028AFC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AD15199-217A-DF44-9702-467E7F1F9E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9355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2.bin"/><Relationship Id="rId21" Type="http://schemas.openxmlformats.org/officeDocument/2006/relationships/image" Target="../media/image13.e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emf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19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35560" y="2852936"/>
            <a:ext cx="7968885" cy="82879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§</a:t>
            </a:r>
            <a:r>
              <a:rPr lang="en-US" altLang="zh-CN" dirty="0">
                <a:latin typeface="Times" pitchFamily="2" charset="0"/>
              </a:rPr>
              <a:t>1.1</a:t>
            </a:r>
            <a:r>
              <a:rPr lang="en-US" altLang="zh-CN" b="1" dirty="0"/>
              <a:t>  </a:t>
            </a:r>
            <a:r>
              <a:rPr lang="zh-CN" altLang="en-US" b="1" dirty="0"/>
              <a:t>线性方程组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71397" y="4653136"/>
            <a:ext cx="49205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第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/>
              <a:t> </a:t>
            </a:r>
            <a:r>
              <a:rPr lang="zh-CN" altLang="en-US" sz="3200" dirty="0"/>
              <a:t>个方程乘以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aseline="30000" dirty="0"/>
              <a:t>−1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即返回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52129" y="404665"/>
            <a:ext cx="5315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变换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3200" dirty="0"/>
              <a:t> </a:t>
            </a:r>
            <a:r>
              <a:rPr lang="zh-CN" altLang="en-US" sz="3200" dirty="0"/>
              <a:t>第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个方程 乘以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3200" dirty="0">
                <a:sym typeface="Symbol"/>
              </a:rPr>
              <a:t> 0</a:t>
            </a:r>
            <a:endParaRPr lang="zh-CN" altLang="en-US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1055440" y="1052736"/>
            <a:ext cx="5113338" cy="2554288"/>
            <a:chOff x="1644" y="2170"/>
            <a:chExt cx="3221" cy="160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3089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1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1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+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2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2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+… +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in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 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n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 =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b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 a</a:t>
              </a:r>
              <a:r>
                <a:rPr kumimoji="1" lang="en-US" altLang="zh-CN" b="1" i="1" baseline="-25000" dirty="0">
                  <a:ln w="0"/>
                </a:rPr>
                <a:t>j</a:t>
              </a:r>
              <a:r>
                <a:rPr kumimoji="1" lang="en-US" altLang="zh-CN" b="1" baseline="-25000" dirty="0">
                  <a:ln w="0"/>
                </a:rPr>
                <a:t>1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j</a:t>
              </a:r>
              <a:r>
                <a:rPr kumimoji="1" lang="en-US" altLang="zh-CN" b="1" baseline="-25000" dirty="0">
                  <a:ln w="0"/>
                </a:rPr>
                <a:t>2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 err="1">
                  <a:ln w="0"/>
                </a:rPr>
                <a:t>a</a:t>
              </a:r>
              <a:r>
                <a:rPr kumimoji="1" lang="en-US" altLang="zh-CN" b="1" i="1" baseline="-25000" dirty="0" err="1">
                  <a:ln w="0"/>
                </a:rPr>
                <a:t>jn</a:t>
              </a:r>
              <a:r>
                <a:rPr kumimoji="1" lang="en-US" altLang="zh-CN" b="1" i="1" baseline="-25000" dirty="0">
                  <a:ln w="0"/>
                </a:rPr>
                <a:t> 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 err="1">
                  <a:ln w="0"/>
                </a:rPr>
                <a:t>b</a:t>
              </a:r>
              <a:r>
                <a:rPr kumimoji="1" lang="en-US" altLang="zh-CN" b="1" i="1" baseline="-25000" dirty="0" err="1">
                  <a:ln w="0"/>
                </a:rPr>
                <a:t>j</a:t>
              </a:r>
              <a:endParaRPr kumimoji="1" lang="en-US" altLang="zh-CN" b="1" i="1" baseline="-25000" dirty="0">
                <a:ln w="0"/>
              </a:endParaRPr>
            </a:p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endParaRPr kumimoji="1" lang="en-US" altLang="zh-CN" b="1" dirty="0">
                <a:ln w="0"/>
              </a:endParaRP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2304"/>
              <a:ext cx="132" cy="1363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</p:grpSp>
      <p:sp>
        <p:nvSpPr>
          <p:cNvPr id="11" name="右箭头 10"/>
          <p:cNvSpPr/>
          <p:nvPr/>
        </p:nvSpPr>
        <p:spPr>
          <a:xfrm rot="2218405">
            <a:off x="6275629" y="3062369"/>
            <a:ext cx="1008112" cy="216024"/>
          </a:xfrm>
          <a:prstGeom prst="right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5663952" y="3611016"/>
            <a:ext cx="5586414" cy="2554288"/>
            <a:chOff x="1644" y="2170"/>
            <a:chExt cx="3519" cy="1609"/>
          </a:xfrm>
        </p:grpSpPr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3387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  <a:solidFill>
                    <a:srgbClr val="C00000"/>
                  </a:solidFill>
                </a:rPr>
                <a:t>r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1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1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+</a:t>
              </a:r>
              <a:r>
                <a:rPr kumimoji="1" lang="en-US" altLang="zh-CN" b="1" i="1" dirty="0">
                  <a:ln w="0"/>
                  <a:solidFill>
                    <a:srgbClr val="C00000"/>
                  </a:solidFill>
                </a:rPr>
                <a:t>r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2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2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+… +</a:t>
              </a:r>
              <a:r>
                <a:rPr kumimoji="1" lang="en-US" altLang="zh-CN" b="1" i="1" dirty="0">
                  <a:ln w="0"/>
                  <a:solidFill>
                    <a:srgbClr val="C00000"/>
                  </a:solidFill>
                </a:rPr>
                <a:t>r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in 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n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 = </a:t>
              </a:r>
              <a:r>
                <a:rPr kumimoji="1" lang="en-US" altLang="zh-CN" b="1" i="1" dirty="0" err="1">
                  <a:ln w="0"/>
                  <a:solidFill>
                    <a:srgbClr val="C00000"/>
                  </a:solidFill>
                </a:rPr>
                <a:t>r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b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 a</a:t>
              </a:r>
              <a:r>
                <a:rPr kumimoji="1" lang="en-US" altLang="zh-CN" b="1" i="1" baseline="-25000" dirty="0">
                  <a:ln w="0"/>
                </a:rPr>
                <a:t>j</a:t>
              </a:r>
              <a:r>
                <a:rPr kumimoji="1" lang="en-US" altLang="zh-CN" b="1" baseline="-25000" dirty="0">
                  <a:ln w="0"/>
                </a:rPr>
                <a:t>1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j</a:t>
              </a:r>
              <a:r>
                <a:rPr kumimoji="1" lang="en-US" altLang="zh-CN" b="1" baseline="-25000" dirty="0">
                  <a:ln w="0"/>
                </a:rPr>
                <a:t>2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 err="1">
                  <a:ln w="0"/>
                </a:rPr>
                <a:t>a</a:t>
              </a:r>
              <a:r>
                <a:rPr kumimoji="1" lang="en-US" altLang="zh-CN" b="1" i="1" baseline="-25000" dirty="0" err="1">
                  <a:ln w="0"/>
                </a:rPr>
                <a:t>jn</a:t>
              </a:r>
              <a:r>
                <a:rPr kumimoji="1" lang="en-US" altLang="zh-CN" b="1" i="1" baseline="-25000" dirty="0">
                  <a:ln w="0"/>
                </a:rPr>
                <a:t> 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 err="1">
                  <a:ln w="0"/>
                </a:rPr>
                <a:t>b</a:t>
              </a:r>
              <a:r>
                <a:rPr kumimoji="1" lang="en-US" altLang="zh-CN" b="1" i="1" baseline="-25000" dirty="0" err="1">
                  <a:ln w="0"/>
                </a:rPr>
                <a:t>j</a:t>
              </a:r>
              <a:endParaRPr kumimoji="1" lang="en-US" altLang="zh-CN" b="1" i="1" baseline="-25000" dirty="0">
                <a:ln w="0"/>
              </a:endParaRPr>
            </a:p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endParaRPr kumimoji="1" lang="en-US" altLang="zh-CN" b="1" dirty="0">
                <a:ln w="0"/>
              </a:endParaRPr>
            </a:p>
          </p:txBody>
        </p:sp>
        <p:sp>
          <p:nvSpPr>
            <p:cNvPr id="14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2304"/>
              <a:ext cx="132" cy="1363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</p:grpSp>
      <p:sp>
        <p:nvSpPr>
          <p:cNvPr id="15" name="右箭头 14"/>
          <p:cNvSpPr/>
          <p:nvPr/>
        </p:nvSpPr>
        <p:spPr>
          <a:xfrm rot="12996025">
            <a:off x="4170964" y="3978351"/>
            <a:ext cx="1008112" cy="397744"/>
          </a:xfrm>
          <a:prstGeom prst="right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1844824"/>
            <a:ext cx="2261696" cy="72008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定 理</a:t>
            </a:r>
            <a:r>
              <a:rPr lang="en-US" altLang="zh-CN" sz="3200" b="1" dirty="0">
                <a:solidFill>
                  <a:srgbClr val="0000FF"/>
                </a:solidFill>
                <a:latin typeface="+mn-ea"/>
                <a:ea typeface="+mn-ea"/>
              </a:rPr>
              <a:t> 1</a:t>
            </a:r>
            <a:endParaRPr lang="zh-CN" altLang="en-US" sz="32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2464" y="2564905"/>
            <a:ext cx="105728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AutoNum type="romanLcParenBoth"/>
            </a:pPr>
            <a:r>
              <a:rPr lang="zh-CN" altLang="en-US" sz="3200" dirty="0">
                <a:latin typeface="+mn-ea"/>
                <a:cs typeface="Times New Roman" pitchFamily="18" charset="0"/>
              </a:rPr>
              <a:t> 任一初等变换都是可逆的</a:t>
            </a:r>
            <a:r>
              <a:rPr lang="en-US" altLang="zh-CN" sz="3200" dirty="0">
                <a:latin typeface="+mn-ea"/>
                <a:cs typeface="Times New Roman" pitchFamily="18" charset="0"/>
              </a:rPr>
              <a:t>.</a:t>
            </a:r>
          </a:p>
          <a:p>
            <a:pPr marL="571500" indent="-571500" algn="just"/>
            <a:endParaRPr lang="zh-CN" altLang="en-US" sz="3200" dirty="0">
              <a:latin typeface="+mn-ea"/>
              <a:cs typeface="Times New Roman" pitchFamily="18" charset="0"/>
            </a:endParaRPr>
          </a:p>
          <a:p>
            <a:pPr algn="just"/>
            <a:r>
              <a:rPr lang="en-US" altLang="zh-CN" sz="3200" dirty="0">
                <a:latin typeface="+mn-ea"/>
                <a:cs typeface="Times New Roman" pitchFamily="18" charset="0"/>
              </a:rPr>
              <a:t>(ii) </a:t>
            </a:r>
            <a:r>
              <a:rPr lang="zh-CN" altLang="en-US" sz="3200" dirty="0">
                <a:latin typeface="+mn-ea"/>
                <a:cs typeface="Times New Roman" pitchFamily="18" charset="0"/>
              </a:rPr>
              <a:t>通过初等变换不会改变线性方程组的解集</a:t>
            </a:r>
            <a:r>
              <a:rPr lang="en-US" altLang="zh-CN" sz="3200" dirty="0">
                <a:latin typeface="+mn-ea"/>
                <a:cs typeface="Times New Roman" pitchFamily="18" charset="0"/>
              </a:rPr>
              <a:t>. </a:t>
            </a:r>
            <a:r>
              <a:rPr lang="zh-CN" altLang="en-US" sz="3200" dirty="0">
                <a:latin typeface="+mn-ea"/>
                <a:cs typeface="Times New Roman" pitchFamily="18" charset="0"/>
              </a:rPr>
              <a:t>因此是同解变形</a:t>
            </a:r>
            <a:r>
              <a:rPr lang="en-US" altLang="zh-CN" sz="3200" dirty="0">
                <a:latin typeface="+mn-ea"/>
                <a:cs typeface="Times New Roman" pitchFamily="18" charset="0"/>
              </a:rPr>
              <a:t>.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27381" y="1844824"/>
            <a:ext cx="11233248" cy="324036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424" y="755993"/>
            <a:ext cx="9212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如何理解对方程组进行的初等变换是等价变形呢？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30976BF-021C-6A4B-8B0F-D8702E025C80}"/>
              </a:ext>
            </a:extLst>
          </p:cNvPr>
          <p:cNvSpPr/>
          <p:nvPr/>
        </p:nvSpPr>
        <p:spPr>
          <a:xfrm>
            <a:off x="2215416" y="430586"/>
            <a:ext cx="8993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+mn-ea"/>
                <a:cs typeface="Times New Roman" pitchFamily="18" charset="0"/>
              </a:rPr>
              <a:t>通过对线性方程组作以下</a:t>
            </a:r>
            <a:r>
              <a:rPr lang="zh-CN" altLang="en-US" b="1" dirty="0">
                <a:latin typeface="+mn-ea"/>
                <a:cs typeface="Times New Roman" pitchFamily="18" charset="0"/>
              </a:rPr>
              <a:t>三种变换</a:t>
            </a:r>
            <a:r>
              <a:rPr lang="zh-CN" altLang="en-US" dirty="0">
                <a:latin typeface="+mn-ea"/>
                <a:cs typeface="Times New Roman" pitchFamily="18" charset="0"/>
              </a:rPr>
              <a:t>实现等价变形</a:t>
            </a:r>
            <a:r>
              <a:rPr lang="en-US" altLang="zh-CN" dirty="0">
                <a:latin typeface="+mn-ea"/>
                <a:cs typeface="Times New Roman" pitchFamily="18" charset="0"/>
              </a:rPr>
              <a:t>:</a:t>
            </a:r>
          </a:p>
          <a:p>
            <a:pPr marL="742950" indent="-742950" algn="just">
              <a:buAutoNum type="arabicParenBoth"/>
            </a:pPr>
            <a:r>
              <a:rPr lang="zh-CN" altLang="en-US" dirty="0">
                <a:latin typeface="+mn-ea"/>
                <a:cs typeface="Times New Roman" pitchFamily="18" charset="0"/>
              </a:rPr>
              <a:t>交换两个方程的顺序</a:t>
            </a:r>
            <a:r>
              <a:rPr lang="en-US" altLang="zh-CN" dirty="0">
                <a:latin typeface="+mn-ea"/>
                <a:cs typeface="Times New Roman" pitchFamily="18" charset="0"/>
              </a:rPr>
              <a:t>;</a:t>
            </a:r>
          </a:p>
          <a:p>
            <a:pPr marL="742950" indent="-742950" algn="just">
              <a:buAutoNum type="arabicParenBoth"/>
            </a:pPr>
            <a:r>
              <a:rPr lang="zh-CN" altLang="en-US" dirty="0">
                <a:latin typeface="+mn-ea"/>
                <a:cs typeface="Times New Roman" pitchFamily="18" charset="0"/>
              </a:rPr>
              <a:t>把某一个方程的倍数加到另一方程上。</a:t>
            </a:r>
          </a:p>
          <a:p>
            <a:pPr marL="742950" indent="-742950" algn="just">
              <a:buAutoNum type="arabicParenBoth"/>
            </a:pPr>
            <a:r>
              <a:rPr lang="zh-CN" altLang="en-US" dirty="0">
                <a:latin typeface="+mn-ea"/>
                <a:cs typeface="Times New Roman" pitchFamily="18" charset="0"/>
              </a:rPr>
              <a:t>某一个方程两边同乘以一个非零常数</a:t>
            </a:r>
            <a:r>
              <a:rPr lang="en-US" altLang="zh-CN" dirty="0">
                <a:latin typeface="+mn-ea"/>
                <a:cs typeface="Times New Roman" pitchFamily="18" charset="0"/>
              </a:rPr>
              <a:t>;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161CA7D-DB4F-E549-928E-9E5922EF458B}"/>
              </a:ext>
            </a:extLst>
          </p:cNvPr>
          <p:cNvSpPr txBox="1"/>
          <p:nvPr/>
        </p:nvSpPr>
        <p:spPr>
          <a:xfrm>
            <a:off x="2207568" y="2662834"/>
            <a:ext cx="8287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得到一个与原方程组有相同解集的新方程组</a:t>
            </a:r>
            <a:r>
              <a:rPr lang="en-US" altLang="zh-CN" dirty="0"/>
              <a:t>, </a:t>
            </a:r>
            <a:r>
              <a:rPr lang="zh-CN" altLang="en-US" dirty="0"/>
              <a:t>它更容易判别是否有解并方便求解</a:t>
            </a:r>
            <a:r>
              <a:rPr lang="en-US" altLang="zh-CN" dirty="0"/>
              <a:t>.  </a:t>
            </a:r>
            <a:r>
              <a:rPr lang="zh-CN" altLang="en-US" dirty="0"/>
              <a:t>这一过程称为</a:t>
            </a:r>
            <a:r>
              <a:rPr lang="zh-CN" altLang="en-US" dirty="0">
                <a:solidFill>
                  <a:srgbClr val="FF0000"/>
                </a:solidFill>
              </a:rPr>
              <a:t>等价变换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同解变换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C2A9180-6885-B143-BA76-8517115F6EA6}"/>
              </a:ext>
            </a:extLst>
          </p:cNvPr>
          <p:cNvSpPr txBox="1"/>
          <p:nvPr/>
        </p:nvSpPr>
        <p:spPr>
          <a:xfrm>
            <a:off x="2215416" y="4939355"/>
            <a:ext cx="151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600" dirty="0"/>
              <a:t>  </a:t>
            </a:r>
            <a:r>
              <a:rPr lang="zh-CN" altLang="en-US" sz="3200" dirty="0"/>
              <a:t>消元</a:t>
            </a:r>
            <a:endParaRPr lang="zh-CN" altLang="en-US" sz="3600" spc="-100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E36C527-9506-7045-BA20-02A5594B22E6}"/>
              </a:ext>
            </a:extLst>
          </p:cNvPr>
          <p:cNvSpPr txBox="1"/>
          <p:nvPr/>
        </p:nvSpPr>
        <p:spPr>
          <a:xfrm>
            <a:off x="2215416" y="5734998"/>
            <a:ext cx="166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600" dirty="0"/>
              <a:t>  </a:t>
            </a:r>
            <a:r>
              <a:rPr lang="zh-CN" altLang="en-US" sz="3200" dirty="0"/>
              <a:t>回代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15E59E-C177-1540-98A3-A8CE5502BB67}"/>
              </a:ext>
            </a:extLst>
          </p:cNvPr>
          <p:cNvSpPr/>
          <p:nvPr/>
        </p:nvSpPr>
        <p:spPr>
          <a:xfrm>
            <a:off x="2487293" y="424546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消元法：</a:t>
            </a:r>
          </a:p>
        </p:txBody>
      </p:sp>
    </p:spTree>
    <p:extLst>
      <p:ext uri="{BB962C8B-B14F-4D97-AF65-F5344CB8AC3E}">
        <p14:creationId xmlns:p14="http://schemas.microsoft.com/office/powerpoint/2010/main" val="41763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  <p:bldP spid="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39616" y="404664"/>
            <a:ext cx="5040560" cy="1944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1464" y="548681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  </a:t>
            </a:r>
            <a:r>
              <a:rPr lang="zh-CN" altLang="en-US" sz="3200" dirty="0">
                <a:latin typeface="+mn-ea"/>
              </a:rPr>
              <a:t>例</a:t>
            </a:r>
            <a:r>
              <a:rPr lang="en-US" altLang="zh-CN" sz="3200" dirty="0">
                <a:latin typeface="+mn-ea"/>
              </a:rPr>
              <a:t>5</a:t>
            </a:r>
            <a:endParaRPr lang="zh-CN" altLang="en-US" sz="3200" dirty="0"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413859"/>
              </p:ext>
            </p:extLst>
          </p:nvPr>
        </p:nvGraphicFramePr>
        <p:xfrm>
          <a:off x="3231779" y="404813"/>
          <a:ext cx="34067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" name="Equation" r:id="rId3" imgW="1206360" imgH="711000" progId="Equation.DSMT4">
                  <p:embed/>
                </p:oleObj>
              </mc:Choice>
              <mc:Fallback>
                <p:oleObj name="Equation" r:id="rId3" imgW="1206360" imgH="7110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779" y="404813"/>
                        <a:ext cx="3406775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6023992" y="3448164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③ </a:t>
            </a:r>
            <a:r>
              <a:rPr lang="en-US" altLang="zh-CN" dirty="0">
                <a:solidFill>
                  <a:prstClr val="black"/>
                </a:solidFill>
              </a:rPr>
              <a:t>+</a:t>
            </a:r>
            <a:r>
              <a:rPr lang="zh-CN" altLang="en-US" dirty="0"/>
              <a:t>①</a:t>
            </a:r>
            <a:r>
              <a:rPr lang="en-US" altLang="zh-CN" dirty="0">
                <a:cs typeface="Times New Roman" pitchFamily="18" charset="0"/>
              </a:rPr>
              <a:t>×(</a:t>
            </a:r>
            <a:r>
              <a:rPr lang="en-US" altLang="zh-CN" dirty="0">
                <a:latin typeface="MS Gothic" pitchFamily="49" charset="-128"/>
                <a:ea typeface="MS Gothic" pitchFamily="49" charset="-128"/>
                <a:cs typeface="Times New Roman" pitchFamily="18" charset="0"/>
              </a:rPr>
              <a:t>-</a:t>
            </a:r>
            <a:r>
              <a:rPr lang="en-US" altLang="zh-CN" dirty="0">
                <a:latin typeface="+mj-lt"/>
                <a:cs typeface="Times New Roman" pitchFamily="18" charset="0"/>
              </a:rPr>
              <a:t> </a:t>
            </a:r>
            <a:r>
              <a:rPr lang="en-US" altLang="zh-CN" dirty="0">
                <a:cs typeface="Times New Roman" pitchFamily="18" charset="0"/>
              </a:rPr>
              <a:t>1)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87489" y="177281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619480"/>
              </p:ext>
            </p:extLst>
          </p:nvPr>
        </p:nvGraphicFramePr>
        <p:xfrm>
          <a:off x="6240016" y="476672"/>
          <a:ext cx="668452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" name="Equation" r:id="rId5" imgW="241200" imgH="672840" progId="Equation.DSMT4">
                  <p:embed/>
                </p:oleObj>
              </mc:Choice>
              <mc:Fallback>
                <p:oleObj name="Equation" r:id="rId5" imgW="241200" imgH="672840" progId="Equation.DSMT4">
                  <p:embed/>
                  <p:pic>
                    <p:nvPicPr>
                      <p:cNvPr id="81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476672"/>
                        <a:ext cx="668452" cy="18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/>
          <p:nvPr/>
        </p:nvCxnSpPr>
        <p:spPr>
          <a:xfrm>
            <a:off x="1703512" y="3284984"/>
            <a:ext cx="576064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279738" y="2996952"/>
            <a:ext cx="423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22" name="矩形 21"/>
          <p:cNvSpPr/>
          <p:nvPr/>
        </p:nvSpPr>
        <p:spPr>
          <a:xfrm>
            <a:off x="2233355" y="2996952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② 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64218"/>
              </p:ext>
            </p:extLst>
          </p:nvPr>
        </p:nvGraphicFramePr>
        <p:xfrm>
          <a:off x="2711625" y="2564904"/>
          <a:ext cx="2490787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" name="Equation" r:id="rId7" imgW="927000" imgH="711000" progId="Equation.DSMT4">
                  <p:embed/>
                </p:oleObj>
              </mc:Choice>
              <mc:Fallback>
                <p:oleObj name="Equation" r:id="rId7" imgW="927000" imgH="71100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5" y="2564904"/>
                        <a:ext cx="2490787" cy="181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75340"/>
              </p:ext>
            </p:extLst>
          </p:nvPr>
        </p:nvGraphicFramePr>
        <p:xfrm>
          <a:off x="4871864" y="2636912"/>
          <a:ext cx="648072" cy="1735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" name="Equation" r:id="rId9" imgW="241200" imgH="672840" progId="Equation.DSMT4">
                  <p:embed/>
                </p:oleObj>
              </mc:Choice>
              <mc:Fallback>
                <p:oleObj name="Equation" r:id="rId9" imgW="241200" imgH="672840" progId="Equation.DSMT4">
                  <p:embed/>
                  <p:pic>
                    <p:nvPicPr>
                      <p:cNvPr id="819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2636912"/>
                        <a:ext cx="648072" cy="1735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6023993" y="2780928"/>
            <a:ext cx="835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② 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672064" y="278092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>
                <a:cs typeface="Times New Roman" pitchFamily="18" charset="0"/>
              </a:rPr>
              <a:t>×(</a:t>
            </a:r>
            <a:r>
              <a:rPr lang="en-US" altLang="zh-CN" dirty="0">
                <a:latin typeface="MS Gothic" pitchFamily="49" charset="-128"/>
                <a:ea typeface="MS Gothic" pitchFamily="49" charset="-128"/>
                <a:cs typeface="Times New Roman" pitchFamily="18" charset="0"/>
              </a:rPr>
              <a:t>-</a:t>
            </a:r>
            <a:r>
              <a:rPr lang="en-US" altLang="zh-CN" dirty="0">
                <a:latin typeface="+mj-lt"/>
                <a:cs typeface="Times New Roman" pitchFamily="18" charset="0"/>
              </a:rPr>
              <a:t> </a:t>
            </a:r>
            <a:r>
              <a:rPr lang="en-US" altLang="zh-CN" dirty="0">
                <a:cs typeface="Times New Roman" pitchFamily="18" charset="0"/>
              </a:rPr>
              <a:t>2)</a:t>
            </a:r>
            <a:endParaRPr lang="zh-CN" altLang="en-US" dirty="0"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255573"/>
              </p:ext>
            </p:extLst>
          </p:nvPr>
        </p:nvGraphicFramePr>
        <p:xfrm>
          <a:off x="551384" y="4509120"/>
          <a:ext cx="22510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" name="Equation" r:id="rId11" imgW="838080" imgH="672840" progId="Equation.DSMT4">
                  <p:embed/>
                </p:oleObj>
              </mc:Choice>
              <mc:Fallback>
                <p:oleObj name="Equation" r:id="rId11" imgW="838080" imgH="67284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4509120"/>
                        <a:ext cx="2251075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4976"/>
              </p:ext>
            </p:extLst>
          </p:nvPr>
        </p:nvGraphicFramePr>
        <p:xfrm>
          <a:off x="2279575" y="4533676"/>
          <a:ext cx="1055688" cy="1735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" name="Equation" r:id="rId13" imgW="393480" imgH="672840" progId="Equation.DSMT4">
                  <p:embed/>
                </p:oleObj>
              </mc:Choice>
              <mc:Fallback>
                <p:oleObj name="Equation" r:id="rId13" imgW="393480" imgH="672840" progId="Equation.DSMT4">
                  <p:embed/>
                  <p:pic>
                    <p:nvPicPr>
                      <p:cNvPr id="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5" y="4533676"/>
                        <a:ext cx="1055688" cy="1735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68518"/>
              </p:ext>
            </p:extLst>
          </p:nvPr>
        </p:nvGraphicFramePr>
        <p:xfrm>
          <a:off x="720502" y="4575498"/>
          <a:ext cx="360040" cy="169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" name="Equation" r:id="rId15" imgW="190440" imgH="711000" progId="Equation.DSMT4">
                  <p:embed/>
                </p:oleObj>
              </mc:Choice>
              <mc:Fallback>
                <p:oleObj name="Equation" r:id="rId15" imgW="190440" imgH="7110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02" y="4575498"/>
                        <a:ext cx="360040" cy="1699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3503711" y="4941168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③ </a:t>
            </a:r>
            <a:r>
              <a:rPr lang="en-US" altLang="zh-CN" dirty="0">
                <a:solidFill>
                  <a:prstClr val="black"/>
                </a:solidFill>
              </a:rPr>
              <a:t>+</a:t>
            </a:r>
            <a:r>
              <a:rPr lang="zh-CN" altLang="en-US" dirty="0"/>
              <a:t>②</a:t>
            </a:r>
            <a:r>
              <a:rPr lang="en-US" altLang="zh-CN" dirty="0">
                <a:cs typeface="Times New Roman" pitchFamily="18" charset="0"/>
              </a:rPr>
              <a:t>×(</a:t>
            </a:r>
            <a:r>
              <a:rPr lang="en-US" altLang="zh-CN" dirty="0">
                <a:latin typeface="MS Gothic" pitchFamily="49" charset="-128"/>
                <a:ea typeface="MS Gothic" pitchFamily="49" charset="-128"/>
                <a:cs typeface="Times New Roman" pitchFamily="18" charset="0"/>
              </a:rPr>
              <a:t>-</a:t>
            </a:r>
            <a:r>
              <a:rPr lang="en-US" altLang="zh-CN" dirty="0">
                <a:latin typeface="+mj-lt"/>
                <a:cs typeface="Times New Roman" pitchFamily="18" charset="0"/>
              </a:rPr>
              <a:t> 2</a:t>
            </a:r>
            <a:r>
              <a:rPr lang="en-US" altLang="zh-CN" dirty="0">
                <a:cs typeface="Times New Roman" pitchFamily="18" charset="0"/>
              </a:rPr>
              <a:t>)</a:t>
            </a:r>
            <a:endParaRPr lang="zh-CN" altLang="en-US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257466"/>
              </p:ext>
            </p:extLst>
          </p:nvPr>
        </p:nvGraphicFramePr>
        <p:xfrm>
          <a:off x="5951983" y="4653137"/>
          <a:ext cx="360040" cy="169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" name="Equation" r:id="rId17" imgW="190440" imgH="711000" progId="Equation.DSMT4">
                  <p:embed/>
                </p:oleObj>
              </mc:Choice>
              <mc:Fallback>
                <p:oleObj name="Equation" r:id="rId17" imgW="190440" imgH="71100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3" y="4653137"/>
                        <a:ext cx="360040" cy="1699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734692"/>
              </p:ext>
            </p:extLst>
          </p:nvPr>
        </p:nvGraphicFramePr>
        <p:xfrm>
          <a:off x="5735960" y="4581128"/>
          <a:ext cx="22510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" name="Equation" r:id="rId18" imgW="838080" imgH="672840" progId="Equation.DSMT4">
                  <p:embed/>
                </p:oleObj>
              </mc:Choice>
              <mc:Fallback>
                <p:oleObj name="Equation" r:id="rId18" imgW="838080" imgH="67284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4581128"/>
                        <a:ext cx="2251075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833917"/>
              </p:ext>
            </p:extLst>
          </p:nvPr>
        </p:nvGraphicFramePr>
        <p:xfrm>
          <a:off x="7416575" y="4581128"/>
          <a:ext cx="1055688" cy="173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" name="Equation" r:id="rId20" imgW="393480" imgH="672840" progId="Equation.DSMT4">
                  <p:embed/>
                </p:oleObj>
              </mc:Choice>
              <mc:Fallback>
                <p:oleObj name="Equation" r:id="rId20" imgW="393480" imgH="672840" progId="Equation.DSMT4">
                  <p:embed/>
                  <p:pic>
                    <p:nvPicPr>
                      <p:cNvPr id="3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575" y="4581128"/>
                        <a:ext cx="1055688" cy="1736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1271464" y="3501008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240016" y="335699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575719" y="5517232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17517" y="419466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严格三角形方程组</a:t>
            </a: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7C57498F-6F29-7649-A4BA-C0F2618C88E7}"/>
              </a:ext>
            </a:extLst>
          </p:cNvPr>
          <p:cNvSpPr/>
          <p:nvPr/>
        </p:nvSpPr>
        <p:spPr>
          <a:xfrm>
            <a:off x="8609135" y="5114342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FB6962A8-02F0-504A-8398-A09B21E97451}"/>
              </a:ext>
            </a:extLst>
          </p:cNvPr>
          <p:cNvSpPr/>
          <p:nvPr/>
        </p:nvSpPr>
        <p:spPr>
          <a:xfrm>
            <a:off x="9977287" y="4754302"/>
            <a:ext cx="431354" cy="136835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B9F3D74-56B5-0E4A-BC09-784380AC9C07}"/>
              </a:ext>
            </a:extLst>
          </p:cNvPr>
          <p:cNvSpPr/>
          <p:nvPr/>
        </p:nvSpPr>
        <p:spPr>
          <a:xfrm>
            <a:off x="10625359" y="5762414"/>
            <a:ext cx="917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ym typeface="Symbol"/>
              </a:rPr>
              <a:t>z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2</a:t>
            </a:r>
            <a:endParaRPr lang="zh-CN" altLang="en-US" b="1" baseline="-25000" dirty="0"/>
          </a:p>
        </p:txBody>
      </p:sp>
      <p:sp>
        <p:nvSpPr>
          <p:cNvPr id="38" name="TextBox 58">
            <a:extLst>
              <a:ext uri="{FF2B5EF4-FFF2-40B4-BE49-F238E27FC236}">
                <a16:creationId xmlns:a16="http://schemas.microsoft.com/office/drawing/2014/main" id="{D3A71BF8-467B-C943-96F8-F3B47791BBA3}"/>
              </a:ext>
            </a:extLst>
          </p:cNvPr>
          <p:cNvSpPr txBox="1"/>
          <p:nvPr/>
        </p:nvSpPr>
        <p:spPr>
          <a:xfrm>
            <a:off x="8537127" y="56183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回代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9781AD-7ADD-8C4B-8DC5-7318D7FBF3EF}"/>
              </a:ext>
            </a:extLst>
          </p:cNvPr>
          <p:cNvSpPr/>
          <p:nvPr/>
        </p:nvSpPr>
        <p:spPr>
          <a:xfrm>
            <a:off x="10553351" y="5186350"/>
            <a:ext cx="936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ym typeface="Symbol"/>
              </a:rPr>
              <a:t>y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1</a:t>
            </a:r>
            <a:endParaRPr lang="zh-CN" altLang="en-US" b="1" baseline="-25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ECB4A64-133F-B442-97D7-DBE8B32FBA29}"/>
              </a:ext>
            </a:extLst>
          </p:cNvPr>
          <p:cNvSpPr/>
          <p:nvPr/>
        </p:nvSpPr>
        <p:spPr>
          <a:xfrm>
            <a:off x="10552980" y="4610286"/>
            <a:ext cx="898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ym typeface="Symbol"/>
              </a:rPr>
              <a:t>x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3</a:t>
            </a:r>
            <a:endParaRPr lang="zh-CN" altLang="en-US" b="1" baseline="-25000" dirty="0"/>
          </a:p>
        </p:txBody>
      </p:sp>
      <p:sp>
        <p:nvSpPr>
          <p:cNvPr id="43" name="TextBox 61">
            <a:extLst>
              <a:ext uri="{FF2B5EF4-FFF2-40B4-BE49-F238E27FC236}">
                <a16:creationId xmlns:a16="http://schemas.microsoft.com/office/drawing/2014/main" id="{DB9328CC-2D90-8F4F-BBA7-20D3D3D178CD}"/>
              </a:ext>
            </a:extLst>
          </p:cNvPr>
          <p:cNvSpPr txBox="1"/>
          <p:nvPr/>
        </p:nvSpPr>
        <p:spPr>
          <a:xfrm>
            <a:off x="10192964" y="626103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唯一解</a:t>
            </a:r>
          </a:p>
        </p:txBody>
      </p:sp>
    </p:spTree>
    <p:extLst>
      <p:ext uri="{BB962C8B-B14F-4D97-AF65-F5344CB8AC3E}">
        <p14:creationId xmlns:p14="http://schemas.microsoft.com/office/powerpoint/2010/main" val="258978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2" grpId="0"/>
      <p:bldP spid="24" grpId="0"/>
      <p:bldP spid="25" grpId="0"/>
      <p:bldP spid="29" grpId="0"/>
      <p:bldP spid="40" grpId="0"/>
      <p:bldP spid="30" grpId="0" animBg="1"/>
      <p:bldP spid="34" grpId="0" animBg="1"/>
      <p:bldP spid="36" grpId="0"/>
      <p:bldP spid="38" grpId="0"/>
      <p:bldP spid="4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351585" y="404664"/>
            <a:ext cx="4320480" cy="194421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1424" y="972017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+mn-ea"/>
              </a:rPr>
              <a:t>例  </a:t>
            </a:r>
            <a:r>
              <a:rPr lang="en-US" altLang="zh-CN" sz="3200" b="1" dirty="0">
                <a:solidFill>
                  <a:srgbClr val="0000FF"/>
                </a:solidFill>
                <a:latin typeface="+mn-ea"/>
              </a:rPr>
              <a:t>5</a:t>
            </a:r>
            <a:endParaRPr lang="zh-CN" altLang="en-US" sz="3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07968" y="3448164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③ </a:t>
            </a:r>
            <a:r>
              <a:rPr lang="en-US" altLang="zh-CN" sz="2800" b="1" dirty="0">
                <a:solidFill>
                  <a:prstClr val="black"/>
                </a:solidFill>
              </a:rPr>
              <a:t>+</a:t>
            </a:r>
            <a:r>
              <a:rPr lang="zh-CN" altLang="en-US" sz="2800" b="1" dirty="0"/>
              <a:t>①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×(</a:t>
            </a:r>
            <a:r>
              <a:rPr lang="en-US" altLang="zh-CN" sz="2800" b="1" dirty="0">
                <a:latin typeface="MS Gothic" pitchFamily="49" charset="-128"/>
                <a:ea typeface="MS Gothic" pitchFamily="49" charset="-128"/>
                <a:cs typeface="Times New Roman" pitchFamily="18" charset="0"/>
              </a:rPr>
              <a:t>-</a:t>
            </a:r>
            <a:r>
              <a:rPr lang="en-US" altLang="zh-CN" sz="2800" b="1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endParaRPr lang="zh-CN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5400" y="213285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367475" y="3284984"/>
            <a:ext cx="768085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95400" y="2996952"/>
            <a:ext cx="565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22" name="矩形 21"/>
          <p:cNvSpPr/>
          <p:nvPr/>
        </p:nvSpPr>
        <p:spPr>
          <a:xfrm>
            <a:off x="2039549" y="2996952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② </a:t>
            </a:r>
          </a:p>
        </p:txBody>
      </p:sp>
      <p:sp>
        <p:nvSpPr>
          <p:cNvPr id="24" name="矩形 23"/>
          <p:cNvSpPr/>
          <p:nvPr/>
        </p:nvSpPr>
        <p:spPr>
          <a:xfrm>
            <a:off x="5807969" y="2780928"/>
            <a:ext cx="835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② </a:t>
            </a:r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6672065" y="2780928"/>
            <a:ext cx="1728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①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×(</a:t>
            </a:r>
            <a:r>
              <a:rPr lang="en-US" altLang="zh-CN" sz="2800" b="1" dirty="0">
                <a:latin typeface="MS Gothic" pitchFamily="49" charset="-128"/>
                <a:ea typeface="MS Gothic" pitchFamily="49" charset="-128"/>
                <a:cs typeface="Times New Roman" pitchFamily="18" charset="0"/>
              </a:rPr>
              <a:t>-</a:t>
            </a:r>
            <a:r>
              <a:rPr lang="en-US" altLang="zh-CN" sz="2800" b="1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5400" y="4797152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③ </a:t>
            </a:r>
            <a:r>
              <a:rPr lang="en-US" altLang="zh-CN" sz="2800" b="1" dirty="0">
                <a:solidFill>
                  <a:prstClr val="black"/>
                </a:solidFill>
              </a:rPr>
              <a:t>+</a:t>
            </a:r>
            <a:r>
              <a:rPr lang="zh-CN" altLang="en-US" sz="2800" b="1" dirty="0"/>
              <a:t>②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×(</a:t>
            </a:r>
            <a:r>
              <a:rPr lang="en-US" altLang="zh-CN" sz="2800" b="1" dirty="0">
                <a:latin typeface="MS Gothic" pitchFamily="49" charset="-128"/>
                <a:ea typeface="MS Gothic" pitchFamily="49" charset="-128"/>
                <a:cs typeface="Times New Roman" pitchFamily="18" charset="0"/>
              </a:rPr>
              <a:t>-</a:t>
            </a:r>
            <a:r>
              <a:rPr lang="en-US" altLang="zh-CN" sz="2800" b="1" dirty="0">
                <a:latin typeface="+mj-lt"/>
                <a:cs typeface="Times New Roman" pitchFamily="18" charset="0"/>
              </a:rPr>
              <a:t> 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b="1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887421" y="3501008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807968" y="3356992"/>
            <a:ext cx="2400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791411" y="5373216"/>
            <a:ext cx="23522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/>
          <p:cNvSpPr/>
          <p:nvPr/>
        </p:nvSpPr>
        <p:spPr>
          <a:xfrm>
            <a:off x="3575720" y="692696"/>
            <a:ext cx="431354" cy="136835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007768" y="40466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b="1" i="1" dirty="0"/>
              <a:t>x</a:t>
            </a:r>
            <a:r>
              <a:rPr lang="en-US" altLang="zh-CN" b="1" i="1" dirty="0">
                <a:sym typeface="Symbol"/>
              </a:rPr>
              <a:t> y  z</a:t>
            </a:r>
            <a:r>
              <a:rPr lang="en-US" altLang="zh-CN" b="1" baseline="-25000" dirty="0"/>
              <a:t>  </a:t>
            </a:r>
            <a:r>
              <a:rPr lang="en-US" altLang="zh-CN" b="1" i="1" dirty="0"/>
              <a:t>= </a:t>
            </a:r>
            <a:r>
              <a:rPr lang="en-US" altLang="zh-CN" b="1" dirty="0"/>
              <a:t>3</a:t>
            </a:r>
            <a:endParaRPr lang="zh-CN" altLang="en-US" b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079776" y="105273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i="1" dirty="0">
                <a:sym typeface="Symbol"/>
              </a:rPr>
              <a:t> y</a:t>
            </a:r>
            <a:r>
              <a:rPr lang="en-US" altLang="zh-CN" baseline="-25000" dirty="0"/>
              <a:t>            </a:t>
            </a:r>
            <a:r>
              <a:rPr lang="en-US" altLang="zh-CN" b="1" i="1" dirty="0"/>
              <a:t>= </a:t>
            </a:r>
            <a:r>
              <a:rPr lang="en-US" altLang="zh-CN" b="1" dirty="0"/>
              <a:t>2</a:t>
            </a:r>
            <a:endParaRPr lang="zh-CN" altLang="en-US" b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4079776" y="170080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x + y + z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6</a:t>
            </a:r>
            <a:endParaRPr lang="zh-CN" alt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423592" y="105273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求解</a:t>
            </a:r>
          </a:p>
        </p:txBody>
      </p:sp>
      <p:sp>
        <p:nvSpPr>
          <p:cNvPr id="42" name="左大括号 41"/>
          <p:cNvSpPr/>
          <p:nvPr/>
        </p:nvSpPr>
        <p:spPr>
          <a:xfrm>
            <a:off x="2855640" y="2852936"/>
            <a:ext cx="431354" cy="136835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15680" y="3265820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b="1" i="1" dirty="0"/>
              <a:t>x</a:t>
            </a:r>
            <a:r>
              <a:rPr lang="en-US" altLang="zh-CN" b="1" i="1" dirty="0">
                <a:sym typeface="Symbol"/>
              </a:rPr>
              <a:t> y  z</a:t>
            </a:r>
            <a:r>
              <a:rPr lang="en-US" altLang="zh-CN" b="1" baseline="-25000" dirty="0"/>
              <a:t>  </a:t>
            </a:r>
            <a:r>
              <a:rPr lang="en-US" altLang="zh-CN" b="1" i="1" dirty="0"/>
              <a:t>= </a:t>
            </a:r>
            <a:r>
              <a:rPr lang="en-US" altLang="zh-CN" b="1" dirty="0"/>
              <a:t>3</a:t>
            </a:r>
            <a:endParaRPr lang="zh-CN" altLang="en-US" b="1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3287688" y="386104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x + y + z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6</a:t>
            </a:r>
            <a:endParaRPr lang="zh-CN" altLang="en-US" b="1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9696" y="268975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i="1" dirty="0">
                <a:sym typeface="Symbol"/>
              </a:rPr>
              <a:t>  y</a:t>
            </a:r>
            <a:r>
              <a:rPr lang="en-US" altLang="zh-CN" baseline="-25000" dirty="0"/>
              <a:t>          </a:t>
            </a:r>
            <a:r>
              <a:rPr lang="en-US" altLang="zh-CN" b="1" i="1" dirty="0"/>
              <a:t>= </a:t>
            </a:r>
            <a:r>
              <a:rPr lang="en-US" altLang="zh-CN" b="1" dirty="0"/>
              <a:t>2</a:t>
            </a:r>
            <a:endParaRPr lang="zh-CN" altLang="en-US" b="1" baseline="-25000" dirty="0"/>
          </a:p>
        </p:txBody>
      </p:sp>
      <p:sp>
        <p:nvSpPr>
          <p:cNvPr id="47" name="左大括号 46"/>
          <p:cNvSpPr/>
          <p:nvPr/>
        </p:nvSpPr>
        <p:spPr>
          <a:xfrm>
            <a:off x="8832304" y="2728084"/>
            <a:ext cx="431354" cy="136835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912424" y="314096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y  z</a:t>
            </a:r>
            <a:r>
              <a:rPr lang="en-US" altLang="zh-CN" b="1" baseline="-25000" dirty="0"/>
              <a:t>  </a:t>
            </a:r>
            <a:r>
              <a:rPr lang="en-US" altLang="zh-CN" b="1" i="1" dirty="0"/>
              <a:t>= </a:t>
            </a:r>
            <a:r>
              <a:rPr lang="en-US" altLang="zh-CN" b="1" i="1" dirty="0">
                <a:sym typeface="Symbol"/>
              </a:rPr>
              <a:t> </a:t>
            </a:r>
            <a:r>
              <a:rPr lang="en-US" altLang="zh-CN" b="1" dirty="0"/>
              <a:t>1</a:t>
            </a:r>
            <a:endParaRPr lang="zh-CN" altLang="en-US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9696400" y="373619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Symbol"/>
              </a:rPr>
              <a:t>2</a:t>
            </a:r>
            <a:r>
              <a:rPr lang="en-US" altLang="zh-CN" b="1" i="1" dirty="0">
                <a:sym typeface="Symbol"/>
              </a:rPr>
              <a:t> y + z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4</a:t>
            </a:r>
            <a:endParaRPr lang="zh-CN" altLang="en-US" b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9336360" y="256490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 </a:t>
            </a:r>
            <a:r>
              <a:rPr lang="en-US" altLang="zh-CN" b="1" i="1" dirty="0">
                <a:sym typeface="Symbol"/>
              </a:rPr>
              <a:t>  y</a:t>
            </a:r>
            <a:r>
              <a:rPr lang="en-US" altLang="zh-CN" baseline="-25000" dirty="0"/>
              <a:t>          </a:t>
            </a:r>
            <a:r>
              <a:rPr lang="en-US" altLang="zh-CN" b="1" i="1" dirty="0"/>
              <a:t>= </a:t>
            </a:r>
            <a:r>
              <a:rPr lang="en-US" altLang="zh-CN" b="1" dirty="0"/>
              <a:t>2</a:t>
            </a:r>
            <a:endParaRPr lang="zh-CN" altLang="en-US" b="1" baseline="-25000" dirty="0"/>
          </a:p>
        </p:txBody>
      </p:sp>
      <p:sp>
        <p:nvSpPr>
          <p:cNvPr id="52" name="左大括号 51"/>
          <p:cNvSpPr/>
          <p:nvPr/>
        </p:nvSpPr>
        <p:spPr>
          <a:xfrm>
            <a:off x="3431704" y="4672300"/>
            <a:ext cx="431354" cy="136835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511824" y="508518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y  z</a:t>
            </a:r>
            <a:r>
              <a:rPr lang="en-US" altLang="zh-CN" b="1" baseline="-25000" dirty="0"/>
              <a:t>  </a:t>
            </a:r>
            <a:r>
              <a:rPr lang="en-US" altLang="zh-CN" b="1" i="1" dirty="0"/>
              <a:t>= </a:t>
            </a:r>
            <a:r>
              <a:rPr lang="en-US" altLang="zh-CN" b="1" i="1" dirty="0">
                <a:sym typeface="Symbol"/>
              </a:rPr>
              <a:t> </a:t>
            </a:r>
            <a:r>
              <a:rPr lang="en-US" altLang="zh-CN" b="1" dirty="0"/>
              <a:t>1</a:t>
            </a:r>
            <a:endParaRPr lang="zh-CN" altLang="en-US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871864" y="568041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Symbol"/>
              </a:rPr>
              <a:t>3</a:t>
            </a:r>
            <a:r>
              <a:rPr lang="en-US" altLang="zh-CN" b="1" i="1" dirty="0">
                <a:sym typeface="Symbol"/>
              </a:rPr>
              <a:t>z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6</a:t>
            </a:r>
            <a:endParaRPr lang="zh-CN" altLang="en-US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5760" y="450912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 </a:t>
            </a:r>
            <a:r>
              <a:rPr lang="en-US" altLang="zh-CN" b="1" i="1" dirty="0">
                <a:sym typeface="Symbol"/>
              </a:rPr>
              <a:t>  y</a:t>
            </a:r>
            <a:r>
              <a:rPr lang="en-US" altLang="zh-CN" baseline="-25000" dirty="0"/>
              <a:t>          </a:t>
            </a:r>
            <a:r>
              <a:rPr lang="en-US" altLang="zh-CN" b="1" i="1" dirty="0"/>
              <a:t>= </a:t>
            </a:r>
            <a:r>
              <a:rPr lang="en-US" altLang="zh-CN" b="1" dirty="0"/>
              <a:t>2</a:t>
            </a:r>
            <a:endParaRPr lang="zh-CN" altLang="en-US" b="1" baseline="-25000" dirty="0"/>
          </a:p>
        </p:txBody>
      </p:sp>
      <p:sp>
        <p:nvSpPr>
          <p:cNvPr id="56" name="右箭头 55"/>
          <p:cNvSpPr/>
          <p:nvPr/>
        </p:nvSpPr>
        <p:spPr>
          <a:xfrm>
            <a:off x="6744072" y="5013176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大括号 56"/>
          <p:cNvSpPr/>
          <p:nvPr/>
        </p:nvSpPr>
        <p:spPr>
          <a:xfrm>
            <a:off x="8112224" y="4653136"/>
            <a:ext cx="431354" cy="136835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760296" y="5661248"/>
            <a:ext cx="917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ym typeface="Symbol"/>
              </a:rPr>
              <a:t>z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2</a:t>
            </a:r>
            <a:endParaRPr lang="zh-CN" altLang="en-US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6672064" y="55172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回代</a:t>
            </a:r>
          </a:p>
        </p:txBody>
      </p:sp>
      <p:sp>
        <p:nvSpPr>
          <p:cNvPr id="60" name="矩形 59"/>
          <p:cNvSpPr/>
          <p:nvPr/>
        </p:nvSpPr>
        <p:spPr>
          <a:xfrm>
            <a:off x="8688288" y="5085184"/>
            <a:ext cx="936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ym typeface="Symbol"/>
              </a:rPr>
              <a:t>y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1</a:t>
            </a:r>
            <a:endParaRPr lang="zh-CN" altLang="en-US" b="1" baseline="-25000" dirty="0"/>
          </a:p>
        </p:txBody>
      </p:sp>
      <p:sp>
        <p:nvSpPr>
          <p:cNvPr id="61" name="矩形 60"/>
          <p:cNvSpPr/>
          <p:nvPr/>
        </p:nvSpPr>
        <p:spPr>
          <a:xfrm>
            <a:off x="8687917" y="4509120"/>
            <a:ext cx="898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ym typeface="Symbol"/>
              </a:rPr>
              <a:t>x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3</a:t>
            </a:r>
            <a:endParaRPr lang="zh-CN" altLang="en-US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10056440" y="49411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唯一解</a:t>
            </a:r>
          </a:p>
        </p:txBody>
      </p:sp>
    </p:spTree>
    <p:extLst>
      <p:ext uri="{BB962C8B-B14F-4D97-AF65-F5344CB8AC3E}">
        <p14:creationId xmlns:p14="http://schemas.microsoft.com/office/powerpoint/2010/main" val="2533309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2" grpId="0"/>
      <p:bldP spid="24" grpId="0"/>
      <p:bldP spid="25" grpId="0"/>
      <p:bldP spid="29" grpId="0"/>
      <p:bldP spid="30" grpId="0" animBg="1"/>
      <p:bldP spid="34" grpId="0"/>
      <p:bldP spid="36" grpId="0"/>
      <p:bldP spid="38" grpId="0"/>
      <p:bldP spid="42" grpId="0" animBg="1"/>
      <p:bldP spid="43" grpId="0"/>
      <p:bldP spid="45" grpId="0"/>
      <p:bldP spid="46" grpId="0"/>
      <p:bldP spid="47" grpId="0" animBg="1"/>
      <p:bldP spid="48" grpId="0"/>
      <p:bldP spid="49" grpId="0"/>
      <p:bldP spid="50" grpId="0"/>
      <p:bldP spid="52" grpId="0" animBg="1"/>
      <p:bldP spid="53" grpId="0"/>
      <p:bldP spid="54" grpId="0"/>
      <p:bldP spid="55" grpId="0"/>
      <p:bldP spid="56" grpId="0" animBg="1"/>
      <p:bldP spid="57" grpId="0" animBg="1"/>
      <p:bldP spid="58" grpId="0"/>
      <p:bldP spid="60" grpId="0"/>
      <p:bldP spid="61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7408" y="836712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+mn-ea"/>
              </a:rPr>
              <a:t>例  </a:t>
            </a:r>
            <a:r>
              <a:rPr lang="en-US" altLang="zh-CN" sz="3200" b="1" dirty="0">
                <a:solidFill>
                  <a:srgbClr val="0000FF"/>
                </a:solidFill>
                <a:latin typeface="+mn-ea"/>
              </a:rPr>
              <a:t>6</a:t>
            </a:r>
            <a:endParaRPr lang="zh-CN" altLang="en-US" sz="3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1424" y="242088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解</a:t>
            </a:r>
          </a:p>
        </p:txBody>
      </p:sp>
      <p:sp>
        <p:nvSpPr>
          <p:cNvPr id="20" name="矩形 19"/>
          <p:cNvSpPr/>
          <p:nvPr/>
        </p:nvSpPr>
        <p:spPr>
          <a:xfrm>
            <a:off x="1871531" y="2996951"/>
            <a:ext cx="835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② </a:t>
            </a:r>
            <a:r>
              <a:rPr lang="en-US" altLang="zh-CN" sz="2800" dirty="0"/>
              <a:t>+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2735626" y="2996951"/>
            <a:ext cx="1680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①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×(</a:t>
            </a:r>
            <a:r>
              <a:rPr lang="en-US" altLang="zh-CN" sz="2800" dirty="0">
                <a:latin typeface="MS Gothic" pitchFamily="49" charset="-128"/>
                <a:ea typeface="MS Gothic" pitchFamily="49" charset="-128"/>
                <a:cs typeface="Times New Roman" pitchFamily="18" charset="0"/>
              </a:rPr>
              <a:t>-</a:t>
            </a:r>
            <a:r>
              <a:rPr lang="en-US" altLang="zh-CN" sz="28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895533" y="3573015"/>
            <a:ext cx="2400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88289" y="29969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无解</a:t>
            </a:r>
          </a:p>
        </p:txBody>
      </p:sp>
      <p:sp>
        <p:nvSpPr>
          <p:cNvPr id="10" name="矩形 9"/>
          <p:cNvSpPr/>
          <p:nvPr/>
        </p:nvSpPr>
        <p:spPr>
          <a:xfrm>
            <a:off x="2351585" y="260648"/>
            <a:ext cx="4320480" cy="194421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左大括号 10"/>
          <p:cNvSpPr/>
          <p:nvPr/>
        </p:nvSpPr>
        <p:spPr>
          <a:xfrm>
            <a:off x="3791744" y="836712"/>
            <a:ext cx="216024" cy="792088"/>
          </a:xfrm>
          <a:prstGeom prst="leftBrace">
            <a:avLst>
              <a:gd name="adj1" fmla="val 28617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TextBox 12"/>
          <p:cNvSpPr txBox="1"/>
          <p:nvPr/>
        </p:nvSpPr>
        <p:spPr>
          <a:xfrm>
            <a:off x="4151784" y="54868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x + </a:t>
            </a:r>
            <a:r>
              <a:rPr lang="en-US" altLang="zh-CN" sz="3200" b="1" dirty="0">
                <a:sym typeface="Symbol"/>
              </a:rPr>
              <a:t>2</a:t>
            </a:r>
            <a:r>
              <a:rPr lang="en-US" altLang="zh-CN" sz="3200" b="1" i="1" dirty="0">
                <a:sym typeface="Symbol"/>
              </a:rPr>
              <a:t>y</a:t>
            </a:r>
            <a:r>
              <a:rPr lang="en-US" altLang="zh-CN" sz="3200" baseline="-25000" dirty="0"/>
              <a:t> 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1</a:t>
            </a:r>
            <a:endParaRPr lang="zh-CN" altLang="en-US" sz="32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4007768" y="119675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ym typeface="Symbol"/>
              </a:rPr>
              <a:t>2</a:t>
            </a:r>
            <a:r>
              <a:rPr lang="en-US" altLang="zh-CN" sz="3200" b="1" i="1" dirty="0">
                <a:sym typeface="Symbol"/>
              </a:rPr>
              <a:t>x + </a:t>
            </a:r>
            <a:r>
              <a:rPr lang="en-US" altLang="zh-CN" sz="3200" b="1" dirty="0">
                <a:sym typeface="Symbol"/>
              </a:rPr>
              <a:t>4</a:t>
            </a:r>
            <a:r>
              <a:rPr lang="en-US" altLang="zh-CN" sz="3200" b="1" i="1" dirty="0">
                <a:sym typeface="Symbol"/>
              </a:rPr>
              <a:t>y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3</a:t>
            </a:r>
            <a:endParaRPr lang="zh-CN" altLang="en-US" sz="3200" b="1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423592" y="9087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求解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4727848" y="3132257"/>
            <a:ext cx="216024" cy="792088"/>
          </a:xfrm>
          <a:prstGeom prst="leftBrace">
            <a:avLst>
              <a:gd name="adj1" fmla="val 28617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4" name="TextBox 23"/>
          <p:cNvSpPr txBox="1"/>
          <p:nvPr/>
        </p:nvSpPr>
        <p:spPr>
          <a:xfrm>
            <a:off x="5087888" y="2844225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x + </a:t>
            </a:r>
            <a:r>
              <a:rPr lang="en-US" altLang="zh-CN" sz="3200" b="1" dirty="0">
                <a:sym typeface="Symbol"/>
              </a:rPr>
              <a:t>2</a:t>
            </a:r>
            <a:r>
              <a:rPr lang="en-US" altLang="zh-CN" sz="3200" b="1" i="1" dirty="0">
                <a:sym typeface="Symbol"/>
              </a:rPr>
              <a:t>y</a:t>
            </a:r>
            <a:r>
              <a:rPr lang="en-US" altLang="zh-CN" sz="3200" baseline="-25000" dirty="0"/>
              <a:t> 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1</a:t>
            </a:r>
            <a:endParaRPr lang="zh-CN" altLang="en-US" sz="3200" b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23992" y="349229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ym typeface="Symbol"/>
              </a:rPr>
              <a:t>0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1</a:t>
            </a:r>
            <a:endParaRPr lang="zh-CN" alt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186950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3" grpId="0"/>
      <p:bldP spid="16" grpId="0" animBg="1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675" y="988138"/>
            <a:ext cx="6830507" cy="71267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+mn-ea"/>
                <a:ea typeface="+mn-ea"/>
              </a:rPr>
              <a:t>矩阵</a:t>
            </a:r>
            <a:r>
              <a:rPr lang="en-US" altLang="zh-CN" sz="3600" dirty="0"/>
              <a:t>: </a:t>
            </a:r>
            <a:r>
              <a:rPr lang="zh-CN" altLang="en-US" sz="3200" dirty="0">
                <a:latin typeface="+mn-ea"/>
                <a:ea typeface="+mn-ea"/>
              </a:rPr>
              <a:t>一个矩形的数阵</a:t>
            </a:r>
            <a:r>
              <a:rPr lang="en-US" altLang="zh-CN" sz="3200" dirty="0">
                <a:latin typeface="+mn-ea"/>
                <a:ea typeface="+mn-ea"/>
              </a:rPr>
              <a:t>.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4745" y="1621830"/>
            <a:ext cx="7877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一个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3200" dirty="0"/>
              <a:t>行和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dirty="0"/>
              <a:t> </a:t>
            </a:r>
            <a:r>
              <a:rPr lang="zh-CN" altLang="en-US" sz="3200" dirty="0"/>
              <a:t>列的矩形数阵称为</a:t>
            </a:r>
            <a:r>
              <a:rPr lang="en-US" altLang="zh-CN" sz="3200" dirty="0"/>
              <a:t>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矩阵</a:t>
            </a:r>
            <a:r>
              <a:rPr lang="en-US" altLang="zh-CN" sz="3200" dirty="0">
                <a:sym typeface="Symbol"/>
              </a:rPr>
              <a:t>.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055440" y="5301208"/>
            <a:ext cx="7903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dirty="0" err="1">
                <a:sym typeface="Symbol"/>
              </a:rPr>
              <a:t></a:t>
            </a:r>
            <a:r>
              <a:rPr lang="en-US" altLang="zh-CN" sz="36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dirty="0"/>
              <a:t>: </a:t>
            </a:r>
            <a:r>
              <a:rPr lang="zh-CN" altLang="en-US" sz="3600" dirty="0"/>
              <a:t>方阵    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dirty="0">
                <a:sym typeface="Symbol"/>
              </a:rPr>
              <a:t></a:t>
            </a:r>
            <a:r>
              <a:rPr lang="en-US" altLang="zh-CN" sz="3600" dirty="0"/>
              <a:t>1: </a:t>
            </a:r>
            <a:r>
              <a:rPr lang="zh-CN" altLang="en-US" sz="3600" dirty="0"/>
              <a:t>列向量     </a:t>
            </a:r>
            <a:r>
              <a:rPr lang="en-US" altLang="zh-CN" sz="3600" dirty="0"/>
              <a:t>1</a:t>
            </a:r>
            <a:r>
              <a:rPr lang="en-US" altLang="zh-CN" sz="3600" dirty="0">
                <a:sym typeface="Symbol"/>
              </a:rPr>
              <a:t></a:t>
            </a:r>
            <a:r>
              <a:rPr lang="en-US" altLang="zh-CN" sz="3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dirty="0"/>
              <a:t>: </a:t>
            </a:r>
            <a:r>
              <a:rPr lang="zh-CN" altLang="en-US" sz="3600" dirty="0"/>
              <a:t>行向量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719403" y="260648"/>
            <a:ext cx="2136237" cy="720080"/>
          </a:xfrm>
          <a:prstGeom prst="rect">
            <a:avLst/>
          </a:prstGeom>
        </p:spPr>
        <p:txBody>
          <a:bodyPr vert="horz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矩阵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1424" y="249289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例如：</a:t>
            </a:r>
          </a:p>
        </p:txBody>
      </p:sp>
      <p:sp>
        <p:nvSpPr>
          <p:cNvPr id="12" name="双括号 11"/>
          <p:cNvSpPr/>
          <p:nvPr/>
        </p:nvSpPr>
        <p:spPr>
          <a:xfrm>
            <a:off x="925022" y="3587532"/>
            <a:ext cx="1368152" cy="1296144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3244" y="3443516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687300" y="3443516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5" name="双括号 14"/>
          <p:cNvSpPr/>
          <p:nvPr/>
        </p:nvSpPr>
        <p:spPr>
          <a:xfrm>
            <a:off x="2999656" y="3731548"/>
            <a:ext cx="2304256" cy="936104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15680" y="3659540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1   2   3   4</a:t>
            </a:r>
            <a:endParaRPr lang="zh-CN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215680" y="4154885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2   2   3   4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5951984" y="4163596"/>
            <a:ext cx="2201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(1   2   3   4)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8832304" y="3443516"/>
            <a:ext cx="492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2 </a:t>
            </a:r>
          </a:p>
          <a:p>
            <a:r>
              <a:rPr lang="en-US" altLang="zh-CN" sz="3200" dirty="0"/>
              <a:t>3 </a:t>
            </a:r>
            <a:endParaRPr lang="zh-CN" altLang="en-US" sz="3200" dirty="0"/>
          </a:p>
        </p:txBody>
      </p:sp>
      <p:sp>
        <p:nvSpPr>
          <p:cNvPr id="24" name="双括号 23"/>
          <p:cNvSpPr/>
          <p:nvPr/>
        </p:nvSpPr>
        <p:spPr>
          <a:xfrm>
            <a:off x="8616280" y="3587532"/>
            <a:ext cx="792088" cy="1296144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09198" y="4163596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61526" y="4235604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40216" y="4163596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93974" y="4163596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29" name="双括号 28"/>
          <p:cNvSpPr/>
          <p:nvPr/>
        </p:nvSpPr>
        <p:spPr>
          <a:xfrm>
            <a:off x="10128448" y="3861048"/>
            <a:ext cx="1152128" cy="936104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272464" y="3789040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776520" y="3789040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01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0" grpId="0"/>
      <p:bldP spid="12" grpId="0" animBg="1"/>
      <p:bldP spid="13" grpId="0"/>
      <p:bldP spid="14" grpId="0"/>
      <p:bldP spid="15" grpId="0" animBg="1"/>
      <p:bldP spid="18" grpId="0"/>
      <p:bldP spid="19" grpId="0"/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87368" y="295064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系数矩阵</a:t>
            </a:r>
          </a:p>
        </p:txBody>
      </p:sp>
      <p:sp>
        <p:nvSpPr>
          <p:cNvPr id="9" name="矩形 8"/>
          <p:cNvSpPr/>
          <p:nvPr/>
        </p:nvSpPr>
        <p:spPr>
          <a:xfrm>
            <a:off x="7107981" y="295064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增广矩阵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2639616" y="692696"/>
            <a:ext cx="5413376" cy="2062163"/>
            <a:chOff x="1632" y="2170"/>
            <a:chExt cx="3410" cy="1299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3266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11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12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i="1" baseline="-25000" dirty="0">
                  <a:ln w="0"/>
                </a:rPr>
                <a:t>n 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i="1" dirty="0">
                  <a:ln w="0"/>
                </a:rPr>
                <a:t> = b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21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22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 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i="1" baseline="-25000" dirty="0">
                  <a:ln w="0"/>
                </a:rPr>
                <a:t>n 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>
                  <a:ln w="0"/>
                </a:rPr>
                <a:t>b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 </a:t>
              </a:r>
              <a:endParaRPr kumimoji="1" lang="en-US" altLang="zh-CN" b="1" i="1" dirty="0">
                <a:ln w="0"/>
              </a:endParaRPr>
            </a:p>
            <a:p>
              <a:r>
                <a:rPr kumimoji="1" lang="en-US" altLang="zh-CN" b="1" i="1" dirty="0">
                  <a:ln w="0"/>
                </a:rPr>
                <a:t> </a:t>
              </a:r>
              <a:r>
                <a:rPr kumimoji="1" lang="en-US" altLang="zh-CN" b="1" dirty="0">
                  <a:ln w="0"/>
                </a:rPr>
                <a:t>…  …  …  …  …  …  …</a:t>
              </a:r>
            </a:p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m</a:t>
              </a:r>
              <a:r>
                <a:rPr kumimoji="1" lang="en-US" altLang="zh-CN" b="1" baseline="-25000" dirty="0">
                  <a:ln w="0"/>
                </a:rPr>
                <a:t>1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m</a:t>
              </a:r>
              <a:r>
                <a:rPr kumimoji="1" lang="en-US" altLang="zh-CN" b="1" baseline="-25000" dirty="0">
                  <a:ln w="0"/>
                </a:rPr>
                <a:t>2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 err="1">
                  <a:ln w="0"/>
                </a:rPr>
                <a:t>a</a:t>
              </a:r>
              <a:r>
                <a:rPr kumimoji="1" lang="en-US" altLang="zh-CN" b="1" i="1" baseline="-25000" dirty="0" err="1">
                  <a:ln w="0"/>
                </a:rPr>
                <a:t>mn</a:t>
              </a:r>
              <a:r>
                <a:rPr kumimoji="1" lang="en-US" altLang="zh-CN" b="1" i="1" baseline="-25000" dirty="0">
                  <a:ln w="0"/>
                </a:rPr>
                <a:t> 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>
                  <a:ln w="0"/>
                </a:rPr>
                <a:t>b</a:t>
              </a:r>
              <a:r>
                <a:rPr kumimoji="1" lang="en-US" altLang="zh-CN" b="1" i="1" baseline="-25000" dirty="0">
                  <a:ln w="0"/>
                </a:rPr>
                <a:t>m</a:t>
              </a:r>
              <a:r>
                <a:rPr kumimoji="1" lang="en-US" altLang="zh-CN" b="1" dirty="0">
                  <a:ln w="0"/>
                </a:rPr>
                <a:t> </a:t>
              </a: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304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</p:grpSp>
      <p:sp>
        <p:nvSpPr>
          <p:cNvPr id="1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121" y="3811796"/>
            <a:ext cx="2976655" cy="1921460"/>
          </a:xfrm>
          <a:prstGeom prst="bracketPair">
            <a:avLst>
              <a:gd name="adj" fmla="val 725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51384" y="3717032"/>
            <a:ext cx="41044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…  …  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32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673" y="3883804"/>
            <a:ext cx="3768743" cy="1921460"/>
          </a:xfrm>
          <a:prstGeom prst="bracketPair">
            <a:avLst>
              <a:gd name="adj" fmla="val 725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519936" y="3717032"/>
            <a:ext cx="41044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…  …  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i="1" kern="0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0" lang="en-US" altLang="zh-CN" sz="32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9048328" y="3933056"/>
            <a:ext cx="0" cy="18002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192344" y="3780329"/>
            <a:ext cx="603050" cy="2390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b</a:t>
            </a:r>
            <a:r>
              <a:rPr lang="en-US" altLang="zh-CN" sz="3200" b="1" baseline="-25000" dirty="0"/>
              <a:t>1</a:t>
            </a:r>
          </a:p>
          <a:p>
            <a:r>
              <a:rPr lang="en-US" altLang="zh-CN" sz="3200" b="1" i="1" dirty="0"/>
              <a:t>b</a:t>
            </a:r>
            <a:r>
              <a:rPr lang="en-US" altLang="zh-CN" sz="3200" b="1" baseline="-25000" dirty="0"/>
              <a:t>2</a:t>
            </a:r>
          </a:p>
          <a:p>
            <a:r>
              <a:rPr lang="en-US" altLang="zh-CN" sz="3200" b="1" dirty="0"/>
              <a:t>⁝</a:t>
            </a:r>
          </a:p>
          <a:p>
            <a:r>
              <a:rPr lang="en-US" altLang="zh-CN" sz="3200" b="1" i="1" dirty="0"/>
              <a:t>b</a:t>
            </a:r>
            <a:r>
              <a:rPr lang="en-US" altLang="zh-CN" sz="3200" b="1" i="1" baseline="-25000" dirty="0"/>
              <a:t>m</a:t>
            </a:r>
            <a:endParaRPr lang="en-US" altLang="zh-CN" sz="3200" b="1" baseline="-25000" dirty="0"/>
          </a:p>
          <a:p>
            <a:endParaRPr lang="zh-CN" altLang="en-US" sz="3200" b="1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5" grpId="0"/>
      <p:bldP spid="16" grpId="0" animBg="1"/>
      <p:bldP spid="17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79577" y="3501008"/>
            <a:ext cx="6984776" cy="86409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45274" y="97201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对线性方程组进行消元</a:t>
            </a:r>
            <a:endParaRPr lang="en-US" altLang="zh-CN" sz="3200" dirty="0"/>
          </a:p>
        </p:txBody>
      </p:sp>
      <p:sp>
        <p:nvSpPr>
          <p:cNvPr id="10" name="矩形 9"/>
          <p:cNvSpPr/>
          <p:nvPr/>
        </p:nvSpPr>
        <p:spPr>
          <a:xfrm>
            <a:off x="1439483" y="1628800"/>
            <a:ext cx="71047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arenBoth"/>
            </a:pPr>
            <a:r>
              <a:rPr lang="zh-CN" altLang="en-US" sz="3200" dirty="0">
                <a:latin typeface="+mn-ea"/>
                <a:cs typeface="Times New Roman" pitchFamily="18" charset="0"/>
              </a:rPr>
              <a:t>交换两行</a:t>
            </a:r>
            <a:r>
              <a:rPr lang="en-US" altLang="zh-CN" sz="3200" dirty="0">
                <a:latin typeface="+mn-ea"/>
                <a:cs typeface="Times New Roman" pitchFamily="18" charset="0"/>
              </a:rPr>
              <a:t>;</a:t>
            </a:r>
            <a:endParaRPr lang="zh-CN" altLang="en-US" sz="3200" dirty="0">
              <a:latin typeface="+mn-ea"/>
              <a:cs typeface="Times New Roman" pitchFamily="18" charset="0"/>
            </a:endParaRPr>
          </a:p>
          <a:p>
            <a:pPr marL="742950" indent="-742950" algn="just">
              <a:buAutoNum type="arabicParenBoth"/>
            </a:pPr>
            <a:r>
              <a:rPr lang="zh-CN" altLang="en-US" sz="3200" dirty="0">
                <a:latin typeface="+mn-ea"/>
                <a:cs typeface="Times New Roman" pitchFamily="18" charset="0"/>
              </a:rPr>
              <a:t>把某一行的倍数加到另一行上</a:t>
            </a:r>
            <a:r>
              <a:rPr lang="en-US" altLang="zh-CN" sz="3200" dirty="0">
                <a:latin typeface="+mn-ea"/>
                <a:cs typeface="Times New Roman" pitchFamily="18" charset="0"/>
              </a:rPr>
              <a:t>;</a:t>
            </a:r>
          </a:p>
          <a:p>
            <a:pPr algn="just"/>
            <a:r>
              <a:rPr lang="en-US" altLang="zh-CN" sz="3200" dirty="0">
                <a:latin typeface="+mn-ea"/>
                <a:cs typeface="Times New Roman" pitchFamily="18" charset="0"/>
              </a:rPr>
              <a:t>(3) </a:t>
            </a:r>
            <a:r>
              <a:rPr lang="zh-CN" altLang="en-US" sz="3200" dirty="0">
                <a:latin typeface="+mn-ea"/>
                <a:cs typeface="Times New Roman" pitchFamily="18" charset="0"/>
              </a:rPr>
              <a:t>  某一行乘以一个非零常数。</a:t>
            </a:r>
            <a:endParaRPr lang="en-US" altLang="zh-CN" sz="3200" dirty="0">
              <a:latin typeface="+mn-ea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5740" y="972016"/>
            <a:ext cx="5262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即</a:t>
            </a:r>
            <a:r>
              <a:rPr lang="zh-CN" altLang="en-US" sz="3200" b="1" dirty="0">
                <a:solidFill>
                  <a:srgbClr val="C00000"/>
                </a:solidFill>
              </a:rPr>
              <a:t>对增广矩阵作初等行变换</a:t>
            </a:r>
            <a:r>
              <a:rPr lang="en-US" altLang="zh-CN" sz="3200" b="1" dirty="0">
                <a:solidFill>
                  <a:srgbClr val="C00000"/>
                </a:solidFill>
              </a:rPr>
              <a:t>: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5" y="3645025"/>
            <a:ext cx="6647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对例</a:t>
            </a:r>
            <a:r>
              <a:rPr lang="en-US" altLang="zh-CN" sz="3200" dirty="0"/>
              <a:t>5</a:t>
            </a:r>
            <a:r>
              <a:rPr lang="zh-CN" altLang="en-US" sz="3200" dirty="0"/>
              <a:t>的求解过程用增广矩阵来表达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770117" y="364502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例  </a:t>
            </a:r>
            <a:r>
              <a:rPr lang="en-US" altLang="zh-CN" sz="3200" b="1" dirty="0">
                <a:solidFill>
                  <a:srgbClr val="0000FF"/>
                </a:solidFill>
              </a:rPr>
              <a:t>7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11" grpId="0"/>
      <p:bldP spid="9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箭头连接符 24"/>
          <p:cNvCxnSpPr/>
          <p:nvPr/>
        </p:nvCxnSpPr>
        <p:spPr>
          <a:xfrm>
            <a:off x="4136666" y="285293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8174992" y="2852936"/>
            <a:ext cx="1650306" cy="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136666" y="450912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4903" y="2237657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解：</a:t>
            </a:r>
          </a:p>
        </p:txBody>
      </p:sp>
      <p:sp>
        <p:nvSpPr>
          <p:cNvPr id="58" name="右箭头 57"/>
          <p:cNvSpPr/>
          <p:nvPr/>
        </p:nvSpPr>
        <p:spPr>
          <a:xfrm>
            <a:off x="5807968" y="5877272"/>
            <a:ext cx="76808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2207568" y="5877272"/>
            <a:ext cx="480053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5663952" y="53732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回代</a:t>
            </a:r>
          </a:p>
        </p:txBody>
      </p:sp>
      <p:sp>
        <p:nvSpPr>
          <p:cNvPr id="27" name="矩形 26"/>
          <p:cNvSpPr/>
          <p:nvPr/>
        </p:nvSpPr>
        <p:spPr>
          <a:xfrm>
            <a:off x="839416" y="188640"/>
            <a:ext cx="4320480" cy="187220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>
            <a:off x="2063551" y="476672"/>
            <a:ext cx="431354" cy="136835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495599" y="188640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b="1" i="1" dirty="0"/>
              <a:t>x</a:t>
            </a:r>
            <a:r>
              <a:rPr lang="en-US" altLang="zh-CN" b="1" i="1" dirty="0">
                <a:sym typeface="Symbol"/>
              </a:rPr>
              <a:t> y  z</a:t>
            </a:r>
            <a:r>
              <a:rPr lang="en-US" altLang="zh-CN" b="1" baseline="-25000" dirty="0"/>
              <a:t>  </a:t>
            </a:r>
            <a:r>
              <a:rPr lang="en-US" altLang="zh-CN" b="1" i="1" dirty="0"/>
              <a:t>= </a:t>
            </a:r>
            <a:r>
              <a:rPr lang="en-US" altLang="zh-CN" b="1" dirty="0"/>
              <a:t>3</a:t>
            </a:r>
            <a:endParaRPr lang="zh-CN" altLang="en-US" b="1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2567607" y="83671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i="1" dirty="0">
                <a:sym typeface="Symbol"/>
              </a:rPr>
              <a:t> y</a:t>
            </a:r>
            <a:r>
              <a:rPr lang="en-US" altLang="zh-CN" baseline="-25000" dirty="0"/>
              <a:t>            </a:t>
            </a:r>
            <a:r>
              <a:rPr lang="en-US" altLang="zh-CN" b="1" i="1" dirty="0"/>
              <a:t>= </a:t>
            </a:r>
            <a:r>
              <a:rPr lang="en-US" altLang="zh-CN" b="1" dirty="0"/>
              <a:t>2</a:t>
            </a:r>
            <a:endParaRPr lang="zh-CN" altLang="en-US" b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567607" y="148478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x + y + z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6</a:t>
            </a:r>
            <a:endParaRPr lang="zh-CN" altLang="en-US" b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911423" y="8367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求解</a:t>
            </a:r>
          </a:p>
        </p:txBody>
      </p:sp>
      <p:sp>
        <p:nvSpPr>
          <p:cNvPr id="38" name="双括号 37"/>
          <p:cNvSpPr/>
          <p:nvPr/>
        </p:nvSpPr>
        <p:spPr>
          <a:xfrm>
            <a:off x="1502180" y="2348880"/>
            <a:ext cx="2418462" cy="129614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60402" y="2276872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20442" y="2276872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</a:t>
            </a:r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/>
              <a:t>  1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3272570" y="2420888"/>
            <a:ext cx="0" cy="129614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11198" y="2276872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0</a:t>
            </a:r>
          </a:p>
          <a:p>
            <a:r>
              <a:rPr lang="en-US" altLang="zh-CN" dirty="0"/>
              <a:t>  1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412424" y="2276872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36666" y="227687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r</a:t>
            </a:r>
            <a:r>
              <a:rPr lang="en-US" altLang="zh-CN" b="1" baseline="-25000" dirty="0"/>
              <a:t>1</a:t>
            </a:r>
            <a:r>
              <a:rPr lang="en-US" altLang="zh-CN" b="1" dirty="0">
                <a:sym typeface="Symbol"/>
              </a:rPr>
              <a:t></a:t>
            </a:r>
            <a:r>
              <a:rPr lang="en-US" altLang="zh-CN" b="1" i="1" dirty="0">
                <a:sym typeface="Symbol"/>
              </a:rPr>
              <a:t>r</a:t>
            </a:r>
            <a:r>
              <a:rPr lang="en-US" altLang="zh-CN" b="1" baseline="-25000" dirty="0">
                <a:sym typeface="Symbol"/>
              </a:rPr>
              <a:t>2</a:t>
            </a:r>
            <a:endParaRPr lang="zh-CN" altLang="en-US" b="1" baseline="-25000" dirty="0"/>
          </a:p>
        </p:txBody>
      </p:sp>
      <p:sp>
        <p:nvSpPr>
          <p:cNvPr id="62" name="双括号 61"/>
          <p:cNvSpPr/>
          <p:nvPr/>
        </p:nvSpPr>
        <p:spPr>
          <a:xfrm>
            <a:off x="5432810" y="2276872"/>
            <a:ext cx="2418462" cy="129614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032" y="2204864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051072" y="2204864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</a:t>
            </a:r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/>
              <a:t>  1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203200" y="2348880"/>
            <a:ext cx="0" cy="129614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41828" y="2204864"/>
            <a:ext cx="579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/>
              </a:rPr>
              <a:t>  0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/>
              <a:t>  1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43054" y="2204864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241122" y="21857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r</a:t>
            </a:r>
            <a:r>
              <a:rPr lang="en-US" altLang="zh-CN" b="1" baseline="-25000" dirty="0"/>
              <a:t>2</a:t>
            </a:r>
            <a:r>
              <a:rPr lang="en-US" altLang="zh-CN" b="1" dirty="0">
                <a:sym typeface="Symbol"/>
              </a:rPr>
              <a:t>+(</a:t>
            </a:r>
            <a:r>
              <a:rPr lang="en-US" altLang="zh-CN" dirty="0">
                <a:sym typeface="Symbol"/>
              </a:rPr>
              <a:t>2</a:t>
            </a:r>
            <a:r>
              <a:rPr lang="en-US" altLang="zh-CN" b="1" dirty="0">
                <a:sym typeface="Symbol"/>
              </a:rPr>
              <a:t>)</a:t>
            </a:r>
            <a:r>
              <a:rPr lang="en-US" altLang="zh-CN" b="1" i="1" dirty="0">
                <a:sym typeface="Symbol"/>
              </a:rPr>
              <a:t>r</a:t>
            </a:r>
            <a:r>
              <a:rPr lang="en-US" altLang="zh-CN" b="1" baseline="-25000" dirty="0">
                <a:sym typeface="Symbol"/>
              </a:rPr>
              <a:t>1</a:t>
            </a:r>
            <a:endParaRPr lang="zh-CN" altLang="en-US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8241122" y="285293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r</a:t>
            </a:r>
            <a:r>
              <a:rPr lang="en-US" altLang="zh-CN" b="1" baseline="-25000" dirty="0"/>
              <a:t>3</a:t>
            </a:r>
            <a:r>
              <a:rPr lang="en-US" altLang="zh-CN" b="1" dirty="0">
                <a:sym typeface="Symbol"/>
              </a:rPr>
              <a:t>+(</a:t>
            </a:r>
            <a:r>
              <a:rPr lang="en-US" altLang="zh-CN" dirty="0">
                <a:sym typeface="Symbol"/>
              </a:rPr>
              <a:t>1</a:t>
            </a:r>
            <a:r>
              <a:rPr lang="en-US" altLang="zh-CN" b="1" dirty="0">
                <a:sym typeface="Symbol"/>
              </a:rPr>
              <a:t>)</a:t>
            </a:r>
            <a:r>
              <a:rPr lang="en-US" altLang="zh-CN" b="1" i="1" dirty="0">
                <a:sym typeface="Symbol"/>
              </a:rPr>
              <a:t>r</a:t>
            </a:r>
            <a:r>
              <a:rPr lang="en-US" altLang="zh-CN" b="1" baseline="-25000" dirty="0">
                <a:sym typeface="Symbol"/>
              </a:rPr>
              <a:t>1</a:t>
            </a:r>
            <a:endParaRPr lang="zh-CN" altLang="en-US" b="1" baseline="-25000" dirty="0"/>
          </a:p>
        </p:txBody>
      </p:sp>
      <p:sp>
        <p:nvSpPr>
          <p:cNvPr id="73" name="双括号 72"/>
          <p:cNvSpPr/>
          <p:nvPr/>
        </p:nvSpPr>
        <p:spPr>
          <a:xfrm>
            <a:off x="1487488" y="3933056"/>
            <a:ext cx="2505162" cy="129614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745710" y="3861048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105750" y="3861048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</a:t>
            </a:r>
          </a:p>
          <a:p>
            <a:r>
              <a:rPr lang="en-US" altLang="zh-CN" dirty="0">
                <a:sym typeface="Symbol"/>
              </a:rPr>
              <a:t>  1</a:t>
            </a:r>
            <a:endParaRPr lang="en-US" altLang="zh-CN" dirty="0"/>
          </a:p>
          <a:p>
            <a:r>
              <a:rPr lang="en-US" altLang="zh-CN" dirty="0"/>
              <a:t>  2</a:t>
            </a:r>
            <a:endParaRPr lang="zh-CN" altLang="en-US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3257878" y="4005064"/>
            <a:ext cx="0" cy="129614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96506" y="3861048"/>
            <a:ext cx="579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/>
              </a:rPr>
              <a:t>  0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/>
              <a:t>  1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397732" y="3861048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280682" y="39330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r</a:t>
            </a:r>
            <a:r>
              <a:rPr lang="en-US" altLang="zh-CN" b="1" baseline="-25000" dirty="0"/>
              <a:t>3</a:t>
            </a:r>
            <a:r>
              <a:rPr lang="en-US" altLang="zh-CN" b="1" dirty="0">
                <a:sym typeface="Symbol"/>
              </a:rPr>
              <a:t>+(</a:t>
            </a:r>
            <a:r>
              <a:rPr lang="en-US" altLang="zh-CN" dirty="0">
                <a:sym typeface="Symbol"/>
              </a:rPr>
              <a:t>2</a:t>
            </a:r>
            <a:r>
              <a:rPr lang="en-US" altLang="zh-CN" b="1" dirty="0">
                <a:sym typeface="Symbol"/>
              </a:rPr>
              <a:t>)</a:t>
            </a:r>
            <a:r>
              <a:rPr lang="en-US" altLang="zh-CN" b="1" i="1" dirty="0">
                <a:sym typeface="Symbol"/>
              </a:rPr>
              <a:t>r</a:t>
            </a:r>
            <a:r>
              <a:rPr lang="en-US" altLang="zh-CN" b="1" baseline="-25000" dirty="0">
                <a:sym typeface="Symbol"/>
              </a:rPr>
              <a:t>2</a:t>
            </a:r>
            <a:endParaRPr lang="zh-CN" altLang="en-US" b="1" baseline="-25000" dirty="0"/>
          </a:p>
        </p:txBody>
      </p:sp>
      <p:sp>
        <p:nvSpPr>
          <p:cNvPr id="81" name="双括号 80"/>
          <p:cNvSpPr/>
          <p:nvPr/>
        </p:nvSpPr>
        <p:spPr>
          <a:xfrm>
            <a:off x="6110692" y="3861048"/>
            <a:ext cx="2505162" cy="129614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368914" y="3789040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28954" y="3789040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</a:t>
            </a:r>
          </a:p>
          <a:p>
            <a:r>
              <a:rPr lang="en-US" altLang="zh-CN" dirty="0">
                <a:sym typeface="Symbol"/>
              </a:rPr>
              <a:t>  1</a:t>
            </a:r>
            <a:endParaRPr lang="en-US" altLang="zh-CN" dirty="0"/>
          </a:p>
          <a:p>
            <a:r>
              <a:rPr lang="en-US" altLang="zh-CN" dirty="0"/>
              <a:t>  0</a:t>
            </a:r>
            <a:endParaRPr lang="zh-CN" altLang="en-US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7881082" y="3933056"/>
            <a:ext cx="0" cy="129614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319710" y="3789040"/>
            <a:ext cx="579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/>
              </a:rPr>
              <a:t>  0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/>
              <a:t>  3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020936" y="3789040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9" name="左大括号 98"/>
          <p:cNvSpPr/>
          <p:nvPr/>
        </p:nvSpPr>
        <p:spPr>
          <a:xfrm>
            <a:off x="2855640" y="5445224"/>
            <a:ext cx="360040" cy="1132964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863752" y="566124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y  z</a:t>
            </a:r>
            <a:r>
              <a:rPr lang="en-US" altLang="zh-CN" b="1" baseline="-25000" dirty="0"/>
              <a:t>  </a:t>
            </a:r>
            <a:r>
              <a:rPr lang="en-US" altLang="zh-CN" b="1" i="1" dirty="0"/>
              <a:t>= </a:t>
            </a:r>
            <a:r>
              <a:rPr lang="en-US" altLang="zh-CN" b="1" i="1" dirty="0">
                <a:sym typeface="Symbol"/>
              </a:rPr>
              <a:t> </a:t>
            </a:r>
            <a:r>
              <a:rPr lang="en-US" altLang="zh-CN" b="1" dirty="0"/>
              <a:t>1</a:t>
            </a:r>
            <a:endParaRPr lang="zh-CN" altLang="en-US" b="1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367808" y="609329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z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2</a:t>
            </a:r>
            <a:endParaRPr lang="zh-CN" altLang="en-US" b="1" baseline="-25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215680" y="528204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 </a:t>
            </a:r>
            <a:r>
              <a:rPr lang="en-US" altLang="zh-CN" b="1" i="1" dirty="0">
                <a:sym typeface="Symbol"/>
              </a:rPr>
              <a:t>  y</a:t>
            </a:r>
            <a:r>
              <a:rPr lang="en-US" altLang="zh-CN" baseline="-25000" dirty="0"/>
              <a:t>          </a:t>
            </a:r>
            <a:r>
              <a:rPr lang="en-US" altLang="zh-CN" b="1" i="1" dirty="0"/>
              <a:t>= </a:t>
            </a:r>
            <a:r>
              <a:rPr lang="en-US" altLang="zh-CN" b="1" dirty="0"/>
              <a:t>2</a:t>
            </a:r>
            <a:endParaRPr lang="zh-CN" altLang="en-US" b="1" baseline="-25000" dirty="0"/>
          </a:p>
        </p:txBody>
      </p:sp>
      <p:sp>
        <p:nvSpPr>
          <p:cNvPr id="103" name="左大括号 102"/>
          <p:cNvSpPr/>
          <p:nvPr/>
        </p:nvSpPr>
        <p:spPr>
          <a:xfrm>
            <a:off x="6888088" y="5373216"/>
            <a:ext cx="216024" cy="108012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7104112" y="6040452"/>
            <a:ext cx="9172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ym typeface="Symbol"/>
              </a:rPr>
              <a:t>z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2</a:t>
            </a:r>
            <a:endParaRPr lang="zh-CN" altLang="en-US" b="1" baseline="-25000" dirty="0"/>
          </a:p>
        </p:txBody>
      </p:sp>
      <p:sp>
        <p:nvSpPr>
          <p:cNvPr id="105" name="矩形 104"/>
          <p:cNvSpPr/>
          <p:nvPr/>
        </p:nvSpPr>
        <p:spPr>
          <a:xfrm>
            <a:off x="7104483" y="5633864"/>
            <a:ext cx="936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ym typeface="Symbol"/>
              </a:rPr>
              <a:t>y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1</a:t>
            </a:r>
            <a:endParaRPr lang="zh-CN" altLang="en-US" b="1" baseline="-25000" dirty="0"/>
          </a:p>
        </p:txBody>
      </p:sp>
      <p:sp>
        <p:nvSpPr>
          <p:cNvPr id="106" name="矩形 105"/>
          <p:cNvSpPr/>
          <p:nvPr/>
        </p:nvSpPr>
        <p:spPr>
          <a:xfrm>
            <a:off x="7104112" y="5229200"/>
            <a:ext cx="898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ym typeface="Symbol"/>
              </a:rPr>
              <a:t>x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3</a:t>
            </a:r>
            <a:endParaRPr lang="zh-CN" altLang="en-US" b="1" baseline="-25000" dirty="0"/>
          </a:p>
        </p:txBody>
      </p:sp>
      <p:sp>
        <p:nvSpPr>
          <p:cNvPr id="107" name="矩形 106"/>
          <p:cNvSpPr/>
          <p:nvPr/>
        </p:nvSpPr>
        <p:spPr>
          <a:xfrm>
            <a:off x="5648834" y="2708920"/>
            <a:ext cx="432048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5648834" y="227687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2264458" y="436510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264458" y="4797152"/>
            <a:ext cx="432048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1688394" y="39330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6296906" y="378904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6872970" y="422108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7449034" y="472514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双括号 68"/>
          <p:cNvSpPr/>
          <p:nvPr/>
        </p:nvSpPr>
        <p:spPr>
          <a:xfrm>
            <a:off x="9078138" y="3861048"/>
            <a:ext cx="2505162" cy="129614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36360" y="3789040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696400" y="3789040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</a:t>
            </a:r>
          </a:p>
          <a:p>
            <a:r>
              <a:rPr lang="en-US" altLang="zh-CN" dirty="0">
                <a:sym typeface="Symbol"/>
              </a:rPr>
              <a:t>  1</a:t>
            </a:r>
            <a:endParaRPr lang="en-US" altLang="zh-CN" dirty="0"/>
          </a:p>
          <a:p>
            <a:r>
              <a:rPr lang="en-US" altLang="zh-CN" dirty="0"/>
              <a:t>  0</a:t>
            </a:r>
            <a:endParaRPr lang="zh-CN" altLang="en-US" dirty="0"/>
          </a:p>
        </p:txBody>
      </p:sp>
      <p:cxnSp>
        <p:nvCxnSpPr>
          <p:cNvPr id="87" name="直接连接符 86"/>
          <p:cNvCxnSpPr/>
          <p:nvPr/>
        </p:nvCxnSpPr>
        <p:spPr>
          <a:xfrm>
            <a:off x="10848528" y="3933056"/>
            <a:ext cx="0" cy="129614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287156" y="3789040"/>
            <a:ext cx="579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/>
              </a:rPr>
              <a:t>  0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/>
              <a:t>  1</a:t>
            </a:r>
            <a:endParaRPr lang="zh-CN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988382" y="3789040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9264352" y="378904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9840416" y="422108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0416480" y="472514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8688288" y="4509120"/>
            <a:ext cx="317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264352" y="55892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行阶梯形矩阵</a:t>
            </a:r>
          </a:p>
        </p:txBody>
      </p:sp>
      <p:sp>
        <p:nvSpPr>
          <p:cNvPr id="116" name="任意多边形 115"/>
          <p:cNvSpPr/>
          <p:nvPr/>
        </p:nvSpPr>
        <p:spPr>
          <a:xfrm>
            <a:off x="9144000" y="5300996"/>
            <a:ext cx="2712774" cy="144228"/>
          </a:xfrm>
          <a:custGeom>
            <a:avLst/>
            <a:gdLst>
              <a:gd name="connsiteX0" fmla="*/ 0 w 2712774"/>
              <a:gd name="connsiteY0" fmla="*/ 201170 h 301388"/>
              <a:gd name="connsiteX1" fmla="*/ 157655 w 2712774"/>
              <a:gd name="connsiteY1" fmla="*/ 75045 h 301388"/>
              <a:gd name="connsiteX2" fmla="*/ 204952 w 2712774"/>
              <a:gd name="connsiteY2" fmla="*/ 59280 h 301388"/>
              <a:gd name="connsiteX3" fmla="*/ 252248 w 2712774"/>
              <a:gd name="connsiteY3" fmla="*/ 43514 h 301388"/>
              <a:gd name="connsiteX4" fmla="*/ 346841 w 2712774"/>
              <a:gd name="connsiteY4" fmla="*/ 75045 h 301388"/>
              <a:gd name="connsiteX5" fmla="*/ 441434 w 2712774"/>
              <a:gd name="connsiteY5" fmla="*/ 138107 h 301388"/>
              <a:gd name="connsiteX6" fmla="*/ 472966 w 2712774"/>
              <a:gd name="connsiteY6" fmla="*/ 185404 h 301388"/>
              <a:gd name="connsiteX7" fmla="*/ 756745 w 2712774"/>
              <a:gd name="connsiteY7" fmla="*/ 185404 h 301388"/>
              <a:gd name="connsiteX8" fmla="*/ 804041 w 2712774"/>
              <a:gd name="connsiteY8" fmla="*/ 153873 h 301388"/>
              <a:gd name="connsiteX9" fmla="*/ 898634 w 2712774"/>
              <a:gd name="connsiteY9" fmla="*/ 75045 h 301388"/>
              <a:gd name="connsiteX10" fmla="*/ 1040524 w 2712774"/>
              <a:gd name="connsiteY10" fmla="*/ 11983 h 301388"/>
              <a:gd name="connsiteX11" fmla="*/ 1150883 w 2712774"/>
              <a:gd name="connsiteY11" fmla="*/ 43514 h 301388"/>
              <a:gd name="connsiteX12" fmla="*/ 1213945 w 2712774"/>
              <a:gd name="connsiteY12" fmla="*/ 106576 h 301388"/>
              <a:gd name="connsiteX13" fmla="*/ 1261241 w 2712774"/>
              <a:gd name="connsiteY13" fmla="*/ 138107 h 301388"/>
              <a:gd name="connsiteX14" fmla="*/ 1292772 w 2712774"/>
              <a:gd name="connsiteY14" fmla="*/ 185404 h 301388"/>
              <a:gd name="connsiteX15" fmla="*/ 1434662 w 2712774"/>
              <a:gd name="connsiteY15" fmla="*/ 264232 h 301388"/>
              <a:gd name="connsiteX16" fmla="*/ 1481959 w 2712774"/>
              <a:gd name="connsiteY16" fmla="*/ 295763 h 301388"/>
              <a:gd name="connsiteX17" fmla="*/ 1655379 w 2712774"/>
              <a:gd name="connsiteY17" fmla="*/ 279997 h 301388"/>
              <a:gd name="connsiteX18" fmla="*/ 1749972 w 2712774"/>
              <a:gd name="connsiteY18" fmla="*/ 264232 h 301388"/>
              <a:gd name="connsiteX19" fmla="*/ 1923393 w 2712774"/>
              <a:gd name="connsiteY19" fmla="*/ 122342 h 301388"/>
              <a:gd name="connsiteX20" fmla="*/ 1939159 w 2712774"/>
              <a:gd name="connsiteY20" fmla="*/ 75045 h 301388"/>
              <a:gd name="connsiteX21" fmla="*/ 2017986 w 2712774"/>
              <a:gd name="connsiteY21" fmla="*/ 138107 h 301388"/>
              <a:gd name="connsiteX22" fmla="*/ 2049517 w 2712774"/>
              <a:gd name="connsiteY22" fmla="*/ 185404 h 301388"/>
              <a:gd name="connsiteX23" fmla="*/ 2144110 w 2712774"/>
              <a:gd name="connsiteY23" fmla="*/ 248466 h 301388"/>
              <a:gd name="connsiteX24" fmla="*/ 2191407 w 2712774"/>
              <a:gd name="connsiteY24" fmla="*/ 279997 h 301388"/>
              <a:gd name="connsiteX25" fmla="*/ 2396359 w 2712774"/>
              <a:gd name="connsiteY25" fmla="*/ 248466 h 301388"/>
              <a:gd name="connsiteX26" fmla="*/ 2522483 w 2712774"/>
              <a:gd name="connsiteY26" fmla="*/ 201170 h 301388"/>
              <a:gd name="connsiteX27" fmla="*/ 2569779 w 2712774"/>
              <a:gd name="connsiteY27" fmla="*/ 169638 h 301388"/>
              <a:gd name="connsiteX28" fmla="*/ 2664372 w 2712774"/>
              <a:gd name="connsiteY28" fmla="*/ 122342 h 301388"/>
              <a:gd name="connsiteX29" fmla="*/ 2680138 w 2712774"/>
              <a:gd name="connsiteY29" fmla="*/ 27749 h 301388"/>
              <a:gd name="connsiteX30" fmla="*/ 2664372 w 2712774"/>
              <a:gd name="connsiteY30" fmla="*/ 27749 h 30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712774" h="301388">
                <a:moveTo>
                  <a:pt x="0" y="201170"/>
                </a:moveTo>
                <a:cubicBezTo>
                  <a:pt x="81498" y="78922"/>
                  <a:pt x="27111" y="118559"/>
                  <a:pt x="157655" y="75045"/>
                </a:cubicBezTo>
                <a:lnTo>
                  <a:pt x="204952" y="59280"/>
                </a:lnTo>
                <a:lnTo>
                  <a:pt x="252248" y="43514"/>
                </a:lnTo>
                <a:cubicBezTo>
                  <a:pt x="283779" y="54024"/>
                  <a:pt x="319186" y="56609"/>
                  <a:pt x="346841" y="75045"/>
                </a:cubicBezTo>
                <a:lnTo>
                  <a:pt x="441434" y="138107"/>
                </a:lnTo>
                <a:cubicBezTo>
                  <a:pt x="451945" y="153873"/>
                  <a:pt x="455373" y="178367"/>
                  <a:pt x="472966" y="185404"/>
                </a:cubicBezTo>
                <a:cubicBezTo>
                  <a:pt x="553306" y="217540"/>
                  <a:pt x="679329" y="193146"/>
                  <a:pt x="756745" y="185404"/>
                </a:cubicBezTo>
                <a:cubicBezTo>
                  <a:pt x="772510" y="174894"/>
                  <a:pt x="789485" y="166003"/>
                  <a:pt x="804041" y="153873"/>
                </a:cubicBezTo>
                <a:cubicBezTo>
                  <a:pt x="846469" y="118516"/>
                  <a:pt x="848310" y="97411"/>
                  <a:pt x="898634" y="75045"/>
                </a:cubicBezTo>
                <a:cubicBezTo>
                  <a:pt x="1067487" y="0"/>
                  <a:pt x="933487" y="83342"/>
                  <a:pt x="1040524" y="11983"/>
                </a:cubicBezTo>
                <a:cubicBezTo>
                  <a:pt x="1041067" y="12119"/>
                  <a:pt x="1143346" y="35977"/>
                  <a:pt x="1150883" y="43514"/>
                </a:cubicBezTo>
                <a:cubicBezTo>
                  <a:pt x="1234966" y="127597"/>
                  <a:pt x="1087820" y="64536"/>
                  <a:pt x="1213945" y="106576"/>
                </a:cubicBezTo>
                <a:cubicBezTo>
                  <a:pt x="1229710" y="117086"/>
                  <a:pt x="1247843" y="124709"/>
                  <a:pt x="1261241" y="138107"/>
                </a:cubicBezTo>
                <a:cubicBezTo>
                  <a:pt x="1274639" y="151505"/>
                  <a:pt x="1278512" y="172927"/>
                  <a:pt x="1292772" y="185404"/>
                </a:cubicBezTo>
                <a:cubicBezTo>
                  <a:pt x="1425325" y="301388"/>
                  <a:pt x="1340833" y="217317"/>
                  <a:pt x="1434662" y="264232"/>
                </a:cubicBezTo>
                <a:cubicBezTo>
                  <a:pt x="1451609" y="272706"/>
                  <a:pt x="1466193" y="285253"/>
                  <a:pt x="1481959" y="295763"/>
                </a:cubicBezTo>
                <a:cubicBezTo>
                  <a:pt x="1539766" y="290508"/>
                  <a:pt x="1597732" y="286779"/>
                  <a:pt x="1655379" y="279997"/>
                </a:cubicBezTo>
                <a:cubicBezTo>
                  <a:pt x="1687126" y="276262"/>
                  <a:pt x="1721381" y="278528"/>
                  <a:pt x="1749972" y="264232"/>
                </a:cubicBezTo>
                <a:cubicBezTo>
                  <a:pt x="1821952" y="228242"/>
                  <a:pt x="1869476" y="176259"/>
                  <a:pt x="1923393" y="122342"/>
                </a:cubicBezTo>
                <a:cubicBezTo>
                  <a:pt x="1928648" y="106576"/>
                  <a:pt x="1923729" y="81217"/>
                  <a:pt x="1939159" y="75045"/>
                </a:cubicBezTo>
                <a:cubicBezTo>
                  <a:pt x="2009185" y="47035"/>
                  <a:pt x="2002393" y="106921"/>
                  <a:pt x="2017986" y="138107"/>
                </a:cubicBezTo>
                <a:cubicBezTo>
                  <a:pt x="2026460" y="155055"/>
                  <a:pt x="2035257" y="172927"/>
                  <a:pt x="2049517" y="185404"/>
                </a:cubicBezTo>
                <a:cubicBezTo>
                  <a:pt x="2078036" y="210358"/>
                  <a:pt x="2112579" y="227445"/>
                  <a:pt x="2144110" y="248466"/>
                </a:cubicBezTo>
                <a:lnTo>
                  <a:pt x="2191407" y="279997"/>
                </a:lnTo>
                <a:cubicBezTo>
                  <a:pt x="2241205" y="274464"/>
                  <a:pt x="2338867" y="270026"/>
                  <a:pt x="2396359" y="248466"/>
                </a:cubicBezTo>
                <a:cubicBezTo>
                  <a:pt x="2561233" y="186638"/>
                  <a:pt x="2360623" y="241634"/>
                  <a:pt x="2522483" y="201170"/>
                </a:cubicBezTo>
                <a:cubicBezTo>
                  <a:pt x="2538248" y="190659"/>
                  <a:pt x="2552832" y="178112"/>
                  <a:pt x="2569779" y="169638"/>
                </a:cubicBezTo>
                <a:cubicBezTo>
                  <a:pt x="2700331" y="104361"/>
                  <a:pt x="2528820" y="212711"/>
                  <a:pt x="2664372" y="122342"/>
                </a:cubicBezTo>
                <a:cubicBezTo>
                  <a:pt x="2692717" y="79824"/>
                  <a:pt x="2712774" y="76702"/>
                  <a:pt x="2680138" y="27749"/>
                </a:cubicBezTo>
                <a:cubicBezTo>
                  <a:pt x="2677223" y="23376"/>
                  <a:pt x="2669627" y="27749"/>
                  <a:pt x="2664372" y="27749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1" animBg="1"/>
      <p:bldP spid="63" grpId="0"/>
      <p:bldP spid="38" grpId="0" animBg="1"/>
      <p:bldP spid="39" grpId="0"/>
      <p:bldP spid="40" grpId="0"/>
      <p:bldP spid="50" grpId="0"/>
      <p:bldP spid="60" grpId="0"/>
      <p:bldP spid="61" grpId="0"/>
      <p:bldP spid="62" grpId="0" animBg="1"/>
      <p:bldP spid="64" grpId="0"/>
      <p:bldP spid="65" grpId="0"/>
      <p:bldP spid="67" grpId="0"/>
      <p:bldP spid="68" grpId="0"/>
      <p:bldP spid="70" grpId="0"/>
      <p:bldP spid="71" grpId="0"/>
      <p:bldP spid="73" grpId="0" animBg="1"/>
      <p:bldP spid="74" grpId="0"/>
      <p:bldP spid="75" grpId="0"/>
      <p:bldP spid="77" grpId="0"/>
      <p:bldP spid="78" grpId="0"/>
      <p:bldP spid="80" grpId="0"/>
      <p:bldP spid="81" grpId="1" animBg="1"/>
      <p:bldP spid="82" grpId="1"/>
      <p:bldP spid="83" grpId="1"/>
      <p:bldP spid="85" grpId="1"/>
      <p:bldP spid="86" grpId="1"/>
      <p:bldP spid="99" grpId="0" animBg="1"/>
      <p:bldP spid="100" grpId="0"/>
      <p:bldP spid="101" grpId="0"/>
      <p:bldP spid="102" grpId="0"/>
      <p:bldP spid="103" grpId="0" animBg="1"/>
      <p:bldP spid="104" grpId="0"/>
      <p:bldP spid="105" grpId="0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69" grpId="0" animBg="1"/>
      <p:bldP spid="72" grpId="0"/>
      <p:bldP spid="79" grpId="0"/>
      <p:bldP spid="88" grpId="0"/>
      <p:bldP spid="89" grpId="0"/>
      <p:bldP spid="90" grpId="0" animBg="1"/>
      <p:bldP spid="91" grpId="0" animBg="1"/>
      <p:bldP spid="92" grpId="0" animBg="1"/>
      <p:bldP spid="115" grpId="0"/>
      <p:bldP spid="1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260648"/>
            <a:ext cx="3086133" cy="868346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002060"/>
                </a:solidFill>
              </a:rPr>
              <a:t>1.  </a:t>
            </a:r>
            <a:r>
              <a:rPr lang="zh-CN" altLang="en-US" sz="3200" b="1" dirty="0">
                <a:solidFill>
                  <a:srgbClr val="002060"/>
                </a:solidFill>
              </a:rPr>
              <a:t>定义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5724" y="3913892"/>
            <a:ext cx="974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未知变量</a:t>
            </a:r>
            <a:r>
              <a:rPr lang="en-US" altLang="zh-CN" sz="2800" dirty="0"/>
              <a:t>: 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  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其中 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,  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baseline="-25000" dirty="0"/>
              <a:t> </a:t>
            </a:r>
            <a:r>
              <a:rPr lang="zh-CN" altLang="en-US" sz="2800" dirty="0"/>
              <a:t>是常数</a:t>
            </a:r>
            <a:r>
              <a:rPr lang="en-US" altLang="zh-CN" sz="2800" dirty="0"/>
              <a:t>,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05724" y="4777988"/>
            <a:ext cx="1029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若所有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/>
              <a:t> = 0</a:t>
            </a:r>
            <a:r>
              <a:rPr lang="en-US" altLang="zh-CN" sz="2800" dirty="0"/>
              <a:t>, </a:t>
            </a:r>
            <a:r>
              <a:rPr lang="zh-CN" altLang="en-US" sz="2800" dirty="0"/>
              <a:t>则称为</a:t>
            </a:r>
            <a:r>
              <a:rPr lang="zh-CN" altLang="en-US" sz="2800" dirty="0">
                <a:solidFill>
                  <a:srgbClr val="FF0000"/>
                </a:solidFill>
              </a:rPr>
              <a:t>齐次线性方程组</a:t>
            </a:r>
            <a:r>
              <a:rPr lang="en-US" altLang="zh-CN" sz="2800" dirty="0"/>
              <a:t>, </a:t>
            </a:r>
            <a:r>
              <a:rPr lang="zh-CN" altLang="en-US" sz="2800" dirty="0"/>
              <a:t>否则为</a:t>
            </a:r>
            <a:r>
              <a:rPr lang="zh-CN" altLang="en-US" sz="2800" dirty="0">
                <a:solidFill>
                  <a:srgbClr val="FF0000"/>
                </a:solidFill>
              </a:rPr>
              <a:t>非齐次线性方程组</a:t>
            </a:r>
            <a:r>
              <a:rPr lang="en-US" altLang="zh-CN" sz="2800" dirty="0"/>
              <a:t>.</a:t>
            </a:r>
            <a:endParaRPr lang="zh-CN" alt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57719" y="1086416"/>
            <a:ext cx="3792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一般的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元线性方程组</a:t>
            </a:r>
            <a:endParaRPr lang="zh-CN" altLang="en-US" sz="2800" dirty="0"/>
          </a:p>
        </p:txBody>
      </p:sp>
      <p:sp>
        <p:nvSpPr>
          <p:cNvPr id="10" name="椭圆 9"/>
          <p:cNvSpPr/>
          <p:nvPr/>
        </p:nvSpPr>
        <p:spPr>
          <a:xfrm>
            <a:off x="6418292" y="3913892"/>
            <a:ext cx="768085" cy="57606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066364" y="3337828"/>
            <a:ext cx="1872208" cy="64807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54596" y="29057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系数</a:t>
            </a:r>
          </a:p>
        </p:txBody>
      </p:sp>
      <p:sp>
        <p:nvSpPr>
          <p:cNvPr id="14" name="椭圆 13"/>
          <p:cNvSpPr/>
          <p:nvPr/>
        </p:nvSpPr>
        <p:spPr>
          <a:xfrm>
            <a:off x="7282388" y="3913892"/>
            <a:ext cx="504056" cy="64807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642428" y="4489956"/>
            <a:ext cx="2197988" cy="1916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05724" y="5498068"/>
            <a:ext cx="564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方程组的所有解的集合称为</a:t>
            </a:r>
            <a:r>
              <a:rPr lang="zh-CN" altLang="en-US" sz="2800" dirty="0">
                <a:solidFill>
                  <a:srgbClr val="FF0000"/>
                </a:solidFill>
              </a:rPr>
              <a:t>解集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grpSp>
        <p:nvGrpSpPr>
          <p:cNvPr id="17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2097812" y="1628800"/>
            <a:ext cx="5413376" cy="2062163"/>
            <a:chOff x="1632" y="2170"/>
            <a:chExt cx="3410" cy="1299"/>
          </a:xfrm>
        </p:grpSpPr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3266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11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12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 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i="1" baseline="-25000" dirty="0">
                  <a:ln w="0"/>
                </a:rPr>
                <a:t>n 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i="1" dirty="0">
                  <a:ln w="0"/>
                </a:rPr>
                <a:t> = b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21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22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 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i="1" baseline="-25000" dirty="0">
                  <a:ln w="0"/>
                </a:rPr>
                <a:t>n 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>
                  <a:ln w="0"/>
                </a:rPr>
                <a:t>b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 </a:t>
              </a:r>
              <a:endParaRPr kumimoji="1" lang="en-US" altLang="zh-CN" b="1" i="1" dirty="0">
                <a:ln w="0"/>
              </a:endParaRPr>
            </a:p>
            <a:p>
              <a:r>
                <a:rPr kumimoji="1" lang="en-US" altLang="zh-CN" b="1" i="1" dirty="0">
                  <a:ln w="0"/>
                </a:rPr>
                <a:t> </a:t>
              </a:r>
              <a:r>
                <a:rPr kumimoji="1" lang="en-US" altLang="zh-CN" b="1" dirty="0">
                  <a:ln w="0"/>
                </a:rPr>
                <a:t>…  …  …  …  …  …  …</a:t>
              </a:r>
            </a:p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m</a:t>
              </a:r>
              <a:r>
                <a:rPr kumimoji="1" lang="en-US" altLang="zh-CN" b="1" baseline="-25000" dirty="0">
                  <a:ln w="0"/>
                </a:rPr>
                <a:t>1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m</a:t>
              </a:r>
              <a:r>
                <a:rPr kumimoji="1" lang="en-US" altLang="zh-CN" b="1" baseline="-25000" dirty="0">
                  <a:ln w="0"/>
                </a:rPr>
                <a:t>2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 err="1">
                  <a:ln w="0"/>
                </a:rPr>
                <a:t>a</a:t>
              </a:r>
              <a:r>
                <a:rPr kumimoji="1" lang="en-US" altLang="zh-CN" b="1" i="1" baseline="-25000" dirty="0" err="1">
                  <a:ln w="0"/>
                </a:rPr>
                <a:t>mn</a:t>
              </a:r>
              <a:r>
                <a:rPr kumimoji="1" lang="en-US" altLang="zh-CN" b="1" i="1" baseline="-25000" dirty="0">
                  <a:ln w="0"/>
                </a:rPr>
                <a:t> 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>
                  <a:ln w="0"/>
                </a:rPr>
                <a:t>b</a:t>
              </a:r>
              <a:r>
                <a:rPr kumimoji="1" lang="en-US" altLang="zh-CN" b="1" i="1" baseline="-25000" dirty="0">
                  <a:ln w="0"/>
                </a:rPr>
                <a:t>m</a:t>
              </a:r>
              <a:r>
                <a:rPr kumimoji="1" lang="en-US" altLang="zh-CN" b="1" dirty="0">
                  <a:ln w="0"/>
                </a:rPr>
                <a:t> </a:t>
              </a:r>
            </a:p>
          </p:txBody>
        </p:sp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304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056440" y="42210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常数项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3" grpId="0"/>
      <p:bldP spid="14" grpId="0" animBg="1"/>
      <p:bldP spid="18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67608" y="116632"/>
            <a:ext cx="7200800" cy="20882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标题 3"/>
          <p:cNvSpPr txBox="1">
            <a:spLocks noGrp="1"/>
          </p:cNvSpPr>
          <p:nvPr>
            <p:ph type="title"/>
          </p:nvPr>
        </p:nvSpPr>
        <p:spPr>
          <a:xfrm>
            <a:off x="623392" y="836712"/>
            <a:ext cx="192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latin typeface="+mn-ea"/>
                <a:ea typeface="+mn-ea"/>
              </a:rPr>
              <a:t>   8</a:t>
            </a:r>
            <a:endParaRPr lang="zh-CN" altLang="en-US" sz="32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4439816" y="548680"/>
            <a:ext cx="431354" cy="136835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TextBox 7"/>
          <p:cNvSpPr txBox="1"/>
          <p:nvPr/>
        </p:nvSpPr>
        <p:spPr>
          <a:xfrm>
            <a:off x="6096000" y="323945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ym typeface="Symbol"/>
              </a:rPr>
              <a:t>y  z</a:t>
            </a:r>
            <a:r>
              <a:rPr lang="en-US" altLang="zh-CN" sz="3200" b="1" baseline="-25000" dirty="0"/>
              <a:t>  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3</a:t>
            </a:r>
            <a:endParaRPr lang="zh-CN" altLang="en-US" sz="3200" b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375920" y="90872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x + y</a:t>
            </a:r>
            <a:r>
              <a:rPr lang="en-US" altLang="zh-CN" sz="3200" b="1" i="1" dirty="0">
                <a:sym typeface="Symbol"/>
              </a:rPr>
              <a:t> </a:t>
            </a:r>
            <a:r>
              <a:rPr lang="en-US" altLang="zh-CN" sz="3200" b="1" dirty="0">
                <a:sym typeface="Symbol"/>
              </a:rPr>
              <a:t>2</a:t>
            </a:r>
            <a:r>
              <a:rPr lang="en-US" altLang="zh-CN" sz="3200" b="1" i="1" dirty="0">
                <a:sym typeface="Symbol"/>
              </a:rPr>
              <a:t>z 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1</a:t>
            </a:r>
            <a:endParaRPr lang="zh-CN" altLang="en-US" sz="3200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943872" y="1556792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ym typeface="Symbol"/>
              </a:rPr>
              <a:t> x + </a:t>
            </a:r>
            <a:r>
              <a:rPr lang="en-US" altLang="zh-CN" sz="3200" b="1" dirty="0">
                <a:sym typeface="Symbol"/>
              </a:rPr>
              <a:t>4</a:t>
            </a:r>
            <a:r>
              <a:rPr lang="en-US" altLang="zh-CN" sz="3200" b="1" i="1" dirty="0">
                <a:sym typeface="Symbol"/>
              </a:rPr>
              <a:t>y </a:t>
            </a:r>
            <a:r>
              <a:rPr lang="en-US" altLang="zh-CN" sz="3200" b="1" dirty="0">
                <a:sym typeface="Symbol"/>
              </a:rPr>
              <a:t>3</a:t>
            </a:r>
            <a:r>
              <a:rPr lang="en-US" altLang="zh-CN" sz="3200" b="1" i="1" dirty="0">
                <a:sym typeface="Symbol"/>
              </a:rPr>
              <a:t>z</a:t>
            </a:r>
            <a:r>
              <a:rPr lang="en-US" altLang="zh-CN" sz="3200" i="1" baseline="-250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14</a:t>
            </a:r>
            <a:endParaRPr lang="zh-CN" altLang="en-US" sz="32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87688" y="9087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求解</a:t>
            </a:r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781F5939-FFD4-4272-96E8-EFFDE65F4436}"/>
              </a:ext>
            </a:extLst>
          </p:cNvPr>
          <p:cNvSpPr txBox="1"/>
          <p:nvPr/>
        </p:nvSpPr>
        <p:spPr>
          <a:xfrm>
            <a:off x="911424" y="2204864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13" name="双括号 12"/>
          <p:cNvSpPr/>
          <p:nvPr/>
        </p:nvSpPr>
        <p:spPr>
          <a:xfrm>
            <a:off x="1991544" y="2492896"/>
            <a:ext cx="2418462" cy="129614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63552" y="2420888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0</a:t>
            </a:r>
          </a:p>
          <a:p>
            <a:r>
              <a:rPr lang="en-US" altLang="zh-CN" dirty="0"/>
              <a:t>  1</a:t>
            </a:r>
          </a:p>
          <a:p>
            <a:r>
              <a:rPr lang="en-US" altLang="zh-CN" dirty="0">
                <a:sym typeface="Symbol"/>
              </a:rPr>
              <a:t>1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79470" y="2420888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>
                <a:sym typeface="Symbol"/>
              </a:rPr>
              <a:t>1</a:t>
            </a:r>
            <a:endParaRPr lang="en-US" altLang="zh-CN" dirty="0"/>
          </a:p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761934" y="2492896"/>
            <a:ext cx="0" cy="129614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562" y="2420888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</a:t>
            </a:r>
          </a:p>
          <a:p>
            <a:r>
              <a:rPr lang="en-US" altLang="zh-CN" dirty="0">
                <a:sym typeface="Symbol"/>
              </a:rPr>
              <a:t>2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3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91744" y="2420888"/>
            <a:ext cx="5437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3</a:t>
            </a:r>
          </a:p>
          <a:p>
            <a:r>
              <a:rPr lang="en-US" altLang="zh-CN" dirty="0"/>
              <a:t> 1</a:t>
            </a:r>
          </a:p>
          <a:p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583832" y="306896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8622158" y="3068960"/>
            <a:ext cx="1650306" cy="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3832" y="2492896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r</a:t>
            </a:r>
            <a:r>
              <a:rPr lang="en-US" altLang="zh-CN" b="1" baseline="-25000" dirty="0"/>
              <a:t>1</a:t>
            </a:r>
            <a:r>
              <a:rPr lang="en-US" altLang="zh-CN" b="1" dirty="0">
                <a:sym typeface="Symbol"/>
              </a:rPr>
              <a:t></a:t>
            </a:r>
            <a:r>
              <a:rPr lang="en-US" altLang="zh-CN" b="1" i="1" dirty="0">
                <a:sym typeface="Symbol"/>
              </a:rPr>
              <a:t>r</a:t>
            </a:r>
            <a:r>
              <a:rPr lang="en-US" altLang="zh-CN" b="1" baseline="-25000" dirty="0">
                <a:sym typeface="Symbol"/>
              </a:rPr>
              <a:t>2</a:t>
            </a:r>
            <a:endParaRPr lang="zh-CN" altLang="en-US" b="1" baseline="-25000" dirty="0"/>
          </a:p>
        </p:txBody>
      </p:sp>
      <p:sp>
        <p:nvSpPr>
          <p:cNvPr id="22" name="双括号 21"/>
          <p:cNvSpPr/>
          <p:nvPr/>
        </p:nvSpPr>
        <p:spPr>
          <a:xfrm>
            <a:off x="5879976" y="2492896"/>
            <a:ext cx="2418462" cy="129614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23992" y="2420888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1</a:t>
            </a:r>
          </a:p>
          <a:p>
            <a:r>
              <a:rPr lang="en-US" altLang="zh-CN" dirty="0"/>
              <a:t> 0</a:t>
            </a:r>
          </a:p>
          <a:p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78134" y="2420888"/>
            <a:ext cx="45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>
                <a:sym typeface="Symbol"/>
              </a:rPr>
              <a:t> 1</a:t>
            </a:r>
            <a:endParaRPr lang="en-US" altLang="zh-CN" dirty="0"/>
          </a:p>
          <a:p>
            <a:r>
              <a:rPr lang="en-US" altLang="zh-CN" dirty="0"/>
              <a:t> 4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7650366" y="2492896"/>
            <a:ext cx="0" cy="129614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32104" y="2420888"/>
            <a:ext cx="636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/>
              </a:rPr>
              <a:t>2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3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08168" y="2420888"/>
            <a:ext cx="5437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1</a:t>
            </a:r>
          </a:p>
          <a:p>
            <a:r>
              <a:rPr lang="en-US" altLang="zh-CN" dirty="0"/>
              <a:t> 3</a:t>
            </a:r>
          </a:p>
          <a:p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04312" y="249289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r</a:t>
            </a:r>
            <a:r>
              <a:rPr lang="en-US" altLang="zh-CN" b="1" baseline="-25000" dirty="0"/>
              <a:t>3</a:t>
            </a:r>
            <a:r>
              <a:rPr lang="en-US" altLang="zh-CN" b="1" dirty="0">
                <a:sym typeface="Symbol"/>
              </a:rPr>
              <a:t>+</a:t>
            </a:r>
            <a:r>
              <a:rPr lang="en-US" altLang="zh-CN" b="1" i="1" dirty="0">
                <a:sym typeface="Symbol"/>
              </a:rPr>
              <a:t>r</a:t>
            </a:r>
            <a:r>
              <a:rPr lang="en-US" altLang="zh-CN" b="1" baseline="-25000" dirty="0">
                <a:sym typeface="Symbol"/>
              </a:rPr>
              <a:t>1</a:t>
            </a:r>
            <a:endParaRPr lang="zh-CN" altLang="en-US" b="1" baseline="-25000" dirty="0"/>
          </a:p>
        </p:txBody>
      </p:sp>
      <p:sp>
        <p:nvSpPr>
          <p:cNvPr id="30" name="矩形 29"/>
          <p:cNvSpPr/>
          <p:nvPr/>
        </p:nvSpPr>
        <p:spPr>
          <a:xfrm>
            <a:off x="6096000" y="2924944"/>
            <a:ext cx="432048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096000" y="24928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双括号 44"/>
          <p:cNvSpPr/>
          <p:nvPr/>
        </p:nvSpPr>
        <p:spPr>
          <a:xfrm>
            <a:off x="1949346" y="4005064"/>
            <a:ext cx="2418462" cy="129614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093362" y="3933056"/>
            <a:ext cx="45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1</a:t>
            </a:r>
          </a:p>
          <a:p>
            <a:r>
              <a:rPr lang="en-US" altLang="zh-CN" dirty="0"/>
              <a:t> 0</a:t>
            </a:r>
          </a:p>
          <a:p>
            <a:r>
              <a:rPr lang="en-US" altLang="zh-CN" dirty="0">
                <a:sym typeface="Symbol"/>
              </a:rPr>
              <a:t> 0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647504" y="3933056"/>
            <a:ext cx="45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>
                <a:sym typeface="Symbol"/>
              </a:rPr>
              <a:t> 1</a:t>
            </a:r>
            <a:endParaRPr lang="en-US" altLang="zh-CN" dirty="0"/>
          </a:p>
          <a:p>
            <a:r>
              <a:rPr lang="en-US" altLang="zh-CN" dirty="0"/>
              <a:t> 5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3719736" y="4005064"/>
            <a:ext cx="0" cy="129614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101474" y="3933056"/>
            <a:ext cx="636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/>
              </a:rPr>
              <a:t>2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5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77538" y="3933056"/>
            <a:ext cx="5437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1</a:t>
            </a:r>
          </a:p>
          <a:p>
            <a:r>
              <a:rPr lang="en-US" altLang="zh-CN" dirty="0"/>
              <a:t> 3</a:t>
            </a:r>
          </a:p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711624" y="4797152"/>
            <a:ext cx="43204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165370" y="400506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711624" y="436510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4511824" y="4581128"/>
            <a:ext cx="1584176" cy="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83832" y="400506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r</a:t>
            </a:r>
            <a:r>
              <a:rPr lang="en-US" altLang="zh-CN" b="1" baseline="-25000" dirty="0"/>
              <a:t>3</a:t>
            </a:r>
            <a:r>
              <a:rPr lang="en-US" altLang="zh-CN" b="1" dirty="0">
                <a:sym typeface="Symbol"/>
              </a:rPr>
              <a:t>+(</a:t>
            </a:r>
            <a:r>
              <a:rPr lang="en-US" altLang="zh-CN" dirty="0">
                <a:sym typeface="Symbol"/>
              </a:rPr>
              <a:t>5</a:t>
            </a:r>
            <a:r>
              <a:rPr lang="en-US" altLang="zh-CN" b="1" dirty="0">
                <a:sym typeface="Symbol"/>
              </a:rPr>
              <a:t>)</a:t>
            </a:r>
            <a:r>
              <a:rPr lang="en-US" altLang="zh-CN" b="1" i="1" dirty="0">
                <a:sym typeface="Symbol"/>
              </a:rPr>
              <a:t>r</a:t>
            </a:r>
            <a:r>
              <a:rPr lang="en-US" altLang="zh-CN" b="1" baseline="-25000" dirty="0">
                <a:sym typeface="Symbol"/>
              </a:rPr>
              <a:t>1</a:t>
            </a:r>
            <a:endParaRPr lang="zh-CN" altLang="en-US" b="1" baseline="-25000" dirty="0"/>
          </a:p>
        </p:txBody>
      </p:sp>
      <p:sp>
        <p:nvSpPr>
          <p:cNvPr id="58" name="双括号 57"/>
          <p:cNvSpPr/>
          <p:nvPr/>
        </p:nvSpPr>
        <p:spPr>
          <a:xfrm>
            <a:off x="6240016" y="4005064"/>
            <a:ext cx="2418462" cy="129614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384032" y="3933056"/>
            <a:ext cx="45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1</a:t>
            </a:r>
          </a:p>
          <a:p>
            <a:r>
              <a:rPr lang="en-US" altLang="zh-CN" dirty="0"/>
              <a:t> 0</a:t>
            </a:r>
          </a:p>
          <a:p>
            <a:r>
              <a:rPr lang="en-US" altLang="zh-CN" dirty="0">
                <a:sym typeface="Symbol"/>
              </a:rPr>
              <a:t> 0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938174" y="3933056"/>
            <a:ext cx="45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>
                <a:sym typeface="Symbol"/>
              </a:rPr>
              <a:t> 1</a:t>
            </a:r>
            <a:endParaRPr lang="en-US" altLang="zh-CN" dirty="0"/>
          </a:p>
          <a:p>
            <a:r>
              <a:rPr lang="en-US" altLang="zh-CN" dirty="0"/>
              <a:t> 0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8010406" y="4005064"/>
            <a:ext cx="0" cy="129614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92144" y="3933056"/>
            <a:ext cx="636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/>
              </a:rPr>
              <a:t>2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  0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68208" y="3933056"/>
            <a:ext cx="45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1</a:t>
            </a:r>
          </a:p>
          <a:p>
            <a:r>
              <a:rPr lang="en-US" altLang="zh-CN" dirty="0"/>
              <a:t> 3</a:t>
            </a:r>
          </a:p>
          <a:p>
            <a:r>
              <a:rPr lang="en-US" altLang="zh-CN" dirty="0"/>
              <a:t> 0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6456040" y="400506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002294" y="436510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1">
            <a:extLst>
              <a:ext uri="{FF2B5EF4-FFF2-40B4-BE49-F238E27FC236}">
                <a16:creationId xmlns:a16="http://schemas.microsoft.com/office/drawing/2014/main" id="{5A775B25-4CDA-4BF0-A4EC-393C17C3727F}"/>
              </a:ext>
            </a:extLst>
          </p:cNvPr>
          <p:cNvSpPr txBox="1"/>
          <p:nvPr/>
        </p:nvSpPr>
        <p:spPr>
          <a:xfrm>
            <a:off x="8927637" y="4077072"/>
            <a:ext cx="228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---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首变量</a:t>
            </a:r>
          </a:p>
        </p:txBody>
      </p:sp>
      <p:sp>
        <p:nvSpPr>
          <p:cNvPr id="68" name="文本框 15">
            <a:extLst>
              <a:ext uri="{FF2B5EF4-FFF2-40B4-BE49-F238E27FC236}">
                <a16:creationId xmlns:a16="http://schemas.microsoft.com/office/drawing/2014/main" id="{31E3A1F4-3F1C-487E-A612-6DA480C8424F}"/>
              </a:ext>
            </a:extLst>
          </p:cNvPr>
          <p:cNvSpPr txBox="1"/>
          <p:nvPr/>
        </p:nvSpPr>
        <p:spPr>
          <a:xfrm>
            <a:off x="9263675" y="4581128"/>
            <a:ext cx="230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自由变量</a:t>
            </a:r>
          </a:p>
        </p:txBody>
      </p:sp>
      <p:sp>
        <p:nvSpPr>
          <p:cNvPr id="70" name="左大括号 69"/>
          <p:cNvSpPr/>
          <p:nvPr/>
        </p:nvSpPr>
        <p:spPr>
          <a:xfrm>
            <a:off x="1919536" y="5517232"/>
            <a:ext cx="288032" cy="1116215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207568" y="537321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 + y</a:t>
            </a:r>
            <a:r>
              <a:rPr lang="en-US" altLang="zh-CN" b="1" i="1" dirty="0">
                <a:sym typeface="Symbol"/>
              </a:rPr>
              <a:t> </a:t>
            </a:r>
            <a:r>
              <a:rPr lang="en-US" altLang="zh-CN" b="1" dirty="0">
                <a:sym typeface="Symbol"/>
              </a:rPr>
              <a:t>2</a:t>
            </a:r>
            <a:r>
              <a:rPr lang="en-US" altLang="zh-CN" b="1" i="1" dirty="0">
                <a:sym typeface="Symbol"/>
              </a:rPr>
              <a:t>z  </a:t>
            </a:r>
            <a:r>
              <a:rPr lang="en-US" altLang="zh-CN" b="1" i="1" dirty="0"/>
              <a:t>= </a:t>
            </a:r>
            <a:r>
              <a:rPr lang="en-US" altLang="zh-CN" b="1" dirty="0"/>
              <a:t>1</a:t>
            </a:r>
            <a:endParaRPr lang="zh-CN" altLang="en-US" b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2783632" y="57332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y   z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  </a:t>
            </a:r>
            <a:r>
              <a:rPr lang="en-US" altLang="zh-CN" b="1" i="1" dirty="0"/>
              <a:t>= </a:t>
            </a:r>
            <a:r>
              <a:rPr lang="en-US" altLang="zh-CN" b="1" dirty="0"/>
              <a:t>3</a:t>
            </a:r>
            <a:endParaRPr lang="zh-CN" altLang="en-US" b="1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3503712" y="616530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ym typeface="Symbol"/>
              </a:rPr>
              <a:t>0 </a:t>
            </a:r>
            <a:r>
              <a:rPr lang="en-US" altLang="zh-CN" b="1" i="1" dirty="0"/>
              <a:t>= </a:t>
            </a:r>
            <a:r>
              <a:rPr lang="en-US" altLang="zh-CN" b="1" dirty="0"/>
              <a:t>0</a:t>
            </a:r>
            <a:endParaRPr lang="zh-CN" altLang="en-US" b="1" baseline="-25000" dirty="0"/>
          </a:p>
        </p:txBody>
      </p:sp>
      <p:sp>
        <p:nvSpPr>
          <p:cNvPr id="76" name="右箭头 75"/>
          <p:cNvSpPr/>
          <p:nvPr/>
        </p:nvSpPr>
        <p:spPr>
          <a:xfrm>
            <a:off x="983432" y="5877272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右箭头 76"/>
          <p:cNvSpPr/>
          <p:nvPr/>
        </p:nvSpPr>
        <p:spPr>
          <a:xfrm>
            <a:off x="4655840" y="5805264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左大括号 77"/>
          <p:cNvSpPr/>
          <p:nvPr/>
        </p:nvSpPr>
        <p:spPr>
          <a:xfrm>
            <a:off x="5519936" y="5589240"/>
            <a:ext cx="288032" cy="864096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807968" y="544522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 + y</a:t>
            </a:r>
            <a:r>
              <a:rPr lang="en-US" altLang="zh-CN" b="1" i="1" dirty="0">
                <a:sym typeface="Symbol"/>
              </a:rPr>
              <a:t> </a:t>
            </a:r>
            <a:r>
              <a:rPr lang="en-US" altLang="zh-CN" b="1" i="1" dirty="0"/>
              <a:t>= </a:t>
            </a:r>
            <a:r>
              <a:rPr lang="en-US" altLang="zh-CN" b="1" dirty="0"/>
              <a:t>1+</a:t>
            </a:r>
            <a:r>
              <a:rPr lang="en-US" altLang="zh-CN" b="1" dirty="0">
                <a:sym typeface="Symbol"/>
              </a:rPr>
              <a:t>2</a:t>
            </a:r>
            <a:r>
              <a:rPr lang="en-US" altLang="zh-CN" b="1" i="1" dirty="0">
                <a:sym typeface="Symbol"/>
              </a:rPr>
              <a:t>z</a:t>
            </a:r>
            <a:endParaRPr lang="zh-CN" altLang="en-US" b="1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6312024" y="593011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y</a:t>
            </a:r>
            <a:r>
              <a:rPr lang="en-US" altLang="zh-CN" baseline="-25000" dirty="0"/>
              <a:t>  </a:t>
            </a:r>
            <a:r>
              <a:rPr lang="en-US" altLang="zh-CN" b="1" i="1" dirty="0"/>
              <a:t>= </a:t>
            </a:r>
            <a:r>
              <a:rPr lang="en-US" altLang="zh-CN" b="1" dirty="0"/>
              <a:t>3+</a:t>
            </a:r>
            <a:r>
              <a:rPr lang="en-US" altLang="zh-CN" b="1" i="1" dirty="0">
                <a:sym typeface="Symbol"/>
              </a:rPr>
              <a:t>z</a:t>
            </a:r>
            <a:r>
              <a:rPr lang="en-US" altLang="zh-CN" i="1" baseline="-25000" dirty="0"/>
              <a:t> </a:t>
            </a:r>
            <a:endParaRPr lang="zh-CN" altLang="en-US" b="1" baseline="-25000" dirty="0"/>
          </a:p>
        </p:txBody>
      </p:sp>
      <p:sp>
        <p:nvSpPr>
          <p:cNvPr id="82" name="矩形 81"/>
          <p:cNvSpPr/>
          <p:nvPr/>
        </p:nvSpPr>
        <p:spPr>
          <a:xfrm>
            <a:off x="7896200" y="5445224"/>
            <a:ext cx="144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令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2800" i="1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dirty="0">
                <a:cs typeface="Times New Roman" pitchFamily="18" charset="0"/>
              </a:rPr>
              <a:t>，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右箭头 82"/>
          <p:cNvSpPr/>
          <p:nvPr/>
        </p:nvSpPr>
        <p:spPr>
          <a:xfrm>
            <a:off x="8040216" y="5949280"/>
            <a:ext cx="136815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左大括号 83"/>
          <p:cNvSpPr/>
          <p:nvPr/>
        </p:nvSpPr>
        <p:spPr>
          <a:xfrm>
            <a:off x="9480376" y="5373216"/>
            <a:ext cx="288032" cy="108012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9840416" y="55892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y</a:t>
            </a:r>
            <a:r>
              <a:rPr lang="en-US" altLang="zh-CN" baseline="-25000" dirty="0"/>
              <a:t>  </a:t>
            </a:r>
            <a:r>
              <a:rPr lang="en-US" altLang="zh-CN" b="1" i="1" dirty="0"/>
              <a:t>= </a:t>
            </a:r>
            <a:r>
              <a:rPr lang="en-US" altLang="zh-CN" b="1" dirty="0"/>
              <a:t>3+</a:t>
            </a:r>
            <a:r>
              <a:rPr lang="en-US" altLang="zh-CN" b="1" i="1" dirty="0">
                <a:sym typeface="Symbol"/>
              </a:rPr>
              <a:t>t</a:t>
            </a:r>
            <a:r>
              <a:rPr lang="en-US" altLang="zh-CN" i="1" baseline="-25000" dirty="0"/>
              <a:t> </a:t>
            </a:r>
            <a:endParaRPr lang="zh-CN" altLang="en-US" b="1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9840416" y="600212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z</a:t>
            </a:r>
            <a:r>
              <a:rPr lang="en-US" altLang="zh-CN" baseline="-25000" dirty="0"/>
              <a:t>  </a:t>
            </a:r>
            <a:r>
              <a:rPr lang="en-US" altLang="zh-CN" b="1" i="1" dirty="0"/>
              <a:t>= </a:t>
            </a:r>
            <a:r>
              <a:rPr lang="en-US" altLang="zh-CN" b="1" i="1" dirty="0">
                <a:sym typeface="Symbol"/>
              </a:rPr>
              <a:t>t</a:t>
            </a:r>
            <a:r>
              <a:rPr lang="en-US" altLang="zh-CN" i="1" baseline="-25000" dirty="0"/>
              <a:t> </a:t>
            </a:r>
            <a:endParaRPr lang="zh-CN" altLang="en-US" b="1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9840416" y="513802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x</a:t>
            </a:r>
            <a:r>
              <a:rPr lang="en-US" altLang="zh-CN" baseline="-25000" dirty="0"/>
              <a:t>  </a:t>
            </a:r>
            <a:r>
              <a:rPr lang="en-US" altLang="zh-CN" b="1" i="1" dirty="0"/>
              <a:t>= </a:t>
            </a:r>
            <a:r>
              <a:rPr lang="en-US" altLang="zh-CN" b="1" dirty="0">
                <a:sym typeface="Symbol"/>
              </a:rPr>
              <a:t>2</a:t>
            </a:r>
            <a:r>
              <a:rPr lang="en-US" altLang="zh-CN" b="1" i="1" dirty="0"/>
              <a:t>+ </a:t>
            </a:r>
            <a:r>
              <a:rPr lang="en-US" altLang="zh-CN" b="1" i="1" dirty="0">
                <a:sym typeface="Symbol"/>
              </a:rPr>
              <a:t>t</a:t>
            </a:r>
            <a:r>
              <a:rPr lang="en-US" altLang="zh-CN" i="1" baseline="-25000" dirty="0"/>
              <a:t> </a:t>
            </a:r>
            <a:endParaRPr lang="zh-CN" altLang="en-US" b="1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11113747" y="5589240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/>
              <a:t>, </a:t>
            </a:r>
            <a:r>
              <a:rPr lang="en-US" altLang="zh-CN" b="1" i="1" dirty="0" err="1"/>
              <a:t>t</a:t>
            </a:r>
            <a:r>
              <a:rPr lang="en-US" altLang="zh-CN" b="1" dirty="0" err="1">
                <a:sym typeface="Symbol"/>
              </a:rPr>
              <a:t></a:t>
            </a:r>
            <a:r>
              <a:rPr lang="en-US" altLang="zh-CN" b="1" i="1" dirty="0" err="1"/>
              <a:t>R</a:t>
            </a:r>
            <a:endParaRPr lang="zh-CN" alt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  <p:bldP spid="17" grpId="0"/>
      <p:bldP spid="18" grpId="0"/>
      <p:bldP spid="21" grpId="0"/>
      <p:bldP spid="22" grpId="0" animBg="1"/>
      <p:bldP spid="23" grpId="0"/>
      <p:bldP spid="24" grpId="0"/>
      <p:bldP spid="26" grpId="0"/>
      <p:bldP spid="27" grpId="0"/>
      <p:bldP spid="29" grpId="0"/>
      <p:bldP spid="30" grpId="0" animBg="1"/>
      <p:bldP spid="31" grpId="0" animBg="1"/>
      <p:bldP spid="45" grpId="0" animBg="1"/>
      <p:bldP spid="46" grpId="0"/>
      <p:bldP spid="47" grpId="0"/>
      <p:bldP spid="49" grpId="0"/>
      <p:bldP spid="50" grpId="0"/>
      <p:bldP spid="51" grpId="0" animBg="1"/>
      <p:bldP spid="52" grpId="0" animBg="1"/>
      <p:bldP spid="53" grpId="0" animBg="1"/>
      <p:bldP spid="56" grpId="0"/>
      <p:bldP spid="58" grpId="0" animBg="1"/>
      <p:bldP spid="59" grpId="0"/>
      <p:bldP spid="60" grpId="0"/>
      <p:bldP spid="62" grpId="0"/>
      <p:bldP spid="63" grpId="0"/>
      <p:bldP spid="65" grpId="0" animBg="1"/>
      <p:bldP spid="66" grpId="0" animBg="1"/>
      <p:bldP spid="67" grpId="0"/>
      <p:bldP spid="68" grpId="0"/>
      <p:bldP spid="70" grpId="0" animBg="1"/>
      <p:bldP spid="72" grpId="0"/>
      <p:bldP spid="73" grpId="0"/>
      <p:bldP spid="75" grpId="0"/>
      <p:bldP spid="76" grpId="0" animBg="1"/>
      <p:bldP spid="77" grpId="0" animBg="1"/>
      <p:bldP spid="78" grpId="0" animBg="1"/>
      <p:bldP spid="79" grpId="0"/>
      <p:bldP spid="80" grpId="0"/>
      <p:bldP spid="82" grpId="0"/>
      <p:bldP spid="83" grpId="0" animBg="1"/>
      <p:bldP spid="84" grpId="0" animBg="1"/>
      <p:bldP spid="85" grpId="0"/>
      <p:bldP spid="86" grpId="0"/>
      <p:bldP spid="87" grpId="0"/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91544" y="1556792"/>
            <a:ext cx="667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解为  </a:t>
            </a:r>
            <a:r>
              <a:rPr lang="fr-FR" altLang="zh-CN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altLang="zh-CN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fr-FR" altLang="zh-CN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altLang="zh-CN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fr-FR" altLang="zh-CN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altLang="zh-CN" sz="36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fr-FR" altLang="zh-CN" sz="3600" dirty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fr-FR" altLang="zh-CN" sz="3600" i="1" dirty="0">
                <a:latin typeface="Times New Roman" pitchFamily="18" charset="0"/>
                <a:cs typeface="Times New Roman" pitchFamily="18" charset="0"/>
              </a:rPr>
              <a:t>t-</a:t>
            </a:r>
            <a:r>
              <a:rPr lang="fr-FR" altLang="zh-CN" sz="3600" dirty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fr-FR" altLang="zh-CN" sz="3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altLang="zh-CN" sz="3600" dirty="0">
                <a:latin typeface="Times New Roman" pitchFamily="18" charset="0"/>
                <a:cs typeface="Times New Roman" pitchFamily="18" charset="0"/>
              </a:rPr>
              <a:t>+3, </a:t>
            </a:r>
            <a:r>
              <a:rPr lang="fr-FR" altLang="zh-CN" sz="3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altLang="zh-CN" sz="36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fr-FR" altLang="zh-CN" sz="3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altLang="zh-CN" sz="3600" dirty="0">
                <a:sym typeface="Symbol"/>
              </a:rPr>
              <a:t></a:t>
            </a:r>
            <a:r>
              <a:rPr lang="en-US" altLang="zh-CN" sz="3600" dirty="0">
                <a:ln>
                  <a:solidFill>
                    <a:schemeClr val="tx1"/>
                  </a:solidFill>
                </a:ln>
                <a:noFill/>
                <a:latin typeface="Times New Roman" pitchFamily="18" charset="0"/>
                <a:cs typeface="Times New Roman" pitchFamily="18" charset="0"/>
              </a:rPr>
              <a:t>R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1991544" y="2348879"/>
            <a:ext cx="6644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Times New Roman" pitchFamily="18" charset="0"/>
                <a:cs typeface="Times New Roman" pitchFamily="18" charset="0"/>
              </a:rPr>
              <a:t>或   </a:t>
            </a:r>
            <a:r>
              <a:rPr lang="de-DE" altLang="zh-CN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de-DE" altLang="zh-CN" sz="3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e-DE" altLang="zh-CN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altLang="zh-CN" sz="3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de-DE" altLang="zh-CN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altLang="zh-CN" sz="36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de-DE" altLang="zh-CN" sz="3600" dirty="0">
                <a:latin typeface="Times New Roman" pitchFamily="18" charset="0"/>
                <a:cs typeface="Times New Roman" pitchFamily="18" charset="0"/>
              </a:rPr>
              <a:t>) = (−2, 3, 0) + </a:t>
            </a:r>
            <a:r>
              <a:rPr lang="de-DE" altLang="zh-CN" sz="36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de-DE" altLang="zh-CN" sz="3600" dirty="0">
                <a:latin typeface="Times New Roman" pitchFamily="18" charset="0"/>
                <a:cs typeface="Times New Roman" pitchFamily="18" charset="0"/>
              </a:rPr>
              <a:t>(1, 1, 1)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02120" y="3186842"/>
            <a:ext cx="3465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   </a:t>
            </a:r>
            <a:r>
              <a:rPr lang="zh-CN" altLang="en-US" sz="3600" dirty="0"/>
              <a:t>几何解释：</a:t>
            </a:r>
            <a:endParaRPr lang="zh-CN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87556" y="3933056"/>
            <a:ext cx="7512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-----</a:t>
            </a:r>
            <a:r>
              <a:rPr lang="zh-CN" altLang="en-US" sz="3200" dirty="0"/>
              <a:t>过点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(−2, 3, 0)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且平行于向量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(1, 1, 1).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55773" y="3212975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这三张平面的交集是</a:t>
            </a:r>
            <a:r>
              <a:rPr lang="zh-CN" altLang="en-US" sz="3200" dirty="0"/>
              <a:t>一条直线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22</a:t>
            </a:fld>
            <a:endParaRPr lang="zh-CN" altLang="zh-CN"/>
          </a:p>
        </p:txBody>
      </p:sp>
      <p:sp>
        <p:nvSpPr>
          <p:cNvPr id="5" name="双括号 4"/>
          <p:cNvSpPr/>
          <p:nvPr/>
        </p:nvSpPr>
        <p:spPr>
          <a:xfrm>
            <a:off x="1157258" y="908720"/>
            <a:ext cx="2505162" cy="129614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15480" y="836712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5520" y="836712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</a:t>
            </a:r>
            <a:r>
              <a:rPr lang="en-US" altLang="zh-CN" dirty="0"/>
              <a:t>1</a:t>
            </a:r>
          </a:p>
          <a:p>
            <a:r>
              <a:rPr lang="en-US" altLang="zh-CN" dirty="0">
                <a:sym typeface="Symbol"/>
              </a:rPr>
              <a:t>  1</a:t>
            </a:r>
            <a:endParaRPr lang="en-US" altLang="zh-CN" dirty="0"/>
          </a:p>
          <a:p>
            <a:r>
              <a:rPr lang="en-US" altLang="zh-CN" dirty="0"/>
              <a:t>  0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927648" y="980728"/>
            <a:ext cx="0" cy="129614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6276" y="836712"/>
            <a:ext cx="579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/>
              </a:rPr>
              <a:t>  0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/>
              <a:t>  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67502" y="836712"/>
            <a:ext cx="5613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343472" y="83671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919536" y="126876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495600" y="177281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双括号 13"/>
          <p:cNvSpPr/>
          <p:nvPr/>
        </p:nvSpPr>
        <p:spPr>
          <a:xfrm>
            <a:off x="4871864" y="908720"/>
            <a:ext cx="2418462" cy="129614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15880" y="836712"/>
            <a:ext cx="45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1</a:t>
            </a:r>
          </a:p>
          <a:p>
            <a:r>
              <a:rPr lang="en-US" altLang="zh-CN" dirty="0"/>
              <a:t> 0</a:t>
            </a:r>
          </a:p>
          <a:p>
            <a:r>
              <a:rPr lang="en-US" altLang="zh-CN" dirty="0">
                <a:sym typeface="Symbol"/>
              </a:rPr>
              <a:t> 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70022" y="836712"/>
            <a:ext cx="45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>
                <a:sym typeface="Symbol"/>
              </a:rPr>
              <a:t> 1</a:t>
            </a:r>
            <a:endParaRPr lang="en-US" altLang="zh-CN" dirty="0"/>
          </a:p>
          <a:p>
            <a:r>
              <a:rPr lang="en-US" altLang="zh-CN" dirty="0"/>
              <a:t> 0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6642254" y="908720"/>
            <a:ext cx="0" cy="129614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23992" y="836712"/>
            <a:ext cx="636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/>
              </a:rPr>
              <a:t>2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  0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00056" y="836712"/>
            <a:ext cx="45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1</a:t>
            </a:r>
          </a:p>
          <a:p>
            <a:r>
              <a:rPr lang="en-US" altLang="zh-CN" dirty="0"/>
              <a:t> 3</a:t>
            </a:r>
          </a:p>
          <a:p>
            <a:r>
              <a:rPr lang="en-US" altLang="zh-CN" dirty="0"/>
              <a:t> 0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5087888" y="90872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34142" y="126876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双括号 21"/>
          <p:cNvSpPr/>
          <p:nvPr/>
        </p:nvSpPr>
        <p:spPr>
          <a:xfrm>
            <a:off x="8358058" y="908720"/>
            <a:ext cx="2418462" cy="129614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02074" y="836712"/>
            <a:ext cx="45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1</a:t>
            </a:r>
          </a:p>
          <a:p>
            <a:r>
              <a:rPr lang="en-US" altLang="zh-CN" dirty="0"/>
              <a:t> 0</a:t>
            </a:r>
          </a:p>
          <a:p>
            <a:r>
              <a:rPr lang="en-US" altLang="zh-CN" dirty="0">
                <a:sym typeface="Symbol"/>
              </a:rPr>
              <a:t> 0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56216" y="836712"/>
            <a:ext cx="45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/>
              </a:rPr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>
                <a:sym typeface="Symbol"/>
              </a:rPr>
              <a:t> 1</a:t>
            </a:r>
            <a:endParaRPr lang="en-US" altLang="zh-CN" dirty="0"/>
          </a:p>
          <a:p>
            <a:r>
              <a:rPr lang="en-US" altLang="zh-CN" dirty="0"/>
              <a:t> 0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10128448" y="908720"/>
            <a:ext cx="0" cy="129614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10186" y="836712"/>
            <a:ext cx="636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/>
              </a:rPr>
              <a:t>2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1</a:t>
            </a:r>
            <a:endParaRPr lang="en-US" altLang="zh-CN" dirty="0"/>
          </a:p>
          <a:p>
            <a:r>
              <a:rPr lang="en-US" altLang="zh-CN" dirty="0">
                <a:sym typeface="Symbol"/>
              </a:rPr>
              <a:t>  0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86250" y="836712"/>
            <a:ext cx="453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1</a:t>
            </a:r>
          </a:p>
          <a:p>
            <a:r>
              <a:rPr lang="en-US" altLang="zh-CN" dirty="0"/>
              <a:t> 3</a:t>
            </a:r>
          </a:p>
          <a:p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8574082" y="90872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120336" y="126876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128448" y="177281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83432" y="2708920"/>
            <a:ext cx="6288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消元后的行阶梯形只有以上三种情况：</a:t>
            </a:r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                </a:t>
            </a:r>
            <a:r>
              <a:rPr lang="zh-CN" altLang="en-US" dirty="0"/>
              <a:t>唯一解、无穷解、无解。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/>
      <p:bldP spid="26" grpId="0"/>
      <p:bldP spid="27" grpId="0"/>
      <p:bldP spid="28" grpId="0" animBg="1"/>
      <p:bldP spid="29" grpId="0" animBg="1"/>
      <p:bldP spid="30" grpId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27648" y="4077072"/>
            <a:ext cx="5504619" cy="930974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高斯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约当消元法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159563" y="1628801"/>
            <a:ext cx="7627573" cy="1037977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§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+mj-cs"/>
              </a:rPr>
              <a:t>1.2 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行阶梯形矩阵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075368" y="3173532"/>
            <a:ext cx="6720747" cy="930974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None/>
              <a:tabLst/>
              <a:defRPr/>
            </a:pPr>
            <a:r>
              <a:rPr lang="zh-CN" altLang="en-US" sz="4000" dirty="0">
                <a:latin typeface="Kaiti SC" panose="02010600040101010101" pitchFamily="2" charset="-122"/>
                <a:ea typeface="Kaiti SC" panose="02010600040101010101" pitchFamily="2" charset="-122"/>
              </a:rPr>
              <a:t>线性程组解的情况分析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3616" y="266918"/>
            <a:ext cx="3758208" cy="78581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2060"/>
                </a:solidFill>
              </a:rPr>
              <a:t>1. </a:t>
            </a:r>
            <a:r>
              <a:rPr lang="zh-CN" altLang="en-US" sz="3600" b="1" dirty="0">
                <a:solidFill>
                  <a:srgbClr val="002060"/>
                </a:solidFill>
              </a:rPr>
              <a:t>行阶梯形矩阵</a:t>
            </a:r>
            <a:r>
              <a:rPr lang="en-US" altLang="zh-CN" sz="3600" b="1" dirty="0">
                <a:solidFill>
                  <a:srgbClr val="002060"/>
                </a:solidFill>
              </a:rPr>
              <a:t>: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392" y="1825660"/>
            <a:ext cx="8256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/>
              <a:t> • </a:t>
            </a:r>
            <a:r>
              <a:rPr lang="zh-CN" altLang="en-US" sz="2800" dirty="0"/>
              <a:t>每一个非零行的第一个非零元 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称为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首元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/>
              <a:t>都是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509" y="3169696"/>
            <a:ext cx="9011643" cy="306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695400" y="1177588"/>
            <a:ext cx="91690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• </a:t>
            </a:r>
            <a:r>
              <a:rPr lang="zh-CN" altLang="en-US" sz="2800" dirty="0">
                <a:solidFill>
                  <a:prstClr val="black"/>
                </a:solidFill>
              </a:rPr>
              <a:t>元素全为</a:t>
            </a:r>
            <a:r>
              <a:rPr lang="en-US" altLang="zh-CN" sz="2800" dirty="0">
                <a:solidFill>
                  <a:prstClr val="black"/>
                </a:solidFill>
              </a:rPr>
              <a:t>0</a:t>
            </a:r>
            <a:r>
              <a:rPr lang="zh-CN" altLang="en-US" sz="2800" dirty="0">
                <a:solidFill>
                  <a:prstClr val="black"/>
                </a:solidFill>
              </a:rPr>
              <a:t>的行</a:t>
            </a:r>
            <a:r>
              <a:rPr lang="en-US" altLang="zh-CN" sz="2800" dirty="0">
                <a:solidFill>
                  <a:prstClr val="black"/>
                </a:solidFill>
                <a:latin typeface="+mn-ea"/>
              </a:rPr>
              <a:t>(</a:t>
            </a:r>
            <a:r>
              <a:rPr lang="zh-CN" altLang="en-US" sz="2800" dirty="0">
                <a:solidFill>
                  <a:prstClr val="black"/>
                </a:solidFill>
                <a:latin typeface="+mn-ea"/>
              </a:rPr>
              <a:t>称为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零行</a:t>
            </a:r>
            <a:r>
              <a:rPr lang="en-US" altLang="zh-CN" sz="2800" dirty="0">
                <a:solidFill>
                  <a:prstClr val="black"/>
                </a:solidFill>
                <a:latin typeface="+mn-ea"/>
              </a:rPr>
              <a:t>)</a:t>
            </a:r>
            <a:r>
              <a:rPr lang="zh-CN" altLang="en-US" sz="2800" dirty="0">
                <a:solidFill>
                  <a:prstClr val="black"/>
                </a:solidFill>
              </a:rPr>
              <a:t>在非零行的下方</a:t>
            </a:r>
            <a:r>
              <a:rPr lang="en-US" altLang="zh-CN" sz="2800" dirty="0">
                <a:solidFill>
                  <a:prstClr val="black"/>
                </a:solidFill>
                <a:latin typeface="+mn-ea"/>
              </a:rPr>
              <a:t>(</a:t>
            </a:r>
            <a:r>
              <a:rPr lang="zh-CN" altLang="en-US" sz="2800" dirty="0">
                <a:solidFill>
                  <a:prstClr val="black"/>
                </a:solidFill>
                <a:latin typeface="+mn-ea"/>
              </a:rPr>
              <a:t>若有零行</a:t>
            </a:r>
            <a:r>
              <a:rPr lang="en-US" altLang="zh-CN" sz="2800" dirty="0">
                <a:solidFill>
                  <a:prstClr val="black"/>
                </a:solidFill>
                <a:latin typeface="+mn-ea"/>
              </a:rPr>
              <a:t>).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400" y="2473732"/>
            <a:ext cx="11934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• </a:t>
            </a:r>
            <a:r>
              <a:rPr lang="zh-CN" altLang="en-US" sz="2800" dirty="0">
                <a:solidFill>
                  <a:prstClr val="black"/>
                </a:solidFill>
              </a:rPr>
              <a:t>若第</a:t>
            </a:r>
            <a:r>
              <a:rPr lang="en-US" altLang="zh-CN" sz="2800" dirty="0">
                <a:solidFill>
                  <a:prstClr val="black"/>
                </a:solidFill>
              </a:rPr>
              <a:t>k</a:t>
            </a:r>
            <a:r>
              <a:rPr lang="zh-CN" altLang="en-US" sz="2800" dirty="0">
                <a:solidFill>
                  <a:prstClr val="black"/>
                </a:solidFill>
              </a:rPr>
              <a:t>行非全零行，则第</a:t>
            </a:r>
            <a:r>
              <a:rPr lang="en-US" altLang="zh-CN" sz="2800" dirty="0">
                <a:solidFill>
                  <a:prstClr val="black"/>
                </a:solidFill>
              </a:rPr>
              <a:t>k+1</a:t>
            </a:r>
            <a:r>
              <a:rPr lang="zh-CN" altLang="en-US" sz="2800" dirty="0">
                <a:solidFill>
                  <a:prstClr val="black"/>
                </a:solidFill>
              </a:rPr>
              <a:t>行首元前</a:t>
            </a:r>
            <a:r>
              <a:rPr lang="en-US" altLang="zh-CN" sz="2800" dirty="0">
                <a:solidFill>
                  <a:prstClr val="black"/>
                </a:solidFill>
              </a:rPr>
              <a:t>0</a:t>
            </a:r>
            <a:r>
              <a:rPr lang="zh-CN" altLang="en-US" sz="2800" dirty="0">
                <a:solidFill>
                  <a:prstClr val="black"/>
                </a:solidFill>
              </a:rPr>
              <a:t>的</a:t>
            </a:r>
            <a:r>
              <a:rPr lang="zh-CN" altLang="en-US" dirty="0">
                <a:solidFill>
                  <a:prstClr val="black"/>
                </a:solidFill>
              </a:rPr>
              <a:t>个数多于第</a:t>
            </a:r>
            <a:r>
              <a:rPr lang="en-US" altLang="zh-CN" dirty="0">
                <a:solidFill>
                  <a:prstClr val="black"/>
                </a:solidFill>
              </a:rPr>
              <a:t>k</a:t>
            </a:r>
            <a:r>
              <a:rPr lang="zh-CN" altLang="en-US" dirty="0">
                <a:solidFill>
                  <a:prstClr val="black"/>
                </a:solidFill>
              </a:rPr>
              <a:t>行首元前</a:t>
            </a:r>
            <a:r>
              <a:rPr lang="en-US" altLang="zh-CN" dirty="0">
                <a:solidFill>
                  <a:prstClr val="black"/>
                </a:solidFill>
              </a:rPr>
              <a:t>0</a:t>
            </a:r>
            <a:r>
              <a:rPr lang="zh-CN" altLang="en-US" dirty="0">
                <a:solidFill>
                  <a:prstClr val="black"/>
                </a:solidFill>
              </a:rPr>
              <a:t>的个数</a:t>
            </a:r>
            <a:r>
              <a:rPr lang="en-US" altLang="zh-CN" sz="2800" dirty="0">
                <a:solidFill>
                  <a:prstClr val="black"/>
                </a:solidFill>
              </a:rPr>
              <a:t>. 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9264352" y="3212976"/>
            <a:ext cx="192021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C20DA55-3B94-9B47-BC02-9015ED64BF69}"/>
              </a:ext>
            </a:extLst>
          </p:cNvPr>
          <p:cNvGrpSpPr/>
          <p:nvPr/>
        </p:nvGrpSpPr>
        <p:grpSpPr>
          <a:xfrm>
            <a:off x="2135560" y="3573016"/>
            <a:ext cx="8208912" cy="1656184"/>
            <a:chOff x="2135560" y="3573016"/>
            <a:chExt cx="8208912" cy="165618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AFE669A-547E-694A-AA06-CC45BA5697FB}"/>
                </a:ext>
              </a:extLst>
            </p:cNvPr>
            <p:cNvGrpSpPr/>
            <p:nvPr/>
          </p:nvGrpSpPr>
          <p:grpSpPr>
            <a:xfrm>
              <a:off x="2135560" y="3573016"/>
              <a:ext cx="8208912" cy="1656184"/>
              <a:chOff x="2135560" y="3573016"/>
              <a:chExt cx="8208912" cy="1656184"/>
            </a:xfrm>
          </p:grpSpPr>
          <p:cxnSp>
            <p:nvCxnSpPr>
              <p:cNvPr id="8" name="直线连接符 7">
                <a:extLst>
                  <a:ext uri="{FF2B5EF4-FFF2-40B4-BE49-F238E27FC236}">
                    <a16:creationId xmlns:a16="http://schemas.microsoft.com/office/drawing/2014/main" id="{E95484BB-EAD0-4A48-B3BE-380C5452ECF1}"/>
                  </a:ext>
                </a:extLst>
              </p:cNvPr>
              <p:cNvCxnSpPr/>
              <p:nvPr/>
            </p:nvCxnSpPr>
            <p:spPr>
              <a:xfrm>
                <a:off x="2135560" y="3573016"/>
                <a:ext cx="792088" cy="0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926CC697-F8A8-494E-B6D4-12EEDD4FF260}"/>
                  </a:ext>
                </a:extLst>
              </p:cNvPr>
              <p:cNvCxnSpPr/>
              <p:nvPr/>
            </p:nvCxnSpPr>
            <p:spPr>
              <a:xfrm>
                <a:off x="2927648" y="3573016"/>
                <a:ext cx="0" cy="432048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5A22E236-20F0-EB44-8223-EEBC7CFDE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7648" y="4001442"/>
                <a:ext cx="2376264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4F488312-C69A-0548-B15B-44C10B83349E}"/>
                  </a:ext>
                </a:extLst>
              </p:cNvPr>
              <p:cNvCxnSpPr/>
              <p:nvPr/>
            </p:nvCxnSpPr>
            <p:spPr>
              <a:xfrm>
                <a:off x="5303912" y="4001442"/>
                <a:ext cx="0" cy="432048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712F0E65-0844-C144-A7A1-275285F37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3912" y="4412902"/>
                <a:ext cx="1152128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E56975E2-5C0B-4B48-AB62-0580BB32C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0176" y="4797152"/>
                <a:ext cx="0" cy="432048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EFE2BC7B-5E78-DE41-B138-3691CD1DC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0176" y="5229200"/>
                <a:ext cx="2664296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3A44A914-AF9B-824C-BF7E-820A52BE8A4F}"/>
                </a:ext>
              </a:extLst>
            </p:cNvPr>
            <p:cNvCxnSpPr>
              <a:cxnSpLocks/>
            </p:cNvCxnSpPr>
            <p:nvPr/>
          </p:nvCxnSpPr>
          <p:spPr>
            <a:xfrm>
              <a:off x="6456040" y="4412902"/>
              <a:ext cx="0" cy="38425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D8FD249A-4272-8244-A0F6-963564A6F540}"/>
                </a:ext>
              </a:extLst>
            </p:cNvPr>
            <p:cNvCxnSpPr>
              <a:cxnSpLocks/>
            </p:cNvCxnSpPr>
            <p:nvPr/>
          </p:nvCxnSpPr>
          <p:spPr>
            <a:xfrm>
              <a:off x="6456040" y="4804741"/>
              <a:ext cx="1224136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47595" y="692696"/>
            <a:ext cx="5448605" cy="72008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27448" y="755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例  </a:t>
            </a:r>
            <a:r>
              <a:rPr lang="en-US" altLang="zh-CN" sz="3200" b="1" dirty="0">
                <a:solidFill>
                  <a:srgbClr val="0000FF"/>
                </a:solidFill>
              </a:rPr>
              <a:t>1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7147" y="76470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以下矩阵中哪些是行阶梯形？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27448" y="206084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14" name="双括号 13"/>
          <p:cNvSpPr/>
          <p:nvPr/>
        </p:nvSpPr>
        <p:spPr>
          <a:xfrm>
            <a:off x="1919536" y="1988840"/>
            <a:ext cx="1728192" cy="86409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63552" y="191683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35454" y="191683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39510" y="191683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27954" y="2059687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19" name="双括号 18"/>
          <p:cNvSpPr/>
          <p:nvPr/>
        </p:nvSpPr>
        <p:spPr>
          <a:xfrm>
            <a:off x="5020042" y="1772815"/>
            <a:ext cx="1728192" cy="124213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64058" y="1700808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35960" y="1700808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</a:p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40016" y="1700808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1</a:t>
            </a:r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48128" y="198767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24" name="双括号 23"/>
          <p:cNvSpPr/>
          <p:nvPr/>
        </p:nvSpPr>
        <p:spPr>
          <a:xfrm>
            <a:off x="8040216" y="1700807"/>
            <a:ext cx="1728192" cy="124213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184232" y="1628800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</a:p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756134" y="1628800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</a:p>
          <a:p>
            <a:r>
              <a:rPr lang="en-US" altLang="zh-CN" b="1" dirty="0"/>
              <a:t>2</a:t>
            </a:r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260190" y="1628800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1</a:t>
            </a:r>
          </a:p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27448" y="350100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29" name="双括号 28"/>
          <p:cNvSpPr/>
          <p:nvPr/>
        </p:nvSpPr>
        <p:spPr>
          <a:xfrm>
            <a:off x="1919536" y="3429000"/>
            <a:ext cx="1728192" cy="86409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063552" y="335699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635454" y="335699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139510" y="335699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295800" y="350100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34" name="双括号 33"/>
          <p:cNvSpPr/>
          <p:nvPr/>
        </p:nvSpPr>
        <p:spPr>
          <a:xfrm>
            <a:off x="5087888" y="3429000"/>
            <a:ext cx="1728192" cy="86409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231904" y="335699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03806" y="335699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307862" y="335699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320136" y="350100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39" name="双括号 38"/>
          <p:cNvSpPr/>
          <p:nvPr/>
        </p:nvSpPr>
        <p:spPr>
          <a:xfrm>
            <a:off x="8112224" y="3429000"/>
            <a:ext cx="1728192" cy="86409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256240" y="335699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828142" y="335699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332198" y="335699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</a:t>
            </a:r>
          </a:p>
          <a:p>
            <a:r>
              <a:rPr lang="en-US" altLang="zh-CN" b="1" dirty="0"/>
              <a:t>0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6050" y="210902"/>
            <a:ext cx="3991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增广矩阵的行阶梯形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295467" y="4365104"/>
            <a:ext cx="7104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• </a:t>
            </a:r>
            <a:r>
              <a:rPr lang="zh-CN" altLang="en-US" sz="2800" dirty="0"/>
              <a:t>蓝色阶梯线以下元素全是</a:t>
            </a:r>
            <a:r>
              <a:rPr lang="en-US" altLang="zh-CN" sz="2800" dirty="0"/>
              <a:t>0;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863502"/>
            <a:ext cx="590465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295466" y="5013177"/>
            <a:ext cx="9553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• </a:t>
            </a:r>
            <a:r>
              <a:rPr lang="zh-CN" altLang="en-US" sz="2800" dirty="0"/>
              <a:t>首元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都是</a:t>
            </a:r>
            <a:r>
              <a:rPr lang="en-US" altLang="zh-CN" sz="2800" b="1" dirty="0">
                <a:solidFill>
                  <a:srgbClr val="CC0000"/>
                </a:solidFill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/>
              <a:t>所对应的变量称为</a:t>
            </a:r>
            <a:r>
              <a:rPr lang="zh-CN" altLang="en-US" sz="2800" b="1" dirty="0">
                <a:solidFill>
                  <a:srgbClr val="CC0000"/>
                </a:solidFill>
              </a:rPr>
              <a:t>首变量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正方形盒子框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 </a:t>
            </a:r>
            <a:r>
              <a:rPr lang="zh-CN" altLang="en-US" sz="2800" dirty="0"/>
              <a:t>；   </a:t>
            </a:r>
            <a:endParaRPr lang="en-US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1295467" y="5733256"/>
            <a:ext cx="7042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• </a:t>
            </a:r>
            <a:r>
              <a:rPr lang="zh-CN" altLang="en-US" sz="2800" dirty="0"/>
              <a:t>剩下的变量称为</a:t>
            </a:r>
            <a:r>
              <a:rPr lang="zh-CN" altLang="en-US" sz="2800" b="1" dirty="0">
                <a:solidFill>
                  <a:srgbClr val="CC0000"/>
                </a:solidFill>
              </a:rPr>
              <a:t>自由变量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圆形盒子圈出</a:t>
            </a:r>
            <a:r>
              <a:rPr lang="en-US" altLang="zh-CN" sz="2800" dirty="0">
                <a:latin typeface="+mn-ea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2564904"/>
            <a:ext cx="5928658" cy="324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15413" y="1772816"/>
            <a:ext cx="4704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>
                <a:latin typeface="+mn-ea"/>
              </a:rPr>
              <a:t>(1)  </a:t>
            </a:r>
            <a:r>
              <a:rPr lang="zh-CN" altLang="en-US" sz="3200" dirty="0"/>
              <a:t>无解</a:t>
            </a:r>
            <a:r>
              <a:rPr lang="en-US" altLang="zh-CN" sz="3200" dirty="0">
                <a:latin typeface="+mn-ea"/>
              </a:rPr>
              <a:t>(</a:t>
            </a:r>
            <a:r>
              <a:rPr lang="zh-CN" altLang="en-US" sz="3200" dirty="0">
                <a:latin typeface="+mn-ea"/>
              </a:rPr>
              <a:t>不相容</a:t>
            </a:r>
            <a:r>
              <a:rPr lang="en-US" altLang="zh-CN" sz="3200" dirty="0">
                <a:latin typeface="+mn-ea"/>
              </a:rPr>
              <a:t>)</a:t>
            </a:r>
            <a:r>
              <a:rPr lang="zh-CN" altLang="en-US" sz="3200" dirty="0"/>
              <a:t> 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264352" y="3933057"/>
            <a:ext cx="2496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/>
              <a:t>出现</a:t>
            </a:r>
            <a:r>
              <a:rPr lang="en-US" altLang="zh-CN" sz="3200" dirty="0"/>
              <a:t>0=1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815414" y="755993"/>
            <a:ext cx="9745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增广矩阵的行阶梯形决定了线性方程组的解的情况：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019" y="1412776"/>
            <a:ext cx="592219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69879" y="548681"/>
            <a:ext cx="2784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>
                <a:latin typeface="+mn-ea"/>
              </a:rPr>
              <a:t>(2) </a:t>
            </a:r>
            <a:r>
              <a:rPr lang="zh-CN" altLang="en-US" sz="3200" dirty="0">
                <a:latin typeface="+mn-ea"/>
              </a:rPr>
              <a:t>无穷解</a:t>
            </a:r>
            <a:r>
              <a:rPr lang="zh-CN" altLang="en-US" sz="3200" dirty="0"/>
              <a:t> 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103445" y="5086926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dirty="0"/>
              <a:t>有解，且有自由变量</a:t>
            </a:r>
            <a:r>
              <a:rPr lang="en-US" altLang="zh-CN" sz="3600" dirty="0"/>
              <a:t>. 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87488" y="4797153"/>
            <a:ext cx="6194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600" dirty="0"/>
              <a:t>有解，没有自由变量</a:t>
            </a:r>
            <a:r>
              <a:rPr lang="en-US" altLang="zh-CN" sz="3600" dirty="0"/>
              <a:t>. 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19403" y="54868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>
                <a:latin typeface="+mn-ea"/>
              </a:rPr>
              <a:t>(3)  </a:t>
            </a:r>
            <a:r>
              <a:rPr lang="zh-CN" altLang="en-US" sz="3200" dirty="0">
                <a:latin typeface="+mn-ea"/>
              </a:rPr>
              <a:t>唯一</a:t>
            </a:r>
            <a:r>
              <a:rPr lang="zh-CN" altLang="en-US" sz="3200" dirty="0"/>
              <a:t>解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pic>
        <p:nvPicPr>
          <p:cNvPr id="10" name="图片 9" descr="图片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3712" y="1196752"/>
            <a:ext cx="4472195" cy="34289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11425" y="620689"/>
            <a:ext cx="777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给定一个线性方程组</a:t>
            </a:r>
            <a:r>
              <a:rPr lang="en-US" altLang="zh-CN" sz="3200" dirty="0"/>
              <a:t>, </a:t>
            </a:r>
            <a:r>
              <a:rPr lang="zh-CN" altLang="en-US" sz="3200" dirty="0"/>
              <a:t>我们考虑如下问题：</a:t>
            </a:r>
            <a:endParaRPr lang="en-US" altLang="zh-CN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7435" y="1412777"/>
            <a:ext cx="7898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/>
              <a:t>   </a:t>
            </a:r>
            <a:r>
              <a:rPr lang="zh-CN" altLang="en-US" sz="3200" dirty="0"/>
              <a:t>是否一定有解吗</a:t>
            </a:r>
            <a:r>
              <a:rPr lang="en-US" altLang="zh-CN" sz="3200" dirty="0"/>
              <a:t>? </a:t>
            </a:r>
            <a:r>
              <a:rPr lang="zh-CN" altLang="en-US" sz="3200" dirty="0"/>
              <a:t>若有解</a:t>
            </a:r>
            <a:r>
              <a:rPr lang="en-US" altLang="zh-CN" sz="3200" dirty="0"/>
              <a:t>, </a:t>
            </a:r>
            <a:r>
              <a:rPr lang="zh-CN" altLang="en-US" sz="3200" dirty="0"/>
              <a:t>会有多少解？</a:t>
            </a:r>
            <a:r>
              <a:rPr lang="en-US" altLang="zh-CN" sz="3200" dirty="0"/>
              <a:t>  </a:t>
            </a:r>
            <a:endParaRPr lang="zh-CN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7435" y="2060849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/>
              <a:t>   </a:t>
            </a:r>
            <a:r>
              <a:rPr lang="zh-CN" altLang="en-US" sz="3200" dirty="0"/>
              <a:t>如何求解</a:t>
            </a:r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007435" y="3501009"/>
            <a:ext cx="5592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>
                <a:solidFill>
                  <a:srgbClr val="0000FF"/>
                </a:solidFill>
              </a:rPr>
              <a:t>线性方程组在几何中的解释：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7435" y="2708921"/>
            <a:ext cx="9793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/>
              <a:t>  </a:t>
            </a:r>
            <a:r>
              <a:rPr lang="zh-CN" altLang="en-US" sz="3200" dirty="0"/>
              <a:t> 当解不止一个时，它们会有什么关系？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9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95800" y="291623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行阶梯形</a:t>
            </a:r>
          </a:p>
        </p:txBody>
      </p:sp>
      <p:sp>
        <p:nvSpPr>
          <p:cNvPr id="7" name="箭头: 左右 16">
            <a:extLst>
              <a:ext uri="{FF2B5EF4-FFF2-40B4-BE49-F238E27FC236}">
                <a16:creationId xmlns:a16="http://schemas.microsoft.com/office/drawing/2014/main" id="{7C517CC6-57BA-4279-B504-424F80368DE9}"/>
              </a:ext>
            </a:extLst>
          </p:cNvPr>
          <p:cNvSpPr/>
          <p:nvPr/>
        </p:nvSpPr>
        <p:spPr>
          <a:xfrm>
            <a:off x="4727848" y="4797152"/>
            <a:ext cx="1056117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7713" y="620688"/>
            <a:ext cx="11674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消元成行阶梯形矩阵后，回代的过程也可以用行初等变换实现。</a:t>
            </a:r>
          </a:p>
        </p:txBody>
      </p:sp>
      <p:sp>
        <p:nvSpPr>
          <p:cNvPr id="10" name="矩形 9"/>
          <p:cNvSpPr/>
          <p:nvPr/>
        </p:nvSpPr>
        <p:spPr>
          <a:xfrm>
            <a:off x="768086" y="1556793"/>
            <a:ext cx="42244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华文楷体"/>
              </a:rPr>
              <a:t>如例</a:t>
            </a:r>
            <a:r>
              <a:rPr lang="en-US" altLang="zh-CN" sz="3200" dirty="0">
                <a:solidFill>
                  <a:prstClr val="black"/>
                </a:solidFill>
                <a:latin typeface="华文楷体"/>
              </a:rPr>
              <a:t>8 </a:t>
            </a:r>
            <a:r>
              <a:rPr lang="zh-CN" altLang="en-US" sz="3200" dirty="0">
                <a:solidFill>
                  <a:prstClr val="black"/>
                </a:solidFill>
                <a:latin typeface="华文楷体"/>
              </a:rPr>
              <a:t>中过程中</a:t>
            </a:r>
            <a:endParaRPr lang="zh-CN" altLang="en-US" dirty="0"/>
          </a:p>
        </p:txBody>
      </p:sp>
      <p:sp>
        <p:nvSpPr>
          <p:cNvPr id="12" name="左弧形箭头 11"/>
          <p:cNvSpPr/>
          <p:nvPr/>
        </p:nvSpPr>
        <p:spPr>
          <a:xfrm>
            <a:off x="790973" y="3284984"/>
            <a:ext cx="672075" cy="1872208"/>
          </a:xfrm>
          <a:prstGeom prst="curvedRightArrow">
            <a:avLst>
              <a:gd name="adj1" fmla="val 12489"/>
              <a:gd name="adj2" fmla="val 75022"/>
              <a:gd name="adj3" fmla="val 53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67808" y="501317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行最简形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976320" y="2708920"/>
            <a:ext cx="8160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0296" y="19888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回代</a:t>
            </a:r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7C517CC6-57BA-4279-B504-424F80368DE9}"/>
              </a:ext>
            </a:extLst>
          </p:cNvPr>
          <p:cNvSpPr/>
          <p:nvPr/>
        </p:nvSpPr>
        <p:spPr>
          <a:xfrm>
            <a:off x="4583832" y="2708920"/>
            <a:ext cx="1056117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6023992" y="2132856"/>
            <a:ext cx="288032" cy="1296144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6312024" y="198884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x + y</a:t>
            </a:r>
            <a:r>
              <a:rPr lang="en-US" altLang="zh-CN" sz="3200" b="1" i="1" dirty="0">
                <a:sym typeface="Symbol"/>
              </a:rPr>
              <a:t> </a:t>
            </a:r>
            <a:r>
              <a:rPr lang="en-US" altLang="zh-CN" sz="3200" b="1" dirty="0">
                <a:sym typeface="Symbol"/>
              </a:rPr>
              <a:t>2</a:t>
            </a:r>
            <a:r>
              <a:rPr lang="en-US" altLang="zh-CN" sz="3200" b="1" i="1" dirty="0">
                <a:sym typeface="Symbol"/>
              </a:rPr>
              <a:t>z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1</a:t>
            </a:r>
            <a:endParaRPr lang="zh-CN" altLang="en-US" sz="3200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8088" y="2484185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ym typeface="Symbol"/>
              </a:rPr>
              <a:t>y   z</a:t>
            </a:r>
            <a:r>
              <a:rPr lang="en-US" altLang="zh-CN" sz="3200" i="1" baseline="-25000" dirty="0"/>
              <a:t> </a:t>
            </a:r>
            <a:r>
              <a:rPr lang="en-US" altLang="zh-CN" sz="3200" baseline="-25000" dirty="0"/>
              <a:t> 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3</a:t>
            </a:r>
            <a:endParaRPr lang="zh-CN" altLang="en-US" sz="3200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7680176" y="2988241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ym typeface="Symbol"/>
              </a:rPr>
              <a:t>0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0</a:t>
            </a:r>
            <a:endParaRPr lang="zh-CN" altLang="en-US" sz="3200" b="1" baseline="-25000" dirty="0"/>
          </a:p>
        </p:txBody>
      </p:sp>
      <p:sp>
        <p:nvSpPr>
          <p:cNvPr id="22" name="双括号 21"/>
          <p:cNvSpPr/>
          <p:nvPr/>
        </p:nvSpPr>
        <p:spPr>
          <a:xfrm>
            <a:off x="1631504" y="2276872"/>
            <a:ext cx="2448272" cy="1368152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5520" y="2204864"/>
            <a:ext cx="492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 1</a:t>
            </a:r>
          </a:p>
          <a:p>
            <a:r>
              <a:rPr lang="en-US" altLang="zh-CN" sz="3200" dirty="0">
                <a:solidFill>
                  <a:srgbClr val="0000FF"/>
                </a:solidFill>
              </a:rPr>
              <a:t> 0</a:t>
            </a:r>
          </a:p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 0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29662" y="2204864"/>
            <a:ext cx="492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 1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en-US" altLang="zh-CN" sz="3200" dirty="0">
                <a:solidFill>
                  <a:srgbClr val="0000FF"/>
                </a:solidFill>
              </a:rPr>
              <a:t> 0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401894" y="2276872"/>
            <a:ext cx="0" cy="129614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83632" y="2204864"/>
            <a:ext cx="636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2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1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  0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9696" y="2204864"/>
            <a:ext cx="492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 1</a:t>
            </a:r>
          </a:p>
          <a:p>
            <a:r>
              <a:rPr lang="en-US" altLang="zh-CN" sz="3200" dirty="0">
                <a:solidFill>
                  <a:srgbClr val="0000FF"/>
                </a:solidFill>
              </a:rPr>
              <a:t> 3</a:t>
            </a:r>
          </a:p>
          <a:p>
            <a:r>
              <a:rPr lang="en-US" altLang="zh-CN" sz="3200" dirty="0">
                <a:solidFill>
                  <a:srgbClr val="0000FF"/>
                </a:solidFill>
              </a:rPr>
              <a:t> 0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847528" y="227687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393782" y="2780928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31" name="左大括号 30"/>
          <p:cNvSpPr/>
          <p:nvPr/>
        </p:nvSpPr>
        <p:spPr>
          <a:xfrm>
            <a:off x="9912424" y="2420888"/>
            <a:ext cx="216024" cy="72008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TextBox 31"/>
          <p:cNvSpPr txBox="1"/>
          <p:nvPr/>
        </p:nvSpPr>
        <p:spPr>
          <a:xfrm>
            <a:off x="10128448" y="2132856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x =</a:t>
            </a:r>
            <a:r>
              <a:rPr lang="en-US" altLang="zh-CN" sz="3200" b="1" i="1" dirty="0">
                <a:sym typeface="Symbol"/>
              </a:rPr>
              <a:t> </a:t>
            </a:r>
            <a:r>
              <a:rPr lang="en-US" altLang="zh-CN" sz="3200" b="1" dirty="0">
                <a:sym typeface="Symbol"/>
              </a:rPr>
              <a:t>2+</a:t>
            </a:r>
            <a:r>
              <a:rPr lang="en-US" altLang="zh-CN" sz="3200" b="1" i="1" dirty="0">
                <a:sym typeface="Symbol"/>
              </a:rPr>
              <a:t>z </a:t>
            </a:r>
            <a:endParaRPr lang="zh-CN" altLang="en-US" sz="3200" b="1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128448" y="262820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ym typeface="Symbol"/>
              </a:rPr>
              <a:t>y</a:t>
            </a:r>
            <a:r>
              <a:rPr lang="en-US" altLang="zh-CN" sz="3200" baseline="-25000" dirty="0"/>
              <a:t> 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3+</a:t>
            </a:r>
            <a:r>
              <a:rPr lang="en-US" altLang="zh-CN" sz="3200" b="1" i="1" dirty="0">
                <a:solidFill>
                  <a:srgbClr val="000000"/>
                </a:solidFill>
                <a:sym typeface="Symbol"/>
              </a:rPr>
              <a:t>z</a:t>
            </a:r>
            <a:endParaRPr lang="zh-CN" altLang="en-US" sz="3200" b="1" baseline="-25000" dirty="0"/>
          </a:p>
        </p:txBody>
      </p:sp>
      <p:sp>
        <p:nvSpPr>
          <p:cNvPr id="36" name="双括号 35"/>
          <p:cNvSpPr/>
          <p:nvPr/>
        </p:nvSpPr>
        <p:spPr>
          <a:xfrm>
            <a:off x="1559496" y="4293096"/>
            <a:ext cx="2520280" cy="1368152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03512" y="4221088"/>
            <a:ext cx="492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 1</a:t>
            </a:r>
          </a:p>
          <a:p>
            <a:r>
              <a:rPr lang="en-US" altLang="zh-CN" sz="3200" dirty="0">
                <a:solidFill>
                  <a:srgbClr val="0000FF"/>
                </a:solidFill>
              </a:rPr>
              <a:t> 0</a:t>
            </a:r>
          </a:p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 0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57654" y="4221088"/>
            <a:ext cx="4924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 0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 1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en-US" altLang="zh-CN" sz="3200" dirty="0">
                <a:solidFill>
                  <a:srgbClr val="0000FF"/>
                </a:solidFill>
              </a:rPr>
              <a:t> 0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359696" y="4293096"/>
            <a:ext cx="0" cy="14401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11624" y="4221088"/>
            <a:ext cx="636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1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1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  0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7688" y="4221088"/>
            <a:ext cx="718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</a:t>
            </a:r>
            <a:r>
              <a:rPr lang="en-US" altLang="zh-CN" sz="3200" dirty="0">
                <a:solidFill>
                  <a:srgbClr val="0000FF"/>
                </a:solidFill>
              </a:rPr>
              <a:t>2</a:t>
            </a:r>
          </a:p>
          <a:p>
            <a:r>
              <a:rPr lang="en-US" altLang="zh-CN" sz="3200" dirty="0">
                <a:solidFill>
                  <a:srgbClr val="0000FF"/>
                </a:solidFill>
              </a:rPr>
              <a:t>  3</a:t>
            </a:r>
          </a:p>
          <a:p>
            <a:r>
              <a:rPr lang="en-US" altLang="zh-CN" sz="3200" dirty="0">
                <a:solidFill>
                  <a:srgbClr val="0000FF"/>
                </a:solidFill>
              </a:rPr>
              <a:t>  0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775520" y="42930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321774" y="4797152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50" name="上下箭头 49"/>
          <p:cNvSpPr/>
          <p:nvPr/>
        </p:nvSpPr>
        <p:spPr>
          <a:xfrm>
            <a:off x="9192344" y="3212976"/>
            <a:ext cx="288032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左大括号 50"/>
          <p:cNvSpPr/>
          <p:nvPr/>
        </p:nvSpPr>
        <p:spPr>
          <a:xfrm>
            <a:off x="6960096" y="4221088"/>
            <a:ext cx="288032" cy="1296144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2" name="TextBox 51"/>
          <p:cNvSpPr txBox="1"/>
          <p:nvPr/>
        </p:nvSpPr>
        <p:spPr>
          <a:xfrm>
            <a:off x="7248128" y="4077072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x        </a:t>
            </a:r>
            <a:r>
              <a:rPr lang="en-US" altLang="zh-CN" sz="3200" b="1" i="1" dirty="0">
                <a:sym typeface="Symbol"/>
              </a:rPr>
              <a:t> z </a:t>
            </a:r>
            <a:r>
              <a:rPr lang="en-US" altLang="zh-CN" sz="3200" b="1" i="1" dirty="0"/>
              <a:t>= </a:t>
            </a:r>
            <a:r>
              <a:rPr lang="en-US" altLang="zh-CN" sz="3200" b="1" i="1" dirty="0">
                <a:sym typeface="Symbol"/>
              </a:rPr>
              <a:t></a:t>
            </a:r>
            <a:r>
              <a:rPr lang="en-US" altLang="zh-CN" sz="3200" b="1" dirty="0">
                <a:sym typeface="Symbol"/>
              </a:rPr>
              <a:t>2</a:t>
            </a:r>
            <a:r>
              <a:rPr lang="en-US" altLang="zh-CN" sz="3200" b="1" i="1" dirty="0"/>
              <a:t> </a:t>
            </a:r>
            <a:endParaRPr lang="zh-CN" alt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7896200" y="4572417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ym typeface="Symbol"/>
              </a:rPr>
              <a:t> y  z</a:t>
            </a:r>
            <a:r>
              <a:rPr lang="en-US" altLang="zh-CN" sz="3200" i="1" baseline="-250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3</a:t>
            </a:r>
            <a:endParaRPr lang="zh-CN" alt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8616280" y="5076473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ym typeface="Symbol"/>
              </a:rPr>
              <a:t>0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0</a:t>
            </a:r>
            <a:endParaRPr lang="zh-CN" altLang="en-US" sz="3200" b="1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2" grpId="0" animBg="1"/>
      <p:bldP spid="13" grpId="0"/>
      <p:bldP spid="16" grpId="0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/>
      <p:bldP spid="24" grpId="0"/>
      <p:bldP spid="26" grpId="0"/>
      <p:bldP spid="27" grpId="0"/>
      <p:bldP spid="28" grpId="0" animBg="1"/>
      <p:bldP spid="29" grpId="0" animBg="1"/>
      <p:bldP spid="31" grpId="0" animBg="1"/>
      <p:bldP spid="32" grpId="0"/>
      <p:bldP spid="33" grpId="0"/>
      <p:bldP spid="36" grpId="0" animBg="1"/>
      <p:bldP spid="37" grpId="0"/>
      <p:bldP spid="38" grpId="0"/>
      <p:bldP spid="40" grpId="0"/>
      <p:bldP spid="41" grpId="0"/>
      <p:bldP spid="42" grpId="0" animBg="1"/>
      <p:bldP spid="43" grpId="0" animBg="1"/>
      <p:bldP spid="50" grpId="0" animBg="1"/>
      <p:bldP spid="51" grpId="0" animBg="1"/>
      <p:bldP spid="52" grpId="0"/>
      <p:bldP spid="53" grpId="0"/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531" y="1412777"/>
            <a:ext cx="6024669" cy="32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19403" y="4705980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•  </a:t>
            </a:r>
            <a:r>
              <a:rPr lang="zh-CN" altLang="en-US" sz="2800" dirty="0"/>
              <a:t>首先是行阶梯形矩阵；</a:t>
            </a:r>
            <a:endParaRPr lang="en-US" altLang="zh-CN" sz="2800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1" y="266918"/>
            <a:ext cx="3974232" cy="78581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2060"/>
                </a:solidFill>
              </a:rPr>
              <a:t>2. </a:t>
            </a:r>
            <a:r>
              <a:rPr lang="zh-CN" altLang="en-US" sz="3600" b="1" dirty="0">
                <a:solidFill>
                  <a:srgbClr val="002060"/>
                </a:solidFill>
              </a:rPr>
              <a:t>行最简形矩阵</a:t>
            </a:r>
            <a:r>
              <a:rPr lang="en-US" altLang="zh-CN" sz="3600" b="1" dirty="0">
                <a:solidFill>
                  <a:srgbClr val="002060"/>
                </a:solidFill>
              </a:rPr>
              <a:t>:</a:t>
            </a:r>
            <a:endParaRPr lang="zh-CN" altLang="en-US" sz="3600" b="1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9403" y="5282044"/>
            <a:ext cx="113292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•  </a:t>
            </a:r>
            <a:r>
              <a:rPr lang="zh-CN" altLang="en-US" sz="2800" dirty="0"/>
              <a:t>其次首元所在的</a:t>
            </a:r>
            <a:r>
              <a:rPr lang="zh-CN" altLang="en-US" sz="2800" b="1" dirty="0"/>
              <a:t>列</a:t>
            </a:r>
            <a:r>
              <a:rPr lang="zh-CN" altLang="en-US" sz="2800" dirty="0"/>
              <a:t>除了这个首</a:t>
            </a:r>
            <a:r>
              <a:rPr lang="en-US" altLang="zh-CN" sz="2800" dirty="0"/>
              <a:t>1 </a:t>
            </a:r>
            <a:r>
              <a:rPr lang="zh-CN" altLang="en-US" sz="2800" dirty="0"/>
              <a:t>外其余元素都是</a:t>
            </a:r>
            <a:r>
              <a:rPr lang="en-US" altLang="zh-CN" sz="2800" dirty="0"/>
              <a:t>0.</a:t>
            </a:r>
          </a:p>
        </p:txBody>
      </p:sp>
      <p:sp>
        <p:nvSpPr>
          <p:cNvPr id="9" name="矩形 8"/>
          <p:cNvSpPr/>
          <p:nvPr/>
        </p:nvSpPr>
        <p:spPr>
          <a:xfrm>
            <a:off x="719403" y="5877272"/>
            <a:ext cx="9601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 </a:t>
            </a:r>
            <a:r>
              <a:rPr lang="zh-CN" altLang="en-US" sz="2800" dirty="0"/>
              <a:t>利用行最简形增广矩阵直接就可以写出解</a:t>
            </a:r>
            <a:r>
              <a:rPr lang="en-US" altLang="zh-CN" sz="28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103445" y="5445224"/>
            <a:ext cx="319235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96803" y="764705"/>
            <a:ext cx="283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增广矩阵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33499" y="785795"/>
            <a:ext cx="3269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线性方程组</a:t>
            </a:r>
          </a:p>
        </p:txBody>
      </p:sp>
      <p:sp>
        <p:nvSpPr>
          <p:cNvPr id="6" name="矩形 5"/>
          <p:cNvSpPr/>
          <p:nvPr/>
        </p:nvSpPr>
        <p:spPr>
          <a:xfrm>
            <a:off x="7248128" y="2700210"/>
            <a:ext cx="4751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标准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3200" dirty="0"/>
              <a:t>阶梯形方程组</a:t>
            </a:r>
          </a:p>
        </p:txBody>
      </p:sp>
      <p:sp>
        <p:nvSpPr>
          <p:cNvPr id="7" name="矩形 6"/>
          <p:cNvSpPr/>
          <p:nvPr/>
        </p:nvSpPr>
        <p:spPr>
          <a:xfrm>
            <a:off x="2154243" y="2636913"/>
            <a:ext cx="2586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行阶梯形</a:t>
            </a:r>
          </a:p>
        </p:txBody>
      </p:sp>
      <p:sp>
        <p:nvSpPr>
          <p:cNvPr id="8" name="矩形 7"/>
          <p:cNvSpPr/>
          <p:nvPr/>
        </p:nvSpPr>
        <p:spPr>
          <a:xfrm>
            <a:off x="2250253" y="4644426"/>
            <a:ext cx="2688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行最简形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936" y="4581129"/>
            <a:ext cx="1007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解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130574" y="1052736"/>
            <a:ext cx="1920213" cy="0"/>
          </a:xfrm>
          <a:prstGeom prst="straightConnector1">
            <a:avLst/>
          </a:prstGeom>
          <a:ln w="25400" cmpd="dbl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1904" y="3000372"/>
            <a:ext cx="1905013" cy="1588"/>
          </a:xfrm>
          <a:prstGeom prst="straightConnector1">
            <a:avLst/>
          </a:prstGeom>
          <a:ln w="25400" cmpd="dbl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27915" y="4936608"/>
            <a:ext cx="1905013" cy="1588"/>
          </a:xfrm>
          <a:prstGeom prst="straightConnector1">
            <a:avLst/>
          </a:prstGeom>
          <a:ln w="25400" cmpd="dbl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下箭头 14"/>
          <p:cNvSpPr/>
          <p:nvPr/>
        </p:nvSpPr>
        <p:spPr>
          <a:xfrm>
            <a:off x="8490947" y="1556792"/>
            <a:ext cx="480053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971001" y="17008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初等变换</a:t>
            </a:r>
          </a:p>
        </p:txBody>
      </p:sp>
      <p:sp>
        <p:nvSpPr>
          <p:cNvPr id="17" name="下箭头 16"/>
          <p:cNvSpPr/>
          <p:nvPr/>
        </p:nvSpPr>
        <p:spPr>
          <a:xfrm>
            <a:off x="8586958" y="3501008"/>
            <a:ext cx="480053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067011" y="35730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回代</a:t>
            </a:r>
          </a:p>
        </p:txBody>
      </p:sp>
      <p:sp>
        <p:nvSpPr>
          <p:cNvPr id="19" name="下箭头 18"/>
          <p:cNvSpPr/>
          <p:nvPr/>
        </p:nvSpPr>
        <p:spPr>
          <a:xfrm>
            <a:off x="3690414" y="1556792"/>
            <a:ext cx="480053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98126" y="16288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初等行变换</a:t>
            </a:r>
          </a:p>
        </p:txBody>
      </p:sp>
      <p:sp>
        <p:nvSpPr>
          <p:cNvPr id="21" name="下箭头 20"/>
          <p:cNvSpPr/>
          <p:nvPr/>
        </p:nvSpPr>
        <p:spPr>
          <a:xfrm>
            <a:off x="3690414" y="3501008"/>
            <a:ext cx="480053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02115" y="364502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初等行变换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90147" y="5517233"/>
            <a:ext cx="278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高斯</a:t>
            </a:r>
            <a:r>
              <a:rPr lang="en-US" altLang="zh-CN" sz="3200" dirty="0">
                <a:solidFill>
                  <a:srgbClr val="FF0000"/>
                </a:solidFill>
              </a:rPr>
              <a:t>-</a:t>
            </a:r>
            <a:r>
              <a:rPr lang="zh-CN" altLang="en-US" sz="3200" dirty="0">
                <a:solidFill>
                  <a:srgbClr val="FF0000"/>
                </a:solidFill>
              </a:rPr>
              <a:t>约当消元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002115" y="1340768"/>
            <a:ext cx="0" cy="37444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16200000" flipH="1">
            <a:off x="4161125" y="1878168"/>
            <a:ext cx="3672408" cy="2885640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84033" y="530120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高斯消元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/>
      <p:bldP spid="5" grpId="0"/>
      <p:bldP spid="6" grpId="0"/>
      <p:bldP spid="7" grpId="0"/>
      <p:bldP spid="8" grpId="0"/>
      <p:bldP spid="9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79510" y="476672"/>
            <a:ext cx="9121013" cy="122413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5400" y="817548"/>
            <a:ext cx="3316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例  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       </a:t>
            </a:r>
            <a:r>
              <a:rPr lang="zh-CN" altLang="en-US" sz="2800" dirty="0">
                <a:latin typeface="+mn-ea"/>
              </a:rPr>
              <a:t>求解方程组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392" y="1916832"/>
            <a:ext cx="3552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解</a:t>
            </a:r>
            <a:r>
              <a:rPr lang="en-US" altLang="zh-CN" sz="2800" dirty="0"/>
              <a:t>:  </a:t>
            </a:r>
            <a:r>
              <a:rPr lang="zh-CN" altLang="en-US" sz="2800" dirty="0"/>
              <a:t>增广矩阵为</a:t>
            </a:r>
          </a:p>
        </p:txBody>
      </p:sp>
      <p:sp>
        <p:nvSpPr>
          <p:cNvPr id="11" name="矩形 10"/>
          <p:cNvSpPr/>
          <p:nvPr/>
        </p:nvSpPr>
        <p:spPr>
          <a:xfrm>
            <a:off x="7824193" y="3769876"/>
            <a:ext cx="3168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/>
              <a:t>3</a:t>
            </a:r>
            <a:r>
              <a:rPr lang="en-US" altLang="zh-CN" sz="2800" dirty="0"/>
              <a:t> </a:t>
            </a:r>
            <a:r>
              <a:rPr lang="zh-CN" altLang="en-US" sz="2800" dirty="0"/>
              <a:t>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/>
              <a:t>4</a:t>
            </a:r>
            <a:r>
              <a:rPr lang="zh-CN" altLang="en-US" sz="2800" dirty="0"/>
              <a:t>是自由变量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0096" y="23488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已经行阶梯形了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495600" y="3789040"/>
            <a:ext cx="115212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824192" y="3265820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cs typeface="Times New Roman" pitchFamily="18" charset="0"/>
              </a:rPr>
              <a:t>取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dirty="0"/>
              <a:t> </a:t>
            </a:r>
            <a:r>
              <a:rPr lang="zh-CN" altLang="en-US" sz="2800" dirty="0"/>
              <a:t>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/>
              <a:t>2</a:t>
            </a:r>
            <a:r>
              <a:rPr lang="zh-CN" altLang="en-US" sz="2800" dirty="0"/>
              <a:t>是首变量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423592" y="5229200"/>
            <a:ext cx="115212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大括号 22"/>
          <p:cNvSpPr/>
          <p:nvPr/>
        </p:nvSpPr>
        <p:spPr>
          <a:xfrm>
            <a:off x="3791744" y="4725144"/>
            <a:ext cx="360039" cy="1512168"/>
          </a:xfrm>
          <a:prstGeom prst="leftBrace">
            <a:avLst>
              <a:gd name="adj1" fmla="val 50124"/>
              <a:gd name="adj2" fmla="val 500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/>
          <p:cNvSpPr/>
          <p:nvPr/>
        </p:nvSpPr>
        <p:spPr>
          <a:xfrm>
            <a:off x="4079776" y="692696"/>
            <a:ext cx="288032" cy="864096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6" name="TextBox 25"/>
          <p:cNvSpPr txBox="1"/>
          <p:nvPr/>
        </p:nvSpPr>
        <p:spPr>
          <a:xfrm>
            <a:off x="4367808" y="47667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x</a:t>
            </a:r>
            <a:r>
              <a:rPr lang="en-US" altLang="zh-CN" sz="3200" b="1" baseline="-25000" dirty="0"/>
              <a:t>1</a:t>
            </a:r>
            <a:r>
              <a:rPr lang="en-US" altLang="zh-CN" sz="3200" b="1" i="1" dirty="0"/>
              <a:t> + </a:t>
            </a:r>
            <a:r>
              <a:rPr lang="en-US" altLang="zh-CN" sz="3200" b="1" dirty="0"/>
              <a:t>2</a:t>
            </a:r>
            <a:r>
              <a:rPr lang="en-US" altLang="zh-CN" sz="3200" b="1" i="1" dirty="0"/>
              <a:t>x</a:t>
            </a:r>
            <a:r>
              <a:rPr lang="en-US" altLang="zh-CN" sz="3200" b="1" baseline="-25000" dirty="0"/>
              <a:t>2 </a:t>
            </a:r>
            <a:r>
              <a:rPr lang="en-US" altLang="zh-CN" sz="3200" b="1" i="1" dirty="0"/>
              <a:t>+ </a:t>
            </a:r>
            <a:r>
              <a:rPr lang="en-US" altLang="zh-CN" sz="3200" b="1" dirty="0"/>
              <a:t>3</a:t>
            </a:r>
            <a:r>
              <a:rPr lang="en-US" altLang="zh-CN" sz="3200" b="1" i="1" dirty="0"/>
              <a:t>x</a:t>
            </a:r>
            <a:r>
              <a:rPr lang="en-US" altLang="zh-CN" sz="3200" b="1" baseline="-25000" dirty="0"/>
              <a:t>3 </a:t>
            </a:r>
            <a:r>
              <a:rPr lang="en-US" altLang="zh-CN" sz="3200" b="1" i="1" dirty="0">
                <a:sym typeface="Symbol"/>
              </a:rPr>
              <a:t>+</a:t>
            </a:r>
            <a:r>
              <a:rPr lang="en-US" altLang="zh-CN" sz="3200" b="1" i="1" dirty="0"/>
              <a:t> </a:t>
            </a:r>
            <a:r>
              <a:rPr lang="en-US" altLang="zh-CN" sz="3200" b="1" dirty="0"/>
              <a:t>4</a:t>
            </a:r>
            <a:r>
              <a:rPr lang="en-US" altLang="zh-CN" sz="3200" b="1" i="1" dirty="0"/>
              <a:t>x</a:t>
            </a:r>
            <a:r>
              <a:rPr lang="en-US" altLang="zh-CN" sz="3200" b="1" baseline="-25000" dirty="0"/>
              <a:t>4</a:t>
            </a:r>
            <a:r>
              <a:rPr lang="en-US" altLang="zh-CN" sz="3200" b="1" i="1" dirty="0">
                <a:sym typeface="Symbol"/>
              </a:rPr>
              <a:t>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10</a:t>
            </a:r>
            <a:endParaRPr lang="zh-CN" altLang="en-US" sz="3200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75920" y="98072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/>
              <a:t>x</a:t>
            </a:r>
            <a:r>
              <a:rPr lang="en-US" altLang="zh-CN" sz="3200" b="1" baseline="-25000" dirty="0"/>
              <a:t>2 </a:t>
            </a:r>
            <a:r>
              <a:rPr lang="en-US" altLang="zh-CN" sz="3200" b="1" i="1" dirty="0"/>
              <a:t>+ </a:t>
            </a:r>
            <a:r>
              <a:rPr lang="en-US" altLang="zh-CN" sz="3200" b="1" dirty="0"/>
              <a:t>2</a:t>
            </a:r>
            <a:r>
              <a:rPr lang="en-US" altLang="zh-CN" sz="3200" b="1" i="1" dirty="0"/>
              <a:t>x</a:t>
            </a:r>
            <a:r>
              <a:rPr lang="en-US" altLang="zh-CN" sz="3200" b="1" baseline="-25000" dirty="0"/>
              <a:t>3 </a:t>
            </a:r>
            <a:r>
              <a:rPr lang="en-US" altLang="zh-CN" sz="3200" b="1" i="1" dirty="0">
                <a:sym typeface="Symbol"/>
              </a:rPr>
              <a:t>+</a:t>
            </a:r>
            <a:r>
              <a:rPr lang="en-US" altLang="zh-CN" sz="3200" b="1" i="1" dirty="0"/>
              <a:t> </a:t>
            </a:r>
            <a:r>
              <a:rPr lang="en-US" altLang="zh-CN" sz="3200" b="1" dirty="0"/>
              <a:t>3</a:t>
            </a:r>
            <a:r>
              <a:rPr lang="en-US" altLang="zh-CN" sz="3200" b="1" i="1" dirty="0"/>
              <a:t>x</a:t>
            </a:r>
            <a:r>
              <a:rPr lang="en-US" altLang="zh-CN" sz="3200" b="1" baseline="-25000" dirty="0"/>
              <a:t>4</a:t>
            </a:r>
            <a:r>
              <a:rPr lang="en-US" altLang="zh-CN" sz="3200" b="1" i="1" dirty="0">
                <a:sym typeface="Symbol"/>
              </a:rPr>
              <a:t> </a:t>
            </a:r>
            <a:r>
              <a:rPr lang="en-US" altLang="zh-CN" sz="3200" b="1" i="1" dirty="0"/>
              <a:t>= </a:t>
            </a:r>
            <a:r>
              <a:rPr lang="en-US" altLang="zh-CN" sz="3200" b="1" dirty="0"/>
              <a:t>6</a:t>
            </a:r>
            <a:endParaRPr lang="zh-CN" altLang="en-US" sz="3200" b="1" baseline="-25000" dirty="0"/>
          </a:p>
        </p:txBody>
      </p:sp>
      <p:sp>
        <p:nvSpPr>
          <p:cNvPr id="38" name="双括号 37"/>
          <p:cNvSpPr/>
          <p:nvPr/>
        </p:nvSpPr>
        <p:spPr>
          <a:xfrm>
            <a:off x="3863752" y="3356992"/>
            <a:ext cx="2808312" cy="93610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35760" y="3284984"/>
            <a:ext cx="492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 1</a:t>
            </a:r>
          </a:p>
          <a:p>
            <a:r>
              <a:rPr lang="en-US" altLang="zh-CN" sz="3200" dirty="0">
                <a:solidFill>
                  <a:srgbClr val="0000FF"/>
                </a:solidFill>
              </a:rPr>
              <a:t>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67808" y="3284984"/>
            <a:ext cx="492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 0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 1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6023992" y="3356992"/>
            <a:ext cx="0" cy="86409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27848" y="3284984"/>
            <a:ext cx="648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1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en-US" altLang="zh-CN" sz="3200" dirty="0">
                <a:solidFill>
                  <a:srgbClr val="0000FF"/>
                </a:solidFill>
              </a:rPr>
              <a:t>  2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74437" y="3284984"/>
            <a:ext cx="7184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2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en-US" altLang="zh-CN" sz="3200" dirty="0">
                <a:solidFill>
                  <a:srgbClr val="0000FF"/>
                </a:solidFill>
              </a:rPr>
              <a:t>  6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75920" y="3284984"/>
            <a:ext cx="792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2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en-US" altLang="zh-CN" sz="3200" dirty="0">
                <a:solidFill>
                  <a:srgbClr val="0000FF"/>
                </a:solidFill>
              </a:rPr>
              <a:t>  3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9" name="双括号 48"/>
          <p:cNvSpPr/>
          <p:nvPr/>
        </p:nvSpPr>
        <p:spPr>
          <a:xfrm>
            <a:off x="3863752" y="2132856"/>
            <a:ext cx="2808312" cy="936104"/>
          </a:xfrm>
          <a:prstGeom prst="bracketPair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35760" y="2060848"/>
            <a:ext cx="492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 1</a:t>
            </a:r>
          </a:p>
          <a:p>
            <a:r>
              <a:rPr lang="en-US" altLang="zh-CN" sz="3200" dirty="0">
                <a:solidFill>
                  <a:srgbClr val="0000FF"/>
                </a:solidFill>
              </a:rPr>
              <a:t>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67808" y="2060848"/>
            <a:ext cx="492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 2</a:t>
            </a:r>
            <a:endParaRPr lang="en-US" altLang="zh-CN" sz="3200" dirty="0">
              <a:solidFill>
                <a:srgbClr val="0000FF"/>
              </a:solidFill>
            </a:endParaRPr>
          </a:p>
          <a:p>
            <a:r>
              <a:rPr lang="en-US" altLang="zh-CN" sz="3200" dirty="0">
                <a:solidFill>
                  <a:srgbClr val="0000FF"/>
                </a:solidFill>
                <a:sym typeface="Symbol"/>
              </a:rPr>
              <a:t> 1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5879976" y="2132856"/>
            <a:ext cx="0" cy="86409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71864" y="2060848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3</a:t>
            </a:r>
          </a:p>
          <a:p>
            <a:r>
              <a:rPr lang="en-US" altLang="zh-CN" sz="3200" dirty="0">
                <a:solidFill>
                  <a:srgbClr val="0000FF"/>
                </a:solidFill>
              </a:rPr>
              <a:t>2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30421" y="2060848"/>
            <a:ext cx="697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 10</a:t>
            </a:r>
          </a:p>
          <a:p>
            <a:r>
              <a:rPr lang="en-US" altLang="zh-CN" sz="3200" dirty="0">
                <a:solidFill>
                  <a:srgbClr val="0000FF"/>
                </a:solidFill>
              </a:rPr>
              <a:t>  6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75920" y="2060848"/>
            <a:ext cx="43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</a:rPr>
              <a:t>4</a:t>
            </a:r>
          </a:p>
          <a:p>
            <a:r>
              <a:rPr lang="en-US" altLang="zh-CN" sz="3200" dirty="0">
                <a:solidFill>
                  <a:srgbClr val="0000FF"/>
                </a:solidFill>
              </a:rPr>
              <a:t>3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223792" y="4509120"/>
            <a:ext cx="2274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b="1" baseline="-25000" dirty="0"/>
              <a:t>1</a:t>
            </a:r>
            <a:r>
              <a:rPr lang="en-US" altLang="zh-CN" b="1" i="1" dirty="0">
                <a:cs typeface="Times New Roman" pitchFamily="18" charset="0"/>
              </a:rPr>
              <a:t>= </a:t>
            </a:r>
            <a:r>
              <a:rPr lang="en-US" altLang="zh-CN" b="1" i="1" dirty="0">
                <a:cs typeface="Times New Roman" pitchFamily="18" charset="0"/>
                <a:sym typeface="Symbol"/>
              </a:rPr>
              <a:t></a:t>
            </a:r>
            <a:r>
              <a:rPr lang="en-US" altLang="zh-CN" b="1" dirty="0">
                <a:cs typeface="Times New Roman" pitchFamily="18" charset="0"/>
                <a:sym typeface="Symbol"/>
              </a:rPr>
              <a:t>2 + </a:t>
            </a:r>
            <a:r>
              <a:rPr lang="en-US" altLang="zh-CN" b="1" i="1" dirty="0">
                <a:cs typeface="Times New Roman" pitchFamily="18" charset="0"/>
                <a:sym typeface="Symbol"/>
              </a:rPr>
              <a:t>s</a:t>
            </a:r>
            <a:r>
              <a:rPr lang="en-US" altLang="zh-CN" b="1" dirty="0">
                <a:cs typeface="Times New Roman" pitchFamily="18" charset="0"/>
                <a:sym typeface="Symbol"/>
              </a:rPr>
              <a:t> +2</a:t>
            </a:r>
            <a:r>
              <a:rPr lang="en-US" altLang="zh-CN" b="1" i="1" dirty="0">
                <a:cs typeface="Times New Roman" pitchFamily="18" charset="0"/>
                <a:sym typeface="Symbol"/>
              </a:rPr>
              <a:t>t</a:t>
            </a:r>
            <a:endParaRPr lang="zh-CN" altLang="en-US" i="1" dirty="0"/>
          </a:p>
        </p:txBody>
      </p:sp>
      <p:sp>
        <p:nvSpPr>
          <p:cNvPr id="57" name="矩形 56"/>
          <p:cNvSpPr/>
          <p:nvPr/>
        </p:nvSpPr>
        <p:spPr>
          <a:xfrm>
            <a:off x="4223792" y="5373216"/>
            <a:ext cx="1098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b="1" baseline="-25000" dirty="0"/>
              <a:t>3</a:t>
            </a:r>
            <a:r>
              <a:rPr lang="en-US" altLang="zh-CN" b="1" i="1" dirty="0">
                <a:cs typeface="Times New Roman" pitchFamily="18" charset="0"/>
              </a:rPr>
              <a:t>= </a:t>
            </a:r>
            <a:r>
              <a:rPr lang="en-US" altLang="zh-CN" b="1" dirty="0">
                <a:cs typeface="Times New Roman" pitchFamily="18" charset="0"/>
                <a:sym typeface="Symbol"/>
              </a:rPr>
              <a:t> </a:t>
            </a:r>
            <a:r>
              <a:rPr lang="en-US" altLang="zh-CN" b="1" i="1" dirty="0">
                <a:cs typeface="Times New Roman" pitchFamily="18" charset="0"/>
                <a:sym typeface="Symbol"/>
              </a:rPr>
              <a:t>s</a:t>
            </a:r>
            <a:r>
              <a:rPr lang="en-US" altLang="zh-CN" b="1" dirty="0">
                <a:cs typeface="Times New Roman" pitchFamily="18" charset="0"/>
                <a:sym typeface="Symbol"/>
              </a:rPr>
              <a:t> </a:t>
            </a:r>
            <a:endParaRPr lang="zh-CN" altLang="en-US" i="1" dirty="0"/>
          </a:p>
        </p:txBody>
      </p:sp>
      <p:sp>
        <p:nvSpPr>
          <p:cNvPr id="58" name="矩形 57"/>
          <p:cNvSpPr/>
          <p:nvPr/>
        </p:nvSpPr>
        <p:spPr>
          <a:xfrm>
            <a:off x="4223792" y="5786100"/>
            <a:ext cx="10583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b="1" baseline="-25000" dirty="0"/>
              <a:t>4</a:t>
            </a:r>
            <a:r>
              <a:rPr lang="en-US" altLang="zh-CN" b="1" i="1" dirty="0">
                <a:cs typeface="Times New Roman" pitchFamily="18" charset="0"/>
              </a:rPr>
              <a:t>= </a:t>
            </a:r>
            <a:r>
              <a:rPr lang="en-US" altLang="zh-CN" b="1" dirty="0">
                <a:cs typeface="Times New Roman" pitchFamily="18" charset="0"/>
                <a:sym typeface="Symbol"/>
              </a:rPr>
              <a:t> </a:t>
            </a:r>
            <a:r>
              <a:rPr lang="en-US" altLang="zh-CN" b="1" i="1" dirty="0">
                <a:cs typeface="Times New Roman" pitchFamily="18" charset="0"/>
                <a:sym typeface="Symbol"/>
              </a:rPr>
              <a:t>t</a:t>
            </a:r>
            <a:r>
              <a:rPr lang="en-US" altLang="zh-CN" b="1" dirty="0">
                <a:cs typeface="Times New Roman" pitchFamily="18" charset="0"/>
                <a:sym typeface="Symbol"/>
              </a:rPr>
              <a:t> </a:t>
            </a:r>
            <a:endParaRPr lang="zh-CN" altLang="en-US" i="1" dirty="0"/>
          </a:p>
        </p:txBody>
      </p:sp>
      <p:sp>
        <p:nvSpPr>
          <p:cNvPr id="59" name="矩形 58"/>
          <p:cNvSpPr/>
          <p:nvPr/>
        </p:nvSpPr>
        <p:spPr>
          <a:xfrm>
            <a:off x="4223792" y="4941168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cs typeface="Times New Roman" pitchFamily="18" charset="0"/>
              </a:rPr>
              <a:t>x</a:t>
            </a:r>
            <a:r>
              <a:rPr lang="en-US" altLang="zh-CN" b="1" baseline="-25000" dirty="0"/>
              <a:t>2</a:t>
            </a:r>
            <a:r>
              <a:rPr lang="en-US" altLang="zh-CN" b="1" i="1" dirty="0">
                <a:cs typeface="Times New Roman" pitchFamily="18" charset="0"/>
              </a:rPr>
              <a:t>= </a:t>
            </a:r>
            <a:r>
              <a:rPr lang="en-US" altLang="zh-CN" b="1" dirty="0">
                <a:cs typeface="Times New Roman" pitchFamily="18" charset="0"/>
              </a:rPr>
              <a:t>6</a:t>
            </a:r>
            <a:r>
              <a:rPr lang="en-US" altLang="zh-CN" b="1" dirty="0">
                <a:cs typeface="Times New Roman" pitchFamily="18" charset="0"/>
                <a:sym typeface="Symbol"/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2</a:t>
            </a:r>
            <a:r>
              <a:rPr lang="en-US" altLang="zh-CN" b="1" i="1" dirty="0">
                <a:solidFill>
                  <a:srgbClr val="000000"/>
                </a:solidFill>
                <a:cs typeface="Times New Roman" pitchFamily="18" charset="0"/>
                <a:sym typeface="Symbol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cs typeface="Times New Roman" pitchFamily="18" charset="0"/>
                <a:sym typeface="Symbol"/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Symbol"/>
              </a:rPr>
              <a:t> </a:t>
            </a:r>
            <a:r>
              <a:rPr lang="en-US" altLang="zh-CN" b="1" dirty="0">
                <a:cs typeface="Times New Roman" pitchFamily="18" charset="0"/>
                <a:sym typeface="Symbol"/>
              </a:rPr>
              <a:t>3</a:t>
            </a:r>
            <a:r>
              <a:rPr lang="en-US" altLang="zh-CN" b="1" i="1" dirty="0">
                <a:cs typeface="Times New Roman" pitchFamily="18" charset="0"/>
                <a:sym typeface="Symbol"/>
              </a:rPr>
              <a:t>t</a:t>
            </a:r>
            <a:endParaRPr lang="zh-CN" alt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  <p:bldP spid="20" grpId="0"/>
      <p:bldP spid="23" grpId="0" animBg="1"/>
      <p:bldP spid="38" grpId="0" animBg="1"/>
      <p:bldP spid="39" grpId="0"/>
      <p:bldP spid="40" grpId="0"/>
      <p:bldP spid="42" grpId="0"/>
      <p:bldP spid="43" grpId="0"/>
      <p:bldP spid="46" grpId="0"/>
      <p:bldP spid="49" grpId="0" animBg="1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B5067-EF81-ED4D-BFCA-B416AC7F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34</a:t>
            </a:fld>
            <a:endParaRPr lang="zh-CN" altLang="zh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C3B00-4629-7443-9530-A74E0711DF07}"/>
              </a:ext>
            </a:extLst>
          </p:cNvPr>
          <p:cNvSpPr txBox="1"/>
          <p:nvPr/>
        </p:nvSpPr>
        <p:spPr>
          <a:xfrm>
            <a:off x="2711624" y="1052736"/>
            <a:ext cx="566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</a:t>
            </a:r>
            <a:r>
              <a:rPr lang="en-US" altLang="zh-CN" sz="3200" dirty="0"/>
              <a:t>                                     </a:t>
            </a:r>
            <a:r>
              <a:rPr lang="zh-CN" altLang="en-US" sz="3200" dirty="0"/>
              <a:t>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677EB-86F5-7940-B288-E078267BD260}"/>
              </a:ext>
            </a:extLst>
          </p:cNvPr>
          <p:cNvSpPr txBox="1"/>
          <p:nvPr/>
        </p:nvSpPr>
        <p:spPr>
          <a:xfrm>
            <a:off x="7176120" y="980728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试讨论解的情况</a:t>
            </a:r>
            <a:r>
              <a:rPr lang="en-US" altLang="zh-CN" sz="3200" dirty="0"/>
              <a:t>. 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61B1EC-8867-3E41-B229-D739E151426B}"/>
              </a:ext>
            </a:extLst>
          </p:cNvPr>
          <p:cNvSpPr/>
          <p:nvPr/>
        </p:nvSpPr>
        <p:spPr>
          <a:xfrm>
            <a:off x="767408" y="4581128"/>
            <a:ext cx="8064896" cy="136815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A1D7B5D-70BA-E141-8307-88C558380D7B}"/>
              </a:ext>
            </a:extLst>
          </p:cNvPr>
          <p:cNvSpPr txBox="1"/>
          <p:nvPr/>
        </p:nvSpPr>
        <p:spPr>
          <a:xfrm>
            <a:off x="1007435" y="4725144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齐次线性方程组一定有解，且若方程个数</a:t>
            </a:r>
            <a:endParaRPr lang="en-US" altLang="zh-CN" sz="3200" dirty="0"/>
          </a:p>
          <a:p>
            <a:r>
              <a:rPr lang="zh-CN" altLang="en-US" sz="3200" dirty="0"/>
              <a:t>少于未知量个数，则必有无穷解。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E19F8D85-3BFD-8641-AC0B-7E4B80EB7601}"/>
              </a:ext>
            </a:extLst>
          </p:cNvPr>
          <p:cNvSpPr/>
          <p:nvPr/>
        </p:nvSpPr>
        <p:spPr>
          <a:xfrm>
            <a:off x="3575720" y="692696"/>
            <a:ext cx="431354" cy="136835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2ED9252A-806D-874C-8165-466978FFB3FA}"/>
              </a:ext>
            </a:extLst>
          </p:cNvPr>
          <p:cNvSpPr txBox="1"/>
          <p:nvPr/>
        </p:nvSpPr>
        <p:spPr>
          <a:xfrm>
            <a:off x="4007768" y="40466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ax</a:t>
            </a:r>
            <a:r>
              <a:rPr lang="en-US" altLang="zh-CN" b="1" baseline="-25000" dirty="0"/>
              <a:t>1</a:t>
            </a:r>
            <a:r>
              <a:rPr lang="en-US" altLang="zh-CN" b="1" i="1" dirty="0">
                <a:sym typeface="Symbol"/>
              </a:rPr>
              <a:t>+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="1" i="1" dirty="0">
                <a:sym typeface="Symbol"/>
              </a:rPr>
              <a:t> +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3   </a:t>
            </a:r>
            <a:r>
              <a:rPr lang="en-US" altLang="zh-CN" b="1" i="1" dirty="0"/>
              <a:t>= </a:t>
            </a:r>
            <a:r>
              <a:rPr lang="en-US" altLang="zh-CN" b="1" dirty="0"/>
              <a:t>0</a:t>
            </a:r>
            <a:endParaRPr lang="zh-CN" altLang="en-US" b="1" baseline="-25000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647C44C7-CF27-244A-91B4-6F51CFA35A84}"/>
              </a:ext>
            </a:extLst>
          </p:cNvPr>
          <p:cNvSpPr txBox="1"/>
          <p:nvPr/>
        </p:nvSpPr>
        <p:spPr>
          <a:xfrm>
            <a:off x="4079776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baseline="-25000" dirty="0"/>
              <a:t>1 </a:t>
            </a:r>
            <a:r>
              <a:rPr lang="en-US" altLang="zh-CN" b="1" i="1" dirty="0">
                <a:sym typeface="Symbol"/>
              </a:rPr>
              <a:t>+ a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+ x</a:t>
            </a:r>
            <a:r>
              <a:rPr lang="en-US" altLang="zh-CN" b="1" baseline="-25000" dirty="0"/>
              <a:t>3</a:t>
            </a:r>
            <a:r>
              <a:rPr lang="en-US" altLang="zh-CN" b="1" i="1" dirty="0"/>
              <a:t> =</a:t>
            </a:r>
            <a:r>
              <a:rPr lang="en-US" altLang="zh-CN" b="1" dirty="0"/>
              <a:t> 0</a:t>
            </a:r>
            <a:endParaRPr lang="zh-CN" altLang="en-US" b="1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3BFD2-93C2-184D-92FE-2B1EBCA6606D}"/>
              </a:ext>
            </a:extLst>
          </p:cNvPr>
          <p:cNvSpPr txBox="1"/>
          <p:nvPr/>
        </p:nvSpPr>
        <p:spPr>
          <a:xfrm>
            <a:off x="4079776" y="170080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baseline="-25000" dirty="0"/>
              <a:t>1 </a:t>
            </a:r>
            <a:r>
              <a:rPr lang="en-US" altLang="zh-CN" b="1" i="1" dirty="0">
                <a:sym typeface="Symbol"/>
              </a:rPr>
              <a:t>+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+ </a:t>
            </a:r>
            <a:r>
              <a:rPr lang="en-US" altLang="zh-CN" b="1" i="1" dirty="0">
                <a:sym typeface="Symbol"/>
              </a:rPr>
              <a:t>a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3</a:t>
            </a:r>
            <a:r>
              <a:rPr lang="en-US" altLang="zh-CN" b="1" i="1" dirty="0"/>
              <a:t> =</a:t>
            </a:r>
            <a:r>
              <a:rPr lang="en-US" altLang="zh-CN" b="1" dirty="0"/>
              <a:t> 0</a:t>
            </a:r>
            <a:endParaRPr lang="zh-CN" altLang="en-US" b="1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2547C-7FE5-C843-8A0D-14E63CA9C2B8}"/>
              </a:ext>
            </a:extLst>
          </p:cNvPr>
          <p:cNvSpPr txBox="1"/>
          <p:nvPr/>
        </p:nvSpPr>
        <p:spPr>
          <a:xfrm>
            <a:off x="767408" y="11247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思考：</a:t>
            </a:r>
          </a:p>
        </p:txBody>
      </p:sp>
      <p:sp>
        <p:nvSpPr>
          <p:cNvPr id="14" name="双括号 13">
            <a:extLst>
              <a:ext uri="{FF2B5EF4-FFF2-40B4-BE49-F238E27FC236}">
                <a16:creationId xmlns:a16="http://schemas.microsoft.com/office/drawing/2014/main" id="{0DD75640-E3EB-C340-9F6E-0DFABE9FA603}"/>
              </a:ext>
            </a:extLst>
          </p:cNvPr>
          <p:cNvSpPr/>
          <p:nvPr/>
        </p:nvSpPr>
        <p:spPr>
          <a:xfrm>
            <a:off x="1559496" y="2679884"/>
            <a:ext cx="2160240" cy="129614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5" name="直接连接符 15">
            <a:extLst>
              <a:ext uri="{FF2B5EF4-FFF2-40B4-BE49-F238E27FC236}">
                <a16:creationId xmlns:a16="http://schemas.microsoft.com/office/drawing/2014/main" id="{90EDB8E3-4FAE-8446-8E25-D0590492CD8E}"/>
              </a:ext>
            </a:extLst>
          </p:cNvPr>
          <p:cNvCxnSpPr/>
          <p:nvPr/>
        </p:nvCxnSpPr>
        <p:spPr>
          <a:xfrm>
            <a:off x="3071664" y="2679884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6">
            <a:extLst>
              <a:ext uri="{FF2B5EF4-FFF2-40B4-BE49-F238E27FC236}">
                <a16:creationId xmlns:a16="http://schemas.microsoft.com/office/drawing/2014/main" id="{DCAD99F9-8C5A-F142-A82F-46B11D669186}"/>
              </a:ext>
            </a:extLst>
          </p:cNvPr>
          <p:cNvSpPr txBox="1"/>
          <p:nvPr/>
        </p:nvSpPr>
        <p:spPr>
          <a:xfrm>
            <a:off x="1775520" y="2519025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a</a:t>
            </a:r>
          </a:p>
          <a:p>
            <a:r>
              <a:rPr lang="en-US" altLang="zh-CN" sz="3200" b="1" dirty="0"/>
              <a:t>1</a:t>
            </a:r>
          </a:p>
          <a:p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FFA27283-49EE-A54E-BAF4-57F497975B25}"/>
              </a:ext>
            </a:extLst>
          </p:cNvPr>
          <p:cNvSpPr txBox="1"/>
          <p:nvPr/>
        </p:nvSpPr>
        <p:spPr>
          <a:xfrm>
            <a:off x="2203406" y="2535868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1</a:t>
            </a:r>
          </a:p>
          <a:p>
            <a:r>
              <a:rPr lang="en-US" altLang="zh-CN" sz="3200" b="1" i="1" dirty="0"/>
              <a:t>a</a:t>
            </a:r>
          </a:p>
          <a:p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4E6AA9FB-2980-E148-8363-AF7B3743E8F0}"/>
              </a:ext>
            </a:extLst>
          </p:cNvPr>
          <p:cNvSpPr txBox="1"/>
          <p:nvPr/>
        </p:nvSpPr>
        <p:spPr>
          <a:xfrm>
            <a:off x="2639616" y="2535868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1</a:t>
            </a:r>
            <a:endParaRPr lang="zh-CN" altLang="en-US" sz="3200" b="1" dirty="0"/>
          </a:p>
          <a:p>
            <a:r>
              <a:rPr lang="en-US" altLang="zh-CN" sz="3200" b="1" dirty="0"/>
              <a:t>1</a:t>
            </a:r>
          </a:p>
          <a:p>
            <a:r>
              <a:rPr lang="en-US" altLang="zh-CN" sz="3200" b="1" i="1" dirty="0"/>
              <a:t>a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91BAEE8-BB6A-9F42-A048-13A69CE01A00}"/>
              </a:ext>
            </a:extLst>
          </p:cNvPr>
          <p:cNvSpPr txBox="1"/>
          <p:nvPr/>
        </p:nvSpPr>
        <p:spPr>
          <a:xfrm>
            <a:off x="3211518" y="2535868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0</a:t>
            </a:r>
            <a:endParaRPr lang="zh-CN" altLang="en-US" sz="3200" b="1" dirty="0"/>
          </a:p>
          <a:p>
            <a:r>
              <a:rPr lang="en-US" altLang="zh-CN" sz="3200" b="1" dirty="0"/>
              <a:t>0</a:t>
            </a:r>
          </a:p>
          <a:p>
            <a:r>
              <a:rPr lang="en-US" altLang="zh-CN" sz="3200" b="1" dirty="0"/>
              <a:t>0</a:t>
            </a:r>
          </a:p>
        </p:txBody>
      </p:sp>
      <p:cxnSp>
        <p:nvCxnSpPr>
          <p:cNvPr id="20" name="直接箭头连接符 23">
            <a:extLst>
              <a:ext uri="{FF2B5EF4-FFF2-40B4-BE49-F238E27FC236}">
                <a16:creationId xmlns:a16="http://schemas.microsoft.com/office/drawing/2014/main" id="{F38C0FD2-BA3D-E34B-86DF-AF161A27E7A9}"/>
              </a:ext>
            </a:extLst>
          </p:cNvPr>
          <p:cNvCxnSpPr/>
          <p:nvPr/>
        </p:nvCxnSpPr>
        <p:spPr>
          <a:xfrm>
            <a:off x="3935760" y="325594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双括号 24">
            <a:extLst>
              <a:ext uri="{FF2B5EF4-FFF2-40B4-BE49-F238E27FC236}">
                <a16:creationId xmlns:a16="http://schemas.microsoft.com/office/drawing/2014/main" id="{75A1B4FE-97A2-5F41-A460-C69CEA82B53C}"/>
              </a:ext>
            </a:extLst>
          </p:cNvPr>
          <p:cNvSpPr/>
          <p:nvPr/>
        </p:nvSpPr>
        <p:spPr>
          <a:xfrm>
            <a:off x="7968208" y="2694400"/>
            <a:ext cx="3168352" cy="129614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22" name="直接连接符 25">
            <a:extLst>
              <a:ext uri="{FF2B5EF4-FFF2-40B4-BE49-F238E27FC236}">
                <a16:creationId xmlns:a16="http://schemas.microsoft.com/office/drawing/2014/main" id="{02E90A92-1A95-4E4C-BCDD-5887F0135C43}"/>
              </a:ext>
            </a:extLst>
          </p:cNvPr>
          <p:cNvCxnSpPr/>
          <p:nvPr/>
        </p:nvCxnSpPr>
        <p:spPr>
          <a:xfrm>
            <a:off x="10560496" y="26944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6">
            <a:extLst>
              <a:ext uri="{FF2B5EF4-FFF2-40B4-BE49-F238E27FC236}">
                <a16:creationId xmlns:a16="http://schemas.microsoft.com/office/drawing/2014/main" id="{ABABCC59-D056-E448-B17F-ACAA251275C0}"/>
              </a:ext>
            </a:extLst>
          </p:cNvPr>
          <p:cNvSpPr txBox="1"/>
          <p:nvPr/>
        </p:nvSpPr>
        <p:spPr>
          <a:xfrm>
            <a:off x="8112224" y="2535868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1</a:t>
            </a:r>
          </a:p>
          <a:p>
            <a:r>
              <a:rPr lang="en-US" altLang="zh-CN" sz="3200" b="1" dirty="0"/>
              <a:t>0</a:t>
            </a:r>
          </a:p>
          <a:p>
            <a:r>
              <a:rPr lang="en-US" altLang="zh-CN" sz="3200" b="1" dirty="0"/>
              <a:t>0</a:t>
            </a:r>
            <a:endParaRPr lang="zh-CN" altLang="en-US" sz="3200" b="1" dirty="0"/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9D04BCDA-86E7-4C4A-953A-A01EB08EAEB8}"/>
              </a:ext>
            </a:extLst>
          </p:cNvPr>
          <p:cNvSpPr txBox="1"/>
          <p:nvPr/>
        </p:nvSpPr>
        <p:spPr>
          <a:xfrm>
            <a:off x="8612118" y="2550384"/>
            <a:ext cx="9236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 1</a:t>
            </a:r>
          </a:p>
          <a:p>
            <a:r>
              <a:rPr lang="en-US" altLang="zh-CN" sz="3200" b="1" i="1" dirty="0"/>
              <a:t>a</a:t>
            </a:r>
            <a:r>
              <a:rPr lang="en-US" altLang="zh-CN" sz="3200" b="1" i="1" dirty="0">
                <a:sym typeface="Symbol"/>
              </a:rPr>
              <a:t></a:t>
            </a:r>
            <a:r>
              <a:rPr lang="en-US" altLang="zh-CN" sz="3200" b="1" dirty="0">
                <a:sym typeface="Symbol"/>
              </a:rPr>
              <a:t>1</a:t>
            </a:r>
            <a:endParaRPr lang="en-US" altLang="zh-CN" sz="3200" b="1" dirty="0"/>
          </a:p>
          <a:p>
            <a:r>
              <a:rPr lang="en-US" altLang="zh-CN" sz="3200" b="1" dirty="0"/>
              <a:t>1</a:t>
            </a:r>
            <a:r>
              <a:rPr lang="en-US" altLang="zh-CN" sz="3200" b="1" i="1" dirty="0">
                <a:sym typeface="Symbol"/>
              </a:rPr>
              <a:t> a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EAE2E17A-2535-6949-B1C5-C73CA7A005CF}"/>
              </a:ext>
            </a:extLst>
          </p:cNvPr>
          <p:cNvSpPr txBox="1"/>
          <p:nvPr/>
        </p:nvSpPr>
        <p:spPr>
          <a:xfrm>
            <a:off x="9480376" y="2550384"/>
            <a:ext cx="10599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   a</a:t>
            </a:r>
          </a:p>
          <a:p>
            <a:r>
              <a:rPr lang="en-US" altLang="zh-CN" sz="3200" b="1" dirty="0"/>
              <a:t>1</a:t>
            </a:r>
            <a:r>
              <a:rPr lang="en-US" altLang="zh-CN" sz="3200" b="1" i="1" dirty="0">
                <a:sym typeface="Symbol"/>
              </a:rPr>
              <a:t> a</a:t>
            </a:r>
            <a:endParaRPr lang="zh-CN" altLang="en-US" sz="3200" b="1" dirty="0"/>
          </a:p>
          <a:p>
            <a:r>
              <a:rPr lang="en-US" altLang="zh-CN" sz="3200" b="1" dirty="0"/>
              <a:t>1</a:t>
            </a:r>
            <a:r>
              <a:rPr lang="en-US" altLang="zh-CN" sz="3200" b="1" i="1" dirty="0">
                <a:sym typeface="Symbol"/>
              </a:rPr>
              <a:t> a</a:t>
            </a:r>
            <a:r>
              <a:rPr lang="en-US" altLang="zh-CN" sz="3200" b="1" baseline="30000" dirty="0">
                <a:sym typeface="Symbol"/>
              </a:rPr>
              <a:t>2</a:t>
            </a:r>
            <a:endParaRPr lang="en-US" altLang="zh-CN" sz="3200" b="1" baseline="30000" dirty="0"/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9EE54A7C-1D41-6847-80D5-6FCE400F4B20}"/>
              </a:ext>
            </a:extLst>
          </p:cNvPr>
          <p:cNvSpPr txBox="1"/>
          <p:nvPr/>
        </p:nvSpPr>
        <p:spPr>
          <a:xfrm>
            <a:off x="10632504" y="2550384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0</a:t>
            </a:r>
            <a:endParaRPr lang="zh-CN" altLang="en-US" sz="3200" b="1" dirty="0"/>
          </a:p>
          <a:p>
            <a:r>
              <a:rPr lang="en-US" altLang="zh-CN" sz="3200" b="1" dirty="0"/>
              <a:t>0</a:t>
            </a:r>
          </a:p>
          <a:p>
            <a:r>
              <a:rPr lang="en-US" altLang="zh-CN" sz="3200" b="1" dirty="0"/>
              <a:t>0</a:t>
            </a:r>
          </a:p>
        </p:txBody>
      </p:sp>
      <p:sp>
        <p:nvSpPr>
          <p:cNvPr id="27" name="双括号 30">
            <a:extLst>
              <a:ext uri="{FF2B5EF4-FFF2-40B4-BE49-F238E27FC236}">
                <a16:creationId xmlns:a16="http://schemas.microsoft.com/office/drawing/2014/main" id="{37E19384-6D3F-2049-8A48-3D81C7B0D9BB}"/>
              </a:ext>
            </a:extLst>
          </p:cNvPr>
          <p:cNvSpPr/>
          <p:nvPr/>
        </p:nvSpPr>
        <p:spPr>
          <a:xfrm>
            <a:off x="4727848" y="2679884"/>
            <a:ext cx="2160240" cy="129614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28" name="直接连接符 31">
            <a:extLst>
              <a:ext uri="{FF2B5EF4-FFF2-40B4-BE49-F238E27FC236}">
                <a16:creationId xmlns:a16="http://schemas.microsoft.com/office/drawing/2014/main" id="{28B96F43-50CF-A64F-BAF5-8BE7EF09086C}"/>
              </a:ext>
            </a:extLst>
          </p:cNvPr>
          <p:cNvCxnSpPr/>
          <p:nvPr/>
        </p:nvCxnSpPr>
        <p:spPr>
          <a:xfrm>
            <a:off x="6240016" y="2679884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2">
            <a:extLst>
              <a:ext uri="{FF2B5EF4-FFF2-40B4-BE49-F238E27FC236}">
                <a16:creationId xmlns:a16="http://schemas.microsoft.com/office/drawing/2014/main" id="{D2191105-57D6-F947-B908-C4BFFE73D361}"/>
              </a:ext>
            </a:extLst>
          </p:cNvPr>
          <p:cNvSpPr txBox="1"/>
          <p:nvPr/>
        </p:nvSpPr>
        <p:spPr>
          <a:xfrm>
            <a:off x="4943872" y="2519025"/>
            <a:ext cx="3898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1</a:t>
            </a:r>
          </a:p>
          <a:p>
            <a:r>
              <a:rPr lang="en-US" altLang="zh-CN" sz="3200" b="1" dirty="0"/>
              <a:t>1</a:t>
            </a:r>
          </a:p>
          <a:p>
            <a:r>
              <a:rPr lang="en-US" altLang="zh-CN" sz="3200" b="1" i="1" dirty="0"/>
              <a:t>a</a:t>
            </a:r>
          </a:p>
          <a:p>
            <a:endParaRPr lang="zh-CN" altLang="en-US" sz="3200" b="1" dirty="0"/>
          </a:p>
        </p:txBody>
      </p:sp>
      <p:sp>
        <p:nvSpPr>
          <p:cNvPr id="30" name="TextBox 33">
            <a:extLst>
              <a:ext uri="{FF2B5EF4-FFF2-40B4-BE49-F238E27FC236}">
                <a16:creationId xmlns:a16="http://schemas.microsoft.com/office/drawing/2014/main" id="{7893CE4C-06D7-FD44-A67A-ABEC346C6082}"/>
              </a:ext>
            </a:extLst>
          </p:cNvPr>
          <p:cNvSpPr txBox="1"/>
          <p:nvPr/>
        </p:nvSpPr>
        <p:spPr>
          <a:xfrm>
            <a:off x="5375920" y="2535868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1</a:t>
            </a:r>
          </a:p>
          <a:p>
            <a:r>
              <a:rPr lang="en-US" altLang="zh-CN" sz="3200" b="1" i="1" dirty="0"/>
              <a:t>a</a:t>
            </a:r>
          </a:p>
          <a:p>
            <a:r>
              <a:rPr lang="en-US" altLang="zh-CN" sz="3200" b="1" dirty="0"/>
              <a:t>1</a:t>
            </a:r>
            <a:endParaRPr lang="zh-CN" altLang="en-US" sz="3200" b="1" dirty="0"/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83579D0E-55D4-E046-B30C-B5F3BDC6CCEC}"/>
              </a:ext>
            </a:extLst>
          </p:cNvPr>
          <p:cNvSpPr txBox="1"/>
          <p:nvPr/>
        </p:nvSpPr>
        <p:spPr>
          <a:xfrm>
            <a:off x="5807968" y="2535868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1" dirty="0"/>
              <a:t>a</a:t>
            </a:r>
          </a:p>
          <a:p>
            <a:r>
              <a:rPr lang="en-US" altLang="zh-CN" sz="3200" b="1" dirty="0"/>
              <a:t>1</a:t>
            </a:r>
            <a:endParaRPr lang="zh-CN" altLang="en-US" sz="3200" b="1" dirty="0"/>
          </a:p>
          <a:p>
            <a:r>
              <a:rPr lang="en-US" altLang="zh-CN" sz="3200" b="1" dirty="0"/>
              <a:t>1</a:t>
            </a:r>
          </a:p>
        </p:txBody>
      </p:sp>
      <p:sp>
        <p:nvSpPr>
          <p:cNvPr id="32" name="TextBox 35">
            <a:extLst>
              <a:ext uri="{FF2B5EF4-FFF2-40B4-BE49-F238E27FC236}">
                <a16:creationId xmlns:a16="http://schemas.microsoft.com/office/drawing/2014/main" id="{E88D6452-02AC-5845-80AC-E85D24DF2602}"/>
              </a:ext>
            </a:extLst>
          </p:cNvPr>
          <p:cNvSpPr txBox="1"/>
          <p:nvPr/>
        </p:nvSpPr>
        <p:spPr>
          <a:xfrm>
            <a:off x="6379870" y="2535868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0</a:t>
            </a:r>
            <a:endParaRPr lang="zh-CN" altLang="en-US" sz="3200" b="1" dirty="0"/>
          </a:p>
          <a:p>
            <a:r>
              <a:rPr lang="en-US" altLang="zh-CN" sz="3200" b="1" dirty="0"/>
              <a:t>0</a:t>
            </a:r>
          </a:p>
          <a:p>
            <a:r>
              <a:rPr lang="en-US" altLang="zh-CN" sz="3200" b="1" dirty="0"/>
              <a:t>0</a:t>
            </a:r>
          </a:p>
        </p:txBody>
      </p:sp>
      <p:cxnSp>
        <p:nvCxnSpPr>
          <p:cNvPr id="33" name="直接箭头连接符 36">
            <a:extLst>
              <a:ext uri="{FF2B5EF4-FFF2-40B4-BE49-F238E27FC236}">
                <a16:creationId xmlns:a16="http://schemas.microsoft.com/office/drawing/2014/main" id="{61369278-5F11-2247-BB7E-5D1FC650B970}"/>
              </a:ext>
            </a:extLst>
          </p:cNvPr>
          <p:cNvCxnSpPr/>
          <p:nvPr/>
        </p:nvCxnSpPr>
        <p:spPr>
          <a:xfrm>
            <a:off x="7032104" y="3327956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7">
            <a:extLst>
              <a:ext uri="{FF2B5EF4-FFF2-40B4-BE49-F238E27FC236}">
                <a16:creationId xmlns:a16="http://schemas.microsoft.com/office/drawing/2014/main" id="{5D07219F-E740-2F41-B688-857B603536C9}"/>
              </a:ext>
            </a:extLst>
          </p:cNvPr>
          <p:cNvSpPr txBox="1"/>
          <p:nvPr/>
        </p:nvSpPr>
        <p:spPr>
          <a:xfrm>
            <a:off x="9552384" y="4509120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讨论</a:t>
            </a:r>
            <a:r>
              <a:rPr lang="en-US" altLang="zh-CN" b="1" dirty="0">
                <a:solidFill>
                  <a:srgbClr val="0000FF"/>
                </a:solidFill>
              </a:rPr>
              <a:t>……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3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 animBg="1"/>
      <p:bldP spid="16" grpId="0"/>
      <p:bldP spid="17" grpId="0"/>
      <p:bldP spid="18" grpId="0"/>
      <p:bldP spid="19" grpId="0"/>
      <p:bldP spid="21" grpId="0" animBg="1"/>
      <p:bldP spid="23" grpId="0"/>
      <p:bldP spid="24" grpId="0"/>
      <p:bldP spid="25" grpId="0"/>
      <p:bldP spid="26" grpId="0"/>
      <p:bldP spid="27" grpId="0" animBg="1"/>
      <p:bldP spid="29" grpId="0"/>
      <p:bldP spid="30" grpId="0"/>
      <p:bldP spid="31" grpId="0"/>
      <p:bldP spid="32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3404" y="2497539"/>
            <a:ext cx="3048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SzPct val="5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6040" y="2420888"/>
            <a:ext cx="5231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讨论实数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取何值时，方程组：</a:t>
            </a:r>
            <a:endParaRPr lang="en-US" altLang="zh-CN" dirty="0"/>
          </a:p>
          <a:p>
            <a:r>
              <a:rPr lang="zh-CN" altLang="en-US" dirty="0"/>
              <a:t>      无解，唯一解和无穷解？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3359696" y="2260610"/>
            <a:ext cx="288032" cy="1077218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47728" y="197257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ax</a:t>
            </a:r>
            <a:r>
              <a:rPr lang="en-US" altLang="zh-CN" b="1" baseline="-25000" dirty="0"/>
              <a:t>1</a:t>
            </a:r>
            <a:r>
              <a:rPr lang="en-US" altLang="zh-CN" b="1" i="1" dirty="0">
                <a:sym typeface="Symbol"/>
              </a:rPr>
              <a:t>+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="1" i="1" dirty="0">
                <a:sym typeface="Symbol"/>
              </a:rPr>
              <a:t> +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3   </a:t>
            </a:r>
            <a:r>
              <a:rPr lang="en-US" altLang="zh-CN" b="1" i="1" dirty="0"/>
              <a:t>= </a:t>
            </a:r>
            <a:r>
              <a:rPr lang="en-US" altLang="zh-CN" b="1" dirty="0"/>
              <a:t>1</a:t>
            </a:r>
            <a:endParaRPr lang="zh-CN" alt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719736" y="245456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baseline="-25000" dirty="0"/>
              <a:t>1 </a:t>
            </a:r>
            <a:r>
              <a:rPr lang="en-US" altLang="zh-CN" b="1" i="1" dirty="0">
                <a:sym typeface="Symbol"/>
              </a:rPr>
              <a:t>+ a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+ x</a:t>
            </a:r>
            <a:r>
              <a:rPr lang="en-US" altLang="zh-CN" b="1" baseline="-25000" dirty="0"/>
              <a:t>3</a:t>
            </a:r>
            <a:r>
              <a:rPr lang="en-US" altLang="zh-CN" b="1" i="1" dirty="0"/>
              <a:t> =</a:t>
            </a:r>
            <a:r>
              <a:rPr lang="en-US" altLang="zh-CN" b="1" dirty="0"/>
              <a:t> 1</a:t>
            </a:r>
            <a:endParaRPr lang="zh-CN" alt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19736" y="297778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baseline="-25000" dirty="0"/>
              <a:t>1 </a:t>
            </a:r>
            <a:r>
              <a:rPr lang="en-US" altLang="zh-CN" b="1" i="1" dirty="0">
                <a:sym typeface="Symbol"/>
              </a:rPr>
              <a:t>+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+ </a:t>
            </a:r>
            <a:r>
              <a:rPr lang="en-US" altLang="zh-CN" b="1" i="1" dirty="0">
                <a:sym typeface="Symbol"/>
              </a:rPr>
              <a:t>a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3</a:t>
            </a:r>
            <a:r>
              <a:rPr lang="en-US" altLang="zh-CN" b="1" i="1" dirty="0"/>
              <a:t> =</a:t>
            </a:r>
            <a:r>
              <a:rPr lang="en-US" altLang="zh-CN" b="1" dirty="0"/>
              <a:t> 1</a:t>
            </a:r>
            <a:endParaRPr lang="zh-CN" altLang="en-US" b="1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767408" y="3717032"/>
            <a:ext cx="2952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SzPct val="5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课后思考：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3672" y="3719934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如何判断两个不同的线性方程组有相同的解？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1B76BC-0A7B-4641-8CC5-55C4963BC3E4}"/>
              </a:ext>
            </a:extLst>
          </p:cNvPr>
          <p:cNvSpPr txBox="1"/>
          <p:nvPr/>
        </p:nvSpPr>
        <p:spPr>
          <a:xfrm>
            <a:off x="767408" y="1124744"/>
            <a:ext cx="729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SzPct val="50000"/>
              <a:buFont typeface="Wingdings" pitchFamily="2" charset="2"/>
              <a:buChar char="l"/>
            </a:pPr>
            <a:r>
              <a:rPr kumimoji="1" lang="en-US" altLang="zh-CN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1.2</a:t>
            </a:r>
            <a:r>
              <a:rPr kumimoji="1" lang="zh-CN" altLang="en-US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kumimoji="1" lang="zh-CN" altLang="en-US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kumimoji="1" lang="en-US" altLang="zh-CN" dirty="0"/>
              <a:t>5. (a) (c) (e) (g)    6.   8.   9.  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D5F6A1-1AFA-8449-803F-B2CCA508D3E6}"/>
              </a:ext>
            </a:extLst>
          </p:cNvPr>
          <p:cNvSpPr/>
          <p:nvPr/>
        </p:nvSpPr>
        <p:spPr>
          <a:xfrm>
            <a:off x="743404" y="260647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3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7448" y="4326776"/>
            <a:ext cx="332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求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t </a:t>
            </a:r>
            <a:r>
              <a:rPr lang="zh-CN" altLang="en-US" dirty="0"/>
              <a:t>的值，使得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6240016" y="5085184"/>
            <a:ext cx="216024" cy="1099284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28048" y="479715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baseline="-25000" dirty="0"/>
              <a:t>1</a:t>
            </a:r>
            <a:r>
              <a:rPr lang="en-US" altLang="zh-CN" b="1" i="1" dirty="0">
                <a:sym typeface="Symbol"/>
              </a:rPr>
              <a:t>+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="1" i="1" dirty="0">
                <a:sym typeface="Symbol"/>
              </a:rPr>
              <a:t>        </a:t>
            </a:r>
            <a:r>
              <a:rPr lang="en-US" altLang="zh-CN" b="1" dirty="0">
                <a:sym typeface="Symbol"/>
              </a:rPr>
              <a:t>2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4  </a:t>
            </a:r>
            <a:r>
              <a:rPr lang="en-US" altLang="zh-CN" b="1" i="1" dirty="0"/>
              <a:t>= </a:t>
            </a:r>
            <a:r>
              <a:rPr lang="en-US" altLang="zh-CN" b="1" i="1" dirty="0">
                <a:sym typeface="Symbol"/>
              </a:rPr>
              <a:t></a:t>
            </a:r>
            <a:r>
              <a:rPr lang="en-US" altLang="zh-CN" b="1" dirty="0"/>
              <a:t>6</a:t>
            </a:r>
            <a:endParaRPr lang="zh-CN" altLang="en-US" b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672064" y="532037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 </a:t>
            </a:r>
            <a:r>
              <a:rPr lang="en-US" altLang="zh-CN" b="1" dirty="0">
                <a:sym typeface="Symbol"/>
              </a:rPr>
              <a:t>5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aseline="-25000" dirty="0"/>
              <a:t> </a:t>
            </a:r>
            <a:r>
              <a:rPr lang="en-US" altLang="zh-CN" b="1" i="1" dirty="0">
                <a:sym typeface="Symbol"/>
              </a:rPr>
              <a:t>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3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+</a:t>
            </a:r>
            <a:r>
              <a:rPr lang="en-US" altLang="zh-CN" b="1" dirty="0"/>
              <a:t>7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4</a:t>
            </a:r>
            <a:r>
              <a:rPr lang="en-US" altLang="zh-CN" b="1" i="1" dirty="0"/>
              <a:t> = </a:t>
            </a:r>
            <a:r>
              <a:rPr lang="en-US" altLang="zh-CN" b="1" dirty="0"/>
              <a:t>25</a:t>
            </a:r>
            <a:endParaRPr lang="zh-CN" alt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2064" y="582442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 </a:t>
            </a:r>
            <a:r>
              <a:rPr lang="en-US" altLang="zh-CN" b="1" dirty="0">
                <a:sym typeface="Symbol"/>
              </a:rPr>
              <a:t>4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aseline="-25000" dirty="0"/>
              <a:t> </a:t>
            </a:r>
            <a:r>
              <a:rPr lang="en-US" altLang="zh-CN" b="1" i="1" dirty="0">
                <a:sym typeface="Symbol"/>
              </a:rPr>
              <a:t>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3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+</a:t>
            </a:r>
            <a:r>
              <a:rPr lang="en-US" altLang="zh-CN" b="1" dirty="0"/>
              <a:t>6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4</a:t>
            </a:r>
            <a:r>
              <a:rPr lang="en-US" altLang="zh-CN" b="1" i="1" dirty="0"/>
              <a:t> = </a:t>
            </a:r>
            <a:r>
              <a:rPr lang="en-US" altLang="zh-CN" b="1" dirty="0"/>
              <a:t>21</a:t>
            </a:r>
            <a:endParaRPr lang="zh-CN" altLang="en-US" b="1" baseline="-25000" dirty="0"/>
          </a:p>
        </p:txBody>
      </p:sp>
      <p:sp>
        <p:nvSpPr>
          <p:cNvPr id="20" name="矩形 19"/>
          <p:cNvSpPr/>
          <p:nvPr/>
        </p:nvSpPr>
        <p:spPr>
          <a:xfrm>
            <a:off x="9912424" y="525495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同解。</a:t>
            </a:r>
            <a:endParaRPr lang="zh-CN" altLang="en-US" dirty="0"/>
          </a:p>
        </p:txBody>
      </p:sp>
      <p:sp>
        <p:nvSpPr>
          <p:cNvPr id="21" name="左大括号 20"/>
          <p:cNvSpPr/>
          <p:nvPr/>
        </p:nvSpPr>
        <p:spPr>
          <a:xfrm>
            <a:off x="1559496" y="5118864"/>
            <a:ext cx="216024" cy="1099284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47528" y="483083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baseline="-25000" dirty="0"/>
              <a:t>1</a:t>
            </a:r>
            <a:r>
              <a:rPr lang="en-US" altLang="zh-CN" b="1" i="1" dirty="0">
                <a:sym typeface="Symbol"/>
              </a:rPr>
              <a:t>+ m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="1" i="1" dirty="0">
                <a:sym typeface="Symbol"/>
              </a:rPr>
              <a:t>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3</a:t>
            </a:r>
            <a:r>
              <a:rPr lang="en-US" altLang="zh-CN" b="1" i="1" dirty="0">
                <a:sym typeface="Symbol"/>
              </a:rPr>
              <a:t> 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4  </a:t>
            </a:r>
            <a:r>
              <a:rPr lang="en-US" altLang="zh-CN" b="1" i="1" dirty="0"/>
              <a:t>= </a:t>
            </a:r>
            <a:r>
              <a:rPr lang="en-US" altLang="zh-CN" b="1" i="1" dirty="0">
                <a:sym typeface="Symbol"/>
              </a:rPr>
              <a:t></a:t>
            </a:r>
            <a:r>
              <a:rPr lang="en-US" altLang="zh-CN" b="1" dirty="0"/>
              <a:t>5</a:t>
            </a:r>
            <a:endParaRPr lang="zh-CN" altLang="en-US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3592" y="5354052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ym typeface="Symbol"/>
              </a:rPr>
              <a:t>n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aseline="-25000" dirty="0"/>
              <a:t> </a:t>
            </a:r>
            <a:r>
              <a:rPr lang="en-US" altLang="zh-CN" b="1" i="1" dirty="0">
                <a:sym typeface="Symbol"/>
              </a:rPr>
              <a:t>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3</a:t>
            </a:r>
            <a:r>
              <a:rPr lang="en-US" altLang="zh-CN" baseline="-25000" dirty="0"/>
              <a:t> </a:t>
            </a:r>
            <a:r>
              <a:rPr lang="en-US" altLang="zh-CN" b="1" i="1" dirty="0">
                <a:sym typeface="Symbol"/>
              </a:rPr>
              <a:t> </a:t>
            </a:r>
            <a:r>
              <a:rPr lang="en-US" altLang="zh-CN" b="1" dirty="0">
                <a:sym typeface="Symbol"/>
              </a:rPr>
              <a:t>2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4</a:t>
            </a:r>
            <a:r>
              <a:rPr lang="en-US" altLang="zh-CN" b="1" i="1" dirty="0"/>
              <a:t> = </a:t>
            </a:r>
            <a:r>
              <a:rPr lang="en-US" altLang="zh-CN" b="1" i="1" dirty="0">
                <a:sym typeface="Symbol"/>
              </a:rPr>
              <a:t> </a:t>
            </a:r>
            <a:r>
              <a:rPr lang="en-US" altLang="zh-CN" b="1" dirty="0">
                <a:sym typeface="Symbol"/>
              </a:rPr>
              <a:t>11</a:t>
            </a:r>
            <a:endParaRPr lang="zh-CN" altLang="en-US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287688" y="585810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baseline="-25000" dirty="0"/>
              <a:t>3</a:t>
            </a:r>
            <a:r>
              <a:rPr lang="en-US" altLang="zh-CN" baseline="-25000" dirty="0"/>
              <a:t> </a:t>
            </a:r>
            <a:r>
              <a:rPr lang="en-US" altLang="zh-CN" b="1" i="1" dirty="0">
                <a:sym typeface="Symbol"/>
              </a:rPr>
              <a:t> </a:t>
            </a:r>
            <a:r>
              <a:rPr lang="en-US" altLang="zh-CN" b="1" dirty="0">
                <a:sym typeface="Symbol"/>
              </a:rPr>
              <a:t>2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4</a:t>
            </a:r>
            <a:r>
              <a:rPr lang="en-US" altLang="zh-CN" b="1" i="1" dirty="0"/>
              <a:t> = t</a:t>
            </a:r>
            <a:endParaRPr lang="zh-CN" altLang="en-US" b="1" i="1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5624269" y="537321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与</a:t>
            </a:r>
          </a:p>
        </p:txBody>
      </p:sp>
    </p:spTree>
    <p:extLst>
      <p:ext uri="{BB962C8B-B14F-4D97-AF65-F5344CB8AC3E}">
        <p14:creationId xmlns:p14="http://schemas.microsoft.com/office/powerpoint/2010/main" val="262061360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3404" y="2497539"/>
            <a:ext cx="3048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SzPct val="5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9456" y="4079974"/>
            <a:ext cx="1015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讨论实数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取何值时，方程组：无解，唯一解和无穷解？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3575720" y="2207766"/>
            <a:ext cx="431354" cy="136835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7768" y="191973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ax</a:t>
            </a:r>
            <a:r>
              <a:rPr lang="en-US" altLang="zh-CN" b="1" baseline="-25000" dirty="0"/>
              <a:t>1</a:t>
            </a:r>
            <a:r>
              <a:rPr lang="en-US" altLang="zh-CN" b="1" i="1" dirty="0">
                <a:sym typeface="Symbol"/>
              </a:rPr>
              <a:t>+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="1" i="1" dirty="0">
                <a:sym typeface="Symbol"/>
              </a:rPr>
              <a:t> +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3   </a:t>
            </a:r>
            <a:r>
              <a:rPr lang="en-US" altLang="zh-CN" b="1" i="1" dirty="0"/>
              <a:t>= </a:t>
            </a:r>
            <a:r>
              <a:rPr lang="en-US" altLang="zh-CN" b="1" dirty="0"/>
              <a:t>1</a:t>
            </a:r>
            <a:endParaRPr lang="zh-CN" alt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079776" y="256780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baseline="-25000" dirty="0"/>
              <a:t>1 </a:t>
            </a:r>
            <a:r>
              <a:rPr lang="en-US" altLang="zh-CN" b="1" i="1" dirty="0">
                <a:sym typeface="Symbol"/>
              </a:rPr>
              <a:t>+ a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+ x</a:t>
            </a:r>
            <a:r>
              <a:rPr lang="en-US" altLang="zh-CN" b="1" baseline="-25000" dirty="0"/>
              <a:t>3</a:t>
            </a:r>
            <a:r>
              <a:rPr lang="en-US" altLang="zh-CN" b="1" i="1" dirty="0"/>
              <a:t> =</a:t>
            </a:r>
            <a:r>
              <a:rPr lang="en-US" altLang="zh-CN" b="1" dirty="0"/>
              <a:t> 1</a:t>
            </a:r>
            <a:endParaRPr lang="zh-CN" alt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9776" y="321587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baseline="-25000" dirty="0"/>
              <a:t>1 </a:t>
            </a:r>
            <a:r>
              <a:rPr lang="en-US" altLang="zh-CN" b="1" i="1" dirty="0">
                <a:sym typeface="Symbol"/>
              </a:rPr>
              <a:t>+ 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+ </a:t>
            </a:r>
            <a:r>
              <a:rPr lang="en-US" altLang="zh-CN" b="1" i="1" dirty="0">
                <a:sym typeface="Symbol"/>
              </a:rPr>
              <a:t>a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3</a:t>
            </a:r>
            <a:r>
              <a:rPr lang="en-US" altLang="zh-CN" b="1" i="1" dirty="0"/>
              <a:t> =</a:t>
            </a:r>
            <a:r>
              <a:rPr lang="en-US" altLang="zh-CN" b="1" dirty="0"/>
              <a:t> 1</a:t>
            </a:r>
            <a:endParaRPr lang="zh-CN" altLang="en-US" b="1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839416" y="5160094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SzPct val="5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课后思考：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2686" y="5168607"/>
            <a:ext cx="8071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任意一个</a:t>
            </a:r>
            <a:r>
              <a:rPr lang="en-US" altLang="zh-CN" sz="3200" i="1" dirty="0" err="1"/>
              <a:t>m</a:t>
            </a:r>
            <a:r>
              <a:rPr lang="en-US" altLang="zh-CN" sz="3200" dirty="0" err="1">
                <a:sym typeface="Symbol"/>
              </a:rPr>
              <a:t></a:t>
            </a:r>
            <a:r>
              <a:rPr lang="en-US" altLang="zh-CN" sz="3200" i="1" dirty="0" err="1">
                <a:sym typeface="Symbol"/>
              </a:rPr>
              <a:t>n</a:t>
            </a:r>
            <a:r>
              <a:rPr lang="en-US" altLang="zh-CN" sz="3200" i="1" dirty="0">
                <a:sym typeface="Symbol"/>
              </a:rPr>
              <a:t> </a:t>
            </a:r>
            <a:r>
              <a:rPr lang="zh-CN" altLang="en-US" sz="3200" dirty="0">
                <a:sym typeface="Symbol"/>
              </a:rPr>
              <a:t>齐次方程组，分</a:t>
            </a:r>
            <a:r>
              <a:rPr lang="en-US" altLang="zh-CN" sz="3200" i="1" dirty="0">
                <a:sym typeface="Symbol"/>
              </a:rPr>
              <a:t>m&gt;</a:t>
            </a:r>
            <a:r>
              <a:rPr lang="en-US" altLang="zh-CN" sz="3200" i="1" dirty="0" err="1">
                <a:sym typeface="Symbol"/>
              </a:rPr>
              <a:t>n,m</a:t>
            </a:r>
            <a:r>
              <a:rPr lang="en-US" altLang="zh-CN" sz="3200" i="1" dirty="0">
                <a:sym typeface="Symbol"/>
              </a:rPr>
              <a:t>=</a:t>
            </a:r>
            <a:r>
              <a:rPr lang="en-US" altLang="zh-CN" sz="3200" i="1" dirty="0" err="1">
                <a:sym typeface="Symbol"/>
              </a:rPr>
              <a:t>n,m</a:t>
            </a:r>
            <a:r>
              <a:rPr lang="en-US" altLang="zh-CN" sz="3200" i="1" dirty="0">
                <a:sym typeface="Symbol"/>
              </a:rPr>
              <a:t>&lt;n</a:t>
            </a:r>
          </a:p>
          <a:p>
            <a:r>
              <a:rPr lang="zh-CN" altLang="en-US" sz="3200" dirty="0">
                <a:sym typeface="Symbol"/>
              </a:rPr>
              <a:t>三种情况讨论其解的情况</a:t>
            </a:r>
            <a:r>
              <a:rPr lang="en-US" altLang="zh-CN" sz="3200" dirty="0">
                <a:sym typeface="Symbol"/>
              </a:rPr>
              <a:t>(</a:t>
            </a:r>
            <a:r>
              <a:rPr lang="zh-CN" altLang="en-US" sz="3200" dirty="0">
                <a:sym typeface="Symbol"/>
              </a:rPr>
              <a:t>无穷或唯一</a:t>
            </a:r>
            <a:r>
              <a:rPr lang="en-US" altLang="zh-CN" sz="3200" dirty="0">
                <a:sym typeface="Symbol"/>
              </a:rPr>
              <a:t>)</a:t>
            </a:r>
            <a:r>
              <a:rPr lang="zh-CN" altLang="en-US" sz="3200" dirty="0">
                <a:sym typeface="Symbol"/>
              </a:rPr>
              <a:t>。</a:t>
            </a:r>
            <a:endParaRPr lang="zh-CN" altLang="en-US" sz="3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1B76BC-0A7B-4641-8CC5-55C4963BC3E4}"/>
              </a:ext>
            </a:extLst>
          </p:cNvPr>
          <p:cNvSpPr txBox="1"/>
          <p:nvPr/>
        </p:nvSpPr>
        <p:spPr>
          <a:xfrm>
            <a:off x="743404" y="1160166"/>
            <a:ext cx="952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SzPct val="50000"/>
              <a:buFont typeface="Wingdings" pitchFamily="2" charset="2"/>
              <a:buChar char="l"/>
            </a:pPr>
            <a:r>
              <a:rPr kumimoji="1" lang="en-US" altLang="zh-CN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1.2</a:t>
            </a:r>
            <a:r>
              <a:rPr kumimoji="1" lang="zh-CN" altLang="en-US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kumimoji="1" lang="zh-CN" altLang="en-US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kumimoji="1" lang="en-US" altLang="zh-CN" sz="3200" dirty="0"/>
              <a:t>5. (a) (c) (e) (g)    6.   8.   9.  </a:t>
            </a:r>
            <a:endParaRPr kumimoji="1"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D5F6A1-1AFA-8449-803F-B2CCA508D3E6}"/>
              </a:ext>
            </a:extLst>
          </p:cNvPr>
          <p:cNvSpPr/>
          <p:nvPr/>
        </p:nvSpPr>
        <p:spPr>
          <a:xfrm>
            <a:off x="743404" y="260647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3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713" y="3483831"/>
            <a:ext cx="4680520" cy="332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96001" y="2403711"/>
            <a:ext cx="4301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有唯一解 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(0,2).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83499" y="819534"/>
            <a:ext cx="9409045" cy="79208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6101" y="88283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+mn-ea"/>
              </a:rPr>
              <a:t>例 </a:t>
            </a:r>
            <a:r>
              <a:rPr lang="en-US" altLang="zh-CN" sz="3200" b="1" dirty="0">
                <a:solidFill>
                  <a:srgbClr val="0000FF"/>
                </a:solidFill>
                <a:latin typeface="+mn-ea"/>
              </a:rPr>
              <a:t>1</a:t>
            </a:r>
            <a:endParaRPr lang="zh-CN" altLang="en-US" sz="3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67541" y="891542"/>
            <a:ext cx="873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求两平面直线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 − y </a:t>
            </a:r>
            <a:r>
              <a:rPr lang="en-US" altLang="zh-CN" sz="3200" dirty="0"/>
              <a:t>= −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/>
              <a:t> </a:t>
            </a:r>
            <a:r>
              <a:rPr lang="zh-CN" altLang="en-US" sz="3200" dirty="0"/>
              <a:t>和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 +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3200" dirty="0"/>
              <a:t>=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zh-CN" altLang="en-US" sz="3200" dirty="0"/>
              <a:t>的交点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703512" y="2331702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ym typeface="Symbol"/>
              </a:rPr>
              <a:t></a:t>
            </a:r>
            <a:endParaRPr lang="zh-CN" altLang="en-US" b="1" dirty="0"/>
          </a:p>
        </p:txBody>
      </p:sp>
      <p:sp>
        <p:nvSpPr>
          <p:cNvPr id="9" name="左大括号 8"/>
          <p:cNvSpPr/>
          <p:nvPr/>
        </p:nvSpPr>
        <p:spPr>
          <a:xfrm>
            <a:off x="2567608" y="2096514"/>
            <a:ext cx="360040" cy="1008112"/>
          </a:xfrm>
          <a:prstGeom prst="leftBrace">
            <a:avLst>
              <a:gd name="adj1" fmla="val 41174"/>
              <a:gd name="adj2" fmla="val 484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43672" y="1880490"/>
            <a:ext cx="1776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cs typeface="Times New Roman" pitchFamily="18" charset="0"/>
              </a:rPr>
              <a:t>x − y </a:t>
            </a:r>
            <a:r>
              <a:rPr lang="en-US" altLang="zh-CN" b="1" dirty="0"/>
              <a:t>= −</a:t>
            </a:r>
            <a:r>
              <a:rPr lang="en-US" altLang="zh-CN" b="1" dirty="0">
                <a:cs typeface="Times New Roman" pitchFamily="18" charset="0"/>
              </a:rPr>
              <a:t>2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2999656" y="2744586"/>
            <a:ext cx="1933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cs typeface="Times New Roman" pitchFamily="18" charset="0"/>
              </a:rPr>
              <a:t>2</a:t>
            </a:r>
            <a:r>
              <a:rPr lang="en-US" altLang="zh-CN" b="1" i="1" dirty="0">
                <a:cs typeface="Times New Roman" pitchFamily="18" charset="0"/>
              </a:rPr>
              <a:t>x + </a:t>
            </a:r>
            <a:r>
              <a:rPr lang="en-US" altLang="zh-CN" b="1" dirty="0">
                <a:cs typeface="Times New Roman" pitchFamily="18" charset="0"/>
              </a:rPr>
              <a:t>3</a:t>
            </a:r>
            <a:r>
              <a:rPr lang="en-US" altLang="zh-CN" b="1" i="1" dirty="0">
                <a:cs typeface="Times New Roman" pitchFamily="18" charset="0"/>
              </a:rPr>
              <a:t>y </a:t>
            </a:r>
            <a:r>
              <a:rPr lang="en-US" altLang="zh-CN" b="1" dirty="0"/>
              <a:t>= </a:t>
            </a:r>
            <a:r>
              <a:rPr lang="en-US" altLang="zh-CN" b="1" dirty="0">
                <a:cs typeface="Times New Roman" pitchFamily="18" charset="0"/>
              </a:rPr>
              <a:t>6 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FF4259-ABFA-6E4C-AEFA-DFD192AA3455}"/>
              </a:ext>
            </a:extLst>
          </p:cNvPr>
          <p:cNvSpPr/>
          <p:nvPr/>
        </p:nvSpPr>
        <p:spPr>
          <a:xfrm>
            <a:off x="626101" y="15229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几何解释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 animBg="1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919536" y="548680"/>
            <a:ext cx="9073008" cy="79208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26101" y="61197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+mn-ea"/>
              </a:rPr>
              <a:t>例 </a:t>
            </a:r>
            <a:r>
              <a:rPr lang="en-US" altLang="zh-CN" sz="3200" b="1" dirty="0">
                <a:solidFill>
                  <a:srgbClr val="0000FF"/>
                </a:solidFill>
                <a:latin typeface="+mn-ea"/>
              </a:rPr>
              <a:t>2</a:t>
            </a:r>
            <a:endParaRPr lang="zh-CN" altLang="en-US" sz="3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7541" y="620688"/>
            <a:ext cx="8520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求两平面直线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 +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3200" dirty="0"/>
              <a:t>=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dirty="0"/>
              <a:t>和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 +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3200" dirty="0"/>
              <a:t>=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3200" dirty="0"/>
              <a:t>的交点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9624392" y="26369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无解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3832" y="3356992"/>
            <a:ext cx="43924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096000" y="1556792"/>
            <a:ext cx="0" cy="295232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735960" y="1700808"/>
            <a:ext cx="2808312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375920" y="2492896"/>
            <a:ext cx="2808312" cy="158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03512" y="2132856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ym typeface="Symbol"/>
              </a:rPr>
              <a:t></a:t>
            </a:r>
            <a:endParaRPr lang="zh-CN" altLang="en-US" b="1" dirty="0"/>
          </a:p>
        </p:txBody>
      </p:sp>
      <p:sp>
        <p:nvSpPr>
          <p:cNvPr id="27" name="左大括号 26"/>
          <p:cNvSpPr/>
          <p:nvPr/>
        </p:nvSpPr>
        <p:spPr>
          <a:xfrm>
            <a:off x="2567608" y="1897668"/>
            <a:ext cx="360040" cy="1008112"/>
          </a:xfrm>
          <a:prstGeom prst="leftBrace">
            <a:avLst>
              <a:gd name="adj1" fmla="val 41174"/>
              <a:gd name="adj2" fmla="val 484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99656" y="2545740"/>
            <a:ext cx="1933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cs typeface="Times New Roman" pitchFamily="18" charset="0"/>
              </a:rPr>
              <a:t>2</a:t>
            </a:r>
            <a:r>
              <a:rPr lang="en-US" altLang="zh-CN" b="1" i="1" dirty="0">
                <a:cs typeface="Times New Roman" pitchFamily="18" charset="0"/>
              </a:rPr>
              <a:t>x + </a:t>
            </a:r>
            <a:r>
              <a:rPr lang="en-US" altLang="zh-CN" b="1" dirty="0">
                <a:cs typeface="Times New Roman" pitchFamily="18" charset="0"/>
              </a:rPr>
              <a:t>3</a:t>
            </a:r>
            <a:r>
              <a:rPr lang="en-US" altLang="zh-CN" b="1" i="1" dirty="0">
                <a:cs typeface="Times New Roman" pitchFamily="18" charset="0"/>
              </a:rPr>
              <a:t>y </a:t>
            </a:r>
            <a:r>
              <a:rPr lang="en-US" altLang="zh-CN" b="1" dirty="0"/>
              <a:t>= </a:t>
            </a:r>
            <a:r>
              <a:rPr lang="en-US" altLang="zh-CN" b="1" dirty="0">
                <a:cs typeface="Times New Roman" pitchFamily="18" charset="0"/>
              </a:rPr>
              <a:t>6 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2999656" y="1772816"/>
            <a:ext cx="1843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cs typeface="Times New Roman" pitchFamily="18" charset="0"/>
              </a:rPr>
              <a:t>2</a:t>
            </a:r>
            <a:r>
              <a:rPr lang="en-US" altLang="zh-CN" b="1" i="1" dirty="0">
                <a:cs typeface="Times New Roman" pitchFamily="18" charset="0"/>
              </a:rPr>
              <a:t>x + </a:t>
            </a:r>
            <a:r>
              <a:rPr lang="en-US" altLang="zh-CN" b="1" dirty="0">
                <a:cs typeface="Times New Roman" pitchFamily="18" charset="0"/>
              </a:rPr>
              <a:t>3</a:t>
            </a:r>
            <a:r>
              <a:rPr lang="en-US" altLang="zh-CN" b="1" i="1" dirty="0">
                <a:cs typeface="Times New Roman" pitchFamily="18" charset="0"/>
              </a:rPr>
              <a:t>y </a:t>
            </a:r>
            <a:r>
              <a:rPr lang="en-US" altLang="zh-CN" b="1" dirty="0"/>
              <a:t>= </a:t>
            </a:r>
            <a:r>
              <a:rPr lang="en-US" altLang="zh-CN" b="1" dirty="0">
                <a:cs typeface="Times New Roman" pitchFamily="18" charset="0"/>
              </a:rPr>
              <a:t>2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  <p:bldP spid="27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55507" y="548680"/>
            <a:ext cx="8760973" cy="79208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03712" y="5229200"/>
            <a:ext cx="3810027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983076"/>
              </p:ext>
            </p:extLst>
          </p:nvPr>
        </p:nvGraphicFramePr>
        <p:xfrm flipV="1">
          <a:off x="8256240" y="3284984"/>
          <a:ext cx="3126030" cy="80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1460160" imgH="393480" progId="Equation.DSMT4">
                  <p:embed/>
                </p:oleObj>
              </mc:Choice>
              <mc:Fallback>
                <p:oleObj name="Equation" r:id="rId3" imgW="146016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8256240" y="3284984"/>
                        <a:ext cx="3126030" cy="8008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26101" y="61197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+mn-ea"/>
              </a:rPr>
              <a:t>例 </a:t>
            </a:r>
            <a:r>
              <a:rPr lang="en-US" altLang="zh-CN" sz="3200" b="1" dirty="0">
                <a:solidFill>
                  <a:srgbClr val="0000FF"/>
                </a:solidFill>
                <a:latin typeface="+mn-ea"/>
              </a:rPr>
              <a:t>3</a:t>
            </a:r>
            <a:endParaRPr lang="zh-CN" altLang="en-US" sz="32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3512" y="620688"/>
            <a:ext cx="9697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求两平面直线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 +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3200" dirty="0"/>
              <a:t>= 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3200" dirty="0"/>
              <a:t>和</a:t>
            </a:r>
            <a:r>
              <a:rPr lang="en-US" altLang="zh-CN" sz="3200" dirty="0"/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 +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3200" dirty="0"/>
              <a:t>=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3200" dirty="0"/>
              <a:t>的交点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1573" y="242088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有无穷解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371" y="1988841"/>
            <a:ext cx="6912768" cy="4465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2159563" y="548680"/>
            <a:ext cx="5880653" cy="792088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73629" y="620688"/>
            <a:ext cx="1549963" cy="64807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例  </a:t>
            </a:r>
            <a:r>
              <a:rPr lang="en-US" altLang="zh-CN" sz="3200" b="1" dirty="0">
                <a:solidFill>
                  <a:srgbClr val="0000FF"/>
                </a:solidFill>
                <a:latin typeface="+mn-ea"/>
                <a:ea typeface="+mn-ea"/>
              </a:rPr>
              <a:t>4    </a:t>
            </a:r>
            <a:endParaRPr lang="zh-CN" altLang="en-US" sz="32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8" name="图片 127" descr="图片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4509" y="1772816"/>
            <a:ext cx="4631491" cy="376686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324477" y="683985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求如图所示的电路中的电流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32" name="左大括号 131"/>
          <p:cNvSpPr/>
          <p:nvPr/>
        </p:nvSpPr>
        <p:spPr>
          <a:xfrm>
            <a:off x="7464152" y="2708920"/>
            <a:ext cx="431354" cy="1368350"/>
          </a:xfrm>
          <a:prstGeom prst="leftBrace">
            <a:avLst>
              <a:gd name="adj1" fmla="val 39582"/>
              <a:gd name="adj2" fmla="val 489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96200" y="242088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i</a:t>
            </a:r>
            <a:r>
              <a:rPr lang="en-US" altLang="zh-CN" baseline="-25000" dirty="0"/>
              <a:t>1</a:t>
            </a:r>
            <a:r>
              <a:rPr lang="en-US" altLang="zh-CN" b="1" i="1" dirty="0">
                <a:sym typeface="Symbol"/>
              </a:rPr>
              <a:t> i</a:t>
            </a:r>
            <a:r>
              <a:rPr lang="en-US" altLang="zh-CN" b="1" baseline="-25000" dirty="0">
                <a:sym typeface="Symbol"/>
              </a:rPr>
              <a:t>2</a:t>
            </a:r>
            <a:r>
              <a:rPr lang="en-US" altLang="zh-CN" baseline="-25000" dirty="0"/>
              <a:t> </a:t>
            </a:r>
            <a:r>
              <a:rPr lang="en-US" altLang="zh-CN" b="1" i="1" dirty="0"/>
              <a:t>+ i</a:t>
            </a:r>
            <a:r>
              <a:rPr lang="en-US" altLang="zh-CN" b="1" baseline="-25000" dirty="0"/>
              <a:t>3  </a:t>
            </a:r>
            <a:r>
              <a:rPr lang="en-US" altLang="zh-CN" b="1" i="1" dirty="0"/>
              <a:t>= </a:t>
            </a:r>
            <a:r>
              <a:rPr lang="en-US" altLang="zh-CN" b="1" dirty="0"/>
              <a:t>0</a:t>
            </a:r>
            <a:endParaRPr lang="zh-CN" alt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752184" y="312180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 </a:t>
            </a:r>
            <a:r>
              <a:rPr lang="en-US" altLang="zh-CN" b="1" dirty="0"/>
              <a:t>4</a:t>
            </a:r>
            <a:r>
              <a:rPr lang="en-US" altLang="zh-CN" b="1" i="1" dirty="0"/>
              <a:t>i</a:t>
            </a:r>
            <a:r>
              <a:rPr lang="en-US" altLang="zh-CN" baseline="-25000" dirty="0"/>
              <a:t>1</a:t>
            </a:r>
            <a:r>
              <a:rPr lang="en-US" altLang="zh-CN" b="1" i="1" dirty="0">
                <a:sym typeface="Symbol"/>
              </a:rPr>
              <a:t>+ </a:t>
            </a:r>
            <a:r>
              <a:rPr lang="en-US" altLang="zh-CN" b="1" dirty="0">
                <a:sym typeface="Symbol"/>
              </a:rPr>
              <a:t>2</a:t>
            </a:r>
            <a:r>
              <a:rPr lang="en-US" altLang="zh-CN" b="1" i="1" dirty="0">
                <a:sym typeface="Symbol"/>
              </a:rPr>
              <a:t>i</a:t>
            </a:r>
            <a:r>
              <a:rPr lang="en-US" altLang="zh-CN" b="1" baseline="-25000" dirty="0">
                <a:sym typeface="Symbol"/>
              </a:rPr>
              <a:t>2</a:t>
            </a:r>
            <a:r>
              <a:rPr lang="en-US" altLang="zh-CN" baseline="-25000" dirty="0"/>
              <a:t>  </a:t>
            </a:r>
            <a:r>
              <a:rPr lang="en-US" altLang="zh-CN" b="1" i="1" dirty="0"/>
              <a:t>= </a:t>
            </a:r>
            <a:r>
              <a:rPr lang="en-US" altLang="zh-CN" b="1" dirty="0"/>
              <a:t>8</a:t>
            </a:r>
            <a:endParaRPr lang="zh-CN" altLang="en-US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7896200" y="371703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b="1" i="1" dirty="0"/>
              <a:t>i</a:t>
            </a:r>
            <a:r>
              <a:rPr lang="en-US" altLang="zh-CN" baseline="-25000" dirty="0"/>
              <a:t>2</a:t>
            </a:r>
            <a:r>
              <a:rPr lang="en-US" altLang="zh-CN" b="1" i="1" dirty="0">
                <a:sym typeface="Symbol"/>
              </a:rPr>
              <a:t>+ </a:t>
            </a:r>
            <a:r>
              <a:rPr lang="en-US" altLang="zh-CN" b="1" dirty="0">
                <a:sym typeface="Symbol"/>
              </a:rPr>
              <a:t>5</a:t>
            </a:r>
            <a:r>
              <a:rPr lang="en-US" altLang="zh-CN" b="1" i="1" dirty="0">
                <a:sym typeface="Symbol"/>
              </a:rPr>
              <a:t>i</a:t>
            </a:r>
            <a:r>
              <a:rPr lang="en-US" altLang="zh-CN" b="1" baseline="-25000" dirty="0">
                <a:sym typeface="Symbol"/>
              </a:rPr>
              <a:t>3</a:t>
            </a:r>
            <a:r>
              <a:rPr lang="en-US" altLang="zh-CN" baseline="-25000" dirty="0"/>
              <a:t>  </a:t>
            </a:r>
            <a:r>
              <a:rPr lang="en-US" altLang="zh-CN" b="1" i="1" dirty="0"/>
              <a:t>= </a:t>
            </a:r>
            <a:r>
              <a:rPr lang="en-US" altLang="zh-CN" b="1" dirty="0"/>
              <a:t>9</a:t>
            </a:r>
            <a:endParaRPr lang="zh-CN" altLang="en-US" b="1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2248" y="1074802"/>
            <a:ext cx="7155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/>
              <a:t>变换</a:t>
            </a:r>
            <a:r>
              <a:rPr lang="en-US" altLang="zh-CN" sz="3000" b="1" dirty="0"/>
              <a:t> 1</a:t>
            </a:r>
            <a:r>
              <a:rPr lang="en-US" altLang="zh-CN" sz="3000" dirty="0"/>
              <a:t>: </a:t>
            </a:r>
            <a:r>
              <a:rPr lang="zh-CN" altLang="en-US" sz="3000" dirty="0"/>
              <a:t>交换第 </a:t>
            </a:r>
            <a:r>
              <a:rPr lang="en-US" altLang="zh-CN" sz="3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000" dirty="0">
                <a:latin typeface="Times New Roman" pitchFamily="18" charset="0"/>
                <a:cs typeface="Times New Roman" pitchFamily="18" charset="0"/>
              </a:rPr>
              <a:t>和第 </a:t>
            </a:r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000" dirty="0"/>
              <a:t> </a:t>
            </a:r>
            <a:r>
              <a:rPr lang="zh-CN" altLang="en-US" sz="3000" dirty="0"/>
              <a:t>个方程</a:t>
            </a:r>
            <a:r>
              <a:rPr lang="en-US" altLang="zh-CN" sz="3000" dirty="0"/>
              <a:t>.</a:t>
            </a:r>
            <a:endParaRPr lang="zh-CN" altLang="en-US" sz="3000" dirty="0"/>
          </a:p>
        </p:txBody>
      </p:sp>
      <p:sp>
        <p:nvSpPr>
          <p:cNvPr id="5" name="矩形 4"/>
          <p:cNvSpPr/>
          <p:nvPr/>
        </p:nvSpPr>
        <p:spPr>
          <a:xfrm>
            <a:off x="1055440" y="5627240"/>
            <a:ext cx="4083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</a:rPr>
              <a:t>再次交换一次即返回</a:t>
            </a:r>
            <a:r>
              <a:rPr lang="en-US" altLang="zh-CN" sz="3200" dirty="0">
                <a:latin typeface="+mn-ea"/>
              </a:rPr>
              <a:t>.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1055440" y="1666800"/>
            <a:ext cx="5113338" cy="2554288"/>
            <a:chOff x="1644" y="2170"/>
            <a:chExt cx="3221" cy="1609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3089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1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1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+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2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2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+… +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in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 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n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 =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b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 a</a:t>
              </a:r>
              <a:r>
                <a:rPr kumimoji="1" lang="en-US" altLang="zh-CN" b="1" i="1" baseline="-25000" dirty="0">
                  <a:ln w="0"/>
                </a:rPr>
                <a:t>j</a:t>
              </a:r>
              <a:r>
                <a:rPr kumimoji="1" lang="en-US" altLang="zh-CN" b="1" baseline="-25000" dirty="0">
                  <a:ln w="0"/>
                </a:rPr>
                <a:t>1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j</a:t>
              </a:r>
              <a:r>
                <a:rPr kumimoji="1" lang="en-US" altLang="zh-CN" b="1" baseline="-25000" dirty="0">
                  <a:ln w="0"/>
                </a:rPr>
                <a:t>2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 err="1">
                  <a:ln w="0"/>
                </a:rPr>
                <a:t>a</a:t>
              </a:r>
              <a:r>
                <a:rPr kumimoji="1" lang="en-US" altLang="zh-CN" b="1" i="1" baseline="-25000" dirty="0" err="1">
                  <a:ln w="0"/>
                </a:rPr>
                <a:t>jn</a:t>
              </a:r>
              <a:r>
                <a:rPr kumimoji="1" lang="en-US" altLang="zh-CN" b="1" i="1" baseline="-25000" dirty="0">
                  <a:ln w="0"/>
                </a:rPr>
                <a:t> 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 err="1">
                  <a:ln w="0"/>
                </a:rPr>
                <a:t>b</a:t>
              </a:r>
              <a:r>
                <a:rPr kumimoji="1" lang="en-US" altLang="zh-CN" b="1" i="1" baseline="-25000" dirty="0" err="1">
                  <a:ln w="0"/>
                </a:rPr>
                <a:t>j</a:t>
              </a:r>
              <a:endParaRPr kumimoji="1" lang="en-US" altLang="zh-CN" b="1" i="1" baseline="-25000" dirty="0">
                <a:ln w="0"/>
              </a:endParaRPr>
            </a:p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endParaRPr kumimoji="1" lang="en-US" altLang="zh-CN" b="1" dirty="0">
                <a:ln w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2304"/>
              <a:ext cx="132" cy="1363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6168008" y="3971056"/>
            <a:ext cx="5113338" cy="2554288"/>
            <a:chOff x="1644" y="2170"/>
            <a:chExt cx="3221" cy="1609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3089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j</a:t>
              </a:r>
              <a:r>
                <a:rPr kumimoji="1" lang="en-US" altLang="zh-CN" b="1" baseline="-25000" dirty="0">
                  <a:ln w="0"/>
                </a:rPr>
                <a:t>1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j</a:t>
              </a:r>
              <a:r>
                <a:rPr kumimoji="1" lang="en-US" altLang="zh-CN" b="1" baseline="-25000" dirty="0">
                  <a:ln w="0"/>
                </a:rPr>
                <a:t>2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 err="1">
                  <a:ln w="0"/>
                </a:rPr>
                <a:t>a</a:t>
              </a:r>
              <a:r>
                <a:rPr kumimoji="1" lang="en-US" altLang="zh-CN" b="1" i="1" baseline="-25000" dirty="0" err="1">
                  <a:ln w="0"/>
                </a:rPr>
                <a:t>jn</a:t>
              </a:r>
              <a:r>
                <a:rPr kumimoji="1" lang="en-US" altLang="zh-CN" b="1" i="1" baseline="-25000" dirty="0">
                  <a:ln w="0"/>
                </a:rPr>
                <a:t> 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 err="1">
                  <a:ln w="0"/>
                </a:rPr>
                <a:t>b</a:t>
              </a:r>
              <a:r>
                <a:rPr kumimoji="1" lang="en-US" altLang="zh-CN" b="1" i="1" baseline="-25000" dirty="0" err="1">
                  <a:ln w="0"/>
                </a:rPr>
                <a:t>j</a:t>
              </a:r>
              <a:endParaRPr kumimoji="1" lang="en-US" altLang="zh-CN" b="1" i="1" baseline="-25000" dirty="0">
                <a:ln w="0"/>
              </a:endParaRPr>
            </a:p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1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1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+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2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2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+… +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in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 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n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 =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b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endParaRPr kumimoji="1" lang="en-US" altLang="zh-CN" b="1" dirty="0">
                <a:ln w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2304"/>
              <a:ext cx="132" cy="1363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 rot="2218405">
            <a:off x="6384032" y="3250976"/>
            <a:ext cx="1008112" cy="216024"/>
          </a:xfrm>
          <a:prstGeom prst="right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2996025">
            <a:off x="4889642" y="4664759"/>
            <a:ext cx="1008112" cy="397744"/>
          </a:xfrm>
          <a:prstGeom prst="right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CC560F7-36BD-A04C-9C14-48761251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25" y="150931"/>
            <a:ext cx="11081915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2. </a:t>
            </a:r>
            <a:r>
              <a:rPr lang="zh-CN" altLang="en-US" b="1" dirty="0">
                <a:solidFill>
                  <a:srgbClr val="002060"/>
                </a:solidFill>
              </a:rPr>
              <a:t>消元法求解线性方程组</a:t>
            </a:r>
            <a:r>
              <a:rPr lang="zh-CN" altLang="en-US" sz="2800" b="1" dirty="0">
                <a:solidFill>
                  <a:srgbClr val="C00000"/>
                </a:solidFill>
              </a:rPr>
              <a:t>（等价、初等变换）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  <p:bldP spid="12" grpId="1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7408" y="4712546"/>
            <a:ext cx="44308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/>
              <a:t> </a:t>
            </a:r>
            <a:r>
              <a:rPr lang="zh-CN" altLang="en-US" sz="3200" dirty="0"/>
              <a:t>个方程乘以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-r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dirty="0"/>
              <a:t>倍加到第</a:t>
            </a:r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zh-CN" altLang="en-US" sz="3200" dirty="0"/>
              <a:t>个方程</a:t>
            </a:r>
            <a:r>
              <a:rPr lang="en-US" altLang="zh-CN" sz="3200" dirty="0"/>
              <a:t>,</a:t>
            </a:r>
            <a:r>
              <a:rPr lang="zh-CN" altLang="en-US" sz="3200" dirty="0"/>
              <a:t>即返回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39416" y="303234"/>
            <a:ext cx="778002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/>
              <a:t>变换</a:t>
            </a:r>
            <a:r>
              <a:rPr lang="en-US" altLang="zh-CN" sz="3000" b="1" dirty="0"/>
              <a:t> 2</a:t>
            </a:r>
            <a:r>
              <a:rPr lang="en-US" altLang="zh-CN" sz="3000" dirty="0"/>
              <a:t>:  </a:t>
            </a:r>
            <a:r>
              <a:rPr lang="zh-CN" altLang="en-US" sz="3000" dirty="0"/>
              <a:t>第 </a:t>
            </a:r>
            <a:r>
              <a:rPr lang="en-US" altLang="zh-CN" sz="3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000" dirty="0">
                <a:latin typeface="Times New Roman" pitchFamily="18" charset="0"/>
                <a:cs typeface="Times New Roman" pitchFamily="18" charset="0"/>
              </a:rPr>
              <a:t> 个方程的 </a:t>
            </a:r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000" dirty="0">
                <a:latin typeface="Times New Roman" pitchFamily="18" charset="0"/>
                <a:cs typeface="Times New Roman" pitchFamily="18" charset="0"/>
              </a:rPr>
              <a:t>倍加到第 </a:t>
            </a:r>
            <a:r>
              <a:rPr lang="en-US" altLang="zh-CN" sz="3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000" dirty="0"/>
              <a:t> </a:t>
            </a:r>
            <a:r>
              <a:rPr lang="zh-CN" altLang="en-US" sz="3000" dirty="0"/>
              <a:t>个方程上</a:t>
            </a:r>
            <a:r>
              <a:rPr lang="en-US" altLang="zh-CN" sz="3000" dirty="0"/>
              <a:t>.</a:t>
            </a:r>
            <a:endParaRPr lang="zh-CN" altLang="en-US" sz="3000" dirty="0"/>
          </a:p>
        </p:txBody>
      </p:sp>
      <p:sp>
        <p:nvSpPr>
          <p:cNvPr id="12" name="右箭头 11"/>
          <p:cNvSpPr/>
          <p:nvPr/>
        </p:nvSpPr>
        <p:spPr>
          <a:xfrm rot="2218405">
            <a:off x="6275629" y="3062369"/>
            <a:ext cx="1008112" cy="216024"/>
          </a:xfrm>
          <a:prstGeom prst="right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5303912" y="3717032"/>
            <a:ext cx="6638927" cy="2554288"/>
            <a:chOff x="1644" y="2170"/>
            <a:chExt cx="4182" cy="1609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4050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1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1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+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2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2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+… +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in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 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n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 =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b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 </a:t>
              </a:r>
              <a:r>
                <a:rPr kumimoji="1" lang="en-US" altLang="zh-CN" b="1" dirty="0">
                  <a:ln w="0"/>
                </a:rPr>
                <a:t>(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j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  <a:solidFill>
                    <a:srgbClr val="C00000"/>
                  </a:solidFill>
                </a:rPr>
                <a:t>r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1</a:t>
              </a:r>
              <a:r>
                <a:rPr kumimoji="1" lang="en-US" altLang="zh-CN" b="1" dirty="0">
                  <a:ln w="0"/>
                </a:rPr>
                <a:t>)</a:t>
              </a:r>
              <a:r>
                <a:rPr kumimoji="1" lang="en-US" altLang="zh-CN" b="1" baseline="-25000" dirty="0">
                  <a:ln w="0"/>
                </a:rPr>
                <a:t>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+…+ (</a:t>
              </a:r>
              <a:r>
                <a:rPr kumimoji="1" lang="en-US" altLang="zh-CN" b="1" i="1" dirty="0" err="1">
                  <a:ln w="0"/>
                </a:rPr>
                <a:t>a</a:t>
              </a:r>
              <a:r>
                <a:rPr kumimoji="1" lang="en-US" altLang="zh-CN" b="1" i="1" baseline="-25000" dirty="0" err="1">
                  <a:ln w="0"/>
                </a:rPr>
                <a:t>jn</a:t>
              </a:r>
              <a:r>
                <a:rPr kumimoji="1" lang="en-US" altLang="zh-CN" b="1" dirty="0" err="1">
                  <a:ln w="0"/>
                </a:rPr>
                <a:t>+</a:t>
              </a:r>
              <a:r>
                <a:rPr kumimoji="1" lang="en-US" altLang="zh-CN" b="1" i="1" dirty="0" err="1">
                  <a:ln w="0"/>
                  <a:solidFill>
                    <a:srgbClr val="C00000"/>
                  </a:solidFill>
                </a:rPr>
                <a:t>r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in</a:t>
              </a:r>
              <a:r>
                <a:rPr kumimoji="1" lang="en-US" altLang="zh-CN" b="1" dirty="0">
                  <a:ln w="0"/>
                </a:rPr>
                <a:t>)</a:t>
              </a:r>
              <a:r>
                <a:rPr kumimoji="1" lang="en-US" altLang="zh-CN" b="1" baseline="-25000" dirty="0">
                  <a:ln w="0"/>
                </a:rPr>
                <a:t> 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= </a:t>
              </a:r>
              <a:r>
                <a:rPr kumimoji="1" lang="en-US" altLang="zh-CN" b="1" i="1" dirty="0" err="1">
                  <a:ln w="0"/>
                </a:rPr>
                <a:t>b</a:t>
              </a:r>
              <a:r>
                <a:rPr kumimoji="1" lang="en-US" altLang="zh-CN" b="1" i="1" baseline="-25000" dirty="0" err="1">
                  <a:ln w="0"/>
                </a:rPr>
                <a:t>j</a:t>
              </a:r>
              <a:r>
                <a:rPr kumimoji="1" lang="en-US" altLang="zh-CN" b="1" dirty="0" err="1">
                  <a:ln w="0"/>
                </a:rPr>
                <a:t>+</a:t>
              </a:r>
              <a:r>
                <a:rPr kumimoji="1" lang="en-US" altLang="zh-CN" b="1" i="1" dirty="0" err="1">
                  <a:ln w="0"/>
                  <a:solidFill>
                    <a:srgbClr val="C00000"/>
                  </a:solidFill>
                </a:rPr>
                <a:t>r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b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i</a:t>
              </a:r>
              <a:endParaRPr kumimoji="1" lang="en-US" altLang="zh-CN" b="1" i="1" baseline="-25000" dirty="0">
                <a:ln w="0"/>
              </a:endParaRPr>
            </a:p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endParaRPr kumimoji="1" lang="en-US" altLang="zh-CN" b="1" dirty="0">
                <a:ln w="0"/>
              </a:endParaRP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2304"/>
              <a:ext cx="132" cy="1363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</p:grpSp>
      <p:grpSp>
        <p:nvGrpSpPr>
          <p:cNvPr id="16" name="Group 7">
            <a:extLst>
              <a:ext uri="{FF2B5EF4-FFF2-40B4-BE49-F238E27FC236}">
                <a16:creationId xmlns:a16="http://schemas.microsoft.com/office/drawing/2014/main" id="{2668755F-0E96-4DE6-B84E-82606B5F7C9B}"/>
              </a:ext>
            </a:extLst>
          </p:cNvPr>
          <p:cNvGrpSpPr>
            <a:grpSpLocks/>
          </p:cNvGrpSpPr>
          <p:nvPr/>
        </p:nvGrpSpPr>
        <p:grpSpPr bwMode="auto">
          <a:xfrm>
            <a:off x="1198686" y="1052736"/>
            <a:ext cx="5113338" cy="2554288"/>
            <a:chOff x="1644" y="2170"/>
            <a:chExt cx="3221" cy="1609"/>
          </a:xfrm>
        </p:grpSpPr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3868051A-9051-4355-8ECB-A79E4B68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0"/>
              <a:ext cx="3089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1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1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+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2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baseline="-25000" dirty="0">
                  <a:ln w="0"/>
                  <a:solidFill>
                    <a:srgbClr val="0000FF"/>
                  </a:solidFill>
                </a:rPr>
                <a:t>2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+… +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a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in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 </a:t>
              </a:r>
              <a:r>
                <a:rPr kumimoji="1" lang="en-US" altLang="zh-CN" b="1" i="1" dirty="0" err="1">
                  <a:ln w="0"/>
                  <a:solidFill>
                    <a:srgbClr val="0000FF"/>
                  </a:solidFill>
                </a:rPr>
                <a:t>x</a:t>
              </a:r>
              <a:r>
                <a:rPr kumimoji="1" lang="en-US" altLang="zh-CN" b="1" i="1" baseline="-25000" dirty="0" err="1">
                  <a:ln w="0"/>
                  <a:solidFill>
                    <a:srgbClr val="0000FF"/>
                  </a:solidFill>
                </a:rPr>
                <a:t>n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 = </a:t>
              </a:r>
              <a:r>
                <a:rPr kumimoji="1" lang="en-US" altLang="zh-CN" b="1" i="1" dirty="0">
                  <a:ln w="0"/>
                  <a:solidFill>
                    <a:srgbClr val="0000FF"/>
                  </a:solidFill>
                </a:rPr>
                <a:t>b</a:t>
              </a:r>
              <a:r>
                <a:rPr kumimoji="1" lang="en-US" altLang="zh-CN" b="1" i="1" baseline="-25000" dirty="0">
                  <a:ln w="0"/>
                  <a:solidFill>
                    <a:srgbClr val="0000FF"/>
                  </a:solidFill>
                </a:rPr>
                <a:t>i</a:t>
              </a:r>
              <a:r>
                <a:rPr kumimoji="1" lang="en-US" altLang="zh-CN" b="1" dirty="0">
                  <a:ln w="0"/>
                  <a:solidFill>
                    <a:srgbClr val="0000FF"/>
                  </a:solidFill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r>
                <a:rPr kumimoji="1" lang="en-US" altLang="zh-CN" b="1" dirty="0">
                  <a:ln w="0"/>
                </a:rPr>
                <a:t> </a:t>
              </a:r>
            </a:p>
            <a:p>
              <a:r>
                <a:rPr kumimoji="1" lang="en-US" altLang="zh-CN" b="1" i="1" dirty="0">
                  <a:ln w="0"/>
                </a:rPr>
                <a:t> a</a:t>
              </a:r>
              <a:r>
                <a:rPr kumimoji="1" lang="en-US" altLang="zh-CN" b="1" i="1" baseline="-25000" dirty="0">
                  <a:ln w="0"/>
                </a:rPr>
                <a:t>j</a:t>
              </a:r>
              <a:r>
                <a:rPr kumimoji="1" lang="en-US" altLang="zh-CN" b="1" baseline="-25000" dirty="0">
                  <a:ln w="0"/>
                </a:rPr>
                <a:t>1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1</a:t>
              </a:r>
              <a:r>
                <a:rPr kumimoji="1" lang="en-US" altLang="zh-CN" b="1" dirty="0">
                  <a:ln w="0"/>
                </a:rPr>
                <a:t>+</a:t>
              </a:r>
              <a:r>
                <a:rPr kumimoji="1" lang="en-US" altLang="zh-CN" b="1" i="1" dirty="0">
                  <a:ln w="0"/>
                </a:rPr>
                <a:t>a</a:t>
              </a:r>
              <a:r>
                <a:rPr kumimoji="1" lang="en-US" altLang="zh-CN" b="1" i="1" baseline="-25000" dirty="0">
                  <a:ln w="0"/>
                </a:rPr>
                <a:t>j</a:t>
              </a:r>
              <a:r>
                <a:rPr kumimoji="1" lang="en-US" altLang="zh-CN" b="1" baseline="-25000" dirty="0">
                  <a:ln w="0"/>
                </a:rPr>
                <a:t>2 </a:t>
              </a:r>
              <a:r>
                <a:rPr kumimoji="1" lang="en-US" altLang="zh-CN" b="1" i="1" dirty="0">
                  <a:ln w="0"/>
                </a:rPr>
                <a:t>x</a:t>
              </a:r>
              <a:r>
                <a:rPr kumimoji="1" lang="en-US" altLang="zh-CN" b="1" baseline="-25000" dirty="0">
                  <a:ln w="0"/>
                </a:rPr>
                <a:t>2</a:t>
              </a:r>
              <a:r>
                <a:rPr kumimoji="1" lang="en-US" altLang="zh-CN" b="1" dirty="0">
                  <a:ln w="0"/>
                </a:rPr>
                <a:t>+…+</a:t>
              </a:r>
              <a:r>
                <a:rPr kumimoji="1" lang="en-US" altLang="zh-CN" b="1" i="1" dirty="0" err="1">
                  <a:ln w="0"/>
                </a:rPr>
                <a:t>a</a:t>
              </a:r>
              <a:r>
                <a:rPr kumimoji="1" lang="en-US" altLang="zh-CN" b="1" i="1" baseline="-25000" dirty="0" err="1">
                  <a:ln w="0"/>
                </a:rPr>
                <a:t>jn</a:t>
              </a:r>
              <a:r>
                <a:rPr kumimoji="1" lang="en-US" altLang="zh-CN" b="1" i="1" baseline="-25000" dirty="0">
                  <a:ln w="0"/>
                </a:rPr>
                <a:t> </a:t>
              </a:r>
              <a:r>
                <a:rPr kumimoji="1" lang="en-US" altLang="zh-CN" b="1" i="1" dirty="0" err="1">
                  <a:ln w="0"/>
                </a:rPr>
                <a:t>x</a:t>
              </a:r>
              <a:r>
                <a:rPr kumimoji="1" lang="en-US" altLang="zh-CN" b="1" i="1" baseline="-25000" dirty="0" err="1">
                  <a:ln w="0"/>
                </a:rPr>
                <a:t>n</a:t>
              </a:r>
              <a:r>
                <a:rPr kumimoji="1" lang="en-US" altLang="zh-CN" b="1" dirty="0">
                  <a:ln w="0"/>
                </a:rPr>
                <a:t> = </a:t>
              </a:r>
              <a:r>
                <a:rPr kumimoji="1" lang="en-US" altLang="zh-CN" b="1" i="1" dirty="0" err="1">
                  <a:ln w="0"/>
                </a:rPr>
                <a:t>b</a:t>
              </a:r>
              <a:r>
                <a:rPr kumimoji="1" lang="en-US" altLang="zh-CN" b="1" i="1" baseline="-25000" dirty="0" err="1">
                  <a:ln w="0"/>
                </a:rPr>
                <a:t>j</a:t>
              </a:r>
              <a:endParaRPr kumimoji="1" lang="en-US" altLang="zh-CN" b="1" i="1" baseline="-25000" dirty="0">
                <a:ln w="0"/>
              </a:endParaRPr>
            </a:p>
            <a:p>
              <a:r>
                <a:rPr kumimoji="1" lang="en-US" altLang="zh-CN" b="1" i="1" dirty="0">
                  <a:ln w="0"/>
                </a:rPr>
                <a:t>…  …   …   …   …   …   …</a:t>
              </a:r>
              <a:endParaRPr kumimoji="1" lang="en-US" altLang="zh-CN" b="1" dirty="0">
                <a:ln w="0"/>
              </a:endParaRPr>
            </a:p>
          </p:txBody>
        </p:sp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A06B44E0-E445-43D8-B6AE-E9DCB46D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2304"/>
              <a:ext cx="132" cy="1363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5pPr>
              <a:lvl6pPr marL="22860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6pPr>
              <a:lvl7pPr marL="27432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7pPr>
              <a:lvl8pPr marL="32004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8pPr>
              <a:lvl9pPr marL="3657600" algn="l" defTabSz="914400" rtl="0" eaLnBrk="1" latinLnBrk="0" hangingPunct="1">
                <a:defRPr sz="3200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  <a:cs typeface="+mn-cs"/>
                </a:defRPr>
              </a:lvl9pPr>
            </a:lstStyle>
            <a:p>
              <a:endParaRPr lang="zh-CN" altLang="en-US" b="1">
                <a:ln w="0"/>
              </a:endParaRPr>
            </a:p>
          </p:txBody>
        </p:sp>
      </p:grpSp>
      <p:sp>
        <p:nvSpPr>
          <p:cNvPr id="19" name="右箭头 18"/>
          <p:cNvSpPr/>
          <p:nvPr/>
        </p:nvSpPr>
        <p:spPr>
          <a:xfrm rot="12996025">
            <a:off x="4170964" y="3978351"/>
            <a:ext cx="1008112" cy="397744"/>
          </a:xfrm>
          <a:prstGeom prst="rightArrow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7" grpId="0"/>
      <p:bldP spid="12" grpId="0" animBg="1"/>
      <p:bldP spid="19" grpId="0" animBg="1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13121</TotalTime>
  <Pages>0</Pages>
  <Words>2684</Words>
  <Characters>0</Characters>
  <Application>Microsoft Macintosh PowerPoint</Application>
  <DocSecurity>0</DocSecurity>
  <PresentationFormat>宽屏</PresentationFormat>
  <Lines>0</Lines>
  <Paragraphs>607</Paragraphs>
  <Slides>36</Slides>
  <Notes>3</Notes>
  <HiddenSlides>4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华文楷体</vt:lpstr>
      <vt:lpstr>STXinwei</vt:lpstr>
      <vt:lpstr>楷体_GB2312</vt:lpstr>
      <vt:lpstr>宋体</vt:lpstr>
      <vt:lpstr>KaiTi</vt:lpstr>
      <vt:lpstr>Kaiti SC</vt:lpstr>
      <vt:lpstr>MS Gothic</vt:lpstr>
      <vt:lpstr>Arial</vt:lpstr>
      <vt:lpstr>Franklin Gothic Book</vt:lpstr>
      <vt:lpstr>Symbol</vt:lpstr>
      <vt:lpstr>Times</vt:lpstr>
      <vt:lpstr>Times New Roman</vt:lpstr>
      <vt:lpstr>Wingdings</vt:lpstr>
      <vt:lpstr>Wingdings 2</vt:lpstr>
      <vt:lpstr>裁剪</vt:lpstr>
      <vt:lpstr>Equation</vt:lpstr>
      <vt:lpstr>§1.1  线性方程组</vt:lpstr>
      <vt:lpstr>1.  定义</vt:lpstr>
      <vt:lpstr>PowerPoint 演示文稿</vt:lpstr>
      <vt:lpstr>PowerPoint 演示文稿</vt:lpstr>
      <vt:lpstr>PowerPoint 演示文稿</vt:lpstr>
      <vt:lpstr>PowerPoint 演示文稿</vt:lpstr>
      <vt:lpstr>例  4    </vt:lpstr>
      <vt:lpstr>2. 消元法求解线性方程组（等价、初等变换）</vt:lpstr>
      <vt:lpstr>PowerPoint 演示文稿</vt:lpstr>
      <vt:lpstr>PowerPoint 演示文稿</vt:lpstr>
      <vt:lpstr>定 理 1</vt:lpstr>
      <vt:lpstr>PowerPoint 演示文稿</vt:lpstr>
      <vt:lpstr>PowerPoint 演示文稿</vt:lpstr>
      <vt:lpstr>PowerPoint 演示文稿</vt:lpstr>
      <vt:lpstr>PowerPoint 演示文稿</vt:lpstr>
      <vt:lpstr>矩阵: 一个矩形的数阵.</vt:lpstr>
      <vt:lpstr>PowerPoint 演示文稿</vt:lpstr>
      <vt:lpstr>PowerPoint 演示文稿</vt:lpstr>
      <vt:lpstr>PowerPoint 演示文稿</vt:lpstr>
      <vt:lpstr>例   8</vt:lpstr>
      <vt:lpstr>PowerPoint 演示文稿</vt:lpstr>
      <vt:lpstr>PowerPoint 演示文稿</vt:lpstr>
      <vt:lpstr>PowerPoint 演示文稿</vt:lpstr>
      <vt:lpstr>1. 行阶梯形矩阵: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行最简形矩阵: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167</cp:revision>
  <cp:lastPrinted>1899-12-30T00:00:00Z</cp:lastPrinted>
  <dcterms:created xsi:type="dcterms:W3CDTF">2004-02-13T15:49:42Z</dcterms:created>
  <dcterms:modified xsi:type="dcterms:W3CDTF">2021-09-24T08:42:42Z</dcterms:modified>
</cp:coreProperties>
</file>