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43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69" r:id="rId10"/>
    <p:sldId id="653" r:id="rId11"/>
    <p:sldId id="654" r:id="rId12"/>
    <p:sldId id="655" r:id="rId13"/>
    <p:sldId id="656" r:id="rId14"/>
    <p:sldId id="657" r:id="rId15"/>
    <p:sldId id="670" r:id="rId16"/>
    <p:sldId id="658" r:id="rId17"/>
    <p:sldId id="659" r:id="rId18"/>
    <p:sldId id="671" r:id="rId19"/>
    <p:sldId id="660" r:id="rId20"/>
    <p:sldId id="672" r:id="rId21"/>
    <p:sldId id="673" r:id="rId22"/>
    <p:sldId id="674" r:id="rId23"/>
    <p:sldId id="675" r:id="rId24"/>
    <p:sldId id="676" r:id="rId25"/>
    <p:sldId id="677" r:id="rId26"/>
    <p:sldId id="688" r:id="rId27"/>
    <p:sldId id="678" r:id="rId28"/>
    <p:sldId id="663" r:id="rId29"/>
    <p:sldId id="662" r:id="rId30"/>
    <p:sldId id="666" r:id="rId31"/>
    <p:sldId id="664" r:id="rId32"/>
    <p:sldId id="66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9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94464" autoAdjust="0"/>
  </p:normalViewPr>
  <p:slideViewPr>
    <p:cSldViewPr>
      <p:cViewPr varScale="1">
        <p:scale>
          <a:sx n="90" d="100"/>
          <a:sy n="90" d="100"/>
        </p:scale>
        <p:origin x="88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428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A3F56-47DF-4773-990E-0B0D226337D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A3F56-47DF-4773-990E-0B0D226337D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FB46-46F3-4236-9E67-5A17764446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FB46-46F3-4236-9E67-5A17764446C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540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7FB46-46F3-4236-9E67-5A17764446C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705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658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77406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02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020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56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864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154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702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93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2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AD0672-474F-6646-B56B-14814837D6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0C38A2-21A0-374D-88B1-0018997305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7046904-500D-EE4A-B51D-29675A270F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6100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7541" y="1772817"/>
            <a:ext cx="7833355" cy="975659"/>
          </a:xfrm>
        </p:spPr>
        <p:txBody>
          <a:bodyPr/>
          <a:lstStyle/>
          <a:p>
            <a:r>
              <a:rPr lang="en-US" altLang="zh-CN" b="1" dirty="0"/>
              <a:t>§1.</a:t>
            </a:r>
            <a:r>
              <a:rPr lang="en-US" altLang="zh-CN" dirty="0"/>
              <a:t>3   </a:t>
            </a:r>
            <a:r>
              <a:rPr lang="zh-CN" altLang="en-US" dirty="0"/>
              <a:t>矩阵的运算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5760" y="314096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加法、数乘、乘法、转置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以及线性方程组的矩阵表示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98" y="260648"/>
            <a:ext cx="3912434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3. </a:t>
            </a:r>
            <a:r>
              <a:rPr lang="zh-CN" altLang="en-US" b="1" dirty="0">
                <a:solidFill>
                  <a:srgbClr val="002060"/>
                </a:solidFill>
              </a:rPr>
              <a:t>矩阵乘法运算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684509" y="1078866"/>
            <a:ext cx="10668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  义</a:t>
            </a:r>
            <a:r>
              <a:rPr lang="en-US" altLang="zh-CN" sz="3200" dirty="0">
                <a:solidFill>
                  <a:srgbClr val="0070C0"/>
                </a:solidFill>
              </a:rPr>
              <a:t>.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3200" dirty="0">
                <a:sym typeface="Symbol"/>
              </a:rPr>
              <a:t>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sz="3200" dirty="0"/>
              <a:t> </a:t>
            </a:r>
            <a:r>
              <a:rPr lang="zh-CN" altLang="en-US" sz="3200" dirty="0"/>
              <a:t>且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cs typeface="Times New Roman" pitchFamily="18" charset="0"/>
              </a:rPr>
              <a:t>i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dirty="0" err="1">
                <a:cs typeface="Times New Roman" pitchFamily="18" charset="0"/>
              </a:rPr>
              <a:t>n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cs typeface="Times New Roman" pitchFamily="18" charset="0"/>
                <a:sym typeface="Symbol"/>
              </a:rPr>
              <a:t>r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</a:t>
            </a:r>
          </a:p>
        </p:txBody>
      </p:sp>
      <p:sp>
        <p:nvSpPr>
          <p:cNvPr id="5" name="矩形 4"/>
          <p:cNvSpPr/>
          <p:nvPr/>
        </p:nvSpPr>
        <p:spPr>
          <a:xfrm>
            <a:off x="2207568" y="3470809"/>
            <a:ext cx="6899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称为矩阵的</a:t>
            </a:r>
            <a:r>
              <a:rPr lang="zh-CN" altLang="en-US" sz="3200" b="1" dirty="0">
                <a:solidFill>
                  <a:srgbClr val="C00000"/>
                </a:solidFill>
              </a:rPr>
              <a:t>乘法</a:t>
            </a:r>
            <a:r>
              <a:rPr lang="en-US" altLang="zh-CN" sz="3200" dirty="0"/>
              <a:t>, </a:t>
            </a:r>
            <a:r>
              <a:rPr lang="zh-CN" altLang="en-US" sz="3200" dirty="0"/>
              <a:t>记作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dirty="0"/>
              <a:t>.      </a:t>
            </a:r>
            <a:r>
              <a:rPr lang="zh-CN" altLang="en-US" sz="3200" dirty="0"/>
              <a:t>即：</a:t>
            </a:r>
          </a:p>
        </p:txBody>
      </p:sp>
      <p:sp>
        <p:nvSpPr>
          <p:cNvPr id="13" name="椭圆 12"/>
          <p:cNvSpPr/>
          <p:nvPr/>
        </p:nvSpPr>
        <p:spPr>
          <a:xfrm>
            <a:off x="2207568" y="4848788"/>
            <a:ext cx="606992" cy="454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151784" y="5384789"/>
            <a:ext cx="2736304" cy="98"/>
          </a:xfrm>
          <a:prstGeom prst="line">
            <a:avLst/>
          </a:prstGeom>
          <a:ln w="254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9048330" y="4293096"/>
            <a:ext cx="2114" cy="180020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31904" y="6021288"/>
            <a:ext cx="745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endParaRPr lang="zh-CN" altLang="en-US" sz="3200" b="1" dirty="0"/>
          </a:p>
        </p:txBody>
      </p:sp>
      <p:sp>
        <p:nvSpPr>
          <p:cNvPr id="17" name="矩形 16"/>
          <p:cNvSpPr/>
          <p:nvPr/>
        </p:nvSpPr>
        <p:spPr>
          <a:xfrm>
            <a:off x="7248128" y="6093296"/>
            <a:ext cx="745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endParaRPr lang="zh-CN" altLang="en-US" sz="3200" b="1" dirty="0"/>
          </a:p>
        </p:txBody>
      </p:sp>
      <p:sp>
        <p:nvSpPr>
          <p:cNvPr id="18" name="矩形 17"/>
          <p:cNvSpPr/>
          <p:nvPr/>
        </p:nvSpPr>
        <p:spPr>
          <a:xfrm>
            <a:off x="2135560" y="1836113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则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/>
              <a:t>与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的乘积是指一个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cs typeface="Times New Roman" pitchFamily="18" charset="0"/>
                <a:sym typeface="Symbol"/>
              </a:rPr>
              <a:t>r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dirty="0"/>
              <a:t> </a:t>
            </a:r>
            <a:r>
              <a:rPr lang="en-US" altLang="zh-CN" sz="3200" dirty="0">
                <a:cs typeface="Times New Roman" pitchFamily="18" charset="0"/>
              </a:rPr>
              <a:t>= (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i="1" baseline="-25000" dirty="0">
                <a:cs typeface="Times New Roman" pitchFamily="18" charset="0"/>
              </a:rPr>
              <a:t>ij</a:t>
            </a:r>
            <a:r>
              <a:rPr lang="en-US" altLang="zh-CN" sz="3200" dirty="0">
                <a:cs typeface="Times New Roman" pitchFamily="18" charset="0"/>
              </a:rPr>
              <a:t> ) , </a:t>
            </a:r>
            <a:r>
              <a:rPr lang="zh-CN" altLang="en-US" sz="3200" dirty="0">
                <a:cs typeface="Times New Roman" pitchFamily="18" charset="0"/>
              </a:rPr>
              <a:t>其中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3743156" y="2564904"/>
            <a:ext cx="1056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i="1" baseline="-25000" dirty="0">
                <a:cs typeface="Times New Roman" pitchFamily="18" charset="0"/>
              </a:rPr>
              <a:t>ij</a:t>
            </a:r>
            <a:r>
              <a:rPr lang="en-US" altLang="zh-CN" sz="3200" dirty="0"/>
              <a:t> =  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3832" y="2453987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ym typeface="Symbol"/>
              </a:rPr>
              <a:t></a:t>
            </a:r>
            <a:endParaRPr lang="zh-CN" altLang="en-US" sz="4800" dirty="0"/>
          </a:p>
        </p:txBody>
      </p:sp>
      <p:sp>
        <p:nvSpPr>
          <p:cNvPr id="21" name="矩形 20"/>
          <p:cNvSpPr/>
          <p:nvPr/>
        </p:nvSpPr>
        <p:spPr>
          <a:xfrm>
            <a:off x="5015880" y="2564904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cs typeface="Times New Roman" pitchFamily="18" charset="0"/>
              </a:rPr>
              <a:t>ik</a:t>
            </a:r>
            <a:r>
              <a:rPr lang="en-US" altLang="zh-CN" sz="3200" dirty="0"/>
              <a:t> </a:t>
            </a:r>
            <a:r>
              <a:rPr lang="en-US" altLang="zh-CN" sz="3200" i="1" dirty="0" err="1"/>
              <a:t>b</a:t>
            </a:r>
            <a:r>
              <a:rPr lang="en-US" altLang="zh-CN" sz="3200" i="1" baseline="-25000" dirty="0" err="1">
                <a:cs typeface="Times New Roman" pitchFamily="18" charset="0"/>
              </a:rPr>
              <a:t>kj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6794" y="3028890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k </a:t>
            </a:r>
            <a:r>
              <a:rPr lang="en-US" altLang="zh-CN" sz="2000" dirty="0"/>
              <a:t>=1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1828" y="23088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n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1584" y="6021288"/>
            <a:ext cx="74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C</a:t>
            </a:r>
            <a:r>
              <a:rPr lang="en-US" altLang="zh-CN" dirty="0"/>
              <a:t>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5" name="双括号 24"/>
          <p:cNvSpPr/>
          <p:nvPr/>
        </p:nvSpPr>
        <p:spPr>
          <a:xfrm>
            <a:off x="1559496" y="4488748"/>
            <a:ext cx="1944216" cy="129614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65541" y="47047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3200" b="1" i="1" baseline="-25000" dirty="0"/>
              <a:t>ij</a:t>
            </a:r>
            <a:endParaRPr lang="zh-CN" alt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 rot="2402528">
            <a:off x="1821639" y="435552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 rot="2402528">
            <a:off x="2757976" y="513604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29" name="TextBox 28"/>
          <p:cNvSpPr txBox="1"/>
          <p:nvPr/>
        </p:nvSpPr>
        <p:spPr>
          <a:xfrm rot="19840527">
            <a:off x="2635248" y="44275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30" name="TextBox 29"/>
          <p:cNvSpPr txBox="1"/>
          <p:nvPr/>
        </p:nvSpPr>
        <p:spPr>
          <a:xfrm rot="19840527">
            <a:off x="1592563" y="5112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03712" y="486156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=</a:t>
            </a:r>
            <a:endParaRPr lang="zh-CN" altLang="en-US" dirty="0"/>
          </a:p>
        </p:txBody>
      </p:sp>
      <p:sp>
        <p:nvSpPr>
          <p:cNvPr id="32" name="双括号 31"/>
          <p:cNvSpPr/>
          <p:nvPr/>
        </p:nvSpPr>
        <p:spPr>
          <a:xfrm>
            <a:off x="4007768" y="4520693"/>
            <a:ext cx="3024336" cy="129614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151784" y="480001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1     </a:t>
            </a:r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  …   </a:t>
            </a:r>
            <a:r>
              <a:rPr lang="en-US" altLang="zh-CN" sz="3200" b="1" i="1" dirty="0" err="1"/>
              <a:t>a</a:t>
            </a:r>
            <a:r>
              <a:rPr lang="en-US" altLang="zh-CN" sz="3200" b="1" i="1" baseline="-25000" dirty="0" err="1"/>
              <a:t>in</a:t>
            </a:r>
            <a:endParaRPr lang="zh-CN" altLang="en-US" sz="3200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51784" y="429309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…</a:t>
            </a:r>
            <a:r>
              <a:rPr lang="en-US" altLang="zh-CN" sz="3200" b="1" baseline="-25000" dirty="0"/>
              <a:t>    </a:t>
            </a:r>
            <a:r>
              <a:rPr lang="en-US" altLang="zh-CN" sz="3200" b="1" i="1" dirty="0"/>
              <a:t>… </a:t>
            </a:r>
            <a:r>
              <a:rPr lang="en-US" altLang="zh-CN" sz="3200" b="1" dirty="0"/>
              <a:t>  …   …</a:t>
            </a:r>
            <a:endParaRPr lang="zh-CN" altLang="en-US" sz="3200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51784" y="530120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…</a:t>
            </a:r>
            <a:r>
              <a:rPr lang="en-US" altLang="zh-CN" sz="3200" b="1" baseline="-25000" dirty="0"/>
              <a:t>    </a:t>
            </a:r>
            <a:r>
              <a:rPr lang="en-US" altLang="zh-CN" sz="3200" b="1" i="1" dirty="0"/>
              <a:t>… </a:t>
            </a:r>
            <a:r>
              <a:rPr lang="en-US" altLang="zh-CN" sz="3200" b="1" dirty="0"/>
              <a:t>  …   …</a:t>
            </a:r>
            <a:endParaRPr lang="zh-CN" altLang="en-US" sz="3200" b="1" baseline="-25000" dirty="0"/>
          </a:p>
        </p:txBody>
      </p:sp>
      <p:sp>
        <p:nvSpPr>
          <p:cNvPr id="37" name="双括号 36"/>
          <p:cNvSpPr/>
          <p:nvPr/>
        </p:nvSpPr>
        <p:spPr>
          <a:xfrm>
            <a:off x="7320136" y="4221088"/>
            <a:ext cx="3024336" cy="18722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64152" y="4091588"/>
            <a:ext cx="5950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</a:p>
          <a:p>
            <a:r>
              <a:rPr lang="en-US" altLang="zh-CN" sz="3200" b="1" dirty="0"/>
              <a:t>…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80376" y="4077072"/>
            <a:ext cx="5950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</a:p>
          <a:p>
            <a:r>
              <a:rPr lang="en-US" altLang="zh-CN" sz="3200" b="1" dirty="0"/>
              <a:t>…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00256" y="4077072"/>
            <a:ext cx="60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1</a:t>
            </a:r>
            <a:r>
              <a:rPr lang="en-US" altLang="zh-CN" sz="3200" b="1" i="1" baseline="-25000" dirty="0"/>
              <a:t>j</a:t>
            </a:r>
          </a:p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2</a:t>
            </a:r>
            <a:r>
              <a:rPr lang="en-US" altLang="zh-CN" sz="3200" b="1" i="1" baseline="-25000" dirty="0"/>
              <a:t>j</a:t>
            </a:r>
            <a:endParaRPr lang="en-US" altLang="zh-CN" sz="32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8323118" y="52153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8400256" y="5589240"/>
            <a:ext cx="617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err="1"/>
              <a:t>b</a:t>
            </a:r>
            <a:r>
              <a:rPr lang="en-US" altLang="zh-CN" sz="3200" b="1" i="1" baseline="-25000" dirty="0" err="1"/>
              <a:t>nj</a:t>
            </a:r>
            <a:endParaRPr lang="en-US" altLang="zh-CN" sz="3200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9322519" y="521535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7315006" y="523433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5" grpId="0"/>
      <p:bldP spid="36" grpId="0"/>
      <p:bldP spid="37" grpId="0" animBg="1"/>
      <p:bldP spid="39" grpId="0"/>
      <p:bldP spid="40" grpId="0"/>
      <p:bldP spid="41" grpId="0"/>
      <p:bldP spid="4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541" y="332656"/>
            <a:ext cx="9601067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06141" y="332656"/>
            <a:ext cx="1536171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7595" y="548681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2259" y="5013176"/>
            <a:ext cx="3521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dirty="0"/>
              <a:t> 和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zh-CN" altLang="en-US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endParaRPr lang="zh-CN" altLang="en-US" sz="1600" dirty="0"/>
          </a:p>
        </p:txBody>
      </p:sp>
      <p:sp>
        <p:nvSpPr>
          <p:cNvPr id="1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92696"/>
            <a:ext cx="3024336" cy="172819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7688" y="1196752"/>
            <a:ext cx="76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692696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1    0     1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1270501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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1     0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1844824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0     1   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0136" y="1196752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,   v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296" y="692696"/>
            <a:ext cx="576064" cy="172819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4502" y="476672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412425" y="1196752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,  v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504" y="692696"/>
            <a:ext cx="576064" cy="172819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46710" y="476672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380419" y="350100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B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2996952"/>
            <a:ext cx="1152128" cy="172819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2054" y="2807057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337998" y="2807057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47928" y="3501008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83432" y="620688"/>
            <a:ext cx="9987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定  义     给定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3200" dirty="0"/>
              <a:t>实向量组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/>
              <a:t> </a:t>
            </a:r>
            <a:r>
              <a:rPr lang="zh-CN" altLang="en-US" sz="3200" dirty="0"/>
              <a:t>以及实数 </a:t>
            </a:r>
            <a:endParaRPr lang="en-US" altLang="zh-CN" sz="3200" dirty="0"/>
          </a:p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              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……,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, </a:t>
            </a:r>
            <a:r>
              <a:rPr lang="zh-CN" altLang="en-US" sz="3200" dirty="0"/>
              <a:t>称表达式</a:t>
            </a:r>
          </a:p>
        </p:txBody>
      </p:sp>
      <p:sp>
        <p:nvSpPr>
          <p:cNvPr id="12" name="矩形 11"/>
          <p:cNvSpPr/>
          <p:nvPr/>
        </p:nvSpPr>
        <p:spPr>
          <a:xfrm>
            <a:off x="3897465" y="1918738"/>
            <a:ext cx="450279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・ ・・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67608" y="2636912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为向量组的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/>
              <a:t>一个</a:t>
            </a:r>
            <a:r>
              <a:rPr lang="zh-CN" altLang="en-US" sz="3200" b="1" dirty="0">
                <a:solidFill>
                  <a:srgbClr val="FF0000"/>
                </a:solidFill>
              </a:rPr>
              <a:t>线性组合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1271463" y="3492296"/>
            <a:ext cx="9699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b</a:t>
            </a:r>
            <a:r>
              <a:rPr lang="en-US" altLang="zh-CN" sz="32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・ ・・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zh-CN" altLang="en-US" sz="3200" dirty="0"/>
              <a:t>向量</a:t>
            </a:r>
            <a:r>
              <a:rPr lang="zh-CN" altLang="en-US" sz="3200" i="1" dirty="0"/>
              <a:t>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i="1" dirty="0"/>
              <a:t> </a:t>
            </a:r>
            <a:r>
              <a:rPr lang="zh-CN" altLang="en-US" sz="3200" dirty="0"/>
              <a:t>是</a:t>
            </a:r>
            <a:endParaRPr lang="en-US" altLang="zh-CN" sz="3200" i="1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01188" y="4140369"/>
            <a:ext cx="9519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的一个线性组合，或称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b </a:t>
            </a:r>
            <a:r>
              <a:rPr lang="zh-CN" altLang="en-US" sz="3200" dirty="0">
                <a:solidFill>
                  <a:prstClr val="black"/>
                </a:solidFill>
                <a:cs typeface="Times New Roman" pitchFamily="18" charset="0"/>
              </a:rPr>
              <a:t>可以被向量组 </a:t>
            </a:r>
            <a:endParaRPr lang="en-US" altLang="zh-CN" sz="3200" dirty="0"/>
          </a:p>
        </p:txBody>
      </p:sp>
      <p:sp>
        <p:nvSpPr>
          <p:cNvPr id="16" name="矩形 15"/>
          <p:cNvSpPr/>
          <p:nvPr/>
        </p:nvSpPr>
        <p:spPr>
          <a:xfrm>
            <a:off x="1415480" y="4869160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线性表示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908720"/>
            <a:ext cx="9313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由例</a:t>
            </a:r>
            <a:r>
              <a:rPr lang="en-US" altLang="zh-CN" sz="3200" dirty="0"/>
              <a:t>2</a:t>
            </a:r>
            <a:r>
              <a:rPr lang="zh-CN" altLang="en-US" sz="3200" dirty="0"/>
              <a:t>可得以下结论：</a:t>
            </a:r>
            <a:endParaRPr lang="en-US" altLang="zh-CN" sz="3200" dirty="0"/>
          </a:p>
          <a:p>
            <a:pPr lvl="0"/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是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矩阵，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元列向量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是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/>
              <a:t>矩阵</a:t>
            </a:r>
            <a:r>
              <a:rPr lang="en-US" altLang="zh-CN" sz="3200" dirty="0"/>
              <a:t>,  </a:t>
            </a:r>
            <a:r>
              <a:rPr lang="zh-CN" altLang="en-US" sz="3200" dirty="0">
                <a:solidFill>
                  <a:prstClr val="black"/>
                </a:solidFill>
              </a:rPr>
              <a:t>则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276872"/>
            <a:ext cx="659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  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3200" dirty="0"/>
              <a:t> 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中各列向量的线性组合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27448" y="3068960"/>
            <a:ext cx="5313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/>
              <a:t>.  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Ab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127448" y="3861048"/>
            <a:ext cx="671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其中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…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/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zh-CN" altLang="en-US" sz="3200" dirty="0"/>
              <a:t>中的各列向量。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7541" y="404664"/>
            <a:ext cx="9601067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97" y="404664"/>
            <a:ext cx="1536171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7595" y="548681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9616" y="2348881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BA.</a:t>
            </a:r>
            <a:r>
              <a:rPr lang="zh-CN" altLang="en-US" sz="32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314096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1340768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A=</a:t>
            </a:r>
            <a:r>
              <a:rPr lang="en-US" altLang="zh-CN" sz="3200" dirty="0"/>
              <a:t>(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,…,</a:t>
            </a:r>
            <a:r>
              <a:rPr lang="en-US" altLang="zh-CN" sz="3200" i="1" dirty="0"/>
              <a:t>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), 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071664" y="539969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x</a:t>
            </a:r>
            <a:r>
              <a:rPr lang="en-US" altLang="zh-CN" sz="3200" i="1" baseline="-25000" dirty="0"/>
              <a:t>i </a:t>
            </a:r>
            <a:r>
              <a:rPr lang="en-US" altLang="zh-CN" sz="3200" i="1" dirty="0"/>
              <a:t>, </a:t>
            </a:r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i</a:t>
            </a:r>
            <a:r>
              <a:rPr lang="en-US" altLang="zh-CN" sz="3200" i="1" baseline="-25000" dirty="0"/>
              <a:t>  </a:t>
            </a:r>
            <a:r>
              <a:rPr lang="en-US" altLang="zh-CN" sz="3200" dirty="0"/>
              <a:t>(</a:t>
            </a:r>
            <a:r>
              <a:rPr lang="en-US" altLang="zh-CN" sz="3200" i="1" dirty="0" err="1"/>
              <a:t>i</a:t>
            </a:r>
            <a:r>
              <a:rPr lang="en-US" altLang="zh-CN" sz="3200" i="1" dirty="0"/>
              <a:t> </a:t>
            </a:r>
            <a:r>
              <a:rPr lang="en-US" altLang="zh-CN" sz="3200" dirty="0"/>
              <a:t>=1,…,</a:t>
            </a:r>
            <a:r>
              <a:rPr lang="en-US" altLang="zh-CN" sz="3200" i="1" dirty="0"/>
              <a:t>n</a:t>
            </a:r>
            <a:r>
              <a:rPr lang="en-US" altLang="zh-CN" sz="3200" dirty="0"/>
              <a:t>)</a:t>
            </a:r>
            <a:r>
              <a:rPr lang="zh-CN" altLang="en-US" sz="3200" dirty="0"/>
              <a:t>是数，令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8128" y="141277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B =</a:t>
            </a:r>
            <a:endParaRPr lang="zh-CN" altLang="en-US" sz="3200" dirty="0"/>
          </a:p>
        </p:txBody>
      </p:sp>
      <p:sp>
        <p:nvSpPr>
          <p:cNvPr id="16" name="双括号 15"/>
          <p:cNvSpPr/>
          <p:nvPr/>
        </p:nvSpPr>
        <p:spPr>
          <a:xfrm>
            <a:off x="8184232" y="764704"/>
            <a:ext cx="864096" cy="194421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00256" y="620688"/>
            <a:ext cx="5036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1</a:t>
            </a:r>
          </a:p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2</a:t>
            </a:r>
          </a:p>
          <a:p>
            <a:r>
              <a:rPr lang="en-US" altLang="zh-CN" sz="3200" dirty="0"/>
              <a:t> ⁝</a:t>
            </a:r>
          </a:p>
          <a:p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n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1127448" y="4293096"/>
            <a:ext cx="116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AB = 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5560" y="4182179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ym typeface="Symbol"/>
              </a:rPr>
              <a:t></a:t>
            </a:r>
            <a:endParaRPr lang="zh-CN" altLang="en-US" sz="4800" dirty="0"/>
          </a:p>
        </p:txBody>
      </p:sp>
      <p:sp>
        <p:nvSpPr>
          <p:cNvPr id="20" name="矩形 19"/>
          <p:cNvSpPr/>
          <p:nvPr/>
        </p:nvSpPr>
        <p:spPr>
          <a:xfrm>
            <a:off x="2567608" y="4293096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x</a:t>
            </a:r>
            <a:r>
              <a:rPr lang="en-US" altLang="zh-CN" sz="3200" b="1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 </a:t>
            </a:r>
            <a:r>
              <a:rPr lang="en-US" altLang="zh-CN" sz="3200" i="1" dirty="0" err="1"/>
              <a:t>y</a:t>
            </a:r>
            <a:r>
              <a:rPr lang="en-US" altLang="zh-CN" sz="3200" b="1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8522" y="4757082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k </a:t>
            </a:r>
            <a:r>
              <a:rPr lang="en-US" altLang="zh-CN" sz="2000" dirty="0"/>
              <a:t>=1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3556" y="40370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n</a:t>
            </a:r>
            <a:endParaRPr lang="zh-CN" altLang="en-US" sz="2000" b="1" dirty="0"/>
          </a:p>
        </p:txBody>
      </p:sp>
      <p:sp>
        <p:nvSpPr>
          <p:cNvPr id="23" name="矩形 22"/>
          <p:cNvSpPr/>
          <p:nvPr/>
        </p:nvSpPr>
        <p:spPr>
          <a:xfrm>
            <a:off x="4943872" y="4293096"/>
            <a:ext cx="1057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BA =</a:t>
            </a:r>
            <a:endParaRPr lang="zh-CN" altLang="en-US" dirty="0"/>
          </a:p>
        </p:txBody>
      </p:sp>
      <p:sp>
        <p:nvSpPr>
          <p:cNvPr id="24" name="双括号 23"/>
          <p:cNvSpPr/>
          <p:nvPr/>
        </p:nvSpPr>
        <p:spPr>
          <a:xfrm>
            <a:off x="6096000" y="3717032"/>
            <a:ext cx="4752528" cy="194421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56432" y="3573016"/>
            <a:ext cx="925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</a:p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</a:p>
          <a:p>
            <a:r>
              <a:rPr lang="en-US" altLang="zh-CN" sz="3200" dirty="0"/>
              <a:t>   ⁝</a:t>
            </a:r>
          </a:p>
          <a:p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91027" y="3573016"/>
            <a:ext cx="925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</a:p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</a:p>
          <a:p>
            <a:r>
              <a:rPr lang="en-US" altLang="zh-CN" sz="3200" dirty="0"/>
              <a:t>   ⁝</a:t>
            </a:r>
          </a:p>
          <a:p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endParaRPr lang="zh-CN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9707251" y="3573016"/>
            <a:ext cx="925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n</a:t>
            </a:r>
            <a:endParaRPr lang="en-US" altLang="zh-CN" sz="3200" i="1" baseline="-25000" dirty="0"/>
          </a:p>
          <a:p>
            <a:r>
              <a:rPr lang="en-US" altLang="zh-CN" sz="3200" i="1" dirty="0"/>
              <a:t>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n</a:t>
            </a:r>
            <a:endParaRPr lang="en-US" altLang="zh-CN" sz="3200" baseline="-25000" dirty="0"/>
          </a:p>
          <a:p>
            <a:r>
              <a:rPr lang="en-US" altLang="zh-CN" sz="3200" dirty="0"/>
              <a:t>   ⁝</a:t>
            </a:r>
          </a:p>
          <a:p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n</a:t>
            </a:r>
            <a:endParaRPr lang="zh-CN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88288" y="3573016"/>
            <a:ext cx="7553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  …</a:t>
            </a:r>
            <a:endParaRPr lang="en-US" altLang="zh-CN" sz="3200" baseline="-25000" dirty="0"/>
          </a:p>
          <a:p>
            <a:r>
              <a:rPr lang="en-US" altLang="zh-CN" sz="3200" i="1" dirty="0"/>
              <a:t>  …</a:t>
            </a:r>
            <a:endParaRPr lang="en-US" altLang="zh-CN" sz="3200" baseline="-25000" dirty="0"/>
          </a:p>
          <a:p>
            <a:r>
              <a:rPr lang="en-US" altLang="zh-CN" sz="3200" dirty="0"/>
              <a:t>   ⁝</a:t>
            </a:r>
          </a:p>
          <a:p>
            <a:r>
              <a:rPr lang="en-US" altLang="zh-CN" sz="3200" i="1" dirty="0"/>
              <a:t>  …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6330" y="260648"/>
            <a:ext cx="5581854" cy="79690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矩阵乘法运算规律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15</a:t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983432" y="1401738"/>
            <a:ext cx="7858180" cy="4434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cs typeface="Times New Roman" pitchFamily="18" charset="0"/>
              </a:rPr>
              <a:t>1. </a:t>
            </a:r>
            <a:r>
              <a:rPr lang="zh-CN" altLang="en-US" sz="3200" dirty="0">
                <a:cs typeface="Times New Roman" pitchFamily="18" charset="0"/>
              </a:rPr>
              <a:t>结合律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AB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dirty="0">
                <a:cs typeface="Times New Roman" pitchFamily="18" charset="0"/>
              </a:rPr>
              <a:t> =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BC</a:t>
            </a:r>
            <a:r>
              <a:rPr lang="en-US" altLang="zh-CN" sz="3200" dirty="0">
                <a:cs typeface="Times New Roman" pitchFamily="18" charset="0"/>
              </a:rPr>
              <a:t>) ,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cs typeface="Times New Roman" pitchFamily="18" charset="0"/>
              </a:rPr>
              <a:t>2. </a:t>
            </a:r>
            <a:r>
              <a:rPr lang="zh-CN" altLang="en-US" sz="3200" dirty="0">
                <a:cs typeface="Times New Roman" pitchFamily="18" charset="0"/>
              </a:rPr>
              <a:t>右分配律 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 +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dirty="0">
                <a:cs typeface="Times New Roman" pitchFamily="18" charset="0"/>
              </a:rPr>
              <a:t> = </a:t>
            </a:r>
            <a:r>
              <a:rPr lang="en-US" altLang="zh-CN" sz="3200" i="1" dirty="0">
                <a:cs typeface="Times New Roman" pitchFamily="18" charset="0"/>
              </a:rPr>
              <a:t>AC</a:t>
            </a:r>
            <a:r>
              <a:rPr lang="en-US" altLang="zh-CN" sz="3200" dirty="0">
                <a:cs typeface="Times New Roman" pitchFamily="18" charset="0"/>
              </a:rPr>
              <a:t> + </a:t>
            </a:r>
            <a:r>
              <a:rPr lang="en-US" altLang="zh-CN" sz="3200" i="1" dirty="0">
                <a:cs typeface="Times New Roman" pitchFamily="18" charset="0"/>
              </a:rPr>
              <a:t>BC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cs typeface="Times New Roman" pitchFamily="18" charset="0"/>
              </a:rPr>
              <a:t>    左分配律  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 +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cs typeface="Times New Roman" pitchFamily="18" charset="0"/>
              </a:rPr>
              <a:t>) = </a:t>
            </a:r>
            <a:r>
              <a:rPr lang="en-US" altLang="zh-CN" sz="3200" i="1" dirty="0">
                <a:cs typeface="Times New Roman" pitchFamily="18" charset="0"/>
              </a:rPr>
              <a:t>CA</a:t>
            </a:r>
            <a:r>
              <a:rPr lang="en-US" altLang="zh-CN" sz="3200" dirty="0">
                <a:cs typeface="Times New Roman" pitchFamily="18" charset="0"/>
              </a:rPr>
              <a:t> + </a:t>
            </a:r>
            <a:r>
              <a:rPr lang="en-US" altLang="zh-CN" sz="3200" i="1" dirty="0">
                <a:cs typeface="Times New Roman" pitchFamily="18" charset="0"/>
              </a:rPr>
              <a:t>CB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>
                <a:cs typeface="Times New Roman" pitchFamily="18" charset="0"/>
              </a:rPr>
              <a:t>3.  (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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cs typeface="Times New Roman" pitchFamily="18" charset="0"/>
              </a:rPr>
              <a:t> =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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cs typeface="Times New Roman" pitchFamily="18" charset="0"/>
              </a:rPr>
              <a:t>) = </a:t>
            </a:r>
            <a:r>
              <a:rPr lang="en-US" altLang="zh-CN" sz="3200" i="1" dirty="0">
                <a:cs typeface="Times New Roman" pitchFamily="18" charset="0"/>
                <a:sym typeface="Symbol"/>
              </a:rPr>
              <a:t>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AB</a:t>
            </a:r>
            <a:r>
              <a:rPr lang="en-US" altLang="zh-CN" sz="3200" dirty="0">
                <a:cs typeface="Times New Roman" pitchFamily="18" charset="0"/>
              </a:rPr>
              <a:t>)                       </a:t>
            </a:r>
            <a:endParaRPr lang="en-US" altLang="zh-CN" sz="3200" baseline="30000" dirty="0"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472" y="223760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特别地，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是方阵时，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相乘记作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，且</a:t>
            </a:r>
            <a:endParaRPr lang="zh-CN" altLang="en-US" sz="32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7848" y="2972552"/>
            <a:ext cx="3860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baseline="30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en-US" altLang="zh-CN" sz="36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A=AA</a:t>
            </a:r>
            <a:r>
              <a:rPr lang="en-US" altLang="zh-CN" sz="36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=…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063552" y="404664"/>
            <a:ext cx="9577064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3405" y="972017"/>
            <a:ext cx="1104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4 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934642" y="3880211"/>
            <a:ext cx="3028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1.   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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altLang="zh-CN" sz="3600" b="1" dirty="0">
                <a:solidFill>
                  <a:srgbClr val="C00000"/>
                </a:solidFill>
              </a:rPr>
              <a:t>!!!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6200" y="980728"/>
            <a:ext cx="349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问：</a:t>
            </a:r>
            <a:r>
              <a:rPr lang="en-US" altLang="zh-CN" sz="3200" i="1" dirty="0"/>
              <a:t>AB </a:t>
            </a:r>
            <a:r>
              <a:rPr lang="en-US" altLang="zh-CN" sz="3200" dirty="0"/>
              <a:t>=? ,  </a:t>
            </a:r>
            <a:r>
              <a:rPr lang="en-US" altLang="zh-CN" sz="3200" i="1" dirty="0"/>
              <a:t>BA</a:t>
            </a:r>
            <a:r>
              <a:rPr lang="en-US" altLang="zh-CN" sz="3200" dirty="0"/>
              <a:t> =?</a:t>
            </a:r>
            <a:endParaRPr lang="zh-CN" altLang="en-US" sz="3200" dirty="0"/>
          </a:p>
        </p:txBody>
      </p:sp>
      <p:sp>
        <p:nvSpPr>
          <p:cNvPr id="21" name="矩形 20"/>
          <p:cNvSpPr/>
          <p:nvPr/>
        </p:nvSpPr>
        <p:spPr>
          <a:xfrm>
            <a:off x="1934643" y="4672299"/>
            <a:ext cx="7484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2.  </a:t>
            </a:r>
            <a:r>
              <a:rPr lang="zh-CN" altLang="en-US" sz="3600" b="1" dirty="0">
                <a:solidFill>
                  <a:srgbClr val="C00000"/>
                </a:solidFill>
              </a:rPr>
              <a:t>若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=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sz="3600" b="1" dirty="0">
                <a:solidFill>
                  <a:srgbClr val="C00000"/>
                </a:solidFill>
                <a:sym typeface="Symbol"/>
              </a:rPr>
              <a:t>不能推出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=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zh-CN" altLang="en-US" sz="3600" b="1" dirty="0">
                <a:solidFill>
                  <a:srgbClr val="C00000"/>
                </a:solidFill>
                <a:sym typeface="Symbol"/>
              </a:rPr>
              <a:t>或</a:t>
            </a:r>
            <a:r>
              <a:rPr lang="zh-CN" altLang="en-US" sz="3600" b="1" i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=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!!!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71464" y="3221687"/>
            <a:ext cx="4503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说明</a:t>
            </a:r>
            <a:r>
              <a:rPr lang="en-US" altLang="zh-CN" sz="3200" b="1" dirty="0">
                <a:solidFill>
                  <a:srgbClr val="C00000"/>
                </a:solidFill>
              </a:rPr>
              <a:t>:  </a:t>
            </a:r>
            <a:r>
              <a:rPr lang="zh-CN" altLang="en-US" sz="3200" b="1" dirty="0">
                <a:solidFill>
                  <a:srgbClr val="C00000"/>
                </a:solidFill>
              </a:rPr>
              <a:t>一般情况下</a:t>
            </a: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6440" y="2420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答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3552" y="980728"/>
            <a:ext cx="15361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5640" y="1044025"/>
            <a:ext cx="76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847164"/>
            <a:ext cx="1152128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764704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815720" y="1342509"/>
            <a:ext cx="1008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31904" y="1044025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，</a:t>
            </a:r>
            <a:r>
              <a:rPr lang="en-US" altLang="zh-CN" sz="3200" i="1" dirty="0"/>
              <a:t>B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3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847164"/>
            <a:ext cx="1152128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528048" y="764704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624032" y="1342509"/>
            <a:ext cx="1008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51584" y="2429599"/>
            <a:ext cx="1507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AB </a:t>
            </a:r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r>
              <a:rPr lang="en-US" altLang="zh-CN" sz="3200" i="1" dirty="0">
                <a:solidFill>
                  <a:srgbClr val="000000"/>
                </a:solidFill>
              </a:rPr>
              <a:t>B</a:t>
            </a:r>
            <a:r>
              <a:rPr lang="en-US" altLang="zh-CN" sz="3200" dirty="0">
                <a:solidFill>
                  <a:srgbClr val="000000"/>
                </a:solidFill>
              </a:rPr>
              <a:t>;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007768" y="2429599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BA</a:t>
            </a:r>
            <a:r>
              <a:rPr lang="en-US" altLang="zh-CN" sz="3200" dirty="0">
                <a:solidFill>
                  <a:srgbClr val="000000"/>
                </a:solidFill>
              </a:rPr>
              <a:t> = </a:t>
            </a:r>
            <a:r>
              <a:rPr lang="en-US" altLang="zh-CN" sz="3200" i="1" dirty="0">
                <a:solidFill>
                  <a:srgbClr val="000000"/>
                </a:solidFill>
              </a:rPr>
              <a:t>O</a:t>
            </a:r>
            <a:r>
              <a:rPr lang="en-US" altLang="zh-CN" sz="3200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115420" y="606591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注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i="1" dirty="0">
                <a:latin typeface="Times" pitchFamily="2" charset="0"/>
                <a:ea typeface="华文楷体" pitchFamily="2" charset="-122"/>
                <a:cs typeface="Times New Roman" pitchFamily="18" charset="0"/>
              </a:rPr>
              <a:t>AB</a:t>
            </a:r>
            <a:r>
              <a:rPr lang="en-US" altLang="zh-CN" sz="3200" dirty="0">
                <a:latin typeface="Times" pitchFamily="2" charset="0"/>
                <a:ea typeface="华文楷体" pitchFamily="2" charset="-122"/>
              </a:rPr>
              <a:t> =</a:t>
            </a:r>
            <a:r>
              <a:rPr lang="en-US" altLang="zh-CN" sz="3200" i="1" dirty="0">
                <a:latin typeface="Times" pitchFamily="2" charset="0"/>
                <a:ea typeface="华文楷体" pitchFamily="2" charset="-122"/>
                <a:cs typeface="Times New Roman" pitchFamily="18" charset="0"/>
              </a:rPr>
              <a:t>BA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则称矩阵</a:t>
            </a:r>
            <a:r>
              <a:rPr lang="zh-CN" altLang="en-US" sz="3200" dirty="0">
                <a:latin typeface="Times" pitchFamily="2" charset="0"/>
                <a:ea typeface="华文楷体" pitchFamily="2" charset="-122"/>
              </a:rPr>
              <a:t> </a:t>
            </a:r>
            <a:r>
              <a:rPr lang="en-US" altLang="zh-CN" sz="3200" i="1" dirty="0">
                <a:latin typeface="Times" pitchFamily="2" charset="0"/>
                <a:ea typeface="华文楷体" pitchFamily="2" charset="-122"/>
                <a:cs typeface="Times New Roman" pitchFamily="18" charset="0"/>
              </a:rPr>
              <a:t>A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i="1" dirty="0">
                <a:latin typeface="Times" pitchFamily="2" charset="0"/>
                <a:ea typeface="华文楷体" pitchFamily="2" charset="-122"/>
                <a:cs typeface="Times New Roman" pitchFamily="18" charset="0"/>
              </a:rPr>
              <a:t>B 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可交换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31904" y="3933056"/>
            <a:ext cx="381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3200" dirty="0">
                <a:latin typeface="+mj-lt"/>
                <a:ea typeface="华文楷体" pitchFamily="2" charset="-122"/>
                <a:cs typeface="Times New Roman" pitchFamily="18" charset="0"/>
              </a:rPr>
              <a:t>乘法不可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交换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31904" y="3941767"/>
            <a:ext cx="36724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C3102-815D-0047-A872-10962521E5ED}"/>
              </a:ext>
            </a:extLst>
          </p:cNvPr>
          <p:cNvSpPr/>
          <p:nvPr/>
        </p:nvSpPr>
        <p:spPr>
          <a:xfrm>
            <a:off x="1917353" y="5401974"/>
            <a:ext cx="6308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3. </a:t>
            </a:r>
            <a:r>
              <a:rPr lang="zh-CN" altLang="en-US" sz="3600" b="1" dirty="0">
                <a:solidFill>
                  <a:srgbClr val="C00000"/>
                </a:solidFill>
              </a:rPr>
              <a:t>由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=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AC </a:t>
            </a:r>
            <a:r>
              <a:rPr lang="zh-CN" altLang="en-US" sz="3600" b="1" dirty="0">
                <a:solidFill>
                  <a:srgbClr val="C00000"/>
                </a:solidFill>
                <a:sym typeface="Symbol"/>
              </a:rPr>
              <a:t>不能推出</a:t>
            </a:r>
            <a:r>
              <a:rPr lang="zh-CN" altLang="en-US" sz="3600" b="1" i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=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altLang="zh-CN" sz="3600" b="1" i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!!!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34" grpId="0"/>
      <p:bldP spid="35" grpId="0"/>
      <p:bldP spid="36" grpId="0"/>
      <p:bldP spid="37" grpId="0"/>
      <p:bldP spid="38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016" y="980728"/>
            <a:ext cx="2549728" cy="87877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>
                <a:solidFill>
                  <a:srgbClr val="002060"/>
                </a:solidFill>
              </a:rPr>
              <a:t>课后思考</a:t>
            </a:r>
            <a:r>
              <a:rPr lang="en-US" altLang="zh-CN" sz="4000" b="1" dirty="0">
                <a:solidFill>
                  <a:srgbClr val="002060"/>
                </a:solidFill>
              </a:rPr>
              <a:t>. 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099" y="1940639"/>
            <a:ext cx="8533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任意给定两个</a:t>
            </a:r>
            <a:r>
              <a:rPr lang="en-US" altLang="zh-CN" sz="3600" dirty="0"/>
              <a:t>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阶矩阵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/>
              <a:t> </a:t>
            </a:r>
            <a:r>
              <a:rPr lang="zh-CN" altLang="en-US" sz="3600" dirty="0"/>
              <a:t>和</a:t>
            </a:r>
            <a:r>
              <a:rPr lang="en-US" altLang="zh-CN" sz="3600" dirty="0"/>
              <a:t>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/>
              <a:t> </a:t>
            </a:r>
            <a:r>
              <a:rPr lang="zh-CN" altLang="en-US" sz="3600" dirty="0"/>
              <a:t>，等式</a:t>
            </a:r>
            <a:br>
              <a:rPr lang="en-US" altLang="zh-CN" sz="3600" dirty="0"/>
            </a:br>
            <a:r>
              <a:rPr lang="zh-CN" altLang="en-US" sz="3600" dirty="0"/>
              <a:t>                        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zh-CN" altLang="en-US" sz="3600" dirty="0"/>
              <a:t>成立吗？</a:t>
            </a:r>
            <a:endParaRPr lang="en-US" altLang="zh-CN" sz="3600" dirty="0"/>
          </a:p>
        </p:txBody>
      </p:sp>
      <p:sp>
        <p:nvSpPr>
          <p:cNvPr id="8" name="矩形 7"/>
          <p:cNvSpPr/>
          <p:nvPr/>
        </p:nvSpPr>
        <p:spPr>
          <a:xfrm>
            <a:off x="3786299" y="3068959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若成立，请证明；若不成立，</a:t>
            </a:r>
            <a:endParaRPr lang="en-US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1698067" y="3861047"/>
            <a:ext cx="4916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请列出使其成立的条件</a:t>
            </a:r>
            <a:r>
              <a:rPr lang="en-US" altLang="zh-CN" sz="36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18</a:t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2423592" y="476672"/>
            <a:ext cx="6408712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39616" y="566678"/>
            <a:ext cx="5472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dirty="0"/>
              <a:t>设向量</a:t>
            </a:r>
            <a:endParaRPr lang="en-US" altLang="zh-CN" sz="3600" dirty="0"/>
          </a:p>
          <a:p>
            <a:pPr algn="just"/>
            <a:endParaRPr lang="en-US" altLang="zh-CN" sz="3600" dirty="0"/>
          </a:p>
          <a:p>
            <a:pPr algn="just"/>
            <a:endParaRPr lang="en-US" altLang="zh-CN" sz="3600" dirty="0"/>
          </a:p>
          <a:p>
            <a:pPr algn="just"/>
            <a:endParaRPr lang="en-US" altLang="zh-CN" sz="3600" dirty="0"/>
          </a:p>
          <a:p>
            <a:pPr algn="just"/>
            <a:r>
              <a:rPr lang="zh-CN" altLang="en-US" sz="3600" dirty="0"/>
              <a:t>求 </a:t>
            </a:r>
            <a:r>
              <a:rPr lang="en-US" altLang="zh-CN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altLang="zh-CN" sz="3600" b="1" i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vw</a:t>
            </a:r>
            <a:r>
              <a:rPr lang="en-US" altLang="zh-CN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  <a:r>
              <a:rPr lang="en-US" altLang="zh-CN" sz="36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10</a:t>
            </a:r>
            <a:r>
              <a:rPr lang="zh-CN" altLang="en-US" sz="3600" dirty="0"/>
              <a:t>及</a:t>
            </a:r>
            <a:r>
              <a:rPr lang="en-US" altLang="zh-CN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lang="en-US" altLang="zh-CN" sz="3600" b="1" i="1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wv</a:t>
            </a:r>
            <a:r>
              <a:rPr lang="en-US" altLang="zh-CN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  <a:r>
              <a:rPr lang="en-US" altLang="zh-CN" sz="36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10</a:t>
            </a:r>
            <a:r>
              <a:rPr lang="en-US" altLang="zh-CN" sz="3600" dirty="0"/>
              <a:t>.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983432" y="550421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</a:rPr>
              <a:t>例 </a:t>
            </a:r>
            <a:r>
              <a:rPr lang="en-US" altLang="zh-CN" sz="3600" dirty="0">
                <a:solidFill>
                  <a:prstClr val="black"/>
                </a:solidFill>
              </a:rPr>
              <a:t>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1488" y="1484784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v </a:t>
            </a:r>
            <a:r>
              <a:rPr lang="en-US" altLang="zh-CN" sz="3200" dirty="0"/>
              <a:t>= (1, 2, 3),  </a:t>
            </a:r>
            <a:r>
              <a:rPr lang="en-US" altLang="zh-CN" sz="3200" b="1" i="1" dirty="0"/>
              <a:t>w </a:t>
            </a:r>
            <a:r>
              <a:rPr lang="en-US" altLang="zh-CN" sz="3200" dirty="0"/>
              <a:t>= </a:t>
            </a:r>
            <a:endParaRPr lang="zh-CN" altLang="en-US" sz="3200" dirty="0"/>
          </a:p>
        </p:txBody>
      </p:sp>
      <p:sp>
        <p:nvSpPr>
          <p:cNvPr id="10" name="双括号 9"/>
          <p:cNvSpPr/>
          <p:nvPr/>
        </p:nvSpPr>
        <p:spPr>
          <a:xfrm>
            <a:off x="6107832" y="1124744"/>
            <a:ext cx="504056" cy="1440160"/>
          </a:xfrm>
          <a:prstGeom prst="bracketPair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07832" y="1124744"/>
            <a:ext cx="648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</a:t>
            </a:r>
          </a:p>
          <a:p>
            <a:r>
              <a:rPr lang="en-US" altLang="zh-CN" dirty="0"/>
              <a:t> 1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0" y="327266"/>
            <a:ext cx="4799856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4.  </a:t>
            </a:r>
            <a:r>
              <a:rPr lang="zh-CN" altLang="en-US" sz="4000" b="1" dirty="0">
                <a:solidFill>
                  <a:srgbClr val="002060"/>
                </a:solidFill>
              </a:rPr>
              <a:t>矩阵的转置运算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695400" y="1127646"/>
            <a:ext cx="115253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定义</a:t>
            </a:r>
            <a:r>
              <a:rPr lang="en-US" altLang="zh-CN" sz="3200" dirty="0"/>
              <a:t>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转置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指的是一个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,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.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3200" baseline="30000" dirty="0"/>
          </a:p>
        </p:txBody>
      </p:sp>
      <p:sp>
        <p:nvSpPr>
          <p:cNvPr id="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990" y="2959207"/>
            <a:ext cx="1728192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40020" y="2874133"/>
            <a:ext cx="2060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3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099990" y="3454552"/>
            <a:ext cx="1656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4    5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6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8182" y="2804739"/>
            <a:ext cx="372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aseline="30000" dirty="0">
                <a:cs typeface="Times New Roman" pitchFamily="18" charset="0"/>
              </a:rPr>
              <a:t>T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8222" y="309277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78" y="2671175"/>
            <a:ext cx="1224136" cy="15017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64286" y="2603231"/>
            <a:ext cx="504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40350" y="2603231"/>
            <a:ext cx="504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6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932" y="4805585"/>
            <a:ext cx="648072" cy="15017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944940" y="4733577"/>
            <a:ext cx="504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9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7611" y="4599140"/>
            <a:ext cx="372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aseline="30000" dirty="0">
                <a:cs typeface="Times New Roman" pitchFamily="18" charset="0"/>
              </a:rPr>
              <a:t>T</a:t>
            </a:r>
            <a:endParaRPr lang="zh-CN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5133" y="5237633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( 7</a:t>
            </a:r>
            <a:r>
              <a:rPr lang="zh-CN" altLang="en-US" sz="3200" dirty="0"/>
              <a:t>  </a:t>
            </a:r>
            <a:r>
              <a:rPr lang="en-US" altLang="zh-CN" sz="3200" dirty="0"/>
              <a:t> 8</a:t>
            </a:r>
            <a:r>
              <a:rPr lang="zh-CN" altLang="en-US" sz="3200" dirty="0"/>
              <a:t> </a:t>
            </a:r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9)</a:t>
            </a:r>
            <a:endParaRPr lang="zh-CN" altLang="en-US" sz="3200" dirty="0"/>
          </a:p>
        </p:txBody>
      </p:sp>
      <p:sp>
        <p:nvSpPr>
          <p:cNvPr id="2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2996952"/>
            <a:ext cx="1152128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184232" y="2914492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280216" y="3492297"/>
            <a:ext cx="1008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08368" y="2842484"/>
            <a:ext cx="372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aseline="30000" dirty="0">
                <a:cs typeface="Times New Roman" pitchFamily="18" charset="0"/>
              </a:rPr>
              <a:t>T</a:t>
            </a:r>
            <a:endParaRPr lang="zh-CN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9624392" y="32042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3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448" y="3007404"/>
            <a:ext cx="1152128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0128448" y="2924944"/>
            <a:ext cx="122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0224432" y="3502749"/>
            <a:ext cx="1008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2    0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6" grpId="0"/>
      <p:bldP spid="18" grpId="0" animBg="1"/>
      <p:bldP spid="19" grpId="0"/>
      <p:bldP spid="20" grpId="0"/>
      <p:bldP spid="21" grpId="0"/>
      <p:bldP spid="22" grpId="0" animBg="1"/>
      <p:bldP spid="23" grpId="0"/>
      <p:bldP spid="24" grpId="0"/>
      <p:bldP spid="25" grpId="0"/>
      <p:bldP spid="26" grpId="0"/>
      <p:bldP spid="30" grpId="0" animBg="1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05F962C-14EA-4C2F-B4AC-79C8E65828F9}"/>
              </a:ext>
            </a:extLst>
          </p:cNvPr>
          <p:cNvSpPr/>
          <p:nvPr/>
        </p:nvSpPr>
        <p:spPr>
          <a:xfrm>
            <a:off x="6384032" y="924138"/>
            <a:ext cx="432048" cy="41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68A245-E3DE-497A-B644-1FDA2C8B4B82}"/>
              </a:ext>
            </a:extLst>
          </p:cNvPr>
          <p:cNvSpPr/>
          <p:nvPr/>
        </p:nvSpPr>
        <p:spPr>
          <a:xfrm>
            <a:off x="6982597" y="1456776"/>
            <a:ext cx="481555" cy="31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5735960" y="1932251"/>
            <a:ext cx="504056" cy="344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7828B9-4C04-40A9-A6CB-FFC0F9335995}"/>
              </a:ext>
            </a:extLst>
          </p:cNvPr>
          <p:cNvSpPr/>
          <p:nvPr/>
        </p:nvSpPr>
        <p:spPr>
          <a:xfrm>
            <a:off x="9048328" y="801396"/>
            <a:ext cx="417705" cy="39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076034-3865-41AA-A204-80DACE9A1CF8}"/>
              </a:ext>
            </a:extLst>
          </p:cNvPr>
          <p:cNvSpPr/>
          <p:nvPr/>
        </p:nvSpPr>
        <p:spPr>
          <a:xfrm>
            <a:off x="9696400" y="1340769"/>
            <a:ext cx="417705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2231571" y="908721"/>
            <a:ext cx="408045" cy="41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2855641" y="1556793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6528048" y="2636913"/>
            <a:ext cx="403208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8688288" y="2492897"/>
            <a:ext cx="451213" cy="344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9336360" y="2924945"/>
            <a:ext cx="475216" cy="41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9840416" y="3429000"/>
            <a:ext cx="45121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8616280" y="5157192"/>
            <a:ext cx="384042" cy="344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8040216" y="4725145"/>
            <a:ext cx="384042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7464152" y="4149081"/>
            <a:ext cx="408045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2927648" y="4581128"/>
            <a:ext cx="408045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4007768" y="5085184"/>
            <a:ext cx="432047" cy="344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6FAE37-AA59-4A11-A9F0-DB88E391CDB1}"/>
              </a:ext>
            </a:extLst>
          </p:cNvPr>
          <p:cNvSpPr/>
          <p:nvPr/>
        </p:nvSpPr>
        <p:spPr>
          <a:xfrm>
            <a:off x="2351585" y="4092492"/>
            <a:ext cx="432047" cy="416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911424" y="2492896"/>
            <a:ext cx="672075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7381" y="2780928"/>
            <a:ext cx="1536171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727848" y="764704"/>
            <a:ext cx="672075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367808" y="1052736"/>
            <a:ext cx="1536171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7920203" y="764704"/>
            <a:ext cx="672075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536160" y="1052736"/>
            <a:ext cx="1536171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99456" y="1268760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A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4" name="双括号 33"/>
          <p:cNvSpPr/>
          <p:nvPr/>
        </p:nvSpPr>
        <p:spPr>
          <a:xfrm>
            <a:off x="2063552" y="980728"/>
            <a:ext cx="1944216" cy="100811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07568" y="836712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25830" y="836712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3473902" y="836712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4727848" y="1268760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B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7" name="双括号 56"/>
          <p:cNvSpPr/>
          <p:nvPr/>
        </p:nvSpPr>
        <p:spPr>
          <a:xfrm>
            <a:off x="5591944" y="908720"/>
            <a:ext cx="1944216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807968" y="83671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26230" y="83671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7002294" y="83671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7968208" y="1196752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C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62" name="双括号 61"/>
          <p:cNvSpPr/>
          <p:nvPr/>
        </p:nvSpPr>
        <p:spPr>
          <a:xfrm>
            <a:off x="8760296" y="908720"/>
            <a:ext cx="2088232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18518" y="76470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9666590" y="76470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314662" y="76470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99456" y="285293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67" name="双括号 66"/>
          <p:cNvSpPr/>
          <p:nvPr/>
        </p:nvSpPr>
        <p:spPr>
          <a:xfrm>
            <a:off x="2135560" y="2636912"/>
            <a:ext cx="1368152" cy="100811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49766" y="2496378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69846" y="2492896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4799856" y="2852936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E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71" name="双括号 70"/>
          <p:cNvSpPr/>
          <p:nvPr/>
        </p:nvSpPr>
        <p:spPr>
          <a:xfrm>
            <a:off x="5735960" y="2636912"/>
            <a:ext cx="1368152" cy="100811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50166" y="2496378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70246" y="2492896"/>
            <a:ext cx="3898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4" name="双括号 73"/>
          <p:cNvSpPr/>
          <p:nvPr/>
        </p:nvSpPr>
        <p:spPr>
          <a:xfrm>
            <a:off x="8544272" y="2420888"/>
            <a:ext cx="2592288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539504" y="2852936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8760296" y="234888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9306550" y="234888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9882614" y="234888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0686" y="234888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3</a:t>
            </a:r>
            <a:endParaRPr lang="en-US" altLang="zh-CN" sz="1400" dirty="0"/>
          </a:p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1165804" y="4509120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G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89" name="双括号 88"/>
          <p:cNvSpPr/>
          <p:nvPr/>
        </p:nvSpPr>
        <p:spPr>
          <a:xfrm>
            <a:off x="2135560" y="4149080"/>
            <a:ext cx="2448272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351584" y="401958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27648" y="400506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3473902" y="400506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4007768" y="400506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3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5375920" y="4509120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i="1" dirty="0"/>
              <a:t>H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95" name="双括号 94"/>
          <p:cNvSpPr/>
          <p:nvPr/>
        </p:nvSpPr>
        <p:spPr>
          <a:xfrm>
            <a:off x="6600056" y="4149080"/>
            <a:ext cx="3240360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858278" y="40770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7434342" y="40770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8010406" y="40770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8616280" y="40770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34542" y="407707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8406E-6 1.85185E-6 L 0.00117 -0.2257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1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462E-6 -4.81481E-6 L 0.00052 -0.210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14E-6 -3.7037E-7 L -0.003 -0.20995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0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608E-6 -3.33333E-6 L -0.0017 -0.21041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0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1869E-6 1.11111E-6 L -0.00169 -0.20972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2" animBg="1"/>
      <p:bldP spid="15" grpId="0" animBg="1"/>
      <p:bldP spid="15" grpId="2" animBg="1"/>
      <p:bldP spid="16" grpId="0" animBg="1"/>
      <p:bldP spid="16" grpId="3" animBg="1"/>
      <p:bldP spid="17" grpId="0" animBg="1"/>
      <p:bldP spid="17" grpId="3" animBg="1"/>
      <p:bldP spid="18" grpId="0" animBg="1"/>
      <p:bldP spid="18" grpId="2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/>
      <p:bldP spid="57" grpId="0" animBg="1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 animBg="1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662019" y="647509"/>
            <a:ext cx="5581854" cy="79690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矩阵转置运算规律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20</a:t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2779377" y="1774557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923393" y="2494637"/>
            <a:ext cx="234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3600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6595801" y="1702549"/>
            <a:ext cx="2668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6739817" y="2494637"/>
            <a:ext cx="1916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aseline="46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36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67540" y="4293096"/>
            <a:ext cx="8736971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84109" y="285728"/>
            <a:ext cx="3455707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特殊矩阵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35" y="1124745"/>
            <a:ext cx="9049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定   义    </a:t>
            </a:r>
            <a:r>
              <a:rPr lang="zh-CN" altLang="en-US" sz="3200" dirty="0"/>
              <a:t>若矩阵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满足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=A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对称矩阵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4CBC6D-672F-419A-83A7-AA4A1341CD00}"/>
              </a:ext>
            </a:extLst>
          </p:cNvPr>
          <p:cNvSpPr/>
          <p:nvPr/>
        </p:nvSpPr>
        <p:spPr>
          <a:xfrm>
            <a:off x="2351584" y="429309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都是对称矩阵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判别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A+B,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AB,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ABA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是否为对称矩阵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471597" y="1844825"/>
            <a:ext cx="801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若矩阵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满足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dirty="0">
                <a:sym typeface="Symbol"/>
              </a:rPr>
              <a:t> 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反对称矩阵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448" y="2564905"/>
            <a:ext cx="7263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显然对称矩阵和反对称矩阵一定是方阵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7448" y="3204266"/>
            <a:ext cx="7058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且反对称矩阵主对角线上元素一定是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708948" y="422108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例 </a:t>
            </a:r>
            <a:r>
              <a:rPr lang="en-US" altLang="zh-CN" sz="3200" dirty="0">
                <a:solidFill>
                  <a:prstClr val="black"/>
                </a:solidFill>
              </a:rPr>
              <a:t>  5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769" y="692696"/>
            <a:ext cx="10063396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命   题</a:t>
            </a:r>
            <a:r>
              <a:rPr lang="zh-CN" altLang="en-US" sz="3200" dirty="0"/>
              <a:t>     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是任意方阵</a:t>
            </a:r>
            <a:r>
              <a:rPr lang="en-US" altLang="zh-CN" sz="3200" dirty="0"/>
              <a:t>,</a:t>
            </a:r>
            <a:r>
              <a:rPr lang="zh-CN" altLang="en-US" sz="3200" dirty="0"/>
              <a:t>则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AA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/>
              <a:t> 必是对称矩阵；</a:t>
            </a:r>
            <a:endParaRPr lang="en-US" altLang="zh-CN" sz="3200" dirty="0"/>
          </a:p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              A</a:t>
            </a:r>
            <a:r>
              <a:rPr lang="en-US" altLang="zh-CN" sz="3200" dirty="0">
                <a:sym typeface="Symbol"/>
              </a:rPr>
              <a:t> 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dirty="0"/>
              <a:t>是反对称矩阵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863419" y="548680"/>
            <a:ext cx="10705189" cy="134076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408" y="2234871"/>
            <a:ext cx="1094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定   义 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设方阵，若其主对角线下方的元素都是零，则称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上三角矩阵</a:t>
            </a:r>
            <a:r>
              <a:rPr lang="en-US" altLang="zh-CN" sz="3200" dirty="0"/>
              <a:t>.  </a:t>
            </a:r>
            <a:r>
              <a:rPr lang="zh-CN" altLang="en-US" sz="3200" dirty="0"/>
              <a:t>若其主对角线上方的元素都是零，则称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下三角矩阵</a:t>
            </a:r>
            <a:r>
              <a:rPr lang="en-US" altLang="zh-CN" sz="3200" dirty="0">
                <a:solidFill>
                  <a:srgbClr val="C00000"/>
                </a:solidFill>
              </a:rPr>
              <a:t>.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" name="标题 5"/>
          <p:cNvSpPr txBox="1">
            <a:spLocks/>
          </p:cNvSpPr>
          <p:nvPr/>
        </p:nvSpPr>
        <p:spPr>
          <a:xfrm>
            <a:off x="719403" y="4437112"/>
            <a:ext cx="1585821" cy="78239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j-cs"/>
              </a:rPr>
              <a:t>如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365104"/>
            <a:ext cx="122413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775520" y="4282644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775520" y="4860449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1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4159532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4077072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465487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1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522920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86" y="4150821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67786" y="4068361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67786" y="464616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267786" y="522048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9994" y="399635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6" y="4159532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148106" y="4077072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148106" y="465487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148106" y="522920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20314" y="40050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440" y="819288"/>
            <a:ext cx="10632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特别地，若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既是上三角矩阵又是下三角矩阵，即除了主对角线元素外的元素都是零，则称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对角矩阵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2503348"/>
            <a:ext cx="2016224" cy="171774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567608" y="2348880"/>
            <a:ext cx="720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855640" y="2852936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3717032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12983">
            <a:off x="3578948" y="33938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5840" y="2947591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=</a:t>
            </a:r>
            <a:endParaRPr lang="zh-CN" altLang="en-US" sz="4400" dirty="0"/>
          </a:p>
        </p:txBody>
      </p:sp>
      <p:sp>
        <p:nvSpPr>
          <p:cNvPr id="16" name="矩形 15"/>
          <p:cNvSpPr/>
          <p:nvPr/>
        </p:nvSpPr>
        <p:spPr>
          <a:xfrm>
            <a:off x="4683610" y="273156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∆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03912" y="299695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err="1"/>
              <a:t>diag</a:t>
            </a:r>
            <a:r>
              <a:rPr lang="en-US" altLang="zh-CN" sz="3200" dirty="0"/>
              <a:t> (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dirty="0"/>
              <a:t>,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d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3200" dirty="0"/>
              <a:t>,…,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i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200" dirty="0"/>
              <a:t>).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3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847528" y="476672"/>
            <a:ext cx="7992888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5400" y="404665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876573" y="3212976"/>
            <a:ext cx="9937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举例说明存在非零矩阵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A,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满足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AC</a:t>
            </a:r>
            <a:r>
              <a:rPr lang="en-US" altLang="zh-CN" sz="3200" i="1" dirty="0">
                <a:sym typeface="Symbol"/>
              </a:rPr>
              <a:t> </a:t>
            </a:r>
            <a:r>
              <a:rPr lang="zh-CN" altLang="en-US" sz="3200" dirty="0">
                <a:sym typeface="Symbol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sym typeface="Symbol"/>
              </a:rPr>
              <a:t>但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3200" dirty="0">
                <a:sym typeface="Symbol"/>
              </a:rPr>
              <a:t> ≠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C.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endParaRPr lang="zh-CN" altLang="en-US" sz="3200" dirty="0"/>
          </a:p>
        </p:txBody>
      </p: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920913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838453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7    0    0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41625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99058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0    0    2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920913"/>
            <a:ext cx="2016224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511824" y="838453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55840" y="141625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0    5    0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55840" y="199058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0    0    3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4072" y="127050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919172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20136" y="836712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7    0    0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92144" y="141451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0    5    0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92144" y="198884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0    0    6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2" y="4087524"/>
            <a:ext cx="122413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423592" y="4005064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423592" y="4582869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4085783"/>
            <a:ext cx="122413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4581128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0    </a:t>
            </a:r>
            <a:r>
              <a:rPr lang="en-US" altLang="zh-CN" sz="3200" i="1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4005064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5920" y="422108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4077072"/>
            <a:ext cx="122413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951984" y="3994612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951984" y="4572417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425691" y="838568"/>
            <a:ext cx="7622637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定  理</a:t>
            </a:r>
          </a:p>
        </p:txBody>
      </p:sp>
      <p:sp>
        <p:nvSpPr>
          <p:cNvPr id="13" name="矩形 12"/>
          <p:cNvSpPr/>
          <p:nvPr/>
        </p:nvSpPr>
        <p:spPr>
          <a:xfrm>
            <a:off x="1076277" y="857993"/>
            <a:ext cx="8548115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/>
              <a:t> 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70C0"/>
                </a:solidFill>
              </a:rPr>
              <a:t>            </a:t>
            </a:r>
            <a:r>
              <a:rPr lang="en-US" altLang="zh-CN" sz="3200" dirty="0">
                <a:solidFill>
                  <a:srgbClr val="0070C0"/>
                </a:solidFill>
              </a:rPr>
              <a:t>    </a:t>
            </a:r>
            <a:r>
              <a:rPr lang="en-US" altLang="zh-CN" sz="3200" dirty="0"/>
              <a:t>    </a:t>
            </a:r>
            <a:r>
              <a:rPr lang="zh-CN" altLang="en-US" sz="3200" dirty="0"/>
              <a:t>设 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).      </a:t>
            </a:r>
          </a:p>
          <a:p>
            <a:pPr>
              <a:lnSpc>
                <a:spcPct val="130000"/>
              </a:lnSpc>
            </a:pPr>
            <a:r>
              <a:rPr lang="zh-CN" altLang="en-US" sz="3200" dirty="0"/>
              <a:t>     则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1584" y="2132856"/>
            <a:ext cx="921702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</a:t>
            </a:r>
          </a:p>
        </p:txBody>
      </p:sp>
      <p:sp>
        <p:nvSpPr>
          <p:cNvPr id="15" name="矩形 14"/>
          <p:cNvSpPr/>
          <p:nvPr/>
        </p:nvSpPr>
        <p:spPr>
          <a:xfrm>
            <a:off x="2855640" y="2780928"/>
            <a:ext cx="4707314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6" name="矩形 15"/>
          <p:cNvSpPr/>
          <p:nvPr/>
        </p:nvSpPr>
        <p:spPr>
          <a:xfrm>
            <a:off x="2759629" y="3501008"/>
            <a:ext cx="5899948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39416" y="692696"/>
            <a:ext cx="9193021" cy="38884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48680"/>
            <a:ext cx="1093912" cy="45142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例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5520" y="476672"/>
            <a:ext cx="885698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920913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838453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7    0    0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41625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99058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0    0    2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908720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2630" y="127050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919172"/>
            <a:ext cx="259228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464152" y="836712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</a:t>
            </a:r>
            <a:r>
              <a:rPr lang="en-US" altLang="zh-CN" sz="3200" dirty="0"/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92144" y="1340768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defRPr/>
            </a:pPr>
            <a:r>
              <a:rPr lang="en-US" altLang="zh-CN" sz="3200" i="1" dirty="0"/>
              <a:t> a</a:t>
            </a:r>
            <a:r>
              <a:rPr lang="en-US" altLang="zh-CN" sz="3200" baseline="-25000" dirty="0"/>
              <a:t>21 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248128" y="1916832"/>
            <a:ext cx="2952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dirty="0"/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3833" y="76296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3832" y="133902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3832" y="190638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2852936"/>
            <a:ext cx="187220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2770476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7    0    0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334828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39226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0    0    2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5" y="2854677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3592" y="270892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23591" y="328498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3591" y="3852337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2630" y="32042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144" y="2852936"/>
            <a:ext cx="2592288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464152" y="2770476"/>
            <a:ext cx="2592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dirty="0"/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320136" y="3274532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defRPr/>
            </a:pPr>
            <a:r>
              <a:rPr lang="en-US" altLang="zh-CN" sz="3200" i="1" dirty="0"/>
              <a:t> </a:t>
            </a:r>
            <a:r>
              <a:rPr lang="en-US" altLang="zh-CN" sz="3200" dirty="0"/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21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dirty="0"/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248128" y="3789040"/>
            <a:ext cx="2952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7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31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dirty="0"/>
              <a:t>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7888" y="1412776"/>
            <a:ext cx="1536171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i="1" dirty="0"/>
              <a:t>Au</a:t>
            </a:r>
            <a:endParaRPr lang="zh-CN" altLang="en-US" sz="3600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079776" y="2132856"/>
            <a:ext cx="76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9456" y="1844824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需要传递信息 </a:t>
            </a:r>
            <a:r>
              <a:rPr lang="en-US" altLang="zh-CN" sz="2800" i="1" dirty="0"/>
              <a:t>u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805746" y="2060848"/>
            <a:ext cx="7304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32171" y="175365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输出信息</a:t>
            </a:r>
            <a:r>
              <a:rPr lang="en-US" altLang="zh-CN" sz="2800" i="1" dirty="0"/>
              <a:t>b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6621" y="83671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加密</a:t>
            </a:r>
          </a:p>
        </p:txBody>
      </p:sp>
      <p:sp>
        <p:nvSpPr>
          <p:cNvPr id="18" name="矩形 17"/>
          <p:cNvSpPr/>
          <p:nvPr/>
        </p:nvSpPr>
        <p:spPr>
          <a:xfrm>
            <a:off x="5135893" y="2852936"/>
            <a:ext cx="1536171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75920" y="4221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解密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672064" y="3573016"/>
            <a:ext cx="9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79776" y="3573016"/>
            <a:ext cx="9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1483" y="3284984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得到信息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28182" y="32849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接收到信息</a:t>
            </a:r>
            <a:r>
              <a:rPr lang="en-US" altLang="zh-CN" sz="2800" i="1" dirty="0"/>
              <a:t>b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496267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615947" y="3028311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1" grpId="0"/>
      <p:bldP spid="18" grpId="0" animBg="1"/>
      <p:bldP spid="19" grpId="0"/>
      <p:bldP spid="24" grpId="0"/>
      <p:bldP spid="31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3094123" y="4786700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71464" y="4149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增广矩阵表示</a:t>
            </a:r>
          </a:p>
        </p:txBody>
      </p:sp>
      <p:sp>
        <p:nvSpPr>
          <p:cNvPr id="5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899" y="4797152"/>
            <a:ext cx="273630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89867" y="4714692"/>
            <a:ext cx="3096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3    4   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0" lang="en-US" altLang="zh-CN" sz="32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33883" y="5292497"/>
            <a:ext cx="3096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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2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99456" y="14847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线性方程组</a:t>
            </a:r>
          </a:p>
        </p:txBody>
      </p:sp>
      <p:sp>
        <p:nvSpPr>
          <p:cNvPr id="77" name="上下箭头 76"/>
          <p:cNvSpPr/>
          <p:nvPr/>
        </p:nvSpPr>
        <p:spPr>
          <a:xfrm>
            <a:off x="2279576" y="3284984"/>
            <a:ext cx="192021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887421" y="1988840"/>
            <a:ext cx="3311525" cy="1197020"/>
            <a:chOff x="1632" y="2170"/>
            <a:chExt cx="2086" cy="1168"/>
          </a:xfrm>
        </p:grpSpPr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1867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dirty="0">
                  <a:ln w="0"/>
                </a:rPr>
                <a:t>4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6 </a:t>
              </a:r>
            </a:p>
          </p:txBody>
        </p:sp>
        <p:sp>
          <p:nvSpPr>
            <p:cNvPr id="80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36" cy="9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71"/>
              <a:ext cx="1950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2 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137471" y="1772816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69519" y="13407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一般地，</a:t>
            </a:r>
          </a:p>
        </p:txBody>
      </p:sp>
      <p:grpSp>
        <p:nvGrpSpPr>
          <p:cNvPr id="84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5929559" y="1942901"/>
            <a:ext cx="5207001" cy="2062163"/>
            <a:chOff x="1632" y="2170"/>
            <a:chExt cx="3280" cy="1299"/>
          </a:xfrm>
        </p:grpSpPr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13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 = b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 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 </a:t>
              </a:r>
              <a:endParaRPr kumimoji="1" lang="en-US" altLang="zh-CN" b="1" i="1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…  …  …  …  …  …  …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mn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m</a:t>
              </a:r>
              <a:r>
                <a:rPr kumimoji="1" lang="en-US" altLang="zh-CN" b="1" dirty="0">
                  <a:ln w="0"/>
                </a:rPr>
                <a:t> </a:t>
              </a:r>
            </a:p>
          </p:txBody>
        </p:sp>
        <p:sp>
          <p:nvSpPr>
            <p:cNvPr id="86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97" name="上下箭头 96"/>
          <p:cNvSpPr/>
          <p:nvPr/>
        </p:nvSpPr>
        <p:spPr>
          <a:xfrm>
            <a:off x="8184232" y="4221088"/>
            <a:ext cx="192021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680176" y="5085184"/>
            <a:ext cx="1261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 </a:t>
            </a:r>
            <a:r>
              <a:rPr lang="en-US" altLang="zh-CN" b="1" i="1" dirty="0"/>
              <a:t>A | b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8CCFE3C4-C232-1249-BDB4-01F42AEEA517}"/>
              </a:ext>
            </a:extLst>
          </p:cNvPr>
          <p:cNvSpPr txBox="1"/>
          <p:nvPr/>
        </p:nvSpPr>
        <p:spPr>
          <a:xfrm>
            <a:off x="789867" y="440040"/>
            <a:ext cx="5971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  <a:latin typeface="+mj-lt"/>
                <a:ea typeface="+mj-ea"/>
              </a:rPr>
              <a:t>5.  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ea typeface="+mj-ea"/>
              </a:rPr>
              <a:t>线性方程组的矩阵表示</a:t>
            </a:r>
          </a:p>
        </p:txBody>
      </p:sp>
    </p:spTree>
    <p:extLst>
      <p:ext uri="{BB962C8B-B14F-4D97-AF65-F5344CB8AC3E}">
        <p14:creationId xmlns:p14="http://schemas.microsoft.com/office/powerpoint/2010/main" val="1369037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 animBg="1"/>
      <p:bldP spid="59" grpId="0"/>
      <p:bldP spid="60" grpId="0"/>
      <p:bldP spid="76" grpId="0"/>
      <p:bldP spid="77" grpId="0" animBg="1"/>
      <p:bldP spid="83" grpId="0"/>
      <p:bldP spid="97" grpId="0" animBg="1"/>
      <p:bldP spid="1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71531" y="9087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线性方程组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71531" y="35010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矩阵方程表示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3599723" y="2708920"/>
            <a:ext cx="192021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1559496" y="1412776"/>
            <a:ext cx="3311525" cy="1197020"/>
            <a:chOff x="1632" y="2170"/>
            <a:chExt cx="2086" cy="1168"/>
          </a:xfrm>
        </p:grpSpPr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1867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dirty="0">
                  <a:ln w="0"/>
                </a:rPr>
                <a:t>4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6 </a:t>
              </a:r>
            </a:p>
          </p:txBody>
        </p:sp>
        <p:sp>
          <p:nvSpPr>
            <p:cNvPr id="28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36" cy="9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71"/>
              <a:ext cx="1950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2 </a:t>
              </a:r>
            </a:p>
          </p:txBody>
        </p:sp>
      </p:grpSp>
      <p:sp>
        <p:nvSpPr>
          <p:cNvPr id="3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4375556"/>
            <a:ext cx="194421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199456" y="4293096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3    4   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127448" y="4870901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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1    2</a:t>
            </a:r>
            <a:r>
              <a:rPr kumimoji="0" lang="en-US" altLang="zh-CN" sz="3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32" y="4365104"/>
            <a:ext cx="648072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7848" y="4293096"/>
            <a:ext cx="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6</a:t>
            </a:r>
          </a:p>
          <a:p>
            <a:endParaRPr lang="en-US" altLang="zh-CN" sz="800" b="1" dirty="0"/>
          </a:p>
          <a:p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3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4149080"/>
            <a:ext cx="648072" cy="151216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59696" y="4077072"/>
            <a:ext cx="5261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n w="0"/>
              </a:rPr>
              <a:t>x</a:t>
            </a:r>
            <a:r>
              <a:rPr kumimoji="1" lang="en-US" altLang="zh-CN" sz="3200" b="1" baseline="-25000" dirty="0">
                <a:ln w="0"/>
              </a:rPr>
              <a:t>1</a:t>
            </a:r>
          </a:p>
          <a:p>
            <a:r>
              <a:rPr kumimoji="1" lang="en-US" altLang="zh-CN" sz="3200" b="1" i="1" dirty="0">
                <a:ln w="0"/>
              </a:rPr>
              <a:t>x</a:t>
            </a:r>
            <a:r>
              <a:rPr kumimoji="1" lang="en-US" altLang="zh-CN" sz="3200" b="1" baseline="-25000" dirty="0">
                <a:ln w="0"/>
              </a:rPr>
              <a:t>2</a:t>
            </a:r>
          </a:p>
          <a:p>
            <a:r>
              <a:rPr kumimoji="1" lang="en-US" altLang="zh-CN" sz="3200" b="1" i="1" dirty="0">
                <a:ln w="0"/>
              </a:rPr>
              <a:t>x</a:t>
            </a:r>
            <a:r>
              <a:rPr kumimoji="1" lang="en-US" altLang="zh-CN" sz="3200" b="1" baseline="-25000" dirty="0">
                <a:ln w="0"/>
              </a:rPr>
              <a:t>3</a:t>
            </a:r>
            <a:endParaRPr lang="zh-CN" alt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9776" y="457241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5735960" y="908720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68008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一般地，</a:t>
            </a:r>
          </a:p>
        </p:txBody>
      </p:sp>
      <p:grpSp>
        <p:nvGrpSpPr>
          <p:cNvPr id="59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1078805"/>
            <a:ext cx="5207001" cy="2062163"/>
            <a:chOff x="1632" y="2170"/>
            <a:chExt cx="3280" cy="1299"/>
          </a:xfrm>
        </p:grpSpPr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13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 = b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 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 </a:t>
              </a:r>
              <a:endParaRPr kumimoji="1" lang="en-US" altLang="zh-CN" b="1" i="1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…  …  …  …  …  …  …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mn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m</a:t>
              </a:r>
              <a:r>
                <a:rPr kumimoji="1" lang="en-US" altLang="zh-CN" b="1" dirty="0">
                  <a:ln w="0"/>
                </a:rPr>
                <a:t> </a:t>
              </a:r>
            </a:p>
          </p:txBody>
        </p:sp>
        <p:sp>
          <p:nvSpPr>
            <p:cNvPr id="61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62" name="上下箭头 61"/>
          <p:cNvSpPr/>
          <p:nvPr/>
        </p:nvSpPr>
        <p:spPr>
          <a:xfrm>
            <a:off x="8544272" y="3429000"/>
            <a:ext cx="192021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968208" y="4417948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Ax </a:t>
            </a:r>
            <a:r>
              <a:rPr lang="en-US" altLang="zh-CN" sz="3200" b="1" dirty="0"/>
              <a:t>= </a:t>
            </a:r>
            <a:r>
              <a:rPr lang="en-US" altLang="zh-CN" sz="3200" b="1" i="1" dirty="0"/>
              <a:t>b</a:t>
            </a:r>
            <a:endParaRPr lang="zh-CN" altLang="en-US" sz="3200" b="1" i="1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7824192" y="492200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40016" y="542606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系数矩阵</a:t>
            </a:r>
            <a:r>
              <a:rPr lang="en-US" altLang="zh-CN" dirty="0"/>
              <a:t>---</a:t>
            </a:r>
            <a:r>
              <a:rPr lang="en-US" altLang="zh-CN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i="1" dirty="0" err="1"/>
              <a:t>n</a:t>
            </a:r>
            <a:endParaRPr lang="zh-CN" altLang="en-US" i="1" dirty="0"/>
          </a:p>
        </p:txBody>
      </p:sp>
      <p:cxnSp>
        <p:nvCxnSpPr>
          <p:cNvPr id="68" name="直接箭头连接符 67"/>
          <p:cNvCxnSpPr/>
          <p:nvPr/>
        </p:nvCxnSpPr>
        <p:spPr>
          <a:xfrm flipH="1" flipV="1">
            <a:off x="7536160" y="4345940"/>
            <a:ext cx="942218" cy="224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双括号 69"/>
          <p:cNvSpPr/>
          <p:nvPr/>
        </p:nvSpPr>
        <p:spPr>
          <a:xfrm>
            <a:off x="6672064" y="3553852"/>
            <a:ext cx="576064" cy="1584176"/>
          </a:xfrm>
          <a:prstGeom prst="bracket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744072" y="3413318"/>
            <a:ext cx="4972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</a:p>
          <a:p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</a:p>
          <a:p>
            <a:r>
              <a:rPr lang="en-US" altLang="zh-CN" b="1" dirty="0"/>
              <a:t> ⁝</a:t>
            </a:r>
          </a:p>
          <a:p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n</a:t>
            </a:r>
            <a:endParaRPr lang="zh-CN" altLang="en-US" b="1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9264352" y="48499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双括号 75"/>
          <p:cNvSpPr/>
          <p:nvPr/>
        </p:nvSpPr>
        <p:spPr>
          <a:xfrm>
            <a:off x="10344472" y="4201924"/>
            <a:ext cx="648072" cy="1584176"/>
          </a:xfrm>
          <a:prstGeom prst="bracketPair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0416480" y="3985900"/>
            <a:ext cx="5501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b</a:t>
            </a:r>
            <a:r>
              <a:rPr lang="en-US" altLang="zh-CN" b="1" baseline="-25000" dirty="0"/>
              <a:t>1</a:t>
            </a:r>
          </a:p>
          <a:p>
            <a:r>
              <a:rPr lang="en-US" altLang="zh-CN" b="1" i="1" dirty="0"/>
              <a:t>b</a:t>
            </a:r>
            <a:r>
              <a:rPr lang="en-US" altLang="zh-CN" b="1" baseline="-25000" dirty="0"/>
              <a:t>2</a:t>
            </a:r>
          </a:p>
          <a:p>
            <a:r>
              <a:rPr lang="en-US" altLang="zh-CN" b="1" dirty="0"/>
              <a:t> ⁝</a:t>
            </a:r>
          </a:p>
          <a:p>
            <a:r>
              <a:rPr lang="en-US" altLang="zh-CN" b="1" i="1" dirty="0" err="1"/>
              <a:t>b</a:t>
            </a:r>
            <a:r>
              <a:rPr lang="en-US" altLang="zh-CN" b="1" i="1" baseline="-25000" dirty="0" err="1"/>
              <a:t>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5476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 animBg="1"/>
      <p:bldP spid="33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58" grpId="0"/>
      <p:bldP spid="62" grpId="0" animBg="1"/>
      <p:bldP spid="63" grpId="0"/>
      <p:bldP spid="66" grpId="0"/>
      <p:bldP spid="70" grpId="0" animBg="1"/>
      <p:bldP spid="72" grpId="0"/>
      <p:bldP spid="76" grpId="0" animBg="1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76672"/>
            <a:ext cx="6144683" cy="957795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1. </a:t>
            </a:r>
            <a:r>
              <a:rPr lang="zh-CN" altLang="en-US" b="1" dirty="0">
                <a:solidFill>
                  <a:srgbClr val="002060"/>
                </a:solidFill>
              </a:rPr>
              <a:t>矩阵的一般表示</a:t>
            </a:r>
          </a:p>
        </p:txBody>
      </p:sp>
      <p:sp>
        <p:nvSpPr>
          <p:cNvPr id="7" name="矩形 6"/>
          <p:cNvSpPr/>
          <p:nvPr/>
        </p:nvSpPr>
        <p:spPr>
          <a:xfrm>
            <a:off x="936104" y="4145013"/>
            <a:ext cx="7584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100" dirty="0"/>
              <a:t>简单记作</a:t>
            </a:r>
            <a:r>
              <a:rPr lang="en-US" altLang="zh-CN" sz="3600" spc="-100" dirty="0"/>
              <a:t> </a:t>
            </a:r>
            <a:r>
              <a:rPr lang="en-US" altLang="zh-CN" sz="36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600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spc="-1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spc="-100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i="1" spc="-100" baseline="-250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sz="36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spc="-100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000" spc="-100" dirty="0"/>
          </a:p>
        </p:txBody>
      </p:sp>
      <p:sp>
        <p:nvSpPr>
          <p:cNvPr id="12" name="矩形 11"/>
          <p:cNvSpPr/>
          <p:nvPr/>
        </p:nvSpPr>
        <p:spPr>
          <a:xfrm>
            <a:off x="6816757" y="4145013"/>
            <a:ext cx="1920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100" dirty="0">
                <a:latin typeface="Times New Roman" pitchFamily="18" charset="0"/>
                <a:cs typeface="Times New Roman" pitchFamily="18" charset="0"/>
              </a:rPr>
              <a:t> 或 </a:t>
            </a:r>
            <a:r>
              <a:rPr lang="en-US" altLang="zh-CN" sz="36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spc="-100" dirty="0"/>
              <a:t>.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8040216" y="1044024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 元</a:t>
            </a:r>
            <a:endParaRPr lang="zh-CN" altLang="en-US" sz="3200" spc="-100" dirty="0"/>
          </a:p>
        </p:txBody>
      </p:sp>
      <p:sp>
        <p:nvSpPr>
          <p:cNvPr id="13" name="矩形 12"/>
          <p:cNvSpPr/>
          <p:nvPr/>
        </p:nvSpPr>
        <p:spPr>
          <a:xfrm>
            <a:off x="4800533" y="4145012"/>
            <a:ext cx="2110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CN" sz="36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spc="-1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=</a:t>
            </a:r>
            <a:r>
              <a:rPr lang="en-US" altLang="zh-CN" sz="36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spc="-1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i="1" spc="-1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6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endParaRPr lang="zh-CN" altLang="en-US" sz="3600" spc="-1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2184" y="227687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矩阵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429" y="5160094"/>
            <a:ext cx="10099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的尺寸一样</a:t>
            </a:r>
            <a:r>
              <a:rPr lang="en-US" altLang="zh-CN" sz="3200" dirty="0"/>
              <a:t>,  </a:t>
            </a:r>
            <a:r>
              <a:rPr lang="zh-CN" altLang="en-US" sz="3200" dirty="0"/>
              <a:t>如都是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>
                <a:cs typeface="Times New Roman" pitchFamily="18" charset="0"/>
              </a:rPr>
              <a:t>则称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/>
              <a:t>和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是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C00000"/>
                </a:solidFill>
              </a:rPr>
              <a:t>同型矩阵</a:t>
            </a:r>
            <a:r>
              <a:rPr lang="en-US" altLang="zh-CN" sz="3200" dirty="0"/>
              <a:t>.</a:t>
            </a:r>
            <a:endParaRPr lang="zh-CN" altLang="en-US" sz="3200" dirty="0">
              <a:cs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6096000" y="1484785"/>
            <a:ext cx="79208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744072" y="1412777"/>
            <a:ext cx="105611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35560" y="2134597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spc="-100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600" i="1" baseline="-25000" dirty="0" err="1">
                <a:cs typeface="Times New Roman" pitchFamily="18" charset="0"/>
              </a:rPr>
              <a:t>mn</a:t>
            </a:r>
            <a:r>
              <a:rPr lang="en-US" altLang="zh-CN" sz="3600" i="1" dirty="0">
                <a:cs typeface="Times New Roman" pitchFamily="18" charset="0"/>
              </a:rPr>
              <a:t> </a:t>
            </a:r>
            <a:r>
              <a:rPr lang="en-US" altLang="zh-CN" sz="3600" i="1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dirty="0"/>
          </a:p>
        </p:txBody>
      </p:sp>
      <p:sp>
        <p:nvSpPr>
          <p:cNvPr id="2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401" y="1579549"/>
            <a:ext cx="3408703" cy="206547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647728" y="1412776"/>
            <a:ext cx="3456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lang="en-US" altLang="zh-CN" sz="3600" b="1" i="1" kern="0" noProof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3" grpId="0"/>
      <p:bldP spid="14" grpId="0"/>
      <p:bldP spid="15" grpId="0"/>
      <p:bldP spid="17" grpId="0" animBg="1"/>
      <p:bldP spid="18" grpId="0"/>
      <p:bldP spid="20" grpId="0" animBg="1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30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83432" y="32849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向量的线性组合表示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767408" y="421237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n w="0"/>
              </a:rPr>
              <a:t>x</a:t>
            </a:r>
            <a:r>
              <a:rPr kumimoji="1" lang="en-US" altLang="zh-CN" sz="3200" b="1" baseline="-25000" dirty="0">
                <a:ln w="0"/>
              </a:rPr>
              <a:t>1</a:t>
            </a:r>
          </a:p>
        </p:txBody>
      </p:sp>
      <p:sp>
        <p:nvSpPr>
          <p:cNvPr id="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844" y="4077072"/>
            <a:ext cx="504056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5852" y="40050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95852" y="45811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899908" y="4221088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n w="0"/>
              </a:rPr>
              <a:t>+ x</a:t>
            </a:r>
            <a:r>
              <a:rPr kumimoji="1" lang="en-US" altLang="zh-CN" sz="3200" b="1" baseline="-25000" dirty="0">
                <a:ln w="0"/>
              </a:rPr>
              <a:t>2</a:t>
            </a:r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004" y="4077072"/>
            <a:ext cx="720080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8020" y="40050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36012" y="4581128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3556092" y="4221088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n w="0"/>
              </a:rPr>
              <a:t>+ x</a:t>
            </a:r>
            <a:r>
              <a:rPr kumimoji="1" lang="en-US" altLang="zh-CN" sz="3200" b="1" baseline="-25000" dirty="0">
                <a:ln w="0"/>
              </a:rPr>
              <a:t>3</a:t>
            </a:r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80" y="4077072"/>
            <a:ext cx="720080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2196" y="45811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20188" y="3996353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32" y="4100879"/>
            <a:ext cx="648072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0348" y="4028871"/>
            <a:ext cx="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6</a:t>
            </a:r>
          </a:p>
          <a:p>
            <a:endParaRPr lang="en-US" altLang="zh-CN" sz="800" b="1" dirty="0"/>
          </a:p>
          <a:p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12276" y="430819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9456" y="6926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线性方程组</a:t>
            </a:r>
          </a:p>
        </p:txBody>
      </p:sp>
      <p:sp>
        <p:nvSpPr>
          <p:cNvPr id="22" name="上下箭头 21"/>
          <p:cNvSpPr/>
          <p:nvPr/>
        </p:nvSpPr>
        <p:spPr>
          <a:xfrm>
            <a:off x="2279576" y="2492896"/>
            <a:ext cx="192021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887421" y="1196752"/>
            <a:ext cx="3311525" cy="1197020"/>
            <a:chOff x="1632" y="2170"/>
            <a:chExt cx="2086" cy="1168"/>
          </a:xfrm>
        </p:grpSpPr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1867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dirty="0">
                  <a:ln w="0"/>
                </a:rPr>
                <a:t>4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6 </a:t>
              </a:r>
            </a:p>
          </p:txBody>
        </p:sp>
        <p:sp>
          <p:nvSpPr>
            <p:cNvPr id="25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36" cy="9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71"/>
              <a:ext cx="1950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dirty="0">
                  <a:ln w="0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  <a:sym typeface="Symbol"/>
                </a:rPr>
                <a:t></a:t>
              </a:r>
              <a:r>
                <a:rPr kumimoji="1" lang="en-US" altLang="zh-CN" b="1" baseline="-25000" dirty="0">
                  <a:ln w="0"/>
                  <a:sym typeface="Symbol"/>
                </a:rPr>
                <a:t> 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3</a:t>
              </a:r>
              <a:r>
                <a:rPr kumimoji="1" lang="en-US" altLang="zh-CN" b="1" i="1" dirty="0">
                  <a:ln w="0"/>
                </a:rPr>
                <a:t> = </a:t>
              </a:r>
              <a:r>
                <a:rPr kumimoji="1" lang="en-US" altLang="zh-CN" b="1" dirty="0">
                  <a:ln w="0"/>
                </a:rPr>
                <a:t>2 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6456040" y="620688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6040" y="6206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一般地，</a:t>
            </a: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6816080" y="1222821"/>
            <a:ext cx="5207001" cy="2062163"/>
            <a:chOff x="1632" y="2170"/>
            <a:chExt cx="3280" cy="1299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13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 = b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i="1" baseline="-25000" dirty="0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 </a:t>
              </a:r>
              <a:endParaRPr kumimoji="1" lang="en-US" altLang="zh-CN" b="1" i="1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…  …  …  …  …  …  …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mn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m</a:t>
              </a:r>
              <a:r>
                <a:rPr kumimoji="1" lang="en-US" altLang="zh-CN" b="1" dirty="0">
                  <a:ln w="0"/>
                </a:rPr>
                <a:t> </a:t>
              </a:r>
            </a:p>
          </p:txBody>
        </p:sp>
        <p:sp>
          <p:nvSpPr>
            <p:cNvPr id="31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32" name="上下箭头 31"/>
          <p:cNvSpPr/>
          <p:nvPr/>
        </p:nvSpPr>
        <p:spPr>
          <a:xfrm>
            <a:off x="9070753" y="3501008"/>
            <a:ext cx="265607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941845" y="4221088"/>
            <a:ext cx="4544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b="1" i="1" dirty="0"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cs typeface="Times New Roman" pitchFamily="18" charset="0"/>
              </a:rPr>
              <a:t>1</a:t>
            </a:r>
            <a:r>
              <a:rPr lang="en-US" altLang="zh-CN" sz="3200" b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+ </a:t>
            </a:r>
            <a:r>
              <a:rPr lang="en-US" altLang="zh-CN" sz="3200" i="1" dirty="0">
                <a:cs typeface="Times New Roman" pitchFamily="18" charset="0"/>
              </a:rPr>
              <a:t>x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b="1" i="1" dirty="0"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cs typeface="Times New Roman" pitchFamily="18" charset="0"/>
              </a:rPr>
              <a:t>2</a:t>
            </a:r>
            <a:r>
              <a:rPr lang="en-US" altLang="zh-CN" sz="3200" b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+ …</a:t>
            </a:r>
            <a:r>
              <a:rPr lang="zh-CN" altLang="en-US" sz="3200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+ </a:t>
            </a:r>
            <a:r>
              <a:rPr lang="en-US" altLang="zh-CN" sz="3200" i="1" dirty="0" err="1">
                <a:cs typeface="Times New Roman" pitchFamily="18" charset="0"/>
              </a:rPr>
              <a:t>x</a:t>
            </a:r>
            <a:r>
              <a:rPr lang="en-US" altLang="zh-CN" sz="3200" i="1" baseline="-25000" dirty="0" err="1">
                <a:cs typeface="Times New Roman" pitchFamily="18" charset="0"/>
              </a:rPr>
              <a:t>n</a:t>
            </a:r>
            <a:r>
              <a:rPr lang="en-US" altLang="zh-CN" sz="3200" b="1" i="1" dirty="0" err="1">
                <a:cs typeface="Times New Roman" pitchFamily="18" charset="0"/>
              </a:rPr>
              <a:t>a</a:t>
            </a:r>
            <a:r>
              <a:rPr lang="en-US" altLang="zh-CN" sz="3200" b="1" i="1" baseline="-25000" dirty="0" err="1">
                <a:cs typeface="Times New Roman" pitchFamily="18" charset="0"/>
              </a:rPr>
              <a:t>n</a:t>
            </a:r>
            <a:r>
              <a:rPr lang="en-US" altLang="zh-CN" sz="3200" b="1" dirty="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altLang="zh-CN" sz="3200" b="1" i="1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endParaRPr lang="zh-CN" alt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88088" y="5085184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其中</a:t>
            </a:r>
            <a:r>
              <a:rPr lang="en-US" altLang="zh-CN" sz="3200" b="1" i="1" dirty="0"/>
              <a:t>a</a:t>
            </a:r>
            <a:r>
              <a:rPr lang="en-US" altLang="zh-CN" sz="3200" b="1" i="1" baseline="-25000" dirty="0"/>
              <a:t>i  </a:t>
            </a:r>
            <a:r>
              <a:rPr lang="en-US" altLang="zh-CN" sz="3200" dirty="0"/>
              <a:t>= (</a:t>
            </a:r>
            <a:r>
              <a:rPr kumimoji="1" lang="en-US" altLang="zh-CN" sz="3200" b="1" i="1" dirty="0">
                <a:ln w="0"/>
              </a:rPr>
              <a:t>a</a:t>
            </a:r>
            <a:r>
              <a:rPr kumimoji="1" lang="en-US" altLang="zh-CN" sz="3200" b="1" baseline="-25000" dirty="0">
                <a:ln w="0"/>
              </a:rPr>
              <a:t>1</a:t>
            </a:r>
            <a:r>
              <a:rPr kumimoji="1" lang="en-US" altLang="zh-CN" sz="3200" b="1" i="1" baseline="-25000" dirty="0">
                <a:ln w="0"/>
              </a:rPr>
              <a:t>i </a:t>
            </a:r>
            <a:r>
              <a:rPr lang="en-US" altLang="zh-CN" sz="3200" dirty="0"/>
              <a:t>,</a:t>
            </a:r>
            <a:r>
              <a:rPr kumimoji="1" lang="en-US" altLang="zh-CN" sz="3200" b="1" i="1" dirty="0">
                <a:ln w="0"/>
              </a:rPr>
              <a:t> a</a:t>
            </a:r>
            <a:r>
              <a:rPr kumimoji="1" lang="en-US" altLang="zh-CN" sz="3200" b="1" baseline="-25000" dirty="0">
                <a:ln w="0"/>
              </a:rPr>
              <a:t>2</a:t>
            </a:r>
            <a:r>
              <a:rPr kumimoji="1" lang="en-US" altLang="zh-CN" sz="3200" b="1" i="1" baseline="-25000" dirty="0">
                <a:ln w="0"/>
              </a:rPr>
              <a:t>i </a:t>
            </a:r>
            <a:r>
              <a:rPr lang="en-US" altLang="zh-CN" sz="3200" dirty="0"/>
              <a:t>,…,</a:t>
            </a:r>
            <a:r>
              <a:rPr kumimoji="1" lang="en-US" altLang="zh-CN" sz="3200" b="1" i="1" dirty="0">
                <a:ln w="0"/>
              </a:rPr>
              <a:t> </a:t>
            </a:r>
            <a:r>
              <a:rPr kumimoji="1" lang="en-US" altLang="zh-CN" sz="3200" b="1" i="1" dirty="0" err="1">
                <a:ln w="0"/>
              </a:rPr>
              <a:t>a</a:t>
            </a:r>
            <a:r>
              <a:rPr kumimoji="1" lang="en-US" altLang="zh-CN" sz="3200" b="1" i="1" baseline="-25000" dirty="0" err="1">
                <a:ln w="0"/>
              </a:rPr>
              <a:t>mi</a:t>
            </a:r>
            <a:r>
              <a:rPr lang="en-US" altLang="zh-CN" sz="3200" dirty="0"/>
              <a:t> )</a:t>
            </a:r>
            <a:r>
              <a:rPr lang="en-US" altLang="zh-CN" sz="3200" baseline="30000" dirty="0"/>
              <a:t>T</a:t>
            </a:r>
            <a:endParaRPr lang="zh-CN" altLang="en-US" sz="3200" b="1" i="1" baseline="30000" dirty="0"/>
          </a:p>
        </p:txBody>
      </p:sp>
      <p:sp>
        <p:nvSpPr>
          <p:cNvPr id="36" name="矩形 35"/>
          <p:cNvSpPr/>
          <p:nvPr/>
        </p:nvSpPr>
        <p:spPr>
          <a:xfrm>
            <a:off x="623392" y="5805264"/>
            <a:ext cx="8424936" cy="72008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11424" y="5877272"/>
            <a:ext cx="801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注：关于方程组的多种解释，请看视频</a:t>
            </a:r>
            <a:r>
              <a:rPr lang="en-US" altLang="zh-CN" sz="3200" dirty="0"/>
              <a:t>1.1.3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30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0" animBg="1"/>
      <p:bldP spid="28" grpId="0"/>
      <p:bldP spid="32" grpId="0" animBg="1"/>
      <p:bldP spid="34" grpId="0"/>
      <p:bldP spid="35" grpId="0"/>
      <p:bldP spid="36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7436" y="764705"/>
            <a:ext cx="6851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定  理      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 </a:t>
            </a:r>
            <a:r>
              <a:rPr lang="en-US" altLang="zh-CN" sz="3200" i="1" dirty="0"/>
              <a:t>b</a:t>
            </a:r>
            <a:r>
              <a:rPr lang="en-US" altLang="zh-CN" sz="3200" dirty="0">
                <a:sym typeface="Symbol"/>
              </a:rPr>
              <a:t> </a:t>
            </a:r>
            <a:r>
              <a:rPr lang="en-US" altLang="zh-CN" sz="3200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m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.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207568" y="1484785"/>
            <a:ext cx="7176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则线性方程组 </a:t>
            </a:r>
            <a:r>
              <a:rPr lang="en-US" altLang="zh-CN" sz="3200" i="1" dirty="0"/>
              <a:t>Ax</a:t>
            </a:r>
            <a:r>
              <a:rPr lang="en-US" altLang="zh-CN" sz="3200" dirty="0"/>
              <a:t> = </a:t>
            </a:r>
            <a:r>
              <a:rPr lang="en-US" altLang="zh-CN" sz="3200" i="1" dirty="0"/>
              <a:t>b</a:t>
            </a:r>
            <a:r>
              <a:rPr lang="zh-CN" altLang="en-US" sz="3200" dirty="0"/>
              <a:t> 有解的充要条件是</a:t>
            </a:r>
          </a:p>
        </p:txBody>
      </p:sp>
      <p:sp>
        <p:nvSpPr>
          <p:cNvPr id="10" name="矩形 9"/>
          <p:cNvSpPr/>
          <p:nvPr/>
        </p:nvSpPr>
        <p:spPr>
          <a:xfrm>
            <a:off x="2279576" y="2276872"/>
            <a:ext cx="6993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可以表示成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中列向量的线性组合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. 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5400" y="548680"/>
            <a:ext cx="9721080" cy="25922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25990" y="3429000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设 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 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</a:t>
            </a:r>
            <a:r>
              <a:rPr lang="en-US" altLang="zh-CN" sz="3200" i="1" dirty="0"/>
              <a:t> 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</a:t>
            </a:r>
            <a:r>
              <a:rPr lang="en-US" altLang="zh-CN" sz="3200" i="1" dirty="0"/>
              <a:t> 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), </a:t>
            </a:r>
            <a:r>
              <a:rPr lang="zh-CN" altLang="en-US" sz="3200" dirty="0"/>
              <a:t> 若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+ 2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 0,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933691" y="4346699"/>
            <a:ext cx="49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则说明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3200" dirty="0"/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en-US" sz="3200" dirty="0">
                <a:cs typeface="Times New Roman" pitchFamily="18" charset="0"/>
              </a:rPr>
              <a:t>非零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解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1904" y="4346699"/>
            <a:ext cx="199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(1,2,0)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4072" y="436510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于是该方程有无穷解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400" y="5138028"/>
            <a:ext cx="116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思考</a:t>
            </a:r>
            <a:r>
              <a:rPr lang="zh-CN" altLang="en-US" dirty="0"/>
              <a:t>：若在上题的基础上加上条件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+ 2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zh-CN" altLang="en-US" dirty="0"/>
              <a:t>，请问</a:t>
            </a:r>
            <a:r>
              <a:rPr lang="en-US" altLang="zh-CN" i="1" dirty="0"/>
              <a:t>Ax </a:t>
            </a:r>
            <a:r>
              <a:rPr lang="en-US" altLang="zh-CN" dirty="0"/>
              <a:t>= </a:t>
            </a:r>
            <a:r>
              <a:rPr lang="en-US" altLang="zh-CN" i="1" dirty="0"/>
              <a:t>b </a:t>
            </a:r>
            <a:r>
              <a:rPr lang="zh-CN" altLang="en-US" dirty="0"/>
              <a:t>的解如何？</a:t>
            </a:r>
          </a:p>
        </p:txBody>
      </p:sp>
    </p:spTree>
    <p:extLst>
      <p:ext uri="{BB962C8B-B14F-4D97-AF65-F5344CB8AC3E}">
        <p14:creationId xmlns:p14="http://schemas.microsoft.com/office/powerpoint/2010/main" val="582799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13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402" y="260648"/>
            <a:ext cx="10777197" cy="1656184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矩阵方程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在信息传递中的应用</a:t>
            </a:r>
            <a:b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                             -----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线性映射初步介绍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4439816" y="1916832"/>
            <a:ext cx="302433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783632" y="2636912"/>
            <a:ext cx="13681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2949" y="19888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输入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632171" y="256490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9493" y="19696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输出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平行四边形 19"/>
          <p:cNvSpPr/>
          <p:nvPr/>
        </p:nvSpPr>
        <p:spPr>
          <a:xfrm rot="20704260">
            <a:off x="4810371" y="4164527"/>
            <a:ext cx="2187215" cy="1673707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903979" y="4509121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20704260">
            <a:off x="9322873" y="3972097"/>
            <a:ext cx="2187215" cy="1673707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0416480" y="4365105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弧形箭头 23"/>
          <p:cNvSpPr/>
          <p:nvPr/>
        </p:nvSpPr>
        <p:spPr>
          <a:xfrm>
            <a:off x="6096000" y="3717033"/>
            <a:ext cx="4416491" cy="648072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03979" y="4941169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423197" y="4819404"/>
          <a:ext cx="44026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9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197" y="4819404"/>
                        <a:ext cx="44026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上弧形箭头 29"/>
          <p:cNvSpPr/>
          <p:nvPr/>
        </p:nvSpPr>
        <p:spPr>
          <a:xfrm>
            <a:off x="6192011" y="4365105"/>
            <a:ext cx="4416491" cy="648072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416480" y="4941169"/>
            <a:ext cx="192021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10704512" y="4797154"/>
          <a:ext cx="44026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0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512" y="4797154"/>
                        <a:ext cx="44026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344141" y="3717032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左乘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141" y="450912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左乘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1464" y="2348880"/>
            <a:ext cx="704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</a:rPr>
              <a:t>x </a:t>
            </a:r>
            <a:r>
              <a:rPr kumimoji="1" lang="en-US" altLang="zh-CN" sz="3200" b="1" i="1" dirty="0">
                <a:ln w="0"/>
              </a:rPr>
              <a:t>=</a:t>
            </a:r>
            <a:endParaRPr kumimoji="1" lang="en-US" altLang="zh-CN" sz="3200" b="1" baseline="-25000" dirty="0">
              <a:ln w="0"/>
            </a:endParaRPr>
          </a:p>
        </p:txBody>
      </p:sp>
      <p:sp>
        <p:nvSpPr>
          <p:cNvPr id="4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060848"/>
            <a:ext cx="504056" cy="1368152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3552" y="1988840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</a:p>
          <a:p>
            <a:r>
              <a:rPr lang="en-US" altLang="zh-CN" sz="3200" b="1" dirty="0"/>
              <a:t>2</a:t>
            </a:r>
          </a:p>
          <a:p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11824" y="2266420"/>
            <a:ext cx="76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4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0" y="2069559"/>
            <a:ext cx="165618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75920" y="198709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1    1    1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75920" y="25649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1  1    1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52384" y="2268161"/>
            <a:ext cx="72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</a:rPr>
              <a:t>b </a:t>
            </a:r>
            <a:r>
              <a:rPr kumimoji="1" lang="en-US" altLang="zh-CN" sz="3200" b="1" i="1" dirty="0">
                <a:ln w="0"/>
              </a:rPr>
              <a:t>=</a:t>
            </a:r>
            <a:endParaRPr kumimoji="1" lang="en-US" altLang="zh-CN" sz="3200" b="1" baseline="-25000" dirty="0">
              <a:ln w="0"/>
            </a:endParaRPr>
          </a:p>
        </p:txBody>
      </p:sp>
      <p:sp>
        <p:nvSpPr>
          <p:cNvPr id="4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464" y="2060848"/>
            <a:ext cx="576064" cy="93610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44472" y="1991742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3</a:t>
            </a:r>
          </a:p>
          <a:p>
            <a:r>
              <a:rPr lang="en-US" altLang="zh-CN" sz="3200" b="1" dirty="0"/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5951984" y="5813138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R</a:t>
            </a:r>
            <a:r>
              <a:rPr kumimoji="1" lang="en-US" altLang="zh-CN" sz="3200" baseline="30000" dirty="0">
                <a:ln w="0"/>
                <a:solidFill>
                  <a:srgbClr val="000000"/>
                </a:solidFill>
              </a:rPr>
              <a:t>3</a:t>
            </a:r>
            <a:endParaRPr lang="zh-CN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5519936" y="4221088"/>
            <a:ext cx="470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</a:rPr>
              <a:t>x </a:t>
            </a:r>
            <a:endParaRPr kumimoji="1" lang="en-US" altLang="zh-CN" sz="3200" b="1" baseline="-25000" dirty="0">
              <a:ln w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056440" y="5877272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R</a:t>
            </a:r>
            <a:r>
              <a:rPr kumimoji="1" lang="en-US" altLang="zh-CN" sz="3200" baseline="30000" dirty="0">
                <a:ln w="0"/>
                <a:solidFill>
                  <a:srgbClr val="000000"/>
                </a:solidFill>
              </a:rPr>
              <a:t>2</a:t>
            </a:r>
            <a:endParaRPr lang="zh-CN" altLang="en-US" baseline="30000" dirty="0"/>
          </a:p>
        </p:txBody>
      </p:sp>
      <p:sp>
        <p:nvSpPr>
          <p:cNvPr id="56" name="矩形 55"/>
          <p:cNvSpPr/>
          <p:nvPr/>
        </p:nvSpPr>
        <p:spPr>
          <a:xfrm>
            <a:off x="10632504" y="407707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ln w="0"/>
              </a:rPr>
              <a:t>b</a:t>
            </a:r>
            <a:endParaRPr lang="zh-CN" alt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767408" y="407707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映射  </a:t>
            </a:r>
            <a:r>
              <a:rPr lang="en-US" altLang="zh-CN" sz="3200" i="1" dirty="0"/>
              <a:t>L</a:t>
            </a:r>
            <a:r>
              <a:rPr lang="zh-CN" altLang="en-US" sz="3200" dirty="0"/>
              <a:t>：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R</a:t>
            </a:r>
            <a:r>
              <a:rPr kumimoji="1" lang="en-US" altLang="zh-CN" sz="3200" baseline="30000" dirty="0">
                <a:ln w="0"/>
                <a:solidFill>
                  <a:srgbClr val="000000"/>
                </a:solidFill>
              </a:rPr>
              <a:t>3</a:t>
            </a:r>
            <a:r>
              <a:rPr kumimoji="1" lang="en-US" altLang="zh-CN" sz="3200" dirty="0">
                <a:ln w="0"/>
                <a:solidFill>
                  <a:srgbClr val="000000"/>
                </a:solidFill>
                <a:sym typeface="Symbol"/>
              </a:rPr>
              <a:t>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 R</a:t>
            </a:r>
            <a:r>
              <a:rPr kumimoji="1" lang="en-US" altLang="zh-CN" sz="3200" baseline="30000" dirty="0">
                <a:ln w="0"/>
                <a:solidFill>
                  <a:srgbClr val="000000"/>
                </a:solidFill>
              </a:rPr>
              <a:t>2</a:t>
            </a:r>
            <a:endParaRPr lang="zh-CN" alt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9416" y="479715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L</a:t>
            </a:r>
            <a:r>
              <a:rPr kumimoji="1" lang="en-US" altLang="zh-CN" sz="3200" dirty="0">
                <a:ln w="0"/>
                <a:solidFill>
                  <a:srgbClr val="000000"/>
                </a:solidFill>
              </a:rPr>
              <a:t>(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x</a:t>
            </a:r>
            <a:r>
              <a:rPr kumimoji="1" lang="en-US" altLang="zh-CN" sz="3200" dirty="0">
                <a:ln w="0"/>
                <a:solidFill>
                  <a:srgbClr val="000000"/>
                </a:solidFill>
              </a:rPr>
              <a:t>)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=Ax</a:t>
            </a:r>
            <a:r>
              <a:rPr kumimoji="1" lang="en-US" altLang="zh-CN" sz="3200" dirty="0">
                <a:ln w="0"/>
                <a:solidFill>
                  <a:srgbClr val="000000"/>
                </a:solidFill>
              </a:rPr>
              <a:t>, </a:t>
            </a:r>
            <a:r>
              <a:rPr kumimoji="1" lang="en-US" altLang="zh-CN" sz="3200" dirty="0">
                <a:ln w="0"/>
                <a:solidFill>
                  <a:srgbClr val="000000"/>
                </a:solidFill>
                <a:sym typeface="Symbol"/>
              </a:rPr>
              <a:t>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  <a:sym typeface="Symbol"/>
              </a:rPr>
              <a:t>x</a:t>
            </a:r>
            <a:r>
              <a:rPr kumimoji="1" lang="en-US" altLang="zh-CN" sz="3200" dirty="0">
                <a:ln w="0"/>
                <a:solidFill>
                  <a:srgbClr val="000000"/>
                </a:solidFill>
                <a:sym typeface="Symbol"/>
              </a:rPr>
              <a:t></a:t>
            </a:r>
            <a:r>
              <a:rPr kumimoji="1" lang="en-US" altLang="zh-CN" sz="3200" i="1" dirty="0">
                <a:ln w="0"/>
                <a:solidFill>
                  <a:srgbClr val="000000"/>
                </a:solidFill>
              </a:rPr>
              <a:t>R</a:t>
            </a:r>
            <a:r>
              <a:rPr kumimoji="1" lang="en-US" altLang="zh-CN" sz="3200" baseline="30000" dirty="0">
                <a:ln w="0"/>
                <a:solidFill>
                  <a:srgbClr val="000000"/>
                </a:solidFill>
              </a:rPr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806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6" grpId="0"/>
      <p:bldP spid="20" grpId="0" animBg="1"/>
      <p:bldP spid="22" grpId="0" animBg="1"/>
      <p:bldP spid="25" grpId="0" animBg="1"/>
      <p:bldP spid="26" grpId="0" animBg="1"/>
      <p:bldP spid="24" grpId="0" animBg="1"/>
      <p:bldP spid="28" grpId="0" animBg="1"/>
      <p:bldP spid="30" grpId="0" animBg="1"/>
      <p:bldP spid="31" grpId="0" animBg="1"/>
      <p:bldP spid="34" grpId="0"/>
      <p:bldP spid="35" grpId="0"/>
      <p:bldP spid="40" grpId="0"/>
      <p:bldP spid="41" grpId="0" animBg="1"/>
      <p:bldP spid="42" grpId="0"/>
      <p:bldP spid="44" grpId="0"/>
      <p:bldP spid="45" grpId="0" animBg="1"/>
      <p:bldP spid="46" grpId="0"/>
      <p:bldP spid="47" grpId="0"/>
      <p:bldP spid="48" grpId="0"/>
      <p:bldP spid="49" grpId="0" animBg="1"/>
      <p:bldP spid="50" grpId="0"/>
      <p:bldP spid="51" grpId="0"/>
      <p:bldP spid="52" grpId="0"/>
      <p:bldP spid="55" grpId="0"/>
      <p:bldP spid="56" grpId="0"/>
      <p:bldP spid="60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200456" y="5373216"/>
            <a:ext cx="1512168" cy="792088"/>
          </a:xfrm>
          <a:prstGeom prst="rect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7461" y="3924345"/>
            <a:ext cx="8520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定   理    </a:t>
            </a:r>
            <a:r>
              <a:rPr lang="en-US" altLang="zh-CN" sz="3200" b="1" dirty="0"/>
              <a:t>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+mn-ea"/>
              </a:rPr>
              <a:t> </a:t>
            </a:r>
            <a:r>
              <a:rPr lang="en-US" altLang="zh-CN" sz="3200" i="1" dirty="0">
                <a:latin typeface="+mj-lt"/>
              </a:rPr>
              <a:t>A</a:t>
            </a:r>
            <a:r>
              <a:rPr lang="en-US" altLang="zh-CN" sz="3200" i="1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/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 </a:t>
            </a:r>
            <a:r>
              <a:rPr lang="zh-CN" altLang="en-US" sz="3200" dirty="0"/>
              <a:t>则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=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959429" y="3789040"/>
            <a:ext cx="9097011" cy="9361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0282" y="1044025"/>
            <a:ext cx="1158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定  义     </a:t>
            </a:r>
            <a:r>
              <a:rPr lang="zh-CN" altLang="en-US" sz="3200" dirty="0"/>
              <a:t>主对角线元素全是 </a:t>
            </a:r>
            <a:r>
              <a:rPr lang="en-US" altLang="zh-CN" sz="3200" dirty="0"/>
              <a:t>1 </a:t>
            </a:r>
            <a:r>
              <a:rPr lang="zh-CN" altLang="en-US" sz="3200" dirty="0"/>
              <a:t>的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阶对角矩阵称为</a:t>
            </a:r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zh-CN" altLang="en-US" sz="3200" dirty="0"/>
              <a:t>阶</a:t>
            </a:r>
            <a:r>
              <a:rPr lang="zh-CN" altLang="en-US" sz="3200" b="1" dirty="0">
                <a:solidFill>
                  <a:srgbClr val="CC0000"/>
                </a:solidFill>
              </a:rPr>
              <a:t>单位矩阵</a:t>
            </a:r>
            <a:r>
              <a:rPr lang="en-US" altLang="zh-CN" sz="3200" dirty="0">
                <a:solidFill>
                  <a:srgbClr val="CC0000"/>
                </a:solidFill>
              </a:rPr>
              <a:t>,</a:t>
            </a:r>
          </a:p>
        </p:txBody>
      </p:sp>
      <p:sp>
        <p:nvSpPr>
          <p:cNvPr id="14" name="矩形 13"/>
          <p:cNvSpPr/>
          <p:nvPr/>
        </p:nvSpPr>
        <p:spPr>
          <a:xfrm>
            <a:off x="2279576" y="1836113"/>
            <a:ext cx="3466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记作 </a:t>
            </a:r>
            <a:r>
              <a:rPr lang="en-US" altLang="zh-CN" sz="3200" i="1" dirty="0"/>
              <a:t>I</a:t>
            </a:r>
            <a:r>
              <a:rPr lang="en-US" altLang="zh-CN" sz="3200" i="1" baseline="-25000" dirty="0"/>
              <a:t>n</a:t>
            </a:r>
            <a:r>
              <a:rPr lang="zh-CN" altLang="en-US" sz="3200" i="1" dirty="0"/>
              <a:t> </a:t>
            </a:r>
            <a:r>
              <a:rPr lang="zh-CN" altLang="en-US" sz="3200" dirty="0"/>
              <a:t>或简记为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9430" y="479715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通常，单位矩阵还写成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3042" y="5445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于是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67408" y="251937"/>
            <a:ext cx="3913277" cy="654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7. </a:t>
            </a:r>
            <a:r>
              <a:rPr lang="zh-CN" altLang="en-US" b="1" dirty="0">
                <a:solidFill>
                  <a:srgbClr val="002060"/>
                </a:solidFill>
              </a:rPr>
              <a:t>方阵的逆运算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7528" y="270892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1 </a:t>
            </a:r>
            <a:r>
              <a:rPr lang="en-US" altLang="zh-CN" sz="3200" i="1" dirty="0"/>
              <a:t>= </a:t>
            </a:r>
            <a:r>
              <a:rPr lang="en-US" altLang="zh-CN" sz="3200" dirty="0"/>
              <a:t>(1);  </a:t>
            </a:r>
            <a:r>
              <a:rPr lang="en-US" altLang="zh-CN" sz="3200" baseline="-25000" dirty="0"/>
              <a:t> 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1744" y="270892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2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2564904"/>
            <a:ext cx="1224136" cy="93610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55840" y="2482444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55840" y="2996952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2340169"/>
            <a:ext cx="1800200" cy="129614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960096" y="2259450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960096" y="270020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960096" y="313225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8008" y="2700209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3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5375920" y="4787613"/>
            <a:ext cx="319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sz="3200" i="1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=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e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,…,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e</a:t>
            </a:r>
            <a:r>
              <a:rPr lang="en-US" altLang="zh-CN" sz="3200" i="1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),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676787" y="5445224"/>
            <a:ext cx="707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solidFill>
                  <a:srgbClr val="000000"/>
                </a:solidFill>
                <a:cs typeface="Times New Roman" pitchFamily="18" charset="0"/>
              </a:rPr>
              <a:t>AI</a:t>
            </a:r>
            <a:r>
              <a:rPr lang="en-US" altLang="zh-CN" sz="3200" i="1" baseline="-25000" dirty="0" err="1">
                <a:solidFill>
                  <a:srgbClr val="000000"/>
                </a:solidFill>
                <a:cs typeface="Times New Roman" pitchFamily="18" charset="0"/>
              </a:rPr>
              <a:t>n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6384032" y="5445224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64419" y="5445224"/>
            <a:ext cx="3516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Ae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Ae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,…, </a:t>
            </a:r>
            <a:r>
              <a:rPr lang="en-US" altLang="zh-CN" sz="3200" i="1" dirty="0" err="1">
                <a:solidFill>
                  <a:srgbClr val="000000"/>
                </a:solidFill>
                <a:cs typeface="Times New Roman" pitchFamily="18" charset="0"/>
              </a:rPr>
              <a:t>Ae</a:t>
            </a:r>
            <a:r>
              <a:rPr lang="en-US" altLang="zh-CN" sz="3200" i="1" baseline="-25000" dirty="0" err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7104112" y="5445224"/>
            <a:ext cx="271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a</a:t>
            </a:r>
            <a:r>
              <a:rPr lang="en-US" altLang="zh-CN" sz="3200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,…,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i="1" baseline="-25000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344472" y="5517232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Ae</a:t>
            </a:r>
            <a:r>
              <a:rPr lang="en-US" altLang="zh-CN" i="1" baseline="-25000" dirty="0" err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= a</a:t>
            </a:r>
            <a:r>
              <a:rPr lang="en-US" altLang="zh-CN" i="1" baseline="-25000" dirty="0">
                <a:solidFill>
                  <a:srgbClr val="000000"/>
                </a:solidFill>
                <a:cs typeface="Times New Roman" pitchFamily="18" charset="0"/>
              </a:rPr>
              <a:t>i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816AC2-B2DB-854D-9385-FF0C9DEA76D1}"/>
              </a:ext>
            </a:extLst>
          </p:cNvPr>
          <p:cNvSpPr txBox="1"/>
          <p:nvPr/>
        </p:nvSpPr>
        <p:spPr>
          <a:xfrm>
            <a:off x="4387404" y="254317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8" grpId="0" animBg="1"/>
      <p:bldP spid="13" grpId="0"/>
      <p:bldP spid="14" grpId="0"/>
      <p:bldP spid="16" grpId="0"/>
      <p:bldP spid="17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5414" y="692697"/>
            <a:ext cx="10763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定  义</a:t>
            </a:r>
            <a:r>
              <a:rPr lang="en-US" altLang="zh-CN" sz="3200" dirty="0"/>
              <a:t>  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en-US" altLang="zh-CN" sz="3200" dirty="0"/>
              <a:t>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dirty="0"/>
              <a:t>方阵</a:t>
            </a:r>
            <a:r>
              <a:rPr lang="en-US" altLang="zh-CN" sz="3200" dirty="0"/>
              <a:t>.  </a:t>
            </a:r>
            <a:r>
              <a:rPr lang="zh-CN" altLang="en-US" sz="3200" dirty="0"/>
              <a:t>若存在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600" dirty="0"/>
              <a:t>方阵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zh-CN" altLang="en-US" sz="3200" dirty="0"/>
              <a:t>使得</a:t>
            </a:r>
          </a:p>
        </p:txBody>
      </p:sp>
      <p:sp>
        <p:nvSpPr>
          <p:cNvPr id="6" name="矩形 5"/>
          <p:cNvSpPr/>
          <p:nvPr/>
        </p:nvSpPr>
        <p:spPr>
          <a:xfrm>
            <a:off x="911425" y="355385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pc="-100" dirty="0"/>
              <a:t>注：</a:t>
            </a:r>
            <a:r>
              <a:rPr lang="en-US" altLang="zh-CN" spc="-100" dirty="0"/>
              <a:t>1. </a:t>
            </a:r>
            <a:r>
              <a:rPr lang="zh-CN" altLang="en-US" spc="-100" dirty="0"/>
              <a:t>若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dirty="0"/>
              <a:t>可逆矩阵，则其逆矩阵是唯一的，</a:t>
            </a:r>
            <a:endParaRPr lang="en-US" altLang="zh-CN" spc="-100" dirty="0"/>
          </a:p>
        </p:txBody>
      </p:sp>
      <p:sp>
        <p:nvSpPr>
          <p:cNvPr id="7" name="矩形 6"/>
          <p:cNvSpPr/>
          <p:nvPr/>
        </p:nvSpPr>
        <p:spPr>
          <a:xfrm>
            <a:off x="3311691" y="1412777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3200" dirty="0"/>
              <a:t>= </a:t>
            </a:r>
            <a:r>
              <a:rPr lang="en-US" altLang="zh-CN" sz="3200" i="1" dirty="0"/>
              <a:t>I</a:t>
            </a:r>
            <a:r>
              <a:rPr lang="en-US" altLang="zh-CN" sz="3200" i="1" baseline="-25000" dirty="0">
                <a:cs typeface="Times New Roman" pitchFamily="18" charset="0"/>
              </a:rPr>
              <a:t>n</a:t>
            </a:r>
            <a:r>
              <a:rPr lang="en-US" altLang="zh-CN" sz="3200" i="1" dirty="0"/>
              <a:t> </a:t>
            </a:r>
            <a:r>
              <a:rPr lang="en-US" altLang="zh-CN" sz="3200" dirty="0"/>
              <a:t>=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200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911424" y="2780928"/>
            <a:ext cx="5904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不可逆的方阵通常称为</a:t>
            </a:r>
            <a:r>
              <a:rPr lang="zh-CN" altLang="en-US" sz="3200" b="1" spc="-100" dirty="0">
                <a:solidFill>
                  <a:srgbClr val="CC0000"/>
                </a:solidFill>
              </a:rPr>
              <a:t>奇异</a:t>
            </a:r>
            <a:r>
              <a:rPr lang="zh-CN" altLang="en-US" sz="3200" spc="-100" dirty="0"/>
              <a:t>矩阵</a:t>
            </a:r>
            <a:r>
              <a:rPr lang="en-US" altLang="zh-CN" sz="3200" spc="-100" dirty="0"/>
              <a:t>.    </a:t>
            </a:r>
          </a:p>
        </p:txBody>
      </p:sp>
      <p:sp>
        <p:nvSpPr>
          <p:cNvPr id="9" name="矩形 8"/>
          <p:cNvSpPr/>
          <p:nvPr/>
        </p:nvSpPr>
        <p:spPr>
          <a:xfrm>
            <a:off x="911424" y="2060848"/>
            <a:ext cx="10763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3200" b="1" dirty="0">
                <a:solidFill>
                  <a:srgbClr val="CC0000"/>
                </a:solidFill>
              </a:rPr>
              <a:t>可逆矩阵</a:t>
            </a:r>
            <a:r>
              <a:rPr lang="zh-CN" altLang="en-US" sz="3200" dirty="0"/>
              <a:t>或</a:t>
            </a:r>
            <a:r>
              <a:rPr lang="zh-CN" altLang="en-US" sz="3200" b="1" dirty="0">
                <a:solidFill>
                  <a:srgbClr val="CC0000"/>
                </a:solidFill>
              </a:rPr>
              <a:t>非奇异矩阵</a:t>
            </a:r>
            <a:r>
              <a:rPr lang="en-US" altLang="zh-CN" sz="3200" dirty="0"/>
              <a:t>,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 的一个逆矩阵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879635" y="4201924"/>
            <a:ext cx="306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0" dirty="0"/>
              <a:t>因此定义中 </a:t>
            </a:r>
            <a:r>
              <a:rPr lang="en-US" altLang="zh-CN" i="1" spc="-1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pc="-100" baseline="30000" dirty="0">
                <a:solidFill>
                  <a:srgbClr val="CC0000"/>
                </a:solidFill>
              </a:rPr>
              <a:t>−1</a:t>
            </a:r>
            <a:r>
              <a:rPr lang="en-US" altLang="zh-CN" spc="-100" dirty="0">
                <a:solidFill>
                  <a:srgbClr val="CC0000"/>
                </a:solidFill>
              </a:rPr>
              <a:t>= </a:t>
            </a:r>
            <a:r>
              <a:rPr lang="en-US" altLang="zh-CN" i="1" spc="-1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i="1" spc="-100" dirty="0">
                <a:solidFill>
                  <a:srgbClr val="CC0000"/>
                </a:solidFill>
                <a:cs typeface="Times New Roman" pitchFamily="18" charset="0"/>
              </a:rPr>
              <a:t>.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5507" y="5415607"/>
            <a:ext cx="4800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spc="-100" dirty="0"/>
              <a:t>3.  </a:t>
            </a:r>
            <a:r>
              <a:rPr lang="zh-CN" altLang="en-US" sz="2400" spc="-100" dirty="0"/>
              <a:t>零方阵 </a:t>
            </a:r>
            <a:r>
              <a:rPr lang="en-US" altLang="zh-CN" sz="2400" i="1" spc="-100" dirty="0">
                <a:solidFill>
                  <a:srgbClr val="CC0000"/>
                </a:solidFill>
              </a:rPr>
              <a:t>O </a:t>
            </a:r>
            <a:r>
              <a:rPr lang="zh-CN" altLang="en-US" sz="2400" spc="-100" dirty="0"/>
              <a:t>是奇异矩阵</a:t>
            </a:r>
            <a:r>
              <a:rPr lang="en-US" altLang="zh-CN" sz="2400" spc="-100" dirty="0"/>
              <a:t>, </a:t>
            </a:r>
            <a:r>
              <a:rPr lang="zh-CN" altLang="en-US" sz="2400" spc="-100" dirty="0"/>
              <a:t>没有逆</a:t>
            </a:r>
            <a:r>
              <a:rPr lang="en-US" altLang="zh-CN" sz="2400" spc="-100" dirty="0"/>
              <a:t>.    </a:t>
            </a:r>
          </a:p>
        </p:txBody>
      </p:sp>
      <p:sp>
        <p:nvSpPr>
          <p:cNvPr id="12" name="矩形 11"/>
          <p:cNvSpPr/>
          <p:nvPr/>
        </p:nvSpPr>
        <p:spPr>
          <a:xfrm>
            <a:off x="7975600" y="3553852"/>
            <a:ext cx="352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并记 </a:t>
            </a:r>
            <a:r>
              <a:rPr lang="en-US" altLang="zh-CN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的逆矩阵为</a:t>
            </a:r>
            <a:r>
              <a:rPr lang="en-US" altLang="zh-CN" spc="-100" dirty="0">
                <a:solidFill>
                  <a:srgbClr val="FF0000"/>
                </a:solidFill>
              </a:rPr>
              <a:t> </a:t>
            </a:r>
            <a:r>
              <a:rPr lang="en-US" altLang="zh-CN" i="1" spc="-100" dirty="0">
                <a:solidFill>
                  <a:srgbClr val="CC0000"/>
                </a:solidFill>
                <a:cs typeface="Times New Roman" pitchFamily="18" charset="0"/>
              </a:rPr>
              <a:t>A</a:t>
            </a:r>
            <a:r>
              <a:rPr lang="en-US" altLang="zh-CN" spc="-100" baseline="30000" dirty="0">
                <a:solidFill>
                  <a:srgbClr val="CC0000"/>
                </a:solidFill>
              </a:rPr>
              <a:t>−1</a:t>
            </a:r>
            <a:r>
              <a:rPr lang="en-US" altLang="zh-CN" spc="-100" dirty="0">
                <a:solidFill>
                  <a:srgbClr val="000000"/>
                </a:solidFill>
              </a:rPr>
              <a:t>.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1504" y="4797152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spc="-100" dirty="0"/>
              <a:t>2.  </a:t>
            </a:r>
            <a:r>
              <a:rPr lang="zh-CN" altLang="en-US" sz="2400" spc="-100" dirty="0"/>
              <a:t>单位矩阵是 </a:t>
            </a:r>
            <a:r>
              <a:rPr lang="en-US" altLang="zh-CN" sz="2400" i="1" spc="-100" dirty="0">
                <a:solidFill>
                  <a:srgbClr val="CC0000"/>
                </a:solidFill>
              </a:rPr>
              <a:t>I </a:t>
            </a:r>
            <a:r>
              <a:rPr lang="zh-CN" altLang="en-US" sz="2400" spc="-100" dirty="0"/>
              <a:t>可逆的矩阵，且 </a:t>
            </a:r>
            <a:r>
              <a:rPr lang="en-US" altLang="zh-CN" sz="2400" i="1" spc="-100" dirty="0">
                <a:solidFill>
                  <a:srgbClr val="CC0000"/>
                </a:solidFill>
              </a:rPr>
              <a:t>I </a:t>
            </a:r>
            <a:r>
              <a:rPr lang="en-US" altLang="zh-CN" sz="2400" spc="-100" baseline="30000" dirty="0">
                <a:solidFill>
                  <a:srgbClr val="CC0000"/>
                </a:solidFill>
              </a:rPr>
              <a:t>−1  </a:t>
            </a:r>
            <a:r>
              <a:rPr lang="en-US" altLang="zh-CN" sz="2400" spc="-100" dirty="0">
                <a:solidFill>
                  <a:srgbClr val="CC0000"/>
                </a:solidFill>
              </a:rPr>
              <a:t>= </a:t>
            </a:r>
            <a:r>
              <a:rPr lang="en-US" altLang="zh-CN" sz="2400" i="1" spc="-100" dirty="0">
                <a:solidFill>
                  <a:srgbClr val="CC0000"/>
                </a:solidFill>
              </a:rPr>
              <a:t>I </a:t>
            </a:r>
            <a:r>
              <a:rPr lang="en-US" altLang="zh-CN" sz="2400" spc="-100" dirty="0">
                <a:solidFill>
                  <a:srgbClr val="CC0000"/>
                </a:solidFill>
              </a:rPr>
              <a:t>.</a:t>
            </a:r>
            <a:r>
              <a:rPr lang="zh-CN" altLang="en-US" sz="2400" spc="-100" dirty="0"/>
              <a:t> </a:t>
            </a:r>
            <a:r>
              <a:rPr lang="en-US" altLang="zh-CN" sz="2400" spc="-100" dirty="0"/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93660" y="764704"/>
            <a:ext cx="8232237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908720"/>
            <a:ext cx="1894323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例 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653" y="105273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1772" y="105273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68" y="980728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65868" y="826260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165868" y="1279212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17996" y="1052736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 </a:t>
            </a:r>
            <a:r>
              <a:rPr lang="en-US" altLang="zh-CN" sz="3200" i="1" dirty="0"/>
              <a:t>B</a:t>
            </a:r>
            <a:r>
              <a:rPr lang="en-US" altLang="zh-CN" sz="3200" dirty="0"/>
              <a:t> = </a:t>
            </a:r>
            <a:endParaRPr lang="zh-CN" altLang="en-US" sz="3200" dirty="0"/>
          </a:p>
        </p:txBody>
      </p:sp>
      <p:sp>
        <p:nvSpPr>
          <p:cNvPr id="2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116" y="980728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398116" y="826260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398116" y="1279212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5852" y="1052736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 </a:t>
            </a:r>
            <a:r>
              <a:rPr lang="en-US" altLang="zh-CN" sz="3200" i="1" dirty="0"/>
              <a:t>C</a:t>
            </a:r>
            <a:r>
              <a:rPr lang="en-US" altLang="zh-CN" sz="3200" dirty="0"/>
              <a:t> = </a:t>
            </a:r>
            <a:endParaRPr lang="zh-CN" altLang="en-US" sz="3200" dirty="0"/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372" y="980728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702372" y="826260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774380" y="1279212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1692" y="21328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验证：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1544" y="30689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证：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3632" y="30689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只需验证：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9856" y="306896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AB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 BA = I, 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9844" y="2132856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i="1" baseline="30000" dirty="0"/>
              <a:t>-</a:t>
            </a:r>
            <a:r>
              <a:rPr lang="en-US" altLang="zh-CN" sz="3200" baseline="30000" dirty="0"/>
              <a:t>1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 B, B</a:t>
            </a:r>
            <a:r>
              <a:rPr lang="en-US" altLang="zh-CN" sz="3200" i="1" baseline="30000" dirty="0"/>
              <a:t>-</a:t>
            </a:r>
            <a:r>
              <a:rPr lang="en-US" altLang="zh-CN" sz="3200" baseline="30000" dirty="0"/>
              <a:t>1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 A, C</a:t>
            </a:r>
            <a:r>
              <a:rPr lang="en-US" altLang="zh-CN" sz="3200" i="1" baseline="30000" dirty="0"/>
              <a:t> -</a:t>
            </a:r>
            <a:r>
              <a:rPr lang="en-US" altLang="zh-CN" sz="3200" baseline="30000" dirty="0"/>
              <a:t>1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 C   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7320136" y="3068960"/>
            <a:ext cx="1454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 C</a:t>
            </a:r>
            <a:r>
              <a:rPr lang="en-US" altLang="zh-CN" sz="3200" baseline="30000" dirty="0">
                <a:solidFill>
                  <a:srgbClr val="000000"/>
                </a:solidFill>
              </a:rPr>
              <a:t> 2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</a:rPr>
              <a:t>= I.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51584" y="476672"/>
            <a:ext cx="856895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38034" y="755993"/>
            <a:ext cx="6006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 </a:t>
            </a:r>
            <a:r>
              <a:rPr lang="en-US" altLang="zh-CN" sz="3200" spc="-100" dirty="0"/>
              <a:t>2 </a:t>
            </a:r>
            <a:r>
              <a:rPr lang="zh-CN" altLang="en-US" sz="3200" spc="-100" dirty="0"/>
              <a:t>阶矩阵                          ，求证：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350" y="1556792"/>
            <a:ext cx="3023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可逆，且有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403" y="75599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119670" y="1558534"/>
            <a:ext cx="3408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若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ym typeface="Symbol"/>
              </a:rPr>
              <a:t></a:t>
            </a:r>
            <a:r>
              <a:rPr lang="en-US" altLang="zh-CN" sz="3200" dirty="0"/>
              <a:t>0.  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7847" y="76470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3" y="692696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591943" y="538228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591943" y="991180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4380" y="2594655"/>
            <a:ext cx="1087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A</a:t>
            </a:r>
            <a:r>
              <a:rPr lang="en-US" altLang="zh-CN" sz="3200" i="1" baseline="30000" dirty="0">
                <a:solidFill>
                  <a:srgbClr val="000000"/>
                </a:solidFill>
              </a:rPr>
              <a:t>-</a:t>
            </a:r>
            <a:r>
              <a:rPr lang="en-US" altLang="zh-CN" sz="3200" baseline="30000" dirty="0">
                <a:solidFill>
                  <a:srgbClr val="000000"/>
                </a:solidFill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</a:rPr>
              <a:t>=</a:t>
            </a:r>
            <a:endParaRPr lang="zh-CN" altLang="en-US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7320135" y="2852936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ad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− </a:t>
            </a:r>
            <a:r>
              <a:rPr lang="en-US" altLang="zh-CN" sz="3200" i="1" dirty="0" err="1">
                <a:solidFill>
                  <a:srgbClr val="000000"/>
                </a:solidFill>
                <a:cs typeface="Times New Roman" pitchFamily="18" charset="0"/>
              </a:rPr>
              <a:t>bc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7320135" y="2924944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96199" y="2348880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5" y="2492896"/>
            <a:ext cx="1152128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048327" y="2338428"/>
            <a:ext cx="1382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−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048327" y="2791380"/>
            <a:ext cx="1305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−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63552" y="548680"/>
            <a:ext cx="9776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是可逆的矩阵</a:t>
            </a:r>
            <a:r>
              <a:rPr lang="en-US" altLang="zh-CN" sz="3200" dirty="0"/>
              <a:t>, </a:t>
            </a:r>
            <a:r>
              <a:rPr lang="zh-CN" altLang="en-US" sz="3200" dirty="0"/>
              <a:t>那么对于任意的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，线性方程组  </a:t>
            </a:r>
            <a:r>
              <a:rPr lang="en-US" altLang="zh-CN" sz="3200" i="1" dirty="0"/>
              <a:t>Ax</a:t>
            </a:r>
            <a:r>
              <a:rPr lang="en-US" altLang="zh-CN" sz="3200" dirty="0"/>
              <a:t>=</a:t>
            </a:r>
            <a:r>
              <a:rPr lang="en-US" altLang="zh-CN" sz="3200" i="1" dirty="0"/>
              <a:t>b</a:t>
            </a:r>
            <a:r>
              <a:rPr lang="zh-CN" altLang="en-US" sz="3200" dirty="0"/>
              <a:t>  有且仅有一个解</a:t>
            </a:r>
            <a:endParaRPr lang="en-US" altLang="zh-CN" sz="3200" dirty="0"/>
          </a:p>
          <a:p>
            <a:pPr algn="ctr"/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/>
              <a:t> 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/>
              <a:t>−1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743405" y="404664"/>
            <a:ext cx="11096219" cy="19442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11425" y="2564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例：求解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9416" y="5486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命题：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2711624" y="2564904"/>
            <a:ext cx="288032" cy="936104"/>
          </a:xfrm>
          <a:prstGeom prst="leftBrace">
            <a:avLst>
              <a:gd name="adj1" fmla="val 356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999656" y="242088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r>
              <a:rPr lang="en-US" altLang="zh-CN" sz="3200" i="1" dirty="0"/>
              <a:t>x</a:t>
            </a:r>
            <a:r>
              <a:rPr lang="en-US" altLang="zh-CN" sz="3200" dirty="0"/>
              <a:t>+3</a:t>
            </a:r>
            <a:r>
              <a:rPr lang="en-US" altLang="zh-CN" sz="3200" i="1" dirty="0"/>
              <a:t>y </a:t>
            </a:r>
            <a:r>
              <a:rPr lang="en-US" altLang="zh-CN" sz="3200" dirty="0"/>
              <a:t>=5</a:t>
            </a:r>
            <a:endParaRPr lang="zh-CN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999656" y="2977788"/>
            <a:ext cx="205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i="1" dirty="0"/>
              <a:t>x</a:t>
            </a:r>
            <a:r>
              <a:rPr lang="en-US" altLang="zh-CN" sz="3200" dirty="0"/>
              <a:t>+2</a:t>
            </a:r>
            <a:r>
              <a:rPr lang="en-US" altLang="zh-CN" sz="3200" i="1" dirty="0"/>
              <a:t>y </a:t>
            </a:r>
            <a:r>
              <a:rPr lang="en-US" altLang="zh-CN" sz="3200" dirty="0"/>
              <a:t>= </a:t>
            </a:r>
            <a:r>
              <a:rPr lang="en-US" altLang="zh-CN" sz="3200" dirty="0">
                <a:sym typeface="Symbol"/>
              </a:rPr>
              <a:t>1</a:t>
            </a:r>
            <a:endParaRPr lang="zh-CN" altLang="en-US" sz="3200" dirty="0"/>
          </a:p>
        </p:txBody>
      </p:sp>
      <p:sp>
        <p:nvSpPr>
          <p:cNvPr id="43" name="左右箭头 42"/>
          <p:cNvSpPr/>
          <p:nvPr/>
        </p:nvSpPr>
        <p:spPr>
          <a:xfrm>
            <a:off x="5015880" y="2844225"/>
            <a:ext cx="576064" cy="224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35960" y="2628201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solidFill>
                  <a:srgbClr val="000000"/>
                </a:solidFill>
              </a:rPr>
              <a:t>Az</a:t>
            </a:r>
            <a:r>
              <a:rPr lang="en-US" altLang="zh-CN" sz="3200" i="1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=</a:t>
            </a:r>
            <a:r>
              <a:rPr lang="en-US" altLang="zh-CN" sz="3200" i="1" dirty="0">
                <a:solidFill>
                  <a:srgbClr val="000000"/>
                </a:solidFill>
              </a:rPr>
              <a:t>b, </a:t>
            </a:r>
            <a:r>
              <a:rPr lang="zh-CN" altLang="en-US" sz="3200" dirty="0">
                <a:solidFill>
                  <a:srgbClr val="000000"/>
                </a:solidFill>
              </a:rPr>
              <a:t>其中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52184" y="263691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4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80" y="2564904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616280" y="2410436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4    3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616280" y="2914492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3    2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96400" y="263691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en-US" altLang="zh-CN" sz="3200" i="1" dirty="0"/>
              <a:t>b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5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7184" y="2578258"/>
            <a:ext cx="767408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0657184" y="2423790"/>
            <a:ext cx="7674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</a:t>
            </a:r>
            <a:endParaRPr lang="en-US" altLang="zh-CN" sz="3200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07968" y="365547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5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3583468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672064" y="3429000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4    3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672064" y="3933056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3    2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68208" y="365547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, A</a:t>
            </a:r>
            <a:r>
              <a:rPr lang="en-US" altLang="zh-CN" sz="3200" baseline="30000" dirty="0">
                <a:sym typeface="Symbol"/>
              </a:rPr>
              <a:t>1</a:t>
            </a:r>
            <a:r>
              <a:rPr lang="en-US" altLang="zh-CN" sz="3200" baseline="30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5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3583468"/>
            <a:ext cx="1152128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264352" y="3429000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dirty="0">
                <a:sym typeface="Symbol"/>
              </a:rPr>
              <a:t>2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3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336360" y="3933056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</a:t>
            </a:r>
            <a:r>
              <a:rPr lang="en-US" altLang="zh-CN" sz="3200" dirty="0">
                <a:sym typeface="Symbol"/>
              </a:rPr>
              <a:t>4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09362" y="464442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所以解唯一，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464152" y="5517232"/>
            <a:ext cx="2286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=z</a:t>
            </a:r>
            <a:r>
              <a:rPr lang="en-US" altLang="zh-CN" sz="3200" dirty="0"/>
              <a:t> =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baseline="30000" dirty="0"/>
              <a:t>−1</a:t>
            </a:r>
            <a:r>
              <a:rPr lang="en-US" altLang="zh-CN" sz="3200" i="1" dirty="0">
                <a:cs typeface="Times New Roman" pitchFamily="18" charset="0"/>
              </a:rPr>
              <a:t>b = </a:t>
            </a:r>
            <a:endParaRPr lang="zh-CN" altLang="en-US" sz="3200" dirty="0"/>
          </a:p>
        </p:txBody>
      </p:sp>
      <p:sp>
        <p:nvSpPr>
          <p:cNvPr id="6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00" y="5458578"/>
            <a:ext cx="767408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9624392" y="5304110"/>
            <a:ext cx="936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13</a:t>
            </a:r>
          </a:p>
          <a:p>
            <a:pPr marL="74295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6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088" y="5455676"/>
            <a:ext cx="504056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888088" y="5301208"/>
            <a:ext cx="551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  <a:p>
            <a:pPr marL="742950" lvl="0" indent="-74295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y</a:t>
            </a:r>
            <a:endParaRPr lang="en-US" altLang="zh-CN" sz="3200" i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374" y="37890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例：求解</a:t>
            </a:r>
          </a:p>
        </p:txBody>
      </p:sp>
      <p:sp>
        <p:nvSpPr>
          <p:cNvPr id="68" name="矩形 67"/>
          <p:cNvSpPr/>
          <p:nvPr/>
        </p:nvSpPr>
        <p:spPr>
          <a:xfrm>
            <a:off x="-24680" y="3645024"/>
            <a:ext cx="5544616" cy="187220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-24680" y="3645025"/>
            <a:ext cx="5481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求解矩阵方程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zh-CN" altLang="en-US" sz="3200" dirty="0"/>
              <a:t>及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YA</a:t>
            </a:r>
            <a:r>
              <a:rPr lang="en-US" altLang="zh-CN" sz="3200" dirty="0"/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. </a:t>
            </a:r>
          </a:p>
          <a:p>
            <a:r>
              <a:rPr lang="zh-CN" altLang="en-US" sz="3200" dirty="0"/>
              <a:t>其中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1384" y="4654877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7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4582869"/>
            <a:ext cx="1080120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415480" y="4428401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4    3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415480" y="4932457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3    2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27648" y="465487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, B</a:t>
            </a:r>
            <a:r>
              <a:rPr lang="en-US" altLang="zh-CN" sz="3200" baseline="30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7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4582869"/>
            <a:ext cx="1152128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07768" y="4428401"/>
            <a:ext cx="1152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dirty="0">
                <a:sym typeface="Symbol"/>
              </a:rPr>
              <a:t>1    0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79776" y="4932457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2    1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 animBg="1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/>
      <p:bldP spid="63" grpId="0" animBg="1"/>
      <p:bldP spid="64" grpId="0"/>
      <p:bldP spid="65" grpId="0" animBg="1"/>
      <p:bldP spid="66" grpId="0"/>
      <p:bldP spid="67" grpId="0"/>
      <p:bldP spid="68" grpId="0" animBg="1"/>
      <p:bldP spid="69" grpId="0"/>
      <p:bldP spid="70" grpId="0"/>
      <p:bldP spid="71" grpId="0" animBg="1"/>
      <p:bldP spid="72" grpId="0"/>
      <p:bldP spid="73" grpId="0"/>
      <p:bldP spid="74" grpId="0"/>
      <p:bldP spid="75" grpId="0" animBg="1"/>
      <p:bldP spid="76" grpId="0"/>
      <p:bldP spid="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5627" y="620688"/>
            <a:ext cx="739282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50784" y="818820"/>
            <a:ext cx="70296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设方阵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满足 </a:t>
            </a:r>
            <a:r>
              <a:rPr lang="en-US" altLang="zh-CN" sz="3200" i="1" spc="-100" dirty="0"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cs typeface="Times New Roman" pitchFamily="18" charset="0"/>
              </a:rPr>
              <a:t>2</a:t>
            </a:r>
            <a:r>
              <a:rPr lang="en-US" altLang="zh-CN" sz="3200" i="1" spc="-100" dirty="0">
                <a:cs typeface="Times New Roman" pitchFamily="18" charset="0"/>
              </a:rPr>
              <a:t>=O .</a:t>
            </a:r>
            <a:r>
              <a:rPr lang="en-US" altLang="zh-CN" sz="3200" spc="-100" dirty="0"/>
              <a:t>   </a:t>
            </a:r>
            <a:r>
              <a:rPr lang="zh-CN" altLang="en-US" sz="3200" spc="-100" dirty="0"/>
              <a:t>求证</a:t>
            </a:r>
            <a:r>
              <a:rPr lang="en-US" altLang="zh-CN" sz="3200" spc="-100" dirty="0"/>
              <a:t>:   </a:t>
            </a:r>
          </a:p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      (1)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A+I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3200" spc="-100" dirty="0"/>
              <a:t>;       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是奇异矩阵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i="1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411" y="76470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10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76672"/>
            <a:ext cx="8496944" cy="725470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逆矩阵的一些性质</a:t>
            </a:r>
            <a:r>
              <a:rPr kumimoji="1" lang="zh-CN" altLang="en-US" sz="31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（请用定义证明）</a:t>
            </a:r>
            <a:br>
              <a:rPr kumimoji="1" lang="zh-CN" altLang="en-US" sz="3100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424" y="1444425"/>
            <a:ext cx="73688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cs typeface="Times New Roman" pitchFamily="18" charset="0"/>
              </a:rPr>
              <a:t>•</a:t>
            </a:r>
            <a:r>
              <a:rPr lang="zh-CN" altLang="en-US" sz="3200" spc="-100" dirty="0">
                <a:cs typeface="Times New Roman" pitchFamily="18" charset="0"/>
              </a:rPr>
              <a:t>  </a:t>
            </a:r>
            <a:r>
              <a:rPr lang="zh-CN" altLang="en-US" sz="3200" spc="-100" dirty="0"/>
              <a:t>若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可逆</a:t>
            </a:r>
            <a:r>
              <a:rPr lang="en-US" altLang="zh-CN" sz="3200" spc="-100" dirty="0"/>
              <a:t>,  </a:t>
            </a:r>
            <a:r>
              <a:rPr lang="zh-CN" altLang="en-US" sz="3200" spc="-100" dirty="0"/>
              <a:t>则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/>
              <a:t>−1</a:t>
            </a:r>
            <a:r>
              <a:rPr lang="zh-CN" altLang="en-US" sz="3200" spc="-100" dirty="0"/>
              <a:t>也可逆</a:t>
            </a:r>
            <a:r>
              <a:rPr lang="en-US" altLang="zh-CN" sz="3200" spc="-100" dirty="0"/>
              <a:t> . </a:t>
            </a:r>
            <a:r>
              <a:rPr lang="zh-CN" altLang="en-US" sz="3200" spc="-100" dirty="0"/>
              <a:t>且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3200" spc="-100" dirty="0"/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. </a:t>
            </a:r>
          </a:p>
        </p:txBody>
      </p:sp>
      <p:sp>
        <p:nvSpPr>
          <p:cNvPr id="8" name="矩形 7"/>
          <p:cNvSpPr/>
          <p:nvPr/>
        </p:nvSpPr>
        <p:spPr>
          <a:xfrm>
            <a:off x="972636" y="3818509"/>
            <a:ext cx="998510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•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 若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可逆</a:t>
            </a:r>
            <a:r>
              <a:rPr lang="en-US" altLang="zh-CN" sz="3200" spc="-100" dirty="0"/>
              <a:t>, </a:t>
            </a:r>
            <a:r>
              <a:rPr lang="zh-CN" altLang="en-US" sz="3200" spc="-100" dirty="0"/>
              <a:t>则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spc="-100" dirty="0"/>
              <a:t>也可逆，且 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de-DE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de-DE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T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 −1</a:t>
            </a:r>
            <a:r>
              <a:rPr lang="de-DE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DE" altLang="zh-CN" sz="3200" spc="-100" dirty="0">
                <a:solidFill>
                  <a:srgbClr val="000000"/>
                </a:solidFill>
                <a:cs typeface="Times New Roman" pitchFamily="18" charset="0"/>
              </a:rPr>
              <a:t>= (</a:t>
            </a:r>
            <a:r>
              <a:rPr lang="de-DE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de-DE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−1</a:t>
            </a:r>
            <a:r>
              <a:rPr lang="de-DE" altLang="zh-CN" sz="3200" spc="-1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de-DE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 T</a:t>
            </a:r>
            <a:endParaRPr lang="zh-CN" altLang="en-US" sz="3200" dirty="0"/>
          </a:p>
          <a:p>
            <a:endParaRPr lang="en-US" altLang="zh-CN" sz="32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911424" y="2995351"/>
            <a:ext cx="9601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+mj-lt"/>
                <a:cs typeface="Times New Roman" pitchFamily="18" charset="0"/>
              </a:rPr>
              <a:t>•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都可逆，则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3200" i="1" spc="-100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也可逆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de-DE" altLang="zh-CN" sz="3200" i="1" spc="-1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de-DE" altLang="zh-CN" sz="3200" spc="-100" baseline="30000" dirty="0">
                <a:latin typeface="Times New Roman" pitchFamily="18" charset="0"/>
                <a:cs typeface="Times New Roman" pitchFamily="18" charset="0"/>
              </a:rPr>
              <a:t>−1 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de-DE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DE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de-DE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altLang="zh-CN" sz="3200" spc="-100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zh-CN" altLang="en-US" sz="3200" spc="-1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5007" y="2217938"/>
            <a:ext cx="7368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latin typeface="+mj-lt"/>
                <a:cs typeface="Times New Roman" pitchFamily="18" charset="0"/>
              </a:rPr>
              <a:t>•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可逆，则对非零的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de-DE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也可逆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de-DE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8040216" y="2184113"/>
            <a:ext cx="2903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de-DE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sz="3200" spc="-100" baseline="30000" dirty="0">
                <a:cs typeface="Times New Roman" pitchFamily="18" charset="0"/>
              </a:rPr>
              <a:t> −1</a:t>
            </a:r>
            <a:r>
              <a:rPr lang="de-DE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spc="-1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4392" y="1988840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i="1" dirty="0"/>
              <a:t>k</a:t>
            </a:r>
            <a:endParaRPr lang="zh-CN" altLang="en-US" i="1" dirty="0"/>
          </a:p>
        </p:txBody>
      </p:sp>
      <p:cxnSp>
        <p:nvCxnSpPr>
          <p:cNvPr id="16" name="直接连接符 15"/>
          <p:cNvCxnSpPr>
            <a:stCxn id="13" idx="1"/>
            <a:endCxn id="13" idx="3"/>
          </p:cNvCxnSpPr>
          <p:nvPr/>
        </p:nvCxnSpPr>
        <p:spPr>
          <a:xfrm>
            <a:off x="9624392" y="2465894"/>
            <a:ext cx="364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912424" y="2196153"/>
            <a:ext cx="694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solidFill>
                  <a:srgbClr val="000000"/>
                </a:solidFill>
                <a:cs typeface="Times New Roman" pitchFamily="18" charset="0"/>
              </a:rPr>
              <a:t>−1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7408" y="3717032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其中</a:t>
            </a:r>
            <a:r>
              <a:rPr lang="en-US" altLang="zh-CN" sz="3200" dirty="0"/>
              <a:t> </a:t>
            </a:r>
            <a:r>
              <a:rPr lang="en-US" altLang="zh-CN" sz="3200" b="1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/>
              <a:t>  </a:t>
            </a:r>
            <a:r>
              <a:rPr lang="zh-CN" altLang="en-US" sz="3200" dirty="0"/>
              <a:t>矩阵称为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b="1" dirty="0">
                <a:solidFill>
                  <a:srgbClr val="C00000"/>
                </a:solidFill>
              </a:rPr>
              <a:t>方阵</a:t>
            </a:r>
            <a:r>
              <a:rPr lang="zh-CN" altLang="en-US" sz="3200" dirty="0"/>
              <a:t>或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矩</a:t>
            </a:r>
            <a:r>
              <a:rPr lang="zh-CN" altLang="en-US" sz="3200" b="1" dirty="0">
                <a:solidFill>
                  <a:srgbClr val="C00000"/>
                </a:solidFill>
              </a:rPr>
              <a:t>阵</a:t>
            </a:r>
            <a:r>
              <a:rPr lang="en-US" altLang="zh-CN" sz="3200" b="1" dirty="0">
                <a:solidFill>
                  <a:srgbClr val="C00000"/>
                </a:solidFill>
              </a:rPr>
              <a:t>;</a:t>
            </a:r>
            <a:endParaRPr lang="zh-CN" altLang="en-US" sz="3200" baseline="300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595" y="447755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例如</a:t>
            </a:r>
          </a:p>
        </p:txBody>
      </p:sp>
      <p:sp>
        <p:nvSpPr>
          <p:cNvPr id="15" name="双括号 14"/>
          <p:cNvSpPr/>
          <p:nvPr/>
        </p:nvSpPr>
        <p:spPr>
          <a:xfrm>
            <a:off x="2279576" y="764704"/>
            <a:ext cx="2448272" cy="136815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95600" y="63520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1664" y="62068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7918" y="62068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  <a:p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151784" y="62068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3</a:t>
            </a:r>
            <a:endParaRPr lang="en-US" altLang="zh-CN" sz="1400" dirty="0"/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0" name="双括号 19"/>
          <p:cNvSpPr/>
          <p:nvPr/>
        </p:nvSpPr>
        <p:spPr>
          <a:xfrm>
            <a:off x="6023992" y="260648"/>
            <a:ext cx="1512168" cy="194421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40016" y="188640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4</a:t>
            </a:r>
          </a:p>
          <a:p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44072" y="188640"/>
            <a:ext cx="7344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  </a:t>
            </a:r>
            <a:r>
              <a:rPr lang="en-US" altLang="zh-CN" sz="3200" i="1" dirty="0" err="1"/>
              <a:t>i</a:t>
            </a:r>
            <a:endParaRPr lang="en-US" altLang="zh-CN" sz="3200" i="1" dirty="0"/>
          </a:p>
          <a:p>
            <a:r>
              <a:rPr lang="en-US" altLang="zh-CN" sz="3200" dirty="0"/>
              <a:t>2+</a:t>
            </a:r>
            <a:r>
              <a:rPr lang="en-US" altLang="zh-CN" sz="3200" i="1" dirty="0"/>
              <a:t>i</a:t>
            </a:r>
          </a:p>
          <a:p>
            <a:r>
              <a:rPr lang="en-US" altLang="zh-CN" sz="3200" dirty="0"/>
              <a:t>  3</a:t>
            </a:r>
          </a:p>
          <a:p>
            <a:r>
              <a:rPr lang="en-US" altLang="zh-CN" sz="3200" dirty="0"/>
              <a:t>  5</a:t>
            </a:r>
            <a:endParaRPr lang="zh-CN" altLang="en-US" sz="3200" dirty="0"/>
          </a:p>
        </p:txBody>
      </p:sp>
      <p:sp>
        <p:nvSpPr>
          <p:cNvPr id="23" name="双括号 22"/>
          <p:cNvSpPr/>
          <p:nvPr/>
        </p:nvSpPr>
        <p:spPr>
          <a:xfrm>
            <a:off x="8013747" y="2343074"/>
            <a:ext cx="576064" cy="136815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57763" y="219905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7568" y="3068960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(1   2   3   4)</a:t>
            </a:r>
            <a:endParaRPr lang="zh-CN" altLang="en-US" sz="3200" dirty="0"/>
          </a:p>
        </p:txBody>
      </p:sp>
      <p:sp>
        <p:nvSpPr>
          <p:cNvPr id="27" name="双括号 26"/>
          <p:cNvSpPr/>
          <p:nvPr/>
        </p:nvSpPr>
        <p:spPr>
          <a:xfrm>
            <a:off x="8782530" y="894553"/>
            <a:ext cx="1296144" cy="878612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998554" y="765053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0</a:t>
            </a:r>
            <a:endParaRPr lang="en-US" altLang="zh-C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574618" y="750537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  <a:endParaRPr lang="en-US" altLang="zh-CN" sz="1400" dirty="0"/>
          </a:p>
        </p:txBody>
      </p:sp>
      <p:sp>
        <p:nvSpPr>
          <p:cNvPr id="32" name="矩形 31"/>
          <p:cNvSpPr/>
          <p:nvPr/>
        </p:nvSpPr>
        <p:spPr>
          <a:xfrm>
            <a:off x="1559496" y="4365104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 </a:t>
            </a:r>
            <a:r>
              <a:rPr lang="en-US" altLang="zh-CN" sz="3200" b="1" dirty="0"/>
              <a:t> 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/>
              <a:t>  </a:t>
            </a:r>
            <a:r>
              <a:rPr lang="zh-CN" altLang="en-US" sz="3200" dirty="0"/>
              <a:t>矩阵称为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FF0000"/>
                </a:solidFill>
                <a:cs typeface="Times New Roman" pitchFamily="18" charset="0"/>
              </a:rPr>
              <a:t>元</a:t>
            </a:r>
            <a:r>
              <a:rPr lang="zh-CN" altLang="en-US" sz="3200" b="1" dirty="0">
                <a:solidFill>
                  <a:srgbClr val="C00000"/>
                </a:solidFill>
                <a:cs typeface="Times New Roman" pitchFamily="18" charset="0"/>
              </a:rPr>
              <a:t>行向量；</a:t>
            </a:r>
            <a:endParaRPr lang="zh-CN" altLang="en-US" sz="3200" b="1" baseline="30000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4032" y="4356393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 </a:t>
            </a:r>
            <a:r>
              <a:rPr lang="en-US" altLang="zh-CN" sz="3200" b="1" dirty="0"/>
              <a:t> </a:t>
            </a:r>
            <a:r>
              <a:rPr lang="en-US" altLang="zh-CN" sz="3200" i="1" dirty="0"/>
              <a:t>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dirty="0">
                <a:cs typeface="Times New Roman" pitchFamily="18" charset="0"/>
              </a:rPr>
              <a:t>1</a:t>
            </a:r>
            <a:r>
              <a:rPr lang="en-US" altLang="zh-CN" sz="3200" b="1" dirty="0"/>
              <a:t>  </a:t>
            </a:r>
            <a:r>
              <a:rPr lang="zh-CN" altLang="en-US" sz="3200" dirty="0"/>
              <a:t>矩阵称为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3200" dirty="0">
                <a:solidFill>
                  <a:srgbClr val="FF0000"/>
                </a:solidFill>
                <a:cs typeface="Times New Roman" pitchFamily="18" charset="0"/>
              </a:rPr>
              <a:t>元</a:t>
            </a:r>
            <a:r>
              <a:rPr lang="zh-CN" altLang="en-US" sz="3200" b="1" dirty="0">
                <a:solidFill>
                  <a:srgbClr val="C00000"/>
                </a:solidFill>
                <a:cs typeface="Times New Roman" pitchFamily="18" charset="0"/>
              </a:rPr>
              <a:t>列向量</a:t>
            </a:r>
            <a:r>
              <a:rPr lang="en-US" altLang="zh-CN" sz="3200" b="1" dirty="0">
                <a:solidFill>
                  <a:srgbClr val="C00000"/>
                </a:solidFill>
                <a:cs typeface="Times New Roman" pitchFamily="18" charset="0"/>
              </a:rPr>
              <a:t>.</a:t>
            </a:r>
            <a:endParaRPr lang="zh-CN" altLang="en-US" sz="3200" b="1" baseline="30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5560" y="249289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或</a:t>
            </a:r>
            <a:r>
              <a:rPr lang="en-US" altLang="zh-CN" sz="3200" dirty="0"/>
              <a:t>(1,  2,  3, 4)</a:t>
            </a:r>
            <a:endParaRPr lang="zh-CN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9DC7C6-D229-FD4E-87A2-0F05B3656A6B}"/>
              </a:ext>
            </a:extLst>
          </p:cNvPr>
          <p:cNvSpPr/>
          <p:nvPr/>
        </p:nvSpPr>
        <p:spPr>
          <a:xfrm>
            <a:off x="839416" y="5229200"/>
            <a:ext cx="10945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定义 </a:t>
            </a:r>
            <a:r>
              <a:rPr lang="en-US" altLang="zh-CN" dirty="0"/>
              <a:t>  </a:t>
            </a:r>
            <a:r>
              <a:rPr lang="zh-CN" altLang="en-US" dirty="0"/>
              <a:t>称所有实的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CN" dirty="0">
                <a:sym typeface="Symbol"/>
              </a:rPr>
              <a:t></a:t>
            </a:r>
            <a:r>
              <a:rPr lang="pt-BR" altLang="zh-CN" dirty="0"/>
              <a:t>1</a:t>
            </a:r>
            <a:r>
              <a:rPr lang="zh-CN" altLang="en-US" dirty="0"/>
              <a:t>矩阵的全体为</a:t>
            </a:r>
            <a:r>
              <a:rPr lang="en-US" altLang="zh-CN" b="1" i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维欧氏空间</a:t>
            </a:r>
            <a:r>
              <a:rPr lang="zh-CN" altLang="en-US" dirty="0"/>
              <a:t>，记作</a:t>
            </a:r>
            <a:r>
              <a:rPr lang="en-US" altLang="zh-CN" dirty="0"/>
              <a:t> R</a:t>
            </a:r>
            <a:r>
              <a:rPr lang="en-US" altLang="zh-CN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/>
              <a:t>,</a:t>
            </a:r>
            <a:r>
              <a:rPr lang="zh-CN" altLang="en-US" dirty="0"/>
              <a:t> 且把</a:t>
            </a:r>
            <a:r>
              <a:rPr lang="en-US" altLang="zh-CN" dirty="0" err="1"/>
              <a:t>R</a:t>
            </a:r>
            <a:r>
              <a:rPr lang="en-US" altLang="zh-CN" b="1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/>
              <a:t>中的矩阵即列向量简称</a:t>
            </a:r>
            <a:r>
              <a:rPr lang="zh-CN" altLang="en-US" b="1" dirty="0">
                <a:solidFill>
                  <a:srgbClr val="C00000"/>
                </a:solidFill>
              </a:rPr>
              <a:t>向量</a:t>
            </a:r>
            <a:r>
              <a:rPr lang="en-US" altLang="zh-CN" dirty="0"/>
              <a:t>, </a:t>
            </a:r>
            <a:r>
              <a:rPr lang="zh-CN" altLang="en-US" dirty="0"/>
              <a:t>一般用黑斜体小写字母表示，如 </a:t>
            </a:r>
            <a:r>
              <a:rPr lang="en-US" altLang="zh-CN" b="1" i="1" dirty="0"/>
              <a:t>x</a:t>
            </a:r>
            <a:r>
              <a:rPr lang="en-US" altLang="zh-CN" dirty="0"/>
              <a:t>, </a:t>
            </a:r>
            <a:r>
              <a:rPr lang="en-US" altLang="zh-CN" b="1" i="1" dirty="0"/>
              <a:t>y</a:t>
            </a:r>
            <a:r>
              <a:rPr lang="en-US" altLang="zh-CN" dirty="0"/>
              <a:t>, </a:t>
            </a:r>
            <a:r>
              <a:rPr lang="en-US" altLang="zh-CN" b="1" i="1" dirty="0"/>
              <a:t>z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;  </a:t>
            </a:r>
            <a:r>
              <a:rPr lang="zh-CN" altLang="en-US" dirty="0"/>
              <a:t>而行向量则用列向量的转置表示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7488" y="989439"/>
            <a:ext cx="3831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A,B,C </a:t>
            </a:r>
            <a:r>
              <a:rPr lang="zh-CN" altLang="en-US" sz="3200" dirty="0"/>
              <a:t>都是方阵，</a:t>
            </a:r>
          </a:p>
        </p:txBody>
      </p:sp>
      <p:sp>
        <p:nvSpPr>
          <p:cNvPr id="9" name="矩形 8"/>
          <p:cNvSpPr/>
          <p:nvPr/>
        </p:nvSpPr>
        <p:spPr>
          <a:xfrm>
            <a:off x="778210" y="3861048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(4)</a:t>
            </a:r>
            <a:r>
              <a:rPr lang="zh-CN" altLang="en-US" sz="3200" dirty="0">
                <a:solidFill>
                  <a:prstClr val="black"/>
                </a:solidFill>
              </a:rPr>
              <a:t> 若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和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3200" dirty="0">
                <a:solidFill>
                  <a:prstClr val="black"/>
                </a:solidFill>
              </a:rPr>
              <a:t>可逆，那么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一定可逆。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8209" y="4581128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(5)</a:t>
            </a:r>
            <a:r>
              <a:rPr lang="zh-CN" altLang="en-US" sz="3200" dirty="0">
                <a:solidFill>
                  <a:prstClr val="black"/>
                </a:solidFill>
              </a:rPr>
              <a:t> 若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AB=2BC=I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，那么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prstClr val="black"/>
                </a:solidFill>
              </a:rPr>
              <a:t>与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200" dirty="0">
                <a:solidFill>
                  <a:prstClr val="black"/>
                </a:solidFill>
              </a:rPr>
              <a:t>有什么关系？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8209" y="529249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(6)</a:t>
            </a:r>
            <a:r>
              <a:rPr lang="zh-CN" altLang="en-US" sz="3200" dirty="0">
                <a:solidFill>
                  <a:prstClr val="black"/>
                </a:solidFill>
              </a:rPr>
              <a:t> 若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AB=BC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，且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prstClr val="black"/>
                </a:solidFill>
              </a:rPr>
              <a:t>可逆，求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78209" y="1772816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(1)</a:t>
            </a:r>
            <a:r>
              <a:rPr lang="zh-CN" altLang="en-US" sz="3200" dirty="0">
                <a:solidFill>
                  <a:prstClr val="black"/>
                </a:solidFill>
              </a:rPr>
              <a:t>  设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 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zh-CN" altLang="en-US" sz="3200" dirty="0">
                <a:solidFill>
                  <a:prstClr val="black"/>
                </a:solidFill>
              </a:rPr>
              <a:t>，若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prstClr val="black"/>
                </a:solidFill>
              </a:rPr>
              <a:t>可逆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zh-CN" altLang="en-US" sz="3200" dirty="0">
                <a:solidFill>
                  <a:prstClr val="black"/>
                </a:solidFill>
              </a:rPr>
              <a:t>则</a:t>
            </a:r>
            <a:r>
              <a:rPr lang="en-US" altLang="zh-CN" sz="3200" i="1" dirty="0">
                <a:cs typeface="Times New Roman" pitchFamily="18" charset="0"/>
              </a:rPr>
              <a:t>B=C .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78209" y="2420888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(2)</a:t>
            </a:r>
            <a:r>
              <a:rPr lang="zh-CN" altLang="en-US" sz="3200" dirty="0">
                <a:solidFill>
                  <a:prstClr val="black"/>
                </a:solidFill>
              </a:rPr>
              <a:t>  设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 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zh-CN" altLang="en-US" sz="3200" dirty="0">
                <a:solidFill>
                  <a:prstClr val="black"/>
                </a:solidFill>
              </a:rPr>
              <a:t>，若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prstClr val="black"/>
                </a:solidFill>
              </a:rPr>
              <a:t>可逆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zh-CN" altLang="en-US" sz="3200" dirty="0">
                <a:solidFill>
                  <a:prstClr val="black"/>
                </a:solidFill>
              </a:rPr>
              <a:t>则</a:t>
            </a:r>
            <a:r>
              <a:rPr lang="en-US" altLang="zh-CN" sz="3200" i="1" dirty="0">
                <a:cs typeface="Times New Roman" pitchFamily="18" charset="0"/>
              </a:rPr>
              <a:t>B=O .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78209" y="3140968"/>
            <a:ext cx="10009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</a:rPr>
              <a:t>(3)</a:t>
            </a:r>
            <a:r>
              <a:rPr lang="zh-CN" altLang="en-US" sz="3200" dirty="0">
                <a:solidFill>
                  <a:prstClr val="black"/>
                </a:solidFill>
              </a:rPr>
              <a:t>  设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 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zh-CN" altLang="en-US" sz="3200" dirty="0">
                <a:solidFill>
                  <a:prstClr val="black"/>
                </a:solidFill>
              </a:rPr>
              <a:t>，若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A, B </a:t>
            </a:r>
            <a:r>
              <a:rPr lang="zh-CN" altLang="en-US" sz="3200" dirty="0">
                <a:solidFill>
                  <a:prstClr val="black"/>
                </a:solidFill>
                <a:cs typeface="Times New Roman" pitchFamily="18" charset="0"/>
              </a:rPr>
              <a:t>都是非零方阵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zh-CN" altLang="en-US" sz="3200" dirty="0">
                <a:solidFill>
                  <a:prstClr val="black"/>
                </a:solidFill>
              </a:rPr>
              <a:t>则</a:t>
            </a:r>
            <a:r>
              <a:rPr lang="en-US" altLang="zh-CN" sz="3200" i="1" dirty="0">
                <a:solidFill>
                  <a:prstClr val="black"/>
                </a:solidFill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cs typeface="Times New Roman" pitchFamily="18" charset="0"/>
              </a:rPr>
              <a:t>B </a:t>
            </a:r>
            <a:r>
              <a:rPr lang="zh-CN" altLang="en-US" sz="3200" dirty="0">
                <a:cs typeface="Times New Roman" pitchFamily="18" charset="0"/>
              </a:rPr>
              <a:t>都奇异</a:t>
            </a:r>
            <a:r>
              <a:rPr lang="en-US" altLang="zh-CN" sz="3200" i="1" dirty="0">
                <a:cs typeface="Times New Roman" pitchFamily="18" charset="0"/>
              </a:rPr>
              <a:t> .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6201" y="404664"/>
            <a:ext cx="104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00731" y="4284385"/>
            <a:ext cx="935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   </a:t>
            </a:r>
            <a:r>
              <a:rPr lang="en-US" altLang="zh-CN" sz="3200" dirty="0"/>
              <a:t> </a:t>
            </a:r>
            <a:r>
              <a:rPr lang="zh-CN" altLang="en-US" sz="3200" dirty="0"/>
              <a:t>设                            ，求矩阵</a:t>
            </a:r>
            <a:r>
              <a:rPr lang="en-US" altLang="zh-CN" sz="3200" i="1" dirty="0">
                <a:cs typeface="Times New Roman" pitchFamily="18" charset="0"/>
              </a:rPr>
              <a:t>C </a:t>
            </a:r>
            <a:r>
              <a:rPr lang="en-US" altLang="zh-CN" sz="3200" dirty="0">
                <a:cs typeface="Times New Roman" pitchFamily="18" charset="0"/>
              </a:rPr>
              <a:t>, </a:t>
            </a:r>
            <a:r>
              <a:rPr lang="zh-CN" altLang="en-US" sz="3200" dirty="0">
                <a:cs typeface="Times New Roman" pitchFamily="18" charset="0"/>
              </a:rPr>
              <a:t>使得 </a:t>
            </a:r>
            <a:r>
              <a:rPr lang="en-US" altLang="zh-CN" sz="3200" i="1" dirty="0">
                <a:cs typeface="Times New Roman" pitchFamily="18" charset="0"/>
              </a:rPr>
              <a:t>AC </a:t>
            </a:r>
            <a:r>
              <a:rPr lang="en-US" altLang="zh-CN" sz="3200" dirty="0">
                <a:cs typeface="Times New Roman" pitchFamily="18" charset="0"/>
              </a:rPr>
              <a:t>= </a:t>
            </a:r>
            <a:r>
              <a:rPr lang="en-US" altLang="zh-CN" sz="3200" i="1" dirty="0">
                <a:cs typeface="Times New Roman" pitchFamily="18" charset="0"/>
              </a:rPr>
              <a:t>I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zh-CN" altLang="en-US" sz="3200" dirty="0">
                <a:cs typeface="Times New Roman" pitchFamily="18" charset="0"/>
              </a:rPr>
              <a:t> ，</a:t>
            </a:r>
            <a:endParaRPr lang="zh-CN" altLang="en-US" sz="1600" dirty="0">
              <a:cs typeface="Times New Roman" pitchFamily="18" charset="0"/>
            </a:endParaRPr>
          </a:p>
          <a:p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4352" y="4284385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并计算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CA.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9456" y="5292497"/>
            <a:ext cx="2836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cs typeface="Times New Roman" pitchFamily="18" charset="0"/>
              </a:rPr>
              <a:t>注意 ：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sym typeface="Symbol"/>
              </a:rPr>
              <a:t>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aseline="-25000" dirty="0">
                <a:solidFill>
                  <a:srgbClr val="C00000"/>
                </a:solidFill>
                <a:cs typeface="Times New Roman" pitchFamily="18" charset="0"/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7528" y="4294837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222829"/>
            <a:ext cx="1728192" cy="792088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711624" y="4068361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1    1    0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711624" y="4572417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0    1    1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002F4E-A394-8D4F-9BDD-A745926D2F85}"/>
              </a:ext>
            </a:extLst>
          </p:cNvPr>
          <p:cNvSpPr/>
          <p:nvPr/>
        </p:nvSpPr>
        <p:spPr>
          <a:xfrm>
            <a:off x="1199456" y="3354377"/>
            <a:ext cx="3048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AC6827-D011-A94E-AA09-0FF56C091C3A}"/>
              </a:ext>
            </a:extLst>
          </p:cNvPr>
          <p:cNvSpPr txBox="1"/>
          <p:nvPr/>
        </p:nvSpPr>
        <p:spPr>
          <a:xfrm>
            <a:off x="1131815" y="207212"/>
            <a:ext cx="6231962" cy="2645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1.3</a:t>
            </a:r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kumimoji="1" lang="en-US" altLang="zh-CN" sz="3200" dirty="0"/>
              <a:t>8. (b) (c)  11.  12.  13.</a:t>
            </a:r>
          </a:p>
          <a:p>
            <a:pPr>
              <a:lnSpc>
                <a:spcPct val="200000"/>
              </a:lnSpc>
            </a:pPr>
            <a:r>
              <a:rPr kumimoji="1"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1.4</a:t>
            </a:r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kumimoji="1" lang="en-US" altLang="zh-CN" sz="3200" dirty="0"/>
              <a:t>10. 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22.  23.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28. 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5414" y="1196752"/>
            <a:ext cx="10515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 义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    </a:t>
            </a:r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/>
              <a:t>和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都是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</a:t>
            </a:r>
            <a:r>
              <a:rPr lang="zh-CN" altLang="en-US" sz="3200" dirty="0"/>
              <a:t>它们的</a:t>
            </a:r>
            <a:r>
              <a:rPr lang="zh-CN" altLang="en-US" sz="3200" dirty="0">
                <a:solidFill>
                  <a:srgbClr val="002060"/>
                </a:solidFill>
              </a:rPr>
              <a:t>和</a:t>
            </a:r>
            <a:r>
              <a:rPr lang="zh-CN" altLang="en-US" sz="3200" dirty="0"/>
              <a:t>指的是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矩阵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 err="1"/>
              <a:t>+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/>
              <a:t>i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,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 err="1">
                <a:solidFill>
                  <a:srgbClr val="FF0000"/>
                </a:solidFill>
              </a:rPr>
              <a:t>+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200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称为矩阵的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加法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如</a:t>
            </a:r>
            <a:endParaRPr lang="zh-CN" altLang="en-US" sz="32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13008" y="255258"/>
            <a:ext cx="463492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2. </a:t>
            </a:r>
            <a:r>
              <a:rPr lang="zh-CN" altLang="en-US" b="1" dirty="0">
                <a:solidFill>
                  <a:srgbClr val="002060"/>
                </a:solidFill>
              </a:rPr>
              <a:t>矩阵的线性运算</a:t>
            </a:r>
          </a:p>
        </p:txBody>
      </p:sp>
      <p:sp>
        <p:nvSpPr>
          <p:cNvPr id="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055440" y="3212976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9" y="3429000"/>
            <a:ext cx="1872208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3212976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6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745" y="3429000"/>
            <a:ext cx="1872208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5680" y="378904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93320" y="3789040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6456040" y="3212976"/>
            <a:ext cx="4392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11       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         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31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31         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32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+b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32</a:t>
            </a:r>
            <a:endParaRPr lang="en-US" altLang="zh-CN" sz="3600" b="1" i="1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3429000"/>
            <a:ext cx="4104456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5322" y="623591"/>
            <a:ext cx="10573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/>
              <a:t>定 义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, </a:t>
            </a:r>
            <a:r>
              <a:rPr lang="en-US" altLang="zh-CN" sz="3200" i="1" dirty="0">
                <a:sym typeface="Symbol"/>
              </a:rPr>
              <a:t> </a:t>
            </a:r>
            <a:r>
              <a:rPr lang="zh-CN" altLang="en-US" sz="3200" dirty="0">
                <a:sym typeface="Symbol"/>
              </a:rPr>
              <a:t>是一个数</a:t>
            </a:r>
            <a:r>
              <a:rPr lang="en-US" altLang="zh-CN" sz="3200" dirty="0">
                <a:sym typeface="Symbol"/>
              </a:rPr>
              <a:t>.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zh-CN" altLang="en-US" sz="3200" dirty="0">
                <a:sym typeface="Symbol"/>
              </a:rPr>
              <a:t>与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的乘积指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414" y="5013176"/>
            <a:ext cx="945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矩阵的加法运算和数乘运算统称为矩阵的</a:t>
            </a:r>
            <a:r>
              <a:rPr lang="zh-CN" altLang="en-US" sz="3200" b="1" dirty="0">
                <a:solidFill>
                  <a:srgbClr val="C00000"/>
                </a:solidFill>
              </a:rPr>
              <a:t>线性运算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95400" y="1412776"/>
            <a:ext cx="1101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的是</a:t>
            </a:r>
            <a:r>
              <a:rPr lang="en-US" altLang="zh-CN" sz="3200" i="1" dirty="0" err="1"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cs typeface="Times New Roman" pitchFamily="18" charset="0"/>
              </a:rPr>
              <a:t>n</a:t>
            </a:r>
            <a:r>
              <a:rPr lang="zh-CN" altLang="en-US" sz="3200" dirty="0"/>
              <a:t>矩阵</a:t>
            </a:r>
            <a:r>
              <a:rPr lang="en-US" altLang="zh-CN" sz="3200" dirty="0"/>
              <a:t> 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i="1" dirty="0" err="1"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cs typeface="Times New Roman" pitchFamily="18" charset="0"/>
              </a:rPr>
              <a:t>ij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zh-CN" altLang="en-US" sz="3200" dirty="0"/>
              <a:t>，</a:t>
            </a:r>
            <a:r>
              <a:rPr lang="zh-CN" altLang="en-US" sz="3200" dirty="0">
                <a:cs typeface="Times New Roman" pitchFamily="18" charset="0"/>
              </a:rPr>
              <a:t>记作 </a:t>
            </a:r>
            <a:r>
              <a:rPr lang="en-US" altLang="zh-CN" sz="3200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200" i="1" dirty="0">
                <a:solidFill>
                  <a:srgbClr val="C00000"/>
                </a:solidFill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C00000"/>
                </a:solidFill>
              </a:rPr>
              <a:t> = </a:t>
            </a:r>
            <a:r>
              <a:rPr lang="en-US" altLang="zh-CN" sz="3200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200" i="1" dirty="0" err="1">
                <a:solidFill>
                  <a:srgbClr val="C00000"/>
                </a:solidFill>
                <a:cs typeface="Times New Roman" pitchFamily="18" charset="0"/>
              </a:rPr>
              <a:t>a</a:t>
            </a:r>
            <a:r>
              <a:rPr lang="en-US" altLang="zh-CN" sz="3200" i="1" baseline="-25000" dirty="0" err="1">
                <a:solidFill>
                  <a:srgbClr val="C00000"/>
                </a:solidFill>
                <a:cs typeface="Times New Roman" pitchFamily="18" charset="0"/>
              </a:rPr>
              <a:t>ij</a:t>
            </a:r>
            <a:r>
              <a:rPr lang="en-US" altLang="zh-CN" sz="3200" dirty="0">
                <a:solidFill>
                  <a:srgbClr val="C00000"/>
                </a:solidFill>
                <a:cs typeface="Times New Roman" pitchFamily="18" charset="0"/>
              </a:rPr>
              <a:t>)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zh-CN" altLang="en-US" sz="3200" dirty="0"/>
              <a:t>，称为矩阵的数量乘积，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695400" y="2196153"/>
            <a:ext cx="3147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简称</a:t>
            </a:r>
            <a:r>
              <a:rPr lang="zh-CN" altLang="en-US" sz="3200" b="1" dirty="0">
                <a:solidFill>
                  <a:srgbClr val="C00000"/>
                </a:solidFill>
              </a:rPr>
              <a:t>数乘</a:t>
            </a:r>
            <a:r>
              <a:rPr lang="en-US" altLang="zh-CN" sz="3200" dirty="0"/>
              <a:t>.   </a:t>
            </a:r>
            <a:r>
              <a:rPr lang="zh-CN" altLang="en-US" sz="3200" dirty="0"/>
              <a:t>如</a:t>
            </a:r>
            <a:endParaRPr lang="en-US" altLang="zh-CN" sz="3200" dirty="0"/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567608" y="2996952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3284984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5264" y="3617625"/>
            <a:ext cx="44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71864" y="3636313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303912" y="2996952"/>
            <a:ext cx="29523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6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endParaRPr lang="en-US" altLang="zh-CN" sz="3600" b="1" i="1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31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3200" b="1" i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b="1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600" b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32</a:t>
            </a:r>
            <a:endParaRPr lang="en-US" altLang="zh-CN" sz="3600" b="1" i="1" kern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3284984"/>
            <a:ext cx="2232248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1424" y="3933056"/>
            <a:ext cx="11280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给定两</a:t>
            </a:r>
            <a:r>
              <a:rPr lang="zh-CN" altLang="en-US" sz="3200" dirty="0"/>
              <a:t>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−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O,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与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/>
              <a:t> </a:t>
            </a:r>
            <a:r>
              <a:rPr lang="zh-CN" altLang="en-US" sz="3200" b="1" dirty="0">
                <a:solidFill>
                  <a:srgbClr val="C00000"/>
                </a:solidFill>
              </a:rPr>
              <a:t>相等</a:t>
            </a:r>
            <a:r>
              <a:rPr lang="zh-CN" altLang="en-US" sz="3200" dirty="0"/>
              <a:t>，记作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A=B.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643456" y="2204864"/>
            <a:ext cx="3668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200" dirty="0"/>
              <a:t>                 </a:t>
            </a:r>
            <a:r>
              <a:rPr lang="zh-CN" altLang="en-US" sz="3200" dirty="0"/>
              <a:t>  </a:t>
            </a:r>
            <a:r>
              <a:rPr lang="en-US" altLang="zh-CN" sz="3200" dirty="0"/>
              <a:t>−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901588" y="2492895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01588" y="2636911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4493" y="19888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记作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7082" y="2204864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，称为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负矩阵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0080" y="620688"/>
            <a:ext cx="11568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若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矩阵的元素全为</a:t>
            </a:r>
            <a:r>
              <a:rPr lang="en-US" altLang="zh-CN" sz="3200" dirty="0"/>
              <a:t>0</a:t>
            </a:r>
            <a:r>
              <a:rPr lang="zh-CN" altLang="en-US" sz="3200" dirty="0"/>
              <a:t>，则称为</a:t>
            </a:r>
            <a:r>
              <a:rPr lang="zh-CN" altLang="en-US" sz="3200" b="1" dirty="0">
                <a:solidFill>
                  <a:srgbClr val="C00000"/>
                </a:solidFill>
              </a:rPr>
              <a:t>零矩阵</a:t>
            </a:r>
            <a:r>
              <a:rPr lang="zh-CN" altLang="en-US" sz="3200" dirty="0"/>
              <a:t>，记作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/>
              <a:t>或简记为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7808" y="1340768"/>
            <a:ext cx="2596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显然 </a:t>
            </a:r>
            <a:r>
              <a:rPr lang="en-US" altLang="zh-CN" sz="3200" dirty="0"/>
              <a:t>0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O .</a:t>
            </a:r>
            <a:endParaRPr lang="zh-CN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1424" y="3068960"/>
            <a:ext cx="7205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定义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−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3200" dirty="0"/>
              <a:t>=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+(</a:t>
            </a:r>
            <a:r>
              <a:rPr lang="en-US" altLang="zh-CN" sz="3200" dirty="0"/>
              <a:t>−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zh-CN" altLang="en-US" sz="3200" dirty="0"/>
              <a:t>称为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矩阵的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减法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327581" y="1124744"/>
            <a:ext cx="8520947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9603" y="42228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求</a:t>
            </a:r>
          </a:p>
        </p:txBody>
      </p:sp>
      <p:sp>
        <p:nvSpPr>
          <p:cNvPr id="6" name="矩形 5"/>
          <p:cNvSpPr/>
          <p:nvPr/>
        </p:nvSpPr>
        <p:spPr>
          <a:xfrm>
            <a:off x="3383699" y="4222830"/>
            <a:ext cx="2018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±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4219" y="422283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600" i="1" dirty="0">
                <a:latin typeface="Times New Roman" pitchFamily="18" charset="0"/>
                <a:cs typeface="Times New Roman" pitchFamily="18" charset="0"/>
              </a:rPr>
              <a:t>、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2357" y="4222830"/>
            <a:ext cx="3576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6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600" i="1" dirty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440" y="105273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7889" y="11177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</a:t>
            </a: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439816" y="1340768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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1484784"/>
            <a:ext cx="201622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36" y="1700808"/>
            <a:ext cx="76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439816" y="1990581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1     1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4" y="1484784"/>
            <a:ext cx="2016224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0056" y="1700808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,  B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80176" y="141277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2    0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80176" y="1990581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2852936"/>
            <a:ext cx="1440160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9736" y="3068960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C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511824" y="2782669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2    0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4" y="2852936"/>
            <a:ext cx="1368152" cy="108012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8008" y="3068960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,  D </a:t>
            </a:r>
            <a:r>
              <a:rPr lang="en-US" altLang="zh-CN" sz="3200" b="1" dirty="0"/>
              <a:t>=</a:t>
            </a:r>
            <a:endParaRPr lang="zh-CN" altLang="en-US" sz="3200" b="1" dirty="0"/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80176" y="2780928"/>
            <a:ext cx="151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80176" y="3358733"/>
            <a:ext cx="151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</a:t>
            </a:r>
            <a:r>
              <a:rPr kumimoji="0" lang="en-US" altLang="zh-CN" sz="36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511824" y="3356992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0    1</a:t>
            </a:r>
            <a:endParaRPr kumimoji="0" lang="en-US" altLang="zh-CN" sz="3600" b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7488" y="504547"/>
            <a:ext cx="4464496" cy="85725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dirty="0">
                <a:solidFill>
                  <a:srgbClr val="0070C0"/>
                </a:solidFill>
              </a:rPr>
              <a:t>线性运算规律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9</a:t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2135560" y="1452840"/>
            <a:ext cx="5832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 + B = B + A</a:t>
            </a:r>
          </a:p>
          <a:p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2. (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 + C = A + </a:t>
            </a:r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B + C</a:t>
            </a:r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3600" dirty="0">
                <a:cs typeface="Times New Roman" pitchFamily="18" charset="0"/>
                <a:sym typeface="Symbol"/>
              </a:rPr>
              <a:t>3.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A=A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</a:p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  <a:sym typeface="Symbol"/>
              </a:rPr>
              <a:t>4.</a:t>
            </a:r>
            <a:r>
              <a:rPr lang="en-US" altLang="zh-CN" sz="3600" i="1" dirty="0">
                <a:cs typeface="Times New Roman" pitchFamily="18" charset="0"/>
                <a:sym typeface="Symbol"/>
              </a:rPr>
              <a:t> 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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3600" i="1" dirty="0">
                <a:cs typeface="Times New Roman" pitchFamily="18" charset="0"/>
                <a:sym typeface="Symbol"/>
              </a:rPr>
              <a:t>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>
                <a:cs typeface="Times New Roman" pitchFamily="18" charset="0"/>
              </a:rPr>
              <a:t>(</a:t>
            </a:r>
            <a:r>
              <a:rPr lang="en-US" altLang="zh-CN" sz="3600" i="1" dirty="0">
                <a:cs typeface="Times New Roman" pitchFamily="18" charset="0"/>
                <a:sym typeface="Symbol"/>
              </a:rPr>
              <a:t></a:t>
            </a:r>
            <a:r>
              <a:rPr lang="en-US" altLang="zh-CN" sz="3600" i="1" dirty="0">
                <a:cs typeface="Times New Roman" pitchFamily="18" charset="0"/>
              </a:rPr>
              <a:t>A</a:t>
            </a:r>
            <a:r>
              <a:rPr lang="en-US" altLang="zh-CN" sz="3600" dirty="0">
                <a:cs typeface="Times New Roman" pitchFamily="18" charset="0"/>
              </a:rPr>
              <a:t>)</a:t>
            </a:r>
          </a:p>
          <a:p>
            <a:r>
              <a:rPr lang="en-US" altLang="zh-CN" sz="3600" dirty="0">
                <a:cs typeface="Times New Roman" pitchFamily="18" charset="0"/>
              </a:rPr>
              <a:t>5.</a:t>
            </a:r>
            <a:r>
              <a:rPr lang="en-US" altLang="zh-CN" sz="3600" i="1" dirty="0">
                <a:cs typeface="Times New Roman" pitchFamily="18" charset="0"/>
                <a:sym typeface="Symbol"/>
              </a:rPr>
              <a:t> </a:t>
            </a:r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pt-BR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A +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pt-BR" altLang="zh-CN" sz="3600" i="1" dirty="0">
                <a:latin typeface="Times New Roman" pitchFamily="18" charset="0"/>
                <a:cs typeface="Times New Roman" pitchFamily="18" charset="0"/>
              </a:rPr>
              <a:t>B </a:t>
            </a:r>
          </a:p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600" dirty="0">
                <a:cs typeface="Times New Roman" pitchFamily="18" charset="0"/>
              </a:rPr>
              <a:t>.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 +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  <a:sym typeface="Symbol"/>
              </a:rPr>
              <a:t>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21436</TotalTime>
  <Pages>0</Pages>
  <Words>3292</Words>
  <Characters>0</Characters>
  <Application>Microsoft Macintosh PowerPoint</Application>
  <DocSecurity>0</DocSecurity>
  <PresentationFormat>宽屏</PresentationFormat>
  <Lines>0</Lines>
  <Paragraphs>691</Paragraphs>
  <Slides>41</Slides>
  <Notes>7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华文楷体</vt:lpstr>
      <vt:lpstr>楷体_GB2312</vt:lpstr>
      <vt:lpstr>宋体</vt:lpstr>
      <vt:lpstr>KaiTi</vt:lpstr>
      <vt:lpstr>Kaiti SC</vt:lpstr>
      <vt:lpstr>Franklin Gothic Book</vt:lpstr>
      <vt:lpstr>Symbol</vt:lpstr>
      <vt:lpstr>Tahoma</vt:lpstr>
      <vt:lpstr>Times</vt:lpstr>
      <vt:lpstr>Times New Roman</vt:lpstr>
      <vt:lpstr>Wingdings</vt:lpstr>
      <vt:lpstr>裁剪</vt:lpstr>
      <vt:lpstr>Equation</vt:lpstr>
      <vt:lpstr>§1.3   矩阵的运算</vt:lpstr>
      <vt:lpstr>PowerPoint 演示文稿</vt:lpstr>
      <vt:lpstr>1. 矩阵的一般表示</vt:lpstr>
      <vt:lpstr>PowerPoint 演示文稿</vt:lpstr>
      <vt:lpstr>2. 矩阵的线性运算</vt:lpstr>
      <vt:lpstr>PowerPoint 演示文稿</vt:lpstr>
      <vt:lpstr>PowerPoint 演示文稿</vt:lpstr>
      <vt:lpstr>PowerPoint 演示文稿</vt:lpstr>
      <vt:lpstr>线性运算规律</vt:lpstr>
      <vt:lpstr>3. 矩阵乘法运算</vt:lpstr>
      <vt:lpstr>例  2 </vt:lpstr>
      <vt:lpstr>PowerPoint 演示文稿</vt:lpstr>
      <vt:lpstr>PowerPoint 演示文稿</vt:lpstr>
      <vt:lpstr>例 3 </vt:lpstr>
      <vt:lpstr>矩阵乘法运算规律</vt:lpstr>
      <vt:lpstr>PowerPoint 演示文稿</vt:lpstr>
      <vt:lpstr>课后思考. </vt:lpstr>
      <vt:lpstr>PowerPoint 演示文稿</vt:lpstr>
      <vt:lpstr>4.  矩阵的转置运算</vt:lpstr>
      <vt:lpstr>矩阵转置运算规律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矩阵方程 Ax=b在信息传递中的应用                              -----线性映射初步介绍</vt:lpstr>
      <vt:lpstr>7. 方阵的逆运算</vt:lpstr>
      <vt:lpstr>PowerPoint 演示文稿</vt:lpstr>
      <vt:lpstr>例  8</vt:lpstr>
      <vt:lpstr>PowerPoint 演示文稿</vt:lpstr>
      <vt:lpstr>PowerPoint 演示文稿</vt:lpstr>
      <vt:lpstr>PowerPoint 演示文稿</vt:lpstr>
      <vt:lpstr>逆矩阵的一些性质（请用定义证明） 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192</cp:revision>
  <cp:lastPrinted>1899-12-30T00:00:00Z</cp:lastPrinted>
  <dcterms:created xsi:type="dcterms:W3CDTF">2004-02-13T15:49:42Z</dcterms:created>
  <dcterms:modified xsi:type="dcterms:W3CDTF">2021-09-25T23:48:43Z</dcterms:modified>
</cp:coreProperties>
</file>