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8"/>
  </p:notesMasterIdLst>
  <p:sldIdLst>
    <p:sldId id="664" r:id="rId2"/>
    <p:sldId id="665" r:id="rId3"/>
    <p:sldId id="666" r:id="rId4"/>
    <p:sldId id="667" r:id="rId5"/>
    <p:sldId id="679" r:id="rId6"/>
    <p:sldId id="669" r:id="rId7"/>
    <p:sldId id="670" r:id="rId8"/>
    <p:sldId id="671" r:id="rId9"/>
    <p:sldId id="672" r:id="rId10"/>
    <p:sldId id="673" r:id="rId11"/>
    <p:sldId id="680" r:id="rId12"/>
    <p:sldId id="675" r:id="rId13"/>
    <p:sldId id="676" r:id="rId14"/>
    <p:sldId id="677" r:id="rId15"/>
    <p:sldId id="678" r:id="rId16"/>
    <p:sldId id="300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00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94464" autoAdjust="0"/>
  </p:normalViewPr>
  <p:slideViewPr>
    <p:cSldViewPr>
      <p:cViewPr varScale="1">
        <p:scale>
          <a:sx n="90" d="100"/>
          <a:sy n="90" d="100"/>
        </p:scale>
        <p:origin x="92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104EFD-2957-4840-BD9A-46F938D84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23F26D-1392-8C42-AC1B-2F16E01E0A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FEF91B-DB5D-5A4A-8969-51DAE8BC57A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91F4BF-AA45-644E-A5F8-5242B5D3883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8A396E-864A-6E48-864E-95BB604BA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AC335FC-CA16-8B45-B868-3B41C2E7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79C9D-2BBA-B949-9956-5CFB937A74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EDE9-7C8A-41BB-BB2E-6BB39F276B8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79C9D-2BBA-B949-9956-5CFB937A74D9}" type="slidenum">
              <a:rPr lang="zh-CN" altLang="zh-CN" smtClean="0"/>
              <a:pPr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079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EDE9-7C8A-41BB-BB2E-6BB39F276B8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8BFAC7-207C-4D4A-A72B-32901100034B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9646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5BA-D25E-E343-92F7-C7DE668A6AD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5665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71304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044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23FCE-E1BC-9F43-874D-BA1902B8484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06987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C263-316F-F649-8C94-DB3B689645F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501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F6D8-0AF1-254C-9A8B-85429EAF186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447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F73-77F0-654F-8544-710876950FD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427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E78-3B9F-1A4E-AA4A-175BAFB1F45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244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955D9-A2CF-8341-827F-C81D7F5BB26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914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6527C-2C0F-F84B-94CF-F77FC0568DD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5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11D582-03B3-A64D-A5D3-C5842DBA59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6300" y="6308725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0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35C0F4-8A67-704E-84B4-9B9CBCC03E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1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0A3137-6EFE-5840-BE00-9C1E81BCC5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94906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8828" y="3212977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Kaiti SC" panose="02010600040101010101" pitchFamily="2" charset="-122"/>
                <a:ea typeface="Kaiti SC" panose="02010600040101010101" pitchFamily="2" charset="-122"/>
              </a:rPr>
              <a:t>几类常见矩阵乘法的分块形式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7237" y="465313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Kaiti SC" panose="02010600040101010101" pitchFamily="2" charset="-122"/>
                <a:ea typeface="Kaiti SC" panose="02010600040101010101" pitchFamily="2" charset="-122"/>
              </a:rPr>
              <a:t>特殊分块矩阵的逆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919536" y="1779270"/>
            <a:ext cx="6966219" cy="100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algn="ctr" eaLnBrk="0" hangingPunct="0"/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Kaiti SC" panose="02010600040101010101" pitchFamily="2" charset="-122"/>
                <a:ea typeface="Kaiti SC" panose="02010600040101010101" pitchFamily="2" charset="-122"/>
                <a:cs typeface="+mj-cs"/>
              </a:rPr>
              <a:t>§ 1.6     </a:t>
            </a:r>
            <a:r>
              <a:rPr lang="zh-CN" altLang="en-US" sz="4800" b="1" dirty="0">
                <a:latin typeface="Kaiti SC" panose="02010600040101010101" pitchFamily="2" charset="-122"/>
                <a:ea typeface="Kaiti SC" panose="02010600040101010101" pitchFamily="2" charset="-122"/>
              </a:rPr>
              <a:t>分块矩阵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Kaiti SC" panose="02010600040101010101" pitchFamily="2" charset="-122"/>
              <a:ea typeface="Kaiti SC" panose="02010600040101010101" pitchFamily="2" charset="-122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8828" y="393209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Kaiti SC" panose="02010600040101010101" pitchFamily="2" charset="-122"/>
                <a:ea typeface="Kaiti SC" panose="02010600040101010101" pitchFamily="2" charset="-122"/>
              </a:rPr>
              <a:t>分块矩阵的乘法运算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5923" y="404664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注：矩阵乘法的不同分块表达形式</a:t>
            </a:r>
          </a:p>
        </p:txBody>
      </p:sp>
      <p:sp>
        <p:nvSpPr>
          <p:cNvPr id="7" name="Rectangle 116">
            <a:extLst>
              <a:ext uri="{FF2B5EF4-FFF2-40B4-BE49-F238E27FC236}">
                <a16:creationId xmlns:a16="http://schemas.microsoft.com/office/drawing/2014/main" id="{8B682D3F-1CD0-456D-A25E-3E3C6172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1700808"/>
            <a:ext cx="41764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</a:t>
            </a:r>
            <a:r>
              <a:rPr kumimoji="1" lang="en-US" altLang="zh-CN" sz="3200" i="1" kern="0" baseline="-25000" noProof="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kumimoji="1"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</a:t>
            </a:r>
            <a:r>
              <a:rPr kumimoji="1"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s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,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, … ,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 </a:t>
            </a:r>
            <a:r>
              <a:rPr kumimoji="1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8" name="Rectangle 116">
            <a:extLst>
              <a:ext uri="{FF2B5EF4-FFF2-40B4-BE49-F238E27FC236}">
                <a16:creationId xmlns:a16="http://schemas.microsoft.com/office/drawing/2014/main" id="{8B682D3F-1CD0-456D-A25E-3E3C6172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1700808"/>
            <a:ext cx="2016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2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320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</a:t>
            </a:r>
            <a:r>
              <a:rPr kumimoji="1" lang="en-US" altLang="zh-CN" sz="32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2" name="双括号 11"/>
          <p:cNvSpPr/>
          <p:nvPr/>
        </p:nvSpPr>
        <p:spPr>
          <a:xfrm>
            <a:off x="4223792" y="1124744"/>
            <a:ext cx="792088" cy="1800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223792" y="908720"/>
            <a:ext cx="86409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i="1" kern="0" noProof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i="1" kern="0" noProof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5400" y="3852337"/>
            <a:ext cx="1803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(1)   </a:t>
            </a:r>
            <a:r>
              <a:rPr lang="en-US" altLang="zh-CN" sz="3200" i="1" dirty="0"/>
              <a:t>AB </a:t>
            </a:r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1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3284984"/>
            <a:ext cx="3816424" cy="187220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81167" y="3167097"/>
            <a:ext cx="88357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lvl="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…</a:t>
            </a:r>
          </a:p>
          <a:p>
            <a:pPr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endParaRPr lang="en-US" altLang="zh-CN" sz="3200" i="1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00257" y="3140968"/>
            <a:ext cx="88357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lvl="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…</a:t>
            </a:r>
          </a:p>
          <a:p>
            <a:pPr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endParaRPr lang="en-US" altLang="zh-CN" sz="3200" i="1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28449" y="3140968"/>
            <a:ext cx="88357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</a:p>
          <a:p>
            <a:pPr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endParaRPr lang="en-US" altLang="zh-CN" sz="3200" kern="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…</a:t>
            </a:r>
          </a:p>
          <a:p>
            <a:pPr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endParaRPr lang="en-US" altLang="zh-CN" sz="3200" i="1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50544" y="3140968"/>
            <a:ext cx="55015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…</a:t>
            </a:r>
            <a:endParaRPr lang="en-US" altLang="zh-CN" sz="3200" kern="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...</a:t>
            </a:r>
            <a:endParaRPr lang="en-US" altLang="zh-CN" sz="3200" kern="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…</a:t>
            </a:r>
          </a:p>
          <a:p>
            <a:pPr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84589" y="3861048"/>
            <a:ext cx="1803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(2)   </a:t>
            </a:r>
            <a:r>
              <a:rPr lang="en-US" altLang="zh-CN" sz="3200" i="1" dirty="0"/>
              <a:t>AB </a:t>
            </a:r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22" name="双括号 21"/>
          <p:cNvSpPr/>
          <p:nvPr/>
        </p:nvSpPr>
        <p:spPr>
          <a:xfrm>
            <a:off x="8688288" y="3356992"/>
            <a:ext cx="792088" cy="1800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688288" y="3140968"/>
            <a:ext cx="86409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i="1" kern="0" noProof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i="1" kern="0" noProof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457817" y="3852337"/>
            <a:ext cx="814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/>
              <a:t>B =</a:t>
            </a:r>
            <a:endParaRPr lang="zh-CN" altLang="en-US" sz="3200" dirty="0"/>
          </a:p>
        </p:txBody>
      </p:sp>
      <p:sp>
        <p:nvSpPr>
          <p:cNvPr id="25" name="双括号 24"/>
          <p:cNvSpPr/>
          <p:nvPr/>
        </p:nvSpPr>
        <p:spPr>
          <a:xfrm>
            <a:off x="10272464" y="3356992"/>
            <a:ext cx="1008112" cy="1800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0272464" y="3140968"/>
            <a:ext cx="100811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i="1" kern="0" noProof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lvl="0" algn="ctr">
              <a:defRPr/>
            </a:pPr>
            <a:r>
              <a:rPr lang="en-US" altLang="zh-CN" sz="3200" i="1" kern="0" noProof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lvl="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7408" y="5589240"/>
            <a:ext cx="888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(3)   </a:t>
            </a:r>
            <a:r>
              <a:rPr lang="en-US" altLang="zh-CN" sz="3200" i="1" dirty="0"/>
              <a:t>AB </a:t>
            </a:r>
            <a:r>
              <a:rPr lang="en-US" altLang="zh-CN" sz="3200" dirty="0"/>
              <a:t>= </a:t>
            </a:r>
            <a:r>
              <a:rPr lang="en-US" altLang="zh-CN" sz="3200" i="1" dirty="0"/>
              <a:t>A</a:t>
            </a:r>
            <a:r>
              <a:rPr kumimoji="1"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(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,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, … ,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 </a:t>
            </a:r>
            <a:r>
              <a:rPr kumimoji="1"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) = (</a:t>
            </a:r>
            <a:r>
              <a:rPr lang="en-US" altLang="zh-CN" sz="3200" i="1" dirty="0"/>
              <a:t>A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, </a:t>
            </a:r>
            <a:r>
              <a:rPr lang="en-US" altLang="zh-CN" sz="3200" i="1" dirty="0"/>
              <a:t>A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, … , </a:t>
            </a:r>
            <a:r>
              <a:rPr lang="en-US" altLang="zh-CN" sz="3200" i="1" dirty="0"/>
              <a:t>A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 </a:t>
            </a:r>
            <a:r>
              <a:rPr kumimoji="1"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) </a:t>
            </a:r>
            <a:endParaRPr lang="zh-CN" altLang="en-US" sz="32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  <p:bldP spid="13" grpId="0"/>
      <p:bldP spid="14" grpId="0"/>
      <p:bldP spid="15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24" grpId="0"/>
      <p:bldP spid="25" grpId="0" animBg="1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11</a:t>
            </a:fld>
            <a:endParaRPr lang="zh-CN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127448" y="395758"/>
            <a:ext cx="720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特别地，</a:t>
            </a:r>
            <a:endParaRPr lang="en-US" altLang="zh-CN" sz="3200" dirty="0"/>
          </a:p>
          <a:p>
            <a:r>
              <a:rPr lang="en-US" altLang="zh-CN" sz="3200" dirty="0"/>
              <a:t>(1) </a:t>
            </a:r>
            <a:r>
              <a:rPr lang="zh-CN" altLang="en-US" sz="3200" dirty="0"/>
              <a:t>若 </a:t>
            </a:r>
            <a:r>
              <a:rPr lang="en-US" altLang="zh-CN" sz="3200" b="1" i="1" spc="-100" dirty="0">
                <a:cs typeface="Times New Roman" pitchFamily="18" charset="0"/>
              </a:rPr>
              <a:t>A</a:t>
            </a:r>
            <a:r>
              <a:rPr lang="en-US" altLang="zh-CN" sz="3200" i="1" spc="-100" dirty="0">
                <a:cs typeface="Times New Roman" pitchFamily="18" charset="0"/>
              </a:rPr>
              <a:t>= </a:t>
            </a:r>
            <a:r>
              <a:rPr lang="en-US" altLang="zh-CN" sz="3200" spc="-100" dirty="0">
                <a:cs typeface="Times New Roman" pitchFamily="18" charset="0"/>
              </a:rPr>
              <a:t>( </a:t>
            </a:r>
            <a:r>
              <a:rPr lang="en-US" altLang="zh-CN" sz="3200" b="1" i="1" spc="-100" dirty="0">
                <a:cs typeface="Times New Roman" pitchFamily="18" charset="0"/>
              </a:rPr>
              <a:t>a</a:t>
            </a:r>
            <a:r>
              <a:rPr lang="en-US" altLang="zh-CN" sz="3200" b="1" spc="-100" baseline="-25000" dirty="0">
                <a:cs typeface="Times New Roman" pitchFamily="18" charset="0"/>
              </a:rPr>
              <a:t>1</a:t>
            </a:r>
            <a:r>
              <a:rPr lang="en-US" altLang="zh-CN" sz="3200" b="1" spc="-100" dirty="0">
                <a:cs typeface="Times New Roman" pitchFamily="18" charset="0"/>
              </a:rPr>
              <a:t>, …,</a:t>
            </a:r>
            <a:r>
              <a:rPr lang="en-US" altLang="zh-CN" sz="3200" b="1" i="1" spc="-100" dirty="0">
                <a:cs typeface="Times New Roman" pitchFamily="18" charset="0"/>
              </a:rPr>
              <a:t> a</a:t>
            </a:r>
            <a:r>
              <a:rPr lang="en-US" altLang="zh-CN" sz="3200" b="1" i="1" spc="-100" baseline="-25000" dirty="0">
                <a:cs typeface="Times New Roman" pitchFamily="18" charset="0"/>
              </a:rPr>
              <a:t>n</a:t>
            </a:r>
            <a:r>
              <a:rPr lang="en-US" altLang="zh-CN" sz="3200" b="1" spc="-100" dirty="0">
                <a:cs typeface="Times New Roman" pitchFamily="18" charset="0"/>
              </a:rPr>
              <a:t> </a:t>
            </a:r>
            <a:r>
              <a:rPr lang="en-US" altLang="zh-CN" sz="3200" spc="-100" dirty="0">
                <a:cs typeface="Times New Roman" pitchFamily="18" charset="0"/>
              </a:rPr>
              <a:t>),</a:t>
            </a:r>
            <a:r>
              <a:rPr lang="en-US" altLang="zh-CN" sz="3200" b="1" spc="-100" dirty="0">
                <a:cs typeface="Times New Roman" pitchFamily="18" charset="0"/>
              </a:rPr>
              <a:t>  </a:t>
            </a:r>
            <a:r>
              <a:rPr lang="en-US" altLang="zh-CN" sz="3200" b="1" i="1" spc="-100" dirty="0">
                <a:cs typeface="Times New Roman" pitchFamily="18" charset="0"/>
              </a:rPr>
              <a:t>x </a:t>
            </a:r>
            <a:r>
              <a:rPr lang="en-US" altLang="zh-CN" sz="3200" b="1" spc="-100" dirty="0">
                <a:cs typeface="Times New Roman" pitchFamily="18" charset="0"/>
              </a:rPr>
              <a:t>= </a:t>
            </a:r>
            <a:r>
              <a:rPr lang="en-US" altLang="zh-CN" sz="3200" spc="-100" dirty="0">
                <a:cs typeface="Times New Roman" pitchFamily="18" charset="0"/>
              </a:rPr>
              <a:t>( </a:t>
            </a:r>
            <a:r>
              <a:rPr lang="en-US" altLang="zh-CN" sz="3200" i="1" spc="-100" dirty="0">
                <a:cs typeface="Times New Roman" pitchFamily="18" charset="0"/>
              </a:rPr>
              <a:t>x</a:t>
            </a:r>
            <a:r>
              <a:rPr lang="en-US" altLang="zh-CN" sz="3200" spc="-100" baseline="-25000" dirty="0">
                <a:cs typeface="Times New Roman" pitchFamily="18" charset="0"/>
              </a:rPr>
              <a:t>1</a:t>
            </a:r>
            <a:r>
              <a:rPr lang="en-US" altLang="zh-CN" sz="3200" spc="-100" dirty="0">
                <a:cs typeface="Times New Roman" pitchFamily="18" charset="0"/>
              </a:rPr>
              <a:t>, …,</a:t>
            </a:r>
            <a:r>
              <a:rPr lang="en-US" altLang="zh-CN" sz="3200" i="1" spc="-100" dirty="0">
                <a:cs typeface="Times New Roman" pitchFamily="18" charset="0"/>
              </a:rPr>
              <a:t> </a:t>
            </a:r>
            <a:r>
              <a:rPr lang="en-US" altLang="zh-CN" sz="3200" i="1" spc="-100" dirty="0" err="1">
                <a:cs typeface="Times New Roman" pitchFamily="18" charset="0"/>
              </a:rPr>
              <a:t>x</a:t>
            </a:r>
            <a:r>
              <a:rPr lang="en-US" altLang="zh-CN" sz="3200" i="1" spc="-100" baseline="-25000" dirty="0" err="1">
                <a:cs typeface="Times New Roman" pitchFamily="18" charset="0"/>
              </a:rPr>
              <a:t>n</a:t>
            </a:r>
            <a:r>
              <a:rPr lang="en-US" altLang="zh-CN" sz="3200" i="1" spc="-100" baseline="-25000" dirty="0">
                <a:cs typeface="Times New Roman" pitchFamily="18" charset="0"/>
              </a:rPr>
              <a:t> </a:t>
            </a:r>
            <a:r>
              <a:rPr lang="en-US" altLang="zh-CN" sz="3200" spc="-100" dirty="0">
                <a:cs typeface="Times New Roman" pitchFamily="18" charset="0"/>
              </a:rPr>
              <a:t>)</a:t>
            </a:r>
            <a:r>
              <a:rPr lang="en-US" altLang="zh-CN" sz="3200" spc="-100" baseline="30000" dirty="0">
                <a:cs typeface="Times New Roman" pitchFamily="18" charset="0"/>
              </a:rPr>
              <a:t>T</a:t>
            </a:r>
            <a:r>
              <a:rPr lang="en-US" altLang="zh-CN" sz="3200" spc="-100" dirty="0"/>
              <a:t>,  </a:t>
            </a:r>
            <a:r>
              <a:rPr lang="zh-CN" altLang="en-US" sz="3200" spc="-100" dirty="0"/>
              <a:t>则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343472" y="2401724"/>
            <a:ext cx="4320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A x </a:t>
            </a:r>
            <a:r>
              <a:rPr lang="en-US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= </a:t>
            </a:r>
            <a:r>
              <a:rPr lang="en-US" altLang="zh-CN" sz="3200" spc="-1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3200" b="1" spc="-1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200" b="1" spc="-100" baseline="-25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3200" b="1" spc="-100" dirty="0">
                <a:solidFill>
                  <a:srgbClr val="000000"/>
                </a:solidFill>
                <a:cs typeface="Times New Roman" pitchFamily="18" charset="0"/>
              </a:rPr>
              <a:t>, …,</a:t>
            </a:r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 a</a:t>
            </a:r>
            <a:r>
              <a:rPr lang="en-US" altLang="zh-CN" sz="3200" b="1" i="1" spc="-100" baseline="-25000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altLang="zh-CN" sz="3200" b="1" spc="-1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3200" spc="-1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sz="3200" b="1" spc="-100" dirty="0">
                <a:solidFill>
                  <a:srgbClr val="000000"/>
                </a:solidFill>
                <a:cs typeface="Times New Roman" pitchFamily="18" charset="0"/>
              </a:rPr>
              <a:t>          </a:t>
            </a:r>
            <a:r>
              <a:rPr lang="en-US" altLang="zh-CN" sz="3200" spc="-100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r>
              <a:rPr lang="en-US" altLang="zh-CN" sz="3200" b="1" spc="-100" dirty="0">
                <a:solidFill>
                  <a:srgbClr val="000000"/>
                </a:solidFill>
                <a:cs typeface="Times New Roman" pitchFamily="18" charset="0"/>
              </a:rPr>
              <a:t>  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367808" y="1844824"/>
            <a:ext cx="7970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sz="3200" spc="-100" baseline="-25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</a:p>
          <a:p>
            <a:r>
              <a:rPr lang="en-US" altLang="zh-CN" sz="3200" spc="-100" dirty="0">
                <a:solidFill>
                  <a:srgbClr val="000000"/>
                </a:solidFill>
                <a:cs typeface="Times New Roman" pitchFamily="18" charset="0"/>
              </a:rPr>
              <a:t> :⸽</a:t>
            </a:r>
          </a:p>
          <a:p>
            <a:r>
              <a:rPr lang="en-US" altLang="zh-CN" sz="3200" i="1" spc="-100" dirty="0" err="1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sz="3200" i="1" spc="-100" baseline="-25000" dirty="0" err="1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altLang="zh-CN" sz="3200" i="1" spc="-100" baseline="-25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zh-CN" altLang="en-US" sz="3200" dirty="0"/>
          </a:p>
        </p:txBody>
      </p:sp>
      <p:sp>
        <p:nvSpPr>
          <p:cNvPr id="8" name="AutoShape 120">
            <a:extLst>
              <a:ext uri="{FF2B5EF4-FFF2-40B4-BE49-F238E27FC236}">
                <a16:creationId xmlns:a16="http://schemas.microsoft.com/office/drawing/2014/main" id="{5DCC1CEA-9F79-49DC-93B4-7B490F31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00" y="2077691"/>
            <a:ext cx="576064" cy="1152128"/>
          </a:xfrm>
          <a:prstGeom prst="bracketPair">
            <a:avLst>
              <a:gd name="adj" fmla="val 12843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98402" y="2361367"/>
            <a:ext cx="3240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spc="-100" baseline="-25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200" b="1" spc="-100" baseline="-25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3200" b="1" spc="-1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sz="3200" spc="-100" baseline="-25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3200" b="1" spc="-100" dirty="0">
                <a:solidFill>
                  <a:srgbClr val="000000"/>
                </a:solidFill>
                <a:cs typeface="Times New Roman" pitchFamily="18" charset="0"/>
              </a:rPr>
              <a:t>+ … +</a:t>
            </a:r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 a</a:t>
            </a:r>
            <a:r>
              <a:rPr lang="en-US" altLang="zh-CN" sz="3200" b="1" i="1" spc="-100" baseline="-25000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altLang="zh-CN" sz="3200" b="1" spc="-1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3200" i="1" spc="-100" dirty="0" err="1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sz="3200" i="1" spc="-100" baseline="-25000" dirty="0" err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7968208" y="2397223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>
                <a:solidFill>
                  <a:srgbClr val="000000"/>
                </a:solidFill>
                <a:cs typeface="Times New Roman" pitchFamily="18" charset="0"/>
              </a:rPr>
              <a:t> =</a:t>
            </a:r>
            <a:r>
              <a:rPr lang="en-US" altLang="zh-CN" sz="3200" b="1" spc="-100" dirty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n-US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sz="3200" spc="-100" baseline="-25000" dirty="0">
                <a:solidFill>
                  <a:srgbClr val="000000"/>
                </a:solidFill>
                <a:cs typeface="Times New Roman" pitchFamily="18" charset="0"/>
              </a:rPr>
              <a:t>1 </a:t>
            </a:r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200" b="1" spc="-100" baseline="-25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3200" b="1" spc="-100" dirty="0">
                <a:solidFill>
                  <a:srgbClr val="000000"/>
                </a:solidFill>
                <a:cs typeface="Times New Roman" pitchFamily="18" charset="0"/>
              </a:rPr>
              <a:t> + … +</a:t>
            </a:r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3200" i="1" spc="-100" dirty="0" err="1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sz="3200" i="1" spc="-100" baseline="-25000" dirty="0" err="1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altLang="zh-CN" sz="3200" b="1" i="1" spc="-100" baseline="-25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200" b="1" i="1" spc="-100" baseline="-25000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8832304" y="184482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列向量的线性组合</a:t>
            </a:r>
          </a:p>
        </p:txBody>
      </p:sp>
      <p:sp>
        <p:nvSpPr>
          <p:cNvPr id="12" name="矩形 11"/>
          <p:cNvSpPr/>
          <p:nvPr/>
        </p:nvSpPr>
        <p:spPr>
          <a:xfrm>
            <a:off x="8831719" y="1772816"/>
            <a:ext cx="31683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27448" y="3573016"/>
            <a:ext cx="7641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(2) </a:t>
            </a:r>
            <a:r>
              <a:rPr lang="zh-CN" altLang="en-US" sz="3200" dirty="0"/>
              <a:t>进一步 ，取 </a:t>
            </a:r>
            <a:r>
              <a:rPr lang="en-US" altLang="zh-CN" sz="3200" b="1" i="1" spc="-100" dirty="0">
                <a:cs typeface="Times New Roman" pitchFamily="18" charset="0"/>
              </a:rPr>
              <a:t>e</a:t>
            </a:r>
            <a:r>
              <a:rPr lang="en-US" altLang="zh-CN" sz="3200" b="1" i="1" spc="-100" baseline="-25000" dirty="0">
                <a:cs typeface="Times New Roman" pitchFamily="18" charset="0"/>
              </a:rPr>
              <a:t>i</a:t>
            </a:r>
            <a:r>
              <a:rPr lang="en-US" altLang="zh-CN" sz="3200" b="1" i="1" spc="-100" dirty="0">
                <a:cs typeface="Times New Roman" pitchFamily="18" charset="0"/>
              </a:rPr>
              <a:t> </a:t>
            </a:r>
            <a:r>
              <a:rPr lang="en-US" altLang="zh-CN" sz="3200" spc="-100" dirty="0">
                <a:cs typeface="Times New Roman" pitchFamily="18" charset="0"/>
              </a:rPr>
              <a:t>= ( 0, …,0, 1, 0, …, 0</a:t>
            </a:r>
            <a:r>
              <a:rPr lang="en-US" altLang="zh-CN" sz="3200" i="1" spc="-100" baseline="-25000" dirty="0">
                <a:cs typeface="Times New Roman" pitchFamily="18" charset="0"/>
              </a:rPr>
              <a:t> </a:t>
            </a:r>
            <a:r>
              <a:rPr lang="en-US" altLang="zh-CN" sz="3200" spc="-100" dirty="0">
                <a:cs typeface="Times New Roman" pitchFamily="18" charset="0"/>
              </a:rPr>
              <a:t>)</a:t>
            </a:r>
            <a:r>
              <a:rPr lang="en-US" altLang="zh-CN" sz="3200" spc="-100" baseline="30000" dirty="0">
                <a:cs typeface="Times New Roman" pitchFamily="18" charset="0"/>
              </a:rPr>
              <a:t>T</a:t>
            </a:r>
            <a:r>
              <a:rPr lang="en-US" altLang="zh-CN" sz="3200" spc="-100" dirty="0"/>
              <a:t>,  </a:t>
            </a:r>
            <a:r>
              <a:rPr lang="zh-CN" altLang="en-US" sz="3200" spc="-100" dirty="0"/>
              <a:t>则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2423592" y="4437112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A </a:t>
            </a:r>
            <a:r>
              <a:rPr lang="en-US" altLang="zh-CN" sz="3200" b="1" i="1" spc="-100" dirty="0">
                <a:cs typeface="Times New Roman" pitchFamily="18" charset="0"/>
              </a:rPr>
              <a:t>e</a:t>
            </a:r>
            <a:r>
              <a:rPr lang="en-US" altLang="zh-CN" sz="3200" b="1" i="1" spc="-100" baseline="-25000" dirty="0">
                <a:cs typeface="Times New Roman" pitchFamily="18" charset="0"/>
              </a:rPr>
              <a:t>i</a:t>
            </a:r>
            <a:r>
              <a:rPr lang="en-US" altLang="zh-CN" sz="3200" b="1" i="1" spc="-100" dirty="0">
                <a:cs typeface="Times New Roman" pitchFamily="18" charset="0"/>
              </a:rPr>
              <a:t> </a:t>
            </a:r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= </a:t>
            </a:r>
            <a:r>
              <a:rPr lang="en-US" altLang="zh-CN" sz="3200" b="1" i="1" spc="-100" dirty="0" err="1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200" b="1" i="1" spc="-100" baseline="-25000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zh-CN" sz="3200" b="1" spc="-100" dirty="0">
                <a:solidFill>
                  <a:srgbClr val="000000"/>
                </a:solidFill>
                <a:cs typeface="Times New Roman" pitchFamily="18" charset="0"/>
              </a:rPr>
              <a:t>  ;          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4511824" y="4437112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spc="-100" dirty="0">
                <a:cs typeface="Times New Roman" pitchFamily="18" charset="0"/>
              </a:rPr>
              <a:t>e</a:t>
            </a:r>
            <a:r>
              <a:rPr lang="en-US" altLang="zh-CN" sz="3200" b="1" i="1" spc="-100" baseline="-25000" dirty="0">
                <a:cs typeface="Times New Roman" pitchFamily="18" charset="0"/>
              </a:rPr>
              <a:t>i </a:t>
            </a:r>
            <a:r>
              <a:rPr lang="en-US" altLang="zh-CN" sz="3200" b="1" spc="-100" baseline="30000" dirty="0">
                <a:cs typeface="Times New Roman" pitchFamily="18" charset="0"/>
              </a:rPr>
              <a:t>T</a:t>
            </a:r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A </a:t>
            </a:r>
            <a:r>
              <a:rPr lang="en-US" altLang="zh-CN" sz="3200" b="1" i="1" spc="-100" dirty="0">
                <a:cs typeface="Times New Roman" pitchFamily="18" charset="0"/>
              </a:rPr>
              <a:t> </a:t>
            </a:r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= </a:t>
            </a:r>
            <a:r>
              <a:rPr lang="en-US" altLang="zh-CN" sz="3200" b="1" spc="-100" dirty="0">
                <a:solidFill>
                  <a:srgbClr val="000000"/>
                </a:solidFill>
                <a:cs typeface="Times New Roman" pitchFamily="18" charset="0"/>
              </a:rPr>
              <a:t>? ;   </a:t>
            </a:r>
            <a:r>
              <a:rPr lang="en-US" altLang="zh-CN" sz="3200" b="1" i="1" spc="-100" dirty="0">
                <a:cs typeface="Times New Roman" pitchFamily="18" charset="0"/>
              </a:rPr>
              <a:t>e</a:t>
            </a:r>
            <a:r>
              <a:rPr lang="en-US" altLang="zh-CN" sz="3200" b="1" i="1" spc="-100" baseline="-25000" dirty="0">
                <a:cs typeface="Times New Roman" pitchFamily="18" charset="0"/>
              </a:rPr>
              <a:t>i </a:t>
            </a:r>
            <a:r>
              <a:rPr lang="en-US" altLang="zh-CN" sz="3200" b="1" spc="-100" baseline="30000" dirty="0">
                <a:cs typeface="Times New Roman" pitchFamily="18" charset="0"/>
              </a:rPr>
              <a:t>T</a:t>
            </a:r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A </a:t>
            </a:r>
            <a:r>
              <a:rPr lang="en-US" altLang="zh-CN" sz="3200" b="1" i="1" spc="-100" dirty="0">
                <a:cs typeface="Times New Roman" pitchFamily="18" charset="0"/>
              </a:rPr>
              <a:t>e</a:t>
            </a:r>
            <a:r>
              <a:rPr lang="en-US" altLang="zh-CN" sz="3200" b="1" i="1" spc="-100" baseline="-25000" dirty="0">
                <a:cs typeface="Times New Roman" pitchFamily="18" charset="0"/>
              </a:rPr>
              <a:t>i</a:t>
            </a:r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3200" b="1" i="1" spc="-100" dirty="0">
                <a:cs typeface="Times New Roman" pitchFamily="18" charset="0"/>
              </a:rPr>
              <a:t> </a:t>
            </a:r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= </a:t>
            </a:r>
            <a:r>
              <a:rPr lang="en-US" altLang="zh-CN" sz="3200" b="1" spc="-100" dirty="0">
                <a:solidFill>
                  <a:srgbClr val="000000"/>
                </a:solidFill>
                <a:cs typeface="Times New Roman" pitchFamily="18" charset="0"/>
              </a:rPr>
              <a:t>? </a:t>
            </a:r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3200" b="1" spc="-100" dirty="0">
                <a:solidFill>
                  <a:srgbClr val="000000"/>
                </a:solidFill>
                <a:cs typeface="Times New Roman" pitchFamily="18" charset="0"/>
              </a:rPr>
              <a:t>         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/>
      <p:bldP spid="12" grpId="0" animBg="1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687621" y="692696"/>
            <a:ext cx="873697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19536" y="3431902"/>
            <a:ext cx="92170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/>
              <a:t>设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3200" i="1" spc="-1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dirty="0" err="1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CN" sz="3200" i="1" spc="-1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若线性方程组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Ax=b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对于任意的 </a:t>
            </a:r>
            <a:r>
              <a:rPr lang="en-US" altLang="zh-CN" sz="3200" i="1" spc="-1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spc="-100" dirty="0" err="1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sz="3200" i="1" spc="-100" dirty="0" err="1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sz="3200" i="1" spc="-100" baseline="30000" dirty="0" err="1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都有解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一定是可逆矩阵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3200" spc="-100" dirty="0"/>
          </a:p>
        </p:txBody>
      </p:sp>
      <p:sp>
        <p:nvSpPr>
          <p:cNvPr id="11" name="矩形 10"/>
          <p:cNvSpPr/>
          <p:nvPr/>
        </p:nvSpPr>
        <p:spPr>
          <a:xfrm>
            <a:off x="8160229" y="1052736"/>
            <a:ext cx="2366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求证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spc="-1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O.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72977" y="1044026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例   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3224" y="2636912"/>
            <a:ext cx="2887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-100" dirty="0">
                <a:solidFill>
                  <a:srgbClr val="002060"/>
                </a:solidFill>
              </a:rPr>
              <a:t>课后思考题：</a:t>
            </a:r>
            <a:endParaRPr lang="zh-CN" altLang="en-US" sz="36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637" y="1052736"/>
            <a:ext cx="5509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设有</a:t>
            </a:r>
            <a:r>
              <a:rPr lang="en-US" altLang="zh-CN" sz="3200" b="1" i="1" dirty="0"/>
              <a:t>n</a:t>
            </a:r>
            <a:r>
              <a:rPr lang="zh-CN" altLang="en-US" sz="3200" dirty="0"/>
              <a:t>阶矩阵 </a:t>
            </a:r>
            <a:r>
              <a:rPr lang="en-US" altLang="zh-CN" sz="3200" i="1" dirty="0"/>
              <a:t>A</a:t>
            </a:r>
            <a:r>
              <a:rPr lang="en-US" altLang="zh-CN" sz="3200" dirty="0"/>
              <a:t> =                    ,  </a:t>
            </a:r>
            <a:endParaRPr lang="zh-CN" altLang="en-US" sz="3200" dirty="0"/>
          </a:p>
        </p:txBody>
      </p:sp>
      <p:sp>
        <p:nvSpPr>
          <p:cNvPr id="14" name="AutoShape 120">
            <a:extLst>
              <a:ext uri="{FF2B5EF4-FFF2-40B4-BE49-F238E27FC236}">
                <a16:creationId xmlns:a16="http://schemas.microsoft.com/office/drawing/2014/main" id="{5DCC1CEA-9F79-49DC-93B4-7B490F31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997" y="836712"/>
            <a:ext cx="1543930" cy="1152128"/>
          </a:xfrm>
          <a:prstGeom prst="bracketPair">
            <a:avLst>
              <a:gd name="adj" fmla="val 12843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6013" y="83671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0</a:t>
            </a:r>
            <a:endParaRPr lang="zh-CN" altLang="en-US" sz="3200" b="1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6093" y="836712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I</a:t>
            </a:r>
            <a:r>
              <a:rPr lang="en-US" altLang="zh-CN" b="1" i="1" baseline="-25000" dirty="0"/>
              <a:t>n-</a:t>
            </a:r>
            <a:r>
              <a:rPr lang="en-US" altLang="zh-CN" b="1" baseline="-25000" dirty="0"/>
              <a:t>1</a:t>
            </a:r>
            <a:endParaRPr lang="zh-CN" alt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16013" y="14127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baseline="30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59662" y="141277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0</a:t>
            </a:r>
            <a:r>
              <a:rPr lang="en-US" altLang="zh-CN" b="1" baseline="30000" dirty="0"/>
              <a:t>T</a:t>
            </a:r>
            <a:endParaRPr lang="zh-CN" altLang="en-US" b="1" baseline="30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1424" y="1124744"/>
            <a:ext cx="11017224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83499" y="1484785"/>
            <a:ext cx="5592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/>
              <a:t>设方阵</a:t>
            </a:r>
            <a:r>
              <a:rPr lang="en-US" altLang="zh-CN" sz="3200" spc="-100" dirty="0"/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spc="-100" dirty="0"/>
              <a:t>有分块                        ，</a:t>
            </a:r>
            <a:endParaRPr lang="en-US" altLang="zh-CN" sz="3200" spc="-100" dirty="0"/>
          </a:p>
        </p:txBody>
      </p:sp>
      <p:sp>
        <p:nvSpPr>
          <p:cNvPr id="8" name="矩形 7"/>
          <p:cNvSpPr/>
          <p:nvPr/>
        </p:nvSpPr>
        <p:spPr>
          <a:xfrm>
            <a:off x="1008400" y="332657"/>
            <a:ext cx="1223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例   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3 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6960097" y="1484784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/>
              <a:t>其中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pc="-100" baseline="-25000" dirty="0">
                <a:cs typeface="Times New Roman" pitchFamily="18" charset="0"/>
              </a:rPr>
              <a:t>11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3200" i="1" spc="-100" dirty="0">
                <a:cs typeface="Times New Roman" pitchFamily="18" charset="0"/>
              </a:rPr>
              <a:t>k </a:t>
            </a:r>
            <a:r>
              <a:rPr lang="en-US" altLang="zh-CN" sz="3200" spc="-100" dirty="0">
                <a:cs typeface="Times New Roman" pitchFamily="18" charset="0"/>
                <a:sym typeface="Symbol"/>
              </a:rPr>
              <a:t> </a:t>
            </a:r>
            <a:r>
              <a:rPr lang="en-US" altLang="zh-CN" sz="3200" i="1" spc="-100" dirty="0">
                <a:cs typeface="Times New Roman" pitchFamily="18" charset="0"/>
              </a:rPr>
              <a:t>k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/>
              <a:t>矩阵</a:t>
            </a:r>
            <a:r>
              <a:rPr lang="en-US" altLang="zh-CN" sz="3200" spc="-100" dirty="0"/>
              <a:t>,</a:t>
            </a:r>
            <a:r>
              <a:rPr lang="zh-CN" altLang="en-US" sz="3200" spc="-100" dirty="0"/>
              <a:t> </a:t>
            </a:r>
            <a:endParaRPr lang="en-US" altLang="zh-CN" sz="3200" spc="-100" dirty="0"/>
          </a:p>
        </p:txBody>
      </p:sp>
      <p:sp>
        <p:nvSpPr>
          <p:cNvPr id="10" name="矩形 9"/>
          <p:cNvSpPr/>
          <p:nvPr/>
        </p:nvSpPr>
        <p:spPr>
          <a:xfrm>
            <a:off x="4223793" y="2636912"/>
            <a:ext cx="5040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/>
              <a:t>求证：方阵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可逆当且仅当</a:t>
            </a:r>
            <a:endParaRPr lang="en-US" altLang="zh-CN" sz="3200" spc="-100" dirty="0"/>
          </a:p>
        </p:txBody>
      </p:sp>
      <p:sp>
        <p:nvSpPr>
          <p:cNvPr id="11" name="矩形 10"/>
          <p:cNvSpPr/>
          <p:nvPr/>
        </p:nvSpPr>
        <p:spPr>
          <a:xfrm>
            <a:off x="1199456" y="3501008"/>
            <a:ext cx="32163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且若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可逆，则有</a:t>
            </a:r>
            <a:endParaRPr lang="en-US" altLang="zh-CN" sz="3200" spc="-100" dirty="0"/>
          </a:p>
        </p:txBody>
      </p:sp>
      <p:sp>
        <p:nvSpPr>
          <p:cNvPr id="1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41" y="1260050"/>
            <a:ext cx="1656184" cy="1224135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511824" y="1196752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655841" y="1827402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63015" y="2628201"/>
            <a:ext cx="2916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3200" i="1" spc="-100" dirty="0">
                <a:cs typeface="Times New Roman" pitchFamily="18" charset="0"/>
              </a:rPr>
              <a:t>A</a:t>
            </a:r>
            <a:r>
              <a:rPr lang="en-US" altLang="zh-CN" sz="3200" spc="-100" baseline="-25000" dirty="0">
                <a:cs typeface="Times New Roman" pitchFamily="18" charset="0"/>
              </a:rPr>
              <a:t>22</a:t>
            </a:r>
            <a:r>
              <a:rPr lang="zh-CN" altLang="en-US" sz="3200" spc="-100" dirty="0">
                <a:cs typeface="Times New Roman" pitchFamily="18" charset="0"/>
              </a:rPr>
              <a:t>是 </a:t>
            </a:r>
            <a:r>
              <a:rPr lang="en-US" altLang="zh-CN" sz="3200" i="1" spc="-100" dirty="0">
                <a:cs typeface="Times New Roman" pitchFamily="18" charset="0"/>
              </a:rPr>
              <a:t>s </a:t>
            </a:r>
            <a:r>
              <a:rPr lang="en-US" altLang="zh-CN" sz="3200" spc="-100" dirty="0">
                <a:cs typeface="Times New Roman" pitchFamily="18" charset="0"/>
                <a:sym typeface="Symbol"/>
              </a:rPr>
              <a:t> </a:t>
            </a:r>
            <a:r>
              <a:rPr lang="en-US" altLang="zh-CN" sz="3200" i="1" spc="-100" dirty="0">
                <a:cs typeface="Times New Roman" pitchFamily="18" charset="0"/>
                <a:sym typeface="Symbol"/>
              </a:rPr>
              <a:t>s</a:t>
            </a:r>
            <a:r>
              <a:rPr lang="zh-CN" altLang="en-US" sz="3200" spc="-100" dirty="0">
                <a:cs typeface="Times New Roman" pitchFamily="18" charset="0"/>
              </a:rPr>
              <a:t>  </a:t>
            </a:r>
            <a:r>
              <a:rPr lang="zh-CN" altLang="en-US" sz="3200" spc="-100" dirty="0"/>
              <a:t>矩阵</a:t>
            </a:r>
            <a:r>
              <a:rPr lang="en-US" altLang="zh-CN" sz="3200" spc="-100" dirty="0"/>
              <a:t>,</a:t>
            </a:r>
          </a:p>
        </p:txBody>
      </p:sp>
      <p:sp>
        <p:nvSpPr>
          <p:cNvPr id="19" name="矩形 18"/>
          <p:cNvSpPr/>
          <p:nvPr/>
        </p:nvSpPr>
        <p:spPr>
          <a:xfrm>
            <a:off x="8904312" y="2564904"/>
            <a:ext cx="28901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3600" i="1" spc="-100" dirty="0">
                <a:cs typeface="Times New Roman" pitchFamily="18" charset="0"/>
              </a:rPr>
              <a:t>A</a:t>
            </a:r>
            <a:r>
              <a:rPr lang="en-US" altLang="zh-CN" sz="3200" spc="-100" baseline="-25000" dirty="0">
                <a:cs typeface="Times New Roman" pitchFamily="18" charset="0"/>
              </a:rPr>
              <a:t>11 </a:t>
            </a:r>
            <a:r>
              <a:rPr lang="zh-CN" altLang="en-US" sz="3200" spc="-100" baseline="-25000" dirty="0">
                <a:cs typeface="Times New Roman" pitchFamily="18" charset="0"/>
              </a:rPr>
              <a:t>、</a:t>
            </a:r>
            <a:r>
              <a:rPr lang="en-US" altLang="zh-CN" sz="3200" i="1" spc="-100" dirty="0">
                <a:cs typeface="Times New Roman" pitchFamily="18" charset="0"/>
              </a:rPr>
              <a:t>A</a:t>
            </a:r>
            <a:r>
              <a:rPr lang="en-US" altLang="zh-CN" sz="3200" spc="-100" baseline="-25000" dirty="0">
                <a:cs typeface="Times New Roman" pitchFamily="18" charset="0"/>
              </a:rPr>
              <a:t>22</a:t>
            </a:r>
            <a:r>
              <a:rPr lang="en-US" altLang="zh-CN" sz="3200" i="1" spc="-100" dirty="0">
                <a:cs typeface="Times New Roman" pitchFamily="18" charset="0"/>
              </a:rPr>
              <a:t> </a:t>
            </a:r>
            <a:r>
              <a:rPr lang="zh-CN" altLang="en-US" sz="3200" spc="-100" dirty="0">
                <a:cs typeface="Times New Roman" pitchFamily="18" charset="0"/>
              </a:rPr>
              <a:t>都可逆</a:t>
            </a:r>
            <a:r>
              <a:rPr lang="en-US" altLang="zh-CN" sz="3200" spc="-100" dirty="0">
                <a:cs typeface="Times New Roman" pitchFamily="18" charset="0"/>
              </a:rPr>
              <a:t>,</a:t>
            </a:r>
            <a:endParaRPr lang="en-US" altLang="zh-CN" sz="3200" spc="-100" dirty="0"/>
          </a:p>
        </p:txBody>
      </p:sp>
      <p:sp>
        <p:nvSpPr>
          <p:cNvPr id="20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37" y="3861049"/>
            <a:ext cx="1800199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447928" y="3797750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11</a:t>
            </a:r>
            <a:r>
              <a:rPr lang="en-US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 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519936" y="4428400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67808" y="4084921"/>
            <a:ext cx="1196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200" i="1" spc="-100" baseline="30000" dirty="0">
                <a:solidFill>
                  <a:srgbClr val="000000"/>
                </a:solidFill>
                <a:cs typeface="Times New Roman" pitchFamily="18" charset="0"/>
                <a:sym typeface="Symbol"/>
              </a:rPr>
              <a:t> </a:t>
            </a:r>
            <a:r>
              <a:rPr lang="en-US" altLang="zh-CN" sz="3200" spc="-100" baseline="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 = 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51984" y="3717032"/>
            <a:ext cx="514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spc="-100" baseline="30000" dirty="0">
                <a:solidFill>
                  <a:srgbClr val="000000"/>
                </a:solidFill>
                <a:cs typeface="Times New Roman" pitchFamily="18" charset="0"/>
                <a:sym typeface="Symbol"/>
              </a:rPr>
              <a:t> </a:t>
            </a:r>
            <a:r>
              <a:rPr lang="en-US" altLang="zh-CN" sz="3200" spc="-100" baseline="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6733179" y="4356393"/>
            <a:ext cx="514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spc="-100" baseline="30000" dirty="0">
                <a:solidFill>
                  <a:srgbClr val="000000"/>
                </a:solidFill>
                <a:cs typeface="Times New Roman" pitchFamily="18" charset="0"/>
                <a:sym typeface="Symbol"/>
              </a:rPr>
              <a:t> </a:t>
            </a:r>
            <a:r>
              <a:rPr lang="en-US" altLang="zh-CN" sz="3200" spc="-100" baseline="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 animBg="1"/>
      <p:bldP spid="21" grpId="0"/>
      <p:bldP spid="22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0246" y="40466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</a:rPr>
              <a:t>分块矩阵的转置运算</a:t>
            </a:r>
          </a:p>
        </p:txBody>
      </p:sp>
      <p:sp>
        <p:nvSpPr>
          <p:cNvPr id="7" name="矩形 6"/>
          <p:cNvSpPr/>
          <p:nvPr/>
        </p:nvSpPr>
        <p:spPr>
          <a:xfrm>
            <a:off x="1756549" y="176410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设</a:t>
            </a:r>
          </a:p>
        </p:txBody>
      </p:sp>
      <p:sp>
        <p:nvSpPr>
          <p:cNvPr id="10" name="Rectangle 116">
            <a:extLst>
              <a:ext uri="{FF2B5EF4-FFF2-40B4-BE49-F238E27FC236}">
                <a16:creationId xmlns:a16="http://schemas.microsoft.com/office/drawing/2014/main" id="{8B682D3F-1CD0-456D-A25E-3E3C6172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919" y="1783250"/>
            <a:ext cx="8980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1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384" y="1291516"/>
            <a:ext cx="3120672" cy="184945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503712" y="1124744"/>
            <a:ext cx="30243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i="1" kern="0" baseline="-25000" noProof="0" dirty="0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…  …  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sk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8557" y="421237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则</a:t>
            </a:r>
          </a:p>
        </p:txBody>
      </p:sp>
      <p:sp>
        <p:nvSpPr>
          <p:cNvPr id="14" name="Rectangle 116">
            <a:extLst>
              <a:ext uri="{FF2B5EF4-FFF2-40B4-BE49-F238E27FC236}">
                <a16:creationId xmlns:a16="http://schemas.microsoft.com/office/drawing/2014/main" id="{8B682D3F-1CD0-456D-A25E-3E3C6172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4231522"/>
            <a:ext cx="10374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20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</a:p>
        </p:txBody>
      </p:sp>
      <p:sp>
        <p:nvSpPr>
          <p:cNvPr id="1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392" y="3739788"/>
            <a:ext cx="3120672" cy="184945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575720" y="3573016"/>
            <a:ext cx="30243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3200" kern="0" baseline="-25000" noProof="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…  …  …</a:t>
            </a:r>
          </a:p>
          <a:p>
            <a:pPr lvl="0" algn="ctr"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i="1" kern="0" baseline="-25000" noProof="0" dirty="0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sk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7768" y="3564305"/>
            <a:ext cx="351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kern="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736510" y="3573016"/>
            <a:ext cx="351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kern="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6023992" y="3573016"/>
            <a:ext cx="351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kern="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6023992" y="4068361"/>
            <a:ext cx="351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kern="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endParaRPr lang="zh-CN" altLang="en-US" sz="3200" dirty="0"/>
          </a:p>
        </p:txBody>
      </p:sp>
      <p:sp>
        <p:nvSpPr>
          <p:cNvPr id="21" name="矩形 20"/>
          <p:cNvSpPr/>
          <p:nvPr/>
        </p:nvSpPr>
        <p:spPr>
          <a:xfrm>
            <a:off x="6023992" y="5013176"/>
            <a:ext cx="351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kern="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4736510" y="5013176"/>
            <a:ext cx="351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kern="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4007768" y="5013176"/>
            <a:ext cx="351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kern="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4007768" y="4068361"/>
            <a:ext cx="351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kern="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4736510" y="4077072"/>
            <a:ext cx="351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kern="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9416" y="524696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练习</a:t>
            </a:r>
            <a:r>
              <a:rPr lang="en-US" altLang="zh-CN" sz="3200" dirty="0">
                <a:solidFill>
                  <a:srgbClr val="0070C0"/>
                </a:solidFill>
              </a:rPr>
              <a:t>  </a:t>
            </a:r>
            <a:r>
              <a:rPr lang="en-US" altLang="zh-CN" sz="3200" dirty="0"/>
              <a:t>  </a:t>
            </a:r>
            <a:r>
              <a:rPr lang="zh-CN" altLang="en-US" sz="3200" dirty="0"/>
              <a:t>试添加适当水平线和竖直线使得</a:t>
            </a:r>
            <a:endParaRPr lang="en-US" altLang="zh-CN" sz="3200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87489" y="2776512"/>
          <a:ext cx="3018367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公式" r:id="rId3" imgW="1054080" imgH="1143000" progId="Equation.3">
                  <p:embed/>
                </p:oleObj>
              </mc:Choice>
              <mc:Fallback>
                <p:oleObj name="公式" r:id="rId3" imgW="105408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9" y="2776512"/>
                        <a:ext cx="3018367" cy="245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751851" y="2776512"/>
          <a:ext cx="3018367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公式" r:id="rId5" imgW="1054080" imgH="1143000" progId="Equation.3">
                  <p:embed/>
                </p:oleObj>
              </mc:Choice>
              <mc:Fallback>
                <p:oleObj name="公式" r:id="rId5" imgW="1054080" imgH="1143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851" y="2776512"/>
                        <a:ext cx="3018367" cy="245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7920204" y="2704505"/>
          <a:ext cx="3382433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公式" r:id="rId7" imgW="1180800" imgH="1143000" progId="Equation.3">
                  <p:embed/>
                </p:oleObj>
              </mc:Choice>
              <mc:Fallback>
                <p:oleObj name="公式" r:id="rId7" imgW="1180800" imgH="1143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204" y="2704505"/>
                        <a:ext cx="3382433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583499" y="4720728"/>
            <a:ext cx="2784309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0128448" y="2780928"/>
            <a:ext cx="0" cy="237626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208235" y="4576712"/>
            <a:ext cx="3168352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847862" y="3712616"/>
            <a:ext cx="2784309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639616" y="2713336"/>
            <a:ext cx="0" cy="2515864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6576053" y="2780928"/>
            <a:ext cx="0" cy="2376264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089090" y="1404066"/>
            <a:ext cx="3980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以下分块乘法有意义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5004C4-8883-1942-A072-83EDB62DA095}"/>
              </a:ext>
            </a:extLst>
          </p:cNvPr>
          <p:cNvSpPr txBox="1"/>
          <p:nvPr/>
        </p:nvSpPr>
        <p:spPr>
          <a:xfrm>
            <a:off x="1343472" y="188640"/>
            <a:ext cx="8402428" cy="218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作业：</a:t>
            </a:r>
            <a:endParaRPr kumimoji="1" lang="en-US" altLang="zh-CN" sz="48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dirty="0"/>
          </a:p>
          <a:p>
            <a:pPr marL="457200" indent="-457200">
              <a:lnSpc>
                <a:spcPct val="20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1.6</a:t>
            </a:r>
            <a:r>
              <a:rPr kumimoji="1" lang="zh-CN" altLang="en-US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节练习：</a:t>
            </a:r>
            <a:r>
              <a:rPr kumimoji="1" lang="en-US" altLang="zh-CN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</a:t>
            </a:r>
            <a:r>
              <a:rPr kumimoji="1" lang="en-US" altLang="zh-CN" sz="3200" dirty="0"/>
              <a:t>4. (b) (c)   9.   11.   14.  15. </a:t>
            </a:r>
            <a:endParaRPr kumimoji="1"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0357D8-03BB-634A-97AD-34D25B03EEBF}"/>
              </a:ext>
            </a:extLst>
          </p:cNvPr>
          <p:cNvSpPr/>
          <p:nvPr/>
        </p:nvSpPr>
        <p:spPr>
          <a:xfrm>
            <a:off x="1346192" y="2698920"/>
            <a:ext cx="3048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SzPct val="5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课后练习：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1ACF4F7B-0984-004C-A3C0-E5918B545847}"/>
              </a:ext>
            </a:extLst>
          </p:cNvPr>
          <p:cNvSpPr txBox="1"/>
          <p:nvPr/>
        </p:nvSpPr>
        <p:spPr>
          <a:xfrm>
            <a:off x="1984568" y="3739045"/>
            <a:ext cx="9224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设</a:t>
            </a:r>
            <a:r>
              <a:rPr lang="zh-CN" altLang="en-US" sz="3200" dirty="0"/>
              <a:t> </a:t>
            </a:r>
            <a:r>
              <a:rPr lang="en-US" altLang="zh-CN" sz="3200" i="1" dirty="0"/>
              <a:t>S</a:t>
            </a:r>
            <a:r>
              <a:rPr lang="en-US" altLang="zh-CN" sz="3200" dirty="0"/>
              <a:t> =                 , </a:t>
            </a:r>
            <a:r>
              <a:rPr lang="en-US" altLang="zh-CN" sz="3200" i="1" dirty="0"/>
              <a:t>T</a:t>
            </a:r>
            <a:r>
              <a:rPr lang="en-US" altLang="zh-CN" sz="3200" dirty="0"/>
              <a:t> =                </a:t>
            </a: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都是</a:t>
            </a:r>
            <a:r>
              <a:rPr lang="en-US" altLang="zh-CN" sz="3200" dirty="0">
                <a:latin typeface="Times" pitchFamily="2" charset="0"/>
                <a:ea typeface="KaiTi" panose="02010609060101010101" pitchFamily="49" charset="-122"/>
              </a:rPr>
              <a:t>n=</a:t>
            </a:r>
            <a:r>
              <a:rPr lang="en-US" altLang="zh-CN" sz="3200" dirty="0" err="1">
                <a:latin typeface="Times" pitchFamily="2" charset="0"/>
                <a:ea typeface="KaiTi" panose="02010609060101010101" pitchFamily="49" charset="-122"/>
              </a:rPr>
              <a:t>r+s</a:t>
            </a: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阶矩阵，而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3A0AF0F-16F4-8544-B33B-4043004E250C}"/>
              </a:ext>
            </a:extLst>
          </p:cNvPr>
          <p:cNvGrpSpPr/>
          <p:nvPr/>
        </p:nvGrpSpPr>
        <p:grpSpPr>
          <a:xfrm>
            <a:off x="3241405" y="3529703"/>
            <a:ext cx="1404767" cy="1152128"/>
            <a:chOff x="5241424" y="4384551"/>
            <a:chExt cx="1404767" cy="1152128"/>
          </a:xfrm>
        </p:grpSpPr>
        <p:sp>
          <p:nvSpPr>
            <p:cNvPr id="7" name="AutoShape 120">
              <a:extLst>
                <a:ext uri="{FF2B5EF4-FFF2-40B4-BE49-F238E27FC236}">
                  <a16:creationId xmlns:a16="http://schemas.microsoft.com/office/drawing/2014/main" id="{F2ABB0C8-A7AE-F04F-985D-6D73BD5FE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424" y="4384551"/>
              <a:ext cx="1404767" cy="1152128"/>
            </a:xfrm>
            <a:prstGeom prst="bracketPair">
              <a:avLst>
                <a:gd name="adj" fmla="val 1284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237F3FF4-3D40-C540-B519-19DD23E7441E}"/>
                </a:ext>
              </a:extLst>
            </p:cNvPr>
            <p:cNvSpPr txBox="1"/>
            <p:nvPr/>
          </p:nvSpPr>
          <p:spPr>
            <a:xfrm>
              <a:off x="5385440" y="4384551"/>
              <a:ext cx="720080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err="1"/>
                <a:t>I</a:t>
              </a:r>
              <a:r>
                <a:rPr lang="en-US" altLang="zh-CN" sz="3200" i="1" baseline="-25000" dirty="0" err="1"/>
                <a:t>r</a:t>
              </a:r>
              <a:endParaRPr lang="zh-CN" altLang="en-US" sz="3200" baseline="-25000" dirty="0"/>
            </a:p>
            <a:p>
              <a:endParaRPr lang="zh-CN" altLang="en-US" sz="3200" baseline="-25000" dirty="0"/>
            </a:p>
          </p:txBody>
        </p:sp>
        <p:sp>
          <p:nvSpPr>
            <p:cNvPr id="9" name="TextBox 19">
              <a:extLst>
                <a:ext uri="{FF2B5EF4-FFF2-40B4-BE49-F238E27FC236}">
                  <a16:creationId xmlns:a16="http://schemas.microsoft.com/office/drawing/2014/main" id="{4580C85C-A73F-4D49-8545-E3D3F5058E1C}"/>
                </a:ext>
              </a:extLst>
            </p:cNvPr>
            <p:cNvSpPr txBox="1"/>
            <p:nvPr/>
          </p:nvSpPr>
          <p:spPr>
            <a:xfrm>
              <a:off x="6105520" y="4384551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/>
                <a:t>O</a:t>
              </a:r>
              <a:endParaRPr lang="zh-CN" altLang="en-US" b="1" baseline="-25000" dirty="0"/>
            </a:p>
          </p:txBody>
        </p:sp>
        <p:sp>
          <p:nvSpPr>
            <p:cNvPr id="10" name="TextBox 20">
              <a:extLst>
                <a:ext uri="{FF2B5EF4-FFF2-40B4-BE49-F238E27FC236}">
                  <a16:creationId xmlns:a16="http://schemas.microsoft.com/office/drawing/2014/main" id="{E0CB6484-85DE-7F4C-85FB-F134FDEF0A48}"/>
                </a:ext>
              </a:extLst>
            </p:cNvPr>
            <p:cNvSpPr txBox="1"/>
            <p:nvPr/>
          </p:nvSpPr>
          <p:spPr>
            <a:xfrm>
              <a:off x="5385440" y="4960615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/>
                <a:t>K</a:t>
              </a:r>
              <a:endParaRPr lang="zh-CN" altLang="en-US" b="1" baseline="30000" dirty="0"/>
            </a:p>
          </p:txBody>
        </p:sp>
        <p:sp>
          <p:nvSpPr>
            <p:cNvPr id="11" name="TextBox 21">
              <a:extLst>
                <a:ext uri="{FF2B5EF4-FFF2-40B4-BE49-F238E27FC236}">
                  <a16:creationId xmlns:a16="http://schemas.microsoft.com/office/drawing/2014/main" id="{26BD14C2-FF4F-9A48-894A-EF72E28EA8A4}"/>
                </a:ext>
              </a:extLst>
            </p:cNvPr>
            <p:cNvSpPr txBox="1"/>
            <p:nvPr/>
          </p:nvSpPr>
          <p:spPr>
            <a:xfrm>
              <a:off x="6151803" y="4960615"/>
              <a:ext cx="417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/>
                <a:t>I</a:t>
              </a:r>
              <a:r>
                <a:rPr lang="en-US" altLang="zh-CN" i="1" baseline="-25000" dirty="0"/>
                <a:t>s</a:t>
              </a:r>
              <a:endParaRPr lang="zh-CN" altLang="en-US" baseline="-250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952AAC-DA40-E34F-B3F4-3A95CFC519AB}"/>
              </a:ext>
            </a:extLst>
          </p:cNvPr>
          <p:cNvGrpSpPr/>
          <p:nvPr/>
        </p:nvGrpSpPr>
        <p:grpSpPr>
          <a:xfrm>
            <a:off x="5627337" y="3529703"/>
            <a:ext cx="1404767" cy="1152128"/>
            <a:chOff x="5241424" y="4384551"/>
            <a:chExt cx="1404767" cy="1152128"/>
          </a:xfrm>
        </p:grpSpPr>
        <p:sp>
          <p:nvSpPr>
            <p:cNvPr id="14" name="AutoShape 120">
              <a:extLst>
                <a:ext uri="{FF2B5EF4-FFF2-40B4-BE49-F238E27FC236}">
                  <a16:creationId xmlns:a16="http://schemas.microsoft.com/office/drawing/2014/main" id="{0EC75B07-E76E-5545-9D58-DBF942105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424" y="4384551"/>
              <a:ext cx="1404767" cy="1152128"/>
            </a:xfrm>
            <a:prstGeom prst="bracketPair">
              <a:avLst>
                <a:gd name="adj" fmla="val 1284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757D0F-47B7-0248-848E-28A1356AE8FC}"/>
                </a:ext>
              </a:extLst>
            </p:cNvPr>
            <p:cNvSpPr txBox="1"/>
            <p:nvPr/>
          </p:nvSpPr>
          <p:spPr>
            <a:xfrm>
              <a:off x="5385440" y="4384551"/>
              <a:ext cx="720080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err="1"/>
                <a:t>I</a:t>
              </a:r>
              <a:r>
                <a:rPr lang="en-US" altLang="zh-CN" sz="3200" i="1" baseline="-25000" dirty="0" err="1"/>
                <a:t>r</a:t>
              </a:r>
              <a:endParaRPr lang="zh-CN" altLang="en-US" sz="3200" baseline="-25000" dirty="0"/>
            </a:p>
            <a:p>
              <a:endParaRPr lang="zh-CN" altLang="en-US" sz="3200" baseline="-25000" dirty="0"/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66691AA3-728F-3649-806B-5FE6217EED4E}"/>
                </a:ext>
              </a:extLst>
            </p:cNvPr>
            <p:cNvSpPr txBox="1"/>
            <p:nvPr/>
          </p:nvSpPr>
          <p:spPr>
            <a:xfrm>
              <a:off x="6105520" y="4384551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/>
                <a:t>K</a:t>
              </a:r>
              <a:endParaRPr lang="zh-CN" altLang="en-US" b="1" baseline="-25000" dirty="0"/>
            </a:p>
          </p:txBody>
        </p:sp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E3CC319A-72A0-2B42-BEB5-40C83A38092E}"/>
                </a:ext>
              </a:extLst>
            </p:cNvPr>
            <p:cNvSpPr txBox="1"/>
            <p:nvPr/>
          </p:nvSpPr>
          <p:spPr>
            <a:xfrm>
              <a:off x="6214143" y="4960615"/>
              <a:ext cx="417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/>
                <a:t>I</a:t>
              </a:r>
              <a:r>
                <a:rPr lang="en-US" altLang="zh-CN" i="1" baseline="-25000" dirty="0"/>
                <a:t>s</a:t>
              </a:r>
              <a:endParaRPr lang="zh-CN" altLang="en-US" baseline="-25000" dirty="0"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51FC0C61-63FE-E743-A8D5-94FCE1F2EF2E}"/>
              </a:ext>
            </a:extLst>
          </p:cNvPr>
          <p:cNvSpPr txBox="1"/>
          <p:nvPr/>
        </p:nvSpPr>
        <p:spPr>
          <a:xfrm>
            <a:off x="5756157" y="415452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O</a:t>
            </a:r>
            <a:endParaRPr lang="zh-CN" altLang="en-US" b="1" baseline="-25000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808DDB-4D6A-B844-9FF3-F15BEA6572E8}"/>
              </a:ext>
            </a:extLst>
          </p:cNvPr>
          <p:cNvGrpSpPr/>
          <p:nvPr/>
        </p:nvGrpSpPr>
        <p:grpSpPr>
          <a:xfrm>
            <a:off x="2738796" y="4661992"/>
            <a:ext cx="1366706" cy="1158411"/>
            <a:chOff x="5241425" y="4378268"/>
            <a:chExt cx="1366706" cy="1158411"/>
          </a:xfrm>
        </p:grpSpPr>
        <p:sp>
          <p:nvSpPr>
            <p:cNvPr id="21" name="AutoShape 120">
              <a:extLst>
                <a:ext uri="{FF2B5EF4-FFF2-40B4-BE49-F238E27FC236}">
                  <a16:creationId xmlns:a16="http://schemas.microsoft.com/office/drawing/2014/main" id="{71076111-4ABA-6B41-B801-217323D91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425" y="4473551"/>
              <a:ext cx="1366706" cy="1063128"/>
            </a:xfrm>
            <a:prstGeom prst="bracketPair">
              <a:avLst>
                <a:gd name="adj" fmla="val 1284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14">
              <a:extLst>
                <a:ext uri="{FF2B5EF4-FFF2-40B4-BE49-F238E27FC236}">
                  <a16:creationId xmlns:a16="http://schemas.microsoft.com/office/drawing/2014/main" id="{76E31E46-4F9D-914F-8A89-B7D0A9EF1CBA}"/>
                </a:ext>
              </a:extLst>
            </p:cNvPr>
            <p:cNvSpPr txBox="1"/>
            <p:nvPr/>
          </p:nvSpPr>
          <p:spPr>
            <a:xfrm>
              <a:off x="5300290" y="4378268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/>
                <a:t>A</a:t>
              </a:r>
              <a:r>
                <a:rPr lang="en-US" altLang="zh-CN" sz="3200" b="1" i="1" baseline="-25000" dirty="0"/>
                <a:t>1</a:t>
              </a:r>
              <a:endParaRPr lang="zh-CN" altLang="en-US" sz="3200" baseline="-25000" dirty="0"/>
            </a:p>
          </p:txBody>
        </p:sp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775A178D-9E17-D944-BEF8-51DF47171BAE}"/>
                </a:ext>
              </a:extLst>
            </p:cNvPr>
            <p:cNvSpPr txBox="1"/>
            <p:nvPr/>
          </p:nvSpPr>
          <p:spPr>
            <a:xfrm>
              <a:off x="6020370" y="4384551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/>
                <a:t>A</a:t>
              </a:r>
              <a:r>
                <a:rPr lang="en-US" altLang="zh-CN" b="1" i="1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24" name="TextBox 20">
              <a:extLst>
                <a:ext uri="{FF2B5EF4-FFF2-40B4-BE49-F238E27FC236}">
                  <a16:creationId xmlns:a16="http://schemas.microsoft.com/office/drawing/2014/main" id="{66DA55D8-7510-CE4A-948B-44296C1E70BC}"/>
                </a:ext>
              </a:extLst>
            </p:cNvPr>
            <p:cNvSpPr txBox="1"/>
            <p:nvPr/>
          </p:nvSpPr>
          <p:spPr>
            <a:xfrm>
              <a:off x="5385440" y="496061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/>
                <a:t>A</a:t>
              </a:r>
              <a:r>
                <a:rPr lang="en-US" altLang="zh-CN" b="1" i="1" baseline="-25000" dirty="0"/>
                <a:t>3</a:t>
              </a:r>
              <a:endParaRPr lang="zh-CN" altLang="en-US" baseline="-25000" dirty="0"/>
            </a:p>
          </p:txBody>
        </p:sp>
        <p:sp>
          <p:nvSpPr>
            <p:cNvPr id="25" name="TextBox 21">
              <a:extLst>
                <a:ext uri="{FF2B5EF4-FFF2-40B4-BE49-F238E27FC236}">
                  <a16:creationId xmlns:a16="http://schemas.microsoft.com/office/drawing/2014/main" id="{BC2BB996-6BE8-BB43-AF70-0359FC0D0424}"/>
                </a:ext>
              </a:extLst>
            </p:cNvPr>
            <p:cNvSpPr txBox="1"/>
            <p:nvPr/>
          </p:nvSpPr>
          <p:spPr>
            <a:xfrm>
              <a:off x="6026610" y="496061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/>
                <a:t>A</a:t>
              </a:r>
              <a:r>
                <a:rPr lang="en-US" altLang="zh-CN" b="1" i="1" baseline="-25000" dirty="0"/>
                <a:t>4</a:t>
              </a:r>
              <a:endParaRPr lang="zh-CN" altLang="en-US" baseline="-25000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9F0131D-72F2-E444-ACA1-9E2C27978C74}"/>
              </a:ext>
            </a:extLst>
          </p:cNvPr>
          <p:cNvSpPr txBox="1"/>
          <p:nvPr/>
        </p:nvSpPr>
        <p:spPr>
          <a:xfrm>
            <a:off x="2115429" y="4996333"/>
            <a:ext cx="86565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" pitchFamily="2" charset="0"/>
              </a:rPr>
              <a:t>A</a:t>
            </a:r>
            <a:r>
              <a:rPr kumimoji="1" lang="en-US" altLang="zh-CN" dirty="0"/>
              <a:t>=</a:t>
            </a:r>
            <a:r>
              <a:rPr kumimoji="1" lang="zh-CN" altLang="en-US" dirty="0"/>
              <a:t>                   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是</a:t>
            </a:r>
            <a:r>
              <a:rPr kumimoji="1" lang="en-US" altLang="zh-CN" dirty="0">
                <a:latin typeface="Times" pitchFamily="2" charset="0"/>
                <a:ea typeface="KaiTi" panose="02010609060101010101" pitchFamily="49" charset="-122"/>
              </a:rPr>
              <a:t>n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阶矩阵，并且与</a:t>
            </a:r>
            <a:r>
              <a:rPr kumimoji="1" lang="en-US" altLang="zh-CN" i="1" dirty="0">
                <a:latin typeface="Times" pitchFamily="2" charset="0"/>
                <a:ea typeface="KaiTi" panose="02010609060101010101" pitchFamily="49" charset="-122"/>
              </a:rPr>
              <a:t>S</a:t>
            </a:r>
            <a:r>
              <a:rPr kumimoji="1" lang="zh-CN" altLang="en-US" dirty="0">
                <a:latin typeface="Times" pitchFamily="2" charset="0"/>
                <a:ea typeface="KaiTi" panose="02010609060101010101" pitchFamily="49" charset="-122"/>
              </a:rPr>
              <a:t>，</a:t>
            </a:r>
            <a:r>
              <a:rPr kumimoji="1" lang="en-US" altLang="zh-CN" i="1" dirty="0">
                <a:latin typeface="Times" pitchFamily="2" charset="0"/>
                <a:ea typeface="KaiTi" panose="02010609060101010101" pitchFamily="49" charset="-122"/>
              </a:rPr>
              <a:t>T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有相同的分法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求</a:t>
            </a:r>
            <a:r>
              <a:rPr kumimoji="1" lang="en-US" altLang="zh-CN" dirty="0">
                <a:latin typeface="Times" pitchFamily="2" charset="0"/>
                <a:ea typeface="KaiTi" panose="02010609060101010101" pitchFamily="49" charset="-122"/>
              </a:rPr>
              <a:t>SA, AS, TA, AT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. 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由此能得出什么规律？</a:t>
            </a:r>
          </a:p>
        </p:txBody>
      </p:sp>
    </p:spTree>
    <p:extLst>
      <p:ext uri="{BB962C8B-B14F-4D97-AF65-F5344CB8AC3E}">
        <p14:creationId xmlns:p14="http://schemas.microsoft.com/office/powerpoint/2010/main" val="266447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616" y="255828"/>
            <a:ext cx="3326160" cy="796908"/>
          </a:xfrm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002060"/>
                </a:solidFill>
              </a:rPr>
              <a:t>1. </a:t>
            </a:r>
            <a:r>
              <a:rPr lang="zh-CN" altLang="en-US" sz="4000" b="1" dirty="0">
                <a:solidFill>
                  <a:srgbClr val="002060"/>
                </a:solidFill>
              </a:rPr>
              <a:t>矩阵的分块</a:t>
            </a:r>
          </a:p>
        </p:txBody>
      </p:sp>
      <p:sp>
        <p:nvSpPr>
          <p:cNvPr id="4" name="矩形 3"/>
          <p:cNvSpPr/>
          <p:nvPr/>
        </p:nvSpPr>
        <p:spPr>
          <a:xfrm>
            <a:off x="719403" y="1150874"/>
            <a:ext cx="10345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定  义   </a:t>
            </a:r>
            <a:r>
              <a:rPr lang="en-US" altLang="zh-CN" sz="3200" b="1" dirty="0"/>
              <a:t> </a:t>
            </a:r>
            <a:r>
              <a:rPr lang="zh-CN" altLang="en-US" sz="3200" dirty="0"/>
              <a:t>在矩阵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>
                <a:latin typeface="+mn-ea"/>
                <a:cs typeface="Times New Roman" pitchFamily="18" charset="0"/>
              </a:rPr>
              <a:t>的若干行与列之间</a:t>
            </a:r>
            <a:r>
              <a:rPr lang="zh-CN" altLang="en-US" sz="3200" dirty="0"/>
              <a:t>用水平线和竖直线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391478" y="357301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例如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575720" y="4418102"/>
            <a:ext cx="5159939" cy="1588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5545988" y="4127312"/>
            <a:ext cx="1286678" cy="105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6785305" y="4128106"/>
            <a:ext cx="1286678" cy="105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336360" y="4869160"/>
            <a:ext cx="952507" cy="714380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形标注 15"/>
          <p:cNvSpPr/>
          <p:nvPr/>
        </p:nvSpPr>
        <p:spPr>
          <a:xfrm>
            <a:off x="9934147" y="4293096"/>
            <a:ext cx="1538451" cy="571504"/>
          </a:xfrm>
          <a:prstGeom prst="wedgeEllipseCallout">
            <a:avLst>
              <a:gd name="adj1" fmla="val -36200"/>
              <a:gd name="adj2" fmla="val 6766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块</a:t>
            </a:r>
          </a:p>
        </p:txBody>
      </p:sp>
      <p:sp>
        <p:nvSpPr>
          <p:cNvPr id="12" name="矩形 11"/>
          <p:cNvSpPr/>
          <p:nvPr/>
        </p:nvSpPr>
        <p:spPr>
          <a:xfrm>
            <a:off x="2150695" y="1836113"/>
            <a:ext cx="8481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将矩阵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分隔成块状</a:t>
            </a:r>
            <a:r>
              <a:rPr lang="en-US" altLang="zh-CN" sz="3200" dirty="0"/>
              <a:t>,  </a:t>
            </a:r>
            <a:r>
              <a:rPr lang="zh-CN" altLang="en-US" sz="3200" dirty="0"/>
              <a:t>称为矩阵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的一种分块</a:t>
            </a:r>
            <a:r>
              <a:rPr lang="en-US" altLang="zh-CN" sz="3200" dirty="0"/>
              <a:t>, </a:t>
            </a:r>
          </a:p>
        </p:txBody>
      </p:sp>
      <p:sp>
        <p:nvSpPr>
          <p:cNvPr id="17" name="矩形 16"/>
          <p:cNvSpPr/>
          <p:nvPr/>
        </p:nvSpPr>
        <p:spPr>
          <a:xfrm>
            <a:off x="2207568" y="2484185"/>
            <a:ext cx="6528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这种分隔后的矩阵称为</a:t>
            </a:r>
            <a:r>
              <a:rPr lang="zh-CN" altLang="en-US" sz="3200" b="1" dirty="0">
                <a:solidFill>
                  <a:srgbClr val="C00000"/>
                </a:solidFill>
              </a:rPr>
              <a:t>分块矩阵</a:t>
            </a:r>
            <a:r>
              <a:rPr lang="zh-CN" altLang="en-US" sz="3200" dirty="0"/>
              <a:t>。</a:t>
            </a:r>
          </a:p>
        </p:txBody>
      </p:sp>
      <p:sp>
        <p:nvSpPr>
          <p:cNvPr id="1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099" y="3411579"/>
            <a:ext cx="4968552" cy="151216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767107" y="3348281"/>
            <a:ext cx="2232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1    0    2    1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623091" y="3843626"/>
            <a:ext cx="2448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2    1    1    2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623091" y="4356393"/>
            <a:ext cx="2448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2    3    0    4   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287387" y="3339570"/>
            <a:ext cx="2232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0    0    2    1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287387" y="3843626"/>
            <a:ext cx="2232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0    0    1    1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287387" y="4338971"/>
            <a:ext cx="2232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1    2    3    4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153" y="4949880"/>
            <a:ext cx="2976965" cy="1224135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536160" y="4886582"/>
            <a:ext cx="2832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32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32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13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536160" y="5517232"/>
            <a:ext cx="2832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32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32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23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31768" y="5229200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=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 animBg="1"/>
      <p:bldP spid="16" grpId="0" animBg="1"/>
      <p:bldP spid="12" grpId="0"/>
      <p:bldP spid="17" grpId="0"/>
      <p:bldP spid="18" grpId="0" animBg="1"/>
      <p:bldP spid="19" grpId="0"/>
      <p:bldP spid="20" grpId="0"/>
      <p:bldP spid="21" grpId="0"/>
      <p:bldP spid="23" grpId="0"/>
      <p:bldP spid="24" grpId="0"/>
      <p:bldP spid="25" grpId="0"/>
      <p:bldP spid="30" grpId="0" animBg="1"/>
      <p:bldP spid="31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298" y="937662"/>
            <a:ext cx="2172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/>
              <a:t>一般地，作</a:t>
            </a:r>
          </a:p>
        </p:txBody>
      </p:sp>
      <p:sp>
        <p:nvSpPr>
          <p:cNvPr id="6" name="矩形 5"/>
          <p:cNvSpPr/>
          <p:nvPr/>
        </p:nvSpPr>
        <p:spPr>
          <a:xfrm>
            <a:off x="6960096" y="908720"/>
            <a:ext cx="2736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的一个分块</a:t>
            </a:r>
          </a:p>
        </p:txBody>
      </p:sp>
      <p:sp>
        <p:nvSpPr>
          <p:cNvPr id="8" name="矩形 7"/>
          <p:cNvSpPr/>
          <p:nvPr/>
        </p:nvSpPr>
        <p:spPr>
          <a:xfrm>
            <a:off x="1016405" y="4542482"/>
            <a:ext cx="8976997" cy="1664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spc="-100" dirty="0"/>
              <a:t>设其中的块</a:t>
            </a:r>
            <a:r>
              <a:rPr lang="en-US" altLang="zh-CN" sz="3200" spc="-100" dirty="0"/>
              <a:t> </a:t>
            </a:r>
            <a:r>
              <a:rPr lang="en-US" altLang="zh-CN" sz="3200" i="1" spc="-1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spc="-100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是</a:t>
            </a:r>
            <a:r>
              <a:rPr lang="en-US" altLang="zh-CN" sz="3200" spc="-100" dirty="0"/>
              <a:t> </a:t>
            </a:r>
            <a:r>
              <a:rPr lang="en-US" altLang="zh-CN" sz="3200" i="1" spc="-1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i="1" spc="-1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spc="-100" dirty="0" err="1">
                <a:sym typeface="Symbol"/>
              </a:rPr>
              <a:t></a:t>
            </a:r>
            <a:r>
              <a:rPr lang="en-US" altLang="zh-CN" sz="3200" i="1" spc="-1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spc="-1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矩阵</a:t>
            </a:r>
            <a:r>
              <a:rPr lang="en-US" altLang="zh-CN" sz="3200" spc="-100" dirty="0"/>
              <a:t>,  </a:t>
            </a:r>
            <a:r>
              <a:rPr lang="zh-CN" altLang="en-US" sz="3200" spc="-100" dirty="0"/>
              <a:t>则一定满足：</a:t>
            </a:r>
            <a:endParaRPr lang="en-US" altLang="zh-CN" sz="3200" spc="-100" dirty="0"/>
          </a:p>
          <a:p>
            <a:pPr>
              <a:lnSpc>
                <a:spcPct val="200000"/>
              </a:lnSpc>
            </a:pPr>
            <a:r>
              <a:rPr lang="en-US" altLang="zh-CN" sz="3200" spc="-100" dirty="0"/>
              <a:t>                 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spc="-100" dirty="0"/>
              <a:t>+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spc="-100" baseline="-25000" dirty="0"/>
              <a:t>2</a:t>
            </a:r>
            <a:r>
              <a:rPr lang="en-US" altLang="zh-CN" sz="3200" spc="-100" dirty="0"/>
              <a:t>+</a:t>
            </a:r>
            <a:r>
              <a:rPr lang="en-US" altLang="zh-CN" sz="3200" spc="-100" dirty="0">
                <a:sym typeface="Symbol"/>
              </a:rPr>
              <a:t>   </a:t>
            </a:r>
            <a:r>
              <a:rPr lang="en-US" altLang="zh-CN" sz="3200" spc="-100" dirty="0"/>
              <a:t>+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i="1" spc="-100" baseline="-250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CN" sz="3200" spc="-100" dirty="0"/>
              <a:t>=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spc="-100" dirty="0"/>
              <a:t>,  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baseline="-25000" dirty="0"/>
              <a:t>1</a:t>
            </a:r>
            <a:r>
              <a:rPr lang="en-US" altLang="zh-CN" sz="3200" spc="-100" dirty="0"/>
              <a:t>+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baseline="-25000" dirty="0"/>
              <a:t>2</a:t>
            </a:r>
            <a:r>
              <a:rPr lang="en-US" altLang="zh-CN" sz="3200" spc="-100" dirty="0"/>
              <a:t>+</a:t>
            </a:r>
            <a:r>
              <a:rPr lang="en-US" altLang="zh-CN" sz="3200" spc="-100" dirty="0">
                <a:sym typeface="Symbol"/>
              </a:rPr>
              <a:t>    </a:t>
            </a:r>
            <a:r>
              <a:rPr lang="en-US" altLang="zh-CN" sz="3200" spc="-100" dirty="0"/>
              <a:t>+</a:t>
            </a:r>
            <a:r>
              <a:rPr lang="en-US" altLang="zh-CN" sz="3200" i="1" spc="-1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spc="-1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spc="-1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/>
              <a:t>=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dirty="0"/>
              <a:t>. </a:t>
            </a:r>
            <a:endParaRPr lang="zh-CN" altLang="en-US" sz="3200" spc="-100" dirty="0"/>
          </a:p>
        </p:txBody>
      </p:sp>
      <p:sp>
        <p:nvSpPr>
          <p:cNvPr id="7" name="Rectangle 116">
            <a:extLst>
              <a:ext uri="{FF2B5EF4-FFF2-40B4-BE49-F238E27FC236}">
                <a16:creationId xmlns:a16="http://schemas.microsoft.com/office/drawing/2014/main" id="{8B682D3F-1CD0-456D-A25E-3E3C6172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016" y="975480"/>
            <a:ext cx="808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9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473" y="483746"/>
            <a:ext cx="2688623" cy="1601788"/>
          </a:xfrm>
          <a:prstGeom prst="bracketPair">
            <a:avLst>
              <a:gd name="adj" fmla="val 725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350190" y="316974"/>
            <a:ext cx="25378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…  …  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1" name="Rectangle 116">
            <a:extLst>
              <a:ext uri="{FF2B5EF4-FFF2-40B4-BE49-F238E27FC236}">
                <a16:creationId xmlns:a16="http://schemas.microsoft.com/office/drawing/2014/main" id="{8B682D3F-1CD0-456D-A25E-3E3C6172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335" y="2991704"/>
            <a:ext cx="808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12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92" y="2499970"/>
            <a:ext cx="2562225" cy="1601788"/>
          </a:xfrm>
          <a:prstGeom prst="bracketPair">
            <a:avLst>
              <a:gd name="adj" fmla="val 725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248120" y="2333198"/>
            <a:ext cx="25202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kern="0" baseline="-25000" noProof="0" dirty="0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endParaRPr kumimoji="0" lang="en-US" altLang="zh-CN" sz="28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lang="en-US" altLang="zh-CN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endParaRPr kumimoji="0" lang="en-US" altLang="zh-CN" sz="28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…  …  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b="1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lang="en-US" altLang="zh-CN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b="1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sk</a:t>
            </a:r>
            <a:endParaRPr kumimoji="0" lang="en-US" altLang="zh-CN" sz="28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7" grpId="0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9416" y="260648"/>
            <a:ext cx="2884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</a:rPr>
              <a:t>2.  </a:t>
            </a:r>
            <a:r>
              <a:rPr lang="zh-CN" altLang="en-US" sz="4000" b="1" dirty="0">
                <a:solidFill>
                  <a:srgbClr val="0070C0"/>
                </a:solidFill>
              </a:rPr>
              <a:t>常用分块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260" y="133116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427" y="2708921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(1)  </a:t>
            </a:r>
            <a:r>
              <a:rPr lang="zh-CN" altLang="en-US" sz="3200" dirty="0">
                <a:latin typeface="+mn-ea"/>
              </a:rPr>
              <a:t>按列分隔成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块</a:t>
            </a:r>
            <a:r>
              <a:rPr lang="en-US" altLang="zh-CN" sz="3200" dirty="0">
                <a:latin typeface="+mn-ea"/>
              </a:rPr>
              <a:t>:</a:t>
            </a:r>
            <a:endParaRPr lang="zh-CN" altLang="en-US" sz="3200" dirty="0">
              <a:latin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359958" y="764704"/>
            <a:ext cx="0" cy="2016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080038" y="764704"/>
            <a:ext cx="1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728109" y="764704"/>
            <a:ext cx="1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44072" y="35730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其中</a:t>
            </a:r>
          </a:p>
        </p:txBody>
      </p:sp>
      <p:sp>
        <p:nvSpPr>
          <p:cNvPr id="13" name="Rectangle 116">
            <a:extLst>
              <a:ext uri="{FF2B5EF4-FFF2-40B4-BE49-F238E27FC236}">
                <a16:creationId xmlns:a16="http://schemas.microsoft.com/office/drawing/2014/main" id="{8B682D3F-1CD0-456D-A25E-3E3C6172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079" y="1335520"/>
            <a:ext cx="9675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1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870" y="764704"/>
            <a:ext cx="3024336" cy="187220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495863" y="620688"/>
            <a:ext cx="310335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…  …  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0" lang="en-US" altLang="zh-CN" sz="32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6" name="Rectangle 116">
            <a:extLst>
              <a:ext uri="{FF2B5EF4-FFF2-40B4-BE49-F238E27FC236}">
                <a16:creationId xmlns:a16="http://schemas.microsoft.com/office/drawing/2014/main" id="{8B682D3F-1CD0-456D-A25E-3E3C6172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56" y="3501008"/>
            <a:ext cx="37444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CN" sz="32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, </a:t>
            </a:r>
            <a:r>
              <a:rPr lang="en-US" altLang="zh-CN" sz="32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, … , </a:t>
            </a:r>
            <a:r>
              <a:rPr lang="en-US" altLang="zh-CN" sz="32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b="1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</a:p>
        </p:txBody>
      </p:sp>
      <p:sp>
        <p:nvSpPr>
          <p:cNvPr id="27" name="矩形 26"/>
          <p:cNvSpPr/>
          <p:nvPr/>
        </p:nvSpPr>
        <p:spPr>
          <a:xfrm>
            <a:off x="7752184" y="3573015"/>
            <a:ext cx="904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b="1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b="1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32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=</a:t>
            </a:r>
            <a:endParaRPr lang="zh-CN" altLang="en-US" sz="3200" dirty="0"/>
          </a:p>
        </p:txBody>
      </p:sp>
      <p:sp>
        <p:nvSpPr>
          <p:cNvPr id="2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760297" y="2780927"/>
            <a:ext cx="86409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mi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双括号 28"/>
          <p:cNvSpPr/>
          <p:nvPr/>
        </p:nvSpPr>
        <p:spPr>
          <a:xfrm>
            <a:off x="8760296" y="2852935"/>
            <a:ext cx="792088" cy="2016224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4583832" y="1196752"/>
            <a:ext cx="3096344" cy="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583832" y="1700808"/>
            <a:ext cx="3096344" cy="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583832" y="2204864"/>
            <a:ext cx="3096344" cy="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11424" y="436510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(2)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按行分隔成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块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23992" y="5229200"/>
            <a:ext cx="504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, </a:t>
            </a:r>
            <a:r>
              <a:rPr lang="zh-CN" altLang="en-US" sz="3200" dirty="0"/>
              <a:t>其中  </a:t>
            </a:r>
            <a:r>
              <a:rPr lang="en-US" altLang="zh-CN" sz="32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32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/>
              <a:t>= (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…  </a:t>
            </a:r>
            <a:r>
              <a:rPr lang="en-US" altLang="zh-CN" sz="32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sz="3200" dirty="0"/>
              <a:t> ). </a:t>
            </a:r>
            <a:endParaRPr lang="zh-CN" altLang="en-US" sz="3200" dirty="0"/>
          </a:p>
        </p:txBody>
      </p:sp>
      <p:sp>
        <p:nvSpPr>
          <p:cNvPr id="53" name="Rectangle 116">
            <a:extLst>
              <a:ext uri="{FF2B5EF4-FFF2-40B4-BE49-F238E27FC236}">
                <a16:creationId xmlns:a16="http://schemas.microsoft.com/office/drawing/2014/main" id="{8B682D3F-1CD0-456D-A25E-3E3C6172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912" y="5237911"/>
            <a:ext cx="7920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</a:p>
        </p:txBody>
      </p:sp>
      <p:sp>
        <p:nvSpPr>
          <p:cNvPr id="54" name="双括号 53"/>
          <p:cNvSpPr/>
          <p:nvPr/>
        </p:nvSpPr>
        <p:spPr>
          <a:xfrm>
            <a:off x="4948008" y="4661847"/>
            <a:ext cx="792088" cy="1800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948008" y="4445823"/>
            <a:ext cx="86409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i="1" kern="0" noProof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i="1" kern="0" noProof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/>
      <p:bldP spid="13" grpId="0"/>
      <p:bldP spid="14" grpId="0" animBg="1"/>
      <p:bldP spid="22" grpId="0"/>
      <p:bldP spid="26" grpId="0"/>
      <p:bldP spid="27" grpId="0"/>
      <p:bldP spid="28" grpId="0"/>
      <p:bldP spid="29" grpId="0" animBg="1"/>
      <p:bldP spid="51" grpId="0"/>
      <p:bldP spid="52" grpId="0"/>
      <p:bldP spid="53" grpId="0"/>
      <p:bldP spid="54" grpId="0" animBg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5</a:t>
            </a:fld>
            <a:endParaRPr lang="zh-CN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1991544" y="2348880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855640" y="1484784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9856" y="2276872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 </a:t>
            </a:r>
            <a:endParaRPr lang="zh-CN" altLang="en-US" b="1" dirty="0"/>
          </a:p>
        </p:txBody>
      </p:sp>
      <p:sp>
        <p:nvSpPr>
          <p:cNvPr id="10" name="AutoShape 120">
            <a:extLst>
              <a:ext uri="{FF2B5EF4-FFF2-40B4-BE49-F238E27FC236}">
                <a16:creationId xmlns:a16="http://schemas.microsoft.com/office/drawing/2014/main" id="{5DCC1CEA-9F79-49DC-93B4-7B490F31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1988840"/>
            <a:ext cx="1543930" cy="1152128"/>
          </a:xfrm>
          <a:prstGeom prst="bracketPair">
            <a:avLst>
              <a:gd name="adj" fmla="val 12843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5920" y="198884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A</a:t>
            </a:r>
            <a:r>
              <a:rPr lang="en-US" altLang="zh-CN" sz="3200" b="1" baseline="-25000" dirty="0"/>
              <a:t>1</a:t>
            </a:r>
            <a:endParaRPr lang="zh-CN" altLang="en-US" sz="3200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254574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A</a:t>
            </a:r>
            <a:r>
              <a:rPr lang="en-US" altLang="zh-CN" sz="3200" b="1" baseline="-25000" dirty="0"/>
              <a:t>2</a:t>
            </a:r>
            <a:endParaRPr lang="zh-CN" altLang="en-US" sz="3200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198884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O</a:t>
            </a:r>
            <a:endParaRPr lang="zh-CN" altLang="en-US" sz="32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75920" y="256490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O</a:t>
            </a:r>
            <a:endParaRPr lang="zh-CN" altLang="en-US" sz="32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04112" y="2185700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其中</a:t>
            </a:r>
            <a:r>
              <a:rPr lang="en-US" altLang="zh-CN" sz="3200" b="1" i="1" dirty="0"/>
              <a:t>A</a:t>
            </a:r>
            <a:r>
              <a:rPr lang="en-US" altLang="zh-CN" sz="3200" b="1" baseline="-25000" dirty="0"/>
              <a:t>1 </a:t>
            </a:r>
            <a:r>
              <a:rPr lang="zh-CN" altLang="en-US" sz="3200" dirty="0"/>
              <a:t>和</a:t>
            </a:r>
            <a:r>
              <a:rPr lang="en-US" altLang="zh-CN" sz="3200" dirty="0"/>
              <a:t> </a:t>
            </a:r>
            <a:r>
              <a:rPr lang="en-US" altLang="zh-CN" sz="3200" b="1" i="1" dirty="0"/>
              <a:t>A</a:t>
            </a:r>
            <a:r>
              <a:rPr lang="en-US" altLang="zh-CN" sz="3200" b="1" baseline="-25000" dirty="0"/>
              <a:t>2  </a:t>
            </a:r>
            <a:r>
              <a:rPr lang="zh-CN" altLang="en-US" sz="3200" dirty="0"/>
              <a:t>都是方阵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991544" y="3356992"/>
            <a:ext cx="2448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863752" y="1484784"/>
            <a:ext cx="0" cy="2376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55840" y="4129916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 </a:t>
            </a:r>
            <a:endParaRPr lang="zh-CN" altLang="en-US" sz="3200" b="1" dirty="0"/>
          </a:p>
        </p:txBody>
      </p:sp>
      <p:sp>
        <p:nvSpPr>
          <p:cNvPr id="21" name="AutoShape 120">
            <a:extLst>
              <a:ext uri="{FF2B5EF4-FFF2-40B4-BE49-F238E27FC236}">
                <a16:creationId xmlns:a16="http://schemas.microsoft.com/office/drawing/2014/main" id="{5DCC1CEA-9F79-49DC-93B4-7B490F31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88" y="3645024"/>
            <a:ext cx="2016224" cy="1728192"/>
          </a:xfrm>
          <a:prstGeom prst="bracketPair">
            <a:avLst>
              <a:gd name="adj" fmla="val 12843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31904" y="364502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B</a:t>
            </a:r>
            <a:r>
              <a:rPr lang="en-US" altLang="zh-CN" sz="3200" b="1" baseline="-25000" dirty="0"/>
              <a:t>1</a:t>
            </a:r>
            <a:endParaRPr lang="zh-CN" alt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892280" y="420192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B</a:t>
            </a:r>
            <a:r>
              <a:rPr lang="en-US" altLang="zh-CN" sz="3200" b="1" baseline="-25000" dirty="0"/>
              <a:t>2</a:t>
            </a:r>
            <a:endParaRPr lang="zh-CN" alt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892280" y="364502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O</a:t>
            </a:r>
            <a:endParaRPr lang="zh-CN" altLang="en-US" sz="3200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231904" y="422108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O</a:t>
            </a:r>
            <a:endParaRPr lang="zh-CN" altLang="en-US" sz="32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15744" y="364502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O</a:t>
            </a:r>
            <a:endParaRPr lang="zh-CN" altLang="en-US" sz="32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231904" y="477798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O</a:t>
            </a:r>
            <a:endParaRPr lang="zh-CN" altLang="en-US" sz="32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79976" y="479715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O</a:t>
            </a:r>
            <a:endParaRPr lang="zh-CN" altLang="en-US" sz="32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28048" y="422108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O</a:t>
            </a:r>
            <a:endParaRPr lang="zh-CN" altLang="en-US" sz="32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28048" y="477798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B</a:t>
            </a:r>
            <a:r>
              <a:rPr lang="en-US" altLang="zh-CN" sz="3200" b="1" baseline="-25000" dirty="0"/>
              <a:t>3</a:t>
            </a:r>
            <a:endParaRPr lang="zh-CN" altLang="en-US" sz="3200" b="1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767408" y="54868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(3)  </a:t>
            </a:r>
            <a:r>
              <a:rPr lang="zh-CN" altLang="en-US" sz="3200" dirty="0"/>
              <a:t>分块对角矩阵</a:t>
            </a:r>
          </a:p>
        </p:txBody>
      </p:sp>
      <p:sp>
        <p:nvSpPr>
          <p:cNvPr id="3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703511" y="1340768"/>
            <a:ext cx="28083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1   0   0   0   0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0   1   0   0   0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0   0   1   0   0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0   0   2   1   0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0   0   0   0   1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2" y="1412776"/>
            <a:ext cx="2808312" cy="237626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/>
      <p:bldP spid="13" grpId="0"/>
      <p:bldP spid="14" grpId="0"/>
      <p:bldP spid="15" grpId="0"/>
      <p:bldP spid="20" grpId="0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0"/>
          <p:cNvSpPr>
            <a:spLocks noGrp="1"/>
          </p:cNvSpPr>
          <p:nvPr>
            <p:ph type="title"/>
          </p:nvPr>
        </p:nvSpPr>
        <p:spPr>
          <a:xfrm>
            <a:off x="767408" y="332656"/>
            <a:ext cx="4680520" cy="846158"/>
          </a:xfrm>
        </p:spPr>
        <p:txBody>
          <a:bodyPr>
            <a:normAutofit/>
          </a:bodyPr>
          <a:lstStyle/>
          <a:p>
            <a:pPr algn="l"/>
            <a:r>
              <a:rPr lang="en-US" sz="4000" b="1" kern="1200" dirty="0">
                <a:solidFill>
                  <a:srgbClr val="002060"/>
                </a:solidFill>
                <a:latin typeface="Calibri"/>
                <a:ea typeface="宋体"/>
                <a:cs typeface="+mj-cs"/>
              </a:rPr>
              <a:t> 2.  </a:t>
            </a:r>
            <a:r>
              <a:rPr lang="zh-CN" altLang="en-US" sz="4000" b="1" kern="1200" dirty="0">
                <a:solidFill>
                  <a:srgbClr val="002060"/>
                </a:solidFill>
                <a:latin typeface="+mj-ea"/>
                <a:cs typeface="+mj-cs"/>
              </a:rPr>
              <a:t>分块矩阵的运算</a:t>
            </a:r>
            <a:endParaRPr lang="zh-CN" altLang="en-US" sz="4000" b="1" dirty="0">
              <a:solidFill>
                <a:srgbClr val="002060"/>
              </a:solidFill>
              <a:latin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2352" y="1268761"/>
            <a:ext cx="8552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跟矩阵一样有加法、数乘、乘法和逆运算</a:t>
            </a:r>
            <a:r>
              <a:rPr lang="en-US" altLang="zh-CN" sz="3200" dirty="0"/>
              <a:t>,</a:t>
            </a:r>
          </a:p>
        </p:txBody>
      </p:sp>
      <p:sp>
        <p:nvSpPr>
          <p:cNvPr id="6" name="矩形 5"/>
          <p:cNvSpPr/>
          <p:nvPr/>
        </p:nvSpPr>
        <p:spPr>
          <a:xfrm>
            <a:off x="1072352" y="1988841"/>
            <a:ext cx="639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且有一样的规则，需要注意的是：</a:t>
            </a:r>
            <a:endParaRPr lang="en-US" altLang="zh-CN" sz="3200" dirty="0"/>
          </a:p>
        </p:txBody>
      </p:sp>
      <p:sp>
        <p:nvSpPr>
          <p:cNvPr id="7" name="矩形 6"/>
          <p:cNvSpPr/>
          <p:nvPr/>
        </p:nvSpPr>
        <p:spPr>
          <a:xfrm>
            <a:off x="1360384" y="3717032"/>
            <a:ext cx="9704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 startAt="2"/>
            </a:pPr>
            <a:r>
              <a:rPr lang="zh-CN" altLang="en-US" sz="3200" dirty="0"/>
              <a:t>由于分块矩阵的元素是矩阵，因此在作乘法运算时，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1360384" y="2852937"/>
            <a:ext cx="29354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/>
              <a:t>尺寸要匹配</a:t>
            </a:r>
            <a:r>
              <a:rPr lang="en-US" altLang="zh-CN" sz="3200" dirty="0"/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1864440" y="4509120"/>
            <a:ext cx="6103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注意乘法顺序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25625" y="81945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设</a:t>
            </a:r>
          </a:p>
        </p:txBody>
      </p:sp>
      <p:sp>
        <p:nvSpPr>
          <p:cNvPr id="9" name="矩形 8"/>
          <p:cNvSpPr/>
          <p:nvPr/>
        </p:nvSpPr>
        <p:spPr>
          <a:xfrm>
            <a:off x="953174" y="2232401"/>
            <a:ext cx="591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Times" pitchFamily="2" charset="0"/>
              </a:rPr>
              <a:t>只有当</a:t>
            </a:r>
            <a:r>
              <a:rPr lang="en-US" altLang="zh-CN" dirty="0">
                <a:solidFill>
                  <a:srgbClr val="0070C0"/>
                </a:solidFill>
                <a:latin typeface="Times" pitchFamily="2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" pitchFamily="2" charset="0"/>
                <a:cs typeface="Times New Roman" pitchFamily="18" charset="0"/>
              </a:rPr>
              <a:t>s</a:t>
            </a:r>
            <a:r>
              <a:rPr lang="en-US" altLang="zh-CN" dirty="0">
                <a:solidFill>
                  <a:srgbClr val="0070C0"/>
                </a:solidFill>
                <a:latin typeface="Times" pitchFamily="2" charset="0"/>
              </a:rPr>
              <a:t>=</a:t>
            </a:r>
            <a:r>
              <a:rPr lang="en-US" altLang="zh-CN" i="1" dirty="0">
                <a:solidFill>
                  <a:srgbClr val="0070C0"/>
                </a:solidFill>
                <a:latin typeface="Times" pitchFamily="2" charset="0"/>
                <a:cs typeface="Times New Roman" pitchFamily="18" charset="0"/>
              </a:rPr>
              <a:t>t</a:t>
            </a:r>
            <a:r>
              <a:rPr lang="en-US" altLang="zh-CN" dirty="0">
                <a:solidFill>
                  <a:srgbClr val="0070C0"/>
                </a:solidFill>
                <a:latin typeface="Times" pitchFamily="2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Times" pitchFamily="2" charset="0"/>
                <a:cs typeface="Times New Roman" pitchFamily="18" charset="0"/>
              </a:rPr>
              <a:t>k</a:t>
            </a:r>
            <a:r>
              <a:rPr lang="en-US" altLang="zh-CN" dirty="0">
                <a:solidFill>
                  <a:srgbClr val="0070C0"/>
                </a:solidFill>
                <a:latin typeface="Times" pitchFamily="2" charset="0"/>
              </a:rPr>
              <a:t>=</a:t>
            </a:r>
            <a:r>
              <a:rPr lang="en-US" altLang="zh-CN" i="1" dirty="0">
                <a:solidFill>
                  <a:srgbClr val="0070C0"/>
                </a:solidFill>
                <a:latin typeface="Times" pitchFamily="2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srgbClr val="0070C0"/>
                </a:solidFill>
                <a:latin typeface="Times" pitchFamily="2" charset="0"/>
              </a:rPr>
              <a:t>,  </a:t>
            </a:r>
            <a:r>
              <a:rPr lang="zh-CN" altLang="en-US" dirty="0">
                <a:solidFill>
                  <a:srgbClr val="0070C0"/>
                </a:solidFill>
                <a:latin typeface="Times" pitchFamily="2" charset="0"/>
              </a:rPr>
              <a:t>且 </a:t>
            </a:r>
            <a:r>
              <a:rPr lang="en-US" altLang="zh-CN" i="1" dirty="0" err="1">
                <a:solidFill>
                  <a:srgbClr val="0070C0"/>
                </a:solidFill>
                <a:latin typeface="Times" pitchFamily="2" charset="0"/>
                <a:cs typeface="Times New Roman" pitchFamily="18" charset="0"/>
              </a:rPr>
              <a:t>A</a:t>
            </a:r>
            <a:r>
              <a:rPr lang="en-US" altLang="zh-CN" i="1" baseline="-25000" dirty="0" err="1">
                <a:solidFill>
                  <a:srgbClr val="0070C0"/>
                </a:solidFill>
                <a:latin typeface="Times" pitchFamily="2" charset="0"/>
                <a:cs typeface="Times New Roman" pitchFamily="18" charset="0"/>
              </a:rPr>
              <a:t>ij</a:t>
            </a:r>
            <a:r>
              <a:rPr lang="en-US" altLang="zh-CN" dirty="0">
                <a:solidFill>
                  <a:srgbClr val="0070C0"/>
                </a:solidFill>
                <a:latin typeface="Times" pitchFamily="2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Times" pitchFamily="2" charset="0"/>
              </a:rPr>
              <a:t>与</a:t>
            </a:r>
            <a:r>
              <a:rPr lang="en-US" altLang="zh-CN" dirty="0">
                <a:solidFill>
                  <a:srgbClr val="0070C0"/>
                </a:solidFill>
                <a:latin typeface="Times" pitchFamily="2" charset="0"/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  <a:latin typeface="Times" pitchFamily="2" charset="0"/>
                <a:cs typeface="Times New Roman" pitchFamily="18" charset="0"/>
              </a:rPr>
              <a:t>B</a:t>
            </a:r>
            <a:r>
              <a:rPr lang="en-US" altLang="zh-CN" i="1" baseline="-25000" dirty="0" err="1">
                <a:solidFill>
                  <a:srgbClr val="0070C0"/>
                </a:solidFill>
                <a:latin typeface="Times" pitchFamily="2" charset="0"/>
                <a:cs typeface="Times New Roman" pitchFamily="18" charset="0"/>
              </a:rPr>
              <a:t>ij</a:t>
            </a:r>
            <a:r>
              <a:rPr lang="en-US" altLang="zh-CN" dirty="0">
                <a:solidFill>
                  <a:srgbClr val="0070C0"/>
                </a:solidFill>
                <a:latin typeface="Times" pitchFamily="2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Times" pitchFamily="2" charset="0"/>
              </a:rPr>
              <a:t>同型才有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5D7B12-2584-AB42-B27C-B497D98506E9}"/>
              </a:ext>
            </a:extLst>
          </p:cNvPr>
          <p:cNvSpPr/>
          <p:nvPr/>
        </p:nvSpPr>
        <p:spPr>
          <a:xfrm>
            <a:off x="1529683" y="819451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200" i="1" dirty="0">
                <a:cs typeface="Times New Roman" pitchFamily="18" charset="0"/>
              </a:rPr>
              <a:t> </a:t>
            </a:r>
            <a:r>
              <a:rPr lang="en-US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endParaRPr lang="zh-CN" altLang="en-US" sz="3200" dirty="0"/>
          </a:p>
        </p:txBody>
      </p:sp>
      <p:sp>
        <p:nvSpPr>
          <p:cNvPr id="12" name="AutoShape 117">
            <a:extLst>
              <a:ext uri="{FF2B5EF4-FFF2-40B4-BE49-F238E27FC236}">
                <a16:creationId xmlns:a16="http://schemas.microsoft.com/office/drawing/2014/main" id="{CA518044-77FD-F641-8C07-C974EDCA4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425" y="197572"/>
            <a:ext cx="3072503" cy="183632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33">
            <a:extLst>
              <a:ext uri="{FF2B5EF4-FFF2-40B4-BE49-F238E27FC236}">
                <a16:creationId xmlns:a16="http://schemas.microsoft.com/office/drawing/2014/main" id="{25E87D1D-441B-FC46-87CC-BBAB763DBCE9}"/>
              </a:ext>
            </a:extLst>
          </p:cNvPr>
          <p:cNvSpPr txBox="1"/>
          <p:nvPr/>
        </p:nvSpPr>
        <p:spPr>
          <a:xfrm>
            <a:off x="2207568" y="97524"/>
            <a:ext cx="3456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3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0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lvl="0" algn="ctr">
              <a:defRPr/>
            </a:pP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0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lvl="0" algn="ctr">
              <a:defRPr/>
            </a:pP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0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0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0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sk</a:t>
            </a:r>
            <a:endParaRPr kumimoji="0" lang="en-US" altLang="zh-CN" sz="30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671822-268B-7A43-9F8D-D60C48359693}"/>
              </a:ext>
            </a:extLst>
          </p:cNvPr>
          <p:cNvSpPr/>
          <p:nvPr/>
        </p:nvSpPr>
        <p:spPr>
          <a:xfrm>
            <a:off x="5861347" y="816833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en-US" altLang="zh-CN" sz="3200" i="1" dirty="0">
                <a:cs typeface="Times New Roman" pitchFamily="18" charset="0"/>
              </a:rPr>
              <a:t> </a:t>
            </a:r>
            <a:r>
              <a:rPr lang="en-US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endParaRPr lang="zh-CN" altLang="en-US" sz="3200" dirty="0"/>
          </a:p>
        </p:txBody>
      </p:sp>
      <p:sp>
        <p:nvSpPr>
          <p:cNvPr id="15" name="AutoShape 117">
            <a:extLst>
              <a:ext uri="{FF2B5EF4-FFF2-40B4-BE49-F238E27FC236}">
                <a16:creationId xmlns:a16="http://schemas.microsoft.com/office/drawing/2014/main" id="{6386A98B-91AA-1C43-B7C1-C56A59258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089" y="194954"/>
            <a:ext cx="3072503" cy="183632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33">
            <a:extLst>
              <a:ext uri="{FF2B5EF4-FFF2-40B4-BE49-F238E27FC236}">
                <a16:creationId xmlns:a16="http://schemas.microsoft.com/office/drawing/2014/main" id="{E99105FB-9F30-3147-AA2D-B2BF8499E54F}"/>
              </a:ext>
            </a:extLst>
          </p:cNvPr>
          <p:cNvSpPr txBox="1"/>
          <p:nvPr/>
        </p:nvSpPr>
        <p:spPr>
          <a:xfrm>
            <a:off x="6539232" y="94906"/>
            <a:ext cx="3456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3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0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</a:p>
          <a:p>
            <a:pPr lvl="0" algn="ctr">
              <a:defRPr/>
            </a:pP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0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lvl="0" algn="ctr">
              <a:defRPr/>
            </a:pPr>
            <a:r>
              <a:rPr lang="en-US" altLang="zh-CN" sz="30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0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0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0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tl</a:t>
            </a:r>
            <a:endParaRPr kumimoji="0" lang="en-US" altLang="zh-CN" sz="30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14D1416-9BE0-FA42-83F7-B5200D10DC55}"/>
              </a:ext>
            </a:extLst>
          </p:cNvPr>
          <p:cNvSpPr/>
          <p:nvPr/>
        </p:nvSpPr>
        <p:spPr>
          <a:xfrm>
            <a:off x="2658570" y="3430315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A+B</a:t>
            </a:r>
            <a:r>
              <a:rPr lang="en-US" altLang="zh-CN" sz="3200" i="1" dirty="0">
                <a:cs typeface="Times New Roman" pitchFamily="18" charset="0"/>
              </a:rPr>
              <a:t> </a:t>
            </a:r>
            <a:r>
              <a:rPr lang="en-US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endParaRPr lang="zh-CN" altLang="en-US" sz="3200" dirty="0"/>
          </a:p>
        </p:txBody>
      </p:sp>
      <p:sp>
        <p:nvSpPr>
          <p:cNvPr id="18" name="AutoShape 117">
            <a:extLst>
              <a:ext uri="{FF2B5EF4-FFF2-40B4-BE49-F238E27FC236}">
                <a16:creationId xmlns:a16="http://schemas.microsoft.com/office/drawing/2014/main" id="{53A0F7F9-1C87-B048-914E-2AA55F6C5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768" y="2853255"/>
            <a:ext cx="5400600" cy="1891849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33">
            <a:extLst>
              <a:ext uri="{FF2B5EF4-FFF2-40B4-BE49-F238E27FC236}">
                <a16:creationId xmlns:a16="http://schemas.microsoft.com/office/drawing/2014/main" id="{3AF743C8-D30D-6D4C-861F-A4A2C3E00FB7}"/>
              </a:ext>
            </a:extLst>
          </p:cNvPr>
          <p:cNvSpPr txBox="1"/>
          <p:nvPr/>
        </p:nvSpPr>
        <p:spPr>
          <a:xfrm>
            <a:off x="3375471" y="2806112"/>
            <a:ext cx="6517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3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+B</a:t>
            </a:r>
            <a:r>
              <a:rPr lang="en-US" altLang="zh-CN" sz="30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+B</a:t>
            </a:r>
            <a:r>
              <a:rPr lang="en-US" altLang="zh-CN" sz="30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0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+B</a:t>
            </a:r>
            <a:r>
              <a:rPr lang="en-US" altLang="zh-CN" sz="30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0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3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kumimoji="0" lang="en-US" altLang="zh-CN" sz="30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>
              <a:defRPr/>
            </a:pP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+B</a:t>
            </a:r>
            <a:r>
              <a:rPr lang="en-US" altLang="zh-CN" sz="30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+B</a:t>
            </a:r>
            <a:r>
              <a:rPr lang="en-US" altLang="zh-CN" sz="30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0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+B</a:t>
            </a:r>
            <a:r>
              <a:rPr lang="en-US" altLang="zh-CN" sz="30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0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3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kumimoji="0" lang="en-US" altLang="zh-CN" sz="30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…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…     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…</a:t>
            </a:r>
          </a:p>
          <a:p>
            <a:pPr lvl="0" algn="ctr">
              <a:defRPr/>
            </a:pP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0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+B</a:t>
            </a:r>
            <a:r>
              <a:rPr lang="en-US" altLang="zh-CN" sz="30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30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0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+B</a:t>
            </a:r>
            <a:r>
              <a:rPr lang="en-US" altLang="zh-CN" sz="30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30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0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0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sk</a:t>
            </a:r>
            <a:r>
              <a:rPr lang="en-US" altLang="zh-CN" sz="30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+B</a:t>
            </a:r>
            <a:r>
              <a:rPr lang="en-US" altLang="zh-CN" sz="30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sk</a:t>
            </a:r>
            <a:r>
              <a:rPr lang="en-US" altLang="zh-CN" sz="3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kumimoji="0" lang="en-US" altLang="zh-CN" sz="30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A7283C-A51B-B943-9C78-ACAD8A5461F4}"/>
              </a:ext>
            </a:extLst>
          </p:cNvPr>
          <p:cNvSpPr/>
          <p:nvPr/>
        </p:nvSpPr>
        <p:spPr>
          <a:xfrm>
            <a:off x="3071664" y="5622570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spc="-100" dirty="0" err="1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altLang="zh-CN" sz="3200" b="1" i="1" spc="-100" dirty="0" err="1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200" i="1" dirty="0">
                <a:cs typeface="Times New Roman" pitchFamily="18" charset="0"/>
              </a:rPr>
              <a:t> </a:t>
            </a:r>
            <a:r>
              <a:rPr lang="en-US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endParaRPr lang="zh-CN" altLang="en-US" sz="3200" dirty="0"/>
          </a:p>
        </p:txBody>
      </p:sp>
      <p:sp>
        <p:nvSpPr>
          <p:cNvPr id="21" name="AutoShape 117">
            <a:extLst>
              <a:ext uri="{FF2B5EF4-FFF2-40B4-BE49-F238E27FC236}">
                <a16:creationId xmlns:a16="http://schemas.microsoft.com/office/drawing/2014/main" id="{AD692586-BFDC-7B42-8F41-D7B83B327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610" y="4941168"/>
            <a:ext cx="3557930" cy="1871631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33">
            <a:extLst>
              <a:ext uri="{FF2B5EF4-FFF2-40B4-BE49-F238E27FC236}">
                <a16:creationId xmlns:a16="http://schemas.microsoft.com/office/drawing/2014/main" id="{4CB8F16B-88C6-2043-9A04-3A69A6F47BC7}"/>
              </a:ext>
            </a:extLst>
          </p:cNvPr>
          <p:cNvSpPr txBox="1"/>
          <p:nvPr/>
        </p:nvSpPr>
        <p:spPr>
          <a:xfrm>
            <a:off x="4114675" y="4882080"/>
            <a:ext cx="3456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3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rA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0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lvl="0" algn="ctr">
              <a:defRPr/>
            </a:pPr>
            <a:r>
              <a:rPr lang="en-US" altLang="zh-CN" sz="30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rA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rA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rA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0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lvl="0" algn="ctr">
              <a:defRPr/>
            </a:pPr>
            <a:r>
              <a:rPr lang="en-US" altLang="zh-CN" sz="30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rA</a:t>
            </a:r>
            <a:r>
              <a:rPr lang="en-US" altLang="zh-CN" sz="30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rA</a:t>
            </a:r>
            <a:r>
              <a:rPr lang="en-US" altLang="zh-CN" sz="30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rA</a:t>
            </a:r>
            <a:r>
              <a:rPr lang="en-US" altLang="zh-CN" sz="30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sk</a:t>
            </a:r>
            <a:endParaRPr kumimoji="0" lang="en-US" altLang="zh-CN" sz="30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FE7409-9FDA-604F-A4F4-34F7FA92785D}"/>
              </a:ext>
            </a:extLst>
          </p:cNvPr>
          <p:cNvSpPr txBox="1"/>
          <p:nvPr/>
        </p:nvSpPr>
        <p:spPr>
          <a:xfrm>
            <a:off x="6429375" y="5715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7421" y="2419685"/>
            <a:ext cx="101771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若 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dirty="0"/>
              <a:t>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dirty="0"/>
              <a:t> </a:t>
            </a:r>
            <a:r>
              <a:rPr lang="zh-CN" altLang="en-US" sz="3200" dirty="0"/>
              <a:t>并且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3200" dirty="0"/>
              <a:t> </a:t>
            </a:r>
            <a:r>
              <a:rPr lang="zh-CN" altLang="en-US" sz="3200" dirty="0"/>
              <a:t>的列数等于</a:t>
            </a:r>
            <a:r>
              <a:rPr lang="en-US" altLang="zh-CN" sz="3200" dirty="0"/>
              <a:t>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jp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的行数，则</a:t>
            </a:r>
            <a:endParaRPr lang="zh-CN" altLang="en-US" sz="3200" baseline="-25000" dirty="0"/>
          </a:p>
        </p:txBody>
      </p:sp>
      <p:sp>
        <p:nvSpPr>
          <p:cNvPr id="7" name="矩形 6"/>
          <p:cNvSpPr/>
          <p:nvPr/>
        </p:nvSpPr>
        <p:spPr>
          <a:xfrm>
            <a:off x="1103445" y="5517232"/>
            <a:ext cx="2138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其中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003612-D964-1644-8B6C-1B20592B141F}"/>
              </a:ext>
            </a:extLst>
          </p:cNvPr>
          <p:cNvSpPr/>
          <p:nvPr/>
        </p:nvSpPr>
        <p:spPr>
          <a:xfrm>
            <a:off x="1025625" y="81945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DCB2A1-7434-D246-8F62-2AC6D9D9D234}"/>
              </a:ext>
            </a:extLst>
          </p:cNvPr>
          <p:cNvSpPr/>
          <p:nvPr/>
        </p:nvSpPr>
        <p:spPr>
          <a:xfrm>
            <a:off x="1529683" y="819451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200" i="1" dirty="0">
                <a:cs typeface="Times New Roman" pitchFamily="18" charset="0"/>
              </a:rPr>
              <a:t> </a:t>
            </a:r>
            <a:r>
              <a:rPr lang="en-US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endParaRPr lang="zh-CN" altLang="en-US" sz="3200" dirty="0"/>
          </a:p>
        </p:txBody>
      </p:sp>
      <p:sp>
        <p:nvSpPr>
          <p:cNvPr id="11" name="AutoShape 117">
            <a:extLst>
              <a:ext uri="{FF2B5EF4-FFF2-40B4-BE49-F238E27FC236}">
                <a16:creationId xmlns:a16="http://schemas.microsoft.com/office/drawing/2014/main" id="{9633FD36-0477-394C-8898-8F908924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425" y="197572"/>
            <a:ext cx="3072503" cy="183632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3">
            <a:extLst>
              <a:ext uri="{FF2B5EF4-FFF2-40B4-BE49-F238E27FC236}">
                <a16:creationId xmlns:a16="http://schemas.microsoft.com/office/drawing/2014/main" id="{B9BD8072-D7BC-CD4B-90F2-8293CDAEE6AB}"/>
              </a:ext>
            </a:extLst>
          </p:cNvPr>
          <p:cNvSpPr txBox="1"/>
          <p:nvPr/>
        </p:nvSpPr>
        <p:spPr>
          <a:xfrm>
            <a:off x="2207568" y="97524"/>
            <a:ext cx="3456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3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0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lvl="0" algn="ctr">
              <a:defRPr/>
            </a:pP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0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lvl="0" algn="ctr">
              <a:defRPr/>
            </a:pP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0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0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0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sk</a:t>
            </a:r>
            <a:endParaRPr kumimoji="0" lang="en-US" altLang="zh-CN" sz="30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865EBC-A078-3943-8BBA-610EBC3FEDE4}"/>
              </a:ext>
            </a:extLst>
          </p:cNvPr>
          <p:cNvSpPr/>
          <p:nvPr/>
        </p:nvSpPr>
        <p:spPr>
          <a:xfrm>
            <a:off x="5861347" y="816833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en-US" altLang="zh-CN" sz="3200" i="1" dirty="0">
                <a:cs typeface="Times New Roman" pitchFamily="18" charset="0"/>
              </a:rPr>
              <a:t> </a:t>
            </a:r>
            <a:r>
              <a:rPr lang="en-US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endParaRPr lang="zh-CN" altLang="en-US" sz="3200" dirty="0"/>
          </a:p>
        </p:txBody>
      </p:sp>
      <p:sp>
        <p:nvSpPr>
          <p:cNvPr id="14" name="AutoShape 117">
            <a:extLst>
              <a:ext uri="{FF2B5EF4-FFF2-40B4-BE49-F238E27FC236}">
                <a16:creationId xmlns:a16="http://schemas.microsoft.com/office/drawing/2014/main" id="{9469F54C-7476-4D43-867E-6A69DC53F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089" y="194954"/>
            <a:ext cx="3072503" cy="183632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33">
            <a:extLst>
              <a:ext uri="{FF2B5EF4-FFF2-40B4-BE49-F238E27FC236}">
                <a16:creationId xmlns:a16="http://schemas.microsoft.com/office/drawing/2014/main" id="{3E731CEB-6B08-4546-BF90-09F70ADAD89A}"/>
              </a:ext>
            </a:extLst>
          </p:cNvPr>
          <p:cNvSpPr txBox="1"/>
          <p:nvPr/>
        </p:nvSpPr>
        <p:spPr>
          <a:xfrm>
            <a:off x="6539232" y="94906"/>
            <a:ext cx="3456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3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0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</a:p>
          <a:p>
            <a:pPr lvl="0" algn="ctr">
              <a:defRPr/>
            </a:pP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0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lvl="0" algn="ctr">
              <a:defRPr/>
            </a:pPr>
            <a:r>
              <a:rPr lang="en-US" altLang="zh-CN" sz="30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0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0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0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tl</a:t>
            </a:r>
            <a:endParaRPr kumimoji="0" lang="en-US" altLang="zh-CN" sz="30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31EFA8-D415-BA48-B939-EE609061E7FF}"/>
              </a:ext>
            </a:extLst>
          </p:cNvPr>
          <p:cNvSpPr/>
          <p:nvPr/>
        </p:nvSpPr>
        <p:spPr>
          <a:xfrm>
            <a:off x="3479709" y="3913413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spc="-100" dirty="0">
                <a:solidFill>
                  <a:srgbClr val="000000"/>
                </a:solidFill>
                <a:cs typeface="Times New Roman" pitchFamily="18" charset="0"/>
              </a:rPr>
              <a:t>AB</a:t>
            </a:r>
            <a:r>
              <a:rPr lang="en-US" altLang="zh-CN" sz="3200" i="1" dirty="0">
                <a:cs typeface="Times New Roman" pitchFamily="18" charset="0"/>
              </a:rPr>
              <a:t> </a:t>
            </a:r>
            <a:r>
              <a:rPr lang="en-US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endParaRPr lang="zh-CN" altLang="en-US" sz="3200" dirty="0"/>
          </a:p>
        </p:txBody>
      </p:sp>
      <p:sp>
        <p:nvSpPr>
          <p:cNvPr id="17" name="AutoShape 117">
            <a:extLst>
              <a:ext uri="{FF2B5EF4-FFF2-40B4-BE49-F238E27FC236}">
                <a16:creationId xmlns:a16="http://schemas.microsoft.com/office/drawing/2014/main" id="{23C7EDCF-CC39-AD47-9C29-ECE513F9E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041" y="3291534"/>
            <a:ext cx="3072503" cy="183632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33">
            <a:extLst>
              <a:ext uri="{FF2B5EF4-FFF2-40B4-BE49-F238E27FC236}">
                <a16:creationId xmlns:a16="http://schemas.microsoft.com/office/drawing/2014/main" id="{E3733C10-8F08-E44D-9BC3-88A90D51BCB9}"/>
              </a:ext>
            </a:extLst>
          </p:cNvPr>
          <p:cNvSpPr txBox="1"/>
          <p:nvPr/>
        </p:nvSpPr>
        <p:spPr>
          <a:xfrm>
            <a:off x="4397184" y="3191486"/>
            <a:ext cx="3456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3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0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</a:p>
          <a:p>
            <a:pPr lvl="0" algn="ctr">
              <a:defRPr/>
            </a:pP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0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lvl="0" algn="ctr">
              <a:defRPr/>
            </a:pP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30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30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30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sl</a:t>
            </a:r>
            <a:endParaRPr kumimoji="0" lang="en-US" altLang="zh-CN" sz="30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F151716-EDA4-5540-BB61-CF732884153D}"/>
              </a:ext>
            </a:extLst>
          </p:cNvPr>
          <p:cNvSpPr/>
          <p:nvPr/>
        </p:nvSpPr>
        <p:spPr>
          <a:xfrm>
            <a:off x="2039549" y="5517232"/>
            <a:ext cx="5707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err="1">
                <a:cs typeface="Times New Roman" pitchFamily="18" charset="0"/>
              </a:rPr>
              <a:t>C</a:t>
            </a:r>
            <a:r>
              <a:rPr lang="en-US" altLang="zh-CN" sz="3200" i="1" baseline="-25000" dirty="0" err="1">
                <a:cs typeface="Times New Roman" pitchFamily="18" charset="0"/>
              </a:rPr>
              <a:t>ij</a:t>
            </a:r>
            <a:r>
              <a:rPr lang="en-US" altLang="zh-CN" sz="3200" dirty="0"/>
              <a:t> =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j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3200" dirty="0"/>
              <a:t>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+…+</a:t>
            </a:r>
            <a:r>
              <a:rPr lang="en-US" altLang="zh-CN" sz="3200" dirty="0"/>
              <a:t> </a:t>
            </a:r>
            <a:r>
              <a:rPr lang="en-US" altLang="zh-CN" sz="32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ik</a:t>
            </a:r>
            <a:r>
              <a:rPr lang="en-US" altLang="zh-CN" sz="32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kj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=</a:t>
            </a:r>
            <a:endParaRPr lang="zh-CN" altLang="en-US" sz="32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FCEFC4-0132-4741-8065-1A7CA27AE4F5}"/>
              </a:ext>
            </a:extLst>
          </p:cNvPr>
          <p:cNvSpPr txBox="1"/>
          <p:nvPr/>
        </p:nvSpPr>
        <p:spPr>
          <a:xfrm>
            <a:off x="7655130" y="5406315"/>
            <a:ext cx="548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ym typeface="Symbol"/>
              </a:rPr>
              <a:t></a:t>
            </a:r>
            <a:endParaRPr lang="zh-CN" altLang="en-US" sz="4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DA3BE-4EDB-C648-BB64-3A2F6008FAB1}"/>
              </a:ext>
            </a:extLst>
          </p:cNvPr>
          <p:cNvSpPr/>
          <p:nvPr/>
        </p:nvSpPr>
        <p:spPr>
          <a:xfrm>
            <a:off x="8087178" y="5517232"/>
            <a:ext cx="1313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err="1">
                <a:cs typeface="Times New Roman" pitchFamily="18" charset="0"/>
              </a:rPr>
              <a:t>A</a:t>
            </a:r>
            <a:r>
              <a:rPr lang="en-US" altLang="zh-CN" sz="3200" i="1" baseline="-25000" dirty="0" err="1">
                <a:cs typeface="Times New Roman" pitchFamily="18" charset="0"/>
              </a:rPr>
              <a:t>iq</a:t>
            </a:r>
            <a:r>
              <a:rPr lang="en-US" altLang="zh-CN" sz="3200" i="1" dirty="0" err="1"/>
              <a:t>B</a:t>
            </a:r>
            <a:r>
              <a:rPr lang="en-US" altLang="zh-CN" sz="3200" i="1" baseline="-25000" dirty="0" err="1">
                <a:cs typeface="Times New Roman" pitchFamily="18" charset="0"/>
              </a:rPr>
              <a:t>qj</a:t>
            </a:r>
            <a:r>
              <a:rPr lang="en-US" altLang="zh-CN" sz="3200" dirty="0"/>
              <a:t>  </a:t>
            </a:r>
            <a:endParaRPr lang="zh-CN" alt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36A38B-8F93-114A-85AF-4E0225C85D28}"/>
              </a:ext>
            </a:extLst>
          </p:cNvPr>
          <p:cNvSpPr txBox="1"/>
          <p:nvPr/>
        </p:nvSpPr>
        <p:spPr>
          <a:xfrm>
            <a:off x="7668092" y="5981218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/>
              <a:t>q </a:t>
            </a:r>
            <a:r>
              <a:rPr lang="en-US" altLang="zh-CN" sz="2000" dirty="0"/>
              <a:t>=1</a:t>
            </a:r>
            <a:endParaRPr lang="zh-CN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B80096-2FEA-5646-BFE7-1CFCAE3F288A}"/>
              </a:ext>
            </a:extLst>
          </p:cNvPr>
          <p:cNvSpPr txBox="1"/>
          <p:nvPr/>
        </p:nvSpPr>
        <p:spPr>
          <a:xfrm>
            <a:off x="7803126" y="5261138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/>
              <a:t>k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83565" y="1124744"/>
            <a:ext cx="8808979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5400" y="1196752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例    </a:t>
            </a:r>
            <a:r>
              <a:rPr lang="en-US" altLang="zh-CN" sz="3200" spc="-100" dirty="0"/>
              <a:t>1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183565" y="4653137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求</a:t>
            </a:r>
            <a:r>
              <a:rPr lang="zh-CN" altLang="en-US" sz="3200" i="1" spc="-100" dirty="0"/>
              <a:t>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200" spc="-100" dirty="0"/>
              <a:t>.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527714" y="2564904"/>
            <a:ext cx="304833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47861" y="1412776"/>
            <a:ext cx="0" cy="27363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088221" y="2636912"/>
            <a:ext cx="21122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623724" y="1522527"/>
            <a:ext cx="28083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1   0   0   0   0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0   1   0   0   0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0   0   1   0   0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0   0   2   1   0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0   0   0   0   1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725" y="1594535"/>
            <a:ext cx="2808312" cy="237626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16396" y="2412177"/>
            <a:ext cx="86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A </a:t>
            </a:r>
            <a:r>
              <a:rPr lang="en-US" altLang="zh-CN" sz="3200" dirty="0"/>
              <a:t>= </a:t>
            </a:r>
            <a:endParaRPr lang="zh-CN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6864085" y="2340169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, B </a:t>
            </a:r>
            <a:r>
              <a:rPr lang="en-US" altLang="zh-CN" sz="3200" dirty="0"/>
              <a:t>= </a:t>
            </a:r>
            <a:endParaRPr lang="zh-CN" altLang="en-US" sz="3200" dirty="0"/>
          </a:p>
        </p:txBody>
      </p:sp>
      <p:sp>
        <p:nvSpPr>
          <p:cNvPr id="22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221" y="1628800"/>
            <a:ext cx="2088232" cy="237626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04245" y="1556792"/>
            <a:ext cx="3898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4</a:t>
            </a:r>
          </a:p>
          <a:p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922507" y="1556792"/>
            <a:ext cx="3898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6</a:t>
            </a:r>
          </a:p>
          <a:p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9570579" y="1556792"/>
            <a:ext cx="3898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</a:t>
            </a:r>
          </a:p>
          <a:p>
            <a:r>
              <a:rPr lang="en-US" altLang="zh-CN" sz="3200" dirty="0"/>
              <a:t>3</a:t>
            </a:r>
          </a:p>
          <a:p>
            <a:r>
              <a:rPr lang="en-US" altLang="zh-CN" sz="3200" dirty="0"/>
              <a:t>3</a:t>
            </a:r>
          </a:p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5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14954</TotalTime>
  <Pages>0</Pages>
  <Words>1107</Words>
  <Characters>0</Characters>
  <Application>Microsoft Macintosh PowerPoint</Application>
  <DocSecurity>0</DocSecurity>
  <PresentationFormat>宽屏</PresentationFormat>
  <Lines>0</Lines>
  <Paragraphs>271</Paragraphs>
  <Slides>16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华文楷体</vt:lpstr>
      <vt:lpstr>宋体</vt:lpstr>
      <vt:lpstr>KaiTi</vt:lpstr>
      <vt:lpstr>Kaiti SC</vt:lpstr>
      <vt:lpstr>Calibri</vt:lpstr>
      <vt:lpstr>Franklin Gothic Book</vt:lpstr>
      <vt:lpstr>Symbol</vt:lpstr>
      <vt:lpstr>Times</vt:lpstr>
      <vt:lpstr>Times New Roman</vt:lpstr>
      <vt:lpstr>Wingdings</vt:lpstr>
      <vt:lpstr>裁剪</vt:lpstr>
      <vt:lpstr>公式</vt:lpstr>
      <vt:lpstr>PowerPoint 演示文稿</vt:lpstr>
      <vt:lpstr>1. 矩阵的分块</vt:lpstr>
      <vt:lpstr>PowerPoint 演示文稿</vt:lpstr>
      <vt:lpstr>PowerPoint 演示文稿</vt:lpstr>
      <vt:lpstr>PowerPoint 演示文稿</vt:lpstr>
      <vt:lpstr> 2.  分块矩阵的运算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ptu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Microsoft Office 用户</cp:lastModifiedBy>
  <cp:revision>174</cp:revision>
  <cp:lastPrinted>1899-12-30T00:00:00Z</cp:lastPrinted>
  <dcterms:created xsi:type="dcterms:W3CDTF">2004-02-13T15:49:42Z</dcterms:created>
  <dcterms:modified xsi:type="dcterms:W3CDTF">2021-09-28T00:01:13Z</dcterms:modified>
</cp:coreProperties>
</file>