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0" r:id="rId2"/>
    <p:sldId id="304" r:id="rId3"/>
    <p:sldId id="301" r:id="rId4"/>
    <p:sldId id="302" r:id="rId5"/>
    <p:sldId id="303" r:id="rId6"/>
    <p:sldId id="306" r:id="rId7"/>
    <p:sldId id="308" r:id="rId8"/>
    <p:sldId id="307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17.wmf"/><Relationship Id="rId1" Type="http://schemas.openxmlformats.org/officeDocument/2006/relationships/image" Target="../media/image18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26.wmf"/><Relationship Id="rId7" Type="http://schemas.openxmlformats.org/officeDocument/2006/relationships/image" Target="../media/image32.wmf"/><Relationship Id="rId2" Type="http://schemas.openxmlformats.org/officeDocument/2006/relationships/image" Target="../media/image17.wmf"/><Relationship Id="rId1" Type="http://schemas.openxmlformats.org/officeDocument/2006/relationships/image" Target="../media/image18.wmf"/><Relationship Id="rId6" Type="http://schemas.openxmlformats.org/officeDocument/2006/relationships/image" Target="../media/image35.wmf"/><Relationship Id="rId5" Type="http://schemas.openxmlformats.org/officeDocument/2006/relationships/image" Target="../media/image29.wmf"/><Relationship Id="rId4" Type="http://schemas.openxmlformats.org/officeDocument/2006/relationships/image" Target="../media/image27.wmf"/><Relationship Id="rId9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17.wmf"/><Relationship Id="rId7" Type="http://schemas.openxmlformats.org/officeDocument/2006/relationships/image" Target="../media/image41.wmf"/><Relationship Id="rId2" Type="http://schemas.openxmlformats.org/officeDocument/2006/relationships/image" Target="../media/image18.wmf"/><Relationship Id="rId1" Type="http://schemas.openxmlformats.org/officeDocument/2006/relationships/image" Target="../media/image38.wmf"/><Relationship Id="rId6" Type="http://schemas.openxmlformats.org/officeDocument/2006/relationships/image" Target="../media/image40.wmf"/><Relationship Id="rId11" Type="http://schemas.openxmlformats.org/officeDocument/2006/relationships/image" Target="../media/image36.wmf"/><Relationship Id="rId5" Type="http://schemas.openxmlformats.org/officeDocument/2006/relationships/image" Target="../media/image35.wmf"/><Relationship Id="rId10" Type="http://schemas.openxmlformats.org/officeDocument/2006/relationships/image" Target="../media/image32.wmf"/><Relationship Id="rId4" Type="http://schemas.openxmlformats.org/officeDocument/2006/relationships/image" Target="../media/image39.wmf"/><Relationship Id="rId9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B99F1-7724-4180-AF86-EB224C08DF44}" type="datetimeFigureOut">
              <a:rPr lang="zh-CN" altLang="en-US" smtClean="0"/>
              <a:pPr/>
              <a:t>2020/11/18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69E8D-9423-4EE2-9486-54881BF6F2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7BA3-5018-431D-A9DE-1E6B79F9DEAA}" type="datetimeFigureOut">
              <a:rPr lang="zh-CN" altLang="en-US" smtClean="0"/>
              <a:pPr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6D6C-43D4-4F41-AB45-5FD3C0B1B4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7BA3-5018-431D-A9DE-1E6B79F9DEAA}" type="datetimeFigureOut">
              <a:rPr lang="zh-CN" altLang="en-US" smtClean="0"/>
              <a:pPr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6D6C-43D4-4F41-AB45-5FD3C0B1B4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7BA3-5018-431D-A9DE-1E6B79F9DEAA}" type="datetimeFigureOut">
              <a:rPr lang="zh-CN" altLang="en-US" smtClean="0"/>
              <a:pPr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6D6C-43D4-4F41-AB45-5FD3C0B1B4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7BA3-5018-431D-A9DE-1E6B79F9DEAA}" type="datetimeFigureOut">
              <a:rPr lang="zh-CN" altLang="en-US" smtClean="0"/>
              <a:pPr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6D6C-43D4-4F41-AB45-5FD3C0B1B4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7BA3-5018-431D-A9DE-1E6B79F9DEAA}" type="datetimeFigureOut">
              <a:rPr lang="zh-CN" altLang="en-US" smtClean="0"/>
              <a:pPr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6D6C-43D4-4F41-AB45-5FD3C0B1B4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7BA3-5018-431D-A9DE-1E6B79F9DEAA}" type="datetimeFigureOut">
              <a:rPr lang="zh-CN" altLang="en-US" smtClean="0"/>
              <a:pPr/>
              <a:t>2020/11/18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6D6C-43D4-4F41-AB45-5FD3C0B1B4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7BA3-5018-431D-A9DE-1E6B79F9DEAA}" type="datetimeFigureOut">
              <a:rPr lang="zh-CN" altLang="en-US" smtClean="0"/>
              <a:pPr/>
              <a:t>2020/11/18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6D6C-43D4-4F41-AB45-5FD3C0B1B4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7BA3-5018-431D-A9DE-1E6B79F9DEAA}" type="datetimeFigureOut">
              <a:rPr lang="zh-CN" altLang="en-US" smtClean="0"/>
              <a:pPr/>
              <a:t>2020/11/18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6D6C-43D4-4F41-AB45-5FD3C0B1B4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7BA3-5018-431D-A9DE-1E6B79F9DEAA}" type="datetimeFigureOut">
              <a:rPr lang="zh-CN" altLang="en-US" smtClean="0"/>
              <a:pPr/>
              <a:t>2020/11/18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6D6C-43D4-4F41-AB45-5FD3C0B1B4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7BA3-5018-431D-A9DE-1E6B79F9DEAA}" type="datetimeFigureOut">
              <a:rPr lang="zh-CN" altLang="en-US" smtClean="0"/>
              <a:pPr/>
              <a:t>2020/11/18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6D6C-43D4-4F41-AB45-5FD3C0B1B4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7BA3-5018-431D-A9DE-1E6B79F9DEAA}" type="datetimeFigureOut">
              <a:rPr lang="zh-CN" altLang="en-US" smtClean="0"/>
              <a:pPr/>
              <a:t>2020/11/18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6D6C-43D4-4F41-AB45-5FD3C0B1B4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87BA3-5018-431D-A9DE-1E6B79F9DEAA}" type="datetimeFigureOut">
              <a:rPr lang="zh-CN" altLang="en-US" smtClean="0"/>
              <a:pPr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06D6C-43D4-4F41-AB45-5FD3C0B1B4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4.bin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3.bin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2.bin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4.bin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3.bin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2.bin"/><Relationship Id="rId9" Type="http://schemas.openxmlformats.org/officeDocument/2006/relationships/oleObject" Target="../embeddings/oleObject5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7667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一、分块矩阵的问题</a:t>
            </a:r>
            <a:endParaRPr lang="zh-CN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1268760"/>
            <a:ext cx="4217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70C0"/>
                </a:solidFill>
              </a:rPr>
              <a:t>1</a:t>
            </a:r>
            <a:r>
              <a:rPr lang="en-US" altLang="zh-CN" sz="3200" dirty="0" smtClean="0">
                <a:solidFill>
                  <a:srgbClr val="0070C0"/>
                </a:solidFill>
              </a:rPr>
              <a:t>.  </a:t>
            </a:r>
            <a:r>
              <a:rPr lang="zh-CN" altLang="en-US" sz="3200" dirty="0" smtClean="0">
                <a:solidFill>
                  <a:srgbClr val="0070C0"/>
                </a:solidFill>
              </a:rPr>
              <a:t>分块乘法     </a:t>
            </a:r>
            <a:r>
              <a:rPr lang="en-US" altLang="zh-CN" sz="3200" dirty="0" smtClean="0">
                <a:solidFill>
                  <a:srgbClr val="0070C0"/>
                </a:solidFill>
              </a:rPr>
              <a:t>P 73  11.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827584" y="2204864"/>
          <a:ext cx="3960440" cy="1286297"/>
        </p:xfrm>
        <a:graphic>
          <a:graphicData uri="http://schemas.openxmlformats.org/presentationml/2006/ole">
            <p:oleObj spid="_x0000_s105476" name="Equation" r:id="rId3" imgW="1485720" imgH="48240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932040" y="2204864"/>
          <a:ext cx="3757612" cy="1287463"/>
        </p:xfrm>
        <a:graphic>
          <a:graphicData uri="http://schemas.openxmlformats.org/presentationml/2006/ole">
            <p:oleObj spid="_x0000_s105477" name="Equation" r:id="rId4" imgW="1409400" imgH="482400" progId="Equation.DSMT4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827584" y="3573388"/>
          <a:ext cx="3419475" cy="1285875"/>
        </p:xfrm>
        <a:graphic>
          <a:graphicData uri="http://schemas.openxmlformats.org/presentationml/2006/ole">
            <p:oleObj spid="_x0000_s105478" name="Equation" r:id="rId5" imgW="1282680" imgH="482400" progId="Equation.DSMT4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355976" y="3573016"/>
          <a:ext cx="2809875" cy="1285875"/>
        </p:xfrm>
        <a:graphic>
          <a:graphicData uri="http://schemas.openxmlformats.org/presentationml/2006/ole">
            <p:oleObj spid="_x0000_s105479" name="Equation" r:id="rId6" imgW="1054080" imgH="482400" progId="Equation.DSMT4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355976" y="4941168"/>
          <a:ext cx="2673350" cy="1285875"/>
        </p:xfrm>
        <a:graphic>
          <a:graphicData uri="http://schemas.openxmlformats.org/presentationml/2006/ole">
            <p:oleObj spid="_x0000_s105480" name="Equation" r:id="rId7" imgW="100296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92696"/>
            <a:ext cx="4283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2</a:t>
            </a:r>
            <a:r>
              <a:rPr lang="en-US" altLang="zh-CN" sz="3200" dirty="0" smtClean="0">
                <a:solidFill>
                  <a:srgbClr val="FF0000"/>
                </a:solidFill>
              </a:rPr>
              <a:t>. </a:t>
            </a:r>
            <a:r>
              <a:rPr lang="zh-CN" altLang="en-US" sz="3200" dirty="0" smtClean="0">
                <a:solidFill>
                  <a:srgbClr val="FF0000"/>
                </a:solidFill>
              </a:rPr>
              <a:t>分块行列式计算误区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87624" y="1277471"/>
          <a:ext cx="1587500" cy="1273175"/>
        </p:xfrm>
        <a:graphic>
          <a:graphicData uri="http://schemas.openxmlformats.org/presentationml/2006/ole">
            <p:oleObj spid="_x0000_s122882" name="Equation" r:id="rId3" imgW="571320" imgH="457200" progId="Equation.DSMT4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2701231" y="1637685"/>
          <a:ext cx="6130925" cy="539750"/>
        </p:xfrm>
        <a:graphic>
          <a:graphicData uri="http://schemas.openxmlformats.org/presentationml/2006/ole">
            <p:oleObj spid="_x0000_s122883" name="Equation" r:id="rId4" imgW="2450880" imgH="21564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097856" y="2574310"/>
          <a:ext cx="4373562" cy="1273175"/>
        </p:xfrm>
        <a:graphic>
          <a:graphicData uri="http://schemas.openxmlformats.org/presentationml/2006/ole">
            <p:oleObj spid="_x0000_s122884" name="Equation" r:id="rId5" imgW="1574640" imgH="4572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1560" y="3869759"/>
            <a:ext cx="5429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</a:rPr>
              <a:t>错误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1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：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A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与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D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的尺寸不能做乘法运算。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4517831"/>
            <a:ext cx="7848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</a:rPr>
              <a:t>错误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2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：即使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A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与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D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的尺寸一样，比如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ABCD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都是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2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阶方阵，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endParaRPr lang="en-US" altLang="zh-CN" sz="2400" b="1" dirty="0" smtClean="0">
              <a:solidFill>
                <a:schemeClr val="tx2"/>
              </a:solidFill>
            </a:endParaRPr>
          </a:p>
          <a:p>
            <a:r>
              <a:rPr lang="zh-CN" altLang="en-US" sz="2400" b="1" dirty="0" smtClean="0">
                <a:solidFill>
                  <a:schemeClr val="tx2"/>
                </a:solidFill>
              </a:rPr>
              <a:t>结论也是不对的。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27584" y="476672"/>
          <a:ext cx="6968774" cy="936104"/>
        </p:xfrm>
        <a:graphic>
          <a:graphicData uri="http://schemas.openxmlformats.org/presentationml/2006/ole">
            <p:oleObj spid="_x0000_s112642" name="Equation" r:id="rId3" imgW="3403440" imgH="45720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71600" y="1556792"/>
          <a:ext cx="3874492" cy="1921748"/>
        </p:xfrm>
        <a:graphic>
          <a:graphicData uri="http://schemas.openxmlformats.org/presentationml/2006/ole">
            <p:oleObj spid="_x0000_s112643" name="Equation" r:id="rId4" imgW="1841400" imgH="91440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71600" y="3573016"/>
          <a:ext cx="3741737" cy="962025"/>
        </p:xfrm>
        <a:graphic>
          <a:graphicData uri="http://schemas.openxmlformats.org/presentationml/2006/ole">
            <p:oleObj spid="_x0000_s112644" name="Equation" r:id="rId5" imgW="1777680" imgH="45720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971600" y="4653136"/>
          <a:ext cx="3927475" cy="962025"/>
        </p:xfrm>
        <a:graphic>
          <a:graphicData uri="http://schemas.openxmlformats.org/presentationml/2006/ole">
            <p:oleObj spid="_x0000_s112645" name="Equation" r:id="rId6" imgW="1866600" imgH="457200" progId="Equation.DSMT4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5076056" y="1700808"/>
            <a:ext cx="4067944" cy="51571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2080" y="1772816"/>
            <a:ext cx="36156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事实上：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设</a:t>
            </a:r>
            <a:r>
              <a:rPr lang="en-US" altLang="zh-CN" sz="2400" b="1" dirty="0" smtClean="0"/>
              <a:t>A,B,C,D</a:t>
            </a:r>
            <a:r>
              <a:rPr lang="zh-CN" altLang="en-US" sz="2400" b="1" dirty="0" smtClean="0"/>
              <a:t>都是同阶方阵，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若</a:t>
            </a:r>
            <a:r>
              <a:rPr lang="en-US" altLang="zh-CN" sz="2400" b="1" dirty="0" smtClean="0"/>
              <a:t>A </a:t>
            </a:r>
            <a:r>
              <a:rPr lang="zh-CN" altLang="en-US" sz="2400" b="1" dirty="0" smtClean="0"/>
              <a:t>可逆，且</a:t>
            </a:r>
            <a:r>
              <a:rPr lang="en-US" altLang="zh-CN" sz="2400" b="1" dirty="0" smtClean="0"/>
              <a:t>AC=CA,</a:t>
            </a:r>
            <a:r>
              <a:rPr lang="zh-CN" altLang="en-US" sz="2400" b="1" dirty="0" smtClean="0"/>
              <a:t>则有</a:t>
            </a:r>
            <a:endParaRPr lang="en-US" altLang="zh-CN" sz="2400" b="1" dirty="0" smtClean="0"/>
          </a:p>
        </p:txBody>
      </p:sp>
      <p:graphicFrame>
        <p:nvGraphicFramePr>
          <p:cNvPr id="112646" name="Object 1"/>
          <p:cNvGraphicFramePr>
            <a:graphicFrameLocks noChangeAspect="1"/>
          </p:cNvGraphicFramePr>
          <p:nvPr/>
        </p:nvGraphicFramePr>
        <p:xfrm>
          <a:off x="5652120" y="3284984"/>
          <a:ext cx="3033713" cy="1106487"/>
        </p:xfrm>
        <a:graphic>
          <a:graphicData uri="http://schemas.openxmlformats.org/presentationml/2006/ole">
            <p:oleObj spid="_x0000_s112646" name="Equation" r:id="rId7" imgW="125712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332656"/>
            <a:ext cx="3145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2. </a:t>
            </a:r>
            <a:r>
              <a:rPr lang="zh-CN" altLang="en-US" sz="3200" dirty="0" smtClean="0">
                <a:solidFill>
                  <a:srgbClr val="FF0000"/>
                </a:solidFill>
              </a:rPr>
              <a:t>常用的计算有</a:t>
            </a:r>
            <a:r>
              <a:rPr lang="en-US" altLang="zh-CN" sz="3200" dirty="0" smtClean="0">
                <a:solidFill>
                  <a:srgbClr val="FF0000"/>
                </a:solidFill>
              </a:rPr>
              <a:t>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113668" name="Object 1"/>
          <p:cNvGraphicFramePr>
            <a:graphicFrameLocks noChangeAspect="1"/>
          </p:cNvGraphicFramePr>
          <p:nvPr/>
        </p:nvGraphicFramePr>
        <p:xfrm>
          <a:off x="1115616" y="2132856"/>
          <a:ext cx="2997200" cy="1273175"/>
        </p:xfrm>
        <a:graphic>
          <a:graphicData uri="http://schemas.openxmlformats.org/presentationml/2006/ole">
            <p:oleObj spid="_x0000_s113668" name="Equation" r:id="rId3" imgW="1079280" imgH="457200" progId="Equation.DSMT4">
              <p:embed/>
            </p:oleObj>
          </a:graphicData>
        </a:graphic>
      </p:graphicFrame>
      <p:graphicFrame>
        <p:nvGraphicFramePr>
          <p:cNvPr id="9" name="Object 1"/>
          <p:cNvGraphicFramePr>
            <a:graphicFrameLocks noChangeAspect="1"/>
          </p:cNvGraphicFramePr>
          <p:nvPr/>
        </p:nvGraphicFramePr>
        <p:xfrm>
          <a:off x="1105074" y="3595985"/>
          <a:ext cx="4691062" cy="1273175"/>
        </p:xfrm>
        <a:graphic>
          <a:graphicData uri="http://schemas.openxmlformats.org/presentationml/2006/ole">
            <p:oleObj spid="_x0000_s113669" name="Equation" r:id="rId4" imgW="1688760" imgH="457200" progId="Equation.DSMT4">
              <p:embed/>
            </p:oleObj>
          </a:graphicData>
        </a:graphic>
      </p:graphicFrame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3059832" y="908720"/>
          <a:ext cx="5184576" cy="456436"/>
        </p:xfrm>
        <a:graphic>
          <a:graphicData uri="http://schemas.openxmlformats.org/presentationml/2006/ole">
            <p:oleObj spid="_x0000_s113670" name="Equation" r:id="rId5" imgW="2450880" imgH="215640" progId="Equation.DSMT4">
              <p:embed/>
            </p:oleObj>
          </a:graphicData>
        </a:graphic>
      </p:graphicFrame>
      <p:graphicFrame>
        <p:nvGraphicFramePr>
          <p:cNvPr id="8" name="Object 1"/>
          <p:cNvGraphicFramePr>
            <a:graphicFrameLocks noChangeAspect="1"/>
          </p:cNvGraphicFramePr>
          <p:nvPr/>
        </p:nvGraphicFramePr>
        <p:xfrm>
          <a:off x="4788024" y="2132856"/>
          <a:ext cx="2997200" cy="1273175"/>
        </p:xfrm>
        <a:graphic>
          <a:graphicData uri="http://schemas.openxmlformats.org/presentationml/2006/ole">
            <p:oleObj spid="_x0000_s113673" name="Equation" r:id="rId6" imgW="107928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5536" y="40466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线性方程组解的理论</a:t>
            </a:r>
            <a:endParaRPr lang="zh-CN" altLang="en-US" sz="3200" dirty="0"/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899592" y="1209527"/>
          <a:ext cx="1656184" cy="626664"/>
        </p:xfrm>
        <a:graphic>
          <a:graphicData uri="http://schemas.openxmlformats.org/presentationml/2006/ole">
            <p:oleObj spid="_x0000_s121865" name="Equation" r:id="rId3" imgW="469800" imgH="177480" progId="Equation.DSMT4">
              <p:embed/>
            </p:oleObj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4932040" y="404664"/>
          <a:ext cx="3240360" cy="589038"/>
        </p:xfrm>
        <a:graphic>
          <a:graphicData uri="http://schemas.openxmlformats.org/presentationml/2006/ole">
            <p:oleObj spid="_x0000_s121866" name="Equation" r:id="rId4" imgW="1117440" imgH="203040" progId="Equation.DSMT4">
              <p:embed/>
            </p:oleObj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3347864" y="1124744"/>
          <a:ext cx="5330825" cy="804863"/>
        </p:xfrm>
        <a:graphic>
          <a:graphicData uri="http://schemas.openxmlformats.org/presentationml/2006/ole">
            <p:oleObj spid="_x0000_s121867" name="Equation" r:id="rId5" imgW="1511280" imgH="228600" progId="Equation.DSMT4">
              <p:embed/>
            </p:oleObj>
          </a:graphicData>
        </a:graphic>
      </p:graphicFrame>
      <p:sp>
        <p:nvSpPr>
          <p:cNvPr id="45" name="左右箭头 44"/>
          <p:cNvSpPr/>
          <p:nvPr/>
        </p:nvSpPr>
        <p:spPr>
          <a:xfrm>
            <a:off x="2699792" y="1425551"/>
            <a:ext cx="576064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483768" y="198884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第一章给出的解的相容性定理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48" name="上下箭头 47"/>
          <p:cNvSpPr/>
          <p:nvPr/>
        </p:nvSpPr>
        <p:spPr>
          <a:xfrm>
            <a:off x="1691680" y="1844824"/>
            <a:ext cx="216024" cy="576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971600" y="2492896"/>
          <a:ext cx="1522412" cy="715962"/>
        </p:xfrm>
        <a:graphic>
          <a:graphicData uri="http://schemas.openxmlformats.org/presentationml/2006/ole">
            <p:oleObj spid="_x0000_s121868" name="Equation" r:id="rId6" imgW="431640" imgH="203040" progId="Equation.DSMT4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648722" y="3194973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用增广矩阵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</a:rPr>
              <a:t>判别解的情况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51" name="上下箭头 50"/>
          <p:cNvSpPr/>
          <p:nvPr/>
        </p:nvSpPr>
        <p:spPr>
          <a:xfrm>
            <a:off x="7308304" y="1988840"/>
            <a:ext cx="216024" cy="576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3854004" y="2492896"/>
          <a:ext cx="4606428" cy="780828"/>
        </p:xfrm>
        <a:graphic>
          <a:graphicData uri="http://schemas.openxmlformats.org/presentationml/2006/ole">
            <p:oleObj spid="_x0000_s121869" name="Equation" r:id="rId7" imgW="1346040" imgH="228600" progId="Equation.DSMT4">
              <p:embed/>
            </p:oleObj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851920" y="3284984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第三章给出的解的相容性定理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0" y="4221088"/>
            <a:ext cx="9144000" cy="136815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1187624" y="4365104"/>
          <a:ext cx="6605587" cy="585272"/>
        </p:xfrm>
        <a:graphic>
          <a:graphicData uri="http://schemas.openxmlformats.org/presentationml/2006/ole">
            <p:oleObj spid="_x0000_s121870" name="Equation" r:id="rId8" imgW="2717640" imgH="241200" progId="Equation.DSMT4">
              <p:embed/>
            </p:oleObj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2139950" y="4941168"/>
          <a:ext cx="4629150" cy="585787"/>
        </p:xfrm>
        <a:graphic>
          <a:graphicData uri="http://schemas.openxmlformats.org/presentationml/2006/ole">
            <p:oleObj spid="_x0000_s121871" name="Equation" r:id="rId9" imgW="1904760" imgH="241200" progId="Equation.DSMT4">
              <p:embed/>
            </p:oleObj>
          </a:graphicData>
        </a:graphic>
      </p:graphicFrame>
      <p:sp>
        <p:nvSpPr>
          <p:cNvPr id="58" name="矩形 57"/>
          <p:cNvSpPr/>
          <p:nvPr/>
        </p:nvSpPr>
        <p:spPr>
          <a:xfrm>
            <a:off x="0" y="5489848"/>
            <a:ext cx="9180512" cy="136815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0" name="TextBox 59"/>
          <p:cNvSpPr txBox="1"/>
          <p:nvPr/>
        </p:nvSpPr>
        <p:spPr>
          <a:xfrm>
            <a:off x="251520" y="5589240"/>
            <a:ext cx="896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特别地，若                   </a:t>
            </a:r>
            <a:r>
              <a:rPr lang="zh-CN" altLang="en-US" sz="2800" b="1" dirty="0" smtClean="0"/>
              <a:t>有非零解，则     各列向量线性相关</a:t>
            </a:r>
            <a:endParaRPr lang="zh-CN" altLang="en-US" sz="2800" b="1" dirty="0"/>
          </a:p>
        </p:txBody>
      </p:sp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2195736" y="5585348"/>
          <a:ext cx="1342435" cy="507948"/>
        </p:xfrm>
        <a:graphic>
          <a:graphicData uri="http://schemas.openxmlformats.org/presentationml/2006/ole">
            <p:oleObj spid="_x0000_s121873" name="Equation" r:id="rId10" imgW="469800" imgH="177480" progId="Equation.DSMT4">
              <p:embed/>
            </p:oleObj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/>
        </p:nvGraphicFramePr>
        <p:xfrm>
          <a:off x="5813946" y="5607050"/>
          <a:ext cx="414238" cy="414238"/>
        </p:xfrm>
        <a:graphic>
          <a:graphicData uri="http://schemas.openxmlformats.org/presentationml/2006/ole">
            <p:oleObj spid="_x0000_s121874" name="Equation" r:id="rId11" imgW="164880" imgH="164880" progId="Equation.DSMT4">
              <p:embed/>
            </p:oleObj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216600" y="6165304"/>
            <a:ext cx="7891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若                   只有</a:t>
            </a:r>
            <a:r>
              <a:rPr lang="zh-CN" altLang="en-US" sz="2800" b="1" dirty="0" smtClean="0"/>
              <a:t>零解，则     各列向量线性无关。</a:t>
            </a:r>
            <a:endParaRPr lang="zh-CN" altLang="en-US" sz="2800" b="1" dirty="0"/>
          </a:p>
        </p:txBody>
      </p:sp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1835696" y="6165304"/>
          <a:ext cx="1342435" cy="507948"/>
        </p:xfrm>
        <a:graphic>
          <a:graphicData uri="http://schemas.openxmlformats.org/presentationml/2006/ole">
            <p:oleObj spid="_x0000_s121875" name="Equation" r:id="rId12" imgW="469800" imgH="177480" progId="Equation.DSMT4">
              <p:embed/>
            </p:oleObj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/>
        </p:nvGraphicFramePr>
        <p:xfrm>
          <a:off x="5381898" y="6165304"/>
          <a:ext cx="414238" cy="414238"/>
        </p:xfrm>
        <a:graphic>
          <a:graphicData uri="http://schemas.openxmlformats.org/presentationml/2006/ole">
            <p:oleObj spid="_x0000_s121876" name="Equation" r:id="rId13" imgW="164880" imgH="164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48" grpId="0" animBg="1"/>
      <p:bldP spid="50" grpId="0"/>
      <p:bldP spid="53" grpId="0"/>
      <p:bldP spid="54" grpId="0" animBg="1"/>
      <p:bldP spid="58" grpId="0" animBg="1"/>
      <p:bldP spid="60" grpId="0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0" name="Object 9"/>
          <p:cNvGraphicFramePr>
            <a:graphicFrameLocks noChangeAspect="1"/>
          </p:cNvGraphicFramePr>
          <p:nvPr/>
        </p:nvGraphicFramePr>
        <p:xfrm>
          <a:off x="755576" y="463774"/>
          <a:ext cx="3240088" cy="588962"/>
        </p:xfrm>
        <a:graphic>
          <a:graphicData uri="http://schemas.openxmlformats.org/presentationml/2006/ole">
            <p:oleObj spid="_x0000_s124930" name="Equation" r:id="rId3" imgW="1117440" imgH="203040" progId="Equation.DSMT4">
              <p:embed/>
            </p:oleObj>
          </a:graphicData>
        </a:graphic>
      </p:graphicFrame>
      <p:graphicFrame>
        <p:nvGraphicFramePr>
          <p:cNvPr id="124931" name="Object 3"/>
          <p:cNvGraphicFramePr>
            <a:graphicFrameLocks noChangeAspect="1"/>
          </p:cNvGraphicFramePr>
          <p:nvPr/>
        </p:nvGraphicFramePr>
        <p:xfrm>
          <a:off x="4211960" y="476672"/>
          <a:ext cx="1521101" cy="576064"/>
        </p:xfrm>
        <a:graphic>
          <a:graphicData uri="http://schemas.openxmlformats.org/presentationml/2006/ole">
            <p:oleObj spid="_x0000_s124931" name="Equation" r:id="rId4" imgW="469800" imgH="177480" progId="Equation.DSMT4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23528" y="260648"/>
            <a:ext cx="6624736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1412776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+mn-ea"/>
              </a:rPr>
              <a:t>(1)</a:t>
            </a:r>
            <a:endParaRPr lang="zh-CN" altLang="en-US" sz="2800" dirty="0">
              <a:latin typeface="+mn-ea"/>
            </a:endParaRPr>
          </a:p>
        </p:txBody>
      </p:sp>
      <p:graphicFrame>
        <p:nvGraphicFramePr>
          <p:cNvPr id="124932" name="Object 2"/>
          <p:cNvGraphicFramePr>
            <a:graphicFrameLocks noChangeAspect="1"/>
          </p:cNvGraphicFramePr>
          <p:nvPr/>
        </p:nvGraphicFramePr>
        <p:xfrm>
          <a:off x="1066676" y="1534989"/>
          <a:ext cx="1036638" cy="366712"/>
        </p:xfrm>
        <a:graphic>
          <a:graphicData uri="http://schemas.openxmlformats.org/presentationml/2006/ole">
            <p:oleObj spid="_x0000_s124932" name="Equation" r:id="rId5" imgW="393480" imgH="13968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73466" y="1393612"/>
            <a:ext cx="700704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此时系数矩阵可分为奇异与非奇异两种类型</a:t>
            </a:r>
            <a:endParaRPr lang="zh-CN" altLang="en-US" sz="2800" dirty="0"/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755576" y="2348880"/>
          <a:ext cx="442913" cy="442912"/>
        </p:xfrm>
        <a:graphic>
          <a:graphicData uri="http://schemas.openxmlformats.org/presentationml/2006/ole">
            <p:oleObj spid="_x0000_s124935" name="Equation" r:id="rId6" imgW="164880" imgH="164880" progId="Equation.DSMT4">
              <p:embed/>
            </p:oleObj>
          </a:graphicData>
        </a:graphic>
      </p:graphicFrame>
      <p:sp>
        <p:nvSpPr>
          <p:cNvPr id="15" name="矩形 14"/>
          <p:cNvSpPr/>
          <p:nvPr/>
        </p:nvSpPr>
        <p:spPr>
          <a:xfrm>
            <a:off x="1115616" y="234888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非</a:t>
            </a:r>
            <a:r>
              <a:rPr lang="zh-CN" altLang="en-US" sz="2800" dirty="0" smtClean="0"/>
              <a:t>奇异</a:t>
            </a:r>
            <a:endParaRPr lang="zh-CN" altLang="en-US" sz="2800" dirty="0"/>
          </a:p>
        </p:txBody>
      </p:sp>
      <p:sp>
        <p:nvSpPr>
          <p:cNvPr id="16" name="左右箭头 15"/>
          <p:cNvSpPr/>
          <p:nvPr/>
        </p:nvSpPr>
        <p:spPr>
          <a:xfrm>
            <a:off x="2555776" y="2492896"/>
            <a:ext cx="576064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3275856" y="2333625"/>
          <a:ext cx="1260475" cy="476250"/>
        </p:xfrm>
        <a:graphic>
          <a:graphicData uri="http://schemas.openxmlformats.org/presentationml/2006/ole">
            <p:oleObj spid="_x0000_s124936" name="Equation" r:id="rId7" imgW="469800" imgH="177480" progId="Equation.DSMT4">
              <p:embed/>
            </p:oleObj>
          </a:graphicData>
        </a:graphic>
      </p:graphicFrame>
      <p:sp>
        <p:nvSpPr>
          <p:cNvPr id="18" name="矩形 17"/>
          <p:cNvSpPr/>
          <p:nvPr/>
        </p:nvSpPr>
        <p:spPr>
          <a:xfrm>
            <a:off x="4644008" y="2348880"/>
            <a:ext cx="4318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对任意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有解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zh-CN" altLang="en-US" sz="2800" dirty="0" smtClean="0"/>
              <a:t>只有唯一解</a:t>
            </a:r>
            <a:endParaRPr lang="zh-CN" altLang="en-US" sz="2800" dirty="0"/>
          </a:p>
        </p:txBody>
      </p:sp>
      <p:sp>
        <p:nvSpPr>
          <p:cNvPr id="19" name="左右箭头 18"/>
          <p:cNvSpPr/>
          <p:nvPr/>
        </p:nvSpPr>
        <p:spPr>
          <a:xfrm>
            <a:off x="2555776" y="4005064"/>
            <a:ext cx="576064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3275856" y="3861048"/>
          <a:ext cx="1260475" cy="476250"/>
        </p:xfrm>
        <a:graphic>
          <a:graphicData uri="http://schemas.openxmlformats.org/presentationml/2006/ole">
            <p:oleObj spid="_x0000_s124937" name="Equation" r:id="rId8" imgW="469800" imgH="177480" progId="Equation.DSMT4">
              <p:embed/>
            </p:oleObj>
          </a:graphicData>
        </a:graphic>
      </p:graphicFrame>
      <p:sp>
        <p:nvSpPr>
          <p:cNvPr id="21" name="矩形 20"/>
          <p:cNvSpPr/>
          <p:nvPr/>
        </p:nvSpPr>
        <p:spPr>
          <a:xfrm>
            <a:off x="4644008" y="386104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只有零解</a:t>
            </a:r>
            <a:endParaRPr lang="zh-CN" altLang="en-US" sz="2800" dirty="0"/>
          </a:p>
        </p:txBody>
      </p:sp>
      <p:sp>
        <p:nvSpPr>
          <p:cNvPr id="22" name="左右箭头 21"/>
          <p:cNvSpPr/>
          <p:nvPr/>
        </p:nvSpPr>
        <p:spPr>
          <a:xfrm>
            <a:off x="2595563" y="5354052"/>
            <a:ext cx="576064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/>
        </p:nvGraphicFramePr>
        <p:xfrm>
          <a:off x="3243635" y="5210036"/>
          <a:ext cx="1976437" cy="542925"/>
        </p:xfrm>
        <a:graphic>
          <a:graphicData uri="http://schemas.openxmlformats.org/presentationml/2006/ole">
            <p:oleObj spid="_x0000_s124938" name="Equation" r:id="rId9" imgW="736560" imgH="203040" progId="Equation.DSMT4">
              <p:embed/>
            </p:oleObj>
          </a:graphicData>
        </a:graphic>
      </p:graphicFrame>
      <p:sp>
        <p:nvSpPr>
          <p:cNvPr id="25" name="左右箭头 24"/>
          <p:cNvSpPr/>
          <p:nvPr/>
        </p:nvSpPr>
        <p:spPr>
          <a:xfrm>
            <a:off x="2627784" y="6074132"/>
            <a:ext cx="576064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3275856" y="5930116"/>
          <a:ext cx="442913" cy="441325"/>
        </p:xfrm>
        <a:graphic>
          <a:graphicData uri="http://schemas.openxmlformats.org/presentationml/2006/ole">
            <p:oleObj spid="_x0000_s124939" name="Equation" r:id="rId10" imgW="164880" imgH="164880" progId="Equation.DSMT4">
              <p:embed/>
            </p:oleObj>
          </a:graphicData>
        </a:graphic>
      </p:graphicFrame>
      <p:sp>
        <p:nvSpPr>
          <p:cNvPr id="27" name="矩形 26"/>
          <p:cNvSpPr/>
          <p:nvPr/>
        </p:nvSpPr>
        <p:spPr>
          <a:xfrm>
            <a:off x="3635896" y="5930116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的行阶梯形中无零行</a:t>
            </a:r>
            <a:endParaRPr lang="zh-CN" altLang="en-US" sz="2800" dirty="0"/>
          </a:p>
        </p:txBody>
      </p:sp>
      <p:sp>
        <p:nvSpPr>
          <p:cNvPr id="28" name="左右箭头 27"/>
          <p:cNvSpPr/>
          <p:nvPr/>
        </p:nvSpPr>
        <p:spPr>
          <a:xfrm>
            <a:off x="3455099" y="4653136"/>
            <a:ext cx="576064" cy="21602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4940" name="Object 9"/>
          <p:cNvGraphicFramePr>
            <a:graphicFrameLocks noChangeAspect="1"/>
          </p:cNvGraphicFramePr>
          <p:nvPr/>
        </p:nvGraphicFramePr>
        <p:xfrm>
          <a:off x="4247186" y="4437112"/>
          <a:ext cx="2014465" cy="648072"/>
        </p:xfrm>
        <a:graphic>
          <a:graphicData uri="http://schemas.openxmlformats.org/presentationml/2006/ole">
            <p:oleObj spid="_x0000_s124940" name="Equation" r:id="rId11" imgW="749160" imgH="241200" progId="Equation.DSMT4">
              <p:embed/>
            </p:oleObj>
          </a:graphicData>
        </a:graphic>
      </p:graphicFrame>
      <p:sp>
        <p:nvSpPr>
          <p:cNvPr id="30" name="矩形 29"/>
          <p:cNvSpPr/>
          <p:nvPr/>
        </p:nvSpPr>
        <p:spPr>
          <a:xfrm>
            <a:off x="6335419" y="456196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线性无关</a:t>
            </a:r>
            <a:endParaRPr lang="zh-CN" altLang="en-US" sz="2800" dirty="0"/>
          </a:p>
        </p:txBody>
      </p:sp>
      <p:sp>
        <p:nvSpPr>
          <p:cNvPr id="31" name="左右箭头 30"/>
          <p:cNvSpPr/>
          <p:nvPr/>
        </p:nvSpPr>
        <p:spPr>
          <a:xfrm>
            <a:off x="3430166" y="3213298"/>
            <a:ext cx="576064" cy="21602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Object 9"/>
          <p:cNvGraphicFramePr>
            <a:graphicFrameLocks noChangeAspect="1"/>
          </p:cNvGraphicFramePr>
          <p:nvPr/>
        </p:nvGraphicFramePr>
        <p:xfrm>
          <a:off x="4222254" y="2996952"/>
          <a:ext cx="4094162" cy="647700"/>
        </p:xfrm>
        <a:graphic>
          <a:graphicData uri="http://schemas.openxmlformats.org/presentationml/2006/ole">
            <p:oleObj spid="_x0000_s124941" name="Equation" r:id="rId12" imgW="1523880" imgH="241200" progId="Equation.DSMT4">
              <p:embed/>
            </p:oleObj>
          </a:graphicData>
        </a:graphic>
      </p:graphicFrame>
      <p:sp>
        <p:nvSpPr>
          <p:cNvPr id="33" name="上下箭头 32"/>
          <p:cNvSpPr/>
          <p:nvPr/>
        </p:nvSpPr>
        <p:spPr>
          <a:xfrm>
            <a:off x="1043608" y="3140968"/>
            <a:ext cx="432048" cy="6480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Object 3"/>
          <p:cNvGraphicFramePr>
            <a:graphicFrameLocks noChangeAspect="1"/>
          </p:cNvGraphicFramePr>
          <p:nvPr/>
        </p:nvGraphicFramePr>
        <p:xfrm>
          <a:off x="320898" y="3933056"/>
          <a:ext cx="1874838" cy="544513"/>
        </p:xfrm>
        <a:graphic>
          <a:graphicData uri="http://schemas.openxmlformats.org/presentationml/2006/ole">
            <p:oleObj spid="_x0000_s124942" name="Equation" r:id="rId13" imgW="69840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5" grpId="0"/>
      <p:bldP spid="16" grpId="0" animBg="1"/>
      <p:bldP spid="18" grpId="0"/>
      <p:bldP spid="19" grpId="0" animBg="1"/>
      <p:bldP spid="21" grpId="0"/>
      <p:bldP spid="22" grpId="0" animBg="1"/>
      <p:bldP spid="25" grpId="0" animBg="1"/>
      <p:bldP spid="27" grpId="0"/>
      <p:bldP spid="28" grpId="0" animBg="1"/>
      <p:bldP spid="30" grpId="0"/>
      <p:bldP spid="31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755576" y="463774"/>
          <a:ext cx="3240088" cy="588962"/>
        </p:xfrm>
        <a:graphic>
          <a:graphicData uri="http://schemas.openxmlformats.org/presentationml/2006/ole">
            <p:oleObj spid="_x0000_s126978" name="Equation" r:id="rId3" imgW="1117440" imgH="20304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211960" y="476672"/>
          <a:ext cx="1521101" cy="576064"/>
        </p:xfrm>
        <a:graphic>
          <a:graphicData uri="http://schemas.openxmlformats.org/presentationml/2006/ole">
            <p:oleObj spid="_x0000_s126979" name="Equation" r:id="rId4" imgW="469800" imgH="177480" progId="Equation.DSMT4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23528" y="260648"/>
            <a:ext cx="6624736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1412776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+mn-ea"/>
              </a:rPr>
              <a:t>(1)</a:t>
            </a:r>
            <a:endParaRPr lang="zh-CN" altLang="en-US" sz="2800" dirty="0">
              <a:latin typeface="+mn-ea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1066676" y="1534989"/>
          <a:ext cx="1036638" cy="366712"/>
        </p:xfrm>
        <a:graphic>
          <a:graphicData uri="http://schemas.openxmlformats.org/presentationml/2006/ole">
            <p:oleObj spid="_x0000_s126980" name="Equation" r:id="rId5" imgW="393480" imgH="13968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73466" y="1393612"/>
            <a:ext cx="700704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此时系数矩阵可分为奇异与非奇异两种类型</a:t>
            </a:r>
            <a:endParaRPr lang="zh-CN" altLang="en-US" sz="2800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611560" y="2132856"/>
          <a:ext cx="442913" cy="442912"/>
        </p:xfrm>
        <a:graphic>
          <a:graphicData uri="http://schemas.openxmlformats.org/presentationml/2006/ole">
            <p:oleObj spid="_x0000_s126981" name="Equation" r:id="rId6" imgW="164880" imgH="164880" progId="Equation.DSMT4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971600" y="213285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奇异</a:t>
            </a:r>
            <a:endParaRPr lang="zh-CN" altLang="en-US" sz="2800" dirty="0"/>
          </a:p>
        </p:txBody>
      </p:sp>
      <p:sp>
        <p:nvSpPr>
          <p:cNvPr id="12" name="左右箭头 11"/>
          <p:cNvSpPr/>
          <p:nvPr/>
        </p:nvSpPr>
        <p:spPr>
          <a:xfrm>
            <a:off x="1979712" y="2276872"/>
            <a:ext cx="576064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2699792" y="2132856"/>
          <a:ext cx="1260475" cy="476250"/>
        </p:xfrm>
        <a:graphic>
          <a:graphicData uri="http://schemas.openxmlformats.org/presentationml/2006/ole">
            <p:oleObj spid="_x0000_s126982" name="Equation" r:id="rId7" imgW="469800" imgH="177480" progId="Equation.DSMT4">
              <p:embed/>
            </p:oleObj>
          </a:graphicData>
        </a:graphic>
      </p:graphicFrame>
      <p:sp>
        <p:nvSpPr>
          <p:cNvPr id="14" name="矩形 13"/>
          <p:cNvSpPr/>
          <p:nvPr/>
        </p:nvSpPr>
        <p:spPr>
          <a:xfrm>
            <a:off x="4067944" y="213285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有</a:t>
            </a:r>
            <a:r>
              <a:rPr lang="zh-CN" altLang="en-US" sz="2800" b="1" dirty="0" smtClean="0"/>
              <a:t>非零解</a:t>
            </a:r>
            <a:endParaRPr lang="zh-CN" altLang="en-US" sz="2800" b="1" dirty="0"/>
          </a:p>
        </p:txBody>
      </p:sp>
      <p:sp>
        <p:nvSpPr>
          <p:cNvPr id="15" name="左右箭头 14"/>
          <p:cNvSpPr/>
          <p:nvPr/>
        </p:nvSpPr>
        <p:spPr>
          <a:xfrm>
            <a:off x="1979712" y="3717032"/>
            <a:ext cx="576064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059832" y="3573016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的行阶梯形中存在零行</a:t>
            </a:r>
            <a:endParaRPr lang="zh-CN" altLang="en-US" sz="2800" dirty="0"/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2627784" y="3573016"/>
          <a:ext cx="442913" cy="442912"/>
        </p:xfrm>
        <a:graphic>
          <a:graphicData uri="http://schemas.openxmlformats.org/presentationml/2006/ole">
            <p:oleObj spid="_x0000_s126983" name="Equation" r:id="rId8" imgW="164880" imgH="164880" progId="Equation.DSMT4">
              <p:embed/>
            </p:oleObj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2621037" y="4169594"/>
          <a:ext cx="1158875" cy="546100"/>
        </p:xfrm>
        <a:graphic>
          <a:graphicData uri="http://schemas.openxmlformats.org/presentationml/2006/ole">
            <p:oleObj spid="_x0000_s126984" name="Equation" r:id="rId9" imgW="431640" imgH="203040" progId="Equation.DSMT4">
              <p:embed/>
            </p:oleObj>
          </a:graphicData>
        </a:graphic>
      </p:graphicFrame>
      <p:sp>
        <p:nvSpPr>
          <p:cNvPr id="20" name="矩形 19"/>
          <p:cNvSpPr/>
          <p:nvPr/>
        </p:nvSpPr>
        <p:spPr>
          <a:xfrm>
            <a:off x="3779912" y="414908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可能无解</a:t>
            </a:r>
            <a:endParaRPr lang="zh-CN" altLang="en-US" sz="2800" dirty="0"/>
          </a:p>
        </p:txBody>
      </p:sp>
      <p:sp>
        <p:nvSpPr>
          <p:cNvPr id="21" name="右箭头 20"/>
          <p:cNvSpPr/>
          <p:nvPr/>
        </p:nvSpPr>
        <p:spPr>
          <a:xfrm>
            <a:off x="1979712" y="4293096"/>
            <a:ext cx="576064" cy="21602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Object 3"/>
          <p:cNvGraphicFramePr>
            <a:graphicFrameLocks noChangeAspect="1"/>
          </p:cNvGraphicFramePr>
          <p:nvPr/>
        </p:nvGraphicFramePr>
        <p:xfrm>
          <a:off x="2627784" y="4755108"/>
          <a:ext cx="1158875" cy="546100"/>
        </p:xfrm>
        <a:graphic>
          <a:graphicData uri="http://schemas.openxmlformats.org/presentationml/2006/ole">
            <p:oleObj spid="_x0000_s126985" name="Equation" r:id="rId10" imgW="431640" imgH="203040" progId="Equation.DSMT4">
              <p:embed/>
            </p:oleObj>
          </a:graphicData>
        </a:graphic>
      </p:graphicFrame>
      <p:sp>
        <p:nvSpPr>
          <p:cNvPr id="23" name="矩形 22"/>
          <p:cNvSpPr/>
          <p:nvPr/>
        </p:nvSpPr>
        <p:spPr>
          <a:xfrm>
            <a:off x="3779912" y="4653136"/>
            <a:ext cx="487825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若有解</a:t>
            </a:r>
            <a:r>
              <a:rPr lang="en-US" altLang="zh-CN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b="1" i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dirty="0" smtClean="0"/>
              <a:t>，则存在自由变量，</a:t>
            </a:r>
            <a:endParaRPr lang="en-US" altLang="zh-CN" sz="2800" dirty="0" smtClean="0"/>
          </a:p>
          <a:p>
            <a:r>
              <a:rPr lang="zh-CN" altLang="en-US" sz="2800" dirty="0" smtClean="0"/>
              <a:t>必有无穷解。</a:t>
            </a:r>
            <a:endParaRPr lang="zh-CN" altLang="en-US" sz="2800" dirty="0"/>
          </a:p>
        </p:txBody>
      </p:sp>
      <p:sp>
        <p:nvSpPr>
          <p:cNvPr id="24" name="左右箭头 23"/>
          <p:cNvSpPr/>
          <p:nvPr/>
        </p:nvSpPr>
        <p:spPr>
          <a:xfrm>
            <a:off x="2771801" y="2996952"/>
            <a:ext cx="576064" cy="21602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Object 9"/>
          <p:cNvGraphicFramePr>
            <a:graphicFrameLocks noChangeAspect="1"/>
          </p:cNvGraphicFramePr>
          <p:nvPr/>
        </p:nvGraphicFramePr>
        <p:xfrm>
          <a:off x="3563888" y="2780928"/>
          <a:ext cx="2014465" cy="648072"/>
        </p:xfrm>
        <a:graphic>
          <a:graphicData uri="http://schemas.openxmlformats.org/presentationml/2006/ole">
            <p:oleObj spid="_x0000_s126986" name="Equation" r:id="rId11" imgW="749160" imgH="241200" progId="Equation.DSMT4">
              <p:embed/>
            </p:oleObj>
          </a:graphicData>
        </a:graphic>
      </p:graphicFrame>
      <p:sp>
        <p:nvSpPr>
          <p:cNvPr id="26" name="矩形 25"/>
          <p:cNvSpPr/>
          <p:nvPr/>
        </p:nvSpPr>
        <p:spPr>
          <a:xfrm>
            <a:off x="5652121" y="290578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线性相关</a:t>
            </a:r>
            <a:endParaRPr lang="zh-CN" altLang="en-US" sz="2800" dirty="0"/>
          </a:p>
        </p:txBody>
      </p:sp>
      <p:sp>
        <p:nvSpPr>
          <p:cNvPr id="27" name="左右箭头 26"/>
          <p:cNvSpPr/>
          <p:nvPr/>
        </p:nvSpPr>
        <p:spPr>
          <a:xfrm>
            <a:off x="5817988" y="2276872"/>
            <a:ext cx="576064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/>
        </p:nvGraphicFramePr>
        <p:xfrm>
          <a:off x="6450657" y="2133476"/>
          <a:ext cx="2009775" cy="542925"/>
        </p:xfrm>
        <a:graphic>
          <a:graphicData uri="http://schemas.openxmlformats.org/presentationml/2006/ole">
            <p:oleObj spid="_x0000_s126987" name="Equation" r:id="rId12" imgW="749160" imgH="203040" progId="Equation.DSMT4">
              <p:embed/>
            </p:oleObj>
          </a:graphicData>
        </a:graphic>
      </p:graphicFrame>
      <p:sp>
        <p:nvSpPr>
          <p:cNvPr id="30" name="矩形 29"/>
          <p:cNvSpPr/>
          <p:nvPr/>
        </p:nvSpPr>
        <p:spPr>
          <a:xfrm>
            <a:off x="3779912" y="573325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且其解集为</a:t>
            </a:r>
            <a:endParaRPr lang="zh-CN" altLang="en-US" sz="2800" dirty="0"/>
          </a:p>
        </p:txBody>
      </p:sp>
      <p:graphicFrame>
        <p:nvGraphicFramePr>
          <p:cNvPr id="31" name="Object 3"/>
          <p:cNvGraphicFramePr>
            <a:graphicFrameLocks noChangeAspect="1"/>
          </p:cNvGraphicFramePr>
          <p:nvPr/>
        </p:nvGraphicFramePr>
        <p:xfrm>
          <a:off x="5692650" y="5700589"/>
          <a:ext cx="3271838" cy="614362"/>
        </p:xfrm>
        <a:graphic>
          <a:graphicData uri="http://schemas.openxmlformats.org/presentationml/2006/ole">
            <p:oleObj spid="_x0000_s126988" name="Equation" r:id="rId13" imgW="121896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/>
      <p:bldP spid="12" grpId="0" animBg="1"/>
      <p:bldP spid="14" grpId="0"/>
      <p:bldP spid="15" grpId="0" animBg="1"/>
      <p:bldP spid="16" grpId="0"/>
      <p:bldP spid="20" grpId="0"/>
      <p:bldP spid="21" grpId="0" animBg="1"/>
      <p:bldP spid="23" grpId="0"/>
      <p:bldP spid="24" grpId="0" animBg="1"/>
      <p:bldP spid="26" grpId="0"/>
      <p:bldP spid="27" grpId="0" animBg="1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771800" y="1412776"/>
            <a:ext cx="6372200" cy="576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95536" y="1439863"/>
          <a:ext cx="1757011" cy="548977"/>
        </p:xfrm>
        <a:graphic>
          <a:graphicData uri="http://schemas.openxmlformats.org/presentationml/2006/ole">
            <p:oleObj spid="_x0000_s125954" name="Equation" r:id="rId3" imgW="647640" imgH="203040" progId="Equation.DSMT4">
              <p:embed/>
            </p:oleObj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755576" y="463774"/>
          <a:ext cx="3240088" cy="588962"/>
        </p:xfrm>
        <a:graphic>
          <a:graphicData uri="http://schemas.openxmlformats.org/presentationml/2006/ole">
            <p:oleObj spid="_x0000_s125955" name="Equation" r:id="rId4" imgW="1117440" imgH="203040" progId="Equation.DSMT4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4211960" y="476672"/>
          <a:ext cx="1521101" cy="576064"/>
        </p:xfrm>
        <a:graphic>
          <a:graphicData uri="http://schemas.openxmlformats.org/presentationml/2006/ole">
            <p:oleObj spid="_x0000_s125956" name="Equation" r:id="rId5" imgW="469800" imgH="177480" progId="Equation.DSMT4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323528" y="260648"/>
            <a:ext cx="6624736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3275856" y="1412776"/>
          <a:ext cx="517123" cy="515565"/>
        </p:xfrm>
        <a:graphic>
          <a:graphicData uri="http://schemas.openxmlformats.org/presentationml/2006/ole">
            <p:oleObj spid="_x0000_s125958" name="Equation" r:id="rId6" imgW="164880" imgH="164880" progId="Equation.DSMT4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2885807" y="1424285"/>
            <a:ext cx="49840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则      的行阶梯形中必存在零行</a:t>
            </a:r>
            <a:endParaRPr lang="zh-CN" altLang="en-US" sz="2800" dirty="0"/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2837061" y="2369394"/>
          <a:ext cx="1158875" cy="546100"/>
        </p:xfrm>
        <a:graphic>
          <a:graphicData uri="http://schemas.openxmlformats.org/presentationml/2006/ole">
            <p:oleObj spid="_x0000_s125962" name="Equation" r:id="rId7" imgW="431640" imgH="203040" progId="Equation.DSMT4">
              <p:embed/>
            </p:oleObj>
          </a:graphicData>
        </a:graphic>
      </p:graphicFrame>
      <p:sp>
        <p:nvSpPr>
          <p:cNvPr id="22" name="矩形 21"/>
          <p:cNvSpPr/>
          <p:nvPr/>
        </p:nvSpPr>
        <p:spPr>
          <a:xfrm>
            <a:off x="3995936" y="234888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可能无解</a:t>
            </a:r>
            <a:endParaRPr lang="zh-CN" altLang="en-US" sz="2800" dirty="0"/>
          </a:p>
        </p:txBody>
      </p:sp>
      <p:sp>
        <p:nvSpPr>
          <p:cNvPr id="23" name="右箭头 22"/>
          <p:cNvSpPr/>
          <p:nvPr/>
        </p:nvSpPr>
        <p:spPr>
          <a:xfrm>
            <a:off x="2195736" y="2492896"/>
            <a:ext cx="576064" cy="21602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2195736" y="3356992"/>
            <a:ext cx="576064" cy="21602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Object 9"/>
          <p:cNvGraphicFramePr>
            <a:graphicFrameLocks noChangeAspect="1"/>
          </p:cNvGraphicFramePr>
          <p:nvPr/>
        </p:nvGraphicFramePr>
        <p:xfrm>
          <a:off x="2968774" y="3141365"/>
          <a:ext cx="4627562" cy="719138"/>
        </p:xfrm>
        <a:graphic>
          <a:graphicData uri="http://schemas.openxmlformats.org/presentationml/2006/ole">
            <p:oleObj spid="_x0000_s125963" name="Equation" r:id="rId8" imgW="1549080" imgH="241200" progId="Equation.DSMT4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323528" y="4149080"/>
          <a:ext cx="1773237" cy="534987"/>
        </p:xfrm>
        <a:graphic>
          <a:graphicData uri="http://schemas.openxmlformats.org/presentationml/2006/ole">
            <p:oleObj spid="_x0000_s125964" name="Equation" r:id="rId9" imgW="672840" imgH="203040" progId="Equation.DSMT4">
              <p:embed/>
            </p:oleObj>
          </a:graphicData>
        </a:graphic>
      </p:graphicFrame>
      <p:sp>
        <p:nvSpPr>
          <p:cNvPr id="27" name="矩形 26"/>
          <p:cNvSpPr/>
          <p:nvPr/>
        </p:nvSpPr>
        <p:spPr>
          <a:xfrm>
            <a:off x="2627784" y="4149080"/>
            <a:ext cx="6372200" cy="576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/>
        </p:nvGraphicFramePr>
        <p:xfrm>
          <a:off x="3086547" y="4148609"/>
          <a:ext cx="1173162" cy="568325"/>
        </p:xfrm>
        <a:graphic>
          <a:graphicData uri="http://schemas.openxmlformats.org/presentationml/2006/ole">
            <p:oleObj spid="_x0000_s125965" name="Equation" r:id="rId10" imgW="419040" imgH="203040" progId="Equation.DSMT4">
              <p:embed/>
            </p:oleObj>
          </a:graphicData>
        </a:graphic>
      </p:graphicFrame>
      <p:sp>
        <p:nvSpPr>
          <p:cNvPr id="29" name="矩形 28"/>
          <p:cNvSpPr/>
          <p:nvPr/>
        </p:nvSpPr>
        <p:spPr>
          <a:xfrm>
            <a:off x="2699792" y="4129916"/>
            <a:ext cx="6274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则             的行阶梯形中必存在自由变量</a:t>
            </a:r>
            <a:endParaRPr lang="zh-CN" altLang="en-US" sz="2800" dirty="0"/>
          </a:p>
        </p:txBody>
      </p:sp>
      <p:sp>
        <p:nvSpPr>
          <p:cNvPr id="30" name="右箭头 29"/>
          <p:cNvSpPr/>
          <p:nvPr/>
        </p:nvSpPr>
        <p:spPr>
          <a:xfrm>
            <a:off x="1763688" y="5085184"/>
            <a:ext cx="648072" cy="21602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Object 3"/>
          <p:cNvGraphicFramePr>
            <a:graphicFrameLocks noChangeAspect="1"/>
          </p:cNvGraphicFramePr>
          <p:nvPr/>
        </p:nvGraphicFramePr>
        <p:xfrm>
          <a:off x="2555776" y="4941168"/>
          <a:ext cx="1260475" cy="476250"/>
        </p:xfrm>
        <a:graphic>
          <a:graphicData uri="http://schemas.openxmlformats.org/presentationml/2006/ole">
            <p:oleObj spid="_x0000_s125966" name="Equation" r:id="rId11" imgW="469800" imgH="177480" progId="Equation.DSMT4">
              <p:embed/>
            </p:oleObj>
          </a:graphicData>
        </a:graphic>
      </p:graphicFrame>
      <p:sp>
        <p:nvSpPr>
          <p:cNvPr id="32" name="矩形 31"/>
          <p:cNvSpPr/>
          <p:nvPr/>
        </p:nvSpPr>
        <p:spPr>
          <a:xfrm>
            <a:off x="3851920" y="494116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有</a:t>
            </a:r>
            <a:r>
              <a:rPr lang="zh-CN" altLang="en-US" sz="2800" b="1" dirty="0" smtClean="0"/>
              <a:t>非零解</a:t>
            </a:r>
            <a:endParaRPr lang="zh-CN" altLang="en-US" sz="2800" b="1" dirty="0"/>
          </a:p>
        </p:txBody>
      </p:sp>
      <p:sp>
        <p:nvSpPr>
          <p:cNvPr id="33" name="左右箭头 32"/>
          <p:cNvSpPr/>
          <p:nvPr/>
        </p:nvSpPr>
        <p:spPr>
          <a:xfrm>
            <a:off x="2627785" y="5877272"/>
            <a:ext cx="576064" cy="21602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Object 9"/>
          <p:cNvGraphicFramePr>
            <a:graphicFrameLocks noChangeAspect="1"/>
          </p:cNvGraphicFramePr>
          <p:nvPr/>
        </p:nvGraphicFramePr>
        <p:xfrm>
          <a:off x="3419872" y="5589240"/>
          <a:ext cx="2238294" cy="720080"/>
        </p:xfrm>
        <a:graphic>
          <a:graphicData uri="http://schemas.openxmlformats.org/presentationml/2006/ole">
            <p:oleObj spid="_x0000_s125967" name="Equation" r:id="rId12" imgW="749160" imgH="241200" progId="Equation.DSMT4">
              <p:embed/>
            </p:oleObj>
          </a:graphicData>
        </a:graphic>
      </p:graphicFrame>
      <p:sp>
        <p:nvSpPr>
          <p:cNvPr id="35" name="矩形 34"/>
          <p:cNvSpPr/>
          <p:nvPr/>
        </p:nvSpPr>
        <p:spPr>
          <a:xfrm>
            <a:off x="5508105" y="571409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线性相关</a:t>
            </a:r>
            <a:endParaRPr lang="zh-CN" altLang="en-US" sz="2800" dirty="0"/>
          </a:p>
        </p:txBody>
      </p:sp>
      <p:sp>
        <p:nvSpPr>
          <p:cNvPr id="36" name="左右箭头 35"/>
          <p:cNvSpPr/>
          <p:nvPr/>
        </p:nvSpPr>
        <p:spPr>
          <a:xfrm>
            <a:off x="5673972" y="5085184"/>
            <a:ext cx="576064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7" name="Object 3"/>
          <p:cNvGraphicFramePr>
            <a:graphicFrameLocks noChangeAspect="1"/>
          </p:cNvGraphicFramePr>
          <p:nvPr/>
        </p:nvGraphicFramePr>
        <p:xfrm>
          <a:off x="6306641" y="4941788"/>
          <a:ext cx="2009775" cy="542925"/>
        </p:xfrm>
        <a:graphic>
          <a:graphicData uri="http://schemas.openxmlformats.org/presentationml/2006/ole">
            <p:oleObj spid="_x0000_s125968" name="Equation" r:id="rId13" imgW="74916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  <p:bldP spid="22" grpId="0"/>
      <p:bldP spid="23" grpId="0" animBg="1"/>
      <p:bldP spid="24" grpId="0" animBg="1"/>
      <p:bldP spid="27" grpId="0" animBg="1"/>
      <p:bldP spid="29" grpId="0"/>
      <p:bldP spid="30" grpId="0" animBg="1"/>
      <p:bldP spid="32" grpId="0"/>
      <p:bldP spid="33" grpId="0" animBg="1"/>
      <p:bldP spid="35" grpId="0"/>
      <p:bldP spid="3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</TotalTime>
  <Words>245</Words>
  <Application>Microsoft Office PowerPoint</Application>
  <PresentationFormat>全屏显示(4:3)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Office 主题</vt:lpstr>
      <vt:lpstr>Equation</vt:lpstr>
      <vt:lpstr>MathType 7.0 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§2.1 Determinants</dc:title>
  <dc:creator>Windows 用户</dc:creator>
  <cp:lastModifiedBy>Windows 用户</cp:lastModifiedBy>
  <cp:revision>11</cp:revision>
  <dcterms:created xsi:type="dcterms:W3CDTF">2020-04-02T02:13:30Z</dcterms:created>
  <dcterms:modified xsi:type="dcterms:W3CDTF">2020-11-18T13:54:01Z</dcterms:modified>
</cp:coreProperties>
</file>