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4"/>
  </p:notesMasterIdLst>
  <p:sldIdLst>
    <p:sldId id="676" r:id="rId2"/>
    <p:sldId id="678" r:id="rId3"/>
    <p:sldId id="679" r:id="rId4"/>
    <p:sldId id="680" r:id="rId5"/>
    <p:sldId id="683" r:id="rId6"/>
    <p:sldId id="684" r:id="rId7"/>
    <p:sldId id="702" r:id="rId8"/>
    <p:sldId id="686" r:id="rId9"/>
    <p:sldId id="687" r:id="rId10"/>
    <p:sldId id="703" r:id="rId11"/>
    <p:sldId id="701" r:id="rId12"/>
    <p:sldId id="300" r:id="rId1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94464" autoAdjust="0"/>
  </p:normalViewPr>
  <p:slideViewPr>
    <p:cSldViewPr>
      <p:cViewPr varScale="1">
        <p:scale>
          <a:sx n="90" d="100"/>
          <a:sy n="90" d="100"/>
        </p:scale>
        <p:origin x="9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5C837F-AFA3-4D87-A63A-1D1E40D943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92890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022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0620376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004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4078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98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094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840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571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83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117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B1BCA3-F254-3449-B235-F35B531F36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5CBA77F-13ED-C24D-BF54-822E99424D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31B7E7-AE6B-CE4E-87D1-7DC0D37F4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09444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927648" y="2276872"/>
            <a:ext cx="57534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§2.3   </a:t>
            </a:r>
            <a:r>
              <a:rPr lang="zh-CN" altLang="en-US" sz="4400" b="1" dirty="0">
                <a:latin typeface="+mj-ea"/>
                <a:ea typeface="+mj-ea"/>
              </a:rPr>
              <a:t>附加主题和应用</a:t>
            </a:r>
            <a:endParaRPr lang="zh-CN" altLang="en-US" sz="4400" dirty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9856" y="3429000"/>
            <a:ext cx="23968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Kaiti SC" panose="02010600040101010101" pitchFamily="2" charset="-122"/>
                <a:ea typeface="Kaiti SC" panose="02010600040101010101" pitchFamily="2" charset="-122"/>
                <a:cs typeface="Times New Roman" pitchFamily="18" charset="0"/>
              </a:rPr>
              <a:t>伴随矩阵</a:t>
            </a:r>
            <a:endParaRPr lang="en-US" altLang="zh-CN" sz="3200" dirty="0">
              <a:latin typeface="Kaiti SC" panose="02010600040101010101" pitchFamily="2" charset="-122"/>
              <a:ea typeface="Kaiti SC" panose="02010600040101010101" pitchFamily="2" charset="-122"/>
              <a:cs typeface="Times New Roman" pitchFamily="18" charset="0"/>
            </a:endParaRPr>
          </a:p>
          <a:p>
            <a:r>
              <a:rPr lang="en-US" altLang="zh-CN" sz="3200" dirty="0">
                <a:latin typeface="Kaiti SC" panose="02010600040101010101" pitchFamily="2" charset="-122"/>
                <a:ea typeface="Kaiti SC" panose="02010600040101010101" pitchFamily="2" charset="-122"/>
                <a:cs typeface="Times New Roman" pitchFamily="18" charset="0"/>
              </a:rPr>
              <a:t>Cramer </a:t>
            </a:r>
            <a:r>
              <a:rPr lang="zh-CN" altLang="en-US" sz="3200" dirty="0">
                <a:latin typeface="Kaiti SC" panose="02010600040101010101" pitchFamily="2" charset="-122"/>
                <a:ea typeface="Kaiti SC" panose="02010600040101010101" pitchFamily="2" charset="-122"/>
                <a:cs typeface="Times New Roman" pitchFamily="18" charset="0"/>
              </a:rPr>
              <a:t>法则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CA8560-2BB6-764B-87AF-A5E93CDA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10</a:t>
            </a:fld>
            <a:endParaRPr lang="zh-CN" altLang="zh-CN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F04ABC7-393F-AC42-8300-B5DEA8D1419F}"/>
              </a:ext>
            </a:extLst>
          </p:cNvPr>
          <p:cNvSpPr txBox="1"/>
          <p:nvPr/>
        </p:nvSpPr>
        <p:spPr>
          <a:xfrm>
            <a:off x="1055440" y="620688"/>
            <a:ext cx="5742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</a:rPr>
              <a:t>3. </a:t>
            </a:r>
            <a:r>
              <a:rPr lang="zh-CN" altLang="en-US" sz="3600" b="1" dirty="0">
                <a:solidFill>
                  <a:srgbClr val="002060"/>
                </a:solidFill>
              </a:rPr>
              <a:t>分块矩阵的行列式与伴随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AC8DB-E977-B443-855D-C70835832F0E}"/>
              </a:ext>
            </a:extLst>
          </p:cNvPr>
          <p:cNvSpPr txBox="1"/>
          <p:nvPr/>
        </p:nvSpPr>
        <p:spPr>
          <a:xfrm>
            <a:off x="1247462" y="1844825"/>
            <a:ext cx="9601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结  论    </a:t>
            </a:r>
            <a:r>
              <a:rPr lang="zh-CN" altLang="en-US" sz="3200" dirty="0"/>
              <a:t>设 </a:t>
            </a:r>
            <a:r>
              <a:rPr lang="en-US" altLang="zh-CN" sz="3200" i="1" dirty="0"/>
              <a:t>L </a:t>
            </a:r>
            <a:r>
              <a:rPr lang="en-US" altLang="zh-CN" sz="3200" dirty="0"/>
              <a:t>=</a:t>
            </a:r>
            <a:r>
              <a:rPr lang="zh-CN" altLang="en-US" sz="3200" dirty="0"/>
              <a:t>                      其中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/>
              <a:t>是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3200" dirty="0"/>
              <a:t>阶方阵</a:t>
            </a:r>
            <a:r>
              <a:rPr lang="en-US" altLang="zh-CN" sz="3200" dirty="0"/>
              <a:t>, </a:t>
            </a:r>
            <a:endParaRPr lang="zh-CN" altLang="en-US" sz="3200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A57C915-7120-734A-865D-D8327C607B25}"/>
              </a:ext>
            </a:extLst>
          </p:cNvPr>
          <p:cNvSpPr txBox="1"/>
          <p:nvPr/>
        </p:nvSpPr>
        <p:spPr>
          <a:xfrm>
            <a:off x="1343474" y="2708921"/>
            <a:ext cx="4800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/>
              <a:t>阶方阵</a:t>
            </a:r>
            <a:r>
              <a:rPr lang="en-US" altLang="zh-CN" sz="3200" dirty="0"/>
              <a:t>, </a:t>
            </a:r>
            <a:r>
              <a:rPr lang="zh-CN" altLang="en-US" sz="3200" dirty="0"/>
              <a:t>则有</a:t>
            </a:r>
            <a:r>
              <a:rPr lang="en-US" altLang="zh-CN" sz="3200" dirty="0"/>
              <a:t>    </a:t>
            </a:r>
            <a:endParaRPr lang="zh-CN" altLang="en-US" sz="32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BBB1D43-8E0C-414E-ACC0-6823279BBD94}"/>
              </a:ext>
            </a:extLst>
          </p:cNvPr>
          <p:cNvSpPr/>
          <p:nvPr/>
        </p:nvSpPr>
        <p:spPr>
          <a:xfrm>
            <a:off x="1055440" y="1556792"/>
            <a:ext cx="9073008" cy="244827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u=2019599755,2385456399&amp;fm=26&amp;gp=0.jpg">
            <a:extLst>
              <a:ext uri="{FF2B5EF4-FFF2-40B4-BE49-F238E27FC236}">
                <a16:creationId xmlns:a16="http://schemas.microsoft.com/office/drawing/2014/main" id="{B27FCEA8-4EB1-0B4A-B570-7DCD3086B1F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057" y="5278062"/>
            <a:ext cx="1084809" cy="815234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357C012D-FA9D-2249-B9F2-F06889FA577C}"/>
              </a:ext>
            </a:extLst>
          </p:cNvPr>
          <p:cNvSpPr txBox="1"/>
          <p:nvPr/>
        </p:nvSpPr>
        <p:spPr>
          <a:xfrm>
            <a:off x="767408" y="4437113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思路：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BD131428-A9E9-9B4C-B74B-62B89EEF1F3F}"/>
              </a:ext>
            </a:extLst>
          </p:cNvPr>
          <p:cNvSpPr txBox="1"/>
          <p:nvPr/>
        </p:nvSpPr>
        <p:spPr>
          <a:xfrm>
            <a:off x="2687622" y="4437113"/>
            <a:ext cx="6942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若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和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/>
              <a:t>都是上三角矩阵，则显然成立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D33E853B-B8C9-C548-86B3-F0E1ED1FF5E8}"/>
              </a:ext>
            </a:extLst>
          </p:cNvPr>
          <p:cNvSpPr txBox="1"/>
          <p:nvPr/>
        </p:nvSpPr>
        <p:spPr>
          <a:xfrm>
            <a:off x="1753155" y="5445225"/>
            <a:ext cx="799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对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zh-CN" altLang="en-US" sz="3200" dirty="0"/>
              <a:t>作初等变换，将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和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/>
              <a:t>都化为上三角矩阵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3" name="AutoShape 120">
            <a:extLst>
              <a:ext uri="{FF2B5EF4-FFF2-40B4-BE49-F238E27FC236}">
                <a16:creationId xmlns:a16="http://schemas.microsoft.com/office/drawing/2014/main" id="{646EC603-2E76-6740-B6CA-9D186DBAA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030" y="1628800"/>
            <a:ext cx="1399914" cy="1080120"/>
          </a:xfrm>
          <a:prstGeom prst="bracketPair">
            <a:avLst>
              <a:gd name="adj" fmla="val 12843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930A1A64-2587-2D49-AC31-8A27FFDEB1F5}"/>
              </a:ext>
            </a:extLst>
          </p:cNvPr>
          <p:cNvSpPr txBox="1"/>
          <p:nvPr/>
        </p:nvSpPr>
        <p:spPr>
          <a:xfrm>
            <a:off x="4336046" y="16288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A</a:t>
            </a:r>
            <a:endParaRPr lang="zh-CN" altLang="en-US" sz="3200" baseline="-25000" dirty="0"/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DD17E3EA-5888-6D40-9B10-56005168B2D2}"/>
              </a:ext>
            </a:extLst>
          </p:cNvPr>
          <p:cNvSpPr txBox="1"/>
          <p:nvPr/>
        </p:nvSpPr>
        <p:spPr>
          <a:xfrm>
            <a:off x="5056126" y="218570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B</a:t>
            </a:r>
            <a:endParaRPr lang="zh-CN" altLang="en-US" sz="3200" baseline="-25000" dirty="0"/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5DA5CB05-9D48-1745-9FDD-2132812C7749}"/>
              </a:ext>
            </a:extLst>
          </p:cNvPr>
          <p:cNvSpPr txBox="1"/>
          <p:nvPr/>
        </p:nvSpPr>
        <p:spPr>
          <a:xfrm>
            <a:off x="5056126" y="162880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C</a:t>
            </a:r>
            <a:endParaRPr lang="zh-CN" altLang="en-US" sz="3200" i="1" dirty="0"/>
          </a:p>
        </p:txBody>
      </p:sp>
      <p:sp>
        <p:nvSpPr>
          <p:cNvPr id="17" name="TextBox 18">
            <a:extLst>
              <a:ext uri="{FF2B5EF4-FFF2-40B4-BE49-F238E27FC236}">
                <a16:creationId xmlns:a16="http://schemas.microsoft.com/office/drawing/2014/main" id="{1C421166-CA44-AC44-9D71-D603263455E0}"/>
              </a:ext>
            </a:extLst>
          </p:cNvPr>
          <p:cNvSpPr txBox="1"/>
          <p:nvPr/>
        </p:nvSpPr>
        <p:spPr>
          <a:xfrm>
            <a:off x="4336046" y="220486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O</a:t>
            </a:r>
            <a:endParaRPr lang="zh-CN" altLang="en-US" sz="3200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505FF8E-6140-FE46-BD2D-18E3242223A5}"/>
              </a:ext>
            </a:extLst>
          </p:cNvPr>
          <p:cNvSpPr/>
          <p:nvPr/>
        </p:nvSpPr>
        <p:spPr>
          <a:xfrm>
            <a:off x="4223792" y="3335050"/>
            <a:ext cx="38763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000000"/>
                </a:solidFill>
              </a:rPr>
              <a:t>det</a:t>
            </a:r>
            <a:r>
              <a:rPr lang="en-US" altLang="zh-CN" sz="3200" dirty="0">
                <a:solidFill>
                  <a:srgbClr val="000000"/>
                </a:solidFill>
              </a:rPr>
              <a:t> (</a:t>
            </a:r>
            <a:r>
              <a:rPr lang="en-US" altLang="zh-CN" sz="3200" i="1" dirty="0">
                <a:solidFill>
                  <a:srgbClr val="000000"/>
                </a:solidFill>
              </a:rPr>
              <a:t>L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en-US" altLang="zh-CN" sz="3200" i="1" dirty="0">
                <a:solidFill>
                  <a:srgbClr val="000000"/>
                </a:solidFill>
              </a:rPr>
              <a:t> </a:t>
            </a:r>
            <a:r>
              <a:rPr lang="en-US" altLang="zh-CN" sz="3200" dirty="0">
                <a:solidFill>
                  <a:srgbClr val="000000"/>
                </a:solidFill>
              </a:rPr>
              <a:t>= </a:t>
            </a:r>
            <a:r>
              <a:rPr lang="en-US" altLang="zh-CN" sz="3200" dirty="0" err="1">
                <a:solidFill>
                  <a:srgbClr val="000000"/>
                </a:solidFill>
              </a:rPr>
              <a:t>det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en-US" altLang="zh-CN" sz="3200" i="1" dirty="0">
                <a:solidFill>
                  <a:srgbClr val="000000"/>
                </a:solidFill>
              </a:rPr>
              <a:t>A</a:t>
            </a:r>
            <a:r>
              <a:rPr lang="en-US" altLang="zh-CN" sz="3200" dirty="0">
                <a:solidFill>
                  <a:srgbClr val="000000"/>
                </a:solidFill>
              </a:rPr>
              <a:t>) </a:t>
            </a:r>
            <a:r>
              <a:rPr lang="en-US" altLang="zh-CN" sz="3200" dirty="0" err="1">
                <a:solidFill>
                  <a:srgbClr val="000000"/>
                </a:solidFill>
              </a:rPr>
              <a:t>det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597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28124" y="2780928"/>
            <a:ext cx="842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思考题</a:t>
            </a:r>
            <a:r>
              <a:rPr lang="en-US" altLang="zh-CN" sz="3200" dirty="0"/>
              <a:t>1</a:t>
            </a:r>
            <a:r>
              <a:rPr lang="zh-CN" altLang="en-US" sz="3200" dirty="0"/>
              <a:t>：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阶方阵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可逆</a:t>
            </a:r>
            <a:r>
              <a:rPr lang="zh-CN" altLang="en-US" sz="3200" dirty="0"/>
              <a:t>，那么</a:t>
            </a:r>
            <a:r>
              <a:rPr lang="en-US" altLang="zh-CN" sz="3200" dirty="0" err="1">
                <a:cs typeface="Times New Roman" pitchFamily="18" charset="0"/>
              </a:rPr>
              <a:t>adj</a:t>
            </a:r>
            <a:r>
              <a:rPr lang="en-US" altLang="zh-CN" sz="3200" dirty="0">
                <a:cs typeface="Times New Roman" pitchFamily="18" charset="0"/>
              </a:rPr>
              <a:t> (</a:t>
            </a:r>
            <a:r>
              <a:rPr lang="en-US" altLang="zh-CN" sz="3200" i="1" dirty="0">
                <a:cs typeface="Times New Roman" pitchFamily="18" charset="0"/>
              </a:rPr>
              <a:t>AB</a:t>
            </a:r>
            <a:r>
              <a:rPr lang="en-US" altLang="zh-CN" sz="3200" dirty="0">
                <a:cs typeface="Times New Roman" pitchFamily="18" charset="0"/>
              </a:rPr>
              <a:t>) </a:t>
            </a:r>
            <a:endParaRPr lang="en-US" altLang="zh-CN" sz="3200" dirty="0"/>
          </a:p>
        </p:txBody>
      </p:sp>
      <p:sp>
        <p:nvSpPr>
          <p:cNvPr id="11" name="矩形 10"/>
          <p:cNvSpPr/>
          <p:nvPr/>
        </p:nvSpPr>
        <p:spPr>
          <a:xfrm>
            <a:off x="1128125" y="4362202"/>
            <a:ext cx="100804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思考题</a:t>
            </a:r>
            <a:r>
              <a:rPr lang="en-US" altLang="zh-CN" sz="3200" spc="-100" dirty="0"/>
              <a:t>2</a:t>
            </a:r>
            <a:r>
              <a:rPr lang="zh-CN" altLang="en-US" sz="3200" spc="-100" dirty="0"/>
              <a:t>：请举出至少两</a:t>
            </a:r>
            <a:r>
              <a:rPr lang="zh-CN" altLang="en-US" sz="3200" spc="-100"/>
              <a:t>个不同的</a:t>
            </a:r>
            <a:r>
              <a:rPr lang="en-US" altLang="zh-CN" sz="3200" spc="-100"/>
              <a:t>3</a:t>
            </a:r>
            <a:r>
              <a:rPr lang="zh-CN" altLang="en-US" sz="3200" spc="-100" dirty="0"/>
              <a:t>阶方阵，使得它们的</a:t>
            </a:r>
            <a:endParaRPr lang="en-US" altLang="zh-CN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440" y="845424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练习：    考虑分块对角矩阵 </a:t>
            </a:r>
            <a:r>
              <a:rPr lang="en-US" altLang="zh-CN" sz="3200" i="1" dirty="0"/>
              <a:t>L</a:t>
            </a:r>
            <a:r>
              <a:rPr lang="en-US" altLang="zh-CN" sz="3200" dirty="0"/>
              <a:t> =                 ,</a:t>
            </a:r>
          </a:p>
        </p:txBody>
      </p:sp>
      <p:sp>
        <p:nvSpPr>
          <p:cNvPr id="16" name="AutoShape 120">
            <a:extLst>
              <a:ext uri="{FF2B5EF4-FFF2-40B4-BE49-F238E27FC236}">
                <a16:creationId xmlns:a16="http://schemas.microsoft.com/office/drawing/2014/main" id="{5DCC1CEA-9F79-49DC-93B4-7B490F31A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80" y="548680"/>
            <a:ext cx="1399914" cy="1080120"/>
          </a:xfrm>
          <a:prstGeom prst="bracketPair">
            <a:avLst>
              <a:gd name="adj" fmla="val 12843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0096" y="54868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A</a:t>
            </a:r>
            <a:endParaRPr lang="zh-CN" altLang="en-US" sz="32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7680176" y="110558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B</a:t>
            </a:r>
            <a:endParaRPr lang="zh-CN" alt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7680176" y="54868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O</a:t>
            </a:r>
            <a:endParaRPr lang="zh-CN" altLang="en-US" sz="3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6960096" y="112474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O</a:t>
            </a:r>
            <a:endParaRPr lang="zh-CN" altLang="en-US" sz="3200" i="1" dirty="0"/>
          </a:p>
        </p:txBody>
      </p:sp>
      <p:sp>
        <p:nvSpPr>
          <p:cNvPr id="21" name="矩形 20"/>
          <p:cNvSpPr/>
          <p:nvPr/>
        </p:nvSpPr>
        <p:spPr>
          <a:xfrm>
            <a:off x="2207568" y="1772816"/>
            <a:ext cx="82804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若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zh-CN" altLang="en-US" sz="3200" dirty="0">
                <a:cs typeface="Times New Roman" pitchFamily="18" charset="0"/>
              </a:rPr>
              <a:t>和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zh-CN" altLang="en-US" sz="3200" dirty="0">
                <a:cs typeface="Times New Roman" pitchFamily="18" charset="0"/>
              </a:rPr>
              <a:t>都是可逆矩阵，</a:t>
            </a:r>
            <a:r>
              <a:rPr lang="zh-CN" altLang="en-US" sz="3200" dirty="0"/>
              <a:t>求</a:t>
            </a:r>
            <a:r>
              <a:rPr lang="en-US" altLang="zh-CN" sz="3200" dirty="0"/>
              <a:t>  </a:t>
            </a:r>
            <a:r>
              <a:rPr lang="en-US" altLang="zh-CN" sz="3200" dirty="0" err="1">
                <a:cs typeface="Times New Roman" pitchFamily="18" charset="0"/>
              </a:rPr>
              <a:t>adj</a:t>
            </a:r>
            <a:r>
              <a:rPr lang="en-US" altLang="zh-CN" sz="3200" dirty="0">
                <a:cs typeface="Times New Roman" pitchFamily="18" charset="0"/>
              </a:rPr>
              <a:t> </a:t>
            </a:r>
            <a:r>
              <a:rPr lang="en-US" altLang="zh-CN" sz="3200" i="1" dirty="0">
                <a:cs typeface="Times New Roman" pitchFamily="18" charset="0"/>
              </a:rPr>
              <a:t>L </a:t>
            </a:r>
            <a:r>
              <a:rPr lang="zh-CN" altLang="en-US" sz="3200" dirty="0">
                <a:cs typeface="Times New Roman" pitchFamily="18" charset="0"/>
              </a:rPr>
              <a:t>的分块形式</a:t>
            </a:r>
            <a:r>
              <a:rPr lang="en-US" altLang="zh-CN" sz="3200" dirty="0">
                <a:cs typeface="Times New Roman" pitchFamily="18" charset="0"/>
              </a:rPr>
              <a:t> . 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2567608" y="3501008"/>
            <a:ext cx="53741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Times New Roman" pitchFamily="18" charset="0"/>
              </a:rPr>
              <a:t>与</a:t>
            </a:r>
            <a:r>
              <a:rPr lang="en-US" altLang="zh-CN" sz="3200" dirty="0" err="1">
                <a:cs typeface="Times New Roman" pitchFamily="18" charset="0"/>
              </a:rPr>
              <a:t>adj</a:t>
            </a:r>
            <a:r>
              <a:rPr lang="en-US" altLang="zh-CN" sz="3200" dirty="0">
                <a:cs typeface="Times New Roman" pitchFamily="18" charset="0"/>
              </a:rPr>
              <a:t> </a:t>
            </a:r>
            <a:r>
              <a:rPr lang="en-US" altLang="zh-CN" sz="3200" i="1" dirty="0">
                <a:cs typeface="Times New Roman" pitchFamily="18" charset="0"/>
              </a:rPr>
              <a:t>A </a:t>
            </a:r>
            <a:r>
              <a:rPr lang="zh-CN" altLang="en-US" sz="3200" dirty="0">
                <a:cs typeface="Times New Roman" pitchFamily="18" charset="0"/>
              </a:rPr>
              <a:t>和</a:t>
            </a:r>
            <a:r>
              <a:rPr lang="en-US" altLang="zh-CN" sz="3200" dirty="0" err="1">
                <a:cs typeface="Times New Roman" pitchFamily="18" charset="0"/>
              </a:rPr>
              <a:t>adj</a:t>
            </a:r>
            <a:r>
              <a:rPr lang="en-US" altLang="zh-CN" sz="3200" dirty="0">
                <a:cs typeface="Times New Roman" pitchFamily="18" charset="0"/>
              </a:rPr>
              <a:t> 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zh-CN" altLang="en-US" sz="3200" dirty="0">
                <a:cs typeface="Times New Roman" pitchFamily="18" charset="0"/>
              </a:rPr>
              <a:t>的关系如何？</a:t>
            </a:r>
            <a:r>
              <a:rPr lang="en-US" altLang="zh-CN" sz="3200" dirty="0">
                <a:cs typeface="Times New Roman" pitchFamily="18" charset="0"/>
              </a:rPr>
              <a:t> </a:t>
            </a:r>
            <a:endParaRPr lang="zh-CN" altLang="en-US" sz="3200" dirty="0"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50172" y="5085184"/>
            <a:ext cx="398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伴随矩阵都是零矩阵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5004C4-8883-1942-A072-83EDB62DA095}"/>
              </a:ext>
            </a:extLst>
          </p:cNvPr>
          <p:cNvSpPr txBox="1"/>
          <p:nvPr/>
        </p:nvSpPr>
        <p:spPr>
          <a:xfrm>
            <a:off x="1271464" y="404664"/>
            <a:ext cx="6494085" cy="2091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作业：</a:t>
            </a:r>
            <a:endParaRPr kumimoji="1" lang="en-US" altLang="zh-CN" sz="48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kumimoji="1" lang="en-US" altLang="zh-CN" dirty="0"/>
          </a:p>
          <a:p>
            <a:pPr marL="457200" indent="-457200">
              <a:lnSpc>
                <a:spcPct val="20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2.3</a:t>
            </a:r>
            <a:r>
              <a:rPr kumimoji="1"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     </a:t>
            </a:r>
            <a:r>
              <a:rPr kumimoji="1" lang="en-US" altLang="zh-CN" sz="3200" dirty="0"/>
              <a:t>1.  3.  5.  10.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12.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C43F93-433F-E84C-8D7A-93735E469018}"/>
              </a:ext>
            </a:extLst>
          </p:cNvPr>
          <p:cNvSpPr txBox="1"/>
          <p:nvPr/>
        </p:nvSpPr>
        <p:spPr>
          <a:xfrm>
            <a:off x="1271464" y="3068960"/>
            <a:ext cx="2501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50000"/>
              <a:buFont typeface="Wingdings" pitchFamily="2" charset="2"/>
              <a:buChar char="l"/>
            </a:pPr>
            <a:r>
              <a:rPr lang="zh-CN" altLang="en-US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</a:t>
            </a:r>
            <a:r>
              <a:rPr lang="en-US" altLang="zh-CN" sz="32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:</a:t>
            </a:r>
            <a:endParaRPr kumimoji="1" lang="zh-CN" altLang="en-US" sz="3200" dirty="0"/>
          </a:p>
        </p:txBody>
      </p:sp>
      <p:sp>
        <p:nvSpPr>
          <p:cNvPr id="8" name="TextBox 14">
            <a:extLst>
              <a:ext uri="{FF2B5EF4-FFF2-40B4-BE49-F238E27FC236}">
                <a16:creationId xmlns:a16="http://schemas.microsoft.com/office/drawing/2014/main" id="{80A2E5AD-0655-1E49-990F-2DDC7D3B5EE7}"/>
              </a:ext>
            </a:extLst>
          </p:cNvPr>
          <p:cNvSpPr txBox="1"/>
          <p:nvPr/>
        </p:nvSpPr>
        <p:spPr>
          <a:xfrm>
            <a:off x="2529805" y="4077209"/>
            <a:ext cx="811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1. 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设</a:t>
            </a:r>
            <a:r>
              <a:rPr lang="en-US" altLang="zh-CN" sz="3200" i="1" dirty="0">
                <a:latin typeface="Times" pitchFamily="2" charset="0"/>
                <a:ea typeface="KaiTi" panose="02010609060101010101" pitchFamily="49" charset="-122"/>
              </a:rPr>
              <a:t>A</a:t>
            </a:r>
            <a:r>
              <a:rPr lang="en-US" altLang="zh-CN" sz="3200" dirty="0">
                <a:latin typeface="KaiTi" panose="02010609060101010101" pitchFamily="49" charset="-122"/>
                <a:ea typeface="KaiTi" panose="02010609060101010101" pitchFamily="49" charset="-122"/>
              </a:rPr>
              <a:t> =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            ，求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adjA</a:t>
            </a:r>
            <a:r>
              <a:rPr lang="en-US" altLang="zh-CN" sz="3200" dirty="0"/>
              <a:t> - (3A)</a:t>
            </a:r>
            <a:r>
              <a:rPr lang="en-US" altLang="zh-CN" sz="3200" baseline="30000" dirty="0"/>
              <a:t>-1 </a:t>
            </a:r>
            <a:r>
              <a:rPr lang="en-US" altLang="zh-CN" sz="3200" dirty="0"/>
              <a:t>).</a:t>
            </a:r>
            <a:endParaRPr lang="zh-CN" altLang="en-US" sz="3200" dirty="0"/>
          </a:p>
        </p:txBody>
      </p:sp>
      <p:sp>
        <p:nvSpPr>
          <p:cNvPr id="9" name="AutoShape 117">
            <a:extLst>
              <a:ext uri="{FF2B5EF4-FFF2-40B4-BE49-F238E27FC236}">
                <a16:creationId xmlns:a16="http://schemas.microsoft.com/office/drawing/2014/main" id="{9C48A993-E3E0-B742-8C80-50EF582B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1438" y="3660895"/>
            <a:ext cx="2088232" cy="1417404"/>
          </a:xfrm>
          <a:prstGeom prst="bracketPair">
            <a:avLst>
              <a:gd name="adj" fmla="val 725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531ECA9B-3114-7040-B798-F077D486F63E}"/>
              </a:ext>
            </a:extLst>
          </p:cNvPr>
          <p:cNvSpPr txBox="1"/>
          <p:nvPr/>
        </p:nvSpPr>
        <p:spPr>
          <a:xfrm>
            <a:off x="4373445" y="3588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2</a:t>
            </a:r>
          </a:p>
          <a:p>
            <a:r>
              <a:rPr lang="en-US" altLang="zh-CN" sz="3200" dirty="0"/>
              <a:t> 1</a:t>
            </a:r>
          </a:p>
          <a:p>
            <a:r>
              <a:rPr lang="zh-CN" altLang="en-US" sz="3200" dirty="0">
                <a:sym typeface="Symbol"/>
              </a:rPr>
              <a:t> </a:t>
            </a:r>
            <a:r>
              <a:rPr lang="en-US" altLang="zh-CN" sz="3200" dirty="0">
                <a:sym typeface="Symbol"/>
              </a:rPr>
              <a:t>0</a:t>
            </a:r>
            <a:r>
              <a:rPr lang="zh-CN" altLang="en-US" sz="3200" dirty="0">
                <a:sym typeface="Symbol"/>
              </a:rPr>
              <a:t> </a:t>
            </a:r>
            <a:endParaRPr lang="zh-CN" altLang="en-US" sz="3200" dirty="0"/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E99A87F3-1434-FC49-8AA8-D0B6DE52237A}"/>
              </a:ext>
            </a:extLst>
          </p:cNvPr>
          <p:cNvSpPr txBox="1"/>
          <p:nvPr/>
        </p:nvSpPr>
        <p:spPr>
          <a:xfrm>
            <a:off x="4949509" y="3588887"/>
            <a:ext cx="6976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</a:t>
            </a:r>
            <a:r>
              <a:rPr lang="zh-CN" altLang="en-US" sz="3200" dirty="0"/>
              <a:t> </a:t>
            </a:r>
            <a:r>
              <a:rPr lang="en-US" altLang="zh-CN" sz="3200" dirty="0"/>
              <a:t>3</a:t>
            </a:r>
          </a:p>
          <a:p>
            <a:r>
              <a:rPr lang="en-US" altLang="zh-CN" sz="3200" dirty="0"/>
              <a:t>  2 </a:t>
            </a:r>
          </a:p>
          <a:p>
            <a:r>
              <a:rPr lang="en-US" altLang="zh-CN" sz="3200" dirty="0">
                <a:sym typeface="Symbol"/>
              </a:rPr>
              <a:t> -1</a:t>
            </a:r>
            <a:endParaRPr lang="zh-CN" altLang="en-US" sz="3200" dirty="0"/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F70924A2-82BF-8C45-A97F-C2B5F5B22D84}"/>
              </a:ext>
            </a:extLst>
          </p:cNvPr>
          <p:cNvSpPr txBox="1"/>
          <p:nvPr/>
        </p:nvSpPr>
        <p:spPr>
          <a:xfrm>
            <a:off x="5671203" y="3588887"/>
            <a:ext cx="5950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 0</a:t>
            </a:r>
          </a:p>
          <a:p>
            <a:r>
              <a:rPr lang="en-US" altLang="zh-CN" sz="3200" dirty="0"/>
              <a:t> </a:t>
            </a:r>
            <a:r>
              <a:rPr lang="zh-CN" altLang="en-US" sz="3200" dirty="0"/>
              <a:t> </a:t>
            </a:r>
            <a:r>
              <a:rPr lang="en-US" altLang="zh-CN" sz="3200" dirty="0"/>
              <a:t>0</a:t>
            </a:r>
          </a:p>
          <a:p>
            <a:r>
              <a:rPr lang="en-US" altLang="zh-CN" sz="3200" dirty="0">
                <a:sym typeface="Symbol"/>
              </a:rPr>
              <a:t>  4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34C329-0F70-494B-984D-B19986E437D5}"/>
              </a:ext>
            </a:extLst>
          </p:cNvPr>
          <p:cNvSpPr txBox="1"/>
          <p:nvPr/>
        </p:nvSpPr>
        <p:spPr>
          <a:xfrm>
            <a:off x="2547847" y="5526555"/>
            <a:ext cx="6944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2. </a:t>
            </a:r>
            <a:r>
              <a:rPr kumimoji="1"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设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 (A) = 3, </a:t>
            </a:r>
            <a:r>
              <a:rPr lang="zh-CN" altLang="en-US" sz="3200" dirty="0">
                <a:latin typeface="KaiTi" panose="02010609060101010101" pitchFamily="49" charset="-122"/>
                <a:ea typeface="KaiTi" panose="02010609060101010101" pitchFamily="49" charset="-122"/>
              </a:rPr>
              <a:t>求</a:t>
            </a:r>
            <a:r>
              <a:rPr lang="en-US" altLang="zh-CN" sz="3200" dirty="0"/>
              <a:t> 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(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(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(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A)))</a:t>
            </a:r>
            <a:r>
              <a:rPr kumimoji="1" lang="en-US" altLang="zh-CN" sz="3200" dirty="0"/>
              <a:t> .</a:t>
            </a:r>
            <a:endParaRPr kumimoji="1" lang="zh-CN" altLang="en-US" sz="3200" dirty="0"/>
          </a:p>
        </p:txBody>
      </p:sp>
      <p:pic>
        <p:nvPicPr>
          <p:cNvPr id="1029" name="Picture 5" descr="equation.pdf">
            <a:extLst>
              <a:ext uri="{FF2B5EF4-FFF2-40B4-BE49-F238E27FC236}">
                <a16:creationId xmlns:a16="http://schemas.microsoft.com/office/drawing/2014/main" id="{027C8015-1413-3147-A231-1D8F627F1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25"/>
            <a:ext cx="889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quation_1.pdf">
            <a:extLst>
              <a:ext uri="{FF2B5EF4-FFF2-40B4-BE49-F238E27FC236}">
                <a16:creationId xmlns:a16="http://schemas.microsoft.com/office/drawing/2014/main" id="{372DD16E-6C22-0842-9591-9FF0034C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325"/>
            <a:ext cx="88900" cy="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89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03952" y="1542734"/>
            <a:ext cx="33760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dirty="0"/>
              <a:t>设</a:t>
            </a:r>
            <a:r>
              <a:rPr lang="en-US" altLang="zh-CN" sz="3200" i="1" dirty="0"/>
              <a:t>n</a:t>
            </a:r>
            <a:r>
              <a:rPr lang="zh-CN" altLang="en-US" sz="3200" dirty="0"/>
              <a:t>阶矩阵</a:t>
            </a:r>
            <a:r>
              <a:rPr lang="en-US" altLang="zh-CN" sz="3200" i="1" dirty="0"/>
              <a:t>A</a:t>
            </a:r>
            <a:r>
              <a:rPr lang="en-US" altLang="zh-CN" sz="3200" dirty="0"/>
              <a:t>=(</a:t>
            </a:r>
            <a:r>
              <a:rPr lang="en-US" altLang="zh-CN" sz="3200" i="1" dirty="0"/>
              <a:t>a</a:t>
            </a:r>
            <a:r>
              <a:rPr lang="en-US" altLang="zh-CN" sz="3200" i="1" baseline="-25000" dirty="0"/>
              <a:t>ij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endParaRPr lang="en-US" altLang="zh-C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81398" y="416858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002060"/>
                </a:solidFill>
                <a:latin typeface="+mj-lt"/>
                <a:ea typeface="+mj-ea"/>
              </a:rPr>
              <a:t>  1. </a:t>
            </a:r>
            <a:r>
              <a:rPr lang="zh-CN" altLang="en-US" sz="4000" b="1" dirty="0">
                <a:solidFill>
                  <a:srgbClr val="002060"/>
                </a:solidFill>
                <a:latin typeface="+mj-ea"/>
                <a:ea typeface="+mj-ea"/>
              </a:rPr>
              <a:t>伴随矩阵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9403" y="1556793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引   理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1556793"/>
            <a:ext cx="4737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i="1" baseline="-25000" dirty="0"/>
              <a:t>ij</a:t>
            </a:r>
            <a:r>
              <a:rPr lang="zh-CN" altLang="en-US" sz="3200" dirty="0"/>
              <a:t>是</a:t>
            </a:r>
            <a:r>
              <a:rPr lang="en-US" altLang="zh-CN" sz="3200" i="1" dirty="0"/>
              <a:t>a</a:t>
            </a:r>
            <a:r>
              <a:rPr lang="en-US" altLang="zh-CN" sz="3200" i="1" baseline="-25000" dirty="0"/>
              <a:t>ij</a:t>
            </a:r>
            <a:r>
              <a:rPr lang="zh-CN" altLang="en-US" sz="3200" dirty="0"/>
              <a:t> 的代数余子式，则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719403" y="1396803"/>
            <a:ext cx="10345149" cy="237626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9404" y="41490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同理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19536" y="2636912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="1" i="1" baseline="-25000" dirty="0"/>
              <a:t>i</a:t>
            </a:r>
            <a:r>
              <a:rPr lang="en-US" altLang="zh-CN" sz="3200" b="1" baseline="-25000" dirty="0"/>
              <a:t>1</a:t>
            </a:r>
            <a:r>
              <a:rPr lang="en-US" altLang="zh-CN" sz="3200" i="1" dirty="0"/>
              <a:t> A</a:t>
            </a:r>
            <a:r>
              <a:rPr lang="en-US" altLang="zh-CN" sz="3200" b="1" i="1" baseline="-25000" dirty="0"/>
              <a:t>j</a:t>
            </a:r>
            <a:r>
              <a:rPr lang="en-US" altLang="zh-CN" sz="3200" b="1" baseline="-25000" dirty="0"/>
              <a:t>1</a:t>
            </a:r>
            <a:r>
              <a:rPr lang="en-US" altLang="zh-CN" sz="3200" i="1" dirty="0"/>
              <a:t>+a</a:t>
            </a:r>
            <a:r>
              <a:rPr lang="en-US" altLang="zh-CN" sz="3200" b="1" i="1" baseline="-25000" dirty="0"/>
              <a:t>i</a:t>
            </a:r>
            <a:r>
              <a:rPr lang="en-US" altLang="zh-CN" sz="3200" b="1" baseline="-25000" dirty="0"/>
              <a:t>2</a:t>
            </a:r>
            <a:r>
              <a:rPr lang="en-US" altLang="zh-CN" sz="3200" i="1" dirty="0"/>
              <a:t> A</a:t>
            </a:r>
            <a:r>
              <a:rPr lang="en-US" altLang="zh-CN" sz="3200" b="1" i="1" baseline="-25000" dirty="0"/>
              <a:t>j</a:t>
            </a:r>
            <a:r>
              <a:rPr lang="en-US" altLang="zh-CN" sz="3200" b="1" baseline="-25000" dirty="0"/>
              <a:t>2</a:t>
            </a:r>
            <a:r>
              <a:rPr lang="en-US" altLang="zh-CN" sz="3200" i="1" dirty="0"/>
              <a:t>+…+</a:t>
            </a:r>
            <a:r>
              <a:rPr lang="en-US" altLang="zh-CN" sz="3200" i="1" dirty="0" err="1"/>
              <a:t>a</a:t>
            </a:r>
            <a:r>
              <a:rPr lang="en-US" altLang="zh-CN" sz="3200" b="1" i="1" baseline="-25000" dirty="0" err="1"/>
              <a:t>in</a:t>
            </a:r>
            <a:r>
              <a:rPr lang="en-US" altLang="zh-CN" sz="3200" b="1" i="1" baseline="-25000" dirty="0"/>
              <a:t> </a:t>
            </a:r>
            <a:r>
              <a:rPr lang="en-US" altLang="zh-CN" sz="3200" i="1" dirty="0" err="1"/>
              <a:t>A</a:t>
            </a:r>
            <a:r>
              <a:rPr lang="en-US" altLang="zh-CN" sz="3200" b="1" i="1" baseline="-25000" dirty="0" err="1"/>
              <a:t>jn</a:t>
            </a:r>
            <a:r>
              <a:rPr lang="en-US" altLang="zh-CN" sz="3200" b="1" i="1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b="1" baseline="-25000" dirty="0"/>
          </a:p>
        </p:txBody>
      </p:sp>
      <p:sp>
        <p:nvSpPr>
          <p:cNvPr id="17" name="左大括号 16"/>
          <p:cNvSpPr/>
          <p:nvPr/>
        </p:nvSpPr>
        <p:spPr>
          <a:xfrm>
            <a:off x="6600056" y="2492896"/>
            <a:ext cx="288032" cy="936104"/>
          </a:xfrm>
          <a:prstGeom prst="leftBrace">
            <a:avLst>
              <a:gd name="adj1" fmla="val 333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960096" y="2276872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i="1" dirty="0"/>
              <a:t>A</a:t>
            </a:r>
            <a:r>
              <a:rPr lang="en-US" altLang="zh-CN" sz="3200" dirty="0"/>
              <a:t>),    </a:t>
            </a:r>
            <a:r>
              <a:rPr lang="en-US" altLang="zh-CN" sz="3200" i="1" dirty="0"/>
              <a:t>i</a:t>
            </a:r>
            <a:r>
              <a:rPr lang="en-US" altLang="zh-CN" sz="3200" b="1" i="1" baseline="-25000" dirty="0"/>
              <a:t> </a:t>
            </a:r>
            <a:r>
              <a:rPr lang="en-US" altLang="zh-CN" sz="3200" i="1" dirty="0"/>
              <a:t>=j</a:t>
            </a:r>
            <a:r>
              <a:rPr lang="en-US" altLang="zh-CN" sz="3200" dirty="0"/>
              <a:t>;</a:t>
            </a:r>
            <a:endParaRPr lang="zh-CN" altLang="en-US" sz="32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7032104" y="2988241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0,            </a:t>
            </a:r>
            <a:r>
              <a:rPr lang="en-US" altLang="zh-CN" sz="3200" i="1" dirty="0"/>
              <a:t>i</a:t>
            </a:r>
            <a:r>
              <a:rPr lang="en-US" altLang="zh-CN" sz="3200" b="1" i="1" baseline="-25000" dirty="0"/>
              <a:t> </a:t>
            </a:r>
            <a:r>
              <a:rPr lang="en-US" altLang="zh-CN" sz="3200" i="1" dirty="0">
                <a:sym typeface="Symbol"/>
              </a:rPr>
              <a:t> </a:t>
            </a:r>
            <a:r>
              <a:rPr lang="en-US" altLang="zh-CN" sz="3200" i="1" dirty="0"/>
              <a:t>j.</a:t>
            </a:r>
            <a:endParaRPr lang="zh-CN" altLang="en-US" sz="3200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703512" y="4725144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="1" baseline="-25000" dirty="0"/>
              <a:t>1</a:t>
            </a:r>
            <a:r>
              <a:rPr lang="en-US" altLang="zh-CN" sz="3200" b="1" i="1" baseline="-25000" dirty="0"/>
              <a:t>i</a:t>
            </a:r>
            <a:r>
              <a:rPr lang="en-US" altLang="zh-CN" sz="3200" i="1" dirty="0"/>
              <a:t> A</a:t>
            </a:r>
            <a:r>
              <a:rPr lang="en-US" altLang="zh-CN" sz="3200" b="1" baseline="-25000" dirty="0"/>
              <a:t>1</a:t>
            </a:r>
            <a:r>
              <a:rPr lang="en-US" altLang="zh-CN" sz="3200" b="1" i="1" baseline="-25000" dirty="0"/>
              <a:t>j</a:t>
            </a:r>
            <a:r>
              <a:rPr lang="en-US" altLang="zh-CN" sz="3200" i="1" dirty="0"/>
              <a:t>+a</a:t>
            </a:r>
            <a:r>
              <a:rPr lang="en-US" altLang="zh-CN" sz="3200" b="1" baseline="-25000" dirty="0"/>
              <a:t>2</a:t>
            </a:r>
            <a:r>
              <a:rPr lang="en-US" altLang="zh-CN" sz="3200" b="1" i="1" baseline="-25000" dirty="0"/>
              <a:t>i</a:t>
            </a:r>
            <a:r>
              <a:rPr lang="en-US" altLang="zh-CN" sz="3200" i="1" dirty="0"/>
              <a:t> A</a:t>
            </a:r>
            <a:r>
              <a:rPr lang="en-US" altLang="zh-CN" sz="3200" b="1" baseline="-25000" dirty="0"/>
              <a:t>2</a:t>
            </a:r>
            <a:r>
              <a:rPr lang="en-US" altLang="zh-CN" sz="3200" b="1" i="1" baseline="-25000" dirty="0"/>
              <a:t>j</a:t>
            </a:r>
            <a:r>
              <a:rPr lang="en-US" altLang="zh-CN" sz="3200" i="1" dirty="0"/>
              <a:t>+…+</a:t>
            </a:r>
            <a:r>
              <a:rPr lang="en-US" altLang="zh-CN" sz="3200" i="1" dirty="0" err="1"/>
              <a:t>a</a:t>
            </a:r>
            <a:r>
              <a:rPr lang="en-US" altLang="zh-CN" sz="3200" b="1" i="1" baseline="-25000" dirty="0" err="1"/>
              <a:t>ni</a:t>
            </a:r>
            <a:r>
              <a:rPr lang="en-US" altLang="zh-CN" sz="3200" b="1" i="1" baseline="-25000" dirty="0"/>
              <a:t> </a:t>
            </a:r>
            <a:r>
              <a:rPr lang="en-US" altLang="zh-CN" sz="3200" i="1" dirty="0" err="1"/>
              <a:t>A</a:t>
            </a:r>
            <a:r>
              <a:rPr lang="en-US" altLang="zh-CN" sz="3200" b="1" i="1" baseline="-25000" dirty="0" err="1"/>
              <a:t>nj</a:t>
            </a:r>
            <a:r>
              <a:rPr lang="en-US" altLang="zh-CN" sz="3200" b="1" i="1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b="1" baseline="-25000" dirty="0"/>
          </a:p>
        </p:txBody>
      </p:sp>
      <p:sp>
        <p:nvSpPr>
          <p:cNvPr id="21" name="左大括号 20"/>
          <p:cNvSpPr/>
          <p:nvPr/>
        </p:nvSpPr>
        <p:spPr>
          <a:xfrm>
            <a:off x="6384032" y="4581128"/>
            <a:ext cx="288032" cy="936104"/>
          </a:xfrm>
          <a:prstGeom prst="leftBrace">
            <a:avLst>
              <a:gd name="adj1" fmla="val 33355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744072" y="436510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i="1" dirty="0"/>
              <a:t>A</a:t>
            </a:r>
            <a:r>
              <a:rPr lang="en-US" altLang="zh-CN" sz="3200" dirty="0"/>
              <a:t>),    </a:t>
            </a:r>
            <a:r>
              <a:rPr lang="en-US" altLang="zh-CN" sz="3200" i="1" dirty="0"/>
              <a:t>i</a:t>
            </a:r>
            <a:r>
              <a:rPr lang="en-US" altLang="zh-CN" sz="3200" b="1" i="1" baseline="-25000" dirty="0"/>
              <a:t> </a:t>
            </a:r>
            <a:r>
              <a:rPr lang="en-US" altLang="zh-CN" sz="3200" i="1" dirty="0"/>
              <a:t>=j</a:t>
            </a:r>
            <a:r>
              <a:rPr lang="en-US" altLang="zh-CN" sz="3200" dirty="0"/>
              <a:t>;</a:t>
            </a:r>
            <a:endParaRPr lang="zh-CN" alt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816080" y="507647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0,            </a:t>
            </a:r>
            <a:r>
              <a:rPr lang="en-US" altLang="zh-CN" sz="3200" i="1" dirty="0"/>
              <a:t>i</a:t>
            </a:r>
            <a:r>
              <a:rPr lang="en-US" altLang="zh-CN" sz="3200" b="1" i="1" baseline="-25000" dirty="0"/>
              <a:t> </a:t>
            </a:r>
            <a:r>
              <a:rPr lang="en-US" altLang="zh-CN" sz="3200" i="1" dirty="0">
                <a:sym typeface="Symbol"/>
              </a:rPr>
              <a:t> </a:t>
            </a:r>
            <a:r>
              <a:rPr lang="en-US" altLang="zh-CN" sz="3200" i="1" dirty="0"/>
              <a:t>j.</a:t>
            </a:r>
            <a:endParaRPr lang="zh-CN" altLang="en-US" sz="3200" b="1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8151" y="133205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称</a:t>
            </a:r>
          </a:p>
        </p:txBody>
      </p:sp>
      <p:sp>
        <p:nvSpPr>
          <p:cNvPr id="12" name="矩形 11"/>
          <p:cNvSpPr/>
          <p:nvPr/>
        </p:nvSpPr>
        <p:spPr>
          <a:xfrm>
            <a:off x="5015880" y="1196752"/>
            <a:ext cx="5424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的</a:t>
            </a:r>
            <a:r>
              <a:rPr lang="zh-CN" altLang="en-US" sz="3200" b="1" dirty="0">
                <a:solidFill>
                  <a:srgbClr val="CC0000"/>
                </a:solidFill>
              </a:rPr>
              <a:t>伴随矩阵</a:t>
            </a:r>
            <a:r>
              <a:rPr lang="zh-CN" altLang="en-US" sz="3200" dirty="0"/>
              <a:t>，记作</a:t>
            </a:r>
            <a:r>
              <a:rPr lang="en-US" altLang="zh-CN" sz="3200" dirty="0"/>
              <a:t> 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</a:rPr>
              <a:t>A .</a:t>
            </a:r>
            <a:endParaRPr lang="zh-CN" alt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7435" y="3204266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命  题</a:t>
            </a:r>
            <a:r>
              <a:rPr lang="en-US" altLang="zh-CN" sz="3200" b="1" dirty="0">
                <a:solidFill>
                  <a:srgbClr val="0070C0"/>
                </a:solidFill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</a:rPr>
              <a:t>   </a:t>
            </a:r>
          </a:p>
        </p:txBody>
      </p:sp>
      <p:sp>
        <p:nvSpPr>
          <p:cNvPr id="19" name="矩形 18"/>
          <p:cNvSpPr/>
          <p:nvPr/>
        </p:nvSpPr>
        <p:spPr>
          <a:xfrm>
            <a:off x="3119669" y="3142710"/>
            <a:ext cx="47041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= |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36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815413" y="2996952"/>
            <a:ext cx="9313035" cy="1008112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007435" y="4356394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推论</a:t>
            </a:r>
            <a:r>
              <a:rPr lang="en-US" altLang="zh-CN" sz="3200" b="1" dirty="0">
                <a:solidFill>
                  <a:srgbClr val="0070C0"/>
                </a:solidFill>
              </a:rPr>
              <a:t>1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68412" y="4356394"/>
            <a:ext cx="2999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可逆，则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815413" y="4149080"/>
            <a:ext cx="6216691" cy="194421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217" y="787460"/>
            <a:ext cx="2832639" cy="1849452"/>
          </a:xfrm>
          <a:prstGeom prst="bracketPair">
            <a:avLst>
              <a:gd name="adj" fmla="val 725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991544" y="620688"/>
            <a:ext cx="28083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21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…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lvl="0" algn="ctr">
              <a:defRPr/>
            </a:pP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sz="320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i="1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  …  …  …</a:t>
            </a:r>
          </a:p>
          <a:p>
            <a:pPr lvl="0" algn="ctr">
              <a:defRPr/>
            </a:pP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kumimoji="0" lang="en-US" altLang="zh-CN" sz="32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200" i="1" kern="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3200" kern="0" baseline="-250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kumimoji="0" lang="en-US" altLang="zh-CN" sz="32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 </a:t>
            </a:r>
            <a:r>
              <a:rPr kumimoji="0" lang="en-US" altLang="zh-CN" sz="3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320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nn</a:t>
            </a:r>
          </a:p>
        </p:txBody>
      </p:sp>
      <p:sp>
        <p:nvSpPr>
          <p:cNvPr id="16" name="矩形 15"/>
          <p:cNvSpPr/>
          <p:nvPr/>
        </p:nvSpPr>
        <p:spPr>
          <a:xfrm>
            <a:off x="4151784" y="5148481"/>
            <a:ext cx="1163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</a:rPr>
              <a:t> A</a:t>
            </a:r>
            <a:r>
              <a:rPr lang="en-US" altLang="zh-CN" sz="3200" i="1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1 </a:t>
            </a:r>
            <a:r>
              <a:rPr lang="en-US" altLang="zh-CN" sz="3200" i="1" dirty="0">
                <a:cs typeface="Times New Roman" pitchFamily="18" charset="0"/>
              </a:rPr>
              <a:t>=</a:t>
            </a:r>
            <a:endParaRPr lang="zh-CN" altLang="en-US" sz="3200" baseline="30000" dirty="0"/>
          </a:p>
        </p:txBody>
      </p:sp>
      <p:sp>
        <p:nvSpPr>
          <p:cNvPr id="17" name="矩形 16"/>
          <p:cNvSpPr/>
          <p:nvPr/>
        </p:nvSpPr>
        <p:spPr>
          <a:xfrm>
            <a:off x="5504415" y="4869160"/>
            <a:ext cx="1039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cs typeface="Times New Roman" pitchFamily="18" charset="0"/>
              </a:rPr>
              <a:t>adj</a:t>
            </a:r>
            <a:r>
              <a:rPr lang="en-US" altLang="zh-CN" sz="3200" dirty="0">
                <a:cs typeface="Times New Roman" pitchFamily="18" charset="0"/>
              </a:rPr>
              <a:t> 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endParaRPr lang="zh-CN" altLang="en-US" sz="3200" baseline="300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5391354" y="544522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75920" y="5364505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cs typeface="Times New Roman" pitchFamily="18" charset="0"/>
              </a:rPr>
              <a:t>det</a:t>
            </a:r>
            <a:r>
              <a:rPr lang="en-US" altLang="zh-CN" sz="3200" dirty="0">
                <a:cs typeface="Times New Roman" pitchFamily="18" charset="0"/>
              </a:rPr>
              <a:t> 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endParaRPr lang="zh-CN" altLang="en-US" sz="3200" baseline="30000" dirty="0"/>
          </a:p>
        </p:txBody>
      </p:sp>
      <p:sp>
        <p:nvSpPr>
          <p:cNvPr id="33" name="圆角矩形 32"/>
          <p:cNvSpPr/>
          <p:nvPr/>
        </p:nvSpPr>
        <p:spPr>
          <a:xfrm>
            <a:off x="7464152" y="4077072"/>
            <a:ext cx="4079775" cy="259228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904311" y="4293096"/>
            <a:ext cx="2639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cs typeface="Times New Roman" pitchFamily="18" charset="0"/>
              </a:rPr>
              <a:t>若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可逆，</a:t>
            </a:r>
            <a:r>
              <a:rPr lang="zh-CN" altLang="en-US" sz="3200" dirty="0">
                <a:cs typeface="Times New Roman" pitchFamily="18" charset="0"/>
              </a:rPr>
              <a:t>则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896199" y="4941168"/>
            <a:ext cx="3186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 err="1">
                <a:solidFill>
                  <a:srgbClr val="000000"/>
                </a:solidFill>
                <a:cs typeface="Times New Roman" pitchFamily="18" charset="0"/>
              </a:rPr>
              <a:t>adj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</a:rPr>
              <a:t>也可逆；</a:t>
            </a:r>
            <a:r>
              <a:rPr lang="zh-CN" altLang="en-US" sz="3200" dirty="0">
                <a:cs typeface="Times New Roman" pitchFamily="18" charset="0"/>
              </a:rPr>
              <a:t>且</a:t>
            </a:r>
            <a:endParaRPr lang="zh-CN" altLang="en-US" sz="3200" baseline="300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608167" y="4293096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推论</a:t>
            </a:r>
            <a:r>
              <a:rPr lang="en-US" altLang="zh-CN" sz="3200" b="1" dirty="0">
                <a:solidFill>
                  <a:srgbClr val="0070C0"/>
                </a:solidFill>
              </a:rPr>
              <a:t>2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824191" y="5733256"/>
            <a:ext cx="1898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cs typeface="Times New Roman" pitchFamily="18" charset="0"/>
              </a:rPr>
              <a:t>adj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i="1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1 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endParaRPr lang="zh-CN" altLang="en-US" sz="3200" baseline="30000" dirty="0">
              <a:solidFill>
                <a:srgbClr val="00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909737" y="5373216"/>
            <a:ext cx="4347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</a:rPr>
              <a:t>A</a:t>
            </a:r>
            <a:endParaRPr lang="zh-CN" altLang="en-US" sz="3200" baseline="30000" dirty="0"/>
          </a:p>
        </p:txBody>
      </p:sp>
      <p:cxnSp>
        <p:nvCxnSpPr>
          <p:cNvPr id="39" name="直接连接符 38"/>
          <p:cNvCxnSpPr/>
          <p:nvPr/>
        </p:nvCxnSpPr>
        <p:spPr>
          <a:xfrm>
            <a:off x="9655346" y="5949280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639912" y="5868561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cs typeface="Times New Roman" pitchFamily="18" charset="0"/>
              </a:rPr>
              <a:t>det</a:t>
            </a:r>
            <a:r>
              <a:rPr lang="en-US" altLang="zh-CN" sz="3200" dirty="0">
                <a:cs typeface="Times New Roman" pitchFamily="18" charset="0"/>
              </a:rPr>
              <a:t> 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endParaRPr lang="zh-CN" altLang="en-US" sz="3200" baseline="30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8" grpId="0"/>
      <p:bldP spid="19" grpId="0"/>
      <p:bldP spid="20" grpId="0" animBg="1"/>
      <p:bldP spid="21" grpId="0"/>
      <p:bldP spid="22" grpId="0"/>
      <p:bldP spid="23" grpId="0" animBg="1"/>
      <p:bldP spid="13" grpId="0" animBg="1"/>
      <p:bldP spid="14" grpId="0"/>
      <p:bldP spid="16" grpId="0"/>
      <p:bldP spid="17" grpId="0"/>
      <p:bldP spid="30" grpId="0"/>
      <p:bldP spid="33" grpId="0" animBg="1"/>
      <p:bldP spid="34" grpId="0"/>
      <p:bldP spid="35" grpId="0"/>
      <p:bldP spid="36" grpId="0"/>
      <p:bldP spid="37" grpId="0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63552" y="548680"/>
            <a:ext cx="9481731" cy="1844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83548" y="1188041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 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216692" y="1241377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  <a:cs typeface="Times New Roman" pitchFamily="18" charset="0"/>
              </a:rPr>
              <a:t>，求伴随矩阵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adj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i="1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1 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9416" y="2708920"/>
            <a:ext cx="448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解：易求得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altLang="zh-CN" sz="32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4.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616291" y="1196752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 </a:t>
            </a:r>
            <a:r>
              <a:rPr lang="en-US" altLang="zh-CN" sz="3200" i="1" dirty="0"/>
              <a:t>A</a:t>
            </a:r>
            <a:r>
              <a:rPr lang="en-US" altLang="zh-CN" sz="3200" dirty="0"/>
              <a:t> =</a:t>
            </a:r>
            <a:endParaRPr lang="zh-CN" altLang="en-US" sz="3200" dirty="0"/>
          </a:p>
        </p:txBody>
      </p:sp>
      <p:sp>
        <p:nvSpPr>
          <p:cNvPr id="3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436" y="764704"/>
            <a:ext cx="2088232" cy="1417404"/>
          </a:xfrm>
          <a:prstGeom prst="bracketPair">
            <a:avLst>
              <a:gd name="adj" fmla="val 725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84443" y="692696"/>
            <a:ext cx="615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1</a:t>
            </a:r>
          </a:p>
          <a:p>
            <a:r>
              <a:rPr lang="en-US" altLang="zh-CN" sz="3200" dirty="0"/>
              <a:t> 1</a:t>
            </a:r>
          </a:p>
          <a:p>
            <a:r>
              <a:rPr lang="en-US" altLang="zh-CN" sz="3200" dirty="0">
                <a:sym typeface="Symbol"/>
              </a:rPr>
              <a:t>1</a:t>
            </a:r>
            <a:endParaRPr lang="zh-CN" alt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4560507" y="692696"/>
            <a:ext cx="718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 1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dirty="0"/>
              <a:t>1</a:t>
            </a:r>
          </a:p>
          <a:p>
            <a:r>
              <a:rPr lang="en-US" altLang="zh-CN" sz="3200" dirty="0">
                <a:sym typeface="Symbol"/>
              </a:rPr>
              <a:t>  1</a:t>
            </a:r>
            <a:endParaRPr lang="zh-CN" alt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5282201" y="692696"/>
            <a:ext cx="718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  1</a:t>
            </a:r>
          </a:p>
          <a:p>
            <a:r>
              <a:rPr lang="en-US" altLang="zh-CN" sz="3200" dirty="0">
                <a:sym typeface="Symbol"/>
              </a:rPr>
              <a:t>  1</a:t>
            </a:r>
            <a:endParaRPr lang="zh-CN" alt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983432" y="3717032"/>
            <a:ext cx="6263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方法一：用定义先求出</a:t>
            </a:r>
            <a:r>
              <a:rPr lang="en-US" altLang="zh-CN" sz="3200" dirty="0" err="1">
                <a:cs typeface="Times New Roman" pitchFamily="18" charset="0"/>
              </a:rPr>
              <a:t>adj</a:t>
            </a:r>
            <a:r>
              <a:rPr lang="en-US" altLang="zh-CN" sz="3200" dirty="0">
                <a:cs typeface="Times New Roman" pitchFamily="18" charset="0"/>
              </a:rPr>
              <a:t> </a:t>
            </a:r>
            <a:r>
              <a:rPr lang="en-US" altLang="zh-CN" sz="3200" i="1" dirty="0">
                <a:cs typeface="Times New Roman" pitchFamily="18" charset="0"/>
              </a:rPr>
              <a:t>A </a:t>
            </a:r>
            <a:r>
              <a:rPr lang="en-US" altLang="zh-CN" sz="3200" dirty="0">
                <a:cs typeface="Times New Roman" pitchFamily="18" charset="0"/>
              </a:rPr>
              <a:t>, </a:t>
            </a:r>
            <a:r>
              <a:rPr lang="zh-CN" altLang="en-US" sz="3200" dirty="0">
                <a:cs typeface="Times New Roman" pitchFamily="18" charset="0"/>
              </a:rPr>
              <a:t>然后</a:t>
            </a:r>
            <a:endParaRPr lang="zh-CN" altLang="en-US" sz="3200" dirty="0"/>
          </a:p>
        </p:txBody>
      </p:sp>
      <p:sp>
        <p:nvSpPr>
          <p:cNvPr id="43" name="矩形 42"/>
          <p:cNvSpPr/>
          <p:nvPr/>
        </p:nvSpPr>
        <p:spPr>
          <a:xfrm>
            <a:off x="7191641" y="3708321"/>
            <a:ext cx="1163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cs typeface="Times New Roman" pitchFamily="18" charset="0"/>
              </a:rPr>
              <a:t> A</a:t>
            </a:r>
            <a:r>
              <a:rPr lang="en-US" altLang="zh-CN" sz="3200" i="1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1 </a:t>
            </a:r>
            <a:r>
              <a:rPr lang="en-US" altLang="zh-CN" sz="3200" i="1" dirty="0">
                <a:cs typeface="Times New Roman" pitchFamily="18" charset="0"/>
              </a:rPr>
              <a:t>=</a:t>
            </a:r>
            <a:endParaRPr lang="zh-CN" altLang="en-US" sz="3200" baseline="30000" dirty="0"/>
          </a:p>
        </p:txBody>
      </p:sp>
      <p:sp>
        <p:nvSpPr>
          <p:cNvPr id="44" name="矩形 43"/>
          <p:cNvSpPr/>
          <p:nvPr/>
        </p:nvSpPr>
        <p:spPr>
          <a:xfrm>
            <a:off x="8544272" y="3429000"/>
            <a:ext cx="1039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cs typeface="Times New Roman" pitchFamily="18" charset="0"/>
              </a:rPr>
              <a:t>adj</a:t>
            </a:r>
            <a:r>
              <a:rPr lang="en-US" altLang="zh-CN" sz="3200" dirty="0">
                <a:cs typeface="Times New Roman" pitchFamily="18" charset="0"/>
              </a:rPr>
              <a:t> 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endParaRPr lang="zh-CN" altLang="en-US" sz="3200" baseline="30000" dirty="0"/>
          </a:p>
        </p:txBody>
      </p:sp>
      <p:cxnSp>
        <p:nvCxnSpPr>
          <p:cNvPr id="45" name="直接连接符 44"/>
          <p:cNvCxnSpPr/>
          <p:nvPr/>
        </p:nvCxnSpPr>
        <p:spPr>
          <a:xfrm>
            <a:off x="8431211" y="4005064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415777" y="3924345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cs typeface="Times New Roman" pitchFamily="18" charset="0"/>
              </a:rPr>
              <a:t>det</a:t>
            </a:r>
            <a:r>
              <a:rPr lang="en-US" altLang="zh-CN" sz="3200" dirty="0">
                <a:cs typeface="Times New Roman" pitchFamily="18" charset="0"/>
              </a:rPr>
              <a:t> 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endParaRPr lang="zh-CN" altLang="en-US" sz="3200" baseline="30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432" y="4653136"/>
            <a:ext cx="7026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方法二：用初等变换先求出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i="1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1 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dirty="0">
                <a:cs typeface="Times New Roman" pitchFamily="18" charset="0"/>
              </a:rPr>
              <a:t>, </a:t>
            </a:r>
            <a:r>
              <a:rPr lang="zh-CN" altLang="en-US" sz="3200" dirty="0">
                <a:cs typeface="Times New Roman" pitchFamily="18" charset="0"/>
              </a:rPr>
              <a:t>然后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7752184" y="4653136"/>
            <a:ext cx="3143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>
                <a:solidFill>
                  <a:srgbClr val="000000"/>
                </a:solidFill>
                <a:cs typeface="Times New Roman" pitchFamily="18" charset="0"/>
              </a:rPr>
              <a:t>adj</a:t>
            </a:r>
            <a:r>
              <a:rPr lang="en-US" altLang="zh-CN" sz="32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A =</a:t>
            </a:r>
            <a:r>
              <a:rPr lang="en-US" altLang="zh-CN" sz="3200" i="1" dirty="0">
                <a:cs typeface="Times New Roman" pitchFamily="18" charset="0"/>
              </a:rPr>
              <a:t> </a:t>
            </a:r>
            <a:r>
              <a:rPr lang="en-US" altLang="zh-CN" sz="3200" dirty="0" err="1">
                <a:cs typeface="Times New Roman" pitchFamily="18" charset="0"/>
              </a:rPr>
              <a:t>det</a:t>
            </a:r>
            <a:r>
              <a:rPr lang="en-US" altLang="zh-CN" sz="3200" dirty="0">
                <a:cs typeface="Times New Roman" pitchFamily="18" charset="0"/>
              </a:rPr>
              <a:t>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i="1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1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2" grpId="0"/>
      <p:bldP spid="43" grpId="0"/>
      <p:bldP spid="44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531638" y="539969"/>
            <a:ext cx="7464829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915680" y="683986"/>
            <a:ext cx="5588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是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3200" dirty="0"/>
              <a:t>阶矩阵</a:t>
            </a:r>
            <a:r>
              <a:rPr lang="en-US" altLang="zh-CN" sz="3200" dirty="0"/>
              <a:t>, </a:t>
            </a:r>
            <a:r>
              <a:rPr lang="zh-CN" altLang="en-US" sz="3200" dirty="0"/>
              <a:t>且 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/>
              <a:t>=2,</a:t>
            </a:r>
            <a:r>
              <a:rPr lang="zh-CN" altLang="en-US" sz="3200" dirty="0"/>
              <a:t>求</a:t>
            </a:r>
          </a:p>
        </p:txBody>
      </p:sp>
      <p:sp>
        <p:nvSpPr>
          <p:cNvPr id="6" name="矩形 5"/>
          <p:cNvSpPr/>
          <p:nvPr/>
        </p:nvSpPr>
        <p:spPr>
          <a:xfrm>
            <a:off x="707435" y="683986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例   </a:t>
            </a:r>
            <a:r>
              <a:rPr lang="en-US" altLang="zh-CN" sz="3200" dirty="0"/>
              <a:t>2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3447" y="2547483"/>
            <a:ext cx="7473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解：由已知可得</a:t>
            </a:r>
            <a:r>
              <a:rPr lang="en-US" altLang="zh-CN" sz="3200" i="1" dirty="0"/>
              <a:t>A</a:t>
            </a:r>
            <a:r>
              <a:rPr lang="zh-CN" altLang="en-US" sz="3200" dirty="0"/>
              <a:t>可逆，且  </a:t>
            </a:r>
            <a:r>
              <a:rPr lang="en-US" altLang="zh-CN" sz="3200" dirty="0" err="1">
                <a:sym typeface="Symbol"/>
              </a:rPr>
              <a:t>adj</a:t>
            </a:r>
            <a:r>
              <a:rPr lang="en-US" altLang="zh-CN" sz="3200" dirty="0">
                <a:sym typeface="Symbol"/>
              </a:rPr>
              <a:t> </a:t>
            </a:r>
            <a:r>
              <a:rPr lang="en-US" altLang="zh-CN" sz="3200" i="1" dirty="0">
                <a:sym typeface="Symbol"/>
              </a:rPr>
              <a:t>A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 </a:t>
            </a:r>
            <a:r>
              <a:rPr lang="en-US" altLang="zh-CN" sz="3200" dirty="0"/>
              <a:t>= 2 </a:t>
            </a:r>
            <a:r>
              <a:rPr lang="en-US" altLang="zh-CN" sz="3200" i="1" dirty="0"/>
              <a:t>A</a:t>
            </a:r>
            <a:r>
              <a:rPr lang="en-US" altLang="zh-CN" sz="3200" i="1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1 </a:t>
            </a:r>
            <a:r>
              <a:rPr lang="en-US" altLang="zh-CN" sz="3200" dirty="0">
                <a:cs typeface="Times New Roman" pitchFamily="18" charset="0"/>
                <a:sym typeface="Symbol"/>
              </a:rPr>
              <a:t>,</a:t>
            </a:r>
            <a:endParaRPr lang="zh-CN" altLang="en-US" sz="32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903069" y="327659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于是</a:t>
            </a:r>
          </a:p>
        </p:txBody>
      </p:sp>
      <p:sp>
        <p:nvSpPr>
          <p:cNvPr id="26" name="矩形 25"/>
          <p:cNvSpPr/>
          <p:nvPr/>
        </p:nvSpPr>
        <p:spPr>
          <a:xfrm>
            <a:off x="3803779" y="4932457"/>
            <a:ext cx="960107" cy="36004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083699" y="1404065"/>
            <a:ext cx="6763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det</a:t>
            </a:r>
            <a:r>
              <a:rPr lang="en-US" altLang="zh-CN" sz="3200" dirty="0"/>
              <a:t> (2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i="1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1 </a:t>
            </a:r>
            <a:r>
              <a:rPr lang="en-US" altLang="zh-CN" sz="3200" dirty="0">
                <a:sym typeface="Symbol"/>
              </a:rPr>
              <a:t> + </a:t>
            </a:r>
            <a:r>
              <a:rPr lang="en-US" altLang="zh-CN" sz="3200" dirty="0" err="1">
                <a:sym typeface="Symbol"/>
              </a:rPr>
              <a:t>adj</a:t>
            </a:r>
            <a:r>
              <a:rPr lang="en-US" altLang="zh-CN" sz="3200" dirty="0">
                <a:sym typeface="Symbol"/>
              </a:rPr>
              <a:t> </a:t>
            </a:r>
            <a:r>
              <a:rPr lang="en-US" altLang="zh-CN" sz="3200" i="1" dirty="0">
                <a:sym typeface="Symbol"/>
              </a:rPr>
              <a:t>A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 </a:t>
            </a:r>
            <a:r>
              <a:rPr lang="en-US" altLang="zh-CN" sz="3200" dirty="0"/>
              <a:t>) </a:t>
            </a:r>
            <a:r>
              <a:rPr lang="zh-CN" altLang="en-US" sz="3200" dirty="0"/>
              <a:t>和  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dirty="0"/>
              <a:t>)). </a:t>
            </a:r>
            <a:endParaRPr lang="zh-CN" alt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859563" y="3276273"/>
            <a:ext cx="5451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/>
              <a:t>det</a:t>
            </a:r>
            <a:r>
              <a:rPr lang="en-US" altLang="zh-CN" sz="3200" dirty="0"/>
              <a:t> (2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i="1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1 </a:t>
            </a:r>
            <a:r>
              <a:rPr lang="en-US" altLang="zh-CN" sz="3200" dirty="0">
                <a:sym typeface="Symbol"/>
              </a:rPr>
              <a:t> + </a:t>
            </a:r>
            <a:r>
              <a:rPr lang="en-US" altLang="zh-CN" sz="3200" dirty="0" err="1">
                <a:sym typeface="Symbol"/>
              </a:rPr>
              <a:t>adj</a:t>
            </a:r>
            <a:r>
              <a:rPr lang="en-US" altLang="zh-CN" sz="3200" dirty="0">
                <a:sym typeface="Symbol"/>
              </a:rPr>
              <a:t> </a:t>
            </a:r>
            <a:r>
              <a:rPr lang="en-US" altLang="zh-CN" sz="3200" i="1" dirty="0">
                <a:sym typeface="Symbol"/>
              </a:rPr>
              <a:t>A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 </a:t>
            </a:r>
            <a:r>
              <a:rPr lang="en-US" altLang="zh-CN" sz="3200" dirty="0"/>
              <a:t>) = 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 (4</a:t>
            </a:r>
            <a:r>
              <a:rPr lang="en-US" altLang="zh-CN" sz="3200" i="1" dirty="0">
                <a:cs typeface="Times New Roman" pitchFamily="18" charset="0"/>
              </a:rPr>
              <a:t> A</a:t>
            </a:r>
            <a:r>
              <a:rPr lang="en-US" altLang="zh-CN" sz="3200" i="1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1 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1" name="矩形 30"/>
          <p:cNvSpPr/>
          <p:nvPr/>
        </p:nvSpPr>
        <p:spPr>
          <a:xfrm>
            <a:off x="7225189" y="3276273"/>
            <a:ext cx="24112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= 4</a:t>
            </a:r>
            <a:r>
              <a:rPr lang="en-US" altLang="zh-CN" sz="3200" baseline="30000" dirty="0"/>
              <a:t>3 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i="1" baseline="30000" dirty="0">
                <a:cs typeface="Times New Roman" pitchFamily="18" charset="0"/>
                <a:sym typeface="Symbol"/>
              </a:rPr>
              <a:t></a:t>
            </a:r>
            <a:r>
              <a:rPr lang="en-US" altLang="zh-CN" sz="3200" baseline="30000" dirty="0">
                <a:cs typeface="Times New Roman" pitchFamily="18" charset="0"/>
                <a:sym typeface="Symbol"/>
              </a:rPr>
              <a:t>1 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2" name="矩形 31"/>
          <p:cNvSpPr/>
          <p:nvPr/>
        </p:nvSpPr>
        <p:spPr>
          <a:xfrm>
            <a:off x="9529445" y="3276273"/>
            <a:ext cx="10310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= 32.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1021611" y="4068361"/>
            <a:ext cx="52904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cs typeface="Times New Roman" pitchFamily="18" charset="0"/>
              </a:rPr>
              <a:t>注意到：</a:t>
            </a:r>
            <a:r>
              <a:rPr lang="en-US" altLang="zh-CN" sz="3200" i="1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zh-CN" altLang="en-US" sz="3200" dirty="0">
                <a:solidFill>
                  <a:srgbClr val="000000"/>
                </a:solidFill>
              </a:rPr>
              <a:t>可逆</a:t>
            </a:r>
            <a:r>
              <a:rPr lang="zh-CN" altLang="en-US" sz="3200" dirty="0">
                <a:solidFill>
                  <a:srgbClr val="000000"/>
                </a:solidFill>
                <a:sym typeface="Symbol"/>
              </a:rPr>
              <a:t> </a:t>
            </a:r>
            <a:r>
              <a:rPr lang="en-US" altLang="zh-CN" sz="3200" dirty="0" err="1">
                <a:solidFill>
                  <a:srgbClr val="000000"/>
                </a:solidFill>
                <a:sym typeface="Symbol"/>
              </a:rPr>
              <a:t>adj</a:t>
            </a:r>
            <a:r>
              <a:rPr lang="en-US" altLang="zh-CN" sz="32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sym typeface="Symbol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</a:rPr>
              <a:t>可逆</a:t>
            </a:r>
            <a:endParaRPr lang="zh-CN" altLang="en-US" sz="3200" i="1" dirty="0"/>
          </a:p>
        </p:txBody>
      </p:sp>
      <p:sp>
        <p:nvSpPr>
          <p:cNvPr id="38" name="矩形 37"/>
          <p:cNvSpPr/>
          <p:nvPr/>
        </p:nvSpPr>
        <p:spPr>
          <a:xfrm>
            <a:off x="6062172" y="4059650"/>
            <a:ext cx="31422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sym typeface="Symbol"/>
              </a:rPr>
              <a:t> </a:t>
            </a:r>
            <a:r>
              <a:rPr lang="en-US" altLang="zh-CN" sz="3200" dirty="0" err="1">
                <a:solidFill>
                  <a:srgbClr val="000000"/>
                </a:solidFill>
                <a:sym typeface="Symbol"/>
              </a:rPr>
              <a:t>adj</a:t>
            </a:r>
            <a:r>
              <a:rPr lang="en-US" altLang="zh-CN" sz="3200" dirty="0">
                <a:solidFill>
                  <a:srgbClr val="000000"/>
                </a:solidFill>
                <a:sym typeface="Symbol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sym typeface="Symbol"/>
              </a:rPr>
              <a:t>adj</a:t>
            </a:r>
            <a:r>
              <a:rPr lang="en-US" altLang="zh-CN" sz="32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altLang="zh-CN" sz="3200" dirty="0">
                <a:solidFill>
                  <a:srgbClr val="000000"/>
                </a:solidFill>
                <a:sym typeface="Symbol"/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可逆</a:t>
            </a:r>
            <a:endParaRPr lang="zh-CN" altLang="en-US" sz="3200" i="1" dirty="0"/>
          </a:p>
        </p:txBody>
      </p:sp>
      <p:sp>
        <p:nvSpPr>
          <p:cNvPr id="39" name="矩形 38"/>
          <p:cNvSpPr/>
          <p:nvPr/>
        </p:nvSpPr>
        <p:spPr>
          <a:xfrm>
            <a:off x="1067476" y="4788441"/>
            <a:ext cx="4392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于是：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(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dirty="0"/>
              <a:t>)) =  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5315947" y="4779730"/>
            <a:ext cx="169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sym typeface="Symbol"/>
              </a:rPr>
              <a:t>|</a:t>
            </a:r>
            <a:r>
              <a:rPr lang="en-US" altLang="zh-CN" sz="3200" dirty="0" err="1">
                <a:solidFill>
                  <a:srgbClr val="000000"/>
                </a:solidFill>
                <a:sym typeface="Symbol"/>
              </a:rPr>
              <a:t>adj</a:t>
            </a:r>
            <a:r>
              <a:rPr lang="en-US" altLang="zh-CN" sz="32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altLang="zh-CN" sz="3200" i="1" dirty="0">
                <a:solidFill>
                  <a:srgbClr val="000000"/>
                </a:solidFill>
                <a:sym typeface="Symbol"/>
              </a:rPr>
              <a:t>A|</a:t>
            </a:r>
            <a:r>
              <a:rPr lang="en-US" altLang="zh-CN" sz="3200" baseline="30000" dirty="0">
                <a:solidFill>
                  <a:srgbClr val="000000"/>
                </a:solidFill>
                <a:sym typeface="Symbol"/>
              </a:rPr>
              <a:t>3</a:t>
            </a:r>
            <a:r>
              <a:rPr lang="en-US" altLang="zh-CN" sz="3200" i="1" baseline="30000" dirty="0">
                <a:solidFill>
                  <a:srgbClr val="000000"/>
                </a:solidFill>
                <a:sym typeface="Symbol"/>
              </a:rPr>
              <a:t>-</a:t>
            </a:r>
            <a:r>
              <a:rPr lang="en-US" altLang="zh-CN" sz="3200" baseline="30000" dirty="0">
                <a:solidFill>
                  <a:srgbClr val="000000"/>
                </a:solidFill>
                <a:sym typeface="Symbol"/>
              </a:rPr>
              <a:t>1</a:t>
            </a:r>
            <a:endParaRPr lang="zh-CN" altLang="en-US" sz="3200" i="1" dirty="0"/>
          </a:p>
        </p:txBody>
      </p:sp>
      <p:sp>
        <p:nvSpPr>
          <p:cNvPr id="41" name="矩形 40"/>
          <p:cNvSpPr/>
          <p:nvPr/>
        </p:nvSpPr>
        <p:spPr>
          <a:xfrm>
            <a:off x="6900123" y="4788441"/>
            <a:ext cx="1609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sym typeface="Symbol"/>
              </a:rPr>
              <a:t>= (|</a:t>
            </a:r>
            <a:r>
              <a:rPr lang="en-US" altLang="zh-CN" sz="3200" i="1" dirty="0">
                <a:solidFill>
                  <a:srgbClr val="000000"/>
                </a:solidFill>
                <a:sym typeface="Symbol"/>
              </a:rPr>
              <a:t>A|</a:t>
            </a:r>
            <a:r>
              <a:rPr lang="en-US" altLang="zh-CN" sz="3200" baseline="30000" dirty="0">
                <a:solidFill>
                  <a:srgbClr val="000000"/>
                </a:solidFill>
                <a:sym typeface="Symbol"/>
              </a:rPr>
              <a:t>2</a:t>
            </a:r>
            <a:r>
              <a:rPr lang="en-US" altLang="zh-CN" sz="3200" dirty="0">
                <a:solidFill>
                  <a:srgbClr val="000000"/>
                </a:solidFill>
                <a:sym typeface="Symbol"/>
              </a:rPr>
              <a:t>)</a:t>
            </a:r>
            <a:r>
              <a:rPr lang="en-US" altLang="zh-CN" sz="3200" baseline="30000" dirty="0">
                <a:solidFill>
                  <a:srgbClr val="000000"/>
                </a:solidFill>
                <a:sym typeface="Symbol"/>
              </a:rPr>
              <a:t>2</a:t>
            </a:r>
            <a:endParaRPr lang="zh-CN" altLang="en-US" sz="3200" i="1" baseline="30000" dirty="0"/>
          </a:p>
        </p:txBody>
      </p:sp>
      <p:sp>
        <p:nvSpPr>
          <p:cNvPr id="42" name="TextBox 41"/>
          <p:cNvSpPr txBox="1"/>
          <p:nvPr/>
        </p:nvSpPr>
        <p:spPr>
          <a:xfrm>
            <a:off x="8556307" y="4788441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= 16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6" grpId="0" animBg="1"/>
      <p:bldP spid="30" grpId="0"/>
      <p:bldP spid="31" grpId="0"/>
      <p:bldP spid="32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55573" y="332656"/>
            <a:ext cx="7440827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14133" y="104402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567608" y="1052736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 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dirty="0"/>
              <a:t> =</a:t>
            </a:r>
            <a:endParaRPr lang="zh-CN" altLang="en-US" sz="3200" dirty="0"/>
          </a:p>
        </p:txBody>
      </p:sp>
      <p:sp>
        <p:nvSpPr>
          <p:cNvPr id="1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620688"/>
            <a:ext cx="2088232" cy="1417404"/>
          </a:xfrm>
          <a:prstGeom prst="bracketPair">
            <a:avLst>
              <a:gd name="adj" fmla="val 7250"/>
            </a:avLst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83831" y="548680"/>
            <a:ext cx="615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1</a:t>
            </a:r>
          </a:p>
          <a:p>
            <a:r>
              <a:rPr lang="en-US" altLang="zh-CN" sz="3200" dirty="0"/>
              <a:t> 1</a:t>
            </a:r>
          </a:p>
          <a:p>
            <a:r>
              <a:rPr lang="en-US" altLang="zh-CN" sz="3200" dirty="0">
                <a:sym typeface="Symbol"/>
              </a:rPr>
              <a:t>1</a:t>
            </a:r>
            <a:endParaRPr lang="zh-CN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159895" y="548680"/>
            <a:ext cx="718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  1 </a:t>
            </a:r>
          </a:p>
          <a:p>
            <a:r>
              <a:rPr lang="en-US" altLang="zh-CN" sz="3200" dirty="0">
                <a:sym typeface="Symbol"/>
              </a:rPr>
              <a:t>  1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5881589" y="548680"/>
            <a:ext cx="7184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  1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>
                <a:sym typeface="Symbol"/>
              </a:rPr>
              <a:t></a:t>
            </a:r>
            <a:r>
              <a:rPr lang="en-US" altLang="zh-CN" sz="3200" dirty="0"/>
              <a:t>1</a:t>
            </a:r>
          </a:p>
          <a:p>
            <a:r>
              <a:rPr lang="en-US" altLang="zh-CN" sz="3200" dirty="0">
                <a:sym typeface="Symbol"/>
              </a:rPr>
              <a:t>  1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658819" y="1052736"/>
            <a:ext cx="256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且 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 (</a:t>
            </a:r>
            <a:r>
              <a:rPr lang="en-US" altLang="zh-CN" sz="3200" i="1" dirty="0"/>
              <a:t>A</a:t>
            </a:r>
            <a:r>
              <a:rPr lang="en-US" altLang="zh-CN" sz="3200" dirty="0"/>
              <a:t>) &gt; 0,</a:t>
            </a:r>
            <a:endParaRPr lang="zh-CN" alt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2423592" y="2204864"/>
            <a:ext cx="4169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  </a:t>
            </a:r>
            <a:r>
              <a:rPr lang="en-US" altLang="zh-CN" sz="3200" dirty="0"/>
              <a:t>(1) </a:t>
            </a:r>
            <a:r>
              <a:rPr lang="en-US" altLang="zh-CN" sz="3200" dirty="0" err="1"/>
              <a:t>det</a:t>
            </a:r>
            <a:r>
              <a:rPr lang="en-US" altLang="zh-CN" sz="3200" dirty="0"/>
              <a:t>(</a:t>
            </a:r>
            <a:r>
              <a:rPr lang="en-US" altLang="zh-CN" sz="3200" i="1" dirty="0"/>
              <a:t>A</a:t>
            </a:r>
            <a:r>
              <a:rPr lang="en-US" altLang="zh-CN" sz="3200" dirty="0"/>
              <a:t>);      (2)  </a:t>
            </a:r>
            <a:r>
              <a:rPr lang="en-US" altLang="zh-CN" sz="3200" i="1" dirty="0"/>
              <a:t>A.</a:t>
            </a:r>
            <a:endParaRPr lang="zh-CN" altLang="en-US" sz="32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983432" y="2196153"/>
            <a:ext cx="6158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</a:rPr>
              <a:t>思考</a:t>
            </a:r>
            <a:r>
              <a:rPr lang="zh-CN" altLang="en-US" sz="3600" dirty="0"/>
              <a:t>：</a:t>
            </a:r>
            <a:r>
              <a:rPr lang="zh-CN" altLang="en-US" sz="3200" dirty="0"/>
              <a:t>若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奇异呢？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怎样？</a:t>
            </a:r>
            <a:endParaRPr lang="zh-CN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533287" y="3060249"/>
            <a:ext cx="5282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答：若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奇异，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必奇异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859642" y="836712"/>
            <a:ext cx="80527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我们已经知道若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可逆，则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也可逆，且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4295800" y="1484784"/>
            <a:ext cx="2808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|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/>
              <a:t>| = |</a:t>
            </a:r>
            <a:r>
              <a:rPr lang="en-US" altLang="zh-CN" sz="3200" i="1" dirty="0"/>
              <a:t>A</a:t>
            </a:r>
            <a:r>
              <a:rPr lang="en-US" altLang="zh-CN" sz="3200" dirty="0"/>
              <a:t>|</a:t>
            </a:r>
            <a:r>
              <a:rPr lang="en-US" altLang="zh-CN" sz="3200" i="1" baseline="30000" dirty="0"/>
              <a:t>n</a:t>
            </a:r>
            <a:r>
              <a:rPr lang="en-US" altLang="zh-CN" sz="3200" baseline="30000" dirty="0"/>
              <a:t>-1</a:t>
            </a:r>
            <a:endParaRPr lang="zh-CN" altLang="en-US" sz="3200" baseline="30000" dirty="0"/>
          </a:p>
        </p:txBody>
      </p:sp>
      <p:sp>
        <p:nvSpPr>
          <p:cNvPr id="19" name="矩形 18"/>
          <p:cNvSpPr/>
          <p:nvPr/>
        </p:nvSpPr>
        <p:spPr>
          <a:xfrm>
            <a:off x="1199456" y="4013775"/>
            <a:ext cx="61035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cs typeface="Times New Roman" pitchFamily="18" charset="0"/>
              </a:rPr>
              <a:t>说明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与 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</a:t>
            </a:r>
            <a:r>
              <a:rPr lang="en-US" altLang="zh-CN" sz="3200" i="1" dirty="0">
                <a:cs typeface="Times New Roman" pitchFamily="18" charset="0"/>
              </a:rPr>
              <a:t>A </a:t>
            </a:r>
            <a:r>
              <a:rPr lang="zh-CN" altLang="en-US" sz="3200" dirty="0">
                <a:cs typeface="Times New Roman" pitchFamily="18" charset="0"/>
              </a:rPr>
              <a:t>有相同的奇异性，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4295800" y="4877871"/>
            <a:ext cx="2664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|</a:t>
            </a:r>
            <a:r>
              <a:rPr lang="en-US" altLang="zh-CN" sz="3200" dirty="0" err="1"/>
              <a:t>adj</a:t>
            </a:r>
            <a:r>
              <a:rPr lang="en-US" altLang="zh-CN" sz="3200" dirty="0"/>
              <a:t> 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/>
              <a:t>| = |</a:t>
            </a:r>
            <a:r>
              <a:rPr lang="en-US" altLang="zh-CN" sz="3200" i="1" dirty="0"/>
              <a:t>A</a:t>
            </a:r>
            <a:r>
              <a:rPr lang="en-US" altLang="zh-CN" sz="3200" dirty="0"/>
              <a:t>|</a:t>
            </a:r>
            <a:r>
              <a:rPr lang="en-US" altLang="zh-CN" sz="3200" i="1" baseline="30000" dirty="0"/>
              <a:t>n</a:t>
            </a:r>
            <a:r>
              <a:rPr lang="en-US" altLang="zh-CN" sz="3200" baseline="30000" dirty="0"/>
              <a:t>-1</a:t>
            </a:r>
            <a:endParaRPr lang="zh-CN" altLang="en-US" sz="3200" baseline="30000" dirty="0"/>
          </a:p>
        </p:txBody>
      </p:sp>
      <p:sp>
        <p:nvSpPr>
          <p:cNvPr id="21" name="矩形 20"/>
          <p:cNvSpPr/>
          <p:nvPr/>
        </p:nvSpPr>
        <p:spPr>
          <a:xfrm>
            <a:off x="7176120" y="4005064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</a:rPr>
              <a:t>且对任意方阵</a:t>
            </a:r>
            <a:r>
              <a:rPr lang="en-US" altLang="zh-CN" sz="3200" i="1" dirty="0">
                <a:solidFill>
                  <a:srgbClr val="000000"/>
                </a:solidFill>
              </a:rPr>
              <a:t>A</a:t>
            </a:r>
            <a:r>
              <a:rPr lang="en-US" altLang="zh-CN" sz="3200" dirty="0">
                <a:solidFill>
                  <a:srgbClr val="000000"/>
                </a:solidFill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</a:rPr>
              <a:t>都有 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324572"/>
            <a:ext cx="4286280" cy="72547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spc="-100" dirty="0">
                <a:solidFill>
                  <a:srgbClr val="0070C0"/>
                </a:solidFill>
              </a:rPr>
              <a:t>2.  Cramer </a:t>
            </a:r>
            <a:r>
              <a:rPr lang="zh-CN" altLang="en-US" sz="3600" b="1" spc="-100" dirty="0">
                <a:solidFill>
                  <a:srgbClr val="0070C0"/>
                </a:solidFill>
              </a:rPr>
              <a:t>法则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45963" y="1556793"/>
            <a:ext cx="9150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</a:rPr>
              <a:t>定  理</a:t>
            </a:r>
            <a:r>
              <a:rPr lang="en-US" altLang="zh-CN" sz="3200" dirty="0">
                <a:solidFill>
                  <a:srgbClr val="0070C0"/>
                </a:solidFill>
              </a:rPr>
              <a:t>1</a:t>
            </a:r>
            <a:r>
              <a:rPr lang="zh-CN" altLang="en-US" sz="3200" dirty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.</a:t>
            </a:r>
            <a:r>
              <a:rPr lang="en-US" altLang="zh-CN" sz="3200" dirty="0">
                <a:solidFill>
                  <a:srgbClr val="00B0F0"/>
                </a:solidFill>
              </a:rPr>
              <a:t>   </a:t>
            </a:r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是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3200" dirty="0"/>
              <a:t>阶可逆矩阵，则对任意的 </a:t>
            </a:r>
            <a:r>
              <a:rPr lang="en-US" altLang="zh-CN" sz="3200" i="1" dirty="0" err="1"/>
              <a:t>b</a:t>
            </a:r>
            <a:r>
              <a:rPr lang="en-US" altLang="zh-CN" sz="3200" dirty="0" err="1">
                <a:sym typeface="Symbol"/>
              </a:rPr>
              <a:t></a:t>
            </a:r>
            <a:r>
              <a:rPr lang="en-US" altLang="zh-CN" sz="3200" i="1" dirty="0" err="1">
                <a:sym typeface="Symbol"/>
              </a:rPr>
              <a:t>R</a:t>
            </a:r>
            <a:r>
              <a:rPr lang="en-US" altLang="zh-CN" sz="3200" i="1" baseline="30000" dirty="0" err="1">
                <a:sym typeface="Symbol"/>
              </a:rPr>
              <a:t>n</a:t>
            </a:r>
            <a:r>
              <a:rPr lang="en-US" altLang="zh-CN" sz="3200" dirty="0"/>
              <a:t>,</a:t>
            </a:r>
            <a:endParaRPr lang="en-US" altLang="zh-CN" sz="3200" i="1" baseline="30000" dirty="0"/>
          </a:p>
        </p:txBody>
      </p:sp>
      <p:sp>
        <p:nvSpPr>
          <p:cNvPr id="9" name="矩形 8"/>
          <p:cNvSpPr/>
          <p:nvPr/>
        </p:nvSpPr>
        <p:spPr>
          <a:xfrm>
            <a:off x="1799522" y="4077072"/>
            <a:ext cx="82089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cs typeface="Times New Roman" pitchFamily="18" charset="0"/>
              </a:rPr>
              <a:t>这里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/>
              <a:t> </a:t>
            </a:r>
            <a:r>
              <a:rPr lang="zh-CN" altLang="en-US" sz="3200" dirty="0"/>
              <a:t>表示将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中第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dirty="0"/>
              <a:t>列替换成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/>
              <a:t>所得的矩阵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1799522" y="2340169"/>
            <a:ext cx="8942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线性方程组 </a:t>
            </a:r>
            <a:r>
              <a:rPr lang="en-US" altLang="zh-CN" sz="3200" i="1" dirty="0">
                <a:cs typeface="Times New Roman" pitchFamily="18" charset="0"/>
              </a:rPr>
              <a:t>Ax = b</a:t>
            </a:r>
            <a:r>
              <a:rPr lang="zh-CN" altLang="en-US" sz="3200" dirty="0"/>
              <a:t> 存在唯一解 </a:t>
            </a:r>
            <a:r>
              <a:rPr lang="en-US" altLang="zh-CN" sz="3200" i="1" dirty="0"/>
              <a:t>x </a:t>
            </a:r>
            <a:r>
              <a:rPr lang="en-US" altLang="zh-CN" sz="3200" dirty="0"/>
              <a:t>= (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, </a:t>
            </a:r>
            <a:r>
              <a:rPr lang="en-US" altLang="zh-CN" sz="3200" i="1" dirty="0"/>
              <a:t>x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, …, </a:t>
            </a:r>
            <a:r>
              <a:rPr lang="en-US" altLang="zh-CN" sz="3200" i="1" dirty="0" err="1"/>
              <a:t>x</a:t>
            </a:r>
            <a:r>
              <a:rPr lang="en-US" altLang="zh-CN" sz="3200" i="1" baseline="-25000" dirty="0" err="1"/>
              <a:t>n</a:t>
            </a:r>
            <a:r>
              <a:rPr lang="en-US" altLang="zh-CN" sz="3200" dirty="0"/>
              <a:t>)</a:t>
            </a:r>
            <a:r>
              <a:rPr lang="en-US" altLang="zh-CN" sz="3200" baseline="30000" dirty="0"/>
              <a:t>T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endParaRPr lang="zh-CN" altLang="en-US" sz="3200" baseline="30000" dirty="0"/>
          </a:p>
        </p:txBody>
      </p:sp>
      <p:sp>
        <p:nvSpPr>
          <p:cNvPr id="17" name="圆角矩形 16"/>
          <p:cNvSpPr/>
          <p:nvPr/>
        </p:nvSpPr>
        <p:spPr>
          <a:xfrm>
            <a:off x="906374" y="1338074"/>
            <a:ext cx="10057117" cy="345638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799522" y="3212976"/>
            <a:ext cx="60452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其中     </a:t>
            </a:r>
            <a:r>
              <a:rPr lang="en-US" altLang="zh-CN" sz="3200" i="1" dirty="0"/>
              <a:t>x</a:t>
            </a:r>
            <a:r>
              <a:rPr lang="en-US" altLang="zh-CN" sz="3200" b="1" i="1" baseline="-25000" dirty="0"/>
              <a:t>i</a:t>
            </a:r>
            <a:r>
              <a:rPr lang="en-US" altLang="zh-CN" sz="3200" dirty="0"/>
              <a:t> =                ,</a:t>
            </a:r>
            <a:r>
              <a:rPr lang="zh-CN" altLang="en-US" sz="3200" dirty="0"/>
              <a:t>  </a:t>
            </a:r>
            <a:r>
              <a:rPr lang="en-US" altLang="zh-CN" sz="3200" i="1" dirty="0"/>
              <a:t>i </a:t>
            </a:r>
            <a:r>
              <a:rPr lang="en-US" altLang="zh-CN" sz="3200" dirty="0"/>
              <a:t>= 1,2,…,</a:t>
            </a:r>
            <a:r>
              <a:rPr lang="en-US" altLang="zh-CN" sz="3200" i="1" dirty="0"/>
              <a:t>n</a:t>
            </a:r>
            <a:r>
              <a:rPr lang="en-US" altLang="zh-CN" sz="3200" dirty="0"/>
              <a:t>,</a:t>
            </a:r>
            <a:endParaRPr lang="zh-CN" altLang="en-US" sz="3200" baseline="30000" dirty="0"/>
          </a:p>
        </p:txBody>
      </p:sp>
      <p:sp>
        <p:nvSpPr>
          <p:cNvPr id="18" name="TextBox 17"/>
          <p:cNvSpPr txBox="1"/>
          <p:nvPr/>
        </p:nvSpPr>
        <p:spPr>
          <a:xfrm>
            <a:off x="4175786" y="299695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det</a:t>
            </a:r>
            <a:r>
              <a:rPr lang="en-US" altLang="zh-CN" sz="32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="1" i="1" baseline="-25000" dirty="0"/>
              <a:t>i</a:t>
            </a:r>
            <a:endParaRPr lang="zh-CN" altLang="en-US" sz="3200" b="1" i="1" baseline="-25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4031770" y="3573016"/>
            <a:ext cx="1224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103778" y="3492297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det</a:t>
            </a:r>
            <a:r>
              <a:rPr lang="en-US" altLang="zh-CN" sz="3200" dirty="0"/>
              <a:t> </a:t>
            </a:r>
            <a:r>
              <a:rPr lang="en-US" altLang="zh-CN" sz="3200" i="1" dirty="0"/>
              <a:t>A</a:t>
            </a:r>
            <a:endParaRPr lang="zh-CN" altLang="en-US" sz="3200" b="1" i="1" baseline="-25000" dirty="0"/>
          </a:p>
        </p:txBody>
      </p:sp>
      <p:sp>
        <p:nvSpPr>
          <p:cNvPr id="22" name="矩形 21"/>
          <p:cNvSpPr/>
          <p:nvPr/>
        </p:nvSpPr>
        <p:spPr>
          <a:xfrm>
            <a:off x="2910896" y="5229200"/>
            <a:ext cx="1478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/>
              <a:t>x </a:t>
            </a:r>
            <a:r>
              <a:rPr lang="en-US" altLang="zh-CN" sz="3200" dirty="0"/>
              <a:t>=</a:t>
            </a:r>
            <a:r>
              <a:rPr lang="en-US" altLang="zh-CN" sz="3200" i="1" dirty="0">
                <a:cs typeface="Times New Roman" pitchFamily="18" charset="0"/>
              </a:rPr>
              <a:t> A</a:t>
            </a:r>
            <a:r>
              <a:rPr lang="en-US" altLang="zh-CN" sz="3200" i="1" baseline="30000" dirty="0">
                <a:cs typeface="Times New Roman" pitchFamily="18" charset="0"/>
              </a:rPr>
              <a:t>-</a:t>
            </a:r>
            <a:r>
              <a:rPr lang="en-US" altLang="zh-CN" sz="3200" baseline="30000" dirty="0">
                <a:cs typeface="Times New Roman" pitchFamily="18" charset="0"/>
              </a:rPr>
              <a:t>1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4456366" y="5229200"/>
            <a:ext cx="4154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5346110" y="5013176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cs typeface="Times New Roman" pitchFamily="18" charset="0"/>
              </a:rPr>
              <a:t>1</a:t>
            </a:r>
            <a:endParaRPr lang="zh-CN" altLang="en-US" sz="3200" baseline="30000" dirty="0"/>
          </a:p>
        </p:txBody>
      </p:sp>
      <p:cxnSp>
        <p:nvCxnSpPr>
          <p:cNvPr id="25" name="直接连接符 24"/>
          <p:cNvCxnSpPr/>
          <p:nvPr/>
        </p:nvCxnSpPr>
        <p:spPr>
          <a:xfrm>
            <a:off x="4902819" y="5589240"/>
            <a:ext cx="12961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4887385" y="5508521"/>
            <a:ext cx="131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cs typeface="Times New Roman" pitchFamily="18" charset="0"/>
              </a:rPr>
              <a:t>det</a:t>
            </a:r>
            <a:r>
              <a:rPr lang="en-US" altLang="zh-CN" sz="3200" dirty="0">
                <a:cs typeface="Times New Roman" pitchFamily="18" charset="0"/>
              </a:rPr>
              <a:t> (</a:t>
            </a:r>
            <a:r>
              <a:rPr lang="en-US" altLang="zh-CN" sz="3200" i="1" dirty="0">
                <a:cs typeface="Times New Roman" pitchFamily="18" charset="0"/>
              </a:rPr>
              <a:t>A</a:t>
            </a:r>
            <a:r>
              <a:rPr lang="en-US" altLang="zh-CN" sz="3200" dirty="0">
                <a:cs typeface="Times New Roman" pitchFamily="18" charset="0"/>
              </a:rPr>
              <a:t>)</a:t>
            </a:r>
            <a:endParaRPr lang="zh-CN" altLang="en-US" sz="3200" baseline="30000" dirty="0"/>
          </a:p>
        </p:txBody>
      </p:sp>
      <p:sp>
        <p:nvSpPr>
          <p:cNvPr id="27" name="矩形 26"/>
          <p:cNvSpPr/>
          <p:nvPr/>
        </p:nvSpPr>
        <p:spPr>
          <a:xfrm>
            <a:off x="6312024" y="5229200"/>
            <a:ext cx="1339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cs typeface="Times New Roman" pitchFamily="18" charset="0"/>
              </a:rPr>
              <a:t>adj</a:t>
            </a:r>
            <a:r>
              <a:rPr lang="en-US" altLang="zh-CN" sz="3200" dirty="0">
                <a:cs typeface="Times New Roman" pitchFamily="18" charset="0"/>
              </a:rPr>
              <a:t> </a:t>
            </a:r>
            <a:r>
              <a:rPr lang="en-US" altLang="zh-CN" sz="3200" i="1" dirty="0">
                <a:cs typeface="Times New Roman" pitchFamily="18" charset="0"/>
              </a:rPr>
              <a:t>A b</a:t>
            </a:r>
            <a:endParaRPr lang="zh-CN" altLang="en-US" sz="3200" baseline="30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7" grpId="0" animBg="1"/>
      <p:bldP spid="16" grpId="0"/>
      <p:bldP spid="18" grpId="0"/>
      <p:bldP spid="21" grpId="0"/>
      <p:bldP spid="22" grpId="0"/>
      <p:bldP spid="23" grpId="0"/>
      <p:bldP spid="24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560" y="3059603"/>
            <a:ext cx="71047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/>
              <a:t>使得曲线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3200" spc="-100" dirty="0">
                <a:latin typeface="+mj-lt"/>
                <a:cs typeface="Times New Roman" pitchFamily="18" charset="0"/>
              </a:rPr>
              <a:t>=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过所有定点</a:t>
            </a:r>
            <a:r>
              <a:rPr lang="en-US" altLang="zh-CN" sz="3200" spc="-100" dirty="0"/>
              <a:t>.  </a:t>
            </a:r>
            <a:endParaRPr lang="zh-CN" altLang="en-US" sz="3200" spc="-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6500" y="764705"/>
            <a:ext cx="12490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spc="-100" dirty="0">
                <a:solidFill>
                  <a:srgbClr val="002060"/>
                </a:solidFill>
              </a:rPr>
              <a:t>命   题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36027" y="766307"/>
            <a:ext cx="91325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3200" spc="-100" dirty="0">
                <a:solidFill>
                  <a:prstClr val="black"/>
                </a:solidFill>
              </a:rPr>
              <a:t>给定平面中的点 </a:t>
            </a:r>
            <a:r>
              <a:rPr lang="en-US" altLang="zh-CN" sz="3200" spc="-100" dirty="0">
                <a:solidFill>
                  <a:prstClr val="black"/>
                </a:solidFill>
              </a:rPr>
              <a:t>(</a:t>
            </a:r>
            <a:r>
              <a:rPr lang="en-US" altLang="zh-CN" sz="3200" i="1" spc="-100" dirty="0">
                <a:solidFill>
                  <a:prstClr val="black"/>
                </a:solidFill>
              </a:rPr>
              <a:t>x</a:t>
            </a:r>
            <a:r>
              <a:rPr lang="en-US" altLang="zh-CN" sz="3200" spc="-100" baseline="-25000" dirty="0">
                <a:solidFill>
                  <a:prstClr val="black"/>
                </a:solidFill>
              </a:rPr>
              <a:t>1</a:t>
            </a:r>
            <a:r>
              <a:rPr lang="en-US" altLang="zh-CN" sz="3200" spc="-100" dirty="0">
                <a:solidFill>
                  <a:prstClr val="black"/>
                </a:solidFill>
              </a:rPr>
              <a:t>, </a:t>
            </a:r>
            <a:r>
              <a:rPr lang="en-US" altLang="zh-CN" sz="3200" i="1" spc="-100" dirty="0">
                <a:solidFill>
                  <a:prstClr val="black"/>
                </a:solidFill>
              </a:rPr>
              <a:t>y</a:t>
            </a:r>
            <a:r>
              <a:rPr lang="en-US" altLang="zh-CN" sz="3200" spc="-100" baseline="-25000" dirty="0">
                <a:solidFill>
                  <a:prstClr val="black"/>
                </a:solidFill>
              </a:rPr>
              <a:t>1</a:t>
            </a:r>
            <a:r>
              <a:rPr lang="en-US" altLang="zh-CN" sz="3200" spc="-100" dirty="0">
                <a:solidFill>
                  <a:prstClr val="black"/>
                </a:solidFill>
              </a:rPr>
              <a:t>), (</a:t>
            </a:r>
            <a:r>
              <a:rPr lang="en-US" altLang="zh-CN" sz="3200" i="1" spc="-100" dirty="0">
                <a:solidFill>
                  <a:prstClr val="black"/>
                </a:solidFill>
              </a:rPr>
              <a:t>x</a:t>
            </a:r>
            <a:r>
              <a:rPr lang="en-US" altLang="zh-CN" sz="3200" spc="-100" baseline="-25000" dirty="0">
                <a:solidFill>
                  <a:prstClr val="black"/>
                </a:solidFill>
              </a:rPr>
              <a:t>2</a:t>
            </a:r>
            <a:r>
              <a:rPr lang="en-US" altLang="zh-CN" sz="3200" spc="-100" dirty="0">
                <a:solidFill>
                  <a:prstClr val="black"/>
                </a:solidFill>
              </a:rPr>
              <a:t>, </a:t>
            </a:r>
            <a:r>
              <a:rPr lang="en-US" altLang="zh-CN" sz="3200" i="1" spc="-100" dirty="0">
                <a:solidFill>
                  <a:prstClr val="black"/>
                </a:solidFill>
              </a:rPr>
              <a:t>y</a:t>
            </a:r>
            <a:r>
              <a:rPr lang="en-US" altLang="zh-CN" sz="3200" spc="-100" baseline="-25000" dirty="0">
                <a:solidFill>
                  <a:prstClr val="black"/>
                </a:solidFill>
              </a:rPr>
              <a:t>2</a:t>
            </a:r>
            <a:r>
              <a:rPr lang="en-US" altLang="zh-CN" sz="3200" spc="-100" dirty="0">
                <a:solidFill>
                  <a:prstClr val="black"/>
                </a:solidFill>
              </a:rPr>
              <a:t>),…, (</a:t>
            </a:r>
            <a:r>
              <a:rPr lang="en-US" altLang="zh-CN" sz="3200" i="1" spc="-100" dirty="0" err="1">
                <a:solidFill>
                  <a:prstClr val="black"/>
                </a:solidFill>
              </a:rPr>
              <a:t>x</a:t>
            </a:r>
            <a:r>
              <a:rPr lang="en-US" altLang="zh-CN" sz="3200" i="1" spc="-100" baseline="-25000" dirty="0" err="1">
                <a:solidFill>
                  <a:prstClr val="black"/>
                </a:solidFill>
              </a:rPr>
              <a:t>n</a:t>
            </a:r>
            <a:r>
              <a:rPr lang="en-US" altLang="zh-CN" sz="3200" i="1" spc="-100" baseline="-25000" dirty="0">
                <a:solidFill>
                  <a:prstClr val="black"/>
                </a:solidFill>
              </a:rPr>
              <a:t> </a:t>
            </a:r>
            <a:r>
              <a:rPr lang="en-US" altLang="zh-CN" sz="3200" spc="-100" dirty="0">
                <a:solidFill>
                  <a:prstClr val="black"/>
                </a:solidFill>
              </a:rPr>
              <a:t>, </a:t>
            </a:r>
            <a:r>
              <a:rPr lang="en-US" altLang="zh-CN" sz="3200" i="1" spc="-100" dirty="0" err="1">
                <a:solidFill>
                  <a:prstClr val="black"/>
                </a:solidFill>
              </a:rPr>
              <a:t>y</a:t>
            </a:r>
            <a:r>
              <a:rPr lang="en-US" altLang="zh-CN" sz="3200" i="1" spc="-100" baseline="-25000" dirty="0" err="1">
                <a:solidFill>
                  <a:prstClr val="black"/>
                </a:solidFill>
              </a:rPr>
              <a:t>n</a:t>
            </a:r>
            <a:r>
              <a:rPr lang="en-US" altLang="zh-CN" sz="3200" spc="-100" dirty="0">
                <a:solidFill>
                  <a:prstClr val="black"/>
                </a:solidFill>
              </a:rPr>
              <a:t>),  </a:t>
            </a:r>
            <a:r>
              <a:rPr lang="zh-CN" altLang="en-US" sz="3200" spc="-100" dirty="0">
                <a:solidFill>
                  <a:prstClr val="black"/>
                </a:solidFill>
              </a:rPr>
              <a:t>若满足 </a:t>
            </a:r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5" name="矩形 14"/>
          <p:cNvSpPr/>
          <p:nvPr/>
        </p:nvSpPr>
        <p:spPr>
          <a:xfrm>
            <a:off x="4075477" y="2268161"/>
            <a:ext cx="50448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3200" spc="-100" dirty="0">
                <a:cs typeface="Times New Roman" pitchFamily="18" charset="0"/>
              </a:rPr>
              <a:t>=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spc="-100" dirty="0">
                <a:latin typeface="Times New Roman" pitchFamily="18" charset="0"/>
                <a:cs typeface="Times New Roman" pitchFamily="18" charset="0"/>
              </a:rPr>
              <a:t>+· · ·+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spc="-1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baseline="-25000" dirty="0"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3200" i="1" spc="-10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spc="-100" baseline="30000" dirty="0"/>
              <a:t>−1</a:t>
            </a:r>
            <a:r>
              <a:rPr lang="en-US" altLang="zh-CN" sz="3200" spc="-100" baseline="-25000" dirty="0"/>
              <a:t>  </a:t>
            </a:r>
            <a:r>
              <a:rPr lang="zh-CN" altLang="en-US" sz="3200" spc="-100" baseline="-25000" dirty="0"/>
              <a:t>，</a:t>
            </a:r>
            <a:r>
              <a:rPr lang="en-US" altLang="zh-CN" sz="3200" spc="-100" baseline="-25000" dirty="0"/>
              <a:t>  </a:t>
            </a:r>
          </a:p>
        </p:txBody>
      </p:sp>
      <p:sp>
        <p:nvSpPr>
          <p:cNvPr id="16" name="矩形 15"/>
          <p:cNvSpPr/>
          <p:nvPr/>
        </p:nvSpPr>
        <p:spPr>
          <a:xfrm>
            <a:off x="7416146" y="3059602"/>
            <a:ext cx="1152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即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749483" y="544324"/>
            <a:ext cx="10459086" cy="403244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934079" y="767616"/>
            <a:ext cx="274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63552" y="1628800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Symbol"/>
              </a:rPr>
              <a:t></a:t>
            </a:r>
            <a:r>
              <a:rPr lang="en-US" altLang="zh-CN" sz="3200" i="1" spc="-100" dirty="0">
                <a:solidFill>
                  <a:prstClr val="black"/>
                </a:solidFill>
              </a:rPr>
              <a:t> i </a:t>
            </a:r>
            <a:r>
              <a:rPr lang="en-US" altLang="zh-CN" sz="3200" spc="-100" dirty="0">
                <a:solidFill>
                  <a:prstClr val="black"/>
                </a:solidFill>
                <a:sym typeface="Symbol"/>
              </a:rPr>
              <a:t></a:t>
            </a:r>
            <a:r>
              <a:rPr lang="en-US" altLang="zh-CN" sz="3200" i="1" spc="-1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3200" i="1" spc="-100" dirty="0">
                <a:solidFill>
                  <a:prstClr val="black"/>
                </a:solidFill>
              </a:rPr>
              <a:t>j ,  x</a:t>
            </a:r>
            <a:r>
              <a:rPr lang="en-US" altLang="zh-CN" sz="3200" b="1" i="1" spc="-100" baseline="-25000" dirty="0">
                <a:solidFill>
                  <a:prstClr val="black"/>
                </a:solidFill>
              </a:rPr>
              <a:t>i</a:t>
            </a:r>
            <a:r>
              <a:rPr lang="en-US" altLang="zh-CN" sz="3200" i="1" spc="-100" baseline="-25000" dirty="0">
                <a:solidFill>
                  <a:prstClr val="black"/>
                </a:solidFill>
              </a:rPr>
              <a:t> </a:t>
            </a:r>
            <a:r>
              <a:rPr lang="en-US" altLang="zh-CN" sz="3200" spc="-100" dirty="0">
                <a:solidFill>
                  <a:prstClr val="black"/>
                </a:solidFill>
                <a:sym typeface="Symbol"/>
              </a:rPr>
              <a:t></a:t>
            </a:r>
            <a:r>
              <a:rPr lang="en-US" altLang="zh-CN" sz="3200" spc="-100" dirty="0">
                <a:solidFill>
                  <a:prstClr val="black"/>
                </a:solidFill>
              </a:rPr>
              <a:t> </a:t>
            </a:r>
            <a:r>
              <a:rPr lang="en-US" altLang="zh-CN" sz="3200" i="1" spc="-100" dirty="0" err="1">
                <a:solidFill>
                  <a:prstClr val="black"/>
                </a:solidFill>
              </a:rPr>
              <a:t>x</a:t>
            </a:r>
            <a:r>
              <a:rPr lang="en-US" altLang="zh-CN" sz="3200" b="1" i="1" spc="-100" baseline="-25000" dirty="0" err="1">
                <a:solidFill>
                  <a:prstClr val="black"/>
                </a:solidFill>
              </a:rPr>
              <a:t>j</a:t>
            </a:r>
            <a:r>
              <a:rPr lang="zh-CN" altLang="en-US" sz="3200" dirty="0">
                <a:sym typeface="Symbol"/>
              </a:rPr>
              <a:t> </a:t>
            </a:r>
            <a:r>
              <a:rPr lang="en-US" altLang="zh-CN" sz="3200" i="1" spc="-100" dirty="0">
                <a:solidFill>
                  <a:prstClr val="black"/>
                </a:solidFill>
              </a:rPr>
              <a:t>, </a:t>
            </a:r>
            <a:r>
              <a:rPr lang="zh-CN" altLang="en-US" sz="3200" spc="-100" dirty="0">
                <a:solidFill>
                  <a:prstClr val="black"/>
                </a:solidFill>
              </a:rPr>
              <a:t>则</a:t>
            </a:r>
            <a:r>
              <a:rPr lang="zh-CN" altLang="en-US" sz="3200" spc="-100" dirty="0"/>
              <a:t>存在唯一的 </a:t>
            </a:r>
            <a:r>
              <a:rPr lang="en-US" altLang="zh-CN" sz="3200" spc="-100" dirty="0">
                <a:cs typeface="Times New Roman" pitchFamily="18" charset="0"/>
              </a:rPr>
              <a:t>(</a:t>
            </a:r>
            <a:r>
              <a:rPr lang="en-US" altLang="zh-CN" sz="3200" i="1" spc="-100" dirty="0">
                <a:cs typeface="Times New Roman" pitchFamily="18" charset="0"/>
              </a:rPr>
              <a:t>n </a:t>
            </a:r>
            <a:r>
              <a:rPr lang="en-US" altLang="zh-CN" sz="3200" spc="-100" dirty="0">
                <a:latin typeface="+mj-ea"/>
                <a:cs typeface="Times New Roman" pitchFamily="18" charset="0"/>
              </a:rPr>
              <a:t>-</a:t>
            </a:r>
            <a:r>
              <a:rPr lang="en-US" altLang="zh-CN" sz="3200" spc="-100" dirty="0">
                <a:cs typeface="Times New Roman" pitchFamily="18" charset="0"/>
              </a:rPr>
              <a:t>1)</a:t>
            </a:r>
            <a:r>
              <a:rPr lang="zh-CN" altLang="en-US" sz="3200" spc="-100" dirty="0"/>
              <a:t>次</a:t>
            </a:r>
            <a:r>
              <a:rPr lang="zh-CN" altLang="en-US" sz="3200" spc="-100" dirty="0">
                <a:cs typeface="Times New Roman" pitchFamily="18" charset="0"/>
              </a:rPr>
              <a:t>多项式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4799856" y="3717032"/>
            <a:ext cx="4781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spc="-100" dirty="0">
                <a:cs typeface="Times New Roman" pitchFamily="18" charset="0"/>
              </a:rPr>
              <a:t>p</a:t>
            </a:r>
            <a:r>
              <a:rPr lang="en-US" altLang="zh-CN" sz="3200" spc="-100" dirty="0">
                <a:cs typeface="Times New Roman" pitchFamily="18" charset="0"/>
              </a:rPr>
              <a:t>(</a:t>
            </a:r>
            <a:r>
              <a:rPr lang="en-US" altLang="zh-CN" sz="3200" i="1" spc="-100" dirty="0">
                <a:cs typeface="Times New Roman" pitchFamily="18" charset="0"/>
              </a:rPr>
              <a:t>x</a:t>
            </a:r>
            <a:r>
              <a:rPr lang="en-US" altLang="zh-CN" sz="3200" b="1" i="1" spc="-100" baseline="-25000" dirty="0">
                <a:solidFill>
                  <a:prstClr val="black"/>
                </a:solidFill>
              </a:rPr>
              <a:t>i</a:t>
            </a:r>
            <a:r>
              <a:rPr lang="en-US" altLang="zh-CN" sz="3200" i="1" spc="-100" baseline="-25000" dirty="0">
                <a:solidFill>
                  <a:prstClr val="black"/>
                </a:solidFill>
              </a:rPr>
              <a:t> </a:t>
            </a:r>
            <a:r>
              <a:rPr lang="en-US" altLang="zh-CN" sz="3200" spc="-100" dirty="0">
                <a:cs typeface="Times New Roman" pitchFamily="18" charset="0"/>
              </a:rPr>
              <a:t>) = </a:t>
            </a:r>
            <a:r>
              <a:rPr lang="en-US" altLang="zh-CN" sz="3200" i="1" spc="-100" dirty="0" err="1">
                <a:cs typeface="Times New Roman" pitchFamily="18" charset="0"/>
              </a:rPr>
              <a:t>y</a:t>
            </a:r>
            <a:r>
              <a:rPr lang="en-US" altLang="zh-CN" sz="3200" b="1" i="1" spc="-100" baseline="-25000" dirty="0" err="1">
                <a:solidFill>
                  <a:prstClr val="black"/>
                </a:solidFill>
              </a:rPr>
              <a:t>i</a:t>
            </a:r>
            <a:r>
              <a:rPr lang="en-US" altLang="zh-CN" sz="3200" i="1" spc="-100" baseline="-25000" dirty="0">
                <a:solidFill>
                  <a:prstClr val="black"/>
                </a:solidFill>
              </a:rPr>
              <a:t> </a:t>
            </a:r>
            <a:r>
              <a:rPr lang="en-US" altLang="zh-CN" sz="3200" spc="-100" dirty="0">
                <a:cs typeface="Times New Roman" pitchFamily="18" charset="0"/>
              </a:rPr>
              <a:t> </a:t>
            </a:r>
            <a:r>
              <a:rPr lang="zh-CN" altLang="en-US" sz="3200" spc="-100" dirty="0">
                <a:cs typeface="Times New Roman" pitchFamily="18" charset="0"/>
              </a:rPr>
              <a:t>，</a:t>
            </a:r>
            <a:r>
              <a:rPr lang="zh-CN" altLang="en-US" sz="3200" dirty="0">
                <a:sym typeface="Symbol"/>
              </a:rPr>
              <a:t> </a:t>
            </a:r>
            <a:r>
              <a:rPr lang="en-US" altLang="zh-CN" sz="3200" i="1" spc="-100" dirty="0">
                <a:solidFill>
                  <a:prstClr val="black"/>
                </a:solidFill>
              </a:rPr>
              <a:t> i = </a:t>
            </a:r>
            <a:r>
              <a:rPr lang="en-US" altLang="zh-CN" sz="3200" spc="-100" dirty="0">
                <a:solidFill>
                  <a:prstClr val="black"/>
                </a:solidFill>
              </a:rPr>
              <a:t>1, 2, …,</a:t>
            </a:r>
            <a:r>
              <a:rPr lang="en-US" altLang="zh-CN" sz="3200" i="1" spc="-100" dirty="0">
                <a:solidFill>
                  <a:prstClr val="black"/>
                </a:solidFill>
              </a:rPr>
              <a:t>n.</a:t>
            </a:r>
            <a:r>
              <a:rPr lang="zh-CN" altLang="en-US" sz="3200" spc="-100" dirty="0">
                <a:cs typeface="Times New Roman" pitchFamily="18" charset="0"/>
              </a:rPr>
              <a:t> </a:t>
            </a:r>
            <a:r>
              <a:rPr lang="en-US" altLang="zh-CN" sz="3200" spc="-100" dirty="0">
                <a:cs typeface="Times New Roman" pitchFamily="18" charset="0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15858</TotalTime>
  <Pages>0</Pages>
  <Words>933</Words>
  <Characters>0</Characters>
  <Application>Microsoft Macintosh PowerPoint</Application>
  <DocSecurity>0</DocSecurity>
  <PresentationFormat>宽屏</PresentationFormat>
  <Lines>0</Lines>
  <Paragraphs>144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华文楷体</vt:lpstr>
      <vt:lpstr>宋体</vt:lpstr>
      <vt:lpstr>KaiTi</vt:lpstr>
      <vt:lpstr>Kaiti SC</vt:lpstr>
      <vt:lpstr>Franklin Gothic Book</vt:lpstr>
      <vt:lpstr>Symbol</vt:lpstr>
      <vt:lpstr>Times</vt:lpstr>
      <vt:lpstr>Times New Roman</vt:lpstr>
      <vt:lpstr>Wingdings</vt:lpstr>
      <vt:lpstr>裁剪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 Cramer 法则</vt:lpstr>
      <vt:lpstr>PowerPoint 演示文稿</vt:lpstr>
      <vt:lpstr>PowerPoint 演示文稿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158</cp:revision>
  <cp:lastPrinted>2021-10-11T01:36:02Z</cp:lastPrinted>
  <dcterms:created xsi:type="dcterms:W3CDTF">2004-02-13T15:49:42Z</dcterms:created>
  <dcterms:modified xsi:type="dcterms:W3CDTF">2021-10-11T01:36:05Z</dcterms:modified>
</cp:coreProperties>
</file>