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8"/>
  </p:notesMasterIdLst>
  <p:sldIdLst>
    <p:sldId id="690" r:id="rId2"/>
    <p:sldId id="691" r:id="rId3"/>
    <p:sldId id="692" r:id="rId4"/>
    <p:sldId id="693" r:id="rId5"/>
    <p:sldId id="694" r:id="rId6"/>
    <p:sldId id="695" r:id="rId7"/>
    <p:sldId id="696" r:id="rId8"/>
    <p:sldId id="697" r:id="rId9"/>
    <p:sldId id="698" r:id="rId10"/>
    <p:sldId id="699" r:id="rId11"/>
    <p:sldId id="700" r:id="rId12"/>
    <p:sldId id="702" r:id="rId13"/>
    <p:sldId id="701" r:id="rId14"/>
    <p:sldId id="703" r:id="rId15"/>
    <p:sldId id="704" r:id="rId16"/>
    <p:sldId id="705" r:id="rId1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CC00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1" autoAdjust="0"/>
    <p:restoredTop sz="94464" autoAdjust="0"/>
  </p:normalViewPr>
  <p:slideViewPr>
    <p:cSldViewPr>
      <p:cViewPr varScale="1">
        <p:scale>
          <a:sx n="90" d="100"/>
          <a:sy n="90" d="100"/>
        </p:scale>
        <p:origin x="904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8104EFD-2957-4840-BD9A-46F938D844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823F26D-1392-8C42-AC1B-2F16E01E0AA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C2FEF91B-DB5D-5A4A-8969-51DAE8BC57AF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A91F4BF-AA45-644E-A5F8-5242B5D38839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58A396E-864A-6E48-864E-95BB604BAE3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AAC335FC-CA16-8B45-B868-3B41C2E7B3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A79C9D-2BBA-B949-9956-5CFB937A74D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8BFAC7-207C-4D4A-A72B-32901100034B}" type="slidenum">
              <a:rPr lang="zh-CN" altLang="zh-CN" smtClean="0"/>
              <a:pPr/>
              <a:t>‹#›</a:t>
            </a:fld>
            <a:endParaRPr lang="zh-CN" altLang="zh-C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90175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75BA-D25E-E343-92F7-C7DE668A6AD5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7258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F4F6-6493-9B40-B4CE-62EEBC60423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790981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6611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D23FCE-E1BC-9F43-874D-BA1902B84841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84012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C263-316F-F649-8C94-DB3B689645F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9901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F6D8-0AF1-254C-9A8B-85429EAF186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4335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5F73-77F0-654F-8544-710876950FD3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9801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CE78-3B9F-1A4E-AA4A-175BAFB1F458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7009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F955D9-A2CF-8341-827F-C81D7F5BB26F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547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E6527C-2C0F-F84B-94CF-F77FC0568DD8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308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1D5F4F6-6493-9B40-B4CE-62EEBC60423C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3B382D3-D2D2-CD4A-8D5E-0E47B2B47D3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96300" y="6308725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  <p:sp>
        <p:nvSpPr>
          <p:cNvPr id="10" name="Rectangl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0228AF3-3FC8-7948-8E1B-1DA1D7CDAA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7197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  <p:sp>
        <p:nvSpPr>
          <p:cNvPr id="11" name="Rectangle 9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383AD3A-982A-B84A-A149-FD90116429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9389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39277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575720" y="1628800"/>
            <a:ext cx="5808645" cy="965969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第三章   向量空间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8BA894-AF1F-CC40-B4D6-EEE5B966B974}"/>
              </a:ext>
            </a:extLst>
          </p:cNvPr>
          <p:cNvSpPr txBox="1"/>
          <p:nvPr/>
        </p:nvSpPr>
        <p:spPr>
          <a:xfrm>
            <a:off x="2423592" y="3356992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§3.1   </a:t>
            </a:r>
            <a:r>
              <a:rPr lang="en-US" altLang="zh-CN" sz="4400" dirty="0">
                <a:latin typeface="Times" pitchFamily="2" charset="0"/>
              </a:rPr>
              <a:t>R</a:t>
            </a:r>
            <a:r>
              <a:rPr lang="en-US" altLang="zh-CN" sz="4400" baseline="30000" dirty="0">
                <a:latin typeface="Times" pitchFamily="2" charset="0"/>
              </a:rPr>
              <a:t>n</a:t>
            </a:r>
            <a:r>
              <a:rPr lang="zh-CN" altLang="en-US" sz="4400" dirty="0">
                <a:latin typeface="+mn-ea"/>
                <a:ea typeface="+mn-ea"/>
              </a:rPr>
              <a:t>向量空间与其子空间</a:t>
            </a:r>
            <a:endParaRPr kumimoji="1" lang="zh-CN" altLang="en-US" sz="4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 rot="20731237">
            <a:off x="427339" y="3281168"/>
            <a:ext cx="3709748" cy="1142356"/>
          </a:xfrm>
          <a:prstGeom prst="parallelogram">
            <a:avLst>
              <a:gd name="adj" fmla="val 8437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03513" y="759284"/>
            <a:ext cx="8064896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5401" y="759285"/>
            <a:ext cx="902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例 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1847528" y="1551372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spc="-100" dirty="0"/>
              <a:t> (2) </a:t>
            </a:r>
            <a:r>
              <a:rPr lang="zh-CN" altLang="en-US" sz="2800" spc="-100" dirty="0"/>
              <a:t>向量</a:t>
            </a:r>
            <a:r>
              <a:rPr lang="en-US" altLang="zh-CN" sz="2800" spc="-100" dirty="0"/>
              <a:t> (3,2,1)</a:t>
            </a:r>
            <a:r>
              <a:rPr lang="en-US" altLang="zh-CN" sz="2800" spc="-100" baseline="30000" dirty="0"/>
              <a:t> </a:t>
            </a:r>
            <a:r>
              <a:rPr lang="en-US" altLang="zh-CN" sz="2800" i="1" spc="-100" baseline="30000" dirty="0"/>
              <a:t>T</a:t>
            </a:r>
            <a:r>
              <a:rPr lang="en-US" altLang="zh-CN" sz="2800" spc="-100" dirty="0"/>
              <a:t> </a:t>
            </a:r>
            <a:r>
              <a:rPr lang="zh-CN" altLang="en-US" sz="2800" spc="-100" dirty="0"/>
              <a:t>属于</a:t>
            </a:r>
            <a:r>
              <a:rPr lang="en-US" altLang="zh-CN" sz="2800" spc="-100" dirty="0"/>
              <a:t> Span{(1,-1,0)</a:t>
            </a:r>
            <a:r>
              <a:rPr lang="en-US" altLang="zh-CN" sz="2800" i="1" spc="-100" baseline="30000" dirty="0"/>
              <a:t>T</a:t>
            </a:r>
            <a:r>
              <a:rPr lang="en-US" altLang="zh-CN" sz="2800" spc="-100" dirty="0"/>
              <a:t>,(0,1,1)</a:t>
            </a:r>
            <a:r>
              <a:rPr lang="en-US" altLang="zh-CN" sz="2800" spc="-100" baseline="30000" dirty="0"/>
              <a:t> </a:t>
            </a:r>
            <a:r>
              <a:rPr lang="en-US" altLang="zh-CN" sz="2800" i="1" spc="-100" baseline="30000" dirty="0"/>
              <a:t>T</a:t>
            </a:r>
            <a:r>
              <a:rPr lang="en-US" altLang="zh-CN" sz="2800" spc="-100" dirty="0"/>
              <a:t>} </a:t>
            </a:r>
            <a:r>
              <a:rPr lang="zh-CN" altLang="en-US" sz="2800" spc="-100" dirty="0"/>
              <a:t>吗？</a:t>
            </a:r>
            <a:endParaRPr lang="en-US" altLang="zh-CN" sz="2800" spc="-100" dirty="0">
              <a:latin typeface="宋体"/>
              <a:ea typeface="宋体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47528" y="831292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spc="-100" dirty="0"/>
              <a:t> (1)</a:t>
            </a:r>
            <a:r>
              <a:rPr lang="zh-CN" altLang="en-US" sz="2800" spc="-100" dirty="0"/>
              <a:t> 试描述 </a:t>
            </a:r>
            <a:r>
              <a:rPr lang="en-US" altLang="zh-CN" sz="2800" spc="-100" dirty="0"/>
              <a:t>Span{(1,-1,0)</a:t>
            </a:r>
            <a:r>
              <a:rPr lang="en-US" altLang="zh-CN" sz="2800" i="1" spc="-100" baseline="30000" dirty="0"/>
              <a:t>T</a:t>
            </a:r>
            <a:r>
              <a:rPr lang="en-US" altLang="zh-CN" sz="2800" spc="-100" dirty="0"/>
              <a:t>,(0,1,1)</a:t>
            </a:r>
            <a:r>
              <a:rPr lang="en-US" altLang="zh-CN" sz="2800" spc="-100" baseline="30000" dirty="0"/>
              <a:t> </a:t>
            </a:r>
            <a:r>
              <a:rPr lang="en-US" altLang="zh-CN" sz="2800" i="1" spc="-100" baseline="30000" dirty="0"/>
              <a:t>T </a:t>
            </a:r>
            <a:r>
              <a:rPr lang="en-US" altLang="zh-CN" sz="2800" spc="-100" dirty="0"/>
              <a:t>} </a:t>
            </a:r>
            <a:r>
              <a:rPr lang="zh-CN" altLang="en-US" sz="2800" spc="-100" dirty="0"/>
              <a:t>是怎样的空间 ？</a:t>
            </a:r>
            <a:endParaRPr lang="en-US" altLang="zh-CN" sz="2800" spc="-100" dirty="0">
              <a:latin typeface="宋体"/>
              <a:ea typeface="宋体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1286180" y="3999644"/>
            <a:ext cx="25922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998148" y="3999644"/>
            <a:ext cx="144016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438308" y="2631492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1286180" y="3999644"/>
            <a:ext cx="1152128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286180" y="3999644"/>
            <a:ext cx="384043" cy="21602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286180" y="4215668"/>
            <a:ext cx="76808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3302405" y="3356992"/>
            <a:ext cx="9287" cy="64265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438309" y="3356992"/>
            <a:ext cx="873383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2438309" y="3356992"/>
            <a:ext cx="873383" cy="64265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79776" y="2775509"/>
            <a:ext cx="58128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CN" sz="2800" dirty="0"/>
              <a:t>(1) </a:t>
            </a:r>
            <a:r>
              <a:rPr lang="zh-CN" altLang="en-US" sz="2800" dirty="0"/>
              <a:t>答：它是一个过原点、点</a:t>
            </a:r>
            <a:r>
              <a:rPr lang="en-US" altLang="zh-CN" sz="2800" dirty="0"/>
              <a:t>(1,-1,0) </a:t>
            </a:r>
          </a:p>
          <a:p>
            <a:pPr marL="342900" indent="-342900"/>
            <a:r>
              <a:rPr lang="zh-CN" altLang="en-US" sz="2800" dirty="0"/>
              <a:t>和点 </a:t>
            </a:r>
            <a:r>
              <a:rPr lang="en-US" altLang="zh-CN" sz="2800" dirty="0"/>
              <a:t>(0,1,1) </a:t>
            </a:r>
            <a:r>
              <a:rPr lang="zh-CN" altLang="en-US" sz="2800" dirty="0"/>
              <a:t>的平面。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99724" y="4124496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CN" sz="2800" dirty="0"/>
              <a:t>(2)</a:t>
            </a:r>
            <a:endParaRPr lang="zh-CN" altLang="en-US" sz="2800" dirty="0"/>
          </a:p>
        </p:txBody>
      </p:sp>
      <p:sp>
        <p:nvSpPr>
          <p:cNvPr id="22" name="左右箭头 21"/>
          <p:cNvSpPr/>
          <p:nvPr/>
        </p:nvSpPr>
        <p:spPr>
          <a:xfrm>
            <a:off x="6864085" y="5373216"/>
            <a:ext cx="672075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367808" y="4149080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等价于以下线性方程组是否有解？</a:t>
            </a:r>
          </a:p>
        </p:txBody>
      </p:sp>
      <p:sp>
        <p:nvSpPr>
          <p:cNvPr id="26" name="矩形 25"/>
          <p:cNvSpPr/>
          <p:nvPr/>
        </p:nvSpPr>
        <p:spPr>
          <a:xfrm>
            <a:off x="335360" y="2492896"/>
            <a:ext cx="10776520" cy="2376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263336" y="2924944"/>
            <a:ext cx="7217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Ax </a:t>
            </a:r>
            <a:r>
              <a:rPr lang="en-US" altLang="zh-CN" sz="2800" dirty="0"/>
              <a:t>=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有解的充要条件是 </a:t>
            </a:r>
            <a:r>
              <a:rPr lang="en-US" altLang="zh-CN" i="1" dirty="0" err="1">
                <a:cs typeface="Times New Roman" pitchFamily="18" charset="0"/>
              </a:rPr>
              <a:t>b</a:t>
            </a:r>
            <a:r>
              <a:rPr lang="en-US" altLang="zh-CN" dirty="0" err="1">
                <a:cs typeface="Times New Roman" pitchFamily="18" charset="0"/>
                <a:sym typeface="Symbol"/>
              </a:rPr>
              <a:t>span</a:t>
            </a:r>
            <a:r>
              <a:rPr lang="en-US" altLang="zh-CN" dirty="0">
                <a:cs typeface="Times New Roman" pitchFamily="18" charset="0"/>
                <a:sym typeface="Symbol"/>
              </a:rPr>
              <a:t> (</a:t>
            </a:r>
            <a:r>
              <a:rPr lang="en-US" altLang="zh-CN" i="1" dirty="0">
                <a:cs typeface="Times New Roman" pitchFamily="18" charset="0"/>
                <a:sym typeface="Symbol"/>
              </a:rPr>
              <a:t>a</a:t>
            </a:r>
            <a:r>
              <a:rPr lang="en-US" altLang="zh-CN" baseline="-25000" dirty="0">
                <a:cs typeface="Times New Roman" pitchFamily="18" charset="0"/>
                <a:sym typeface="Symbol"/>
              </a:rPr>
              <a:t>1</a:t>
            </a:r>
            <a:r>
              <a:rPr lang="en-US" altLang="zh-CN" dirty="0">
                <a:cs typeface="Times New Roman" pitchFamily="18" charset="0"/>
                <a:sym typeface="Symbol"/>
              </a:rPr>
              <a:t>, </a:t>
            </a:r>
            <a:r>
              <a:rPr lang="en-US" altLang="zh-CN" i="1" dirty="0">
                <a:cs typeface="Times New Roman" pitchFamily="18" charset="0"/>
                <a:sym typeface="Symbol"/>
              </a:rPr>
              <a:t>a</a:t>
            </a:r>
            <a:r>
              <a:rPr lang="en-US" altLang="zh-CN" baseline="-25000" dirty="0">
                <a:cs typeface="Times New Roman" pitchFamily="18" charset="0"/>
                <a:sym typeface="Symbol"/>
              </a:rPr>
              <a:t>2</a:t>
            </a:r>
            <a:r>
              <a:rPr lang="en-US" altLang="zh-CN" dirty="0">
                <a:cs typeface="Times New Roman" pitchFamily="18" charset="0"/>
                <a:sym typeface="Symbol"/>
              </a:rPr>
              <a:t>,…,</a:t>
            </a:r>
            <a:r>
              <a:rPr lang="en-US" altLang="zh-CN" i="1" dirty="0">
                <a:cs typeface="Times New Roman" pitchFamily="18" charset="0"/>
                <a:sym typeface="Symbol"/>
              </a:rPr>
              <a:t> a</a:t>
            </a:r>
            <a:r>
              <a:rPr lang="en-US" altLang="zh-CN" i="1" baseline="-25000" dirty="0">
                <a:cs typeface="Times New Roman" pitchFamily="18" charset="0"/>
                <a:sym typeface="Symbol"/>
              </a:rPr>
              <a:t>n</a:t>
            </a:r>
            <a:r>
              <a:rPr lang="en-US" altLang="zh-CN" dirty="0">
                <a:cs typeface="Times New Roman" pitchFamily="18" charset="0"/>
                <a:sym typeface="Symbol"/>
              </a:rPr>
              <a:t>)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11823" y="3429000"/>
            <a:ext cx="5304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------</a:t>
            </a:r>
            <a:r>
              <a:rPr lang="zh-CN" altLang="en-US" sz="2800" dirty="0"/>
              <a:t>线性方程组有解的等价刻画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sp>
        <p:nvSpPr>
          <p:cNvPr id="31" name="圆角矩形 30"/>
          <p:cNvSpPr/>
          <p:nvPr/>
        </p:nvSpPr>
        <p:spPr>
          <a:xfrm>
            <a:off x="911424" y="2780928"/>
            <a:ext cx="9865096" cy="129614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48276" y="2852937"/>
            <a:ext cx="1159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-100" dirty="0">
                <a:solidFill>
                  <a:srgbClr val="0070C0"/>
                </a:solidFill>
              </a:rPr>
              <a:t>定理</a:t>
            </a:r>
            <a:r>
              <a:rPr lang="en-US" altLang="zh-CN" sz="3200" spc="-100" dirty="0">
                <a:solidFill>
                  <a:srgbClr val="0070C0"/>
                </a:solidFill>
              </a:rPr>
              <a:t>. </a:t>
            </a:r>
            <a:endParaRPr lang="zh-CN" altLang="en-US" sz="3200" spc="-100" dirty="0"/>
          </a:p>
        </p:txBody>
      </p:sp>
      <p:sp>
        <p:nvSpPr>
          <p:cNvPr id="39" name="TextBox 38"/>
          <p:cNvSpPr txBox="1"/>
          <p:nvPr/>
        </p:nvSpPr>
        <p:spPr>
          <a:xfrm>
            <a:off x="8208236" y="4140370"/>
            <a:ext cx="1099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Ax=b</a:t>
            </a:r>
            <a:endParaRPr lang="zh-CN" alt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左右箭头 40"/>
          <p:cNvSpPr/>
          <p:nvPr/>
        </p:nvSpPr>
        <p:spPr>
          <a:xfrm>
            <a:off x="6960096" y="4365104"/>
            <a:ext cx="672075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336" y="5140348"/>
            <a:ext cx="576064" cy="811833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07036" y="4944070"/>
            <a:ext cx="5613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cs typeface="Times New Roman" pitchFamily="18" charset="0"/>
                <a:sym typeface="Symbol"/>
              </a:rPr>
              <a:t>x</a:t>
            </a:r>
            <a:r>
              <a:rPr lang="en-US" altLang="zh-CN" sz="3200" baseline="-25000" dirty="0">
                <a:cs typeface="Times New Roman" pitchFamily="18" charset="0"/>
                <a:sym typeface="Symbol"/>
              </a:rPr>
              <a:t>1</a:t>
            </a:r>
          </a:p>
          <a:p>
            <a:r>
              <a:rPr lang="en-US" altLang="zh-CN" sz="3200" i="1" dirty="0">
                <a:cs typeface="Times New Roman" pitchFamily="18" charset="0"/>
                <a:sym typeface="Symbol"/>
              </a:rPr>
              <a:t>x</a:t>
            </a:r>
            <a:r>
              <a:rPr lang="en-US" altLang="zh-CN" sz="3200" baseline="-25000" dirty="0">
                <a:cs typeface="Times New Roman" pitchFamily="18" charset="0"/>
                <a:sym typeface="Symbol"/>
              </a:rPr>
              <a:t>2</a:t>
            </a:r>
            <a:endParaRPr lang="zh-CN" altLang="en-US" sz="3200" dirty="0"/>
          </a:p>
        </p:txBody>
      </p:sp>
      <p:sp>
        <p:nvSpPr>
          <p:cNvPr id="43" name="矩形 42"/>
          <p:cNvSpPr/>
          <p:nvPr/>
        </p:nvSpPr>
        <p:spPr>
          <a:xfrm>
            <a:off x="9048328" y="5157192"/>
            <a:ext cx="5760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aseline="-25000" dirty="0">
                <a:cs typeface="Times New Roman" pitchFamily="18" charset="0"/>
                <a:sym typeface="Symbol"/>
              </a:rPr>
              <a:t>        </a:t>
            </a:r>
            <a:endParaRPr lang="zh-CN" altLang="en-US" sz="3200" dirty="0"/>
          </a:p>
        </p:txBody>
      </p:sp>
      <p:sp>
        <p:nvSpPr>
          <p:cNvPr id="47" name="矩形 46"/>
          <p:cNvSpPr/>
          <p:nvPr/>
        </p:nvSpPr>
        <p:spPr>
          <a:xfrm>
            <a:off x="9768408" y="5157192"/>
            <a:ext cx="5760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i="1" dirty="0">
                <a:cs typeface="Times New Roman" pitchFamily="18" charset="0"/>
                <a:sym typeface="Symbol"/>
              </a:rPr>
              <a:t>=</a:t>
            </a:r>
            <a:endParaRPr lang="zh-CN" altLang="en-US" sz="3200" dirty="0"/>
          </a:p>
        </p:txBody>
      </p:sp>
      <p:sp>
        <p:nvSpPr>
          <p:cNvPr id="48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4472" y="4797152"/>
            <a:ext cx="576064" cy="1368152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431172" y="4797152"/>
            <a:ext cx="561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0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184" y="4797152"/>
            <a:ext cx="1152128" cy="1368152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838884" y="4797152"/>
            <a:ext cx="561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1</a:t>
            </a:r>
          </a:p>
          <a:p>
            <a:r>
              <a:rPr lang="en-US" altLang="zh-CN" dirty="0">
                <a:sym typeface="Symbol"/>
              </a:rPr>
              <a:t>1</a:t>
            </a:r>
          </a:p>
          <a:p>
            <a:r>
              <a:rPr lang="en-US" altLang="zh-CN" dirty="0">
                <a:sym typeface="Symbol"/>
              </a:rPr>
              <a:t> 0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486956" y="4797152"/>
            <a:ext cx="561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</a:p>
          <a:p>
            <a:r>
              <a:rPr lang="en-US" altLang="zh-CN" dirty="0"/>
              <a:t>1</a:t>
            </a:r>
          </a:p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230372" y="4835474"/>
            <a:ext cx="561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1</a:t>
            </a:r>
          </a:p>
          <a:p>
            <a:r>
              <a:rPr lang="en-US" altLang="zh-CN" dirty="0">
                <a:sym typeface="Symbol"/>
              </a:rPr>
              <a:t>1</a:t>
            </a:r>
          </a:p>
          <a:p>
            <a:r>
              <a:rPr lang="en-US" altLang="zh-CN" dirty="0">
                <a:sym typeface="Symbol"/>
              </a:rPr>
              <a:t> 0</a:t>
            </a:r>
            <a:endParaRPr lang="zh-CN" altLang="en-US" dirty="0"/>
          </a:p>
        </p:txBody>
      </p:sp>
      <p:sp>
        <p:nvSpPr>
          <p:cNvPr id="54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372" y="4852317"/>
            <a:ext cx="576064" cy="1368152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54308" y="5143251"/>
            <a:ext cx="561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cs typeface="Times New Roman" pitchFamily="18" charset="0"/>
                <a:sym typeface="Symbol"/>
              </a:rPr>
              <a:t>x</a:t>
            </a:r>
            <a:r>
              <a:rPr lang="en-US" altLang="zh-CN" sz="3200" baseline="-25000" dirty="0">
                <a:cs typeface="Times New Roman" pitchFamily="18" charset="0"/>
                <a:sym typeface="Symbol"/>
              </a:rPr>
              <a:t>1</a:t>
            </a:r>
          </a:p>
        </p:txBody>
      </p:sp>
      <p:sp>
        <p:nvSpPr>
          <p:cNvPr id="56" name="矩形 55"/>
          <p:cNvSpPr/>
          <p:nvPr/>
        </p:nvSpPr>
        <p:spPr>
          <a:xfrm>
            <a:off x="3878444" y="5140349"/>
            <a:ext cx="7809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cs typeface="Times New Roman" pitchFamily="18" charset="0"/>
                <a:sym typeface="Symbol"/>
              </a:rPr>
              <a:t>+x</a:t>
            </a:r>
            <a:r>
              <a:rPr lang="en-US" altLang="zh-CN" sz="3200" baseline="-25000" dirty="0">
                <a:cs typeface="Times New Roman" pitchFamily="18" charset="0"/>
                <a:sym typeface="Symbol"/>
              </a:rPr>
              <a:t>2</a:t>
            </a:r>
            <a:endParaRPr lang="zh-CN" altLang="en-US" sz="3200" dirty="0"/>
          </a:p>
        </p:txBody>
      </p:sp>
      <p:sp>
        <p:nvSpPr>
          <p:cNvPr id="57" name="TextBox 56"/>
          <p:cNvSpPr txBox="1"/>
          <p:nvPr/>
        </p:nvSpPr>
        <p:spPr>
          <a:xfrm>
            <a:off x="4814548" y="4852317"/>
            <a:ext cx="561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</a:p>
          <a:p>
            <a:r>
              <a:rPr lang="en-US" altLang="zh-CN" dirty="0"/>
              <a:t>1</a:t>
            </a:r>
          </a:p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9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2540" y="4852317"/>
            <a:ext cx="576064" cy="1368152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447928" y="5212357"/>
            <a:ext cx="5760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i="1" dirty="0">
                <a:cs typeface="Times New Roman" pitchFamily="18" charset="0"/>
                <a:sym typeface="Symbol"/>
              </a:rPr>
              <a:t>=</a:t>
            </a:r>
            <a:endParaRPr lang="zh-CN" altLang="en-US" sz="3200" dirty="0"/>
          </a:p>
        </p:txBody>
      </p:sp>
      <p:sp>
        <p:nvSpPr>
          <p:cNvPr id="61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3992" y="4852317"/>
            <a:ext cx="576064" cy="1368152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110692" y="4852317"/>
            <a:ext cx="561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79776" y="4149080"/>
            <a:ext cx="2376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err="1">
                <a:cs typeface="Times New Roman" pitchFamily="18" charset="0"/>
              </a:rPr>
              <a:t>b</a:t>
            </a:r>
            <a:r>
              <a:rPr lang="en-US" altLang="zh-CN" dirty="0" err="1">
                <a:cs typeface="Times New Roman" pitchFamily="18" charset="0"/>
                <a:sym typeface="Symbol"/>
              </a:rPr>
              <a:t>span</a:t>
            </a:r>
            <a:r>
              <a:rPr lang="en-US" altLang="zh-CN" dirty="0">
                <a:cs typeface="Times New Roman" pitchFamily="18" charset="0"/>
                <a:sym typeface="Symbol"/>
              </a:rPr>
              <a:t> (</a:t>
            </a:r>
            <a:r>
              <a:rPr lang="en-US" altLang="zh-CN" i="1" dirty="0">
                <a:cs typeface="Times New Roman" pitchFamily="18" charset="0"/>
                <a:sym typeface="Symbol"/>
              </a:rPr>
              <a:t>a</a:t>
            </a:r>
            <a:r>
              <a:rPr lang="en-US" altLang="zh-CN" baseline="-25000" dirty="0">
                <a:cs typeface="Times New Roman" pitchFamily="18" charset="0"/>
                <a:sym typeface="Symbol"/>
              </a:rPr>
              <a:t>1</a:t>
            </a:r>
            <a:r>
              <a:rPr lang="en-US" altLang="zh-CN" dirty="0">
                <a:cs typeface="Times New Roman" pitchFamily="18" charset="0"/>
                <a:sym typeface="Symbol"/>
              </a:rPr>
              <a:t>,</a:t>
            </a:r>
            <a:r>
              <a:rPr lang="en-US" altLang="zh-CN" i="1" dirty="0">
                <a:cs typeface="Times New Roman" pitchFamily="18" charset="0"/>
                <a:sym typeface="Symbol"/>
              </a:rPr>
              <a:t> a</a:t>
            </a:r>
            <a:r>
              <a:rPr lang="en-US" altLang="zh-CN" baseline="-25000" dirty="0">
                <a:cs typeface="Times New Roman" pitchFamily="18" charset="0"/>
                <a:sym typeface="Symbol"/>
              </a:rPr>
              <a:t>2</a:t>
            </a:r>
            <a:r>
              <a:rPr lang="en-US" altLang="zh-CN" dirty="0">
                <a:cs typeface="Times New Roman" pitchFamily="18" charset="0"/>
                <a:sym typeface="Symbol"/>
              </a:rPr>
              <a:t>)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" grpId="0" animBg="1"/>
      <p:bldP spid="5" grpId="0"/>
      <p:bldP spid="6" grpId="0"/>
      <p:bldP spid="8" grpId="0"/>
      <p:bldP spid="34" grpId="0"/>
      <p:bldP spid="35" grpId="0"/>
      <p:bldP spid="22" grpId="0" animBg="1"/>
      <p:bldP spid="24" grpId="0"/>
      <p:bldP spid="26" grpId="0" animBg="1"/>
      <p:bldP spid="27" grpId="0"/>
      <p:bldP spid="30" grpId="0"/>
      <p:bldP spid="31" grpId="0" animBg="1"/>
      <p:bldP spid="32" grpId="0"/>
      <p:bldP spid="39" grpId="0"/>
      <p:bldP spid="41" grpId="0" animBg="1"/>
      <p:bldP spid="38" grpId="0" animBg="1"/>
      <p:bldP spid="42" grpId="0"/>
      <p:bldP spid="43" grpId="0"/>
      <p:bldP spid="47" grpId="0"/>
      <p:bldP spid="48" grpId="0" animBg="1"/>
      <p:bldP spid="49" grpId="0"/>
      <p:bldP spid="50" grpId="0" animBg="1"/>
      <p:bldP spid="51" grpId="0"/>
      <p:bldP spid="52" grpId="0"/>
      <p:bldP spid="53" grpId="0"/>
      <p:bldP spid="54" grpId="0" animBg="1"/>
      <p:bldP spid="55" grpId="0"/>
      <p:bldP spid="56" grpId="0"/>
      <p:bldP spid="57" grpId="0"/>
      <p:bldP spid="59" grpId="0" animBg="1"/>
      <p:bldP spid="60" grpId="0"/>
      <p:bldP spid="61" grpId="0" animBg="1"/>
      <p:bldP spid="62" grpId="0"/>
      <p:bldP spid="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911424" y="581016"/>
            <a:ext cx="998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定义</a:t>
            </a:r>
            <a:r>
              <a:rPr lang="zh-CN" altLang="en-US" sz="3200" dirty="0"/>
              <a:t>  如果</a:t>
            </a:r>
            <a:r>
              <a:rPr lang="en-US" altLang="zh-CN" sz="3200" i="1" spc="-100" dirty="0">
                <a:latin typeface="Times" pitchFamily="2" charset="0"/>
                <a:cs typeface="Times New Roman" pitchFamily="18" charset="0"/>
              </a:rPr>
              <a:t>V</a:t>
            </a:r>
            <a:r>
              <a:rPr lang="zh-CN" altLang="en-US" sz="3200" i="1" spc="-100" dirty="0">
                <a:latin typeface="Times" pitchFamily="2" charset="0"/>
                <a:cs typeface="Times New Roman" pitchFamily="18" charset="0"/>
              </a:rPr>
              <a:t> </a:t>
            </a:r>
            <a:r>
              <a:rPr lang="zh-CN" altLang="en-US" sz="3200" dirty="0"/>
              <a:t>中向量组</a:t>
            </a:r>
            <a:r>
              <a:rPr lang="en-US" altLang="zh-CN" sz="3200" dirty="0"/>
              <a:t>{</a:t>
            </a:r>
            <a:r>
              <a:rPr lang="en-US" altLang="zh-CN" sz="3200" i="1" dirty="0">
                <a:cs typeface="Times New Roman" pitchFamily="18" charset="0"/>
              </a:rPr>
              <a:t>v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</a:t>
            </a:r>
            <a:r>
              <a:rPr lang="en-US" altLang="zh-CN" sz="3200" i="1" dirty="0">
                <a:cs typeface="Times New Roman" pitchFamily="18" charset="0"/>
              </a:rPr>
              <a:t>v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 ..., </a:t>
            </a:r>
            <a:r>
              <a:rPr lang="en-US" altLang="zh-CN" sz="3200" i="1" dirty="0" err="1">
                <a:cs typeface="Times New Roman" pitchFamily="18" charset="0"/>
              </a:rPr>
              <a:t>v</a:t>
            </a:r>
            <a:r>
              <a:rPr lang="en-US" altLang="zh-CN" sz="3200" i="1" baseline="-25000" dirty="0" err="1">
                <a:cs typeface="Times New Roman" pitchFamily="18" charset="0"/>
              </a:rPr>
              <a:t>k</a:t>
            </a:r>
            <a:r>
              <a:rPr lang="en-US" altLang="zh-CN" sz="3200" dirty="0"/>
              <a:t>}</a:t>
            </a:r>
            <a:r>
              <a:rPr lang="zh-CN" altLang="en-US" sz="3200" dirty="0"/>
              <a:t> 张成了</a:t>
            </a:r>
            <a:r>
              <a:rPr lang="en-US" altLang="zh-CN" sz="3200" i="1" spc="-100" dirty="0">
                <a:latin typeface="Times" pitchFamily="2" charset="0"/>
                <a:cs typeface="Times New Roman" pitchFamily="18" charset="0"/>
              </a:rPr>
              <a:t>V </a:t>
            </a:r>
            <a:r>
              <a:rPr lang="zh-CN" altLang="en-US" sz="3200" dirty="0"/>
              <a:t>，即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91544" y="1908121"/>
            <a:ext cx="7634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则称向量组</a:t>
            </a:r>
            <a:r>
              <a:rPr lang="en-US" altLang="zh-CN" sz="3200" dirty="0"/>
              <a:t>{</a:t>
            </a:r>
            <a:r>
              <a:rPr lang="zh-CN" altLang="en-US" sz="3200" dirty="0"/>
              <a:t> </a:t>
            </a:r>
            <a:r>
              <a:rPr lang="en-US" altLang="zh-CN" sz="3200" i="1" dirty="0">
                <a:cs typeface="Times New Roman" pitchFamily="18" charset="0"/>
              </a:rPr>
              <a:t>v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</a:t>
            </a:r>
            <a:r>
              <a:rPr lang="en-US" altLang="zh-CN" sz="3200" i="1" dirty="0">
                <a:cs typeface="Times New Roman" pitchFamily="18" charset="0"/>
              </a:rPr>
              <a:t>v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 ..., </a:t>
            </a:r>
            <a:r>
              <a:rPr lang="en-US" altLang="zh-CN" sz="3200" i="1" dirty="0" err="1">
                <a:cs typeface="Times New Roman" pitchFamily="18" charset="0"/>
              </a:rPr>
              <a:t>v</a:t>
            </a:r>
            <a:r>
              <a:rPr lang="en-US" altLang="zh-CN" sz="3200" i="1" baseline="-25000" dirty="0" err="1">
                <a:cs typeface="Times New Roman" pitchFamily="18" charset="0"/>
              </a:rPr>
              <a:t>k</a:t>
            </a:r>
            <a:r>
              <a:rPr lang="en-US" altLang="zh-CN" sz="3200" dirty="0"/>
              <a:t>}</a:t>
            </a:r>
            <a:r>
              <a:rPr lang="zh-CN" altLang="en-US" sz="3200" dirty="0"/>
              <a:t>是</a:t>
            </a:r>
            <a:r>
              <a:rPr lang="en-US" altLang="zh-CN" sz="3200" i="1" spc="-100" dirty="0">
                <a:latin typeface="Times" pitchFamily="2" charset="0"/>
                <a:cs typeface="Times New Roman" pitchFamily="18" charset="0"/>
              </a:rPr>
              <a:t>V</a:t>
            </a:r>
            <a:r>
              <a:rPr lang="zh-CN" altLang="en-US" sz="3200" i="1" spc="-100" dirty="0">
                <a:latin typeface="Times" pitchFamily="2" charset="0"/>
                <a:cs typeface="Times New Roman" pitchFamily="18" charset="0"/>
              </a:rPr>
              <a:t> </a:t>
            </a:r>
            <a:r>
              <a:rPr lang="zh-CN" altLang="en-US" sz="3200" dirty="0"/>
              <a:t>的一个</a:t>
            </a:r>
            <a:r>
              <a:rPr lang="zh-CN" altLang="en-US" sz="3200" b="1" dirty="0">
                <a:solidFill>
                  <a:srgbClr val="C00000"/>
                </a:solidFill>
              </a:rPr>
              <a:t>张集</a:t>
            </a:r>
            <a:r>
              <a:rPr lang="en-US" altLang="zh-CN" sz="3200" b="1" dirty="0"/>
              <a:t>.</a:t>
            </a:r>
            <a:endParaRPr lang="zh-CN" altLang="en-US" sz="3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855639" y="4293096"/>
            <a:ext cx="7304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对任意的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altLang="zh-CN" sz="3200" i="1" spc="-100" dirty="0">
                <a:cs typeface="Times New Roman" pitchFamily="18" charset="0"/>
              </a:rPr>
              <a:t> R</a:t>
            </a:r>
            <a:r>
              <a:rPr lang="en-US" altLang="zh-CN" sz="3200" i="1" spc="-100" baseline="30000" dirty="0">
                <a:cs typeface="Times New Roman" pitchFamily="18" charset="0"/>
              </a:rPr>
              <a:t>n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200" i="1" dirty="0">
                <a:latin typeface="Times" pitchFamily="2" charset="0"/>
                <a:cs typeface="Times New Roman" pitchFamily="18" charset="0"/>
              </a:rPr>
              <a:t>A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3200" dirty="0"/>
              <a:t>=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总是有解，</a:t>
            </a:r>
            <a:r>
              <a:rPr lang="zh-CN" altLang="en-US" sz="3200" dirty="0">
                <a:solidFill>
                  <a:prstClr val="black"/>
                </a:solidFill>
                <a:cs typeface="Times New Roman" pitchFamily="18" charset="0"/>
              </a:rPr>
              <a:t>其中 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911424" y="3573016"/>
            <a:ext cx="10369152" cy="266429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463485" y="3780329"/>
            <a:ext cx="1159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pc="-100" dirty="0">
                <a:solidFill>
                  <a:srgbClr val="0070C0"/>
                </a:solidFill>
              </a:rPr>
              <a:t>推论</a:t>
            </a:r>
            <a:r>
              <a:rPr lang="en-US" altLang="zh-CN" sz="3200" b="1" spc="-100" dirty="0">
                <a:solidFill>
                  <a:srgbClr val="0070C0"/>
                </a:solidFill>
              </a:rPr>
              <a:t>. </a:t>
            </a:r>
            <a:endParaRPr lang="zh-CN" altLang="en-US" sz="3200" b="1" spc="-100" dirty="0"/>
          </a:p>
        </p:txBody>
      </p:sp>
      <p:sp>
        <p:nvSpPr>
          <p:cNvPr id="72" name="矩形 71"/>
          <p:cNvSpPr/>
          <p:nvPr/>
        </p:nvSpPr>
        <p:spPr>
          <a:xfrm>
            <a:off x="2783631" y="3717032"/>
            <a:ext cx="80030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{</a:t>
            </a:r>
            <a:r>
              <a:rPr lang="zh-CN" altLang="en-US" sz="3200" dirty="0"/>
              <a:t> </a:t>
            </a:r>
            <a:r>
              <a:rPr lang="en-US" altLang="zh-CN" sz="3200" i="1" dirty="0">
                <a:cs typeface="Times New Roman" pitchFamily="18" charset="0"/>
              </a:rPr>
              <a:t>v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</a:t>
            </a:r>
            <a:r>
              <a:rPr lang="en-US" altLang="zh-CN" sz="3200" i="1" dirty="0">
                <a:cs typeface="Times New Roman" pitchFamily="18" charset="0"/>
              </a:rPr>
              <a:t>v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 ..., </a:t>
            </a:r>
            <a:r>
              <a:rPr lang="en-US" altLang="zh-CN" sz="3200" i="1" dirty="0" err="1">
                <a:cs typeface="Times New Roman" pitchFamily="18" charset="0"/>
              </a:rPr>
              <a:t>v</a:t>
            </a:r>
            <a:r>
              <a:rPr lang="en-US" altLang="zh-CN" sz="3200" i="1" baseline="-25000" dirty="0" err="1">
                <a:cs typeface="Times New Roman" pitchFamily="18" charset="0"/>
              </a:rPr>
              <a:t>k</a:t>
            </a:r>
            <a:r>
              <a:rPr lang="en-US" altLang="zh-CN" sz="3200" dirty="0"/>
              <a:t>}</a:t>
            </a:r>
            <a:r>
              <a:rPr lang="zh-CN" altLang="en-US" sz="3200" dirty="0">
                <a:solidFill>
                  <a:srgbClr val="002060"/>
                </a:solidFill>
              </a:rPr>
              <a:t>是 </a:t>
            </a:r>
            <a:r>
              <a:rPr lang="en-US" altLang="zh-CN" sz="3200" i="1" spc="-100" dirty="0" err="1">
                <a:cs typeface="Times New Roman" pitchFamily="18" charset="0"/>
              </a:rPr>
              <a:t>R</a:t>
            </a:r>
            <a:r>
              <a:rPr lang="en-US" altLang="zh-CN" sz="3200" i="1" spc="-100" baseline="30000" dirty="0" err="1">
                <a:cs typeface="Times New Roman" pitchFamily="18" charset="0"/>
              </a:rPr>
              <a:t>n</a:t>
            </a:r>
            <a:r>
              <a:rPr lang="en-US" altLang="zh-CN" sz="3200" i="1" spc="-100" baseline="30000" dirty="0">
                <a:cs typeface="Times New Roman" pitchFamily="18" charset="0"/>
              </a:rPr>
              <a:t> </a:t>
            </a:r>
            <a:r>
              <a:rPr lang="zh-CN" altLang="en-US" sz="3200" dirty="0">
                <a:solidFill>
                  <a:srgbClr val="002060"/>
                </a:solidFill>
              </a:rPr>
              <a:t>的一个</a:t>
            </a:r>
            <a:r>
              <a:rPr lang="zh-CN" altLang="en-US" sz="3200" b="1" dirty="0">
                <a:solidFill>
                  <a:srgbClr val="002060"/>
                </a:solidFill>
              </a:rPr>
              <a:t>张集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的充要条件是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271465" y="2924944"/>
            <a:ext cx="936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换句话说就是：</a:t>
            </a:r>
            <a:r>
              <a:rPr lang="en-US" altLang="zh-CN" i="1" spc="-100" dirty="0">
                <a:cs typeface="Times New Roman" pitchFamily="18" charset="0"/>
              </a:rPr>
              <a:t> </a:t>
            </a:r>
            <a:r>
              <a:rPr lang="en-US" altLang="zh-CN" i="1" spc="-100" dirty="0">
                <a:latin typeface="Times" pitchFamily="2" charset="0"/>
                <a:cs typeface="Times New Roman" pitchFamily="18" charset="0"/>
              </a:rPr>
              <a:t>V</a:t>
            </a:r>
            <a:r>
              <a:rPr lang="zh-CN" altLang="en-US" i="1" spc="-100" dirty="0">
                <a:latin typeface="Times" pitchFamily="2" charset="0"/>
                <a:cs typeface="Times New Roman" pitchFamily="18" charset="0"/>
              </a:rPr>
              <a:t> </a:t>
            </a:r>
            <a:r>
              <a:rPr lang="zh-CN" altLang="en-US" dirty="0"/>
              <a:t>中的任意向量都在 </a:t>
            </a:r>
            <a:r>
              <a:rPr lang="en-US" altLang="zh-CN" dirty="0"/>
              <a:t>span(</a:t>
            </a:r>
            <a:r>
              <a:rPr lang="en-US" altLang="zh-CN" i="1" dirty="0">
                <a:cs typeface="Times New Roman" pitchFamily="18" charset="0"/>
              </a:rPr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>
                <a:cs typeface="Times New Roman" pitchFamily="18" charset="0"/>
              </a:rPr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, ..., </a:t>
            </a:r>
            <a:r>
              <a:rPr lang="en-US" altLang="zh-CN" i="1" dirty="0" err="1">
                <a:cs typeface="Times New Roman" pitchFamily="18" charset="0"/>
              </a:rPr>
              <a:t>v</a:t>
            </a:r>
            <a:r>
              <a:rPr lang="en-US" altLang="zh-CN" i="1" baseline="-25000" dirty="0" err="1">
                <a:cs typeface="Times New Roman" pitchFamily="18" charset="0"/>
              </a:rPr>
              <a:t>k</a:t>
            </a:r>
            <a:r>
              <a:rPr lang="en-US" altLang="zh-CN" dirty="0"/>
              <a:t>)</a:t>
            </a:r>
            <a:r>
              <a:rPr lang="zh-CN" altLang="en-US" dirty="0"/>
              <a:t> 中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407539" y="4869160"/>
            <a:ext cx="30556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latin typeface="Times" pitchFamily="2" charset="0"/>
                <a:cs typeface="Times New Roman" pitchFamily="18" charset="0"/>
              </a:rPr>
              <a:t>A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3200" dirty="0"/>
              <a:t> (</a:t>
            </a:r>
            <a:r>
              <a:rPr lang="en-US" altLang="zh-CN" sz="3200" i="1" dirty="0">
                <a:cs typeface="Times New Roman" pitchFamily="18" charset="0"/>
              </a:rPr>
              <a:t>v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</a:t>
            </a:r>
            <a:r>
              <a:rPr lang="en-US" altLang="zh-CN" sz="3200" i="1" dirty="0">
                <a:cs typeface="Times New Roman" pitchFamily="18" charset="0"/>
              </a:rPr>
              <a:t>v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 ..., </a:t>
            </a:r>
            <a:r>
              <a:rPr lang="en-US" altLang="zh-CN" sz="3200" i="1" dirty="0" err="1">
                <a:cs typeface="Times New Roman" pitchFamily="18" charset="0"/>
              </a:rPr>
              <a:t>v</a:t>
            </a:r>
            <a:r>
              <a:rPr lang="en-US" altLang="zh-CN" sz="3200" i="1" baseline="-25000" dirty="0" err="1">
                <a:cs typeface="Times New Roman" pitchFamily="18" charset="0"/>
              </a:rPr>
              <a:t>k</a:t>
            </a:r>
            <a:r>
              <a:rPr lang="en-US" altLang="zh-CN" sz="3200" dirty="0"/>
              <a:t>) </a:t>
            </a:r>
            <a:endParaRPr lang="zh-CN" alt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4169831" y="1290643"/>
            <a:ext cx="3852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span(</a:t>
            </a:r>
            <a:r>
              <a:rPr lang="en-US" altLang="zh-CN" sz="3200" i="1" dirty="0">
                <a:cs typeface="Times New Roman" pitchFamily="18" charset="0"/>
              </a:rPr>
              <a:t>v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</a:t>
            </a:r>
            <a:r>
              <a:rPr lang="en-US" altLang="zh-CN" sz="3200" i="1" dirty="0">
                <a:cs typeface="Times New Roman" pitchFamily="18" charset="0"/>
              </a:rPr>
              <a:t>v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 ..., </a:t>
            </a:r>
            <a:r>
              <a:rPr lang="en-US" altLang="zh-CN" sz="3200" i="1" dirty="0" err="1">
                <a:cs typeface="Times New Roman" pitchFamily="18" charset="0"/>
              </a:rPr>
              <a:t>v</a:t>
            </a:r>
            <a:r>
              <a:rPr lang="en-US" altLang="zh-CN" sz="3200" i="1" baseline="-25000" dirty="0" err="1">
                <a:cs typeface="Times New Roman" pitchFamily="18" charset="0"/>
              </a:rPr>
              <a:t>k</a:t>
            </a:r>
            <a:r>
              <a:rPr lang="en-US" altLang="zh-CN" sz="3200" dirty="0"/>
              <a:t>) = </a:t>
            </a:r>
            <a:r>
              <a:rPr lang="en-US" altLang="zh-CN" sz="3200" i="1" spc="-100" dirty="0">
                <a:latin typeface="Times" pitchFamily="2" charset="0"/>
                <a:cs typeface="Times New Roman" pitchFamily="18" charset="0"/>
              </a:rPr>
              <a:t>V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559496" y="5508521"/>
            <a:ext cx="6890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注：即矩阵 </a:t>
            </a:r>
            <a:r>
              <a:rPr lang="en-US" altLang="zh-CN" sz="3200" i="1" dirty="0">
                <a:latin typeface="Times" pitchFamily="2" charset="0"/>
                <a:cs typeface="Times New Roman" pitchFamily="18" charset="0"/>
              </a:rPr>
              <a:t>A </a:t>
            </a:r>
            <a:r>
              <a:rPr lang="zh-CN" altLang="en-US" sz="3200" dirty="0"/>
              <a:t>的行阶梯形中没有零行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66" grpId="0"/>
      <p:bldP spid="69" grpId="0" animBg="1"/>
      <p:bldP spid="70" grpId="0"/>
      <p:bldP spid="72" grpId="0"/>
      <p:bldP spid="76" grpId="0"/>
      <p:bldP spid="22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68152" y="2996952"/>
            <a:ext cx="8760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命题</a:t>
            </a:r>
            <a:r>
              <a:rPr lang="en-US" altLang="zh-CN" sz="3200" dirty="0"/>
              <a:t>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dirty="0"/>
              <a:t>   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200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/>
              <a:t>中的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/>
              <a:t> </a:t>
            </a:r>
            <a:r>
              <a:rPr lang="zh-CN" altLang="en-US" sz="3200" dirty="0"/>
              <a:t>个向量</a:t>
            </a:r>
            <a:r>
              <a:rPr lang="en-US" altLang="zh-CN" sz="32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srgbClr val="002060"/>
                </a:solidFill>
              </a:rPr>
              <a:t>1</a:t>
            </a:r>
            <a:r>
              <a:rPr lang="en-US" altLang="zh-CN" sz="3200" dirty="0">
                <a:solidFill>
                  <a:srgbClr val="002060"/>
                </a:solidFill>
              </a:rPr>
              <a:t>, </a:t>
            </a:r>
            <a:r>
              <a:rPr lang="en-US" altLang="zh-CN" sz="32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srgbClr val="002060"/>
                </a:solidFill>
              </a:rPr>
              <a:t>2</a:t>
            </a:r>
            <a:r>
              <a:rPr lang="en-US" altLang="zh-CN" sz="3200" dirty="0">
                <a:solidFill>
                  <a:srgbClr val="002060"/>
                </a:solidFill>
              </a:rPr>
              <a:t>, ..., </a:t>
            </a:r>
            <a:r>
              <a:rPr lang="en-US" altLang="zh-CN" sz="3200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baseline="-25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3200" dirty="0">
                <a:solidFill>
                  <a:srgbClr val="002060"/>
                </a:solidFill>
              </a:rPr>
              <a:t>  </a:t>
            </a:r>
            <a:r>
              <a:rPr lang="zh-CN" altLang="en-US" sz="3200" dirty="0"/>
              <a:t>能张成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200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CN" sz="3200" dirty="0"/>
              <a:t>                </a:t>
            </a:r>
            <a:r>
              <a:rPr lang="zh-CN" altLang="en-US" sz="3200" dirty="0"/>
              <a:t>的充要条件是方阵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srgbClr val="002060"/>
                </a:solidFill>
              </a:rPr>
              <a:t>1</a:t>
            </a:r>
            <a:r>
              <a:rPr lang="en-US" altLang="zh-CN" sz="3200" dirty="0">
                <a:solidFill>
                  <a:srgbClr val="002060"/>
                </a:solidFill>
              </a:rPr>
              <a:t>, </a:t>
            </a:r>
            <a:r>
              <a:rPr lang="en-US" altLang="zh-CN" sz="32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srgbClr val="002060"/>
                </a:solidFill>
              </a:rPr>
              <a:t>2</a:t>
            </a:r>
            <a:r>
              <a:rPr lang="en-US" altLang="zh-CN" sz="3200" dirty="0">
                <a:solidFill>
                  <a:srgbClr val="002060"/>
                </a:solidFill>
              </a:rPr>
              <a:t>, ..., </a:t>
            </a:r>
            <a:r>
              <a:rPr lang="en-US" altLang="zh-CN" sz="3200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baseline="-25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可逆，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/>
              <a:t>                </a:t>
            </a:r>
            <a:r>
              <a:rPr lang="zh-CN" altLang="en-US" sz="3200" dirty="0"/>
              <a:t>即  </a:t>
            </a:r>
            <a:r>
              <a:rPr lang="en-US" altLang="zh-CN" sz="3200" dirty="0">
                <a:solidFill>
                  <a:srgbClr val="002060"/>
                </a:solidFill>
              </a:rPr>
              <a:t>|</a:t>
            </a:r>
            <a:r>
              <a:rPr lang="en-US" altLang="zh-CN" sz="32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altLang="zh-CN" sz="3200" baseline="-25000" dirty="0">
                <a:solidFill>
                  <a:srgbClr val="002060"/>
                </a:solidFill>
              </a:rPr>
              <a:t>1</a:t>
            </a:r>
            <a:r>
              <a:rPr lang="en-US" altLang="zh-CN" sz="3200" dirty="0">
                <a:solidFill>
                  <a:srgbClr val="002060"/>
                </a:solidFill>
              </a:rPr>
              <a:t>, </a:t>
            </a:r>
            <a:r>
              <a:rPr lang="en-US" altLang="zh-CN" sz="32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srgbClr val="002060"/>
                </a:solidFill>
              </a:rPr>
              <a:t>2</a:t>
            </a:r>
            <a:r>
              <a:rPr lang="en-US" altLang="zh-CN" sz="3200" dirty="0">
                <a:solidFill>
                  <a:srgbClr val="002060"/>
                </a:solidFill>
              </a:rPr>
              <a:t>, ..., </a:t>
            </a:r>
            <a:r>
              <a:rPr lang="en-US" altLang="zh-CN" sz="3200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baseline="-25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baseline="-25000" dirty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|</a:t>
            </a:r>
            <a:r>
              <a:rPr lang="en-US" altLang="zh-CN" sz="3200" dirty="0">
                <a:solidFill>
                  <a:srgbClr val="002060"/>
                </a:solidFill>
                <a:sym typeface="Symbol"/>
              </a:rPr>
              <a:t>0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68153" y="1268761"/>
            <a:ext cx="8688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命题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3200" dirty="0"/>
              <a:t>   </a:t>
            </a:r>
            <a:r>
              <a:rPr lang="zh-CN" altLang="en-US" sz="3200" dirty="0"/>
              <a:t>少于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/>
              <a:t> </a:t>
            </a:r>
            <a:r>
              <a:rPr lang="zh-CN" altLang="en-US" sz="3200" dirty="0"/>
              <a:t>个的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200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/>
              <a:t> </a:t>
            </a:r>
            <a:r>
              <a:rPr lang="zh-CN" altLang="en-US" sz="3200" dirty="0"/>
              <a:t>中的向量组不可能张成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200" i="1" baseline="30000" dirty="0" err="1">
                <a:cs typeface="Times New Roman" pitchFamily="18" charset="0"/>
              </a:rPr>
              <a:t>n</a:t>
            </a:r>
            <a:r>
              <a:rPr lang="en-US" altLang="zh-CN" sz="3200" b="1" i="1" dirty="0">
                <a:cs typeface="Times New Roman" pitchFamily="18" charset="0"/>
              </a:rPr>
              <a:t>.</a:t>
            </a:r>
            <a:endParaRPr lang="zh-CN" alt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76132" y="1124744"/>
            <a:ext cx="8952994" cy="93610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176131" y="2924944"/>
            <a:ext cx="9024325" cy="1872208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9885" y="585497"/>
            <a:ext cx="7950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-100" dirty="0"/>
              <a:t>练习     试判别以下向量组是否是 </a:t>
            </a:r>
            <a:r>
              <a:rPr lang="en-US" altLang="zh-CN" sz="3200" spc="-100" dirty="0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200" spc="-100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3200" spc="-100" dirty="0"/>
              <a:t>的张集</a:t>
            </a:r>
            <a:r>
              <a:rPr lang="en-US" altLang="zh-CN" sz="3200" spc="-100" dirty="0"/>
              <a:t>.</a:t>
            </a:r>
            <a:endParaRPr lang="en-US" altLang="zh-CN" sz="3200" spc="-1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87488" y="2097664"/>
            <a:ext cx="9433048" cy="644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spc="-100" dirty="0">
                <a:latin typeface="Cambria Math" pitchFamily="18" charset="0"/>
                <a:ea typeface="Cambria Math" pitchFamily="18" charset="0"/>
              </a:rPr>
              <a:t>(b) {(1, 2, 4)</a:t>
            </a:r>
            <a:r>
              <a:rPr lang="en-US" altLang="zh-CN" sz="3200" spc="-100" baseline="30000" dirty="0"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altLang="zh-CN" sz="3200" spc="-100" dirty="0">
                <a:latin typeface="Cambria Math" pitchFamily="18" charset="0"/>
                <a:ea typeface="Cambria Math" pitchFamily="18" charset="0"/>
              </a:rPr>
              <a:t> , (2, 1, 3)</a:t>
            </a:r>
            <a:r>
              <a:rPr lang="en-US" altLang="zh-CN" sz="3200" spc="-100" baseline="30000" dirty="0"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altLang="zh-CN" sz="3200" spc="-100" dirty="0">
                <a:latin typeface="Cambria Math" pitchFamily="18" charset="0"/>
                <a:ea typeface="Cambria Math" pitchFamily="18" charset="0"/>
              </a:rPr>
              <a:t> , (4,−1, 1)</a:t>
            </a:r>
            <a:r>
              <a:rPr lang="en-US" altLang="zh-CN" sz="3200" spc="-100" baseline="30000" dirty="0"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altLang="zh-CN" sz="3200" spc="-100" dirty="0">
                <a:latin typeface="Cambria Math" pitchFamily="18" charset="0"/>
                <a:ea typeface="Cambria Math" pitchFamily="18" charset="0"/>
              </a:rPr>
              <a:t>  , (−1, 1, 1)</a:t>
            </a:r>
            <a:r>
              <a:rPr lang="en-US" altLang="zh-CN" sz="3200" spc="-100" baseline="30000" dirty="0"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altLang="zh-CN" sz="3200" spc="-100" dirty="0">
                <a:latin typeface="Cambria Math" pitchFamily="18" charset="0"/>
                <a:ea typeface="Cambria Math" pitchFamily="18" charset="0"/>
              </a:rPr>
              <a:t> }</a:t>
            </a:r>
          </a:p>
        </p:txBody>
      </p:sp>
      <p:sp>
        <p:nvSpPr>
          <p:cNvPr id="11" name="矩形 10"/>
          <p:cNvSpPr/>
          <p:nvPr/>
        </p:nvSpPr>
        <p:spPr>
          <a:xfrm>
            <a:off x="1544927" y="2961760"/>
            <a:ext cx="7431393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spc="-100" dirty="0">
                <a:latin typeface="Cambria Math" pitchFamily="18" charset="0"/>
                <a:ea typeface="Cambria Math" pitchFamily="18" charset="0"/>
              </a:rPr>
              <a:t>(c) {(1, 0, 0)</a:t>
            </a:r>
            <a:r>
              <a:rPr lang="en-US" altLang="zh-CN" sz="3200" spc="-100" baseline="30000" dirty="0"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altLang="zh-CN" sz="3200" spc="-100" dirty="0">
                <a:latin typeface="Cambria Math" pitchFamily="18" charset="0"/>
                <a:ea typeface="Cambria Math" pitchFamily="18" charset="0"/>
              </a:rPr>
              <a:t> , (0, 1, 1)</a:t>
            </a:r>
            <a:r>
              <a:rPr lang="en-US" altLang="zh-CN" sz="3200" spc="-100" baseline="30000" dirty="0"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altLang="zh-CN" sz="3200" spc="-100" dirty="0">
                <a:latin typeface="Cambria Math" pitchFamily="18" charset="0"/>
                <a:ea typeface="Cambria Math" pitchFamily="18" charset="0"/>
              </a:rPr>
              <a:t> , (1, 0, 1)</a:t>
            </a:r>
            <a:r>
              <a:rPr lang="en-US" altLang="zh-CN" sz="3200" spc="-100" baseline="30000" dirty="0"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altLang="zh-CN" sz="3200" spc="-100" dirty="0">
                <a:latin typeface="Cambria Math" pitchFamily="18" charset="0"/>
                <a:ea typeface="Cambria Math" pitchFamily="18" charset="0"/>
              </a:rPr>
              <a:t> , (2, 1, 3)</a:t>
            </a:r>
            <a:r>
              <a:rPr lang="en-US" altLang="zh-CN" sz="3200" spc="-100" baseline="30000" dirty="0"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altLang="zh-CN" sz="3200" spc="-100" dirty="0">
                <a:latin typeface="Cambria Math" pitchFamily="18" charset="0"/>
                <a:ea typeface="Cambria Math" pitchFamily="18" charset="0"/>
              </a:rPr>
              <a:t> }</a:t>
            </a:r>
            <a:endParaRPr lang="zh-CN" altLang="en-US" sz="3200" dirty="0"/>
          </a:p>
        </p:txBody>
      </p:sp>
      <p:sp>
        <p:nvSpPr>
          <p:cNvPr id="17" name="矩形 16"/>
          <p:cNvSpPr/>
          <p:nvPr/>
        </p:nvSpPr>
        <p:spPr>
          <a:xfrm>
            <a:off x="1472931" y="1233568"/>
            <a:ext cx="4119013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lnSpc>
                <a:spcPct val="120000"/>
              </a:lnSpc>
              <a:buAutoNum type="alphaLcParenBoth"/>
            </a:pPr>
            <a:r>
              <a:rPr lang="en-US" altLang="zh-CN" sz="3200" spc="-100" dirty="0">
                <a:latin typeface="Cambria Math" pitchFamily="18" charset="0"/>
                <a:ea typeface="Cambria Math" pitchFamily="18" charset="0"/>
              </a:rPr>
              <a:t>{(1, 0, 1)</a:t>
            </a:r>
            <a:r>
              <a:rPr lang="en-US" altLang="zh-CN" sz="3200" spc="-100" baseline="30000" dirty="0"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altLang="zh-CN" sz="3200" spc="-100" dirty="0">
                <a:latin typeface="Cambria Math" pitchFamily="18" charset="0"/>
                <a:ea typeface="Cambria Math" pitchFamily="18" charset="0"/>
              </a:rPr>
              <a:t> , (0, 1, 0)</a:t>
            </a:r>
            <a:r>
              <a:rPr lang="en-US" altLang="zh-CN" sz="3200" spc="-100" baseline="30000" dirty="0"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altLang="zh-CN" sz="3200" spc="-100" dirty="0">
                <a:latin typeface="Cambria Math" pitchFamily="18" charset="0"/>
                <a:ea typeface="Cambria Math" pitchFamily="18" charset="0"/>
              </a:rPr>
              <a:t> 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4AA00D-A139-DE41-BD0D-F616CB884242}"/>
              </a:ext>
            </a:extLst>
          </p:cNvPr>
          <p:cNvSpPr/>
          <p:nvPr/>
        </p:nvSpPr>
        <p:spPr>
          <a:xfrm>
            <a:off x="1544927" y="3745804"/>
            <a:ext cx="9433048" cy="644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spc="-100" dirty="0">
                <a:latin typeface="Cambria Math" pitchFamily="18" charset="0"/>
                <a:ea typeface="Cambria Math" pitchFamily="18" charset="0"/>
              </a:rPr>
              <a:t>(d) {(1, 1, −1)</a:t>
            </a:r>
            <a:r>
              <a:rPr lang="en-US" altLang="zh-CN" sz="3200" spc="-100" baseline="30000" dirty="0"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altLang="zh-CN" sz="3200" spc="-100" dirty="0">
                <a:latin typeface="Cambria Math" pitchFamily="18" charset="0"/>
                <a:ea typeface="Cambria Math" pitchFamily="18" charset="0"/>
              </a:rPr>
              <a:t> , (1, 1, 0)</a:t>
            </a:r>
            <a:r>
              <a:rPr lang="en-US" altLang="zh-CN" sz="3200" spc="-100" baseline="30000" dirty="0"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altLang="zh-CN" sz="3200" spc="-100" dirty="0">
                <a:latin typeface="Cambria Math" pitchFamily="18" charset="0"/>
                <a:ea typeface="Cambria Math" pitchFamily="18" charset="0"/>
              </a:rPr>
              <a:t> , (1, 0, 0)</a:t>
            </a:r>
            <a:r>
              <a:rPr lang="en-US" altLang="zh-CN" sz="3200" spc="-100" baseline="30000" dirty="0"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altLang="zh-CN" sz="3200" spc="-100" dirty="0">
                <a:latin typeface="Cambria Math" pitchFamily="18" charset="0"/>
                <a:ea typeface="Cambria Math" pitchFamily="18" charset="0"/>
              </a:rPr>
              <a:t> }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9443" y="3356993"/>
            <a:ext cx="948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定理</a:t>
            </a:r>
            <a:r>
              <a:rPr lang="zh-CN" altLang="en-US" sz="3200" dirty="0">
                <a:solidFill>
                  <a:srgbClr val="00B0F0"/>
                </a:solidFill>
              </a:rPr>
              <a:t>   </a:t>
            </a:r>
            <a:r>
              <a:rPr lang="zh-CN" altLang="en-US" sz="3200" dirty="0"/>
              <a:t>设</a:t>
            </a:r>
            <a:r>
              <a:rPr lang="en-US" altLang="zh-CN" sz="3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/>
              <a:t>是线性方程组</a:t>
            </a:r>
            <a:r>
              <a:rPr lang="en-US" altLang="zh-CN" sz="3200" dirty="0"/>
              <a:t> 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dirty="0"/>
              <a:t> </a:t>
            </a:r>
            <a:r>
              <a:rPr lang="zh-CN" altLang="en-US" sz="3200" dirty="0"/>
              <a:t>的一个解，则方程组</a:t>
            </a:r>
            <a:r>
              <a:rPr lang="en-US" altLang="zh-CN" sz="3200" dirty="0"/>
              <a:t> </a:t>
            </a:r>
            <a:r>
              <a:rPr lang="en-US" altLang="zh-CN" sz="3200" b="1" i="1" dirty="0">
                <a:cs typeface="Times New Roman" pitchFamily="18" charset="0"/>
              </a:rPr>
              <a:t>Ax</a:t>
            </a:r>
            <a:r>
              <a:rPr lang="en-US" altLang="zh-CN" sz="3200" dirty="0">
                <a:cs typeface="Times New Roman" pitchFamily="18" charset="0"/>
              </a:rPr>
              <a:t>=</a:t>
            </a:r>
            <a:r>
              <a:rPr lang="en-US" altLang="zh-CN" sz="3200" b="1" i="1" dirty="0">
                <a:cs typeface="Times New Roman" pitchFamily="18" charset="0"/>
              </a:rPr>
              <a:t>b</a:t>
            </a:r>
            <a:r>
              <a:rPr lang="en-US" altLang="zh-CN" sz="3200" i="1" dirty="0"/>
              <a:t> </a:t>
            </a:r>
            <a:r>
              <a:rPr lang="zh-CN" altLang="en-US" sz="3200" dirty="0"/>
              <a:t>的解集为</a:t>
            </a:r>
            <a:r>
              <a:rPr lang="en-US" altLang="zh-CN" sz="3200" dirty="0"/>
              <a:t>  {</a:t>
            </a:r>
            <a:r>
              <a:rPr lang="en-US" altLang="zh-CN" sz="3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200" dirty="0"/>
              <a:t>+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3200" dirty="0"/>
              <a:t>| </a:t>
            </a:r>
            <a:r>
              <a:rPr lang="en-US" altLang="zh-CN" sz="3200" b="1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200" dirty="0" err="1">
                <a:sym typeface="Symbol"/>
              </a:rPr>
              <a:t></a:t>
            </a:r>
            <a:r>
              <a:rPr lang="en-US" altLang="zh-CN" sz="3200" b="1" i="1" dirty="0" err="1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CN" sz="3200" dirty="0">
                <a:sym typeface="Symbol"/>
              </a:rPr>
              <a:t>}. </a:t>
            </a:r>
            <a:endParaRPr lang="zh-CN" altLang="en-US" sz="3200" dirty="0"/>
          </a:p>
        </p:txBody>
      </p:sp>
      <p:sp>
        <p:nvSpPr>
          <p:cNvPr id="6" name="下箭头标注 5"/>
          <p:cNvSpPr/>
          <p:nvPr/>
        </p:nvSpPr>
        <p:spPr>
          <a:xfrm>
            <a:off x="3575720" y="2492896"/>
            <a:ext cx="1440160" cy="1584176"/>
          </a:xfrm>
          <a:prstGeom prst="downArrowCallout">
            <a:avLst>
              <a:gd name="adj1" fmla="val 0"/>
              <a:gd name="adj2" fmla="val 10348"/>
              <a:gd name="adj3" fmla="val 12302"/>
              <a:gd name="adj4" fmla="val 31233"/>
            </a:avLst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63752" y="249289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特解</a:t>
            </a:r>
          </a:p>
        </p:txBody>
      </p:sp>
      <p:sp>
        <p:nvSpPr>
          <p:cNvPr id="9" name="矩形 8"/>
          <p:cNvSpPr/>
          <p:nvPr/>
        </p:nvSpPr>
        <p:spPr>
          <a:xfrm>
            <a:off x="2543605" y="4911552"/>
            <a:ext cx="31683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若</a:t>
            </a:r>
            <a:r>
              <a:rPr lang="en-US" altLang="zh-CN" sz="3200" dirty="0"/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CN" sz="3200" dirty="0">
                <a:sym typeface="Symbol"/>
              </a:rPr>
              <a:t>={</a:t>
            </a:r>
            <a:r>
              <a:rPr lang="en-US" altLang="zh-CN" sz="3200" b="1" dirty="0">
                <a:sym typeface="Symbol"/>
              </a:rPr>
              <a:t>0</a:t>
            </a:r>
            <a:r>
              <a:rPr lang="en-US" altLang="zh-CN" sz="3200" dirty="0">
                <a:sym typeface="Symbol"/>
              </a:rPr>
              <a:t>},  </a:t>
            </a:r>
            <a:r>
              <a:rPr lang="zh-CN" altLang="en-US" sz="3200" dirty="0">
                <a:sym typeface="Symbol"/>
              </a:rPr>
              <a:t>则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5447928" y="4932457"/>
            <a:ext cx="5231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3200" dirty="0"/>
              <a:t>=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/>
              <a:t>要么无解</a:t>
            </a:r>
            <a:r>
              <a:rPr lang="en-US" altLang="zh-CN" sz="3200" dirty="0"/>
              <a:t>, </a:t>
            </a:r>
            <a:r>
              <a:rPr lang="zh-CN" altLang="en-US" sz="3200" dirty="0"/>
              <a:t>要么解唯一！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839416" y="3284984"/>
            <a:ext cx="10009112" cy="129614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815413" y="4797152"/>
            <a:ext cx="10105123" cy="100811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7" name="矩形 36"/>
          <p:cNvSpPr/>
          <p:nvPr/>
        </p:nvSpPr>
        <p:spPr>
          <a:xfrm>
            <a:off x="1199456" y="4869160"/>
            <a:ext cx="11112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推论</a:t>
            </a:r>
            <a:r>
              <a:rPr lang="zh-CN" altLang="en-US" sz="3200" dirty="0"/>
              <a:t>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11424" y="602027"/>
            <a:ext cx="2077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-100" dirty="0"/>
              <a:t>例</a:t>
            </a:r>
            <a:r>
              <a:rPr lang="en-US" altLang="zh-CN" spc="-1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pc="-100" dirty="0"/>
              <a:t>中</a:t>
            </a:r>
            <a:r>
              <a:rPr lang="en-US" altLang="zh-CN" spc="-100" dirty="0"/>
              <a:t>,</a:t>
            </a:r>
            <a:endParaRPr lang="zh-CN" altLang="en-US" spc="-100" dirty="0"/>
          </a:p>
        </p:txBody>
      </p:sp>
      <p:sp>
        <p:nvSpPr>
          <p:cNvPr id="39" name="TextBox 38"/>
          <p:cNvSpPr txBox="1"/>
          <p:nvPr/>
        </p:nvSpPr>
        <p:spPr>
          <a:xfrm>
            <a:off x="5879976" y="548680"/>
            <a:ext cx="1236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-100" dirty="0"/>
              <a:t>, </a:t>
            </a:r>
            <a:r>
              <a:rPr lang="zh-CN" altLang="en-US" spc="-100" dirty="0"/>
              <a:t>求得</a:t>
            </a:r>
            <a:r>
              <a:rPr lang="en-US" altLang="zh-CN" spc="-100" dirty="0"/>
              <a:t> </a:t>
            </a:r>
            <a:endParaRPr lang="zh-CN" altLang="en-US" spc="-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07568" y="593775"/>
            <a:ext cx="923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-100" dirty="0"/>
              <a:t> </a:t>
            </a:r>
            <a:r>
              <a:rPr lang="en-US" altLang="zh-CN" i="1" spc="-100" dirty="0"/>
              <a:t>A</a:t>
            </a:r>
            <a:r>
              <a:rPr lang="en-US" altLang="zh-CN" spc="-100" dirty="0"/>
              <a:t> =</a:t>
            </a:r>
            <a:endParaRPr lang="zh-CN" altLang="en-US" spc="-100" dirty="0"/>
          </a:p>
        </p:txBody>
      </p:sp>
      <p:sp>
        <p:nvSpPr>
          <p:cNvPr id="46" name="矩形 45"/>
          <p:cNvSpPr/>
          <p:nvPr/>
        </p:nvSpPr>
        <p:spPr>
          <a:xfrm>
            <a:off x="6816080" y="548680"/>
            <a:ext cx="451976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spc="-100" dirty="0">
                <a:cs typeface="Times New Roman" pitchFamily="18" charset="0"/>
              </a:rPr>
              <a:t>N</a:t>
            </a:r>
            <a:r>
              <a:rPr lang="en-US" altLang="zh-CN" spc="-100" dirty="0">
                <a:cs typeface="Times New Roman" pitchFamily="18" charset="0"/>
              </a:rPr>
              <a:t>(</a:t>
            </a:r>
            <a:r>
              <a:rPr lang="en-US" altLang="zh-CN" i="1" spc="-100" dirty="0">
                <a:cs typeface="Times New Roman" pitchFamily="18" charset="0"/>
              </a:rPr>
              <a:t>A</a:t>
            </a:r>
            <a:r>
              <a:rPr lang="en-US" altLang="zh-CN" spc="-100" dirty="0">
                <a:cs typeface="Times New Roman" pitchFamily="18" charset="0"/>
              </a:rPr>
              <a:t>) = {</a:t>
            </a:r>
            <a:r>
              <a:rPr lang="en-US" altLang="zh-CN" i="1" spc="-100" dirty="0">
                <a:cs typeface="Times New Roman" pitchFamily="18" charset="0"/>
              </a:rPr>
              <a:t>s </a:t>
            </a:r>
            <a:r>
              <a:rPr lang="en-US" altLang="zh-CN" spc="-100" dirty="0">
                <a:cs typeface="Times New Roman" pitchFamily="18" charset="0"/>
              </a:rPr>
              <a:t>(3, -2, 1, 0)</a:t>
            </a:r>
            <a:r>
              <a:rPr lang="en-US" altLang="zh-CN" spc="-100" baseline="30000" dirty="0">
                <a:cs typeface="Times New Roman" pitchFamily="18" charset="0"/>
              </a:rPr>
              <a:t>T</a:t>
            </a:r>
            <a:r>
              <a:rPr lang="en-US" altLang="zh-CN" spc="-100" dirty="0">
                <a:cs typeface="Times New Roman" pitchFamily="18" charset="0"/>
              </a:rPr>
              <a:t>+</a:t>
            </a:r>
          </a:p>
          <a:p>
            <a:r>
              <a:rPr lang="zh-CN" altLang="en-US" i="1" spc="-100" dirty="0">
                <a:cs typeface="Times New Roman" pitchFamily="18" charset="0"/>
              </a:rPr>
              <a:t>              </a:t>
            </a:r>
            <a:r>
              <a:rPr lang="en-US" altLang="zh-CN" i="1" spc="-100" dirty="0">
                <a:cs typeface="Times New Roman" pitchFamily="18" charset="0"/>
              </a:rPr>
              <a:t> t </a:t>
            </a:r>
            <a:r>
              <a:rPr lang="en-US" altLang="zh-CN" spc="-100" dirty="0">
                <a:cs typeface="Times New Roman" pitchFamily="18" charset="0"/>
              </a:rPr>
              <a:t>(-2, 1,</a:t>
            </a:r>
            <a:r>
              <a:rPr lang="en-US" altLang="zh-CN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</a:t>
            </a:r>
            <a:r>
              <a:rPr lang="en-US" altLang="zh-CN" kern="0" dirty="0">
                <a:solidFill>
                  <a:srgbClr val="000000"/>
                </a:solidFill>
                <a:cs typeface="Times New Roman" panose="02020603050405020304" pitchFamily="18" charset="0"/>
              </a:rPr>
              <a:t>, 1</a:t>
            </a:r>
            <a:r>
              <a:rPr lang="en-US" altLang="zh-CN" spc="-100" dirty="0">
                <a:cs typeface="Times New Roman" pitchFamily="18" charset="0"/>
              </a:rPr>
              <a:t>)</a:t>
            </a:r>
            <a:r>
              <a:rPr lang="en-US" altLang="zh-CN" spc="-100" baseline="30000" dirty="0">
                <a:cs typeface="Times New Roman" pitchFamily="18" charset="0"/>
              </a:rPr>
              <a:t>T  </a:t>
            </a:r>
            <a:r>
              <a:rPr lang="en-US" altLang="zh-CN" spc="-100" dirty="0">
                <a:cs typeface="Times New Roman" pitchFamily="18" charset="0"/>
              </a:rPr>
              <a:t>| </a:t>
            </a:r>
            <a:r>
              <a:rPr lang="en-US" altLang="zh-CN" i="1" spc="-100" dirty="0">
                <a:cs typeface="Times New Roman" pitchFamily="18" charset="0"/>
              </a:rPr>
              <a:t>s</a:t>
            </a:r>
            <a:r>
              <a:rPr lang="en-US" altLang="zh-CN" spc="-100" dirty="0">
                <a:cs typeface="Times New Roman" pitchFamily="18" charset="0"/>
              </a:rPr>
              <a:t>, </a:t>
            </a:r>
            <a:r>
              <a:rPr lang="en-US" altLang="zh-CN" i="1" spc="-100" dirty="0">
                <a:cs typeface="Times New Roman" pitchFamily="18" charset="0"/>
              </a:rPr>
              <a:t>t </a:t>
            </a:r>
            <a:r>
              <a:rPr lang="en-US" altLang="zh-CN" spc="-100" dirty="0">
                <a:cs typeface="Times New Roman" pitchFamily="18" charset="0"/>
                <a:sym typeface="Symbol"/>
              </a:rPr>
              <a:t></a:t>
            </a:r>
            <a:r>
              <a:rPr lang="en-US" altLang="zh-CN" i="1" spc="-100" dirty="0">
                <a:cs typeface="Times New Roman" pitchFamily="18" charset="0"/>
                <a:sym typeface="Symbol"/>
              </a:rPr>
              <a:t> R</a:t>
            </a:r>
            <a:r>
              <a:rPr lang="en-US" altLang="zh-CN" spc="-100" dirty="0">
                <a:cs typeface="Times New Roman" pitchFamily="18" charset="0"/>
              </a:rPr>
              <a:t>}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49404" y="1844824"/>
            <a:ext cx="10012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试求出</a:t>
            </a:r>
            <a:r>
              <a:rPr lang="en-US" altLang="zh-CN" i="1" dirty="0"/>
              <a:t>Ax </a:t>
            </a:r>
            <a:r>
              <a:rPr lang="en-US" altLang="zh-CN" dirty="0"/>
              <a:t>=</a:t>
            </a:r>
            <a:r>
              <a:rPr lang="en-US" altLang="zh-CN" i="1" dirty="0"/>
              <a:t>b </a:t>
            </a:r>
            <a:r>
              <a:rPr lang="zh-CN" altLang="en-US" dirty="0"/>
              <a:t>的解集，并分析它与</a:t>
            </a:r>
            <a:r>
              <a:rPr lang="en-US" altLang="zh-CN" b="1" i="1" spc="-100" dirty="0">
                <a:cs typeface="Times New Roman" pitchFamily="18" charset="0"/>
              </a:rPr>
              <a:t>N</a:t>
            </a:r>
            <a:r>
              <a:rPr lang="en-US" altLang="zh-CN" spc="-100" dirty="0">
                <a:cs typeface="Times New Roman" pitchFamily="18" charset="0"/>
              </a:rPr>
              <a:t>(</a:t>
            </a:r>
            <a:r>
              <a:rPr lang="en-US" altLang="zh-CN" i="1" spc="-100" dirty="0">
                <a:cs typeface="Times New Roman" pitchFamily="18" charset="0"/>
              </a:rPr>
              <a:t>A</a:t>
            </a:r>
            <a:r>
              <a:rPr lang="en-US" altLang="zh-CN" spc="-100" dirty="0">
                <a:cs typeface="Times New Roman" pitchFamily="18" charset="0"/>
              </a:rPr>
              <a:t>) </a:t>
            </a:r>
            <a:r>
              <a:rPr lang="zh-CN" altLang="en-US" spc="-100" dirty="0">
                <a:cs typeface="Times New Roman" pitchFamily="18" charset="0"/>
              </a:rPr>
              <a:t>的关系</a:t>
            </a:r>
            <a:r>
              <a:rPr lang="en-US" altLang="zh-CN" spc="-100" dirty="0">
                <a:cs typeface="Times New Roman" pitchFamily="18" charset="0"/>
              </a:rPr>
              <a:t>.  </a:t>
            </a:r>
            <a:r>
              <a:rPr lang="zh-CN" altLang="en-US" spc="-100" dirty="0">
                <a:cs typeface="Times New Roman" pitchFamily="18" charset="0"/>
              </a:rPr>
              <a:t>这里</a:t>
            </a:r>
            <a:r>
              <a:rPr lang="zh-CN" altLang="en-US" dirty="0"/>
              <a:t> </a:t>
            </a:r>
            <a:r>
              <a:rPr lang="en-US" altLang="zh-CN" i="1" dirty="0"/>
              <a:t>b= </a:t>
            </a:r>
            <a:r>
              <a:rPr lang="en-US" altLang="zh-CN" dirty="0"/>
              <a:t>(2, 2)</a:t>
            </a:r>
            <a:r>
              <a:rPr lang="en-US" altLang="zh-CN" baseline="30000" dirty="0"/>
              <a:t>T</a:t>
            </a:r>
            <a:r>
              <a:rPr lang="en-US" altLang="zh-CN" spc="-100" dirty="0">
                <a:cs typeface="Times New Roman" pitchFamily="18" charset="0"/>
              </a:rPr>
              <a:t>.</a:t>
            </a:r>
            <a:endParaRPr lang="zh-CN" altLang="en-US" baseline="30000" dirty="0"/>
          </a:p>
        </p:txBody>
      </p:sp>
      <p:sp>
        <p:nvSpPr>
          <p:cNvPr id="18" name="AutoShape 117">
            <a:extLst>
              <a:ext uri="{FF2B5EF4-FFF2-40B4-BE49-F238E27FC236}">
                <a16:creationId xmlns:a16="http://schemas.microsoft.com/office/drawing/2014/main" id="{84F41BF0-C8BA-9045-B03C-C65B3DAA5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656" y="343108"/>
            <a:ext cx="2736304" cy="108012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33">
            <a:extLst>
              <a:ext uri="{FF2B5EF4-FFF2-40B4-BE49-F238E27FC236}">
                <a16:creationId xmlns:a16="http://schemas.microsoft.com/office/drawing/2014/main" id="{587BA123-1BB6-D54D-83ED-789DE7C93C56}"/>
              </a:ext>
            </a:extLst>
          </p:cNvPr>
          <p:cNvSpPr txBox="1"/>
          <p:nvPr/>
        </p:nvSpPr>
        <p:spPr>
          <a:xfrm>
            <a:off x="2999656" y="260648"/>
            <a:ext cx="28083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1  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  1     0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33">
            <a:extLst>
              <a:ext uri="{FF2B5EF4-FFF2-40B4-BE49-F238E27FC236}">
                <a16:creationId xmlns:a16="http://schemas.microsoft.com/office/drawing/2014/main" id="{5F2D1243-88DB-6844-8BBF-C3C510B59415}"/>
              </a:ext>
            </a:extLst>
          </p:cNvPr>
          <p:cNvSpPr txBox="1"/>
          <p:nvPr/>
        </p:nvSpPr>
        <p:spPr>
          <a:xfrm>
            <a:off x="3215680" y="838453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3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0     1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/>
      <p:bldP spid="11" grpId="0"/>
      <p:bldP spid="30" grpId="0" animBg="1"/>
      <p:bldP spid="36" grpId="0" animBg="1"/>
      <p:bldP spid="37" grpId="0"/>
      <p:bldP spid="38" grpId="0"/>
      <p:bldP spid="39" grpId="0"/>
      <p:bldP spid="46" grpId="0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15</a:t>
            </a:fld>
            <a:endParaRPr lang="zh-CN" altLang="zh-CN"/>
          </a:p>
        </p:txBody>
      </p:sp>
      <p:sp>
        <p:nvSpPr>
          <p:cNvPr id="5" name="TextBox 4"/>
          <p:cNvSpPr txBox="1"/>
          <p:nvPr/>
        </p:nvSpPr>
        <p:spPr>
          <a:xfrm>
            <a:off x="767408" y="1268760"/>
            <a:ext cx="10742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2060"/>
                </a:solidFill>
              </a:rPr>
              <a:t>思考</a:t>
            </a:r>
            <a:r>
              <a:rPr lang="zh-CN" altLang="en-US" sz="3200" dirty="0"/>
              <a:t>：设</a:t>
            </a:r>
            <a:r>
              <a:rPr lang="en-US" altLang="zh-CN" sz="3200" i="1" dirty="0" err="1"/>
              <a:t>R</a:t>
            </a:r>
            <a:r>
              <a:rPr lang="en-US" altLang="zh-CN" sz="3200" i="1" baseline="30000" dirty="0" err="1"/>
              <a:t>n</a:t>
            </a:r>
            <a:r>
              <a:rPr lang="zh-CN" altLang="en-US" sz="3200" dirty="0"/>
              <a:t>的子空间</a:t>
            </a:r>
            <a:r>
              <a:rPr lang="en-US" altLang="zh-CN" sz="3200" i="1" dirty="0"/>
              <a:t>U</a:t>
            </a:r>
            <a:r>
              <a:rPr lang="zh-CN" altLang="en-US" sz="3200" dirty="0"/>
              <a:t>和</a:t>
            </a:r>
            <a:r>
              <a:rPr lang="en-US" altLang="zh-CN" sz="3200" i="1" dirty="0"/>
              <a:t>V</a:t>
            </a:r>
            <a:r>
              <a:rPr lang="zh-CN" altLang="en-US" sz="3200" dirty="0"/>
              <a:t>，那么</a:t>
            </a:r>
            <a:r>
              <a:rPr lang="en-US" altLang="zh-CN" sz="3200" i="1" dirty="0"/>
              <a:t>U</a:t>
            </a:r>
            <a:r>
              <a:rPr lang="en-US" altLang="zh-CN" sz="3200" dirty="0">
                <a:sym typeface="Symbol"/>
              </a:rPr>
              <a:t></a:t>
            </a:r>
            <a:r>
              <a:rPr lang="en-US" altLang="zh-CN" sz="3200" i="1" dirty="0">
                <a:sym typeface="Symbol"/>
              </a:rPr>
              <a:t>V</a:t>
            </a:r>
            <a:r>
              <a:rPr lang="zh-CN" altLang="en-US" sz="3200" dirty="0">
                <a:sym typeface="Symbol"/>
              </a:rPr>
              <a:t>和</a:t>
            </a:r>
            <a:r>
              <a:rPr lang="en-US" altLang="zh-CN" sz="3200" i="1" dirty="0"/>
              <a:t>U</a:t>
            </a:r>
            <a:r>
              <a:rPr lang="en-US" altLang="zh-CN" sz="3200" dirty="0">
                <a:sym typeface="Symbol"/>
              </a:rPr>
              <a:t></a:t>
            </a:r>
            <a:r>
              <a:rPr lang="en-US" altLang="zh-CN" sz="3200" i="1" dirty="0">
                <a:sym typeface="Symbol"/>
              </a:rPr>
              <a:t>V</a:t>
            </a:r>
            <a:r>
              <a:rPr lang="zh-CN" altLang="en-US" sz="3200" dirty="0">
                <a:sym typeface="Symbol"/>
              </a:rPr>
              <a:t>是子空间吗？</a:t>
            </a:r>
            <a:endParaRPr lang="zh-CN" altLang="en-US" sz="3200" i="1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767408" y="2348880"/>
            <a:ext cx="1100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进一步，若</a:t>
            </a:r>
            <a:r>
              <a:rPr lang="en-US" altLang="zh-CN" sz="3200" i="1" dirty="0"/>
              <a:t>U</a:t>
            </a:r>
            <a:r>
              <a:rPr lang="en-US" altLang="zh-CN" sz="3200" dirty="0">
                <a:sym typeface="Symbol"/>
              </a:rPr>
              <a:t></a:t>
            </a:r>
            <a:r>
              <a:rPr lang="en-US" altLang="zh-CN" sz="3200" i="1" dirty="0">
                <a:sym typeface="Symbol"/>
              </a:rPr>
              <a:t>V</a:t>
            </a:r>
            <a:r>
              <a:rPr lang="zh-CN" altLang="en-US" sz="3200" dirty="0">
                <a:sym typeface="Symbol"/>
              </a:rPr>
              <a:t>是</a:t>
            </a:r>
            <a:r>
              <a:rPr lang="en-US" altLang="zh-CN" sz="3200" i="1" dirty="0" err="1"/>
              <a:t>R</a:t>
            </a:r>
            <a:r>
              <a:rPr lang="en-US" altLang="zh-CN" sz="3200" i="1" baseline="30000" dirty="0" err="1"/>
              <a:t>n</a:t>
            </a:r>
            <a:r>
              <a:rPr lang="zh-CN" altLang="en-US" sz="3200" dirty="0">
                <a:sym typeface="Symbol"/>
              </a:rPr>
              <a:t>的子空间，那么</a:t>
            </a:r>
            <a:r>
              <a:rPr lang="en-US" altLang="zh-CN" sz="3200" i="1" dirty="0"/>
              <a:t>U</a:t>
            </a:r>
            <a:r>
              <a:rPr lang="zh-CN" altLang="en-US" sz="3200" dirty="0"/>
              <a:t>和</a:t>
            </a:r>
            <a:r>
              <a:rPr lang="en-US" altLang="zh-CN" sz="3200" i="1" dirty="0"/>
              <a:t>V</a:t>
            </a:r>
            <a:r>
              <a:rPr lang="zh-CN" altLang="en-US" sz="3200" dirty="0"/>
              <a:t>有什么特殊关系</a:t>
            </a:r>
            <a:r>
              <a:rPr lang="zh-CN" altLang="en-US" sz="3200" dirty="0">
                <a:sym typeface="Symbol"/>
              </a:rPr>
              <a:t>？</a:t>
            </a:r>
            <a:endParaRPr lang="zh-CN" altLang="en-US" sz="3200" i="1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853896-AABC-DA40-A9A4-0DCED83C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16</a:t>
            </a:fld>
            <a:endParaRPr lang="zh-CN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417534-B08B-B14E-9633-FF11F6E0AB97}"/>
              </a:ext>
            </a:extLst>
          </p:cNvPr>
          <p:cNvSpPr txBox="1"/>
          <p:nvPr/>
        </p:nvSpPr>
        <p:spPr>
          <a:xfrm>
            <a:off x="1475656" y="188640"/>
            <a:ext cx="8839279" cy="3630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作业：</a:t>
            </a:r>
            <a:endParaRPr kumimoji="1" lang="en-US" altLang="zh-CN" sz="2800" dirty="0"/>
          </a:p>
          <a:p>
            <a:pPr marL="457200" indent="-457200">
              <a:lnSpc>
                <a:spcPct val="200000"/>
              </a:lnSpc>
              <a:buSzPct val="50000"/>
              <a:buFont typeface="Wingdings" pitchFamily="2" charset="2"/>
              <a:buChar char="l"/>
            </a:pPr>
            <a:r>
              <a:rPr kumimoji="1" lang="en-US" altLang="zh-CN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3.1</a:t>
            </a:r>
            <a:r>
              <a:rPr kumimoji="1" lang="zh-CN" altLang="en-US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节练习：</a:t>
            </a:r>
            <a:r>
              <a:rPr kumimoji="1" lang="en-US" altLang="zh-CN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</a:t>
            </a:r>
            <a:r>
              <a:rPr kumimoji="1" lang="en-US" altLang="zh-CN" sz="3200" dirty="0"/>
              <a:t>9.  10.  11. </a:t>
            </a:r>
          </a:p>
          <a:p>
            <a:pPr marL="457200" indent="-457200">
              <a:lnSpc>
                <a:spcPct val="200000"/>
              </a:lnSpc>
              <a:buSzPct val="50000"/>
              <a:buFont typeface="Wingdings" pitchFamily="2" charset="2"/>
              <a:buChar char="l"/>
            </a:pPr>
            <a:r>
              <a:rPr kumimoji="1" lang="en-US" altLang="zh-CN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3.2</a:t>
            </a:r>
            <a:r>
              <a:rPr kumimoji="1" lang="zh-CN" altLang="en-US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节练习</a:t>
            </a:r>
            <a:r>
              <a:rPr kumimoji="1" lang="zh-CN" altLang="en-US" sz="3200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kumimoji="1" lang="en-US" altLang="zh-CN" sz="3200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</a:t>
            </a:r>
            <a:r>
              <a:rPr kumimoji="1" lang="en-US" altLang="zh-CN" sz="3200" dirty="0"/>
              <a:t>1.  2.  4.</a:t>
            </a:r>
            <a:r>
              <a:rPr kumimoji="1" lang="zh-CN" altLang="en-US" sz="3200" dirty="0"/>
              <a:t>  </a:t>
            </a:r>
            <a:r>
              <a:rPr kumimoji="1" lang="en-US" altLang="zh-CN" sz="3200" dirty="0"/>
              <a:t>22.</a:t>
            </a:r>
            <a:r>
              <a:rPr kumimoji="1" lang="zh-CN" altLang="en-US" sz="3200" dirty="0"/>
              <a:t>  </a:t>
            </a:r>
            <a:r>
              <a:rPr kumimoji="1" lang="en-US" altLang="zh-CN" sz="3200" dirty="0"/>
              <a:t>23. </a:t>
            </a:r>
          </a:p>
          <a:p>
            <a:pPr marL="457200" indent="-457200">
              <a:lnSpc>
                <a:spcPct val="200000"/>
              </a:lnSpc>
              <a:buSzPct val="50000"/>
              <a:buFont typeface="Wingdings" pitchFamily="2" charset="2"/>
              <a:buChar char="l"/>
            </a:pPr>
            <a:r>
              <a:rPr lang="zh-CN" altLang="en-US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课后练习</a:t>
            </a:r>
            <a:r>
              <a:rPr lang="en-US" altLang="zh-CN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: </a:t>
            </a:r>
            <a:r>
              <a:rPr lang="zh-CN" altLang="en-US" sz="3200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判断下列集合是否为</a:t>
            </a:r>
            <a:r>
              <a:rPr lang="en-US" altLang="zh-CN" sz="3200" i="1" dirty="0">
                <a:solidFill>
                  <a:srgbClr val="000000"/>
                </a:solidFill>
              </a:rPr>
              <a:t>R</a:t>
            </a:r>
            <a:r>
              <a:rPr lang="en-US" altLang="zh-CN" sz="3200" baseline="30000" dirty="0">
                <a:solidFill>
                  <a:srgbClr val="000000"/>
                </a:solidFill>
              </a:rPr>
              <a:t>3</a:t>
            </a:r>
            <a:r>
              <a:rPr lang="zh-CN" altLang="en-US" sz="3200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的子空间：</a:t>
            </a:r>
            <a:endParaRPr kumimoji="1" lang="en-US" altLang="zh-CN" sz="3200" dirty="0">
              <a:solidFill>
                <a:srgbClr val="000000"/>
              </a:solidFill>
            </a:endParaRPr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E0A3626D-3663-1849-BEA3-6777FE4A84CC}"/>
              </a:ext>
            </a:extLst>
          </p:cNvPr>
          <p:cNvSpPr txBox="1"/>
          <p:nvPr/>
        </p:nvSpPr>
        <p:spPr>
          <a:xfrm>
            <a:off x="1999382" y="4863148"/>
            <a:ext cx="700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i="1" dirty="0"/>
              <a:t>.</a:t>
            </a:r>
            <a:r>
              <a:rPr lang="zh-CN" altLang="en-US" i="1" dirty="0"/>
              <a:t>  </a:t>
            </a:r>
            <a:r>
              <a:rPr lang="en-US" altLang="zh-CN" i="1" dirty="0"/>
              <a:t>S = </a:t>
            </a:r>
            <a:r>
              <a:rPr lang="en-US" altLang="zh-CN" dirty="0"/>
              <a:t>{ (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 , 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 , </a:t>
            </a:r>
            <a:r>
              <a:rPr lang="en-US" altLang="zh-CN" i="1" dirty="0"/>
              <a:t>x</a:t>
            </a:r>
            <a:r>
              <a:rPr lang="en-US" altLang="zh-CN" baseline="-25000" dirty="0"/>
              <a:t>3</a:t>
            </a:r>
            <a:r>
              <a:rPr lang="en-US" altLang="zh-CN" dirty="0"/>
              <a:t>)</a:t>
            </a:r>
            <a:r>
              <a:rPr lang="en-US" altLang="zh-CN" baseline="30000" dirty="0"/>
              <a:t> T </a:t>
            </a:r>
            <a:r>
              <a:rPr lang="en-US" altLang="zh-CN" dirty="0"/>
              <a:t>| 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 </a:t>
            </a:r>
            <a:r>
              <a:rPr lang="en-US" altLang="zh-CN" dirty="0">
                <a:sym typeface="Symbol"/>
              </a:rPr>
              <a:t>= 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zh-CN" altLang="en-US" baseline="-25000" dirty="0"/>
              <a:t> </a:t>
            </a:r>
            <a:r>
              <a:rPr lang="zh-CN" altLang="en-US" dirty="0"/>
              <a:t>或 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 </a:t>
            </a:r>
            <a:r>
              <a:rPr lang="en-US" altLang="zh-CN" dirty="0">
                <a:sym typeface="Symbol"/>
              </a:rPr>
              <a:t>=  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} </a:t>
            </a:r>
            <a:endParaRPr lang="zh-CN" altLang="en-US" dirty="0"/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9A196665-9CD9-6642-BF34-4D012B1F8B25}"/>
              </a:ext>
            </a:extLst>
          </p:cNvPr>
          <p:cNvSpPr txBox="1"/>
          <p:nvPr/>
        </p:nvSpPr>
        <p:spPr>
          <a:xfrm>
            <a:off x="1991544" y="4078239"/>
            <a:ext cx="5780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en-US" altLang="zh-CN" i="1" dirty="0"/>
              <a:t>S = </a:t>
            </a:r>
            <a:r>
              <a:rPr lang="en-US" altLang="zh-CN" dirty="0"/>
              <a:t>{ (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 , </a:t>
            </a:r>
            <a:r>
              <a:rPr lang="en-US" altLang="zh-CN" i="1" dirty="0"/>
              <a:t>x</a:t>
            </a:r>
            <a:r>
              <a:rPr lang="en-US" altLang="zh-CN" baseline="-25000" dirty="0"/>
              <a:t>2 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baseline="-25000" dirty="0"/>
              <a:t>3</a:t>
            </a:r>
            <a:r>
              <a:rPr lang="en-US" altLang="zh-CN" dirty="0"/>
              <a:t>)</a:t>
            </a:r>
            <a:r>
              <a:rPr lang="en-US" altLang="zh-CN" baseline="30000" dirty="0"/>
              <a:t> T </a:t>
            </a:r>
            <a:r>
              <a:rPr lang="en-US" altLang="zh-CN" dirty="0"/>
              <a:t>| 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 </a:t>
            </a:r>
            <a:r>
              <a:rPr lang="en-US" altLang="zh-CN" dirty="0">
                <a:sym typeface="Symbol"/>
              </a:rPr>
              <a:t>= 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303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695735" y="404664"/>
            <a:ext cx="4416489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750" y="404664"/>
            <a:ext cx="2065874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chemeClr val="tx1"/>
                </a:solidFill>
              </a:rPr>
              <a:t>1.  </a:t>
            </a:r>
            <a:r>
              <a:rPr lang="zh-CN" altLang="en-US" b="1" dirty="0">
                <a:solidFill>
                  <a:schemeClr val="tx1"/>
                </a:solidFill>
              </a:rPr>
              <a:t>定义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4655840" y="836712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96000" y="476673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3600" dirty="0"/>
              <a:t>维空间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95534" y="4581128"/>
            <a:ext cx="7440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2"/>
                </a:solidFill>
              </a:rPr>
              <a:t>定义  </a:t>
            </a:r>
            <a:r>
              <a:rPr lang="zh-CN" altLang="en-US" sz="3200" dirty="0">
                <a:solidFill>
                  <a:schemeClr val="tx2"/>
                </a:solidFill>
              </a:rPr>
              <a:t>    设 </a:t>
            </a:r>
            <a:r>
              <a:rPr lang="en-US" altLang="zh-CN" sz="32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dirty="0">
                <a:solidFill>
                  <a:schemeClr val="tx2"/>
                </a:solidFill>
              </a:rPr>
              <a:t> </a:t>
            </a:r>
            <a:r>
              <a:rPr lang="zh-CN" altLang="en-US" sz="3200" dirty="0">
                <a:solidFill>
                  <a:schemeClr val="tx2"/>
                </a:solidFill>
              </a:rPr>
              <a:t>是</a:t>
            </a:r>
            <a:r>
              <a:rPr lang="en-US" altLang="zh-CN" sz="32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>
                <a:solidFill>
                  <a:schemeClr val="tx2"/>
                </a:solidFill>
              </a:rPr>
              <a:t> </a:t>
            </a:r>
            <a:r>
              <a:rPr lang="zh-CN" altLang="en-US" sz="3200" dirty="0">
                <a:solidFill>
                  <a:schemeClr val="tx2"/>
                </a:solidFill>
              </a:rPr>
              <a:t>元向量的一个非空集合，</a:t>
            </a:r>
            <a:endParaRPr lang="en-US" altLang="zh-CN" sz="3200" dirty="0">
              <a:solidFill>
                <a:schemeClr val="tx2"/>
              </a:solidFill>
            </a:endParaRPr>
          </a:p>
          <a:p>
            <a:r>
              <a:rPr lang="zh-CN" altLang="en-US" sz="3200" dirty="0">
                <a:solidFill>
                  <a:schemeClr val="tx2"/>
                </a:solidFill>
              </a:rPr>
              <a:t>如果</a:t>
            </a:r>
            <a:r>
              <a:rPr lang="en-US" altLang="zh-CN" sz="32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zh-CN" altLang="en-US" sz="3200" dirty="0">
                <a:solidFill>
                  <a:schemeClr val="tx2"/>
                </a:solidFill>
              </a:rPr>
              <a:t>对向量的加法和数乘运算都</a:t>
            </a:r>
            <a:r>
              <a:rPr lang="zh-CN" altLang="en-US" sz="3200" b="1" dirty="0">
                <a:solidFill>
                  <a:schemeClr val="tx2"/>
                </a:solidFill>
              </a:rPr>
              <a:t>封闭</a:t>
            </a:r>
            <a:r>
              <a:rPr lang="zh-CN" altLang="en-US" sz="3200" dirty="0">
                <a:solidFill>
                  <a:schemeClr val="tx2"/>
                </a:solidFill>
              </a:rPr>
              <a:t>，</a:t>
            </a:r>
            <a:endParaRPr lang="en-US" altLang="zh-CN" sz="3200" dirty="0">
              <a:solidFill>
                <a:schemeClr val="tx2"/>
              </a:solidFill>
            </a:endParaRPr>
          </a:p>
          <a:p>
            <a:r>
              <a:rPr lang="zh-CN" altLang="en-US" sz="3200" dirty="0">
                <a:solidFill>
                  <a:schemeClr val="tx2"/>
                </a:solidFill>
              </a:rPr>
              <a:t>则称 </a:t>
            </a:r>
            <a:r>
              <a:rPr lang="en-US" altLang="zh-CN" sz="32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zh-CN" altLang="en-US" sz="3200" dirty="0">
                <a:solidFill>
                  <a:schemeClr val="tx2"/>
                </a:solidFill>
              </a:rPr>
              <a:t>是一个</a:t>
            </a:r>
            <a:r>
              <a:rPr lang="zh-CN" altLang="en-US" sz="3200" b="1" dirty="0">
                <a:solidFill>
                  <a:srgbClr val="C00000"/>
                </a:solidFill>
              </a:rPr>
              <a:t>向量空间</a:t>
            </a:r>
            <a:r>
              <a:rPr lang="en-US" altLang="zh-CN" sz="3200" dirty="0">
                <a:solidFill>
                  <a:schemeClr val="tx2"/>
                </a:solidFill>
              </a:rPr>
              <a:t>(</a:t>
            </a:r>
            <a:r>
              <a:rPr lang="zh-CN" altLang="en-US" sz="3200" b="1" dirty="0">
                <a:solidFill>
                  <a:srgbClr val="C00000"/>
                </a:solidFill>
              </a:rPr>
              <a:t>线性空间</a:t>
            </a:r>
            <a:r>
              <a:rPr lang="en-US" altLang="zh-CN" sz="3200" dirty="0">
                <a:solidFill>
                  <a:schemeClr val="tx2"/>
                </a:solidFill>
              </a:rPr>
              <a:t>)</a:t>
            </a:r>
            <a:r>
              <a:rPr lang="zh-CN" altLang="en-US" sz="3200" dirty="0">
                <a:solidFill>
                  <a:schemeClr val="tx2"/>
                </a:solidFill>
              </a:rPr>
              <a:t>。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07768" y="2924944"/>
            <a:ext cx="50266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向量满足线性运算规律</a:t>
            </a:r>
            <a:r>
              <a:rPr lang="en-US" altLang="zh-CN" sz="2800" dirty="0"/>
              <a:t>,</a:t>
            </a:r>
          </a:p>
          <a:p>
            <a:r>
              <a:rPr lang="zh-CN" altLang="en-US" sz="2800" dirty="0"/>
              <a:t>此外对向量的线性运算</a:t>
            </a:r>
            <a:r>
              <a:rPr lang="zh-CN" altLang="en-US" sz="3200" b="1" dirty="0"/>
              <a:t>封闭</a:t>
            </a:r>
            <a:r>
              <a:rPr lang="zh-CN" altLang="en-US" sz="2800" dirty="0"/>
              <a:t>        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901402" y="3717033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抽</a:t>
            </a:r>
            <a:r>
              <a:rPr lang="en-US" altLang="zh-CN" sz="3200" dirty="0"/>
              <a:t>       </a:t>
            </a:r>
            <a:r>
              <a:rPr lang="zh-CN" altLang="en-US" sz="3200" dirty="0"/>
              <a:t>象</a:t>
            </a:r>
          </a:p>
        </p:txBody>
      </p:sp>
      <p:sp>
        <p:nvSpPr>
          <p:cNvPr id="49" name="下箭头 48"/>
          <p:cNvSpPr/>
          <p:nvPr/>
        </p:nvSpPr>
        <p:spPr>
          <a:xfrm>
            <a:off x="2639616" y="3573016"/>
            <a:ext cx="384043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1849459" y="1772816"/>
            <a:ext cx="6720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617544" y="1484785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2</a:t>
            </a:r>
            <a:r>
              <a:rPr lang="zh-CN" altLang="en-US" sz="3200" dirty="0"/>
              <a:t>元列向量的集合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984100" y="1476073"/>
            <a:ext cx="3740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二维平面</a:t>
            </a:r>
            <a:r>
              <a:rPr lang="en-US" altLang="zh-CN" sz="3200" dirty="0"/>
              <a:t>(</a:t>
            </a:r>
            <a:r>
              <a:rPr lang="zh-CN" altLang="en-US" sz="3200" dirty="0"/>
              <a:t>几何空间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cxnSp>
        <p:nvCxnSpPr>
          <p:cNvPr id="58" name="直接箭头连接符 57"/>
          <p:cNvCxnSpPr/>
          <p:nvPr/>
        </p:nvCxnSpPr>
        <p:spPr>
          <a:xfrm>
            <a:off x="6312024" y="1772816"/>
            <a:ext cx="6720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1849459" y="2492896"/>
            <a:ext cx="6720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617544" y="2196154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3</a:t>
            </a:r>
            <a:r>
              <a:rPr lang="zh-CN" altLang="en-US" sz="3200" dirty="0"/>
              <a:t>元列向量的集合</a:t>
            </a:r>
          </a:p>
        </p:txBody>
      </p:sp>
      <p:cxnSp>
        <p:nvCxnSpPr>
          <p:cNvPr id="63" name="直接箭头连接符 62"/>
          <p:cNvCxnSpPr/>
          <p:nvPr/>
        </p:nvCxnSpPr>
        <p:spPr>
          <a:xfrm>
            <a:off x="6312024" y="2492896"/>
            <a:ext cx="6720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077586" y="2204865"/>
            <a:ext cx="3740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三维空间</a:t>
            </a:r>
            <a:r>
              <a:rPr lang="en-US" altLang="zh-CN" sz="3200" dirty="0"/>
              <a:t>(</a:t>
            </a:r>
            <a:r>
              <a:rPr lang="zh-CN" altLang="en-US" sz="3200" dirty="0"/>
              <a:t>几何空间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1273395" y="1484784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/>
              <a:t>R</a:t>
            </a:r>
            <a:r>
              <a:rPr lang="en-US" altLang="zh-CN" sz="3200" baseline="30000" dirty="0"/>
              <a:t>2</a:t>
            </a:r>
            <a:endParaRPr lang="zh-CN" altLang="en-US" sz="3200" baseline="30000" dirty="0"/>
          </a:p>
        </p:txBody>
      </p:sp>
      <p:sp>
        <p:nvSpPr>
          <p:cNvPr id="23" name="TextBox 22"/>
          <p:cNvSpPr txBox="1"/>
          <p:nvPr/>
        </p:nvSpPr>
        <p:spPr>
          <a:xfrm>
            <a:off x="1249392" y="2196153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/>
              <a:t>R</a:t>
            </a:r>
            <a:r>
              <a:rPr lang="en-US" altLang="zh-CN" sz="3200" baseline="30000" dirty="0"/>
              <a:t>3</a:t>
            </a:r>
            <a:endParaRPr lang="zh-CN" altLang="en-US" sz="3200" baseline="30000" dirty="0"/>
          </a:p>
        </p:txBody>
      </p:sp>
      <p:sp>
        <p:nvSpPr>
          <p:cNvPr id="24" name="TextBox 23"/>
          <p:cNvSpPr txBox="1"/>
          <p:nvPr/>
        </p:nvSpPr>
        <p:spPr>
          <a:xfrm>
            <a:off x="1271464" y="2988241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R</a:t>
            </a:r>
            <a:r>
              <a:rPr lang="en-US" altLang="zh-CN" sz="3200" baseline="30000" dirty="0"/>
              <a:t>2</a:t>
            </a:r>
            <a:r>
              <a:rPr lang="zh-CN" altLang="en-US" sz="3200" dirty="0"/>
              <a:t>和</a:t>
            </a:r>
            <a:r>
              <a:rPr lang="en-US" altLang="zh-CN" sz="3200" i="1" dirty="0"/>
              <a:t>R</a:t>
            </a:r>
            <a:r>
              <a:rPr lang="en-US" altLang="zh-CN" sz="3200" baseline="30000" dirty="0"/>
              <a:t>3</a:t>
            </a:r>
            <a:r>
              <a:rPr lang="zh-CN" altLang="en-US" sz="3200" dirty="0"/>
              <a:t>的共性：</a:t>
            </a:r>
            <a:endParaRPr lang="zh-CN" altLang="en-US" sz="3200" baseline="30000" dirty="0"/>
          </a:p>
        </p:txBody>
      </p:sp>
      <p:sp>
        <p:nvSpPr>
          <p:cNvPr id="26" name="TextBox 25"/>
          <p:cNvSpPr txBox="1"/>
          <p:nvPr/>
        </p:nvSpPr>
        <p:spPr>
          <a:xfrm>
            <a:off x="4007768" y="548680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 err="1"/>
              <a:t>R</a:t>
            </a:r>
            <a:r>
              <a:rPr lang="en-US" altLang="zh-CN" sz="3200" i="1" baseline="30000" dirty="0" err="1"/>
              <a:t>n</a:t>
            </a:r>
            <a:endParaRPr lang="zh-CN" altLang="en-US" sz="3200" i="1" baseline="30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" grpId="0"/>
      <p:bldP spid="32" grpId="0"/>
      <p:bldP spid="42" grpId="0"/>
      <p:bldP spid="46" grpId="0"/>
      <p:bldP spid="47" grpId="0"/>
      <p:bldP spid="49" grpId="0" animBg="1"/>
      <p:bldP spid="52" grpId="0"/>
      <p:bldP spid="53" grpId="0"/>
      <p:bldP spid="62" grpId="0"/>
      <p:bldP spid="64" grpId="0"/>
      <p:bldP spid="22" grpId="0"/>
      <p:bldP spid="23" grpId="0"/>
      <p:bldP spid="2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31504" y="476672"/>
            <a:ext cx="662473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71531" y="536180"/>
            <a:ext cx="61109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根据定义容易验证</a:t>
            </a:r>
            <a:r>
              <a:rPr lang="en-US" altLang="zh-CN" sz="3200" i="1" dirty="0" err="1"/>
              <a:t>R</a:t>
            </a:r>
            <a:r>
              <a:rPr lang="en-US" altLang="zh-CN" sz="3200" i="1" baseline="30000" dirty="0" err="1"/>
              <a:t>n</a:t>
            </a:r>
            <a:r>
              <a:rPr lang="zh-CN" altLang="en-US" sz="3200" dirty="0"/>
              <a:t>是向量空间</a:t>
            </a:r>
            <a:r>
              <a:rPr lang="en-US" altLang="zh-CN" sz="3200" dirty="0"/>
              <a:t>.</a:t>
            </a:r>
            <a:r>
              <a:rPr lang="zh-CN" altLang="en-US" sz="3200" dirty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7269" y="539969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例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687269" y="1700809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例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1631504" y="1628800"/>
            <a:ext cx="8568952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 flipH="1">
            <a:off x="1847528" y="1772816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R</a:t>
            </a:r>
            <a:r>
              <a:rPr lang="en-US" altLang="zh-CN" sz="3200" baseline="30000" dirty="0"/>
              <a:t>2</a:t>
            </a:r>
            <a:r>
              <a:rPr lang="zh-CN" altLang="en-US" sz="3200" dirty="0"/>
              <a:t>中的子集 </a:t>
            </a:r>
          </a:p>
        </p:txBody>
      </p:sp>
      <p:sp>
        <p:nvSpPr>
          <p:cNvPr id="19" name="矩形 18"/>
          <p:cNvSpPr/>
          <p:nvPr/>
        </p:nvSpPr>
        <p:spPr>
          <a:xfrm>
            <a:off x="7320136" y="1772816"/>
            <a:ext cx="27494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也是向量空间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2191918" y="3501008"/>
            <a:ext cx="8800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把 </a:t>
            </a:r>
            <a:r>
              <a:rPr lang="en-US" altLang="zh-CN" sz="3200" i="1" dirty="0" err="1"/>
              <a:t>R</a:t>
            </a:r>
            <a:r>
              <a:rPr lang="en-US" altLang="zh-CN" sz="3200" i="1" baseline="30000" dirty="0" err="1"/>
              <a:t>n</a:t>
            </a:r>
            <a:r>
              <a:rPr lang="zh-CN" altLang="en-US" sz="3200" dirty="0"/>
              <a:t>中的构成向量空间的</a:t>
            </a:r>
            <a:r>
              <a:rPr lang="zh-CN" altLang="en-US" sz="3200" b="1" dirty="0"/>
              <a:t>非空子集 </a:t>
            </a:r>
            <a:r>
              <a:rPr lang="en-US" altLang="zh-CN" sz="3200" i="1" dirty="0"/>
              <a:t>S </a:t>
            </a:r>
            <a:r>
              <a:rPr lang="zh-CN" altLang="en-US" sz="3200" dirty="0"/>
              <a:t>称为 </a:t>
            </a:r>
            <a:endParaRPr lang="en-US" altLang="zh-CN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1583499" y="2700210"/>
            <a:ext cx="4474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称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3200" dirty="0"/>
              <a:t>是</a:t>
            </a:r>
            <a:r>
              <a:rPr lang="en-US" altLang="zh-CN" sz="3200" i="1" dirty="0"/>
              <a:t>R</a:t>
            </a:r>
            <a:r>
              <a:rPr lang="en-US" altLang="zh-CN" sz="3200" baseline="30000" dirty="0"/>
              <a:t>2</a:t>
            </a:r>
            <a:r>
              <a:rPr lang="zh-CN" altLang="en-US" sz="3200" dirty="0"/>
              <a:t>的一个</a:t>
            </a:r>
            <a:r>
              <a:rPr lang="zh-CN" altLang="en-US" sz="3200" b="1" dirty="0">
                <a:solidFill>
                  <a:srgbClr val="C00000"/>
                </a:solidFill>
              </a:rPr>
              <a:t>子空间</a:t>
            </a:r>
            <a:r>
              <a:rPr lang="zh-CN" altLang="en-US" sz="3200" dirty="0"/>
              <a:t>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7408" y="3429000"/>
            <a:ext cx="2208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定义</a:t>
            </a:r>
          </a:p>
        </p:txBody>
      </p:sp>
      <p:sp>
        <p:nvSpPr>
          <p:cNvPr id="28" name="矩形 27"/>
          <p:cNvSpPr/>
          <p:nvPr/>
        </p:nvSpPr>
        <p:spPr>
          <a:xfrm>
            <a:off x="8832304" y="4581128"/>
            <a:ext cx="2808312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2060"/>
                </a:solidFill>
              </a:rPr>
              <a:t>不含零向量的子集</a:t>
            </a:r>
            <a:r>
              <a:rPr lang="zh-CN" altLang="en-US" sz="2400" dirty="0">
                <a:solidFill>
                  <a:srgbClr val="C00000"/>
                </a:solidFill>
              </a:rPr>
              <a:t>不可能</a:t>
            </a:r>
            <a:r>
              <a:rPr lang="zh-CN" altLang="en-US" sz="2400" dirty="0">
                <a:solidFill>
                  <a:srgbClr val="002060"/>
                </a:solidFill>
              </a:rPr>
              <a:t>是子空间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07768" y="1825660"/>
            <a:ext cx="3381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S</a:t>
            </a:r>
            <a:r>
              <a:rPr lang="en-US" altLang="zh-CN" dirty="0"/>
              <a:t> = {(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r>
              <a:rPr lang="en-US" altLang="zh-CN" baseline="30000" dirty="0"/>
              <a:t>T </a:t>
            </a:r>
            <a:r>
              <a:rPr lang="en-US" altLang="zh-CN" dirty="0"/>
              <a:t>| </a:t>
            </a:r>
            <a:r>
              <a:rPr lang="en-US" altLang="zh-CN" i="1" dirty="0"/>
              <a:t>x</a:t>
            </a:r>
            <a:r>
              <a:rPr lang="en-US" altLang="zh-CN" baseline="-25000" dirty="0"/>
              <a:t>2 </a:t>
            </a:r>
            <a:r>
              <a:rPr lang="en-US" altLang="zh-CN" i="1" dirty="0"/>
              <a:t>= x</a:t>
            </a:r>
            <a:r>
              <a:rPr lang="en-US" altLang="zh-CN" baseline="-25000" dirty="0"/>
              <a:t>1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207568" y="4149080"/>
            <a:ext cx="52950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 err="1"/>
              <a:t>R</a:t>
            </a:r>
            <a:r>
              <a:rPr lang="en-US" altLang="zh-CN" sz="3200" i="1" baseline="30000" dirty="0" err="1"/>
              <a:t>n</a:t>
            </a:r>
            <a:r>
              <a:rPr lang="zh-CN" altLang="en-US" sz="3200" dirty="0"/>
              <a:t>的</a:t>
            </a:r>
            <a:r>
              <a:rPr lang="zh-CN" altLang="en-US" sz="3200" b="1" dirty="0">
                <a:solidFill>
                  <a:srgbClr val="C00000"/>
                </a:solidFill>
              </a:rPr>
              <a:t>子空间</a:t>
            </a:r>
            <a:r>
              <a:rPr lang="en-US" altLang="zh-CN" sz="3200" b="1" dirty="0">
                <a:solidFill>
                  <a:srgbClr val="C00000"/>
                </a:solidFill>
              </a:rPr>
              <a:t>,  </a:t>
            </a:r>
            <a:r>
              <a:rPr lang="zh-CN" altLang="en-US" sz="3200" dirty="0"/>
              <a:t>即子集</a:t>
            </a:r>
            <a:r>
              <a:rPr lang="en-US" altLang="zh-CN" sz="3200" i="1" dirty="0"/>
              <a:t>S</a:t>
            </a:r>
            <a:r>
              <a:rPr lang="en-US" altLang="zh-CN" sz="3200" dirty="0"/>
              <a:t> </a:t>
            </a:r>
            <a:r>
              <a:rPr lang="zh-CN" altLang="en-US" sz="3200" dirty="0"/>
              <a:t>满足：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79576" y="4797152"/>
            <a:ext cx="5069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(1)  </a:t>
            </a:r>
            <a:r>
              <a:rPr lang="en-US" altLang="zh-CN" sz="3200" dirty="0">
                <a:sym typeface="Symbol"/>
              </a:rPr>
              <a:t> </a:t>
            </a:r>
            <a:r>
              <a:rPr lang="en-US" altLang="zh-CN" sz="3200" i="1" dirty="0">
                <a:sym typeface="Symbol"/>
              </a:rPr>
              <a:t>x</a:t>
            </a:r>
            <a:r>
              <a:rPr lang="en-US" altLang="zh-CN" sz="3200" dirty="0">
                <a:sym typeface="Symbol"/>
              </a:rPr>
              <a:t>, </a:t>
            </a:r>
            <a:r>
              <a:rPr lang="en-US" altLang="zh-CN" sz="3200" i="1" dirty="0">
                <a:sym typeface="Symbol"/>
              </a:rPr>
              <a:t>y </a:t>
            </a:r>
            <a:r>
              <a:rPr lang="en-US" altLang="zh-CN" sz="3200" dirty="0">
                <a:sym typeface="Symbol"/>
              </a:rPr>
              <a:t> </a:t>
            </a:r>
            <a:r>
              <a:rPr lang="en-US" altLang="zh-CN" sz="3200" i="1" dirty="0">
                <a:sym typeface="Symbol"/>
              </a:rPr>
              <a:t>S</a:t>
            </a:r>
            <a:r>
              <a:rPr lang="en-US" altLang="zh-CN" sz="3200" dirty="0">
                <a:sym typeface="Symbol"/>
              </a:rPr>
              <a:t>, </a:t>
            </a:r>
            <a:r>
              <a:rPr lang="zh-CN" altLang="en-US" sz="3200" dirty="0">
                <a:sym typeface="Symbol"/>
              </a:rPr>
              <a:t>有 </a:t>
            </a:r>
            <a:r>
              <a:rPr lang="en-US" altLang="zh-CN" sz="3200" i="1" dirty="0" err="1">
                <a:sym typeface="Symbol"/>
              </a:rPr>
              <a:t>x</a:t>
            </a:r>
            <a:r>
              <a:rPr lang="en-US" altLang="zh-CN" sz="3200" dirty="0" err="1">
                <a:sym typeface="Symbol"/>
              </a:rPr>
              <a:t>+</a:t>
            </a:r>
            <a:r>
              <a:rPr lang="en-US" altLang="zh-CN" sz="3200" i="1" dirty="0" err="1">
                <a:sym typeface="Symbol"/>
              </a:rPr>
              <a:t>y</a:t>
            </a:r>
            <a:r>
              <a:rPr lang="en-US" altLang="zh-CN" sz="3200" i="1" dirty="0">
                <a:sym typeface="Symbol"/>
              </a:rPr>
              <a:t> </a:t>
            </a:r>
            <a:r>
              <a:rPr lang="en-US" altLang="zh-CN" sz="3200" dirty="0">
                <a:sym typeface="Symbol"/>
              </a:rPr>
              <a:t> </a:t>
            </a:r>
            <a:r>
              <a:rPr lang="en-US" altLang="zh-CN" sz="3200" i="1" dirty="0">
                <a:sym typeface="Symbol"/>
              </a:rPr>
              <a:t>S</a:t>
            </a:r>
            <a:r>
              <a:rPr lang="zh-CN" altLang="en-US" sz="3200" dirty="0">
                <a:sym typeface="Symbol"/>
              </a:rPr>
              <a:t> ，</a:t>
            </a:r>
            <a:endParaRPr lang="zh-CN" alt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2279576" y="5445224"/>
            <a:ext cx="5966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(2)  </a:t>
            </a:r>
            <a:r>
              <a:rPr lang="en-US" altLang="zh-CN" sz="3200" dirty="0">
                <a:sym typeface="Symbol"/>
              </a:rPr>
              <a:t> </a:t>
            </a:r>
            <a:r>
              <a:rPr lang="en-US" altLang="zh-CN" sz="3200" i="1" dirty="0">
                <a:sym typeface="Symbol"/>
              </a:rPr>
              <a:t>x</a:t>
            </a:r>
            <a:r>
              <a:rPr lang="en-US" altLang="zh-CN" sz="3200" dirty="0">
                <a:sym typeface="Symbol"/>
              </a:rPr>
              <a:t> </a:t>
            </a:r>
            <a:r>
              <a:rPr lang="en-US" altLang="zh-CN" sz="3200" i="1" dirty="0">
                <a:sym typeface="Symbol"/>
              </a:rPr>
              <a:t>S </a:t>
            </a:r>
            <a:r>
              <a:rPr lang="zh-CN" altLang="en-US" sz="3200" dirty="0">
                <a:sym typeface="Symbol"/>
              </a:rPr>
              <a:t>及所有数</a:t>
            </a:r>
            <a:r>
              <a:rPr lang="en-US" altLang="zh-CN" sz="3200" i="1" dirty="0">
                <a:sym typeface="Symbol"/>
              </a:rPr>
              <a:t>k</a:t>
            </a:r>
            <a:r>
              <a:rPr lang="en-US" altLang="zh-CN" sz="3200" dirty="0">
                <a:sym typeface="Symbol"/>
              </a:rPr>
              <a:t>, </a:t>
            </a:r>
            <a:r>
              <a:rPr lang="zh-CN" altLang="en-US" sz="3200" dirty="0">
                <a:sym typeface="Symbol"/>
              </a:rPr>
              <a:t>有 </a:t>
            </a:r>
            <a:r>
              <a:rPr lang="en-US" altLang="zh-CN" sz="3200" i="1" dirty="0">
                <a:sym typeface="Symbol"/>
              </a:rPr>
              <a:t>k x</a:t>
            </a:r>
            <a:r>
              <a:rPr lang="en-US" altLang="zh-CN" sz="3200" dirty="0">
                <a:sym typeface="Symbol"/>
              </a:rPr>
              <a:t> </a:t>
            </a:r>
            <a:r>
              <a:rPr lang="en-US" altLang="zh-CN" sz="3200" i="1" dirty="0">
                <a:sym typeface="Symbol"/>
              </a:rPr>
              <a:t>S</a:t>
            </a:r>
            <a:r>
              <a:rPr lang="zh-CN" altLang="en-US" sz="3200" dirty="0">
                <a:sym typeface="Symbol"/>
              </a:rPr>
              <a:t> </a:t>
            </a:r>
            <a:r>
              <a:rPr lang="en-US" altLang="zh-CN" sz="3200" dirty="0">
                <a:sym typeface="Symbol"/>
              </a:rPr>
              <a:t>.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  <p:bldP spid="14" grpId="0"/>
      <p:bldP spid="15" grpId="0" animBg="1"/>
      <p:bldP spid="17" grpId="0"/>
      <p:bldP spid="19" grpId="0"/>
      <p:bldP spid="20" grpId="0"/>
      <p:bldP spid="22" grpId="0"/>
      <p:bldP spid="24" grpId="0"/>
      <p:bldP spid="28" grpId="0" animBg="1"/>
      <p:bldP spid="26" grpId="0"/>
      <p:bldP spid="29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9840416" y="1556792"/>
            <a:ext cx="864096" cy="46805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85598" y="620688"/>
            <a:ext cx="1477954" cy="714356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练习：</a:t>
            </a:r>
          </a:p>
        </p:txBody>
      </p:sp>
      <p:sp>
        <p:nvSpPr>
          <p:cNvPr id="9" name="矩形 8"/>
          <p:cNvSpPr/>
          <p:nvPr/>
        </p:nvSpPr>
        <p:spPr>
          <a:xfrm>
            <a:off x="2063552" y="692697"/>
            <a:ext cx="7314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判别以下子集是否是 </a:t>
            </a:r>
            <a:r>
              <a:rPr lang="en-US" altLang="zh-CN" sz="3600" i="1" dirty="0"/>
              <a:t>R</a:t>
            </a:r>
            <a:r>
              <a:rPr lang="en-US" altLang="zh-CN" sz="3600" baseline="30000" dirty="0"/>
              <a:t>2</a:t>
            </a:r>
            <a:r>
              <a:rPr lang="zh-CN" altLang="en-US" sz="3600" dirty="0"/>
              <a:t> 的子空间。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03446" y="1628801"/>
            <a:ext cx="4704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3200" dirty="0"/>
              <a:t>  </a:t>
            </a:r>
            <a:r>
              <a:rPr lang="en-US" altLang="zh-CN" sz="3200" i="1" dirty="0"/>
              <a:t>S = </a:t>
            </a:r>
            <a:r>
              <a:rPr lang="en-US" altLang="zh-CN" sz="3200" dirty="0"/>
              <a:t>{ (</a:t>
            </a:r>
            <a:r>
              <a:rPr lang="en-US" altLang="zh-CN" sz="3200" i="1" dirty="0"/>
              <a:t>x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 , </a:t>
            </a:r>
            <a:r>
              <a:rPr lang="en-US" altLang="zh-CN" sz="3200" i="1" dirty="0"/>
              <a:t>x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)</a:t>
            </a:r>
            <a:r>
              <a:rPr lang="en-US" altLang="zh-CN" sz="3200" baseline="30000" dirty="0"/>
              <a:t> T </a:t>
            </a:r>
            <a:r>
              <a:rPr lang="en-US" altLang="zh-CN" sz="3200" dirty="0"/>
              <a:t>| </a:t>
            </a:r>
            <a:r>
              <a:rPr lang="en-US" altLang="zh-CN" sz="3200" i="1" dirty="0"/>
              <a:t>x</a:t>
            </a:r>
            <a:r>
              <a:rPr lang="en-US" altLang="zh-CN" sz="3200" baseline="-25000" dirty="0"/>
              <a:t>1 </a:t>
            </a:r>
            <a:r>
              <a:rPr lang="en-US" altLang="zh-CN" sz="3200" dirty="0"/>
              <a:t>= 2</a:t>
            </a:r>
            <a:r>
              <a:rPr lang="en-US" altLang="zh-CN" sz="3200" i="1" dirty="0"/>
              <a:t>x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}</a:t>
            </a:r>
            <a:endParaRPr lang="zh-CN" alt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1103446" y="3356993"/>
            <a:ext cx="4704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3200" i="1" dirty="0"/>
              <a:t>  S = </a:t>
            </a:r>
            <a:r>
              <a:rPr lang="en-US" altLang="zh-CN" sz="3200" dirty="0"/>
              <a:t>{ (</a:t>
            </a:r>
            <a:r>
              <a:rPr lang="en-US" altLang="zh-CN" sz="3200" i="1" dirty="0"/>
              <a:t>x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 , </a:t>
            </a:r>
            <a:r>
              <a:rPr lang="en-US" altLang="zh-CN" sz="3200" i="1" dirty="0"/>
              <a:t>x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)</a:t>
            </a:r>
            <a:r>
              <a:rPr lang="en-US" altLang="zh-CN" sz="3200" baseline="30000" dirty="0"/>
              <a:t> T </a:t>
            </a:r>
            <a:r>
              <a:rPr lang="en-US" altLang="zh-CN" sz="3200" dirty="0"/>
              <a:t>| </a:t>
            </a:r>
            <a:r>
              <a:rPr lang="en-US" altLang="zh-CN" sz="3200" i="1" dirty="0"/>
              <a:t>x</a:t>
            </a:r>
            <a:r>
              <a:rPr lang="en-US" altLang="zh-CN" sz="3200" baseline="-25000" dirty="0"/>
              <a:t>2</a:t>
            </a:r>
            <a:r>
              <a:rPr lang="en-US" altLang="zh-CN" sz="3200" dirty="0">
                <a:sym typeface="Symbol"/>
              </a:rPr>
              <a:t>= </a:t>
            </a:r>
            <a:r>
              <a:rPr lang="en-US" altLang="zh-CN" sz="3200" i="1" dirty="0"/>
              <a:t>x</a:t>
            </a:r>
            <a:r>
              <a:rPr lang="en-US" altLang="zh-CN" sz="3200" baseline="-25000" dirty="0"/>
              <a:t>1</a:t>
            </a:r>
            <a:r>
              <a:rPr lang="en-US" altLang="zh-CN" sz="3200" baseline="30000" dirty="0">
                <a:sym typeface="Symbol"/>
              </a:rPr>
              <a:t>2</a:t>
            </a:r>
            <a:r>
              <a:rPr lang="en-US" altLang="zh-CN" sz="3200" dirty="0">
                <a:sym typeface="Symbol"/>
              </a:rPr>
              <a:t> </a:t>
            </a:r>
            <a:r>
              <a:rPr lang="en-US" altLang="zh-CN" sz="3200" dirty="0"/>
              <a:t>} </a:t>
            </a:r>
            <a:endParaRPr lang="zh-CN" alt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1103446" y="4212378"/>
            <a:ext cx="5064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3200" dirty="0"/>
              <a:t>  </a:t>
            </a:r>
            <a:r>
              <a:rPr lang="en-US" altLang="zh-CN" sz="3200" i="1" dirty="0"/>
              <a:t>S = </a:t>
            </a:r>
            <a:r>
              <a:rPr lang="en-US" altLang="zh-CN" sz="3200" dirty="0"/>
              <a:t>{ (</a:t>
            </a:r>
            <a:r>
              <a:rPr lang="en-US" altLang="zh-CN" sz="3200" i="1" dirty="0"/>
              <a:t>x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 , </a:t>
            </a:r>
            <a:r>
              <a:rPr lang="en-US" altLang="zh-CN" sz="3200" i="1" dirty="0"/>
              <a:t>x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)</a:t>
            </a:r>
            <a:r>
              <a:rPr lang="en-US" altLang="zh-CN" sz="3200" baseline="30000" dirty="0"/>
              <a:t> T </a:t>
            </a:r>
            <a:r>
              <a:rPr lang="en-US" altLang="zh-CN" sz="3200" dirty="0"/>
              <a:t>|  |</a:t>
            </a:r>
            <a:r>
              <a:rPr lang="en-US" altLang="zh-CN" sz="3200" i="1" dirty="0"/>
              <a:t>x</a:t>
            </a:r>
            <a:r>
              <a:rPr lang="en-US" altLang="zh-CN" sz="3200" baseline="-25000" dirty="0"/>
              <a:t>1 </a:t>
            </a:r>
            <a:r>
              <a:rPr lang="en-US" altLang="zh-CN" sz="3200" dirty="0">
                <a:sym typeface="Symbol"/>
              </a:rPr>
              <a:t>|=| </a:t>
            </a:r>
            <a:r>
              <a:rPr lang="en-US" altLang="zh-CN" sz="3200" i="1" dirty="0"/>
              <a:t>x</a:t>
            </a:r>
            <a:r>
              <a:rPr lang="en-US" altLang="zh-CN" sz="3200" baseline="-25000" dirty="0"/>
              <a:t>2</a:t>
            </a:r>
            <a:r>
              <a:rPr lang="en-US" altLang="zh-CN" sz="3200" dirty="0">
                <a:sym typeface="Symbol"/>
              </a:rPr>
              <a:t>| </a:t>
            </a:r>
            <a:r>
              <a:rPr lang="en-US" altLang="zh-CN" sz="3200" dirty="0"/>
              <a:t>}</a:t>
            </a:r>
            <a:endParaRPr lang="zh-CN" alt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1103446" y="5004465"/>
            <a:ext cx="3336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3200" i="1" dirty="0"/>
              <a:t>  S = </a:t>
            </a:r>
            <a:r>
              <a:rPr lang="en-US" altLang="zh-CN" sz="3200" dirty="0"/>
              <a:t>{ ( 0 , 0)</a:t>
            </a:r>
            <a:r>
              <a:rPr lang="en-US" altLang="zh-CN" sz="3200" baseline="30000" dirty="0"/>
              <a:t> T </a:t>
            </a:r>
            <a:r>
              <a:rPr lang="en-US" altLang="zh-CN" sz="3200" dirty="0"/>
              <a:t>} </a:t>
            </a:r>
            <a:endParaRPr lang="zh-CN" alt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1103446" y="5733256"/>
            <a:ext cx="1680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3200" i="1" dirty="0"/>
              <a:t>  S = R</a:t>
            </a:r>
            <a:r>
              <a:rPr lang="en-US" altLang="zh-CN" sz="3200" baseline="30000" dirty="0"/>
              <a:t>2</a:t>
            </a:r>
            <a:endParaRPr lang="zh-CN" alt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1103446" y="2492897"/>
            <a:ext cx="5064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3200" dirty="0"/>
              <a:t>  </a:t>
            </a:r>
            <a:r>
              <a:rPr lang="en-US" altLang="zh-CN" sz="3200" i="1" dirty="0"/>
              <a:t>S = </a:t>
            </a:r>
            <a:r>
              <a:rPr lang="en-US" altLang="zh-CN" sz="3200" dirty="0"/>
              <a:t>{ (</a:t>
            </a:r>
            <a:r>
              <a:rPr lang="en-US" altLang="zh-CN" sz="3200" i="1" dirty="0"/>
              <a:t>x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 , </a:t>
            </a:r>
            <a:r>
              <a:rPr lang="en-US" altLang="zh-CN" sz="3200" i="1" dirty="0"/>
              <a:t>x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)</a:t>
            </a:r>
            <a:r>
              <a:rPr lang="en-US" altLang="zh-CN" sz="3200" baseline="30000" dirty="0"/>
              <a:t> T </a:t>
            </a:r>
            <a:r>
              <a:rPr lang="en-US" altLang="zh-CN" sz="3200" dirty="0"/>
              <a:t>| </a:t>
            </a:r>
            <a:r>
              <a:rPr lang="en-US" altLang="zh-CN" sz="3200" i="1" dirty="0"/>
              <a:t>x</a:t>
            </a:r>
            <a:r>
              <a:rPr lang="en-US" altLang="zh-CN" sz="3200" baseline="-25000" dirty="0"/>
              <a:t>1 </a:t>
            </a:r>
            <a:r>
              <a:rPr lang="en-US" altLang="zh-CN" sz="3200" dirty="0">
                <a:sym typeface="Symbol"/>
              </a:rPr>
              <a:t> </a:t>
            </a:r>
            <a:r>
              <a:rPr lang="en-US" altLang="zh-CN" sz="3200" i="1" dirty="0"/>
              <a:t>x</a:t>
            </a:r>
            <a:r>
              <a:rPr lang="en-US" altLang="zh-CN" sz="3200" baseline="-25000" dirty="0"/>
              <a:t>2</a:t>
            </a:r>
            <a:r>
              <a:rPr lang="en-US" altLang="zh-CN" sz="3200" dirty="0">
                <a:sym typeface="Symbol"/>
              </a:rPr>
              <a:t>=1</a:t>
            </a:r>
            <a:r>
              <a:rPr lang="en-US" altLang="zh-CN" sz="3200" dirty="0"/>
              <a:t>}</a:t>
            </a:r>
            <a:endParaRPr lang="zh-CN" alt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7344139" y="162880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是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69434" y="248418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否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69434" y="3356993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否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369434" y="421237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否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69434" y="501317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是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69434" y="581397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是</a:t>
            </a:r>
          </a:p>
        </p:txBody>
      </p:sp>
      <p:sp>
        <p:nvSpPr>
          <p:cNvPr id="52" name="矩形 51"/>
          <p:cNvSpPr/>
          <p:nvPr/>
        </p:nvSpPr>
        <p:spPr>
          <a:xfrm>
            <a:off x="10063215" y="1700809"/>
            <a:ext cx="492443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/>
              <a:t>观</a:t>
            </a:r>
            <a:endParaRPr lang="en-US" altLang="zh-CN" sz="2400" dirty="0"/>
          </a:p>
          <a:p>
            <a:pPr algn="ctr"/>
            <a:r>
              <a:rPr lang="zh-CN" altLang="en-US" sz="2400" dirty="0"/>
              <a:t>察</a:t>
            </a:r>
            <a:endParaRPr lang="en-US" altLang="zh-CN" sz="2400" dirty="0"/>
          </a:p>
          <a:p>
            <a:pPr algn="ctr"/>
            <a:r>
              <a:rPr lang="zh-CN" altLang="en-US" sz="2400" dirty="0"/>
              <a:t>子</a:t>
            </a:r>
            <a:endParaRPr lang="en-US" altLang="zh-CN" sz="2400" dirty="0"/>
          </a:p>
          <a:p>
            <a:pPr algn="ctr"/>
            <a:r>
              <a:rPr lang="zh-CN" altLang="en-US" sz="2400" dirty="0"/>
              <a:t>空</a:t>
            </a:r>
            <a:endParaRPr lang="en-US" altLang="zh-CN" sz="2400" dirty="0"/>
          </a:p>
          <a:p>
            <a:pPr algn="ctr"/>
            <a:r>
              <a:rPr lang="zh-CN" altLang="en-US" sz="2400" dirty="0"/>
              <a:t>间</a:t>
            </a:r>
            <a:endParaRPr lang="en-US" altLang="zh-CN" sz="2400" dirty="0"/>
          </a:p>
          <a:p>
            <a:pPr algn="ctr"/>
            <a:r>
              <a:rPr lang="zh-CN" altLang="en-US" sz="2400" dirty="0"/>
              <a:t>的</a:t>
            </a:r>
            <a:endParaRPr lang="en-US" altLang="zh-CN" sz="2400" dirty="0"/>
          </a:p>
          <a:p>
            <a:pPr algn="ctr"/>
            <a:r>
              <a:rPr lang="zh-CN" altLang="en-US" sz="2400" dirty="0"/>
              <a:t>几</a:t>
            </a:r>
            <a:endParaRPr lang="en-US" altLang="zh-CN" sz="2400" dirty="0"/>
          </a:p>
          <a:p>
            <a:pPr algn="ctr"/>
            <a:r>
              <a:rPr lang="zh-CN" altLang="en-US" sz="2400" dirty="0"/>
              <a:t>何</a:t>
            </a:r>
            <a:endParaRPr lang="en-US" altLang="zh-CN" sz="2400" dirty="0"/>
          </a:p>
          <a:p>
            <a:pPr algn="ctr"/>
            <a:r>
              <a:rPr lang="zh-CN" altLang="en-US" sz="2400" dirty="0"/>
              <a:t>图</a:t>
            </a:r>
            <a:endParaRPr lang="en-US" altLang="zh-CN" sz="2400" dirty="0"/>
          </a:p>
          <a:p>
            <a:pPr algn="ctr"/>
            <a:r>
              <a:rPr lang="zh-CN" altLang="en-US" sz="2400" dirty="0"/>
              <a:t>形</a:t>
            </a:r>
            <a:endParaRPr lang="en-US" altLang="zh-CN" sz="2400" dirty="0"/>
          </a:p>
          <a:p>
            <a:pPr algn="ctr"/>
            <a:r>
              <a:rPr lang="zh-CN" altLang="en-US" sz="2400" dirty="0"/>
              <a:t>特</a:t>
            </a:r>
            <a:endParaRPr lang="en-US" altLang="zh-CN" sz="2400" dirty="0"/>
          </a:p>
          <a:p>
            <a:pPr algn="ctr"/>
            <a:r>
              <a:rPr lang="zh-CN" altLang="en-US" sz="2400" dirty="0"/>
              <a:t>点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4" grpId="0"/>
      <p:bldP spid="45" grpId="0"/>
      <p:bldP spid="46" grpId="0"/>
      <p:bldP spid="47" grpId="0"/>
      <p:bldP spid="48" grpId="0"/>
      <p:bldP spid="49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9266" y="268273"/>
            <a:ext cx="5198368" cy="92867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000000"/>
                </a:solidFill>
              </a:rPr>
              <a:t>2.  </a:t>
            </a:r>
            <a:r>
              <a:rPr lang="zh-CN" altLang="en-US" sz="3600" b="1" dirty="0">
                <a:solidFill>
                  <a:srgbClr val="000000"/>
                </a:solidFill>
              </a:rPr>
              <a:t>特殊子空间</a:t>
            </a:r>
            <a:r>
              <a:rPr lang="en-US" altLang="zh-CN" sz="3600" b="1" dirty="0">
                <a:solidFill>
                  <a:srgbClr val="000000"/>
                </a:solidFill>
              </a:rPr>
              <a:t>---1</a:t>
            </a:r>
            <a:endParaRPr lang="zh-CN" altLang="en-US" sz="3600" b="1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5414" y="1241981"/>
            <a:ext cx="38298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设</a:t>
            </a:r>
            <a:r>
              <a:rPr lang="en-US" altLang="zh-CN" sz="3200" dirty="0"/>
              <a:t> </a:t>
            </a:r>
            <a:r>
              <a:rPr lang="en-US" altLang="zh-CN" sz="3200" i="1" dirty="0"/>
              <a:t>A</a:t>
            </a:r>
            <a:r>
              <a:rPr lang="en-US" altLang="zh-CN" sz="3200" dirty="0"/>
              <a:t> </a:t>
            </a:r>
            <a:r>
              <a:rPr lang="zh-CN" altLang="en-US" sz="3200" dirty="0"/>
              <a:t>是 </a:t>
            </a:r>
            <a:r>
              <a:rPr lang="en-US" altLang="zh-CN" sz="3200" i="1" dirty="0" err="1"/>
              <a:t>m</a:t>
            </a:r>
            <a:r>
              <a:rPr lang="en-US" altLang="zh-CN" sz="3200" dirty="0" err="1">
                <a:sym typeface="Symbol"/>
              </a:rPr>
              <a:t></a:t>
            </a:r>
            <a:r>
              <a:rPr lang="en-US" altLang="zh-CN" sz="3200" i="1" dirty="0" err="1"/>
              <a:t>n</a:t>
            </a:r>
            <a:r>
              <a:rPr lang="zh-CN" altLang="en-US" sz="3200" dirty="0"/>
              <a:t> 矩阵</a:t>
            </a:r>
            <a:r>
              <a:rPr lang="en-US" altLang="zh-CN" sz="3200" dirty="0"/>
              <a:t>, </a:t>
            </a:r>
            <a:r>
              <a:rPr lang="zh-CN" altLang="en-US" sz="3200" dirty="0"/>
              <a:t>令</a:t>
            </a:r>
          </a:p>
        </p:txBody>
      </p:sp>
      <p:sp>
        <p:nvSpPr>
          <p:cNvPr id="9" name="矩形 8"/>
          <p:cNvSpPr/>
          <p:nvPr/>
        </p:nvSpPr>
        <p:spPr>
          <a:xfrm>
            <a:off x="917858" y="2852937"/>
            <a:ext cx="87785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定 理   </a:t>
            </a:r>
            <a:r>
              <a:rPr lang="zh-CN" altLang="en-US" sz="3200" dirty="0"/>
              <a:t>设</a:t>
            </a:r>
            <a:r>
              <a:rPr lang="en-US" altLang="zh-CN" sz="3200" dirty="0"/>
              <a:t> </a:t>
            </a:r>
            <a:r>
              <a:rPr lang="en-US" altLang="zh-CN" sz="3200" i="1" dirty="0"/>
              <a:t>A</a:t>
            </a:r>
            <a:r>
              <a:rPr lang="en-US" altLang="zh-CN" sz="3200" dirty="0"/>
              <a:t> </a:t>
            </a:r>
            <a:r>
              <a:rPr lang="zh-CN" altLang="en-US" sz="3200" dirty="0"/>
              <a:t>是 </a:t>
            </a:r>
            <a:r>
              <a:rPr lang="en-US" altLang="zh-CN" sz="3200" i="1" dirty="0" err="1"/>
              <a:t>m</a:t>
            </a:r>
            <a:r>
              <a:rPr lang="en-US" altLang="zh-CN" sz="3200" dirty="0" err="1">
                <a:sym typeface="Symbol"/>
              </a:rPr>
              <a:t></a:t>
            </a:r>
            <a:r>
              <a:rPr lang="en-US" altLang="zh-CN" sz="3200" i="1" dirty="0" err="1"/>
              <a:t>n</a:t>
            </a:r>
            <a:r>
              <a:rPr lang="zh-CN" altLang="en-US" sz="3200" dirty="0"/>
              <a:t> 矩阵</a:t>
            </a:r>
            <a:r>
              <a:rPr lang="en-US" altLang="zh-CN" sz="3200" dirty="0"/>
              <a:t>, </a:t>
            </a:r>
            <a:r>
              <a:rPr lang="zh-CN" altLang="en-US" sz="3200" dirty="0"/>
              <a:t> 则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3200" dirty="0"/>
              <a:t>是</a:t>
            </a:r>
            <a:r>
              <a:rPr lang="en-US" altLang="zh-CN" sz="3200" i="1" dirty="0" err="1"/>
              <a:t>R</a:t>
            </a:r>
            <a:r>
              <a:rPr lang="en-US" altLang="zh-CN" sz="3200" i="1" baseline="30000" dirty="0" err="1"/>
              <a:t>n</a:t>
            </a:r>
            <a:r>
              <a:rPr lang="en-US" altLang="zh-CN" sz="3200" dirty="0"/>
              <a:t> </a:t>
            </a:r>
            <a:r>
              <a:rPr lang="zh-CN" altLang="en-US" sz="3200" dirty="0"/>
              <a:t>的子空间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17" name="矩形 16"/>
          <p:cNvSpPr/>
          <p:nvPr/>
        </p:nvSpPr>
        <p:spPr>
          <a:xfrm>
            <a:off x="815414" y="3872088"/>
            <a:ext cx="10609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b="1" dirty="0"/>
              <a:t>称之为矩阵</a:t>
            </a:r>
            <a:r>
              <a:rPr lang="en-US" altLang="zh-CN" b="1" i="1" dirty="0">
                <a:cs typeface="Times New Roman" pitchFamily="18" charset="0"/>
              </a:rPr>
              <a:t>A</a:t>
            </a:r>
            <a:r>
              <a:rPr lang="zh-CN" altLang="en-US" b="1" dirty="0">
                <a:cs typeface="Times New Roman" pitchFamily="18" charset="0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cs typeface="Times New Roman" pitchFamily="18" charset="0"/>
              </a:rPr>
              <a:t>零空间</a:t>
            </a:r>
            <a:r>
              <a:rPr lang="en-US" altLang="zh-CN" b="1" dirty="0">
                <a:solidFill>
                  <a:srgbClr val="C00000"/>
                </a:solidFill>
              </a:rPr>
              <a:t>, </a:t>
            </a:r>
            <a:r>
              <a:rPr lang="zh-CN" altLang="en-US" b="1" dirty="0"/>
              <a:t>也是齐次线性方程组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Ax </a:t>
            </a:r>
            <a:r>
              <a:rPr lang="en-US" altLang="zh-CN" b="1" dirty="0"/>
              <a:t>= 0</a:t>
            </a:r>
            <a:r>
              <a:rPr lang="zh-CN" altLang="en-US" b="1" dirty="0"/>
              <a:t>的解空间</a:t>
            </a:r>
            <a:r>
              <a:rPr lang="en-US" altLang="zh-CN" b="1" dirty="0"/>
              <a:t>, 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815414" y="2677272"/>
            <a:ext cx="9217024" cy="93610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503712" y="1916832"/>
            <a:ext cx="42865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cs typeface="Times New Roman" pitchFamily="18" charset="0"/>
              </a:rPr>
              <a:t>N</a:t>
            </a:r>
            <a:r>
              <a:rPr lang="en-US" altLang="zh-CN" sz="3200" dirty="0">
                <a:cs typeface="Times New Roman" pitchFamily="18" charset="0"/>
              </a:rPr>
              <a:t>(</a:t>
            </a:r>
            <a:r>
              <a:rPr lang="en-US" altLang="zh-CN" sz="3200" i="1" dirty="0">
                <a:cs typeface="Times New Roman" pitchFamily="18" charset="0"/>
              </a:rPr>
              <a:t>A</a:t>
            </a:r>
            <a:r>
              <a:rPr lang="en-US" altLang="zh-CN" sz="3200" dirty="0">
                <a:cs typeface="Times New Roman" pitchFamily="18" charset="0"/>
              </a:rPr>
              <a:t>) </a:t>
            </a:r>
            <a:r>
              <a:rPr lang="en-US" altLang="zh-CN" sz="3200" dirty="0"/>
              <a:t>= { </a:t>
            </a:r>
            <a:r>
              <a:rPr lang="en-US" altLang="zh-CN" sz="3200" i="1" dirty="0" err="1"/>
              <a:t>x</a:t>
            </a:r>
            <a:r>
              <a:rPr lang="en-US" altLang="zh-CN" sz="3200" dirty="0" err="1">
                <a:sym typeface="Symbol"/>
              </a:rPr>
              <a:t></a:t>
            </a:r>
            <a:r>
              <a:rPr lang="en-US" altLang="zh-CN" sz="3200" i="1" dirty="0" err="1"/>
              <a:t>R</a:t>
            </a:r>
            <a:r>
              <a:rPr lang="en-US" altLang="zh-CN" sz="3200" i="1" baseline="30000" dirty="0" err="1"/>
              <a:t>n</a:t>
            </a:r>
            <a:r>
              <a:rPr lang="en-US" altLang="zh-CN" sz="3200" dirty="0"/>
              <a:t> |  </a:t>
            </a:r>
            <a:r>
              <a:rPr lang="en-US" altLang="zh-CN" sz="3200" i="1" dirty="0"/>
              <a:t>Ax</a:t>
            </a:r>
            <a:r>
              <a:rPr lang="en-US" altLang="zh-CN" sz="3200" dirty="0"/>
              <a:t> = 0}</a:t>
            </a:r>
            <a:endParaRPr lang="zh-CN" altLang="en-US" sz="32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7" grpId="0"/>
      <p:bldP spid="18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255574" y="404664"/>
            <a:ext cx="7680853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51776" y="747741"/>
            <a:ext cx="1524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-100" dirty="0"/>
              <a:t>设 </a:t>
            </a:r>
            <a:r>
              <a:rPr lang="en-US" altLang="zh-CN" sz="3200" i="1" spc="-100" dirty="0"/>
              <a:t>A</a:t>
            </a:r>
            <a:r>
              <a:rPr lang="en-US" altLang="zh-CN" sz="3200" spc="-100" dirty="0"/>
              <a:t> =</a:t>
            </a:r>
            <a:endParaRPr lang="zh-CN" altLang="en-US" sz="3200" spc="-100" dirty="0"/>
          </a:p>
        </p:txBody>
      </p:sp>
      <p:sp>
        <p:nvSpPr>
          <p:cNvPr id="7" name="TextBox 6"/>
          <p:cNvSpPr txBox="1"/>
          <p:nvPr/>
        </p:nvSpPr>
        <p:spPr>
          <a:xfrm>
            <a:off x="6960096" y="764705"/>
            <a:ext cx="2069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pc="-100" dirty="0"/>
              <a:t>, </a:t>
            </a:r>
            <a:r>
              <a:rPr lang="zh-CN" altLang="en-US" sz="3200" spc="-100" dirty="0"/>
              <a:t>求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200" spc="-100" dirty="0"/>
              <a:t>.</a:t>
            </a:r>
            <a:endParaRPr lang="zh-CN" altLang="en-US" sz="3200" spc="-100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863419" y="1803921"/>
            <a:ext cx="2784309" cy="79690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解：</a:t>
            </a:r>
          </a:p>
        </p:txBody>
      </p:sp>
      <p:sp>
        <p:nvSpPr>
          <p:cNvPr id="9" name="矩形 8"/>
          <p:cNvSpPr/>
          <p:nvPr/>
        </p:nvSpPr>
        <p:spPr>
          <a:xfrm>
            <a:off x="1775520" y="1947937"/>
            <a:ext cx="38234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即求</a:t>
            </a:r>
            <a:r>
              <a:rPr lang="en-US" altLang="zh-CN" sz="3200" i="1" dirty="0"/>
              <a:t>Ax</a:t>
            </a:r>
            <a:r>
              <a:rPr lang="en-US" altLang="zh-CN" sz="3200" dirty="0"/>
              <a:t> = 0</a:t>
            </a:r>
            <a:r>
              <a:rPr lang="zh-CN" altLang="en-US" sz="3200" dirty="0"/>
              <a:t> 的解集。</a:t>
            </a:r>
          </a:p>
        </p:txBody>
      </p:sp>
      <p:sp>
        <p:nvSpPr>
          <p:cNvPr id="18" name="矩形 17"/>
          <p:cNvSpPr/>
          <p:nvPr/>
        </p:nvSpPr>
        <p:spPr>
          <a:xfrm>
            <a:off x="911424" y="4180185"/>
            <a:ext cx="992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于是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903293" y="764705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例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23" name="矩形 22"/>
          <p:cNvSpPr/>
          <p:nvPr/>
        </p:nvSpPr>
        <p:spPr>
          <a:xfrm>
            <a:off x="5375920" y="1916832"/>
            <a:ext cx="35050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化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200" dirty="0"/>
              <a:t>为行最简形。</a:t>
            </a:r>
          </a:p>
        </p:txBody>
      </p:sp>
      <p:sp>
        <p:nvSpPr>
          <p:cNvPr id="24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760" y="548680"/>
            <a:ext cx="2736304" cy="108012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3935760" y="466220"/>
            <a:ext cx="28083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1  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  1     0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151784" y="1044025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3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0     1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512" y="2791380"/>
            <a:ext cx="2376264" cy="108012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1631504" y="2708920"/>
            <a:ext cx="28803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1 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 1     0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1735836" y="3273449"/>
            <a:ext cx="27039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3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0   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1</a:t>
            </a:r>
            <a:endParaRPr lang="en-US" altLang="zh-CN" sz="3200" kern="0" baseline="-250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23792" y="299695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Symbol"/>
              </a:rPr>
              <a:t></a:t>
            </a:r>
            <a:endParaRPr lang="zh-CN" altLang="en-US" dirty="0"/>
          </a:p>
        </p:txBody>
      </p:sp>
      <p:sp>
        <p:nvSpPr>
          <p:cNvPr id="36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1864" y="2791380"/>
            <a:ext cx="2376264" cy="108012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727848" y="2708920"/>
            <a:ext cx="30243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1 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2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0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943872" y="3286725"/>
            <a:ext cx="30963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0   -1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-2   1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36160" y="299695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Symbol"/>
              </a:rPr>
              <a:t></a:t>
            </a:r>
            <a:endParaRPr lang="zh-CN" altLang="en-US" dirty="0"/>
          </a:p>
        </p:txBody>
      </p:sp>
      <p:sp>
        <p:nvSpPr>
          <p:cNvPr id="40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4232" y="2791380"/>
            <a:ext cx="2376264" cy="108012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8040216" y="2708920"/>
            <a:ext cx="30243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1 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0   -3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8256240" y="3286725"/>
            <a:ext cx="25922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0    1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-1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423592" y="4581128"/>
            <a:ext cx="76813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spc="-100" dirty="0">
                <a:cs typeface="Times New Roman" pitchFamily="18" charset="0"/>
              </a:rPr>
              <a:t>N</a:t>
            </a:r>
            <a:r>
              <a:rPr lang="en-US" altLang="zh-CN" sz="3200" spc="-100" dirty="0">
                <a:cs typeface="Times New Roman" pitchFamily="18" charset="0"/>
              </a:rPr>
              <a:t>(</a:t>
            </a:r>
            <a:r>
              <a:rPr lang="en-US" altLang="zh-CN" sz="3200" i="1" spc="-100" dirty="0">
                <a:cs typeface="Times New Roman" pitchFamily="18" charset="0"/>
              </a:rPr>
              <a:t>A</a:t>
            </a:r>
            <a:r>
              <a:rPr lang="en-US" altLang="zh-CN" sz="3200" spc="-100" dirty="0">
                <a:cs typeface="Times New Roman" pitchFamily="18" charset="0"/>
              </a:rPr>
              <a:t>) = {</a:t>
            </a:r>
            <a:r>
              <a:rPr lang="en-US" altLang="zh-CN" sz="3200" i="1" spc="-100" dirty="0">
                <a:cs typeface="Times New Roman" pitchFamily="18" charset="0"/>
              </a:rPr>
              <a:t>s </a:t>
            </a:r>
            <a:r>
              <a:rPr lang="en-US" altLang="zh-CN" sz="3200" spc="-100" dirty="0">
                <a:cs typeface="Times New Roman" pitchFamily="18" charset="0"/>
              </a:rPr>
              <a:t>(3, -2, 1, 0)</a:t>
            </a:r>
            <a:r>
              <a:rPr lang="en-US" altLang="zh-CN" sz="3200" spc="-100" baseline="30000" dirty="0">
                <a:cs typeface="Times New Roman" pitchFamily="18" charset="0"/>
              </a:rPr>
              <a:t>T</a:t>
            </a:r>
            <a:r>
              <a:rPr lang="en-US" altLang="zh-CN" sz="3200" spc="-100" dirty="0">
                <a:cs typeface="Times New Roman" pitchFamily="18" charset="0"/>
              </a:rPr>
              <a:t>+</a:t>
            </a:r>
            <a:r>
              <a:rPr lang="en-US" altLang="zh-CN" sz="3200" i="1" spc="-100" dirty="0">
                <a:cs typeface="Times New Roman" pitchFamily="18" charset="0"/>
              </a:rPr>
              <a:t> t </a:t>
            </a:r>
            <a:r>
              <a:rPr lang="en-US" altLang="zh-CN" sz="3200" spc="-100" dirty="0">
                <a:cs typeface="Times New Roman" pitchFamily="18" charset="0"/>
              </a:rPr>
              <a:t>(-2, 1,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, 1</a:t>
            </a:r>
            <a:r>
              <a:rPr lang="en-US" altLang="zh-CN" sz="3200" spc="-100" dirty="0">
                <a:cs typeface="Times New Roman" pitchFamily="18" charset="0"/>
              </a:rPr>
              <a:t>)</a:t>
            </a:r>
            <a:r>
              <a:rPr lang="en-US" altLang="zh-CN" sz="3200" spc="-100" baseline="30000" dirty="0">
                <a:cs typeface="Times New Roman" pitchFamily="18" charset="0"/>
              </a:rPr>
              <a:t>T  </a:t>
            </a:r>
            <a:r>
              <a:rPr lang="en-US" altLang="zh-CN" sz="3200" spc="-100" dirty="0">
                <a:cs typeface="Times New Roman" pitchFamily="18" charset="0"/>
              </a:rPr>
              <a:t>| </a:t>
            </a:r>
            <a:r>
              <a:rPr lang="en-US" altLang="zh-CN" sz="3200" i="1" spc="-100" dirty="0">
                <a:cs typeface="Times New Roman" pitchFamily="18" charset="0"/>
              </a:rPr>
              <a:t>s</a:t>
            </a:r>
            <a:r>
              <a:rPr lang="en-US" altLang="zh-CN" sz="3200" spc="-100" dirty="0">
                <a:cs typeface="Times New Roman" pitchFamily="18" charset="0"/>
              </a:rPr>
              <a:t>, </a:t>
            </a:r>
            <a:r>
              <a:rPr lang="en-US" altLang="zh-CN" sz="3200" i="1" spc="-100" dirty="0">
                <a:cs typeface="Times New Roman" pitchFamily="18" charset="0"/>
              </a:rPr>
              <a:t>t </a:t>
            </a:r>
            <a:r>
              <a:rPr lang="en-US" altLang="zh-CN" sz="3200" spc="-100" dirty="0">
                <a:cs typeface="Times New Roman" pitchFamily="18" charset="0"/>
                <a:sym typeface="Symbol"/>
              </a:rPr>
              <a:t></a:t>
            </a:r>
            <a:r>
              <a:rPr lang="en-US" altLang="zh-CN" sz="3200" i="1" spc="-100" dirty="0">
                <a:cs typeface="Times New Roman" pitchFamily="18" charset="0"/>
                <a:sym typeface="Symbol"/>
              </a:rPr>
              <a:t> R</a:t>
            </a:r>
            <a:r>
              <a:rPr lang="en-US" altLang="zh-CN" sz="3200" spc="-100" dirty="0">
                <a:cs typeface="Times New Roman" pitchFamily="18" charset="0"/>
              </a:rPr>
              <a:t>}.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8" grpId="0"/>
      <p:bldP spid="23" grpId="0"/>
      <p:bldP spid="27" grpId="0" animBg="1"/>
      <p:bldP spid="28" grpId="0"/>
      <p:bldP spid="29" grpId="0"/>
      <p:bldP spid="32" grpId="0"/>
      <p:bldP spid="36" grpId="0" animBg="1"/>
      <p:bldP spid="37" grpId="0"/>
      <p:bldP spid="38" grpId="0"/>
      <p:bldP spid="39" grpId="0"/>
      <p:bldP spid="40" grpId="0" animBg="1"/>
      <p:bldP spid="41" grpId="0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64096" y="908720"/>
            <a:ext cx="10608501" cy="555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>
                <a:solidFill>
                  <a:srgbClr val="0070C0"/>
                </a:solidFill>
              </a:rPr>
              <a:t>问</a:t>
            </a:r>
            <a:r>
              <a:rPr lang="en-US" altLang="zh-CN" sz="3200" dirty="0">
                <a:solidFill>
                  <a:srgbClr val="0070C0"/>
                </a:solidFill>
              </a:rPr>
              <a:t> : </a:t>
            </a:r>
            <a:r>
              <a:rPr lang="zh-CN" altLang="en-US" sz="3200" dirty="0"/>
              <a:t>非齐次线性方程组</a:t>
            </a:r>
            <a:r>
              <a:rPr lang="en-US" altLang="zh-CN" sz="3200" dirty="0"/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Ax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dirty="0"/>
              <a:t>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≠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200" dirty="0"/>
              <a:t> </a:t>
            </a:r>
            <a:r>
              <a:rPr lang="zh-CN" altLang="en-US" sz="3200" dirty="0"/>
              <a:t>的解集构成子空间吗？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9416" y="1916832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</a:rPr>
              <a:t>答：否</a:t>
            </a:r>
            <a:r>
              <a:rPr lang="en-US" altLang="zh-CN" sz="3200" dirty="0">
                <a:solidFill>
                  <a:srgbClr val="002060"/>
                </a:solidFill>
              </a:rPr>
              <a:t>. 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5600" y="1916833"/>
            <a:ext cx="4083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</a:rPr>
              <a:t>因为零向量不在其中</a:t>
            </a:r>
            <a:r>
              <a:rPr lang="en-US" altLang="zh-CN" sz="3200" dirty="0">
                <a:solidFill>
                  <a:srgbClr val="002060"/>
                </a:solidFill>
              </a:rPr>
              <a:t>. 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695400" y="332656"/>
            <a:ext cx="5198368" cy="92867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chemeClr val="tx1"/>
                </a:solidFill>
              </a:rPr>
              <a:t>3.  </a:t>
            </a:r>
            <a:r>
              <a:rPr lang="zh-CN" altLang="en-US" sz="3600" b="1" dirty="0">
                <a:solidFill>
                  <a:schemeClr val="tx1"/>
                </a:solidFill>
              </a:rPr>
              <a:t>特殊子空间</a:t>
            </a:r>
            <a:r>
              <a:rPr lang="en-US" altLang="zh-CN" sz="3600" b="1" dirty="0">
                <a:solidFill>
                  <a:schemeClr val="tx1"/>
                </a:solidFill>
              </a:rPr>
              <a:t>---2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59880" y="3852337"/>
            <a:ext cx="14641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spc="-100" dirty="0">
                <a:solidFill>
                  <a:srgbClr val="0070C0"/>
                </a:solidFill>
              </a:rPr>
              <a:t>定理</a:t>
            </a:r>
            <a:r>
              <a:rPr lang="en-US" altLang="zh-CN" sz="3200" spc="-100" dirty="0">
                <a:solidFill>
                  <a:srgbClr val="0070C0"/>
                </a:solidFill>
              </a:rPr>
              <a:t>. </a:t>
            </a:r>
            <a:endParaRPr lang="zh-CN" altLang="en-US" sz="3200" spc="-100" dirty="0">
              <a:solidFill>
                <a:srgbClr val="0070C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83499" y="1340768"/>
            <a:ext cx="64327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设</a:t>
            </a:r>
            <a:r>
              <a:rPr lang="en-US" altLang="zh-CN" sz="3200" dirty="0"/>
              <a:t> 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="1" baseline="-25000" dirty="0"/>
              <a:t>1</a:t>
            </a:r>
            <a:r>
              <a:rPr lang="en-US" altLang="zh-CN" sz="3200" dirty="0"/>
              <a:t>,</a:t>
            </a:r>
            <a:r>
              <a:rPr lang="en-US" altLang="zh-CN" sz="3200" b="1" dirty="0"/>
              <a:t> 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="1" baseline="-25000" dirty="0"/>
              <a:t>2</a:t>
            </a:r>
            <a:r>
              <a:rPr lang="en-US" altLang="zh-CN" sz="3200" dirty="0"/>
              <a:t>,</a:t>
            </a:r>
            <a:r>
              <a:rPr lang="en-US" altLang="zh-CN" sz="3200" b="1" dirty="0"/>
              <a:t> </a:t>
            </a:r>
            <a:r>
              <a:rPr lang="en-US" altLang="zh-CN" sz="3200" dirty="0"/>
              <a:t>... , </a:t>
            </a:r>
            <a:r>
              <a:rPr lang="en-US" altLang="zh-CN" sz="3200" b="1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="1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b="1" baseline="-25000" dirty="0"/>
              <a:t> </a:t>
            </a:r>
            <a:r>
              <a:rPr lang="en-US" altLang="zh-CN" sz="3200" spc="-100" dirty="0">
                <a:cs typeface="Times New Roman" pitchFamily="18" charset="0"/>
              </a:rPr>
              <a:t>∈</a:t>
            </a:r>
            <a:r>
              <a:rPr lang="en-US" altLang="zh-CN" sz="3200" i="1" spc="-100" dirty="0">
                <a:latin typeface="Times" pitchFamily="2" charset="0"/>
                <a:cs typeface="Times New Roman" pitchFamily="18" charset="0"/>
              </a:rPr>
              <a:t>V</a:t>
            </a:r>
            <a:r>
              <a:rPr lang="en-US" altLang="zh-CN" sz="3200" spc="-100" dirty="0">
                <a:cs typeface="Times New Roman" pitchFamily="18" charset="0"/>
              </a:rPr>
              <a:t>,  </a:t>
            </a:r>
            <a:r>
              <a:rPr lang="zh-CN" altLang="en-US" sz="3200" spc="-100" dirty="0">
                <a:cs typeface="Times New Roman" pitchFamily="18" charset="0"/>
              </a:rPr>
              <a:t>定义集合</a:t>
            </a:r>
            <a:endParaRPr lang="zh-CN" alt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1055440" y="2852936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显然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7408" y="4895949"/>
            <a:ext cx="108732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称</a:t>
            </a:r>
            <a:r>
              <a:rPr lang="en-US" altLang="zh-CN" sz="3200" spc="-100" dirty="0">
                <a:solidFill>
                  <a:prstClr val="black"/>
                </a:solidFill>
                <a:cs typeface="Times New Roman" pitchFamily="18" charset="0"/>
              </a:rPr>
              <a:t>Span(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prstClr val="black"/>
                </a:solidFill>
              </a:rPr>
              <a:t>1</a:t>
            </a:r>
            <a:r>
              <a:rPr lang="en-US" altLang="zh-CN" sz="3200" dirty="0">
                <a:solidFill>
                  <a:prstClr val="black"/>
                </a:solidFill>
              </a:rPr>
              <a:t>, 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prstClr val="black"/>
                </a:solidFill>
              </a:rPr>
              <a:t>2</a:t>
            </a:r>
            <a:r>
              <a:rPr lang="en-US" altLang="zh-CN" sz="3200" dirty="0">
                <a:solidFill>
                  <a:prstClr val="black"/>
                </a:solidFill>
              </a:rPr>
              <a:t>, ..., </a:t>
            </a:r>
            <a:r>
              <a:rPr lang="en-US" altLang="zh-CN" sz="3200" i="1" dirty="0" err="1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sz="3200" i="1" baseline="-25000" dirty="0" err="1">
                <a:solidFill>
                  <a:prstClr val="black"/>
                </a:solidFill>
                <a:cs typeface="Times New Roman" pitchFamily="18" charset="0"/>
              </a:rPr>
              <a:t>k</a:t>
            </a:r>
            <a:r>
              <a:rPr lang="en-US" altLang="zh-CN" sz="3200" baseline="-25000" dirty="0">
                <a:solidFill>
                  <a:prstClr val="black"/>
                </a:solidFill>
              </a:rPr>
              <a:t> </a:t>
            </a:r>
            <a:r>
              <a:rPr lang="en-US" altLang="zh-CN" sz="3200" spc="-1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 </a:t>
            </a:r>
            <a:r>
              <a:rPr lang="zh-CN" altLang="en-US" sz="3200" dirty="0"/>
              <a:t>是由向量组</a:t>
            </a:r>
            <a:r>
              <a:rPr lang="en-US" altLang="zh-CN" sz="3200" dirty="0"/>
              <a:t>{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 ...,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dirty="0"/>
              <a:t>}</a:t>
            </a:r>
            <a:r>
              <a:rPr lang="zh-CN" altLang="en-US" sz="3200" dirty="0"/>
              <a:t> </a:t>
            </a:r>
            <a:r>
              <a:rPr lang="zh-CN" altLang="en-US" sz="3200" b="1" dirty="0">
                <a:solidFill>
                  <a:srgbClr val="C00000"/>
                </a:solidFill>
              </a:rPr>
              <a:t>张成</a:t>
            </a:r>
            <a:r>
              <a:rPr lang="zh-CN" altLang="en-US" sz="3200" dirty="0"/>
              <a:t>的</a:t>
            </a:r>
            <a:r>
              <a:rPr lang="zh-CN" altLang="en-US" sz="3200" b="1" dirty="0">
                <a:solidFill>
                  <a:srgbClr val="C00000"/>
                </a:solidFill>
              </a:rPr>
              <a:t>子空间</a:t>
            </a:r>
            <a:r>
              <a:rPr lang="en-US" altLang="zh-CN" sz="3200" b="1" dirty="0">
                <a:solidFill>
                  <a:srgbClr val="C00000"/>
                </a:solidFill>
              </a:rPr>
              <a:t>.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896459" y="3734781"/>
            <a:ext cx="7776864" cy="86409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55440" y="2096512"/>
            <a:ext cx="976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pc="-100" dirty="0">
                <a:solidFill>
                  <a:prstClr val="black"/>
                </a:solidFill>
                <a:cs typeface="Times New Roman" pitchFamily="18" charset="0"/>
              </a:rPr>
              <a:t>Span(</a:t>
            </a:r>
            <a:r>
              <a:rPr lang="en-US" altLang="zh-CN" sz="3200" b="1" i="1" dirty="0">
                <a:cs typeface="Times New Roman" pitchFamily="18" charset="0"/>
              </a:rPr>
              <a:t>v</a:t>
            </a:r>
            <a:r>
              <a:rPr lang="en-US" altLang="zh-CN" sz="3200" b="1" baseline="-25000" dirty="0"/>
              <a:t>1</a:t>
            </a:r>
            <a:r>
              <a:rPr lang="en-US" altLang="zh-CN" sz="3200" dirty="0"/>
              <a:t>,</a:t>
            </a:r>
            <a:r>
              <a:rPr lang="en-US" altLang="zh-CN" sz="3200" b="1" dirty="0"/>
              <a:t> </a:t>
            </a:r>
            <a:r>
              <a:rPr lang="en-US" altLang="zh-CN" sz="3200" b="1" i="1" dirty="0">
                <a:cs typeface="Times New Roman" pitchFamily="18" charset="0"/>
              </a:rPr>
              <a:t>v</a:t>
            </a:r>
            <a:r>
              <a:rPr lang="en-US" altLang="zh-CN" sz="3200" b="1" baseline="-25000" dirty="0"/>
              <a:t>2</a:t>
            </a:r>
            <a:r>
              <a:rPr lang="en-US" altLang="zh-CN" sz="3200" dirty="0"/>
              <a:t>,</a:t>
            </a:r>
            <a:r>
              <a:rPr lang="en-US" altLang="zh-CN" sz="3200" b="1" dirty="0"/>
              <a:t> </a:t>
            </a:r>
            <a:r>
              <a:rPr lang="en-US" altLang="zh-CN" sz="3200" dirty="0"/>
              <a:t>... , </a:t>
            </a:r>
            <a:r>
              <a:rPr lang="en-US" altLang="zh-CN" sz="3200" b="1" i="1" dirty="0" err="1">
                <a:cs typeface="Times New Roman" pitchFamily="18" charset="0"/>
              </a:rPr>
              <a:t>v</a:t>
            </a:r>
            <a:r>
              <a:rPr lang="en-US" altLang="zh-CN" sz="3200" b="1" i="1" baseline="-25000" dirty="0" err="1">
                <a:cs typeface="Times New Roman" pitchFamily="18" charset="0"/>
              </a:rPr>
              <a:t>k</a:t>
            </a:r>
            <a:r>
              <a:rPr lang="en-US" altLang="zh-CN" sz="3200" b="1" baseline="-25000" dirty="0"/>
              <a:t> </a:t>
            </a:r>
            <a:r>
              <a:rPr lang="en-US" altLang="zh-CN" sz="3200" spc="-1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 </a:t>
            </a:r>
            <a:r>
              <a:rPr lang="en-US" altLang="zh-CN" sz="3200" spc="-100" dirty="0">
                <a:solidFill>
                  <a:prstClr val="black"/>
                </a:solidFill>
                <a:cs typeface="Times New Roman" pitchFamily="18" charset="0"/>
              </a:rPr>
              <a:t>= </a:t>
            </a:r>
            <a:r>
              <a:rPr lang="en-US" altLang="zh-CN" sz="3200" dirty="0"/>
              <a:t>{</a:t>
            </a:r>
            <a:r>
              <a:rPr lang="en-US" altLang="zh-CN" sz="3200" i="1" dirty="0">
                <a:solidFill>
                  <a:srgbClr val="C00000"/>
                </a:solidFill>
              </a:rPr>
              <a:t>c</a:t>
            </a:r>
            <a:r>
              <a:rPr lang="en-US" altLang="zh-CN" sz="3200" baseline="-25000" dirty="0">
                <a:solidFill>
                  <a:srgbClr val="C00000"/>
                </a:solidFill>
              </a:rPr>
              <a:t>1</a:t>
            </a:r>
            <a:r>
              <a:rPr lang="en-US" altLang="zh-CN" sz="3200" b="1" i="1" dirty="0">
                <a:solidFill>
                  <a:srgbClr val="C00000"/>
                </a:solidFill>
              </a:rPr>
              <a:t>v</a:t>
            </a:r>
            <a:r>
              <a:rPr lang="en-US" altLang="zh-CN" sz="3200" b="1" baseline="-25000" dirty="0">
                <a:solidFill>
                  <a:srgbClr val="C00000"/>
                </a:solidFill>
              </a:rPr>
              <a:t>1</a:t>
            </a:r>
            <a:r>
              <a:rPr lang="en-US" altLang="zh-CN" sz="3200" dirty="0">
                <a:solidFill>
                  <a:srgbClr val="C00000"/>
                </a:solidFill>
              </a:rPr>
              <a:t>+</a:t>
            </a:r>
            <a:r>
              <a:rPr lang="en-US" altLang="zh-CN" sz="3200" i="1" dirty="0">
                <a:solidFill>
                  <a:srgbClr val="C00000"/>
                </a:solidFill>
              </a:rPr>
              <a:t>c</a:t>
            </a:r>
            <a:r>
              <a:rPr lang="en-US" altLang="zh-CN" sz="3200" baseline="-25000" dirty="0">
                <a:solidFill>
                  <a:srgbClr val="C00000"/>
                </a:solidFill>
              </a:rPr>
              <a:t>2</a:t>
            </a:r>
            <a:r>
              <a:rPr lang="en-US" altLang="zh-CN" sz="3200" b="1" i="1" dirty="0">
                <a:solidFill>
                  <a:srgbClr val="C00000"/>
                </a:solidFill>
              </a:rPr>
              <a:t>v</a:t>
            </a:r>
            <a:r>
              <a:rPr lang="en-US" altLang="zh-CN" sz="3200" b="1" baseline="-25000" dirty="0">
                <a:solidFill>
                  <a:srgbClr val="C00000"/>
                </a:solidFill>
              </a:rPr>
              <a:t>2</a:t>
            </a:r>
            <a:r>
              <a:rPr lang="en-US" altLang="zh-CN" sz="3200" dirty="0">
                <a:solidFill>
                  <a:srgbClr val="C00000"/>
                </a:solidFill>
              </a:rPr>
              <a:t>+…+</a:t>
            </a:r>
            <a:r>
              <a:rPr lang="en-US" altLang="zh-CN" sz="3200" b="1" dirty="0">
                <a:solidFill>
                  <a:srgbClr val="C00000"/>
                </a:solidFill>
              </a:rPr>
              <a:t> </a:t>
            </a:r>
            <a:r>
              <a:rPr lang="en-US" altLang="zh-CN" sz="3200" i="1" dirty="0" err="1">
                <a:solidFill>
                  <a:srgbClr val="C00000"/>
                </a:solidFill>
              </a:rPr>
              <a:t>c</a:t>
            </a:r>
            <a:r>
              <a:rPr lang="en-US" altLang="zh-CN" sz="3200" i="1" baseline="-25000" dirty="0" err="1">
                <a:solidFill>
                  <a:srgbClr val="C00000"/>
                </a:solidFill>
              </a:rPr>
              <a:t>k</a:t>
            </a:r>
            <a:r>
              <a:rPr lang="en-US" altLang="zh-CN" sz="3200" b="1" i="1" dirty="0" err="1">
                <a:solidFill>
                  <a:srgbClr val="C00000"/>
                </a:solidFill>
              </a:rPr>
              <a:t>v</a:t>
            </a:r>
            <a:r>
              <a:rPr lang="en-US" altLang="zh-CN" sz="3200" b="1" i="1" baseline="-25000" dirty="0" err="1">
                <a:solidFill>
                  <a:srgbClr val="C00000"/>
                </a:solidFill>
              </a:rPr>
              <a:t>k</a:t>
            </a:r>
            <a:r>
              <a:rPr lang="en-US" altLang="zh-CN" sz="3200" b="1" i="1" baseline="-25000" dirty="0">
                <a:solidFill>
                  <a:srgbClr val="C00000"/>
                </a:solidFill>
              </a:rPr>
              <a:t> </a:t>
            </a:r>
            <a:r>
              <a:rPr lang="en-US" altLang="zh-CN" sz="3200" dirty="0"/>
              <a:t>| </a:t>
            </a:r>
            <a:r>
              <a:rPr lang="en-US" altLang="zh-CN" sz="3200" i="1" dirty="0"/>
              <a:t>c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</a:t>
            </a:r>
            <a:r>
              <a:rPr lang="en-US" altLang="zh-CN" sz="3200" i="1" dirty="0"/>
              <a:t>c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,…, </a:t>
            </a:r>
            <a:r>
              <a:rPr lang="en-US" altLang="zh-CN" sz="3200" i="1" dirty="0" err="1"/>
              <a:t>c</a:t>
            </a:r>
            <a:r>
              <a:rPr lang="en-US" altLang="zh-CN" sz="3200" i="1" baseline="-25000" dirty="0" err="1"/>
              <a:t>k</a:t>
            </a:r>
            <a:r>
              <a:rPr lang="en-US" altLang="zh-CN" sz="3200" spc="-100" dirty="0" err="1">
                <a:cs typeface="Times New Roman" pitchFamily="18" charset="0"/>
              </a:rPr>
              <a:t>∈</a:t>
            </a:r>
            <a:r>
              <a:rPr lang="en-US" altLang="zh-CN" sz="3200" i="1" spc="-100" dirty="0" err="1">
                <a:cs typeface="Times New Roman" pitchFamily="18" charset="0"/>
              </a:rPr>
              <a:t>R</a:t>
            </a:r>
            <a:r>
              <a:rPr lang="en-US" altLang="zh-CN" sz="3200" dirty="0"/>
              <a:t>}</a:t>
            </a:r>
            <a:endParaRPr lang="zh-CN" altLang="en-US" sz="3200" dirty="0"/>
          </a:p>
        </p:txBody>
      </p:sp>
      <p:sp>
        <p:nvSpPr>
          <p:cNvPr id="25" name="矩形 24"/>
          <p:cNvSpPr/>
          <p:nvPr/>
        </p:nvSpPr>
        <p:spPr>
          <a:xfrm>
            <a:off x="2163436" y="2852935"/>
            <a:ext cx="86559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0" dirty="0">
                <a:solidFill>
                  <a:prstClr val="black"/>
                </a:solidFill>
                <a:cs typeface="Times New Roman" pitchFamily="18" charset="0"/>
              </a:rPr>
              <a:t>Spa</a:t>
            </a:r>
            <a:r>
              <a:rPr lang="en-US" altLang="zh-CN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n(</a:t>
            </a:r>
            <a:r>
              <a:rPr lang="en-US" altLang="zh-CN" sz="3200" b="1" i="1" dirty="0">
                <a:cs typeface="Times New Roman" pitchFamily="18" charset="0"/>
              </a:rPr>
              <a:t>v</a:t>
            </a:r>
            <a:r>
              <a:rPr lang="en-US" altLang="zh-CN" sz="3200" b="1" baseline="-25000" dirty="0"/>
              <a:t>1</a:t>
            </a:r>
            <a:r>
              <a:rPr lang="en-US" altLang="zh-CN" sz="3200" dirty="0"/>
              <a:t>,</a:t>
            </a:r>
            <a:r>
              <a:rPr lang="en-US" altLang="zh-CN" sz="3200" b="1" dirty="0"/>
              <a:t> </a:t>
            </a:r>
            <a:r>
              <a:rPr lang="en-US" altLang="zh-CN" sz="3200" b="1" i="1" dirty="0">
                <a:cs typeface="Times New Roman" pitchFamily="18" charset="0"/>
              </a:rPr>
              <a:t>v</a:t>
            </a:r>
            <a:r>
              <a:rPr lang="en-US" altLang="zh-CN" sz="3200" b="1" baseline="-25000" dirty="0"/>
              <a:t>2</a:t>
            </a:r>
            <a:r>
              <a:rPr lang="en-US" altLang="zh-CN" sz="3200" dirty="0"/>
              <a:t>,</a:t>
            </a:r>
            <a:r>
              <a:rPr lang="en-US" altLang="zh-CN" sz="3200" b="1" dirty="0"/>
              <a:t> </a:t>
            </a:r>
            <a:r>
              <a:rPr lang="en-US" altLang="zh-CN" sz="3200" dirty="0"/>
              <a:t>... , </a:t>
            </a:r>
            <a:r>
              <a:rPr lang="en-US" altLang="zh-CN" sz="3200" b="1" i="1" dirty="0" err="1">
                <a:cs typeface="Times New Roman" pitchFamily="18" charset="0"/>
              </a:rPr>
              <a:t>v</a:t>
            </a:r>
            <a:r>
              <a:rPr lang="en-US" altLang="zh-CN" sz="3200" b="1" i="1" baseline="-25000" dirty="0" err="1">
                <a:cs typeface="Times New Roman" pitchFamily="18" charset="0"/>
              </a:rPr>
              <a:t>k</a:t>
            </a:r>
            <a:r>
              <a:rPr lang="en-US" altLang="zh-CN" sz="3200" b="1" baseline="-25000" dirty="0"/>
              <a:t> </a:t>
            </a:r>
            <a:r>
              <a:rPr lang="en-US" altLang="zh-CN" sz="3200" spc="-1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 </a:t>
            </a:r>
            <a:r>
              <a:rPr lang="zh-CN" altLang="en-US" sz="3200" spc="-100" dirty="0">
                <a:solidFill>
                  <a:prstClr val="black"/>
                </a:solidFill>
                <a:cs typeface="Times New Roman" pitchFamily="18" charset="0"/>
              </a:rPr>
              <a:t>非空，且是向量空间 </a:t>
            </a:r>
            <a:r>
              <a:rPr lang="en-US" altLang="zh-CN" sz="3200" i="1" spc="-100" dirty="0">
                <a:latin typeface="Times" pitchFamily="2" charset="0"/>
                <a:cs typeface="Times New Roman" pitchFamily="18" charset="0"/>
              </a:rPr>
              <a:t>V</a:t>
            </a:r>
            <a:r>
              <a:rPr lang="en-US" altLang="zh-CN" sz="3200" i="1" spc="-100" baseline="30000" dirty="0">
                <a:cs typeface="Times New Roman" pitchFamily="18" charset="0"/>
              </a:rPr>
              <a:t> </a:t>
            </a:r>
            <a:r>
              <a:rPr lang="zh-CN" altLang="en-US" sz="3200" spc="-100" dirty="0">
                <a:solidFill>
                  <a:prstClr val="black"/>
                </a:solidFill>
                <a:cs typeface="Times New Roman" pitchFamily="18" charset="0"/>
              </a:rPr>
              <a:t>的子集</a:t>
            </a:r>
            <a:r>
              <a:rPr lang="en-US" altLang="zh-CN" sz="3200" spc="-100" dirty="0">
                <a:solidFill>
                  <a:prstClr val="black"/>
                </a:solidFill>
                <a:cs typeface="Times New Roman" pitchFamily="18" charset="0"/>
              </a:rPr>
              <a:t>.</a:t>
            </a:r>
            <a:endParaRPr lang="zh-CN" altLang="en-US" sz="3200" dirty="0"/>
          </a:p>
        </p:txBody>
      </p:sp>
      <p:sp>
        <p:nvSpPr>
          <p:cNvPr id="26" name="矩形 25"/>
          <p:cNvSpPr/>
          <p:nvPr/>
        </p:nvSpPr>
        <p:spPr>
          <a:xfrm>
            <a:off x="2256221" y="3847049"/>
            <a:ext cx="62880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0" dirty="0">
                <a:solidFill>
                  <a:prstClr val="black"/>
                </a:solidFill>
                <a:cs typeface="Times New Roman" pitchFamily="18" charset="0"/>
              </a:rPr>
              <a:t>Span(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prstClr val="black"/>
                </a:solidFill>
              </a:rPr>
              <a:t>1</a:t>
            </a:r>
            <a:r>
              <a:rPr lang="en-US" altLang="zh-CN" sz="3200" dirty="0">
                <a:solidFill>
                  <a:prstClr val="black"/>
                </a:solidFill>
              </a:rPr>
              <a:t>, 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prstClr val="black"/>
                </a:solidFill>
              </a:rPr>
              <a:t>2</a:t>
            </a:r>
            <a:r>
              <a:rPr lang="en-US" altLang="zh-CN" sz="3200" dirty="0">
                <a:solidFill>
                  <a:prstClr val="black"/>
                </a:solidFill>
              </a:rPr>
              <a:t>, ..., </a:t>
            </a:r>
            <a:r>
              <a:rPr lang="en-US" altLang="zh-CN" sz="3200" i="1" dirty="0" err="1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sz="3200" i="1" baseline="-25000" dirty="0" err="1">
                <a:solidFill>
                  <a:prstClr val="black"/>
                </a:solidFill>
                <a:cs typeface="Times New Roman" pitchFamily="18" charset="0"/>
              </a:rPr>
              <a:t>k</a:t>
            </a:r>
            <a:r>
              <a:rPr lang="en-US" altLang="zh-CN" sz="3200" baseline="-25000" dirty="0">
                <a:solidFill>
                  <a:prstClr val="black"/>
                </a:solidFill>
              </a:rPr>
              <a:t> </a:t>
            </a:r>
            <a:r>
              <a:rPr lang="en-US" altLang="zh-CN" sz="3200" spc="-1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zh-CN" altLang="en-US" sz="3200" spc="-1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zh-CN" altLang="en-US" sz="3200" spc="-100" dirty="0">
                <a:cs typeface="Times New Roman" pitchFamily="18" charset="0"/>
              </a:rPr>
              <a:t>是</a:t>
            </a:r>
            <a:r>
              <a:rPr lang="en-US" altLang="zh-CN" sz="3200" i="1" spc="-100" dirty="0">
                <a:latin typeface="Times" pitchFamily="2" charset="0"/>
                <a:cs typeface="Times New Roman" pitchFamily="18" charset="0"/>
              </a:rPr>
              <a:t>V</a:t>
            </a:r>
            <a:r>
              <a:rPr lang="zh-CN" altLang="en-US" sz="3200" i="1" spc="-100" dirty="0">
                <a:latin typeface="Times" pitchFamily="2" charset="0"/>
                <a:cs typeface="Times New Roman" pitchFamily="18" charset="0"/>
              </a:rPr>
              <a:t> </a:t>
            </a:r>
            <a:r>
              <a:rPr lang="zh-CN" altLang="en-US" sz="3200" spc="-100" dirty="0">
                <a:cs typeface="Times New Roman" pitchFamily="18" charset="0"/>
              </a:rPr>
              <a:t>的子空间</a:t>
            </a:r>
            <a:r>
              <a:rPr lang="en-US" altLang="zh-CN" sz="3200" spc="-100" dirty="0"/>
              <a:t>.</a:t>
            </a:r>
            <a:endParaRPr lang="zh-CN" altLang="en-US" sz="3200" spc="-100" dirty="0"/>
          </a:p>
          <a:p>
            <a:r>
              <a:rPr lang="en-US" altLang="zh-CN" sz="3200" spc="-1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20" grpId="0"/>
      <p:bldP spid="22" grpId="0" animBg="1"/>
      <p:bldP spid="19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线形标注 3(无边框) 28"/>
          <p:cNvSpPr/>
          <p:nvPr/>
        </p:nvSpPr>
        <p:spPr>
          <a:xfrm>
            <a:off x="4105871" y="4221088"/>
            <a:ext cx="5856651" cy="648072"/>
          </a:xfrm>
          <a:prstGeom prst="callout3">
            <a:avLst>
              <a:gd name="adj1" fmla="val 20710"/>
              <a:gd name="adj2" fmla="val -237"/>
              <a:gd name="adj3" fmla="val 18750"/>
              <a:gd name="adj4" fmla="val -7704"/>
              <a:gd name="adj5" fmla="val 100000"/>
              <a:gd name="adj6" fmla="val -13198"/>
              <a:gd name="adj7" fmla="val 256019"/>
              <a:gd name="adj8" fmla="val -30401"/>
            </a:avLst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07629" y="260648"/>
            <a:ext cx="10604995" cy="3690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513583" y="828001"/>
            <a:ext cx="207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-100" dirty="0"/>
              <a:t>例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3200" spc="-100" dirty="0"/>
              <a:t>中</a:t>
            </a:r>
            <a:r>
              <a:rPr lang="en-US" altLang="zh-CN" sz="3200" spc="-100" dirty="0"/>
              <a:t>,</a:t>
            </a:r>
            <a:endParaRPr lang="zh-CN" altLang="en-US" sz="3200" spc="-100" dirty="0"/>
          </a:p>
        </p:txBody>
      </p:sp>
      <p:sp>
        <p:nvSpPr>
          <p:cNvPr id="21" name="TextBox 20"/>
          <p:cNvSpPr txBox="1"/>
          <p:nvPr/>
        </p:nvSpPr>
        <p:spPr>
          <a:xfrm>
            <a:off x="1501328" y="1774055"/>
            <a:ext cx="1236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-100" dirty="0"/>
              <a:t>求得</a:t>
            </a:r>
            <a:r>
              <a:rPr lang="en-US" altLang="zh-CN" sz="3200" spc="-100" dirty="0"/>
              <a:t> </a:t>
            </a:r>
            <a:endParaRPr lang="zh-CN" altLang="en-US" sz="3200" spc="-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07033" y="2492896"/>
            <a:ext cx="5708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pc="-100" dirty="0"/>
              <a:t> = Span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de-DE" altLang="zh-CN" sz="3200" spc="-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spc="-100" dirty="0">
                <a:cs typeface="Times New Roman" pitchFamily="18" charset="0"/>
              </a:rPr>
              <a:t>3, -2, 1, 0</a:t>
            </a:r>
            <a:r>
              <a:rPr lang="de-DE" altLang="zh-CN" sz="3200" spc="-1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de-DE" altLang="zh-CN" sz="3200" spc="-1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de-DE" altLang="zh-CN" sz="3200" spc="-100" dirty="0">
                <a:latin typeface="Times New Roman" pitchFamily="18" charset="0"/>
                <a:cs typeface="Times New Roman" pitchFamily="18" charset="0"/>
              </a:rPr>
              <a:t>, (</a:t>
            </a:r>
            <a:r>
              <a:rPr lang="en-US" altLang="zh-CN" sz="3200" spc="-100" dirty="0">
                <a:cs typeface="Times New Roman" pitchFamily="18" charset="0"/>
              </a:rPr>
              <a:t>(-2, 1,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, 1</a:t>
            </a:r>
            <a:r>
              <a:rPr lang="de-DE" altLang="zh-CN" sz="3200" spc="-1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de-DE" altLang="zh-CN" sz="3200" spc="-1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de-DE" altLang="zh-CN" sz="3200" spc="-100" dirty="0">
                <a:latin typeface="Times New Roman" pitchFamily="18" charset="0"/>
                <a:cs typeface="Times New Roman" pitchFamily="18" charset="0"/>
              </a:rPr>
              <a:t>).</a:t>
            </a:r>
            <a:endParaRPr lang="zh-CN" altLang="en-US" sz="3200" spc="-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9594" y="3284984"/>
            <a:ext cx="3340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它是</a:t>
            </a:r>
            <a:r>
              <a:rPr lang="en-US" altLang="zh-CN" sz="3200" i="1" dirty="0"/>
              <a:t>R</a:t>
            </a:r>
            <a:r>
              <a:rPr lang="en-US" altLang="zh-CN" sz="3200" baseline="30000" dirty="0"/>
              <a:t>4</a:t>
            </a:r>
            <a:r>
              <a:rPr lang="zh-CN" altLang="en-US" sz="3200" dirty="0"/>
              <a:t> 的子空间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42" name="矩形 41"/>
          <p:cNvSpPr/>
          <p:nvPr/>
        </p:nvSpPr>
        <p:spPr>
          <a:xfrm>
            <a:off x="1321562" y="4932458"/>
            <a:ext cx="3161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pc="-100" dirty="0"/>
              <a:t>•</a:t>
            </a:r>
            <a:endParaRPr lang="zh-CN" altLang="en-US" sz="3200" dirty="0"/>
          </a:p>
        </p:txBody>
      </p:sp>
      <p:sp>
        <p:nvSpPr>
          <p:cNvPr id="43" name="矩形 42"/>
          <p:cNvSpPr/>
          <p:nvPr/>
        </p:nvSpPr>
        <p:spPr>
          <a:xfrm>
            <a:off x="1705605" y="4932458"/>
            <a:ext cx="58811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pc="-100" dirty="0"/>
              <a:t>Span{(1,0,0)</a:t>
            </a:r>
            <a:r>
              <a:rPr lang="en-US" altLang="zh-CN" sz="3200" spc="-100" baseline="30000" dirty="0"/>
              <a:t>T</a:t>
            </a:r>
            <a:r>
              <a:rPr lang="en-US" altLang="zh-CN" sz="3200" spc="-100" dirty="0"/>
              <a:t>,(0,1,0)</a:t>
            </a:r>
            <a:r>
              <a:rPr lang="en-US" altLang="zh-CN" sz="3200" spc="-100" baseline="30000" dirty="0"/>
              <a:t> T</a:t>
            </a:r>
            <a:r>
              <a:rPr lang="en-US" altLang="zh-CN" sz="3200" spc="-100" dirty="0"/>
              <a:t>,(0,0,1) </a:t>
            </a:r>
            <a:r>
              <a:rPr lang="en-US" altLang="zh-CN" sz="3200" spc="-100" baseline="30000" dirty="0"/>
              <a:t>T</a:t>
            </a:r>
            <a:r>
              <a:rPr lang="en-US" altLang="zh-CN" sz="3200" spc="-100" dirty="0"/>
              <a:t>} =</a:t>
            </a:r>
            <a:r>
              <a:rPr lang="en-US" altLang="zh-CN" sz="3200" i="1" dirty="0"/>
              <a:t> R</a:t>
            </a:r>
            <a:r>
              <a:rPr lang="en-US" altLang="zh-CN" sz="3200" baseline="30000" dirty="0"/>
              <a:t>3</a:t>
            </a:r>
            <a:endParaRPr lang="zh-CN" alt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3530" y="4293097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判别对错</a:t>
            </a:r>
          </a:p>
        </p:txBody>
      </p:sp>
      <p:sp>
        <p:nvSpPr>
          <p:cNvPr id="46" name="矩形 45"/>
          <p:cNvSpPr/>
          <p:nvPr/>
        </p:nvSpPr>
        <p:spPr>
          <a:xfrm>
            <a:off x="1339201" y="5733256"/>
            <a:ext cx="47889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pc="-100" dirty="0"/>
              <a:t>•  Span{(1,0,0)</a:t>
            </a:r>
            <a:r>
              <a:rPr lang="en-US" altLang="zh-CN" sz="3200" spc="-100" baseline="30000" dirty="0"/>
              <a:t>T</a:t>
            </a:r>
            <a:r>
              <a:rPr lang="en-US" altLang="zh-CN" sz="3200" spc="-100" dirty="0"/>
              <a:t>,(0,1,0)</a:t>
            </a:r>
            <a:r>
              <a:rPr lang="en-US" altLang="zh-CN" sz="3200" spc="-100" baseline="30000" dirty="0"/>
              <a:t> T</a:t>
            </a:r>
            <a:r>
              <a:rPr lang="en-US" altLang="zh-CN" sz="3200" spc="-100" dirty="0"/>
              <a:t>}=</a:t>
            </a:r>
            <a:r>
              <a:rPr lang="en-US" altLang="zh-CN" sz="3200" i="1" dirty="0"/>
              <a:t> R</a:t>
            </a:r>
            <a:r>
              <a:rPr lang="en-US" altLang="zh-CN" sz="3200" baseline="30000" dirty="0"/>
              <a:t>2</a:t>
            </a:r>
            <a:endParaRPr lang="en-US" altLang="zh-CN" sz="3200" spc="-100" dirty="0">
              <a:latin typeface="宋体"/>
              <a:ea typeface="宋体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01882" y="4293096"/>
            <a:ext cx="4458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代表三维空间中的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800" dirty="0"/>
              <a:t>平面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2809727" y="819749"/>
            <a:ext cx="923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-100" dirty="0"/>
              <a:t> </a:t>
            </a:r>
            <a:r>
              <a:rPr lang="en-US" altLang="zh-CN" sz="3200" i="1" spc="-100" dirty="0"/>
              <a:t>A</a:t>
            </a:r>
            <a:r>
              <a:rPr lang="en-US" altLang="zh-CN" sz="3200" spc="-100" dirty="0"/>
              <a:t> =</a:t>
            </a:r>
            <a:endParaRPr lang="zh-CN" altLang="en-US" sz="3200" spc="-100" dirty="0"/>
          </a:p>
        </p:txBody>
      </p:sp>
      <p:sp>
        <p:nvSpPr>
          <p:cNvPr id="34" name="矩形 33"/>
          <p:cNvSpPr/>
          <p:nvPr/>
        </p:nvSpPr>
        <p:spPr>
          <a:xfrm>
            <a:off x="2638064" y="1772816"/>
            <a:ext cx="76604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spc="-100" dirty="0">
                <a:cs typeface="Times New Roman" pitchFamily="18" charset="0"/>
              </a:rPr>
              <a:t>N</a:t>
            </a:r>
            <a:r>
              <a:rPr lang="en-US" altLang="zh-CN" sz="3200" spc="-100" dirty="0">
                <a:cs typeface="Times New Roman" pitchFamily="18" charset="0"/>
              </a:rPr>
              <a:t>(</a:t>
            </a:r>
            <a:r>
              <a:rPr lang="en-US" altLang="zh-CN" sz="3200" i="1" spc="-100" dirty="0">
                <a:cs typeface="Times New Roman" pitchFamily="18" charset="0"/>
              </a:rPr>
              <a:t>A</a:t>
            </a:r>
            <a:r>
              <a:rPr lang="en-US" altLang="zh-CN" sz="3200" spc="-100" dirty="0">
                <a:cs typeface="Times New Roman" pitchFamily="18" charset="0"/>
              </a:rPr>
              <a:t>) = {</a:t>
            </a:r>
            <a:r>
              <a:rPr lang="en-US" altLang="zh-CN" sz="3200" i="1" spc="-100" dirty="0">
                <a:cs typeface="Times New Roman" pitchFamily="18" charset="0"/>
              </a:rPr>
              <a:t>s </a:t>
            </a:r>
            <a:r>
              <a:rPr lang="en-US" altLang="zh-CN" sz="3200" spc="-100" dirty="0">
                <a:cs typeface="Times New Roman" pitchFamily="18" charset="0"/>
              </a:rPr>
              <a:t>(3, -2, 1, 0)</a:t>
            </a:r>
            <a:r>
              <a:rPr lang="en-US" altLang="zh-CN" sz="3200" spc="-100" baseline="30000" dirty="0">
                <a:cs typeface="Times New Roman" pitchFamily="18" charset="0"/>
              </a:rPr>
              <a:t>T</a:t>
            </a:r>
            <a:r>
              <a:rPr lang="en-US" altLang="zh-CN" sz="3200" spc="-100" dirty="0">
                <a:cs typeface="Times New Roman" pitchFamily="18" charset="0"/>
              </a:rPr>
              <a:t>+</a:t>
            </a:r>
            <a:r>
              <a:rPr lang="en-US" altLang="zh-CN" sz="3200" i="1" spc="-100" dirty="0">
                <a:cs typeface="Times New Roman" pitchFamily="18" charset="0"/>
              </a:rPr>
              <a:t> t </a:t>
            </a:r>
            <a:r>
              <a:rPr lang="en-US" altLang="zh-CN" sz="3200" spc="-100" dirty="0">
                <a:cs typeface="Times New Roman" pitchFamily="18" charset="0"/>
              </a:rPr>
              <a:t>(-2, 1,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, 1</a:t>
            </a:r>
            <a:r>
              <a:rPr lang="en-US" altLang="zh-CN" sz="3200" spc="-100" dirty="0">
                <a:cs typeface="Times New Roman" pitchFamily="18" charset="0"/>
              </a:rPr>
              <a:t>)</a:t>
            </a:r>
            <a:r>
              <a:rPr lang="en-US" altLang="zh-CN" sz="3200" spc="-100" baseline="30000" dirty="0">
                <a:cs typeface="Times New Roman" pitchFamily="18" charset="0"/>
              </a:rPr>
              <a:t>T  </a:t>
            </a:r>
            <a:r>
              <a:rPr lang="en-US" altLang="zh-CN" sz="3200" spc="-100" dirty="0">
                <a:cs typeface="Times New Roman" pitchFamily="18" charset="0"/>
              </a:rPr>
              <a:t>| </a:t>
            </a:r>
            <a:r>
              <a:rPr lang="en-US" altLang="zh-CN" sz="3200" i="1" spc="-100" dirty="0">
                <a:cs typeface="Times New Roman" pitchFamily="18" charset="0"/>
              </a:rPr>
              <a:t>s</a:t>
            </a:r>
            <a:r>
              <a:rPr lang="en-US" altLang="zh-CN" sz="3200" spc="-100" dirty="0">
                <a:cs typeface="Times New Roman" pitchFamily="18" charset="0"/>
              </a:rPr>
              <a:t>, </a:t>
            </a:r>
            <a:r>
              <a:rPr lang="en-US" altLang="zh-CN" sz="3200" i="1" spc="-100" dirty="0">
                <a:cs typeface="Times New Roman" pitchFamily="18" charset="0"/>
              </a:rPr>
              <a:t>t </a:t>
            </a:r>
            <a:r>
              <a:rPr lang="en-US" altLang="zh-CN" sz="3200" spc="-100" dirty="0">
                <a:cs typeface="Times New Roman" pitchFamily="18" charset="0"/>
                <a:sym typeface="Symbol"/>
              </a:rPr>
              <a:t></a:t>
            </a:r>
            <a:r>
              <a:rPr lang="en-US" altLang="zh-CN" sz="3200" i="1" spc="-100" dirty="0">
                <a:cs typeface="Times New Roman" pitchFamily="18" charset="0"/>
                <a:sym typeface="Symbol"/>
              </a:rPr>
              <a:t> R</a:t>
            </a:r>
            <a:r>
              <a:rPr lang="en-US" altLang="zh-CN" sz="3200" spc="-100" dirty="0">
                <a:cs typeface="Times New Roman" pitchFamily="18" charset="0"/>
              </a:rPr>
              <a:t>}</a:t>
            </a:r>
            <a:endParaRPr lang="zh-CN" alt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8282335" y="4717593"/>
            <a:ext cx="606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C00000"/>
                </a:solidFill>
                <a:sym typeface="Symbol"/>
              </a:rPr>
              <a:t></a:t>
            </a:r>
            <a:endParaRPr lang="zh-CN" altLang="en-US" sz="6000" dirty="0">
              <a:solidFill>
                <a:srgbClr val="C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84032" y="5373216"/>
            <a:ext cx="691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solidFill>
                  <a:srgbClr val="C00000"/>
                </a:solidFill>
                <a:sym typeface="Symbol"/>
              </a:rPr>
              <a:t></a:t>
            </a:r>
            <a:endParaRPr lang="zh-CN" altLang="en-US" sz="7200" dirty="0">
              <a:solidFill>
                <a:srgbClr val="C0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643372" y="5786100"/>
            <a:ext cx="30257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pc="-100" dirty="0">
                <a:solidFill>
                  <a:srgbClr val="C00000"/>
                </a:solidFill>
              </a:rPr>
              <a:t>={(</a:t>
            </a:r>
            <a:r>
              <a:rPr lang="en-US" altLang="zh-CN" i="1" spc="-100" dirty="0">
                <a:solidFill>
                  <a:srgbClr val="C00000"/>
                </a:solidFill>
              </a:rPr>
              <a:t>a</a:t>
            </a:r>
            <a:r>
              <a:rPr lang="en-US" altLang="zh-CN" spc="-100" dirty="0">
                <a:solidFill>
                  <a:srgbClr val="C00000"/>
                </a:solidFill>
              </a:rPr>
              <a:t>,</a:t>
            </a:r>
            <a:r>
              <a:rPr lang="en-US" altLang="zh-CN" i="1" spc="-100" dirty="0">
                <a:solidFill>
                  <a:srgbClr val="C00000"/>
                </a:solidFill>
              </a:rPr>
              <a:t>b</a:t>
            </a:r>
            <a:r>
              <a:rPr lang="en-US" altLang="zh-CN" spc="-100" dirty="0">
                <a:solidFill>
                  <a:srgbClr val="C00000"/>
                </a:solidFill>
              </a:rPr>
              <a:t>,0)</a:t>
            </a:r>
            <a:r>
              <a:rPr lang="en-US" altLang="zh-CN" spc="-100" baseline="30000" dirty="0">
                <a:solidFill>
                  <a:srgbClr val="C00000"/>
                </a:solidFill>
              </a:rPr>
              <a:t>T  </a:t>
            </a:r>
            <a:r>
              <a:rPr lang="en-US" altLang="zh-CN" spc="-100" dirty="0">
                <a:solidFill>
                  <a:srgbClr val="C00000"/>
                </a:solidFill>
              </a:rPr>
              <a:t>|  </a:t>
            </a:r>
            <a:r>
              <a:rPr lang="en-US" altLang="zh-CN" i="1" spc="-100" dirty="0">
                <a:solidFill>
                  <a:srgbClr val="C00000"/>
                </a:solidFill>
              </a:rPr>
              <a:t>a, b</a:t>
            </a:r>
            <a:r>
              <a:rPr lang="en-US" altLang="zh-CN" spc="-100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altLang="zh-CN" i="1" spc="-100" dirty="0">
                <a:solidFill>
                  <a:srgbClr val="C00000"/>
                </a:solidFill>
                <a:sym typeface="Symbol"/>
              </a:rPr>
              <a:t>R </a:t>
            </a:r>
            <a:r>
              <a:rPr lang="en-US" altLang="zh-CN" spc="-100" dirty="0">
                <a:solidFill>
                  <a:srgbClr val="C00000"/>
                </a:solidFill>
              </a:rPr>
              <a:t>}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2" name="AutoShape 117">
            <a:extLst>
              <a:ext uri="{FF2B5EF4-FFF2-40B4-BE49-F238E27FC236}">
                <a16:creationId xmlns:a16="http://schemas.microsoft.com/office/drawing/2014/main" id="{79E7F25C-2677-204E-87F7-45729F840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823" y="559132"/>
            <a:ext cx="2736304" cy="108012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33">
            <a:extLst>
              <a:ext uri="{FF2B5EF4-FFF2-40B4-BE49-F238E27FC236}">
                <a16:creationId xmlns:a16="http://schemas.microsoft.com/office/drawing/2014/main" id="{A0C5991F-26F2-BC40-9ECB-C78A155F9399}"/>
              </a:ext>
            </a:extLst>
          </p:cNvPr>
          <p:cNvSpPr txBox="1"/>
          <p:nvPr/>
        </p:nvSpPr>
        <p:spPr>
          <a:xfrm>
            <a:off x="3673823" y="476672"/>
            <a:ext cx="28083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1  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  1     0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33">
            <a:extLst>
              <a:ext uri="{FF2B5EF4-FFF2-40B4-BE49-F238E27FC236}">
                <a16:creationId xmlns:a16="http://schemas.microsoft.com/office/drawing/2014/main" id="{4E3CE973-1435-F549-B28A-B31EE9080507}"/>
              </a:ext>
            </a:extLst>
          </p:cNvPr>
          <p:cNvSpPr txBox="1"/>
          <p:nvPr/>
        </p:nvSpPr>
        <p:spPr>
          <a:xfrm>
            <a:off x="3889847" y="1054477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3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0     1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0" grpId="0"/>
      <p:bldP spid="21" grpId="0"/>
      <p:bldP spid="23" grpId="0"/>
      <p:bldP spid="25" grpId="0"/>
      <p:bldP spid="42" grpId="0"/>
      <p:bldP spid="43" grpId="0"/>
      <p:bldP spid="45" grpId="0"/>
      <p:bldP spid="55" grpId="0"/>
      <p:bldP spid="34" grpId="0"/>
      <p:bldP spid="36" grpId="0"/>
      <p:bldP spid="37" grpId="0"/>
      <p:bldP spid="3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17.4|2|2.8|1|1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7.8|16.4|22.8"/>
</p:tagLst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{B197050F-D3A8-9148-BF27-FFEBD471DAA6}tf10001072</Template>
  <TotalTime>21665</TotalTime>
  <Pages>0</Pages>
  <Words>1586</Words>
  <Characters>0</Characters>
  <Application>Microsoft Macintosh PowerPoint</Application>
  <DocSecurity>0</DocSecurity>
  <PresentationFormat>宽屏</PresentationFormat>
  <Lines>0</Lines>
  <Paragraphs>186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华文楷体</vt:lpstr>
      <vt:lpstr>宋体</vt:lpstr>
      <vt:lpstr>KaiTi</vt:lpstr>
      <vt:lpstr>Arial</vt:lpstr>
      <vt:lpstr>Cambria Math</vt:lpstr>
      <vt:lpstr>Franklin Gothic Book</vt:lpstr>
      <vt:lpstr>Symbol</vt:lpstr>
      <vt:lpstr>Times</vt:lpstr>
      <vt:lpstr>Times New Roman</vt:lpstr>
      <vt:lpstr>Wingdings</vt:lpstr>
      <vt:lpstr>裁剪</vt:lpstr>
      <vt:lpstr>PowerPoint 演示文稿</vt:lpstr>
      <vt:lpstr>1.  定义</vt:lpstr>
      <vt:lpstr>PowerPoint 演示文稿</vt:lpstr>
      <vt:lpstr>PowerPoint 演示文稿</vt:lpstr>
      <vt:lpstr>2.  特殊子空间---1</vt:lpstr>
      <vt:lpstr>PowerPoint 演示文稿</vt:lpstr>
      <vt:lpstr>PowerPoint 演示文稿</vt:lpstr>
      <vt:lpstr>3.  特殊子空间---2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ptu</Company>
  <LinksUpToDate>false</LinksUpToDate>
  <CharactersWithSpaces>0</CharactersWithSpaces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lzx</dc:creator>
  <cp:lastModifiedBy>Microsoft Office 用户</cp:lastModifiedBy>
  <cp:revision>181</cp:revision>
  <cp:lastPrinted>2021-10-18T12:09:20Z</cp:lastPrinted>
  <dcterms:created xsi:type="dcterms:W3CDTF">2004-02-13T15:49:42Z</dcterms:created>
  <dcterms:modified xsi:type="dcterms:W3CDTF">2021-10-20T14:31:12Z</dcterms:modified>
</cp:coreProperties>
</file>