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8"/>
  </p:notesMasterIdLst>
  <p:sldIdLst>
    <p:sldId id="717" r:id="rId2"/>
    <p:sldId id="718" r:id="rId3"/>
    <p:sldId id="719" r:id="rId4"/>
    <p:sldId id="720" r:id="rId5"/>
    <p:sldId id="721" r:id="rId6"/>
    <p:sldId id="722" r:id="rId7"/>
    <p:sldId id="723" r:id="rId8"/>
    <p:sldId id="724" r:id="rId9"/>
    <p:sldId id="725" r:id="rId10"/>
    <p:sldId id="726" r:id="rId11"/>
    <p:sldId id="727" r:id="rId12"/>
    <p:sldId id="728" r:id="rId13"/>
    <p:sldId id="729" r:id="rId14"/>
    <p:sldId id="730" r:id="rId15"/>
    <p:sldId id="731" r:id="rId16"/>
    <p:sldId id="732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0000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7" autoAdjust="0"/>
    <p:restoredTop sz="94464" autoAdjust="0"/>
  </p:normalViewPr>
  <p:slideViewPr>
    <p:cSldViewPr>
      <p:cViewPr varScale="1">
        <p:scale>
          <a:sx n="90" d="100"/>
          <a:sy n="90" d="100"/>
        </p:scale>
        <p:origin x="94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104EFD-2957-4840-BD9A-46F938D844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823F26D-1392-8C42-AC1B-2F16E01E0A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2FEF91B-DB5D-5A4A-8969-51DAE8BC57A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91F4BF-AA45-644E-A5F8-5242B5D3883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58A396E-864A-6E48-864E-95BB604BAE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AC335FC-CA16-8B45-B868-3B41C2E7B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79C9D-2BBA-B949-9956-5CFB937A74D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79C9D-2BBA-B949-9956-5CFB937A74D9}" type="slidenum">
              <a:rPr lang="zh-CN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3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8BFAC7-207C-4D4A-A72B-32901100034B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9543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5BA-D25E-E343-92F7-C7DE668A6AD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533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70614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491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23FCE-E1BC-9F43-874D-BA1902B8484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69865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C263-316F-F649-8C94-DB3B689645F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21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F6D8-0AF1-254C-9A8B-85429EAF186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567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F73-77F0-654F-8544-710876950FD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270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E78-3B9F-1A4E-AA4A-175BAFB1F45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24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955D9-A2CF-8341-827F-C81D7F5BB26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386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6527C-2C0F-F84B-94CF-F77FC0568DD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72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1E27F8F-7ABA-664E-8964-E9F9B8EA6B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96300" y="6308725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0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28ABDE7-0224-ED47-82C9-1DB9AEDCB8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1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A9C385B-EE86-0840-9E08-3B19E52573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88066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7568" y="2204864"/>
            <a:ext cx="7142917" cy="1470025"/>
          </a:xfrm>
        </p:spPr>
        <p:txBody>
          <a:bodyPr>
            <a:normAutofit/>
          </a:bodyPr>
          <a:lstStyle/>
          <a:p>
            <a:r>
              <a:rPr lang="en-US" altLang="zh-CN" b="1" dirty="0"/>
              <a:t>§3.4    </a:t>
            </a:r>
            <a:r>
              <a:rPr lang="zh-CN" altLang="en-US" b="1" dirty="0"/>
              <a:t>基和维数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87421" y="1002092"/>
            <a:ext cx="116172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srgbClr val="002060"/>
                </a:solidFill>
              </a:rPr>
              <a:t>推 论  </a:t>
            </a:r>
            <a:r>
              <a:rPr lang="en-US" altLang="zh-CN" sz="3200" spc="-100" dirty="0">
                <a:solidFill>
                  <a:srgbClr val="002060"/>
                </a:solidFill>
              </a:rPr>
              <a:t>  </a:t>
            </a:r>
            <a:r>
              <a:rPr lang="zh-CN" altLang="en-US" sz="3200" spc="-100" dirty="0">
                <a:solidFill>
                  <a:srgbClr val="002060"/>
                </a:solidFill>
              </a:rPr>
              <a:t>若 </a:t>
            </a:r>
            <a:r>
              <a:rPr lang="en-US" altLang="zh-CN" sz="3200" spc="-100" dirty="0"/>
              <a:t>{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,. . .,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i="1" spc="-100" baseline="-25000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zh-CN" sz="3200" spc="-100" dirty="0"/>
              <a:t>} </a:t>
            </a:r>
            <a:r>
              <a:rPr lang="zh-CN" altLang="en-US" sz="3200" spc="-100" dirty="0"/>
              <a:t>和</a:t>
            </a:r>
            <a:r>
              <a:rPr lang="en-US" altLang="zh-CN" sz="3200" spc="-100" dirty="0"/>
              <a:t> {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,. . ., </a:t>
            </a:r>
            <a:r>
              <a:rPr lang="en-US" altLang="zh-CN" sz="3200" i="1" spc="-1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spc="-1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spc="-1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/>
              <a:t> } </a:t>
            </a:r>
            <a:r>
              <a:rPr lang="zh-CN" altLang="en-US" sz="3200" spc="-100" dirty="0"/>
              <a:t>同是向量</a:t>
            </a:r>
            <a:r>
              <a:rPr lang="zh-CN" altLang="en-US" sz="3200" spc="-100" dirty="0">
                <a:solidFill>
                  <a:prstClr val="black"/>
                </a:solidFill>
              </a:rPr>
              <a:t>空间</a:t>
            </a:r>
            <a:r>
              <a:rPr lang="en-US" altLang="zh-CN" sz="3200" spc="-100" dirty="0">
                <a:solidFill>
                  <a:prstClr val="black"/>
                </a:solidFill>
              </a:rPr>
              <a:t> </a:t>
            </a:r>
            <a:r>
              <a:rPr lang="en-US" altLang="zh-CN" sz="3200" i="1" spc="-100" dirty="0">
                <a:solidFill>
                  <a:prstClr val="black"/>
                </a:solidFill>
                <a:cs typeface="Times New Roman" pitchFamily="18" charset="0"/>
              </a:rPr>
              <a:t>V </a:t>
            </a:r>
            <a:r>
              <a:rPr lang="zh-CN" altLang="en-US" sz="3200" spc="-100" dirty="0">
                <a:solidFill>
                  <a:prstClr val="black"/>
                </a:solidFill>
                <a:cs typeface="Times New Roman" pitchFamily="18" charset="0"/>
              </a:rPr>
              <a:t>的基</a:t>
            </a:r>
            <a:r>
              <a:rPr lang="en-US" altLang="zh-CN" sz="3200" spc="-100" dirty="0">
                <a:solidFill>
                  <a:prstClr val="black"/>
                </a:solidFill>
              </a:rPr>
              <a:t>, </a:t>
            </a:r>
            <a:r>
              <a:rPr lang="en-US" altLang="zh-CN" sz="3200" spc="-100" dirty="0"/>
              <a:t>  </a:t>
            </a:r>
            <a:endParaRPr lang="zh-CN" altLang="en-US" sz="3200" spc="-100" dirty="0"/>
          </a:p>
        </p:txBody>
      </p:sp>
      <p:sp>
        <p:nvSpPr>
          <p:cNvPr id="13" name="TextBox 12"/>
          <p:cNvSpPr txBox="1"/>
          <p:nvPr/>
        </p:nvSpPr>
        <p:spPr>
          <a:xfrm>
            <a:off x="888777" y="3071863"/>
            <a:ext cx="9143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定理 </a:t>
            </a:r>
            <a:r>
              <a:rPr lang="en-US" altLang="zh-CN" sz="3200" dirty="0">
                <a:solidFill>
                  <a:srgbClr val="002060"/>
                </a:solidFill>
              </a:rPr>
              <a:t>4     </a:t>
            </a:r>
            <a:r>
              <a:rPr lang="zh-CN" altLang="en-US" sz="3200" dirty="0"/>
              <a:t>向量</a:t>
            </a:r>
            <a:r>
              <a:rPr lang="zh-CN" altLang="en-US" sz="3200" spc="-100" dirty="0"/>
              <a:t>空间</a:t>
            </a:r>
            <a:r>
              <a:rPr lang="en-US" altLang="zh-CN" sz="3200" spc="-100" dirty="0"/>
              <a:t>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的每一基拥有相同的向量个数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2135560" y="1781529"/>
            <a:ext cx="2543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prstClr val="black"/>
                </a:solidFill>
              </a:rPr>
              <a:t>则必有 </a:t>
            </a:r>
            <a:r>
              <a:rPr lang="en-US" altLang="zh-CN" sz="3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>
                <a:solidFill>
                  <a:srgbClr val="002060"/>
                </a:solidFill>
              </a:rPr>
              <a:t> = </a:t>
            </a:r>
            <a:r>
              <a:rPr lang="en-US" altLang="zh-CN" sz="3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n. </a:t>
            </a:r>
            <a:r>
              <a:rPr lang="en-US" altLang="zh-CN" sz="3200" spc="-100" dirty="0">
                <a:solidFill>
                  <a:prstClr val="black"/>
                </a:solidFill>
              </a:rPr>
              <a:t> 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767408" y="862742"/>
            <a:ext cx="11208568" cy="1630153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67408" y="2924944"/>
            <a:ext cx="9481054" cy="9361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9" grpId="0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1849" y="290392"/>
            <a:ext cx="2019389" cy="72547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>
                <a:solidFill>
                  <a:srgbClr val="002060"/>
                </a:solidFill>
              </a:rPr>
              <a:t>4. </a:t>
            </a:r>
            <a:r>
              <a:rPr lang="zh-CN" altLang="en-US" sz="4000" b="1" dirty="0">
                <a:solidFill>
                  <a:srgbClr val="002060"/>
                </a:solidFill>
              </a:rPr>
              <a:t>维数</a:t>
            </a:r>
          </a:p>
        </p:txBody>
      </p:sp>
      <p:sp>
        <p:nvSpPr>
          <p:cNvPr id="5" name="矩形 4"/>
          <p:cNvSpPr/>
          <p:nvPr/>
        </p:nvSpPr>
        <p:spPr>
          <a:xfrm>
            <a:off x="773561" y="1124200"/>
            <a:ext cx="109004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/>
              <a:t>定 义</a:t>
            </a:r>
            <a:r>
              <a:rPr lang="en-US" altLang="zh-CN" sz="3200" dirty="0"/>
              <a:t>.    </a:t>
            </a:r>
            <a:r>
              <a:rPr lang="zh-CN" altLang="en-US" sz="3200" dirty="0"/>
              <a:t>向量空间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3200" dirty="0"/>
              <a:t>的一组基所含的向量个数称为向量空间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409" y="2475474"/>
            <a:ext cx="1224136" cy="72547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-10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例如</a:t>
            </a:r>
            <a:r>
              <a:rPr kumimoji="0" lang="en-US" altLang="zh-CN" sz="3600" b="0" i="0" u="none" strike="noStrike" kern="1200" cap="none" spc="-10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endParaRPr kumimoji="0" lang="zh-CN" altLang="en-US" sz="3600" b="0" i="0" u="none" strike="noStrike" kern="1200" cap="none" spc="-10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279576" y="2420888"/>
            <a:ext cx="273630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spc="-100" dirty="0"/>
              <a:t>•  dim</a:t>
            </a:r>
            <a:r>
              <a:rPr lang="en-US" altLang="zh-CN" sz="3200" b="1" i="1" dirty="0">
                <a:solidFill>
                  <a:srgbClr val="002060"/>
                </a:solidFill>
              </a:rPr>
              <a:t> </a:t>
            </a:r>
            <a:r>
              <a:rPr lang="en-US" altLang="zh-CN" sz="3200" b="1" i="1" dirty="0"/>
              <a:t>R</a:t>
            </a:r>
            <a:r>
              <a:rPr lang="it-IT" altLang="zh-CN" sz="3200" b="1" i="1" baseline="30000" dirty="0"/>
              <a:t>n </a:t>
            </a:r>
            <a:r>
              <a:rPr lang="en-US" altLang="zh-CN" sz="3200" spc="-100" dirty="0"/>
              <a:t>=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991544" y="4229799"/>
            <a:ext cx="468052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3600" i="0" u="none" strike="noStrike" kern="1200" cap="none" spc="-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• </a:t>
            </a:r>
            <a:r>
              <a:rPr kumimoji="0" lang="en-US" altLang="zh-CN" sz="3600" i="0" u="none" strike="noStrike" kern="1200" cap="none" spc="-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dim</a:t>
            </a:r>
            <a:r>
              <a:rPr lang="en-US" altLang="zh-CN" sz="3600" spc="-100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3600" spc="-100" dirty="0">
                <a:latin typeface="Times New Roman" pitchFamily="18" charset="0"/>
                <a:cs typeface="Times New Roman" pitchFamily="18" charset="0"/>
              </a:rPr>
              <a:t>Span (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600" spc="-1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en-US" altLang="zh-CN" sz="3600" i="0" u="none" strike="noStrike" kern="1200" cap="none" spc="-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   </a:t>
            </a:r>
            <a:endParaRPr kumimoji="0" lang="zh-CN" altLang="en-US" sz="3600" i="0" u="none" strike="noStrike" kern="1200" cap="none" spc="-1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04256" y="3356992"/>
            <a:ext cx="6144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设</a:t>
            </a:r>
            <a:r>
              <a:rPr lang="en-US" altLang="zh-CN" sz="3200" spc="-100" dirty="0"/>
              <a:t> </a:t>
            </a:r>
            <a:r>
              <a:rPr lang="en-US" altLang="zh-CN" sz="3200" b="1" i="1" spc="-100" dirty="0"/>
              <a:t> </a:t>
            </a:r>
            <a:r>
              <a:rPr lang="en-US" altLang="zh-CN" sz="3600" b="1" i="1" spc="-100" dirty="0">
                <a:latin typeface="Times New Roman" pitchFamily="18" charset="0"/>
                <a:ea typeface="+mj-ea"/>
                <a:cs typeface="Times New Roman" pitchFamily="18" charset="0"/>
              </a:rPr>
              <a:t>x </a:t>
            </a:r>
            <a:r>
              <a:rPr lang="zh-CN" altLang="en-US" sz="3600" spc="-100" dirty="0">
                <a:latin typeface="+mn-ea"/>
                <a:cs typeface="Times New Roman" pitchFamily="18" charset="0"/>
              </a:rPr>
              <a:t>和</a:t>
            </a:r>
            <a:r>
              <a:rPr lang="zh-CN" altLang="en-US" sz="3600" i="1" spc="-1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是 </a:t>
            </a:r>
            <a:r>
              <a:rPr lang="en-US" altLang="zh-CN" sz="3200" b="1" i="1" dirty="0"/>
              <a:t>R</a:t>
            </a:r>
            <a:r>
              <a:rPr lang="it-IT" altLang="zh-CN" sz="3200" b="1" i="1" baseline="30000" dirty="0"/>
              <a:t>n</a:t>
            </a:r>
            <a:r>
              <a:rPr lang="zh-CN" altLang="en-US" sz="3200" spc="-100" dirty="0"/>
              <a:t>中的非零向量，则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136571" y="4301807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 1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2223735" y="1777770"/>
            <a:ext cx="4362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维数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3200" dirty="0"/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dim </a:t>
            </a:r>
            <a:r>
              <a:rPr lang="en-US" altLang="zh-CN" sz="3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dirty="0">
                <a:solidFill>
                  <a:srgbClr val="C00000"/>
                </a:solidFill>
              </a:rPr>
              <a:t>.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84243" y="5157192"/>
            <a:ext cx="3648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pc="-100" dirty="0"/>
              <a:t> •  </a:t>
            </a:r>
            <a:r>
              <a:rPr lang="en-US" altLang="zh-CN" sz="3600" spc="-100" dirty="0"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altLang="zh-CN" sz="3600" spc="-100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spc="-100" dirty="0">
                <a:latin typeface="Times New Roman" pitchFamily="18" charset="0"/>
                <a:cs typeface="Times New Roman" pitchFamily="18" charset="0"/>
              </a:rPr>
              <a:t>Span (</a:t>
            </a:r>
            <a:r>
              <a:rPr lang="en-US" altLang="zh-CN" sz="3600" b="1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600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600" b="1" i="1" spc="-1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600" spc="-1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3600" b="1" spc="-100" dirty="0">
                <a:latin typeface="Times New Roman" pitchFamily="18" charset="0"/>
                <a:cs typeface="Times New Roman" pitchFamily="18" charset="0"/>
              </a:rPr>
              <a:t>=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5856651" y="5013176"/>
            <a:ext cx="288031" cy="936104"/>
          </a:xfrm>
          <a:prstGeom prst="leftBrace">
            <a:avLst>
              <a:gd name="adj1" fmla="val 32020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72674" y="4797152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 1</a:t>
            </a:r>
            <a:r>
              <a:rPr lang="zh-CN" altLang="en-US" sz="3200" dirty="0"/>
              <a:t>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16690" y="551723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  <a:r>
              <a:rPr lang="zh-CN" altLang="en-US" sz="3200" dirty="0"/>
              <a:t>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36769" y="4849996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</a:t>
            </a:r>
            <a:r>
              <a:rPr lang="en-US" altLang="zh-CN" b="1" i="1" spc="-100" dirty="0">
                <a:ea typeface="+mj-ea"/>
                <a:cs typeface="Times New Roman" pitchFamily="18" charset="0"/>
              </a:rPr>
              <a:t>x </a:t>
            </a:r>
            <a:r>
              <a:rPr lang="zh-CN" altLang="en-US" spc="-100" dirty="0">
                <a:latin typeface="+mn-ea"/>
                <a:cs typeface="Times New Roman" pitchFamily="18" charset="0"/>
              </a:rPr>
              <a:t>和</a:t>
            </a:r>
            <a:r>
              <a:rPr lang="zh-CN" altLang="en-US" i="1" spc="-100" dirty="0">
                <a:ea typeface="+mj-ea"/>
                <a:cs typeface="Times New Roman" pitchFamily="18" charset="0"/>
              </a:rPr>
              <a:t> </a:t>
            </a:r>
            <a:r>
              <a:rPr lang="en-US" altLang="zh-CN" sz="2400" b="1" i="1" spc="-100" dirty="0">
                <a:cs typeface="Times New Roman" pitchFamily="18" charset="0"/>
              </a:rPr>
              <a:t>y</a:t>
            </a:r>
            <a:r>
              <a:rPr lang="zh-CN" altLang="en-US" sz="2800" dirty="0"/>
              <a:t>线性相关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36770" y="5589240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</a:t>
            </a:r>
            <a:r>
              <a:rPr lang="en-US" altLang="zh-CN" b="1" i="1" spc="-100" dirty="0">
                <a:ea typeface="+mj-ea"/>
                <a:cs typeface="Times New Roman" pitchFamily="18" charset="0"/>
              </a:rPr>
              <a:t>x </a:t>
            </a:r>
            <a:r>
              <a:rPr lang="zh-CN" altLang="en-US" spc="-100" dirty="0">
                <a:latin typeface="+mn-ea"/>
                <a:cs typeface="Times New Roman" pitchFamily="18" charset="0"/>
              </a:rPr>
              <a:t>和</a:t>
            </a:r>
            <a:r>
              <a:rPr lang="zh-CN" altLang="en-US" i="1" spc="-100" dirty="0">
                <a:ea typeface="+mj-ea"/>
                <a:cs typeface="Times New Roman" pitchFamily="18" charset="0"/>
              </a:rPr>
              <a:t> </a:t>
            </a:r>
            <a:r>
              <a:rPr lang="en-US" altLang="zh-CN" sz="2400" b="1" i="1" spc="-100" dirty="0">
                <a:cs typeface="Times New Roman" pitchFamily="18" charset="0"/>
              </a:rPr>
              <a:t>y</a:t>
            </a:r>
            <a:r>
              <a:rPr lang="zh-CN" altLang="en-US" sz="2800" dirty="0"/>
              <a:t>线性无关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2" grpId="0"/>
      <p:bldP spid="14" grpId="0"/>
      <p:bldP spid="15" grpId="0"/>
      <p:bldP spid="16" grpId="0"/>
      <p:bldP spid="17" grpId="0" animBg="1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76983" y="5793650"/>
            <a:ext cx="818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定义</a:t>
            </a:r>
            <a:r>
              <a:rPr lang="zh-CN" altLang="en-US" sz="3200" dirty="0"/>
              <a:t>    称 </a:t>
            </a:r>
            <a:r>
              <a:rPr lang="en-US" altLang="zh-CN" sz="3200" dirty="0"/>
              <a:t>dim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dirty="0"/>
              <a:t> </a:t>
            </a:r>
            <a:r>
              <a:rPr lang="zh-CN" altLang="en-US" sz="3200" dirty="0"/>
              <a:t>为矩阵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的</a:t>
            </a:r>
            <a:r>
              <a:rPr lang="zh-CN" altLang="en-US" sz="3200" b="1" dirty="0">
                <a:solidFill>
                  <a:srgbClr val="C00000"/>
                </a:solidFill>
              </a:rPr>
              <a:t>零度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(nullity).</a:t>
            </a:r>
          </a:p>
        </p:txBody>
      </p:sp>
      <p:sp>
        <p:nvSpPr>
          <p:cNvPr id="15" name="矩形 14"/>
          <p:cNvSpPr/>
          <p:nvPr/>
        </p:nvSpPr>
        <p:spPr>
          <a:xfrm>
            <a:off x="2063553" y="476672"/>
            <a:ext cx="7704855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84032" y="764705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-100" dirty="0"/>
              <a:t>，求  </a:t>
            </a:r>
            <a:r>
              <a:rPr lang="en-US" altLang="zh-CN" sz="3200" spc="-100" dirty="0"/>
              <a:t>dim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3200" spc="-100" dirty="0">
                <a:cs typeface="Times New Roman" pitchFamily="18" charset="0"/>
              </a:rPr>
              <a:t>.</a:t>
            </a:r>
            <a:endParaRPr lang="zh-CN" altLang="en-US" sz="3200" spc="-100" dirty="0"/>
          </a:p>
        </p:txBody>
      </p:sp>
      <p:sp>
        <p:nvSpPr>
          <p:cNvPr id="17" name="矩形 16"/>
          <p:cNvSpPr/>
          <p:nvPr/>
        </p:nvSpPr>
        <p:spPr>
          <a:xfrm>
            <a:off x="983432" y="4797152"/>
            <a:ext cx="73543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de-DE" altLang="zh-CN" sz="3200" spc="-100" dirty="0">
                <a:cs typeface="Times New Roman" pitchFamily="18" charset="0"/>
              </a:rPr>
              <a:t>(1,1, 0, 0)</a:t>
            </a:r>
            <a:r>
              <a:rPr lang="de-DE" altLang="zh-CN" sz="3200" spc="-100" baseline="30000" dirty="0">
                <a:cs typeface="Times New Roman" pitchFamily="18" charset="0"/>
              </a:rPr>
              <a:t>T</a:t>
            </a:r>
            <a:r>
              <a:rPr lang="de-DE" altLang="zh-CN" sz="3200" spc="-100" dirty="0">
                <a:cs typeface="Times New Roman" pitchFamily="18" charset="0"/>
              </a:rPr>
              <a:t>, (5, 0, -2, 1)</a:t>
            </a:r>
            <a:r>
              <a:rPr lang="de-DE" altLang="zh-CN" sz="3200" spc="-100" baseline="30000" dirty="0">
                <a:cs typeface="Times New Roman" pitchFamily="18" charset="0"/>
              </a:rPr>
              <a:t>T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zh-CN" altLang="en-US" sz="3200" spc="-100" dirty="0"/>
              <a:t>是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spc="-100" dirty="0"/>
              <a:t>的一组基 </a:t>
            </a:r>
            <a:r>
              <a:rPr lang="en-US" altLang="zh-CN" sz="3200" spc="-100" dirty="0"/>
              <a:t>.</a:t>
            </a:r>
            <a:endParaRPr lang="zh-CN" altLang="en-US" sz="3200" spc="-100" dirty="0"/>
          </a:p>
        </p:txBody>
      </p:sp>
      <p:sp>
        <p:nvSpPr>
          <p:cNvPr id="18" name="矩形 17"/>
          <p:cNvSpPr/>
          <p:nvPr/>
        </p:nvSpPr>
        <p:spPr>
          <a:xfrm>
            <a:off x="1001841" y="3359895"/>
            <a:ext cx="8766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于是  </a:t>
            </a:r>
            <a:r>
              <a:rPr lang="en-US" altLang="zh-CN" sz="3200" i="1" spc="-100" dirty="0">
                <a:cs typeface="Times New Roman" pitchFamily="18" charset="0"/>
              </a:rPr>
              <a:t>N</a:t>
            </a:r>
            <a:r>
              <a:rPr lang="en-US" altLang="zh-CN" sz="3200" spc="-100" dirty="0">
                <a:cs typeface="Times New Roman" pitchFamily="18" charset="0"/>
              </a:rPr>
              <a:t>(</a:t>
            </a:r>
            <a:r>
              <a:rPr lang="en-US" altLang="zh-CN" sz="3200" i="1" spc="-100" dirty="0">
                <a:cs typeface="Times New Roman" pitchFamily="18" charset="0"/>
              </a:rPr>
              <a:t>A</a:t>
            </a:r>
            <a:r>
              <a:rPr lang="en-US" altLang="zh-CN" sz="3200" spc="-100" dirty="0">
                <a:cs typeface="Times New Roman" pitchFamily="18" charset="0"/>
              </a:rPr>
              <a:t>) = {</a:t>
            </a:r>
            <a:r>
              <a:rPr lang="en-US" altLang="zh-CN" sz="3200" i="1" spc="-100" dirty="0">
                <a:cs typeface="Times New Roman" pitchFamily="18" charset="0"/>
              </a:rPr>
              <a:t>s </a:t>
            </a:r>
            <a:r>
              <a:rPr lang="en-US" altLang="zh-CN" sz="3200" spc="-100" dirty="0">
                <a:cs typeface="Times New Roman" pitchFamily="18" charset="0"/>
              </a:rPr>
              <a:t>(1, 1, 0, 0)</a:t>
            </a:r>
            <a:r>
              <a:rPr lang="en-US" altLang="zh-CN" sz="3200" spc="-100" baseline="30000" dirty="0">
                <a:cs typeface="Times New Roman" pitchFamily="18" charset="0"/>
              </a:rPr>
              <a:t>T</a:t>
            </a:r>
            <a:r>
              <a:rPr lang="en-US" altLang="zh-CN" sz="3200" spc="-100" dirty="0">
                <a:cs typeface="Times New Roman" pitchFamily="18" charset="0"/>
              </a:rPr>
              <a:t>+</a:t>
            </a:r>
            <a:r>
              <a:rPr lang="en-US" altLang="zh-CN" sz="3200" i="1" spc="-100" dirty="0">
                <a:cs typeface="Times New Roman" pitchFamily="18" charset="0"/>
              </a:rPr>
              <a:t> t </a:t>
            </a:r>
            <a:r>
              <a:rPr lang="en-US" altLang="zh-CN" sz="3200" spc="-100" dirty="0">
                <a:cs typeface="Times New Roman" pitchFamily="18" charset="0"/>
              </a:rPr>
              <a:t>(5, 0,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2, 1</a:t>
            </a:r>
            <a:r>
              <a:rPr lang="en-US" altLang="zh-CN" sz="3200" spc="-100" dirty="0">
                <a:cs typeface="Times New Roman" pitchFamily="18" charset="0"/>
              </a:rPr>
              <a:t>)</a:t>
            </a:r>
            <a:r>
              <a:rPr lang="en-US" altLang="zh-CN" sz="3200" spc="-100" baseline="30000" dirty="0">
                <a:cs typeface="Times New Roman" pitchFamily="18" charset="0"/>
              </a:rPr>
              <a:t>T  </a:t>
            </a:r>
            <a:r>
              <a:rPr lang="en-US" altLang="zh-CN" sz="3200" spc="-100" dirty="0">
                <a:cs typeface="Times New Roman" pitchFamily="18" charset="0"/>
              </a:rPr>
              <a:t>| </a:t>
            </a:r>
            <a:r>
              <a:rPr lang="en-US" altLang="zh-CN" sz="3200" i="1" spc="-100" dirty="0">
                <a:cs typeface="Times New Roman" pitchFamily="18" charset="0"/>
              </a:rPr>
              <a:t>s</a:t>
            </a:r>
            <a:r>
              <a:rPr lang="en-US" altLang="zh-CN" sz="3200" spc="-100" dirty="0">
                <a:cs typeface="Times New Roman" pitchFamily="18" charset="0"/>
              </a:rPr>
              <a:t>, </a:t>
            </a:r>
            <a:r>
              <a:rPr lang="en-US" altLang="zh-CN" sz="3200" i="1" spc="-100" dirty="0">
                <a:cs typeface="Times New Roman" pitchFamily="18" charset="0"/>
              </a:rPr>
              <a:t>t </a:t>
            </a:r>
            <a:r>
              <a:rPr lang="en-US" altLang="zh-CN" sz="3200" spc="-100" dirty="0">
                <a:cs typeface="Times New Roman" pitchFamily="18" charset="0"/>
                <a:sym typeface="Symbol"/>
              </a:rPr>
              <a:t></a:t>
            </a:r>
            <a:r>
              <a:rPr lang="en-US" altLang="zh-CN" sz="3200" i="1" spc="-100" dirty="0">
                <a:cs typeface="Times New Roman" pitchFamily="18" charset="0"/>
                <a:sym typeface="Symbol"/>
              </a:rPr>
              <a:t> R</a:t>
            </a:r>
            <a:r>
              <a:rPr lang="en-US" altLang="zh-CN" sz="3200" spc="-100" dirty="0">
                <a:cs typeface="Times New Roman" pitchFamily="18" charset="0"/>
              </a:rPr>
              <a:t>}.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21" name="矩形 20"/>
          <p:cNvSpPr/>
          <p:nvPr/>
        </p:nvSpPr>
        <p:spPr>
          <a:xfrm>
            <a:off x="1029718" y="4079975"/>
            <a:ext cx="7561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/>
              <a:t>验证得</a:t>
            </a:r>
            <a:r>
              <a:rPr lang="de-DE" altLang="zh-CN" sz="3200" spc="-100" dirty="0"/>
              <a:t> </a:t>
            </a:r>
            <a:r>
              <a:rPr lang="de-DE" altLang="zh-CN" sz="3200" spc="-100" dirty="0">
                <a:cs typeface="Times New Roman" pitchFamily="18" charset="0"/>
              </a:rPr>
              <a:t>(1,1, 0, 0)</a:t>
            </a:r>
            <a:r>
              <a:rPr lang="de-DE" altLang="zh-CN" sz="3200" spc="-100" baseline="30000" dirty="0">
                <a:cs typeface="Times New Roman" pitchFamily="18" charset="0"/>
              </a:rPr>
              <a:t>T</a:t>
            </a:r>
            <a:r>
              <a:rPr lang="de-DE" altLang="zh-CN" sz="3200" spc="-100" dirty="0">
                <a:cs typeface="Times New Roman" pitchFamily="18" charset="0"/>
              </a:rPr>
              <a:t>, (5, 0, -2, 1)</a:t>
            </a:r>
            <a:r>
              <a:rPr lang="de-DE" altLang="zh-CN" sz="3200" spc="-100" baseline="30000" dirty="0">
                <a:cs typeface="Times New Roman" pitchFamily="18" charset="0"/>
              </a:rPr>
              <a:t>T</a:t>
            </a:r>
            <a:r>
              <a:rPr lang="zh-CN" altLang="en-US" sz="3200" spc="-100" dirty="0"/>
              <a:t>是线性无关的</a:t>
            </a:r>
            <a:r>
              <a:rPr lang="de-DE" altLang="zh-CN" sz="3200" spc="-100" dirty="0"/>
              <a:t>.</a:t>
            </a:r>
            <a:endParaRPr lang="zh-CN" altLang="en-US" sz="3200" spc="-100" dirty="0"/>
          </a:p>
        </p:txBody>
      </p:sp>
      <p:sp>
        <p:nvSpPr>
          <p:cNvPr id="22" name="矩形 21"/>
          <p:cNvSpPr/>
          <p:nvPr/>
        </p:nvSpPr>
        <p:spPr>
          <a:xfrm>
            <a:off x="770117" y="68398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200" dirty="0">
                <a:latin typeface="+mj-ea"/>
                <a:ea typeface="+mj-ea"/>
                <a:cs typeface="Times New Roman" pitchFamily="18" charset="0"/>
              </a:rPr>
              <a:t>例 </a:t>
            </a:r>
            <a:r>
              <a:rPr lang="en-US" altLang="zh-CN" sz="3200" dirty="0">
                <a:latin typeface="+mj-ea"/>
                <a:ea typeface="+mj-ea"/>
                <a:cs typeface="Times New Roman" pitchFamily="18" charset="0"/>
              </a:rPr>
              <a:t>6</a:t>
            </a:r>
            <a:endParaRPr lang="zh-CN" altLang="en-US" sz="3200" dirty="0"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0117" y="213285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解：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79576" y="747741"/>
            <a:ext cx="1524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-100" dirty="0"/>
              <a:t>设 </a:t>
            </a:r>
            <a:r>
              <a:rPr lang="en-US" altLang="zh-CN" sz="3200" i="1" spc="-100" dirty="0"/>
              <a:t>A</a:t>
            </a:r>
            <a:r>
              <a:rPr lang="en-US" altLang="zh-CN" sz="3200" spc="-100" dirty="0"/>
              <a:t> =</a:t>
            </a:r>
            <a:endParaRPr lang="zh-CN" altLang="en-US" sz="3200" spc="-100" dirty="0"/>
          </a:p>
        </p:txBody>
      </p:sp>
      <p:sp>
        <p:nvSpPr>
          <p:cNvPr id="2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560" y="548680"/>
            <a:ext cx="273630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563560" y="466220"/>
            <a:ext cx="280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1     3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779584" y="1044025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2     5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2071300"/>
            <a:ext cx="237626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919536" y="1988840"/>
            <a:ext cx="2448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1   3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135560" y="2566645"/>
            <a:ext cx="2232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2   5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39816" y="22768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</a:t>
            </a:r>
            <a:endParaRPr lang="zh-CN" altLang="en-US" dirty="0"/>
          </a:p>
        </p:txBody>
      </p:sp>
      <p:sp>
        <p:nvSpPr>
          <p:cNvPr id="3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888" y="2071300"/>
            <a:ext cx="237626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087888" y="1988840"/>
            <a:ext cx="2304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1   3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303912" y="2566645"/>
            <a:ext cx="2160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2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52184" y="22768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</a:t>
            </a:r>
            <a:endParaRPr lang="zh-CN" altLang="en-US" dirty="0"/>
          </a:p>
        </p:txBody>
      </p:sp>
      <p:sp>
        <p:nvSpPr>
          <p:cNvPr id="39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256" y="2071300"/>
            <a:ext cx="237626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400256" y="1988840"/>
            <a:ext cx="2304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1   0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5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616280" y="2566645"/>
            <a:ext cx="2160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2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8328248" y="4941168"/>
            <a:ext cx="648072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192344" y="4797152"/>
            <a:ext cx="2209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100" dirty="0"/>
              <a:t>dim </a:t>
            </a:r>
            <a:r>
              <a:rPr lang="en-US" altLang="zh-CN" sz="3200" i="1" spc="-100" dirty="0">
                <a:cs typeface="Times New Roman" pitchFamily="18" charset="0"/>
              </a:rPr>
              <a:t>N</a:t>
            </a:r>
            <a:r>
              <a:rPr lang="en-US" altLang="zh-CN" sz="3200" spc="-100" dirty="0">
                <a:cs typeface="Times New Roman" pitchFamily="18" charset="0"/>
              </a:rPr>
              <a:t>(</a:t>
            </a:r>
            <a:r>
              <a:rPr lang="en-US" altLang="zh-CN" sz="3200" i="1" spc="-100" dirty="0">
                <a:cs typeface="Times New Roman" pitchFamily="18" charset="0"/>
              </a:rPr>
              <a:t>A</a:t>
            </a:r>
            <a:r>
              <a:rPr lang="en-US" altLang="zh-CN" sz="3200" spc="-100" dirty="0">
                <a:cs typeface="Times New Roman" pitchFamily="18" charset="0"/>
              </a:rPr>
              <a:t>) = 2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7" grpId="0"/>
      <p:bldP spid="18" grpId="0"/>
      <p:bldP spid="21" grpId="0"/>
      <p:bldP spid="23" grpId="0"/>
      <p:bldP spid="31" grpId="0" animBg="1"/>
      <p:bldP spid="32" grpId="0"/>
      <p:bldP spid="33" grpId="0"/>
      <p:bldP spid="34" grpId="0"/>
      <p:bldP spid="35" grpId="0" animBg="1"/>
      <p:bldP spid="36" grpId="0"/>
      <p:bldP spid="37" grpId="0"/>
      <p:bldP spid="38" grpId="0"/>
      <p:bldP spid="39" grpId="0" animBg="1"/>
      <p:bldP spid="40" grpId="0"/>
      <p:bldP spid="41" grpId="0"/>
      <p:bldP spid="42" grpId="0" animBg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9416" y="90001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练习       设 </a:t>
            </a:r>
            <a:r>
              <a:rPr lang="en-US" altLang="zh-CN" sz="3200" i="1" dirty="0"/>
              <a:t>A </a:t>
            </a:r>
            <a:r>
              <a:rPr lang="en-US" altLang="zh-CN" sz="3200" dirty="0"/>
              <a:t>=                              , </a:t>
            </a:r>
            <a:r>
              <a:rPr lang="zh-CN" altLang="en-US" sz="3200" dirty="0"/>
              <a:t>求</a:t>
            </a:r>
            <a:r>
              <a:rPr lang="en-US" altLang="zh-CN" sz="3200" i="1" dirty="0"/>
              <a:t>A</a:t>
            </a:r>
            <a:r>
              <a:rPr lang="zh-CN" altLang="en-US" sz="3200" dirty="0"/>
              <a:t>的零度</a:t>
            </a:r>
            <a:r>
              <a:rPr lang="en-US" altLang="zh-CN" sz="3200" dirty="0"/>
              <a:t>.         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07436" y="292494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解：</a:t>
            </a:r>
          </a:p>
        </p:txBody>
      </p:sp>
      <p:sp>
        <p:nvSpPr>
          <p:cNvPr id="10" name="椭圆 9"/>
          <p:cNvSpPr/>
          <p:nvPr/>
        </p:nvSpPr>
        <p:spPr>
          <a:xfrm>
            <a:off x="8304245" y="3573016"/>
            <a:ext cx="57606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120336" y="3573016"/>
            <a:ext cx="57606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11424" y="2124145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答案：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7568" y="4932457"/>
            <a:ext cx="884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的零度等于其行阶梯形中自由变量的个数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4" name="圆角矩形 13"/>
          <p:cNvSpPr/>
          <p:nvPr/>
        </p:nvSpPr>
        <p:spPr>
          <a:xfrm>
            <a:off x="839416" y="4828800"/>
            <a:ext cx="10215446" cy="79208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83433" y="494116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结论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864086" y="3501008"/>
            <a:ext cx="76808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632171" y="3501008"/>
            <a:ext cx="0" cy="5760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632171" y="4077072"/>
            <a:ext cx="23042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728" y="478413"/>
            <a:ext cx="2736304" cy="150171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647728" y="395953"/>
            <a:ext cx="280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1     2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719736" y="1467362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1    1     0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647728" y="963306"/>
            <a:ext cx="280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2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1     3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997" y="3007404"/>
            <a:ext cx="2736304" cy="150171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175997" y="2924944"/>
            <a:ext cx="280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1     2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248005" y="3996353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1    1     0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175997" y="3492297"/>
            <a:ext cx="280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2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1     3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8325" y="34202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</a:t>
            </a:r>
            <a:endParaRPr lang="zh-CN" altLang="en-US" dirty="0"/>
          </a:p>
        </p:txBody>
      </p:sp>
      <p:sp>
        <p:nvSpPr>
          <p:cNvPr id="29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80" y="3007404"/>
            <a:ext cx="2736304" cy="150171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816080" y="2924944"/>
            <a:ext cx="280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1     2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816080" y="3492297"/>
            <a:ext cx="280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0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1     1     2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816080" y="3996353"/>
            <a:ext cx="280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0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0     0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75720" y="2132856"/>
            <a:ext cx="6680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进一步求</a:t>
            </a:r>
            <a:r>
              <a:rPr lang="en-US" altLang="zh-CN" sz="3200" dirty="0"/>
              <a:t>span(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</a:t>
            </a:r>
            <a:r>
              <a:rPr lang="en-US" altLang="zh-CN" sz="3200" i="1" dirty="0"/>
              <a:t>,a</a:t>
            </a:r>
            <a:r>
              <a:rPr lang="en-US" altLang="zh-CN" sz="3200" baseline="-25000" dirty="0"/>
              <a:t>2</a:t>
            </a:r>
            <a:r>
              <a:rPr lang="en-US" altLang="zh-CN" sz="3200" i="1" dirty="0"/>
              <a:t>,a</a:t>
            </a:r>
            <a:r>
              <a:rPr lang="en-US" altLang="zh-CN" sz="3200" baseline="-25000" dirty="0"/>
              <a:t>3</a:t>
            </a:r>
            <a:r>
              <a:rPr lang="en-US" altLang="zh-CN" sz="3200" i="1" dirty="0"/>
              <a:t>,a</a:t>
            </a:r>
            <a:r>
              <a:rPr lang="en-US" altLang="zh-CN" sz="3200" baseline="-25000" dirty="0"/>
              <a:t>4</a:t>
            </a:r>
            <a:r>
              <a:rPr lang="en-US" altLang="zh-CN" sz="3200" dirty="0"/>
              <a:t>)</a:t>
            </a:r>
            <a:r>
              <a:rPr lang="zh-CN" altLang="en-US" sz="3200" dirty="0"/>
              <a:t>的基和维数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1" animBg="1"/>
      <p:bldP spid="11" grpId="1" animBg="1"/>
      <p:bldP spid="13" grpId="0"/>
      <p:bldP spid="14" grpId="0" animBg="1"/>
      <p:bldP spid="15" grpId="0"/>
      <p:bldP spid="24" grpId="0" animBg="1"/>
      <p:bldP spid="25" grpId="0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775521" y="836712"/>
            <a:ext cx="9217024" cy="46085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3552" y="972018"/>
            <a:ext cx="9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</a:t>
            </a:r>
            <a:r>
              <a:rPr lang="zh-CN" altLang="en-US" sz="3200" dirty="0"/>
              <a:t>设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为</a:t>
            </a:r>
            <a:r>
              <a:rPr lang="en-US" altLang="zh-CN" sz="3200" dirty="0"/>
              <a:t> 4</a:t>
            </a:r>
            <a:r>
              <a:rPr lang="en-US" altLang="zh-CN" sz="3200" dirty="0">
                <a:sym typeface="Symbol"/>
              </a:rPr>
              <a:t>3</a:t>
            </a:r>
            <a:r>
              <a:rPr lang="en-US" altLang="zh-CN" sz="3200" dirty="0"/>
              <a:t> </a:t>
            </a:r>
            <a:r>
              <a:rPr lang="zh-CN" altLang="en-US" sz="3200" dirty="0"/>
              <a:t>矩阵，</a:t>
            </a:r>
            <a:r>
              <a:rPr lang="en-US" altLang="zh-CN" sz="3200" i="1" dirty="0"/>
              <a:t>b</a:t>
            </a:r>
            <a:r>
              <a:rPr lang="en-US" altLang="zh-CN" sz="3200" dirty="0">
                <a:sym typeface="Symbol"/>
              </a:rPr>
              <a:t></a:t>
            </a:r>
            <a:r>
              <a:rPr lang="en-US" altLang="zh-CN" sz="3200" i="1" dirty="0">
                <a:sym typeface="Symbol"/>
              </a:rPr>
              <a:t>R</a:t>
            </a:r>
            <a:r>
              <a:rPr lang="en-US" altLang="zh-CN" sz="3200" baseline="30000" dirty="0">
                <a:sym typeface="Symbol"/>
              </a:rPr>
              <a:t>4</a:t>
            </a:r>
            <a:r>
              <a:rPr lang="en-US" altLang="zh-CN" sz="3200" dirty="0">
                <a:sym typeface="Symbol"/>
              </a:rPr>
              <a:t>.  </a:t>
            </a:r>
            <a:r>
              <a:rPr lang="zh-CN" altLang="en-US" sz="3200" dirty="0">
                <a:sym typeface="Symbol"/>
              </a:rPr>
              <a:t>又设 </a:t>
            </a:r>
            <a:r>
              <a:rPr lang="en-US" altLang="zh-CN" sz="3200" i="1" dirty="0">
                <a:sym typeface="Symbol"/>
              </a:rPr>
              <a:t>Ax</a:t>
            </a:r>
            <a:r>
              <a:rPr lang="en-US" altLang="zh-CN" sz="3200" baseline="-25000" dirty="0">
                <a:sym typeface="Symbol"/>
              </a:rPr>
              <a:t>1 </a:t>
            </a:r>
            <a:r>
              <a:rPr lang="en-US" altLang="zh-CN" sz="3200" dirty="0">
                <a:sym typeface="Symbol"/>
              </a:rPr>
              <a:t>=</a:t>
            </a:r>
            <a:r>
              <a:rPr lang="en-US" altLang="zh-CN" sz="3200" i="1" dirty="0">
                <a:sym typeface="Symbol"/>
              </a:rPr>
              <a:t>Ax</a:t>
            </a:r>
            <a:r>
              <a:rPr lang="en-US" altLang="zh-CN" sz="3200" baseline="-25000" dirty="0">
                <a:sym typeface="Symbol"/>
              </a:rPr>
              <a:t>2</a:t>
            </a:r>
            <a:r>
              <a:rPr lang="en-US" altLang="zh-CN" sz="3200" i="1" dirty="0">
                <a:sym typeface="Symbol"/>
              </a:rPr>
              <a:t>=Ax</a:t>
            </a:r>
            <a:r>
              <a:rPr lang="en-US" altLang="zh-CN" sz="3200" baseline="-25000" dirty="0">
                <a:sym typeface="Symbol"/>
              </a:rPr>
              <a:t>3</a:t>
            </a:r>
            <a:r>
              <a:rPr lang="en-US" altLang="zh-CN" sz="3200" dirty="0">
                <a:sym typeface="Symbol"/>
              </a:rPr>
              <a:t> = </a:t>
            </a:r>
            <a:r>
              <a:rPr lang="en-US" altLang="zh-CN" sz="3200" i="1" dirty="0">
                <a:sym typeface="Symbol"/>
              </a:rPr>
              <a:t>b,</a:t>
            </a:r>
            <a:r>
              <a:rPr lang="en-US" altLang="zh-CN" sz="3200" baseline="-25000" dirty="0">
                <a:sym typeface="Symbol"/>
              </a:rPr>
              <a:t> </a:t>
            </a:r>
            <a:endParaRPr lang="zh-CN" altLang="en-US" sz="32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919536" y="1772816"/>
            <a:ext cx="792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其中</a:t>
            </a:r>
            <a:r>
              <a:rPr lang="en-US" altLang="zh-CN" sz="3200" i="1" dirty="0">
                <a:sym typeface="Symbol"/>
              </a:rPr>
              <a:t> x</a:t>
            </a:r>
            <a:r>
              <a:rPr lang="en-US" altLang="zh-CN" sz="3200" baseline="-25000" dirty="0">
                <a:sym typeface="Symbol"/>
              </a:rPr>
              <a:t>1 </a:t>
            </a:r>
            <a:r>
              <a:rPr lang="en-US" altLang="zh-CN" sz="3200" dirty="0">
                <a:sym typeface="Symbol"/>
              </a:rPr>
              <a:t>= (1,1,1)</a:t>
            </a:r>
            <a:r>
              <a:rPr lang="en-US" altLang="zh-CN" sz="3200" baseline="30000" dirty="0">
                <a:sym typeface="Symbol"/>
              </a:rPr>
              <a:t>T</a:t>
            </a:r>
            <a:r>
              <a:rPr lang="en-US" altLang="zh-CN" sz="3200" i="1" dirty="0">
                <a:sym typeface="Symbol"/>
              </a:rPr>
              <a:t> </a:t>
            </a:r>
            <a:r>
              <a:rPr lang="en-US" altLang="zh-CN" sz="3200" dirty="0">
                <a:sym typeface="Symbol"/>
              </a:rPr>
              <a:t>, </a:t>
            </a:r>
            <a:r>
              <a:rPr lang="en-US" altLang="zh-CN" sz="3200" i="1" dirty="0">
                <a:sym typeface="Symbol"/>
              </a:rPr>
              <a:t>x</a:t>
            </a:r>
            <a:r>
              <a:rPr lang="en-US" altLang="zh-CN" sz="3200" baseline="-25000" dirty="0">
                <a:sym typeface="Symbol"/>
              </a:rPr>
              <a:t>2</a:t>
            </a:r>
            <a:r>
              <a:rPr lang="en-US" altLang="zh-CN" sz="3200" i="1" dirty="0">
                <a:sym typeface="Symbol"/>
              </a:rPr>
              <a:t>=</a:t>
            </a:r>
            <a:r>
              <a:rPr lang="en-US" altLang="zh-CN" sz="3200" dirty="0">
                <a:sym typeface="Symbol"/>
              </a:rPr>
              <a:t> (0,2,1)</a:t>
            </a:r>
            <a:r>
              <a:rPr lang="en-US" altLang="zh-CN" sz="3200" baseline="30000" dirty="0">
                <a:sym typeface="Symbol"/>
              </a:rPr>
              <a:t>T</a:t>
            </a:r>
            <a:r>
              <a:rPr lang="en-US" altLang="zh-CN" sz="3200" dirty="0">
                <a:sym typeface="Symbol"/>
              </a:rPr>
              <a:t> , </a:t>
            </a:r>
            <a:r>
              <a:rPr lang="en-US" altLang="zh-CN" sz="3200" i="1" dirty="0">
                <a:sym typeface="Symbol"/>
              </a:rPr>
              <a:t>x</a:t>
            </a:r>
            <a:r>
              <a:rPr lang="en-US" altLang="zh-CN" sz="3200" baseline="-25000" dirty="0">
                <a:sym typeface="Symbol"/>
              </a:rPr>
              <a:t>2</a:t>
            </a:r>
            <a:r>
              <a:rPr lang="en-US" altLang="zh-CN" sz="3200" i="1" dirty="0">
                <a:sym typeface="Symbol"/>
              </a:rPr>
              <a:t>=</a:t>
            </a:r>
            <a:r>
              <a:rPr lang="en-US" altLang="zh-CN" sz="3200" dirty="0">
                <a:sym typeface="Symbol"/>
              </a:rPr>
              <a:t> (1,2,1)</a:t>
            </a:r>
            <a:r>
              <a:rPr lang="en-US" altLang="zh-CN" sz="3200" baseline="30000" dirty="0">
                <a:sym typeface="Symbol"/>
              </a:rPr>
              <a:t>T</a:t>
            </a:r>
            <a:r>
              <a:rPr lang="en-US" altLang="zh-CN" sz="3200" i="1" dirty="0">
                <a:sym typeface="Symbol"/>
              </a:rPr>
              <a:t> .</a:t>
            </a:r>
            <a:r>
              <a:rPr lang="en-US" altLang="zh-CN" sz="3200" dirty="0">
                <a:sym typeface="Symbol"/>
              </a:rPr>
              <a:t> </a:t>
            </a:r>
            <a:endParaRPr lang="zh-CN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2577" y="3140969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(1) </a:t>
            </a:r>
            <a:r>
              <a:rPr lang="zh-CN" altLang="en-US" sz="3200" dirty="0"/>
              <a:t>求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19536" y="3861049"/>
            <a:ext cx="4043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(2) </a:t>
            </a:r>
            <a:r>
              <a:rPr lang="zh-CN" altLang="en-US" sz="3200" dirty="0"/>
              <a:t>求出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Ax=b</a:t>
            </a:r>
            <a:r>
              <a:rPr lang="en-US" altLang="zh-CN" sz="3200" dirty="0"/>
              <a:t> </a:t>
            </a:r>
            <a:r>
              <a:rPr lang="zh-CN" altLang="en-US" sz="3200" dirty="0"/>
              <a:t>的解集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19536" y="2492896"/>
            <a:ext cx="3764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若已知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dim(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sz="3200" dirty="0"/>
              <a:t>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3777" y="4581128"/>
            <a:ext cx="512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(3)   </a:t>
            </a:r>
            <a:r>
              <a:rPr lang="en-US" altLang="zh-CN" sz="3200" dirty="0">
                <a:sym typeface="Symbol"/>
              </a:rPr>
              <a:t>(2,3,1)</a:t>
            </a:r>
            <a:r>
              <a:rPr lang="en-US" altLang="zh-CN" sz="3200" baseline="30000" dirty="0">
                <a:sym typeface="Symbol"/>
              </a:rPr>
              <a:t>T</a:t>
            </a:r>
            <a:r>
              <a:rPr lang="zh-CN" altLang="en-US" sz="3200" dirty="0"/>
              <a:t>是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i="1" dirty="0"/>
              <a:t> </a:t>
            </a:r>
            <a:r>
              <a:rPr lang="zh-CN" altLang="en-US" sz="3200" dirty="0"/>
              <a:t>的解吗</a:t>
            </a:r>
            <a:r>
              <a:rPr lang="en-US" altLang="zh-CN" sz="3200" dirty="0"/>
              <a:t>?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728694" y="972017"/>
            <a:ext cx="902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例 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4531" y="772741"/>
            <a:ext cx="8980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注记</a:t>
            </a:r>
            <a:r>
              <a:rPr lang="en-US" altLang="zh-CN" sz="3200" dirty="0"/>
              <a:t>. 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)</a:t>
            </a:r>
            <a:r>
              <a:rPr lang="en-US" altLang="zh-CN" sz="3200" spc="-100" dirty="0"/>
              <a:t>  </a:t>
            </a:r>
            <a:r>
              <a:rPr lang="zh-CN" altLang="en-US" sz="3200" spc="-100" dirty="0"/>
              <a:t>零子空间 </a:t>
            </a:r>
            <a:r>
              <a:rPr lang="en-US" altLang="zh-CN" sz="3200" dirty="0"/>
              <a:t>{</a:t>
            </a:r>
            <a:r>
              <a:rPr lang="en-US" altLang="zh-CN" sz="3200" b="1" dirty="0"/>
              <a:t>0</a:t>
            </a:r>
            <a:r>
              <a:rPr lang="en-US" altLang="zh-CN" sz="3200" dirty="0"/>
              <a:t>} </a:t>
            </a:r>
            <a:r>
              <a:rPr lang="zh-CN" altLang="en-US" sz="3200" dirty="0"/>
              <a:t>的维数为</a:t>
            </a:r>
            <a:r>
              <a:rPr lang="en-US" altLang="zh-CN" sz="3200" dirty="0"/>
              <a:t> 0.</a:t>
            </a:r>
          </a:p>
        </p:txBody>
      </p:sp>
      <p:sp>
        <p:nvSpPr>
          <p:cNvPr id="3" name="矩形 2"/>
          <p:cNvSpPr/>
          <p:nvPr/>
        </p:nvSpPr>
        <p:spPr>
          <a:xfrm>
            <a:off x="1991544" y="1640413"/>
            <a:ext cx="93130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ii) </a:t>
            </a:r>
            <a:r>
              <a:rPr lang="zh-CN" altLang="en-US" sz="3200" dirty="0"/>
              <a:t>当向量空间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dirty="0"/>
              <a:t> </a:t>
            </a:r>
            <a:r>
              <a:rPr lang="zh-CN" altLang="en-US" sz="3200" dirty="0"/>
              <a:t>的基所含向量个数为有限个时，我们称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是有限维的，否则称之为无限维向量空间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/>
          </a:p>
        </p:txBody>
      </p:sp>
      <p:sp>
        <p:nvSpPr>
          <p:cNvPr id="6" name="圆角矩形 5"/>
          <p:cNvSpPr/>
          <p:nvPr/>
        </p:nvSpPr>
        <p:spPr>
          <a:xfrm>
            <a:off x="747250" y="3000528"/>
            <a:ext cx="10797355" cy="10081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40093" y="3140968"/>
            <a:ext cx="1070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命题</a:t>
            </a:r>
            <a:r>
              <a:rPr lang="en-US" altLang="zh-CN" sz="3200" dirty="0">
                <a:solidFill>
                  <a:srgbClr val="002060"/>
                </a:solidFill>
              </a:rPr>
              <a:t>    </a:t>
            </a:r>
            <a:r>
              <a:rPr lang="zh-CN" altLang="en-US" sz="3200" dirty="0"/>
              <a:t>设 </a:t>
            </a:r>
            <a:r>
              <a:rPr lang="en-US" altLang="zh-CN" sz="3200" i="1" dirty="0"/>
              <a:t>U</a:t>
            </a:r>
            <a:r>
              <a:rPr lang="zh-CN" altLang="en-US" sz="3200" dirty="0"/>
              <a:t>和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都是</a:t>
            </a:r>
            <a:r>
              <a:rPr lang="en-US" altLang="zh-CN" sz="3200" i="1" dirty="0"/>
              <a:t>R</a:t>
            </a:r>
            <a:r>
              <a:rPr lang="it-IT" altLang="zh-CN" sz="3200" i="1" baseline="30000" dirty="0"/>
              <a:t>n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的子空间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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8472264" y="3140968"/>
            <a:ext cx="3072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prstClr val="black"/>
                </a:solidFill>
              </a:rPr>
              <a:t>则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altLang="zh-CN" sz="3200" spc="-100" dirty="0">
                <a:solidFill>
                  <a:prstClr val="black"/>
                </a:solidFill>
              </a:rPr>
              <a:t>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 ≤ 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dim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3200" spc="-100" dirty="0">
                <a:solidFill>
                  <a:prstClr val="black"/>
                </a:solidFill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064EA4-8158-4946-823F-237DD2B9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16</a:t>
            </a:fld>
            <a:endParaRPr lang="zh-CN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7BC742-B2A4-2B47-8853-0C08800124E6}"/>
              </a:ext>
            </a:extLst>
          </p:cNvPr>
          <p:cNvSpPr txBox="1"/>
          <p:nvPr/>
        </p:nvSpPr>
        <p:spPr>
          <a:xfrm>
            <a:off x="1631504" y="404664"/>
            <a:ext cx="9217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作业：</a:t>
            </a:r>
            <a:endParaRPr kumimoji="1" lang="en-US" altLang="zh-CN" sz="3200" dirty="0"/>
          </a:p>
          <a:p>
            <a:pPr marL="457200" indent="-4572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3.4</a:t>
            </a:r>
            <a:r>
              <a:rPr kumimoji="1"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kumimoji="1" lang="en-US" altLang="zh-CN" sz="3200" dirty="0"/>
              <a:t>  5.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7. 8.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9.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10.</a:t>
            </a:r>
          </a:p>
          <a:p>
            <a:pPr marL="457200" indent="-4572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课后练习</a:t>
            </a:r>
            <a:r>
              <a:rPr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1:  </a:t>
            </a:r>
            <a:r>
              <a:rPr lang="zh-CN" altLang="en-US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已知：</a:t>
            </a:r>
            <a:endParaRPr kumimoji="1" lang="en-US" altLang="zh-CN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252ADE-CCED-B24C-8C71-0BE3711CF52F}"/>
              </a:ext>
            </a:extLst>
          </p:cNvPr>
          <p:cNvSpPr txBox="1"/>
          <p:nvPr/>
        </p:nvSpPr>
        <p:spPr>
          <a:xfrm>
            <a:off x="2305028" y="3578717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6" name="AutoShape 117">
            <a:extLst>
              <a:ext uri="{FF2B5EF4-FFF2-40B4-BE49-F238E27FC236}">
                <a16:creationId xmlns:a16="http://schemas.microsoft.com/office/drawing/2014/main" id="{36FE5BE3-3762-3249-8808-1837482FF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121" y="3043886"/>
            <a:ext cx="617803" cy="159288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09F6AA-204D-1941-9ED4-304457BC2F42}"/>
              </a:ext>
            </a:extLst>
          </p:cNvPr>
          <p:cNvSpPr txBox="1"/>
          <p:nvPr/>
        </p:nvSpPr>
        <p:spPr>
          <a:xfrm>
            <a:off x="3191496" y="2644354"/>
            <a:ext cx="4844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-1</a:t>
            </a:r>
          </a:p>
          <a:p>
            <a:r>
              <a:rPr kumimoji="1" lang="en-US" altLang="zh-CN" dirty="0"/>
              <a:t>5</a:t>
            </a:r>
          </a:p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D9AC95-83D4-6B47-B5B8-4A973939BFCB}"/>
              </a:ext>
            </a:extLst>
          </p:cNvPr>
          <p:cNvSpPr txBox="1"/>
          <p:nvPr/>
        </p:nvSpPr>
        <p:spPr>
          <a:xfrm>
            <a:off x="3979992" y="3578717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a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8" name="AutoShape 117">
            <a:extLst>
              <a:ext uri="{FF2B5EF4-FFF2-40B4-BE49-F238E27FC236}">
                <a16:creationId xmlns:a16="http://schemas.microsoft.com/office/drawing/2014/main" id="{CA9C127C-D32E-2E4B-AE86-8EE122E5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085" y="3043886"/>
            <a:ext cx="617803" cy="159288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9C535A-C074-2A41-BC75-50144EEBE555}"/>
              </a:ext>
            </a:extLst>
          </p:cNvPr>
          <p:cNvSpPr txBox="1"/>
          <p:nvPr/>
        </p:nvSpPr>
        <p:spPr>
          <a:xfrm>
            <a:off x="4866460" y="2644354"/>
            <a:ext cx="4844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-2</a:t>
            </a:r>
          </a:p>
          <a:p>
            <a:r>
              <a:rPr kumimoji="1" lang="en-US" altLang="zh-CN" dirty="0"/>
              <a:t>3</a:t>
            </a:r>
          </a:p>
          <a:p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E0F1A6-D431-4B41-8D0B-F2499A93C94D}"/>
              </a:ext>
            </a:extLst>
          </p:cNvPr>
          <p:cNvSpPr txBox="1"/>
          <p:nvPr/>
        </p:nvSpPr>
        <p:spPr>
          <a:xfrm>
            <a:off x="5548132" y="3578717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a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11" name="AutoShape 117">
            <a:extLst>
              <a:ext uri="{FF2B5EF4-FFF2-40B4-BE49-F238E27FC236}">
                <a16:creationId xmlns:a16="http://schemas.microsoft.com/office/drawing/2014/main" id="{A7DD7D00-05AF-CE4B-8978-B60F8190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25" y="3043886"/>
            <a:ext cx="617803" cy="159288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5A1AA6-04DF-4F4F-BACB-264A6EE25C1E}"/>
              </a:ext>
            </a:extLst>
          </p:cNvPr>
          <p:cNvSpPr txBox="1"/>
          <p:nvPr/>
        </p:nvSpPr>
        <p:spPr>
          <a:xfrm>
            <a:off x="6434600" y="2644354"/>
            <a:ext cx="4844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</a:p>
          <a:p>
            <a:r>
              <a:rPr kumimoji="1" lang="en-US" altLang="zh-CN" dirty="0"/>
              <a:t>-5</a:t>
            </a:r>
          </a:p>
          <a:p>
            <a:r>
              <a:rPr kumimoji="1" lang="en-US" altLang="zh-CN" dirty="0"/>
              <a:t>9</a:t>
            </a:r>
          </a:p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8E7D6D-AA94-1447-9503-44D4DA3C5611}"/>
              </a:ext>
            </a:extLst>
          </p:cNvPr>
          <p:cNvSpPr txBox="1"/>
          <p:nvPr/>
        </p:nvSpPr>
        <p:spPr>
          <a:xfrm>
            <a:off x="7258300" y="3571275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a</a:t>
            </a:r>
            <a:r>
              <a:rPr kumimoji="1" lang="en-US" altLang="zh-CN" baseline="-25000" dirty="0"/>
              <a:t>4</a:t>
            </a:r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14" name="AutoShape 117">
            <a:extLst>
              <a:ext uri="{FF2B5EF4-FFF2-40B4-BE49-F238E27FC236}">
                <a16:creationId xmlns:a16="http://schemas.microsoft.com/office/drawing/2014/main" id="{5766264A-047A-544A-86E9-39D45C774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393" y="3036444"/>
            <a:ext cx="617803" cy="159288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9D5DC3A-61B2-754E-ADA2-6D87EEC40A4D}"/>
              </a:ext>
            </a:extLst>
          </p:cNvPr>
          <p:cNvSpPr txBox="1"/>
          <p:nvPr/>
        </p:nvSpPr>
        <p:spPr>
          <a:xfrm>
            <a:off x="8144768" y="2636912"/>
            <a:ext cx="4844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</a:p>
          <a:p>
            <a:r>
              <a:rPr kumimoji="1" lang="en-US" altLang="zh-CN" dirty="0"/>
              <a:t>4</a:t>
            </a:r>
          </a:p>
          <a:p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154F96-D44A-8149-94C2-199440DE4CB9}"/>
              </a:ext>
            </a:extLst>
          </p:cNvPr>
          <p:cNvSpPr txBox="1"/>
          <p:nvPr/>
        </p:nvSpPr>
        <p:spPr>
          <a:xfrm>
            <a:off x="8914265" y="3571275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a</a:t>
            </a:r>
            <a:r>
              <a:rPr kumimoji="1" lang="en-US" altLang="zh-CN" baseline="-25000" dirty="0"/>
              <a:t>5</a:t>
            </a:r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17" name="AutoShape 117">
            <a:extLst>
              <a:ext uri="{FF2B5EF4-FFF2-40B4-BE49-F238E27FC236}">
                <a16:creationId xmlns:a16="http://schemas.microsoft.com/office/drawing/2014/main" id="{43965150-A640-3E40-BC87-43827F682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358" y="3036444"/>
            <a:ext cx="677114" cy="159288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6A169C-D75B-3946-8830-86D6CDC51C87}"/>
              </a:ext>
            </a:extLst>
          </p:cNvPr>
          <p:cNvSpPr txBox="1"/>
          <p:nvPr/>
        </p:nvSpPr>
        <p:spPr>
          <a:xfrm>
            <a:off x="9724596" y="2636912"/>
            <a:ext cx="5741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-7</a:t>
            </a:r>
          </a:p>
          <a:p>
            <a:r>
              <a:rPr kumimoji="1" lang="en-US" altLang="zh-CN" dirty="0"/>
              <a:t>18</a:t>
            </a:r>
          </a:p>
          <a:p>
            <a:r>
              <a:rPr kumimoji="1" lang="en-US" altLang="zh-CN" dirty="0"/>
              <a:t> 2</a:t>
            </a:r>
          </a:p>
          <a:p>
            <a:r>
              <a:rPr kumimoji="1" lang="en-US" altLang="zh-CN" dirty="0"/>
              <a:t>-8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7F5E26-C278-3146-BF16-E49688750F20}"/>
              </a:ext>
            </a:extLst>
          </p:cNvPr>
          <p:cNvSpPr txBox="1"/>
          <p:nvPr/>
        </p:nvSpPr>
        <p:spPr>
          <a:xfrm>
            <a:off x="2122780" y="4725144"/>
            <a:ext cx="7069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求</a:t>
            </a:r>
            <a:r>
              <a:rPr kumimoji="1" lang="en-US" altLang="zh-CN" dirty="0"/>
              <a:t>span(</a:t>
            </a:r>
            <a:r>
              <a:rPr kumimoji="1" lang="en-US" altLang="zh-CN" b="1" i="1" dirty="0"/>
              <a:t>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</a:t>
            </a:r>
            <a:r>
              <a:rPr kumimoji="1" lang="en-US" altLang="zh-CN" b="1" i="1" dirty="0"/>
              <a:t> a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 </a:t>
            </a:r>
            <a:r>
              <a:rPr kumimoji="1" lang="en-US" altLang="zh-CN" b="1" i="1" dirty="0"/>
              <a:t>a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, </a:t>
            </a:r>
            <a:r>
              <a:rPr kumimoji="1" lang="en-US" altLang="zh-CN" b="1" i="1" dirty="0"/>
              <a:t>a</a:t>
            </a:r>
            <a:r>
              <a:rPr kumimoji="1" lang="en-US" altLang="zh-CN" baseline="-25000" dirty="0"/>
              <a:t>4</a:t>
            </a:r>
            <a:r>
              <a:rPr kumimoji="1" lang="en-US" altLang="zh-CN" dirty="0"/>
              <a:t>, </a:t>
            </a:r>
            <a:r>
              <a:rPr kumimoji="1" lang="en-US" altLang="zh-CN" b="1" i="1" dirty="0"/>
              <a:t>a</a:t>
            </a:r>
            <a:r>
              <a:rPr kumimoji="1" lang="en-US" altLang="zh-CN" baseline="-25000" dirty="0"/>
              <a:t>5</a:t>
            </a:r>
            <a:r>
              <a:rPr kumimoji="1" lang="en-US" altLang="zh-CN" dirty="0"/>
              <a:t>)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的一组基并确定维数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75520" y="5301208"/>
            <a:ext cx="902574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课后练习</a:t>
            </a:r>
            <a:r>
              <a:rPr lang="en-US" altLang="zh-CN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2:  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求 </a:t>
            </a:r>
            <a:r>
              <a:rPr lang="en-US" altLang="zh-CN" b="1" i="1" dirty="0">
                <a:latin typeface="+mj-lt"/>
                <a:ea typeface="KaiTi" panose="02010609060101010101" pitchFamily="49" charset="-122"/>
              </a:rPr>
              <a:t>S </a:t>
            </a:r>
            <a:r>
              <a:rPr lang="en-US" altLang="zh-CN" b="1" dirty="0">
                <a:latin typeface="+mj-lt"/>
                <a:ea typeface="KaiTi" panose="02010609060101010101" pitchFamily="49" charset="-122"/>
              </a:rPr>
              <a:t>= </a:t>
            </a:r>
            <a:r>
              <a:rPr lang="en-US" altLang="zh-CN" dirty="0">
                <a:latin typeface="+mj-lt"/>
                <a:ea typeface="KaiTi" panose="02010609060101010101" pitchFamily="49" charset="-122"/>
              </a:rPr>
              <a:t>{(</a:t>
            </a:r>
            <a:r>
              <a:rPr lang="en-US" altLang="zh-CN" i="1" dirty="0" err="1">
                <a:latin typeface="+mj-lt"/>
                <a:ea typeface="KaiTi" panose="02010609060101010101" pitchFamily="49" charset="-122"/>
              </a:rPr>
              <a:t>a</a:t>
            </a:r>
            <a:r>
              <a:rPr lang="en-US" altLang="zh-CN" dirty="0" err="1">
                <a:latin typeface="+mj-lt"/>
                <a:ea typeface="KaiTi" panose="02010609060101010101" pitchFamily="49" charset="-122"/>
              </a:rPr>
              <a:t>,</a:t>
            </a:r>
            <a:r>
              <a:rPr lang="en-US" altLang="zh-CN" i="1" dirty="0" err="1">
                <a:latin typeface="+mj-lt"/>
                <a:ea typeface="KaiTi" panose="02010609060101010101" pitchFamily="49" charset="-122"/>
              </a:rPr>
              <a:t>b</a:t>
            </a:r>
            <a:r>
              <a:rPr lang="en-US" altLang="zh-CN" dirty="0" err="1">
                <a:latin typeface="+mj-lt"/>
                <a:ea typeface="KaiTi" panose="02010609060101010101" pitchFamily="49" charset="-122"/>
              </a:rPr>
              <a:t>,</a:t>
            </a:r>
            <a:r>
              <a:rPr lang="en-US" altLang="zh-CN" i="1" dirty="0" err="1">
                <a:latin typeface="+mj-lt"/>
                <a:ea typeface="KaiTi" panose="02010609060101010101" pitchFamily="49" charset="-122"/>
              </a:rPr>
              <a:t>c,d</a:t>
            </a:r>
            <a:r>
              <a:rPr lang="en-US" altLang="zh-CN" dirty="0">
                <a:latin typeface="+mj-lt"/>
                <a:ea typeface="KaiTi" panose="02010609060101010101" pitchFamily="49" charset="-122"/>
              </a:rPr>
              <a:t>)</a:t>
            </a:r>
            <a:r>
              <a:rPr lang="en-US" altLang="zh-CN" baseline="30000" dirty="0">
                <a:latin typeface="+mj-lt"/>
                <a:ea typeface="KaiTi" panose="02010609060101010101" pitchFamily="49" charset="-122"/>
              </a:rPr>
              <a:t>T  </a:t>
            </a:r>
            <a:r>
              <a:rPr lang="en-US" altLang="zh-CN" b="1" dirty="0">
                <a:latin typeface="+mj-lt"/>
                <a:ea typeface="KaiTi" panose="02010609060101010101" pitchFamily="49" charset="-122"/>
              </a:rPr>
              <a:t>|  </a:t>
            </a:r>
            <a:r>
              <a:rPr lang="en-US" altLang="zh-CN" i="1" dirty="0">
                <a:latin typeface="+mj-lt"/>
                <a:ea typeface="KaiTi" panose="02010609060101010101" pitchFamily="49" charset="-122"/>
              </a:rPr>
              <a:t>a</a:t>
            </a:r>
            <a:r>
              <a:rPr lang="en-US" altLang="zh-CN" dirty="0">
                <a:latin typeface="+mj-lt"/>
                <a:ea typeface="KaiTi" panose="02010609060101010101" pitchFamily="49" charset="-122"/>
              </a:rPr>
              <a:t>-2</a:t>
            </a:r>
            <a:r>
              <a:rPr lang="en-US" altLang="zh-CN" i="1" dirty="0">
                <a:latin typeface="+mj-lt"/>
                <a:ea typeface="KaiTi" panose="02010609060101010101" pitchFamily="49" charset="-122"/>
              </a:rPr>
              <a:t>b</a:t>
            </a:r>
            <a:r>
              <a:rPr lang="en-US" altLang="zh-CN" dirty="0">
                <a:latin typeface="+mj-lt"/>
                <a:ea typeface="KaiTi" panose="02010609060101010101" pitchFamily="49" charset="-122"/>
              </a:rPr>
              <a:t>+</a:t>
            </a:r>
            <a:r>
              <a:rPr lang="en-US" altLang="zh-CN" i="1" dirty="0">
                <a:latin typeface="+mj-lt"/>
                <a:ea typeface="KaiTi" panose="02010609060101010101" pitchFamily="49" charset="-122"/>
              </a:rPr>
              <a:t>c</a:t>
            </a:r>
            <a:r>
              <a:rPr lang="en-US" altLang="zh-CN" dirty="0">
                <a:latin typeface="+mj-lt"/>
                <a:ea typeface="KaiTi" panose="02010609060101010101" pitchFamily="49" charset="-122"/>
              </a:rPr>
              <a:t>=0, </a:t>
            </a:r>
            <a:r>
              <a:rPr lang="en-US" altLang="zh-CN" i="1" dirty="0" err="1">
                <a:latin typeface="+mj-lt"/>
                <a:ea typeface="KaiTi" panose="02010609060101010101" pitchFamily="49" charset="-122"/>
              </a:rPr>
              <a:t>b</a:t>
            </a:r>
            <a:r>
              <a:rPr lang="en-US" altLang="zh-CN" dirty="0" err="1">
                <a:latin typeface="+mj-lt"/>
                <a:ea typeface="KaiTi" panose="02010609060101010101" pitchFamily="49" charset="-122"/>
              </a:rPr>
              <a:t>+</a:t>
            </a:r>
            <a:r>
              <a:rPr lang="en-US" altLang="zh-CN" i="1" dirty="0" err="1">
                <a:latin typeface="+mj-lt"/>
                <a:ea typeface="KaiTi" panose="02010609060101010101" pitchFamily="49" charset="-122"/>
              </a:rPr>
              <a:t>c+d</a:t>
            </a:r>
            <a:r>
              <a:rPr lang="en-US" altLang="zh-CN" dirty="0">
                <a:latin typeface="+mj-lt"/>
                <a:ea typeface="KaiTi" panose="02010609060101010101" pitchFamily="49" charset="-122"/>
              </a:rPr>
              <a:t>=0} </a:t>
            </a:r>
          </a:p>
          <a:p>
            <a:pPr marL="457200" indent="-457200">
              <a:lnSpc>
                <a:spcPct val="150000"/>
              </a:lnSpc>
              <a:buSzPct val="50000"/>
            </a:pPr>
            <a:r>
              <a:rPr kumimoji="1" lang="zh-CN" altLang="en-US" dirty="0">
                <a:latin typeface="+mj-lt"/>
                <a:ea typeface="KaiTi" panose="02010609060101010101" pitchFamily="49" charset="-122"/>
              </a:rPr>
              <a:t>的一组基并确定维数</a:t>
            </a:r>
            <a:r>
              <a:rPr kumimoji="1" lang="en-US" altLang="zh-CN" dirty="0">
                <a:latin typeface="+mj-lt"/>
                <a:ea typeface="KaiTi" panose="02010609060101010101" pitchFamily="49" charset="-122"/>
              </a:rPr>
              <a:t>.</a:t>
            </a:r>
            <a:endParaRPr kumimoji="1" lang="en-US" altLang="zh-C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48263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087555" y="3861048"/>
            <a:ext cx="782487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1470" y="162552"/>
            <a:ext cx="2788234" cy="72547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002060"/>
                </a:solidFill>
              </a:rPr>
              <a:t>1. </a:t>
            </a:r>
            <a:r>
              <a:rPr lang="zh-CN" altLang="en-US" b="1" dirty="0">
                <a:solidFill>
                  <a:srgbClr val="002060"/>
                </a:solidFill>
              </a:rPr>
              <a:t>基的定义</a:t>
            </a:r>
          </a:p>
        </p:txBody>
      </p:sp>
      <p:sp>
        <p:nvSpPr>
          <p:cNvPr id="4" name="矩形 3"/>
          <p:cNvSpPr/>
          <p:nvPr/>
        </p:nvSpPr>
        <p:spPr>
          <a:xfrm>
            <a:off x="981470" y="1025514"/>
            <a:ext cx="11049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/>
              <a:t>定义</a:t>
            </a:r>
            <a:r>
              <a:rPr lang="zh-CN" altLang="en-US" sz="3200" dirty="0"/>
              <a:t>   向量空间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dirty="0"/>
              <a:t> </a:t>
            </a:r>
            <a:r>
              <a:rPr lang="zh-CN" altLang="en-US" sz="3200" dirty="0"/>
              <a:t>的一个最小张集称为该向量空间的一组</a:t>
            </a:r>
            <a:r>
              <a:rPr lang="zh-CN" altLang="en-US" sz="3200" b="1" dirty="0">
                <a:solidFill>
                  <a:srgbClr val="FF0000"/>
                </a:solidFill>
              </a:rPr>
              <a:t>基</a:t>
            </a:r>
            <a:r>
              <a:rPr lang="en-US" altLang="zh-CN" sz="3200" b="1" dirty="0">
                <a:solidFill>
                  <a:srgbClr val="FF0000"/>
                </a:solidFill>
              </a:rPr>
              <a:t>.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5087888" y="2708920"/>
            <a:ext cx="115212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07501" y="2330877"/>
            <a:ext cx="31923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集合 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spc="-1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spc="-1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, . . . ,</a:t>
            </a:r>
            <a:r>
              <a:rPr lang="en-US" altLang="zh-CN" sz="2800" b="1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spc="-1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i="1" spc="-1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800" b="1" i="1" spc="-100" dirty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r>
              <a:rPr lang="en-US" altLang="zh-CN" sz="2800" b="1" i="1" spc="-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的一组基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15480" y="2196153"/>
            <a:ext cx="345638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8048" y="2196153"/>
            <a:ext cx="432048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00056" y="2780928"/>
            <a:ext cx="4176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pc="-100" dirty="0"/>
              <a:t>(2)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spc="-1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spc="-1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, . . . ,</a:t>
            </a:r>
            <a:r>
              <a:rPr lang="en-US" altLang="zh-CN" sz="2800" b="1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spc="-1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i="1" spc="-1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spc="-1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线性无关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2375587" y="3933057"/>
            <a:ext cx="71767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spc="-1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spc="-100" baseline="-25000" dirty="0"/>
              <a:t>1</a:t>
            </a:r>
            <a:r>
              <a:rPr lang="en-US" altLang="zh-CN" sz="3200" spc="-100" dirty="0"/>
              <a:t> = (1, 0, 0)</a:t>
            </a:r>
            <a:r>
              <a:rPr lang="en-US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spc="-100" dirty="0"/>
              <a:t>,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spc="-100" baseline="-25000" dirty="0"/>
              <a:t>2</a:t>
            </a:r>
            <a:r>
              <a:rPr lang="en-US" altLang="zh-CN" sz="3200" spc="-100" dirty="0"/>
              <a:t> = (0, 1, 0)</a:t>
            </a:r>
            <a:r>
              <a:rPr lang="en-US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spc="-100" dirty="0"/>
              <a:t> ,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spc="-100" dirty="0"/>
              <a:t> = (0, 0, 1)</a:t>
            </a:r>
            <a:r>
              <a:rPr lang="en-US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spc="-100" dirty="0"/>
              <a:t> }</a:t>
            </a:r>
            <a:endParaRPr lang="zh-CN" altLang="en-US" sz="3200" spc="-100" dirty="0"/>
          </a:p>
        </p:txBody>
      </p:sp>
      <p:sp>
        <p:nvSpPr>
          <p:cNvPr id="18" name="矩形 17"/>
          <p:cNvSpPr/>
          <p:nvPr/>
        </p:nvSpPr>
        <p:spPr>
          <a:xfrm>
            <a:off x="6600056" y="2276872"/>
            <a:ext cx="4032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pc="-100" dirty="0"/>
              <a:t>(1)  span{</a:t>
            </a:r>
            <a:r>
              <a:rPr lang="en-US" altLang="zh-CN" sz="28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spc="-1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spc="-1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, . . . ,</a:t>
            </a:r>
            <a:r>
              <a:rPr lang="en-US" altLang="zh-CN" sz="2800" b="1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spc="-1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i="1" spc="-1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spc="-100" dirty="0">
                <a:latin typeface="Times New Roman" pitchFamily="18" charset="0"/>
                <a:cs typeface="Times New Roman" pitchFamily="18" charset="0"/>
              </a:rPr>
              <a:t> }</a:t>
            </a:r>
            <a:r>
              <a:rPr lang="en-US" altLang="zh-CN" sz="2800" spc="-100" dirty="0">
                <a:solidFill>
                  <a:prstClr val="black"/>
                </a:solidFill>
              </a:rPr>
              <a:t> =</a:t>
            </a:r>
            <a:r>
              <a:rPr lang="en-US" altLang="zh-CN" sz="2800" b="1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839416" y="399635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  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2087555" y="4653137"/>
            <a:ext cx="7176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是</a:t>
            </a:r>
            <a:r>
              <a:rPr lang="en-US" altLang="zh-CN" sz="3200" i="1" dirty="0"/>
              <a:t>R</a:t>
            </a:r>
            <a:r>
              <a:rPr lang="it-IT" altLang="zh-CN" sz="3200" spc="-100" baseline="30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en-US" sz="3200" dirty="0"/>
              <a:t>的一组基</a:t>
            </a:r>
            <a:r>
              <a:rPr lang="en-US" altLang="zh-CN" sz="3200" dirty="0"/>
              <a:t>----- </a:t>
            </a:r>
            <a:r>
              <a:rPr lang="zh-CN" altLang="en-US" sz="3200" dirty="0"/>
              <a:t>标准基（自然基）</a:t>
            </a:r>
            <a:r>
              <a:rPr lang="en-US" altLang="zh-CN" sz="3200" dirty="0"/>
              <a:t>.</a:t>
            </a:r>
            <a:r>
              <a:rPr lang="en-US" altLang="zh-CN" sz="3200" spc="-100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1991544" y="5580530"/>
            <a:ext cx="61044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还能给出</a:t>
            </a:r>
            <a:r>
              <a:rPr lang="en-US" altLang="zh-CN" sz="3200" i="1" spc="-100" dirty="0"/>
              <a:t>R</a:t>
            </a:r>
            <a:r>
              <a:rPr lang="it-IT" altLang="zh-CN" sz="3200" spc="-1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200" spc="-100" dirty="0"/>
              <a:t>其他的基吗？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/>
      <p:bldP spid="9" grpId="0" animBg="1"/>
      <p:bldP spid="10" grpId="0"/>
      <p:bldP spid="11" grpId="0" animBg="1"/>
      <p:bldP spid="12" grpId="0" animBg="1"/>
      <p:bldP spid="14" grpId="0"/>
      <p:bldP spid="17" grpId="0"/>
      <p:bldP spid="18" grpId="0"/>
      <p:bldP spid="19" grpId="0"/>
      <p:bldP spid="20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775521" y="548680"/>
            <a:ext cx="7776864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408" y="62068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 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92169" y="673532"/>
            <a:ext cx="5371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判别以下集合是否为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 </a:t>
            </a:r>
            <a:r>
              <a:rPr lang="en-US" altLang="zh-CN" i="1" dirty="0"/>
              <a:t>R</a:t>
            </a:r>
            <a:r>
              <a:rPr lang="it-IT" altLang="zh-CN" baseline="30000" dirty="0"/>
              <a:t>3</a:t>
            </a:r>
            <a:r>
              <a:rPr lang="zh-CN" altLang="en-US" dirty="0"/>
              <a:t>的一组基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910667" y="1854200"/>
          <a:ext cx="12192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667" y="1854200"/>
                        <a:ext cx="12192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83432" y="4077072"/>
            <a:ext cx="536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(1) </a:t>
            </a:r>
            <a:r>
              <a:rPr lang="zh-CN" altLang="en-US" sz="2800" dirty="0"/>
              <a:t>虽然线性无关但不是</a:t>
            </a:r>
            <a:r>
              <a:rPr lang="en-US" altLang="zh-CN" i="1" dirty="0"/>
              <a:t>R</a:t>
            </a:r>
            <a:r>
              <a:rPr lang="it-IT" altLang="zh-CN" baseline="30000" dirty="0"/>
              <a:t>3</a:t>
            </a:r>
            <a:r>
              <a:rPr lang="zh-CN" altLang="en-US" sz="2800" dirty="0"/>
              <a:t>的张集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3432" y="4869160"/>
            <a:ext cx="464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(2) </a:t>
            </a:r>
            <a:r>
              <a:rPr lang="zh-CN" altLang="en-US" sz="2800" dirty="0"/>
              <a:t>线性相关也不是</a:t>
            </a:r>
            <a:r>
              <a:rPr lang="en-US" altLang="zh-CN" i="1" dirty="0"/>
              <a:t>R</a:t>
            </a:r>
            <a:r>
              <a:rPr lang="it-IT" altLang="zh-CN" baseline="30000" dirty="0"/>
              <a:t>3</a:t>
            </a:r>
            <a:r>
              <a:rPr lang="zh-CN" altLang="en-US" sz="2800" dirty="0"/>
              <a:t>的张集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00056" y="4077072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(3) </a:t>
            </a:r>
            <a:r>
              <a:rPr lang="zh-CN" altLang="en-US" sz="2800" dirty="0"/>
              <a:t>线性无关且是</a:t>
            </a:r>
            <a:r>
              <a:rPr lang="en-US" altLang="zh-CN" i="1" dirty="0"/>
              <a:t>R</a:t>
            </a:r>
            <a:r>
              <a:rPr lang="it-IT" altLang="zh-CN" baseline="30000" dirty="0"/>
              <a:t>3</a:t>
            </a:r>
            <a:r>
              <a:rPr lang="zh-CN" altLang="en-US" sz="2800" dirty="0"/>
              <a:t>的张集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00056" y="4816316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(4) </a:t>
            </a:r>
            <a:r>
              <a:rPr lang="zh-CN" altLang="en-US" sz="2800" dirty="0"/>
              <a:t>虽然是</a:t>
            </a:r>
            <a:r>
              <a:rPr lang="en-US" altLang="zh-CN" i="1" dirty="0"/>
              <a:t>R</a:t>
            </a:r>
            <a:r>
              <a:rPr lang="it-IT" altLang="zh-CN" baseline="30000" dirty="0"/>
              <a:t>3</a:t>
            </a:r>
            <a:r>
              <a:rPr lang="zh-CN" altLang="en-US" sz="2800" dirty="0"/>
              <a:t>的张集但线性相关</a:t>
            </a:r>
          </a:p>
        </p:txBody>
      </p:sp>
      <p:sp>
        <p:nvSpPr>
          <p:cNvPr id="16" name="同心圆 15"/>
          <p:cNvSpPr/>
          <p:nvPr/>
        </p:nvSpPr>
        <p:spPr>
          <a:xfrm>
            <a:off x="1919536" y="2420888"/>
            <a:ext cx="1056117" cy="79208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5560" y="1249596"/>
            <a:ext cx="386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 {(1, 1, 1)</a:t>
            </a:r>
            <a:r>
              <a:rPr lang="en-US" altLang="zh-CN" baseline="30000" dirty="0"/>
              <a:t>T</a:t>
            </a:r>
            <a:r>
              <a:rPr lang="en-US" altLang="zh-CN" dirty="0"/>
              <a:t>, (1, 2, 1)</a:t>
            </a:r>
            <a:r>
              <a:rPr lang="en-US" altLang="zh-CN" baseline="30000" dirty="0"/>
              <a:t>T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5560" y="1916832"/>
            <a:ext cx="530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  {(1, 1, 1)</a:t>
            </a:r>
            <a:r>
              <a:rPr lang="en-US" altLang="zh-CN" baseline="30000" dirty="0"/>
              <a:t>T</a:t>
            </a:r>
            <a:r>
              <a:rPr lang="en-US" altLang="zh-CN" dirty="0"/>
              <a:t>, (1, 2, 1)</a:t>
            </a:r>
            <a:r>
              <a:rPr lang="en-US" altLang="zh-CN" baseline="30000" dirty="0"/>
              <a:t>T</a:t>
            </a:r>
            <a:r>
              <a:rPr lang="en-US" altLang="zh-CN" dirty="0"/>
              <a:t>, (2, 3, 2)</a:t>
            </a:r>
            <a:r>
              <a:rPr lang="en-US" altLang="zh-CN" baseline="30000" dirty="0"/>
              <a:t>T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35560" y="2545740"/>
            <a:ext cx="5426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  {(1, 1, 1)</a:t>
            </a:r>
            <a:r>
              <a:rPr lang="en-US" altLang="zh-CN" baseline="30000" dirty="0"/>
              <a:t>T</a:t>
            </a:r>
            <a:r>
              <a:rPr lang="en-US" altLang="zh-CN" dirty="0"/>
              <a:t>, (1, 2, 1)</a:t>
            </a:r>
            <a:r>
              <a:rPr lang="en-US" altLang="zh-CN" baseline="30000" dirty="0"/>
              <a:t>T</a:t>
            </a:r>
            <a:r>
              <a:rPr lang="en-US" altLang="zh-CN" dirty="0"/>
              <a:t>, (3, 3, 4)</a:t>
            </a:r>
            <a:r>
              <a:rPr lang="en-US" altLang="zh-CN" baseline="30000" dirty="0"/>
              <a:t>T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35560" y="3193812"/>
            <a:ext cx="675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(4)  {(1, 1, 1)</a:t>
            </a:r>
            <a:r>
              <a:rPr lang="en-US" altLang="zh-CN" baseline="30000" dirty="0"/>
              <a:t>T</a:t>
            </a:r>
            <a:r>
              <a:rPr lang="en-US" altLang="zh-CN" dirty="0"/>
              <a:t>, (1, 2, 1)</a:t>
            </a:r>
            <a:r>
              <a:rPr lang="en-US" altLang="zh-CN" baseline="30000" dirty="0"/>
              <a:t>T</a:t>
            </a:r>
            <a:r>
              <a:rPr lang="en-US" altLang="zh-CN" dirty="0"/>
              <a:t>, (3, 3, 4)</a:t>
            </a:r>
            <a:r>
              <a:rPr lang="en-US" altLang="zh-CN" baseline="30000" dirty="0"/>
              <a:t>T</a:t>
            </a:r>
            <a:r>
              <a:rPr lang="en-US" altLang="zh-CN" dirty="0"/>
              <a:t>, (1, 2, 4)</a:t>
            </a:r>
            <a:r>
              <a:rPr lang="en-US" altLang="zh-CN" baseline="30000" dirty="0"/>
              <a:t>T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7443" y="404664"/>
            <a:ext cx="744082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2060"/>
                </a:solidFill>
              </a:rPr>
              <a:t>定理</a:t>
            </a:r>
            <a:r>
              <a:rPr lang="en-US" altLang="zh-CN" sz="3200" dirty="0">
                <a:solidFill>
                  <a:srgbClr val="002060"/>
                </a:solidFill>
              </a:rPr>
              <a:t> 1     </a:t>
            </a:r>
            <a:r>
              <a:rPr lang="en-US" altLang="zh-CN" sz="3200" i="1" dirty="0"/>
              <a:t>R</a:t>
            </a:r>
            <a:r>
              <a:rPr lang="it-IT" altLang="zh-CN" sz="3200" i="1" baseline="30000" dirty="0"/>
              <a:t>n</a:t>
            </a:r>
            <a:r>
              <a:rPr lang="zh-CN" altLang="en-US" sz="3200" dirty="0"/>
              <a:t>的任一组基必含有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</a:t>
            </a:r>
            <a:r>
              <a:rPr lang="zh-CN" altLang="en-US" sz="3200" dirty="0"/>
              <a:t>个向量</a:t>
            </a:r>
            <a:r>
              <a:rPr lang="en-US" altLang="zh-CN" sz="3200" b="1" spc="-1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3200" dirty="0"/>
          </a:p>
        </p:txBody>
      </p:sp>
      <p:sp>
        <p:nvSpPr>
          <p:cNvPr id="13" name="矩形 12"/>
          <p:cNvSpPr/>
          <p:nvPr/>
        </p:nvSpPr>
        <p:spPr>
          <a:xfrm>
            <a:off x="3851751" y="3132258"/>
            <a:ext cx="44915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其中 </a:t>
            </a:r>
            <a:r>
              <a:rPr lang="en-US" altLang="zh-CN" sz="3200" i="1" dirty="0">
                <a:solidFill>
                  <a:prstClr val="black"/>
                </a:solidFill>
              </a:rPr>
              <a:t>V = </a:t>
            </a:r>
            <a:r>
              <a:rPr lang="en-US" altLang="zh-CN" sz="3200" dirty="0">
                <a:solidFill>
                  <a:prstClr val="black"/>
                </a:solidFill>
              </a:rPr>
              <a:t>(</a:t>
            </a:r>
            <a:r>
              <a:rPr lang="en-US" altLang="zh-CN" sz="3200" b="1" i="1" spc="-100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solidFill>
                  <a:prstClr val="black"/>
                </a:solidFill>
                <a:cs typeface="Times New Roman" pitchFamily="18" charset="0"/>
              </a:rPr>
              <a:t>1 </a:t>
            </a:r>
            <a:r>
              <a:rPr lang="en-US" altLang="zh-CN" sz="3200" i="1" spc="-100" dirty="0">
                <a:solidFill>
                  <a:prstClr val="black"/>
                </a:solidFill>
                <a:cs typeface="Times New Roman" pitchFamily="18" charset="0"/>
              </a:rPr>
              <a:t>, </a:t>
            </a:r>
            <a:r>
              <a:rPr lang="en-US" altLang="zh-CN" sz="3200" b="1" i="1" spc="-100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solidFill>
                  <a:prstClr val="black"/>
                </a:solidFill>
                <a:cs typeface="Times New Roman" pitchFamily="18" charset="0"/>
              </a:rPr>
              <a:t>2 </a:t>
            </a:r>
            <a:r>
              <a:rPr lang="en-US" altLang="zh-CN" sz="3200" i="1" spc="-100" dirty="0">
                <a:solidFill>
                  <a:prstClr val="black"/>
                </a:solidFill>
                <a:cs typeface="Times New Roman" pitchFamily="18" charset="0"/>
              </a:rPr>
              <a:t>, . . . ,</a:t>
            </a:r>
            <a:r>
              <a:rPr lang="en-US" altLang="zh-CN" sz="3200" b="1" i="1" spc="-1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3200" b="1" i="1" spc="-100" dirty="0" err="1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i="1" spc="-100" baseline="-25000" dirty="0" err="1">
                <a:solidFill>
                  <a:prstClr val="black"/>
                </a:solidFill>
                <a:cs typeface="Times New Roman" pitchFamily="18" charset="0"/>
              </a:rPr>
              <a:t>n</a:t>
            </a:r>
            <a:r>
              <a:rPr lang="en-US" altLang="zh-CN" sz="3200" b="1" spc="-1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),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11" name="圆角矩形 10"/>
          <p:cNvSpPr/>
          <p:nvPr/>
        </p:nvSpPr>
        <p:spPr>
          <a:xfrm>
            <a:off x="959430" y="355914"/>
            <a:ext cx="7656851" cy="79208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220236" y="3140968"/>
            <a:ext cx="2076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即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dirty="0"/>
              <a:t> </a:t>
            </a:r>
            <a:r>
              <a:rPr lang="zh-CN" altLang="en-US" sz="3200" dirty="0"/>
              <a:t>可逆</a:t>
            </a:r>
            <a:r>
              <a:rPr lang="en-US" altLang="zh-CN" sz="3200" dirty="0"/>
              <a:t> .</a:t>
            </a:r>
            <a:endParaRPr lang="zh-CN" altLang="en-US" sz="3200" dirty="0"/>
          </a:p>
        </p:txBody>
      </p:sp>
      <p:sp>
        <p:nvSpPr>
          <p:cNvPr id="43" name="矩形 42"/>
          <p:cNvSpPr/>
          <p:nvPr/>
        </p:nvSpPr>
        <p:spPr>
          <a:xfrm>
            <a:off x="1163453" y="2348880"/>
            <a:ext cx="10081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b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altLang="zh-CN" sz="3200" b="1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. . . ,</a:t>
            </a:r>
            <a:r>
              <a:rPr lang="en-US" altLang="zh-CN" sz="3200" b="1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spc="-1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spc="-100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r>
              <a:rPr lang="zh-CN" altLang="en-US" sz="3200" dirty="0">
                <a:solidFill>
                  <a:prstClr val="black"/>
                </a:solidFill>
              </a:rPr>
              <a:t>是 </a:t>
            </a:r>
            <a:r>
              <a:rPr lang="en-US" altLang="zh-CN" sz="3200" i="1" dirty="0"/>
              <a:t>R</a:t>
            </a:r>
            <a:r>
              <a:rPr lang="it-IT" altLang="zh-CN" sz="3200" i="1" baseline="30000" dirty="0"/>
              <a:t>n </a:t>
            </a:r>
            <a:r>
              <a:rPr lang="zh-CN" altLang="en-US" sz="3200" dirty="0">
                <a:solidFill>
                  <a:prstClr val="black"/>
                </a:solidFill>
              </a:rPr>
              <a:t>的一组基的充要条件是 </a:t>
            </a:r>
            <a:r>
              <a:rPr lang="en-US" altLang="zh-CN" sz="3200" dirty="0">
                <a:solidFill>
                  <a:prstClr val="black"/>
                </a:solidFill>
              </a:rPr>
              <a:t>|</a:t>
            </a:r>
            <a:r>
              <a:rPr lang="en-US" altLang="zh-CN" sz="3200" i="1" dirty="0">
                <a:solidFill>
                  <a:prstClr val="black"/>
                </a:solidFill>
              </a:rPr>
              <a:t>V </a:t>
            </a:r>
            <a:r>
              <a:rPr lang="en-US" altLang="zh-CN" sz="3200" dirty="0">
                <a:solidFill>
                  <a:prstClr val="black"/>
                </a:solidFill>
              </a:rPr>
              <a:t>| </a:t>
            </a:r>
            <a:r>
              <a:rPr lang="en-US" altLang="zh-CN" sz="3200" dirty="0">
                <a:solidFill>
                  <a:prstClr val="black"/>
                </a:solidFill>
                <a:sym typeface="Symbol"/>
              </a:rPr>
              <a:t> 0,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959430" y="1483334"/>
            <a:ext cx="10177130" cy="23762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067442" y="170080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推论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2363585" y="1700809"/>
            <a:ext cx="64327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设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 . . . ,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spc="-1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spc="-1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spc="-1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是</a:t>
            </a:r>
            <a:r>
              <a:rPr lang="en-US" altLang="zh-CN" sz="3200" i="1" dirty="0"/>
              <a:t>R</a:t>
            </a:r>
            <a:r>
              <a:rPr lang="it-IT" altLang="zh-CN" sz="3200" i="1" baseline="30000" dirty="0"/>
              <a:t>n</a:t>
            </a:r>
            <a:r>
              <a:rPr lang="zh-CN" altLang="en-US" sz="3200" dirty="0"/>
              <a:t>中的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</a:t>
            </a:r>
            <a:r>
              <a:rPr lang="zh-CN" altLang="en-US" sz="3200" dirty="0"/>
              <a:t>个向量，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11824" y="4149080"/>
            <a:ext cx="514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ym typeface="Symbol"/>
              </a:rPr>
              <a:t>  </a:t>
            </a:r>
            <a:r>
              <a:rPr lang="en-US" altLang="zh-CN" sz="3200" b="1" i="1" spc="-100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solidFill>
                  <a:prstClr val="black"/>
                </a:solidFill>
                <a:cs typeface="Times New Roman" pitchFamily="18" charset="0"/>
              </a:rPr>
              <a:t>1 </a:t>
            </a:r>
            <a:r>
              <a:rPr lang="en-US" altLang="zh-CN" sz="3200" i="1" spc="-100" dirty="0">
                <a:solidFill>
                  <a:prstClr val="black"/>
                </a:solidFill>
                <a:cs typeface="Times New Roman" pitchFamily="18" charset="0"/>
              </a:rPr>
              <a:t>, </a:t>
            </a:r>
            <a:r>
              <a:rPr lang="en-US" altLang="zh-CN" sz="3200" b="1" i="1" spc="-100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solidFill>
                  <a:prstClr val="black"/>
                </a:solidFill>
                <a:cs typeface="Times New Roman" pitchFamily="18" charset="0"/>
              </a:rPr>
              <a:t>2 </a:t>
            </a:r>
            <a:r>
              <a:rPr lang="en-US" altLang="zh-CN" sz="3200" i="1" spc="-100" dirty="0">
                <a:solidFill>
                  <a:prstClr val="black"/>
                </a:solidFill>
                <a:cs typeface="Times New Roman" pitchFamily="18" charset="0"/>
              </a:rPr>
              <a:t>, . . . ,</a:t>
            </a:r>
            <a:r>
              <a:rPr lang="en-US" altLang="zh-CN" sz="3200" b="1" i="1" spc="-1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3200" b="1" i="1" spc="-100" dirty="0" err="1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i="1" spc="-100" baseline="-25000" dirty="0" err="1">
                <a:solidFill>
                  <a:prstClr val="black"/>
                </a:solidFill>
                <a:cs typeface="Times New Roman" pitchFamily="18" charset="0"/>
              </a:rPr>
              <a:t>n</a:t>
            </a:r>
            <a:r>
              <a:rPr lang="en-US" altLang="zh-CN" sz="3200" i="1" spc="-100" baseline="-2500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zh-CN" altLang="en-US" sz="3200" dirty="0">
                <a:sym typeface="Symbol"/>
              </a:rPr>
              <a:t>线性无关</a:t>
            </a:r>
            <a:r>
              <a:rPr lang="en-US" altLang="zh-CN" sz="3200" dirty="0">
                <a:sym typeface="Symbol"/>
              </a:rPr>
              <a:t>.</a:t>
            </a:r>
            <a:r>
              <a:rPr lang="zh-CN" altLang="en-US" sz="3200" dirty="0">
                <a:sym typeface="Symbol"/>
              </a:rPr>
              <a:t>   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11824" y="4869160"/>
            <a:ext cx="6725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ym typeface="Symbol"/>
              </a:rPr>
              <a:t>  </a:t>
            </a:r>
            <a:r>
              <a:rPr lang="en-US" altLang="zh-CN" sz="3200" dirty="0">
                <a:sym typeface="Symbol"/>
              </a:rPr>
              <a:t>{</a:t>
            </a:r>
            <a:r>
              <a:rPr lang="en-US" altLang="zh-CN" sz="3200" b="1" i="1" spc="-100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solidFill>
                  <a:prstClr val="black"/>
                </a:solidFill>
                <a:cs typeface="Times New Roman" pitchFamily="18" charset="0"/>
              </a:rPr>
              <a:t>1 </a:t>
            </a:r>
            <a:r>
              <a:rPr lang="en-US" altLang="zh-CN" sz="3200" i="1" spc="-100" dirty="0">
                <a:solidFill>
                  <a:prstClr val="black"/>
                </a:solidFill>
                <a:cs typeface="Times New Roman" pitchFamily="18" charset="0"/>
              </a:rPr>
              <a:t>, </a:t>
            </a:r>
            <a:r>
              <a:rPr lang="en-US" altLang="zh-CN" sz="3200" b="1" i="1" spc="-100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solidFill>
                  <a:prstClr val="black"/>
                </a:solidFill>
                <a:cs typeface="Times New Roman" pitchFamily="18" charset="0"/>
              </a:rPr>
              <a:t>2 </a:t>
            </a:r>
            <a:r>
              <a:rPr lang="en-US" altLang="zh-CN" sz="3200" i="1" spc="-100" dirty="0">
                <a:solidFill>
                  <a:prstClr val="black"/>
                </a:solidFill>
                <a:cs typeface="Times New Roman" pitchFamily="18" charset="0"/>
              </a:rPr>
              <a:t>, . . . ,</a:t>
            </a:r>
            <a:r>
              <a:rPr lang="en-US" altLang="zh-CN" sz="3200" b="1" i="1" spc="-1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3200" b="1" i="1" spc="-100" dirty="0" err="1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i="1" spc="-100" baseline="-25000" dirty="0" err="1">
                <a:solidFill>
                  <a:prstClr val="black"/>
                </a:solidFill>
                <a:cs typeface="Times New Roman" pitchFamily="18" charset="0"/>
              </a:rPr>
              <a:t>n</a:t>
            </a:r>
            <a:r>
              <a:rPr lang="en-US" altLang="zh-CN" sz="3200" i="1" spc="-100" baseline="-25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3200" dirty="0">
                <a:sym typeface="Symbol"/>
              </a:rPr>
              <a:t>} </a:t>
            </a:r>
            <a:r>
              <a:rPr lang="zh-CN" altLang="en-US" sz="3200" dirty="0">
                <a:sym typeface="Symbol"/>
              </a:rPr>
              <a:t>是</a:t>
            </a:r>
            <a:r>
              <a:rPr lang="en-US" altLang="zh-CN" sz="3200" i="1" dirty="0"/>
              <a:t>R</a:t>
            </a:r>
            <a:r>
              <a:rPr lang="it-IT" altLang="zh-CN" sz="3200" i="1" baseline="30000" dirty="0"/>
              <a:t>n</a:t>
            </a:r>
            <a:r>
              <a:rPr lang="zh-CN" altLang="en-US" sz="3200" dirty="0">
                <a:sym typeface="Symbol"/>
              </a:rPr>
              <a:t>的一个张集</a:t>
            </a:r>
            <a:r>
              <a:rPr lang="en-US" altLang="zh-CN" sz="3200" dirty="0">
                <a:sym typeface="Symbol"/>
              </a:rPr>
              <a:t>.</a:t>
            </a:r>
            <a:r>
              <a:rPr lang="zh-CN" altLang="en-US" sz="3200" dirty="0">
                <a:sym typeface="Symbol"/>
              </a:rPr>
              <a:t>   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1103784" y="4295998"/>
            <a:ext cx="3048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spc="-100" dirty="0">
                <a:solidFill>
                  <a:prstClr val="black"/>
                </a:solidFill>
                <a:cs typeface="Times New Roman" pitchFamily="18" charset="0"/>
              </a:rPr>
              <a:t>{ </a:t>
            </a:r>
            <a:r>
              <a:rPr lang="en-US" altLang="zh-CN" sz="3200" b="1" i="1" spc="-100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solidFill>
                  <a:prstClr val="black"/>
                </a:solidFill>
                <a:cs typeface="Times New Roman" pitchFamily="18" charset="0"/>
              </a:rPr>
              <a:t>1 </a:t>
            </a:r>
            <a:r>
              <a:rPr lang="en-US" altLang="zh-CN" sz="3200" i="1" spc="-100" dirty="0">
                <a:solidFill>
                  <a:prstClr val="black"/>
                </a:solidFill>
                <a:cs typeface="Times New Roman" pitchFamily="18" charset="0"/>
              </a:rPr>
              <a:t>, </a:t>
            </a:r>
            <a:r>
              <a:rPr lang="en-US" altLang="zh-CN" sz="3200" b="1" i="1" spc="-100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solidFill>
                  <a:prstClr val="black"/>
                </a:solidFill>
                <a:cs typeface="Times New Roman" pitchFamily="18" charset="0"/>
              </a:rPr>
              <a:t>2 </a:t>
            </a:r>
            <a:r>
              <a:rPr lang="en-US" altLang="zh-CN" sz="3200" i="1" spc="-100" dirty="0">
                <a:solidFill>
                  <a:prstClr val="black"/>
                </a:solidFill>
                <a:cs typeface="Times New Roman" pitchFamily="18" charset="0"/>
              </a:rPr>
              <a:t>, . . . ,</a:t>
            </a:r>
            <a:r>
              <a:rPr lang="en-US" altLang="zh-CN" sz="3200" b="1" i="1" spc="-1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3200" b="1" i="1" spc="-100" dirty="0" err="1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i="1" spc="-100" baseline="-25000" dirty="0" err="1">
                <a:solidFill>
                  <a:prstClr val="black"/>
                </a:solidFill>
                <a:cs typeface="Times New Roman" pitchFamily="18" charset="0"/>
              </a:rPr>
              <a:t>n</a:t>
            </a:r>
            <a:r>
              <a:rPr lang="en-US" altLang="zh-CN" sz="3200" b="1" spc="-100" dirty="0">
                <a:solidFill>
                  <a:prstClr val="black"/>
                </a:solidFill>
                <a:cs typeface="Times New Roman" pitchFamily="18" charset="0"/>
              </a:rPr>
              <a:t> }</a:t>
            </a:r>
            <a:r>
              <a:rPr lang="zh-CN" altLang="en-US" sz="3200" dirty="0">
                <a:solidFill>
                  <a:prstClr val="black"/>
                </a:solidFill>
              </a:rPr>
              <a:t>是 </a:t>
            </a:r>
            <a:r>
              <a:rPr lang="en-US" altLang="zh-CN" sz="3200" i="1" dirty="0">
                <a:solidFill>
                  <a:srgbClr val="000000"/>
                </a:solidFill>
              </a:rPr>
              <a:t>R</a:t>
            </a:r>
            <a:r>
              <a:rPr lang="it-IT" altLang="zh-CN" sz="3200" i="1" baseline="30000" dirty="0">
                <a:solidFill>
                  <a:srgbClr val="000000"/>
                </a:solidFill>
              </a:rPr>
              <a:t>n </a:t>
            </a:r>
            <a:r>
              <a:rPr lang="zh-CN" altLang="en-US" sz="3200" dirty="0">
                <a:solidFill>
                  <a:prstClr val="black"/>
                </a:solidFill>
              </a:rPr>
              <a:t>的一组基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1" grpId="0" animBg="1"/>
      <p:bldP spid="39" grpId="0"/>
      <p:bldP spid="43" grpId="0"/>
      <p:bldP spid="44" grpId="0" animBg="1"/>
      <p:bldP spid="45" grpId="0"/>
      <p:bldP spid="48" grpId="0"/>
      <p:bldP spid="12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15413" y="645106"/>
            <a:ext cx="5904656" cy="72547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>
                <a:solidFill>
                  <a:srgbClr val="002060"/>
                </a:solidFill>
              </a:rPr>
              <a:t>2. </a:t>
            </a:r>
            <a:r>
              <a:rPr lang="zh-CN" altLang="en-US" sz="4000" b="1" dirty="0">
                <a:solidFill>
                  <a:srgbClr val="002060"/>
                </a:solidFill>
              </a:rPr>
              <a:t>如何选取向量空间的基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2723" y="2276872"/>
            <a:ext cx="10972800" cy="1204756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zh-CN" altLang="en-US" sz="3200" dirty="0"/>
              <a:t> 方法</a:t>
            </a:r>
            <a:r>
              <a:rPr lang="en-US" altLang="zh-CN" sz="3200" dirty="0"/>
              <a:t>1.  </a:t>
            </a:r>
            <a:r>
              <a:rPr lang="zh-CN" altLang="en-US" sz="32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先找到向量空间的一个</a:t>
            </a:r>
            <a:r>
              <a:rPr lang="zh-CN" altLang="en-US" sz="3200" u="sng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张集</a:t>
            </a:r>
            <a:r>
              <a:rPr lang="zh-CN" altLang="en-US" sz="32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，然后将它</a:t>
            </a:r>
            <a:r>
              <a:rPr lang="zh-CN" altLang="en-US" sz="3200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删减</a:t>
            </a:r>
            <a:r>
              <a:rPr lang="zh-CN" altLang="en-US" sz="32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到</a:t>
            </a:r>
            <a:r>
              <a:rPr lang="zh-CN" altLang="en-US" sz="3200" u="sng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最小</a:t>
            </a:r>
            <a:r>
              <a:rPr lang="zh-CN" altLang="en-US" sz="32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  </a:t>
            </a:r>
            <a:endParaRPr lang="en-US" altLang="zh-CN" sz="3200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0" indent="0">
              <a:buClr>
                <a:schemeClr val="bg1">
                  <a:lumMod val="50000"/>
                </a:schemeClr>
              </a:buClr>
              <a:buSzPct val="75000"/>
              <a:buNone/>
            </a:pPr>
            <a:r>
              <a:rPr lang="zh-CN" altLang="en-US" sz="32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     </a:t>
            </a:r>
            <a:r>
              <a:rPr lang="zh-CN" altLang="en-US" sz="3200" u="sng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张集</a:t>
            </a:r>
            <a:r>
              <a:rPr lang="zh-CN" altLang="en-US" sz="32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，即为一组基</a:t>
            </a:r>
            <a:r>
              <a:rPr lang="en-US" altLang="zh-CN" sz="3200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.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87829" y="3625644"/>
            <a:ext cx="10972800" cy="1204756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zh-CN" altLang="en-US" sz="3200" dirty="0">
                <a:solidFill>
                  <a:schemeClr val="tx2"/>
                </a:solidFill>
                <a:latin typeface="+mn-lt"/>
                <a:ea typeface="+mn-ea"/>
              </a:rPr>
              <a:t>方法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aiti SC" panose="02010600040101010101" pitchFamily="2" charset="-122"/>
                <a:ea typeface="Kaiti SC" panose="02010600040101010101" pitchFamily="2" charset="-122"/>
              </a:rPr>
              <a:t>先找到向量空间中的一个</a:t>
            </a:r>
            <a:r>
              <a:rPr kumimoji="0" lang="zh-CN" altLang="en-US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aiti SC" panose="02010600040101010101" pitchFamily="2" charset="-122"/>
                <a:ea typeface="Kaiti SC" panose="02010600040101010101" pitchFamily="2" charset="-122"/>
              </a:rPr>
              <a:t>线性无关的向量组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aiti SC" panose="02010600040101010101" pitchFamily="2" charset="-122"/>
                <a:ea typeface="Kaiti SC" panose="02010600040101010101" pitchFamily="2" charset="-122"/>
              </a:rPr>
              <a:t>，然后将</a:t>
            </a:r>
            <a:r>
              <a:rPr lang="zh-CN" altLang="en-US" sz="3200" dirty="0">
                <a:latin typeface="Kaiti SC" panose="02010600040101010101" pitchFamily="2" charset="-122"/>
                <a:ea typeface="Kaiti SC" panose="02010600040101010101" pitchFamily="2" charset="-122"/>
              </a:rPr>
              <a:t>将它</a:t>
            </a:r>
            <a:r>
              <a:rPr lang="zh-CN" altLang="en-US" sz="3200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扩充</a:t>
            </a:r>
            <a:r>
              <a:rPr lang="zh-CN" altLang="en-US" sz="3200" dirty="0">
                <a:latin typeface="Kaiti SC" panose="02010600040101010101" pitchFamily="2" charset="-122"/>
                <a:ea typeface="Kaiti SC" panose="02010600040101010101" pitchFamily="2" charset="-122"/>
              </a:rPr>
              <a:t>成一个</a:t>
            </a:r>
            <a:r>
              <a:rPr lang="zh-CN" altLang="en-US" sz="3200" u="sng" dirty="0">
                <a:latin typeface="Kaiti SC" panose="02010600040101010101" pitchFamily="2" charset="-122"/>
                <a:ea typeface="Kaiti SC" panose="02010600040101010101" pitchFamily="2" charset="-122"/>
              </a:rPr>
              <a:t>极大线性无关组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aiti SC" panose="02010600040101010101" pitchFamily="2" charset="-122"/>
                <a:ea typeface="Kaiti SC" panose="02010600040101010101" pitchFamily="2" charset="-122"/>
              </a:rPr>
              <a:t>，即为一组基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aiti SC" panose="02010600040101010101" pitchFamily="2" charset="-122"/>
                <a:ea typeface="Kaiti SC" panose="02010600040101010101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71598" y="395953"/>
            <a:ext cx="8232914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67607" y="467961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给定向量   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 </a:t>
            </a:r>
            <a:r>
              <a:rPr lang="en-US" altLang="zh-CN" sz="3200" dirty="0"/>
              <a:t>= (1,−1, 1)</a:t>
            </a:r>
            <a:r>
              <a:rPr lang="en-US" altLang="zh-CN" sz="32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dirty="0"/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= (1, 0, 0)</a:t>
            </a:r>
            <a:r>
              <a:rPr lang="en-US" altLang="zh-CN" sz="32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dirty="0"/>
              <a:t>,</a:t>
            </a:r>
          </a:p>
          <a:p>
            <a:pPr algn="just">
              <a:lnSpc>
                <a:spcPct val="120000"/>
              </a:lnSpc>
            </a:pPr>
            <a:r>
              <a:rPr lang="en-US" altLang="zh-CN" sz="3200" dirty="0"/>
              <a:t>                   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 = (1, 1, 1)</a:t>
            </a:r>
            <a:r>
              <a:rPr lang="en-US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dirty="0"/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4</a:t>
            </a:r>
            <a:r>
              <a:rPr lang="en-US" altLang="zh-CN" sz="3200" dirty="0"/>
              <a:t> = (1, 2, 4)</a:t>
            </a:r>
            <a:r>
              <a:rPr lang="en-US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dirty="0"/>
              <a:t>. </a:t>
            </a:r>
          </a:p>
          <a:p>
            <a:pPr algn="just">
              <a:lnSpc>
                <a:spcPct val="120000"/>
              </a:lnSpc>
            </a:pPr>
            <a:r>
              <a:rPr lang="en-US" altLang="zh-CN" sz="3200" dirty="0"/>
              <a:t> (1) </a:t>
            </a:r>
            <a:r>
              <a:rPr lang="zh-CN" altLang="en-US" sz="3200" dirty="0"/>
              <a:t>它们线性无关吗</a:t>
            </a:r>
            <a:r>
              <a:rPr lang="en-US" altLang="zh-CN" sz="3200" dirty="0"/>
              <a:t>?</a:t>
            </a:r>
          </a:p>
          <a:p>
            <a:pPr algn="just">
              <a:lnSpc>
                <a:spcPct val="120000"/>
              </a:lnSpc>
            </a:pPr>
            <a:r>
              <a:rPr lang="en-US" altLang="zh-CN" sz="3200" dirty="0"/>
              <a:t> (2) </a:t>
            </a:r>
            <a:r>
              <a:rPr lang="zh-CN" altLang="en-US" sz="3200" dirty="0"/>
              <a:t>它们是 </a:t>
            </a:r>
            <a:r>
              <a:rPr lang="en-US" altLang="zh-CN" sz="3200" i="1" dirty="0"/>
              <a:t>R</a:t>
            </a:r>
            <a:r>
              <a:rPr lang="it-IT" altLang="zh-CN" sz="3200" baseline="30000" dirty="0"/>
              <a:t>3</a:t>
            </a:r>
            <a:r>
              <a:rPr lang="zh-CN" altLang="en-US" sz="3200" dirty="0"/>
              <a:t>的张集吗</a:t>
            </a:r>
            <a:r>
              <a:rPr lang="it-IT" altLang="zh-CN" sz="3200" baseline="30000" dirty="0"/>
              <a:t> </a:t>
            </a:r>
            <a:r>
              <a:rPr lang="en-US" altLang="zh-CN" sz="3200" dirty="0"/>
              <a:t>? </a:t>
            </a:r>
          </a:p>
          <a:p>
            <a:pPr algn="just">
              <a:lnSpc>
                <a:spcPct val="120000"/>
              </a:lnSpc>
            </a:pPr>
            <a:r>
              <a:rPr lang="en-US" altLang="zh-CN" sz="3200" dirty="0"/>
              <a:t> (3) </a:t>
            </a:r>
            <a:r>
              <a:rPr lang="zh-CN" altLang="en-US" sz="3200" dirty="0"/>
              <a:t>将</a:t>
            </a:r>
            <a:r>
              <a:rPr lang="en-US" altLang="zh-CN" sz="3200" dirty="0"/>
              <a:t>{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4</a:t>
            </a:r>
            <a:r>
              <a:rPr lang="en-US" altLang="zh-CN" sz="3200" dirty="0"/>
              <a:t> } </a:t>
            </a:r>
            <a:r>
              <a:rPr lang="zh-CN" altLang="en-US" sz="3200" dirty="0"/>
              <a:t>删减成为</a:t>
            </a:r>
            <a:r>
              <a:rPr lang="en-US" altLang="zh-CN" sz="3200" i="1" dirty="0"/>
              <a:t>R</a:t>
            </a:r>
            <a:r>
              <a:rPr lang="it-IT" altLang="zh-CN" sz="3200" baseline="30000" dirty="0"/>
              <a:t>3</a:t>
            </a:r>
            <a:r>
              <a:rPr lang="zh-CN" altLang="en-US" sz="3200" dirty="0"/>
              <a:t>的一组基</a:t>
            </a:r>
            <a:r>
              <a:rPr lang="en-US" altLang="zh-CN" sz="3200" dirty="0"/>
              <a:t>. 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31437" y="53997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  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983432" y="3721677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 练习      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aseline="-25000" dirty="0">
                <a:cs typeface="Times New Roman" pitchFamily="18" charset="0"/>
              </a:rPr>
              <a:t>1</a:t>
            </a:r>
            <a:r>
              <a:rPr lang="en-US" altLang="zh-CN" sz="3200" dirty="0"/>
              <a:t>=</a:t>
            </a:r>
            <a:r>
              <a:rPr lang="zh-CN" altLang="en-US" sz="3200" dirty="0"/>
              <a:t> </a:t>
            </a:r>
            <a:r>
              <a:rPr lang="en-US" altLang="zh-CN" sz="3200" dirty="0"/>
              <a:t>(0, 1, 0)</a:t>
            </a:r>
            <a:r>
              <a:rPr lang="en-US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dirty="0"/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aseline="-25000" dirty="0">
                <a:cs typeface="Times New Roman" pitchFamily="18" charset="0"/>
              </a:rPr>
              <a:t>2</a:t>
            </a:r>
            <a:r>
              <a:rPr lang="en-US" altLang="zh-CN" sz="3200" dirty="0"/>
              <a:t>=</a:t>
            </a:r>
            <a:r>
              <a:rPr lang="zh-CN" altLang="en-US" sz="3200" dirty="0"/>
              <a:t> </a:t>
            </a:r>
            <a:r>
              <a:rPr lang="en-US" altLang="zh-CN" sz="3200" dirty="0"/>
              <a:t>(</a:t>
            </a:r>
            <a:r>
              <a:rPr lang="en-US" altLang="zh-CN" sz="3200" dirty="0">
                <a:sym typeface="Symbol"/>
              </a:rPr>
              <a:t></a:t>
            </a:r>
            <a:r>
              <a:rPr lang="en-US" altLang="zh-CN" sz="3200" dirty="0"/>
              <a:t>2, 0, 1)</a:t>
            </a:r>
            <a:r>
              <a:rPr lang="en-US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2375586" y="4419690"/>
            <a:ext cx="50885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试问：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3200" spc="-100" dirty="0"/>
              <a:t>它们线性无关吗？</a:t>
            </a:r>
          </a:p>
        </p:txBody>
      </p:sp>
      <p:sp>
        <p:nvSpPr>
          <p:cNvPr id="9" name="矩形 8"/>
          <p:cNvSpPr/>
          <p:nvPr/>
        </p:nvSpPr>
        <p:spPr>
          <a:xfrm>
            <a:off x="3575719" y="4873805"/>
            <a:ext cx="4824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3200" spc="-100" dirty="0"/>
              <a:t>它们是</a:t>
            </a:r>
            <a:r>
              <a:rPr lang="en-US" altLang="zh-CN" sz="3200" i="1" dirty="0"/>
              <a:t>R</a:t>
            </a:r>
            <a:r>
              <a:rPr lang="it-IT" altLang="zh-CN" sz="3200" baseline="30000" dirty="0"/>
              <a:t>3 </a:t>
            </a:r>
            <a:r>
              <a:rPr lang="zh-CN" altLang="en-US" sz="3200" spc="-100" dirty="0"/>
              <a:t>的一组基吗？</a:t>
            </a:r>
          </a:p>
        </p:txBody>
      </p:sp>
      <p:sp>
        <p:nvSpPr>
          <p:cNvPr id="10" name="矩形 9"/>
          <p:cNvSpPr/>
          <p:nvPr/>
        </p:nvSpPr>
        <p:spPr>
          <a:xfrm>
            <a:off x="3575719" y="5364505"/>
            <a:ext cx="6504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试将它们扩充成为</a:t>
            </a:r>
            <a:r>
              <a:rPr lang="zh-CN" altLang="en-US" sz="3200" spc="-100" dirty="0"/>
              <a:t> </a:t>
            </a:r>
            <a:r>
              <a:rPr lang="en-US" altLang="zh-CN" sz="3200" i="1" dirty="0"/>
              <a:t>R</a:t>
            </a:r>
            <a:r>
              <a:rPr lang="it-IT" altLang="zh-CN" sz="3200" baseline="30000" dirty="0"/>
              <a:t>3</a:t>
            </a:r>
            <a:r>
              <a:rPr lang="zh-CN" altLang="en-US" sz="3200" dirty="0"/>
              <a:t>的的一组基</a:t>
            </a:r>
            <a:r>
              <a:rPr lang="en-US" altLang="zh-CN" sz="3200" dirty="0"/>
              <a:t>.</a:t>
            </a:r>
            <a:endParaRPr lang="zh-CN" altLang="en-US" sz="3200" spc="-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063553" y="476672"/>
            <a:ext cx="864096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84032" y="764705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-100" dirty="0"/>
              <a:t>，求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spc="-100" dirty="0"/>
              <a:t>的一组基 </a:t>
            </a:r>
            <a:r>
              <a:rPr lang="en-US" altLang="zh-CN" sz="3200" spc="-100" dirty="0"/>
              <a:t>. </a:t>
            </a:r>
            <a:endParaRPr lang="zh-CN" altLang="en-US" sz="3200" spc="-100" dirty="0"/>
          </a:p>
        </p:txBody>
      </p:sp>
      <p:sp>
        <p:nvSpPr>
          <p:cNvPr id="10" name="矩形 9"/>
          <p:cNvSpPr/>
          <p:nvPr/>
        </p:nvSpPr>
        <p:spPr>
          <a:xfrm>
            <a:off x="973862" y="4841866"/>
            <a:ext cx="73543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de-DE" altLang="zh-CN" sz="3200" spc="-100" dirty="0">
                <a:cs typeface="Times New Roman" pitchFamily="18" charset="0"/>
              </a:rPr>
              <a:t>(1,1, 0, 0)</a:t>
            </a:r>
            <a:r>
              <a:rPr lang="de-DE" altLang="zh-CN" sz="3200" spc="-100" baseline="30000" dirty="0">
                <a:cs typeface="Times New Roman" pitchFamily="18" charset="0"/>
              </a:rPr>
              <a:t>T</a:t>
            </a:r>
            <a:r>
              <a:rPr lang="de-DE" altLang="zh-CN" sz="3200" spc="-100" dirty="0">
                <a:cs typeface="Times New Roman" pitchFamily="18" charset="0"/>
              </a:rPr>
              <a:t>, (5, 0, -2, 1)</a:t>
            </a:r>
            <a:r>
              <a:rPr lang="de-DE" altLang="zh-CN" sz="3200" spc="-100" baseline="30000" dirty="0">
                <a:cs typeface="Times New Roman" pitchFamily="18" charset="0"/>
              </a:rPr>
              <a:t>T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zh-CN" altLang="en-US" sz="3200" spc="-100" dirty="0"/>
              <a:t>是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spc="-100" dirty="0"/>
              <a:t>的一组基 </a:t>
            </a:r>
            <a:r>
              <a:rPr lang="en-US" altLang="zh-CN" sz="3200" spc="-100" dirty="0"/>
              <a:t>.</a:t>
            </a:r>
            <a:endParaRPr lang="zh-CN" altLang="en-US" sz="3200" spc="-100" dirty="0"/>
          </a:p>
        </p:txBody>
      </p:sp>
      <p:sp>
        <p:nvSpPr>
          <p:cNvPr id="16" name="矩形 15"/>
          <p:cNvSpPr/>
          <p:nvPr/>
        </p:nvSpPr>
        <p:spPr>
          <a:xfrm>
            <a:off x="1001841" y="3359895"/>
            <a:ext cx="8766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于是  </a:t>
            </a:r>
            <a:r>
              <a:rPr lang="en-US" altLang="zh-CN" sz="3200" i="1" spc="-100" dirty="0">
                <a:cs typeface="Times New Roman" pitchFamily="18" charset="0"/>
              </a:rPr>
              <a:t>N</a:t>
            </a:r>
            <a:r>
              <a:rPr lang="en-US" altLang="zh-CN" sz="3200" spc="-100" dirty="0">
                <a:cs typeface="Times New Roman" pitchFamily="18" charset="0"/>
              </a:rPr>
              <a:t>(</a:t>
            </a:r>
            <a:r>
              <a:rPr lang="en-US" altLang="zh-CN" sz="3200" i="1" spc="-100" dirty="0">
                <a:cs typeface="Times New Roman" pitchFamily="18" charset="0"/>
              </a:rPr>
              <a:t>A</a:t>
            </a:r>
            <a:r>
              <a:rPr lang="en-US" altLang="zh-CN" sz="3200" spc="-100" dirty="0">
                <a:cs typeface="Times New Roman" pitchFamily="18" charset="0"/>
              </a:rPr>
              <a:t>) = {</a:t>
            </a:r>
            <a:r>
              <a:rPr lang="en-US" altLang="zh-CN" sz="3200" i="1" spc="-100" dirty="0">
                <a:cs typeface="Times New Roman" pitchFamily="18" charset="0"/>
              </a:rPr>
              <a:t>s </a:t>
            </a:r>
            <a:r>
              <a:rPr lang="en-US" altLang="zh-CN" sz="3200" spc="-100" dirty="0">
                <a:cs typeface="Times New Roman" pitchFamily="18" charset="0"/>
              </a:rPr>
              <a:t>(1, 1, 0, 0)</a:t>
            </a:r>
            <a:r>
              <a:rPr lang="en-US" altLang="zh-CN" sz="3200" spc="-100" baseline="30000" dirty="0">
                <a:cs typeface="Times New Roman" pitchFamily="18" charset="0"/>
              </a:rPr>
              <a:t>T</a:t>
            </a:r>
            <a:r>
              <a:rPr lang="en-US" altLang="zh-CN" sz="3200" spc="-100" dirty="0">
                <a:cs typeface="Times New Roman" pitchFamily="18" charset="0"/>
              </a:rPr>
              <a:t>+</a:t>
            </a:r>
            <a:r>
              <a:rPr lang="en-US" altLang="zh-CN" sz="3200" i="1" spc="-100" dirty="0">
                <a:cs typeface="Times New Roman" pitchFamily="18" charset="0"/>
              </a:rPr>
              <a:t> t </a:t>
            </a:r>
            <a:r>
              <a:rPr lang="en-US" altLang="zh-CN" sz="3200" spc="-100" dirty="0">
                <a:cs typeface="Times New Roman" pitchFamily="18" charset="0"/>
              </a:rPr>
              <a:t>(5, 0,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2, 1</a:t>
            </a:r>
            <a:r>
              <a:rPr lang="en-US" altLang="zh-CN" sz="3200" spc="-100" dirty="0">
                <a:cs typeface="Times New Roman" pitchFamily="18" charset="0"/>
              </a:rPr>
              <a:t>)</a:t>
            </a:r>
            <a:r>
              <a:rPr lang="en-US" altLang="zh-CN" sz="3200" spc="-100" baseline="30000" dirty="0">
                <a:cs typeface="Times New Roman" pitchFamily="18" charset="0"/>
              </a:rPr>
              <a:t>T  </a:t>
            </a:r>
            <a:r>
              <a:rPr lang="en-US" altLang="zh-CN" sz="3200" spc="-100" dirty="0">
                <a:cs typeface="Times New Roman" pitchFamily="18" charset="0"/>
              </a:rPr>
              <a:t>| </a:t>
            </a:r>
            <a:r>
              <a:rPr lang="en-US" altLang="zh-CN" sz="3200" i="1" spc="-100" dirty="0">
                <a:cs typeface="Times New Roman" pitchFamily="18" charset="0"/>
              </a:rPr>
              <a:t>s</a:t>
            </a:r>
            <a:r>
              <a:rPr lang="en-US" altLang="zh-CN" sz="3200" spc="-100" dirty="0">
                <a:cs typeface="Times New Roman" pitchFamily="18" charset="0"/>
              </a:rPr>
              <a:t>, </a:t>
            </a:r>
            <a:r>
              <a:rPr lang="en-US" altLang="zh-CN" sz="3200" i="1" spc="-100" dirty="0">
                <a:cs typeface="Times New Roman" pitchFamily="18" charset="0"/>
              </a:rPr>
              <a:t>t </a:t>
            </a:r>
            <a:r>
              <a:rPr lang="en-US" altLang="zh-CN" sz="3200" spc="-100" dirty="0">
                <a:cs typeface="Times New Roman" pitchFamily="18" charset="0"/>
                <a:sym typeface="Symbol"/>
              </a:rPr>
              <a:t></a:t>
            </a:r>
            <a:r>
              <a:rPr lang="en-US" altLang="zh-CN" sz="3200" i="1" spc="-100" dirty="0">
                <a:cs typeface="Times New Roman" pitchFamily="18" charset="0"/>
                <a:sym typeface="Symbol"/>
              </a:rPr>
              <a:t> R</a:t>
            </a:r>
            <a:r>
              <a:rPr lang="en-US" altLang="zh-CN" sz="3200" spc="-100" dirty="0">
                <a:cs typeface="Times New Roman" pitchFamily="18" charset="0"/>
              </a:rPr>
              <a:t>}.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1029718" y="4079975"/>
            <a:ext cx="7561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/>
              <a:t>验证得</a:t>
            </a:r>
            <a:r>
              <a:rPr lang="de-DE" altLang="zh-CN" sz="3200" spc="-100" dirty="0"/>
              <a:t> </a:t>
            </a:r>
            <a:r>
              <a:rPr lang="de-DE" altLang="zh-CN" sz="3200" spc="-100" dirty="0">
                <a:cs typeface="Times New Roman" pitchFamily="18" charset="0"/>
              </a:rPr>
              <a:t>(1,1, 0, 0)</a:t>
            </a:r>
            <a:r>
              <a:rPr lang="de-DE" altLang="zh-CN" sz="3200" spc="-100" baseline="30000" dirty="0">
                <a:cs typeface="Times New Roman" pitchFamily="18" charset="0"/>
              </a:rPr>
              <a:t>T</a:t>
            </a:r>
            <a:r>
              <a:rPr lang="de-DE" altLang="zh-CN" sz="3200" spc="-100" dirty="0">
                <a:cs typeface="Times New Roman" pitchFamily="18" charset="0"/>
              </a:rPr>
              <a:t>, (5, 0, -2, 1)</a:t>
            </a:r>
            <a:r>
              <a:rPr lang="de-DE" altLang="zh-CN" sz="3200" spc="-100" baseline="30000" dirty="0">
                <a:cs typeface="Times New Roman" pitchFamily="18" charset="0"/>
              </a:rPr>
              <a:t>T</a:t>
            </a:r>
            <a:r>
              <a:rPr lang="zh-CN" altLang="en-US" sz="3200" spc="-100" dirty="0"/>
              <a:t>是线性无关的</a:t>
            </a:r>
            <a:r>
              <a:rPr lang="de-DE" altLang="zh-CN" sz="3200" spc="-100" dirty="0"/>
              <a:t>.</a:t>
            </a:r>
            <a:endParaRPr lang="zh-CN" altLang="en-US" sz="3200" spc="-100" dirty="0"/>
          </a:p>
        </p:txBody>
      </p:sp>
      <p:sp>
        <p:nvSpPr>
          <p:cNvPr id="19" name="矩形 18"/>
          <p:cNvSpPr/>
          <p:nvPr/>
        </p:nvSpPr>
        <p:spPr>
          <a:xfrm>
            <a:off x="770117" y="68398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200" dirty="0">
                <a:latin typeface="+mj-ea"/>
                <a:ea typeface="+mj-ea"/>
                <a:cs typeface="Times New Roman" pitchFamily="18" charset="0"/>
              </a:rPr>
              <a:t>例 </a:t>
            </a:r>
            <a:r>
              <a:rPr lang="en-US" altLang="zh-CN" sz="3200" dirty="0">
                <a:latin typeface="+mj-ea"/>
                <a:ea typeface="+mj-ea"/>
                <a:cs typeface="Times New Roman" pitchFamily="18" charset="0"/>
              </a:rPr>
              <a:t>4</a:t>
            </a:r>
            <a:endParaRPr lang="zh-CN" altLang="en-US" sz="3200" dirty="0"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0117" y="213285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解：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2891" y="5603757"/>
            <a:ext cx="1116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这组基我们也称为齐次线性方程组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Ax =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3200" dirty="0"/>
              <a:t>的一组</a:t>
            </a:r>
            <a:r>
              <a:rPr lang="zh-CN" altLang="en-US" sz="3200" b="1" dirty="0">
                <a:solidFill>
                  <a:srgbClr val="C00000"/>
                </a:solidFill>
              </a:rPr>
              <a:t>基础解系</a:t>
            </a:r>
            <a:r>
              <a:rPr lang="en-US" altLang="zh-CN" sz="3200" dirty="0">
                <a:solidFill>
                  <a:srgbClr val="FF0000"/>
                </a:solidFill>
              </a:rPr>
              <a:t>.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79576" y="747741"/>
            <a:ext cx="1524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-100" dirty="0"/>
              <a:t>设 </a:t>
            </a:r>
            <a:r>
              <a:rPr lang="en-US" altLang="zh-CN" sz="3200" i="1" spc="-100" dirty="0"/>
              <a:t>A</a:t>
            </a:r>
            <a:r>
              <a:rPr lang="en-US" altLang="zh-CN" sz="3200" spc="-100" dirty="0"/>
              <a:t> =</a:t>
            </a:r>
            <a:endParaRPr lang="zh-CN" altLang="en-US" sz="3200" spc="-100" dirty="0"/>
          </a:p>
        </p:txBody>
      </p:sp>
      <p:sp>
        <p:nvSpPr>
          <p:cNvPr id="24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560" y="548680"/>
            <a:ext cx="273630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563560" y="466220"/>
            <a:ext cx="280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1     3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779584" y="1044025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2     5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2071300"/>
            <a:ext cx="237626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919536" y="1988840"/>
            <a:ext cx="2448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1   3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135560" y="2566645"/>
            <a:ext cx="2232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2   5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9816" y="22768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</a:t>
            </a:r>
            <a:endParaRPr lang="zh-CN" altLang="en-US" dirty="0"/>
          </a:p>
        </p:txBody>
      </p:sp>
      <p:sp>
        <p:nvSpPr>
          <p:cNvPr id="31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888" y="2071300"/>
            <a:ext cx="237626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087888" y="1988840"/>
            <a:ext cx="2304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1   3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303912" y="2566645"/>
            <a:ext cx="2160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2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52184" y="22768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</a:t>
            </a:r>
            <a:endParaRPr lang="zh-CN" altLang="en-US" dirty="0"/>
          </a:p>
        </p:txBody>
      </p:sp>
      <p:sp>
        <p:nvSpPr>
          <p:cNvPr id="3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256" y="2071300"/>
            <a:ext cx="237626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400256" y="1988840"/>
            <a:ext cx="2304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1   0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5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616280" y="2566645"/>
            <a:ext cx="2160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2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0" grpId="0"/>
      <p:bldP spid="22" grpId="0"/>
      <p:bldP spid="23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/>
      <p:bldP spid="34" grpId="0"/>
      <p:bldP spid="35" grpId="0" animBg="1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207568" y="836712"/>
            <a:ext cx="662473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7595" y="908721"/>
            <a:ext cx="6312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-100" dirty="0"/>
              <a:t>求</a:t>
            </a:r>
            <a:r>
              <a:rPr lang="en-US" altLang="zh-CN" sz="3200" spc="-100" dirty="0"/>
              <a:t> </a:t>
            </a:r>
            <a:r>
              <a:rPr lang="en-US" altLang="zh-CN" sz="3200" i="1" dirty="0"/>
              <a:t>R</a:t>
            </a:r>
            <a:r>
              <a:rPr lang="it-IT" altLang="zh-CN" sz="3200" baseline="30000" dirty="0"/>
              <a:t>3</a:t>
            </a:r>
            <a:r>
              <a:rPr lang="zh-CN" altLang="en-US" sz="3200" spc="-100" dirty="0"/>
              <a:t>中的平面 </a:t>
            </a:r>
            <a:r>
              <a:rPr lang="en-US" altLang="zh-CN" sz="3200" spc="-100" dirty="0"/>
              <a:t>2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/>
              <a:t>= 0 </a:t>
            </a:r>
            <a:r>
              <a:rPr lang="zh-CN" altLang="en-US" sz="3200" spc="-100" dirty="0"/>
              <a:t>的一组基 </a:t>
            </a:r>
            <a:r>
              <a:rPr lang="en-US" altLang="zh-CN" sz="3200" spc="-100" dirty="0"/>
              <a:t>.</a:t>
            </a:r>
            <a:endParaRPr lang="zh-CN" altLang="en-US" sz="3200" spc="-100" dirty="0"/>
          </a:p>
        </p:txBody>
      </p:sp>
      <p:sp>
        <p:nvSpPr>
          <p:cNvPr id="16" name="矩形 15"/>
          <p:cNvSpPr/>
          <p:nvPr/>
        </p:nvSpPr>
        <p:spPr>
          <a:xfrm>
            <a:off x="885533" y="90872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200" dirty="0">
                <a:latin typeface="+mj-ea"/>
                <a:ea typeface="+mj-ea"/>
                <a:cs typeface="Times New Roman" pitchFamily="18" charset="0"/>
              </a:rPr>
              <a:t>例 </a:t>
            </a:r>
            <a:r>
              <a:rPr lang="en-US" altLang="zh-CN" sz="3200" dirty="0">
                <a:latin typeface="+mj-ea"/>
                <a:ea typeface="+mj-ea"/>
                <a:cs typeface="Times New Roman" pitchFamily="18" charset="0"/>
              </a:rPr>
              <a:t>5</a:t>
            </a:r>
            <a:endParaRPr lang="zh-CN" altLang="en-US" sz="3200" dirty="0"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7953" y="2420888"/>
            <a:ext cx="10801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练习</a:t>
            </a:r>
            <a:r>
              <a:rPr lang="en-US" altLang="zh-CN" sz="3200" spc="-100" dirty="0"/>
              <a:t>.    </a:t>
            </a:r>
            <a:r>
              <a:rPr lang="zh-CN" altLang="en-US" sz="3200" spc="-100" dirty="0"/>
              <a:t>设 </a:t>
            </a:r>
            <a:r>
              <a:rPr lang="en-US" altLang="zh-CN" sz="3200" b="1" spc="-1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spc="-100" baseline="-25000" dirty="0"/>
              <a:t>1</a:t>
            </a:r>
            <a:r>
              <a:rPr lang="en-US" altLang="zh-CN" sz="3200" spc="-100" dirty="0"/>
              <a:t> = (1, 1, 0)</a:t>
            </a:r>
            <a:r>
              <a:rPr lang="en-US" altLang="zh-CN" sz="3200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spc="-100" dirty="0"/>
              <a:t>, </a:t>
            </a:r>
            <a:r>
              <a:rPr lang="en-US" altLang="zh-CN" sz="3200" b="1" spc="-1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spc="-100" baseline="-25000" dirty="0"/>
              <a:t>2</a:t>
            </a:r>
            <a:r>
              <a:rPr lang="en-US" altLang="zh-CN" sz="3200" spc="-100" dirty="0"/>
              <a:t> = (0, 1, 1)</a:t>
            </a:r>
            <a:r>
              <a:rPr lang="en-US" altLang="zh-CN" sz="3200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spc="-100" dirty="0"/>
              <a:t>,</a:t>
            </a:r>
            <a:r>
              <a:rPr lang="en-US" altLang="zh-CN" sz="3200" b="1" spc="-100" dirty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pl-PL" altLang="zh-CN" sz="3200" spc="-100" baseline="-25000" dirty="0"/>
              <a:t>3</a:t>
            </a:r>
            <a:r>
              <a:rPr lang="pl-PL" altLang="zh-CN" sz="3200" spc="-100" dirty="0"/>
              <a:t> </a:t>
            </a:r>
            <a:r>
              <a:rPr lang="en-US" altLang="zh-CN" sz="3200" spc="-100" dirty="0"/>
              <a:t>=(1,2,1)</a:t>
            </a:r>
            <a:r>
              <a:rPr lang="en-US" altLang="zh-CN" sz="3200" spc="-100" baseline="30000" dirty="0"/>
              <a:t>T</a:t>
            </a:r>
            <a:r>
              <a:rPr lang="en-US" altLang="zh-CN" sz="3200" b="1" spc="-100" dirty="0"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US" altLang="zh-CN" sz="3200" spc="-100" baseline="-25000" dirty="0"/>
              <a:t>4</a:t>
            </a:r>
            <a:r>
              <a:rPr lang="pl-PL" altLang="zh-CN" sz="3200" spc="-100" dirty="0"/>
              <a:t> = (2, 3, 1)</a:t>
            </a:r>
            <a:r>
              <a:rPr lang="en-US" altLang="zh-CN" sz="3200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l-PL" altLang="zh-CN" sz="3200" spc="-100" dirty="0"/>
              <a:t>.</a:t>
            </a:r>
            <a:r>
              <a:rPr lang="en-US" altLang="zh-CN" sz="3200" spc="-100" dirty="0"/>
              <a:t>  </a:t>
            </a:r>
          </a:p>
          <a:p>
            <a:r>
              <a:rPr lang="zh-CN" altLang="en-US" sz="3200" spc="-100" dirty="0"/>
              <a:t>              求  </a:t>
            </a:r>
            <a:r>
              <a:rPr lang="en-US" altLang="zh-CN" sz="3200" spc="-100" dirty="0"/>
              <a:t>span (</a:t>
            </a:r>
            <a:r>
              <a:rPr lang="en-US" altLang="zh-CN" sz="3200" b="1" spc="-1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spc="-100" baseline="-25000" dirty="0"/>
              <a:t>1</a:t>
            </a:r>
            <a:r>
              <a:rPr lang="en-US" altLang="zh-CN" sz="3200" spc="-100" dirty="0"/>
              <a:t> , </a:t>
            </a:r>
            <a:r>
              <a:rPr lang="en-US" altLang="zh-CN" sz="3200" b="1" spc="-1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spc="-100" baseline="-25000" dirty="0"/>
              <a:t>2</a:t>
            </a:r>
            <a:r>
              <a:rPr lang="en-US" altLang="zh-CN" sz="3200" spc="-100" dirty="0"/>
              <a:t> , </a:t>
            </a:r>
            <a:r>
              <a:rPr lang="en-US" altLang="zh-CN" sz="3200" b="1" spc="-1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spc="-100" baseline="-25000" dirty="0"/>
              <a:t>3</a:t>
            </a:r>
            <a:r>
              <a:rPr lang="en-US" altLang="zh-CN" sz="3200" spc="-100" dirty="0"/>
              <a:t> , </a:t>
            </a:r>
            <a:r>
              <a:rPr lang="en-US" altLang="zh-CN" sz="3200" b="1" spc="-1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3200" spc="-100" baseline="-25000" dirty="0"/>
              <a:t>4</a:t>
            </a:r>
            <a:r>
              <a:rPr lang="en-US" altLang="zh-CN" sz="3200" spc="-100" dirty="0"/>
              <a:t> ) </a:t>
            </a:r>
            <a:r>
              <a:rPr lang="zh-CN" altLang="en-US" sz="3200" spc="-100" dirty="0"/>
              <a:t>的一组基 </a:t>
            </a:r>
            <a:r>
              <a:rPr lang="en-US" altLang="zh-CN" sz="3200" spc="-1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86744" y="291262"/>
            <a:ext cx="8377608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>
                <a:solidFill>
                  <a:srgbClr val="002060"/>
                </a:solidFill>
              </a:rPr>
              <a:t>3.  </a:t>
            </a:r>
            <a:r>
              <a:rPr lang="en-US" altLang="zh-CN" sz="4000" b="1" dirty="0">
                <a:solidFill>
                  <a:srgbClr val="002060"/>
                </a:solidFill>
                <a:latin typeface="Times" pitchFamily="2" charset="0"/>
              </a:rPr>
              <a:t>R</a:t>
            </a:r>
            <a:r>
              <a:rPr lang="it-IT" altLang="zh-CN" sz="4000" b="1" i="1" baseline="30000" dirty="0">
                <a:solidFill>
                  <a:srgbClr val="002060"/>
                </a:solidFill>
                <a:latin typeface="Times" pitchFamily="2" charset="0"/>
              </a:rPr>
              <a:t>n </a:t>
            </a:r>
            <a:r>
              <a:rPr lang="zh-CN" altLang="en-US" sz="4000" b="1" dirty="0">
                <a:solidFill>
                  <a:srgbClr val="002060"/>
                </a:solidFill>
              </a:rPr>
              <a:t>中向量空间基的一般理论</a:t>
            </a:r>
          </a:p>
        </p:txBody>
      </p:sp>
      <p:sp>
        <p:nvSpPr>
          <p:cNvPr id="19" name="矩形 18"/>
          <p:cNvSpPr/>
          <p:nvPr/>
        </p:nvSpPr>
        <p:spPr>
          <a:xfrm>
            <a:off x="1102768" y="1412776"/>
            <a:ext cx="9601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pc="-100" dirty="0">
                <a:solidFill>
                  <a:srgbClr val="002060"/>
                </a:solidFill>
              </a:rPr>
              <a:t>定理 </a:t>
            </a:r>
            <a:r>
              <a:rPr lang="en-US" altLang="zh-CN" sz="3200" b="1" spc="-100" dirty="0">
                <a:solidFill>
                  <a:srgbClr val="002060"/>
                </a:solidFill>
              </a:rPr>
              <a:t>2</a:t>
            </a:r>
            <a:r>
              <a:rPr lang="en-US" altLang="zh-CN" sz="3200" spc="-100" dirty="0">
                <a:solidFill>
                  <a:srgbClr val="002060"/>
                </a:solidFill>
              </a:rPr>
              <a:t>     </a:t>
            </a:r>
            <a:r>
              <a:rPr lang="zh-CN" altLang="en-US" sz="3200" spc="-100" dirty="0"/>
              <a:t>向量组</a:t>
            </a:r>
            <a:r>
              <a:rPr lang="en-US" altLang="zh-CN" sz="3200" spc="-100" dirty="0"/>
              <a:t>{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,. . .,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spc="-1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spc="-1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spc="-1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/>
              <a:t>} </a:t>
            </a:r>
            <a:r>
              <a:rPr lang="zh-CN" altLang="en-US" sz="3200" spc="-100" dirty="0"/>
              <a:t>构成向量空间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sz="3200" spc="-100" dirty="0">
                <a:cs typeface="Times New Roman" pitchFamily="18" charset="0"/>
              </a:rPr>
              <a:t>的一组基</a:t>
            </a:r>
            <a:endParaRPr lang="zh-CN" altLang="en-US" sz="3200" spc="-100" dirty="0"/>
          </a:p>
        </p:txBody>
      </p:sp>
      <p:sp>
        <p:nvSpPr>
          <p:cNvPr id="20" name="矩形 19"/>
          <p:cNvSpPr/>
          <p:nvPr/>
        </p:nvSpPr>
        <p:spPr>
          <a:xfrm>
            <a:off x="1127448" y="2204864"/>
            <a:ext cx="97930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ym typeface="Symbol"/>
              </a:rPr>
              <a:t>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中任意向量</a:t>
            </a:r>
            <a:r>
              <a:rPr lang="zh-CN" altLang="en-US" sz="32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都可以被</a:t>
            </a:r>
            <a:r>
              <a:rPr lang="en-US" altLang="zh-CN" sz="3200" b="1" i="1" spc="-100" dirty="0"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cs typeface="Times New Roman" pitchFamily="18" charset="0"/>
              </a:rPr>
              <a:t>1</a:t>
            </a:r>
            <a:r>
              <a:rPr lang="en-US" altLang="zh-CN" sz="3200" i="1" spc="-100" dirty="0">
                <a:cs typeface="Times New Roman" pitchFamily="18" charset="0"/>
              </a:rPr>
              <a:t>, </a:t>
            </a:r>
            <a:r>
              <a:rPr lang="en-US" altLang="zh-CN" sz="3200" b="1" i="1" spc="-100" dirty="0"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cs typeface="Times New Roman" pitchFamily="18" charset="0"/>
              </a:rPr>
              <a:t>2</a:t>
            </a:r>
            <a:r>
              <a:rPr lang="en-US" altLang="zh-CN" sz="3200" i="1" spc="-100" dirty="0">
                <a:cs typeface="Times New Roman" pitchFamily="18" charset="0"/>
              </a:rPr>
              <a:t>,. . .,</a:t>
            </a:r>
            <a:r>
              <a:rPr lang="en-US" altLang="zh-CN" sz="3200" b="1" i="1" spc="-100" dirty="0">
                <a:cs typeface="Times New Roman" pitchFamily="18" charset="0"/>
              </a:rPr>
              <a:t> </a:t>
            </a:r>
            <a:r>
              <a:rPr lang="en-US" altLang="zh-CN" sz="3200" b="1" i="1" spc="-100" dirty="0" err="1">
                <a:cs typeface="Times New Roman" pitchFamily="18" charset="0"/>
              </a:rPr>
              <a:t>v</a:t>
            </a:r>
            <a:r>
              <a:rPr lang="en-US" altLang="zh-CN" sz="3200" i="1" spc="-100" baseline="-25000" dirty="0" err="1">
                <a:cs typeface="Times New Roman" pitchFamily="18" charset="0"/>
              </a:rPr>
              <a:t>n</a:t>
            </a:r>
            <a:r>
              <a:rPr lang="en-US" altLang="zh-CN" sz="3200" i="1" spc="-100" baseline="-25000" dirty="0">
                <a:cs typeface="Times New Roman" pitchFamily="18" charset="0"/>
              </a:rPr>
              <a:t>  </a:t>
            </a:r>
            <a:r>
              <a:rPr lang="zh-CN" altLang="en-US" sz="3200" spc="-100" dirty="0">
                <a:cs typeface="Times New Roman" pitchFamily="18" charset="0"/>
              </a:rPr>
              <a:t>唯一地线性表出</a:t>
            </a:r>
            <a:r>
              <a:rPr lang="en-US" altLang="zh-CN" sz="3200" spc="-100" dirty="0">
                <a:cs typeface="Times New Roman" pitchFamily="18" charset="0"/>
              </a:rPr>
              <a:t>.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/>
              <a:t>   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911424" y="1268760"/>
            <a:ext cx="10153128" cy="1800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16557" y="3431902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定理 </a:t>
            </a:r>
            <a:r>
              <a:rPr lang="en-US" altLang="zh-CN" sz="3200" b="1" dirty="0">
                <a:solidFill>
                  <a:srgbClr val="002060"/>
                </a:solidFill>
              </a:rPr>
              <a:t>3</a:t>
            </a:r>
            <a:r>
              <a:rPr lang="zh-CN" altLang="en-US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2711624" y="343190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spc="-100" dirty="0"/>
              <a:t>设向量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组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,. . .,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i="1" spc="-100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可以被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,. . ., </a:t>
            </a:r>
            <a:r>
              <a:rPr lang="en-US" altLang="zh-CN" sz="3200" i="1" spc="-1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spc="-1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3200" i="1" spc="-1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55440" y="5220489"/>
            <a:ext cx="8184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换句话说，若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,. . .,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i="1" spc="-100" baseline="-25000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sz="3200" dirty="0">
                <a:solidFill>
                  <a:srgbClr val="002060"/>
                </a:solidFill>
              </a:rPr>
              <a:t>线性无关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zh-CN" altLang="en-US" sz="3200" dirty="0">
                <a:solidFill>
                  <a:srgbClr val="002060"/>
                </a:solidFill>
              </a:rPr>
              <a:t>则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>
                <a:solidFill>
                  <a:srgbClr val="002060"/>
                </a:solidFill>
              </a:rPr>
              <a:t> ≤ </a:t>
            </a:r>
            <a:r>
              <a:rPr lang="en-US" altLang="zh-CN" sz="3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9456" y="4149081"/>
            <a:ext cx="8830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线性表出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3200" dirty="0"/>
              <a:t>如果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,. . .,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i="1" spc="-100" baseline="-25000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必线性相关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3200" i="1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91744" y="4293096"/>
            <a:ext cx="274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959429" y="3356992"/>
            <a:ext cx="9601067" cy="158417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 animBg="1"/>
      <p:bldP spid="15" grpId="0"/>
      <p:bldP spid="16" grpId="0"/>
      <p:bldP spid="17" grpId="0"/>
      <p:bldP spid="18" grpId="0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23046</TotalTime>
  <Pages>0</Pages>
  <Words>1780</Words>
  <Characters>0</Characters>
  <Application>Microsoft Macintosh PowerPoint</Application>
  <DocSecurity>0</DocSecurity>
  <PresentationFormat>宽屏</PresentationFormat>
  <Lines>0</Lines>
  <Paragraphs>169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华文楷体</vt:lpstr>
      <vt:lpstr>宋体</vt:lpstr>
      <vt:lpstr>KaiTi</vt:lpstr>
      <vt:lpstr>Kaiti SC</vt:lpstr>
      <vt:lpstr>Franklin Gothic Book</vt:lpstr>
      <vt:lpstr>Symbol</vt:lpstr>
      <vt:lpstr>Times</vt:lpstr>
      <vt:lpstr>Times New Roman</vt:lpstr>
      <vt:lpstr>Wingdings</vt:lpstr>
      <vt:lpstr>裁剪</vt:lpstr>
      <vt:lpstr>Equation</vt:lpstr>
      <vt:lpstr>§3.4    基和维数</vt:lpstr>
      <vt:lpstr>1. 基的定义</vt:lpstr>
      <vt:lpstr>PowerPoint 演示文稿</vt:lpstr>
      <vt:lpstr>PowerPoint 演示文稿</vt:lpstr>
      <vt:lpstr>2. 如何选取向量空间的基</vt:lpstr>
      <vt:lpstr>PowerPoint 演示文稿</vt:lpstr>
      <vt:lpstr>PowerPoint 演示文稿</vt:lpstr>
      <vt:lpstr>PowerPoint 演示文稿</vt:lpstr>
      <vt:lpstr>3.  Rn 中向量空间基的一般理论</vt:lpstr>
      <vt:lpstr>PowerPoint 演示文稿</vt:lpstr>
      <vt:lpstr>4. 维数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ptu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lzx</dc:creator>
  <cp:lastModifiedBy>Microsoft Office 用户</cp:lastModifiedBy>
  <cp:revision>192</cp:revision>
  <cp:lastPrinted>2021-10-25T23:03:27Z</cp:lastPrinted>
  <dcterms:created xsi:type="dcterms:W3CDTF">2004-02-13T15:49:42Z</dcterms:created>
  <dcterms:modified xsi:type="dcterms:W3CDTF">2021-11-01T15:06:32Z</dcterms:modified>
</cp:coreProperties>
</file>