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2"/>
  </p:notesMasterIdLst>
  <p:sldIdLst>
    <p:sldId id="741" r:id="rId2"/>
    <p:sldId id="742" r:id="rId3"/>
    <p:sldId id="743" r:id="rId4"/>
    <p:sldId id="746" r:id="rId5"/>
    <p:sldId id="749" r:id="rId6"/>
    <p:sldId id="744" r:id="rId7"/>
    <p:sldId id="761" r:id="rId8"/>
    <p:sldId id="745" r:id="rId9"/>
    <p:sldId id="764" r:id="rId10"/>
    <p:sldId id="748" r:id="rId11"/>
    <p:sldId id="750" r:id="rId12"/>
    <p:sldId id="751" r:id="rId13"/>
    <p:sldId id="753" r:id="rId14"/>
    <p:sldId id="763" r:id="rId15"/>
    <p:sldId id="755" r:id="rId16"/>
    <p:sldId id="762" r:id="rId17"/>
    <p:sldId id="758" r:id="rId18"/>
    <p:sldId id="756" r:id="rId19"/>
    <p:sldId id="759" r:id="rId20"/>
    <p:sldId id="760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94464" autoAdjust="0"/>
  </p:normalViewPr>
  <p:slideViewPr>
    <p:cSldViewPr>
      <p:cViewPr varScale="1">
        <p:scale>
          <a:sx n="90" d="100"/>
          <a:sy n="90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06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724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0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774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42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33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61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13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937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73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27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2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E6FAB3-5DC9-BE48-9197-A51B73AE6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9B5D8A-D23C-BB40-AFA1-E95D39DA2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EA47F7-8BE4-5542-89E0-603230E4B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46413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456" y="1160208"/>
            <a:ext cx="9553187" cy="1125375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§3.6    </a:t>
            </a:r>
            <a:r>
              <a:rPr lang="zh-CN" altLang="en-US" sz="4800" dirty="0">
                <a:solidFill>
                  <a:schemeClr val="tx1"/>
                </a:solidFill>
              </a:rPr>
              <a:t>行空间与列空间</a:t>
            </a:r>
            <a:endParaRPr lang="zh-CN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609900" y="31261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行空间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9071" y="37300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列空间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9071" y="43502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零空间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9071" y="49817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左零空间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4374045" y="3284984"/>
            <a:ext cx="273396" cy="2088232"/>
          </a:xfrm>
          <a:prstGeom prst="rightBrace">
            <a:avLst>
              <a:gd name="adj1" fmla="val 74015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90597" y="3990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联系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691" y="247837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矩阵的四大基本空间</a:t>
            </a:r>
          </a:p>
        </p:txBody>
      </p:sp>
      <p:sp>
        <p:nvSpPr>
          <p:cNvPr id="13" name="矩形 12"/>
          <p:cNvSpPr/>
          <p:nvPr/>
        </p:nvSpPr>
        <p:spPr>
          <a:xfrm>
            <a:off x="5064830" y="33569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基和维数</a:t>
            </a:r>
            <a:endParaRPr lang="en-US" altLang="zh-CN" sz="3200" dirty="0">
              <a:solidFill>
                <a:prstClr val="black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4993" y="461190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如何刻画线性方程组的解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205" y="508033"/>
            <a:ext cx="4800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解：作初等行变换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543939" y="2140496"/>
            <a:ext cx="76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95655" y="3356993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的行空间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022" y="3356993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3200" dirty="0"/>
              <a:t>的行空间</a:t>
            </a:r>
          </a:p>
        </p:txBody>
      </p:sp>
      <p:sp>
        <p:nvSpPr>
          <p:cNvPr id="14" name="等于号 13"/>
          <p:cNvSpPr/>
          <p:nvPr/>
        </p:nvSpPr>
        <p:spPr>
          <a:xfrm>
            <a:off x="5231904" y="3501008"/>
            <a:ext cx="768085" cy="288032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7575920" y="1844824"/>
            <a:ext cx="26965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75920" y="2420888"/>
            <a:ext cx="26965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3446" y="4077073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的行空间的一组基为</a:t>
            </a:r>
          </a:p>
        </p:txBody>
      </p:sp>
      <p:sp>
        <p:nvSpPr>
          <p:cNvPr id="20" name="矩形 19"/>
          <p:cNvSpPr/>
          <p:nvPr/>
        </p:nvSpPr>
        <p:spPr>
          <a:xfrm>
            <a:off x="1103446" y="5980431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所以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775520" y="1844824"/>
            <a:ext cx="93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i="1" dirty="0">
                <a:solidFill>
                  <a:srgbClr val="002060"/>
                </a:solidFill>
              </a:rPr>
              <a:t>A </a:t>
            </a:r>
            <a:r>
              <a:rPr lang="en-US" altLang="zh-CN" sz="32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25" name="矩形 24"/>
          <p:cNvSpPr/>
          <p:nvPr/>
        </p:nvSpPr>
        <p:spPr>
          <a:xfrm>
            <a:off x="6528048" y="1836113"/>
            <a:ext cx="93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i="1" dirty="0">
                <a:solidFill>
                  <a:srgbClr val="002060"/>
                </a:solidFill>
              </a:rPr>
              <a:t>U </a:t>
            </a:r>
            <a:r>
              <a:rPr lang="en-US" altLang="zh-CN" sz="32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2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1351220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464152" y="1268760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53054" y="1836113"/>
            <a:ext cx="2432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551917" y="2359332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0     0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43872" y="4047949"/>
            <a:ext cx="4536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{(1,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), (0,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2)}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117">
            <a:extLst>
              <a:ext uri="{FF2B5EF4-FFF2-40B4-BE49-F238E27FC236}">
                <a16:creationId xmlns:a16="http://schemas.microsoft.com/office/drawing/2014/main" id="{A08345A6-8C0B-3544-AE85-A944707E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96" y="1443555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D4F70C1F-A621-A147-BCEE-A62E84BCCD70}"/>
              </a:ext>
            </a:extLst>
          </p:cNvPr>
          <p:cNvSpPr txBox="1"/>
          <p:nvPr/>
        </p:nvSpPr>
        <p:spPr>
          <a:xfrm>
            <a:off x="2606096" y="1361095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78A568EE-F51C-584D-A428-C1DC1C914993}"/>
              </a:ext>
            </a:extLst>
          </p:cNvPr>
          <p:cNvSpPr txBox="1"/>
          <p:nvPr/>
        </p:nvSpPr>
        <p:spPr>
          <a:xfrm>
            <a:off x="2693861" y="2451667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F082B1-3F67-D446-B3AA-F5808C6DE088}"/>
              </a:ext>
            </a:extLst>
          </p:cNvPr>
          <p:cNvSpPr txBox="1"/>
          <p:nvPr/>
        </p:nvSpPr>
        <p:spPr>
          <a:xfrm>
            <a:off x="2810755" y="1921769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2    4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3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2F762910-392D-0E47-959F-D2E0744DB226}"/>
              </a:ext>
            </a:extLst>
          </p:cNvPr>
          <p:cNvSpPr txBox="1"/>
          <p:nvPr/>
        </p:nvSpPr>
        <p:spPr>
          <a:xfrm>
            <a:off x="1103446" y="4995172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的列空间的一组基为</a:t>
            </a: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DC6D4B65-D7B7-9D4F-B25C-654133EF952F}"/>
              </a:ext>
            </a:extLst>
          </p:cNvPr>
          <p:cNvSpPr txBox="1"/>
          <p:nvPr/>
        </p:nvSpPr>
        <p:spPr>
          <a:xfrm>
            <a:off x="4943872" y="5009891"/>
            <a:ext cx="4536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{(1,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1), (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1)}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8" grpId="0"/>
      <p:bldP spid="20" grpId="0"/>
      <p:bldP spid="25" grpId="0"/>
      <p:bldP spid="26" grpId="0" animBg="1"/>
      <p:bldP spid="27" grpId="0"/>
      <p:bldP spid="28" grpId="0"/>
      <p:bldP spid="29" grpId="0"/>
      <p:bldP spid="32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5560" y="836712"/>
            <a:ext cx="784887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03579" y="3501008"/>
            <a:ext cx="6960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的行空间的一组基和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的列空间的一组基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的零空间的一组基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baseline="30000" dirty="0"/>
          </a:p>
        </p:txBody>
      </p:sp>
      <p:sp>
        <p:nvSpPr>
          <p:cNvPr id="5" name="矩形 4"/>
          <p:cNvSpPr/>
          <p:nvPr/>
        </p:nvSpPr>
        <p:spPr>
          <a:xfrm>
            <a:off x="698109" y="19801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5</a:t>
            </a:r>
            <a:endParaRPr lang="zh-CN" altLang="en-US" dirty="0"/>
          </a:p>
        </p:txBody>
      </p:sp>
      <p:sp>
        <p:nvSpPr>
          <p:cNvPr id="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788" y="1268760"/>
            <a:ext cx="2016224" cy="208823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91545" y="1186300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67808" y="1764105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2    1    1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23393" y="1980129"/>
            <a:ext cx="3872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                          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63553" y="2276872"/>
            <a:ext cx="1856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3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47796" y="2772217"/>
            <a:ext cx="1856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92773" y="1700808"/>
            <a:ext cx="9049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推 论 </a:t>
            </a:r>
            <a:r>
              <a:rPr lang="en-US" altLang="zh-CN" sz="3200" dirty="0">
                <a:solidFill>
                  <a:srgbClr val="0070C0"/>
                </a:solidFill>
              </a:rPr>
              <a:t>2 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 </a:t>
            </a:r>
            <a:r>
              <a:rPr lang="zh-CN" altLang="en-US" sz="3200" dirty="0"/>
              <a:t>则</a:t>
            </a:r>
            <a:r>
              <a:rPr lang="en-US" altLang="zh-CN" sz="3200" dirty="0">
                <a:cs typeface="Times New Roman" pitchFamily="18" charset="0"/>
              </a:rPr>
              <a:t>rank(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 min( 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m, n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).</a:t>
            </a:r>
            <a:r>
              <a:rPr lang="en-US" altLang="zh-CN" sz="3200" dirty="0">
                <a:cs typeface="Times New Roman" pitchFamily="18" charset="0"/>
              </a:rPr>
              <a:t>                             </a:t>
            </a:r>
            <a:endParaRPr lang="en-US" altLang="zh-CN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773" y="620689"/>
            <a:ext cx="5304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推 论 </a:t>
            </a:r>
            <a:r>
              <a:rPr lang="en-US" altLang="zh-C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8626" y="4788441"/>
            <a:ext cx="7368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 推 论</a:t>
            </a:r>
            <a:r>
              <a:rPr lang="en-US" altLang="zh-CN" sz="3200" dirty="0">
                <a:solidFill>
                  <a:srgbClr val="0070C0"/>
                </a:solidFill>
              </a:rPr>
              <a:t> 3   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 </a:t>
            </a:r>
            <a:r>
              <a:rPr lang="zh-CN" altLang="en-US" sz="3200" dirty="0"/>
              <a:t>则 </a:t>
            </a:r>
            <a:r>
              <a:rPr lang="en-US" altLang="zh-CN" sz="3200" dirty="0">
                <a:cs typeface="Times New Roman" pitchFamily="18" charset="0"/>
              </a:rPr>
              <a:t>rank(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>
                <a:latin typeface="+mj-lt"/>
                <a:cs typeface="Times New Roman" pitchFamily="18" charset="0"/>
                <a:sym typeface="Symbol"/>
              </a:rPr>
              <a:t>&lt;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 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n</a:t>
            </a:r>
            <a:endParaRPr lang="en-US" altLang="zh-CN" sz="32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2773" y="3140968"/>
            <a:ext cx="9913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定  理 </a:t>
            </a:r>
            <a:r>
              <a:rPr lang="en-US" altLang="zh-CN" sz="3200" spc="-100" dirty="0">
                <a:solidFill>
                  <a:srgbClr val="0070C0"/>
                </a:solidFill>
              </a:rPr>
              <a:t>2   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 </a:t>
            </a:r>
            <a:r>
              <a:rPr lang="zh-CN" altLang="en-US" sz="3200" dirty="0"/>
              <a:t>则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rank 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altLang="zh-CN" sz="3200" spc="-100" dirty="0">
                <a:latin typeface="+mj-lt"/>
                <a:cs typeface="Times New Roman" pitchFamily="18" charset="0"/>
                <a:sym typeface="Symbol"/>
              </a:rPr>
              <a:t>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dim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spc="-100" dirty="0">
                <a:latin typeface="+mj-lt"/>
                <a:cs typeface="Times New Roman" pitchFamily="18" charset="0"/>
                <a:sym typeface="Symbol"/>
              </a:rPr>
              <a:t>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2746" y="3717032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（秩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---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零度定理）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4741" y="404664"/>
            <a:ext cx="5736637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04741" y="1556792"/>
            <a:ext cx="948105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4741" y="2924944"/>
            <a:ext cx="10561173" cy="13681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96605" y="4572417"/>
            <a:ext cx="7704856" cy="13681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2829" y="5292497"/>
            <a:ext cx="4453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  <a:sym typeface="Symbol"/>
              </a:rPr>
              <a:t> 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A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 </a:t>
            </a:r>
            <a:r>
              <a:rPr lang="zh-CN" altLang="en-US" sz="3200" dirty="0">
                <a:cs typeface="Times New Roman" pitchFamily="18" charset="0"/>
                <a:sym typeface="Symbol"/>
              </a:rPr>
              <a:t>的列向量线性相关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.</a:t>
            </a:r>
            <a:endParaRPr lang="en-US" altLang="zh-CN" sz="3200" i="1" baseline="30000" dirty="0"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29453" y="4644425"/>
            <a:ext cx="3268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  <a:sym typeface="Symbol"/>
              </a:rPr>
              <a:t></a:t>
            </a:r>
            <a:r>
              <a:rPr lang="zh-CN" altLang="en-US" sz="3200" i="1" dirty="0">
                <a:cs typeface="Times New Roman" pitchFamily="18" charset="0"/>
                <a:sym typeface="Symbol"/>
              </a:rPr>
              <a:t> 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dim(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N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(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A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)) &gt; 0.</a:t>
            </a:r>
            <a:endParaRPr lang="en-US" altLang="zh-CN" sz="3200" i="1" baseline="30000" dirty="0"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9453" y="5364505"/>
            <a:ext cx="3731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  <a:sym typeface="Symbol"/>
              </a:rPr>
              <a:t></a:t>
            </a:r>
            <a:r>
              <a:rPr lang="zh-CN" altLang="en-US" sz="3200" i="1" dirty="0">
                <a:cs typeface="Times New Roman" pitchFamily="18" charset="0"/>
                <a:sym typeface="Symbol"/>
              </a:rPr>
              <a:t>  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Ax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= 0 </a:t>
            </a:r>
            <a:r>
              <a:rPr lang="zh-CN" altLang="en-US" sz="3200" dirty="0">
                <a:cs typeface="Times New Roman" pitchFamily="18" charset="0"/>
                <a:sym typeface="Symbol"/>
              </a:rPr>
              <a:t>有非零解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.</a:t>
            </a:r>
            <a:endParaRPr lang="en-US" altLang="zh-CN" sz="3200" i="1" baseline="300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67608" y="1628800"/>
            <a:ext cx="7752861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1717" y="1836114"/>
            <a:ext cx="7296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2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矩阵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且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rank(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= 2.</a:t>
            </a:r>
          </a:p>
        </p:txBody>
      </p:sp>
      <p:sp>
        <p:nvSpPr>
          <p:cNvPr id="9" name="矩形 8"/>
          <p:cNvSpPr/>
          <p:nvPr/>
        </p:nvSpPr>
        <p:spPr>
          <a:xfrm>
            <a:off x="2783632" y="3573017"/>
            <a:ext cx="7032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(2)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对于任意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∈R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,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Ax=b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一定有解吗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en-US" altLang="zh-CN" sz="3200" spc="-100" dirty="0"/>
          </a:p>
        </p:txBody>
      </p:sp>
      <p:sp>
        <p:nvSpPr>
          <p:cNvPr id="4" name="矩形 3"/>
          <p:cNvSpPr/>
          <p:nvPr/>
        </p:nvSpPr>
        <p:spPr>
          <a:xfrm>
            <a:off x="1151451" y="1764106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例   </a:t>
            </a:r>
            <a:r>
              <a:rPr lang="en-US" altLang="zh-CN" sz="3200" spc="-100" dirty="0">
                <a:solidFill>
                  <a:prstClr val="black"/>
                </a:solidFill>
              </a:rPr>
              <a:t>6</a:t>
            </a:r>
            <a:r>
              <a:rPr lang="zh-CN" altLang="en-US" sz="3200" spc="-100" dirty="0">
                <a:solidFill>
                  <a:prstClr val="black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783632" y="2636913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(1)   dim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) =           ,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Ax=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0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有多少解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? </a:t>
            </a:r>
            <a:endParaRPr lang="en-US" altLang="zh-CN" sz="3200" spc="-100" dirty="0"/>
          </a:p>
        </p:txBody>
      </p:sp>
      <p:cxnSp>
        <p:nvCxnSpPr>
          <p:cNvPr id="8" name="直接连接符 7"/>
          <p:cNvCxnSpPr>
            <a:endCxn id="5" idx="2"/>
          </p:cNvCxnSpPr>
          <p:nvPr/>
        </p:nvCxnSpPr>
        <p:spPr>
          <a:xfrm>
            <a:off x="5279909" y="3212976"/>
            <a:ext cx="941523" cy="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195530" y="615298"/>
            <a:ext cx="5596547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4.  </a:t>
            </a:r>
            <a:r>
              <a:rPr lang="zh-CN" altLang="en-US" b="1" dirty="0">
                <a:solidFill>
                  <a:srgbClr val="002060"/>
                </a:solidFill>
              </a:rPr>
              <a:t>线性方程组的解理论</a:t>
            </a:r>
          </a:p>
        </p:txBody>
      </p:sp>
      <p:sp>
        <p:nvSpPr>
          <p:cNvPr id="13" name="矩形 12"/>
          <p:cNvSpPr/>
          <p:nvPr/>
        </p:nvSpPr>
        <p:spPr>
          <a:xfrm>
            <a:off x="2759629" y="4509120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若换成 </a:t>
            </a:r>
            <a:r>
              <a:rPr lang="en-US" altLang="zh-CN" sz="3200" i="1" spc="-100" dirty="0">
                <a:cs typeface="Times New Roman" pitchFamily="18" charset="0"/>
              </a:rPr>
              <a:t>A </a:t>
            </a:r>
            <a:r>
              <a:rPr lang="zh-CN" altLang="en-US" sz="3200" spc="-100" dirty="0">
                <a:cs typeface="Times New Roman" pitchFamily="18" charset="0"/>
              </a:rPr>
              <a:t>为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2</a:t>
            </a:r>
            <a:r>
              <a:rPr lang="en-US" altLang="zh-CN" sz="3200" spc="-100" dirty="0">
                <a:cs typeface="Times New Roman" pitchFamily="18" charset="0"/>
              </a:rPr>
              <a:t>3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 </a:t>
            </a:r>
            <a:r>
              <a:rPr lang="zh-CN" altLang="en-US" sz="3200" spc="-100" dirty="0">
                <a:cs typeface="Times New Roman" pitchFamily="18" charset="0"/>
                <a:sym typeface="Symbol"/>
              </a:rPr>
              <a:t>矩阵，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Ax=b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一定有解吗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en-US" altLang="zh-CN" sz="3200" spc="-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98679" y="2420889"/>
            <a:ext cx="924579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定理 </a:t>
            </a:r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/>
              <a:t>    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为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矩阵</a:t>
            </a:r>
            <a:r>
              <a:rPr lang="en-US" altLang="zh-CN" sz="3200" dirty="0"/>
              <a:t>.</a:t>
            </a:r>
            <a:r>
              <a:rPr lang="zh-CN" altLang="en-US" sz="3200" dirty="0"/>
              <a:t>则线性方程组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有解 </a:t>
            </a:r>
            <a:endParaRPr lang="en-US" altLang="zh-CN" sz="3200" dirty="0"/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dirty="0">
                <a:cs typeface="Times New Roman" pitchFamily="18" charset="0"/>
                <a:sym typeface="Symbol"/>
              </a:rPr>
              <a:t>                                                   rank(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A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|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0" dirty="0"/>
          </a:p>
        </p:txBody>
      </p:sp>
      <p:sp>
        <p:nvSpPr>
          <p:cNvPr id="15" name="圆角矩形 14"/>
          <p:cNvSpPr/>
          <p:nvPr/>
        </p:nvSpPr>
        <p:spPr>
          <a:xfrm>
            <a:off x="815413" y="2204864"/>
            <a:ext cx="10177131" cy="172819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3446" y="587238"/>
            <a:ext cx="9961106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定理 </a:t>
            </a:r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dirty="0"/>
              <a:t> 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</a:t>
            </a:r>
            <a:r>
              <a:rPr lang="zh-CN" altLang="en-US" sz="3200" dirty="0"/>
              <a:t>则线性方程组</a:t>
            </a:r>
            <a:r>
              <a:rPr lang="en-US" altLang="zh-CN" sz="3200" i="1" dirty="0"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cs typeface="Times New Roman" pitchFamily="18" charset="0"/>
              </a:rPr>
              <a:t>0</a:t>
            </a:r>
            <a:r>
              <a:rPr lang="en-US" altLang="zh-CN" sz="3200" dirty="0"/>
              <a:t>  </a:t>
            </a:r>
            <a:r>
              <a:rPr lang="zh-CN" altLang="en-US" sz="3200" dirty="0"/>
              <a:t>有非零解</a:t>
            </a:r>
            <a:endParaRPr lang="en-US" altLang="zh-CN" sz="3200" dirty="0"/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                                                        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&lt;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n.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815413" y="476672"/>
            <a:ext cx="10393155" cy="15841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15413" y="4221088"/>
            <a:ext cx="10177131" cy="1800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8678" y="4437112"/>
            <a:ext cx="9701845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定理 </a:t>
            </a:r>
            <a:r>
              <a:rPr lang="en-US" altLang="zh-CN" sz="3200" b="1" dirty="0">
                <a:solidFill>
                  <a:srgbClr val="0070C0"/>
                </a:solidFill>
              </a:rPr>
              <a:t>5</a:t>
            </a:r>
            <a:r>
              <a:rPr lang="en-US" altLang="zh-CN" sz="3200" b="1" dirty="0"/>
              <a:t> 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</a:t>
            </a:r>
            <a:r>
              <a:rPr lang="zh-CN" altLang="en-US" sz="3200" dirty="0"/>
              <a:t>则线性方程组</a:t>
            </a:r>
            <a:r>
              <a:rPr lang="en-US" altLang="zh-CN" sz="3200" i="1" dirty="0"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对任意</a:t>
            </a:r>
            <a:endParaRPr lang="en-US" altLang="zh-CN" sz="3200" dirty="0"/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3200" i="1" dirty="0" err="1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3200" dirty="0"/>
              <a:t>  都有解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</a:t>
            </a:r>
            <a:r>
              <a:rPr lang="zh-CN" altLang="en-US" sz="3200" dirty="0"/>
              <a:t> </a:t>
            </a:r>
            <a:r>
              <a:rPr lang="en-US" altLang="zh-CN" sz="3200" dirty="0">
                <a:cs typeface="Times New Roman" pitchFamily="18" charset="0"/>
              </a:rPr>
              <a:t>rank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m.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endParaRPr lang="en-US" altLang="zh-CN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5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6787" y="980728"/>
            <a:ext cx="1008112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08" y="1124744"/>
            <a:ext cx="9747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3200" dirty="0"/>
              <a:t>矩阵</a:t>
            </a:r>
            <a:r>
              <a:rPr lang="en-US" altLang="zh-CN" sz="3200" dirty="0"/>
              <a:t>, </a:t>
            </a:r>
            <a:r>
              <a:rPr lang="zh-CN" altLang="en-US" sz="3200" dirty="0"/>
              <a:t>且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/>
              <a:t>.</a:t>
            </a:r>
            <a:r>
              <a:rPr lang="zh-CN" altLang="en-US" sz="3200" dirty="0">
                <a:cs typeface="Times New Roman" pitchFamily="18" charset="0"/>
              </a:rPr>
              <a:t>又设 </a:t>
            </a:r>
            <a:r>
              <a:rPr lang="en-US" altLang="zh-CN" sz="3200" i="1" dirty="0"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i="1" dirty="0">
                <a:cs typeface="Times New Roman" pitchFamily="18" charset="0"/>
              </a:rPr>
              <a:t>, x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i="1" dirty="0">
                <a:cs typeface="Times New Roman" pitchFamily="18" charset="0"/>
              </a:rPr>
              <a:t>, x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zh-CN" altLang="en-US" sz="3200" dirty="0"/>
              <a:t>是</a:t>
            </a:r>
            <a:r>
              <a:rPr lang="en-US" altLang="zh-CN" sz="3200" i="1" dirty="0"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zh-CN" altLang="en-US" sz="3200" dirty="0"/>
              <a:t>的解</a:t>
            </a:r>
            <a:r>
              <a:rPr lang="en-US" altLang="zh-CN" sz="3200" dirty="0"/>
              <a:t>, </a:t>
            </a:r>
            <a:r>
              <a:rPr lang="zh-CN" altLang="en-US" sz="3200" dirty="0"/>
              <a:t>其中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/>
              <a:t>= (1,2,3,5)</a:t>
            </a:r>
            <a:r>
              <a:rPr lang="en-US" altLang="zh-CN" sz="3200" baseline="30000" dirty="0"/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/>
              <a:t>= (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1,1,2,4)</a:t>
            </a:r>
            <a:r>
              <a:rPr lang="en-US" altLang="zh-CN" sz="3200" baseline="30000" dirty="0"/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en-US" altLang="zh-CN" sz="3200" dirty="0"/>
              <a:t>= (0,1,2,4)</a:t>
            </a:r>
            <a:r>
              <a:rPr lang="en-US" altLang="zh-CN" sz="3200" baseline="30000" dirty="0"/>
              <a:t>T</a:t>
            </a:r>
            <a:r>
              <a:rPr lang="en-US" altLang="zh-CN" sz="3200" dirty="0"/>
              <a:t>.</a:t>
            </a:r>
            <a:endParaRPr lang="en-US" altLang="zh-CN" sz="3200" i="1" baseline="30000" dirty="0"/>
          </a:p>
          <a:p>
            <a:pPr marL="514350" indent="-514350">
              <a:buAutoNum type="arabicParenBoth"/>
            </a:pPr>
            <a:r>
              <a:rPr lang="en-US" altLang="zh-CN" sz="3200" dirty="0"/>
              <a:t>  </a:t>
            </a:r>
            <a:r>
              <a:rPr lang="zh-CN" altLang="en-US" sz="3200" dirty="0"/>
              <a:t>求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dim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)) .</a:t>
            </a:r>
          </a:p>
          <a:p>
            <a:pPr marL="514350" indent="-514350">
              <a:buAutoNum type="arabicParenBoth"/>
            </a:pPr>
            <a:r>
              <a:rPr lang="en-US" altLang="zh-CN" sz="3200" dirty="0"/>
              <a:t>  </a:t>
            </a:r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的一组基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dirty="0"/>
          </a:p>
          <a:p>
            <a:pPr marL="514350" indent="-514350">
              <a:buAutoNum type="arabicParenBoth"/>
            </a:pPr>
            <a:r>
              <a:rPr lang="en-US" altLang="zh-CN" sz="3200" dirty="0"/>
              <a:t>  </a:t>
            </a:r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的解集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43405" y="35821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例  </a:t>
            </a:r>
            <a:r>
              <a:rPr lang="en-US" altLang="zh-CN" sz="3200" dirty="0">
                <a:solidFill>
                  <a:prstClr val="black"/>
                </a:solidFill>
              </a:rPr>
              <a:t>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16</a:t>
            </a:fld>
            <a:endParaRPr lang="zh-CN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39416" y="11967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en-US" altLang="zh-CN" dirty="0">
                <a:sym typeface="Symbol"/>
              </a:rPr>
              <a:t>4 </a:t>
            </a:r>
            <a:r>
              <a:rPr lang="zh-CN" altLang="en-US" dirty="0">
                <a:sym typeface="Symbol"/>
              </a:rPr>
              <a:t>矩阵</a:t>
            </a:r>
            <a:r>
              <a:rPr lang="en-US" altLang="zh-CN" dirty="0">
                <a:sym typeface="Symbol"/>
              </a:rPr>
              <a:t>, </a:t>
            </a:r>
            <a:r>
              <a:rPr lang="zh-CN" altLang="en-US" dirty="0">
                <a:sym typeface="Symbol"/>
              </a:rPr>
              <a:t>令 </a:t>
            </a:r>
            <a:r>
              <a:rPr lang="en-US" altLang="zh-CN" i="1" dirty="0">
                <a:sym typeface="Symbol"/>
              </a:rPr>
              <a:t>C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i="1" dirty="0">
                <a:sym typeface="Symbol"/>
              </a:rPr>
              <a:t>A</a:t>
            </a:r>
            <a:r>
              <a:rPr lang="en-US" altLang="zh-CN" baseline="30000" dirty="0">
                <a:sym typeface="Symbol"/>
              </a:rPr>
              <a:t>T</a:t>
            </a:r>
            <a:r>
              <a:rPr lang="en-US" altLang="zh-CN" i="1" dirty="0">
                <a:sym typeface="Symbol"/>
              </a:rPr>
              <a:t>A</a:t>
            </a:r>
            <a:r>
              <a:rPr lang="zh-CN" altLang="en-US" dirty="0">
                <a:sym typeface="Symbol"/>
              </a:rPr>
              <a:t>，以下正确的是</a:t>
            </a:r>
            <a:r>
              <a:rPr lang="en-US" altLang="zh-CN" b="1" i="1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(      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3472" y="191683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A.    </a:t>
            </a:r>
            <a:r>
              <a:rPr lang="en-US" altLang="zh-CN" dirty="0">
                <a:solidFill>
                  <a:srgbClr val="000000"/>
                </a:solidFill>
              </a:rPr>
              <a:t>rank(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&lt;</a:t>
            </a:r>
            <a:r>
              <a:rPr lang="en-US" altLang="zh-CN" dirty="0">
                <a:solidFill>
                  <a:srgbClr val="000000"/>
                </a:solidFill>
              </a:rPr>
              <a:t> 4 </a:t>
            </a:r>
            <a:r>
              <a:rPr lang="en-US" altLang="zh-CN" b="1" dirty="0">
                <a:solidFill>
                  <a:srgbClr val="000000"/>
                </a:solidFill>
              </a:rPr>
              <a:t>. 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343472" y="2564904"/>
            <a:ext cx="2119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C.   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奇异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12720" y="256490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D.   </a:t>
            </a:r>
            <a:r>
              <a:rPr lang="en-US" altLang="zh-CN" dirty="0">
                <a:solidFill>
                  <a:srgbClr val="000000"/>
                </a:solidFill>
              </a:rPr>
              <a:t>rank(</a:t>
            </a:r>
            <a:r>
              <a:rPr lang="en-US" altLang="zh-CN" i="1" dirty="0">
                <a:solidFill>
                  <a:srgbClr val="000000"/>
                </a:solidFill>
              </a:rPr>
              <a:t>C 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0000"/>
                </a:solidFill>
              </a:rPr>
              <a:t> rank(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) .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2720" y="1916832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B.    </a:t>
            </a:r>
            <a:r>
              <a:rPr lang="en-US" altLang="zh-CN" dirty="0">
                <a:solidFill>
                  <a:srgbClr val="000000"/>
                </a:solidFill>
              </a:rPr>
              <a:t>dim 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) &gt; 0.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15480" y="344816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结论</a:t>
            </a:r>
            <a:r>
              <a:rPr lang="en-US" altLang="zh-CN" dirty="0"/>
              <a:t> :   rank(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  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59896" y="3448164"/>
            <a:ext cx="1372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Symbol"/>
              </a:rPr>
              <a:t>rank(</a:t>
            </a:r>
            <a:r>
              <a:rPr lang="en-US" altLang="zh-CN" i="1" dirty="0">
                <a:solidFill>
                  <a:srgbClr val="000000"/>
                </a:solidFill>
                <a:sym typeface="Symbol"/>
              </a:rPr>
              <a:t>B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)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75520" y="405203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b="1" dirty="0"/>
              <a:t>  </a:t>
            </a:r>
            <a:r>
              <a:rPr lang="en-US" altLang="zh-CN" dirty="0"/>
              <a:t>rank[(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]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 = </a:t>
            </a:r>
            <a:r>
              <a:rPr lang="en-US" altLang="zh-CN" dirty="0"/>
              <a:t>rank(</a:t>
            </a:r>
            <a:r>
              <a:rPr lang="en-US" altLang="zh-CN" i="1" dirty="0"/>
              <a:t>B</a:t>
            </a:r>
            <a:r>
              <a:rPr lang="en-US" altLang="zh-CN" baseline="30000" dirty="0"/>
              <a:t>T</a:t>
            </a: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84032" y="4024228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sym typeface="Symbol"/>
              </a:rPr>
              <a:t>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44072" y="4052038"/>
            <a:ext cx="1483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Symbol"/>
              </a:rPr>
              <a:t>rank(</a:t>
            </a:r>
            <a:r>
              <a:rPr lang="en-US" altLang="zh-CN" i="1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sym typeface="Symbol"/>
              </a:rPr>
              <a:t>T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8048" y="3448164"/>
            <a:ext cx="1462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Symbol"/>
              </a:rPr>
              <a:t>, rank(</a:t>
            </a:r>
            <a:r>
              <a:rPr lang="en-US" altLang="zh-CN" i="1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95800" y="344816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min{                                }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1424" y="515719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dirty="0"/>
              <a:t>2.   </a:t>
            </a:r>
            <a:r>
              <a:rPr lang="zh-CN" altLang="en-US" dirty="0"/>
              <a:t>求证：</a:t>
            </a:r>
            <a:r>
              <a:rPr lang="en-US" altLang="zh-CN" dirty="0"/>
              <a:t>rank(</a:t>
            </a:r>
            <a:r>
              <a:rPr lang="en-US" altLang="zh-CN" i="1" dirty="0"/>
              <a:t>A</a:t>
            </a:r>
            <a:r>
              <a:rPr lang="en-US" altLang="zh-CN" dirty="0"/>
              <a:t>) + rank(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/>
              <a:t>≥ </a:t>
            </a:r>
            <a:r>
              <a:rPr lang="en-US" altLang="zh-CN" dirty="0"/>
              <a:t>rank( </a:t>
            </a:r>
            <a:r>
              <a:rPr lang="en-US" altLang="zh-CN" i="1" dirty="0"/>
              <a:t>A </a:t>
            </a:r>
            <a:r>
              <a:rPr lang="en-US" altLang="zh-CN" dirty="0">
                <a:sym typeface="Symbol"/>
              </a:rPr>
              <a:t> </a:t>
            </a:r>
            <a:r>
              <a:rPr lang="en-US" altLang="zh-CN" i="1" dirty="0">
                <a:sym typeface="Symbol"/>
              </a:rPr>
              <a:t>B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3832" y="191683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61614" y="191683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3832" y="256490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72242" y="256490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127448" y="3356992"/>
            <a:ext cx="7488832" cy="129614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2373" y="51500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6" grpId="0"/>
      <p:bldP spid="27" grpId="0"/>
      <p:bldP spid="28" grpId="0"/>
      <p:bldP spid="17" grpId="0"/>
      <p:bldP spid="20" grpId="0"/>
      <p:bldP spid="24" grpId="0"/>
      <p:bldP spid="25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17</a:t>
            </a:fld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11424" y="476672"/>
            <a:ext cx="623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 </a:t>
            </a: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 3×5 </a:t>
            </a:r>
            <a:r>
              <a:rPr lang="zh-CN" altLang="en-US" dirty="0"/>
              <a:t>矩阵，其行最简行如下</a:t>
            </a:r>
          </a:p>
        </p:txBody>
      </p:sp>
      <p:sp>
        <p:nvSpPr>
          <p:cNvPr id="6" name="矩形 5"/>
          <p:cNvSpPr/>
          <p:nvPr/>
        </p:nvSpPr>
        <p:spPr>
          <a:xfrm>
            <a:off x="3143672" y="1556792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U =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>
            <a:off x="4007768" y="1179909"/>
            <a:ext cx="2736304" cy="1280462"/>
          </a:xfrm>
          <a:prstGeom prst="bracketPair">
            <a:avLst>
              <a:gd name="adj" fmla="val 928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3792" y="1164227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7848" y="1179909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7888" y="1179909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2</a:t>
            </a:r>
          </a:p>
          <a:p>
            <a:r>
              <a:rPr lang="en-US" altLang="zh-CN" dirty="0"/>
              <a:t>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1944" y="1179909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1</a:t>
            </a:r>
          </a:p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0016" y="1164227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440" y="268975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已知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dirty="0"/>
              <a:t>= (1,2,0,1)</a:t>
            </a:r>
            <a:r>
              <a:rPr lang="en-US" altLang="zh-CN" baseline="30000" dirty="0"/>
              <a:t>T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en-US" altLang="zh-CN" dirty="0"/>
              <a:t>= (2,0,3,4)</a:t>
            </a:r>
            <a:r>
              <a:rPr lang="en-US" altLang="zh-CN" baseline="30000" dirty="0"/>
              <a:t>T</a:t>
            </a:r>
            <a:r>
              <a:rPr lang="zh-CN" altLang="en-US" dirty="0"/>
              <a:t>，求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, 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 = ?</a:t>
            </a:r>
            <a:endParaRPr lang="zh-CN" alt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983432" y="3337828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 </a:t>
            </a: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 3×5 </a:t>
            </a:r>
            <a:r>
              <a:rPr lang="zh-CN" altLang="en-US" dirty="0"/>
              <a:t>矩阵</a:t>
            </a:r>
            <a:r>
              <a:rPr lang="en-US" altLang="zh-CN" dirty="0"/>
              <a:t>.  </a:t>
            </a:r>
            <a:endParaRPr lang="zh-CN" altLang="en-US" dirty="0"/>
          </a:p>
        </p:txBody>
      </p:sp>
      <p:sp>
        <p:nvSpPr>
          <p:cNvPr id="18" name="双括号 17"/>
          <p:cNvSpPr/>
          <p:nvPr/>
        </p:nvSpPr>
        <p:spPr>
          <a:xfrm>
            <a:off x="6023992" y="4812834"/>
            <a:ext cx="2808312" cy="1280462"/>
          </a:xfrm>
          <a:prstGeom prst="bracketPair">
            <a:avLst>
              <a:gd name="adj" fmla="val 928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40016" y="4797152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48128" y="4795991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9910" y="4795991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0176" y="479715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2</a:t>
            </a:r>
          </a:p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84232" y="4797152"/>
            <a:ext cx="633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5800" y="333782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3 </a:t>
            </a:r>
            <a:r>
              <a:rPr lang="en-US" altLang="zh-CN" dirty="0"/>
              <a:t> </a:t>
            </a:r>
            <a:r>
              <a:rPr lang="zh-CN" altLang="en-US" dirty="0"/>
              <a:t>线性无关，且</a:t>
            </a:r>
            <a:r>
              <a:rPr lang="en-US" altLang="zh-CN" dirty="0"/>
              <a:t>  </a:t>
            </a:r>
            <a:endParaRPr lang="zh-CN" altLang="en-US" baseline="30000" dirty="0"/>
          </a:p>
        </p:txBody>
      </p:sp>
      <p:sp>
        <p:nvSpPr>
          <p:cNvPr id="27" name="矩形 26"/>
          <p:cNvSpPr/>
          <p:nvPr/>
        </p:nvSpPr>
        <p:spPr>
          <a:xfrm>
            <a:off x="1285985" y="4653136"/>
            <a:ext cx="3398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i="1" dirty="0"/>
              <a:t>A</a:t>
            </a:r>
            <a:r>
              <a:rPr lang="zh-CN" altLang="en-US" dirty="0"/>
              <a:t>的行最简行</a:t>
            </a:r>
            <a:r>
              <a:rPr lang="en-US" altLang="zh-CN" i="1" dirty="0"/>
              <a:t>U</a:t>
            </a:r>
            <a:r>
              <a:rPr lang="en-US" altLang="zh-CN" dirty="0"/>
              <a:t> = ?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47528" y="4005064"/>
            <a:ext cx="5755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= 2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 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 = 2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+</a:t>
            </a:r>
            <a:r>
              <a:rPr lang="en-US" altLang="zh-CN" i="1" dirty="0"/>
              <a:t> a</a:t>
            </a:r>
            <a:r>
              <a:rPr lang="en-US" altLang="zh-CN" baseline="-25000" dirty="0"/>
              <a:t>3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5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i="1" dirty="0"/>
              <a:t> a</a:t>
            </a:r>
            <a:r>
              <a:rPr lang="en-US" altLang="zh-CN" baseline="-25000" dirty="0"/>
              <a:t>3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128038" y="1268760"/>
            <a:ext cx="264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=</a:t>
            </a:r>
            <a:r>
              <a:rPr lang="en-US" altLang="zh-CN" dirty="0">
                <a:sym typeface="Symbol"/>
              </a:rPr>
              <a:t> 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dirty="0"/>
              <a:t>+ 2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 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12224" y="1916832"/>
            <a:ext cx="2114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 =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i="1" dirty="0"/>
              <a:t> a</a:t>
            </a:r>
            <a:r>
              <a:rPr lang="en-US" altLang="zh-CN" baseline="-25000" dirty="0"/>
              <a:t>3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79576" y="5373216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rank(</a:t>
            </a:r>
            <a:r>
              <a:rPr lang="en-US" altLang="zh-CN" i="1" dirty="0"/>
              <a:t>A</a:t>
            </a:r>
            <a:r>
              <a:rPr lang="en-US" altLang="zh-CN" dirty="0"/>
              <a:t>) =2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19536" y="5301208"/>
            <a:ext cx="2376264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867" y="3212977"/>
            <a:ext cx="752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求证：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=I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当且仅当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7555" y="2276872"/>
            <a:ext cx="350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1 .  </a:t>
            </a:r>
            <a:r>
              <a:rPr lang="zh-CN" altLang="en-US" sz="3200" dirty="0"/>
              <a:t>求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adj(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的秩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127781" y="4005064"/>
            <a:ext cx="5017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+ 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279576" y="141277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002060"/>
                </a:solidFill>
              </a:rPr>
              <a:t>思考题</a:t>
            </a:r>
            <a:endParaRPr lang="en-US" altLang="zh-C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91611" y="980728"/>
            <a:ext cx="7752861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5441" y="11160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例  </a:t>
            </a:r>
            <a:r>
              <a:rPr lang="en-US" altLang="zh-CN" sz="3200" dirty="0">
                <a:solidFill>
                  <a:prstClr val="black"/>
                </a:solidFill>
              </a:rPr>
              <a:t>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2303" y="1124745"/>
            <a:ext cx="750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矩阵，</a:t>
            </a:r>
            <a:r>
              <a:rPr lang="en-US" altLang="zh-CN" sz="3200" i="1" dirty="0"/>
              <a:t>B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 </a:t>
            </a:r>
            <a:r>
              <a:rPr lang="zh-CN" altLang="en-US" sz="3200" dirty="0"/>
              <a:t>求证：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3685" y="1916833"/>
            <a:ext cx="65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≤  min {rank(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)}.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392" y="328498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练习：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584" y="3284984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矩阵，且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.  </a:t>
            </a:r>
            <a:r>
              <a:rPr lang="zh-CN" altLang="en-US" sz="3200" dirty="0"/>
              <a:t>求证： </a:t>
            </a:r>
            <a:r>
              <a:rPr lang="en-US" altLang="zh-CN" sz="3200" dirty="0" err="1"/>
              <a:t>d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)=0.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92" y="4149080"/>
            <a:ext cx="1036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思考：  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矩阵，且 </a:t>
            </a:r>
            <a:r>
              <a:rPr lang="en-US" altLang="zh-CN" sz="3200" i="1" dirty="0">
                <a:cs typeface="Times New Roman" pitchFamily="18" charset="0"/>
              </a:rPr>
              <a:t>m</a:t>
            </a:r>
            <a:r>
              <a:rPr lang="en-US" altLang="zh-CN" sz="3200" dirty="0">
                <a:cs typeface="Times New Roman" pitchFamily="18" charset="0"/>
              </a:rPr>
              <a:t>&gt;</a:t>
            </a:r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en-US" altLang="zh-CN" sz="3200" dirty="0"/>
              <a:t>. </a:t>
            </a:r>
            <a:r>
              <a:rPr lang="zh-CN" altLang="en-US" sz="3200" dirty="0"/>
              <a:t>若</a:t>
            </a:r>
            <a:r>
              <a:rPr lang="en-US" altLang="zh-CN" sz="3200" dirty="0"/>
              <a:t>rank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cs typeface="Times New Roman" pitchFamily="18" charset="0"/>
              </a:rPr>
              <a:t>= </a:t>
            </a:r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cs typeface="Times New Roman" pitchFamily="18" charset="0"/>
              </a:rPr>
              <a:t>考虑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3200" dirty="0">
                <a:cs typeface="Times New Roman" pitchFamily="18" charset="0"/>
              </a:rPr>
              <a:t>                      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ank (</a:t>
            </a:r>
            <a:r>
              <a:rPr lang="en-US" altLang="zh-CN" sz="3200" i="1" dirty="0">
                <a:cs typeface="Times New Roman" pitchFamily="18" charset="0"/>
              </a:rPr>
              <a:t>AA</a:t>
            </a:r>
            <a:r>
              <a:rPr lang="en-US" altLang="zh-CN" sz="3200" baseline="30000" dirty="0"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baseline="30000" dirty="0"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之关系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403" y="3326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回忆特殊子空间</a:t>
            </a:r>
            <a:endParaRPr lang="en-US" altLang="zh-CN" sz="4000" dirty="0">
              <a:solidFill>
                <a:schemeClr val="tx2">
                  <a:lumMod val="75000"/>
                  <a:lumOff val="25000"/>
                </a:schemeClr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485155"/>
            <a:ext cx="446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/>
              <a:t>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/>
              <a:t>是            的子空间</a:t>
            </a:r>
            <a:r>
              <a:rPr lang="en-US" altLang="zh-CN" sz="2800" dirty="0"/>
              <a:t>. </a:t>
            </a:r>
            <a:r>
              <a:rPr lang="en-US" altLang="zh-CN" sz="2800" baseline="30000" dirty="0"/>
              <a:t>  </a:t>
            </a:r>
            <a:endParaRPr lang="zh-CN" altLang="en-US" sz="28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415480" y="4221088"/>
            <a:ext cx="384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sz="3200" dirty="0"/>
              <a:t>Span 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 </a:t>
            </a:r>
            <a:r>
              <a:rPr lang="en-US" altLang="zh-CN" sz="3200" i="1" dirty="0"/>
              <a:t>,a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) </a:t>
            </a:r>
            <a:r>
              <a:rPr lang="en-US" altLang="zh-CN" sz="3200" baseline="-25000" dirty="0"/>
              <a:t> </a:t>
            </a:r>
            <a:r>
              <a:rPr lang="en-US" altLang="zh-CN" sz="2800" dirty="0"/>
              <a:t> </a:t>
            </a:r>
            <a:endParaRPr lang="zh-CN" altLang="en-US" sz="28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864085" y="4221088"/>
            <a:ext cx="304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sz="3200" dirty="0"/>
              <a:t>Span (</a:t>
            </a:r>
            <a:r>
              <a:rPr lang="en-US" altLang="zh-CN" sz="3200" i="1" dirty="0"/>
              <a:t>r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r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/>
              <a:t>r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</a:t>
            </a:r>
            <a:endParaRPr lang="zh-CN" altLang="en-US" sz="32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5661248"/>
            <a:ext cx="271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矩阵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的列空间</a:t>
            </a:r>
            <a:r>
              <a:rPr lang="en-US" altLang="zh-CN" sz="2800" dirty="0">
                <a:solidFill>
                  <a:srgbClr val="C00000"/>
                </a:solidFill>
              </a:rPr>
              <a:t>. 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4153" y="5642084"/>
            <a:ext cx="2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的行空间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5680" y="1548081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91744" y="1548081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424057" y="1548081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19802" y="2124145"/>
            <a:ext cx="33603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19802" y="2700209"/>
            <a:ext cx="33603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655879" y="1412776"/>
            <a:ext cx="864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</a:rPr>
              <a:t>4</a:t>
            </a:r>
            <a:endParaRPr lang="zh-CN" altLang="en-US" sz="32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8456059" y="1916831"/>
            <a:ext cx="105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88088" y="2780928"/>
            <a:ext cx="458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/>
              <a:t>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/>
              <a:t>是            的子空间</a:t>
            </a:r>
            <a:r>
              <a:rPr lang="en-US" altLang="zh-CN" sz="2800" dirty="0"/>
              <a:t>. </a:t>
            </a:r>
            <a:r>
              <a:rPr lang="en-US" altLang="zh-CN" sz="2800" baseline="30000" dirty="0"/>
              <a:t>  </a:t>
            </a:r>
            <a:endParaRPr lang="zh-CN" altLang="en-US" sz="2800" baseline="300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8544272" y="3284984"/>
            <a:ext cx="105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816777" y="2708921"/>
            <a:ext cx="864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</a:rPr>
              <a:t>3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392144" y="3573016"/>
            <a:ext cx="30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矩阵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的左零空间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9643" y="5013175"/>
            <a:ext cx="3007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r>
              <a:rPr lang="zh-CN" altLang="en-US" sz="2800" u="sng" dirty="0"/>
              <a:t>        </a:t>
            </a:r>
            <a:r>
              <a:rPr lang="zh-CN" altLang="en-US" sz="2800" dirty="0"/>
              <a:t>的子空间</a:t>
            </a:r>
            <a:r>
              <a:rPr lang="en-US" altLang="zh-CN" sz="2800" dirty="0"/>
              <a:t>. </a:t>
            </a:r>
            <a:r>
              <a:rPr lang="en-US" altLang="zh-CN" sz="2800" baseline="30000" dirty="0"/>
              <a:t>  </a:t>
            </a:r>
            <a:endParaRPr lang="zh-CN" altLang="en-US" sz="28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8256240" y="5013176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是</a:t>
            </a:r>
            <a:r>
              <a:rPr lang="zh-CN" altLang="en-US" sz="2800" u="sng" dirty="0"/>
              <a:t>          </a:t>
            </a:r>
            <a:r>
              <a:rPr lang="zh-CN" altLang="en-US" sz="2800" dirty="0"/>
              <a:t>的子空间</a:t>
            </a:r>
            <a:r>
              <a:rPr lang="en-US" altLang="zh-CN" sz="2800" dirty="0"/>
              <a:t>. </a:t>
            </a:r>
            <a:r>
              <a:rPr lang="en-US" altLang="zh-CN" sz="2800" baseline="30000" dirty="0"/>
              <a:t>  </a:t>
            </a:r>
            <a:endParaRPr lang="zh-CN" altLang="en-US" sz="28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424926" y="4941168"/>
            <a:ext cx="966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</a:rPr>
              <a:t>3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8881275" y="4932458"/>
            <a:ext cx="864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>
                <a:solidFill>
                  <a:prstClr val="black"/>
                </a:solidFill>
              </a:rPr>
              <a:t>4</a:t>
            </a:r>
            <a:endParaRPr lang="zh-CN" altLang="en-US" sz="3200" dirty="0"/>
          </a:p>
        </p:txBody>
      </p:sp>
      <p:sp>
        <p:nvSpPr>
          <p:cNvPr id="4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630541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567608" y="1548081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567608" y="2125886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1    0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9456" y="2124145"/>
            <a:ext cx="1338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 </a:t>
            </a:r>
            <a:endParaRPr lang="zh-CN" altLang="en-US" sz="3200" dirty="0"/>
          </a:p>
        </p:txBody>
      </p:sp>
      <p:sp>
        <p:nvSpPr>
          <p:cNvPr id="4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597380" y="2668964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4   1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2770" y="1634605"/>
            <a:ext cx="481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r</a:t>
            </a:r>
            <a:r>
              <a:rPr lang="en-US" altLang="zh-CN" sz="3200" baseline="-25000" dirty="0"/>
              <a:t>1</a:t>
            </a:r>
          </a:p>
          <a:p>
            <a:r>
              <a:rPr lang="en-US" altLang="zh-CN" sz="3200" i="1" dirty="0"/>
              <a:t>r</a:t>
            </a:r>
            <a:r>
              <a:rPr lang="en-US" altLang="zh-CN" sz="3200" baseline="-25000" dirty="0"/>
              <a:t>2</a:t>
            </a:r>
          </a:p>
          <a:p>
            <a:r>
              <a:rPr lang="en-US" altLang="zh-CN" sz="3200" i="1" dirty="0"/>
              <a:t>r</a:t>
            </a:r>
            <a:r>
              <a:rPr lang="en-US" altLang="zh-CN" sz="3200" baseline="-25000" dirty="0"/>
              <a:t>3</a:t>
            </a:r>
            <a:endParaRPr lang="zh-CN" altLang="en-US" sz="32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803260" y="3420289"/>
            <a:ext cx="250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4</a:t>
            </a:r>
            <a:endParaRPr lang="zh-CN" altLang="en-US" sz="32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2144" y="2132856"/>
            <a:ext cx="278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矩阵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的零空间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5" grpId="0"/>
      <p:bldP spid="34" grpId="0"/>
      <p:bldP spid="38" grpId="0"/>
      <p:bldP spid="41" grpId="0"/>
      <p:bldP spid="32" grpId="0"/>
      <p:bldP spid="33" grpId="0"/>
      <p:bldP spid="35" grpId="0"/>
      <p:bldP spid="37" grpId="0"/>
      <p:bldP spid="40" grpId="0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64EA4-8158-4946-823F-237DD2B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20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BC742-B2A4-2B47-8853-0C08800124E6}"/>
              </a:ext>
            </a:extLst>
          </p:cNvPr>
          <p:cNvSpPr txBox="1"/>
          <p:nvPr/>
        </p:nvSpPr>
        <p:spPr>
          <a:xfrm>
            <a:off x="1919536" y="404664"/>
            <a:ext cx="732764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3.6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kumimoji="1" lang="en-US" altLang="zh-CN" sz="3200" dirty="0"/>
              <a:t>1.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13.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15.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18.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28.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29.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kumimoji="1" lang="en-US" altLang="zh-CN" sz="3200" dirty="0"/>
          </a:p>
          <a:p>
            <a:pPr marL="457200" indent="-457200">
              <a:buSzPct val="50000"/>
              <a:buFont typeface="Wingdings" pitchFamily="2" charset="2"/>
              <a:buChar char="l"/>
            </a:pPr>
            <a:endParaRPr kumimoji="1"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C2202F-9DB9-5249-AF15-C906A38F52C7}"/>
                  </a:ext>
                </a:extLst>
              </p:cNvPr>
              <p:cNvSpPr txBox="1"/>
              <p:nvPr/>
            </p:nvSpPr>
            <p:spPr>
              <a:xfrm>
                <a:off x="2279576" y="3511198"/>
                <a:ext cx="70653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设矩阵</a:t>
                </a:r>
                <a:r>
                  <a:rPr kumimoji="1" lang="en-US" altLang="zh-CN" i="1" dirty="0">
                    <a:latin typeface="Times" pitchFamily="2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i="1" dirty="0">
                    <a:latin typeface="Times" pitchFamily="2" charset="0"/>
                  </a:rPr>
                  <a:t> B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若</a:t>
                </a:r>
                <a:r>
                  <a:rPr kumimoji="1" lang="en-US" altLang="zh-CN" dirty="0"/>
                  <a:t>rank(</a:t>
                </a:r>
                <a:r>
                  <a:rPr kumimoji="1" lang="en-US" altLang="zh-CN" i="1" dirty="0"/>
                  <a:t>A</a:t>
                </a:r>
                <a:r>
                  <a:rPr kumimoji="1" lang="en-US" altLang="zh-CN" dirty="0"/>
                  <a:t>)=</a:t>
                </a:r>
                <a:r>
                  <a:rPr kumimoji="1" lang="en-US" altLang="zh-CN" i="1" dirty="0">
                    <a:latin typeface="Times" pitchFamily="2" charset="0"/>
                  </a:rPr>
                  <a:t>n</a:t>
                </a:r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证明</a:t>
                </a:r>
                <a:r>
                  <a:rPr kumimoji="1"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: </a:t>
                </a:r>
                <a:r>
                  <a:rPr kumimoji="1" lang="en-US" altLang="zh-CN" dirty="0"/>
                  <a:t>rank(</a:t>
                </a:r>
                <a:r>
                  <a:rPr kumimoji="1" lang="en-US" altLang="zh-CN" i="1" dirty="0"/>
                  <a:t>AB</a:t>
                </a:r>
                <a:r>
                  <a:rPr kumimoji="1" lang="en-US" altLang="zh-CN" dirty="0"/>
                  <a:t>)=rank(</a:t>
                </a:r>
                <a:r>
                  <a:rPr kumimoji="1" lang="en-US" altLang="zh-CN" i="1" dirty="0"/>
                  <a:t>B</a:t>
                </a:r>
                <a:r>
                  <a:rPr kumimoji="1" lang="en-US" altLang="zh-CN" dirty="0"/>
                  <a:t>).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C2202F-9DB9-5249-AF15-C906A38F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511198"/>
                <a:ext cx="7065332" cy="954107"/>
              </a:xfrm>
              <a:prstGeom prst="rect">
                <a:avLst/>
              </a:prstGeom>
              <a:blipFill>
                <a:blip r:embed="rId2"/>
                <a:stretch>
                  <a:fillRect l="-1613" t="-10526" r="-71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4739" y="3719934"/>
            <a:ext cx="101918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 义</a:t>
            </a:r>
            <a:r>
              <a:rPr lang="en-US" altLang="zh-CN" sz="3200" b="1" dirty="0"/>
              <a:t> 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一个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/>
              <a:t>矩阵</a:t>
            </a:r>
            <a:r>
              <a:rPr lang="en-US" altLang="zh-CN" sz="3200" dirty="0"/>
              <a:t>. </a:t>
            </a:r>
            <a:r>
              <a:rPr lang="zh-CN" altLang="en-US" sz="3200" dirty="0"/>
              <a:t>由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的列向量张成的空间称为矩阵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列空间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它是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/>
              <a:t>m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的子空间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dirty="0"/>
          </a:p>
        </p:txBody>
      </p:sp>
      <p:sp>
        <p:nvSpPr>
          <p:cNvPr id="13" name="矩形 12"/>
          <p:cNvSpPr/>
          <p:nvPr/>
        </p:nvSpPr>
        <p:spPr>
          <a:xfrm>
            <a:off x="915965" y="2711822"/>
            <a:ext cx="1007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spc="-100" dirty="0"/>
              <a:t>定 义</a:t>
            </a:r>
            <a:r>
              <a:rPr lang="en-US" altLang="zh-CN" sz="3200" b="1" spc="-100" dirty="0"/>
              <a:t>   </a:t>
            </a:r>
            <a:r>
              <a:rPr lang="zh-CN" altLang="en-US" sz="3200" spc="-100" dirty="0"/>
              <a:t>矩阵</a:t>
            </a:r>
            <a:r>
              <a:rPr lang="en-US" altLang="zh-CN" sz="3200" i="1" spc="-100" dirty="0"/>
              <a:t>A</a:t>
            </a:r>
            <a:r>
              <a:rPr lang="zh-CN" altLang="en-US" sz="3200" spc="-100" dirty="0"/>
              <a:t>的行空间的维数称为矩阵的</a:t>
            </a:r>
            <a:r>
              <a:rPr lang="zh-CN" altLang="en-US" sz="3200" b="1" spc="-100" dirty="0">
                <a:solidFill>
                  <a:srgbClr val="C00000"/>
                </a:solidFill>
              </a:rPr>
              <a:t>秩</a:t>
            </a:r>
            <a:r>
              <a:rPr lang="zh-CN" altLang="en-US" sz="3200" b="1" spc="-100" dirty="0"/>
              <a:t> </a:t>
            </a:r>
            <a:r>
              <a:rPr lang="en-US" altLang="zh-CN" sz="3200" spc="-100" dirty="0"/>
              <a:t>, </a:t>
            </a:r>
            <a:r>
              <a:rPr lang="zh-CN" altLang="en-US" sz="3200" spc="-100" dirty="0"/>
              <a:t>记作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/>
              <a:t>.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11424" y="335558"/>
            <a:ext cx="228417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1.  </a:t>
            </a:r>
            <a:r>
              <a:rPr lang="zh-CN" altLang="en-US" b="1" dirty="0">
                <a:solidFill>
                  <a:srgbClr val="002060"/>
                </a:solidFill>
              </a:rPr>
              <a:t>定义</a:t>
            </a:r>
          </a:p>
        </p:txBody>
      </p:sp>
      <p:sp>
        <p:nvSpPr>
          <p:cNvPr id="7" name="矩形 6"/>
          <p:cNvSpPr/>
          <p:nvPr/>
        </p:nvSpPr>
        <p:spPr>
          <a:xfrm>
            <a:off x="911424" y="1271662"/>
            <a:ext cx="101918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000000"/>
                </a:solidFill>
              </a:rPr>
              <a:t>定 义</a:t>
            </a:r>
            <a:r>
              <a:rPr lang="en-US" altLang="zh-CN" sz="3200" b="1" dirty="0">
                <a:solidFill>
                  <a:srgbClr val="000000"/>
                </a:solidFill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</a:rPr>
              <a:t>设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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000000"/>
                </a:solidFill>
              </a:rPr>
              <a:t>矩阵</a:t>
            </a:r>
            <a:r>
              <a:rPr lang="en-US" altLang="zh-CN" sz="3200" dirty="0">
                <a:solidFill>
                  <a:srgbClr val="000000"/>
                </a:solidFill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</a:rPr>
              <a:t>由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的行向量张成的空间称为矩阵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行空间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它是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i="1" dirty="0" err="1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的子空间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11424" y="476672"/>
            <a:ext cx="2428195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2. </a:t>
            </a:r>
            <a:r>
              <a:rPr lang="zh-CN" altLang="en-US" b="1" dirty="0">
                <a:solidFill>
                  <a:srgbClr val="002060"/>
                </a:solidFill>
              </a:rPr>
              <a:t>行空间</a:t>
            </a:r>
          </a:p>
        </p:txBody>
      </p:sp>
      <p:sp>
        <p:nvSpPr>
          <p:cNvPr id="10" name="矩形 9"/>
          <p:cNvSpPr/>
          <p:nvPr/>
        </p:nvSpPr>
        <p:spPr>
          <a:xfrm>
            <a:off x="2330443" y="1421109"/>
            <a:ext cx="7896877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8477" y="1980129"/>
            <a:ext cx="1073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例  </a:t>
            </a:r>
            <a:r>
              <a:rPr lang="en-US" altLang="zh-CN" sz="3200" dirty="0">
                <a:solidFill>
                  <a:srgbClr val="002060"/>
                </a:solidFill>
              </a:rPr>
              <a:t>1  </a:t>
            </a:r>
          </a:p>
        </p:txBody>
      </p:sp>
      <p:sp>
        <p:nvSpPr>
          <p:cNvPr id="15" name="矩形 14"/>
          <p:cNvSpPr/>
          <p:nvPr/>
        </p:nvSpPr>
        <p:spPr>
          <a:xfrm>
            <a:off x="2423592" y="3348281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求矩阵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的行空间的一组基以及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839416" y="4581128"/>
            <a:ext cx="10297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sz="3200" dirty="0"/>
              <a:t>结论：</a:t>
            </a:r>
            <a:r>
              <a:rPr lang="zh-CN" altLang="en-US" dirty="0"/>
              <a:t>行阶梯形矩阵中的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非零行向量构成了其行空间的一组基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550" y="1620089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11558" y="1537629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487821" y="2115434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43406" y="2113693"/>
            <a:ext cx="4376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                               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83566" y="2628201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   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23457" y="2844225"/>
            <a:ext cx="10633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dirty="0"/>
              <a:t>2. </a:t>
            </a:r>
            <a:r>
              <a:rPr lang="zh-CN" altLang="en-US" sz="3200" dirty="0"/>
              <a:t>行阶梯形矩阵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中的非零行向量构成了行空间的一组基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031437" y="1484785"/>
            <a:ext cx="1536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结 论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23459" y="3564305"/>
            <a:ext cx="8616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/>
              <a:t>的行空间维数等于其行阶梯形中</a:t>
            </a:r>
            <a:r>
              <a:rPr lang="zh-CN" altLang="en-US" sz="3200" spc="-100" dirty="0">
                <a:solidFill>
                  <a:srgbClr val="C00000"/>
                </a:solidFill>
              </a:rPr>
              <a:t>首元</a:t>
            </a:r>
            <a:r>
              <a:rPr lang="zh-CN" altLang="en-US" sz="3200" spc="-100" dirty="0"/>
              <a:t>的个数</a:t>
            </a:r>
            <a:r>
              <a:rPr lang="en-US" altLang="zh-CN" sz="3200" spc="-100" dirty="0"/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1223459" y="2132856"/>
            <a:ext cx="5304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3200" dirty="0"/>
              <a:t>初等行变换不改变行空间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839417" y="1268760"/>
            <a:ext cx="11017224" cy="30963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43673" y="692696"/>
            <a:ext cx="74888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5520" y="1340768"/>
            <a:ext cx="1409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例  </a:t>
            </a:r>
            <a:r>
              <a:rPr lang="en-US" altLang="zh-CN" sz="32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3383699" y="2552796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(1) </a:t>
            </a:r>
            <a:r>
              <a:rPr lang="zh-CN" altLang="en-US" sz="3200" dirty="0"/>
              <a:t>求矩阵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的列空间的一组基和维数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15477" y="327266"/>
            <a:ext cx="2284179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2. </a:t>
            </a:r>
            <a:r>
              <a:rPr lang="zh-CN" altLang="en-US" b="1" dirty="0">
                <a:solidFill>
                  <a:srgbClr val="002060"/>
                </a:solidFill>
              </a:rPr>
              <a:t>列空间</a:t>
            </a:r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7" y="919172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11625" y="836712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87888" y="1414517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2    1    1     0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3473" y="1412776"/>
            <a:ext cx="4520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                                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83633" y="1927284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3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   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63752" y="3645024"/>
            <a:ext cx="360040" cy="1872208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15680" y="3645024"/>
            <a:ext cx="360040" cy="1872208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759963" y="4509120"/>
            <a:ext cx="76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5440" y="5570076"/>
            <a:ext cx="427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基为</a:t>
            </a:r>
            <a:r>
              <a:rPr lang="en-US" altLang="zh-CN" sz="3200" b="1" dirty="0"/>
              <a:t>{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,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 },  </a:t>
            </a:r>
            <a:r>
              <a:rPr lang="zh-CN" altLang="en-US" sz="3200" b="1" dirty="0"/>
              <a:t>维数是</a:t>
            </a:r>
            <a:r>
              <a:rPr lang="en-US" altLang="zh-CN" sz="3200" b="1" dirty="0"/>
              <a:t>2.</a:t>
            </a:r>
            <a:endParaRPr lang="zh-CN" alt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19936" y="5589240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zh-CN" altLang="en-US" dirty="0">
                <a:solidFill>
                  <a:srgbClr val="0000FF"/>
                </a:solidFill>
              </a:rPr>
              <a:t>首变量的个数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14" y="3727484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087422" y="3645024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263685" y="4222829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2    1    1     0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1318" y="4221088"/>
            <a:ext cx="776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A = </a:t>
            </a:r>
            <a:endParaRPr lang="zh-CN" altLang="en-US" sz="3200" dirty="0"/>
          </a:p>
        </p:txBody>
      </p:sp>
      <p:sp>
        <p:nvSpPr>
          <p:cNvPr id="4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159430" y="4735596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3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   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938" y="3713222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92144" y="3645024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08168" y="4221088"/>
            <a:ext cx="2376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1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76053" y="4221088"/>
            <a:ext cx="960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U = </a:t>
            </a:r>
            <a:endParaRPr lang="zh-CN" altLang="en-US" sz="3200" dirty="0"/>
          </a:p>
        </p:txBody>
      </p:sp>
      <p:sp>
        <p:nvSpPr>
          <p:cNvPr id="4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496399" y="4735596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78229" y="32042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9" grpId="0"/>
      <p:bldP spid="30" grpId="0"/>
      <p:bldP spid="31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715097" y="3665927"/>
            <a:ext cx="360040" cy="204330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86E945-EEB9-904D-99C3-9BAA18D42598}"/>
              </a:ext>
            </a:extLst>
          </p:cNvPr>
          <p:cNvSpPr/>
          <p:nvPr/>
        </p:nvSpPr>
        <p:spPr>
          <a:xfrm>
            <a:off x="10848528" y="3645022"/>
            <a:ext cx="360040" cy="2064209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3673" y="303041"/>
            <a:ext cx="7488832" cy="3053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5520" y="1124745"/>
            <a:ext cx="1409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例  </a:t>
            </a:r>
            <a:r>
              <a:rPr lang="en-US" altLang="zh-CN" sz="32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3359697" y="2700210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求矩阵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的列空间的一组基和维数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6" y="559133"/>
            <a:ext cx="3760009" cy="200577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11625" y="476673"/>
            <a:ext cx="368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61021" y="1054611"/>
            <a:ext cx="3889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  3 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0     2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3075" y="1339005"/>
            <a:ext cx="5288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</a:t>
            </a:r>
            <a:r>
              <a:rPr lang="zh-CN" altLang="en-US" sz="3200" i="1" spc="-100" dirty="0">
                <a:cs typeface="Times New Roman" pitchFamily="18" charset="0"/>
              </a:rPr>
              <a:t>         </a:t>
            </a:r>
            <a:r>
              <a:rPr lang="en-US" altLang="zh-CN" sz="3200" i="1" spc="-100" dirty="0">
                <a:cs typeface="Times New Roman" pitchFamily="18" charset="0"/>
              </a:rPr>
              <a:t>           </a:t>
            </a:r>
            <a:r>
              <a:rPr lang="zh-CN" altLang="en-US" sz="3200" i="1" spc="-100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cs typeface="Times New Roman" pitchFamily="18" charset="0"/>
              </a:rPr>
              <a:t>            </a:t>
            </a:r>
            <a:r>
              <a:rPr lang="zh-CN" altLang="en-US" sz="3200" i="1" spc="-100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cs typeface="Times New Roman" pitchFamily="18" charset="0"/>
              </a:rPr>
              <a:t>         </a:t>
            </a:r>
            <a:r>
              <a:rPr lang="zh-CN" altLang="en-US" sz="3200" i="1" spc="-100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83632" y="1567245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92211" y="3628677"/>
            <a:ext cx="360040" cy="2080555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6264616" y="4608421"/>
            <a:ext cx="491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0458" y="6126439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基为</a:t>
            </a:r>
            <a:r>
              <a:rPr lang="en-US" altLang="zh-CN" sz="3200" b="1" dirty="0"/>
              <a:t>{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,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,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5</a:t>
            </a:r>
            <a:r>
              <a:rPr lang="en-US" altLang="zh-CN" sz="3200" b="1" dirty="0"/>
              <a:t>},  </a:t>
            </a:r>
            <a:r>
              <a:rPr lang="zh-CN" altLang="en-US" sz="3200" b="1" dirty="0"/>
              <a:t>维数是</a:t>
            </a:r>
            <a:r>
              <a:rPr lang="en-US" altLang="zh-CN" sz="3200" b="1" dirty="0"/>
              <a:t>3.</a:t>
            </a:r>
            <a:endParaRPr lang="zh-CN" alt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00355" y="6157216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zh-CN" altLang="en-US" dirty="0">
                <a:solidFill>
                  <a:srgbClr val="0000FF"/>
                </a:solidFill>
              </a:rPr>
              <a:t>首变量的个数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77379" y="4359868"/>
            <a:ext cx="776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A =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6888088" y="4345941"/>
            <a:ext cx="960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U = </a:t>
            </a:r>
            <a:endParaRPr lang="zh-CN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0117" y="33526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</a:t>
            </a: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A698690E-92A5-E64B-A7FB-7172BD76FFD8}"/>
              </a:ext>
            </a:extLst>
          </p:cNvPr>
          <p:cNvSpPr txBox="1"/>
          <p:nvPr/>
        </p:nvSpPr>
        <p:spPr>
          <a:xfrm>
            <a:off x="4978068" y="2076161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17">
            <a:extLst>
              <a:ext uri="{FF2B5EF4-FFF2-40B4-BE49-F238E27FC236}">
                <a16:creationId xmlns:a16="http://schemas.microsoft.com/office/drawing/2014/main" id="{AACF38C2-E622-2541-BB7E-B4A85558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150" y="3703461"/>
            <a:ext cx="3760009" cy="200577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7CCE0E5C-6A60-F24C-B7EC-59EF0F0B56B7}"/>
              </a:ext>
            </a:extLst>
          </p:cNvPr>
          <p:cNvSpPr txBox="1"/>
          <p:nvPr/>
        </p:nvSpPr>
        <p:spPr>
          <a:xfrm>
            <a:off x="2462159" y="3621001"/>
            <a:ext cx="368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2369F3A2-C84C-3248-82BF-314437EBBEBD}"/>
              </a:ext>
            </a:extLst>
          </p:cNvPr>
          <p:cNvSpPr txBox="1"/>
          <p:nvPr/>
        </p:nvSpPr>
        <p:spPr>
          <a:xfrm>
            <a:off x="2625985" y="4185612"/>
            <a:ext cx="338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 3 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0     2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BA200F-90F5-7A4C-86E5-92C88178F069}"/>
              </a:ext>
            </a:extLst>
          </p:cNvPr>
          <p:cNvSpPr txBox="1"/>
          <p:nvPr/>
        </p:nvSpPr>
        <p:spPr>
          <a:xfrm>
            <a:off x="2534166" y="4711573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3">
            <a:extLst>
              <a:ext uri="{FF2B5EF4-FFF2-40B4-BE49-F238E27FC236}">
                <a16:creationId xmlns:a16="http://schemas.microsoft.com/office/drawing/2014/main" id="{EB51C4F0-53B5-1843-8594-9465CD68ED0E}"/>
              </a:ext>
            </a:extLst>
          </p:cNvPr>
          <p:cNvSpPr txBox="1"/>
          <p:nvPr/>
        </p:nvSpPr>
        <p:spPr>
          <a:xfrm>
            <a:off x="2528602" y="5220489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117">
            <a:extLst>
              <a:ext uri="{FF2B5EF4-FFF2-40B4-BE49-F238E27FC236}">
                <a16:creationId xmlns:a16="http://schemas.microsoft.com/office/drawing/2014/main" id="{2551CD5C-0B3F-DF47-B7ED-098C0D65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830" y="3708716"/>
            <a:ext cx="3760009" cy="200577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CBB7DFAB-850B-D74E-AC2F-763099F4BFA9}"/>
              </a:ext>
            </a:extLst>
          </p:cNvPr>
          <p:cNvSpPr txBox="1"/>
          <p:nvPr/>
        </p:nvSpPr>
        <p:spPr>
          <a:xfrm>
            <a:off x="7763834" y="3626449"/>
            <a:ext cx="368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B99DA49D-57B5-2C4E-A519-349C66B53D98}"/>
              </a:ext>
            </a:extLst>
          </p:cNvPr>
          <p:cNvSpPr txBox="1"/>
          <p:nvPr/>
        </p:nvSpPr>
        <p:spPr>
          <a:xfrm>
            <a:off x="7881447" y="4142733"/>
            <a:ext cx="36423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1     3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E25E36-B3D9-7943-8307-1D98B1DE9476}"/>
              </a:ext>
            </a:extLst>
          </p:cNvPr>
          <p:cNvSpPr txBox="1"/>
          <p:nvPr/>
        </p:nvSpPr>
        <p:spPr>
          <a:xfrm>
            <a:off x="7871846" y="4716828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33">
            <a:extLst>
              <a:ext uri="{FF2B5EF4-FFF2-40B4-BE49-F238E27FC236}">
                <a16:creationId xmlns:a16="http://schemas.microsoft.com/office/drawing/2014/main" id="{E619F34E-0250-ED4F-AA1C-909CFBD37E77}"/>
              </a:ext>
            </a:extLst>
          </p:cNvPr>
          <p:cNvSpPr txBox="1"/>
          <p:nvPr/>
        </p:nvSpPr>
        <p:spPr>
          <a:xfrm>
            <a:off x="7866282" y="5225744"/>
            <a:ext cx="3769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B7DEF8-8AE8-4E42-AA84-4369A8F55F38}"/>
              </a:ext>
            </a:extLst>
          </p:cNvPr>
          <p:cNvSpPr txBox="1"/>
          <p:nvPr/>
        </p:nvSpPr>
        <p:spPr>
          <a:xfrm>
            <a:off x="1400175" y="442912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86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  <p:bldP spid="6" grpId="0" animBg="1"/>
      <p:bldP spid="4" grpId="0"/>
      <p:bldP spid="9" grpId="0"/>
      <p:bldP spid="17" grpId="0" animBg="1"/>
      <p:bldP spid="18" grpId="0"/>
      <p:bldP spid="19" grpId="0"/>
      <p:bldP spid="20" grpId="0"/>
      <p:bldP spid="21" grpId="0"/>
      <p:bldP spid="22" grpId="0" animBg="1"/>
      <p:bldP spid="29" grpId="0"/>
      <p:bldP spid="30" grpId="0"/>
      <p:bldP spid="42" grpId="0"/>
      <p:bldP spid="47" grpId="0"/>
      <p:bldP spid="49" grpId="0"/>
      <p:bldP spid="27" grpId="0"/>
      <p:bldP spid="28" grpId="0" animBg="1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5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3432" y="92730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结论：</a:t>
            </a:r>
          </a:p>
        </p:txBody>
      </p:sp>
      <p:sp>
        <p:nvSpPr>
          <p:cNvPr id="7" name="矩形 6"/>
          <p:cNvSpPr/>
          <p:nvPr/>
        </p:nvSpPr>
        <p:spPr>
          <a:xfrm>
            <a:off x="2543221" y="1656093"/>
            <a:ext cx="6546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初等</a:t>
            </a: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</a:rPr>
              <a:t>行</a:t>
            </a:r>
            <a:r>
              <a:rPr lang="zh-CN" altLang="en-US" sz="3200" dirty="0"/>
              <a:t>变换不改变</a:t>
            </a:r>
            <a:r>
              <a:rPr lang="zh-CN" altLang="en-US" sz="3200" b="1" dirty="0">
                <a:solidFill>
                  <a:srgbClr val="C00000"/>
                </a:solidFill>
              </a:rPr>
              <a:t>列</a:t>
            </a:r>
            <a:r>
              <a:rPr lang="zh-CN" altLang="en-US" sz="3200" dirty="0"/>
              <a:t>空间的维数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543220" y="2376172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dirty="0"/>
              <a:t>3.  </a:t>
            </a:r>
            <a:r>
              <a:rPr lang="zh-CN" altLang="en-US" sz="3200" dirty="0"/>
              <a:t>矩阵列空间的维数等于其行阶梯形中</a:t>
            </a:r>
            <a:r>
              <a:rPr lang="zh-CN" altLang="en-US" sz="3200" b="1" dirty="0">
                <a:solidFill>
                  <a:srgbClr val="C00000"/>
                </a:solidFill>
              </a:rPr>
              <a:t>首元</a:t>
            </a:r>
            <a:r>
              <a:rPr lang="zh-CN" altLang="en-US" sz="3200" dirty="0"/>
              <a:t>个数</a:t>
            </a:r>
            <a:r>
              <a:rPr lang="en-US" altLang="zh-CN" sz="3200" dirty="0"/>
              <a:t>. </a:t>
            </a:r>
          </a:p>
        </p:txBody>
      </p:sp>
      <p:sp>
        <p:nvSpPr>
          <p:cNvPr id="9" name="矩形 8"/>
          <p:cNvSpPr/>
          <p:nvPr/>
        </p:nvSpPr>
        <p:spPr>
          <a:xfrm>
            <a:off x="2543221" y="3087541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4.  </a:t>
            </a:r>
            <a:r>
              <a:rPr lang="zh-CN" altLang="en-US" sz="3200" b="1" dirty="0">
                <a:solidFill>
                  <a:srgbClr val="C00000"/>
                </a:solidFill>
              </a:rPr>
              <a:t>初等行变换会改变列空间</a:t>
            </a:r>
            <a:r>
              <a:rPr lang="en-US" altLang="zh-CN" sz="3200" dirty="0">
                <a:solidFill>
                  <a:prstClr val="black"/>
                </a:solidFill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8302" y="936013"/>
            <a:ext cx="6957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 </a:t>
            </a:r>
            <a:r>
              <a:rPr lang="zh-CN" altLang="en-US" sz="3200" dirty="0"/>
              <a:t>初等</a:t>
            </a: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</a:rPr>
              <a:t>行</a:t>
            </a:r>
            <a:r>
              <a:rPr lang="zh-CN" altLang="en-US" sz="3200" dirty="0"/>
              <a:t>变换不改变</a:t>
            </a:r>
            <a:r>
              <a:rPr lang="zh-CN" altLang="en-US" sz="3200" b="1" dirty="0">
                <a:solidFill>
                  <a:srgbClr val="C00000"/>
                </a:solidFill>
              </a:rPr>
              <a:t>列</a:t>
            </a:r>
            <a:r>
              <a:rPr lang="zh-CN" altLang="en-US" sz="3200" dirty="0"/>
              <a:t>向量线性关系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791796" y="548680"/>
            <a:ext cx="11017224" cy="33843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39D47E4-E5CE-6444-8F02-7C25F20C8A94}"/>
              </a:ext>
            </a:extLst>
          </p:cNvPr>
          <p:cNvSpPr/>
          <p:nvPr/>
        </p:nvSpPr>
        <p:spPr>
          <a:xfrm>
            <a:off x="815415" y="4581128"/>
            <a:ext cx="10993605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F89567-F72D-1D40-9E3E-A19266D5F552}"/>
              </a:ext>
            </a:extLst>
          </p:cNvPr>
          <p:cNvSpPr/>
          <p:nvPr/>
        </p:nvSpPr>
        <p:spPr>
          <a:xfrm>
            <a:off x="983432" y="4755845"/>
            <a:ext cx="9540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定 理  </a:t>
            </a:r>
            <a:r>
              <a:rPr lang="en-US" altLang="zh-CN" sz="3200" b="1" dirty="0">
                <a:solidFill>
                  <a:srgbClr val="002060"/>
                </a:solidFill>
              </a:rPr>
              <a:t>   </a:t>
            </a:r>
            <a:r>
              <a:rPr lang="zh-CN" altLang="en-US" sz="3200" dirty="0"/>
              <a:t>矩阵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列空间的维数</a:t>
            </a:r>
            <a:r>
              <a:rPr lang="en-US" altLang="zh-CN" sz="3200" dirty="0"/>
              <a:t>=</a:t>
            </a:r>
            <a:r>
              <a:rPr lang="zh-CN" altLang="en-US" sz="3200" dirty="0"/>
              <a:t>行空间的维数</a:t>
            </a:r>
            <a:r>
              <a:rPr lang="en-US" altLang="zh-CN" sz="3200" dirty="0">
                <a:solidFill>
                  <a:prstClr val="black"/>
                </a:solidFill>
              </a:rPr>
              <a:t>= 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rank(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).</a:t>
            </a:r>
            <a:r>
              <a:rPr lang="en-US" altLang="zh-CN" sz="3200" dirty="0"/>
              <a:t>  </a:t>
            </a:r>
            <a:endParaRPr lang="en-US" altLang="zh-CN" sz="3200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527" y="529516"/>
            <a:ext cx="9073009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0456" y="1128319"/>
            <a:ext cx="160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2060"/>
                </a:solidFill>
              </a:rPr>
              <a:t>例  </a:t>
            </a:r>
            <a:r>
              <a:rPr lang="en-US" altLang="zh-CN" sz="3200" dirty="0">
                <a:solidFill>
                  <a:srgbClr val="002060"/>
                </a:solidFill>
              </a:rPr>
              <a:t>4   </a:t>
            </a:r>
          </a:p>
        </p:txBody>
      </p:sp>
      <p:sp>
        <p:nvSpPr>
          <p:cNvPr id="7" name="矩形 6"/>
          <p:cNvSpPr/>
          <p:nvPr/>
        </p:nvSpPr>
        <p:spPr>
          <a:xfrm>
            <a:off x="1847529" y="2456112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求矩阵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的行空间的一组基以及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rank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84598" y="3337828"/>
            <a:ext cx="686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分析：考虑行初等变换对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的行空间的影响</a:t>
            </a:r>
          </a:p>
        </p:txBody>
      </p:sp>
      <p:sp>
        <p:nvSpPr>
          <p:cNvPr id="12" name="矩形 11"/>
          <p:cNvSpPr/>
          <p:nvPr/>
        </p:nvSpPr>
        <p:spPr>
          <a:xfrm>
            <a:off x="1055440" y="5661248"/>
            <a:ext cx="5394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zh-CN" altLang="en-US" b="1" dirty="0">
                <a:solidFill>
                  <a:srgbClr val="0000FF"/>
                </a:solidFill>
              </a:rPr>
              <a:t>结论</a:t>
            </a:r>
            <a:r>
              <a:rPr lang="zh-CN" altLang="en-US" dirty="0"/>
              <a:t>     初等行变换不改变行空间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027" y="735959"/>
            <a:ext cx="2592288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36027" y="653499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28047" y="1231304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2    4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3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5640" y="1219688"/>
            <a:ext cx="4520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设 </a:t>
            </a:r>
            <a:r>
              <a:rPr lang="en-US" altLang="zh-CN" sz="3200" i="1" spc="-100" dirty="0">
                <a:cs typeface="Times New Roman" pitchFamily="18" charset="0"/>
              </a:rPr>
              <a:t>A =                               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23792" y="1744071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9536" y="4005064"/>
            <a:ext cx="93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i="1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分别是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中的第</a:t>
            </a:r>
            <a:r>
              <a:rPr lang="en-US" altLang="zh-CN" dirty="0"/>
              <a:t>1,2,3</a:t>
            </a:r>
            <a:r>
              <a:rPr lang="zh-CN" altLang="en-US" dirty="0"/>
              <a:t>行向量，矩阵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的行空间为      </a:t>
            </a:r>
            <a:endParaRPr lang="en-US" altLang="zh-CN" dirty="0"/>
          </a:p>
          <a:p>
            <a:r>
              <a:rPr lang="en-US" altLang="zh-CN" i="1" dirty="0"/>
              <a:t>                          V</a:t>
            </a:r>
            <a:r>
              <a:rPr lang="en-US" altLang="zh-CN" dirty="0"/>
              <a:t>= span(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i="1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/>
              <a:t> )</a:t>
            </a:r>
            <a:endParaRPr lang="zh-CN" alt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7528" y="4941168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分别对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作三种初等行变换，对比变换后的矩阵的行空间。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9097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22470</TotalTime>
  <Pages>0</Pages>
  <Words>1746</Words>
  <Characters>0</Characters>
  <Application>Microsoft Macintosh PowerPoint</Application>
  <DocSecurity>0</DocSecurity>
  <PresentationFormat>宽屏</PresentationFormat>
  <Lines>0</Lines>
  <Paragraphs>232</Paragraphs>
  <Slides>20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宋体</vt:lpstr>
      <vt:lpstr>KaiTi</vt:lpstr>
      <vt:lpstr>Kaiti SC</vt:lpstr>
      <vt:lpstr>Arial</vt:lpstr>
      <vt:lpstr>Cambria Math</vt:lpstr>
      <vt:lpstr>Franklin Gothic Book</vt:lpstr>
      <vt:lpstr>Symbol</vt:lpstr>
      <vt:lpstr>Times</vt:lpstr>
      <vt:lpstr>Times New Roman</vt:lpstr>
      <vt:lpstr>Wingdings</vt:lpstr>
      <vt:lpstr>裁剪</vt:lpstr>
      <vt:lpstr>§3.6    行空间与列空间</vt:lpstr>
      <vt:lpstr>PowerPoint 演示文稿</vt:lpstr>
      <vt:lpstr>1.  定义</vt:lpstr>
      <vt:lpstr>2. 行空间</vt:lpstr>
      <vt:lpstr>PowerPoint 演示文稿</vt:lpstr>
      <vt:lpstr>2. 列空间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 线性方程组的解理论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185</cp:revision>
  <cp:lastPrinted>1899-12-30T00:00:00Z</cp:lastPrinted>
  <dcterms:created xsi:type="dcterms:W3CDTF">2004-02-13T15:49:42Z</dcterms:created>
  <dcterms:modified xsi:type="dcterms:W3CDTF">2021-11-10T08:22:19Z</dcterms:modified>
</cp:coreProperties>
</file>