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4" r:id="rId1"/>
  </p:sldMasterIdLst>
  <p:notesMasterIdLst>
    <p:notesMasterId r:id="rId13"/>
  </p:notesMasterIdLst>
  <p:sldIdLst>
    <p:sldId id="705" r:id="rId2"/>
    <p:sldId id="763" r:id="rId3"/>
    <p:sldId id="706" r:id="rId4"/>
    <p:sldId id="707" r:id="rId5"/>
    <p:sldId id="708" r:id="rId6"/>
    <p:sldId id="709" r:id="rId7"/>
    <p:sldId id="710" r:id="rId8"/>
    <p:sldId id="711" r:id="rId9"/>
    <p:sldId id="712" r:id="rId10"/>
    <p:sldId id="713" r:id="rId11"/>
    <p:sldId id="715" r:id="rId12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000FF"/>
    <a:srgbClr val="CC0000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25" autoAdjust="0"/>
    <p:restoredTop sz="94554" autoAdjust="0"/>
  </p:normalViewPr>
  <p:slideViewPr>
    <p:cSldViewPr>
      <p:cViewPr varScale="1">
        <p:scale>
          <a:sx n="90" d="100"/>
          <a:sy n="90" d="100"/>
        </p:scale>
        <p:origin x="888" y="19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C8104EFD-2957-4840-BD9A-46F938D8444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3823F26D-1392-8C42-AC1B-2F16E01E0AA6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1748" name="Rectangle 4">
            <a:extLst>
              <a:ext uri="{FF2B5EF4-FFF2-40B4-BE49-F238E27FC236}">
                <a16:creationId xmlns:a16="http://schemas.microsoft.com/office/drawing/2014/main" id="{C2FEF91B-DB5D-5A4A-8969-51DAE8BC57AF}"/>
              </a:ext>
            </a:extLst>
          </p:cNvPr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6A91F4BF-AA45-644E-A5F8-5242B5D38839}"/>
              </a:ext>
            </a:extLst>
          </p:cNvPr>
          <p:cNvSpPr>
            <a:spLocks noGrp="1" noRot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458A396E-864A-6E48-864E-95BB604BAE3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AAC335FC-CA16-8B45-B868-3B41C2E7B35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1A79C9D-2BBA-B949-9956-5CFB937A74D9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1D0504-3BA9-431A-918C-61B93D4F8AFA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1D0504-3BA9-431A-918C-61B93D4F8AFA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1D0504-3BA9-431A-918C-61B93D4F8AFA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9730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1D0504-3BA9-431A-918C-61B93D4F8AFA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1D0504-3BA9-431A-918C-61B93D4F8AFA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1D0504-3BA9-431A-918C-61B93D4F8AFA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1D0504-3BA9-431A-918C-61B93D4F8AFA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1D0504-3BA9-431A-918C-61B93D4F8AFA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1D0504-3BA9-431A-918C-61B93D4F8AFA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1D0504-3BA9-431A-918C-61B93D4F8AFA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zh-CN" altLang="zh-CN"/>
              <a:t>§1</a:t>
            </a:r>
            <a:r>
              <a:rPr lang="zh-CN"/>
              <a:t>　集合　映射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68BFAC7-207C-4D4A-A72B-32901100034B}" type="slidenum">
              <a:rPr lang="zh-CN" altLang="zh-CN" smtClean="0"/>
              <a:pPr/>
              <a:t>‹#›</a:t>
            </a:fld>
            <a:endParaRPr lang="zh-CN" altLang="zh-CN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0016033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zh-CN"/>
              <a:t>§1</a:t>
            </a:r>
            <a:r>
              <a:rPr lang="zh-CN"/>
              <a:t>　集合　映射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475BA-D25E-E343-92F7-C7DE668A6AD5}" type="slidenum">
              <a:rPr lang="zh-CN" altLang="zh-CN" smtClean="0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125596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zh-CN"/>
              <a:t>§1</a:t>
            </a:r>
            <a:r>
              <a:rPr lang="zh-CN"/>
              <a:t>　集合　映射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5F4F6-6493-9B40-B4CE-62EEBC60423C}" type="slidenum">
              <a:rPr lang="zh-CN" altLang="zh-CN" smtClean="0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964754417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zh-CN"/>
              <a:t>§1</a:t>
            </a:r>
            <a:r>
              <a:rPr lang="zh-CN"/>
              <a:t>　集合　映射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3C29E-B982-5844-9066-482AAE44CDC4}" type="slidenum">
              <a:rPr lang="zh-CN" altLang="zh-CN" smtClean="0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225864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zh-CN" altLang="zh-CN"/>
              <a:t>§1</a:t>
            </a:r>
            <a:r>
              <a:rPr lang="zh-CN"/>
              <a:t>　集合　映射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D23FCE-E1BC-9F43-874D-BA1902B84841}" type="slidenum">
              <a:rPr lang="zh-CN" altLang="zh-CN" smtClean="0"/>
              <a:pPr/>
              <a:t>‹#›</a:t>
            </a:fld>
            <a:endParaRPr lang="zh-CN" altLang="zh-CN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6116661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zh-CN"/>
              <a:t>§1</a:t>
            </a:r>
            <a:r>
              <a:rPr lang="zh-CN"/>
              <a:t>　集合　映射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CC263-316F-F649-8C94-DB3B689645FC}" type="slidenum">
              <a:rPr lang="zh-CN" altLang="zh-CN" smtClean="0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565624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zh-CN"/>
              <a:t>§1</a:t>
            </a:r>
            <a:r>
              <a:rPr lang="zh-CN"/>
              <a:t>　集合　映射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6F6D8-0AF1-254C-9A8B-85429EAF1861}" type="slidenum">
              <a:rPr lang="zh-CN" altLang="zh-CN" smtClean="0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471186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zh-CN"/>
              <a:t>§1</a:t>
            </a:r>
            <a:r>
              <a:rPr lang="zh-CN"/>
              <a:t>　集合　映射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45F73-77F0-654F-8544-710876950FD3}" type="slidenum">
              <a:rPr lang="zh-CN" altLang="zh-CN" smtClean="0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242772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zh-CN"/>
              <a:t>§1</a:t>
            </a:r>
            <a:r>
              <a:rPr lang="zh-CN"/>
              <a:t>　集合　映射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7CE78-3B9F-1A4E-AA4A-175BAFB1F458}" type="slidenum">
              <a:rPr lang="zh-CN" altLang="zh-CN" smtClean="0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612973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zh-CN" altLang="zh-CN"/>
              <a:t>§1</a:t>
            </a:r>
            <a:r>
              <a:rPr lang="zh-CN"/>
              <a:t>　集合　映射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8F955D9-A2CF-8341-827F-C81D7F5BB26F}" type="slidenum">
              <a:rPr lang="zh-CN" altLang="zh-CN" smtClean="0"/>
              <a:pPr/>
              <a:t>‹#›</a:t>
            </a:fld>
            <a:endParaRPr lang="zh-CN" altLang="zh-CN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23641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zh-CN" altLang="zh-CN"/>
              <a:t>§1</a:t>
            </a:r>
            <a:r>
              <a:rPr lang="zh-CN"/>
              <a:t>　集合　映射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EE6527C-2C0F-F84B-94CF-F77FC0568DD8}" type="slidenum">
              <a:rPr lang="zh-CN" altLang="zh-CN" smtClean="0"/>
              <a:pPr/>
              <a:t>‹#›</a:t>
            </a:fld>
            <a:endParaRPr lang="zh-CN" altLang="zh-CN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71400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zh-CN" altLang="zh-CN"/>
              <a:t>§1</a:t>
            </a:r>
            <a:r>
              <a:rPr lang="zh-CN"/>
              <a:t>　集合　映射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11D5F4F6-6493-9B40-B4CE-62EEBC60423C}" type="slidenum">
              <a:rPr lang="zh-CN" altLang="zh-CN" smtClean="0"/>
              <a:pPr/>
              <a:t>‹#›</a:t>
            </a:fld>
            <a:endParaRPr lang="zh-CN" altLang="zh-CN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BC29653F-7AAE-3A4F-A533-B48863E1FB6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496300" y="6308725"/>
            <a:ext cx="89746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2800"/>
          </a:p>
        </p:txBody>
      </p:sp>
      <p:sp>
        <p:nvSpPr>
          <p:cNvPr id="10" name="Rectangle 8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A5BAB400-E42F-FA46-95CA-0A84E34329D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719733" y="6299200"/>
            <a:ext cx="89746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2800"/>
          </a:p>
        </p:txBody>
      </p:sp>
      <p:sp>
        <p:nvSpPr>
          <p:cNvPr id="11" name="Rectangle 9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C3A5C9AD-4D81-354F-BA48-750B9F3FF15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0938933" y="6299200"/>
            <a:ext cx="89746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2800"/>
          </a:p>
        </p:txBody>
      </p:sp>
    </p:spTree>
    <p:extLst>
      <p:ext uri="{BB962C8B-B14F-4D97-AF65-F5344CB8AC3E}">
        <p14:creationId xmlns:p14="http://schemas.microsoft.com/office/powerpoint/2010/main" val="2919531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797" r:id="rId3"/>
    <p:sldLayoutId id="2147483798" r:id="rId4"/>
    <p:sldLayoutId id="2147483799" r:id="rId5"/>
    <p:sldLayoutId id="2147483800" r:id="rId6"/>
    <p:sldLayoutId id="2147483801" r:id="rId7"/>
    <p:sldLayoutId id="2147483802" r:id="rId8"/>
    <p:sldLayoutId id="2147483803" r:id="rId9"/>
    <p:sldLayoutId id="2147483804" r:id="rId10"/>
    <p:sldLayoutId id="2147483805" r:id="rId11"/>
  </p:sldLayoutIdLst>
  <p:hf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notesSlide" Target="../notesSlides/notesSlide5.xml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.bin"/><Relationship Id="rId10" Type="http://schemas.openxmlformats.org/officeDocument/2006/relationships/image" Target="../media/image3.emf"/><Relationship Id="rId4" Type="http://schemas.openxmlformats.org/officeDocument/2006/relationships/image" Target="../media/image4.jpeg"/><Relationship Id="rId9" Type="http://schemas.openxmlformats.org/officeDocument/2006/relationships/oleObject" Target="../embeddings/oleObject3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 bwMode="auto">
          <a:xfrm>
            <a:off x="2135560" y="2420888"/>
            <a:ext cx="7485856" cy="909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5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第四章</a:t>
            </a:r>
            <a:r>
              <a:rPr kumimoji="0" lang="en-US" altLang="zh-CN" sz="5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   </a:t>
            </a:r>
            <a:r>
              <a:rPr kumimoji="0" lang="zh-CN" altLang="en-US" sz="5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线性变换</a:t>
            </a:r>
            <a:endParaRPr kumimoji="0" lang="zh-CN" altLang="en-US" sz="5400" b="1" i="1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55441" y="217578"/>
            <a:ext cx="2520280" cy="1011222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b="1" dirty="0">
                <a:solidFill>
                  <a:srgbClr val="002060"/>
                </a:solidFill>
              </a:rPr>
              <a:t>3. </a:t>
            </a:r>
            <a:r>
              <a:rPr lang="zh-CN" altLang="en-US" sz="3600" b="1" dirty="0">
                <a:solidFill>
                  <a:srgbClr val="002060"/>
                </a:solidFill>
              </a:rPr>
              <a:t>核与值域</a:t>
            </a:r>
          </a:p>
        </p:txBody>
      </p:sp>
      <p:sp>
        <p:nvSpPr>
          <p:cNvPr id="4" name="矩形 3"/>
          <p:cNvSpPr/>
          <p:nvPr/>
        </p:nvSpPr>
        <p:spPr>
          <a:xfrm>
            <a:off x="1055440" y="912978"/>
            <a:ext cx="10873208" cy="2133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600" b="1" spc="-100" dirty="0">
                <a:solidFill>
                  <a:srgbClr val="0070C0"/>
                </a:solidFill>
                <a:cs typeface="Times New Roman" pitchFamily="18" charset="0"/>
              </a:rPr>
              <a:t>定义</a:t>
            </a:r>
            <a:r>
              <a:rPr lang="zh-CN" altLang="en-US" sz="2600" spc="-100" dirty="0">
                <a:cs typeface="Times New Roman" pitchFamily="18" charset="0"/>
              </a:rPr>
              <a:t> </a:t>
            </a:r>
            <a:r>
              <a:rPr lang="zh-CN" altLang="en-US" sz="2600" i="1" spc="-100" dirty="0">
                <a:cs typeface="Times New Roman" pitchFamily="18" charset="0"/>
              </a:rPr>
              <a:t>    </a:t>
            </a:r>
            <a:r>
              <a:rPr lang="zh-CN" altLang="en-US" sz="2600" spc="-100" dirty="0">
                <a:cs typeface="Times New Roman" pitchFamily="18" charset="0"/>
              </a:rPr>
              <a:t>设 </a:t>
            </a:r>
            <a:r>
              <a:rPr lang="en-US" altLang="zh-CN" sz="2600" i="1" spc="-100" dirty="0">
                <a:cs typeface="Times New Roman" pitchFamily="18" charset="0"/>
              </a:rPr>
              <a:t>L</a:t>
            </a:r>
            <a:r>
              <a:rPr lang="en-US" altLang="zh-CN" sz="2600" spc="-100" dirty="0"/>
              <a:t> : </a:t>
            </a:r>
            <a:r>
              <a:rPr lang="en-US" altLang="zh-CN" sz="2600" i="1" spc="-100" dirty="0">
                <a:cs typeface="Times New Roman" pitchFamily="18" charset="0"/>
              </a:rPr>
              <a:t>V</a:t>
            </a:r>
            <a:r>
              <a:rPr lang="en-US" altLang="zh-CN" sz="2600" spc="-100" dirty="0"/>
              <a:t> </a:t>
            </a:r>
            <a:r>
              <a:rPr lang="en-US" altLang="zh-CN" sz="2600" spc="-100" dirty="0">
                <a:sym typeface="Symbol"/>
              </a:rPr>
              <a:t> </a:t>
            </a:r>
            <a:r>
              <a:rPr lang="en-US" altLang="zh-CN" sz="2600" i="1" spc="-100" dirty="0">
                <a:cs typeface="Times New Roman" pitchFamily="18" charset="0"/>
              </a:rPr>
              <a:t>W</a:t>
            </a:r>
            <a:r>
              <a:rPr lang="en-US" altLang="zh-CN" sz="2600" spc="-100" dirty="0"/>
              <a:t> </a:t>
            </a:r>
            <a:r>
              <a:rPr lang="zh-CN" altLang="en-US" sz="2600" spc="-100" dirty="0"/>
              <a:t>是一个线性变换</a:t>
            </a:r>
            <a:r>
              <a:rPr lang="en-US" altLang="zh-CN" sz="2600" spc="-100" dirty="0"/>
              <a:t>, </a:t>
            </a:r>
            <a:r>
              <a:rPr lang="en-US" altLang="zh-CN" sz="2600" i="1" spc="-100" dirty="0">
                <a:latin typeface="Times" pitchFamily="2" charset="0"/>
              </a:rPr>
              <a:t>S</a:t>
            </a:r>
            <a:r>
              <a:rPr lang="zh-CN" altLang="en-US" sz="2600" spc="-100" dirty="0"/>
              <a:t>是</a:t>
            </a:r>
            <a:r>
              <a:rPr lang="en-US" altLang="zh-CN" sz="2600" i="1" spc="-100" dirty="0">
                <a:latin typeface="Times" pitchFamily="2" charset="0"/>
              </a:rPr>
              <a:t>V </a:t>
            </a:r>
            <a:r>
              <a:rPr lang="zh-CN" altLang="en-US" sz="2600" spc="-100" dirty="0"/>
              <a:t>的一个子空间</a:t>
            </a:r>
            <a:r>
              <a:rPr lang="en-US" altLang="zh-CN" sz="2600" spc="-100" dirty="0"/>
              <a:t>, </a:t>
            </a:r>
            <a:r>
              <a:rPr lang="zh-CN" altLang="en-US" sz="2600" spc="-100" dirty="0"/>
              <a:t>定义</a:t>
            </a:r>
            <a:endParaRPr lang="en-US" altLang="zh-CN" sz="2600" spc="-100" dirty="0"/>
          </a:p>
          <a:p>
            <a:pPr algn="just">
              <a:lnSpc>
                <a:spcPct val="130000"/>
              </a:lnSpc>
            </a:pPr>
            <a:r>
              <a:rPr lang="zh-CN" altLang="en-US" sz="2600" spc="-100" dirty="0">
                <a:cs typeface="Times New Roman" pitchFamily="18" charset="0"/>
              </a:rPr>
              <a:t>               </a:t>
            </a:r>
            <a:r>
              <a:rPr lang="en-US" altLang="zh-CN" sz="2600" spc="-100" dirty="0">
                <a:cs typeface="Times New Roman" pitchFamily="18" charset="0"/>
              </a:rPr>
              <a:t>                         </a:t>
            </a:r>
            <a:r>
              <a:rPr lang="en-US" altLang="zh-CN" sz="2600" spc="-100" dirty="0" err="1">
                <a:cs typeface="Times New Roman" pitchFamily="18" charset="0"/>
              </a:rPr>
              <a:t>ker</a:t>
            </a:r>
            <a:r>
              <a:rPr lang="en-US" altLang="zh-CN" sz="2600" spc="-100" dirty="0">
                <a:cs typeface="Times New Roman" pitchFamily="18" charset="0"/>
              </a:rPr>
              <a:t> (</a:t>
            </a:r>
            <a:r>
              <a:rPr lang="en-US" altLang="zh-CN" sz="2600" i="1" spc="-100" dirty="0">
                <a:cs typeface="Times New Roman" pitchFamily="18" charset="0"/>
              </a:rPr>
              <a:t>L</a:t>
            </a:r>
            <a:r>
              <a:rPr lang="en-US" altLang="zh-CN" sz="2600" spc="-100" dirty="0">
                <a:cs typeface="Times New Roman" pitchFamily="18" charset="0"/>
              </a:rPr>
              <a:t>) </a:t>
            </a:r>
            <a:r>
              <a:rPr lang="en-US" altLang="zh-CN" sz="2600" spc="-100" dirty="0">
                <a:latin typeface="+mj-lt"/>
              </a:rPr>
              <a:t>=</a:t>
            </a:r>
            <a:r>
              <a:rPr lang="en-US" altLang="zh-CN" sz="2600" spc="-100" dirty="0"/>
              <a:t> {</a:t>
            </a:r>
            <a:r>
              <a:rPr lang="en-US" altLang="zh-CN" sz="2600" b="1" i="1" spc="-100" dirty="0">
                <a:cs typeface="Times New Roman" pitchFamily="18" charset="0"/>
              </a:rPr>
              <a:t>v</a:t>
            </a:r>
            <a:r>
              <a:rPr lang="en-US" altLang="zh-CN" sz="2600" i="1" spc="-100" dirty="0">
                <a:cs typeface="Times New Roman" pitchFamily="18" charset="0"/>
              </a:rPr>
              <a:t> </a:t>
            </a:r>
            <a:r>
              <a:rPr lang="en-US" altLang="zh-CN" sz="2600" spc="-100" dirty="0">
                <a:sym typeface="Symbol"/>
              </a:rPr>
              <a:t></a:t>
            </a:r>
            <a:r>
              <a:rPr lang="en-US" altLang="zh-CN" sz="2600" i="1" spc="-100" dirty="0">
                <a:cs typeface="Times New Roman" pitchFamily="18" charset="0"/>
              </a:rPr>
              <a:t>V</a:t>
            </a:r>
            <a:r>
              <a:rPr lang="en-US" altLang="zh-CN" sz="2600" spc="-100" baseline="30000" dirty="0"/>
              <a:t> </a:t>
            </a:r>
            <a:r>
              <a:rPr lang="en-US" altLang="zh-CN" sz="2600" spc="-100" dirty="0"/>
              <a:t> |  </a:t>
            </a:r>
            <a:r>
              <a:rPr lang="en-US" altLang="zh-CN" sz="2600" i="1" spc="-100" dirty="0">
                <a:cs typeface="Times New Roman" pitchFamily="18" charset="0"/>
              </a:rPr>
              <a:t>L</a:t>
            </a:r>
            <a:r>
              <a:rPr lang="en-US" altLang="zh-CN" sz="2600" spc="-100" dirty="0">
                <a:cs typeface="Times New Roman" pitchFamily="18" charset="0"/>
              </a:rPr>
              <a:t>(</a:t>
            </a:r>
            <a:r>
              <a:rPr lang="en-US" altLang="zh-CN" sz="2600" b="1" i="1" spc="-100" dirty="0">
                <a:cs typeface="Times New Roman" pitchFamily="18" charset="0"/>
              </a:rPr>
              <a:t>v</a:t>
            </a:r>
            <a:r>
              <a:rPr lang="en-US" altLang="zh-CN" sz="2600" spc="-100" dirty="0">
                <a:cs typeface="Times New Roman" pitchFamily="18" charset="0"/>
              </a:rPr>
              <a:t>) </a:t>
            </a:r>
            <a:r>
              <a:rPr lang="en-US" altLang="zh-CN" sz="2600" spc="-100" dirty="0"/>
              <a:t>= </a:t>
            </a:r>
            <a:r>
              <a:rPr lang="en-US" altLang="zh-CN" sz="2600" b="1" spc="-100" dirty="0"/>
              <a:t>0</a:t>
            </a:r>
            <a:r>
              <a:rPr lang="en-US" altLang="zh-CN" sz="2600" spc="-100" dirty="0"/>
              <a:t>}</a:t>
            </a:r>
          </a:p>
          <a:p>
            <a:pPr algn="just">
              <a:lnSpc>
                <a:spcPct val="130000"/>
              </a:lnSpc>
            </a:pPr>
            <a:r>
              <a:rPr lang="en-US" altLang="zh-CN" sz="2600" i="1" spc="-100" dirty="0">
                <a:cs typeface="Times New Roman" pitchFamily="18" charset="0"/>
              </a:rPr>
              <a:t>                                        L</a:t>
            </a:r>
            <a:r>
              <a:rPr lang="en-US" altLang="zh-CN" sz="2600" spc="-100" dirty="0">
                <a:cs typeface="Times New Roman" pitchFamily="18" charset="0"/>
              </a:rPr>
              <a:t>(</a:t>
            </a:r>
            <a:r>
              <a:rPr lang="en-US" altLang="zh-CN" sz="2600" i="1" spc="-100" dirty="0">
                <a:cs typeface="Times New Roman" pitchFamily="18" charset="0"/>
              </a:rPr>
              <a:t>S</a:t>
            </a:r>
            <a:r>
              <a:rPr lang="en-US" altLang="zh-CN" sz="2600" spc="-100" dirty="0">
                <a:cs typeface="Times New Roman" pitchFamily="18" charset="0"/>
              </a:rPr>
              <a:t>) </a:t>
            </a:r>
            <a:r>
              <a:rPr lang="en-US" altLang="zh-CN" sz="2600" spc="-100" dirty="0">
                <a:latin typeface="+mj-lt"/>
                <a:cs typeface="Times New Roman" pitchFamily="18" charset="0"/>
              </a:rPr>
              <a:t>= </a:t>
            </a:r>
            <a:r>
              <a:rPr lang="en-US" altLang="zh-CN" sz="2600" spc="-100" dirty="0"/>
              <a:t>{ </a:t>
            </a:r>
            <a:r>
              <a:rPr lang="en-US" altLang="zh-CN" sz="2600" b="1" i="1" spc="-100" dirty="0" err="1">
                <a:cs typeface="Times New Roman" pitchFamily="18" charset="0"/>
              </a:rPr>
              <a:t>w</a:t>
            </a:r>
            <a:r>
              <a:rPr lang="en-US" altLang="zh-CN" sz="2600" spc="-100" dirty="0" err="1">
                <a:sym typeface="Symbol"/>
              </a:rPr>
              <a:t></a:t>
            </a:r>
            <a:r>
              <a:rPr lang="en-US" altLang="zh-CN" sz="2600" i="1" spc="-100" dirty="0" err="1">
                <a:cs typeface="Times New Roman" pitchFamily="18" charset="0"/>
              </a:rPr>
              <a:t>W</a:t>
            </a:r>
            <a:r>
              <a:rPr lang="en-US" altLang="zh-CN" sz="2600" i="1" spc="-100" dirty="0">
                <a:cs typeface="Times New Roman" pitchFamily="18" charset="0"/>
              </a:rPr>
              <a:t> </a:t>
            </a:r>
            <a:r>
              <a:rPr lang="en-US" altLang="zh-CN" sz="2600" spc="-100" dirty="0"/>
              <a:t> | </a:t>
            </a:r>
            <a:r>
              <a:rPr lang="en-US" altLang="zh-CN" sz="2600" b="1" i="1" spc="-100" dirty="0">
                <a:cs typeface="Times New Roman" pitchFamily="18" charset="0"/>
              </a:rPr>
              <a:t>w</a:t>
            </a:r>
            <a:r>
              <a:rPr lang="en-US" altLang="zh-CN" sz="2600" spc="-100" dirty="0"/>
              <a:t> = </a:t>
            </a:r>
            <a:r>
              <a:rPr lang="en-US" altLang="zh-CN" sz="2600" i="1" spc="-100" dirty="0">
                <a:cs typeface="Times New Roman" pitchFamily="18" charset="0"/>
              </a:rPr>
              <a:t>L</a:t>
            </a:r>
            <a:r>
              <a:rPr lang="en-US" altLang="zh-CN" sz="2600" spc="-100" dirty="0">
                <a:cs typeface="Times New Roman" pitchFamily="18" charset="0"/>
              </a:rPr>
              <a:t>(</a:t>
            </a:r>
            <a:r>
              <a:rPr lang="en-US" altLang="zh-CN" sz="2600" b="1" i="1" spc="-100" dirty="0">
                <a:cs typeface="Times New Roman" pitchFamily="18" charset="0"/>
              </a:rPr>
              <a:t>v</a:t>
            </a:r>
            <a:r>
              <a:rPr lang="en-US" altLang="zh-CN" sz="2600" spc="-100" dirty="0">
                <a:cs typeface="Times New Roman" pitchFamily="18" charset="0"/>
              </a:rPr>
              <a:t>)</a:t>
            </a:r>
            <a:r>
              <a:rPr lang="zh-CN" altLang="en-US" sz="2600" spc="-100" dirty="0"/>
              <a:t>，存在 </a:t>
            </a:r>
            <a:r>
              <a:rPr lang="en-US" altLang="zh-CN" sz="2600" b="1" i="1" spc="-100" dirty="0">
                <a:cs typeface="Times New Roman" pitchFamily="18" charset="0"/>
              </a:rPr>
              <a:t>v</a:t>
            </a:r>
            <a:r>
              <a:rPr lang="en-US" altLang="zh-CN" sz="2600" spc="-100" dirty="0"/>
              <a:t> </a:t>
            </a:r>
            <a:r>
              <a:rPr lang="en-US" altLang="zh-CN" sz="2600" spc="-100" dirty="0">
                <a:sym typeface="Symbol"/>
              </a:rPr>
              <a:t></a:t>
            </a:r>
            <a:r>
              <a:rPr lang="en-US" altLang="zh-CN" sz="2600" spc="-100" dirty="0"/>
              <a:t> </a:t>
            </a:r>
            <a:r>
              <a:rPr lang="en-US" altLang="zh-CN" sz="2600" i="1" spc="-100" dirty="0">
                <a:cs typeface="Times New Roman" pitchFamily="18" charset="0"/>
              </a:rPr>
              <a:t>S</a:t>
            </a:r>
            <a:r>
              <a:rPr lang="en-US" altLang="zh-CN" sz="2600" spc="-100" dirty="0"/>
              <a:t>}</a:t>
            </a:r>
          </a:p>
          <a:p>
            <a:pPr>
              <a:lnSpc>
                <a:spcPct val="130000"/>
              </a:lnSpc>
            </a:pPr>
            <a:r>
              <a:rPr lang="zh-CN" altLang="en-US" sz="2600" spc="-100" dirty="0">
                <a:cs typeface="Times New Roman" pitchFamily="18" charset="0"/>
              </a:rPr>
              <a:t>称 </a:t>
            </a:r>
            <a:r>
              <a:rPr lang="en-US" altLang="zh-CN" sz="2600" spc="-100" dirty="0" err="1">
                <a:cs typeface="Times New Roman" pitchFamily="18" charset="0"/>
              </a:rPr>
              <a:t>ker</a:t>
            </a:r>
            <a:r>
              <a:rPr lang="en-US" altLang="zh-CN" sz="2600" spc="-100" dirty="0">
                <a:cs typeface="Times New Roman" pitchFamily="18" charset="0"/>
              </a:rPr>
              <a:t> (</a:t>
            </a:r>
            <a:r>
              <a:rPr lang="en-US" altLang="zh-CN" sz="2600" i="1" spc="-100" dirty="0">
                <a:cs typeface="Times New Roman" pitchFamily="18" charset="0"/>
              </a:rPr>
              <a:t>L</a:t>
            </a:r>
            <a:r>
              <a:rPr lang="en-US" altLang="zh-CN" sz="2600" spc="-100" dirty="0">
                <a:cs typeface="Times New Roman" pitchFamily="18" charset="0"/>
              </a:rPr>
              <a:t>)</a:t>
            </a:r>
            <a:r>
              <a:rPr lang="zh-CN" altLang="en-US" sz="2600" spc="-100" dirty="0">
                <a:cs typeface="Times New Roman" pitchFamily="18" charset="0"/>
              </a:rPr>
              <a:t>为</a:t>
            </a:r>
            <a:r>
              <a:rPr lang="en-US" altLang="zh-CN" sz="2600" i="1" spc="-100" dirty="0">
                <a:cs typeface="Times New Roman" pitchFamily="18" charset="0"/>
              </a:rPr>
              <a:t>L </a:t>
            </a:r>
            <a:r>
              <a:rPr lang="zh-CN" altLang="en-US" sz="2600" spc="-100" dirty="0">
                <a:cs typeface="Times New Roman" pitchFamily="18" charset="0"/>
              </a:rPr>
              <a:t>的</a:t>
            </a:r>
            <a:r>
              <a:rPr lang="zh-CN" altLang="en-US" sz="2600" b="1" spc="-100" dirty="0">
                <a:solidFill>
                  <a:srgbClr val="C00000"/>
                </a:solidFill>
                <a:cs typeface="Times New Roman" pitchFamily="18" charset="0"/>
              </a:rPr>
              <a:t>核</a:t>
            </a:r>
            <a:r>
              <a:rPr lang="en-US" altLang="zh-CN" sz="2600" spc="-100" dirty="0">
                <a:cs typeface="Times New Roman" pitchFamily="18" charset="0"/>
              </a:rPr>
              <a:t>,</a:t>
            </a:r>
            <a:r>
              <a:rPr lang="en-US" altLang="zh-CN" sz="2600" b="1" spc="-100" dirty="0">
                <a:cs typeface="Times New Roman" pitchFamily="18" charset="0"/>
              </a:rPr>
              <a:t> </a:t>
            </a:r>
            <a:r>
              <a:rPr lang="en-US" altLang="zh-CN" sz="2600" i="1" spc="-100" dirty="0">
                <a:cs typeface="Times New Roman" pitchFamily="18" charset="0"/>
              </a:rPr>
              <a:t>L</a:t>
            </a:r>
            <a:r>
              <a:rPr lang="en-US" altLang="zh-CN" sz="2600" spc="-100" dirty="0">
                <a:cs typeface="Times New Roman" pitchFamily="18" charset="0"/>
              </a:rPr>
              <a:t>(</a:t>
            </a:r>
            <a:r>
              <a:rPr lang="en-US" altLang="zh-CN" sz="2600" i="1" spc="-100" dirty="0">
                <a:cs typeface="Times New Roman" pitchFamily="18" charset="0"/>
              </a:rPr>
              <a:t>S</a:t>
            </a:r>
            <a:r>
              <a:rPr lang="en-US" altLang="zh-CN" sz="2600" spc="-100" dirty="0">
                <a:cs typeface="Times New Roman" pitchFamily="18" charset="0"/>
              </a:rPr>
              <a:t>) </a:t>
            </a:r>
            <a:r>
              <a:rPr lang="zh-CN" altLang="en-US" sz="2600" spc="-100" dirty="0">
                <a:cs typeface="Times New Roman" pitchFamily="18" charset="0"/>
              </a:rPr>
              <a:t>为</a:t>
            </a:r>
            <a:r>
              <a:rPr lang="en-US" altLang="zh-CN" sz="2600" spc="-100" dirty="0">
                <a:cs typeface="Times New Roman" pitchFamily="18" charset="0"/>
              </a:rPr>
              <a:t> </a:t>
            </a:r>
            <a:r>
              <a:rPr lang="en-US" altLang="zh-CN" sz="2600" i="1" spc="-100" dirty="0">
                <a:latin typeface="Times" pitchFamily="2" charset="0"/>
                <a:cs typeface="Times New Roman" pitchFamily="18" charset="0"/>
              </a:rPr>
              <a:t>S </a:t>
            </a:r>
            <a:r>
              <a:rPr lang="zh-CN" altLang="en-US" sz="2600" spc="-100" dirty="0">
                <a:cs typeface="Times New Roman" pitchFamily="18" charset="0"/>
              </a:rPr>
              <a:t>的</a:t>
            </a:r>
            <a:r>
              <a:rPr lang="zh-CN" altLang="en-US" sz="2600" b="1" spc="-100" dirty="0">
                <a:solidFill>
                  <a:srgbClr val="C00000"/>
                </a:solidFill>
                <a:cs typeface="Times New Roman" pitchFamily="18" charset="0"/>
              </a:rPr>
              <a:t>象</a:t>
            </a:r>
            <a:r>
              <a:rPr lang="en-US" altLang="zh-CN" sz="2600" spc="-100" dirty="0">
                <a:cs typeface="Times New Roman" pitchFamily="18" charset="0"/>
              </a:rPr>
              <a:t>, </a:t>
            </a:r>
            <a:r>
              <a:rPr lang="zh-CN" altLang="en-US" sz="2600" spc="-100" dirty="0">
                <a:cs typeface="Times New Roman" pitchFamily="18" charset="0"/>
              </a:rPr>
              <a:t>整个向量空间的象</a:t>
            </a:r>
            <a:r>
              <a:rPr lang="en-US" altLang="zh-CN" sz="2600" spc="-100" dirty="0">
                <a:cs typeface="Times New Roman" pitchFamily="18" charset="0"/>
              </a:rPr>
              <a:t> </a:t>
            </a:r>
            <a:r>
              <a:rPr lang="en-US" altLang="zh-CN" sz="2600" i="1" spc="-100" dirty="0">
                <a:cs typeface="Times New Roman" pitchFamily="18" charset="0"/>
              </a:rPr>
              <a:t>L</a:t>
            </a:r>
            <a:r>
              <a:rPr lang="en-US" altLang="zh-CN" sz="2600" spc="-100" dirty="0">
                <a:cs typeface="Times New Roman" pitchFamily="18" charset="0"/>
              </a:rPr>
              <a:t>(</a:t>
            </a:r>
            <a:r>
              <a:rPr lang="en-US" altLang="zh-CN" sz="2600" i="1" spc="-100" dirty="0">
                <a:cs typeface="Times New Roman" pitchFamily="18" charset="0"/>
              </a:rPr>
              <a:t>V</a:t>
            </a:r>
            <a:r>
              <a:rPr lang="en-US" altLang="zh-CN" sz="2600" spc="-100" dirty="0">
                <a:cs typeface="Times New Roman" pitchFamily="18" charset="0"/>
              </a:rPr>
              <a:t>) </a:t>
            </a:r>
            <a:r>
              <a:rPr lang="zh-CN" altLang="en-US" sz="2600" spc="-100" dirty="0">
                <a:cs typeface="Times New Roman" pitchFamily="18" charset="0"/>
              </a:rPr>
              <a:t>称为</a:t>
            </a:r>
            <a:r>
              <a:rPr lang="zh-CN" altLang="en-US" sz="2600" spc="-100" dirty="0"/>
              <a:t> </a:t>
            </a:r>
            <a:r>
              <a:rPr lang="en-US" altLang="zh-CN" sz="2600" i="1" spc="-100" dirty="0">
                <a:cs typeface="Times New Roman" pitchFamily="18" charset="0"/>
              </a:rPr>
              <a:t>L</a:t>
            </a:r>
            <a:r>
              <a:rPr lang="en-US" altLang="zh-CN" sz="2600" spc="-100" dirty="0"/>
              <a:t> </a:t>
            </a:r>
            <a:r>
              <a:rPr lang="zh-CN" altLang="en-US" sz="2600" spc="-100" dirty="0"/>
              <a:t>的</a:t>
            </a:r>
            <a:r>
              <a:rPr lang="zh-CN" altLang="en-US" sz="2600" b="1" spc="-100" dirty="0">
                <a:solidFill>
                  <a:srgbClr val="C00000"/>
                </a:solidFill>
              </a:rPr>
              <a:t>值域</a:t>
            </a:r>
            <a:r>
              <a:rPr lang="en-US" altLang="zh-CN" sz="2600" spc="-100" dirty="0"/>
              <a:t>.</a:t>
            </a:r>
            <a:endParaRPr lang="zh-CN" altLang="en-US" sz="2600" spc="-100" dirty="0"/>
          </a:p>
        </p:txBody>
      </p:sp>
      <p:sp>
        <p:nvSpPr>
          <p:cNvPr id="5" name="矩形 4"/>
          <p:cNvSpPr/>
          <p:nvPr/>
        </p:nvSpPr>
        <p:spPr>
          <a:xfrm>
            <a:off x="1055440" y="3301648"/>
            <a:ext cx="10408220" cy="1156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例 </a:t>
            </a:r>
            <a:r>
              <a:rPr lang="en-US" altLang="zh-CN" b="1" dirty="0">
                <a:solidFill>
                  <a:srgbClr val="0070C0"/>
                </a:solidFill>
                <a:latin typeface="Bradley Hand" pitchFamily="2" charset="0"/>
                <a:cs typeface="Times New Roman" pitchFamily="18" charset="0"/>
              </a:rPr>
              <a:t>5</a:t>
            </a:r>
            <a:r>
              <a:rPr lang="zh-CN" altLang="en-US" b="1" dirty="0">
                <a:solidFill>
                  <a:srgbClr val="0070C0"/>
                </a:solidFill>
                <a:latin typeface="Bradley Hand" pitchFamily="2" charset="0"/>
                <a:cs typeface="Times New Roman" pitchFamily="18" charset="0"/>
              </a:rPr>
              <a:t> </a:t>
            </a:r>
            <a:r>
              <a:rPr lang="zh-CN" altLang="en-US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设线性算子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altLang="zh-CN" dirty="0">
                <a:latin typeface="+mj-lt"/>
                <a:cs typeface="Times New Roman" pitchFamily="18" charset="0"/>
              </a:rPr>
              <a:t>=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, 0)</a:t>
            </a:r>
            <a:r>
              <a:rPr lang="en-US" altLang="zh-CN" baseline="300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altLang="zh-CN" dirty="0">
                <a:ln>
                  <a:solidFill>
                    <a:schemeClr val="tx1"/>
                  </a:solidFill>
                </a:ln>
                <a:noFill/>
                <a:latin typeface="Times New Roman" pitchFamily="18" charset="0"/>
                <a:cs typeface="Times New Roman" pitchFamily="18" charset="0"/>
              </a:rPr>
              <a:t> R</a:t>
            </a:r>
            <a:r>
              <a:rPr lang="en-US" altLang="zh-CN" baseline="30000" dirty="0"/>
              <a:t>2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  <a:sym typeface="Symbol"/>
              </a:rPr>
              <a:t></a:t>
            </a:r>
            <a:r>
              <a:rPr lang="en-US" altLang="zh-CN" dirty="0">
                <a:ln>
                  <a:solidFill>
                    <a:schemeClr val="tx1"/>
                  </a:solidFill>
                </a:ln>
                <a:noFill/>
                <a:latin typeface="Times New Roman" pitchFamily="18" charset="0"/>
                <a:cs typeface="Times New Roman" pitchFamily="18" charset="0"/>
              </a:rPr>
              <a:t> R</a:t>
            </a:r>
            <a:r>
              <a:rPr lang="en-US" altLang="zh-CN" baseline="30000" dirty="0"/>
              <a:t>2</a:t>
            </a:r>
            <a:r>
              <a:rPr lang="en-US" altLang="zh-CN" dirty="0"/>
              <a:t> .</a:t>
            </a:r>
            <a:r>
              <a:rPr lang="en-US" altLang="zh-CN" dirty="0">
                <a:cs typeface="Times New Roman" pitchFamily="18" charset="0"/>
              </a:rPr>
              <a:t> </a:t>
            </a:r>
            <a:r>
              <a:rPr lang="zh-CN" altLang="en-US" dirty="0"/>
              <a:t>则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ker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dirty="0">
                <a:latin typeface="+mj-lt"/>
                <a:cs typeface="Times New Roman" pitchFamily="18" charset="0"/>
              </a:rPr>
              <a:t>=</a:t>
            </a:r>
            <a:r>
              <a:rPr lang="en-US" altLang="zh-CN" u="sng" dirty="0">
                <a:latin typeface="+mj-lt"/>
                <a:cs typeface="Times New Roman" pitchFamily="18" charset="0"/>
              </a:rPr>
              <a:t>     </a:t>
            </a:r>
            <a:r>
              <a:rPr lang="en-US" altLang="zh-CN" u="sng" dirty="0">
                <a:latin typeface="Times New Roman" pitchFamily="18" charset="0"/>
                <a:cs typeface="Times New Roman" pitchFamily="18" charset="0"/>
              </a:rPr>
              <a:t>          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>
              <a:lnSpc>
                <a:spcPct val="130000"/>
              </a:lnSpc>
            </a:pPr>
            <a:r>
              <a:rPr lang="en-US" altLang="zh-CN" i="1" dirty="0">
                <a:cs typeface="Times New Roman" pitchFamily="18" charset="0"/>
              </a:rPr>
              <a:t>            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dirty="0">
                <a:ln>
                  <a:solidFill>
                    <a:schemeClr val="tx1"/>
                  </a:solidFill>
                </a:ln>
                <a:noFill/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baseline="30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dirty="0"/>
              <a:t> </a:t>
            </a:r>
            <a:r>
              <a:rPr lang="en-US" altLang="zh-CN" dirty="0">
                <a:latin typeface="+mj-lt"/>
                <a:cs typeface="Times New Roman" pitchFamily="18" charset="0"/>
              </a:rPr>
              <a:t>=</a:t>
            </a:r>
            <a:r>
              <a:rPr lang="en-US" altLang="zh-CN" u="sng" dirty="0">
                <a:latin typeface="+mj-lt"/>
                <a:cs typeface="Times New Roman" pitchFamily="18" charset="0"/>
              </a:rPr>
              <a:t> </a:t>
            </a:r>
            <a:r>
              <a:rPr lang="en-US" altLang="zh-CN" u="sng" dirty="0">
                <a:latin typeface="Times New Roman" pitchFamily="18" charset="0"/>
                <a:cs typeface="Times New Roman" pitchFamily="18" charset="0"/>
              </a:rPr>
              <a:t>               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.</a:t>
            </a:r>
          </a:p>
        </p:txBody>
      </p:sp>
      <p:sp>
        <p:nvSpPr>
          <p:cNvPr id="6" name="矩形 5"/>
          <p:cNvSpPr/>
          <p:nvPr/>
        </p:nvSpPr>
        <p:spPr>
          <a:xfrm>
            <a:off x="9264352" y="3279733"/>
            <a:ext cx="12442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Span(</a:t>
            </a:r>
            <a:r>
              <a:rPr lang="en-US" altLang="zh-CN" sz="24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sz="2400" baseline="-25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zh-CN" altLang="en-US" sz="2400" dirty="0"/>
          </a:p>
        </p:txBody>
      </p:sp>
      <p:sp>
        <p:nvSpPr>
          <p:cNvPr id="7" name="矩形 6"/>
          <p:cNvSpPr/>
          <p:nvPr/>
        </p:nvSpPr>
        <p:spPr>
          <a:xfrm>
            <a:off x="3575721" y="3879851"/>
            <a:ext cx="12442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Span(</a:t>
            </a:r>
            <a:r>
              <a:rPr lang="en-US" altLang="zh-CN" sz="24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sz="2400" baseline="-25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zh-CN" altLang="en-US" sz="2400" dirty="0"/>
          </a:p>
        </p:txBody>
      </p:sp>
      <p:sp>
        <p:nvSpPr>
          <p:cNvPr id="12" name="矩形 11"/>
          <p:cNvSpPr/>
          <p:nvPr/>
        </p:nvSpPr>
        <p:spPr>
          <a:xfrm>
            <a:off x="1055440" y="4841052"/>
            <a:ext cx="10657184" cy="15968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2600" b="1" spc="-100" dirty="0">
                <a:solidFill>
                  <a:srgbClr val="0070C0"/>
                </a:solidFill>
              </a:rPr>
              <a:t>定 理 </a:t>
            </a:r>
            <a:r>
              <a:rPr lang="en-US" altLang="zh-CN" sz="2600" b="1" spc="-100" dirty="0">
                <a:solidFill>
                  <a:srgbClr val="0070C0"/>
                </a:solidFill>
              </a:rPr>
              <a:t>1        </a:t>
            </a:r>
            <a:r>
              <a:rPr lang="zh-CN" altLang="en-US" sz="2600" spc="-100" dirty="0"/>
              <a:t>设</a:t>
            </a:r>
            <a:r>
              <a:rPr lang="en-US" altLang="zh-CN" sz="2600" spc="-100" dirty="0">
                <a:solidFill>
                  <a:srgbClr val="0000FF"/>
                </a:solidFill>
              </a:rPr>
              <a:t> </a:t>
            </a:r>
            <a:r>
              <a:rPr lang="en-US" altLang="zh-CN" sz="2600" i="1" spc="-100" dirty="0">
                <a:cs typeface="Times New Roman" pitchFamily="18" charset="0"/>
              </a:rPr>
              <a:t>L</a:t>
            </a:r>
            <a:r>
              <a:rPr lang="en-US" altLang="zh-CN" sz="2600" spc="-100" dirty="0"/>
              <a:t> : </a:t>
            </a:r>
            <a:r>
              <a:rPr lang="en-US" altLang="zh-CN" sz="2600" i="1" spc="-100" dirty="0">
                <a:cs typeface="Times New Roman" pitchFamily="18" charset="0"/>
              </a:rPr>
              <a:t>V</a:t>
            </a:r>
            <a:r>
              <a:rPr lang="en-US" altLang="zh-CN" sz="2600" spc="-100" dirty="0"/>
              <a:t> </a:t>
            </a:r>
            <a:r>
              <a:rPr lang="en-US" altLang="zh-CN" sz="2600" spc="-100" dirty="0">
                <a:sym typeface="Symbol"/>
              </a:rPr>
              <a:t> </a:t>
            </a:r>
            <a:r>
              <a:rPr lang="en-US" altLang="zh-CN" sz="2600" i="1" spc="-100" dirty="0">
                <a:cs typeface="Times New Roman" pitchFamily="18" charset="0"/>
              </a:rPr>
              <a:t>W </a:t>
            </a:r>
            <a:r>
              <a:rPr lang="zh-CN" altLang="en-US" sz="2600" spc="-100" dirty="0"/>
              <a:t>是一个线性变换</a:t>
            </a:r>
            <a:r>
              <a:rPr lang="en-US" altLang="zh-CN" sz="2600" spc="-100" dirty="0"/>
              <a:t>, </a:t>
            </a:r>
            <a:r>
              <a:rPr lang="en-US" altLang="zh-CN" sz="2600" i="1" spc="-100" dirty="0">
                <a:latin typeface="Times" pitchFamily="2" charset="0"/>
              </a:rPr>
              <a:t>S</a:t>
            </a:r>
            <a:r>
              <a:rPr lang="zh-CN" altLang="en-US" sz="2600" spc="-100" dirty="0"/>
              <a:t>是</a:t>
            </a:r>
            <a:r>
              <a:rPr lang="en-US" altLang="zh-CN" sz="2600" i="1" spc="-100" dirty="0">
                <a:latin typeface="Times" pitchFamily="2" charset="0"/>
              </a:rPr>
              <a:t>V </a:t>
            </a:r>
            <a:r>
              <a:rPr lang="zh-CN" altLang="en-US" sz="2600" spc="-100" dirty="0"/>
              <a:t>的一个子空间</a:t>
            </a:r>
            <a:r>
              <a:rPr lang="en-US" altLang="zh-CN" sz="2600" spc="-100" dirty="0"/>
              <a:t>.  </a:t>
            </a:r>
            <a:r>
              <a:rPr lang="zh-CN" altLang="en-US" sz="2600" spc="-100" dirty="0"/>
              <a:t>则</a:t>
            </a:r>
            <a:endParaRPr lang="en-US" altLang="zh-CN" sz="2600" spc="-100" dirty="0"/>
          </a:p>
          <a:p>
            <a:pPr algn="just">
              <a:lnSpc>
                <a:spcPct val="130000"/>
              </a:lnSpc>
            </a:pPr>
            <a:r>
              <a:rPr lang="en-US" altLang="zh-CN" sz="2600" spc="-100" dirty="0">
                <a:cs typeface="Times New Roman" pitchFamily="18" charset="0"/>
              </a:rPr>
              <a:t>                      </a:t>
            </a:r>
            <a:r>
              <a:rPr lang="en-US" altLang="zh-CN" sz="2600" spc="-100" dirty="0" err="1">
                <a:cs typeface="Times New Roman" pitchFamily="18" charset="0"/>
              </a:rPr>
              <a:t>i</a:t>
            </a:r>
            <a:r>
              <a:rPr lang="en-US" altLang="zh-CN" sz="2600" spc="-100" dirty="0">
                <a:cs typeface="Times New Roman" pitchFamily="18" charset="0"/>
              </a:rPr>
              <a:t>)   </a:t>
            </a:r>
            <a:r>
              <a:rPr lang="en-US" altLang="zh-CN" sz="2600" spc="-100" dirty="0" err="1"/>
              <a:t>k</a:t>
            </a:r>
            <a:r>
              <a:rPr lang="en-US" altLang="zh-CN" sz="2600" spc="-100" dirty="0" err="1">
                <a:cs typeface="Times New Roman" pitchFamily="18" charset="0"/>
              </a:rPr>
              <a:t>er</a:t>
            </a:r>
            <a:r>
              <a:rPr lang="en-US" altLang="zh-CN" sz="2600" spc="-100" dirty="0">
                <a:cs typeface="Times New Roman" pitchFamily="18" charset="0"/>
              </a:rPr>
              <a:t>(</a:t>
            </a:r>
            <a:r>
              <a:rPr lang="en-US" altLang="zh-CN" sz="2600" i="1" spc="-100" dirty="0">
                <a:cs typeface="Times New Roman" pitchFamily="18" charset="0"/>
              </a:rPr>
              <a:t>L</a:t>
            </a:r>
            <a:r>
              <a:rPr lang="en-US" altLang="zh-CN" sz="2600" spc="-100" dirty="0">
                <a:cs typeface="Times New Roman" pitchFamily="18" charset="0"/>
              </a:rPr>
              <a:t>) </a:t>
            </a:r>
            <a:r>
              <a:rPr lang="zh-CN" altLang="en-US" sz="2600" spc="-100" dirty="0">
                <a:cs typeface="Times New Roman" pitchFamily="18" charset="0"/>
              </a:rPr>
              <a:t>是</a:t>
            </a:r>
            <a:r>
              <a:rPr lang="en-US" altLang="zh-CN" sz="2600" b="1" i="1" spc="-100" dirty="0">
                <a:solidFill>
                  <a:srgbClr val="C00000"/>
                </a:solidFill>
                <a:cs typeface="Times New Roman" pitchFamily="18" charset="0"/>
              </a:rPr>
              <a:t>V</a:t>
            </a:r>
            <a:r>
              <a:rPr lang="zh-CN" altLang="en-US" sz="2600" b="1" spc="-100" dirty="0">
                <a:cs typeface="Times New Roman" pitchFamily="18" charset="0"/>
              </a:rPr>
              <a:t> </a:t>
            </a:r>
            <a:r>
              <a:rPr lang="zh-CN" altLang="en-US" sz="2600" spc="-100" dirty="0">
                <a:cs typeface="Times New Roman" pitchFamily="18" charset="0"/>
              </a:rPr>
              <a:t>的子空间</a:t>
            </a:r>
            <a:r>
              <a:rPr lang="en-US" altLang="zh-CN" sz="2600" spc="-100" dirty="0"/>
              <a:t>.</a:t>
            </a:r>
          </a:p>
          <a:p>
            <a:pPr algn="just">
              <a:lnSpc>
                <a:spcPct val="130000"/>
              </a:lnSpc>
            </a:pPr>
            <a:r>
              <a:rPr lang="en-US" altLang="zh-CN" sz="2600" spc="-100" dirty="0">
                <a:cs typeface="Times New Roman" pitchFamily="18" charset="0"/>
              </a:rPr>
              <a:t>                      ii)  </a:t>
            </a:r>
            <a:r>
              <a:rPr lang="en-US" altLang="zh-CN" sz="2600" i="1" spc="-100" dirty="0">
                <a:cs typeface="Times New Roman" pitchFamily="18" charset="0"/>
              </a:rPr>
              <a:t>L</a:t>
            </a:r>
            <a:r>
              <a:rPr lang="en-US" altLang="zh-CN" sz="2600" spc="-100" dirty="0">
                <a:cs typeface="Times New Roman" pitchFamily="18" charset="0"/>
              </a:rPr>
              <a:t>(</a:t>
            </a:r>
            <a:r>
              <a:rPr lang="en-US" altLang="zh-CN" sz="2600" i="1" spc="-100" dirty="0">
                <a:cs typeface="Times New Roman" pitchFamily="18" charset="0"/>
              </a:rPr>
              <a:t>S</a:t>
            </a:r>
            <a:r>
              <a:rPr lang="en-US" altLang="zh-CN" sz="2600" spc="-100" dirty="0">
                <a:cs typeface="Times New Roman" pitchFamily="18" charset="0"/>
              </a:rPr>
              <a:t>) </a:t>
            </a:r>
            <a:r>
              <a:rPr lang="zh-CN" altLang="en-US" sz="2600" spc="-100" dirty="0">
                <a:cs typeface="Times New Roman" pitchFamily="18" charset="0"/>
              </a:rPr>
              <a:t>是</a:t>
            </a:r>
            <a:r>
              <a:rPr lang="en-US" altLang="zh-CN" sz="2600" b="1" i="1" spc="-100" dirty="0">
                <a:solidFill>
                  <a:srgbClr val="C00000"/>
                </a:solidFill>
                <a:cs typeface="Times New Roman" pitchFamily="18" charset="0"/>
              </a:rPr>
              <a:t>W</a:t>
            </a:r>
            <a:r>
              <a:rPr lang="zh-CN" altLang="en-US" sz="2600" spc="-100" dirty="0">
                <a:cs typeface="Times New Roman" pitchFamily="18" charset="0"/>
              </a:rPr>
              <a:t> 的子空间</a:t>
            </a:r>
            <a:r>
              <a:rPr lang="en-US" altLang="zh-CN" sz="2600" spc="-100" dirty="0"/>
              <a:t>.</a:t>
            </a:r>
            <a:endParaRPr lang="en-US" altLang="zh-CN" sz="2600" spc="-100" dirty="0"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35038" y="548680"/>
            <a:ext cx="9145015" cy="29233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 dirty="0">
                <a:solidFill>
                  <a:srgbClr val="0070C0"/>
                </a:solidFill>
              </a:rPr>
              <a:t>例  </a:t>
            </a:r>
            <a:r>
              <a:rPr lang="en-US" altLang="zh-CN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6    </a:t>
            </a:r>
            <a:r>
              <a:rPr lang="zh-CN" altLang="en-US" dirty="0"/>
              <a:t>求</a:t>
            </a:r>
            <a:r>
              <a:rPr lang="en-US" altLang="zh-CN" i="1" dirty="0">
                <a:cs typeface="Times New Roman" pitchFamily="18" charset="0"/>
              </a:rPr>
              <a:t>L</a:t>
            </a:r>
            <a:r>
              <a:rPr lang="zh-CN" altLang="en-US" dirty="0">
                <a:cs typeface="Times New Roman" pitchFamily="18" charset="0"/>
              </a:rPr>
              <a:t>的核与值域以及它们的维数</a:t>
            </a:r>
            <a:r>
              <a:rPr lang="en-US" altLang="zh-CN" dirty="0"/>
              <a:t> . </a:t>
            </a:r>
            <a:endParaRPr lang="en-US" altLang="zh-CN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           1) </a:t>
            </a:r>
            <a:r>
              <a:rPr lang="en-US" altLang="zh-CN" i="1" dirty="0">
                <a:cs typeface="Times New Roman" pitchFamily="18" charset="0"/>
              </a:rPr>
              <a:t>L       =</a:t>
            </a:r>
          </a:p>
          <a:p>
            <a:pPr>
              <a:lnSpc>
                <a:spcPct val="130000"/>
              </a:lnSpc>
            </a:pPr>
            <a:endParaRPr lang="en-US" altLang="zh-CN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30000"/>
              </a:lnSpc>
            </a:pPr>
            <a:r>
              <a:rPr lang="en-US" altLang="zh-CN" b="1" dirty="0">
                <a:solidFill>
                  <a:srgbClr val="0000FF"/>
                </a:solidFill>
                <a:cs typeface="Times New Roman" pitchFamily="18" charset="0"/>
              </a:rPr>
              <a:t>           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2) 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线性变换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dirty="0">
                <a:latin typeface="+mj-lt"/>
                <a:cs typeface="Times New Roman" pitchFamily="18" charset="0"/>
              </a:rPr>
              <a:t>=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dirty="0">
                <a:cs typeface="Times New Roman" pitchFamily="18" charset="0"/>
              </a:rPr>
              <a:t>−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baseline="300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altLang="zh-CN" dirty="0">
                <a:ln>
                  <a:solidFill>
                    <a:schemeClr val="tx1"/>
                  </a:solidFill>
                </a:ln>
                <a:noFill/>
                <a:latin typeface="Times New Roman" pitchFamily="18" charset="0"/>
                <a:cs typeface="Times New Roman" pitchFamily="18" charset="0"/>
              </a:rPr>
              <a:t> R</a:t>
            </a:r>
            <a:r>
              <a:rPr lang="en-US" altLang="zh-CN" baseline="30000" dirty="0"/>
              <a:t>3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  <a:sym typeface="Symbol"/>
              </a:rPr>
              <a:t></a:t>
            </a:r>
            <a:r>
              <a:rPr lang="en-US" altLang="zh-CN" dirty="0">
                <a:ln>
                  <a:solidFill>
                    <a:schemeClr val="tx1"/>
                  </a:solidFill>
                </a:ln>
                <a:noFill/>
                <a:latin typeface="Times New Roman" pitchFamily="18" charset="0"/>
                <a:cs typeface="Times New Roman" pitchFamily="18" charset="0"/>
              </a:rPr>
              <a:t> R</a:t>
            </a:r>
            <a:r>
              <a:rPr lang="en-US" altLang="zh-CN" baseline="30000" dirty="0"/>
              <a:t>2</a:t>
            </a:r>
            <a:r>
              <a:rPr lang="en-US" altLang="zh-CN" dirty="0"/>
              <a:t> . </a:t>
            </a:r>
          </a:p>
          <a:p>
            <a:pPr>
              <a:lnSpc>
                <a:spcPct val="130000"/>
              </a:lnSpc>
            </a:pPr>
            <a:r>
              <a:rPr lang="en-US" altLang="zh-CN" dirty="0"/>
              <a:t>          </a:t>
            </a:r>
          </a:p>
        </p:txBody>
      </p:sp>
      <p:sp>
        <p:nvSpPr>
          <p:cNvPr id="3" name="矩形 2"/>
          <p:cNvSpPr/>
          <p:nvPr/>
        </p:nvSpPr>
        <p:spPr>
          <a:xfrm>
            <a:off x="911424" y="3135743"/>
            <a:ext cx="1101722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b="1" dirty="0">
                <a:solidFill>
                  <a:srgbClr val="0070C0"/>
                </a:solidFill>
              </a:rPr>
              <a:t>例  </a:t>
            </a:r>
            <a:r>
              <a:rPr lang="en-US" altLang="zh-CN" b="1" dirty="0">
                <a:solidFill>
                  <a:srgbClr val="0070C0"/>
                </a:solidFill>
                <a:latin typeface="+mn-ea"/>
              </a:rPr>
              <a:t>7</a:t>
            </a:r>
            <a:r>
              <a:rPr lang="en-US" altLang="zh-CN" b="1" dirty="0">
                <a:solidFill>
                  <a:srgbClr val="0070C0"/>
                </a:solidFill>
              </a:rPr>
              <a:t>    </a:t>
            </a:r>
            <a:r>
              <a:rPr lang="zh-CN" altLang="en-US" dirty="0"/>
              <a:t>设 </a:t>
            </a: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是一个</a:t>
            </a:r>
            <a:r>
              <a:rPr lang="en-US" altLang="zh-CN" dirty="0">
                <a:solidFill>
                  <a:prstClr val="black"/>
                </a:solidFill>
              </a:rPr>
              <a:t> 2×2 </a:t>
            </a:r>
            <a:r>
              <a:rPr lang="zh-CN" altLang="en-US" dirty="0">
                <a:solidFill>
                  <a:prstClr val="black"/>
                </a:solidFill>
              </a:rPr>
              <a:t>矩阵</a:t>
            </a:r>
            <a:r>
              <a:rPr lang="en-US" altLang="zh-CN" dirty="0">
                <a:solidFill>
                  <a:prstClr val="black"/>
                </a:solidFill>
              </a:rPr>
              <a:t>, </a:t>
            </a:r>
            <a:r>
              <a:rPr lang="zh-CN" altLang="en-US" dirty="0">
                <a:solidFill>
                  <a:prstClr val="black"/>
                </a:solidFill>
              </a:rPr>
              <a:t>定义线性算子  </a:t>
            </a: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i="1" baseline="-25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A</a:t>
            </a:r>
            <a:r>
              <a:rPr lang="en-US" altLang="zh-CN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:  </a:t>
            </a:r>
            <a:r>
              <a:rPr lang="en-US" altLang="zh-CN" dirty="0">
                <a:ln>
                  <a:solidFill>
                    <a:prstClr val="black"/>
                  </a:solidFill>
                </a:ln>
                <a:noFill/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baseline="30000" dirty="0">
                <a:solidFill>
                  <a:prstClr val="black"/>
                </a:solidFill>
              </a:rPr>
              <a:t>2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</a:t>
            </a:r>
            <a:r>
              <a:rPr lang="en-US" altLang="zh-CN" dirty="0">
                <a:ln>
                  <a:solidFill>
                    <a:prstClr val="black"/>
                  </a:solidFill>
                </a:ln>
                <a:noFill/>
                <a:latin typeface="Times New Roman" pitchFamily="18" charset="0"/>
                <a:cs typeface="Times New Roman" pitchFamily="18" charset="0"/>
              </a:rPr>
              <a:t> R</a:t>
            </a:r>
            <a:r>
              <a:rPr lang="en-US" altLang="zh-CN" baseline="30000" dirty="0">
                <a:solidFill>
                  <a:prstClr val="black"/>
                </a:solidFill>
              </a:rPr>
              <a:t>2</a:t>
            </a:r>
            <a:r>
              <a:rPr lang="en-US" altLang="zh-CN" dirty="0"/>
              <a:t>.</a:t>
            </a:r>
            <a:r>
              <a:rPr lang="en-US" altLang="zh-CN" baseline="30000" dirty="0">
                <a:solidFill>
                  <a:prstClr val="black"/>
                </a:solidFill>
              </a:rPr>
              <a:t> </a:t>
            </a:r>
            <a:r>
              <a:rPr lang="en-US" altLang="zh-CN" dirty="0"/>
              <a:t>  </a:t>
            </a:r>
            <a:r>
              <a:rPr lang="zh-CN" altLang="en-US" dirty="0"/>
              <a:t>则</a:t>
            </a:r>
            <a:endParaRPr lang="en-US" altLang="zh-CN" dirty="0"/>
          </a:p>
          <a:p>
            <a:pPr algn="just">
              <a:lnSpc>
                <a:spcPct val="150000"/>
              </a:lnSpc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          1) 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i="1" baseline="-25000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zh-CN" altLang="en-US" dirty="0"/>
              <a:t> 的核是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的零空间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. (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即 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ker</a:t>
            </a:r>
            <a:r>
              <a:rPr lang="en-US" altLang="zh-CN" i="1" dirty="0">
                <a:solidFill>
                  <a:prstClr val="black"/>
                </a:solidFill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prstClr val="black"/>
                </a:solidFill>
                <a:cs typeface="Times New Roman" pitchFamily="18" charset="0"/>
              </a:rPr>
              <a:t>(</a:t>
            </a:r>
            <a:r>
              <a:rPr lang="en-US" altLang="zh-CN" i="1" dirty="0">
                <a:solidFill>
                  <a:prstClr val="black"/>
                </a:solidFill>
                <a:cs typeface="Times New Roman" pitchFamily="18" charset="0"/>
              </a:rPr>
              <a:t>L</a:t>
            </a:r>
            <a:r>
              <a:rPr lang="en-US" altLang="zh-CN" i="1" baseline="-25000" dirty="0">
                <a:solidFill>
                  <a:prstClr val="black"/>
                </a:solidFill>
                <a:cs typeface="Times New Roman" pitchFamily="18" charset="0"/>
              </a:rPr>
              <a:t>A</a:t>
            </a:r>
            <a:r>
              <a:rPr lang="en-US" altLang="zh-CN" dirty="0">
                <a:solidFill>
                  <a:prstClr val="black"/>
                </a:solidFill>
                <a:cs typeface="Times New Roman" pitchFamily="18" charset="0"/>
              </a:rPr>
              <a:t>) = </a:t>
            </a:r>
            <a:r>
              <a:rPr lang="en-US" altLang="zh-CN" i="1" dirty="0">
                <a:solidFill>
                  <a:prstClr val="black"/>
                </a:solidFill>
                <a:cs typeface="Times New Roman" pitchFamily="18" charset="0"/>
              </a:rPr>
              <a:t>N</a:t>
            </a:r>
            <a:r>
              <a:rPr lang="en-US" altLang="zh-CN" dirty="0">
                <a:solidFill>
                  <a:prstClr val="black"/>
                </a:solidFill>
                <a:cs typeface="Times New Roman" pitchFamily="18" charset="0"/>
              </a:rPr>
              <a:t>(</a:t>
            </a:r>
            <a:r>
              <a:rPr lang="en-US" altLang="zh-CN" i="1" dirty="0">
                <a:solidFill>
                  <a:prstClr val="black"/>
                </a:solidFill>
                <a:cs typeface="Times New Roman" pitchFamily="18" charset="0"/>
              </a:rPr>
              <a:t>A</a:t>
            </a:r>
            <a:r>
              <a:rPr lang="en-US" altLang="zh-CN" dirty="0">
                <a:solidFill>
                  <a:prstClr val="black"/>
                </a:solidFill>
                <a:cs typeface="Times New Roman" pitchFamily="18" charset="0"/>
              </a:rPr>
              <a:t>).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514350" indent="-514350" algn="just">
              <a:lnSpc>
                <a:spcPct val="150000"/>
              </a:lnSpc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          2) 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i="1" baseline="-25000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zh-CN" altLang="en-US" dirty="0"/>
              <a:t> 的值域是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的列空间</a:t>
            </a:r>
            <a:r>
              <a:rPr lang="en-US" altLang="zh-CN" dirty="0"/>
              <a:t>.</a:t>
            </a:r>
          </a:p>
          <a:p>
            <a:pPr marL="514350" indent="-514350" algn="just">
              <a:lnSpc>
                <a:spcPct val="150000"/>
              </a:lnSpc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          3) 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特别地，若</a:t>
            </a:r>
            <a:r>
              <a:rPr lang="en-US" altLang="zh-CN" dirty="0"/>
              <a:t> </a:t>
            </a: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dirty="0"/>
              <a:t> </a:t>
            </a:r>
            <a:r>
              <a:rPr lang="zh-CN" altLang="en-US" dirty="0"/>
              <a:t>是非奇异的</a:t>
            </a:r>
            <a:r>
              <a:rPr lang="en-US" altLang="zh-CN" dirty="0"/>
              <a:t>, </a:t>
            </a:r>
            <a:r>
              <a:rPr lang="zh-CN" altLang="en-US" dirty="0"/>
              <a:t>则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i="1" baseline="-25000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zh-CN" altLang="en-US" dirty="0"/>
              <a:t>的核是 </a:t>
            </a:r>
            <a:r>
              <a:rPr lang="en-US" altLang="zh-CN" dirty="0"/>
              <a:t>{</a:t>
            </a:r>
            <a:r>
              <a:rPr lang="en-US" altLang="zh-CN" b="1" dirty="0"/>
              <a:t>0</a:t>
            </a:r>
            <a:r>
              <a:rPr lang="en-US" altLang="zh-CN" dirty="0"/>
              <a:t>}</a:t>
            </a:r>
            <a:r>
              <a:rPr lang="zh-CN" altLang="en-US" dirty="0"/>
              <a:t>；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i="1" baseline="-25000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zh-CN" altLang="en-US" dirty="0"/>
              <a:t>的值域是</a:t>
            </a:r>
            <a:r>
              <a:rPr lang="en-US" altLang="zh-CN" dirty="0">
                <a:ln>
                  <a:solidFill>
                    <a:schemeClr val="tx1"/>
                  </a:solidFill>
                </a:ln>
                <a:noFill/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baseline="30000" dirty="0"/>
              <a:t>2</a:t>
            </a:r>
            <a:r>
              <a:rPr lang="en-US" altLang="zh-CN" dirty="0"/>
              <a:t>.</a:t>
            </a:r>
          </a:p>
        </p:txBody>
      </p:sp>
      <p:sp>
        <p:nvSpPr>
          <p:cNvPr id="6" name="双括号 24">
            <a:extLst>
              <a:ext uri="{FF2B5EF4-FFF2-40B4-BE49-F238E27FC236}">
                <a16:creationId xmlns:a16="http://schemas.microsoft.com/office/drawing/2014/main" id="{6B466DFA-24E6-C543-BD60-8772AC21D46A}"/>
              </a:ext>
            </a:extLst>
          </p:cNvPr>
          <p:cNvSpPr/>
          <p:nvPr/>
        </p:nvSpPr>
        <p:spPr>
          <a:xfrm>
            <a:off x="2735238" y="1168881"/>
            <a:ext cx="504056" cy="792088"/>
          </a:xfrm>
          <a:prstGeom prst="bracketPair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TextBox 25">
            <a:extLst>
              <a:ext uri="{FF2B5EF4-FFF2-40B4-BE49-F238E27FC236}">
                <a16:creationId xmlns:a16="http://schemas.microsoft.com/office/drawing/2014/main" id="{D2CFCE73-9CE8-3943-AE52-5944FE03C921}"/>
              </a:ext>
            </a:extLst>
          </p:cNvPr>
          <p:cNvSpPr txBox="1"/>
          <p:nvPr/>
        </p:nvSpPr>
        <p:spPr>
          <a:xfrm>
            <a:off x="2807246" y="1096873"/>
            <a:ext cx="3642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/>
              <a:t>x</a:t>
            </a:r>
          </a:p>
          <a:p>
            <a:r>
              <a:rPr lang="en-US" altLang="zh-CN" i="1" dirty="0"/>
              <a:t>y</a:t>
            </a:r>
            <a:endParaRPr lang="zh-CN" altLang="en-US" i="1" dirty="0"/>
          </a:p>
        </p:txBody>
      </p:sp>
      <p:sp>
        <p:nvSpPr>
          <p:cNvPr id="9" name="双括号 24">
            <a:extLst>
              <a:ext uri="{FF2B5EF4-FFF2-40B4-BE49-F238E27FC236}">
                <a16:creationId xmlns:a16="http://schemas.microsoft.com/office/drawing/2014/main" id="{9552DF10-7C21-B94D-98D6-05C3AC62055A}"/>
              </a:ext>
            </a:extLst>
          </p:cNvPr>
          <p:cNvSpPr/>
          <p:nvPr/>
        </p:nvSpPr>
        <p:spPr>
          <a:xfrm>
            <a:off x="3599334" y="1186884"/>
            <a:ext cx="504056" cy="792088"/>
          </a:xfrm>
          <a:prstGeom prst="bracketPair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TextBox 25">
            <a:extLst>
              <a:ext uri="{FF2B5EF4-FFF2-40B4-BE49-F238E27FC236}">
                <a16:creationId xmlns:a16="http://schemas.microsoft.com/office/drawing/2014/main" id="{32FF07F0-42B0-3246-B580-5EBC40A1EFCA}"/>
              </a:ext>
            </a:extLst>
          </p:cNvPr>
          <p:cNvSpPr txBox="1"/>
          <p:nvPr/>
        </p:nvSpPr>
        <p:spPr>
          <a:xfrm>
            <a:off x="3671342" y="1114876"/>
            <a:ext cx="3642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</a:t>
            </a:r>
          </a:p>
          <a:p>
            <a:r>
              <a:rPr lang="en-US" altLang="zh-CN" i="1" dirty="0"/>
              <a:t>y</a:t>
            </a:r>
            <a:endParaRPr lang="zh-CN" altLang="en-US" i="1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8BA099B-F5D1-7E48-B76C-14CAF36756E8}"/>
              </a:ext>
            </a:extLst>
          </p:cNvPr>
          <p:cNvSpPr txBox="1"/>
          <p:nvPr/>
        </p:nvSpPr>
        <p:spPr>
          <a:xfrm>
            <a:off x="3599334" y="1388019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9" grpId="0" animBg="1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43472" y="2204864"/>
            <a:ext cx="9073008" cy="909351"/>
          </a:xfrm>
        </p:spPr>
        <p:txBody>
          <a:bodyPr/>
          <a:lstStyle/>
          <a:p>
            <a:r>
              <a:rPr lang="en-US" altLang="zh-CN" sz="6000" b="1" dirty="0">
                <a:solidFill>
                  <a:schemeClr val="tx1"/>
                </a:solidFill>
                <a:latin typeface="Kaiti SC" panose="02010600040101010101" pitchFamily="2" charset="-122"/>
                <a:ea typeface="Kaiti SC" panose="02010600040101010101" pitchFamily="2" charset="-122"/>
              </a:rPr>
              <a:t>4.1  </a:t>
            </a:r>
            <a:r>
              <a:rPr lang="zh-CN" altLang="en-US" sz="6000" b="1" dirty="0">
                <a:solidFill>
                  <a:schemeClr val="tx1"/>
                </a:solidFill>
                <a:latin typeface="Kaiti SC" panose="02010600040101010101" pitchFamily="2" charset="-122"/>
                <a:ea typeface="Kaiti SC" panose="02010600040101010101" pitchFamily="2" charset="-122"/>
              </a:rPr>
              <a:t>线性变换的概念</a:t>
            </a:r>
            <a:endParaRPr lang="zh-CN" altLang="en-US" sz="6000" b="1" i="1" dirty="0">
              <a:solidFill>
                <a:schemeClr val="tx1"/>
              </a:solidFill>
              <a:latin typeface="Kaiti SC" panose="02010600040101010101" pitchFamily="2" charset="-122"/>
              <a:ea typeface="Kaiti SC" panose="02010600040101010101" pitchFamily="2" charset="-122"/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 bwMode="auto">
          <a:xfrm>
            <a:off x="4079776" y="3356992"/>
            <a:ext cx="4248472" cy="1584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线性变换的判别；</a:t>
            </a:r>
            <a:endParaRPr kumimoji="0" lang="en-US" altLang="zh-CN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kern="0" dirty="0">
                <a:latin typeface="+mj-lt"/>
                <a:ea typeface="+mj-ea"/>
                <a:cs typeface="+mj-cs"/>
              </a:rPr>
              <a:t>线性变换的核与值域；</a:t>
            </a:r>
            <a:endParaRPr lang="en-US" altLang="zh-CN" sz="3200" kern="0" dirty="0">
              <a:latin typeface="+mj-lt"/>
              <a:ea typeface="+mj-ea"/>
              <a:cs typeface="+mj-cs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线性变换的性质</a:t>
            </a:r>
            <a:r>
              <a:rPr kumimoji="0" lang="en-US" altLang="zh-CN" sz="3200" b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.</a:t>
            </a:r>
            <a:endParaRPr kumimoji="0" lang="zh-CN" altLang="en-US" sz="3200" b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062727265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193168" y="1327408"/>
            <a:ext cx="900728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b="1" dirty="0"/>
              <a:t>定义</a:t>
            </a:r>
            <a:r>
              <a:rPr lang="zh-CN" altLang="en-US" dirty="0"/>
              <a:t> </a:t>
            </a:r>
            <a:r>
              <a:rPr lang="en-US" altLang="zh-CN" dirty="0"/>
              <a:t>   </a:t>
            </a:r>
            <a:r>
              <a:rPr lang="zh-CN" altLang="en-US" dirty="0"/>
              <a:t>设</a:t>
            </a:r>
            <a:r>
              <a:rPr lang="en-US" altLang="zh-CN" dirty="0"/>
              <a:t>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  <a:sym typeface="Symbol"/>
              </a:rPr>
              <a:t>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  <a:sym typeface="Symbol"/>
              </a:rPr>
              <a:t>W 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  <a:sym typeface="Symbol"/>
              </a:rPr>
              <a:t>是从线性空间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dirty="0"/>
              <a:t> </a:t>
            </a:r>
            <a:r>
              <a:rPr lang="zh-CN" altLang="en-US" dirty="0"/>
              <a:t>到线性空间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的</a:t>
            </a:r>
            <a:r>
              <a:rPr lang="zh-CN" altLang="en-US" dirty="0"/>
              <a:t>映射</a:t>
            </a:r>
            <a:r>
              <a:rPr lang="en-US" altLang="zh-CN" dirty="0"/>
              <a:t>.  </a:t>
            </a:r>
          </a:p>
          <a:p>
            <a:pPr algn="just">
              <a:lnSpc>
                <a:spcPct val="150000"/>
              </a:lnSpc>
            </a:pPr>
            <a:r>
              <a:rPr lang="zh-CN" altLang="en-US" dirty="0"/>
              <a:t>若映射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  <a:sym typeface="Symbol"/>
              </a:rPr>
              <a:t>满足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  <a:sym typeface="Symbol"/>
              </a:rPr>
              <a:t>:    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  <a:sym typeface="Symbol"/>
              </a:rPr>
              <a:t>对任意的</a:t>
            </a:r>
            <a:r>
              <a:rPr lang="en-US" altLang="zh-CN" b="1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baseline="-25000" dirty="0"/>
              <a:t>1</a:t>
            </a:r>
            <a:r>
              <a:rPr lang="en-US" altLang="zh-CN" dirty="0"/>
              <a:t>, </a:t>
            </a:r>
            <a:r>
              <a:rPr lang="en-US" altLang="zh-CN" b="1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baseline="-25000" dirty="0"/>
              <a:t>2</a:t>
            </a:r>
            <a:r>
              <a:rPr lang="en-US" altLang="zh-CN" dirty="0"/>
              <a:t> </a:t>
            </a:r>
            <a:r>
              <a:rPr lang="en-US" altLang="zh-CN" dirty="0">
                <a:sym typeface="Symbol"/>
              </a:rPr>
              <a:t>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dirty="0"/>
              <a:t> </a:t>
            </a:r>
            <a:r>
              <a:rPr lang="zh-CN" altLang="en-US" dirty="0"/>
              <a:t>及实数</a:t>
            </a:r>
            <a:r>
              <a:rPr lang="en-US" altLang="zh-CN" dirty="0"/>
              <a:t>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α</a:t>
            </a:r>
            <a:r>
              <a:rPr lang="en-US" altLang="zh-CN" dirty="0"/>
              <a:t> ,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β, 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有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endParaRPr lang="en-US" altLang="zh-CN" dirty="0"/>
          </a:p>
          <a:p>
            <a:pPr algn="ctr">
              <a:lnSpc>
                <a:spcPct val="150000"/>
              </a:lnSpc>
            </a:pP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b="1" dirty="0">
                <a:latin typeface="+mn-ea"/>
              </a:rPr>
              <a:t>(</a:t>
            </a:r>
            <a:r>
              <a:rPr lang="el-GR" altLang="zh-CN" i="1" dirty="0">
                <a:latin typeface="Times New Roman" pitchFamily="18" charset="0"/>
                <a:cs typeface="Times New Roman" pitchFamily="18" charset="0"/>
              </a:rPr>
              <a:t>α</a:t>
            </a:r>
            <a:r>
              <a:rPr lang="en-US" altLang="zh-CN" b="1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baseline="-25000" dirty="0"/>
              <a:t>1</a:t>
            </a:r>
            <a:r>
              <a:rPr lang="en-US" altLang="zh-CN" dirty="0"/>
              <a:t> + </a:t>
            </a:r>
            <a:r>
              <a:rPr lang="el-GR" altLang="zh-CN" i="1" dirty="0">
                <a:latin typeface="Times New Roman" pitchFamily="18" charset="0"/>
                <a:cs typeface="Times New Roman" pitchFamily="18" charset="0"/>
              </a:rPr>
              <a:t>β</a:t>
            </a:r>
            <a:r>
              <a:rPr lang="en-US" altLang="zh-CN" b="1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baseline="-25000" dirty="0"/>
              <a:t>2</a:t>
            </a:r>
            <a:r>
              <a:rPr lang="en-US" altLang="zh-CN" b="1" dirty="0">
                <a:latin typeface="+mn-ea"/>
              </a:rPr>
              <a:t>)</a:t>
            </a:r>
            <a:r>
              <a:rPr lang="en-US" altLang="zh-CN" dirty="0"/>
              <a:t> = </a:t>
            </a:r>
            <a:r>
              <a:rPr lang="el-GR" altLang="zh-CN" i="1" dirty="0">
                <a:latin typeface="Times New Roman" pitchFamily="18" charset="0"/>
                <a:cs typeface="Times New Roman" pitchFamily="18" charset="0"/>
              </a:rPr>
              <a:t>α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b="1" dirty="0">
                <a:latin typeface="+mn-ea"/>
              </a:rPr>
              <a:t>(</a:t>
            </a:r>
            <a:r>
              <a:rPr lang="en-US" altLang="zh-CN" b="1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baseline="-25000" dirty="0"/>
              <a:t>1</a:t>
            </a:r>
            <a:r>
              <a:rPr lang="en-US" altLang="zh-CN" b="1" dirty="0">
                <a:latin typeface="+mn-ea"/>
              </a:rPr>
              <a:t>)</a:t>
            </a:r>
            <a:r>
              <a:rPr lang="en-US" altLang="zh-CN" dirty="0"/>
              <a:t> + </a:t>
            </a:r>
            <a:r>
              <a:rPr lang="el-GR" altLang="zh-CN" i="1" dirty="0">
                <a:latin typeface="Times New Roman" pitchFamily="18" charset="0"/>
                <a:cs typeface="Times New Roman" pitchFamily="18" charset="0"/>
              </a:rPr>
              <a:t>β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b="1" dirty="0">
                <a:latin typeface="+mn-ea"/>
              </a:rPr>
              <a:t>(</a:t>
            </a:r>
            <a:r>
              <a:rPr lang="en-US" altLang="zh-CN" b="1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baseline="-25000" dirty="0"/>
              <a:t>2</a:t>
            </a:r>
            <a:r>
              <a:rPr lang="en-US" altLang="zh-CN" b="1" dirty="0">
                <a:latin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则称映射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是从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dirty="0"/>
              <a:t> </a:t>
            </a:r>
            <a:r>
              <a:rPr lang="zh-CN" altLang="en-US" dirty="0"/>
              <a:t>到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的一个</a:t>
            </a:r>
            <a:r>
              <a:rPr lang="zh-CN" alt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线性</a:t>
            </a:r>
            <a:r>
              <a:rPr lang="zh-CN" altLang="en-US" b="1" dirty="0">
                <a:solidFill>
                  <a:srgbClr val="C00000"/>
                </a:solidFill>
              </a:rPr>
              <a:t>映射</a:t>
            </a:r>
            <a:r>
              <a:rPr lang="en-US" altLang="zh-CN" b="1" dirty="0">
                <a:solidFill>
                  <a:srgbClr val="C00000"/>
                </a:solidFill>
              </a:rPr>
              <a:t>.</a:t>
            </a:r>
            <a:endParaRPr lang="en-US" altLang="zh-CN" b="1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19403" y="4293096"/>
            <a:ext cx="10616144" cy="6568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/>
              <a:t>      </a:t>
            </a:r>
            <a:r>
              <a:rPr lang="zh-CN" altLang="en-US" dirty="0"/>
              <a:t>特别地，当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zh-CN" altLang="en-US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latin typeface="+mj-lt"/>
                <a:cs typeface="Times New Roman" pitchFamily="18" charset="0"/>
              </a:rPr>
              <a:t>=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  <a:sym typeface="Symbol"/>
              </a:rPr>
              <a:t>W </a:t>
            </a:r>
            <a:r>
              <a:rPr lang="zh-CN" altLang="en-US" dirty="0"/>
              <a:t>时</a:t>
            </a:r>
            <a:r>
              <a:rPr lang="en-US" altLang="zh-CN" dirty="0"/>
              <a:t>, </a:t>
            </a:r>
            <a:r>
              <a:rPr lang="zh-CN" altLang="en-US" dirty="0"/>
              <a:t>线性映射</a:t>
            </a:r>
            <a:r>
              <a:rPr lang="en-US" i="1" dirty="0"/>
              <a:t>L </a:t>
            </a:r>
            <a:r>
              <a:rPr lang="en-US" dirty="0"/>
              <a:t>: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  <a:sym typeface="Symbol"/>
              </a:rPr>
              <a:t>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  <a:sym typeface="Symbol"/>
              </a:rPr>
              <a:t>W 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  <a:sym typeface="Symbol"/>
              </a:rPr>
              <a:t>也称为</a:t>
            </a:r>
            <a:r>
              <a:rPr lang="en-US" altLang="zh-CN" i="1" dirty="0">
                <a:cs typeface="Times New Roman" pitchFamily="18" charset="0"/>
              </a:rPr>
              <a:t>V</a:t>
            </a:r>
            <a:r>
              <a:rPr lang="zh-CN" altLang="en-US" dirty="0">
                <a:cs typeface="Times New Roman" pitchFamily="18" charset="0"/>
              </a:rPr>
              <a:t>上的</a:t>
            </a:r>
            <a:r>
              <a:rPr lang="zh-CN" alt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线性算子</a:t>
            </a:r>
            <a:r>
              <a:rPr lang="en-US" dirty="0"/>
              <a:t>.</a:t>
            </a:r>
            <a:endParaRPr lang="zh-CN" altLang="en-US" dirty="0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1193168" y="503911"/>
            <a:ext cx="4680520" cy="857256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b="1" dirty="0">
                <a:solidFill>
                  <a:srgbClr val="002060"/>
                </a:solidFill>
              </a:rPr>
              <a:t>1. </a:t>
            </a:r>
            <a:r>
              <a:rPr lang="zh-CN" altLang="en-US" sz="3600" b="1" dirty="0">
                <a:solidFill>
                  <a:srgbClr val="002060"/>
                </a:solidFill>
              </a:rPr>
              <a:t>线性变换的定义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67408" y="5930116"/>
            <a:ext cx="104411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0070C0"/>
                </a:solidFill>
                <a:latin typeface="Bradley Hand" pitchFamily="2" charset="0"/>
              </a:rPr>
              <a:t>例 </a:t>
            </a:r>
            <a:r>
              <a:rPr lang="en-US" altLang="zh-CN" dirty="0">
                <a:solidFill>
                  <a:srgbClr val="0070C0"/>
                </a:solidFill>
                <a:latin typeface="Chalkboard" panose="03050602040202020205" pitchFamily="66" charset="0"/>
              </a:rPr>
              <a:t>3</a:t>
            </a:r>
            <a:r>
              <a:rPr lang="en-US" altLang="zh-CN" b="1" dirty="0">
                <a:solidFill>
                  <a:srgbClr val="0000FF"/>
                </a:solidFill>
                <a:latin typeface="Bradley Hand" pitchFamily="2" charset="0"/>
              </a:rPr>
              <a:t>    </a:t>
            </a:r>
            <a:r>
              <a:rPr lang="zh-CN" altLang="en-US" b="1" dirty="0">
                <a:solidFill>
                  <a:srgbClr val="0000FF"/>
                </a:solidFill>
                <a:latin typeface="Bradley Hand" pitchFamily="2" charset="0"/>
              </a:rPr>
              <a:t> </a:t>
            </a:r>
            <a:r>
              <a:rPr lang="zh-CN" altLang="en-US" dirty="0"/>
              <a:t>证明：</a:t>
            </a:r>
            <a:r>
              <a:rPr lang="zh-CN" altLang="en-US" dirty="0">
                <a:sym typeface="Symbol"/>
              </a:rPr>
              <a:t></a:t>
            </a:r>
            <a:r>
              <a:rPr lang="en-US" altLang="zh-CN" i="1" dirty="0">
                <a:cs typeface="Times New Roman" pitchFamily="18" charset="0"/>
              </a:rPr>
              <a:t>A</a:t>
            </a:r>
            <a:r>
              <a:rPr lang="zh-CN" altLang="en-US" dirty="0">
                <a:sym typeface="Symbol"/>
              </a:rPr>
              <a:t>  </a:t>
            </a:r>
            <a:r>
              <a:rPr lang="en-US" altLang="zh-CN" i="1" dirty="0" err="1">
                <a:sym typeface="Symbol"/>
              </a:rPr>
              <a:t>R</a:t>
            </a:r>
            <a:r>
              <a:rPr lang="en-US" altLang="zh-CN" i="1" baseline="30000" dirty="0" err="1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baseline="30000" dirty="0" err="1">
                <a:sym typeface="Symbol"/>
              </a:rPr>
              <a:t></a:t>
            </a:r>
            <a:r>
              <a:rPr lang="en-US" altLang="zh-CN" i="1" baseline="30000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baseline="30000" dirty="0"/>
              <a:t> </a:t>
            </a:r>
            <a:r>
              <a:rPr lang="en-US" altLang="zh-CN" dirty="0"/>
              <a:t> , </a:t>
            </a:r>
            <a:r>
              <a:rPr lang="zh-CN" altLang="en-US" dirty="0"/>
              <a:t>映射</a:t>
            </a:r>
            <a:r>
              <a:rPr lang="en-US" altLang="zh-CN" dirty="0"/>
              <a:t>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) =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 A</a:t>
            </a:r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zh-CN" altLang="en-US" dirty="0"/>
              <a:t>是从 </a:t>
            </a:r>
            <a:r>
              <a:rPr lang="en-US" altLang="zh-CN" dirty="0" err="1">
                <a:ln>
                  <a:solidFill>
                    <a:schemeClr val="tx1"/>
                  </a:solidFill>
                </a:ln>
                <a:noFill/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i="1" baseline="30000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  <a:sym typeface="Symbol"/>
              </a:rPr>
              <a:t></a:t>
            </a:r>
            <a:r>
              <a:rPr lang="en-US" altLang="zh-CN" dirty="0">
                <a:ln>
                  <a:solidFill>
                    <a:schemeClr val="tx1"/>
                  </a:solidFill>
                </a:ln>
                <a:noFill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err="1">
                <a:ln>
                  <a:solidFill>
                    <a:schemeClr val="tx1"/>
                  </a:solidFill>
                </a:ln>
                <a:noFill/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i="1" baseline="30000" dirty="0" err="1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zh-CN" altLang="en-US" dirty="0"/>
              <a:t>的线性变换</a:t>
            </a:r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767408" y="476672"/>
            <a:ext cx="8760296" cy="6848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例 </a:t>
            </a:r>
            <a:r>
              <a:rPr lang="zh-CN" altLang="en-US" b="1" dirty="0">
                <a:solidFill>
                  <a:srgbClr val="0070C0"/>
                </a:solidFill>
                <a:latin typeface="Bradley Hand" pitchFamily="2" charset="0"/>
                <a:cs typeface="Times New Roman" pitchFamily="18" charset="0"/>
              </a:rPr>
              <a:t> </a:t>
            </a:r>
            <a:r>
              <a:rPr lang="en-US" altLang="zh-CN" b="1" dirty="0">
                <a:solidFill>
                  <a:srgbClr val="0070C0"/>
                </a:solidFill>
                <a:latin typeface="Bradley Hand" pitchFamily="2" charset="0"/>
                <a:cs typeface="Times New Roman" pitchFamily="18" charset="0"/>
              </a:rPr>
              <a:t>1     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验证以下映射是线性的，其中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b="1" i="1" dirty="0">
                <a:latin typeface="Times New Roman" pitchFamily="18" charset="0"/>
                <a:cs typeface="Times New Roman" pitchFamily="18" charset="0"/>
              </a:rPr>
              <a:t>x 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= (</a:t>
            </a: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baseline="-25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,  </a:t>
            </a: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baseline="-25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baseline="30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58304" y="1447964"/>
            <a:ext cx="2597186" cy="6598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b="1" i="1" dirty="0">
                <a:cs typeface="Times New Roman" pitchFamily="18" charset="0"/>
              </a:rPr>
              <a:t>x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) = (</a:t>
            </a: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baseline="-25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en-US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</a:t>
            </a: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baseline="-25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baseline="30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endParaRPr lang="en-US" altLang="zh-CN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553441" y="2692306"/>
            <a:ext cx="15456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b="1" i="1" dirty="0">
                <a:cs typeface="Times New Roman" pitchFamily="18" charset="0"/>
              </a:rPr>
              <a:t>x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) = 3</a:t>
            </a:r>
            <a:r>
              <a:rPr lang="en-US" altLang="zh-CN" b="1" i="1" dirty="0">
                <a:cs typeface="Times New Roman" pitchFamily="18" charset="0"/>
              </a:rPr>
              <a:t>x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2729905" y="3874435"/>
            <a:ext cx="146546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b="1" i="1" dirty="0">
                <a:cs typeface="Times New Roman" pitchFamily="18" charset="0"/>
              </a:rPr>
              <a:t>x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) = </a:t>
            </a: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baseline="-25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6816081" y="1404065"/>
            <a:ext cx="10967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) =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9192344" y="1332057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endParaRPr lang="zh-CN" altLang="en-US" i="1" dirty="0"/>
          </a:p>
        </p:txBody>
      </p:sp>
      <p:sp>
        <p:nvSpPr>
          <p:cNvPr id="17" name="矩形 16"/>
          <p:cNvSpPr/>
          <p:nvPr/>
        </p:nvSpPr>
        <p:spPr>
          <a:xfrm>
            <a:off x="6816081" y="2564904"/>
            <a:ext cx="10967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) =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9120336" y="2516762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endParaRPr lang="zh-CN" altLang="en-US" i="1" dirty="0"/>
          </a:p>
        </p:txBody>
      </p:sp>
      <p:sp>
        <p:nvSpPr>
          <p:cNvPr id="21" name="矩形 20"/>
          <p:cNvSpPr/>
          <p:nvPr/>
        </p:nvSpPr>
        <p:spPr>
          <a:xfrm>
            <a:off x="6816080" y="3617149"/>
            <a:ext cx="23246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) =</a:t>
            </a:r>
            <a:r>
              <a:rPr lang="zh-CN" altLang="en-US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</a:rPr>
              <a:t>(1, 0)</a:t>
            </a:r>
            <a:r>
              <a:rPr lang="en-US" altLang="zh-CN" b="1" i="1" dirty="0">
                <a:solidFill>
                  <a:prstClr val="black"/>
                </a:solidFill>
                <a:cs typeface="Times New Roman" pitchFamily="18" charset="0"/>
              </a:rPr>
              <a:t> x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764578" y="4669744"/>
            <a:ext cx="10299974" cy="5878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b="1" dirty="0">
                <a:solidFill>
                  <a:srgbClr val="0070C0"/>
                </a:solidFill>
                <a:latin typeface="Bradley Hand" pitchFamily="2" charset="0"/>
              </a:rPr>
              <a:t>例 </a:t>
            </a:r>
            <a:r>
              <a:rPr lang="en-US" altLang="zh-CN" b="1" dirty="0">
                <a:solidFill>
                  <a:srgbClr val="0070C0"/>
                </a:solidFill>
                <a:latin typeface="Bradley Hand" pitchFamily="2" charset="0"/>
              </a:rPr>
              <a:t>2</a:t>
            </a:r>
            <a:r>
              <a:rPr lang="en-US" altLang="zh-CN" b="1" dirty="0">
                <a:solidFill>
                  <a:srgbClr val="0000FF"/>
                </a:solidFill>
                <a:latin typeface="Chalkboard" panose="03050602040202020205" pitchFamily="66" charset="0"/>
              </a:rPr>
              <a:t>  </a:t>
            </a:r>
            <a:r>
              <a:rPr lang="zh-CN" altLang="en-US" b="1" dirty="0">
                <a:solidFill>
                  <a:srgbClr val="0000FF"/>
                </a:solidFill>
                <a:latin typeface="Chalkboard" panose="03050602040202020205" pitchFamily="66" charset="0"/>
              </a:rPr>
              <a:t> </a:t>
            </a:r>
            <a:r>
              <a:rPr lang="zh-CN" altLang="en-US" dirty="0"/>
              <a:t>设</a:t>
            </a:r>
            <a:r>
              <a:rPr lang="zh-CN" altLang="en-US" dirty="0">
                <a:solidFill>
                  <a:srgbClr val="0070C0"/>
                </a:solidFill>
              </a:rPr>
              <a:t> 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dirty="0"/>
              <a:t> : </a:t>
            </a:r>
            <a:r>
              <a:rPr lang="en-US" altLang="zh-CN" dirty="0">
                <a:ln>
                  <a:solidFill>
                    <a:schemeClr val="tx1"/>
                  </a:solidFill>
                </a:ln>
                <a:noFill/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  <a:sym typeface="Symbol"/>
              </a:rPr>
              <a:t></a:t>
            </a:r>
            <a:r>
              <a:rPr lang="en-US" altLang="zh-CN" dirty="0">
                <a:ln>
                  <a:solidFill>
                    <a:schemeClr val="tx1"/>
                  </a:solidFill>
                </a:ln>
                <a:noFill/>
                <a:latin typeface="Times New Roman" pitchFamily="18" charset="0"/>
                <a:cs typeface="Times New Roman" pitchFamily="18" charset="0"/>
              </a:rPr>
              <a:t> R</a:t>
            </a:r>
            <a:r>
              <a:rPr lang="en-US" altLang="zh-CN" dirty="0"/>
              <a:t> </a:t>
            </a:r>
            <a:r>
              <a:rPr lang="zh-CN" altLang="en-US" dirty="0"/>
              <a:t>，对应关系为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dirty="0"/>
              <a:t> (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dirty="0"/>
              <a:t> = </a:t>
            </a:r>
            <a:r>
              <a:rPr lang="en-US" altLang="zh-CN" i="1" dirty="0" err="1">
                <a:latin typeface="Times New Roman" pitchFamily="18" charset="0"/>
                <a:cs typeface="Times New Roman" pitchFamily="18" charset="0"/>
              </a:rPr>
              <a:t>ax</a:t>
            </a:r>
            <a:r>
              <a:rPr lang="en-US" altLang="zh-CN" dirty="0" err="1"/>
              <a:t>+</a:t>
            </a:r>
            <a:r>
              <a:rPr lang="en-US" altLang="zh-CN" i="1" dirty="0" err="1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dirty="0"/>
              <a:t> </a:t>
            </a:r>
            <a:r>
              <a:rPr lang="zh-CN" altLang="en-US" dirty="0"/>
              <a:t>，它是线性映射吗？</a:t>
            </a:r>
            <a:endParaRPr lang="en-US" dirty="0"/>
          </a:p>
        </p:txBody>
      </p:sp>
      <p:sp>
        <p:nvSpPr>
          <p:cNvPr id="24" name="矩形 23"/>
          <p:cNvSpPr/>
          <p:nvPr/>
        </p:nvSpPr>
        <p:spPr>
          <a:xfrm>
            <a:off x="1775520" y="5279142"/>
            <a:ext cx="7188186" cy="6093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答：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dirty="0"/>
              <a:t> </a:t>
            </a:r>
            <a:r>
              <a:rPr lang="zh-CN" altLang="en-US" dirty="0"/>
              <a:t>是 </a:t>
            </a:r>
            <a:r>
              <a:rPr lang="en-US" altLang="zh-CN" dirty="0">
                <a:ln>
                  <a:solidFill>
                    <a:schemeClr val="tx1"/>
                  </a:solidFill>
                </a:ln>
                <a:noFill/>
                <a:latin typeface="Times New Roman" pitchFamily="18" charset="0"/>
                <a:cs typeface="Times New Roman" pitchFamily="18" charset="0"/>
              </a:rPr>
              <a:t>R </a:t>
            </a:r>
            <a:r>
              <a:rPr lang="zh-CN" altLang="en-US" dirty="0"/>
              <a:t>上的一个线性映射当且仅当</a:t>
            </a:r>
            <a:r>
              <a:rPr lang="en-US" altLang="zh-CN" dirty="0"/>
              <a:t>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b </a:t>
            </a:r>
            <a:r>
              <a:rPr lang="en-US" altLang="zh-CN" dirty="0">
                <a:cs typeface="Times New Roman" pitchFamily="18" charset="0"/>
              </a:rPr>
              <a:t>=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25" name="双括号 24"/>
          <p:cNvSpPr/>
          <p:nvPr/>
        </p:nvSpPr>
        <p:spPr>
          <a:xfrm>
            <a:off x="7968208" y="1268760"/>
            <a:ext cx="1152128" cy="792088"/>
          </a:xfrm>
          <a:prstGeom prst="bracketPair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8108062" y="1196752"/>
            <a:ext cx="36420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</a:p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8540110" y="1196752"/>
            <a:ext cx="56137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 0</a:t>
            </a:r>
          </a:p>
          <a:p>
            <a:r>
              <a:rPr lang="en-US" altLang="zh-CN" dirty="0">
                <a:sym typeface="Symbol"/>
              </a:rPr>
              <a:t>1</a:t>
            </a:r>
            <a:endParaRPr lang="zh-CN" altLang="en-US" dirty="0"/>
          </a:p>
        </p:txBody>
      </p:sp>
      <p:sp>
        <p:nvSpPr>
          <p:cNvPr id="28" name="双括号 27"/>
          <p:cNvSpPr/>
          <p:nvPr/>
        </p:nvSpPr>
        <p:spPr>
          <a:xfrm>
            <a:off x="7968208" y="2474893"/>
            <a:ext cx="1152128" cy="792088"/>
          </a:xfrm>
          <a:prstGeom prst="bracketPair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8108062" y="2402885"/>
            <a:ext cx="36420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</a:t>
            </a:r>
          </a:p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8688288" y="2402885"/>
            <a:ext cx="41319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</a:t>
            </a:r>
          </a:p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2425291" y="1120245"/>
            <a:ext cx="25494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/>
              <a:t>L</a:t>
            </a:r>
            <a:r>
              <a:rPr lang="en-US" altLang="zh-CN" dirty="0"/>
              <a:t>: </a:t>
            </a:r>
            <a:r>
              <a:rPr lang="en-US" altLang="zh-CN" dirty="0">
                <a:ln>
                  <a:solidFill>
                    <a:schemeClr val="tx1"/>
                  </a:solidFill>
                </a:ln>
                <a:noFill/>
                <a:cs typeface="Times New Roman" pitchFamily="18" charset="0"/>
              </a:rPr>
              <a:t>R</a:t>
            </a:r>
            <a:r>
              <a:rPr lang="en-US" altLang="zh-CN" baseline="30000" dirty="0"/>
              <a:t>2</a:t>
            </a:r>
            <a:r>
              <a:rPr lang="zh-CN" altLang="en-US" baseline="30000" dirty="0"/>
              <a:t>  </a:t>
            </a:r>
            <a:r>
              <a:rPr lang="en-US" altLang="zh-CN" dirty="0">
                <a:cs typeface="Times New Roman" pitchFamily="18" charset="0"/>
                <a:sym typeface="Symbol"/>
              </a:rPr>
              <a:t></a:t>
            </a:r>
            <a:r>
              <a:rPr lang="en-US" altLang="zh-CN" dirty="0">
                <a:ln>
                  <a:solidFill>
                    <a:schemeClr val="tx1"/>
                  </a:solidFill>
                </a:ln>
                <a:noFill/>
                <a:cs typeface="Times New Roman" pitchFamily="18" charset="0"/>
              </a:rPr>
              <a:t> R</a:t>
            </a:r>
            <a:r>
              <a:rPr lang="en-US" altLang="zh-CN" baseline="30000" dirty="0"/>
              <a:t>2</a:t>
            </a:r>
            <a:r>
              <a:rPr lang="en-US" altLang="zh-CN" dirty="0"/>
              <a:t>  </a:t>
            </a:r>
            <a:endParaRPr lang="zh-CN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2495600" y="2276872"/>
            <a:ext cx="2088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/>
              <a:t>L</a:t>
            </a:r>
            <a:r>
              <a:rPr lang="en-US" altLang="zh-CN" dirty="0"/>
              <a:t>: </a:t>
            </a:r>
            <a:r>
              <a:rPr lang="en-US" altLang="zh-CN" dirty="0">
                <a:ln>
                  <a:solidFill>
                    <a:schemeClr val="tx1"/>
                  </a:solidFill>
                </a:ln>
                <a:noFill/>
                <a:cs typeface="Times New Roman" pitchFamily="18" charset="0"/>
              </a:rPr>
              <a:t>R</a:t>
            </a:r>
            <a:r>
              <a:rPr lang="en-US" altLang="zh-CN" baseline="30000" dirty="0"/>
              <a:t>2</a:t>
            </a:r>
            <a:r>
              <a:rPr lang="en-US" altLang="zh-CN" dirty="0">
                <a:cs typeface="Times New Roman" pitchFamily="18" charset="0"/>
                <a:sym typeface="Symbol"/>
              </a:rPr>
              <a:t></a:t>
            </a:r>
            <a:r>
              <a:rPr lang="en-US" altLang="zh-CN" dirty="0">
                <a:ln>
                  <a:solidFill>
                    <a:schemeClr val="tx1"/>
                  </a:solidFill>
                </a:ln>
                <a:noFill/>
                <a:cs typeface="Times New Roman" pitchFamily="18" charset="0"/>
              </a:rPr>
              <a:t> R</a:t>
            </a:r>
            <a:r>
              <a:rPr lang="en-US" altLang="zh-CN" baseline="30000" dirty="0"/>
              <a:t>2</a:t>
            </a:r>
            <a:r>
              <a:rPr lang="en-US" altLang="zh-CN" dirty="0"/>
              <a:t>  </a:t>
            </a:r>
            <a:endParaRPr lang="zh-CN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2639616" y="3429000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/>
              <a:t>L</a:t>
            </a:r>
            <a:r>
              <a:rPr lang="en-US" altLang="zh-CN" dirty="0"/>
              <a:t>: </a:t>
            </a:r>
            <a:r>
              <a:rPr lang="en-US" altLang="zh-CN" dirty="0">
                <a:ln>
                  <a:solidFill>
                    <a:schemeClr val="tx1"/>
                  </a:solidFill>
                </a:ln>
                <a:noFill/>
                <a:cs typeface="Times New Roman" pitchFamily="18" charset="0"/>
              </a:rPr>
              <a:t>R</a:t>
            </a:r>
            <a:r>
              <a:rPr lang="en-US" altLang="zh-CN" baseline="30000" dirty="0"/>
              <a:t>2</a:t>
            </a:r>
            <a:r>
              <a:rPr lang="en-US" altLang="zh-CN" dirty="0">
                <a:cs typeface="Times New Roman" pitchFamily="18" charset="0"/>
                <a:sym typeface="Symbol"/>
              </a:rPr>
              <a:t></a:t>
            </a:r>
            <a:r>
              <a:rPr lang="en-US" altLang="zh-CN" dirty="0">
                <a:ln>
                  <a:solidFill>
                    <a:schemeClr val="tx1"/>
                  </a:solidFill>
                </a:ln>
                <a:noFill/>
                <a:cs typeface="Times New Roman" pitchFamily="18" charset="0"/>
              </a:rPr>
              <a:t> R</a:t>
            </a:r>
            <a:r>
              <a:rPr lang="en-US" altLang="zh-CN" dirty="0"/>
              <a:t>  </a:t>
            </a:r>
            <a:endParaRPr lang="zh-CN" altLang="en-US" dirty="0"/>
          </a:p>
        </p:txBody>
      </p:sp>
      <p:sp>
        <p:nvSpPr>
          <p:cNvPr id="35" name="左右箭头 34"/>
          <p:cNvSpPr/>
          <p:nvPr/>
        </p:nvSpPr>
        <p:spPr>
          <a:xfrm>
            <a:off x="5447928" y="1556792"/>
            <a:ext cx="792088" cy="288032"/>
          </a:xfrm>
          <a:prstGeom prst="left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左右箭头 35"/>
          <p:cNvSpPr/>
          <p:nvPr/>
        </p:nvSpPr>
        <p:spPr>
          <a:xfrm>
            <a:off x="5447928" y="2636912"/>
            <a:ext cx="792088" cy="288032"/>
          </a:xfrm>
          <a:prstGeom prst="left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左右箭头 36"/>
          <p:cNvSpPr/>
          <p:nvPr/>
        </p:nvSpPr>
        <p:spPr>
          <a:xfrm>
            <a:off x="5447928" y="3697868"/>
            <a:ext cx="792088" cy="288032"/>
          </a:xfrm>
          <a:prstGeom prst="left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9" grpId="0"/>
      <p:bldP spid="10" grpId="0"/>
      <p:bldP spid="13" grpId="0"/>
      <p:bldP spid="14" grpId="0"/>
      <p:bldP spid="17" grpId="0"/>
      <p:bldP spid="18" grpId="0"/>
      <p:bldP spid="21" grpId="0"/>
      <p:bldP spid="23" grpId="0"/>
      <p:bldP spid="24" grpId="0"/>
      <p:bldP spid="25" grpId="0" animBg="1"/>
      <p:bldP spid="26" grpId="0"/>
      <p:bldP spid="27" grpId="0"/>
      <p:bldP spid="28" grpId="0" animBg="1"/>
      <p:bldP spid="29" grpId="0"/>
      <p:bldP spid="30" grpId="0"/>
      <p:bldP spid="32" grpId="0"/>
      <p:bldP spid="33" grpId="0"/>
      <p:bldP spid="34" grpId="0"/>
      <p:bldP spid="35" grpId="0" animBg="1"/>
      <p:bldP spid="36" grpId="0" animBg="1"/>
      <p:bldP spid="3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"/>
          <p:cNvGrpSpPr/>
          <p:nvPr/>
        </p:nvGrpSpPr>
        <p:grpSpPr>
          <a:xfrm>
            <a:off x="4009797" y="853812"/>
            <a:ext cx="3048021" cy="2143140"/>
            <a:chOff x="357158" y="1071546"/>
            <a:chExt cx="2362200" cy="2743200"/>
          </a:xfrm>
        </p:grpSpPr>
        <p:sp>
          <p:nvSpPr>
            <p:cNvPr id="5" name="Line 28"/>
            <p:cNvSpPr>
              <a:spLocks noChangeShapeType="1"/>
            </p:cNvSpPr>
            <p:nvPr/>
          </p:nvSpPr>
          <p:spPr bwMode="auto">
            <a:xfrm>
              <a:off x="357158" y="2500306"/>
              <a:ext cx="23622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Line 29"/>
            <p:cNvSpPr>
              <a:spLocks noChangeShapeType="1"/>
            </p:cNvSpPr>
            <p:nvPr/>
          </p:nvSpPr>
          <p:spPr bwMode="auto">
            <a:xfrm flipV="1">
              <a:off x="1025559" y="1071546"/>
              <a:ext cx="0" cy="27432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8" name="矩形 7"/>
          <p:cNvSpPr/>
          <p:nvPr/>
        </p:nvSpPr>
        <p:spPr>
          <a:xfrm>
            <a:off x="691940" y="1246329"/>
            <a:ext cx="3175869" cy="7409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en-US" altLang="zh-CN" sz="32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1) </a:t>
            </a:r>
            <a:r>
              <a:rPr lang="en-US" altLang="zh-CN" sz="3200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sz="32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3200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32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)=(</a:t>
            </a:r>
            <a:r>
              <a:rPr lang="en-US" altLang="zh-CN" sz="3200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3200" baseline="-25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32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3200" dirty="0">
                <a:solidFill>
                  <a:prstClr val="black"/>
                </a:solidFill>
                <a:cs typeface="Times New Roman" pitchFamily="18" charset="0"/>
                <a:sym typeface="Symbol"/>
              </a:rPr>
              <a:t> </a:t>
            </a:r>
            <a:r>
              <a:rPr lang="en-US" altLang="zh-CN" sz="3200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3200" baseline="-25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32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3200" baseline="30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endParaRPr lang="en-US" altLang="zh-CN" sz="32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032496" y="1832318"/>
            <a:ext cx="36740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endParaRPr lang="zh-CN" altLang="en-US" dirty="0"/>
          </a:p>
        </p:txBody>
      </p:sp>
      <p:cxnSp>
        <p:nvCxnSpPr>
          <p:cNvPr id="11" name="直接箭头连接符 10"/>
          <p:cNvCxnSpPr/>
          <p:nvPr/>
        </p:nvCxnSpPr>
        <p:spPr>
          <a:xfrm flipV="1">
            <a:off x="4872256" y="1484978"/>
            <a:ext cx="952507" cy="500066"/>
          </a:xfrm>
          <a:prstGeom prst="straightConnector1">
            <a:avLst/>
          </a:prstGeom>
          <a:ln w="254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4872256" y="1970039"/>
            <a:ext cx="952507" cy="428628"/>
          </a:xfrm>
          <a:prstGeom prst="straightConnector1">
            <a:avLst/>
          </a:prstGeom>
          <a:ln w="254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5835924" y="1142733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endParaRPr lang="zh-CN" altLang="en-US" sz="2400" i="1" dirty="0"/>
          </a:p>
        </p:txBody>
      </p:sp>
      <p:sp>
        <p:nvSpPr>
          <p:cNvPr id="16" name="矩形 15"/>
          <p:cNvSpPr/>
          <p:nvPr/>
        </p:nvSpPr>
        <p:spPr>
          <a:xfrm>
            <a:off x="5766628" y="2168511"/>
            <a:ext cx="805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zh-CN" altLang="en-US" sz="2400" dirty="0"/>
          </a:p>
        </p:txBody>
      </p:sp>
      <p:sp>
        <p:nvSpPr>
          <p:cNvPr id="17" name="矩形 16"/>
          <p:cNvSpPr/>
          <p:nvPr/>
        </p:nvSpPr>
        <p:spPr>
          <a:xfrm>
            <a:off x="691940" y="4292935"/>
            <a:ext cx="197522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2) </a:t>
            </a:r>
            <a:r>
              <a:rPr lang="en-US" altLang="zh-CN" sz="3200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sz="32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3200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32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)=3</a:t>
            </a:r>
            <a:r>
              <a:rPr lang="en-US" altLang="zh-CN" sz="3200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endParaRPr lang="zh-CN" altLang="en-US" i="1" dirty="0"/>
          </a:p>
        </p:txBody>
      </p:sp>
      <p:grpSp>
        <p:nvGrpSpPr>
          <p:cNvPr id="3" name="组合 17"/>
          <p:cNvGrpSpPr/>
          <p:nvPr/>
        </p:nvGrpSpPr>
        <p:grpSpPr>
          <a:xfrm>
            <a:off x="3790933" y="3806140"/>
            <a:ext cx="3048021" cy="2143140"/>
            <a:chOff x="357158" y="1071546"/>
            <a:chExt cx="2362200" cy="2743200"/>
          </a:xfrm>
        </p:grpSpPr>
        <p:sp>
          <p:nvSpPr>
            <p:cNvPr id="19" name="Line 28"/>
            <p:cNvSpPr>
              <a:spLocks noChangeShapeType="1"/>
            </p:cNvSpPr>
            <p:nvPr/>
          </p:nvSpPr>
          <p:spPr bwMode="auto">
            <a:xfrm>
              <a:off x="357158" y="2900346"/>
              <a:ext cx="23622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Line 29"/>
            <p:cNvSpPr>
              <a:spLocks noChangeShapeType="1"/>
            </p:cNvSpPr>
            <p:nvPr/>
          </p:nvSpPr>
          <p:spPr bwMode="auto">
            <a:xfrm flipV="1">
              <a:off x="1030704" y="1071546"/>
              <a:ext cx="0" cy="27432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cxnSp>
        <p:nvCxnSpPr>
          <p:cNvPr id="21" name="直接箭头连接符 20"/>
          <p:cNvCxnSpPr>
            <a:cxnSpLocks/>
          </p:cNvCxnSpPr>
          <p:nvPr/>
        </p:nvCxnSpPr>
        <p:spPr>
          <a:xfrm flipV="1">
            <a:off x="4665788" y="4891220"/>
            <a:ext cx="580850" cy="357190"/>
          </a:xfrm>
          <a:prstGeom prst="straightConnector1">
            <a:avLst/>
          </a:prstGeom>
          <a:ln w="254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cxnSpLocks/>
          </p:cNvCxnSpPr>
          <p:nvPr/>
        </p:nvCxnSpPr>
        <p:spPr>
          <a:xfrm flipV="1">
            <a:off x="5194799" y="4263058"/>
            <a:ext cx="1082731" cy="670994"/>
          </a:xfrm>
          <a:prstGeom prst="straightConnector1">
            <a:avLst/>
          </a:prstGeom>
          <a:ln w="254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4943872" y="4345940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endParaRPr lang="zh-CN" altLang="en-US" sz="2400" i="1" dirty="0"/>
          </a:p>
        </p:txBody>
      </p:sp>
      <p:sp>
        <p:nvSpPr>
          <p:cNvPr id="28" name="矩形 27"/>
          <p:cNvSpPr/>
          <p:nvPr/>
        </p:nvSpPr>
        <p:spPr>
          <a:xfrm>
            <a:off x="6048746" y="3785898"/>
            <a:ext cx="805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zh-CN" altLang="en-US" sz="2400" dirty="0"/>
          </a:p>
        </p:txBody>
      </p:sp>
      <p:sp>
        <p:nvSpPr>
          <p:cNvPr id="29" name="矩形 28"/>
          <p:cNvSpPr/>
          <p:nvPr/>
        </p:nvSpPr>
        <p:spPr>
          <a:xfrm>
            <a:off x="8993900" y="3569252"/>
            <a:ext cx="188384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3)</a:t>
            </a:r>
            <a:r>
              <a:rPr lang="en-US" altLang="zh-CN" sz="3200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L</a:t>
            </a:r>
            <a:r>
              <a:rPr lang="en-US" altLang="zh-CN" sz="32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3200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32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)=</a:t>
            </a:r>
            <a:r>
              <a:rPr lang="en-US" altLang="zh-CN" sz="3200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3200" baseline="-25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zh-CN" altLang="en-US" dirty="0"/>
          </a:p>
        </p:txBody>
      </p:sp>
      <p:grpSp>
        <p:nvGrpSpPr>
          <p:cNvPr id="4" name="组合 29"/>
          <p:cNvGrpSpPr/>
          <p:nvPr/>
        </p:nvGrpSpPr>
        <p:grpSpPr>
          <a:xfrm>
            <a:off x="8400256" y="1196752"/>
            <a:ext cx="3048021" cy="2143140"/>
            <a:chOff x="357158" y="1071546"/>
            <a:chExt cx="2362200" cy="2743200"/>
          </a:xfrm>
        </p:grpSpPr>
        <p:sp>
          <p:nvSpPr>
            <p:cNvPr id="31" name="Line 28"/>
            <p:cNvSpPr>
              <a:spLocks noChangeShapeType="1"/>
            </p:cNvSpPr>
            <p:nvPr/>
          </p:nvSpPr>
          <p:spPr bwMode="auto">
            <a:xfrm>
              <a:off x="357158" y="2900346"/>
              <a:ext cx="23622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Line 29"/>
            <p:cNvSpPr>
              <a:spLocks noChangeShapeType="1"/>
            </p:cNvSpPr>
            <p:nvPr/>
          </p:nvSpPr>
          <p:spPr bwMode="auto">
            <a:xfrm flipV="1">
              <a:off x="1035663" y="1071546"/>
              <a:ext cx="0" cy="27432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cxnSp>
        <p:nvCxnSpPr>
          <p:cNvPr id="35" name="直接箭头连接符 34"/>
          <p:cNvCxnSpPr/>
          <p:nvPr/>
        </p:nvCxnSpPr>
        <p:spPr>
          <a:xfrm flipV="1">
            <a:off x="9257512" y="1895366"/>
            <a:ext cx="1333509" cy="770052"/>
          </a:xfrm>
          <a:prstGeom prst="straightConnector1">
            <a:avLst/>
          </a:prstGeom>
          <a:ln w="254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 rot="5400000">
            <a:off x="10232905" y="2268190"/>
            <a:ext cx="715174" cy="10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>
            <a:off x="10591021" y="1482505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endParaRPr lang="zh-CN" altLang="en-US" sz="2400" i="1" dirty="0"/>
          </a:p>
        </p:txBody>
      </p:sp>
      <p:sp>
        <p:nvSpPr>
          <p:cNvPr id="45" name="矩形 44"/>
          <p:cNvSpPr/>
          <p:nvPr/>
        </p:nvSpPr>
        <p:spPr>
          <a:xfrm>
            <a:off x="10114769" y="2696951"/>
            <a:ext cx="805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zh-CN" altLang="en-US" sz="2400" dirty="0"/>
          </a:p>
        </p:txBody>
      </p:sp>
      <p:sp>
        <p:nvSpPr>
          <p:cNvPr id="46" name="矩形 45"/>
          <p:cNvSpPr/>
          <p:nvPr/>
        </p:nvSpPr>
        <p:spPr>
          <a:xfrm>
            <a:off x="9306695" y="4149165"/>
            <a:ext cx="161614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ln>
                  <a:solidFill>
                    <a:prstClr val="black"/>
                  </a:solidFill>
                </a:ln>
                <a:noFill/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3200" baseline="30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32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</a:t>
            </a:r>
            <a:r>
              <a:rPr lang="en-US" altLang="zh-CN" sz="3200" dirty="0">
                <a:ln>
                  <a:solidFill>
                    <a:prstClr val="black"/>
                  </a:solidFill>
                </a:ln>
                <a:noFill/>
                <a:latin typeface="Times New Roman" pitchFamily="18" charset="0"/>
                <a:cs typeface="Times New Roman" pitchFamily="18" charset="0"/>
              </a:rPr>
              <a:t> R</a:t>
            </a:r>
            <a:r>
              <a:rPr lang="en-US" altLang="zh-CN" sz="3200" baseline="30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32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zh-CN" altLang="en-US" dirty="0"/>
          </a:p>
        </p:txBody>
      </p:sp>
      <p:sp>
        <p:nvSpPr>
          <p:cNvPr id="34" name="椭圆 33"/>
          <p:cNvSpPr/>
          <p:nvPr/>
        </p:nvSpPr>
        <p:spPr>
          <a:xfrm>
            <a:off x="10523891" y="2571174"/>
            <a:ext cx="192021" cy="14401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1203598" y="1980129"/>
            <a:ext cx="161614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ln>
                  <a:solidFill>
                    <a:prstClr val="black"/>
                  </a:solidFill>
                </a:ln>
                <a:noFill/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3200" baseline="30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32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</a:t>
            </a:r>
            <a:r>
              <a:rPr lang="en-US" altLang="zh-CN" sz="3200" dirty="0">
                <a:ln>
                  <a:solidFill>
                    <a:prstClr val="black"/>
                  </a:solidFill>
                </a:ln>
                <a:noFill/>
                <a:latin typeface="Times New Roman" pitchFamily="18" charset="0"/>
                <a:cs typeface="Times New Roman" pitchFamily="18" charset="0"/>
              </a:rPr>
              <a:t> R</a:t>
            </a:r>
            <a:r>
              <a:rPr lang="en-US" altLang="zh-CN" sz="3200" baseline="30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32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1178350" y="4877710"/>
            <a:ext cx="161614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ln>
                  <a:solidFill>
                    <a:prstClr val="black"/>
                  </a:solidFill>
                </a:ln>
                <a:noFill/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3200" baseline="30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32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</a:t>
            </a:r>
            <a:r>
              <a:rPr lang="en-US" altLang="zh-CN" sz="3200" dirty="0">
                <a:ln>
                  <a:solidFill>
                    <a:prstClr val="black"/>
                  </a:solidFill>
                </a:ln>
                <a:noFill/>
                <a:latin typeface="Times New Roman" pitchFamily="18" charset="0"/>
                <a:cs typeface="Times New Roman" pitchFamily="18" charset="0"/>
              </a:rPr>
              <a:t> R</a:t>
            </a:r>
            <a:r>
              <a:rPr lang="en-US" altLang="zh-CN" sz="3200" baseline="30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32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1245704" y="509771"/>
            <a:ext cx="200567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32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=(</a:t>
            </a:r>
            <a:r>
              <a:rPr lang="en-US" altLang="zh-CN" sz="3200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3200" baseline="-25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32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,  </a:t>
            </a:r>
            <a:r>
              <a:rPr lang="en-US" altLang="zh-CN" sz="3200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3200" baseline="-25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32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3200" baseline="30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endParaRPr lang="en-US" altLang="zh-CN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4312476" y="688901"/>
            <a:ext cx="3433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/>
              <a:t>y</a:t>
            </a:r>
            <a:endParaRPr lang="zh-CN" altLang="en-US" i="1" dirty="0"/>
          </a:p>
        </p:txBody>
      </p:sp>
      <p:cxnSp>
        <p:nvCxnSpPr>
          <p:cNvPr id="54" name="直接连接符 53"/>
          <p:cNvCxnSpPr/>
          <p:nvPr/>
        </p:nvCxnSpPr>
        <p:spPr>
          <a:xfrm>
            <a:off x="9251749" y="2625512"/>
            <a:ext cx="1368152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5" grpId="0"/>
      <p:bldP spid="16" grpId="0"/>
      <p:bldP spid="17" grpId="0"/>
      <p:bldP spid="27" grpId="0"/>
      <p:bldP spid="28" grpId="0"/>
      <p:bldP spid="29" grpId="0"/>
      <p:bldP spid="44" grpId="0"/>
      <p:bldP spid="45" grpId="0"/>
      <p:bldP spid="46" grpId="0"/>
      <p:bldP spid="34" grpId="0" animBg="1"/>
      <p:bldP spid="36" grpId="0"/>
      <p:bldP spid="37" grpId="0"/>
      <p:bldP spid="4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图片 36" descr="1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20088222">
            <a:off x="8222418" y="3941271"/>
            <a:ext cx="2031996" cy="1142998"/>
          </a:xfrm>
          <a:prstGeom prst="rect">
            <a:avLst/>
          </a:prstGeom>
          <a:ln>
            <a:solidFill>
              <a:srgbClr val="FFC000"/>
            </a:solidFill>
          </a:ln>
        </p:spPr>
      </p:pic>
      <p:grpSp>
        <p:nvGrpSpPr>
          <p:cNvPr id="2" name="Group 37"/>
          <p:cNvGrpSpPr>
            <a:grpSpLocks/>
          </p:cNvGrpSpPr>
          <p:nvPr/>
        </p:nvGrpSpPr>
        <p:grpSpPr bwMode="auto">
          <a:xfrm>
            <a:off x="7708933" y="3329006"/>
            <a:ext cx="3149600" cy="2743200"/>
            <a:chOff x="3024" y="2256"/>
            <a:chExt cx="1488" cy="1728"/>
          </a:xfrm>
        </p:grpSpPr>
        <p:sp>
          <p:nvSpPr>
            <p:cNvPr id="5" name="Line 28"/>
            <p:cNvSpPr>
              <a:spLocks noChangeShapeType="1"/>
            </p:cNvSpPr>
            <p:nvPr/>
          </p:nvSpPr>
          <p:spPr bwMode="auto">
            <a:xfrm>
              <a:off x="3024" y="3516"/>
              <a:ext cx="14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Line 29"/>
            <p:cNvSpPr>
              <a:spLocks noChangeShapeType="1"/>
            </p:cNvSpPr>
            <p:nvPr/>
          </p:nvSpPr>
          <p:spPr bwMode="auto">
            <a:xfrm flipV="1">
              <a:off x="3456" y="2256"/>
              <a:ext cx="0" cy="17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Arc 30"/>
            <p:cNvSpPr>
              <a:spLocks/>
            </p:cNvSpPr>
            <p:nvPr/>
          </p:nvSpPr>
          <p:spPr bwMode="auto">
            <a:xfrm>
              <a:off x="3456" y="3336"/>
              <a:ext cx="384" cy="182"/>
            </a:xfrm>
            <a:custGeom>
              <a:avLst/>
              <a:gdLst>
                <a:gd name="G0" fmla="+- 0 0 0"/>
                <a:gd name="G1" fmla="+- 9155 0 0"/>
                <a:gd name="G2" fmla="+- 21600 0 0"/>
                <a:gd name="T0" fmla="*/ 19564 w 21600"/>
                <a:gd name="T1" fmla="*/ 0 h 10228"/>
                <a:gd name="T2" fmla="*/ 21573 w 21600"/>
                <a:gd name="T3" fmla="*/ 10228 h 10228"/>
                <a:gd name="T4" fmla="*/ 0 w 21600"/>
                <a:gd name="T5" fmla="*/ 9155 h 10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0228" fill="none" extrusionOk="0">
                  <a:moveTo>
                    <a:pt x="19563" y="0"/>
                  </a:moveTo>
                  <a:cubicBezTo>
                    <a:pt x="20904" y="2865"/>
                    <a:pt x="21600" y="5991"/>
                    <a:pt x="21600" y="9155"/>
                  </a:cubicBezTo>
                  <a:cubicBezTo>
                    <a:pt x="21600" y="9512"/>
                    <a:pt x="21591" y="9870"/>
                    <a:pt x="21573" y="10228"/>
                  </a:cubicBezTo>
                </a:path>
                <a:path w="21600" h="10228" stroke="0" extrusionOk="0">
                  <a:moveTo>
                    <a:pt x="19563" y="0"/>
                  </a:moveTo>
                  <a:cubicBezTo>
                    <a:pt x="20904" y="2865"/>
                    <a:pt x="21600" y="5991"/>
                    <a:pt x="21600" y="9155"/>
                  </a:cubicBezTo>
                  <a:cubicBezTo>
                    <a:pt x="21600" y="9512"/>
                    <a:pt x="21591" y="9870"/>
                    <a:pt x="21573" y="10228"/>
                  </a:cubicBezTo>
                  <a:lnTo>
                    <a:pt x="0" y="9155"/>
                  </a:lnTo>
                  <a:close/>
                </a:path>
              </a:pathLst>
            </a:custGeom>
            <a:noFill/>
            <a:ln w="19050">
              <a:solidFill>
                <a:srgbClr val="FF0000"/>
              </a:solidFill>
              <a:round/>
              <a:headEnd type="stealth" w="lg" len="lg"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Rectangle 31"/>
            <p:cNvSpPr>
              <a:spLocks noChangeArrowheads="1"/>
            </p:cNvSpPr>
            <p:nvPr/>
          </p:nvSpPr>
          <p:spPr bwMode="auto">
            <a:xfrm>
              <a:off x="3899" y="3291"/>
              <a:ext cx="355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dirty="0">
                  <a:effectLst>
                    <a:outerShdw blurRad="38100" dist="38100" dir="2700000" algn="tl">
                      <a:srgbClr val="FFFFFF"/>
                    </a:outerShdw>
                  </a:effectLst>
                  <a:sym typeface="Symbol" pitchFamily="18" charset="2"/>
                </a:rPr>
                <a:t>/6 </a:t>
              </a:r>
              <a:endParaRPr lang="en-US" altLang="en-US" dirty="0">
                <a:effectLst>
                  <a:outerShdw blurRad="38100" dist="38100" dir="2700000" algn="tl">
                    <a:srgbClr val="FFFFFF"/>
                  </a:outerShdw>
                </a:effectLst>
                <a:sym typeface="Symbol" pitchFamily="18" charset="2"/>
              </a:endParaRPr>
            </a:p>
          </p:txBody>
        </p:sp>
      </p:grpSp>
      <p:grpSp>
        <p:nvGrpSpPr>
          <p:cNvPr id="3" name="组合 24"/>
          <p:cNvGrpSpPr/>
          <p:nvPr/>
        </p:nvGrpSpPr>
        <p:grpSpPr>
          <a:xfrm>
            <a:off x="476211" y="571480"/>
            <a:ext cx="3149600" cy="2743200"/>
            <a:chOff x="357158" y="571480"/>
            <a:chExt cx="2362200" cy="2743200"/>
          </a:xfrm>
        </p:grpSpPr>
        <p:sp>
          <p:nvSpPr>
            <p:cNvPr id="21" name="Line 28"/>
            <p:cNvSpPr>
              <a:spLocks noChangeShapeType="1"/>
            </p:cNvSpPr>
            <p:nvPr/>
          </p:nvSpPr>
          <p:spPr bwMode="auto">
            <a:xfrm>
              <a:off x="357158" y="2500306"/>
              <a:ext cx="23622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Line 29"/>
            <p:cNvSpPr>
              <a:spLocks noChangeShapeType="1"/>
            </p:cNvSpPr>
            <p:nvPr/>
          </p:nvSpPr>
          <p:spPr bwMode="auto">
            <a:xfrm flipV="1">
              <a:off x="1042958" y="571480"/>
              <a:ext cx="0" cy="27432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26" name="图片 25" descr="1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17553" y="1341542"/>
            <a:ext cx="1582103" cy="1142998"/>
          </a:xfrm>
          <a:prstGeom prst="rect">
            <a:avLst/>
          </a:prstGeom>
          <a:ln>
            <a:solidFill>
              <a:srgbClr val="FFC000"/>
            </a:solidFill>
          </a:ln>
        </p:spPr>
      </p:pic>
      <p:grpSp>
        <p:nvGrpSpPr>
          <p:cNvPr id="4" name="组合 27"/>
          <p:cNvGrpSpPr/>
          <p:nvPr/>
        </p:nvGrpSpPr>
        <p:grpSpPr>
          <a:xfrm>
            <a:off x="4851413" y="674450"/>
            <a:ext cx="5149864" cy="2714644"/>
            <a:chOff x="357158" y="571480"/>
            <a:chExt cx="2362200" cy="2743200"/>
          </a:xfrm>
        </p:grpSpPr>
        <p:sp>
          <p:nvSpPr>
            <p:cNvPr id="29" name="Line 28"/>
            <p:cNvSpPr>
              <a:spLocks noChangeShapeType="1"/>
            </p:cNvSpPr>
            <p:nvPr/>
          </p:nvSpPr>
          <p:spPr bwMode="auto">
            <a:xfrm>
              <a:off x="357158" y="2500306"/>
              <a:ext cx="23622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Line 29"/>
            <p:cNvSpPr>
              <a:spLocks noChangeShapeType="1"/>
            </p:cNvSpPr>
            <p:nvPr/>
          </p:nvSpPr>
          <p:spPr bwMode="auto">
            <a:xfrm flipV="1">
              <a:off x="1042958" y="571480"/>
              <a:ext cx="0" cy="27432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31" name="图片 30" descr="1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350456" y="714356"/>
            <a:ext cx="3302005" cy="1857378"/>
          </a:xfrm>
          <a:prstGeom prst="rect">
            <a:avLst/>
          </a:prstGeom>
          <a:ln>
            <a:solidFill>
              <a:srgbClr val="FFC000"/>
            </a:solidFill>
          </a:ln>
        </p:spPr>
      </p:pic>
      <p:grpSp>
        <p:nvGrpSpPr>
          <p:cNvPr id="9" name="组合 31"/>
          <p:cNvGrpSpPr/>
          <p:nvPr/>
        </p:nvGrpSpPr>
        <p:grpSpPr>
          <a:xfrm>
            <a:off x="1041387" y="3614758"/>
            <a:ext cx="3149600" cy="2743200"/>
            <a:chOff x="357158" y="571480"/>
            <a:chExt cx="2362200" cy="2743200"/>
          </a:xfrm>
        </p:grpSpPr>
        <p:sp>
          <p:nvSpPr>
            <p:cNvPr id="33" name="Line 28"/>
            <p:cNvSpPr>
              <a:spLocks noChangeShapeType="1"/>
            </p:cNvSpPr>
            <p:nvPr/>
          </p:nvSpPr>
          <p:spPr bwMode="auto">
            <a:xfrm>
              <a:off x="357158" y="2500306"/>
              <a:ext cx="23622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Line 29"/>
            <p:cNvSpPr>
              <a:spLocks noChangeShapeType="1"/>
            </p:cNvSpPr>
            <p:nvPr/>
          </p:nvSpPr>
          <p:spPr bwMode="auto">
            <a:xfrm flipV="1">
              <a:off x="1042958" y="571480"/>
              <a:ext cx="0" cy="27432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35" name="图片 34" descr="1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961707" y="3741868"/>
            <a:ext cx="2031996" cy="1785950"/>
          </a:xfrm>
          <a:prstGeom prst="rect">
            <a:avLst/>
          </a:prstGeom>
          <a:ln>
            <a:solidFill>
              <a:srgbClr val="FFC000"/>
            </a:solidFill>
          </a:ln>
        </p:spPr>
      </p:pic>
      <p:sp>
        <p:nvSpPr>
          <p:cNvPr id="40" name="TextBox 39"/>
          <p:cNvSpPr txBox="1"/>
          <p:nvPr/>
        </p:nvSpPr>
        <p:spPr>
          <a:xfrm>
            <a:off x="4667240" y="3143248"/>
            <a:ext cx="1047757" cy="70788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40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4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endParaRPr lang="zh-CN" altLang="en-US" sz="4000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1" name="对象 40"/>
          <p:cNvGraphicFramePr>
            <a:graphicFrameLocks noChangeAspect="1"/>
          </p:cNvGraphicFramePr>
          <p:nvPr/>
        </p:nvGraphicFramePr>
        <p:xfrm>
          <a:off x="3905235" y="500042"/>
          <a:ext cx="2319677" cy="11817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8" name="公式" r:id="rId5" imgW="672808" imgH="457002" progId="Equation.3">
                  <p:embed/>
                </p:oleObj>
              </mc:Choice>
              <mc:Fallback>
                <p:oleObj name="公式" r:id="rId5" imgW="672808" imgH="457002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5235" y="500042"/>
                        <a:ext cx="2319677" cy="118172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5" name="Object 3"/>
          <p:cNvGraphicFramePr>
            <a:graphicFrameLocks noChangeAspect="1"/>
          </p:cNvGraphicFramePr>
          <p:nvPr/>
        </p:nvGraphicFramePr>
        <p:xfrm>
          <a:off x="82168" y="2961658"/>
          <a:ext cx="2013304" cy="11817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9" name="公式" r:id="rId7" imgW="583947" imgH="457002" progId="Equation.3">
                  <p:embed/>
                </p:oleObj>
              </mc:Choice>
              <mc:Fallback>
                <p:oleObj name="公式" r:id="rId7" imgW="583947" imgH="457002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168" y="2961658"/>
                        <a:ext cx="2013304" cy="118172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6" name="Object 4"/>
          <p:cNvGraphicFramePr>
            <a:graphicFrameLocks noChangeAspect="1"/>
          </p:cNvGraphicFramePr>
          <p:nvPr/>
        </p:nvGraphicFramePr>
        <p:xfrm>
          <a:off x="4381488" y="4357694"/>
          <a:ext cx="3524275" cy="18836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0" name="公式" r:id="rId9" imgW="1104900" imgH="787400" progId="Equation.3">
                  <p:embed/>
                </p:oleObj>
              </mc:Choice>
              <mc:Fallback>
                <p:oleObj name="公式" r:id="rId9" imgW="1104900" imgH="7874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1488" y="4357694"/>
                        <a:ext cx="3524275" cy="188366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57213" y="653787"/>
            <a:ext cx="8911195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练习： 判断以下映射是否为线性变换，其中</a:t>
            </a:r>
            <a:r>
              <a:rPr lang="en-US" altLang="zh-CN" b="1" dirty="0">
                <a:cs typeface="Times New Roman" pitchFamily="18" charset="0"/>
              </a:rPr>
              <a:t>x </a:t>
            </a:r>
            <a:r>
              <a:rPr lang="en-US" altLang="zh-CN" dirty="0">
                <a:cs typeface="Times New Roman" pitchFamily="18" charset="0"/>
              </a:rPr>
              <a:t>= (</a:t>
            </a:r>
            <a:r>
              <a:rPr lang="en-US" altLang="zh-CN" i="1" dirty="0">
                <a:cs typeface="Times New Roman" pitchFamily="18" charset="0"/>
              </a:rPr>
              <a:t>x</a:t>
            </a:r>
            <a:r>
              <a:rPr lang="en-US" altLang="zh-CN" baseline="-25000" dirty="0">
                <a:cs typeface="Times New Roman" pitchFamily="18" charset="0"/>
              </a:rPr>
              <a:t>1</a:t>
            </a:r>
            <a:r>
              <a:rPr lang="en-US" altLang="zh-CN" dirty="0">
                <a:cs typeface="Times New Roman" pitchFamily="18" charset="0"/>
              </a:rPr>
              <a:t>, </a:t>
            </a:r>
            <a:r>
              <a:rPr lang="en-US" altLang="zh-CN" i="1" dirty="0">
                <a:cs typeface="Times New Roman" pitchFamily="18" charset="0"/>
              </a:rPr>
              <a:t>x</a:t>
            </a:r>
            <a:r>
              <a:rPr lang="en-US" altLang="zh-CN" baseline="-25000" dirty="0">
                <a:cs typeface="Times New Roman" pitchFamily="18" charset="0"/>
              </a:rPr>
              <a:t>2</a:t>
            </a:r>
            <a:r>
              <a:rPr lang="en-US" altLang="zh-CN" dirty="0">
                <a:cs typeface="Times New Roman" pitchFamily="18" charset="0"/>
              </a:rPr>
              <a:t>)</a:t>
            </a:r>
            <a:r>
              <a:rPr lang="en-US" altLang="zh-CN" baseline="30000" dirty="0">
                <a:cs typeface="Times New Roman" pitchFamily="18" charset="0"/>
              </a:rPr>
              <a:t>T</a:t>
            </a: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     (1) 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) =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，</a:t>
            </a:r>
            <a:endParaRPr lang="en-US" altLang="zh-CN" baseline="300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     (2)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) = (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 x</a:t>
            </a:r>
            <a:r>
              <a:rPr lang="en-US" altLang="zh-CN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baseline="300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,</a:t>
            </a:r>
          </a:p>
          <a:p>
            <a:pPr algn="just">
              <a:lnSpc>
                <a:spcPct val="150000"/>
              </a:lnSpc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     (3)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) = (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+1,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 x</a:t>
            </a:r>
            <a:r>
              <a:rPr lang="en-US" altLang="zh-CN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baseline="30000" dirty="0">
                <a:latin typeface="Times New Roman" pitchFamily="18" charset="0"/>
                <a:cs typeface="Times New Roman" pitchFamily="18" charset="0"/>
              </a:rPr>
              <a:t> T</a:t>
            </a:r>
            <a:r>
              <a:rPr lang="en-US" altLang="zh-CN" dirty="0">
                <a:cs typeface="Times New Roman" pitchFamily="18" charset="0"/>
              </a:rPr>
              <a:t>,</a:t>
            </a: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     (4)</a:t>
            </a: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L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) = (</a:t>
            </a: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baseline="-25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baseline="30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baseline="-25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baseline="30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baseline="30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½</a:t>
            </a:r>
            <a:r>
              <a:rPr lang="en-US" altLang="zh-CN" dirty="0">
                <a:cs typeface="Times New Roman" pitchFamily="18" charset="0"/>
              </a:rPr>
              <a:t>.</a:t>
            </a: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247463" y="4110172"/>
            <a:ext cx="340837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(1),(2)</a:t>
            </a:r>
            <a:r>
              <a:rPr lang="zh-CN" altLang="en-US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都是</a:t>
            </a:r>
            <a:r>
              <a:rPr lang="zh-CN" altLang="en-US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线性变换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10" name="矩形 9"/>
          <p:cNvSpPr/>
          <p:nvPr/>
        </p:nvSpPr>
        <p:spPr>
          <a:xfrm>
            <a:off x="5951984" y="4077072"/>
            <a:ext cx="367240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(3),(4)</a:t>
            </a:r>
            <a:r>
              <a:rPr lang="zh-CN" altLang="en-US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不是</a:t>
            </a:r>
            <a:r>
              <a:rPr lang="zh-CN" altLang="en-US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线性变换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5" name="矩形 4"/>
          <p:cNvSpPr/>
          <p:nvPr/>
        </p:nvSpPr>
        <p:spPr>
          <a:xfrm>
            <a:off x="5904784" y="1412776"/>
            <a:ext cx="18453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>
                <a:cs typeface="Times New Roman" pitchFamily="18" charset="0"/>
              </a:rPr>
              <a:t>L</a:t>
            </a:r>
            <a:r>
              <a:rPr lang="en-US" altLang="zh-CN" dirty="0">
                <a:cs typeface="Times New Roman" pitchFamily="18" charset="0"/>
              </a:rPr>
              <a:t>:</a:t>
            </a:r>
            <a:r>
              <a:rPr lang="en-US" altLang="zh-CN" dirty="0">
                <a:ln>
                  <a:solidFill>
                    <a:schemeClr val="tx1"/>
                  </a:solidFill>
                </a:ln>
                <a:noFill/>
                <a:cs typeface="Times New Roman" pitchFamily="18" charset="0"/>
              </a:rPr>
              <a:t>  R</a:t>
            </a:r>
            <a:r>
              <a:rPr lang="en-US" altLang="zh-CN" baseline="30000" dirty="0">
                <a:cs typeface="Times New Roman" pitchFamily="18" charset="0"/>
              </a:rPr>
              <a:t>2</a:t>
            </a:r>
            <a:r>
              <a:rPr lang="en-US" altLang="zh-CN" dirty="0">
                <a:cs typeface="Times New Roman" pitchFamily="18" charset="0"/>
                <a:sym typeface="Symbol"/>
              </a:rPr>
              <a:t></a:t>
            </a:r>
            <a:r>
              <a:rPr lang="en-US" altLang="zh-CN" dirty="0">
                <a:ln>
                  <a:solidFill>
                    <a:schemeClr val="tx1"/>
                  </a:solidFill>
                </a:ln>
                <a:noFill/>
                <a:cs typeface="Times New Roman" pitchFamily="18" charset="0"/>
              </a:rPr>
              <a:t> R</a:t>
            </a:r>
            <a:r>
              <a:rPr lang="en-US" altLang="zh-CN" baseline="30000" dirty="0">
                <a:cs typeface="Times New Roman" pitchFamily="18" charset="0"/>
              </a:rPr>
              <a:t>1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877953" y="2060848"/>
            <a:ext cx="166584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>
                <a:cs typeface="Times New Roman" pitchFamily="18" charset="0"/>
              </a:rPr>
              <a:t>L</a:t>
            </a:r>
            <a:r>
              <a:rPr lang="en-US" altLang="zh-CN" dirty="0">
                <a:cs typeface="Times New Roman" pitchFamily="18" charset="0"/>
              </a:rPr>
              <a:t>:</a:t>
            </a:r>
            <a:r>
              <a:rPr lang="en-US" altLang="zh-CN" dirty="0">
                <a:ln>
                  <a:solidFill>
                    <a:schemeClr val="tx1"/>
                  </a:solidFill>
                </a:ln>
                <a:noFill/>
                <a:cs typeface="Times New Roman" pitchFamily="18" charset="0"/>
              </a:rPr>
              <a:t> R</a:t>
            </a:r>
            <a:r>
              <a:rPr lang="en-US" altLang="zh-CN" baseline="30000" dirty="0">
                <a:cs typeface="Times New Roman" pitchFamily="18" charset="0"/>
              </a:rPr>
              <a:t>2</a:t>
            </a:r>
            <a:r>
              <a:rPr lang="en-US" altLang="zh-CN" dirty="0">
                <a:cs typeface="Times New Roman" pitchFamily="18" charset="0"/>
                <a:sym typeface="Symbol"/>
              </a:rPr>
              <a:t></a:t>
            </a:r>
            <a:r>
              <a:rPr lang="en-US" altLang="zh-CN" dirty="0">
                <a:ln>
                  <a:solidFill>
                    <a:schemeClr val="tx1"/>
                  </a:solidFill>
                </a:ln>
                <a:noFill/>
                <a:cs typeface="Times New Roman" pitchFamily="18" charset="0"/>
              </a:rPr>
              <a:t>R</a:t>
            </a:r>
            <a:r>
              <a:rPr lang="en-US" altLang="zh-CN" baseline="30000" dirty="0">
                <a:cs typeface="Times New Roman" pitchFamily="18" charset="0"/>
              </a:rPr>
              <a:t>3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877953" y="2708920"/>
            <a:ext cx="17556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>
                <a:cs typeface="Times New Roman" pitchFamily="18" charset="0"/>
              </a:rPr>
              <a:t>L</a:t>
            </a:r>
            <a:r>
              <a:rPr lang="en-US" altLang="zh-CN" dirty="0">
                <a:cs typeface="Times New Roman" pitchFamily="18" charset="0"/>
              </a:rPr>
              <a:t>: </a:t>
            </a:r>
            <a:r>
              <a:rPr lang="en-US" altLang="zh-CN" dirty="0">
                <a:ln>
                  <a:solidFill>
                    <a:schemeClr val="tx1"/>
                  </a:solidFill>
                </a:ln>
                <a:noFill/>
                <a:cs typeface="Times New Roman" pitchFamily="18" charset="0"/>
              </a:rPr>
              <a:t>R</a:t>
            </a:r>
            <a:r>
              <a:rPr lang="en-US" altLang="zh-CN" baseline="30000" dirty="0">
                <a:cs typeface="Times New Roman" pitchFamily="18" charset="0"/>
              </a:rPr>
              <a:t>2</a:t>
            </a:r>
            <a:r>
              <a:rPr lang="en-US" altLang="zh-CN" dirty="0">
                <a:cs typeface="Times New Roman" pitchFamily="18" charset="0"/>
                <a:sym typeface="Symbol"/>
              </a:rPr>
              <a:t></a:t>
            </a:r>
            <a:r>
              <a:rPr lang="en-US" altLang="zh-CN" dirty="0">
                <a:ln>
                  <a:solidFill>
                    <a:schemeClr val="tx1"/>
                  </a:solidFill>
                </a:ln>
                <a:noFill/>
                <a:cs typeface="Times New Roman" pitchFamily="18" charset="0"/>
              </a:rPr>
              <a:t>R</a:t>
            </a:r>
            <a:r>
              <a:rPr lang="en-US" altLang="zh-CN" baseline="30000" dirty="0">
                <a:cs typeface="Times New Roman" pitchFamily="18" charset="0"/>
              </a:rPr>
              <a:t>2</a:t>
            </a:r>
            <a:r>
              <a:rPr lang="en-US" altLang="zh-CN" dirty="0">
                <a:cs typeface="Times New Roman" pitchFamily="18" charset="0"/>
              </a:rPr>
              <a:t> 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5877953" y="3337828"/>
            <a:ext cx="187423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>
                <a:cs typeface="Times New Roman" pitchFamily="18" charset="0"/>
              </a:rPr>
              <a:t>L</a:t>
            </a:r>
            <a:r>
              <a:rPr lang="en-US" altLang="zh-CN" dirty="0">
                <a:cs typeface="Times New Roman" pitchFamily="18" charset="0"/>
              </a:rPr>
              <a:t>:</a:t>
            </a:r>
            <a:r>
              <a:rPr lang="en-US" altLang="zh-CN" baseline="30000" dirty="0">
                <a:solidFill>
                  <a:prstClr val="black"/>
                </a:solidFill>
                <a:cs typeface="Times New Roman" pitchFamily="18" charset="0"/>
              </a:rPr>
              <a:t>  </a:t>
            </a:r>
            <a:r>
              <a:rPr lang="en-US" altLang="zh-CN" dirty="0">
                <a:ln>
                  <a:solidFill>
                    <a:prstClr val="black"/>
                  </a:solidFill>
                </a:ln>
                <a:noFill/>
                <a:cs typeface="Times New Roman" pitchFamily="18" charset="0"/>
              </a:rPr>
              <a:t>R</a:t>
            </a:r>
            <a:r>
              <a:rPr lang="en-US" altLang="zh-CN" baseline="30000" dirty="0">
                <a:solidFill>
                  <a:prstClr val="black"/>
                </a:solidFill>
              </a:rPr>
              <a:t>2</a:t>
            </a:r>
            <a:r>
              <a:rPr lang="en-US" altLang="zh-CN" dirty="0">
                <a:solidFill>
                  <a:prstClr val="black"/>
                </a:solidFill>
                <a:cs typeface="Times New Roman" pitchFamily="18" charset="0"/>
                <a:sym typeface="Symbol"/>
              </a:rPr>
              <a:t></a:t>
            </a:r>
            <a:r>
              <a:rPr lang="en-US" altLang="zh-CN" dirty="0">
                <a:ln>
                  <a:solidFill>
                    <a:prstClr val="black"/>
                  </a:solidFill>
                </a:ln>
                <a:noFill/>
                <a:cs typeface="Times New Roman" pitchFamily="18" charset="0"/>
              </a:rPr>
              <a:t> R</a:t>
            </a:r>
            <a:r>
              <a:rPr lang="en-US" altLang="zh-CN" baseline="30000" dirty="0">
                <a:solidFill>
                  <a:prstClr val="black"/>
                </a:solidFill>
              </a:rPr>
              <a:t>1</a:t>
            </a:r>
            <a:r>
              <a:rPr lang="en-US" altLang="zh-CN" dirty="0">
                <a:cs typeface="Times New Roman" pitchFamily="18" charset="0"/>
              </a:rPr>
              <a:t> 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5" grpId="0"/>
      <p:bldP spid="6" grpId="0"/>
      <p:bldP spid="7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55440" y="692696"/>
            <a:ext cx="7128792" cy="38928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b="1" dirty="0">
                <a:solidFill>
                  <a:srgbClr val="0070C0"/>
                </a:solidFill>
              </a:rPr>
              <a:t>例  </a:t>
            </a:r>
            <a:r>
              <a:rPr lang="en-US" altLang="zh-CN" b="1" dirty="0">
                <a:solidFill>
                  <a:srgbClr val="0070C0"/>
                </a:solidFill>
              </a:rPr>
              <a:t>4</a:t>
            </a:r>
            <a:r>
              <a:rPr lang="en-US" altLang="zh-CN" b="1" dirty="0">
                <a:solidFill>
                  <a:srgbClr val="0000FF"/>
                </a:solidFill>
              </a:rPr>
              <a:t>    </a:t>
            </a:r>
            <a:r>
              <a:rPr lang="zh-CN" altLang="en-US" dirty="0"/>
              <a:t>更多线性变换举例</a:t>
            </a:r>
            <a:r>
              <a:rPr lang="en-US" altLang="zh-CN" dirty="0"/>
              <a:t>.</a:t>
            </a:r>
          </a:p>
          <a:p>
            <a:pPr algn="just">
              <a:lnSpc>
                <a:spcPct val="150000"/>
              </a:lnSpc>
            </a:pPr>
            <a:r>
              <a:rPr lang="en-US" altLang="zh-CN" dirty="0"/>
              <a:t>1)</a:t>
            </a:r>
            <a:r>
              <a:rPr lang="en-US" dirty="0"/>
              <a:t> </a:t>
            </a:r>
            <a:r>
              <a:rPr lang="zh-CN" altLang="en-US" dirty="0"/>
              <a:t>伸缩变换</a:t>
            </a:r>
            <a:r>
              <a:rPr lang="en-US" dirty="0"/>
              <a:t>  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zh-CN" dirty="0">
                <a:ln>
                  <a:solidFill>
                    <a:schemeClr val="tx1"/>
                  </a:solidFill>
                </a:ln>
                <a:noFill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  <a:sym typeface="Symbol"/>
              </a:rPr>
              <a:t></a:t>
            </a:r>
            <a:r>
              <a:rPr lang="en-US" altLang="zh-CN" dirty="0">
                <a:ln>
                  <a:solidFill>
                    <a:schemeClr val="tx1"/>
                  </a:solidFill>
                </a:ln>
                <a:noFill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dirty="0"/>
              <a:t> ,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altLang="zh-CN" dirty="0">
                <a:latin typeface="+mj-lt"/>
                <a:cs typeface="Times New Roman" pitchFamily="18" charset="0"/>
              </a:rPr>
              <a:t>=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i="1" dirty="0" err="1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b="1" dirty="0" err="1">
                <a:latin typeface="Times New Roman" pitchFamily="18" charset="0"/>
                <a:cs typeface="Times New Roman" pitchFamily="18" charset="0"/>
              </a:rPr>
              <a:t>v</a:t>
            </a:r>
            <a:endParaRPr lang="en-US" altLang="zh-CN" b="1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dirty="0"/>
              <a:t>2) </a:t>
            </a:r>
            <a:r>
              <a:rPr lang="zh-CN" altLang="en-US" dirty="0"/>
              <a:t>恒等变换</a:t>
            </a:r>
            <a:r>
              <a:rPr lang="en-US" dirty="0"/>
              <a:t>  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zh-CN" dirty="0">
                <a:ln>
                  <a:solidFill>
                    <a:schemeClr val="tx1"/>
                  </a:solidFill>
                </a:ln>
                <a:noFill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  <a:sym typeface="Symbol"/>
              </a:rPr>
              <a:t></a:t>
            </a:r>
            <a:r>
              <a:rPr lang="en-US" altLang="zh-CN" dirty="0">
                <a:ln>
                  <a:solidFill>
                    <a:schemeClr val="tx1"/>
                  </a:solidFill>
                </a:ln>
                <a:noFill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dirty="0"/>
              <a:t> ,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dirty="0">
                <a:cs typeface="Times New Roman" pitchFamily="18" charset="0"/>
              </a:rPr>
              <a:t> </a:t>
            </a:r>
            <a:r>
              <a:rPr lang="en-US" altLang="zh-CN" dirty="0">
                <a:latin typeface="+mj-lt"/>
                <a:cs typeface="Times New Roman" pitchFamily="18" charset="0"/>
              </a:rPr>
              <a:t>=</a:t>
            </a:r>
            <a:r>
              <a:rPr lang="en-US" altLang="zh-CN" dirty="0">
                <a:cs typeface="Times New Roman" pitchFamily="18" charset="0"/>
              </a:rPr>
              <a:t> </a:t>
            </a:r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v</a:t>
            </a:r>
          </a:p>
          <a:p>
            <a:pPr algn="just">
              <a:lnSpc>
                <a:spcPct val="150000"/>
              </a:lnSpc>
            </a:pPr>
            <a:r>
              <a:rPr lang="en-US" altLang="zh-CN" dirty="0"/>
              <a:t>3)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dirty="0"/>
              <a:t>积分变换 </a:t>
            </a:r>
            <a:r>
              <a:rPr lang="en-US" dirty="0"/>
              <a:t>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zh-CN" dirty="0">
                <a:ln>
                  <a:solidFill>
                    <a:schemeClr val="tx1"/>
                  </a:solidFill>
                </a:ln>
                <a:noFill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zh-CN" i="1" dirty="0" err="1">
                <a:latin typeface="Times New Roman" pitchFamily="18" charset="0"/>
                <a:cs typeface="Times New Roman" pitchFamily="18" charset="0"/>
              </a:rPr>
              <a:t>a,b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]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  <a:sym typeface="Symbol"/>
              </a:rPr>
              <a:t></a:t>
            </a:r>
            <a:r>
              <a:rPr lang="en-US" altLang="zh-CN" dirty="0">
                <a:ln>
                  <a:solidFill>
                    <a:schemeClr val="tx1"/>
                  </a:solidFill>
                </a:ln>
                <a:noFill/>
                <a:latin typeface="Times New Roman" pitchFamily="18" charset="0"/>
                <a:cs typeface="Times New Roman" pitchFamily="18" charset="0"/>
              </a:rPr>
              <a:t> R</a:t>
            </a:r>
            <a:r>
              <a:rPr lang="en-US" altLang="zh-CN" baseline="30000" dirty="0"/>
              <a:t>1</a:t>
            </a:r>
            <a:r>
              <a:rPr lang="en-US" altLang="zh-CN" dirty="0"/>
              <a:t>,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 L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(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) </a:t>
            </a:r>
            <a:r>
              <a:rPr lang="en-US" altLang="zh-CN" dirty="0">
                <a:latin typeface="+mj-lt"/>
                <a:cs typeface="Times New Roman" pitchFamily="18" charset="0"/>
              </a:rPr>
              <a:t>=</a:t>
            </a:r>
          </a:p>
          <a:p>
            <a:pPr algn="just">
              <a:lnSpc>
                <a:spcPct val="150000"/>
              </a:lnSpc>
            </a:pPr>
            <a:r>
              <a:rPr lang="en-US" altLang="zh-CN" dirty="0"/>
              <a:t>4) </a:t>
            </a:r>
            <a:r>
              <a:rPr lang="zh-CN" altLang="en-US" dirty="0"/>
              <a:t>微分算子</a:t>
            </a:r>
            <a:r>
              <a:rPr lang="en-US" spc="-100" dirty="0"/>
              <a:t>  </a:t>
            </a:r>
            <a:r>
              <a:rPr lang="en-US" altLang="zh-CN" i="1" spc="-100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zh-CN" spc="-100" dirty="0">
                <a:latin typeface="Times New Roman" pitchFamily="18" charset="0"/>
                <a:cs typeface="Times New Roman" pitchFamily="18" charset="0"/>
              </a:rPr>
              <a:t> :</a:t>
            </a:r>
            <a:r>
              <a:rPr lang="en-US" altLang="zh-CN" spc="-100" dirty="0">
                <a:ln>
                  <a:solidFill>
                    <a:schemeClr val="tx1"/>
                  </a:solidFill>
                </a:ln>
                <a:noFill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i="1" spc="-100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pc="-100" baseline="30000" dirty="0"/>
              <a:t>1</a:t>
            </a:r>
            <a:r>
              <a:rPr lang="en-US" altLang="zh-CN" spc="-100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zh-CN" i="1" spc="-100" dirty="0" err="1">
                <a:latin typeface="Times New Roman" pitchFamily="18" charset="0"/>
                <a:cs typeface="Times New Roman" pitchFamily="18" charset="0"/>
              </a:rPr>
              <a:t>a,b</a:t>
            </a:r>
            <a:r>
              <a:rPr lang="en-US" altLang="zh-CN" spc="-100" dirty="0">
                <a:latin typeface="Times New Roman" pitchFamily="18" charset="0"/>
                <a:cs typeface="Times New Roman" pitchFamily="18" charset="0"/>
              </a:rPr>
              <a:t>]</a:t>
            </a:r>
            <a:r>
              <a:rPr lang="en-US" altLang="zh-CN" spc="-100" dirty="0">
                <a:latin typeface="Times New Roman" pitchFamily="18" charset="0"/>
                <a:cs typeface="Times New Roman" pitchFamily="18" charset="0"/>
                <a:sym typeface="Symbol"/>
              </a:rPr>
              <a:t></a:t>
            </a:r>
            <a:r>
              <a:rPr lang="en-US" altLang="zh-CN" spc="-100" dirty="0">
                <a:ln>
                  <a:solidFill>
                    <a:schemeClr val="tx1"/>
                  </a:solidFill>
                </a:ln>
                <a:noFill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i="1" spc="-100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pc="-100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zh-CN" i="1" spc="-100" dirty="0" err="1">
                <a:latin typeface="Times New Roman" pitchFamily="18" charset="0"/>
                <a:cs typeface="Times New Roman" pitchFamily="18" charset="0"/>
              </a:rPr>
              <a:t>a,b</a:t>
            </a:r>
            <a:r>
              <a:rPr lang="en-US" altLang="zh-CN" spc="-100" dirty="0">
                <a:latin typeface="Times New Roman" pitchFamily="18" charset="0"/>
                <a:cs typeface="Times New Roman" pitchFamily="18" charset="0"/>
              </a:rPr>
              <a:t>], </a:t>
            </a:r>
            <a:r>
              <a:rPr lang="en-US" altLang="zh-CN" i="1" spc="-100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zh-CN" spc="-100" dirty="0">
                <a:latin typeface="Times New Roman" pitchFamily="18" charset="0"/>
                <a:cs typeface="Times New Roman" pitchFamily="18" charset="0"/>
              </a:rPr>
              <a:t>( </a:t>
            </a:r>
            <a:r>
              <a:rPr lang="en-US" altLang="zh-CN" i="1" spc="-10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zh-CN" altLang="en-US" i="1" spc="-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pc="-100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altLang="zh-CN" spc="-100" dirty="0">
                <a:latin typeface="+mj-lt"/>
                <a:cs typeface="Times New Roman" pitchFamily="18" charset="0"/>
              </a:rPr>
              <a:t>= </a:t>
            </a:r>
            <a:r>
              <a:rPr lang="en-US" altLang="zh-CN" i="1" spc="-10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i="1" spc="-100" dirty="0">
                <a:latin typeface="Times New Roman" pitchFamily="18" charset="0"/>
                <a:cs typeface="Times New Roman" pitchFamily="18" charset="0"/>
                <a:sym typeface="Symbol"/>
              </a:rPr>
              <a:t></a:t>
            </a:r>
          </a:p>
          <a:p>
            <a:pPr algn="just">
              <a:lnSpc>
                <a:spcPct val="150000"/>
              </a:lnSpc>
            </a:pPr>
            <a:r>
              <a:rPr lang="en-US" altLang="zh-CN" spc="-100" dirty="0">
                <a:cs typeface="Times New Roman" pitchFamily="18" charset="0"/>
                <a:sym typeface="Symbol"/>
              </a:rPr>
              <a:t>5</a:t>
            </a:r>
            <a:r>
              <a:rPr lang="en-US" altLang="zh-CN" dirty="0"/>
              <a:t>)</a:t>
            </a:r>
            <a:r>
              <a:rPr lang="zh-CN" altLang="en-US" dirty="0"/>
              <a:t> </a:t>
            </a:r>
            <a:r>
              <a:rPr lang="zh-CN" altLang="en-US" spc="-100" dirty="0">
                <a:cs typeface="Times New Roman" pitchFamily="18" charset="0"/>
                <a:sym typeface="Symbol"/>
              </a:rPr>
              <a:t>零变换 </a:t>
            </a:r>
            <a:r>
              <a:rPr lang="en-US" altLang="zh-CN" spc="-100" dirty="0">
                <a:cs typeface="Times New Roman" pitchFamily="18" charset="0"/>
                <a:sym typeface="Symbol"/>
              </a:rPr>
              <a:t>      </a:t>
            </a:r>
            <a:r>
              <a:rPr lang="en-US" altLang="zh-CN" i="1" dirty="0">
                <a:cs typeface="Times New Roman" pitchFamily="18" charset="0"/>
              </a:rPr>
              <a:t>O</a:t>
            </a:r>
            <a:r>
              <a:rPr lang="en-US" altLang="zh-CN" dirty="0">
                <a:cs typeface="Times New Roman" pitchFamily="18" charset="0"/>
              </a:rPr>
              <a:t>: </a:t>
            </a:r>
            <a:r>
              <a:rPr lang="en-US" altLang="zh-CN" i="1" dirty="0">
                <a:cs typeface="Times New Roman" pitchFamily="18" charset="0"/>
              </a:rPr>
              <a:t>V</a:t>
            </a:r>
            <a:r>
              <a:rPr lang="en-US" altLang="zh-CN" dirty="0">
                <a:cs typeface="Times New Roman" pitchFamily="18" charset="0"/>
                <a:sym typeface="Symbol"/>
              </a:rPr>
              <a:t></a:t>
            </a:r>
            <a:r>
              <a:rPr lang="en-US" altLang="zh-CN" dirty="0">
                <a:ln>
                  <a:solidFill>
                    <a:schemeClr val="tx1"/>
                  </a:solidFill>
                </a:ln>
                <a:noFill/>
                <a:cs typeface="Times New Roman" pitchFamily="18" charset="0"/>
              </a:rPr>
              <a:t> </a:t>
            </a:r>
            <a:r>
              <a:rPr lang="en-US" altLang="zh-CN" i="1" dirty="0">
                <a:cs typeface="Times New Roman" pitchFamily="18" charset="0"/>
              </a:rPr>
              <a:t>V</a:t>
            </a:r>
            <a:r>
              <a:rPr lang="en-US" altLang="zh-CN" dirty="0"/>
              <a:t> , </a:t>
            </a:r>
            <a:r>
              <a:rPr lang="en-US" altLang="zh-CN" i="1" dirty="0">
                <a:cs typeface="Times New Roman" pitchFamily="18" charset="0"/>
              </a:rPr>
              <a:t>O</a:t>
            </a:r>
            <a:r>
              <a:rPr lang="en-US" altLang="zh-CN" dirty="0">
                <a:cs typeface="Times New Roman" pitchFamily="18" charset="0"/>
              </a:rPr>
              <a:t>(</a:t>
            </a:r>
            <a:r>
              <a:rPr lang="en-US" altLang="zh-CN" b="1" dirty="0">
                <a:cs typeface="Times New Roman" pitchFamily="18" charset="0"/>
              </a:rPr>
              <a:t>v</a:t>
            </a:r>
            <a:r>
              <a:rPr lang="en-US" altLang="zh-CN" dirty="0">
                <a:cs typeface="Times New Roman" pitchFamily="18" charset="0"/>
              </a:rPr>
              <a:t>) = </a:t>
            </a:r>
            <a:r>
              <a:rPr lang="en-US" altLang="zh-CN" b="1" dirty="0">
                <a:cs typeface="Times New Roman" pitchFamily="18" charset="0"/>
              </a:rPr>
              <a:t>0</a:t>
            </a:r>
            <a:endParaRPr lang="en-US" altLang="zh-CN" b="1" spc="-100" dirty="0">
              <a:cs typeface="Times New Roman" pitchFamily="18" charset="0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31216A86-E056-394E-80E0-783C94FB3C7E}"/>
              </a:ext>
            </a:extLst>
          </p:cNvPr>
          <p:cNvGrpSpPr/>
          <p:nvPr/>
        </p:nvGrpSpPr>
        <p:grpSpPr>
          <a:xfrm>
            <a:off x="6456040" y="2549584"/>
            <a:ext cx="1543250" cy="951424"/>
            <a:chOff x="6456040" y="2549584"/>
            <a:chExt cx="1543250" cy="951424"/>
          </a:xfrm>
        </p:grpSpPr>
        <p:sp>
          <p:nvSpPr>
            <p:cNvPr id="6" name="TextBox 5"/>
            <p:cNvSpPr txBox="1"/>
            <p:nvPr/>
          </p:nvSpPr>
          <p:spPr>
            <a:xfrm>
              <a:off x="6456040" y="2679303"/>
              <a:ext cx="33855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4400" dirty="0">
                  <a:sym typeface="Symbol"/>
                </a:rPr>
                <a:t></a:t>
              </a:r>
              <a:endParaRPr lang="zh-CN" altLang="en-US" sz="44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600056" y="3039343"/>
              <a:ext cx="3600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i="1" dirty="0"/>
                <a:t>a</a:t>
              </a:r>
              <a:endParaRPr lang="zh-CN" altLang="en-US" sz="2400" i="1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661321" y="2549584"/>
              <a:ext cx="3600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i="1" dirty="0"/>
                <a:t>b</a:t>
              </a:r>
              <a:endParaRPr lang="zh-CN" altLang="en-US" sz="2400" i="1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888088" y="2732147"/>
              <a:ext cx="1111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i="1" dirty="0"/>
                <a:t>f </a:t>
              </a:r>
              <a:r>
                <a:rPr lang="en-US" altLang="zh-CN" dirty="0"/>
                <a:t>(</a:t>
              </a:r>
              <a:r>
                <a:rPr lang="en-US" altLang="zh-CN" i="1" dirty="0"/>
                <a:t>x</a:t>
              </a:r>
              <a:r>
                <a:rPr lang="en-US" altLang="zh-CN" dirty="0"/>
                <a:t>)d</a:t>
              </a:r>
              <a:r>
                <a:rPr lang="en-US" altLang="zh-CN" i="1" dirty="0"/>
                <a:t>x</a:t>
              </a:r>
              <a:endParaRPr lang="zh-CN" altLang="en-US" i="1" dirty="0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07873" y="388939"/>
            <a:ext cx="3936437" cy="857256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b="1" dirty="0">
                <a:solidFill>
                  <a:srgbClr val="002060"/>
                </a:solidFill>
              </a:rPr>
              <a:t>2. </a:t>
            </a:r>
            <a:r>
              <a:rPr lang="zh-CN" altLang="en-US" sz="3600" b="1" dirty="0">
                <a:solidFill>
                  <a:srgbClr val="002060"/>
                </a:solidFill>
              </a:rPr>
              <a:t>线性变换的性质</a:t>
            </a:r>
          </a:p>
        </p:txBody>
      </p:sp>
      <p:sp>
        <p:nvSpPr>
          <p:cNvPr id="5" name="矩形 4"/>
          <p:cNvSpPr/>
          <p:nvPr/>
        </p:nvSpPr>
        <p:spPr>
          <a:xfrm>
            <a:off x="1145245" y="1246195"/>
            <a:ext cx="6462923" cy="1156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设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 V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  <a:sym typeface="Symbol"/>
              </a:rPr>
              <a:t>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  <a:sym typeface="Symbol"/>
              </a:rPr>
              <a:t>W </a:t>
            </a:r>
            <a:r>
              <a:rPr lang="zh-CN" altLang="en-US" dirty="0"/>
              <a:t>是一个线性变换，则有</a:t>
            </a:r>
            <a:endParaRPr lang="en-US" altLang="zh-CN" dirty="0"/>
          </a:p>
          <a:p>
            <a:pPr>
              <a:lnSpc>
                <a:spcPct val="130000"/>
              </a:lnSpc>
            </a:pPr>
            <a:r>
              <a:rPr lang="en-US" altLang="zh-CN" dirty="0"/>
              <a:t>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) 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(0)</a:t>
            </a:r>
            <a:r>
              <a:rPr lang="en-US" altLang="zh-CN" dirty="0"/>
              <a:t> </a:t>
            </a:r>
            <a:r>
              <a:rPr lang="en-US" altLang="zh-CN" dirty="0">
                <a:latin typeface="+mj-lt"/>
              </a:rPr>
              <a:t>=</a:t>
            </a:r>
            <a:r>
              <a:rPr lang="en-US" altLang="zh-CN" dirty="0"/>
              <a:t> 0</a:t>
            </a:r>
            <a:endParaRPr lang="en-US" altLang="zh-CN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199456" y="2492896"/>
            <a:ext cx="4661854" cy="6524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(ii)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dirty="0"/>
              <a:t>−</a:t>
            </a:r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altLang="zh-CN" dirty="0"/>
              <a:t>= −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dirty="0"/>
              <a:t> </a:t>
            </a:r>
            <a:r>
              <a:rPr lang="zh-CN" altLang="en-US" dirty="0"/>
              <a:t>，  </a:t>
            </a:r>
            <a:r>
              <a:rPr lang="zh-CN" altLang="en-US" dirty="0">
                <a:sym typeface="Symbol"/>
              </a:rPr>
              <a:t></a:t>
            </a:r>
            <a:r>
              <a:rPr lang="en-US" altLang="zh-CN" i="1" dirty="0" err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dirty="0" err="1">
                <a:sym typeface="Symbol"/>
              </a:rPr>
              <a:t></a:t>
            </a:r>
            <a:r>
              <a:rPr lang="en-US" altLang="zh-CN" i="1" dirty="0" err="1">
                <a:latin typeface="Times New Roman" pitchFamily="18" charset="0"/>
                <a:cs typeface="Times New Roman" pitchFamily="18" charset="0"/>
                <a:sym typeface="Symbol"/>
              </a:rPr>
              <a:t>R</a:t>
            </a:r>
            <a:r>
              <a:rPr lang="en-US" altLang="zh-CN" i="1" baseline="30000" dirty="0" err="1">
                <a:latin typeface="Times New Roman" pitchFamily="18" charset="0"/>
                <a:cs typeface="Times New Roman" pitchFamily="18" charset="0"/>
                <a:sym typeface="Symbol"/>
              </a:rPr>
              <a:t>n</a:t>
            </a:r>
            <a:r>
              <a:rPr lang="en-US" altLang="zh-CN" dirty="0"/>
              <a:t>. </a:t>
            </a:r>
          </a:p>
        </p:txBody>
      </p:sp>
      <p:sp>
        <p:nvSpPr>
          <p:cNvPr id="16" name="矩形 15"/>
          <p:cNvSpPr/>
          <p:nvPr/>
        </p:nvSpPr>
        <p:spPr>
          <a:xfrm>
            <a:off x="1175453" y="3212976"/>
            <a:ext cx="7944883" cy="11567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(iii) 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设</a:t>
            </a:r>
            <a:r>
              <a:rPr lang="en-US" altLang="zh-CN" dirty="0"/>
              <a:t> </a:t>
            </a:r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baseline="-25000" dirty="0"/>
              <a:t>1</a:t>
            </a:r>
            <a:r>
              <a:rPr lang="en-US" altLang="zh-CN" dirty="0"/>
              <a:t>, ... , </a:t>
            </a:r>
            <a:r>
              <a:rPr lang="en-US" altLang="zh-CN" b="1" dirty="0" err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i="1" baseline="-25000" dirty="0" err="1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dirty="0"/>
              <a:t> ∈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  <a:sym typeface="Symbol"/>
              </a:rPr>
              <a:t>V</a:t>
            </a:r>
            <a:r>
              <a:rPr lang="en-US" altLang="zh-CN" dirty="0"/>
              <a:t> , 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α</a:t>
            </a:r>
            <a:r>
              <a:rPr lang="en-US" altLang="zh-CN" baseline="-25000" dirty="0"/>
              <a:t>1</a:t>
            </a:r>
            <a:r>
              <a:rPr lang="en-US" altLang="zh-CN" dirty="0"/>
              <a:t>,...,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α</a:t>
            </a:r>
            <a:r>
              <a:rPr lang="en-US" altLang="zh-CN" i="1" baseline="-25000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dirty="0"/>
              <a:t> ∈ </a:t>
            </a:r>
            <a:r>
              <a:rPr lang="en-US" altLang="zh-CN" dirty="0">
                <a:ln>
                  <a:solidFill>
                    <a:schemeClr val="tx1"/>
                  </a:solidFill>
                </a:ln>
                <a:noFill/>
                <a:latin typeface="Times New Roman" pitchFamily="18" charset="0"/>
                <a:cs typeface="Times New Roman" pitchFamily="18" charset="0"/>
              </a:rPr>
              <a:t>R </a:t>
            </a:r>
            <a:r>
              <a:rPr lang="en-US" altLang="zh-CN" dirty="0"/>
              <a:t>,  </a:t>
            </a:r>
            <a:r>
              <a:rPr lang="zh-CN" altLang="en-US" dirty="0"/>
              <a:t>有</a:t>
            </a:r>
            <a:endParaRPr lang="en-US" altLang="zh-CN" dirty="0"/>
          </a:p>
          <a:p>
            <a:pPr algn="ctr">
              <a:lnSpc>
                <a:spcPct val="130000"/>
              </a:lnSpc>
            </a:pP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l-GR" altLang="zh-CN" i="1" dirty="0">
                <a:latin typeface="Times New Roman" pitchFamily="18" charset="0"/>
                <a:cs typeface="Times New Roman" pitchFamily="18" charset="0"/>
              </a:rPr>
              <a:t>α</a:t>
            </a:r>
            <a:r>
              <a:rPr lang="el-GR" altLang="zh-CN" baseline="-25000" dirty="0"/>
              <a:t>1</a:t>
            </a:r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baseline="-25000" dirty="0"/>
              <a:t>1</a:t>
            </a:r>
            <a:r>
              <a:rPr lang="en-US" altLang="zh-CN" dirty="0"/>
              <a:t> +· · ·+</a:t>
            </a:r>
            <a:r>
              <a:rPr lang="el-GR" altLang="zh-CN" i="1" dirty="0">
                <a:latin typeface="Times New Roman" pitchFamily="18" charset="0"/>
                <a:cs typeface="Times New Roman" pitchFamily="18" charset="0"/>
              </a:rPr>
              <a:t>α</a:t>
            </a:r>
            <a:r>
              <a:rPr lang="en-US" altLang="zh-CN" i="1" baseline="-25000" dirty="0" err="1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b="1" dirty="0" err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i="1" baseline="-25000" dirty="0" err="1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dirty="0"/>
              <a:t> = </a:t>
            </a:r>
            <a:r>
              <a:rPr lang="el-GR" altLang="zh-CN" i="1" dirty="0">
                <a:latin typeface="Times New Roman" pitchFamily="18" charset="0"/>
                <a:cs typeface="Times New Roman" pitchFamily="18" charset="0"/>
              </a:rPr>
              <a:t>α</a:t>
            </a:r>
            <a:r>
              <a:rPr lang="el-GR" altLang="zh-CN" baseline="-25000" dirty="0"/>
              <a:t>1</a:t>
            </a:r>
            <a:r>
              <a:rPr lang="en-US" altLang="zh-CN" baseline="-25000" dirty="0"/>
              <a:t>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baseline="-25000" dirty="0"/>
              <a:t>1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dirty="0"/>
              <a:t> + · · · + </a:t>
            </a:r>
            <a:r>
              <a:rPr lang="el-GR" altLang="zh-CN" i="1" dirty="0">
                <a:latin typeface="Times New Roman" pitchFamily="18" charset="0"/>
                <a:cs typeface="Times New Roman" pitchFamily="18" charset="0"/>
              </a:rPr>
              <a:t>α</a:t>
            </a:r>
            <a:r>
              <a:rPr lang="en-US" altLang="zh-CN" i="1" baseline="-25000" dirty="0">
                <a:latin typeface="Times New Roman" pitchFamily="18" charset="0"/>
                <a:cs typeface="Times New Roman" pitchFamily="18" charset="0"/>
              </a:rPr>
              <a:t>k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b="1" dirty="0" err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i="1" baseline="-25000" dirty="0" err="1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17" name="矩形 16"/>
          <p:cNvSpPr/>
          <p:nvPr/>
        </p:nvSpPr>
        <p:spPr>
          <a:xfrm>
            <a:off x="1199456" y="4509120"/>
            <a:ext cx="7656851" cy="1212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(iv) 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设</a:t>
            </a:r>
            <a:r>
              <a:rPr lang="en-US" altLang="zh-CN" dirty="0"/>
              <a:t> </a:t>
            </a:r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baseline="-25000" dirty="0"/>
              <a:t>1</a:t>
            </a:r>
            <a:r>
              <a:rPr lang="en-US" altLang="zh-CN" dirty="0"/>
              <a:t>, ... , </a:t>
            </a:r>
            <a:r>
              <a:rPr lang="en-US" altLang="zh-CN" b="1" dirty="0" err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i="1" baseline="-25000" dirty="0" err="1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dirty="0"/>
              <a:t> ∈ </a:t>
            </a:r>
            <a:r>
              <a:rPr lang="en-US" altLang="zh-CN" i="1" dirty="0" err="1">
                <a:latin typeface="Times New Roman" pitchFamily="18" charset="0"/>
                <a:cs typeface="Times New Roman" pitchFamily="18" charset="0"/>
                <a:sym typeface="Symbol"/>
              </a:rPr>
              <a:t>R</a:t>
            </a:r>
            <a:r>
              <a:rPr lang="en-US" altLang="zh-CN" i="1" baseline="30000" dirty="0" err="1">
                <a:latin typeface="Times New Roman" pitchFamily="18" charset="0"/>
                <a:cs typeface="Times New Roman" pitchFamily="18" charset="0"/>
                <a:sym typeface="Symbol"/>
              </a:rPr>
              <a:t>n</a:t>
            </a:r>
            <a:r>
              <a:rPr lang="en-US" altLang="zh-CN" dirty="0"/>
              <a:t> , </a:t>
            </a:r>
            <a:r>
              <a:rPr lang="zh-CN" altLang="en-US" dirty="0"/>
              <a:t>若</a:t>
            </a:r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baseline="-25000" dirty="0"/>
              <a:t>1</a:t>
            </a:r>
            <a:r>
              <a:rPr lang="en-US" altLang="zh-CN" dirty="0"/>
              <a:t>, ... , </a:t>
            </a:r>
            <a:r>
              <a:rPr lang="en-US" altLang="zh-CN" b="1" dirty="0" err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i="1" baseline="-25000" dirty="0" err="1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dirty="0"/>
              <a:t> </a:t>
            </a:r>
            <a:r>
              <a:rPr lang="zh-CN" altLang="en-US" dirty="0"/>
              <a:t>线性相关，则</a:t>
            </a:r>
            <a:endParaRPr lang="en-US" altLang="zh-CN" dirty="0"/>
          </a:p>
          <a:p>
            <a:pPr algn="ctr">
              <a:lnSpc>
                <a:spcPct val="130000"/>
              </a:lnSpc>
            </a:pP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baseline="-25000" dirty="0"/>
              <a:t>1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) ,· · ·,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b="1" dirty="0" err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i="1" baseline="-25000" dirty="0" err="1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dirty="0"/>
              <a:t> </a:t>
            </a:r>
            <a:r>
              <a:rPr lang="zh-CN" altLang="en-US" dirty="0"/>
              <a:t>也线性相关</a:t>
            </a:r>
            <a:r>
              <a:rPr lang="en-US" altLang="zh-CN" dirty="0"/>
              <a:t>.</a:t>
            </a: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968208" y="5085184"/>
            <a:ext cx="27638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ym typeface="Symbol"/>
              </a:rPr>
              <a:t> </a:t>
            </a:r>
            <a:r>
              <a:rPr lang="en-US" altLang="zh-CN" dirty="0">
                <a:sym typeface="Symbol"/>
              </a:rPr>
              <a:t>dim(</a:t>
            </a:r>
            <a:r>
              <a:rPr lang="en-US" altLang="zh-CN" i="1" dirty="0">
                <a:sym typeface="Symbol"/>
              </a:rPr>
              <a:t>L</a:t>
            </a:r>
            <a:r>
              <a:rPr lang="en-US" altLang="zh-CN" dirty="0">
                <a:sym typeface="Symbol"/>
              </a:rPr>
              <a:t>(</a:t>
            </a:r>
            <a:r>
              <a:rPr lang="en-US" altLang="zh-CN" i="1" dirty="0" err="1">
                <a:cs typeface="Times New Roman" pitchFamily="18" charset="0"/>
              </a:rPr>
              <a:t>R</a:t>
            </a:r>
            <a:r>
              <a:rPr lang="en-US" altLang="zh-CN" i="1" baseline="30000" dirty="0" err="1">
                <a:cs typeface="Times New Roman" pitchFamily="18" charset="0"/>
              </a:rPr>
              <a:t>n</a:t>
            </a:r>
            <a:r>
              <a:rPr lang="en-US" altLang="zh-CN" dirty="0">
                <a:sym typeface="Symbol"/>
              </a:rPr>
              <a:t>))  </a:t>
            </a:r>
            <a:r>
              <a:rPr lang="en-US" altLang="zh-CN" i="1" dirty="0">
                <a:sym typeface="Symbol"/>
              </a:rPr>
              <a:t>n</a:t>
            </a:r>
            <a:endParaRPr lang="zh-CN" altLang="en-US" i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  <p:bldP spid="17" grpId="0"/>
      <p:bldP spid="12" grpId="0"/>
    </p:bldLst>
  </p:timing>
</p:sld>
</file>

<file path=ppt/theme/theme1.xml><?xml version="1.0" encoding="utf-8"?>
<a:theme xmlns:a="http://schemas.openxmlformats.org/drawingml/2006/main" name="裁剪">
  <a:themeElements>
    <a:clrScheme name="裁剪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裁剪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裁剪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{B197050F-D3A8-9148-BF27-FFEBD471DAA6}tf10001072</Template>
  <TotalTime>25321</TotalTime>
  <Pages>0</Pages>
  <Words>1078</Words>
  <Characters>0</Characters>
  <Application>Microsoft Macintosh PowerPoint</Application>
  <DocSecurity>0</DocSecurity>
  <PresentationFormat>宽屏</PresentationFormat>
  <Lines>0</Lines>
  <Paragraphs>116</Paragraphs>
  <Slides>11</Slides>
  <Notes>10</Notes>
  <HiddenSlides>1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2" baseType="lpstr">
      <vt:lpstr>华文楷体</vt:lpstr>
      <vt:lpstr>宋体</vt:lpstr>
      <vt:lpstr>Kaiti SC</vt:lpstr>
      <vt:lpstr>Bradley Hand</vt:lpstr>
      <vt:lpstr>Chalkboard</vt:lpstr>
      <vt:lpstr>Franklin Gothic Book</vt:lpstr>
      <vt:lpstr>Symbol</vt:lpstr>
      <vt:lpstr>Times</vt:lpstr>
      <vt:lpstr>Times New Roman</vt:lpstr>
      <vt:lpstr>裁剪</vt:lpstr>
      <vt:lpstr>公式</vt:lpstr>
      <vt:lpstr>PowerPoint 演示文稿</vt:lpstr>
      <vt:lpstr>4.1  线性变换的概念</vt:lpstr>
      <vt:lpstr>1. 线性变换的定义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2. 线性变换的性质</vt:lpstr>
      <vt:lpstr>3. 核与值域</vt:lpstr>
      <vt:lpstr>PowerPoint 演示文稿</vt:lpstr>
    </vt:vector>
  </TitlesOfParts>
  <Company>ptu</Company>
  <LinksUpToDate>false</LinksUpToDate>
  <CharactersWithSpaces>0</CharactersWithSpaces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lzx</dc:creator>
  <cp:lastModifiedBy>Microsoft Office 用户</cp:lastModifiedBy>
  <cp:revision>208</cp:revision>
  <cp:lastPrinted>1899-12-30T00:00:00Z</cp:lastPrinted>
  <dcterms:created xsi:type="dcterms:W3CDTF">2004-02-13T15:49:42Z</dcterms:created>
  <dcterms:modified xsi:type="dcterms:W3CDTF">2021-12-23T12:02:23Z</dcterms:modified>
</cp:coreProperties>
</file>